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8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2A215B-F3DF-4B38-A3FD-1E207BC25802}"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158502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A215B-F3DF-4B38-A3FD-1E207BC25802}"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3268341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A215B-F3DF-4B38-A3FD-1E207BC25802}"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272498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2A215B-F3DF-4B38-A3FD-1E207BC25802}"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77067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2A215B-F3DF-4B38-A3FD-1E207BC25802}"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95887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2A215B-F3DF-4B38-A3FD-1E207BC25802}"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380331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2A215B-F3DF-4B38-A3FD-1E207BC25802}" type="datetimeFigureOut">
              <a:rPr lang="en-US" smtClean="0"/>
              <a:t>10/13/2017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118936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2A215B-F3DF-4B38-A3FD-1E207BC25802}" type="datetimeFigureOut">
              <a:rPr lang="en-US" smtClean="0"/>
              <a:t>10/13/2017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117799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A215B-F3DF-4B38-A3FD-1E207BC25802}" type="datetimeFigureOut">
              <a:rPr lang="en-US" smtClean="0"/>
              <a:t>10/13/2017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373915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2A215B-F3DF-4B38-A3FD-1E207BC25802}"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318461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2A215B-F3DF-4B38-A3FD-1E207BC25802}"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EFF48-4B4F-49CF-AE8F-21DB3C26F788}" type="slidenum">
              <a:rPr lang="en-US" smtClean="0"/>
              <a:t>‹#›</a:t>
            </a:fld>
            <a:endParaRPr lang="en-US"/>
          </a:p>
        </p:txBody>
      </p:sp>
    </p:spTree>
    <p:extLst>
      <p:ext uri="{BB962C8B-B14F-4D97-AF65-F5344CB8AC3E}">
        <p14:creationId xmlns:p14="http://schemas.microsoft.com/office/powerpoint/2010/main" val="270891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215B-F3DF-4B38-A3FD-1E207BC25802}" type="datetimeFigureOut">
              <a:rPr lang="en-US" smtClean="0"/>
              <a:t>10/13/2017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EFF48-4B4F-49CF-AE8F-21DB3C26F788}" type="slidenum">
              <a:rPr lang="en-US" smtClean="0"/>
              <a:t>‹#›</a:t>
            </a:fld>
            <a:endParaRPr lang="en-US"/>
          </a:p>
        </p:txBody>
      </p:sp>
    </p:spTree>
    <p:extLst>
      <p:ext uri="{BB962C8B-B14F-4D97-AF65-F5344CB8AC3E}">
        <p14:creationId xmlns:p14="http://schemas.microsoft.com/office/powerpoint/2010/main" val="3531991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ature.com/pr/journal/v21/n4s/abs/pr1987866a.html?foxtrotcallback=true#aff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LEUKEMIA AND SEPSIS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852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5999"/>
            <a:ext cx="8839200" cy="727953"/>
          </a:xfrm>
        </p:spPr>
        <p:txBody>
          <a:bodyPr>
            <a:normAutofit/>
          </a:bodyPr>
          <a:lstStyle/>
          <a:p>
            <a:pPr algn="l"/>
            <a:r>
              <a:rPr lang="en-US" sz="1600" dirty="0" err="1" smtClean="0"/>
              <a:t>BioMed</a:t>
            </a:r>
            <a:r>
              <a:rPr lang="en-US" sz="1600" dirty="0" smtClean="0"/>
              <a:t> Central. "Severe Sepsis Causes Almost 10% Of Cancer Deaths." </a:t>
            </a:r>
            <a:r>
              <a:rPr lang="en-US" sz="1600" dirty="0" err="1" smtClean="0"/>
              <a:t>ScienceDaily</a:t>
            </a:r>
            <a:r>
              <a:rPr lang="en-US" sz="1600" dirty="0" smtClean="0"/>
              <a:t>. </a:t>
            </a:r>
            <a:r>
              <a:rPr lang="en-US" sz="1600" dirty="0" err="1" smtClean="0"/>
              <a:t>ScienceDaily</a:t>
            </a:r>
            <a:r>
              <a:rPr lang="en-US" sz="1600" dirty="0" smtClean="0"/>
              <a:t>, 5 July 2004</a:t>
            </a:r>
            <a:endParaRPr lang="en-US" sz="1600" dirty="0"/>
          </a:p>
        </p:txBody>
      </p:sp>
      <p:sp>
        <p:nvSpPr>
          <p:cNvPr id="3" name="Content Placeholder 2"/>
          <p:cNvSpPr>
            <a:spLocks noGrp="1"/>
          </p:cNvSpPr>
          <p:nvPr>
            <p:ph idx="1"/>
          </p:nvPr>
        </p:nvSpPr>
        <p:spPr>
          <a:xfrm>
            <a:off x="304800" y="609600"/>
            <a:ext cx="8229600" cy="4525963"/>
          </a:xfrm>
        </p:spPr>
        <p:txBody>
          <a:bodyPr/>
          <a:lstStyle/>
          <a:p>
            <a:r>
              <a:rPr lang="en-US" dirty="0" smtClean="0"/>
              <a:t>Patients suffering from </a:t>
            </a:r>
            <a:r>
              <a:rPr lang="en-US" b="1" dirty="0" smtClean="0">
                <a:solidFill>
                  <a:srgbClr val="FF0000"/>
                </a:solidFill>
              </a:rPr>
              <a:t>lymphoma, </a:t>
            </a:r>
            <a:r>
              <a:rPr lang="en-US" b="1" i="1" dirty="0" smtClean="0">
                <a:solidFill>
                  <a:srgbClr val="FF0000"/>
                </a:solidFill>
              </a:rPr>
              <a:t>leukemia</a:t>
            </a:r>
            <a:r>
              <a:rPr lang="en-US" b="1" dirty="0" smtClean="0">
                <a:solidFill>
                  <a:srgbClr val="FF0000"/>
                </a:solidFill>
              </a:rPr>
              <a:t> or other blood cancers were even more susceptible to severe </a:t>
            </a:r>
            <a:r>
              <a:rPr lang="en-US" b="1" i="1" dirty="0" smtClean="0">
                <a:solidFill>
                  <a:srgbClr val="FF0000"/>
                </a:solidFill>
              </a:rPr>
              <a:t>sepsis</a:t>
            </a:r>
            <a:r>
              <a:rPr lang="en-US" b="1" dirty="0" smtClean="0">
                <a:solidFill>
                  <a:srgbClr val="FF0000"/>
                </a:solidFill>
              </a:rPr>
              <a:t> than those suffering from cancer of a solid organ</a:t>
            </a:r>
            <a:r>
              <a:rPr lang="en-US" dirty="0" smtClean="0"/>
              <a:t>. Patients with a </a:t>
            </a:r>
            <a:r>
              <a:rPr lang="en-US" b="1" dirty="0" smtClean="0">
                <a:solidFill>
                  <a:srgbClr val="FF0000"/>
                </a:solidFill>
              </a:rPr>
              <a:t>blood cancer </a:t>
            </a:r>
            <a:r>
              <a:rPr lang="en-US" dirty="0" smtClean="0"/>
              <a:t>were </a:t>
            </a:r>
            <a:r>
              <a:rPr lang="en-US" b="1" dirty="0" smtClean="0">
                <a:solidFill>
                  <a:srgbClr val="FF0000"/>
                </a:solidFill>
              </a:rPr>
              <a:t>15 times </a:t>
            </a:r>
            <a:r>
              <a:rPr lang="en-US" dirty="0" smtClean="0"/>
              <a:t>more likely than the average person to suffer from severe </a:t>
            </a:r>
            <a:r>
              <a:rPr lang="en-US" i="1" dirty="0" smtClean="0"/>
              <a:t>sepsis</a:t>
            </a:r>
            <a:r>
              <a:rPr lang="en-US" dirty="0" smtClean="0"/>
              <a:t>.</a:t>
            </a:r>
            <a:endParaRPr lang="en-US" dirty="0"/>
          </a:p>
        </p:txBody>
      </p:sp>
    </p:spTree>
    <p:extLst>
      <p:ext uri="{BB962C8B-B14F-4D97-AF65-F5344CB8AC3E}">
        <p14:creationId xmlns:p14="http://schemas.microsoft.com/office/powerpoint/2010/main" val="175364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 y="5715000"/>
            <a:ext cx="8915400" cy="1143000"/>
          </a:xfrm>
        </p:spPr>
        <p:txBody>
          <a:bodyPr>
            <a:noAutofit/>
          </a:bodyPr>
          <a:lstStyle/>
          <a:p>
            <a:pPr algn="l"/>
            <a:r>
              <a:rPr lang="en-US" sz="1600" dirty="0" smtClean="0"/>
              <a:t>Clinical course of sepsis in children with acute leukemia admitted to the pediatric intensive care unit.</a:t>
            </a:r>
            <a:br>
              <a:rPr lang="en-US" sz="1600" dirty="0" smtClean="0"/>
            </a:br>
            <a:r>
              <a:rPr lang="en-US" sz="1600" dirty="0" err="1" smtClean="0"/>
              <a:t>Kanakadurga</a:t>
            </a:r>
            <a:r>
              <a:rPr lang="en-US" sz="1600" dirty="0" smtClean="0"/>
              <a:t> Singer, </a:t>
            </a:r>
            <a:r>
              <a:rPr lang="en-US" sz="1600" dirty="0" err="1" smtClean="0"/>
              <a:t>Perla</a:t>
            </a:r>
            <a:r>
              <a:rPr lang="en-US" sz="1600" dirty="0" smtClean="0"/>
              <a:t> </a:t>
            </a:r>
            <a:r>
              <a:rPr lang="en-US" sz="1600" dirty="0" err="1" smtClean="0"/>
              <a:t>Subbaiah</a:t>
            </a:r>
            <a:r>
              <a:rPr lang="en-US" sz="1600" dirty="0" smtClean="0"/>
              <a:t>, Raymond Hutchinson, </a:t>
            </a:r>
            <a:r>
              <a:rPr lang="en-US" sz="1600" dirty="0" err="1" smtClean="0"/>
              <a:t>Folafoluwa</a:t>
            </a:r>
            <a:r>
              <a:rPr lang="en-US" sz="1600" dirty="0" smtClean="0"/>
              <a:t> </a:t>
            </a:r>
            <a:r>
              <a:rPr lang="en-US" sz="1600" dirty="0" err="1" smtClean="0"/>
              <a:t>Odetola</a:t>
            </a:r>
            <a:r>
              <a:rPr lang="en-US" sz="1600" dirty="0" smtClean="0"/>
              <a:t>, Thomas P. </a:t>
            </a:r>
            <a:r>
              <a:rPr lang="en-US" sz="1600" dirty="0" err="1" smtClean="0"/>
              <a:t>Shanley</a:t>
            </a:r>
            <a:r>
              <a:rPr lang="en-US" sz="1600" dirty="0" smtClean="0"/>
              <a:t/>
            </a:r>
            <a:br>
              <a:rPr lang="en-US" sz="1600" dirty="0" smtClean="0"/>
            </a:br>
            <a:r>
              <a:rPr lang="en-US" sz="1600" dirty="0" err="1" smtClean="0"/>
              <a:t>Pediatr</a:t>
            </a:r>
            <a:r>
              <a:rPr lang="en-US" sz="1600" dirty="0" smtClean="0"/>
              <a:t> </a:t>
            </a:r>
            <a:r>
              <a:rPr lang="en-US" sz="1600" dirty="0" err="1" smtClean="0"/>
              <a:t>Crit</a:t>
            </a:r>
            <a:r>
              <a:rPr lang="en-US" sz="1600" dirty="0" smtClean="0"/>
              <a:t> Care Med. 2011 Nov; 12(6): 649–654</a:t>
            </a:r>
            <a:endParaRPr lang="en-US" sz="1600" dirty="0"/>
          </a:p>
        </p:txBody>
      </p:sp>
      <p:sp>
        <p:nvSpPr>
          <p:cNvPr id="3" name="Content Placeholder 2"/>
          <p:cNvSpPr>
            <a:spLocks noGrp="1"/>
          </p:cNvSpPr>
          <p:nvPr>
            <p:ph idx="1"/>
          </p:nvPr>
        </p:nvSpPr>
        <p:spPr>
          <a:xfrm>
            <a:off x="32426" y="0"/>
            <a:ext cx="9111574" cy="5638800"/>
          </a:xfrm>
        </p:spPr>
        <p:txBody>
          <a:bodyPr>
            <a:normAutofit fontScale="85000" lnSpcReduction="20000"/>
          </a:bodyPr>
          <a:lstStyle/>
          <a:p>
            <a:r>
              <a:rPr lang="en-US" dirty="0" smtClean="0"/>
              <a:t>Among 68 single admissions to the pediatric intensive care unit with leukemia during the study period, 33 (48.5%) were admitted with sepsis. Admission to the pediatric intensive care unit for sepsis was associated with </a:t>
            </a:r>
            <a:r>
              <a:rPr lang="en-US" dirty="0" smtClean="0">
                <a:solidFill>
                  <a:srgbClr val="FF0000"/>
                </a:solidFill>
              </a:rPr>
              <a:t>greater compromise of hemodynamic and renal function and use of stress dose steroids </a:t>
            </a:r>
            <a:r>
              <a:rPr lang="en-US" dirty="0" smtClean="0"/>
              <a:t>(p = .016), inotropic and/or vasopressor drugs (p = .01), and renal replacement therapy (p = .028) than non sepsis admission. There was </a:t>
            </a:r>
            <a:r>
              <a:rPr lang="en-US" dirty="0" smtClean="0">
                <a:solidFill>
                  <a:srgbClr val="FF0000"/>
                </a:solidFill>
              </a:rPr>
              <a:t>higher mortality among children with sepsis than other diagnoses</a:t>
            </a:r>
            <a:r>
              <a:rPr lang="en-US" dirty="0" smtClean="0"/>
              <a:t> (52% vs. 17%, p = .004). Also, mortality among children with sepsis was higher among those with acute lymphoblastic leukemia (60% vs. 44%) compared with acute </a:t>
            </a:r>
            <a:r>
              <a:rPr lang="en-US" dirty="0" err="1" smtClean="0"/>
              <a:t>myelogenous</a:t>
            </a:r>
            <a:r>
              <a:rPr lang="en-US" dirty="0" smtClean="0"/>
              <a:t> leukemia. Administration </a:t>
            </a:r>
            <a:r>
              <a:rPr lang="en-US" dirty="0" smtClean="0">
                <a:solidFill>
                  <a:srgbClr val="FF0000"/>
                </a:solidFill>
              </a:rPr>
              <a:t>of stress dose steroids was associated with higher mortality </a:t>
            </a:r>
            <a:r>
              <a:rPr lang="en-US" dirty="0" smtClean="0"/>
              <a:t>(50% vs. 17%, p = .005) and neutropenia. Patients with </a:t>
            </a:r>
            <a:r>
              <a:rPr lang="en-US" dirty="0" smtClean="0">
                <a:solidFill>
                  <a:srgbClr val="FF0000"/>
                </a:solidFill>
              </a:rPr>
              <a:t>acute lymphoblastic leukemia and sepsis showed the greatest mortality and resource use.</a:t>
            </a:r>
            <a:endParaRPr lang="en-US" dirty="0">
              <a:solidFill>
                <a:srgbClr val="FF0000"/>
              </a:solidFill>
            </a:endParaRPr>
          </a:p>
        </p:txBody>
      </p:sp>
    </p:spTree>
    <p:extLst>
      <p:ext uri="{BB962C8B-B14F-4D97-AF65-F5344CB8AC3E}">
        <p14:creationId xmlns:p14="http://schemas.microsoft.com/office/powerpoint/2010/main" val="26001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9864"/>
            <a:ext cx="8763000" cy="985736"/>
          </a:xfrm>
        </p:spPr>
        <p:txBody>
          <a:bodyPr>
            <a:noAutofit/>
          </a:bodyPr>
          <a:lstStyle/>
          <a:p>
            <a:pPr algn="l"/>
            <a:r>
              <a:rPr lang="en-US" sz="1600" dirty="0" smtClean="0"/>
              <a:t>Qing Ye, </a:t>
            </a:r>
            <a:r>
              <a:rPr lang="en-US" sz="1600" dirty="0" err="1" smtClean="0"/>
              <a:t>Xiaojun</a:t>
            </a:r>
            <a:r>
              <a:rPr lang="en-US" sz="1600" dirty="0" smtClean="0"/>
              <a:t> </a:t>
            </a:r>
            <a:r>
              <a:rPr lang="en-US" sz="1600" dirty="0" err="1" smtClean="0"/>
              <a:t>Xu</a:t>
            </a:r>
            <a:r>
              <a:rPr lang="en-US" sz="1600" dirty="0" smtClean="0"/>
              <a:t>, Yi </a:t>
            </a:r>
            <a:r>
              <a:rPr lang="en-US" sz="1600" dirty="0" err="1" smtClean="0"/>
              <a:t>Zheng</a:t>
            </a:r>
            <a:r>
              <a:rPr lang="en-US" sz="1600" dirty="0" smtClean="0"/>
              <a:t>, </a:t>
            </a:r>
            <a:r>
              <a:rPr lang="en-US" sz="1600" dirty="0" err="1" smtClean="0"/>
              <a:t>Xuejun</a:t>
            </a:r>
            <a:r>
              <a:rPr lang="en-US" sz="1600" dirty="0" smtClean="0"/>
              <a:t> Chen. </a:t>
            </a:r>
            <a:r>
              <a:rPr lang="en-US" sz="1600" dirty="0" smtClean="0"/>
              <a:t>Etiology of septicemia in children with acute leukemia: 9-year experience from a children's hospital in China J </a:t>
            </a:r>
            <a:r>
              <a:rPr lang="en-US" sz="1600" dirty="0" err="1" smtClean="0"/>
              <a:t>Pediatr</a:t>
            </a:r>
            <a:r>
              <a:rPr lang="en-US" sz="1600" dirty="0" smtClean="0"/>
              <a:t> </a:t>
            </a:r>
            <a:r>
              <a:rPr lang="en-US" sz="1600" dirty="0" err="1" smtClean="0"/>
              <a:t>Hematol</a:t>
            </a:r>
            <a:r>
              <a:rPr lang="en-US" sz="1600" dirty="0" smtClean="0"/>
              <a:t> </a:t>
            </a:r>
            <a:r>
              <a:rPr lang="en-US" sz="1600" dirty="0" err="1" smtClean="0"/>
              <a:t>Oncol</a:t>
            </a:r>
            <a:r>
              <a:rPr lang="en-US" sz="1600" dirty="0" smtClean="0"/>
              <a:t>. 2011 Jul; 33(5): e186–e191</a:t>
            </a:r>
            <a:br>
              <a:rPr lang="en-US" sz="1600" dirty="0" smtClean="0"/>
            </a:br>
            <a:endParaRPr lang="en-US" sz="1600" dirty="0"/>
          </a:p>
        </p:txBody>
      </p:sp>
      <p:sp>
        <p:nvSpPr>
          <p:cNvPr id="3" name="Content Placeholder 2"/>
          <p:cNvSpPr>
            <a:spLocks noGrp="1"/>
          </p:cNvSpPr>
          <p:nvPr>
            <p:ph idx="1"/>
          </p:nvPr>
        </p:nvSpPr>
        <p:spPr>
          <a:xfrm>
            <a:off x="0" y="0"/>
            <a:ext cx="9144000" cy="5410200"/>
          </a:xfrm>
        </p:spPr>
        <p:txBody>
          <a:bodyPr>
            <a:normAutofit fontScale="92500" lnSpcReduction="20000"/>
          </a:bodyPr>
          <a:lstStyle/>
          <a:p>
            <a:r>
              <a:rPr lang="en-US" dirty="0"/>
              <a:t>A</a:t>
            </a:r>
            <a:r>
              <a:rPr lang="en-US" dirty="0" smtClean="0"/>
              <a:t> retrospective analysis, 9-year, from July 2001 to July 2010, medical records of leukemia children admitted to The Children's Hospital, Hangzhou, China.</a:t>
            </a:r>
          </a:p>
          <a:p>
            <a:r>
              <a:rPr lang="en-US" dirty="0" smtClean="0"/>
              <a:t>The overall frequencies of isolation were </a:t>
            </a:r>
            <a:r>
              <a:rPr lang="en-US" dirty="0" smtClean="0">
                <a:solidFill>
                  <a:srgbClr val="FF0000"/>
                </a:solidFill>
              </a:rPr>
              <a:t>45% in Gram-positive </a:t>
            </a:r>
            <a:r>
              <a:rPr lang="en-US" dirty="0" smtClean="0"/>
              <a:t>bacteria, </a:t>
            </a:r>
            <a:r>
              <a:rPr lang="en-US" dirty="0" smtClean="0">
                <a:solidFill>
                  <a:srgbClr val="FF0000"/>
                </a:solidFill>
              </a:rPr>
              <a:t>53.8% in Gram-negative </a:t>
            </a:r>
            <a:r>
              <a:rPr lang="en-US" dirty="0" smtClean="0"/>
              <a:t>bacteria, and 1.2% in fungi, respectively</a:t>
            </a:r>
            <a:r>
              <a:rPr lang="en-US" dirty="0" smtClean="0">
                <a:solidFill>
                  <a:srgbClr val="FF0000"/>
                </a:solidFill>
              </a:rPr>
              <a:t>. Coagulase-negative Staphylococci</a:t>
            </a:r>
            <a:r>
              <a:rPr lang="en-US" dirty="0" smtClean="0"/>
              <a:t> were the </a:t>
            </a:r>
            <a:r>
              <a:rPr lang="en-US" dirty="0" smtClean="0">
                <a:solidFill>
                  <a:srgbClr val="FF0000"/>
                </a:solidFill>
              </a:rPr>
              <a:t>most common </a:t>
            </a:r>
            <a:r>
              <a:rPr lang="en-US" dirty="0" smtClean="0"/>
              <a:t>organisms isolated, accounting for </a:t>
            </a:r>
            <a:r>
              <a:rPr lang="en-US" dirty="0" smtClean="0">
                <a:solidFill>
                  <a:srgbClr val="FF0000"/>
                </a:solidFill>
              </a:rPr>
              <a:t>32.7</a:t>
            </a:r>
            <a:r>
              <a:rPr lang="en-US" dirty="0" smtClean="0"/>
              <a:t>% of the total blood culture isolates, </a:t>
            </a:r>
            <a:r>
              <a:rPr lang="en-US" dirty="0" smtClean="0">
                <a:solidFill>
                  <a:srgbClr val="FF0000"/>
                </a:solidFill>
              </a:rPr>
              <a:t>followed by Escherichia coli (15.7%) </a:t>
            </a:r>
            <a:r>
              <a:rPr lang="en-US" dirty="0" smtClean="0"/>
              <a:t>and </a:t>
            </a:r>
            <a:r>
              <a:rPr lang="en-US" dirty="0" err="1" smtClean="0">
                <a:solidFill>
                  <a:srgbClr val="FF0000"/>
                </a:solidFill>
              </a:rPr>
              <a:t>Klebsiella</a:t>
            </a:r>
            <a:r>
              <a:rPr lang="en-US" dirty="0" smtClean="0">
                <a:solidFill>
                  <a:srgbClr val="FF0000"/>
                </a:solidFill>
              </a:rPr>
              <a:t> </a:t>
            </a:r>
            <a:r>
              <a:rPr lang="en-US" dirty="0" err="1" smtClean="0">
                <a:solidFill>
                  <a:srgbClr val="FF0000"/>
                </a:solidFill>
              </a:rPr>
              <a:t>pneumoniae</a:t>
            </a:r>
            <a:r>
              <a:rPr lang="en-US" dirty="0" smtClean="0">
                <a:solidFill>
                  <a:srgbClr val="FF0000"/>
                </a:solidFill>
              </a:rPr>
              <a:t> (7.1%). </a:t>
            </a:r>
            <a:r>
              <a:rPr lang="en-US" dirty="0" smtClean="0"/>
              <a:t>The incidence of septicemia caused by extended-spectrum β-lactamase-producing E. coli and K. </a:t>
            </a:r>
            <a:r>
              <a:rPr lang="en-US" dirty="0" err="1" smtClean="0"/>
              <a:t>pneumoniae</a:t>
            </a:r>
            <a:r>
              <a:rPr lang="en-US" dirty="0" smtClean="0"/>
              <a:t> was high (69.2% and 58.8% of total isolates, respectively). </a:t>
            </a:r>
            <a:endParaRPr lang="en-US" dirty="0"/>
          </a:p>
        </p:txBody>
      </p:sp>
    </p:spTree>
    <p:extLst>
      <p:ext uri="{BB962C8B-B14F-4D97-AF65-F5344CB8AC3E}">
        <p14:creationId xmlns:p14="http://schemas.microsoft.com/office/powerpoint/2010/main" val="300634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94438"/>
            <a:ext cx="8229600" cy="563562"/>
          </a:xfrm>
        </p:spPr>
        <p:txBody>
          <a:bodyPr>
            <a:normAutofit fontScale="90000"/>
          </a:bodyPr>
          <a:lstStyle/>
          <a:p>
            <a:pPr algn="l"/>
            <a:r>
              <a:rPr lang="en-US" sz="1600" dirty="0" err="1" smtClean="0"/>
              <a:t>Josette</a:t>
            </a:r>
            <a:r>
              <a:rPr lang="en-US" sz="1600" dirty="0" smtClean="0"/>
              <a:t> champagne</a:t>
            </a:r>
            <a:r>
              <a:rPr lang="en-US" sz="1600" baseline="30000" dirty="0" smtClean="0">
                <a:hlinkClick r:id="rId2" tooltip="affiliated with 1"/>
              </a:rPr>
              <a:t>1</a:t>
            </a:r>
            <a:r>
              <a:rPr lang="en-US" sz="1600" dirty="0" smtClean="0"/>
              <a:t> and </a:t>
            </a:r>
            <a:r>
              <a:rPr lang="en-US" sz="1600" dirty="0" err="1" smtClean="0"/>
              <a:t>yves</a:t>
            </a:r>
            <a:r>
              <a:rPr lang="en-US" sz="1600" dirty="0" smtClean="0"/>
              <a:t> A </a:t>
            </a:r>
            <a:r>
              <a:rPr lang="en-US" sz="1600" dirty="0" err="1" smtClean="0"/>
              <a:t>declerck</a:t>
            </a:r>
            <a:r>
              <a:rPr lang="en-US" sz="1600" dirty="0" smtClean="0"/>
              <a:t>. Septicemia in children with leukemia: a ten-year survey. </a:t>
            </a:r>
            <a:r>
              <a:rPr lang="en-US" sz="1600" i="1" dirty="0" smtClean="0"/>
              <a:t>Pediatric research</a:t>
            </a:r>
            <a:r>
              <a:rPr lang="en-US" sz="1600" dirty="0" smtClean="0"/>
              <a:t> (1987) 21, 297A–297A</a:t>
            </a:r>
            <a:endParaRPr lang="en-US" sz="1600" dirty="0"/>
          </a:p>
        </p:txBody>
      </p:sp>
      <p:sp>
        <p:nvSpPr>
          <p:cNvPr id="3" name="Content Placeholder 2"/>
          <p:cNvSpPr>
            <a:spLocks noGrp="1"/>
          </p:cNvSpPr>
          <p:nvPr>
            <p:ph idx="1"/>
          </p:nvPr>
        </p:nvSpPr>
        <p:spPr>
          <a:xfrm>
            <a:off x="0" y="0"/>
            <a:ext cx="9067800" cy="5943600"/>
          </a:xfrm>
        </p:spPr>
        <p:txBody>
          <a:bodyPr>
            <a:normAutofit fontScale="92500"/>
          </a:bodyPr>
          <a:lstStyle/>
          <a:p>
            <a:r>
              <a:rPr lang="en-US" dirty="0" smtClean="0"/>
              <a:t>One hundred ninety episodes of septicemia were surveyed from 1973 to 1983 in </a:t>
            </a:r>
            <a:r>
              <a:rPr lang="en-US" dirty="0" err="1" smtClean="0"/>
              <a:t>chlldrens</a:t>
            </a:r>
            <a:r>
              <a:rPr lang="en-US" dirty="0" smtClean="0"/>
              <a:t> treated for leukemia at </a:t>
            </a:r>
            <a:r>
              <a:rPr lang="en-US" dirty="0" err="1" smtClean="0"/>
              <a:t>Childrens</a:t>
            </a:r>
            <a:r>
              <a:rPr lang="en-US" dirty="0" smtClean="0"/>
              <a:t> Hospital of Los Angeles.</a:t>
            </a:r>
          </a:p>
          <a:p>
            <a:r>
              <a:rPr lang="en-US" dirty="0"/>
              <a:t>S</a:t>
            </a:r>
            <a:r>
              <a:rPr lang="en-US" dirty="0" smtClean="0"/>
              <a:t>ignificant changes in the type of organisms involved were observed, with an increased incidence of </a:t>
            </a:r>
            <a:r>
              <a:rPr lang="en-US" dirty="0" smtClean="0">
                <a:solidFill>
                  <a:srgbClr val="FF0000"/>
                </a:solidFill>
              </a:rPr>
              <a:t>Candida</a:t>
            </a:r>
            <a:r>
              <a:rPr lang="en-US" dirty="0" smtClean="0"/>
              <a:t> (from 0 to 9%) and </a:t>
            </a:r>
            <a:r>
              <a:rPr lang="en-US" dirty="0" smtClean="0">
                <a:solidFill>
                  <a:srgbClr val="FF0000"/>
                </a:solidFill>
              </a:rPr>
              <a:t>gram positive septicemia </a:t>
            </a:r>
            <a:r>
              <a:rPr lang="en-US" dirty="0" smtClean="0"/>
              <a:t>over the last 5 years. Gram positive sepsis had a low mortality rate (8%) compared with </a:t>
            </a:r>
            <a:r>
              <a:rPr lang="en-US" dirty="0" smtClean="0">
                <a:solidFill>
                  <a:srgbClr val="FF0000"/>
                </a:solidFill>
              </a:rPr>
              <a:t>gram negative sepsis (54%) </a:t>
            </a:r>
            <a:r>
              <a:rPr lang="en-US" dirty="0" smtClean="0"/>
              <a:t>or septicemia caused by multiple organisms (72%)</a:t>
            </a:r>
          </a:p>
          <a:p>
            <a:r>
              <a:rPr lang="en-US" dirty="0" smtClean="0">
                <a:solidFill>
                  <a:srgbClr val="FF0000"/>
                </a:solidFill>
              </a:rPr>
              <a:t>9 staphylococcus </a:t>
            </a:r>
            <a:r>
              <a:rPr lang="en-US" dirty="0" err="1" smtClean="0">
                <a:solidFill>
                  <a:srgbClr val="FF0000"/>
                </a:solidFill>
              </a:rPr>
              <a:t>epidermidis</a:t>
            </a:r>
            <a:r>
              <a:rPr lang="en-US" dirty="0" smtClean="0">
                <a:solidFill>
                  <a:srgbClr val="FF0000"/>
                </a:solidFill>
              </a:rPr>
              <a:t> septicemia were seen in the last 2 years </a:t>
            </a:r>
            <a:r>
              <a:rPr lang="en-US" dirty="0" smtClean="0"/>
              <a:t>compared to none in the 8 previous years.</a:t>
            </a:r>
            <a:endParaRPr lang="en-US" dirty="0"/>
          </a:p>
        </p:txBody>
      </p:sp>
    </p:spTree>
    <p:extLst>
      <p:ext uri="{BB962C8B-B14F-4D97-AF65-F5344CB8AC3E}">
        <p14:creationId xmlns:p14="http://schemas.microsoft.com/office/powerpoint/2010/main" val="411809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523</Words>
  <Application>Microsoft Office PowerPoint</Application>
  <PresentationFormat>On-screen Show (4:3)</PresentationFormat>
  <Paragraphs>12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LEUKEMIA AND SEPSIS</vt:lpstr>
      <vt:lpstr>BioMed Central. "Severe Sepsis Causes Almost 10% Of Cancer Deaths." ScienceDaily. ScienceDaily, 5 July 2004</vt:lpstr>
      <vt:lpstr>Clinical course of sepsis in children with acute leukemia admitted to the pediatric intensive care unit. Kanakadurga Singer, Perla Subbaiah, Raymond Hutchinson, Folafoluwa Odetola, Thomas P. Shanley Pediatr Crit Care Med. 2011 Nov; 12(6): 649–654</vt:lpstr>
      <vt:lpstr>Qing Ye, Xiaojun Xu, Yi Zheng, Xuejun Chen. Etiology of septicemia in children with acute leukemia: 9-year experience from a children's hospital in China J Pediatr Hematol Oncol. 2011 Jul; 33(5): e186–e191 </vt:lpstr>
      <vt:lpstr>Josette champagne1 and yves A declerck. Septicemia in children with leukemia: a ten-year survey. Pediatric research (1987) 21, 297A–297A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8</cp:revision>
  <dcterms:created xsi:type="dcterms:W3CDTF">2017-10-12T17:32:00Z</dcterms:created>
  <dcterms:modified xsi:type="dcterms:W3CDTF">2017-10-12T17:58:28Z</dcterms:modified>
</cp:coreProperties>
</file>