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7" autoAdjust="0"/>
    <p:restoredTop sz="94650" autoAdjust="0"/>
  </p:normalViewPr>
  <p:slideViewPr>
    <p:cSldViewPr>
      <p:cViewPr varScale="1">
        <p:scale>
          <a:sx n="55" d="100"/>
          <a:sy n="55" d="100"/>
        </p:scale>
        <p:origin x="-1083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SỐC NHIỄM TRÙNG TRẺ 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MỘT SỐ KIẾN THỨC ỨNG DỤNG TRONG THỰC HÀNH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8077200" cy="119970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BS. NGUYỄN QUÝ TỶ DAO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ĐỐI TƯỢNG: SV Y6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 smtClean="0"/>
              <a:t>Xem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xét</a:t>
            </a:r>
            <a:r>
              <a:rPr lang="en-US" sz="3200" b="1" dirty="0" smtClean="0"/>
              <a:t> ECMO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nhiễm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trùng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trị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hô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hấp</a:t>
            </a:r>
            <a:endParaRPr lang="en-US" sz="3200" b="1" dirty="0" smtClean="0"/>
          </a:p>
          <a:p>
            <a:pPr algn="just"/>
            <a:r>
              <a:rPr lang="en-US" sz="3200" b="1" dirty="0" err="1" smtClean="0"/>
              <a:t>Corticoide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chỉ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đáp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ứng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kháng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catecholamin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bằng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chứng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nghi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ngờ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thượng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tuyệt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đối</a:t>
            </a:r>
            <a:endParaRPr lang="en-US" sz="3200" b="1" dirty="0" smtClean="0"/>
          </a:p>
          <a:p>
            <a:pPr algn="just"/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VẤN ĐỀ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2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Hồng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lắng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Hgb</a:t>
            </a:r>
            <a:r>
              <a:rPr lang="en-US" sz="2800" b="1" dirty="0" smtClean="0"/>
              <a:t>&gt;10g/dl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sốc</a:t>
            </a:r>
            <a:r>
              <a:rPr lang="en-US" sz="2800" b="1" dirty="0" smtClean="0"/>
              <a:t> / </a:t>
            </a:r>
            <a:r>
              <a:rPr lang="en-US" sz="2800" b="1" dirty="0" err="1" smtClean="0"/>
              <a:t>Hgb</a:t>
            </a:r>
            <a:r>
              <a:rPr lang="en-US" sz="2800" b="1" dirty="0" smtClean="0"/>
              <a:t> &gt;7g/dl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ổn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endParaRPr lang="en-US" sz="2800" b="1" dirty="0" smtClean="0"/>
          </a:p>
          <a:p>
            <a:r>
              <a:rPr lang="en-US" sz="2800" b="1" dirty="0" err="1" smtClean="0"/>
              <a:t>Chỉ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(PLT)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&lt;10000/mm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không</a:t>
            </a:r>
            <a:r>
              <a:rPr lang="en-US" sz="2800" b="1" dirty="0"/>
              <a:t> </a:t>
            </a:r>
            <a:r>
              <a:rPr lang="en-US" sz="2800" b="1" dirty="0" err="1"/>
              <a:t>kèm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≤ 20000/mm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nguy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(YTNC XH: &gt;38</a:t>
            </a:r>
            <a:r>
              <a:rPr lang="en-US" sz="2800" b="1" baseline="30000" dirty="0"/>
              <a:t>0</a:t>
            </a:r>
            <a:r>
              <a:rPr lang="en-US" sz="2800" b="1" dirty="0"/>
              <a:t>C, </a:t>
            </a:r>
            <a:r>
              <a:rPr lang="en-US" sz="2800" b="1" dirty="0" err="1"/>
              <a:t>bất</a:t>
            </a:r>
            <a:r>
              <a:rPr lang="en-US" sz="2800" b="1" dirty="0"/>
              <a:t> </a:t>
            </a:r>
            <a:r>
              <a:rPr lang="en-US" sz="2800" b="1" dirty="0" err="1"/>
              <a:t>thường</a:t>
            </a:r>
            <a:r>
              <a:rPr lang="en-US" sz="2800" b="1" dirty="0"/>
              <a:t> </a:t>
            </a:r>
            <a:r>
              <a:rPr lang="en-US" sz="2800" b="1" dirty="0" err="1"/>
              <a:t>đông</a:t>
            </a:r>
            <a:r>
              <a:rPr lang="en-US" sz="2800" b="1" dirty="0"/>
              <a:t> </a:t>
            </a:r>
            <a:r>
              <a:rPr lang="en-US" sz="2800" b="1" dirty="0" err="1"/>
              <a:t>máu</a:t>
            </a:r>
            <a:r>
              <a:rPr lang="en-US" sz="2800" b="1" dirty="0"/>
              <a:t>,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</a:t>
            </a:r>
            <a:r>
              <a:rPr lang="en-US" sz="2800" b="1" dirty="0" err="1"/>
              <a:t>ít</a:t>
            </a:r>
            <a:r>
              <a:rPr lang="en-US" sz="2800" b="1" dirty="0"/>
              <a:t> </a:t>
            </a:r>
            <a:r>
              <a:rPr lang="en-US" sz="2800" b="1" dirty="0" err="1"/>
              <a:t>gần</a:t>
            </a:r>
            <a:r>
              <a:rPr lang="en-US" sz="2800" b="1" dirty="0"/>
              <a:t> </a:t>
            </a:r>
            <a:r>
              <a:rPr lang="en-US" sz="2800" b="1" dirty="0" err="1"/>
              <a:t>đây</a:t>
            </a:r>
            <a:r>
              <a:rPr lang="en-US" sz="2800" b="1" dirty="0"/>
              <a:t>,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lượng</a:t>
            </a:r>
            <a:r>
              <a:rPr lang="en-US" sz="2800" b="1" dirty="0"/>
              <a:t> PLT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nhanh</a:t>
            </a:r>
            <a:r>
              <a:rPr lang="en-US" sz="2800" b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≤ 50000/mm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đang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/</a:t>
            </a:r>
            <a:r>
              <a:rPr lang="en-US" sz="2800" b="1" dirty="0" err="1"/>
              <a:t>cần</a:t>
            </a:r>
            <a:r>
              <a:rPr lang="en-US" sz="2800" b="1" dirty="0"/>
              <a:t> </a:t>
            </a:r>
            <a:r>
              <a:rPr lang="en-US" sz="2800" b="1" dirty="0" err="1"/>
              <a:t>phẫu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hoặc</a:t>
            </a:r>
            <a:r>
              <a:rPr lang="en-US" sz="2800" b="1" dirty="0"/>
              <a:t> </a:t>
            </a:r>
            <a:r>
              <a:rPr lang="en-US" sz="2800" b="1" dirty="0" err="1"/>
              <a:t>thủ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endParaRPr lang="en-US" sz="2800" b="1" dirty="0"/>
          </a:p>
          <a:p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</a:t>
            </a:r>
            <a:r>
              <a:rPr lang="en-US" sz="2800" b="1" dirty="0" err="1"/>
              <a:t>tương</a:t>
            </a:r>
            <a:r>
              <a:rPr lang="en-US" sz="2800" b="1" dirty="0"/>
              <a:t>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DIC,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huyết</a:t>
            </a:r>
            <a:r>
              <a:rPr lang="en-US" sz="2800" b="1" dirty="0" smtClean="0"/>
              <a:t> /</a:t>
            </a:r>
            <a:r>
              <a:rPr lang="en-US" sz="2800" b="1" dirty="0" err="1" smtClean="0"/>
              <a:t>thủ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thuật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TRUYỀN CHẾ PHẨM MÁU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 algn="just">
              <a:buAutoNum type="arabicPeriod"/>
            </a:pPr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2013. </a:t>
            </a:r>
            <a:r>
              <a:rPr lang="en-US" i="1" dirty="0" err="1" smtClean="0"/>
              <a:t>Sốc</a:t>
            </a:r>
            <a:r>
              <a:rPr lang="en-US" i="1" dirty="0" smtClean="0"/>
              <a:t> </a:t>
            </a:r>
            <a:r>
              <a:rPr lang="en-US" i="1" dirty="0" err="1" smtClean="0"/>
              <a:t>nhiễm</a:t>
            </a:r>
            <a:r>
              <a:rPr lang="en-US" i="1" dirty="0" smtClean="0"/>
              <a:t> </a:t>
            </a:r>
            <a:r>
              <a:rPr lang="en-US" i="1" dirty="0" err="1" smtClean="0"/>
              <a:t>khuẩn</a:t>
            </a:r>
            <a:r>
              <a:rPr lang="en-US" i="1" dirty="0" smtClean="0"/>
              <a:t> ở </a:t>
            </a:r>
            <a:r>
              <a:rPr lang="en-US" i="1" dirty="0" err="1" smtClean="0"/>
              <a:t>trẻ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dirty="0" smtClean="0"/>
              <a:t>. TPHCM: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Y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624078" indent="-514350" algn="just"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Tiến</a:t>
            </a:r>
            <a:r>
              <a:rPr lang="en-US" dirty="0" smtClean="0"/>
              <a:t>, 2013. </a:t>
            </a:r>
            <a:r>
              <a:rPr lang="en-US" dirty="0" err="1" smtClean="0"/>
              <a:t>Sốc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i="1" dirty="0" err="1" smtClean="0"/>
              <a:t>Phác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Nhi</a:t>
            </a:r>
            <a:r>
              <a:rPr lang="en-US" i="1" dirty="0" smtClean="0"/>
              <a:t> </a:t>
            </a:r>
            <a:r>
              <a:rPr lang="en-US" i="1" dirty="0" err="1" smtClean="0"/>
              <a:t>khoa</a:t>
            </a:r>
            <a:r>
              <a:rPr lang="en-US" i="1" dirty="0" smtClean="0"/>
              <a:t> 2013 </a:t>
            </a:r>
            <a:r>
              <a:rPr lang="en-US" i="1" dirty="0" err="1" smtClean="0"/>
              <a:t>Bệnh</a:t>
            </a:r>
            <a:r>
              <a:rPr lang="en-US" i="1" dirty="0" smtClean="0"/>
              <a:t> </a:t>
            </a:r>
            <a:r>
              <a:rPr lang="en-US" i="1" dirty="0" err="1" smtClean="0"/>
              <a:t>viện</a:t>
            </a:r>
            <a:r>
              <a:rPr lang="en-US" i="1" dirty="0" smtClean="0"/>
              <a:t> </a:t>
            </a:r>
            <a:r>
              <a:rPr lang="en-US" i="1" dirty="0" err="1" smtClean="0"/>
              <a:t>Nhi</a:t>
            </a:r>
            <a:r>
              <a:rPr lang="en-US" i="1" dirty="0" smtClean="0"/>
              <a:t> </a:t>
            </a:r>
            <a:r>
              <a:rPr lang="en-US" i="1" dirty="0" err="1" smtClean="0"/>
              <a:t>Đồng</a:t>
            </a:r>
            <a:r>
              <a:rPr lang="en-US" i="1" dirty="0" smtClean="0"/>
              <a:t> 1</a:t>
            </a:r>
            <a:r>
              <a:rPr lang="en-US" dirty="0" smtClean="0"/>
              <a:t>.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8. TPHCM: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ản</a:t>
            </a:r>
            <a:r>
              <a:rPr lang="en-US" dirty="0" smtClean="0"/>
              <a:t> Y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Tr</a:t>
            </a:r>
            <a:r>
              <a:rPr lang="en-US" dirty="0" smtClean="0"/>
              <a:t> 32-37.</a:t>
            </a:r>
          </a:p>
          <a:p>
            <a:pPr marL="624078" indent="-514350" algn="just">
              <a:buAutoNum type="arabicPeriod"/>
            </a:pPr>
            <a:r>
              <a:rPr lang="en-US" dirty="0" smtClean="0"/>
              <a:t>Surviving Sepsis Campaign: International Guidelines for Management of Severe </a:t>
            </a:r>
            <a:r>
              <a:rPr lang="en-US" dirty="0" err="1" smtClean="0"/>
              <a:t>Sepeis</a:t>
            </a:r>
            <a:r>
              <a:rPr lang="en-US" dirty="0" smtClean="0"/>
              <a:t> and Septic Shock: 2012.</a:t>
            </a:r>
          </a:p>
          <a:p>
            <a:pPr marL="624078" indent="-514350" algn="just">
              <a:buFont typeface="Wingdings 3"/>
              <a:buAutoNum type="arabicPeriod"/>
            </a:pPr>
            <a:r>
              <a:rPr lang="en-US" dirty="0" smtClean="0"/>
              <a:t>Goldstein</a:t>
            </a:r>
            <a:r>
              <a:rPr lang="en-US" dirty="0"/>
              <a:t>, 2005. Intern</a:t>
            </a:r>
            <a:r>
              <a:rPr lang="en-US" dirty="0" smtClean="0"/>
              <a:t>ational </a:t>
            </a:r>
            <a:r>
              <a:rPr lang="en-US" dirty="0"/>
              <a:t>pediatric sepsis consensus conference: definitions for sepsis and organ dysfunction in pediatrics.</a:t>
            </a:r>
          </a:p>
          <a:p>
            <a:pPr marL="624078" indent="-514350" algn="just">
              <a:buAutoNum type="arabicPeriod"/>
            </a:pPr>
            <a:endParaRPr lang="en-US" dirty="0" smtClean="0"/>
          </a:p>
          <a:p>
            <a:pPr marL="624078" indent="-514350" algn="just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7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498487"/>
              </p:ext>
            </p:extLst>
          </p:nvPr>
        </p:nvGraphicFramePr>
        <p:xfrm>
          <a:off x="381000" y="1295400"/>
          <a:ext cx="8382000" cy="49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804862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nhanh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(l/</a:t>
                      </a:r>
                      <a:r>
                        <a:rPr lang="en-US" dirty="0" err="1" smtClean="0"/>
                        <a:t>ph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chậm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(l/</a:t>
                      </a:r>
                      <a:r>
                        <a:rPr lang="en-US" dirty="0" err="1" smtClean="0"/>
                        <a:t>ph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dirty="0" smtClean="0"/>
                        <a:t>(K/mm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 </a:t>
                      </a:r>
                      <a:r>
                        <a:rPr lang="en-US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thấp</a:t>
                      </a:r>
                      <a:r>
                        <a:rPr lang="en-US" baseline="0" dirty="0" smtClean="0"/>
                        <a:t> (mmHg)</a:t>
                      </a:r>
                      <a:endParaRPr lang="en-US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0-1 </a:t>
                      </a:r>
                      <a:r>
                        <a:rPr lang="en-US" sz="2000" dirty="0" err="1" smtClean="0"/>
                        <a:t>tuần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&lt;65</a:t>
                      </a:r>
                      <a:endParaRPr lang="en-US" sz="2800" dirty="0"/>
                    </a:p>
                  </a:txBody>
                  <a:tcPr/>
                </a:tc>
              </a:tr>
              <a:tr h="74460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 tuần-1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&gt;19.5 /&gt;5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 tháng-1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&lt;90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&gt;17.5/&lt;5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2-5 </a:t>
                      </a:r>
                      <a:r>
                        <a:rPr lang="en-US" sz="200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&gt;15.5/&lt;6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94</a:t>
                      </a:r>
                      <a:endParaRPr lang="en-US" sz="2800" dirty="0"/>
                    </a:p>
                  </a:txBody>
                  <a:tcPr/>
                </a:tc>
              </a:tr>
              <a:tr h="58559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6-12 </a:t>
                      </a:r>
                      <a:r>
                        <a:rPr lang="en-US" sz="200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&gt;130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&gt;13.5/&lt;4.5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105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13-18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&gt;14/&lt;4.5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PHỤ LỤC 1: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NTH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5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Sốc</a:t>
            </a:r>
            <a:r>
              <a:rPr lang="en-US" sz="3200" dirty="0" smtClean="0"/>
              <a:t> </a:t>
            </a:r>
            <a:r>
              <a:rPr lang="en-US" sz="3200" dirty="0" err="1" smtClean="0"/>
              <a:t>nhiễm</a:t>
            </a:r>
            <a:r>
              <a:rPr lang="en-US" sz="3200" dirty="0" smtClean="0"/>
              <a:t> </a:t>
            </a:r>
            <a:r>
              <a:rPr lang="en-US" sz="3200" dirty="0" err="1" smtClean="0"/>
              <a:t>trùng</a:t>
            </a:r>
            <a:r>
              <a:rPr lang="en-US" sz="3200" dirty="0" smtClean="0"/>
              <a:t> (SNT)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tình</a:t>
            </a:r>
            <a:r>
              <a:rPr lang="en-US" sz="3200" dirty="0" smtClean="0"/>
              <a:t> </a:t>
            </a:r>
            <a:r>
              <a:rPr lang="en-US" sz="3200" dirty="0" err="1" smtClean="0"/>
              <a:t>trạng</a:t>
            </a:r>
            <a:r>
              <a:rPr lang="en-US" sz="3200" dirty="0" smtClean="0"/>
              <a:t> </a:t>
            </a:r>
            <a:r>
              <a:rPr lang="en-US" sz="3200" dirty="0" err="1" smtClean="0"/>
              <a:t>sốc</a:t>
            </a:r>
            <a:r>
              <a:rPr lang="en-US" sz="3200" dirty="0" smtClean="0"/>
              <a:t> </a:t>
            </a:r>
            <a:r>
              <a:rPr lang="en-US" sz="3200" dirty="0" err="1" smtClean="0"/>
              <a:t>xảy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chứng</a:t>
            </a:r>
            <a:r>
              <a:rPr lang="en-US" sz="3200" dirty="0" smtClean="0"/>
              <a:t> </a:t>
            </a:r>
            <a:r>
              <a:rPr lang="en-US" sz="3200" dirty="0" err="1" smtClean="0"/>
              <a:t>nặng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NTH, </a:t>
            </a:r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thích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, </a:t>
            </a:r>
            <a:r>
              <a:rPr lang="en-US" sz="3200" dirty="0" err="1" smtClean="0"/>
              <a:t>kịp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đến</a:t>
            </a:r>
            <a:r>
              <a:rPr lang="en-US" sz="3200" dirty="0" smtClean="0"/>
              <a:t> </a:t>
            </a:r>
            <a:r>
              <a:rPr lang="en-US" sz="3200" dirty="0" err="1" smtClean="0"/>
              <a:t>tổn</a:t>
            </a:r>
            <a:r>
              <a:rPr lang="en-US" sz="3200" dirty="0" smtClean="0"/>
              <a:t> </a:t>
            </a:r>
            <a:r>
              <a:rPr lang="en-US" sz="3200" dirty="0" err="1" smtClean="0"/>
              <a:t>thương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bào</a:t>
            </a:r>
            <a:r>
              <a:rPr lang="en-US" sz="3200" dirty="0" smtClean="0"/>
              <a:t>, </a:t>
            </a:r>
            <a:r>
              <a:rPr lang="en-US" sz="3200" dirty="0" err="1" smtClean="0"/>
              <a:t>tổn</a:t>
            </a:r>
            <a:r>
              <a:rPr lang="en-US" sz="3200" dirty="0" smtClean="0"/>
              <a:t> </a:t>
            </a:r>
            <a:r>
              <a:rPr lang="en-US" sz="3200" dirty="0" err="1" smtClean="0"/>
              <a:t>thương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đa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dẫn</a:t>
            </a:r>
            <a:r>
              <a:rPr lang="en-US" sz="3200" dirty="0" smtClean="0"/>
              <a:t> </a:t>
            </a:r>
            <a:r>
              <a:rPr lang="en-US" sz="3200" dirty="0" err="1" smtClean="0"/>
              <a:t>đến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vong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Có</a:t>
            </a:r>
            <a:r>
              <a:rPr lang="en-US" sz="2800" b="1" dirty="0" smtClean="0"/>
              <a:t> ổ </a:t>
            </a:r>
            <a:r>
              <a:rPr lang="en-US" sz="2800" b="1" dirty="0" err="1" smtClean="0"/>
              <a:t>nhiễm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trùng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ngờ</a:t>
            </a:r>
            <a:r>
              <a:rPr lang="en-US" sz="2800" b="1" dirty="0" smtClean="0"/>
              <a:t>) </a:t>
            </a:r>
            <a:r>
              <a:rPr lang="en-US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sz="2800" b="1" u="sng" dirty="0" smtClean="0"/>
              <a:t> </a:t>
            </a:r>
            <a:endParaRPr lang="en-US" sz="2800" b="1" dirty="0" smtClean="0"/>
          </a:p>
          <a:p>
            <a:r>
              <a:rPr lang="en-US" sz="2800" b="1" dirty="0" err="1" smtClean="0"/>
              <a:t>Tình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viêm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CRP&gt;10mg/l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procalcitonin</a:t>
            </a:r>
            <a:r>
              <a:rPr lang="en-US" sz="2800" b="1" dirty="0" smtClean="0"/>
              <a:t> &gt;0.5ng/ml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WBC </a:t>
            </a:r>
            <a:r>
              <a:rPr lang="en-US" sz="2800" b="1" dirty="0" err="1" smtClean="0"/>
              <a:t>tăng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/BC non&gt;10%</a:t>
            </a:r>
          </a:p>
          <a:p>
            <a:r>
              <a:rPr lang="en-US" sz="2800" b="1" dirty="0" err="1" smtClean="0"/>
              <a:t>Thân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nhiệt</a:t>
            </a:r>
            <a:r>
              <a:rPr lang="en-US" sz="2800" b="1" dirty="0" smtClean="0"/>
              <a:t>: &gt;38.5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C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&lt;35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C (HM)</a:t>
            </a:r>
          </a:p>
          <a:p>
            <a:r>
              <a:rPr lang="en-US" sz="2800" b="1" dirty="0" err="1" smtClean="0"/>
              <a:t>Nhịp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nhanh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Phụ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lục</a:t>
            </a:r>
            <a:r>
              <a:rPr lang="en-US" sz="2800" b="1" dirty="0" smtClean="0"/>
              <a:t> 1)</a:t>
            </a:r>
          </a:p>
          <a:p>
            <a:r>
              <a:rPr lang="en-US" sz="2800" b="1" dirty="0" smtClean="0"/>
              <a:t>1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4 </a:t>
            </a:r>
            <a:r>
              <a:rPr lang="en-US" sz="2800" b="1" dirty="0" err="1" smtClean="0"/>
              <a:t>dấu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sau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Rối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loạn</a:t>
            </a:r>
            <a:r>
              <a:rPr lang="en-US" sz="2800" b="1" dirty="0" smtClean="0"/>
              <a:t> tri </a:t>
            </a:r>
            <a:r>
              <a:rPr lang="en-US" sz="2800" b="1" dirty="0" err="1" smtClean="0"/>
              <a:t>giác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Mạch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dội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Giảm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Tăng</a:t>
            </a:r>
            <a:r>
              <a:rPr lang="en-US" sz="2800" b="1" dirty="0" smtClean="0"/>
              <a:t> lactate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(&gt;1mmol/l)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985514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TIÊU CHUẨN CHẨN ĐOÁN NHIỄM TRÙNG HUYẾT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87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NTH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mô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quan</a:t>
            </a:r>
            <a:endParaRPr lang="en-US" sz="28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/>
              <a:t>Giảm</a:t>
            </a:r>
            <a:r>
              <a:rPr lang="en-US" sz="2800" b="1" dirty="0" smtClean="0"/>
              <a:t> HA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Lactate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&gt; 2.5mmol/l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V NT &lt;0.5ml/kg/h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2 </a:t>
            </a:r>
            <a:r>
              <a:rPr lang="en-US" sz="2800" b="1" dirty="0" err="1" smtClean="0"/>
              <a:t>giờ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tiếp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dù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bù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dịch</a:t>
            </a:r>
            <a:endParaRPr lang="en-US" sz="28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>
                <a:sym typeface="Symbol"/>
              </a:rPr>
              <a:t>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: PaO2/FiO2&lt;250 (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VP); PaO2/FiO2 &lt; 200 (VP)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/>
              <a:t>Creatinin</a:t>
            </a:r>
            <a:r>
              <a:rPr lang="en-US" sz="2800" b="1" dirty="0" smtClean="0"/>
              <a:t> &gt; 2mg%/l (&gt;176,8µmol/l)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Bilirubin &gt;2mg% (&gt;34.2</a:t>
            </a:r>
            <a:r>
              <a:rPr lang="en-US" sz="2800" b="1" dirty="0"/>
              <a:t>µmol/l</a:t>
            </a:r>
            <a:r>
              <a:rPr lang="en-US" sz="2800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PLT &lt;100000/mm</a:t>
            </a:r>
            <a:r>
              <a:rPr lang="en-US" sz="2800" b="1" baseline="30000" dirty="0" smtClean="0"/>
              <a:t>3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INR &gt;1.5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NHIỄM TRÙNG HUYẾT NẶNG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Tri </a:t>
            </a:r>
            <a:r>
              <a:rPr lang="en-US" sz="3600" b="1" dirty="0" err="1" smtClean="0"/>
              <a:t>giác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bình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thường</a:t>
            </a:r>
            <a:endParaRPr lang="en-US" sz="3600" b="1" dirty="0" smtClean="0"/>
          </a:p>
          <a:p>
            <a:pPr>
              <a:buFont typeface="Wingdings" pitchFamily="2" charset="2"/>
              <a:buChar char="q"/>
            </a:pPr>
            <a:r>
              <a:rPr lang="en-US" sz="3600" b="1" dirty="0" err="1" smtClean="0"/>
              <a:t>Mạch</a:t>
            </a:r>
            <a:r>
              <a:rPr lang="en-US" sz="3600" b="1" dirty="0" smtClean="0"/>
              <a:t>, HA </a:t>
            </a:r>
            <a:r>
              <a:rPr lang="en-US" sz="3600" b="1" dirty="0" err="1" smtClean="0"/>
              <a:t>bình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thường</a:t>
            </a:r>
            <a:r>
              <a:rPr lang="en-US" sz="3600" b="1" dirty="0" smtClean="0"/>
              <a:t>, chi </a:t>
            </a:r>
            <a:r>
              <a:rPr lang="en-US" sz="3600" b="1" dirty="0" err="1" smtClean="0"/>
              <a:t>ấm</a:t>
            </a:r>
            <a:r>
              <a:rPr lang="en-US" sz="3600" b="1" dirty="0" smtClean="0"/>
              <a:t>, CRT &lt;2s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V </a:t>
            </a:r>
            <a:r>
              <a:rPr lang="en-US" sz="3600" b="1" dirty="0" err="1" smtClean="0"/>
              <a:t>nước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tiểu</a:t>
            </a:r>
            <a:r>
              <a:rPr lang="en-US" sz="3600" b="1" dirty="0" smtClean="0"/>
              <a:t> &gt; 0.1ml/kg/h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CVP 8-12mmHg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HATB ≥ 50-60mmHg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ScvO2&gt;70%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Lactate &lt;2mmol/l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HỒI SỨC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48" y="-76200"/>
            <a:ext cx="9296400" cy="7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0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nhanh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bằng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hoặc</a:t>
            </a:r>
            <a:r>
              <a:rPr lang="en-US" sz="3200" b="1" dirty="0" smtClean="0"/>
              <a:t> dung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keo</a:t>
            </a:r>
            <a:r>
              <a:rPr lang="en-US" sz="3200" b="1" dirty="0" smtClean="0"/>
              <a:t>, 20ml/kg/5-20 </a:t>
            </a:r>
            <a:r>
              <a:rPr lang="en-US" sz="3200" b="1" dirty="0" err="1" smtClean="0"/>
              <a:t>phút</a:t>
            </a:r>
            <a:r>
              <a:rPr lang="en-US" sz="3200" b="1" dirty="0" smtClean="0"/>
              <a:t>.</a:t>
            </a:r>
          </a:p>
          <a:p>
            <a:pPr algn="just"/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để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phục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hồi</a:t>
            </a:r>
            <a:r>
              <a:rPr lang="en-US" sz="3200" b="1" dirty="0" smtClean="0"/>
              <a:t> HA, </a:t>
            </a:r>
            <a:r>
              <a:rPr lang="en-US" sz="3200" b="1" dirty="0" err="1" smtClean="0"/>
              <a:t>tăng</a:t>
            </a:r>
            <a:r>
              <a:rPr lang="en-US" sz="3200" b="1" dirty="0" smtClean="0"/>
              <a:t> V </a:t>
            </a:r>
            <a:r>
              <a:rPr lang="en-US" sz="3200" b="1" dirty="0" err="1" smtClean="0"/>
              <a:t>nước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tiểu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mạch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thường</a:t>
            </a:r>
            <a:r>
              <a:rPr lang="en-US" sz="3200" b="1" dirty="0" smtClean="0"/>
              <a:t>, tri </a:t>
            </a:r>
            <a:r>
              <a:rPr lang="en-US" sz="3200" b="1" dirty="0" err="1" smtClean="0"/>
              <a:t>giác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nhưng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làm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gan</a:t>
            </a:r>
            <a:r>
              <a:rPr lang="en-US" sz="3200" b="1" dirty="0" smtClean="0"/>
              <a:t> to, </a:t>
            </a:r>
            <a:r>
              <a:rPr lang="en-US" sz="3200" b="1" dirty="0" err="1" smtClean="0"/>
              <a:t>phù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phổi</a:t>
            </a:r>
            <a:r>
              <a:rPr lang="en-US" sz="3200" b="1" dirty="0" smtClean="0"/>
              <a:t>.</a:t>
            </a:r>
          </a:p>
          <a:p>
            <a:pPr algn="just"/>
            <a:r>
              <a:rPr lang="en-US" sz="3200" b="1" dirty="0" err="1" smtClean="0"/>
              <a:t>Truyền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hoặc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tưới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máu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mô</a:t>
            </a:r>
            <a:r>
              <a:rPr lang="en-US" sz="3200" b="1" dirty="0" smtClean="0"/>
              <a:t> (lactate </a:t>
            </a:r>
            <a:r>
              <a:rPr lang="en-US" sz="3200" b="1" dirty="0" err="1" smtClean="0"/>
              <a:t>máu</a:t>
            </a:r>
            <a:r>
              <a:rPr lang="en-US" sz="3200" b="1" dirty="0" smtClean="0"/>
              <a:t> </a:t>
            </a:r>
            <a:r>
              <a:rPr lang="en-US" sz="3200" b="1" smtClean="0"/>
              <a:t>&gt; </a:t>
            </a:r>
            <a:r>
              <a:rPr lang="en-US" sz="3200" b="1" smtClean="0"/>
              <a:t>4mmol/l)</a:t>
            </a:r>
            <a:endParaRPr lang="en-US" sz="3200" b="1" dirty="0" smtClean="0"/>
          </a:p>
          <a:p>
            <a:pPr algn="just"/>
            <a:endParaRPr lang="en-US" sz="3200" b="1" dirty="0" smtClean="0"/>
          </a:p>
          <a:p>
            <a:pPr algn="just"/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HỒI SỨC DỊCH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đủ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thuốc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mạch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THUỐC TĂNG SỨC CO BÓP CƠ TIM/VẬN MẠCH/DÃN MẠCH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(KS) </a:t>
            </a:r>
            <a:r>
              <a:rPr lang="en-US" sz="2800" b="1" dirty="0" err="1" smtClean="0"/>
              <a:t>theo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nghiệm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giờ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/>
              <a:t>.</a:t>
            </a:r>
            <a:endParaRPr lang="en-US" sz="2800" b="1" dirty="0" smtClean="0"/>
          </a:p>
          <a:p>
            <a:r>
              <a:rPr lang="en-US" sz="2800" b="1" dirty="0" err="1"/>
              <a:t>C</a:t>
            </a:r>
            <a:r>
              <a:rPr lang="en-US" sz="2800" b="1" dirty="0" err="1" smtClean="0"/>
              <a:t>ấy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trước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dùng</a:t>
            </a:r>
            <a:r>
              <a:rPr lang="en-US" sz="2800" b="1" dirty="0" smtClean="0"/>
              <a:t> KS</a:t>
            </a:r>
          </a:p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KS </a:t>
            </a:r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rộng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liều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đa</a:t>
            </a:r>
            <a:endParaRPr lang="en-US" sz="2800" b="1" dirty="0" smtClean="0"/>
          </a:p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xuống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thang</a:t>
            </a:r>
            <a:endParaRPr lang="en-US" sz="2800" b="1" dirty="0" smtClean="0"/>
          </a:p>
          <a:p>
            <a:r>
              <a:rPr lang="en-US" sz="2800" b="1" dirty="0" err="1" smtClean="0"/>
              <a:t>Suy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thận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dùng</a:t>
            </a:r>
            <a:r>
              <a:rPr lang="en-US" sz="2800" b="1" dirty="0" smtClean="0"/>
              <a:t> KS </a:t>
            </a:r>
            <a:r>
              <a:rPr lang="en-US" sz="2800" b="1" dirty="0" err="1" smtClean="0"/>
              <a:t>đủ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24h, </a:t>
            </a:r>
            <a:r>
              <a:rPr lang="en-US" sz="2800" b="1" dirty="0" err="1" smtClean="0"/>
              <a:t>sau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chỉnh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liều</a:t>
            </a:r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KHÁNG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703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SỐC NHIỄM TRÙNG TRẺ EM MỘT SỐ KIẾN THỨC ỨNG DỤNG TRONG THỰC HÀNH</vt:lpstr>
      <vt:lpstr>ĐỊNH NGHĨA</vt:lpstr>
      <vt:lpstr>TIÊU CHUẨN CHẨN ĐOÁN NHIỄM TRÙNG HUYẾT </vt:lpstr>
      <vt:lpstr>NHIỄM TRÙNG HUYẾT NẶNG</vt:lpstr>
      <vt:lpstr>MỤC TIÊU HỒI SỨC</vt:lpstr>
      <vt:lpstr>ĐIỀU TRỊ</vt:lpstr>
      <vt:lpstr>HỒI SỨC DỊCH</vt:lpstr>
      <vt:lpstr>THUỐC TĂNG SỨC CO BÓP CƠ TIM/VẬN MẠCH/DÃN MẠCH</vt:lpstr>
      <vt:lpstr>KHÁNG SINH</vt:lpstr>
      <vt:lpstr>CÁC VẤN ĐỀ KHÁC</vt:lpstr>
      <vt:lpstr>TRUYỀN CHẾ PHẨM MÁU</vt:lpstr>
      <vt:lpstr>Tài liệu tham khảo</vt:lpstr>
      <vt:lpstr>PHỤ LỤC 1: Tiêu chuẩn nhịp tim, bạch cầu trong chẩn đoán NTH trẻ em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SỐC NHIỄM TRÙNG TRẺ EM</dc:title>
  <dc:creator>M</dc:creator>
  <cp:lastModifiedBy>M</cp:lastModifiedBy>
  <cp:revision>56</cp:revision>
  <dcterms:created xsi:type="dcterms:W3CDTF">2016-10-17T07:14:13Z</dcterms:created>
  <dcterms:modified xsi:type="dcterms:W3CDTF">2016-10-24T17:26:49Z</dcterms:modified>
</cp:coreProperties>
</file>