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Libre Baskerville"/>
      <p:regular r:id="rId41"/>
      <p:bold r:id="rId42"/>
      <p:italic r:id="rId43"/>
    </p:embeddedFont>
    <p:embeddedFont>
      <p:font typeface="Arial Black"/>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B04DE0-42F4-4AC8-8A57-9EE350F0461F}">
  <a:tblStyle styleId="{9EB04DE0-42F4-4AC8-8A57-9EE350F0461F}" styleName="Table_0">
    <a:wholeTbl>
      <a:tcTxStyle b="off" i="off">
        <a:font>
          <a:latin typeface="Calibri"/>
          <a:ea typeface="Calibri"/>
          <a:cs typeface="Calibri"/>
        </a:font>
        <a:schemeClr val="dk1"/>
      </a:tcTxStyle>
      <a:tcStyle>
        <a:tcBdr>
          <a:left>
            <a:ln cap="flat" cmpd="sng" w="9525">
              <a:solidFill>
                <a:schemeClr val="accent5"/>
              </a:solidFill>
              <a:prstDash val="solid"/>
              <a:round/>
              <a:headEnd len="med" w="med" type="none"/>
              <a:tailEnd len="med" w="med" type="none"/>
            </a:ln>
          </a:left>
          <a:right>
            <a:ln cap="flat" cmpd="sng" w="9525">
              <a:solidFill>
                <a:schemeClr val="accent5"/>
              </a:solidFill>
              <a:prstDash val="solid"/>
              <a:round/>
              <a:headEnd len="med" w="med" type="none"/>
              <a:tailEnd len="med" w="med" type="none"/>
            </a:ln>
          </a:right>
          <a:top>
            <a:ln cap="flat" cmpd="sng" w="9525">
              <a:solidFill>
                <a:schemeClr val="accent5"/>
              </a:solidFill>
              <a:prstDash val="solid"/>
              <a:round/>
              <a:headEnd len="med" w="med" type="none"/>
              <a:tailEnd len="med" w="med" type="none"/>
            </a:ln>
          </a:top>
          <a:bottom>
            <a:ln cap="flat" cmpd="sng" w="9525">
              <a:solidFill>
                <a:schemeClr val="accent5"/>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TxStyle/>
      <a:tcStyle>
        <a:tcBdr>
          <a:top>
            <a:ln cap="flat" cmpd="sng" w="9525">
              <a:solidFill>
                <a:schemeClr val="accent5"/>
              </a:solidFill>
              <a:prstDash val="solid"/>
              <a:round/>
              <a:headEnd len="med" w="med" type="none"/>
              <a:tailEnd len="med" w="med" type="none"/>
            </a:ln>
          </a:top>
          <a:bottom>
            <a:ln cap="flat" cmpd="sng" w="9525">
              <a:solidFill>
                <a:schemeClr val="accent5"/>
              </a:solidFill>
              <a:prstDash val="solid"/>
              <a:round/>
              <a:headEnd len="med" w="med" type="none"/>
              <a:tailEnd len="med" w="med" type="none"/>
            </a:ln>
          </a:bottom>
        </a:tcBdr>
      </a:tcStyle>
    </a:band1H>
    <a:band2H>
      <a:tcTxStyle/>
    </a:band2H>
    <a:band1V>
      <a:tcTxStyle/>
      <a:tcStyle>
        <a:tcBdr>
          <a:left>
            <a:ln cap="flat" cmpd="sng" w="9525">
              <a:solidFill>
                <a:schemeClr val="accent5"/>
              </a:solidFill>
              <a:prstDash val="solid"/>
              <a:round/>
              <a:headEnd len="med" w="med" type="none"/>
              <a:tailEnd len="med" w="med" type="none"/>
            </a:ln>
          </a:left>
          <a:right>
            <a:ln cap="flat" cmpd="sng" w="9525">
              <a:solidFill>
                <a:schemeClr val="accent5"/>
              </a:solidFill>
              <a:prstDash val="solid"/>
              <a:round/>
              <a:headEnd len="med" w="med" type="none"/>
              <a:tailEnd len="med" w="med" type="none"/>
            </a:ln>
          </a:right>
        </a:tcBdr>
      </a:tcStyle>
    </a:band1V>
    <a:band2V>
      <a:tcTxStyle/>
      <a:tcStyle>
        <a:tcBdr>
          <a:left>
            <a:ln cap="flat" cmpd="sng" w="9525">
              <a:solidFill>
                <a:schemeClr val="accent5"/>
              </a:solidFill>
              <a:prstDash val="solid"/>
              <a:round/>
              <a:headEnd len="med" w="med" type="none"/>
              <a:tailEnd len="med" w="med" type="none"/>
            </a:ln>
          </a:left>
          <a:right>
            <a:ln cap="flat" cmpd="sng" w="9525">
              <a:solidFill>
                <a:schemeClr val="accent5"/>
              </a:solidFill>
              <a:prstDash val="solid"/>
              <a:round/>
              <a:headEnd len="med" w="med" type="none"/>
              <a:tailEnd len="med" w="med" type="none"/>
            </a:ln>
          </a:right>
        </a:tcBdr>
      </a:tcStyle>
    </a:band2V>
    <a:lastCol>
      <a:tcTxStyle b="on" i="off"/>
    </a:lastCol>
    <a:firstCol>
      <a:tcTxStyle b="on" i="off"/>
    </a:firstCol>
    <a:lastRow>
      <a:tcTxStyle b="on" i="off"/>
      <a:tcStyle>
        <a:tcBdr>
          <a:top>
            <a:ln cap="flat" cmpd="sng" w="50800">
              <a:solidFill>
                <a:schemeClr val="accent5"/>
              </a:solidFill>
              <a:prstDash val="solid"/>
              <a:round/>
              <a:headEnd len="med" w="med" type="none"/>
              <a:tailEnd len="med" w="med" type="none"/>
            </a:ln>
          </a:top>
        </a:tcBdr>
      </a:tcStyle>
    </a:lastRow>
    <a:seCell>
      <a:tcTxStyle/>
    </a:seCell>
    <a:swCell>
      <a:tcTxStyle/>
    </a:swCell>
    <a:firstRow>
      <a:tcTxStyle b="on" i="off">
        <a:font>
          <a:latin typeface="Calibri"/>
          <a:ea typeface="Calibri"/>
          <a:cs typeface="Calibri"/>
        </a:font>
        <a:schemeClr val="lt1"/>
      </a:tcTxStyle>
      <a:tcStyle>
        <a:fill>
          <a:solidFill>
            <a:schemeClr val="accent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LibreBaskerville-bold.fntdata"/><Relationship Id="rId41" Type="http://schemas.openxmlformats.org/officeDocument/2006/relationships/font" Target="fonts/LibreBaskerville-regular.fntdata"/><Relationship Id="rId22" Type="http://schemas.openxmlformats.org/officeDocument/2006/relationships/slide" Target="slides/slide17.xml"/><Relationship Id="rId44" Type="http://schemas.openxmlformats.org/officeDocument/2006/relationships/font" Target="fonts/ArialBlack-regular.fntdata"/><Relationship Id="rId21" Type="http://schemas.openxmlformats.org/officeDocument/2006/relationships/slide" Target="slides/slide16.xml"/><Relationship Id="rId43" Type="http://schemas.openxmlformats.org/officeDocument/2006/relationships/font" Target="fonts/LibreBaskerville-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86" name="Shape 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8" name="Shape 20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Cough may not be a feature initially since the alveoli have few cough receptors. Cough begins when the products of infection irritate cough receptors in the airways. The longer fever, cough, and respiratory findings are present, the greater the likelihood of pneumonia</a:t>
            </a:r>
          </a:p>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Fever: 90%; Cough 70% (productive :10%)</a:t>
            </a:r>
          </a:p>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 Afebrile pneumonia of infancy is a syndrome generally seen between two weeks and three to four months of life. It is classically caused by </a:t>
            </a:r>
            <a:r>
              <a:rPr b="0" i="1" lang="en-US" sz="1200" u="none" cap="none" strike="noStrike">
                <a:solidFill>
                  <a:schemeClr val="dk1"/>
                </a:solidFill>
                <a:latin typeface="Calibri"/>
                <a:ea typeface="Calibri"/>
                <a:cs typeface="Calibri"/>
                <a:sym typeface="Calibri"/>
              </a:rPr>
              <a:t>C. trachomatis</a:t>
            </a:r>
            <a:r>
              <a:rPr b="0" i="0" lang="en-US" sz="1200" u="none" cap="none" strike="noStrike">
                <a:solidFill>
                  <a:schemeClr val="dk1"/>
                </a:solidFill>
                <a:latin typeface="Calibri"/>
                <a:ea typeface="Calibri"/>
                <a:cs typeface="Calibri"/>
                <a:sym typeface="Calibri"/>
              </a:rPr>
              <a:t>, but other agents, such as cytomegalovirus, </a:t>
            </a:r>
            <a:r>
              <a:rPr b="0" i="1" lang="en-US" sz="1200" u="none" cap="none" strike="noStrike">
                <a:solidFill>
                  <a:schemeClr val="dk1"/>
                </a:solidFill>
                <a:latin typeface="Calibri"/>
                <a:ea typeface="Calibri"/>
                <a:cs typeface="Calibri"/>
                <a:sym typeface="Calibri"/>
              </a:rPr>
              <a:t>M. hominis</a:t>
            </a:r>
            <a:r>
              <a:rPr b="0" i="0" lang="en-US" sz="1200" u="none" cap="none" strike="noStrike">
                <a:solidFill>
                  <a:schemeClr val="dk1"/>
                </a:solidFill>
                <a:latin typeface="Calibri"/>
                <a:ea typeface="Calibri"/>
                <a:cs typeface="Calibri"/>
                <a:sym typeface="Calibri"/>
              </a:rPr>
              <a:t>, and </a:t>
            </a:r>
            <a:r>
              <a:rPr b="0" i="1" lang="en-US" sz="1200" u="none" cap="none" strike="noStrike">
                <a:solidFill>
                  <a:schemeClr val="dk1"/>
                </a:solidFill>
                <a:latin typeface="Calibri"/>
                <a:ea typeface="Calibri"/>
                <a:cs typeface="Calibri"/>
                <a:sym typeface="Calibri"/>
              </a:rPr>
              <a:t>Ureaplasma urealyticum</a:t>
            </a:r>
            <a:r>
              <a:rPr b="0" i="0" lang="en-US" sz="1200" u="none" cap="none" strike="noStrike">
                <a:solidFill>
                  <a:schemeClr val="dk1"/>
                </a:solidFill>
                <a:latin typeface="Calibri"/>
                <a:ea typeface="Calibri"/>
                <a:cs typeface="Calibri"/>
                <a:sym typeface="Calibri"/>
              </a:rPr>
              <a:t>, also are implicated. The clinical presentation is one of insidious onset of rhinorrhea and tachypnea followed by a staccato cough pattern (individual coughs separated by inspirations). Physical examination typically reveals diffuse inspiratory crackles. Conjunctivitis may be present, or there may have been a past history of conjunctivitis </a:t>
            </a:r>
          </a:p>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26% trẻ có sốt + BC &gt;20 K/mcL có viêm phổi mà ko có triệu chứng hô hấp</a:t>
            </a:r>
          </a:p>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Tachypnea may be less useful early in the course of illness (eg, less than three days)</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 "Walking pneumonia" is a term that is sometimes used to describe pneumonia in which the respiratory symptoms do not interfere with normal activity.</a:t>
            </a:r>
          </a:p>
        </p:txBody>
      </p:sp>
      <p:sp>
        <p:nvSpPr>
          <p:cNvPr id="209" name="Shape 20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15" name="Shape 2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1" name="Shape 221"/>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Xquang là dấu chứng có độ đặc hiệu</a:t>
            </a:r>
          </a:p>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Vp nặng: chụp Xquang → định mức độ tổn thương, phát hiện biến chứng</a:t>
            </a:r>
          </a:p>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View: PA upright (&lt;4y.o), AP suspine (older)</a:t>
            </a:r>
          </a:p>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Radiographic findings cannot reliably distinguish between bacterial, atypical bacterial, and viral etiologies of pneumonia. </a:t>
            </a:r>
          </a:p>
          <a:p>
            <a:pPr indent="-171450" lvl="0" marL="171450" marR="0" rtl="0" algn="l">
              <a:spcBef>
                <a:spcPts val="0"/>
              </a:spcBef>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22" name="Shape 22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8" name="Shape 22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29" name="Shape 22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42" name="Shape 24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51" name="Shape 2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7" name="Shape 25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Round pneumonia: Strep.pneumonia, Hib, Klebsiella, Staph</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58" name="Shape 25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66" name="Shape 2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2" name="Shape 27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an appropriate sputum specimen for examination is one with ≤10 epithelial cells and ≥25 polymorphonuclear leukocytes (PMN) under low power (x100)</a:t>
            </a:r>
          </a:p>
          <a:p>
            <a:pPr indent="-171450" lvl="0" marL="171450" marR="0" rtl="0" algn="l">
              <a:spcBef>
                <a:spcPts val="0"/>
              </a:spcBef>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73" name="Shape 273"/>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79" name="Shape 2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3" name="Shape 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85" name="Shape 2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91" name="Shape 2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7" name="Shape 30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308" name="Shape 30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15" name="Shape 3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1" name="Shape 321"/>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 Chỉ định thở NCPAP khi: trẻ đã thở oxy cannula đến 4 l/p (nhũ nhi), 8 l/p (trẻ lớn hơn) mà vẫn còn chỉ định thở oxy.</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 Đánh giá hiệu quả sau 15-30 phút oxy liệu pháp</a:t>
            </a:r>
          </a:p>
        </p:txBody>
      </p:sp>
      <p:sp>
        <p:nvSpPr>
          <p:cNvPr id="322" name="Shape 32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29" name="Shape 3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6" name="Shape 33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 Percutaneous drainage may be warranted in children with lung abscess whose condition fails to improve or worsens after 72 hours of antibiotic therapy. At least three weeks of IV antibiotic therapy should be delivered before lobectomy is considered for treatment failure </a:t>
            </a:r>
          </a:p>
        </p:txBody>
      </p:sp>
      <p:sp>
        <p:nvSpPr>
          <p:cNvPr id="337" name="Shape 337"/>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3" name="Shape 343"/>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Twice daily dosing for pneumonia due to a </a:t>
            </a:r>
            <a:r>
              <a:rPr b="0" i="1" lang="en-US" sz="1200" u="none" cap="none" strike="noStrike">
                <a:solidFill>
                  <a:schemeClr val="dk1"/>
                </a:solidFill>
                <a:latin typeface="Calibri"/>
                <a:ea typeface="Calibri"/>
                <a:cs typeface="Calibri"/>
                <a:sym typeface="Calibri"/>
              </a:rPr>
              <a:t>S. pneumoniae</a:t>
            </a:r>
            <a:r>
              <a:rPr b="0" i="0" lang="en-US" sz="1200" u="none" cap="none" strike="noStrike">
                <a:solidFill>
                  <a:schemeClr val="dk1"/>
                </a:solidFill>
                <a:latin typeface="Calibri"/>
                <a:ea typeface="Calibri"/>
                <a:cs typeface="Calibri"/>
                <a:sym typeface="Calibri"/>
              </a:rPr>
              <a:t> isolate with an MIC of 2 mcg/mL is predicted to achieve a clinical and microbiologic cure in only 65 percent of children, whereas the same total daily dose divided in three equal portions is predicted to achieve a cure in 90 percent</a:t>
            </a:r>
          </a:p>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Cough may persist for as long as three to four months after viral pneumonia or pertussis. Children who are recovering from typical or atypical bacterial pneumonia may continue to cough for several weeks and have moderate dyspnea on exertion for two to three months</a:t>
            </a:r>
          </a:p>
          <a:p>
            <a:pPr indent="-171450" lvl="0" marL="171450" marR="0" rtl="0" algn="l">
              <a:spcBef>
                <a:spcPts val="0"/>
              </a:spcBef>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44" name="Shape 34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50" name="Shape 3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6" name="Shape 35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When treating with vancomycin, renal function and serum trough levels or dosing to achieve an area under the curve/minimum inhibitory concentration (AUC/MIC) ratio &gt;400 should be monitored in an attempt to assure therapeutic efficacy and limit toxicity</a:t>
            </a:r>
          </a:p>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The dose for linezolid is 10 mg/kg per dose (maximum 600 mg); it is administered every eight hours in children younger than 12 years and every 12 hours in children 12 years and older.</a:t>
            </a:r>
          </a:p>
          <a:p>
            <a:pPr indent="-171450" lvl="0" marL="171450" marR="0" rtl="0" algn="l">
              <a:spcBef>
                <a:spcPts val="0"/>
              </a:spcBef>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clindamycin 30 to 40 mg/kg per day IV in three or four divided doses to a maximum of 1 to 2 g/day if </a:t>
            </a:r>
            <a:r>
              <a:rPr b="0" i="1" lang="en-US" sz="1200" u="none" cap="none" strike="noStrike">
                <a:solidFill>
                  <a:schemeClr val="dk1"/>
                </a:solidFill>
                <a:latin typeface="Calibri"/>
                <a:ea typeface="Calibri"/>
                <a:cs typeface="Calibri"/>
                <a:sym typeface="Calibri"/>
              </a:rPr>
              <a:t>S. aureus</a:t>
            </a:r>
            <a:r>
              <a:rPr b="0" i="0" lang="en-US" sz="1200" u="none" cap="none" strike="noStrike">
                <a:solidFill>
                  <a:schemeClr val="dk1"/>
                </a:solidFill>
                <a:latin typeface="Calibri"/>
                <a:ea typeface="Calibri"/>
                <a:cs typeface="Calibri"/>
                <a:sym typeface="Calibri"/>
              </a:rPr>
              <a:t> or anaerobes are a consideration.</a:t>
            </a:r>
          </a:p>
        </p:txBody>
      </p:sp>
      <p:sp>
        <p:nvSpPr>
          <p:cNvPr id="357" name="Shape 357"/>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9" name="Shape 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63" name="Shape 3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69" name="Shape 3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75" name="Shape 3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81" name="Shape 38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87" name="Shape 3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93" name="Shape 3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5" name="Shape 105"/>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 NTHH dưới = Viêm phế quản, viêm tiểu phế quản, viêm phổi</a:t>
            </a:r>
          </a:p>
        </p:txBody>
      </p:sp>
      <p:sp>
        <p:nvSpPr>
          <p:cNvPr id="106" name="Shape 10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2" name="Shape 11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
        <p:nvSpPr>
          <p:cNvPr id="118" name="Shape 118"/>
          <p:cNvSpPr/>
          <p:nvPr>
            <p:ph idx="2" type="sldImg"/>
          </p:nvPr>
        </p:nvSpPr>
        <p:spPr>
          <a:xfrm>
            <a:off x="382588"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Content Layouts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0" name="Shape 1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6" name="Shape 1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1" name="Shape 201"/>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02" name="Shape 20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4" name="Shape 74"/>
          <p:cNvSpPr txBox="1"/>
          <p:nvPr>
            <p:ph idx="1" type="body"/>
          </p:nvPr>
        </p:nvSpPr>
        <p:spPr>
          <a:xfrm rot="5400000">
            <a:off x="3920331" y="-1256506"/>
            <a:ext cx="4351338" cy="10515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0" name="Shape 80"/>
          <p:cNvSpPr txBox="1"/>
          <p:nvPr>
            <p:ph idx="1" type="body"/>
          </p:nvPr>
        </p:nvSpPr>
        <p:spPr>
          <a:xfrm rot="5400000">
            <a:off x="1799431" y="-596106"/>
            <a:ext cx="5811838" cy="77343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5579"/>
            <a:ext cx="10515600" cy="1325563"/>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rgbClr val="FF0000"/>
              </a:buClr>
              <a:buSzPts val="4000"/>
              <a:buFont typeface="Arial Black"/>
              <a:buNone/>
              <a:defRPr b="1" i="0" sz="4000" u="none" cap="none" strike="noStrike">
                <a:solidFill>
                  <a:srgbClr val="FF0000"/>
                </a:solidFill>
                <a:latin typeface="Arial Black"/>
                <a:ea typeface="Arial Black"/>
                <a:cs typeface="Arial Black"/>
                <a:sym typeface="Arial Black"/>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3" name="Shape 23"/>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rgbClr val="2F5496"/>
              </a:buClr>
              <a:buSzPts val="3200"/>
              <a:buFont typeface="Arial"/>
              <a:buChar char="•"/>
              <a:defRPr b="1" i="0" sz="3200" u="none" cap="none" strike="noStrike">
                <a:solidFill>
                  <a:srgbClr val="2F5496"/>
                </a:solidFill>
                <a:latin typeface="Arial"/>
                <a:ea typeface="Arial"/>
                <a:cs typeface="Arial"/>
                <a:sym typeface="Arial"/>
              </a:defRPr>
            </a:lvl1pPr>
            <a:lvl2pPr indent="-25400" lvl="1" marL="685800" marR="0" rtl="0" algn="l">
              <a:lnSpc>
                <a:spcPct val="90000"/>
              </a:lnSpc>
              <a:spcBef>
                <a:spcPts val="500"/>
              </a:spcBef>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50800" lvl="2" marL="1143000" marR="0" rtl="0" algn="l">
              <a:lnSpc>
                <a:spcPct val="90000"/>
              </a:lnSpc>
              <a:spcBef>
                <a:spcPts val="500"/>
              </a:spcBef>
              <a:buClr>
                <a:schemeClr val="dk1"/>
              </a:buClr>
              <a:buSzPts val="2800"/>
              <a:buFont typeface="Arial"/>
              <a:buChar char="•"/>
              <a:defRPr b="0" i="0" sz="2800" u="none" cap="none" strike="noStrike">
                <a:solidFill>
                  <a:schemeClr val="dk1"/>
                </a:solidFill>
                <a:latin typeface="Arial"/>
                <a:ea typeface="Arial"/>
                <a:cs typeface="Arial"/>
                <a:sym typeface="Arial"/>
              </a:defRPr>
            </a:lvl3pPr>
            <a:lvl4pPr indent="-76200" lvl="3" marL="1600200" marR="0" rtl="0" algn="l">
              <a:lnSpc>
                <a:spcPct val="90000"/>
              </a:lnSpc>
              <a:spcBef>
                <a:spcPts val="500"/>
              </a:spcBef>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76200" lvl="4" marL="2057400" marR="0" rtl="0" algn="l">
              <a:lnSpc>
                <a:spcPct val="90000"/>
              </a:lnSpc>
              <a:spcBef>
                <a:spcPts val="500"/>
              </a:spcBef>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 name="Shape 27"/>
        <p:cNvGrpSpPr/>
        <p:nvPr/>
      </p:nvGrpSpPr>
      <p:grpSpPr>
        <a:xfrm>
          <a:off x="0" y="0"/>
          <a:ext cx="0" cy="0"/>
          <a:chOff x="0" y="0"/>
          <a:chExt cx="0" cy="0"/>
        </a:xfrm>
      </p:grpSpPr>
      <p:sp>
        <p:nvSpPr>
          <p:cNvPr id="28" name="Shape 2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sp>
        <p:nvSpPr>
          <p:cNvPr id="32" name="Shape 32"/>
          <p:cNvSpPr txBox="1"/>
          <p:nvPr>
            <p:ph type="title"/>
          </p:nvPr>
        </p:nvSpPr>
        <p:spPr>
          <a:xfrm>
            <a:off x="831850" y="1709738"/>
            <a:ext cx="105156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3" name="Shape 33"/>
          <p:cNvSpPr txBox="1"/>
          <p:nvPr>
            <p:ph idx="1" type="body"/>
          </p:nvPr>
        </p:nvSpPr>
        <p:spPr>
          <a:xfrm>
            <a:off x="831850" y="4589463"/>
            <a:ext cx="10515600" cy="1500187"/>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7" name="Shape 37"/>
        <p:cNvGrpSpPr/>
        <p:nvPr/>
      </p:nvGrpSpPr>
      <p:grpSpPr>
        <a:xfrm>
          <a:off x="0" y="0"/>
          <a:ext cx="0" cy="0"/>
          <a:chOff x="0" y="0"/>
          <a:chExt cx="0" cy="0"/>
        </a:xfrm>
      </p:grpSpPr>
      <p:sp>
        <p:nvSpPr>
          <p:cNvPr id="38" name="Shape 38"/>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9" name="Shape 39"/>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4" name="Shape 44"/>
        <p:cNvGrpSpPr/>
        <p:nvPr/>
      </p:nvGrpSpPr>
      <p:grpSpPr>
        <a:xfrm>
          <a:off x="0" y="0"/>
          <a:ext cx="0" cy="0"/>
          <a:chOff x="0" y="0"/>
          <a:chExt cx="0" cy="0"/>
        </a:xfrm>
      </p:grpSpPr>
      <p:sp>
        <p:nvSpPr>
          <p:cNvPr id="45" name="Shape 45"/>
          <p:cNvSpPr txBox="1"/>
          <p:nvPr>
            <p:ph type="title"/>
          </p:nvPr>
        </p:nvSpPr>
        <p:spPr>
          <a:xfrm>
            <a:off x="839788"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6" name="Shape 46"/>
          <p:cNvSpPr txBox="1"/>
          <p:nvPr>
            <p:ph idx="1" type="body"/>
          </p:nvPr>
        </p:nvSpPr>
        <p:spPr>
          <a:xfrm>
            <a:off x="839788" y="1681163"/>
            <a:ext cx="51577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839788" y="2505075"/>
            <a:ext cx="51577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6172200" y="1681163"/>
            <a:ext cx="5183188"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6172200" y="2505075"/>
            <a:ext cx="5183188"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3" name="Shape 53"/>
        <p:cNvGrpSpPr/>
        <p:nvPr/>
      </p:nvGrpSpPr>
      <p:grpSpPr>
        <a:xfrm>
          <a:off x="0" y="0"/>
          <a:ext cx="0" cy="0"/>
          <a:chOff x="0" y="0"/>
          <a:chExt cx="0" cy="0"/>
        </a:xfrm>
      </p:grpSpPr>
      <p:sp>
        <p:nvSpPr>
          <p:cNvPr id="54" name="Shape 54"/>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5" name="Shape 5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0" name="Shape 60"/>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7" name="Shape 67"/>
          <p:cNvSpPr/>
          <p:nvPr>
            <p:ph idx="2" type="pic"/>
          </p:nvPr>
        </p:nvSpPr>
        <p:spPr>
          <a:xfrm>
            <a:off x="5183188" y="987425"/>
            <a:ext cx="6172200" cy="4873625"/>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Shape 88"/>
          <p:cNvPicPr preferRelativeResize="0"/>
          <p:nvPr/>
        </p:nvPicPr>
        <p:blipFill rotWithShape="1">
          <a:blip r:embed="rId3">
            <a:alphaModFix/>
          </a:blip>
          <a:srcRect b="0" l="0" r="0" t="0"/>
          <a:stretch/>
        </p:blipFill>
        <p:spPr>
          <a:xfrm>
            <a:off x="236967" y="207572"/>
            <a:ext cx="3251819" cy="3358663"/>
          </a:xfrm>
          <a:prstGeom prst="rect">
            <a:avLst/>
          </a:prstGeom>
          <a:noFill/>
          <a:ln>
            <a:noFill/>
          </a:ln>
        </p:spPr>
      </p:pic>
      <p:sp>
        <p:nvSpPr>
          <p:cNvPr id="89" name="Shape 89"/>
          <p:cNvSpPr txBox="1"/>
          <p:nvPr>
            <p:ph type="ctrTitle"/>
          </p:nvPr>
        </p:nvSpPr>
        <p:spPr>
          <a:xfrm>
            <a:off x="1524000" y="1713207"/>
            <a:ext cx="9144000" cy="2387600"/>
          </a:xfrm>
          <a:prstGeom prst="rect">
            <a:avLst/>
          </a:prstGeom>
          <a:noFill/>
          <a:ln>
            <a:noFill/>
          </a:ln>
        </p:spPr>
        <p:txBody>
          <a:bodyPr anchorCtr="0" anchor="b" bIns="45700" lIns="91425" rIns="91425" wrap="square" tIns="45700">
            <a:noAutofit/>
          </a:bodyPr>
          <a:lstStyle/>
          <a:p>
            <a:pPr indent="-558800" lvl="0" marL="0" marR="0" rtl="0" algn="ctr">
              <a:lnSpc>
                <a:spcPct val="90000"/>
              </a:lnSpc>
              <a:spcBef>
                <a:spcPts val="0"/>
              </a:spcBef>
              <a:buClr>
                <a:srgbClr val="FF0000"/>
              </a:buClr>
              <a:buSzPts val="8800"/>
              <a:buFont typeface="Libre Baskerville"/>
              <a:buNone/>
            </a:pPr>
            <a:r>
              <a:rPr b="0" i="0" lang="en-US" sz="8800" u="none" cap="none" strike="noStrike">
                <a:solidFill>
                  <a:srgbClr val="FF0000"/>
                </a:solidFill>
                <a:latin typeface="Libre Baskerville"/>
                <a:ea typeface="Libre Baskerville"/>
                <a:cs typeface="Libre Baskerville"/>
                <a:sym typeface="Libre Baskerville"/>
              </a:rPr>
              <a:t>VIÊM PHỔI</a:t>
            </a:r>
          </a:p>
        </p:txBody>
      </p:sp>
      <p:sp>
        <p:nvSpPr>
          <p:cNvPr id="90" name="Shape 90"/>
          <p:cNvSpPr txBox="1"/>
          <p:nvPr>
            <p:ph idx="1" type="subTitle"/>
          </p:nvPr>
        </p:nvSpPr>
        <p:spPr>
          <a:xfrm>
            <a:off x="1725084" y="4482664"/>
            <a:ext cx="9144000" cy="1655762"/>
          </a:xfrm>
          <a:prstGeom prst="rect">
            <a:avLst/>
          </a:prstGeom>
          <a:noFill/>
          <a:ln>
            <a:noFill/>
          </a:ln>
        </p:spPr>
        <p:txBody>
          <a:bodyPr anchorCtr="0" anchor="t" bIns="45700" lIns="91425" rIns="91425" wrap="square" tIns="45700">
            <a:noAutofit/>
          </a:bodyPr>
          <a:lstStyle/>
          <a:p>
            <a:pPr indent="-127000" lvl="0" marL="0" marR="0" rtl="0" algn="r">
              <a:lnSpc>
                <a:spcPct val="90000"/>
              </a:lnSpc>
              <a:spcBef>
                <a:spcPts val="0"/>
              </a:spcBef>
              <a:buClr>
                <a:schemeClr val="dk1"/>
              </a:buClr>
              <a:buSzPts val="2000"/>
              <a:buFont typeface="Arial"/>
              <a:buNone/>
            </a:pPr>
            <a:r>
              <a:t/>
            </a:r>
            <a:endParaRPr b="0" i="0" sz="2000" u="none" cap="none" strike="noStrike">
              <a:solidFill>
                <a:srgbClr val="00206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Chẩn đoán</a:t>
            </a:r>
          </a:p>
        </p:txBody>
      </p:sp>
      <p:sp>
        <p:nvSpPr>
          <p:cNvPr id="212" name="Shape 212"/>
          <p:cNvSpPr txBox="1"/>
          <p:nvPr>
            <p:ph idx="1" type="body"/>
          </p:nvPr>
        </p:nvSpPr>
        <p:spPr>
          <a:xfrm>
            <a:off x="419099" y="1331142"/>
            <a:ext cx="11353801" cy="5083726"/>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rgbClr val="2F5496"/>
              </a:buClr>
              <a:buSzPts val="3515"/>
              <a:buFont typeface="Arial"/>
              <a:buChar char="•"/>
            </a:pPr>
            <a:r>
              <a:rPr b="1" i="0" lang="en-US" sz="3515" u="none" cap="none" strike="noStrike">
                <a:solidFill>
                  <a:srgbClr val="2F5496"/>
                </a:solidFill>
                <a:latin typeface="Arial"/>
                <a:ea typeface="Arial"/>
                <a:cs typeface="Arial"/>
                <a:sym typeface="Arial"/>
              </a:rPr>
              <a:t>Bệnh sử</a:t>
            </a:r>
          </a:p>
          <a:p>
            <a:pPr indent="-228600" lvl="1" marL="685800" marR="0" rtl="0" algn="l">
              <a:lnSpc>
                <a:spcPct val="70000"/>
              </a:lnSpc>
              <a:spcBef>
                <a:spcPts val="6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Sốt</a:t>
            </a:r>
          </a:p>
          <a:p>
            <a:pPr indent="-228600" lvl="1" marL="685800" marR="0" rtl="0" algn="l">
              <a:lnSpc>
                <a:spcPct val="70000"/>
              </a:lnSpc>
              <a:spcBef>
                <a:spcPts val="12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Ho</a:t>
            </a:r>
          </a:p>
          <a:p>
            <a:pPr indent="-228600" lvl="1" marL="685800" marR="0" rtl="0" algn="l">
              <a:lnSpc>
                <a:spcPct val="70000"/>
              </a:lnSpc>
              <a:spcBef>
                <a:spcPts val="12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Khó thở</a:t>
            </a:r>
          </a:p>
          <a:p>
            <a:pPr indent="-228600" lvl="0" marL="228600" marR="0" rtl="0" algn="l">
              <a:lnSpc>
                <a:spcPct val="80000"/>
              </a:lnSpc>
              <a:spcBef>
                <a:spcPts val="1600"/>
              </a:spcBef>
              <a:spcAft>
                <a:spcPts val="0"/>
              </a:spcAft>
              <a:buClr>
                <a:srgbClr val="2F5496"/>
              </a:buClr>
              <a:buSzPts val="3515"/>
              <a:buFont typeface="Arial"/>
              <a:buChar char="•"/>
            </a:pPr>
            <a:r>
              <a:rPr b="1" i="0" lang="en-US" sz="3515" u="none" cap="none" strike="noStrike">
                <a:solidFill>
                  <a:srgbClr val="2F5496"/>
                </a:solidFill>
                <a:latin typeface="Arial"/>
                <a:ea typeface="Arial"/>
                <a:cs typeface="Arial"/>
                <a:sym typeface="Arial"/>
              </a:rPr>
              <a:t>Khám lâm sàng</a:t>
            </a:r>
          </a:p>
          <a:p>
            <a:pPr indent="-228600" lvl="1" marL="685800" marR="0" rtl="0" algn="l">
              <a:lnSpc>
                <a:spcPct val="110000"/>
              </a:lnSpc>
              <a:spcBef>
                <a:spcPts val="6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Dấu hiệu nguy hiểm toàn thân</a:t>
            </a:r>
          </a:p>
          <a:p>
            <a:pPr indent="-228600" lvl="1" marL="685800" marR="0" rtl="0" algn="l">
              <a:lnSpc>
                <a:spcPct val="110000"/>
              </a:lnSpc>
              <a:spcBef>
                <a:spcPts val="12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Dấu hiệu suy hô hấp, gắng sức hô hấp (</a:t>
            </a:r>
            <a:r>
              <a:rPr b="1" i="0" lang="en-US" sz="2775" u="none" cap="none" strike="noStrike">
                <a:solidFill>
                  <a:srgbClr val="7030A0"/>
                </a:solidFill>
                <a:latin typeface="Arial"/>
                <a:ea typeface="Arial"/>
                <a:cs typeface="Arial"/>
                <a:sym typeface="Arial"/>
              </a:rPr>
              <a:t>thở nhanh</a:t>
            </a:r>
            <a:r>
              <a:rPr b="0" i="0" lang="en-US" sz="2775" u="none" cap="none" strike="noStrike">
                <a:solidFill>
                  <a:schemeClr val="dk1"/>
                </a:solidFill>
                <a:latin typeface="Arial"/>
                <a:ea typeface="Arial"/>
                <a:cs typeface="Arial"/>
                <a:sym typeface="Arial"/>
              </a:rPr>
              <a:t>, co lõm ngực)</a:t>
            </a:r>
          </a:p>
          <a:p>
            <a:pPr indent="-228600" lvl="1" marL="685800" marR="0" rtl="0" algn="l">
              <a:lnSpc>
                <a:spcPct val="110000"/>
              </a:lnSpc>
              <a:spcBef>
                <a:spcPts val="12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Ran phổi, phế âm giảm, gõ đục, tiếng cọ màng phổi</a:t>
            </a:r>
          </a:p>
          <a:p>
            <a:pPr indent="-228600" lvl="1" marL="685800" marR="0" rtl="0" algn="l">
              <a:lnSpc>
                <a:spcPct val="110000"/>
              </a:lnSpc>
              <a:spcBef>
                <a:spcPts val="12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Khám toàn diện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838200" y="104055"/>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Độ nặng khó thở (</a:t>
            </a:r>
            <a:r>
              <a:rPr b="1" i="0" lang="en-US" sz="3200" u="none" cap="none" strike="noStrike">
                <a:solidFill>
                  <a:schemeClr val="dk1"/>
                </a:solidFill>
                <a:latin typeface="Arial Black"/>
                <a:ea typeface="Arial Black"/>
                <a:cs typeface="Arial Black"/>
                <a:sym typeface="Arial Black"/>
              </a:rPr>
              <a:t>WHO 1995</a:t>
            </a:r>
            <a:r>
              <a:rPr b="1" i="0" lang="en-US" sz="4000" u="none" cap="none" strike="noStrike">
                <a:solidFill>
                  <a:srgbClr val="FF0000"/>
                </a:solidFill>
                <a:latin typeface="Arial Black"/>
                <a:ea typeface="Arial Black"/>
                <a:cs typeface="Arial Black"/>
                <a:sym typeface="Arial Black"/>
              </a:rPr>
              <a:t>)</a:t>
            </a:r>
          </a:p>
        </p:txBody>
      </p:sp>
      <p:graphicFrame>
        <p:nvGraphicFramePr>
          <p:cNvPr id="218" name="Shape 218"/>
          <p:cNvGraphicFramePr/>
          <p:nvPr/>
        </p:nvGraphicFramePr>
        <p:xfrm>
          <a:off x="562707" y="1607207"/>
          <a:ext cx="3000000" cy="3000000"/>
        </p:xfrm>
        <a:graphic>
          <a:graphicData uri="http://schemas.openxmlformats.org/drawingml/2006/table">
            <a:tbl>
              <a:tblPr bandRow="1" firstRow="1">
                <a:noFill/>
                <a:tableStyleId>{9EB04DE0-42F4-4AC8-8A57-9EE350F0461F}</a:tableStyleId>
              </a:tblPr>
              <a:tblGrid>
                <a:gridCol w="2785400"/>
                <a:gridCol w="2321175"/>
                <a:gridCol w="2841675"/>
                <a:gridCol w="3249625"/>
              </a:tblGrid>
              <a:tr h="457200">
                <a:tc>
                  <a:txBody>
                    <a:bodyPr>
                      <a:noAutofit/>
                    </a:bodyPr>
                    <a:lstStyle/>
                    <a:p>
                      <a:pPr indent="0" lvl="0" marL="0" marR="0" rtl="0" algn="l">
                        <a:spcBef>
                          <a:spcPts val="0"/>
                        </a:spcBef>
                        <a:buNone/>
                      </a:pPr>
                      <a:r>
                        <a:t/>
                      </a:r>
                      <a:endParaRPr sz="2000">
                        <a:latin typeface="Arial"/>
                        <a:ea typeface="Arial"/>
                        <a:cs typeface="Arial"/>
                        <a:sym typeface="Arial"/>
                      </a:endParaRP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None/>
                      </a:pPr>
                      <a:r>
                        <a:rPr lang="en-US" sz="2400">
                          <a:latin typeface="Arial"/>
                          <a:ea typeface="Arial"/>
                          <a:cs typeface="Arial"/>
                          <a:sym typeface="Arial"/>
                        </a:rPr>
                        <a:t>NHẸ</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None/>
                      </a:pPr>
                      <a:r>
                        <a:rPr lang="en-US" sz="2400">
                          <a:latin typeface="Arial"/>
                          <a:ea typeface="Arial"/>
                          <a:cs typeface="Arial"/>
                          <a:sym typeface="Arial"/>
                        </a:rPr>
                        <a:t>TRUNG BÌNH</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None/>
                      </a:pPr>
                      <a:r>
                        <a:rPr lang="en-US" sz="2400">
                          <a:latin typeface="Arial"/>
                          <a:ea typeface="Arial"/>
                          <a:cs typeface="Arial"/>
                          <a:sym typeface="Arial"/>
                        </a:rPr>
                        <a:t>NẶNG</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1147725">
                <a:tc>
                  <a:txBody>
                    <a:bodyPr>
                      <a:noAutofit/>
                    </a:bodyPr>
                    <a:lstStyle/>
                    <a:p>
                      <a:pPr indent="0" lvl="0" marL="0" marR="0" rtl="0" algn="l">
                        <a:spcBef>
                          <a:spcPts val="0"/>
                        </a:spcBef>
                        <a:buNone/>
                      </a:pPr>
                      <a:r>
                        <a:rPr lang="en-US" sz="2000">
                          <a:latin typeface="Arial"/>
                          <a:ea typeface="Arial"/>
                          <a:cs typeface="Arial"/>
                          <a:sym typeface="Arial"/>
                        </a:rPr>
                        <a:t>Hành</a:t>
                      </a:r>
                      <a:r>
                        <a:rPr lang="en-US" sz="2000">
                          <a:latin typeface="Arial"/>
                          <a:ea typeface="Arial"/>
                          <a:cs typeface="Arial"/>
                          <a:sym typeface="Arial"/>
                        </a:rPr>
                        <a:t> vi</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Bình</a:t>
                      </a:r>
                      <a:r>
                        <a:rPr lang="en-US" sz="2000">
                          <a:latin typeface="Arial"/>
                          <a:ea typeface="Arial"/>
                          <a:cs typeface="Arial"/>
                          <a:sym typeface="Arial"/>
                        </a:rPr>
                        <a:t> thường</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Kích</a:t>
                      </a:r>
                      <a:r>
                        <a:rPr lang="en-US" sz="2000">
                          <a:latin typeface="Arial"/>
                          <a:ea typeface="Arial"/>
                          <a:cs typeface="Arial"/>
                          <a:sym typeface="Arial"/>
                        </a:rPr>
                        <a:t> thích</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Lơ</a:t>
                      </a:r>
                      <a:r>
                        <a:rPr lang="en-US" sz="2000">
                          <a:latin typeface="Arial"/>
                          <a:ea typeface="Arial"/>
                          <a:cs typeface="Arial"/>
                          <a:sym typeface="Arial"/>
                        </a:rPr>
                        <a:t> mơ, li bì</a:t>
                      </a:r>
                    </a:p>
                    <a:p>
                      <a:pPr indent="0" lvl="0" marL="0" marR="0" rtl="0" algn="l">
                        <a:spcBef>
                          <a:spcPts val="0"/>
                        </a:spcBef>
                        <a:buNone/>
                      </a:pPr>
                      <a:r>
                        <a:rPr lang="en-US" sz="2000">
                          <a:latin typeface="Arial"/>
                          <a:ea typeface="Arial"/>
                          <a:cs typeface="Arial"/>
                          <a:sym typeface="Arial"/>
                        </a:rPr>
                        <a:t>Không</a:t>
                      </a:r>
                      <a:r>
                        <a:rPr lang="en-US" sz="2000">
                          <a:latin typeface="Arial"/>
                          <a:ea typeface="Arial"/>
                          <a:cs typeface="Arial"/>
                          <a:sym typeface="Arial"/>
                        </a:rPr>
                        <a:t> đáp ứng kích thích</a:t>
                      </a:r>
                    </a:p>
                    <a:p>
                      <a:pPr indent="0" lvl="0" marL="0" marR="0" rtl="0" algn="l">
                        <a:spcBef>
                          <a:spcPts val="0"/>
                        </a:spcBef>
                        <a:buNone/>
                      </a:pPr>
                      <a:r>
                        <a:rPr lang="en-US" sz="2000">
                          <a:latin typeface="Arial"/>
                          <a:ea typeface="Arial"/>
                          <a:cs typeface="Arial"/>
                          <a:sym typeface="Arial"/>
                        </a:rPr>
                        <a:t>Giảm trương lực toàn thân</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701050">
                <a:tc>
                  <a:txBody>
                    <a:bodyPr>
                      <a:noAutofit/>
                    </a:bodyPr>
                    <a:lstStyle/>
                    <a:p>
                      <a:pPr indent="0" lvl="0" marL="0" marR="0" rtl="0" algn="l">
                        <a:spcBef>
                          <a:spcPts val="0"/>
                        </a:spcBef>
                        <a:buNone/>
                      </a:pPr>
                      <a:r>
                        <a:rPr lang="en-US" sz="2000">
                          <a:latin typeface="Arial"/>
                          <a:ea typeface="Arial"/>
                          <a:cs typeface="Arial"/>
                          <a:sym typeface="Arial"/>
                        </a:rPr>
                        <a:t>Bú</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Bình</a:t>
                      </a:r>
                      <a:r>
                        <a:rPr lang="en-US" sz="2000">
                          <a:latin typeface="Arial"/>
                          <a:ea typeface="Arial"/>
                          <a:cs typeface="Arial"/>
                          <a:sym typeface="Arial"/>
                        </a:rPr>
                        <a:t> thường</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Giảm &lt;1/2 bình</a:t>
                      </a:r>
                      <a:r>
                        <a:rPr lang="en-US" sz="2000">
                          <a:latin typeface="Arial"/>
                          <a:ea typeface="Arial"/>
                          <a:cs typeface="Arial"/>
                          <a:sym typeface="Arial"/>
                        </a:rPr>
                        <a:t> thường</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Giảm &gt;1/2 bình</a:t>
                      </a:r>
                      <a:r>
                        <a:rPr lang="en-US" sz="2000">
                          <a:latin typeface="Arial"/>
                          <a:ea typeface="Arial"/>
                          <a:cs typeface="Arial"/>
                          <a:sym typeface="Arial"/>
                        </a:rPr>
                        <a:t> thường</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250">
                <a:tc>
                  <a:txBody>
                    <a:bodyPr>
                      <a:noAutofit/>
                    </a:bodyPr>
                    <a:lstStyle/>
                    <a:p>
                      <a:pPr indent="0" lvl="0" marL="0" marR="0" rtl="0" algn="l">
                        <a:spcBef>
                          <a:spcPts val="0"/>
                        </a:spcBef>
                        <a:buNone/>
                      </a:pPr>
                      <a:r>
                        <a:rPr lang="en-US" sz="2000">
                          <a:latin typeface="Arial"/>
                          <a:ea typeface="Arial"/>
                          <a:cs typeface="Arial"/>
                          <a:sym typeface="Arial"/>
                        </a:rPr>
                        <a:t>Cơn</a:t>
                      </a:r>
                      <a:r>
                        <a:rPr lang="en-US" sz="2000">
                          <a:latin typeface="Arial"/>
                          <a:ea typeface="Arial"/>
                          <a:cs typeface="Arial"/>
                          <a:sym typeface="Arial"/>
                        </a:rPr>
                        <a:t> ngưng thở</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Không</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Không</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Có </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701050">
                <a:tc>
                  <a:txBody>
                    <a:bodyPr>
                      <a:noAutofit/>
                    </a:bodyPr>
                    <a:lstStyle/>
                    <a:p>
                      <a:pPr indent="0" lvl="0" marL="0" marR="0" rtl="0" algn="l">
                        <a:spcBef>
                          <a:spcPts val="0"/>
                        </a:spcBef>
                        <a:buNone/>
                      </a:pPr>
                      <a:r>
                        <a:rPr lang="en-US" sz="2000">
                          <a:latin typeface="Arial"/>
                          <a:ea typeface="Arial"/>
                          <a:cs typeface="Arial"/>
                          <a:sym typeface="Arial"/>
                        </a:rPr>
                        <a:t>Cánh</a:t>
                      </a:r>
                      <a:r>
                        <a:rPr lang="en-US" sz="2000">
                          <a:latin typeface="Arial"/>
                          <a:ea typeface="Arial"/>
                          <a:cs typeface="Arial"/>
                          <a:sym typeface="Arial"/>
                        </a:rPr>
                        <a:t> mũi phập phồng</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Không</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Có</a:t>
                      </a:r>
                      <a:r>
                        <a:rPr lang="en-US" sz="2000">
                          <a:latin typeface="Arial"/>
                          <a:ea typeface="Arial"/>
                          <a:cs typeface="Arial"/>
                          <a:sym typeface="Arial"/>
                        </a:rPr>
                        <a:t> thể có</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Có</a:t>
                      </a:r>
                      <a:r>
                        <a:rPr lang="en-US" sz="2000">
                          <a:latin typeface="Arial"/>
                          <a:ea typeface="Arial"/>
                          <a:cs typeface="Arial"/>
                          <a:sym typeface="Arial"/>
                        </a:rPr>
                        <a:t> </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250">
                <a:tc>
                  <a:txBody>
                    <a:bodyPr>
                      <a:noAutofit/>
                    </a:bodyPr>
                    <a:lstStyle/>
                    <a:p>
                      <a:pPr indent="0" lvl="0" marL="0" marR="0" rtl="0" algn="l">
                        <a:spcBef>
                          <a:spcPts val="0"/>
                        </a:spcBef>
                        <a:buNone/>
                      </a:pPr>
                      <a:r>
                        <a:rPr lang="en-US" sz="2000">
                          <a:latin typeface="Arial"/>
                          <a:ea typeface="Arial"/>
                          <a:cs typeface="Arial"/>
                          <a:sym typeface="Arial"/>
                        </a:rPr>
                        <a:t>Thở rên</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Không</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Không</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Có</a:t>
                      </a:r>
                      <a:r>
                        <a:rPr lang="en-US" sz="2000">
                          <a:latin typeface="Arial"/>
                          <a:ea typeface="Arial"/>
                          <a:cs typeface="Arial"/>
                          <a:sym typeface="Arial"/>
                        </a:rPr>
                        <a:t> </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250">
                <a:tc>
                  <a:txBody>
                    <a:bodyPr>
                      <a:noAutofit/>
                    </a:bodyPr>
                    <a:lstStyle/>
                    <a:p>
                      <a:pPr indent="0" lvl="0" marL="0" marR="0" rtl="0" algn="l">
                        <a:spcBef>
                          <a:spcPts val="0"/>
                        </a:spcBef>
                        <a:buNone/>
                      </a:pPr>
                      <a:r>
                        <a:rPr lang="en-US" sz="2000">
                          <a:latin typeface="Arial"/>
                          <a:ea typeface="Arial"/>
                          <a:cs typeface="Arial"/>
                          <a:sym typeface="Arial"/>
                        </a:rPr>
                        <a:t>Co lõm</a:t>
                      </a:r>
                      <a:r>
                        <a:rPr lang="en-US" sz="2000">
                          <a:latin typeface="Arial"/>
                          <a:ea typeface="Arial"/>
                          <a:cs typeface="Arial"/>
                          <a:sym typeface="Arial"/>
                        </a:rPr>
                        <a:t> ngực</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Không/ Nhẹ</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Trung bình</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Nặng</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250">
                <a:tc>
                  <a:txBody>
                    <a:bodyPr>
                      <a:noAutofit/>
                    </a:bodyPr>
                    <a:lstStyle/>
                    <a:p>
                      <a:pPr indent="0" lvl="0" marL="0" marR="0" rtl="0" algn="l">
                        <a:spcBef>
                          <a:spcPts val="0"/>
                        </a:spcBef>
                        <a:buNone/>
                      </a:pPr>
                      <a:r>
                        <a:rPr lang="en-US" sz="2000">
                          <a:latin typeface="Arial"/>
                          <a:ea typeface="Arial"/>
                          <a:cs typeface="Arial"/>
                          <a:sym typeface="Arial"/>
                        </a:rPr>
                        <a:t>SpO</a:t>
                      </a:r>
                      <a:r>
                        <a:rPr baseline="-25000" lang="en-US" sz="2000">
                          <a:latin typeface="Arial"/>
                          <a:ea typeface="Arial"/>
                          <a:cs typeface="Arial"/>
                          <a:sym typeface="Arial"/>
                        </a:rPr>
                        <a:t>2</a:t>
                      </a:r>
                      <a:r>
                        <a:rPr lang="en-US" sz="2000">
                          <a:latin typeface="Arial"/>
                          <a:ea typeface="Arial"/>
                          <a:cs typeface="Arial"/>
                          <a:sym typeface="Arial"/>
                        </a:rPr>
                        <a:t> / khí trời</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&gt; 95%</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92 – 95%</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None/>
                      </a:pPr>
                      <a:r>
                        <a:rPr lang="en-US" sz="2000">
                          <a:latin typeface="Arial"/>
                          <a:ea typeface="Arial"/>
                          <a:cs typeface="Arial"/>
                          <a:sym typeface="Arial"/>
                        </a:rPr>
                        <a:t>&lt; 92%</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725658" y="385407"/>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Cận lâm sàng</a:t>
            </a:r>
          </a:p>
        </p:txBody>
      </p:sp>
      <p:sp>
        <p:nvSpPr>
          <p:cNvPr id="225" name="Shape 225"/>
          <p:cNvSpPr txBox="1"/>
          <p:nvPr>
            <p:ph idx="1" type="body"/>
          </p:nvPr>
        </p:nvSpPr>
        <p:spPr>
          <a:xfrm>
            <a:off x="908539" y="1710970"/>
            <a:ext cx="10515600" cy="468771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2F5496"/>
              </a:buClr>
              <a:buSzPts val="3500"/>
              <a:buFont typeface="Arial"/>
              <a:buChar char="•"/>
            </a:pPr>
            <a:r>
              <a:rPr b="1" i="0" lang="en-US" sz="3500" u="none" cap="none" strike="noStrike">
                <a:solidFill>
                  <a:srgbClr val="2F5496"/>
                </a:solidFill>
                <a:latin typeface="Arial"/>
                <a:ea typeface="Arial"/>
                <a:cs typeface="Arial"/>
                <a:sym typeface="Arial"/>
              </a:rPr>
              <a:t>Xquang ngực: chỉ định khi</a:t>
            </a:r>
          </a:p>
          <a:p>
            <a:pPr indent="-228600" lvl="1" marL="685800" marR="0" rtl="0" algn="l">
              <a:lnSpc>
                <a:spcPct val="100000"/>
              </a:lnSpc>
              <a:spcBef>
                <a:spcPts val="60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Viêm phổi nặng</a:t>
            </a:r>
          </a:p>
          <a:p>
            <a:pPr indent="-228600" lvl="1" marL="685800" marR="0" rtl="0" algn="l">
              <a:lnSpc>
                <a:spcPct val="100000"/>
              </a:lnSpc>
              <a:spcBef>
                <a:spcPts val="120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Xác định chẩn đoán nếu lâm sàng không rõ</a:t>
            </a:r>
          </a:p>
          <a:p>
            <a:pPr indent="-228600" lvl="1" marL="685800" marR="0" rtl="0" algn="l">
              <a:lnSpc>
                <a:spcPct val="100000"/>
              </a:lnSpc>
              <a:spcBef>
                <a:spcPts val="120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Loại trừ NN khác hoặc bệnh khác kèm theo (dị vật, Tim bẩm sinh)</a:t>
            </a:r>
          </a:p>
          <a:p>
            <a:pPr indent="-228600" lvl="1" marL="685800" marR="0" rtl="0" algn="l">
              <a:lnSpc>
                <a:spcPct val="100000"/>
              </a:lnSpc>
              <a:spcBef>
                <a:spcPts val="120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Lâm sàng diễn tiến nặng lên hoặc không cải thiện sau 48-72g điều trị ban đầu</a:t>
            </a:r>
          </a:p>
          <a:p>
            <a:pPr indent="-228600" lvl="1" marL="685800" marR="0" rtl="0" algn="l">
              <a:lnSpc>
                <a:spcPct val="90000"/>
              </a:lnSpc>
              <a:spcBef>
                <a:spcPts val="110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28600" lvl="1" marL="685800" marR="0" rtl="0" algn="l">
              <a:lnSpc>
                <a:spcPct val="90000"/>
              </a:lnSpc>
              <a:spcBef>
                <a:spcPts val="500"/>
              </a:spcBef>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Xquang ngực</a:t>
            </a:r>
          </a:p>
        </p:txBody>
      </p:sp>
      <p:pic>
        <p:nvPicPr>
          <p:cNvPr id="232" name="Shape 232"/>
          <p:cNvPicPr preferRelativeResize="0"/>
          <p:nvPr>
            <p:ph idx="1" type="body"/>
          </p:nvPr>
        </p:nvPicPr>
        <p:blipFill rotWithShape="1">
          <a:blip r:embed="rId3">
            <a:alphaModFix/>
          </a:blip>
          <a:srcRect b="10603" l="0" r="0" t="0"/>
          <a:stretch/>
        </p:blipFill>
        <p:spPr>
          <a:xfrm>
            <a:off x="649768" y="1331142"/>
            <a:ext cx="5329006" cy="4545753"/>
          </a:xfrm>
          <a:prstGeom prst="rect">
            <a:avLst/>
          </a:prstGeom>
          <a:noFill/>
          <a:ln>
            <a:noFill/>
          </a:ln>
        </p:spPr>
      </p:pic>
      <p:sp>
        <p:nvSpPr>
          <p:cNvPr id="233" name="Shape 233"/>
          <p:cNvSpPr/>
          <p:nvPr/>
        </p:nvSpPr>
        <p:spPr>
          <a:xfrm>
            <a:off x="1373026" y="3167369"/>
            <a:ext cx="1603513" cy="636104"/>
          </a:xfrm>
          <a:prstGeom prst="arc">
            <a:avLst>
              <a:gd fmla="val 587559" name="adj1"/>
              <a:gd fmla="val 10181985" name="adj2"/>
            </a:avLst>
          </a:prstGeom>
          <a:noFill/>
          <a:ln cap="flat" cmpd="sng" w="38100">
            <a:solidFill>
              <a:schemeClr val="accent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p:txBody>
      </p:sp>
      <p:sp>
        <p:nvSpPr>
          <p:cNvPr id="234" name="Shape 234"/>
          <p:cNvSpPr txBox="1"/>
          <p:nvPr/>
        </p:nvSpPr>
        <p:spPr>
          <a:xfrm>
            <a:off x="607562" y="6035652"/>
            <a:ext cx="5075582" cy="461665"/>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2400">
                <a:solidFill>
                  <a:srgbClr val="002060"/>
                </a:solidFill>
                <a:latin typeface="Calibri"/>
                <a:ea typeface="Calibri"/>
                <a:cs typeface="Calibri"/>
                <a:sym typeface="Calibri"/>
              </a:rPr>
              <a:t>Bulging sign </a:t>
            </a:r>
            <a:r>
              <a:rPr lang="en-US" sz="2400">
                <a:solidFill>
                  <a:srgbClr val="002060"/>
                </a:solidFill>
                <a:latin typeface="Calibri"/>
                <a:ea typeface="Calibri"/>
                <a:cs typeface="Calibri"/>
                <a:sym typeface="Calibri"/>
              </a:rPr>
              <a:t>in Klebsiella pneumonia</a:t>
            </a:r>
          </a:p>
        </p:txBody>
      </p:sp>
      <p:pic>
        <p:nvPicPr>
          <p:cNvPr id="235" name="Shape 235"/>
          <p:cNvPicPr preferRelativeResize="0"/>
          <p:nvPr/>
        </p:nvPicPr>
        <p:blipFill rotWithShape="1">
          <a:blip r:embed="rId4">
            <a:alphaModFix/>
          </a:blip>
          <a:srcRect b="0" l="0" r="0" t="0"/>
          <a:stretch/>
        </p:blipFill>
        <p:spPr>
          <a:xfrm>
            <a:off x="6497924" y="1331142"/>
            <a:ext cx="5126599" cy="4545753"/>
          </a:xfrm>
          <a:prstGeom prst="rect">
            <a:avLst/>
          </a:prstGeom>
          <a:noFill/>
          <a:ln>
            <a:noFill/>
          </a:ln>
        </p:spPr>
      </p:pic>
      <p:sp>
        <p:nvSpPr>
          <p:cNvPr id="236" name="Shape 236"/>
          <p:cNvSpPr/>
          <p:nvPr/>
        </p:nvSpPr>
        <p:spPr>
          <a:xfrm rot="-1909912">
            <a:off x="6578663" y="3342004"/>
            <a:ext cx="2063914" cy="2009825"/>
          </a:xfrm>
          <a:prstGeom prst="arc">
            <a:avLst>
              <a:gd fmla="val 16547497" name="adj1"/>
              <a:gd fmla="val 1336120" name="adj2"/>
            </a:avLst>
          </a:prstGeom>
          <a:noFill/>
          <a:ln cap="flat" cmpd="sng" w="38100">
            <a:solidFill>
              <a:schemeClr val="accent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p:txBody>
      </p:sp>
      <p:sp>
        <p:nvSpPr>
          <p:cNvPr id="237" name="Shape 237"/>
          <p:cNvSpPr txBox="1"/>
          <p:nvPr/>
        </p:nvSpPr>
        <p:spPr>
          <a:xfrm>
            <a:off x="9017390" y="2816938"/>
            <a:ext cx="2518117" cy="430887"/>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200">
                <a:solidFill>
                  <a:srgbClr val="FFFF00"/>
                </a:solidFill>
                <a:latin typeface="Arial"/>
                <a:ea typeface="Arial"/>
                <a:cs typeface="Arial"/>
                <a:sym typeface="Arial"/>
              </a:rPr>
              <a:t>Air - bronchogram</a:t>
            </a:r>
          </a:p>
        </p:txBody>
      </p:sp>
      <p:cxnSp>
        <p:nvCxnSpPr>
          <p:cNvPr id="238" name="Shape 238"/>
          <p:cNvCxnSpPr/>
          <p:nvPr/>
        </p:nvCxnSpPr>
        <p:spPr>
          <a:xfrm rot="10800000">
            <a:off x="8384345" y="2948859"/>
            <a:ext cx="633045" cy="0"/>
          </a:xfrm>
          <a:prstGeom prst="straightConnector1">
            <a:avLst/>
          </a:prstGeom>
          <a:noFill/>
          <a:ln cap="flat" cmpd="sng" w="28575">
            <a:solidFill>
              <a:srgbClr val="FFFF00"/>
            </a:solidFill>
            <a:prstDash val="solid"/>
            <a:miter lim="800000"/>
            <a:headEnd len="med" w="med" type="none"/>
            <a:tailEnd len="lg" w="lg" type="triangle"/>
          </a:ln>
        </p:spPr>
      </p:cxnSp>
      <p:sp>
        <p:nvSpPr>
          <p:cNvPr id="239" name="Shape 239"/>
          <p:cNvSpPr txBox="1"/>
          <p:nvPr/>
        </p:nvSpPr>
        <p:spPr>
          <a:xfrm>
            <a:off x="6523432" y="6035652"/>
            <a:ext cx="5075582" cy="461665"/>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2400">
                <a:solidFill>
                  <a:srgbClr val="002060"/>
                </a:solidFill>
                <a:latin typeface="Calibri"/>
                <a:ea typeface="Calibri"/>
                <a:cs typeface="Calibri"/>
                <a:sym typeface="Calibri"/>
              </a:rPr>
              <a:t>Viêm xẹp thùy trên (P)</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Xquang ngực</a:t>
            </a:r>
          </a:p>
        </p:txBody>
      </p:sp>
      <p:pic>
        <p:nvPicPr>
          <p:cNvPr id="245" name="Shape 245"/>
          <p:cNvPicPr preferRelativeResize="0"/>
          <p:nvPr/>
        </p:nvPicPr>
        <p:blipFill rotWithShape="1">
          <a:blip r:embed="rId3">
            <a:alphaModFix/>
          </a:blip>
          <a:srcRect b="8499" l="0" r="0" t="9745"/>
          <a:stretch/>
        </p:blipFill>
        <p:spPr>
          <a:xfrm>
            <a:off x="3009166" y="1162330"/>
            <a:ext cx="8119696" cy="5310554"/>
          </a:xfrm>
          <a:prstGeom prst="rect">
            <a:avLst/>
          </a:prstGeom>
          <a:noFill/>
          <a:ln>
            <a:noFill/>
          </a:ln>
        </p:spPr>
      </p:pic>
      <p:cxnSp>
        <p:nvCxnSpPr>
          <p:cNvPr id="246" name="Shape 246"/>
          <p:cNvCxnSpPr/>
          <p:nvPr/>
        </p:nvCxnSpPr>
        <p:spPr>
          <a:xfrm rot="10800000">
            <a:off x="6096000" y="3182661"/>
            <a:ext cx="787791" cy="773723"/>
          </a:xfrm>
          <a:prstGeom prst="straightConnector1">
            <a:avLst/>
          </a:prstGeom>
          <a:noFill/>
          <a:ln cap="flat" cmpd="sng" w="28575">
            <a:solidFill>
              <a:srgbClr val="FFFF00"/>
            </a:solidFill>
            <a:prstDash val="solid"/>
            <a:miter lim="800000"/>
            <a:headEnd len="med" w="med" type="none"/>
            <a:tailEnd len="lg" w="lg" type="triangle"/>
          </a:ln>
        </p:spPr>
      </p:cxnSp>
      <p:sp>
        <p:nvSpPr>
          <p:cNvPr id="247" name="Shape 247"/>
          <p:cNvSpPr txBox="1"/>
          <p:nvPr/>
        </p:nvSpPr>
        <p:spPr>
          <a:xfrm>
            <a:off x="5866225" y="3956384"/>
            <a:ext cx="2447778" cy="430887"/>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200">
                <a:solidFill>
                  <a:srgbClr val="FFFF00"/>
                </a:solidFill>
                <a:latin typeface="Arial"/>
                <a:ea typeface="Arial"/>
                <a:cs typeface="Arial"/>
                <a:sym typeface="Arial"/>
              </a:rPr>
              <a:t>Air - bronchogram</a:t>
            </a:r>
          </a:p>
        </p:txBody>
      </p:sp>
      <p:sp>
        <p:nvSpPr>
          <p:cNvPr id="248" name="Shape 248"/>
          <p:cNvSpPr txBox="1"/>
          <p:nvPr/>
        </p:nvSpPr>
        <p:spPr>
          <a:xfrm>
            <a:off x="521836" y="3422962"/>
            <a:ext cx="2487330" cy="83099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2400">
                <a:solidFill>
                  <a:srgbClr val="002060"/>
                </a:solidFill>
                <a:latin typeface="Calibri"/>
                <a:ea typeface="Calibri"/>
                <a:cs typeface="Calibri"/>
                <a:sym typeface="Calibri"/>
              </a:rPr>
              <a:t>Viêm phổi thùy trên (P)</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Xquang ngực</a:t>
            </a:r>
          </a:p>
        </p:txBody>
      </p:sp>
      <p:pic>
        <p:nvPicPr>
          <p:cNvPr id="254" name="Shape 254"/>
          <p:cNvPicPr preferRelativeResize="0"/>
          <p:nvPr>
            <p:ph idx="1" type="body"/>
          </p:nvPr>
        </p:nvPicPr>
        <p:blipFill rotWithShape="1">
          <a:blip r:embed="rId3">
            <a:alphaModFix/>
          </a:blip>
          <a:srcRect b="0" l="9276" r="0" t="0"/>
          <a:stretch/>
        </p:blipFill>
        <p:spPr>
          <a:xfrm>
            <a:off x="1891853" y="1331142"/>
            <a:ext cx="8408293" cy="52132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Xquang ngực</a:t>
            </a:r>
          </a:p>
        </p:txBody>
      </p:sp>
      <p:pic>
        <p:nvPicPr>
          <p:cNvPr id="261" name="Shape 261"/>
          <p:cNvPicPr preferRelativeResize="0"/>
          <p:nvPr>
            <p:ph idx="1" type="body"/>
          </p:nvPr>
        </p:nvPicPr>
        <p:blipFill rotWithShape="1">
          <a:blip r:embed="rId3">
            <a:alphaModFix/>
          </a:blip>
          <a:srcRect b="0" l="0" r="0" t="0"/>
          <a:stretch/>
        </p:blipFill>
        <p:spPr>
          <a:xfrm>
            <a:off x="3200764" y="1331142"/>
            <a:ext cx="5225649" cy="5225649"/>
          </a:xfrm>
          <a:prstGeom prst="rect">
            <a:avLst/>
          </a:prstGeom>
          <a:noFill/>
          <a:ln>
            <a:noFill/>
          </a:ln>
        </p:spPr>
      </p:pic>
      <p:sp>
        <p:nvSpPr>
          <p:cNvPr id="262" name="Shape 262"/>
          <p:cNvSpPr/>
          <p:nvPr/>
        </p:nvSpPr>
        <p:spPr>
          <a:xfrm>
            <a:off x="4051496" y="2855742"/>
            <a:ext cx="1195754" cy="1012873"/>
          </a:xfrm>
          <a:prstGeom prst="ellipse">
            <a:avLst/>
          </a:prstGeom>
          <a:noFill/>
          <a:ln cap="flat" cmpd="sng" w="38100">
            <a:solidFill>
              <a:srgbClr val="FFFF00"/>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63" name="Shape 263"/>
          <p:cNvSpPr txBox="1"/>
          <p:nvPr/>
        </p:nvSpPr>
        <p:spPr>
          <a:xfrm>
            <a:off x="8602191" y="2424855"/>
            <a:ext cx="2827606" cy="430887"/>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200">
                <a:solidFill>
                  <a:schemeClr val="dk1"/>
                </a:solidFill>
                <a:latin typeface="Arial"/>
                <a:ea typeface="Arial"/>
                <a:cs typeface="Arial"/>
                <a:sym typeface="Arial"/>
              </a:rPr>
              <a:t>Round pneumonia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Cận lâm sàng</a:t>
            </a:r>
          </a:p>
        </p:txBody>
      </p:sp>
      <p:sp>
        <p:nvSpPr>
          <p:cNvPr id="269" name="Shape 269"/>
          <p:cNvSpPr txBox="1"/>
          <p:nvPr>
            <p:ph idx="1" type="body"/>
          </p:nvPr>
        </p:nvSpPr>
        <p:spPr>
          <a:xfrm>
            <a:off x="838199" y="1699016"/>
            <a:ext cx="10837985"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Công thức máu</a:t>
            </a:r>
          </a:p>
          <a:p>
            <a:pPr indent="-228600" lvl="1" marL="685800" marR="0" rtl="0" algn="l">
              <a:lnSpc>
                <a:spcPct val="100000"/>
              </a:lnSpc>
              <a:spcBef>
                <a:spcPts val="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BC &gt;15 K/mcL (</a:t>
            </a:r>
            <a:r>
              <a:rPr b="0" i="0" lang="en-US" sz="2800" u="none" cap="none" strike="noStrike">
                <a:solidFill>
                  <a:srgbClr val="FF0000"/>
                </a:solidFill>
                <a:latin typeface="Arial"/>
                <a:ea typeface="Arial"/>
                <a:cs typeface="Arial"/>
                <a:sym typeface="Arial"/>
              </a:rPr>
              <a:t>Neu ưu thế</a:t>
            </a:r>
            <a:r>
              <a:rPr b="0" i="0" lang="en-US" sz="2800" u="none" cap="none" strike="noStrike">
                <a:solidFill>
                  <a:schemeClr val="dk1"/>
                </a:solidFill>
                <a:latin typeface="Arial"/>
                <a:ea typeface="Arial"/>
                <a:cs typeface="Arial"/>
                <a:sym typeface="Arial"/>
              </a:rPr>
              <a:t>): có thể do </a:t>
            </a:r>
            <a:r>
              <a:rPr b="0" i="0" lang="en-US" sz="2800" u="none" cap="none" strike="noStrike">
                <a:solidFill>
                  <a:srgbClr val="FF0000"/>
                </a:solidFill>
                <a:latin typeface="Arial"/>
                <a:ea typeface="Arial"/>
                <a:cs typeface="Arial"/>
                <a:sym typeface="Arial"/>
              </a:rPr>
              <a:t>vi khuẩn</a:t>
            </a: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C.pneumonia</a:t>
            </a:r>
            <a:r>
              <a:rPr b="0" i="0" lang="en-US" sz="2800" u="none" cap="none" strike="noStrike">
                <a:solidFill>
                  <a:schemeClr val="dk1"/>
                </a:solidFill>
                <a:latin typeface="Arial"/>
                <a:ea typeface="Arial"/>
                <a:cs typeface="Arial"/>
                <a:sym typeface="Arial"/>
              </a:rPr>
              <a:t>, Adenovirus, cúm</a:t>
            </a:r>
          </a:p>
          <a:p>
            <a:pPr indent="-228600" lvl="1" marL="68580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Eos ↑: </a:t>
            </a:r>
            <a:r>
              <a:rPr b="0" i="1" lang="en-US" sz="2800" u="none" cap="none" strike="noStrike">
                <a:solidFill>
                  <a:schemeClr val="dk1"/>
                </a:solidFill>
                <a:latin typeface="Arial"/>
                <a:ea typeface="Arial"/>
                <a:cs typeface="Arial"/>
                <a:sym typeface="Arial"/>
              </a:rPr>
              <a:t>C.trachomatis</a:t>
            </a:r>
          </a:p>
          <a:p>
            <a:pPr indent="-228600" lvl="0" marL="228600" marR="0" rtl="0" algn="l">
              <a:lnSpc>
                <a:spcPct val="90000"/>
              </a:lnSpc>
              <a:spcBef>
                <a:spcPts val="160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CRP (&gt;40 mg/L), VS, procalcitonin (&gt;0,5 ng/mL)</a:t>
            </a:r>
          </a:p>
          <a:p>
            <a:pPr indent="-228600" lvl="1" marL="685800" marR="0" rtl="0" algn="l">
              <a:lnSpc>
                <a:spcPct val="100000"/>
              </a:lnSpc>
              <a:spcBef>
                <a:spcPts val="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Không giúp phân biệt chắc chắn nhiễm vi khuẩn &gt;&lt; siêu vi</a:t>
            </a:r>
          </a:p>
          <a:p>
            <a:pPr indent="-228600" lvl="1" marL="68580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Giúp theo dõi diễn tiến bệnh, đáp ứng điều trị và việc ngưng kháng sinh (procalcitonin &lt;0,2 ng/mL)</a:t>
            </a:r>
          </a:p>
          <a:p>
            <a:pPr indent="-228600" lvl="0" marL="228600" marR="0" rtl="0" algn="l">
              <a:lnSpc>
                <a:spcPct val="90000"/>
              </a:lnSpc>
              <a:spcBef>
                <a:spcPts val="1600"/>
              </a:spcBef>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Cận lâm sàng</a:t>
            </a:r>
          </a:p>
        </p:txBody>
      </p:sp>
      <p:sp>
        <p:nvSpPr>
          <p:cNvPr id="276" name="Shape 276"/>
          <p:cNvSpPr txBox="1"/>
          <p:nvPr>
            <p:ph idx="1" type="body"/>
          </p:nvPr>
        </p:nvSpPr>
        <p:spPr>
          <a:xfrm>
            <a:off x="838200" y="1558339"/>
            <a:ext cx="10247142" cy="4898732"/>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Vi sinh (XN tìm tác nhân gây bệnh)</a:t>
            </a:r>
          </a:p>
          <a:p>
            <a:pPr indent="-228600" lvl="1" marL="685800" marR="0" rtl="0" algn="l">
              <a:lnSpc>
                <a:spcPct val="100000"/>
              </a:lnSpc>
              <a:spcBef>
                <a:spcPts val="600"/>
              </a:spcBef>
              <a:spcAft>
                <a:spcPts val="0"/>
              </a:spcAft>
              <a:buClr>
                <a:schemeClr val="dk1"/>
              </a:buClr>
              <a:buSzPts val="2800"/>
              <a:buFont typeface="Arial"/>
              <a:buChar char="•"/>
            </a:pPr>
            <a:r>
              <a:rPr b="0" i="0" lang="en-US" sz="2800" u="sng" cap="none" strike="noStrike">
                <a:solidFill>
                  <a:schemeClr val="dk1"/>
                </a:solidFill>
                <a:latin typeface="Arial"/>
                <a:ea typeface="Arial"/>
                <a:cs typeface="Arial"/>
                <a:sym typeface="Arial"/>
              </a:rPr>
              <a:t>Chỉ định</a:t>
            </a:r>
            <a:r>
              <a:rPr b="0" i="0" lang="en-US" sz="2800" u="none" cap="none" strike="noStrike">
                <a:solidFill>
                  <a:schemeClr val="dk1"/>
                </a:solidFill>
                <a:latin typeface="Arial"/>
                <a:ea typeface="Arial"/>
                <a:cs typeface="Arial"/>
                <a:sym typeface="Arial"/>
              </a:rPr>
              <a:t>: viêm phổi (VP) nặng, VP cần nhập viện, VP có biến chứng, VP không đáp ứng điều trị ban đầu</a:t>
            </a:r>
          </a:p>
          <a:p>
            <a:pPr indent="-228600" lvl="1" marL="68580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Nội soi phế quản → soi cấy dịch rửa phế quản - phế nang </a:t>
            </a:r>
            <a:r>
              <a:rPr b="1" i="0" lang="en-US" sz="2800" u="none" cap="none" strike="noStrike">
                <a:solidFill>
                  <a:srgbClr val="FF0000"/>
                </a:solidFill>
                <a:latin typeface="Arial"/>
                <a:ea typeface="Arial"/>
                <a:cs typeface="Arial"/>
                <a:sym typeface="Arial"/>
              </a:rPr>
              <a:t>BAL</a:t>
            </a:r>
            <a:r>
              <a:rPr b="0" i="0" lang="en-US" sz="2800" u="none" cap="none" strike="noStrike">
                <a:solidFill>
                  <a:schemeClr val="dk1"/>
                </a:solidFill>
                <a:latin typeface="Arial"/>
                <a:ea typeface="Arial"/>
                <a:cs typeface="Arial"/>
                <a:sym typeface="Arial"/>
              </a:rPr>
              <a:t> (broncho-alveolar lavage): </a:t>
            </a:r>
            <a:r>
              <a:rPr b="0" i="0" lang="en-US" sz="2800" u="none" cap="none" strike="noStrike">
                <a:solidFill>
                  <a:srgbClr val="FF0000"/>
                </a:solidFill>
                <a:latin typeface="Arial"/>
                <a:ea typeface="Arial"/>
                <a:cs typeface="Arial"/>
                <a:sym typeface="Arial"/>
              </a:rPr>
              <a:t>giá trị nhất, </a:t>
            </a:r>
            <a:r>
              <a:rPr b="0" i="0" lang="en-US" sz="2800" u="none" cap="none" strike="noStrike">
                <a:solidFill>
                  <a:schemeClr val="dk1"/>
                </a:solidFill>
                <a:latin typeface="Arial"/>
                <a:ea typeface="Arial"/>
                <a:cs typeface="Arial"/>
                <a:sym typeface="Arial"/>
              </a:rPr>
              <a:t>nhưng xâm lấn</a:t>
            </a:r>
          </a:p>
          <a:p>
            <a:pPr indent="-228600" lvl="1" marL="68580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Cấy máu</a:t>
            </a:r>
          </a:p>
          <a:p>
            <a:pPr indent="-228600" lvl="2" marL="1143000" marR="0" rtl="0" algn="l">
              <a:lnSpc>
                <a:spcPct val="100000"/>
              </a:lnSpc>
              <a:spcBef>
                <a:spcPts val="120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 7% BN nội trú, 3% BN ngoại trú</a:t>
            </a:r>
          </a:p>
          <a:p>
            <a:pPr indent="-228600" lvl="2" marL="1143000" marR="0" rtl="0" algn="l">
              <a:lnSpc>
                <a:spcPct val="100000"/>
              </a:lnSpc>
              <a:spcBef>
                <a:spcPts val="120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Phải cấy máu lại sau 1 tuần nếu cấy lần đầu ra </a:t>
            </a:r>
            <a:r>
              <a:rPr b="0" i="1" lang="en-US" sz="2600" u="none" cap="none" strike="noStrike">
                <a:solidFill>
                  <a:schemeClr val="dk1"/>
                </a:solidFill>
                <a:latin typeface="Arial"/>
                <a:ea typeface="Arial"/>
                <a:cs typeface="Arial"/>
                <a:sym typeface="Arial"/>
              </a:rPr>
              <a:t>S.aureus</a:t>
            </a:r>
          </a:p>
          <a:p>
            <a:pPr indent="-228600" lvl="1" marL="685800" marR="0" rtl="0" algn="l">
              <a:lnSpc>
                <a:spcPct val="90000"/>
              </a:lnSpc>
              <a:spcBef>
                <a:spcPts val="110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28600" lvl="1" marL="685800" marR="0" rtl="0" algn="l">
              <a:lnSpc>
                <a:spcPct val="90000"/>
              </a:lnSpc>
              <a:spcBef>
                <a:spcPts val="50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28600" lvl="0" marL="228600" marR="0" rtl="0" algn="l">
              <a:lnSpc>
                <a:spcPct val="90000"/>
              </a:lnSpc>
              <a:spcBef>
                <a:spcPts val="1000"/>
              </a:spcBef>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Cận lâm sàng</a:t>
            </a:r>
          </a:p>
        </p:txBody>
      </p:sp>
      <p:sp>
        <p:nvSpPr>
          <p:cNvPr id="282" name="Shape 282"/>
          <p:cNvSpPr txBox="1"/>
          <p:nvPr>
            <p:ph idx="1" type="body"/>
          </p:nvPr>
        </p:nvSpPr>
        <p:spPr>
          <a:xfrm>
            <a:off x="838200" y="1825625"/>
            <a:ext cx="1068324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Vi sinh</a:t>
            </a:r>
          </a:p>
          <a:p>
            <a:pPr indent="-228600" lvl="1" marL="685800" marR="0" rtl="0" algn="l">
              <a:lnSpc>
                <a:spcPct val="100000"/>
              </a:lnSpc>
              <a:spcBef>
                <a:spcPts val="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Đàm/trẻ &gt;5 tuổi → soi cấy, nhuộm Ziehl-Neelsen tìm BK, PCR</a:t>
            </a:r>
          </a:p>
          <a:p>
            <a:pPr indent="-228600" lvl="2" marL="1143000" marR="0" rtl="0" algn="l">
              <a:lnSpc>
                <a:spcPct val="100000"/>
              </a:lnSpc>
              <a:spcBef>
                <a:spcPts val="120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Mẫu đàm đạt chuẩn: &lt;10 tế bào biểu mô lát, có tế bào trụ, </a:t>
            </a:r>
            <a:br>
              <a:rPr b="0" i="0" lang="en-US" sz="2600" u="none" cap="none" strike="noStrike">
                <a:solidFill>
                  <a:schemeClr val="dk1"/>
                </a:solidFill>
                <a:latin typeface="Arial"/>
                <a:ea typeface="Arial"/>
                <a:cs typeface="Arial"/>
                <a:sym typeface="Arial"/>
              </a:rPr>
            </a:br>
            <a:r>
              <a:rPr b="0" i="0" lang="en-US" sz="2600" u="none" cap="none" strike="noStrike">
                <a:solidFill>
                  <a:schemeClr val="dk1"/>
                </a:solidFill>
                <a:latin typeface="Arial"/>
                <a:ea typeface="Arial"/>
                <a:cs typeface="Arial"/>
                <a:sym typeface="Arial"/>
              </a:rPr>
              <a:t>≥ 25 bạch cầu đa nhân</a:t>
            </a:r>
          </a:p>
          <a:p>
            <a:pPr indent="-228600" lvl="1" marL="68580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Tràn dịch màng phổi ≥ lượng vừa: chọc DMP làm sinh hóa, </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tế bào, soi cấy, PCR</a:t>
            </a:r>
          </a:p>
          <a:p>
            <a:pPr indent="-228600" lvl="1" marL="68580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Huyết thanh chẩn đoán </a:t>
            </a:r>
            <a:r>
              <a:rPr b="0" i="1" lang="en-US" sz="2800" u="none" cap="none" strike="noStrike">
                <a:solidFill>
                  <a:schemeClr val="dk1"/>
                </a:solidFill>
                <a:latin typeface="Arial"/>
                <a:ea typeface="Arial"/>
                <a:cs typeface="Arial"/>
                <a:sym typeface="Arial"/>
              </a:rPr>
              <a:t>M.pneumonia, C.pneumonia</a:t>
            </a:r>
          </a:p>
          <a:p>
            <a:pPr indent="-228600" lvl="1" marL="685800" marR="0" rtl="0" algn="l">
              <a:lnSpc>
                <a:spcPct val="90000"/>
              </a:lnSpc>
              <a:spcBef>
                <a:spcPts val="1100"/>
              </a:spcBef>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t/>
            </a:r>
            <a:endParaRPr b="1" i="0" sz="4000" u="none" cap="none" strike="noStrike">
              <a:solidFill>
                <a:srgbClr val="FF0000"/>
              </a:solidFill>
              <a:latin typeface="Arial Black"/>
              <a:ea typeface="Arial Black"/>
              <a:cs typeface="Arial Black"/>
              <a:sym typeface="Arial Black"/>
            </a:endParaRPr>
          </a:p>
        </p:txBody>
      </p:sp>
      <p:sp>
        <p:nvSpPr>
          <p:cNvPr id="96" name="Shape 96"/>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838200" y="0"/>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Chẩn đoán phân biệt</a:t>
            </a:r>
          </a:p>
        </p:txBody>
      </p:sp>
      <p:sp>
        <p:nvSpPr>
          <p:cNvPr id="288" name="Shape 288"/>
          <p:cNvSpPr txBox="1"/>
          <p:nvPr>
            <p:ph idx="1" type="body"/>
          </p:nvPr>
        </p:nvSpPr>
        <p:spPr>
          <a:xfrm>
            <a:off x="838200" y="1741219"/>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Viêm tiểu phế quản</a:t>
            </a:r>
          </a:p>
          <a:p>
            <a:pPr indent="-228600" lvl="0" marL="228600" marR="0" rtl="0" algn="l">
              <a:lnSpc>
                <a:spcPct val="90000"/>
              </a:lnSpc>
              <a:spcBef>
                <a:spcPts val="100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Lao</a:t>
            </a:r>
          </a:p>
          <a:p>
            <a:pPr indent="-228600" lvl="0" marL="228600" marR="0" rtl="0" algn="l">
              <a:lnSpc>
                <a:spcPct val="90000"/>
              </a:lnSpc>
              <a:spcBef>
                <a:spcPts val="100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Suy tim</a:t>
            </a:r>
          </a:p>
          <a:p>
            <a:pPr indent="-228600" lvl="0" marL="228600" marR="0" rtl="0" algn="l">
              <a:lnSpc>
                <a:spcPct val="90000"/>
              </a:lnSpc>
              <a:spcBef>
                <a:spcPts val="1000"/>
              </a:spcBef>
              <a:buClr>
                <a:srgbClr val="2F5496"/>
              </a:buClr>
              <a:buSzPts val="3200"/>
              <a:buFont typeface="Arial"/>
              <a:buChar char="•"/>
            </a:pPr>
            <a:r>
              <a:rPr b="1" i="0" lang="en-US" sz="3200" u="none" cap="none" strike="noStrike">
                <a:solidFill>
                  <a:srgbClr val="2F5496"/>
                </a:solidFill>
                <a:latin typeface="Arial"/>
                <a:ea typeface="Arial"/>
                <a:cs typeface="Arial"/>
                <a:sym typeface="Arial"/>
              </a:rPr>
              <a:t>Thở nhanh/ toan chuyển hóa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Biến chứng</a:t>
            </a:r>
          </a:p>
        </p:txBody>
      </p:sp>
      <p:grpSp>
        <p:nvGrpSpPr>
          <p:cNvPr id="294" name="Shape 294"/>
          <p:cNvGrpSpPr/>
          <p:nvPr/>
        </p:nvGrpSpPr>
        <p:grpSpPr>
          <a:xfrm>
            <a:off x="1294228" y="773724"/>
            <a:ext cx="10793656" cy="5786878"/>
            <a:chOff x="2271828" y="1086968"/>
            <a:chExt cx="10095557" cy="5572107"/>
          </a:xfrm>
        </p:grpSpPr>
        <p:sp>
          <p:nvSpPr>
            <p:cNvPr id="295" name="Shape 295"/>
            <p:cNvSpPr/>
            <p:nvPr/>
          </p:nvSpPr>
          <p:spPr>
            <a:xfrm flipH="1" rot="-9224254">
              <a:off x="5967403" y="5109721"/>
              <a:ext cx="1180513" cy="247766"/>
            </a:xfrm>
            <a:custGeom>
              <a:pathLst>
                <a:path extrusionOk="0" h="120000" w="120000">
                  <a:moveTo>
                    <a:pt x="0" y="10790"/>
                  </a:moveTo>
                  <a:lnTo>
                    <a:pt x="83481" y="10790"/>
                  </a:lnTo>
                </a:path>
              </a:pathLst>
            </a:custGeom>
            <a:noFill/>
            <a:ln cap="flat" cmpd="sng" w="12700">
              <a:solidFill>
                <a:srgbClr val="487AA8"/>
              </a:solidFill>
              <a:prstDash val="solid"/>
              <a:miter lim="800000"/>
              <a:headEnd len="med" w="med" type="none"/>
              <a:tailEnd len="med" w="med" type="none"/>
            </a:ln>
          </p:spPr>
        </p:sp>
        <p:sp>
          <p:nvSpPr>
            <p:cNvPr id="296" name="Shape 296"/>
            <p:cNvSpPr/>
            <p:nvPr/>
          </p:nvSpPr>
          <p:spPr>
            <a:xfrm>
              <a:off x="5800297" y="4048908"/>
              <a:ext cx="1189103" cy="45719"/>
            </a:xfrm>
            <a:custGeom>
              <a:pathLst>
                <a:path extrusionOk="0" h="120000" w="120000">
                  <a:moveTo>
                    <a:pt x="0" y="58478"/>
                  </a:moveTo>
                  <a:lnTo>
                    <a:pt x="92133" y="58478"/>
                  </a:lnTo>
                </a:path>
              </a:pathLst>
            </a:custGeom>
            <a:noFill/>
            <a:ln cap="flat" cmpd="sng" w="12700">
              <a:solidFill>
                <a:srgbClr val="487AA8"/>
              </a:solidFill>
              <a:prstDash val="solid"/>
              <a:miter lim="800000"/>
              <a:headEnd len="med" w="med" type="none"/>
              <a:tailEnd len="med" w="med" type="none"/>
            </a:ln>
          </p:spPr>
        </p:sp>
        <p:sp>
          <p:nvSpPr>
            <p:cNvPr id="297" name="Shape 297"/>
            <p:cNvSpPr/>
            <p:nvPr/>
          </p:nvSpPr>
          <p:spPr>
            <a:xfrm rot="-1964965">
              <a:off x="5341133" y="3103649"/>
              <a:ext cx="1403068" cy="44560"/>
            </a:xfrm>
            <a:custGeom>
              <a:pathLst>
                <a:path extrusionOk="0" h="120000" w="120000">
                  <a:moveTo>
                    <a:pt x="0" y="60000"/>
                  </a:moveTo>
                  <a:lnTo>
                    <a:pt x="120000" y="60000"/>
                  </a:lnTo>
                </a:path>
              </a:pathLst>
            </a:custGeom>
            <a:noFill/>
            <a:ln cap="flat" cmpd="sng" w="12700">
              <a:solidFill>
                <a:srgbClr val="487AA8"/>
              </a:solidFill>
              <a:prstDash val="solid"/>
              <a:miter lim="800000"/>
              <a:headEnd len="med" w="med" type="none"/>
              <a:tailEnd len="med" w="med" type="none"/>
            </a:ln>
          </p:spPr>
        </p:sp>
        <p:sp>
          <p:nvSpPr>
            <p:cNvPr id="298" name="Shape 298"/>
            <p:cNvSpPr/>
            <p:nvPr/>
          </p:nvSpPr>
          <p:spPr>
            <a:xfrm>
              <a:off x="2271828" y="2343752"/>
              <a:ext cx="3864204" cy="3664250"/>
            </a:xfrm>
            <a:prstGeom prst="ellipse">
              <a:avLst/>
            </a:prstGeom>
            <a:blipFill rotWithShape="1">
              <a:blip r:embed="rId3">
                <a:alphaModFix/>
              </a:blip>
              <a:stretch>
                <a:fillRect b="0" l="-12999" r="-12999" t="0"/>
              </a:stretch>
            </a:blipFill>
            <a:ln cap="flat" cmpd="sng" w="12700">
              <a:solidFill>
                <a:schemeClr val="lt1"/>
              </a:solidFill>
              <a:prstDash val="solid"/>
              <a:miter lim="800000"/>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99" name="Shape 299"/>
            <p:cNvSpPr/>
            <p:nvPr/>
          </p:nvSpPr>
          <p:spPr>
            <a:xfrm>
              <a:off x="6491404" y="1331139"/>
              <a:ext cx="1817359" cy="1843381"/>
            </a:xfrm>
            <a:custGeom>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path>
              </a:pathLst>
            </a:custGeom>
            <a:solidFill>
              <a:srgbClr val="00B050"/>
            </a:solidFill>
            <a:ln cap="flat" cmpd="sng" w="12700">
              <a:solidFill>
                <a:schemeClr val="lt1"/>
              </a:solidFill>
              <a:prstDash val="solid"/>
              <a:miter lim="800000"/>
              <a:headEnd len="med" w="med" type="none"/>
              <a:tailEnd len="med" w="med" type="none"/>
            </a:ln>
          </p:spPr>
          <p:txBody>
            <a:bodyPr anchorCtr="0" anchor="ctr" bIns="293450" lIns="289625" rIns="289625" wrap="square" tIns="293450">
              <a:noAutofit/>
            </a:bodyPr>
            <a:lstStyle/>
            <a:p>
              <a:pPr indent="-234950" lvl="0" marL="0" marR="0" rtl="0" algn="ctr">
                <a:lnSpc>
                  <a:spcPct val="90000"/>
                </a:lnSpc>
                <a:spcBef>
                  <a:spcPts val="0"/>
                </a:spcBef>
                <a:spcAft>
                  <a:spcPts val="0"/>
                </a:spcAft>
                <a:buClr>
                  <a:schemeClr val="lt1"/>
                </a:buClr>
                <a:buSzPts val="3700"/>
                <a:buFont typeface="Calibri"/>
                <a:buNone/>
              </a:pPr>
              <a:r>
                <a:rPr lang="en-US" sz="3700">
                  <a:solidFill>
                    <a:schemeClr val="lt1"/>
                  </a:solidFill>
                  <a:latin typeface="Calibri"/>
                  <a:ea typeface="Calibri"/>
                  <a:cs typeface="Calibri"/>
                  <a:sym typeface="Calibri"/>
                </a:rPr>
                <a:t>Hô hấp</a:t>
              </a:r>
            </a:p>
          </p:txBody>
        </p:sp>
        <p:sp>
          <p:nvSpPr>
            <p:cNvPr id="300" name="Shape 300"/>
            <p:cNvSpPr/>
            <p:nvPr/>
          </p:nvSpPr>
          <p:spPr>
            <a:xfrm>
              <a:off x="8580907" y="1086968"/>
              <a:ext cx="3389830" cy="2193035"/>
            </a:xfrm>
            <a:custGeom>
              <a:pathLst>
                <a:path extrusionOk="0" h="120000" w="120000">
                  <a:moveTo>
                    <a:pt x="0" y="0"/>
                  </a:moveTo>
                  <a:lnTo>
                    <a:pt x="120000" y="0"/>
                  </a:lnTo>
                  <a:lnTo>
                    <a:pt x="120000" y="119999"/>
                  </a:lnTo>
                  <a:lnTo>
                    <a:pt x="0" y="119999"/>
                  </a:lnTo>
                  <a:lnTo>
                    <a:pt x="0" y="0"/>
                  </a:lnTo>
                  <a:close/>
                </a:path>
              </a:pathLst>
            </a:custGeom>
            <a:noFill/>
            <a:ln>
              <a:noFill/>
            </a:ln>
          </p:spPr>
          <p:txBody>
            <a:bodyPr anchorCtr="0" anchor="ctr" bIns="0" lIns="0" rIns="0" wrap="square" tIns="0">
              <a:noAutofit/>
            </a:bodyPr>
            <a:lstStyle/>
            <a:p>
              <a:pPr indent="-228600" lvl="1" marL="228600" marR="0" rtl="0" algn="l">
                <a:lnSpc>
                  <a:spcPct val="90000"/>
                </a:lnSpc>
                <a:spcBef>
                  <a:spcPts val="0"/>
                </a:spcBef>
                <a:spcAft>
                  <a:spcPts val="0"/>
                </a:spcAft>
                <a:buClr>
                  <a:srgbClr val="00B050"/>
                </a:buClr>
                <a:buSzPts val="2200"/>
                <a:buFont typeface="Arial"/>
                <a:buChar char="•"/>
              </a:pPr>
              <a:r>
                <a:rPr b="0" i="0" lang="en-US" sz="2200" u="none" cap="none" strike="noStrike">
                  <a:solidFill>
                    <a:srgbClr val="00B050"/>
                  </a:solidFill>
                  <a:latin typeface="Arial"/>
                  <a:ea typeface="Arial"/>
                  <a:cs typeface="Arial"/>
                  <a:sym typeface="Arial"/>
                </a:rPr>
                <a:t>Suy hô hấp cấp</a:t>
              </a:r>
            </a:p>
            <a:p>
              <a:pPr indent="-228600" lvl="1" marL="228600" marR="0" rtl="0" algn="l">
                <a:lnSpc>
                  <a:spcPct val="90000"/>
                </a:lnSpc>
                <a:spcBef>
                  <a:spcPts val="330"/>
                </a:spcBef>
                <a:spcAft>
                  <a:spcPts val="0"/>
                </a:spcAft>
                <a:buClr>
                  <a:srgbClr val="00B050"/>
                </a:buClr>
                <a:buSzPts val="2200"/>
                <a:buFont typeface="Arial"/>
                <a:buChar char="•"/>
              </a:pPr>
              <a:r>
                <a:rPr b="0" i="0" lang="en-US" sz="2200" u="none" cap="none" strike="noStrike">
                  <a:solidFill>
                    <a:srgbClr val="00B050"/>
                  </a:solidFill>
                  <a:latin typeface="Arial"/>
                  <a:ea typeface="Arial"/>
                  <a:cs typeface="Arial"/>
                  <a:sym typeface="Arial"/>
                </a:rPr>
                <a:t>Tràn dịch màng phổi</a:t>
              </a:r>
            </a:p>
            <a:p>
              <a:pPr indent="-228600" lvl="1" marL="228600" marR="0" rtl="0" algn="l">
                <a:lnSpc>
                  <a:spcPct val="90000"/>
                </a:lnSpc>
                <a:spcBef>
                  <a:spcPts val="330"/>
                </a:spcBef>
                <a:spcAft>
                  <a:spcPts val="0"/>
                </a:spcAft>
                <a:buClr>
                  <a:srgbClr val="00B050"/>
                </a:buClr>
                <a:buSzPts val="2200"/>
                <a:buFont typeface="Arial"/>
                <a:buChar char="•"/>
              </a:pPr>
              <a:r>
                <a:rPr b="0" i="0" lang="en-US" sz="2200" u="none" cap="none" strike="noStrike">
                  <a:solidFill>
                    <a:srgbClr val="00B050"/>
                  </a:solidFill>
                  <a:latin typeface="Arial"/>
                  <a:ea typeface="Arial"/>
                  <a:cs typeface="Arial"/>
                  <a:sym typeface="Arial"/>
                </a:rPr>
                <a:t>Tràn mủ màng phổi</a:t>
              </a:r>
            </a:p>
            <a:p>
              <a:pPr indent="-228600" lvl="1" marL="228600" marR="0" rtl="0" algn="l">
                <a:lnSpc>
                  <a:spcPct val="90000"/>
                </a:lnSpc>
                <a:spcBef>
                  <a:spcPts val="330"/>
                </a:spcBef>
                <a:spcAft>
                  <a:spcPts val="0"/>
                </a:spcAft>
                <a:buClr>
                  <a:srgbClr val="00B050"/>
                </a:buClr>
                <a:buSzPts val="2200"/>
                <a:buFont typeface="Arial"/>
                <a:buChar char="•"/>
              </a:pPr>
              <a:r>
                <a:rPr b="0" i="0" lang="en-US" sz="2200" u="none" cap="none" strike="noStrike">
                  <a:solidFill>
                    <a:srgbClr val="00B050"/>
                  </a:solidFill>
                  <a:latin typeface="Arial"/>
                  <a:ea typeface="Arial"/>
                  <a:cs typeface="Arial"/>
                  <a:sym typeface="Arial"/>
                </a:rPr>
                <a:t>Viêm phổi hoại tử</a:t>
              </a:r>
            </a:p>
            <a:p>
              <a:pPr indent="-228600" lvl="1" marL="228600" marR="0" rtl="0" algn="l">
                <a:lnSpc>
                  <a:spcPct val="90000"/>
                </a:lnSpc>
                <a:spcBef>
                  <a:spcPts val="330"/>
                </a:spcBef>
                <a:spcAft>
                  <a:spcPts val="0"/>
                </a:spcAft>
                <a:buClr>
                  <a:srgbClr val="00B050"/>
                </a:buClr>
                <a:buSzPts val="2200"/>
                <a:buFont typeface="Arial"/>
                <a:buChar char="•"/>
              </a:pPr>
              <a:r>
                <a:rPr b="0" i="0" lang="en-US" sz="2200" u="none" cap="none" strike="noStrike">
                  <a:solidFill>
                    <a:srgbClr val="00B050"/>
                  </a:solidFill>
                  <a:latin typeface="Arial"/>
                  <a:ea typeface="Arial"/>
                  <a:cs typeface="Arial"/>
                  <a:sym typeface="Arial"/>
                </a:rPr>
                <a:t>Áp xe phổi</a:t>
              </a:r>
            </a:p>
            <a:p>
              <a:pPr indent="-228600" lvl="1" marL="228600" marR="0" rtl="0" algn="l">
                <a:lnSpc>
                  <a:spcPct val="90000"/>
                </a:lnSpc>
                <a:spcBef>
                  <a:spcPts val="330"/>
                </a:spcBef>
                <a:spcAft>
                  <a:spcPts val="0"/>
                </a:spcAft>
                <a:buClr>
                  <a:srgbClr val="00B050"/>
                </a:buClr>
                <a:buSzPts val="2200"/>
                <a:buFont typeface="Arial"/>
                <a:buChar char="•"/>
              </a:pPr>
              <a:r>
                <a:rPr b="0" i="0" lang="en-US" sz="2200" u="none" cap="none" strike="noStrike">
                  <a:solidFill>
                    <a:srgbClr val="00B050"/>
                  </a:solidFill>
                  <a:latin typeface="Arial"/>
                  <a:ea typeface="Arial"/>
                  <a:cs typeface="Arial"/>
                  <a:sym typeface="Arial"/>
                </a:rPr>
                <a:t>Pneumatoceles</a:t>
              </a:r>
            </a:p>
            <a:p>
              <a:pPr indent="-228600" lvl="1" marL="228600" marR="0" rtl="0" algn="l">
                <a:lnSpc>
                  <a:spcPct val="90000"/>
                </a:lnSpc>
                <a:spcBef>
                  <a:spcPts val="330"/>
                </a:spcBef>
                <a:spcAft>
                  <a:spcPts val="0"/>
                </a:spcAft>
                <a:buClr>
                  <a:srgbClr val="00B050"/>
                </a:buClr>
                <a:buSzPts val="2200"/>
                <a:buFont typeface="Arial"/>
                <a:buChar char="•"/>
              </a:pPr>
              <a:r>
                <a:rPr b="0" i="0" lang="en-US" sz="2200" u="none" cap="none" strike="noStrike">
                  <a:solidFill>
                    <a:srgbClr val="00B050"/>
                  </a:solidFill>
                  <a:latin typeface="Arial"/>
                  <a:ea typeface="Arial"/>
                  <a:cs typeface="Arial"/>
                  <a:sym typeface="Arial"/>
                </a:rPr>
                <a:t>Tràn khí màng phổi</a:t>
              </a:r>
            </a:p>
            <a:p>
              <a:pPr indent="-228600" lvl="1" marL="228600" marR="0" rtl="0" algn="l">
                <a:lnSpc>
                  <a:spcPct val="90000"/>
                </a:lnSpc>
                <a:spcBef>
                  <a:spcPts val="330"/>
                </a:spcBef>
                <a:spcAft>
                  <a:spcPts val="0"/>
                </a:spcAft>
                <a:buClr>
                  <a:srgbClr val="00B050"/>
                </a:buClr>
                <a:buSzPts val="2200"/>
                <a:buFont typeface="Arial"/>
                <a:buChar char="•"/>
              </a:pPr>
              <a:r>
                <a:rPr b="0" i="0" lang="en-US" sz="2200" u="none" cap="none" strike="noStrike">
                  <a:solidFill>
                    <a:srgbClr val="00B050"/>
                  </a:solidFill>
                  <a:latin typeface="Arial"/>
                  <a:ea typeface="Arial"/>
                  <a:cs typeface="Arial"/>
                  <a:sym typeface="Arial"/>
                </a:rPr>
                <a:t>Dò khí – phế quản</a:t>
              </a:r>
            </a:p>
          </p:txBody>
        </p:sp>
        <p:sp>
          <p:nvSpPr>
            <p:cNvPr id="301" name="Shape 301"/>
            <p:cNvSpPr/>
            <p:nvPr/>
          </p:nvSpPr>
          <p:spPr>
            <a:xfrm>
              <a:off x="6625004" y="3294845"/>
              <a:ext cx="1578680" cy="1704215"/>
            </a:xfrm>
            <a:custGeom>
              <a:pathLst>
                <a:path extrusionOk="0" h="120000" w="120000">
                  <a:moveTo>
                    <a:pt x="0" y="59999"/>
                  </a:moveTo>
                  <a:cubicBezTo>
                    <a:pt x="0" y="26862"/>
                    <a:pt x="26862" y="0"/>
                    <a:pt x="59999" y="0"/>
                  </a:cubicBezTo>
                  <a:cubicBezTo>
                    <a:pt x="93137" y="0"/>
                    <a:pt x="119999" y="26862"/>
                    <a:pt x="119999" y="59999"/>
                  </a:cubicBezTo>
                  <a:cubicBezTo>
                    <a:pt x="119999" y="93137"/>
                    <a:pt x="93137" y="119999"/>
                    <a:pt x="59999" y="119999"/>
                  </a:cubicBezTo>
                  <a:cubicBezTo>
                    <a:pt x="26862" y="119999"/>
                    <a:pt x="0" y="93137"/>
                    <a:pt x="0" y="59999"/>
                  </a:cubicBezTo>
                  <a:close/>
                </a:path>
              </a:pathLst>
            </a:custGeom>
            <a:solidFill>
              <a:srgbClr val="FF0000"/>
            </a:solidFill>
            <a:ln cap="flat" cmpd="sng" w="12700">
              <a:solidFill>
                <a:schemeClr val="lt1"/>
              </a:solidFill>
              <a:prstDash val="solid"/>
              <a:miter lim="800000"/>
              <a:headEnd len="med" w="med" type="none"/>
              <a:tailEnd len="med" w="med" type="none"/>
            </a:ln>
          </p:spPr>
          <p:txBody>
            <a:bodyPr anchorCtr="0" anchor="ctr" bIns="252225" lIns="252225" rIns="252225" wrap="square" tIns="252225">
              <a:noAutofit/>
            </a:bodyPr>
            <a:lstStyle/>
            <a:p>
              <a:pPr indent="-234950" lvl="0" marL="0" marR="0" rtl="0" algn="ctr">
                <a:lnSpc>
                  <a:spcPct val="90000"/>
                </a:lnSpc>
                <a:spcBef>
                  <a:spcPts val="0"/>
                </a:spcBef>
                <a:spcAft>
                  <a:spcPts val="0"/>
                </a:spcAft>
                <a:buClr>
                  <a:schemeClr val="lt1"/>
                </a:buClr>
                <a:buSzPts val="3700"/>
                <a:buFont typeface="Calibri"/>
                <a:buNone/>
              </a:pPr>
              <a:r>
                <a:rPr lang="en-US" sz="3700">
                  <a:solidFill>
                    <a:schemeClr val="lt1"/>
                  </a:solidFill>
                  <a:latin typeface="Calibri"/>
                  <a:ea typeface="Calibri"/>
                  <a:cs typeface="Calibri"/>
                  <a:sym typeface="Calibri"/>
                </a:rPr>
                <a:t>Toàn thân</a:t>
              </a:r>
            </a:p>
          </p:txBody>
        </p:sp>
        <p:sp>
          <p:nvSpPr>
            <p:cNvPr id="302" name="Shape 302"/>
            <p:cNvSpPr/>
            <p:nvPr/>
          </p:nvSpPr>
          <p:spPr>
            <a:xfrm>
              <a:off x="8580907" y="3596824"/>
              <a:ext cx="2794291" cy="1561936"/>
            </a:xfrm>
            <a:custGeom>
              <a:pathLst>
                <a:path extrusionOk="0" h="120000" w="120000">
                  <a:moveTo>
                    <a:pt x="0" y="0"/>
                  </a:moveTo>
                  <a:lnTo>
                    <a:pt x="120000" y="0"/>
                  </a:lnTo>
                  <a:lnTo>
                    <a:pt x="120000" y="119999"/>
                  </a:lnTo>
                  <a:lnTo>
                    <a:pt x="0" y="119999"/>
                  </a:lnTo>
                  <a:lnTo>
                    <a:pt x="0" y="0"/>
                  </a:lnTo>
                  <a:close/>
                </a:path>
              </a:pathLst>
            </a:custGeom>
            <a:noFill/>
            <a:ln>
              <a:noFill/>
            </a:ln>
          </p:spPr>
          <p:txBody>
            <a:bodyPr anchorCtr="0" anchor="ctr" bIns="0" lIns="0" rIns="0" wrap="square" tIns="0">
              <a:noAutofit/>
            </a:bodyPr>
            <a:lstStyle/>
            <a:p>
              <a:pPr indent="-171450" lvl="1" marL="171450" marR="0" rtl="0" algn="l">
                <a:lnSpc>
                  <a:spcPct val="90000"/>
                </a:lnSpc>
                <a:spcBef>
                  <a:spcPts val="0"/>
                </a:spcBef>
                <a:spcAft>
                  <a:spcPts val="0"/>
                </a:spcAft>
                <a:buClr>
                  <a:srgbClr val="FF0000"/>
                </a:buClr>
                <a:buSzPts val="2200"/>
                <a:buFont typeface="Arial"/>
                <a:buChar char="•"/>
              </a:pPr>
              <a:r>
                <a:rPr b="0" i="0" lang="en-US" sz="2200" u="none" cap="none" strike="noStrike">
                  <a:solidFill>
                    <a:srgbClr val="FF0000"/>
                  </a:solidFill>
                  <a:latin typeface="Arial"/>
                  <a:ea typeface="Arial"/>
                  <a:cs typeface="Arial"/>
                  <a:sym typeface="Arial"/>
                </a:rPr>
                <a:t>Nhiễm trùng huyết</a:t>
              </a:r>
            </a:p>
            <a:p>
              <a:pPr indent="-171450" lvl="1" marL="171450" marR="0" rtl="0" algn="l">
                <a:lnSpc>
                  <a:spcPct val="90000"/>
                </a:lnSpc>
                <a:spcBef>
                  <a:spcPts val="330"/>
                </a:spcBef>
                <a:spcAft>
                  <a:spcPts val="0"/>
                </a:spcAft>
                <a:buClr>
                  <a:srgbClr val="FF0000"/>
                </a:buClr>
                <a:buSzPts val="2200"/>
                <a:buFont typeface="Arial"/>
                <a:buChar char="•"/>
              </a:pPr>
              <a:r>
                <a:rPr b="0" i="0" lang="en-US" sz="2200" u="none" cap="none" strike="noStrike">
                  <a:solidFill>
                    <a:srgbClr val="FF0000"/>
                  </a:solidFill>
                  <a:latin typeface="Arial"/>
                  <a:ea typeface="Arial"/>
                  <a:cs typeface="Arial"/>
                  <a:sym typeface="Arial"/>
                </a:rPr>
                <a:t>HUS</a:t>
              </a:r>
            </a:p>
            <a:p>
              <a:pPr indent="-171450" lvl="1" marL="171450" marR="0" rtl="0" algn="l">
                <a:lnSpc>
                  <a:spcPct val="90000"/>
                </a:lnSpc>
                <a:spcBef>
                  <a:spcPts val="330"/>
                </a:spcBef>
                <a:spcAft>
                  <a:spcPts val="0"/>
                </a:spcAft>
                <a:buClr>
                  <a:srgbClr val="FF0000"/>
                </a:buClr>
                <a:buSzPts val="2200"/>
                <a:buFont typeface="Arial"/>
                <a:buChar char="•"/>
              </a:pPr>
              <a:r>
                <a:rPr b="0" i="0" lang="en-US" sz="2200" u="none" cap="none" strike="noStrike">
                  <a:solidFill>
                    <a:srgbClr val="FF0000"/>
                  </a:solidFill>
                  <a:latin typeface="Arial"/>
                  <a:ea typeface="Arial"/>
                  <a:cs typeface="Arial"/>
                  <a:sym typeface="Arial"/>
                </a:rPr>
                <a:t>SIADH</a:t>
              </a:r>
            </a:p>
          </p:txBody>
        </p:sp>
        <p:sp>
          <p:nvSpPr>
            <p:cNvPr id="303" name="Shape 303"/>
            <p:cNvSpPr/>
            <p:nvPr/>
          </p:nvSpPr>
          <p:spPr>
            <a:xfrm>
              <a:off x="6625004" y="5097139"/>
              <a:ext cx="1561936" cy="1561936"/>
            </a:xfrm>
            <a:custGeom>
              <a:pathLst>
                <a:path extrusionOk="0" h="120000" w="120000">
                  <a:moveTo>
                    <a:pt x="0" y="59999"/>
                  </a:moveTo>
                  <a:cubicBezTo>
                    <a:pt x="0" y="26862"/>
                    <a:pt x="26862" y="0"/>
                    <a:pt x="59999" y="0"/>
                  </a:cubicBezTo>
                  <a:cubicBezTo>
                    <a:pt x="93137" y="0"/>
                    <a:pt x="119999" y="26862"/>
                    <a:pt x="119999" y="59999"/>
                  </a:cubicBezTo>
                  <a:cubicBezTo>
                    <a:pt x="119999" y="93137"/>
                    <a:pt x="93137" y="119999"/>
                    <a:pt x="59999" y="119999"/>
                  </a:cubicBezTo>
                  <a:cubicBezTo>
                    <a:pt x="26862" y="119999"/>
                    <a:pt x="0" y="93137"/>
                    <a:pt x="0" y="59999"/>
                  </a:cubicBezTo>
                  <a:close/>
                </a:path>
              </a:pathLst>
            </a:custGeom>
            <a:solidFill>
              <a:srgbClr val="2E75B5"/>
            </a:solidFill>
            <a:ln cap="flat" cmpd="sng" w="12700">
              <a:solidFill>
                <a:schemeClr val="lt1"/>
              </a:solidFill>
              <a:prstDash val="solid"/>
              <a:miter lim="800000"/>
              <a:headEnd len="med" w="med" type="none"/>
              <a:tailEnd len="med" w="med" type="none"/>
            </a:ln>
          </p:spPr>
          <p:txBody>
            <a:bodyPr anchorCtr="0" anchor="ctr" bIns="252225" lIns="252225" rIns="252225" wrap="square" tIns="252225">
              <a:noAutofit/>
            </a:bodyPr>
            <a:lstStyle/>
            <a:p>
              <a:pPr indent="-234950" lvl="0" marL="0" marR="0" rtl="0" algn="ctr">
                <a:lnSpc>
                  <a:spcPct val="90000"/>
                </a:lnSpc>
                <a:spcBef>
                  <a:spcPts val="0"/>
                </a:spcBef>
                <a:spcAft>
                  <a:spcPts val="0"/>
                </a:spcAft>
                <a:buClr>
                  <a:schemeClr val="lt1"/>
                </a:buClr>
                <a:buSzPts val="3700"/>
                <a:buFont typeface="Calibri"/>
                <a:buNone/>
              </a:pPr>
              <a:r>
                <a:rPr lang="en-US" sz="3700">
                  <a:solidFill>
                    <a:schemeClr val="lt1"/>
                  </a:solidFill>
                  <a:latin typeface="Calibri"/>
                  <a:ea typeface="Calibri"/>
                  <a:cs typeface="Calibri"/>
                  <a:sym typeface="Calibri"/>
                </a:rPr>
                <a:t>khác</a:t>
              </a:r>
            </a:p>
          </p:txBody>
        </p:sp>
        <p:sp>
          <p:nvSpPr>
            <p:cNvPr id="304" name="Shape 304"/>
            <p:cNvSpPr/>
            <p:nvPr/>
          </p:nvSpPr>
          <p:spPr>
            <a:xfrm>
              <a:off x="8580907" y="5097139"/>
              <a:ext cx="3786478" cy="1561936"/>
            </a:xfrm>
            <a:custGeom>
              <a:pathLst>
                <a:path extrusionOk="0" h="120000" w="120000">
                  <a:moveTo>
                    <a:pt x="0" y="0"/>
                  </a:moveTo>
                  <a:lnTo>
                    <a:pt x="120000" y="0"/>
                  </a:lnTo>
                  <a:lnTo>
                    <a:pt x="120000" y="119999"/>
                  </a:lnTo>
                  <a:lnTo>
                    <a:pt x="0" y="119999"/>
                  </a:lnTo>
                  <a:lnTo>
                    <a:pt x="0" y="0"/>
                  </a:lnTo>
                  <a:close/>
                </a:path>
              </a:pathLst>
            </a:custGeom>
            <a:noFill/>
            <a:ln>
              <a:noFill/>
            </a:ln>
          </p:spPr>
          <p:txBody>
            <a:bodyPr anchorCtr="0" anchor="ctr" bIns="0" lIns="0" rIns="0" wrap="square" tIns="0">
              <a:noAutofit/>
            </a:bodyPr>
            <a:lstStyle/>
            <a:p>
              <a:pPr indent="-171450" lvl="1" marL="171450" marR="0" rtl="0" algn="l">
                <a:lnSpc>
                  <a:spcPct val="90000"/>
                </a:lnSpc>
                <a:spcBef>
                  <a:spcPts val="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Nhiễm trùng TKTW</a:t>
              </a:r>
            </a:p>
            <a:p>
              <a:pPr indent="-171450" lvl="1" marL="171450" marR="0" rtl="0" algn="l">
                <a:lnSpc>
                  <a:spcPct val="90000"/>
                </a:lnSpc>
                <a:spcBef>
                  <a:spcPts val="33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Viêm tủy xương, </a:t>
              </a:r>
            </a:p>
            <a:p>
              <a:pPr indent="-171450" lvl="1" marL="171450" marR="0" rtl="0" algn="l">
                <a:lnSpc>
                  <a:spcPct val="90000"/>
                </a:lnSpc>
                <a:spcBef>
                  <a:spcPts val="33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Viêm khớp nhiễm trùng</a:t>
              </a:r>
            </a:p>
            <a:p>
              <a:pPr indent="-171450" lvl="1" marL="171450" marR="0" rtl="0" algn="l">
                <a:lnSpc>
                  <a:spcPct val="90000"/>
                </a:lnSpc>
                <a:spcBef>
                  <a:spcPts val="33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Viêm nội tâm mạc</a:t>
              </a:r>
            </a:p>
            <a:p>
              <a:pPr indent="-171450" lvl="1" marL="171450" marR="0" rtl="0" algn="l">
                <a:lnSpc>
                  <a:spcPct val="90000"/>
                </a:lnSpc>
                <a:spcBef>
                  <a:spcPts val="330"/>
                </a:spcBef>
                <a:spcAft>
                  <a:spcPts val="0"/>
                </a:spcAft>
                <a:buClr>
                  <a:srgbClr val="0070C0"/>
                </a:buClr>
                <a:buSzPts val="2200"/>
                <a:buFont typeface="Arial"/>
                <a:buChar char="•"/>
              </a:pPr>
              <a:r>
                <a:rPr b="0" i="0" lang="en-US" sz="2200" u="none" cap="none" strike="noStrike">
                  <a:solidFill>
                    <a:srgbClr val="0070C0"/>
                  </a:solidFill>
                  <a:latin typeface="Arial"/>
                  <a:ea typeface="Arial"/>
                  <a:cs typeface="Arial"/>
                  <a:sym typeface="Arial"/>
                </a:rPr>
                <a:t>Viêm màng ngoài tim</a:t>
              </a: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ĐIỀU TRỊ</a:t>
            </a:r>
          </a:p>
        </p:txBody>
      </p:sp>
      <p:sp>
        <p:nvSpPr>
          <p:cNvPr id="311" name="Shape 311"/>
          <p:cNvSpPr txBox="1"/>
          <p:nvPr>
            <p:ph idx="1" type="body"/>
          </p:nvPr>
        </p:nvSpPr>
        <p:spPr>
          <a:xfrm>
            <a:off x="1225979" y="1491176"/>
            <a:ext cx="11139529" cy="5064369"/>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Chỉ định nhập viện</a:t>
            </a:r>
          </a:p>
          <a:p>
            <a:pPr indent="-228600" lvl="0" marL="228600" marR="0" rtl="0" algn="l">
              <a:lnSpc>
                <a:spcPct val="90000"/>
              </a:lnSpc>
              <a:spcBef>
                <a:spcPts val="100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Hỗ trợ hô hấp</a:t>
            </a:r>
          </a:p>
          <a:p>
            <a:pPr indent="-228600" lvl="0" marL="228600" marR="0" rtl="0" algn="l">
              <a:lnSpc>
                <a:spcPct val="90000"/>
              </a:lnSpc>
              <a:spcBef>
                <a:spcPts val="100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Điều trị đặc hiệu</a:t>
            </a: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Kháng sinh</a:t>
            </a: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Kháng siêu vi</a:t>
            </a:r>
          </a:p>
          <a:p>
            <a:pPr indent="-228600" lvl="0" marL="228600" marR="0" rtl="0" algn="l">
              <a:lnSpc>
                <a:spcPct val="90000"/>
              </a:lnSpc>
              <a:spcBef>
                <a:spcPts val="100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Nâng đỡ</a:t>
            </a: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Dinh dưỡng, nước, điện giải</a:t>
            </a:r>
          </a:p>
          <a:p>
            <a:pPr indent="-228600" lvl="1" marL="685800" marR="0" rtl="0" algn="l">
              <a:lnSpc>
                <a:spcPct val="90000"/>
              </a:lnSpc>
              <a:spcBef>
                <a:spcPts val="500"/>
              </a:spcBef>
              <a:buClr>
                <a:schemeClr val="dk1"/>
              </a:buClr>
              <a:buSzPts val="2800"/>
              <a:buFont typeface="Arial"/>
              <a:buChar char="•"/>
            </a:pPr>
            <a:r>
              <a:rPr b="0" i="0" lang="en-US" sz="2800" u="none" cap="none" strike="noStrike">
                <a:solidFill>
                  <a:schemeClr val="dk1"/>
                </a:solidFill>
                <a:latin typeface="Arial"/>
                <a:ea typeface="Arial"/>
                <a:cs typeface="Arial"/>
                <a:sym typeface="Arial"/>
              </a:rPr>
              <a:t>Hạ sốt, giảm ho</a:t>
            </a:r>
          </a:p>
        </p:txBody>
      </p:sp>
      <p:pic>
        <p:nvPicPr>
          <p:cNvPr id="312" name="Shape 312"/>
          <p:cNvPicPr preferRelativeResize="0"/>
          <p:nvPr/>
        </p:nvPicPr>
        <p:blipFill rotWithShape="1">
          <a:blip r:embed="rId3">
            <a:alphaModFix/>
          </a:blip>
          <a:srcRect b="0" l="0" r="0" t="0"/>
          <a:stretch/>
        </p:blipFill>
        <p:spPr>
          <a:xfrm>
            <a:off x="6998158" y="1891869"/>
            <a:ext cx="4355642" cy="29052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838200" y="331250"/>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Chỉ định nhập viện</a:t>
            </a:r>
          </a:p>
        </p:txBody>
      </p:sp>
      <p:sp>
        <p:nvSpPr>
          <p:cNvPr id="318" name="Shape 318"/>
          <p:cNvSpPr txBox="1"/>
          <p:nvPr>
            <p:ph idx="1" type="body"/>
          </p:nvPr>
        </p:nvSpPr>
        <p:spPr>
          <a:xfrm>
            <a:off x="838200" y="1431724"/>
            <a:ext cx="10515600" cy="4912800"/>
          </a:xfrm>
          <a:prstGeom prst="rect">
            <a:avLst/>
          </a:prstGeom>
          <a:noFill/>
          <a:ln>
            <a:noFill/>
          </a:ln>
        </p:spPr>
        <p:txBody>
          <a:bodyPr anchorCtr="0" anchor="t" bIns="45700" lIns="91425" rIns="91425" wrap="square" tIns="45700">
            <a:noAutofit/>
          </a:bodyPr>
          <a:lstStyle/>
          <a:p>
            <a:pPr indent="-228600" lvl="1" marL="6858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Có chỉ định oxy liệu pháp</a:t>
            </a:r>
          </a:p>
          <a:p>
            <a:pPr indent="-228600" lvl="1" marL="685800" marR="0" rtl="0" algn="l">
              <a:lnSpc>
                <a:spcPct val="9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Viêm phổi ở trẻ &lt; 2 tháng</a:t>
            </a:r>
          </a:p>
          <a:p>
            <a:pPr indent="-228600" lvl="1" marL="685800" marR="0" rtl="0" algn="l">
              <a:lnSpc>
                <a:spcPct val="9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Mất nước và không thể bù nước qua đường miệng</a:t>
            </a:r>
          </a:p>
          <a:p>
            <a:pPr indent="-228600" lvl="1" marL="685800" marR="0" rtl="0" algn="l">
              <a:lnSpc>
                <a:spcPct val="9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Vẻ mặt nhiễm trùng nhiễm độc</a:t>
            </a:r>
          </a:p>
          <a:p>
            <a:pPr indent="-228600" lvl="1" marL="685800" marR="0" rtl="0" algn="l">
              <a:lnSpc>
                <a:spcPct val="9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Viêm phổi nghi do </a:t>
            </a:r>
            <a:r>
              <a:rPr b="0" i="1" lang="en-US" sz="2800" u="none" cap="none" strike="noStrike">
                <a:solidFill>
                  <a:schemeClr val="dk1"/>
                </a:solidFill>
                <a:latin typeface="Arial"/>
                <a:ea typeface="Arial"/>
                <a:cs typeface="Arial"/>
                <a:sym typeface="Arial"/>
              </a:rPr>
              <a:t>S.aureus</a:t>
            </a:r>
          </a:p>
          <a:p>
            <a:pPr indent="-228600" lvl="1" marL="685800" marR="0" rtl="0" algn="l">
              <a:lnSpc>
                <a:spcPct val="9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Viêm phổi có biến chứng</a:t>
            </a:r>
          </a:p>
          <a:p>
            <a:pPr indent="-228600" lvl="1" marL="685800" marR="0" rtl="0" algn="l">
              <a:lnSpc>
                <a:spcPct val="9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Viêm phổi thất bại điều trị ngoại trú sau 48-72g</a:t>
            </a:r>
          </a:p>
          <a:p>
            <a:pPr indent="-228600" lvl="1" marL="685800" marR="0" rtl="0" algn="l">
              <a:lnSpc>
                <a:spcPct val="9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Cơ địa nguy cơ nặng:SGMD, TBS, bệnh thần kinh-cơ</a:t>
            </a:r>
          </a:p>
          <a:p>
            <a:pPr indent="-228600" lvl="1" marL="685800" marR="0" rtl="0" algn="l">
              <a:lnSpc>
                <a:spcPct val="90000"/>
              </a:lnSpc>
              <a:spcBef>
                <a:spcPts val="1200"/>
              </a:spcBef>
              <a:spcAft>
                <a:spcPts val="0"/>
              </a:spcAft>
              <a:buClr>
                <a:schemeClr val="dk1"/>
              </a:buClr>
              <a:buSzPts val="2800"/>
              <a:buFont typeface="Arial"/>
              <a:buChar char="•"/>
            </a:pPr>
            <a:r>
              <a:rPr b="0" i="1" lang="en-US" sz="2800" u="none" cap="none" strike="noStrike">
                <a:solidFill>
                  <a:schemeClr val="dk1"/>
                </a:solidFill>
                <a:latin typeface="Arial"/>
                <a:ea typeface="Arial"/>
                <a:cs typeface="Arial"/>
                <a:sym typeface="Arial"/>
              </a:rPr>
              <a:t>Gia đình không thể chăm sóc và theo dõi tại nhà</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Shape 324"/>
          <p:cNvPicPr preferRelativeResize="0"/>
          <p:nvPr/>
        </p:nvPicPr>
        <p:blipFill rotWithShape="1">
          <a:blip r:embed="rId3">
            <a:alphaModFix/>
          </a:blip>
          <a:srcRect b="0" l="0" r="0" t="0"/>
          <a:stretch/>
        </p:blipFill>
        <p:spPr>
          <a:xfrm>
            <a:off x="7056113" y="2691278"/>
            <a:ext cx="4882662" cy="2830289"/>
          </a:xfrm>
          <a:prstGeom prst="rect">
            <a:avLst/>
          </a:prstGeom>
          <a:noFill/>
          <a:ln>
            <a:noFill/>
          </a:ln>
        </p:spPr>
      </p:pic>
      <p:sp>
        <p:nvSpPr>
          <p:cNvPr id="325" name="Shape 325"/>
          <p:cNvSpPr txBox="1"/>
          <p:nvPr>
            <p:ph type="title"/>
          </p:nvPr>
        </p:nvSpPr>
        <p:spPr>
          <a:xfrm>
            <a:off x="838200" y="317182"/>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Chỉ định oxy liệu pháp </a:t>
            </a:r>
            <a:r>
              <a:rPr b="1" i="0" lang="en-US" sz="3200" u="none" cap="none" strike="noStrike">
                <a:solidFill>
                  <a:schemeClr val="dk1"/>
                </a:solidFill>
                <a:latin typeface="Arial Black"/>
                <a:ea typeface="Arial Black"/>
                <a:cs typeface="Arial Black"/>
                <a:sym typeface="Arial Black"/>
              </a:rPr>
              <a:t>(WHO 2016)</a:t>
            </a:r>
          </a:p>
        </p:txBody>
      </p:sp>
      <p:sp>
        <p:nvSpPr>
          <p:cNvPr id="326" name="Shape 326"/>
          <p:cNvSpPr txBox="1"/>
          <p:nvPr>
            <p:ph idx="1" type="body"/>
          </p:nvPr>
        </p:nvSpPr>
        <p:spPr>
          <a:xfrm>
            <a:off x="430237" y="1642745"/>
            <a:ext cx="7166317" cy="4729920"/>
          </a:xfrm>
          <a:prstGeom prst="rect">
            <a:avLst/>
          </a:prstGeom>
          <a:noFill/>
          <a:ln>
            <a:noFill/>
          </a:ln>
        </p:spPr>
        <p:txBody>
          <a:bodyPr anchorCtr="0" anchor="t" bIns="45700" lIns="91425" rIns="91425" wrap="square" tIns="45700">
            <a:noAutofit/>
          </a:bodyPr>
          <a:lstStyle/>
          <a:p>
            <a:pPr indent="-514350" lvl="0" marL="514350" marR="0" rtl="0" algn="l">
              <a:lnSpc>
                <a:spcPct val="80000"/>
              </a:lnSpc>
              <a:spcBef>
                <a:spcPts val="0"/>
              </a:spcBef>
              <a:spcAft>
                <a:spcPts val="0"/>
              </a:spcAft>
              <a:buClr>
                <a:srgbClr val="FF0000"/>
              </a:buClr>
              <a:buSzPts val="2800"/>
              <a:buFont typeface="Calibri"/>
              <a:buAutoNum type="arabicPeriod"/>
            </a:pPr>
            <a:r>
              <a:rPr b="0" i="0" lang="en-US" sz="2800" u="none" cap="none" strike="noStrike">
                <a:solidFill>
                  <a:srgbClr val="FF0000"/>
                </a:solidFill>
                <a:latin typeface="Arial"/>
                <a:ea typeface="Arial"/>
                <a:cs typeface="Arial"/>
                <a:sym typeface="Arial"/>
              </a:rPr>
              <a:t>Tím trung ương </a:t>
            </a:r>
          </a:p>
          <a:p>
            <a:pPr indent="-514350" lvl="0" marL="514350" marR="0" rtl="0" algn="l">
              <a:lnSpc>
                <a:spcPct val="80000"/>
              </a:lnSpc>
              <a:spcBef>
                <a:spcPts val="1000"/>
              </a:spcBef>
              <a:spcAft>
                <a:spcPts val="0"/>
              </a:spcAft>
              <a:buClr>
                <a:srgbClr val="FF0000"/>
              </a:buClr>
              <a:buSzPts val="2800"/>
              <a:buFont typeface="Calibri"/>
              <a:buAutoNum type="arabicPeriod"/>
            </a:pPr>
            <a:r>
              <a:rPr b="0" i="0" lang="en-US" sz="2800" u="none" cap="none" strike="noStrike">
                <a:solidFill>
                  <a:srgbClr val="FF0000"/>
                </a:solidFill>
                <a:latin typeface="Arial"/>
                <a:ea typeface="Arial"/>
                <a:cs typeface="Arial"/>
                <a:sym typeface="Arial"/>
              </a:rPr>
              <a:t>Rối loạn tri giác và cải thiện sau thở oxy</a:t>
            </a:r>
          </a:p>
          <a:p>
            <a:pPr indent="-514350" lvl="0" marL="514350" marR="0" rtl="0" algn="l">
              <a:lnSpc>
                <a:spcPct val="80000"/>
              </a:lnSpc>
              <a:spcBef>
                <a:spcPts val="1000"/>
              </a:spcBef>
              <a:spcAft>
                <a:spcPts val="0"/>
              </a:spcAft>
              <a:buClr>
                <a:srgbClr val="FF0000"/>
              </a:buClr>
              <a:buSzPts val="2800"/>
              <a:buFont typeface="Calibri"/>
              <a:buAutoNum type="arabicPeriod"/>
            </a:pPr>
            <a:r>
              <a:rPr b="0" i="0" lang="en-US" sz="2800" u="none" cap="none" strike="noStrike">
                <a:solidFill>
                  <a:srgbClr val="FF0000"/>
                </a:solidFill>
                <a:latin typeface="Arial"/>
                <a:ea typeface="Arial"/>
                <a:cs typeface="Arial"/>
                <a:sym typeface="Arial"/>
              </a:rPr>
              <a:t>Cánh mũi phập phồng</a:t>
            </a:r>
          </a:p>
          <a:p>
            <a:pPr indent="-514350" lvl="0" marL="514350" marR="0" rtl="0" algn="l">
              <a:lnSpc>
                <a:spcPct val="80000"/>
              </a:lnSpc>
              <a:spcBef>
                <a:spcPts val="1000"/>
              </a:spcBef>
              <a:spcAft>
                <a:spcPts val="0"/>
              </a:spcAft>
              <a:buClr>
                <a:srgbClr val="FF0000"/>
              </a:buClr>
              <a:buSzPts val="2800"/>
              <a:buFont typeface="Calibri"/>
              <a:buAutoNum type="arabicPeriod"/>
            </a:pPr>
            <a:r>
              <a:rPr b="0" i="0" lang="en-US" sz="2800" u="none" cap="none" strike="noStrike">
                <a:solidFill>
                  <a:srgbClr val="FF0000"/>
                </a:solidFill>
                <a:latin typeface="Arial"/>
                <a:ea typeface="Arial"/>
                <a:cs typeface="Arial"/>
                <a:sym typeface="Arial"/>
              </a:rPr>
              <a:t>Thở rên</a:t>
            </a:r>
          </a:p>
          <a:p>
            <a:pPr indent="-514350" lvl="0" marL="514350" marR="0" rtl="0" algn="l">
              <a:lnSpc>
                <a:spcPct val="80000"/>
              </a:lnSpc>
              <a:spcBef>
                <a:spcPts val="1000"/>
              </a:spcBef>
              <a:spcAft>
                <a:spcPts val="0"/>
              </a:spcAft>
              <a:buClr>
                <a:srgbClr val="FF0000"/>
              </a:buClr>
              <a:buSzPts val="2800"/>
              <a:buFont typeface="Calibri"/>
              <a:buAutoNum type="arabicPeriod"/>
            </a:pPr>
            <a:r>
              <a:rPr b="0" i="0" lang="en-US" sz="2800" u="none" cap="none" strike="noStrike">
                <a:solidFill>
                  <a:srgbClr val="FF0000"/>
                </a:solidFill>
                <a:latin typeface="Arial"/>
                <a:ea typeface="Arial"/>
                <a:cs typeface="Arial"/>
                <a:sym typeface="Arial"/>
              </a:rPr>
              <a:t>Bỏ bú do khó thở</a:t>
            </a:r>
          </a:p>
          <a:p>
            <a:pPr indent="-514350" lvl="0" marL="514350" marR="0" rtl="0" algn="l">
              <a:lnSpc>
                <a:spcPct val="80000"/>
              </a:lnSpc>
              <a:spcBef>
                <a:spcPts val="1000"/>
              </a:spcBef>
              <a:spcAft>
                <a:spcPts val="0"/>
              </a:spcAft>
              <a:buClr>
                <a:srgbClr val="FF0000"/>
              </a:buClr>
              <a:buSzPts val="2800"/>
              <a:buFont typeface="Calibri"/>
              <a:buAutoNum type="arabicPeriod"/>
            </a:pPr>
            <a:r>
              <a:rPr b="0" i="0" lang="en-US" sz="2800" u="none" cap="none" strike="noStrike">
                <a:solidFill>
                  <a:srgbClr val="FF0000"/>
                </a:solidFill>
                <a:latin typeface="Arial"/>
                <a:ea typeface="Arial"/>
                <a:cs typeface="Arial"/>
                <a:sym typeface="Arial"/>
              </a:rPr>
              <a:t>SpO</a:t>
            </a:r>
            <a:r>
              <a:rPr b="0" baseline="-25000" i="0" lang="en-US" sz="2800" u="none" cap="none" strike="noStrike">
                <a:solidFill>
                  <a:srgbClr val="FF0000"/>
                </a:solidFill>
                <a:latin typeface="Arial"/>
                <a:ea typeface="Arial"/>
                <a:cs typeface="Arial"/>
                <a:sym typeface="Arial"/>
              </a:rPr>
              <a:t>2</a:t>
            </a:r>
            <a:r>
              <a:rPr b="0" i="0" lang="en-US" sz="2800" u="none" cap="none" strike="noStrike">
                <a:solidFill>
                  <a:srgbClr val="FF0000"/>
                </a:solidFill>
                <a:latin typeface="Arial"/>
                <a:ea typeface="Arial"/>
                <a:cs typeface="Arial"/>
                <a:sym typeface="Arial"/>
              </a:rPr>
              <a:t> &lt;90% (</a:t>
            </a:r>
            <a:r>
              <a:rPr b="0" i="0" lang="en-US" sz="2800" u="none" cap="none" strike="noStrike">
                <a:solidFill>
                  <a:schemeClr val="dk1"/>
                </a:solidFill>
                <a:latin typeface="Arial"/>
                <a:ea typeface="Arial"/>
                <a:cs typeface="Arial"/>
                <a:sym typeface="Arial"/>
              </a:rPr>
              <a:t>SpO</a:t>
            </a:r>
            <a:r>
              <a:rPr b="0" baseline="-25000" i="0" lang="en-US" sz="2800" u="none" cap="none" strike="noStrike">
                <a:solidFill>
                  <a:schemeClr val="dk1"/>
                </a:solidFill>
                <a:latin typeface="Arial"/>
                <a:ea typeface="Arial"/>
                <a:cs typeface="Arial"/>
                <a:sym typeface="Arial"/>
              </a:rPr>
              <a:t>2</a:t>
            </a:r>
            <a:r>
              <a:rPr b="0" i="0" lang="en-US" sz="2800" u="none" cap="none" strike="noStrike">
                <a:solidFill>
                  <a:schemeClr val="dk1"/>
                </a:solidFill>
                <a:latin typeface="Arial"/>
                <a:ea typeface="Arial"/>
                <a:cs typeface="Arial"/>
                <a:sym typeface="Arial"/>
              </a:rPr>
              <a:t> &lt;94%: sốc, co giật, </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thiếu máu nặng, thở rít, cơn ngưng thở</a:t>
            </a:r>
            <a:r>
              <a:rPr b="0" i="0" lang="en-US" sz="2800" u="none" cap="none" strike="noStrike">
                <a:solidFill>
                  <a:srgbClr val="FF0000"/>
                </a:solidFill>
                <a:latin typeface="Arial"/>
                <a:ea typeface="Arial"/>
                <a:cs typeface="Arial"/>
                <a:sym typeface="Arial"/>
              </a:rPr>
              <a:t>) </a:t>
            </a:r>
          </a:p>
          <a:p>
            <a:pPr indent="-514350" lvl="0" marL="514350" marR="0" rtl="0" algn="l">
              <a:lnSpc>
                <a:spcPct val="80000"/>
              </a:lnSpc>
              <a:spcBef>
                <a:spcPts val="1000"/>
              </a:spcBef>
              <a:spcAft>
                <a:spcPts val="0"/>
              </a:spcAft>
              <a:buClr>
                <a:srgbClr val="2F5496"/>
              </a:buClr>
              <a:buSzPts val="2800"/>
              <a:buFont typeface="Calibri"/>
              <a:buAutoNum type="arabicPeriod"/>
            </a:pPr>
            <a:r>
              <a:rPr b="0" i="0" lang="en-US" sz="2800" u="none" cap="none" strike="noStrike">
                <a:solidFill>
                  <a:srgbClr val="2F5496"/>
                </a:solidFill>
                <a:latin typeface="Arial"/>
                <a:ea typeface="Arial"/>
                <a:cs typeface="Arial"/>
                <a:sym typeface="Arial"/>
              </a:rPr>
              <a:t>Đầu gật gù</a:t>
            </a:r>
          </a:p>
          <a:p>
            <a:pPr indent="-514350" lvl="0" marL="514350" marR="0" rtl="0" algn="l">
              <a:lnSpc>
                <a:spcPct val="80000"/>
              </a:lnSpc>
              <a:spcBef>
                <a:spcPts val="1000"/>
              </a:spcBef>
              <a:spcAft>
                <a:spcPts val="0"/>
              </a:spcAft>
              <a:buClr>
                <a:srgbClr val="2F5496"/>
              </a:buClr>
              <a:buSzPts val="2800"/>
              <a:buFont typeface="Calibri"/>
              <a:buAutoNum type="arabicPeriod"/>
            </a:pPr>
            <a:r>
              <a:rPr b="0" i="0" lang="en-US" sz="2800" u="none" cap="none" strike="noStrike">
                <a:solidFill>
                  <a:srgbClr val="2F5496"/>
                </a:solidFill>
                <a:latin typeface="Arial"/>
                <a:ea typeface="Arial"/>
                <a:cs typeface="Arial"/>
                <a:sym typeface="Arial"/>
              </a:rPr>
              <a:t>Thở co lõm ngực nặng</a:t>
            </a:r>
          </a:p>
          <a:p>
            <a:pPr indent="-514350" lvl="0" marL="514350" marR="0" rtl="0" algn="l">
              <a:lnSpc>
                <a:spcPct val="80000"/>
              </a:lnSpc>
              <a:spcBef>
                <a:spcPts val="1000"/>
              </a:spcBef>
              <a:spcAft>
                <a:spcPts val="0"/>
              </a:spcAft>
              <a:buClr>
                <a:srgbClr val="2F5496"/>
              </a:buClr>
              <a:buSzPts val="2800"/>
              <a:buFont typeface="Calibri"/>
              <a:buAutoNum type="arabicPeriod"/>
            </a:pPr>
            <a:r>
              <a:rPr b="0" i="0" lang="en-US" sz="2800" u="none" cap="none" strike="noStrike">
                <a:solidFill>
                  <a:srgbClr val="2F5496"/>
                </a:solidFill>
                <a:latin typeface="Arial"/>
                <a:ea typeface="Arial"/>
                <a:cs typeface="Arial"/>
                <a:sym typeface="Arial"/>
              </a:rPr>
              <a:t>Thở nhanh ≥ 70 l/p</a:t>
            </a:r>
          </a:p>
          <a:p>
            <a:pPr indent="-228600" lvl="0" marL="228600" marR="0" rtl="0" algn="l">
              <a:lnSpc>
                <a:spcPct val="80000"/>
              </a:lnSpc>
              <a:spcBef>
                <a:spcPts val="1000"/>
              </a:spcBef>
              <a:spcAft>
                <a:spcPts val="0"/>
              </a:spcAft>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a:p>
            <a:pPr indent="-228600" lvl="0" marL="228600" marR="0" rtl="0" algn="l">
              <a:lnSpc>
                <a:spcPct val="80000"/>
              </a:lnSpc>
              <a:spcBef>
                <a:spcPts val="1000"/>
              </a:spcBef>
              <a:spcAft>
                <a:spcPts val="0"/>
              </a:spcAft>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a:p>
            <a:pPr indent="-228600" lvl="0" marL="228600" marR="0" rtl="0" algn="l">
              <a:lnSpc>
                <a:spcPct val="80000"/>
              </a:lnSpc>
              <a:spcBef>
                <a:spcPts val="1000"/>
              </a:spcBef>
              <a:spcAft>
                <a:spcPts val="0"/>
              </a:spcAft>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a:p>
            <a:pPr indent="-228600" lvl="0" marL="228600" marR="0" rtl="0" algn="l">
              <a:lnSpc>
                <a:spcPct val="80000"/>
              </a:lnSpc>
              <a:spcBef>
                <a:spcPts val="1000"/>
              </a:spcBef>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Chỉ định nhập ICU</a:t>
            </a:r>
          </a:p>
        </p:txBody>
      </p:sp>
      <p:sp>
        <p:nvSpPr>
          <p:cNvPr id="332" name="Shape 332"/>
          <p:cNvSpPr txBox="1"/>
          <p:nvPr>
            <p:ph idx="1" type="body"/>
          </p:nvPr>
        </p:nvSpPr>
        <p:spPr>
          <a:xfrm>
            <a:off x="838199" y="1825625"/>
            <a:ext cx="11006797"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2F5496"/>
              </a:buClr>
              <a:buSzPts val="2800"/>
              <a:buFont typeface="Arial"/>
              <a:buChar char="•"/>
            </a:pPr>
            <a:r>
              <a:rPr b="0" i="0" lang="en-US" sz="2800" u="none" cap="none" strike="noStrike">
                <a:solidFill>
                  <a:srgbClr val="2F5496"/>
                </a:solidFill>
                <a:latin typeface="Arial"/>
                <a:ea typeface="Arial"/>
                <a:cs typeface="Arial"/>
                <a:sym typeface="Arial"/>
              </a:rPr>
              <a:t>Suy hô hấp cần FiO</a:t>
            </a:r>
            <a:r>
              <a:rPr b="0" baseline="-25000" i="0" lang="en-US" sz="2800" u="none" cap="none" strike="noStrike">
                <a:solidFill>
                  <a:srgbClr val="2F5496"/>
                </a:solidFill>
                <a:latin typeface="Arial"/>
                <a:ea typeface="Arial"/>
                <a:cs typeface="Arial"/>
                <a:sym typeface="Arial"/>
              </a:rPr>
              <a:t>2</a:t>
            </a:r>
            <a:r>
              <a:rPr b="0" baseline="30000" i="0" lang="en-US" sz="2800" u="none" cap="none" strike="noStrike">
                <a:solidFill>
                  <a:srgbClr val="2F5496"/>
                </a:solidFill>
                <a:latin typeface="Arial"/>
                <a:ea typeface="Arial"/>
                <a:cs typeface="Arial"/>
                <a:sym typeface="Arial"/>
              </a:rPr>
              <a:t> </a:t>
            </a:r>
            <a:r>
              <a:rPr b="0" i="0" lang="en-US" sz="2800" u="none" cap="none" strike="noStrike">
                <a:solidFill>
                  <a:srgbClr val="2F5496"/>
                </a:solidFill>
                <a:latin typeface="Arial"/>
                <a:ea typeface="Arial"/>
                <a:cs typeface="Arial"/>
                <a:sym typeface="Arial"/>
              </a:rPr>
              <a:t>&gt;50%  để đạt SpO</a:t>
            </a:r>
            <a:r>
              <a:rPr b="0" baseline="-25000" i="0" lang="en-US" sz="2800" u="none" cap="none" strike="noStrike">
                <a:solidFill>
                  <a:srgbClr val="2F5496"/>
                </a:solidFill>
                <a:latin typeface="Arial"/>
                <a:ea typeface="Arial"/>
                <a:cs typeface="Arial"/>
                <a:sym typeface="Arial"/>
              </a:rPr>
              <a:t>2</a:t>
            </a:r>
            <a:r>
              <a:rPr b="0" baseline="30000" i="0" lang="en-US" sz="2800" u="none" cap="none" strike="noStrike">
                <a:solidFill>
                  <a:srgbClr val="2F5496"/>
                </a:solidFill>
                <a:latin typeface="Arial"/>
                <a:ea typeface="Arial"/>
                <a:cs typeface="Arial"/>
                <a:sym typeface="Arial"/>
              </a:rPr>
              <a:t> </a:t>
            </a:r>
            <a:r>
              <a:rPr b="0" i="0" lang="en-US" sz="2800" u="none" cap="none" strike="noStrike">
                <a:solidFill>
                  <a:srgbClr val="2F5496"/>
                </a:solidFill>
                <a:latin typeface="Arial"/>
                <a:ea typeface="Arial"/>
                <a:cs typeface="Arial"/>
                <a:sym typeface="Arial"/>
              </a:rPr>
              <a:t>&gt;92% </a:t>
            </a:r>
          </a:p>
          <a:p>
            <a:pPr indent="-228600" lvl="0" marL="228600" marR="0" rtl="0" algn="l">
              <a:lnSpc>
                <a:spcPct val="90000"/>
              </a:lnSpc>
              <a:spcBef>
                <a:spcPts val="1000"/>
              </a:spcBef>
              <a:spcAft>
                <a:spcPts val="0"/>
              </a:spcAft>
              <a:buClr>
                <a:srgbClr val="2F5496"/>
              </a:buClr>
              <a:buSzPts val="2800"/>
              <a:buFont typeface="Arial"/>
              <a:buChar char="•"/>
            </a:pPr>
            <a:r>
              <a:rPr b="0" i="0" lang="en-US" sz="2800" u="none" cap="none" strike="noStrike">
                <a:solidFill>
                  <a:srgbClr val="2F5496"/>
                </a:solidFill>
                <a:latin typeface="Arial"/>
                <a:ea typeface="Arial"/>
                <a:cs typeface="Arial"/>
                <a:sym typeface="Arial"/>
              </a:rPr>
              <a:t>Cơn ngưng thở tái đi tái lại hoặc thở chậm bất thường</a:t>
            </a:r>
          </a:p>
          <a:p>
            <a:pPr indent="-228600" lvl="0" marL="228600" marR="0" rtl="0" algn="l">
              <a:lnSpc>
                <a:spcPct val="90000"/>
              </a:lnSpc>
              <a:spcBef>
                <a:spcPts val="1000"/>
              </a:spcBef>
              <a:spcAft>
                <a:spcPts val="0"/>
              </a:spcAft>
              <a:buClr>
                <a:srgbClr val="2F5496"/>
              </a:buClr>
              <a:buSzPts val="2800"/>
              <a:buFont typeface="Arial"/>
              <a:buChar char="•"/>
            </a:pPr>
            <a:r>
              <a:rPr b="0" i="0" lang="en-US" sz="2800" u="none" cap="none" strike="noStrike">
                <a:solidFill>
                  <a:srgbClr val="2F5496"/>
                </a:solidFill>
                <a:latin typeface="Arial"/>
                <a:ea typeface="Arial"/>
                <a:cs typeface="Arial"/>
                <a:sym typeface="Arial"/>
              </a:rPr>
              <a:t>Suy tuần hoàn (shock)</a:t>
            </a:r>
          </a:p>
          <a:p>
            <a:pPr indent="-228600" lvl="0" marL="228600" marR="0" rtl="0" algn="l">
              <a:lnSpc>
                <a:spcPct val="90000"/>
              </a:lnSpc>
              <a:spcBef>
                <a:spcPts val="1000"/>
              </a:spcBef>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p:txBody>
      </p:sp>
      <p:pic>
        <p:nvPicPr>
          <p:cNvPr id="333" name="Shape 333"/>
          <p:cNvPicPr preferRelativeResize="0"/>
          <p:nvPr/>
        </p:nvPicPr>
        <p:blipFill rotWithShape="1">
          <a:blip r:embed="rId3">
            <a:alphaModFix/>
          </a:blip>
          <a:srcRect b="0" l="0" r="0" t="0"/>
          <a:stretch/>
        </p:blipFill>
        <p:spPr>
          <a:xfrm>
            <a:off x="6184749" y="3108960"/>
            <a:ext cx="5169051" cy="32330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Kháng sinh</a:t>
            </a:r>
          </a:p>
        </p:txBody>
      </p:sp>
      <p:sp>
        <p:nvSpPr>
          <p:cNvPr id="340" name="Shape 340"/>
          <p:cNvSpPr txBox="1"/>
          <p:nvPr>
            <p:ph idx="1" type="body"/>
          </p:nvPr>
        </p:nvSpPr>
        <p:spPr>
          <a:xfrm>
            <a:off x="838200" y="1600542"/>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2F5496"/>
              </a:buClr>
              <a:buSzPts val="3800"/>
              <a:buFont typeface="Arial"/>
              <a:buChar char="•"/>
            </a:pPr>
            <a:r>
              <a:rPr b="1" i="0" lang="en-US" sz="3800" u="none" cap="none" strike="noStrike">
                <a:solidFill>
                  <a:srgbClr val="2F5496"/>
                </a:solidFill>
                <a:latin typeface="Arial"/>
                <a:ea typeface="Arial"/>
                <a:cs typeface="Arial"/>
                <a:sym typeface="Arial"/>
              </a:rPr>
              <a:t>Kháng sinh</a:t>
            </a:r>
          </a:p>
          <a:p>
            <a:pPr indent="-228600" lvl="1" marL="685800" marR="0" rtl="0" algn="l">
              <a:lnSpc>
                <a:spcPct val="90000"/>
              </a:lnSpc>
              <a:spcBef>
                <a:spcPts val="50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Kháng sinh đầu tiên (theo kinh nghiệm): tuổi, lâm sàng, Xquang → tác nhân nghi ngờ</a:t>
            </a:r>
          </a:p>
          <a:p>
            <a:pPr indent="-228600" lvl="1" marL="685800" marR="0" rtl="0" algn="l">
              <a:lnSpc>
                <a:spcPct val="90000"/>
              </a:lnSpc>
              <a:spcBef>
                <a:spcPts val="50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Thời gian</a:t>
            </a:r>
          </a:p>
          <a:p>
            <a:pPr indent="-228600" lvl="2" marL="1143000" marR="0" rtl="0" algn="l">
              <a:lnSpc>
                <a:spcPct val="90000"/>
              </a:lnSpc>
              <a:spcBef>
                <a:spcPts val="50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VP không biến chứng: 		         7-10 ngày</a:t>
            </a:r>
          </a:p>
          <a:p>
            <a:pPr indent="-228600" lvl="2" marL="1143000" marR="0" rtl="0" algn="l">
              <a:lnSpc>
                <a:spcPct val="90000"/>
              </a:lnSpc>
              <a:spcBef>
                <a:spcPts val="50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VP có tràn dịch/tràn mủ màng phổi: 	2 – 4 tuần</a:t>
            </a:r>
          </a:p>
          <a:p>
            <a:pPr indent="-228600" lvl="2" marL="1143000" marR="0" rtl="0" algn="l">
              <a:lnSpc>
                <a:spcPct val="90000"/>
              </a:lnSpc>
              <a:spcBef>
                <a:spcPts val="50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VP hoại tử:		4 tuần/ thêm 2 tuần sau sốt (-)</a:t>
            </a:r>
          </a:p>
          <a:p>
            <a:pPr indent="-228600" lvl="2" marL="1143000" marR="0" rtl="0" algn="l">
              <a:lnSpc>
                <a:spcPct val="90000"/>
              </a:lnSpc>
              <a:spcBef>
                <a:spcPts val="50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VP có biến chứng áp-xe phổi:	4 tuần ks chích/ thêm </a:t>
            </a:r>
            <a:br>
              <a:rPr b="0" i="0" lang="en-US" sz="3000" u="none" cap="none" strike="noStrike">
                <a:solidFill>
                  <a:schemeClr val="dk1"/>
                </a:solidFill>
                <a:latin typeface="Arial"/>
                <a:ea typeface="Arial"/>
                <a:cs typeface="Arial"/>
                <a:sym typeface="Arial"/>
              </a:rPr>
            </a:br>
            <a:r>
              <a:rPr b="0" i="0" lang="en-US" sz="3000" u="none" cap="none" strike="noStrike">
                <a:solidFill>
                  <a:schemeClr val="dk1"/>
                </a:solidFill>
                <a:latin typeface="Arial"/>
                <a:ea typeface="Arial"/>
                <a:cs typeface="Arial"/>
                <a:sym typeface="Arial"/>
              </a:rPr>
              <a:t>			2 tuần sau sốt (-)→ 4 – 8 tuần ks uống</a:t>
            </a:r>
          </a:p>
          <a:p>
            <a:pPr indent="-228600" lvl="0" marL="228600" marR="0" rtl="0" algn="l">
              <a:lnSpc>
                <a:spcPct val="90000"/>
              </a:lnSpc>
              <a:spcBef>
                <a:spcPts val="1000"/>
              </a:spcBef>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Kháng sinh</a:t>
            </a:r>
          </a:p>
        </p:txBody>
      </p:sp>
      <p:sp>
        <p:nvSpPr>
          <p:cNvPr id="347" name="Shape 347"/>
          <p:cNvSpPr txBox="1"/>
          <p:nvPr>
            <p:ph idx="1" type="body"/>
          </p:nvPr>
        </p:nvSpPr>
        <p:spPr>
          <a:xfrm>
            <a:off x="838200" y="1727151"/>
            <a:ext cx="10753578"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FF0000"/>
              </a:buClr>
              <a:buSzPts val="3200"/>
              <a:buFont typeface="Arial"/>
              <a:buChar char="•"/>
            </a:pPr>
            <a:r>
              <a:rPr b="1" i="0" lang="en-US" sz="3200" u="none" cap="none" strike="noStrike">
                <a:solidFill>
                  <a:srgbClr val="FF0000"/>
                </a:solidFill>
                <a:latin typeface="Arial"/>
                <a:ea typeface="Arial"/>
                <a:cs typeface="Arial"/>
                <a:sym typeface="Arial"/>
              </a:rPr>
              <a:t>Ngoại trú</a:t>
            </a:r>
          </a:p>
          <a:p>
            <a:pPr indent="-228600" lvl="1" marL="685800" marR="0" rtl="0" algn="l">
              <a:lnSpc>
                <a:spcPct val="90000"/>
              </a:lnSpc>
              <a:spcBef>
                <a:spcPts val="500"/>
              </a:spcBef>
              <a:spcAft>
                <a:spcPts val="0"/>
              </a:spcAft>
              <a:buClr>
                <a:srgbClr val="0070C0"/>
              </a:buClr>
              <a:buSzPts val="3200"/>
              <a:buFont typeface="Arial"/>
              <a:buChar char="•"/>
            </a:pPr>
            <a:r>
              <a:rPr b="1" i="0" lang="en-US" sz="3200" u="none" cap="none" strike="noStrike">
                <a:solidFill>
                  <a:srgbClr val="0070C0"/>
                </a:solidFill>
                <a:latin typeface="Arial"/>
                <a:ea typeface="Arial"/>
                <a:cs typeface="Arial"/>
                <a:sym typeface="Arial"/>
              </a:rPr>
              <a:t>2 tháng – 5 tuổi</a:t>
            </a:r>
          </a:p>
          <a:p>
            <a:pPr indent="-228600" lvl="2" marL="1143000" marR="0" rtl="0" algn="l">
              <a:lnSpc>
                <a:spcPct val="90000"/>
              </a:lnSpc>
              <a:spcBef>
                <a:spcPts val="500"/>
              </a:spcBef>
              <a:spcAft>
                <a:spcPts val="0"/>
              </a:spcAft>
              <a:buClr>
                <a:srgbClr val="002060"/>
              </a:buClr>
              <a:buSzPts val="2800"/>
              <a:buFont typeface="Arial"/>
              <a:buChar char="•"/>
            </a:pPr>
            <a:r>
              <a:rPr b="1" i="0" lang="en-US" sz="2800" u="none" cap="none" strike="noStrike">
                <a:solidFill>
                  <a:srgbClr val="002060"/>
                </a:solidFill>
                <a:latin typeface="Arial"/>
                <a:ea typeface="Arial"/>
                <a:cs typeface="Arial"/>
                <a:sym typeface="Arial"/>
              </a:rPr>
              <a:t>Amoxicillin</a:t>
            </a:r>
            <a:r>
              <a:rPr b="0" i="0" lang="en-US" sz="2800" u="none" cap="none" strike="noStrike">
                <a:solidFill>
                  <a:schemeClr val="dk1"/>
                </a:solidFill>
                <a:latin typeface="Arial"/>
                <a:ea typeface="Arial"/>
                <a:cs typeface="Arial"/>
                <a:sym typeface="Arial"/>
              </a:rPr>
              <a:t> 90-100 mg/kg/ng chia 3 (max: 4g/ng)</a:t>
            </a:r>
          </a:p>
          <a:p>
            <a:pPr indent="-228600" lvl="2" marL="11430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Thay thế: Cefuroxime, Cefdinir, Cefpodoxime, Cefprozil</a:t>
            </a:r>
          </a:p>
          <a:p>
            <a:pPr indent="-228600" lvl="1" marL="685800" marR="0" rtl="0" algn="l">
              <a:lnSpc>
                <a:spcPct val="90000"/>
              </a:lnSpc>
              <a:spcBef>
                <a:spcPts val="500"/>
              </a:spcBef>
              <a:spcAft>
                <a:spcPts val="0"/>
              </a:spcAft>
              <a:buClr>
                <a:srgbClr val="0070C0"/>
              </a:buClr>
              <a:buSzPts val="3200"/>
              <a:buFont typeface="Arial"/>
              <a:buChar char="•"/>
            </a:pPr>
            <a:r>
              <a:rPr b="1" i="0" lang="en-US" sz="3200" u="none" cap="none" strike="noStrike">
                <a:solidFill>
                  <a:srgbClr val="0070C0"/>
                </a:solidFill>
                <a:latin typeface="Arial"/>
                <a:ea typeface="Arial"/>
                <a:cs typeface="Arial"/>
                <a:sym typeface="Arial"/>
              </a:rPr>
              <a:t>&gt;5 tuổi</a:t>
            </a:r>
          </a:p>
          <a:p>
            <a:pPr indent="-228600" lvl="2" marL="1143000" marR="0" rtl="0" algn="l">
              <a:lnSpc>
                <a:spcPct val="90000"/>
              </a:lnSpc>
              <a:spcBef>
                <a:spcPts val="500"/>
              </a:spcBef>
              <a:spcAft>
                <a:spcPts val="0"/>
              </a:spcAft>
              <a:buClr>
                <a:srgbClr val="002060"/>
              </a:buClr>
              <a:buSzPts val="2800"/>
              <a:buFont typeface="Arial"/>
              <a:buChar char="•"/>
            </a:pPr>
            <a:r>
              <a:rPr b="1" i="0" lang="en-US" sz="2800" u="none" cap="none" strike="noStrike">
                <a:solidFill>
                  <a:srgbClr val="002060"/>
                </a:solidFill>
                <a:latin typeface="Arial"/>
                <a:ea typeface="Arial"/>
                <a:cs typeface="Arial"/>
                <a:sym typeface="Arial"/>
              </a:rPr>
              <a:t>Macrolide</a:t>
            </a:r>
          </a:p>
          <a:p>
            <a:pPr indent="-228600" lvl="2" marL="11430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Thay thế: Levofloxacin</a:t>
            </a:r>
          </a:p>
          <a:p>
            <a:pPr indent="-228600" lvl="1" marL="685800" marR="0" rtl="0" algn="l">
              <a:lnSpc>
                <a:spcPct val="90000"/>
              </a:lnSpc>
              <a:spcBef>
                <a:spcPts val="50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Đánh giá hiệu quả: sau 48-72 giờ </a:t>
            </a:r>
          </a:p>
          <a:p>
            <a:pPr indent="-228600" lvl="1" marL="685800" marR="0" rtl="0" algn="l">
              <a:lnSpc>
                <a:spcPct val="90000"/>
              </a:lnSpc>
              <a:spcBef>
                <a:spcPts val="500"/>
              </a:spcBef>
              <a:buClr>
                <a:schemeClr val="dk1"/>
              </a:buClr>
              <a:buSzPts val="3200"/>
              <a:buFont typeface="Arial"/>
              <a:buChar char="•"/>
            </a:pPr>
            <a:r>
              <a:rPr b="0" i="0" lang="en-US" sz="3200" u="none" cap="none" strike="noStrike">
                <a:solidFill>
                  <a:schemeClr val="dk1"/>
                </a:solidFill>
                <a:latin typeface="Arial"/>
                <a:ea typeface="Arial"/>
                <a:cs typeface="Arial"/>
                <a:sym typeface="Arial"/>
              </a:rPr>
              <a:t>Thời gian điều trị: </a:t>
            </a:r>
            <a:r>
              <a:rPr b="0" i="0" lang="en-US" sz="3200" u="none" cap="none" strike="noStrike">
                <a:solidFill>
                  <a:srgbClr val="002060"/>
                </a:solidFill>
                <a:latin typeface="Arial"/>
                <a:ea typeface="Arial"/>
                <a:cs typeface="Arial"/>
                <a:sym typeface="Arial"/>
              </a:rPr>
              <a:t>7 ngày</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Kháng sinh</a:t>
            </a:r>
          </a:p>
        </p:txBody>
      </p:sp>
      <p:sp>
        <p:nvSpPr>
          <p:cNvPr id="353" name="Shape 353"/>
          <p:cNvSpPr txBox="1"/>
          <p:nvPr>
            <p:ph idx="1" type="body"/>
          </p:nvPr>
        </p:nvSpPr>
        <p:spPr>
          <a:xfrm>
            <a:off x="838200" y="1656813"/>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FF0000"/>
              </a:buClr>
              <a:buSzPts val="3200"/>
              <a:buFont typeface="Arial"/>
              <a:buChar char="•"/>
            </a:pPr>
            <a:r>
              <a:rPr b="1" i="0" lang="en-US" sz="3200" u="none" cap="none" strike="noStrike">
                <a:solidFill>
                  <a:srgbClr val="FF0000"/>
                </a:solidFill>
                <a:latin typeface="Arial"/>
                <a:ea typeface="Arial"/>
                <a:cs typeface="Arial"/>
                <a:sym typeface="Arial"/>
              </a:rPr>
              <a:t>Nội trú</a:t>
            </a:r>
          </a:p>
          <a:p>
            <a:pPr indent="-228600" lvl="0" marL="228600" marR="0" rtl="0" algn="l">
              <a:lnSpc>
                <a:spcPct val="90000"/>
              </a:lnSpc>
              <a:spcBef>
                <a:spcPts val="100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Trẻ &lt;2 tháng</a:t>
            </a: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Cefotaxime ± Aminoglycoside</a:t>
            </a:r>
          </a:p>
          <a:p>
            <a:pPr indent="-228600" lvl="2" marL="11430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Cefotaxime 	200 mg/kg/ng chia 4 lần</a:t>
            </a: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Oxacillin 		200 mg/kg/ng chia 4 (max: 12g/ng) + Gentamycin nếu nghi tụ cầu nhạy Methicillin (x 3-6 tuần)</a:t>
            </a:r>
          </a:p>
          <a:p>
            <a:pPr indent="-228600" lvl="1" marL="685800" marR="0" rtl="0" algn="l">
              <a:lnSpc>
                <a:spcPct val="90000"/>
              </a:lnSpc>
              <a:spcBef>
                <a:spcPts val="50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03200" lvl="0" marL="0" marR="0" rtl="0" algn="l">
              <a:lnSpc>
                <a:spcPct val="90000"/>
              </a:lnSpc>
              <a:spcBef>
                <a:spcPts val="1000"/>
              </a:spcBef>
              <a:spcAft>
                <a:spcPts val="0"/>
              </a:spcAft>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a:p>
            <a:pPr indent="-228600" lvl="1" marL="685800" marR="0" rtl="0" algn="l">
              <a:lnSpc>
                <a:spcPct val="90000"/>
              </a:lnSpc>
              <a:spcBef>
                <a:spcPts val="500"/>
              </a:spcBef>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Kháng sinh</a:t>
            </a:r>
          </a:p>
        </p:txBody>
      </p:sp>
      <p:sp>
        <p:nvSpPr>
          <p:cNvPr id="360" name="Shape 360"/>
          <p:cNvSpPr txBox="1"/>
          <p:nvPr>
            <p:ph idx="1" type="body"/>
          </p:nvPr>
        </p:nvSpPr>
        <p:spPr>
          <a:xfrm>
            <a:off x="838200" y="1502067"/>
            <a:ext cx="10515600" cy="5137884"/>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rgbClr val="FF0000"/>
              </a:buClr>
              <a:buSzPts val="3237"/>
              <a:buFont typeface="Arial"/>
              <a:buChar char="•"/>
            </a:pPr>
            <a:r>
              <a:rPr b="1" i="0" lang="en-US" sz="3237" u="none" cap="none" strike="noStrike">
                <a:solidFill>
                  <a:srgbClr val="FF0000"/>
                </a:solidFill>
                <a:latin typeface="Arial"/>
                <a:ea typeface="Arial"/>
                <a:cs typeface="Arial"/>
                <a:sym typeface="Arial"/>
              </a:rPr>
              <a:t>Nội trú (tt.)</a:t>
            </a:r>
          </a:p>
          <a:p>
            <a:pPr indent="-228600" lvl="0" marL="228600" marR="0" rtl="0" algn="l">
              <a:lnSpc>
                <a:spcPct val="80000"/>
              </a:lnSpc>
              <a:spcBef>
                <a:spcPts val="1000"/>
              </a:spcBef>
              <a:spcAft>
                <a:spcPts val="0"/>
              </a:spcAft>
              <a:buClr>
                <a:srgbClr val="2F5496"/>
              </a:buClr>
              <a:buSzPts val="3237"/>
              <a:buFont typeface="Arial"/>
              <a:buChar char="•"/>
            </a:pPr>
            <a:r>
              <a:rPr b="1" i="0" lang="en-US" sz="3237" u="none" cap="none" strike="noStrike">
                <a:solidFill>
                  <a:srgbClr val="2F5496"/>
                </a:solidFill>
                <a:latin typeface="Arial"/>
                <a:ea typeface="Arial"/>
                <a:cs typeface="Arial"/>
                <a:sym typeface="Arial"/>
              </a:rPr>
              <a:t>2 tháng – 5 tuổi</a:t>
            </a:r>
          </a:p>
          <a:p>
            <a:pPr indent="-228600" lvl="1" marL="685800" marR="0" rtl="0" algn="l">
              <a:lnSpc>
                <a:spcPct val="95000"/>
              </a:lnSpc>
              <a:spcBef>
                <a:spcPts val="3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Ampicillin, PNC G: trẻ chủng ngừa đủ + sống ở vùng có </a:t>
            </a:r>
            <a:br>
              <a:rPr b="0" i="0" lang="en-US" sz="2775" u="none" cap="none" strike="noStrike">
                <a:solidFill>
                  <a:schemeClr val="dk1"/>
                </a:solidFill>
                <a:latin typeface="Arial"/>
                <a:ea typeface="Arial"/>
                <a:cs typeface="Arial"/>
                <a:sym typeface="Arial"/>
              </a:rPr>
            </a:br>
            <a:r>
              <a:rPr b="0" i="0" lang="en-US" sz="2775" u="none" cap="none" strike="noStrike">
                <a:solidFill>
                  <a:schemeClr val="dk1"/>
                </a:solidFill>
                <a:latin typeface="Arial"/>
                <a:ea typeface="Arial"/>
                <a:cs typeface="Arial"/>
                <a:sym typeface="Arial"/>
              </a:rPr>
              <a:t>tỉ lệ phế cầu kháng thuốc thấp</a:t>
            </a:r>
          </a:p>
          <a:p>
            <a:pPr indent="-228600" lvl="1" marL="685800" marR="0" rtl="0" algn="l">
              <a:lnSpc>
                <a:spcPct val="95000"/>
              </a:lnSpc>
              <a:spcBef>
                <a:spcPts val="6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Cephalosporin III: trẻ &lt;12 tháng + không chủng ngừa đủ, </a:t>
            </a:r>
            <a:br>
              <a:rPr b="0" i="0" lang="en-US" sz="2775" u="none" cap="none" strike="noStrike">
                <a:solidFill>
                  <a:schemeClr val="dk1"/>
                </a:solidFill>
                <a:latin typeface="Arial"/>
                <a:ea typeface="Arial"/>
                <a:cs typeface="Arial"/>
                <a:sym typeface="Arial"/>
              </a:rPr>
            </a:br>
            <a:r>
              <a:rPr b="0" i="0" lang="en-US" sz="2775" u="none" cap="none" strike="noStrike">
                <a:solidFill>
                  <a:schemeClr val="dk1"/>
                </a:solidFill>
                <a:latin typeface="Arial"/>
                <a:ea typeface="Arial"/>
                <a:cs typeface="Arial"/>
                <a:sym typeface="Arial"/>
              </a:rPr>
              <a:t>VP nặng, sống ở vùng có tỉ lệ phế cầu kháng thuốc cao</a:t>
            </a:r>
          </a:p>
          <a:p>
            <a:pPr indent="-228600" lvl="2" marL="1143000" marR="0" rtl="0" algn="l">
              <a:lnSpc>
                <a:spcPct val="95000"/>
              </a:lnSpc>
              <a:spcBef>
                <a:spcPts val="6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Cefotaxime 150-200 mg/kg/ng chia 3-4 lần, max: 10g/ng</a:t>
            </a:r>
          </a:p>
          <a:p>
            <a:pPr indent="-228600" lvl="2" marL="1143000" marR="0" rtl="0" algn="l">
              <a:lnSpc>
                <a:spcPct val="95000"/>
              </a:lnSpc>
              <a:spcBef>
                <a:spcPts val="6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Ceftriaxone   80-100 mg/kg/ng chia 1-2 lần, max: 4g/ng</a:t>
            </a:r>
          </a:p>
          <a:p>
            <a:pPr indent="-228600" lvl="1" marL="685800" marR="0" rtl="0" algn="l">
              <a:lnSpc>
                <a:spcPct val="95000"/>
              </a:lnSpc>
              <a:spcBef>
                <a:spcPts val="6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  Macrolide</a:t>
            </a:r>
          </a:p>
          <a:p>
            <a:pPr indent="-228600" lvl="1" marL="685800" marR="0" rtl="0" algn="l">
              <a:lnSpc>
                <a:spcPct val="95000"/>
              </a:lnSpc>
              <a:spcBef>
                <a:spcPts val="6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Oxacillin 150-200 mg/kg/ng chia 4 (max: 12g/ng) nếu nghi MSSA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725658" y="596423"/>
            <a:ext cx="10515600" cy="1325563"/>
          </a:xfrm>
          <a:prstGeom prst="rect">
            <a:avLst/>
          </a:prstGeom>
          <a:noFill/>
          <a:ln>
            <a:noFill/>
          </a:ln>
        </p:spPr>
        <p:txBody>
          <a:bodyPr anchorCtr="0" anchor="ctr" bIns="45700" lIns="91425" rIns="91425" wrap="square" tIns="45700">
            <a:noAutofit/>
          </a:bodyPr>
          <a:lstStyle/>
          <a:p>
            <a:pPr indent="-342900" lvl="0" marL="0" marR="0" rtl="0" algn="ctr">
              <a:lnSpc>
                <a:spcPct val="90000"/>
              </a:lnSpc>
              <a:spcBef>
                <a:spcPts val="0"/>
              </a:spcBef>
              <a:buClr>
                <a:srgbClr val="FF0000"/>
              </a:buClr>
              <a:buSzPts val="5400"/>
              <a:buFont typeface="Arial Black"/>
              <a:buNone/>
            </a:pPr>
            <a:r>
              <a:rPr b="1" i="0" lang="en-US" sz="5400" u="none" cap="none" strike="noStrike">
                <a:solidFill>
                  <a:srgbClr val="FF0000"/>
                </a:solidFill>
                <a:latin typeface="Arial Black"/>
                <a:ea typeface="Arial Black"/>
                <a:cs typeface="Arial Black"/>
                <a:sym typeface="Arial Black"/>
              </a:rPr>
              <a:t>Mục tiêu học tập</a:t>
            </a:r>
          </a:p>
        </p:txBody>
      </p:sp>
      <p:sp>
        <p:nvSpPr>
          <p:cNvPr id="102" name="Shape 102"/>
          <p:cNvSpPr txBox="1"/>
          <p:nvPr>
            <p:ph idx="1" type="body"/>
          </p:nvPr>
        </p:nvSpPr>
        <p:spPr>
          <a:xfrm>
            <a:off x="1021079" y="2050708"/>
            <a:ext cx="10721741" cy="4351338"/>
          </a:xfrm>
          <a:prstGeom prst="rect">
            <a:avLst/>
          </a:prstGeom>
          <a:noFill/>
          <a:ln>
            <a:noFill/>
          </a:ln>
        </p:spPr>
        <p:txBody>
          <a:bodyPr anchorCtr="0" anchor="t" bIns="45700" lIns="91425" rIns="91425" wrap="square" tIns="45700">
            <a:noAutofit/>
          </a:bodyPr>
          <a:lstStyle/>
          <a:p>
            <a:pPr indent="-203200" lvl="0" marL="0" marR="0" rtl="0" algn="l">
              <a:lnSpc>
                <a:spcPct val="90000"/>
              </a:lnSpc>
              <a:spcBef>
                <a:spcPts val="0"/>
              </a:spcBef>
              <a:spcAft>
                <a:spcPts val="0"/>
              </a:spcAft>
              <a:buClr>
                <a:srgbClr val="2F5496"/>
              </a:buClr>
              <a:buSzPts val="3200"/>
              <a:buFont typeface="Arial"/>
              <a:buNone/>
            </a:pPr>
            <a:r>
              <a:rPr b="1" i="0" lang="en-US" sz="3200" u="none" cap="none" strike="noStrike">
                <a:solidFill>
                  <a:srgbClr val="2F5496"/>
                </a:solidFill>
                <a:latin typeface="Arial"/>
                <a:ea typeface="Arial"/>
                <a:cs typeface="Arial"/>
                <a:sym typeface="Arial"/>
              </a:rPr>
              <a:t>Sau khi học xong bài này, sinh viên có khả năng</a:t>
            </a:r>
          </a:p>
          <a:p>
            <a:pPr indent="-514350" lvl="1" marL="971550" marR="0" rtl="0" algn="l">
              <a:lnSpc>
                <a:spcPct val="100000"/>
              </a:lnSpc>
              <a:spcBef>
                <a:spcPts val="600"/>
              </a:spcBef>
              <a:spcAft>
                <a:spcPts val="0"/>
              </a:spcAft>
              <a:buClr>
                <a:schemeClr val="dk1"/>
              </a:buClr>
              <a:buSzPts val="3200"/>
              <a:buFont typeface="Calibri"/>
              <a:buAutoNum type="arabicPeriod"/>
            </a:pPr>
            <a:r>
              <a:rPr b="0" i="0" lang="en-US" sz="3200" u="none" cap="none" strike="noStrike">
                <a:solidFill>
                  <a:schemeClr val="dk1"/>
                </a:solidFill>
                <a:latin typeface="Arial"/>
                <a:ea typeface="Arial"/>
                <a:cs typeface="Arial"/>
                <a:sym typeface="Arial"/>
              </a:rPr>
              <a:t>Trình bày </a:t>
            </a:r>
            <a:r>
              <a:rPr b="0" i="0" lang="en-US" sz="3200" u="none" cap="none" strike="noStrike">
                <a:solidFill>
                  <a:srgbClr val="FC4734"/>
                </a:solidFill>
                <a:latin typeface="Arial"/>
                <a:ea typeface="Arial"/>
                <a:cs typeface="Arial"/>
                <a:sym typeface="Arial"/>
              </a:rPr>
              <a:t>triệu chứng lâm sàng </a:t>
            </a:r>
            <a:r>
              <a:rPr b="0" i="0" lang="en-US" sz="3200" u="none" cap="none" strike="noStrike">
                <a:solidFill>
                  <a:schemeClr val="dk1"/>
                </a:solidFill>
                <a:latin typeface="Arial"/>
                <a:ea typeface="Arial"/>
                <a:cs typeface="Arial"/>
                <a:sym typeface="Arial"/>
              </a:rPr>
              <a:t>viêm phổi ở trẻ em</a:t>
            </a:r>
          </a:p>
          <a:p>
            <a:pPr indent="-514350" lvl="1" marL="971550" marR="0" rtl="0" algn="l">
              <a:lnSpc>
                <a:spcPct val="100000"/>
              </a:lnSpc>
              <a:spcBef>
                <a:spcPts val="1200"/>
              </a:spcBef>
              <a:spcAft>
                <a:spcPts val="0"/>
              </a:spcAft>
              <a:buClr>
                <a:schemeClr val="dk1"/>
              </a:buClr>
              <a:buSzPts val="3200"/>
              <a:buFont typeface="Calibri"/>
              <a:buAutoNum type="arabicPeriod"/>
            </a:pPr>
            <a:r>
              <a:rPr b="0" i="0" lang="en-US" sz="3200" u="none" cap="none" strike="noStrike">
                <a:solidFill>
                  <a:schemeClr val="dk1"/>
                </a:solidFill>
                <a:latin typeface="Arial"/>
                <a:ea typeface="Arial"/>
                <a:cs typeface="Arial"/>
                <a:sym typeface="Arial"/>
              </a:rPr>
              <a:t>Trình bày </a:t>
            </a:r>
            <a:r>
              <a:rPr b="0" i="0" lang="en-US" sz="3200" u="none" cap="none" strike="noStrike">
                <a:solidFill>
                  <a:srgbClr val="FC4734"/>
                </a:solidFill>
                <a:latin typeface="Arial"/>
                <a:ea typeface="Arial"/>
                <a:cs typeface="Arial"/>
                <a:sym typeface="Arial"/>
              </a:rPr>
              <a:t>tác nhân</a:t>
            </a:r>
            <a:r>
              <a:rPr b="0" i="0" lang="en-US" sz="3200" u="none" cap="none" strike="noStrike">
                <a:solidFill>
                  <a:srgbClr val="800080"/>
                </a:solidFill>
                <a:latin typeface="Arial"/>
                <a:ea typeface="Arial"/>
                <a:cs typeface="Arial"/>
                <a:sym typeface="Arial"/>
              </a:rPr>
              <a:t> </a:t>
            </a:r>
            <a:r>
              <a:rPr b="0" i="0" lang="en-US" sz="3200" u="none" cap="none" strike="noStrike">
                <a:solidFill>
                  <a:schemeClr val="dk1"/>
                </a:solidFill>
                <a:latin typeface="Arial"/>
                <a:ea typeface="Arial"/>
                <a:cs typeface="Arial"/>
                <a:sym typeface="Arial"/>
              </a:rPr>
              <a:t>gây viêm phổi ở trẻ em</a:t>
            </a:r>
          </a:p>
          <a:p>
            <a:pPr indent="-514350" lvl="1" marL="971550" marR="0" rtl="0" algn="l">
              <a:lnSpc>
                <a:spcPct val="100000"/>
              </a:lnSpc>
              <a:spcBef>
                <a:spcPts val="1200"/>
              </a:spcBef>
              <a:spcAft>
                <a:spcPts val="0"/>
              </a:spcAft>
              <a:buClr>
                <a:schemeClr val="dk1"/>
              </a:buClr>
              <a:buSzPts val="3200"/>
              <a:buFont typeface="Calibri"/>
              <a:buAutoNum type="arabicPeriod"/>
            </a:pPr>
            <a:r>
              <a:rPr b="0" i="0" lang="en-US" sz="3200" u="none" cap="none" strike="noStrike">
                <a:solidFill>
                  <a:schemeClr val="dk1"/>
                </a:solidFill>
                <a:latin typeface="Arial"/>
                <a:ea typeface="Arial"/>
                <a:cs typeface="Arial"/>
                <a:sym typeface="Arial"/>
              </a:rPr>
              <a:t>Trình bày </a:t>
            </a:r>
            <a:r>
              <a:rPr b="0" i="0" lang="en-US" sz="3200" u="none" cap="none" strike="noStrike">
                <a:solidFill>
                  <a:srgbClr val="FC4734"/>
                </a:solidFill>
                <a:latin typeface="Arial"/>
                <a:ea typeface="Arial"/>
                <a:cs typeface="Arial"/>
                <a:sym typeface="Arial"/>
              </a:rPr>
              <a:t>chỉ định nhập viện </a:t>
            </a:r>
            <a:r>
              <a:rPr b="0" i="0" lang="en-US" sz="3200" u="none" cap="none" strike="noStrike">
                <a:solidFill>
                  <a:schemeClr val="dk1"/>
                </a:solidFill>
                <a:latin typeface="Arial"/>
                <a:ea typeface="Arial"/>
                <a:cs typeface="Arial"/>
                <a:sym typeface="Arial"/>
              </a:rPr>
              <a:t>khi trẻ bị viêm phổi</a:t>
            </a:r>
          </a:p>
          <a:p>
            <a:pPr indent="-514350" lvl="1" marL="971550" marR="0" rtl="0" algn="l">
              <a:lnSpc>
                <a:spcPct val="100000"/>
              </a:lnSpc>
              <a:spcBef>
                <a:spcPts val="1200"/>
              </a:spcBef>
              <a:spcAft>
                <a:spcPts val="0"/>
              </a:spcAft>
              <a:buClr>
                <a:schemeClr val="dk1"/>
              </a:buClr>
              <a:buSzPts val="3200"/>
              <a:buFont typeface="Calibri"/>
              <a:buAutoNum type="arabicPeriod"/>
            </a:pPr>
            <a:r>
              <a:rPr b="0" i="0" lang="en-US" sz="3200" u="none" cap="none" strike="noStrike">
                <a:solidFill>
                  <a:schemeClr val="dk1"/>
                </a:solidFill>
                <a:latin typeface="Arial"/>
                <a:ea typeface="Arial"/>
                <a:cs typeface="Arial"/>
                <a:sym typeface="Arial"/>
              </a:rPr>
              <a:t>Trình bày các </a:t>
            </a:r>
            <a:r>
              <a:rPr b="0" i="0" lang="en-US" sz="3200" u="none" cap="none" strike="noStrike">
                <a:solidFill>
                  <a:srgbClr val="FC4734"/>
                </a:solidFill>
                <a:latin typeface="Arial"/>
                <a:ea typeface="Arial"/>
                <a:cs typeface="Arial"/>
                <a:sym typeface="Arial"/>
              </a:rPr>
              <a:t>biến chứng </a:t>
            </a:r>
            <a:r>
              <a:rPr b="0" i="0" lang="en-US" sz="3200" u="none" cap="none" strike="noStrike">
                <a:solidFill>
                  <a:schemeClr val="dk1"/>
                </a:solidFill>
                <a:latin typeface="Arial"/>
                <a:ea typeface="Arial"/>
                <a:cs typeface="Arial"/>
                <a:sym typeface="Arial"/>
              </a:rPr>
              <a:t>của viêm phổi ở trẻ em</a:t>
            </a:r>
          </a:p>
          <a:p>
            <a:pPr indent="-514350" lvl="1" marL="971550" marR="0" rtl="0" algn="l">
              <a:lnSpc>
                <a:spcPct val="100000"/>
              </a:lnSpc>
              <a:spcBef>
                <a:spcPts val="1200"/>
              </a:spcBef>
              <a:spcAft>
                <a:spcPts val="0"/>
              </a:spcAft>
              <a:buClr>
                <a:schemeClr val="dk1"/>
              </a:buClr>
              <a:buSzPts val="3200"/>
              <a:buFont typeface="Calibri"/>
              <a:buAutoNum type="arabicPeriod"/>
            </a:pPr>
            <a:r>
              <a:rPr b="0" i="0" lang="en-US" sz="3200" u="none" cap="none" strike="noStrike">
                <a:solidFill>
                  <a:schemeClr val="dk1"/>
                </a:solidFill>
                <a:latin typeface="Arial"/>
                <a:ea typeface="Arial"/>
                <a:cs typeface="Arial"/>
                <a:sym typeface="Arial"/>
              </a:rPr>
              <a:t>Trình bày cách </a:t>
            </a:r>
            <a:r>
              <a:rPr b="0" i="0" lang="en-US" sz="3200" u="none" cap="none" strike="noStrike">
                <a:solidFill>
                  <a:srgbClr val="FF0000"/>
                </a:solidFill>
                <a:latin typeface="Arial"/>
                <a:ea typeface="Arial"/>
                <a:cs typeface="Arial"/>
                <a:sym typeface="Arial"/>
              </a:rPr>
              <a:t>chọn lựa kháng sinh</a:t>
            </a:r>
            <a:r>
              <a:rPr b="0" i="0" lang="en-US" sz="3200" u="none" cap="none" strike="noStrike">
                <a:solidFill>
                  <a:schemeClr val="dk1"/>
                </a:solidFill>
                <a:latin typeface="Arial"/>
                <a:ea typeface="Arial"/>
                <a:cs typeface="Arial"/>
                <a:sym typeface="Arial"/>
              </a:rPr>
              <a:t> trong điều trị viêm phổi</a:t>
            </a:r>
          </a:p>
          <a:p>
            <a:pPr indent="-228600" lvl="1" marL="685800" marR="0" rtl="0" algn="l">
              <a:lnSpc>
                <a:spcPct val="90000"/>
              </a:lnSpc>
              <a:spcBef>
                <a:spcPts val="1100"/>
              </a:spcBef>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Kháng sinh</a:t>
            </a:r>
          </a:p>
        </p:txBody>
      </p:sp>
      <p:sp>
        <p:nvSpPr>
          <p:cNvPr id="366" name="Shape 366"/>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FF0000"/>
              </a:buClr>
              <a:buSzPts val="3500"/>
              <a:buFont typeface="Arial"/>
              <a:buChar char="•"/>
            </a:pPr>
            <a:r>
              <a:rPr b="1" i="0" lang="en-US" sz="3500" u="none" cap="none" strike="noStrike">
                <a:solidFill>
                  <a:srgbClr val="FF0000"/>
                </a:solidFill>
                <a:latin typeface="Arial"/>
                <a:ea typeface="Arial"/>
                <a:cs typeface="Arial"/>
                <a:sym typeface="Arial"/>
              </a:rPr>
              <a:t>Nội trú (tt.)</a:t>
            </a:r>
          </a:p>
          <a:p>
            <a:pPr indent="-228600" lvl="0" marL="228600" marR="0" rtl="0" algn="l">
              <a:lnSpc>
                <a:spcPct val="90000"/>
              </a:lnSpc>
              <a:spcBef>
                <a:spcPts val="1000"/>
              </a:spcBef>
              <a:spcAft>
                <a:spcPts val="0"/>
              </a:spcAft>
              <a:buClr>
                <a:srgbClr val="2F5496"/>
              </a:buClr>
              <a:buSzPts val="3500"/>
              <a:buFont typeface="Arial"/>
              <a:buChar char="•"/>
            </a:pPr>
            <a:r>
              <a:rPr b="1" i="0" lang="en-US" sz="3500" u="none" cap="none" strike="noStrike">
                <a:solidFill>
                  <a:srgbClr val="2F5496"/>
                </a:solidFill>
                <a:latin typeface="Arial"/>
                <a:ea typeface="Arial"/>
                <a:cs typeface="Arial"/>
                <a:sym typeface="Arial"/>
              </a:rPr>
              <a:t>&gt;5 tuổi</a:t>
            </a:r>
          </a:p>
          <a:p>
            <a:pPr indent="-228600" lvl="1" marL="685800" marR="0" rtl="0" algn="l">
              <a:lnSpc>
                <a:spcPct val="105000"/>
              </a:lnSpc>
              <a:spcBef>
                <a:spcPts val="3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Ampicillin, PNC G: trẻ chủng ngừa đủ + sống ở vùng có </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tỉ lệ phế cầu kháng thuốc thấp</a:t>
            </a:r>
          </a:p>
          <a:p>
            <a:pPr indent="-228600" lvl="1" marL="685800" marR="0" rtl="0" algn="l">
              <a:lnSpc>
                <a:spcPct val="105000"/>
              </a:lnSpc>
              <a:spcBef>
                <a:spcPts val="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Cephalosporin III: VP nặng, sống ở vùng có tỉ lệ phế cầu kháng thuốc cao</a:t>
            </a:r>
          </a:p>
          <a:p>
            <a:pPr indent="-228600" lvl="1" marL="685800" marR="0" rtl="0" algn="l">
              <a:lnSpc>
                <a:spcPct val="90000"/>
              </a:lnSpc>
              <a:spcBef>
                <a:spcPts val="8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Macrolide</a:t>
            </a:r>
          </a:p>
          <a:p>
            <a:pPr indent="-228600" lvl="0" marL="228600" marR="0" rtl="0" algn="l">
              <a:lnSpc>
                <a:spcPct val="90000"/>
              </a:lnSpc>
              <a:spcBef>
                <a:spcPts val="1000"/>
              </a:spcBef>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Kháng sinh</a:t>
            </a:r>
          </a:p>
        </p:txBody>
      </p:sp>
      <p:sp>
        <p:nvSpPr>
          <p:cNvPr id="372" name="Shape 372"/>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Nhập ICU</a:t>
            </a: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Vancomycin 60 mg/kg/ng chia 4 (max: 4 g/ng)</a:t>
            </a: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CPS III</a:t>
            </a: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Macrolide</a:t>
            </a:r>
          </a:p>
          <a:p>
            <a:pPr indent="-228600" lvl="2" marL="11430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Azithromycin 10 mg/kg/ng (N1) → 5 mg/kg/ng (N2-5)</a:t>
            </a:r>
          </a:p>
          <a:p>
            <a:pPr indent="-228600" lvl="2" marL="1143000" marR="0" rtl="0" algn="l">
              <a:lnSpc>
                <a:spcPct val="90000"/>
              </a:lnSpc>
              <a:spcBef>
                <a:spcPts val="500"/>
              </a:spcBef>
              <a:buClr>
                <a:schemeClr val="dk1"/>
              </a:buClr>
              <a:buSzPts val="2800"/>
              <a:buFont typeface="Arial"/>
              <a:buChar char="•"/>
            </a:pPr>
            <a:r>
              <a:rPr b="0" i="0" lang="en-US" sz="2800" u="none" cap="none" strike="noStrike">
                <a:solidFill>
                  <a:schemeClr val="dk1"/>
                </a:solidFill>
                <a:latin typeface="Arial"/>
                <a:ea typeface="Arial"/>
                <a:cs typeface="Arial"/>
                <a:sym typeface="Arial"/>
              </a:rPr>
              <a:t>Clarithromycin 15 mg/kg/ng chia 2 x 7-10 ngày</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Tiêu chuẩn xuất viện</a:t>
            </a:r>
          </a:p>
        </p:txBody>
      </p:sp>
      <p:sp>
        <p:nvSpPr>
          <p:cNvPr id="378" name="Shape 378"/>
          <p:cNvSpPr txBox="1"/>
          <p:nvPr>
            <p:ph idx="1" type="body"/>
          </p:nvPr>
        </p:nvSpPr>
        <p:spPr>
          <a:xfrm>
            <a:off x="838200" y="1755287"/>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Các dấu hiệu sau ổn định ≥ 24 giờ</a:t>
            </a:r>
          </a:p>
          <a:p>
            <a:pPr indent="-228600" lvl="1" marL="685800" marR="0" rtl="0" algn="l">
              <a:lnSpc>
                <a:spcPct val="90000"/>
              </a:lnSpc>
              <a:spcBef>
                <a:spcPts val="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Tỉnh, chơi</a:t>
            </a:r>
          </a:p>
          <a:p>
            <a:pPr indent="-228600" lvl="1" marL="685800" marR="0" rtl="0" algn="l">
              <a:lnSpc>
                <a:spcPct val="9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Sinh hiệu ổn</a:t>
            </a:r>
          </a:p>
          <a:p>
            <a:pPr indent="-228600" lvl="1" marL="685800" marR="0" rtl="0" algn="l">
              <a:lnSpc>
                <a:spcPct val="9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SpO</a:t>
            </a:r>
            <a:r>
              <a:rPr b="0" baseline="-25000" i="0" lang="en-US" sz="2800" u="none" cap="none" strike="noStrike">
                <a:solidFill>
                  <a:schemeClr val="dk1"/>
                </a:solidFill>
                <a:latin typeface="Arial"/>
                <a:ea typeface="Arial"/>
                <a:cs typeface="Arial"/>
                <a:sym typeface="Arial"/>
              </a:rPr>
              <a:t>2</a:t>
            </a:r>
            <a:r>
              <a:rPr b="0" i="0" lang="en-US" sz="2800" u="none" cap="none" strike="noStrike">
                <a:solidFill>
                  <a:schemeClr val="dk1"/>
                </a:solidFill>
                <a:latin typeface="Arial"/>
                <a:ea typeface="Arial"/>
                <a:cs typeface="Arial"/>
                <a:sym typeface="Arial"/>
              </a:rPr>
              <a:t> &gt;90%/ khí phòng</a:t>
            </a:r>
          </a:p>
          <a:p>
            <a:pPr indent="-228600" lvl="1" marL="685800" marR="0" rtl="0" algn="l">
              <a:lnSpc>
                <a:spcPct val="9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Cải thiện triệu chứng hô hấp</a:t>
            </a:r>
          </a:p>
          <a:p>
            <a:pPr indent="-228600" lvl="1" marL="685800" marR="0" rtl="0" algn="l">
              <a:lnSpc>
                <a:spcPct val="9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Có thể ăn uống đầy đủ qua miệng</a:t>
            </a:r>
          </a:p>
          <a:p>
            <a:pPr indent="-228600" lvl="1" marL="685800" marR="0" rtl="0" algn="l">
              <a:lnSpc>
                <a:spcPct val="90000"/>
              </a:lnSpc>
              <a:spcBef>
                <a:spcPts val="12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Cha mẹ có thể chăm sóc trẻ tốt tại nhà và tiếp tục cho trẻ uống thuốc</a:t>
            </a:r>
          </a:p>
          <a:p>
            <a:pPr indent="-228600" lvl="1" marL="685800" marR="0" rtl="0" algn="l">
              <a:lnSpc>
                <a:spcPct val="80000"/>
              </a:lnSpc>
              <a:spcBef>
                <a:spcPts val="110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28600" lvl="1" marL="685800" marR="0" rtl="0" algn="l">
              <a:lnSpc>
                <a:spcPct val="80000"/>
              </a:lnSpc>
              <a:spcBef>
                <a:spcPts val="500"/>
              </a:spcBef>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Tài liệu tham khảo</a:t>
            </a:r>
          </a:p>
        </p:txBody>
      </p:sp>
      <p:sp>
        <p:nvSpPr>
          <p:cNvPr id="384" name="Shape 384"/>
          <p:cNvSpPr txBox="1"/>
          <p:nvPr>
            <p:ph idx="1" type="body"/>
          </p:nvPr>
        </p:nvSpPr>
        <p:spPr>
          <a:xfrm>
            <a:off x="838200" y="1825625"/>
            <a:ext cx="10767646" cy="4351338"/>
          </a:xfrm>
          <a:prstGeom prst="rect">
            <a:avLst/>
          </a:prstGeom>
          <a:noFill/>
          <a:ln>
            <a:noFill/>
          </a:ln>
        </p:spPr>
        <p:txBody>
          <a:bodyPr anchorCtr="0" anchor="t" bIns="45700" lIns="91425" rIns="91425" wrap="square" tIns="45700">
            <a:noAutofit/>
          </a:bodyPr>
          <a:lstStyle/>
          <a:p>
            <a:pPr indent="-514350" lvl="1" marL="971550" marR="0" rtl="0" algn="l">
              <a:lnSpc>
                <a:spcPct val="100000"/>
              </a:lnSpc>
              <a:spcBef>
                <a:spcPts val="0"/>
              </a:spcBef>
              <a:spcAft>
                <a:spcPts val="0"/>
              </a:spcAft>
              <a:buClr>
                <a:schemeClr val="dk1"/>
              </a:buClr>
              <a:buSzPts val="2800"/>
              <a:buFont typeface="Arial"/>
              <a:buAutoNum type="arabicPeriod"/>
            </a:pPr>
            <a:r>
              <a:rPr b="0" i="0" lang="en-US" sz="2800" u="none" cap="none" strike="noStrike">
                <a:solidFill>
                  <a:schemeClr val="dk1"/>
                </a:solidFill>
                <a:latin typeface="Arial"/>
                <a:ea typeface="Arial"/>
                <a:cs typeface="Arial"/>
                <a:sym typeface="Arial"/>
              </a:rPr>
              <a:t>Kendig and Chernick’s Disorders of the respiratory tract in children – 2012</a:t>
            </a:r>
          </a:p>
          <a:p>
            <a:pPr indent="-514350" lvl="1" marL="971550" marR="0" rtl="0" algn="l">
              <a:lnSpc>
                <a:spcPct val="100000"/>
              </a:lnSpc>
              <a:spcBef>
                <a:spcPts val="1200"/>
              </a:spcBef>
              <a:spcAft>
                <a:spcPts val="0"/>
              </a:spcAft>
              <a:buClr>
                <a:schemeClr val="dk1"/>
              </a:buClr>
              <a:buSzPts val="2800"/>
              <a:buFont typeface="Arial"/>
              <a:buAutoNum type="arabicPeriod"/>
            </a:pPr>
            <a:r>
              <a:rPr b="0" i="0" lang="en-US" sz="2800" u="none" cap="none" strike="noStrike">
                <a:solidFill>
                  <a:schemeClr val="dk1"/>
                </a:solidFill>
                <a:latin typeface="Arial"/>
                <a:ea typeface="Arial"/>
                <a:cs typeface="Arial"/>
                <a:sym typeface="Arial"/>
              </a:rPr>
              <a:t>Oxygen therapy for children – WHO 2016</a:t>
            </a:r>
          </a:p>
          <a:p>
            <a:pPr indent="-514350" lvl="1" marL="971550" marR="0" rtl="0" algn="l">
              <a:lnSpc>
                <a:spcPct val="100000"/>
              </a:lnSpc>
              <a:spcBef>
                <a:spcPts val="1200"/>
              </a:spcBef>
              <a:spcAft>
                <a:spcPts val="0"/>
              </a:spcAft>
              <a:buClr>
                <a:schemeClr val="dk1"/>
              </a:buClr>
              <a:buSzPts val="2800"/>
              <a:buFont typeface="Arial"/>
              <a:buAutoNum type="arabicPeriod"/>
            </a:pPr>
            <a:r>
              <a:rPr b="0" i="0" lang="en-US" sz="2800" u="none" cap="none" strike="noStrike">
                <a:solidFill>
                  <a:schemeClr val="dk1"/>
                </a:solidFill>
                <a:latin typeface="Arial"/>
                <a:ea typeface="Arial"/>
                <a:cs typeface="Arial"/>
                <a:sym typeface="Arial"/>
              </a:rPr>
              <a:t>Pneumonia in children – Up To Date 2016</a:t>
            </a:r>
          </a:p>
          <a:p>
            <a:pPr indent="-514350" lvl="1" marL="971550" marR="0" rtl="0" algn="l">
              <a:lnSpc>
                <a:spcPct val="100000"/>
              </a:lnSpc>
              <a:spcBef>
                <a:spcPts val="1200"/>
              </a:spcBef>
              <a:spcAft>
                <a:spcPts val="0"/>
              </a:spcAft>
              <a:buClr>
                <a:schemeClr val="dk1"/>
              </a:buClr>
              <a:buSzPts val="2800"/>
              <a:buFont typeface="Arial"/>
              <a:buAutoNum type="arabicPeriod"/>
            </a:pPr>
            <a:r>
              <a:rPr b="0" i="0" lang="en-US" sz="2800" u="none" cap="none" strike="noStrike">
                <a:solidFill>
                  <a:schemeClr val="dk1"/>
                </a:solidFill>
                <a:latin typeface="Arial"/>
                <a:ea typeface="Arial"/>
                <a:cs typeface="Arial"/>
                <a:sym typeface="Arial"/>
              </a:rPr>
              <a:t>Revised WHO classification and treatment of childhood pneumonia at health facilities – 2014</a:t>
            </a:r>
          </a:p>
          <a:p>
            <a:pPr indent="-514350" lvl="1" marL="971550" marR="0" rtl="0" algn="l">
              <a:lnSpc>
                <a:spcPct val="100000"/>
              </a:lnSpc>
              <a:spcBef>
                <a:spcPts val="1200"/>
              </a:spcBef>
              <a:spcAft>
                <a:spcPts val="0"/>
              </a:spcAft>
              <a:buClr>
                <a:schemeClr val="dk1"/>
              </a:buClr>
              <a:buSzPts val="2800"/>
              <a:buFont typeface="Arial"/>
              <a:buAutoNum type="arabicPeriod"/>
            </a:pPr>
            <a:r>
              <a:rPr b="0" i="0" lang="en-US" sz="2800" u="none" cap="none" strike="noStrike">
                <a:solidFill>
                  <a:schemeClr val="dk1"/>
                </a:solidFill>
                <a:latin typeface="Arial"/>
                <a:ea typeface="Arial"/>
                <a:cs typeface="Arial"/>
                <a:sym typeface="Arial"/>
              </a:rPr>
              <a:t>Viêm phổi – Phác đồ nhi khoa bệnh viện Nhi Đồng 1 - 2015</a:t>
            </a:r>
          </a:p>
          <a:p>
            <a:pPr indent="-514350" lvl="0" marL="514350" marR="0" rtl="0" algn="l">
              <a:lnSpc>
                <a:spcPct val="90000"/>
              </a:lnSpc>
              <a:spcBef>
                <a:spcPts val="1600"/>
              </a:spcBef>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pic>
        <p:nvPicPr>
          <p:cNvPr id="389" name="Shape 389"/>
          <p:cNvPicPr preferRelativeResize="0"/>
          <p:nvPr/>
        </p:nvPicPr>
        <p:blipFill rotWithShape="1">
          <a:blip r:embed="rId3">
            <a:alphaModFix/>
          </a:blip>
          <a:srcRect b="0" l="0" r="0" t="0"/>
          <a:stretch/>
        </p:blipFill>
        <p:spPr>
          <a:xfrm>
            <a:off x="0" y="1392702"/>
            <a:ext cx="12192000" cy="3838428"/>
          </a:xfrm>
          <a:prstGeom prst="rect">
            <a:avLst/>
          </a:prstGeom>
          <a:noFill/>
          <a:ln>
            <a:noFill/>
          </a:ln>
        </p:spPr>
      </p:pic>
      <p:sp>
        <p:nvSpPr>
          <p:cNvPr id="390" name="Shape 390"/>
          <p:cNvSpPr/>
          <p:nvPr/>
        </p:nvSpPr>
        <p:spPr>
          <a:xfrm flipH="1">
            <a:off x="8453235" y="1445478"/>
            <a:ext cx="2730579" cy="3785652"/>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6000">
                <a:solidFill>
                  <a:srgbClr val="F76DD0"/>
                </a:solidFill>
                <a:latin typeface="Algerian"/>
                <a:ea typeface="Algerian"/>
                <a:cs typeface="Algerian"/>
                <a:sym typeface="Algerian"/>
              </a:rPr>
              <a:t>CHÂN THÀNH CẢM ƠN!</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pic>
        <p:nvPicPr>
          <p:cNvPr id="395" name="Shape 395"/>
          <p:cNvPicPr preferRelativeResize="0"/>
          <p:nvPr/>
        </p:nvPicPr>
        <p:blipFill rotWithShape="1">
          <a:blip r:embed="rId3">
            <a:alphaModFix/>
          </a:blip>
          <a:srcRect b="0" l="0" r="0" t="0"/>
          <a:stretch/>
        </p:blipFill>
        <p:spPr>
          <a:xfrm>
            <a:off x="2321169" y="464037"/>
            <a:ext cx="7843915" cy="60493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838200" y="230663"/>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Định nghĩa</a:t>
            </a:r>
          </a:p>
        </p:txBody>
      </p:sp>
      <p:sp>
        <p:nvSpPr>
          <p:cNvPr id="109" name="Shape 109"/>
          <p:cNvSpPr txBox="1"/>
          <p:nvPr>
            <p:ph idx="1" type="body"/>
          </p:nvPr>
        </p:nvSpPr>
        <p:spPr>
          <a:xfrm>
            <a:off x="838200" y="1556226"/>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Sinh bệnh học</a:t>
            </a:r>
          </a:p>
          <a:p>
            <a:pPr indent="-228600" lvl="1" marL="685800" marR="0" rtl="0" algn="l">
              <a:lnSpc>
                <a:spcPct val="100000"/>
              </a:lnSpc>
              <a:spcBef>
                <a:spcPts val="600"/>
              </a:spcBef>
              <a:spcAft>
                <a:spcPts val="0"/>
              </a:spcAft>
              <a:buClr>
                <a:srgbClr val="FF0000"/>
              </a:buClr>
              <a:buSzPts val="2800"/>
              <a:buFont typeface="Arial"/>
              <a:buChar char="•"/>
            </a:pPr>
            <a:r>
              <a:rPr b="0" i="0" lang="en-US" sz="2800" u="none" cap="none" strike="noStrike">
                <a:solidFill>
                  <a:srgbClr val="FF0000"/>
                </a:solidFill>
                <a:latin typeface="Arial"/>
                <a:ea typeface="Arial"/>
                <a:cs typeface="Arial"/>
                <a:sym typeface="Arial"/>
              </a:rPr>
              <a:t>Viêm phổi </a:t>
            </a:r>
            <a:r>
              <a:rPr b="0" i="0" lang="en-US" sz="2800" u="none" cap="none" strike="noStrike">
                <a:solidFill>
                  <a:schemeClr val="dk1"/>
                </a:solidFill>
                <a:latin typeface="Arial"/>
                <a:ea typeface="Arial"/>
                <a:cs typeface="Arial"/>
                <a:sym typeface="Arial"/>
              </a:rPr>
              <a:t>(VP) là tình trạng viêm </a:t>
            </a:r>
            <a:r>
              <a:rPr b="0" i="0" lang="en-US" sz="2800" u="none" cap="none" strike="noStrike">
                <a:solidFill>
                  <a:srgbClr val="FF0000"/>
                </a:solidFill>
                <a:latin typeface="Arial"/>
                <a:ea typeface="Arial"/>
                <a:cs typeface="Arial"/>
                <a:sym typeface="Arial"/>
              </a:rPr>
              <a:t>nhu mô phổi </a:t>
            </a:r>
            <a:r>
              <a:rPr b="0" i="0" lang="en-US" sz="2800" u="none" cap="none" strike="noStrike">
                <a:solidFill>
                  <a:schemeClr val="dk1"/>
                </a:solidFill>
                <a:latin typeface="Arial"/>
                <a:ea typeface="Arial"/>
                <a:cs typeface="Arial"/>
                <a:sym typeface="Arial"/>
              </a:rPr>
              <a:t>(phế nang &amp; mô kẽ) ± tiểu phế quản, gây ra do nhiễm trùng (sv, vk, kst, nấm) hoặc chất kích thích.</a:t>
            </a:r>
          </a:p>
          <a:p>
            <a:pPr indent="-228600" lvl="0" marL="228600" marR="0" rtl="0" algn="l">
              <a:lnSpc>
                <a:spcPct val="90000"/>
              </a:lnSpc>
              <a:spcBef>
                <a:spcPts val="1600"/>
              </a:spcBef>
              <a:spcAft>
                <a:spcPts val="0"/>
              </a:spcAft>
              <a:buClr>
                <a:srgbClr val="2F5496"/>
              </a:buClr>
              <a:buSzPts val="3200"/>
              <a:buFont typeface="Arial"/>
              <a:buChar char="•"/>
            </a:pPr>
            <a:r>
              <a:rPr b="1" i="0" lang="en-US" sz="3200" u="none" cap="none" strike="noStrike">
                <a:solidFill>
                  <a:srgbClr val="2F5496"/>
                </a:solidFill>
                <a:latin typeface="Arial"/>
                <a:ea typeface="Arial"/>
                <a:cs typeface="Arial"/>
                <a:sym typeface="Arial"/>
              </a:rPr>
              <a:t>Lâm sàng</a:t>
            </a:r>
          </a:p>
          <a:p>
            <a:pPr indent="-228600" lvl="1" marL="685800" marR="0" rtl="0" algn="l">
              <a:lnSpc>
                <a:spcPct val="100000"/>
              </a:lnSpc>
              <a:spcBef>
                <a:spcPts val="6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VP là một bệnh lý nhiễm trùng hô hấp dưới, biểu hiện bằng thở nhanh, thở co lõm ngực, ran phổi, (±) khò khè khi khám lâm sàng hoặc hình ảnh thâm nhiễm phổi trên Xquang ngực.</a:t>
            </a:r>
          </a:p>
          <a:p>
            <a:pPr indent="-228600" lvl="0" marL="228600" marR="0" rtl="0" algn="l">
              <a:lnSpc>
                <a:spcPct val="90000"/>
              </a:lnSpc>
              <a:spcBef>
                <a:spcPts val="1600"/>
              </a:spcBef>
              <a:buClr>
                <a:srgbClr val="2F5496"/>
              </a:buClr>
              <a:buSzPts val="3200"/>
              <a:buFont typeface="Arial"/>
              <a:buNone/>
            </a:pPr>
            <a:r>
              <a:t/>
            </a:r>
            <a:endParaRPr b="1" i="0" sz="3200" u="none" cap="none" strike="noStrike">
              <a:solidFill>
                <a:srgbClr val="2F549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p:nvPr/>
        </p:nvSpPr>
        <p:spPr>
          <a:xfrm>
            <a:off x="1856936" y="2504050"/>
            <a:ext cx="8679766" cy="2658793"/>
          </a:xfrm>
          <a:prstGeom prst="flowChartAlternateProcess">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None/>
            </a:pPr>
            <a:r>
              <a:rPr b="0" i="0" lang="en-US" sz="3600" u="none" cap="none" strike="noStrike">
                <a:solidFill>
                  <a:srgbClr val="FFFFFF"/>
                </a:solidFill>
                <a:latin typeface="Arial"/>
                <a:ea typeface="Arial"/>
                <a:cs typeface="Arial"/>
                <a:sym typeface="Arial"/>
              </a:rPr>
              <a:t>Viêm phổi cộng đồng (VPCĐ): VP ở trẻ đang khỏe bị nhiễm bệnh từ bên ngoài cộng đồng (ngoài BV) hoặc trong vòng 48 giờ đầu nằm viện. </a:t>
            </a:r>
          </a:p>
        </p:txBody>
      </p:sp>
      <p:sp>
        <p:nvSpPr>
          <p:cNvPr id="115" name="Shape 115"/>
          <p:cNvSpPr txBox="1"/>
          <p:nvPr>
            <p:ph type="title"/>
          </p:nvPr>
        </p:nvSpPr>
        <p:spPr>
          <a:xfrm>
            <a:off x="939019" y="1178487"/>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Định nghĩa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768719" y="145943"/>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Yếu tố nguy cơ viêm phổi</a:t>
            </a:r>
          </a:p>
        </p:txBody>
      </p:sp>
      <p:sp>
        <p:nvSpPr>
          <p:cNvPr id="122" name="Shape 122"/>
          <p:cNvSpPr/>
          <p:nvPr/>
        </p:nvSpPr>
        <p:spPr>
          <a:xfrm>
            <a:off x="6817609" y="2518134"/>
            <a:ext cx="3464393" cy="4104852"/>
          </a:xfrm>
          <a:prstGeom prst="roundRect">
            <a:avLst>
              <a:gd fmla="val 8014" name="adj"/>
            </a:avLst>
          </a:prstGeom>
          <a:solidFill>
            <a:srgbClr val="F8F8F8"/>
          </a:solidFill>
          <a:ln cap="flat" cmpd="sng" w="9525">
            <a:solidFill>
              <a:schemeClr val="accent1"/>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grpSp>
        <p:nvGrpSpPr>
          <p:cNvPr id="123" name="Shape 123"/>
          <p:cNvGrpSpPr/>
          <p:nvPr/>
        </p:nvGrpSpPr>
        <p:grpSpPr>
          <a:xfrm>
            <a:off x="1730326" y="1331143"/>
            <a:ext cx="3489374" cy="999136"/>
            <a:chOff x="752" y="1413"/>
            <a:chExt cx="1321" cy="294"/>
          </a:xfrm>
        </p:grpSpPr>
        <p:sp>
          <p:nvSpPr>
            <p:cNvPr id="124" name="Shape 124"/>
            <p:cNvSpPr/>
            <p:nvPr/>
          </p:nvSpPr>
          <p:spPr>
            <a:xfrm>
              <a:off x="752" y="1413"/>
              <a:ext cx="1321" cy="294"/>
            </a:xfrm>
            <a:prstGeom prst="roundRect">
              <a:avLst>
                <a:gd fmla="val 50000" name="adj"/>
              </a:avLst>
            </a:prstGeom>
            <a:gradFill>
              <a:gsLst>
                <a:gs pos="0">
                  <a:srgbClr val="D5702C"/>
                </a:gs>
                <a:gs pos="50000">
                  <a:schemeClr val="accent2"/>
                </a:gs>
                <a:gs pos="100000">
                  <a:srgbClr val="D5702C"/>
                </a:gs>
              </a:gsLst>
              <a:lin ang="0" scaled="0"/>
            </a:gradFill>
            <a:ln>
              <a:noFill/>
            </a:ln>
            <a:effectLst>
              <a:outerShdw rotWithShape="0" algn="ctr" dir="2700000" dist="53882">
                <a:srgbClr val="292929">
                  <a:alpha val="49803"/>
                </a:srgbClr>
              </a:outerShdw>
            </a:effectLst>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25" name="Shape 125"/>
            <p:cNvSpPr/>
            <p:nvPr/>
          </p:nvSpPr>
          <p:spPr>
            <a:xfrm flipH="1">
              <a:off x="2007" y="1457"/>
              <a:ext cx="59" cy="204"/>
            </a:xfrm>
            <a:prstGeom prst="moon">
              <a:avLst>
                <a:gd fmla="val 22032" name="adj"/>
              </a:avLst>
            </a:prstGeom>
            <a:gradFill>
              <a:gsLst>
                <a:gs pos="0">
                  <a:srgbClr val="B3B3B3">
                    <a:alpha val="0"/>
                  </a:srgbClr>
                </a:gs>
                <a:gs pos="50000">
                  <a:srgbClr val="FFFFFF">
                    <a:alpha val="83921"/>
                  </a:srgbClr>
                </a:gs>
                <a:gs pos="100000">
                  <a:srgbClr val="B3B3B3">
                    <a:alpha val="0"/>
                  </a:srgbClr>
                </a:gs>
              </a:gsLst>
              <a:lin ang="5400000" scaled="0"/>
            </a:grad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26" name="Shape 126"/>
            <p:cNvSpPr/>
            <p:nvPr/>
          </p:nvSpPr>
          <p:spPr>
            <a:xfrm>
              <a:off x="766" y="1457"/>
              <a:ext cx="59" cy="204"/>
            </a:xfrm>
            <a:prstGeom prst="moon">
              <a:avLst>
                <a:gd fmla="val 22032" name="adj"/>
              </a:avLst>
            </a:prstGeom>
            <a:gradFill>
              <a:gsLst>
                <a:gs pos="0">
                  <a:srgbClr val="B3B3B3">
                    <a:alpha val="0"/>
                  </a:srgbClr>
                </a:gs>
                <a:gs pos="50000">
                  <a:srgbClr val="FFFFFF">
                    <a:alpha val="83921"/>
                  </a:srgbClr>
                </a:gs>
                <a:gs pos="100000">
                  <a:srgbClr val="B3B3B3">
                    <a:alpha val="0"/>
                  </a:srgbClr>
                </a:gs>
              </a:gsLst>
              <a:lin ang="5400000" scaled="0"/>
            </a:grad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grpSp>
      <p:grpSp>
        <p:nvGrpSpPr>
          <p:cNvPr id="127" name="Shape 127"/>
          <p:cNvGrpSpPr/>
          <p:nvPr/>
        </p:nvGrpSpPr>
        <p:grpSpPr>
          <a:xfrm>
            <a:off x="6711065" y="1331142"/>
            <a:ext cx="3570937" cy="999137"/>
            <a:chOff x="3623" y="1413"/>
            <a:chExt cx="1321" cy="294"/>
          </a:xfrm>
        </p:grpSpPr>
        <p:sp>
          <p:nvSpPr>
            <p:cNvPr id="128" name="Shape 128"/>
            <p:cNvSpPr/>
            <p:nvPr/>
          </p:nvSpPr>
          <p:spPr>
            <a:xfrm>
              <a:off x="3623" y="1413"/>
              <a:ext cx="1321" cy="294"/>
            </a:xfrm>
            <a:prstGeom prst="roundRect">
              <a:avLst>
                <a:gd fmla="val 50000" name="adj"/>
              </a:avLst>
            </a:prstGeom>
            <a:gradFill>
              <a:gsLst>
                <a:gs pos="0">
                  <a:srgbClr val="5693CA"/>
                </a:gs>
                <a:gs pos="50000">
                  <a:schemeClr val="accent1"/>
                </a:gs>
                <a:gs pos="100000">
                  <a:srgbClr val="5693CA"/>
                </a:gs>
              </a:gsLst>
              <a:lin ang="0" scaled="0"/>
            </a:gradFill>
            <a:ln cap="flat" cmpd="sng" w="12700">
              <a:solidFill>
                <a:schemeClr val="accent1"/>
              </a:solidFill>
              <a:prstDash val="solid"/>
              <a:round/>
              <a:headEnd len="med" w="med" type="none"/>
              <a:tailEnd len="med" w="med" type="none"/>
            </a:ln>
            <a:effectLst>
              <a:outerShdw rotWithShape="0" algn="ctr" dir="2700000" dist="53882">
                <a:srgbClr val="292929">
                  <a:alpha val="49803"/>
                </a:srgbClr>
              </a:outerShdw>
            </a:effectLst>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29" name="Shape 129"/>
            <p:cNvSpPr/>
            <p:nvPr/>
          </p:nvSpPr>
          <p:spPr>
            <a:xfrm flipH="1">
              <a:off x="4878" y="1457"/>
              <a:ext cx="59" cy="204"/>
            </a:xfrm>
            <a:prstGeom prst="moon">
              <a:avLst>
                <a:gd fmla="val 22032" name="adj"/>
              </a:avLst>
            </a:prstGeom>
            <a:gradFill>
              <a:gsLst>
                <a:gs pos="0">
                  <a:srgbClr val="B3B3B3">
                    <a:alpha val="0"/>
                  </a:srgbClr>
                </a:gs>
                <a:gs pos="50000">
                  <a:srgbClr val="FFFFFF">
                    <a:alpha val="83921"/>
                  </a:srgbClr>
                </a:gs>
                <a:gs pos="100000">
                  <a:srgbClr val="B3B3B3">
                    <a:alpha val="0"/>
                  </a:srgbClr>
                </a:gs>
              </a:gsLst>
              <a:lin ang="5400000" scaled="0"/>
            </a:grad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30" name="Shape 130"/>
            <p:cNvSpPr/>
            <p:nvPr/>
          </p:nvSpPr>
          <p:spPr>
            <a:xfrm>
              <a:off x="3637" y="1457"/>
              <a:ext cx="59" cy="204"/>
            </a:xfrm>
            <a:prstGeom prst="moon">
              <a:avLst>
                <a:gd fmla="val 22032" name="adj"/>
              </a:avLst>
            </a:prstGeom>
            <a:gradFill>
              <a:gsLst>
                <a:gs pos="0">
                  <a:srgbClr val="B3B3B3">
                    <a:alpha val="0"/>
                  </a:srgbClr>
                </a:gs>
                <a:gs pos="50000">
                  <a:srgbClr val="FFFFFF">
                    <a:alpha val="83921"/>
                  </a:srgbClr>
                </a:gs>
                <a:gs pos="100000">
                  <a:srgbClr val="B3B3B3">
                    <a:alpha val="0"/>
                  </a:srgbClr>
                </a:gs>
              </a:gsLst>
              <a:lin ang="5400000" scaled="0"/>
            </a:grad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grpSp>
      <p:sp>
        <p:nvSpPr>
          <p:cNvPr id="131" name="Shape 131"/>
          <p:cNvSpPr/>
          <p:nvPr/>
        </p:nvSpPr>
        <p:spPr>
          <a:xfrm>
            <a:off x="1767307" y="2518134"/>
            <a:ext cx="3444458" cy="4104852"/>
          </a:xfrm>
          <a:prstGeom prst="roundRect">
            <a:avLst>
              <a:gd fmla="val 8014" name="adj"/>
            </a:avLst>
          </a:prstGeom>
          <a:solidFill>
            <a:srgbClr val="F8F8F8"/>
          </a:solidFill>
          <a:ln cap="flat" cmpd="sng" w="9525">
            <a:solidFill>
              <a:schemeClr val="accent2"/>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32" name="Shape 132"/>
          <p:cNvSpPr txBox="1"/>
          <p:nvPr/>
        </p:nvSpPr>
        <p:spPr>
          <a:xfrm>
            <a:off x="2189977" y="1518998"/>
            <a:ext cx="2238375" cy="584775"/>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3200">
                <a:solidFill>
                  <a:srgbClr val="FFFF00"/>
                </a:solidFill>
                <a:latin typeface="Calibri"/>
                <a:ea typeface="Calibri"/>
                <a:cs typeface="Calibri"/>
                <a:sym typeface="Calibri"/>
              </a:rPr>
              <a:t>Bên trong</a:t>
            </a:r>
          </a:p>
        </p:txBody>
      </p:sp>
      <p:sp>
        <p:nvSpPr>
          <p:cNvPr id="133" name="Shape 133"/>
          <p:cNvSpPr/>
          <p:nvPr/>
        </p:nvSpPr>
        <p:spPr>
          <a:xfrm rot="6395">
            <a:off x="5201128" y="3732127"/>
            <a:ext cx="1539397" cy="755650"/>
          </a:xfrm>
          <a:prstGeom prst="rightArrow">
            <a:avLst>
              <a:gd fmla="val 46509" name="adj1"/>
              <a:gd fmla="val 42052" name="adj2"/>
            </a:avLst>
          </a:prstGeom>
          <a:gradFill>
            <a:gsLst>
              <a:gs pos="0">
                <a:srgbClr val="FFFFFF">
                  <a:alpha val="0"/>
                </a:srgbClr>
              </a:gs>
              <a:gs pos="100000">
                <a:schemeClr val="accent2"/>
              </a:gs>
            </a:gsLst>
            <a:lin ang="0" scaled="0"/>
          </a:grad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34" name="Shape 134"/>
          <p:cNvSpPr txBox="1"/>
          <p:nvPr/>
        </p:nvSpPr>
        <p:spPr>
          <a:xfrm>
            <a:off x="1739200" y="2529558"/>
            <a:ext cx="3412005" cy="409342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dk1"/>
              </a:buClr>
              <a:buSzPts val="1400"/>
              <a:buFont typeface="Calibri"/>
              <a:buChar char="•"/>
            </a:pPr>
            <a:r>
              <a:rPr b="1" lang="en-US" sz="1400">
                <a:solidFill>
                  <a:schemeClr val="dk1"/>
                </a:solidFill>
                <a:latin typeface="Calibri"/>
                <a:ea typeface="Calibri"/>
                <a:cs typeface="Calibri"/>
                <a:sym typeface="Calibri"/>
              </a:rPr>
              <a:t> </a:t>
            </a:r>
            <a:r>
              <a:rPr lang="en-US" sz="2200">
                <a:solidFill>
                  <a:schemeClr val="dk1"/>
                </a:solidFill>
                <a:latin typeface="Arial"/>
                <a:ea typeface="Arial"/>
                <a:cs typeface="Arial"/>
                <a:sym typeface="Arial"/>
              </a:rPr>
              <a:t>Non tháng, nhẹ cân</a:t>
            </a:r>
          </a:p>
          <a:p>
            <a:pPr indent="0" lvl="0" marL="0" marR="0" rtl="0" algn="l">
              <a:spcBef>
                <a:spcPts val="1200"/>
              </a:spcBef>
              <a:spcAft>
                <a:spcPts val="0"/>
              </a:spcAft>
              <a:buClr>
                <a:schemeClr val="dk1"/>
              </a:buClr>
              <a:buSzPts val="2200"/>
              <a:buFont typeface="Arial"/>
              <a:buChar char="•"/>
            </a:pPr>
            <a:r>
              <a:rPr lang="en-US" sz="2200">
                <a:solidFill>
                  <a:schemeClr val="dk1"/>
                </a:solidFill>
                <a:latin typeface="Arial"/>
                <a:ea typeface="Arial"/>
                <a:cs typeface="Arial"/>
                <a:sym typeface="Arial"/>
              </a:rPr>
              <a:t> Suy dinh dưỡng</a:t>
            </a:r>
          </a:p>
          <a:p>
            <a:pPr indent="0" lvl="0" marL="0" marR="0" rtl="0" algn="l">
              <a:spcBef>
                <a:spcPts val="1200"/>
              </a:spcBef>
              <a:spcAft>
                <a:spcPts val="0"/>
              </a:spcAft>
              <a:buClr>
                <a:schemeClr val="dk1"/>
              </a:buClr>
              <a:buSzPts val="2200"/>
              <a:buFont typeface="Arial"/>
              <a:buChar char="•"/>
            </a:pPr>
            <a:r>
              <a:rPr lang="en-US" sz="2200">
                <a:solidFill>
                  <a:schemeClr val="dk1"/>
                </a:solidFill>
                <a:latin typeface="Arial"/>
                <a:ea typeface="Arial"/>
                <a:cs typeface="Arial"/>
                <a:sym typeface="Arial"/>
              </a:rPr>
              <a:t> Chủng ngừa không đủ</a:t>
            </a:r>
          </a:p>
          <a:p>
            <a:pPr indent="0" lvl="0" marL="0" marR="0" rtl="0" algn="l">
              <a:spcBef>
                <a:spcPts val="1200"/>
              </a:spcBef>
              <a:spcAft>
                <a:spcPts val="0"/>
              </a:spcAft>
              <a:buClr>
                <a:schemeClr val="dk1"/>
              </a:buClr>
              <a:buSzPts val="2200"/>
              <a:buFont typeface="Arial"/>
              <a:buChar char="•"/>
            </a:pPr>
            <a:r>
              <a:rPr lang="en-US" sz="2200">
                <a:solidFill>
                  <a:schemeClr val="dk1"/>
                </a:solidFill>
                <a:latin typeface="Arial"/>
                <a:ea typeface="Arial"/>
                <a:cs typeface="Arial"/>
                <a:sym typeface="Arial"/>
              </a:rPr>
              <a:t> Suy giảm miễn dịch</a:t>
            </a:r>
          </a:p>
          <a:p>
            <a:pPr indent="0" lvl="0" marL="0" marR="0" rtl="0" algn="l">
              <a:spcBef>
                <a:spcPts val="1200"/>
              </a:spcBef>
              <a:spcAft>
                <a:spcPts val="0"/>
              </a:spcAft>
              <a:buClr>
                <a:schemeClr val="dk1"/>
              </a:buClr>
              <a:buSzPts val="2200"/>
              <a:buFont typeface="Arial"/>
              <a:buChar char="•"/>
            </a:pPr>
            <a:r>
              <a:rPr lang="en-US" sz="2200">
                <a:solidFill>
                  <a:schemeClr val="dk1"/>
                </a:solidFill>
                <a:latin typeface="Arial"/>
                <a:ea typeface="Arial"/>
                <a:cs typeface="Arial"/>
                <a:sym typeface="Arial"/>
              </a:rPr>
              <a:t> Có bệnh mạn tính: hen, </a:t>
            </a:r>
            <a:br>
              <a:rPr lang="en-US" sz="2200">
                <a:solidFill>
                  <a:schemeClr val="dk1"/>
                </a:solidFill>
                <a:latin typeface="Arial"/>
                <a:ea typeface="Arial"/>
                <a:cs typeface="Arial"/>
                <a:sym typeface="Arial"/>
              </a:rPr>
            </a:br>
            <a:r>
              <a:rPr lang="en-US" sz="2200">
                <a:solidFill>
                  <a:schemeClr val="dk1"/>
                </a:solidFill>
                <a:latin typeface="Arial"/>
                <a:ea typeface="Arial"/>
                <a:cs typeface="Arial"/>
                <a:sym typeface="Arial"/>
              </a:rPr>
              <a:t>loạn sản phế quản phổi, tim bẩm sinh, trào ngược dạ dày thực quản, bệnh thần kinh cơ, dò khí quản – thực quản</a:t>
            </a:r>
          </a:p>
        </p:txBody>
      </p:sp>
      <p:sp>
        <p:nvSpPr>
          <p:cNvPr id="135" name="Shape 135"/>
          <p:cNvSpPr/>
          <p:nvPr/>
        </p:nvSpPr>
        <p:spPr>
          <a:xfrm flipH="1" rot="-6395">
            <a:off x="5262562" y="4336976"/>
            <a:ext cx="1527914" cy="755650"/>
          </a:xfrm>
          <a:prstGeom prst="rightArrow">
            <a:avLst>
              <a:gd fmla="val 46509" name="adj1"/>
              <a:gd fmla="val 42098" name="adj2"/>
            </a:avLst>
          </a:prstGeom>
          <a:gradFill>
            <a:gsLst>
              <a:gs pos="0">
                <a:srgbClr val="FFFFFF">
                  <a:alpha val="0"/>
                </a:srgbClr>
              </a:gs>
              <a:gs pos="100000">
                <a:schemeClr val="accent1"/>
              </a:gs>
            </a:gsLst>
            <a:lin ang="0" scaled="0"/>
          </a:grad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36" name="Shape 136"/>
          <p:cNvSpPr txBox="1"/>
          <p:nvPr/>
        </p:nvSpPr>
        <p:spPr>
          <a:xfrm>
            <a:off x="7429968" y="1567203"/>
            <a:ext cx="2238375" cy="584775"/>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3200">
                <a:solidFill>
                  <a:srgbClr val="FFFF00"/>
                </a:solidFill>
                <a:latin typeface="Calibri"/>
                <a:ea typeface="Calibri"/>
                <a:cs typeface="Calibri"/>
                <a:sym typeface="Calibri"/>
              </a:rPr>
              <a:t>Bên ngoài</a:t>
            </a:r>
          </a:p>
        </p:txBody>
      </p:sp>
      <p:sp>
        <p:nvSpPr>
          <p:cNvPr id="137" name="Shape 137"/>
          <p:cNvSpPr txBox="1"/>
          <p:nvPr/>
        </p:nvSpPr>
        <p:spPr>
          <a:xfrm>
            <a:off x="6860149" y="2518134"/>
            <a:ext cx="3412005" cy="440120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dk1"/>
              </a:buClr>
              <a:buSzPts val="1400"/>
              <a:buFont typeface="Calibri"/>
              <a:buChar char="•"/>
            </a:pPr>
            <a:r>
              <a:rPr b="1" lang="en-US" sz="1400">
                <a:solidFill>
                  <a:schemeClr val="dk1"/>
                </a:solidFill>
                <a:latin typeface="Calibri"/>
                <a:ea typeface="Calibri"/>
                <a:cs typeface="Calibri"/>
                <a:sym typeface="Calibri"/>
              </a:rPr>
              <a:t> </a:t>
            </a:r>
            <a:r>
              <a:rPr lang="en-US" sz="2200">
                <a:solidFill>
                  <a:schemeClr val="dk1"/>
                </a:solidFill>
                <a:latin typeface="Arial"/>
                <a:ea typeface="Arial"/>
                <a:cs typeface="Arial"/>
                <a:sym typeface="Arial"/>
              </a:rPr>
              <a:t>Môi trường sinh hoạt và sống đông đúc, ô nhiễm</a:t>
            </a:r>
          </a:p>
          <a:p>
            <a:pPr indent="0" lvl="0" marL="0" marR="0" rtl="0" algn="l">
              <a:spcBef>
                <a:spcPts val="1200"/>
              </a:spcBef>
              <a:spcAft>
                <a:spcPts val="0"/>
              </a:spcAft>
              <a:buClr>
                <a:schemeClr val="dk1"/>
              </a:buClr>
              <a:buSzPts val="2200"/>
              <a:buFont typeface="Arial"/>
              <a:buChar char="•"/>
            </a:pPr>
            <a:r>
              <a:rPr lang="en-US" sz="2200">
                <a:solidFill>
                  <a:schemeClr val="dk1"/>
                </a:solidFill>
                <a:latin typeface="Arial"/>
                <a:ea typeface="Arial"/>
                <a:cs typeface="Arial"/>
                <a:sym typeface="Arial"/>
              </a:rPr>
              <a:t> Thời tiết: lạnh</a:t>
            </a:r>
          </a:p>
          <a:p>
            <a:pPr indent="0" lvl="0" marL="0" marR="0" rtl="0" algn="l">
              <a:spcBef>
                <a:spcPts val="1200"/>
              </a:spcBef>
              <a:spcAft>
                <a:spcPts val="0"/>
              </a:spcAft>
              <a:buClr>
                <a:schemeClr val="dk1"/>
              </a:buClr>
              <a:buSzPts val="2200"/>
              <a:buFont typeface="Arial"/>
              <a:buChar char="•"/>
            </a:pPr>
            <a:r>
              <a:rPr lang="en-US" sz="2200">
                <a:solidFill>
                  <a:schemeClr val="dk1"/>
                </a:solidFill>
                <a:latin typeface="Arial"/>
                <a:ea typeface="Arial"/>
                <a:cs typeface="Arial"/>
                <a:sym typeface="Arial"/>
              </a:rPr>
              <a:t> Hoàn cảnh KT - XH thấp</a:t>
            </a:r>
          </a:p>
          <a:p>
            <a:pPr indent="0" lvl="0" marL="0" marR="0" rtl="0" algn="l">
              <a:spcBef>
                <a:spcPts val="1200"/>
              </a:spcBef>
              <a:spcAft>
                <a:spcPts val="0"/>
              </a:spcAft>
              <a:buClr>
                <a:schemeClr val="dk1"/>
              </a:buClr>
              <a:buSzPts val="2200"/>
              <a:buFont typeface="Arial"/>
              <a:buChar char="•"/>
            </a:pPr>
            <a:r>
              <a:rPr lang="en-US" sz="2200">
                <a:solidFill>
                  <a:schemeClr val="dk1"/>
                </a:solidFill>
                <a:latin typeface="Arial"/>
                <a:ea typeface="Arial"/>
                <a:cs typeface="Arial"/>
                <a:sym typeface="Arial"/>
              </a:rPr>
              <a:t> Tiếp xúc khói thuốc lá</a:t>
            </a:r>
          </a:p>
          <a:p>
            <a:pPr indent="0" lvl="0" marL="0" marR="0" rtl="0" algn="l">
              <a:spcBef>
                <a:spcPts val="1200"/>
              </a:spcBef>
              <a:spcAft>
                <a:spcPts val="0"/>
              </a:spcAft>
              <a:buClr>
                <a:schemeClr val="dk1"/>
              </a:buClr>
              <a:buSzPts val="2200"/>
              <a:buFont typeface="Arial"/>
              <a:buChar char="•"/>
            </a:pPr>
            <a:r>
              <a:rPr lang="en-US" sz="2200">
                <a:solidFill>
                  <a:schemeClr val="dk1"/>
                </a:solidFill>
                <a:latin typeface="Arial"/>
                <a:ea typeface="Arial"/>
                <a:cs typeface="Arial"/>
                <a:sym typeface="Arial"/>
              </a:rPr>
              <a:t> Tiếp xúc người đang nhiễm trùng hô hấp</a:t>
            </a:r>
          </a:p>
          <a:p>
            <a:pPr indent="0" lvl="0" marL="0" marR="0" rtl="0" algn="l">
              <a:spcBef>
                <a:spcPts val="1200"/>
              </a:spcBef>
              <a:spcAft>
                <a:spcPts val="0"/>
              </a:spcAft>
              <a:buClr>
                <a:schemeClr val="dk1"/>
              </a:buClr>
              <a:buSzPts val="2200"/>
              <a:buFont typeface="Arial"/>
              <a:buChar char="•"/>
            </a:pPr>
            <a:r>
              <a:rPr lang="en-US" sz="2200">
                <a:solidFill>
                  <a:schemeClr val="dk1"/>
                </a:solidFill>
                <a:latin typeface="Arial"/>
                <a:ea typeface="Arial"/>
                <a:cs typeface="Arial"/>
                <a:sym typeface="Arial"/>
              </a:rPr>
              <a:t> Gia đình không biết cách chăm sóc trẻ tốt</a:t>
            </a:r>
          </a:p>
          <a:p>
            <a:pPr indent="0" lvl="0" marL="0" marR="0" rtl="0" algn="l">
              <a:spcBef>
                <a:spcPts val="1200"/>
              </a:spcBef>
              <a:spcAft>
                <a:spcPts val="0"/>
              </a:spcAft>
              <a:buNone/>
            </a:pPr>
            <a:r>
              <a:t/>
            </a:r>
            <a:endParaRPr sz="2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838200" y="5579"/>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Nguyên nhân</a:t>
            </a:r>
          </a:p>
        </p:txBody>
      </p:sp>
      <p:sp>
        <p:nvSpPr>
          <p:cNvPr id="143" name="Shape 143"/>
          <p:cNvSpPr txBox="1"/>
          <p:nvPr>
            <p:ph idx="1" type="body"/>
          </p:nvPr>
        </p:nvSpPr>
        <p:spPr>
          <a:xfrm>
            <a:off x="838200" y="1331142"/>
            <a:ext cx="9782908" cy="5162844"/>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rgbClr val="2F5496"/>
              </a:buClr>
              <a:buSzPts val="3237"/>
              <a:buFont typeface="Arial"/>
              <a:buChar char="•"/>
            </a:pPr>
            <a:r>
              <a:rPr b="1" i="0" lang="en-US" sz="3237" u="none" cap="none" strike="noStrike">
                <a:solidFill>
                  <a:srgbClr val="2F5496"/>
                </a:solidFill>
                <a:latin typeface="Arial"/>
                <a:ea typeface="Arial"/>
                <a:cs typeface="Arial"/>
                <a:sym typeface="Arial"/>
              </a:rPr>
              <a:t>Vi sinh</a:t>
            </a:r>
          </a:p>
          <a:p>
            <a:pPr indent="-228600" lvl="1" marL="685800" marR="0" rtl="0" algn="l">
              <a:lnSpc>
                <a:spcPct val="110000"/>
              </a:lnSpc>
              <a:spcBef>
                <a:spcPts val="6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Siêu vi</a:t>
            </a:r>
          </a:p>
          <a:p>
            <a:pPr indent="-228600" lvl="1" marL="685800" marR="0" rtl="0" algn="l">
              <a:lnSpc>
                <a:spcPct val="110000"/>
              </a:lnSpc>
              <a:spcBef>
                <a:spcPts val="12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Vi khuẩn</a:t>
            </a:r>
          </a:p>
          <a:p>
            <a:pPr indent="-228600" lvl="1" marL="685800" marR="0" rtl="0" algn="l">
              <a:lnSpc>
                <a:spcPct val="110000"/>
              </a:lnSpc>
              <a:spcBef>
                <a:spcPts val="12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Ký sinh trùng, vi nấm</a:t>
            </a:r>
          </a:p>
          <a:p>
            <a:pPr indent="-228600" lvl="0" marL="228600" marR="0" rtl="0" algn="l">
              <a:lnSpc>
                <a:spcPct val="80000"/>
              </a:lnSpc>
              <a:spcBef>
                <a:spcPts val="1600"/>
              </a:spcBef>
              <a:spcAft>
                <a:spcPts val="0"/>
              </a:spcAft>
              <a:buClr>
                <a:srgbClr val="2F5496"/>
              </a:buClr>
              <a:buSzPts val="3237"/>
              <a:buFont typeface="Arial"/>
              <a:buChar char="•"/>
            </a:pPr>
            <a:r>
              <a:rPr b="1" i="0" lang="en-US" sz="3237" u="none" cap="none" strike="noStrike">
                <a:solidFill>
                  <a:srgbClr val="2F5496"/>
                </a:solidFill>
                <a:latin typeface="Arial"/>
                <a:ea typeface="Arial"/>
                <a:cs typeface="Arial"/>
                <a:sym typeface="Arial"/>
              </a:rPr>
              <a:t>Không vi sinh</a:t>
            </a:r>
          </a:p>
          <a:p>
            <a:pPr indent="-228600" lvl="1" marL="685800" marR="0" rtl="0" algn="l">
              <a:lnSpc>
                <a:spcPct val="100000"/>
              </a:lnSpc>
              <a:spcBef>
                <a:spcPts val="6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Hít: sặc thức ăn, dò thực quản – khí quản, GERD</a:t>
            </a:r>
          </a:p>
          <a:p>
            <a:pPr indent="-228600" lvl="1" marL="685800" marR="0" rtl="0" algn="l">
              <a:lnSpc>
                <a:spcPct val="100000"/>
              </a:lnSpc>
              <a:spcBef>
                <a:spcPts val="12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Dị vật</a:t>
            </a:r>
          </a:p>
          <a:p>
            <a:pPr indent="-228600" lvl="1" marL="685800" marR="0" rtl="0" algn="l">
              <a:lnSpc>
                <a:spcPct val="100000"/>
              </a:lnSpc>
              <a:spcBef>
                <a:spcPts val="12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Bệnh tự miễn</a:t>
            </a:r>
          </a:p>
          <a:p>
            <a:pPr indent="-228600" lvl="1" marL="685800" marR="0" rtl="0" algn="l">
              <a:lnSpc>
                <a:spcPct val="100000"/>
              </a:lnSpc>
              <a:spcBef>
                <a:spcPts val="1200"/>
              </a:spcBef>
              <a:spcAft>
                <a:spcPts val="0"/>
              </a:spcAft>
              <a:buClr>
                <a:schemeClr val="dk1"/>
              </a:buClr>
              <a:buSzPts val="2775"/>
              <a:buFont typeface="Arial"/>
              <a:buChar char="•"/>
            </a:pPr>
            <a:r>
              <a:rPr b="0" i="0" lang="en-US" sz="2775" u="none" cap="none" strike="noStrike">
                <a:solidFill>
                  <a:schemeClr val="dk1"/>
                </a:solidFill>
                <a:latin typeface="Arial"/>
                <a:ea typeface="Arial"/>
                <a:cs typeface="Arial"/>
                <a:sym typeface="Arial"/>
              </a:rPr>
              <a:t>Chất phóng xạ</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grpSp>
        <p:nvGrpSpPr>
          <p:cNvPr id="148" name="Shape 148"/>
          <p:cNvGrpSpPr/>
          <p:nvPr/>
        </p:nvGrpSpPr>
        <p:grpSpPr>
          <a:xfrm>
            <a:off x="2883015" y="5877314"/>
            <a:ext cx="1047750" cy="493712"/>
            <a:chOff x="1714500" y="3094038"/>
            <a:chExt cx="1047750" cy="551111"/>
          </a:xfrm>
        </p:grpSpPr>
        <p:sp>
          <p:nvSpPr>
            <p:cNvPr id="149" name="Shape 149"/>
            <p:cNvSpPr/>
            <p:nvPr/>
          </p:nvSpPr>
          <p:spPr>
            <a:xfrm>
              <a:off x="1714500" y="3094038"/>
              <a:ext cx="1047750" cy="551111"/>
            </a:xfrm>
            <a:custGeom>
              <a:pathLst>
                <a:path extrusionOk="0" h="120000" w="120000">
                  <a:moveTo>
                    <a:pt x="90" y="0"/>
                  </a:moveTo>
                  <a:cubicBezTo>
                    <a:pt x="14090" y="5357"/>
                    <a:pt x="28636" y="3456"/>
                    <a:pt x="42909" y="5184"/>
                  </a:cubicBezTo>
                  <a:cubicBezTo>
                    <a:pt x="63606" y="4263"/>
                    <a:pt x="85939" y="5415"/>
                    <a:pt x="105000" y="2419"/>
                  </a:cubicBezTo>
                  <a:lnTo>
                    <a:pt x="120000" y="1382"/>
                  </a:lnTo>
                  <a:cubicBezTo>
                    <a:pt x="119818" y="40097"/>
                    <a:pt x="119636" y="78811"/>
                    <a:pt x="119454" y="117526"/>
                  </a:cubicBezTo>
                  <a:lnTo>
                    <a:pt x="105272" y="118044"/>
                  </a:lnTo>
                  <a:lnTo>
                    <a:pt x="75727" y="118736"/>
                  </a:lnTo>
                  <a:cubicBezTo>
                    <a:pt x="60303" y="119427"/>
                    <a:pt x="23606" y="123229"/>
                    <a:pt x="0" y="113032"/>
                  </a:cubicBezTo>
                  <a:lnTo>
                    <a:pt x="22909" y="57380"/>
                  </a:lnTo>
                  <a:cubicBezTo>
                    <a:pt x="14212" y="40327"/>
                    <a:pt x="9060" y="27941"/>
                    <a:pt x="90" y="0"/>
                  </a:cubicBezTo>
                  <a:close/>
                </a:path>
              </a:pathLst>
            </a:custGeom>
            <a:gradFill>
              <a:gsLst>
                <a:gs pos="0">
                  <a:srgbClr val="01B5F4"/>
                </a:gs>
                <a:gs pos="21000">
                  <a:srgbClr val="0193C6"/>
                </a:gs>
                <a:gs pos="52000">
                  <a:srgbClr val="019ACF"/>
                </a:gs>
                <a:gs pos="86000">
                  <a:srgbClr val="018EBF"/>
                </a:gs>
                <a:gs pos="100000">
                  <a:srgbClr val="0184B1"/>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0" name="Shape 150"/>
            <p:cNvSpPr/>
            <p:nvPr/>
          </p:nvSpPr>
          <p:spPr>
            <a:xfrm>
              <a:off x="1816100" y="3152516"/>
              <a:ext cx="919162" cy="437700"/>
            </a:xfrm>
            <a:custGeom>
              <a:pathLst>
                <a:path extrusionOk="0" h="120000" w="120000">
                  <a:moveTo>
                    <a:pt x="99" y="0"/>
                  </a:moveTo>
                  <a:cubicBezTo>
                    <a:pt x="15493" y="5357"/>
                    <a:pt x="31486" y="3456"/>
                    <a:pt x="47179" y="5184"/>
                  </a:cubicBezTo>
                  <a:cubicBezTo>
                    <a:pt x="69937" y="4263"/>
                    <a:pt x="94493" y="5415"/>
                    <a:pt x="115451" y="2419"/>
                  </a:cubicBezTo>
                  <a:lnTo>
                    <a:pt x="119068" y="2654"/>
                  </a:lnTo>
                  <a:lnTo>
                    <a:pt x="119999" y="117244"/>
                  </a:lnTo>
                  <a:lnTo>
                    <a:pt x="115750" y="118044"/>
                  </a:lnTo>
                  <a:lnTo>
                    <a:pt x="83264" y="118736"/>
                  </a:lnTo>
                  <a:cubicBezTo>
                    <a:pt x="66305" y="119427"/>
                    <a:pt x="25955" y="123229"/>
                    <a:pt x="0" y="113032"/>
                  </a:cubicBezTo>
                  <a:lnTo>
                    <a:pt x="25189" y="57380"/>
                  </a:lnTo>
                  <a:cubicBezTo>
                    <a:pt x="15626" y="40327"/>
                    <a:pt x="9962" y="27941"/>
                    <a:pt x="99" y="0"/>
                  </a:cubicBezTo>
                  <a:close/>
                </a:path>
              </a:pathLst>
            </a:custGeom>
            <a:noFill/>
            <a:ln cap="flat" cmpd="sng" w="19050">
              <a:solidFill>
                <a:srgbClr val="90E1FE"/>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nvGrpSpPr>
          <p:cNvPr id="151" name="Shape 151"/>
          <p:cNvGrpSpPr/>
          <p:nvPr/>
        </p:nvGrpSpPr>
        <p:grpSpPr>
          <a:xfrm>
            <a:off x="998866" y="2511950"/>
            <a:ext cx="1047750" cy="493712"/>
            <a:chOff x="1714500" y="3094038"/>
            <a:chExt cx="1047750" cy="551111"/>
          </a:xfrm>
        </p:grpSpPr>
        <p:sp>
          <p:nvSpPr>
            <p:cNvPr id="152" name="Shape 152"/>
            <p:cNvSpPr/>
            <p:nvPr/>
          </p:nvSpPr>
          <p:spPr>
            <a:xfrm>
              <a:off x="1714500" y="3094038"/>
              <a:ext cx="1047750" cy="551111"/>
            </a:xfrm>
            <a:custGeom>
              <a:pathLst>
                <a:path extrusionOk="0" h="120000" w="120000">
                  <a:moveTo>
                    <a:pt x="90" y="0"/>
                  </a:moveTo>
                  <a:cubicBezTo>
                    <a:pt x="14090" y="5357"/>
                    <a:pt x="28636" y="3456"/>
                    <a:pt x="42909" y="5184"/>
                  </a:cubicBezTo>
                  <a:cubicBezTo>
                    <a:pt x="63606" y="4263"/>
                    <a:pt x="85939" y="5415"/>
                    <a:pt x="105000" y="2419"/>
                  </a:cubicBezTo>
                  <a:lnTo>
                    <a:pt x="120000" y="1382"/>
                  </a:lnTo>
                  <a:cubicBezTo>
                    <a:pt x="119818" y="40097"/>
                    <a:pt x="119636" y="78811"/>
                    <a:pt x="119454" y="117526"/>
                  </a:cubicBezTo>
                  <a:lnTo>
                    <a:pt x="105272" y="118044"/>
                  </a:lnTo>
                  <a:lnTo>
                    <a:pt x="75727" y="118736"/>
                  </a:lnTo>
                  <a:cubicBezTo>
                    <a:pt x="60303" y="119427"/>
                    <a:pt x="23606" y="123229"/>
                    <a:pt x="0" y="113032"/>
                  </a:cubicBezTo>
                  <a:lnTo>
                    <a:pt x="22909" y="57380"/>
                  </a:lnTo>
                  <a:cubicBezTo>
                    <a:pt x="14212" y="40327"/>
                    <a:pt x="9060" y="27941"/>
                    <a:pt x="90" y="0"/>
                  </a:cubicBezTo>
                  <a:close/>
                </a:path>
              </a:pathLst>
            </a:custGeom>
            <a:gradFill>
              <a:gsLst>
                <a:gs pos="0">
                  <a:srgbClr val="01B5F4"/>
                </a:gs>
                <a:gs pos="21000">
                  <a:srgbClr val="0193C6"/>
                </a:gs>
                <a:gs pos="52000">
                  <a:srgbClr val="019ACF"/>
                </a:gs>
                <a:gs pos="86000">
                  <a:srgbClr val="018EBF"/>
                </a:gs>
                <a:gs pos="100000">
                  <a:srgbClr val="0184B1"/>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3" name="Shape 153"/>
            <p:cNvSpPr/>
            <p:nvPr/>
          </p:nvSpPr>
          <p:spPr>
            <a:xfrm>
              <a:off x="1816100" y="3152516"/>
              <a:ext cx="919162" cy="437700"/>
            </a:xfrm>
            <a:custGeom>
              <a:pathLst>
                <a:path extrusionOk="0" h="120000" w="120000">
                  <a:moveTo>
                    <a:pt x="99" y="0"/>
                  </a:moveTo>
                  <a:cubicBezTo>
                    <a:pt x="15493" y="5357"/>
                    <a:pt x="31486" y="3456"/>
                    <a:pt x="47179" y="5184"/>
                  </a:cubicBezTo>
                  <a:cubicBezTo>
                    <a:pt x="69937" y="4263"/>
                    <a:pt x="94493" y="5415"/>
                    <a:pt x="115451" y="2419"/>
                  </a:cubicBezTo>
                  <a:lnTo>
                    <a:pt x="119068" y="2654"/>
                  </a:lnTo>
                  <a:lnTo>
                    <a:pt x="119999" y="117244"/>
                  </a:lnTo>
                  <a:lnTo>
                    <a:pt x="115750" y="118044"/>
                  </a:lnTo>
                  <a:lnTo>
                    <a:pt x="83264" y="118736"/>
                  </a:lnTo>
                  <a:cubicBezTo>
                    <a:pt x="66305" y="119427"/>
                    <a:pt x="25955" y="123229"/>
                    <a:pt x="0" y="113032"/>
                  </a:cubicBezTo>
                  <a:lnTo>
                    <a:pt x="25189" y="57380"/>
                  </a:lnTo>
                  <a:cubicBezTo>
                    <a:pt x="15626" y="40327"/>
                    <a:pt x="9962" y="27941"/>
                    <a:pt x="99" y="0"/>
                  </a:cubicBezTo>
                  <a:close/>
                </a:path>
              </a:pathLst>
            </a:custGeom>
            <a:noFill/>
            <a:ln cap="flat" cmpd="sng" w="19050">
              <a:solidFill>
                <a:srgbClr val="90E1FE"/>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nvGrpSpPr>
          <p:cNvPr id="154" name="Shape 154"/>
          <p:cNvGrpSpPr/>
          <p:nvPr/>
        </p:nvGrpSpPr>
        <p:grpSpPr>
          <a:xfrm>
            <a:off x="1896002" y="4270691"/>
            <a:ext cx="1047750" cy="493712"/>
            <a:chOff x="1714500" y="3094038"/>
            <a:chExt cx="1047750" cy="551111"/>
          </a:xfrm>
        </p:grpSpPr>
        <p:sp>
          <p:nvSpPr>
            <p:cNvPr id="155" name="Shape 155"/>
            <p:cNvSpPr/>
            <p:nvPr/>
          </p:nvSpPr>
          <p:spPr>
            <a:xfrm>
              <a:off x="1714500" y="3094038"/>
              <a:ext cx="1047750" cy="551111"/>
            </a:xfrm>
            <a:custGeom>
              <a:pathLst>
                <a:path extrusionOk="0" h="120000" w="120000">
                  <a:moveTo>
                    <a:pt x="90" y="0"/>
                  </a:moveTo>
                  <a:cubicBezTo>
                    <a:pt x="14090" y="5357"/>
                    <a:pt x="28636" y="3456"/>
                    <a:pt x="42909" y="5184"/>
                  </a:cubicBezTo>
                  <a:cubicBezTo>
                    <a:pt x="63606" y="4263"/>
                    <a:pt x="85939" y="5415"/>
                    <a:pt x="105000" y="2419"/>
                  </a:cubicBezTo>
                  <a:lnTo>
                    <a:pt x="120000" y="1382"/>
                  </a:lnTo>
                  <a:cubicBezTo>
                    <a:pt x="119818" y="40097"/>
                    <a:pt x="119636" y="78811"/>
                    <a:pt x="119454" y="117526"/>
                  </a:cubicBezTo>
                  <a:lnTo>
                    <a:pt x="105272" y="118044"/>
                  </a:lnTo>
                  <a:lnTo>
                    <a:pt x="75727" y="118736"/>
                  </a:lnTo>
                  <a:cubicBezTo>
                    <a:pt x="60303" y="119427"/>
                    <a:pt x="23606" y="123229"/>
                    <a:pt x="0" y="113032"/>
                  </a:cubicBezTo>
                  <a:lnTo>
                    <a:pt x="22909" y="57380"/>
                  </a:lnTo>
                  <a:cubicBezTo>
                    <a:pt x="14212" y="40327"/>
                    <a:pt x="9060" y="27941"/>
                    <a:pt x="90" y="0"/>
                  </a:cubicBezTo>
                  <a:close/>
                </a:path>
              </a:pathLst>
            </a:custGeom>
            <a:gradFill>
              <a:gsLst>
                <a:gs pos="0">
                  <a:srgbClr val="01B5F4"/>
                </a:gs>
                <a:gs pos="21000">
                  <a:srgbClr val="0193C6"/>
                </a:gs>
                <a:gs pos="52000">
                  <a:srgbClr val="019ACF"/>
                </a:gs>
                <a:gs pos="86000">
                  <a:srgbClr val="018EBF"/>
                </a:gs>
                <a:gs pos="100000">
                  <a:srgbClr val="0184B1"/>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6" name="Shape 156"/>
            <p:cNvSpPr/>
            <p:nvPr/>
          </p:nvSpPr>
          <p:spPr>
            <a:xfrm>
              <a:off x="1816100" y="3152516"/>
              <a:ext cx="919162" cy="437700"/>
            </a:xfrm>
            <a:custGeom>
              <a:pathLst>
                <a:path extrusionOk="0" h="120000" w="120000">
                  <a:moveTo>
                    <a:pt x="99" y="0"/>
                  </a:moveTo>
                  <a:cubicBezTo>
                    <a:pt x="15493" y="5357"/>
                    <a:pt x="31486" y="3456"/>
                    <a:pt x="47179" y="5184"/>
                  </a:cubicBezTo>
                  <a:cubicBezTo>
                    <a:pt x="69937" y="4263"/>
                    <a:pt x="94493" y="5415"/>
                    <a:pt x="115451" y="2419"/>
                  </a:cubicBezTo>
                  <a:lnTo>
                    <a:pt x="119068" y="2654"/>
                  </a:lnTo>
                  <a:lnTo>
                    <a:pt x="119999" y="117244"/>
                  </a:lnTo>
                  <a:lnTo>
                    <a:pt x="115750" y="118044"/>
                  </a:lnTo>
                  <a:lnTo>
                    <a:pt x="83264" y="118736"/>
                  </a:lnTo>
                  <a:cubicBezTo>
                    <a:pt x="66305" y="119427"/>
                    <a:pt x="25955" y="123229"/>
                    <a:pt x="0" y="113032"/>
                  </a:cubicBezTo>
                  <a:lnTo>
                    <a:pt x="25189" y="57380"/>
                  </a:lnTo>
                  <a:cubicBezTo>
                    <a:pt x="15626" y="40327"/>
                    <a:pt x="9962" y="27941"/>
                    <a:pt x="99" y="0"/>
                  </a:cubicBezTo>
                  <a:close/>
                </a:path>
              </a:pathLst>
            </a:custGeom>
            <a:noFill/>
            <a:ln cap="flat" cmpd="sng" w="19050">
              <a:solidFill>
                <a:srgbClr val="90E1FE"/>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nvGrpSpPr>
          <p:cNvPr id="157" name="Shape 157"/>
          <p:cNvGrpSpPr/>
          <p:nvPr/>
        </p:nvGrpSpPr>
        <p:grpSpPr>
          <a:xfrm>
            <a:off x="77902" y="971221"/>
            <a:ext cx="1047750" cy="493712"/>
            <a:chOff x="1714500" y="3094038"/>
            <a:chExt cx="1047750" cy="551111"/>
          </a:xfrm>
        </p:grpSpPr>
        <p:sp>
          <p:nvSpPr>
            <p:cNvPr id="158" name="Shape 158"/>
            <p:cNvSpPr/>
            <p:nvPr/>
          </p:nvSpPr>
          <p:spPr>
            <a:xfrm>
              <a:off x="1714500" y="3094038"/>
              <a:ext cx="1047750" cy="551111"/>
            </a:xfrm>
            <a:custGeom>
              <a:pathLst>
                <a:path extrusionOk="0" h="120000" w="120000">
                  <a:moveTo>
                    <a:pt x="90" y="0"/>
                  </a:moveTo>
                  <a:cubicBezTo>
                    <a:pt x="14090" y="5357"/>
                    <a:pt x="28636" y="3456"/>
                    <a:pt x="42909" y="5184"/>
                  </a:cubicBezTo>
                  <a:cubicBezTo>
                    <a:pt x="63606" y="4263"/>
                    <a:pt x="85939" y="5415"/>
                    <a:pt x="105000" y="2419"/>
                  </a:cubicBezTo>
                  <a:lnTo>
                    <a:pt x="120000" y="1382"/>
                  </a:lnTo>
                  <a:cubicBezTo>
                    <a:pt x="119818" y="40097"/>
                    <a:pt x="119636" y="78811"/>
                    <a:pt x="119454" y="117526"/>
                  </a:cubicBezTo>
                  <a:lnTo>
                    <a:pt x="105272" y="118044"/>
                  </a:lnTo>
                  <a:lnTo>
                    <a:pt x="75727" y="118736"/>
                  </a:lnTo>
                  <a:cubicBezTo>
                    <a:pt x="60303" y="119427"/>
                    <a:pt x="23606" y="123229"/>
                    <a:pt x="0" y="113032"/>
                  </a:cubicBezTo>
                  <a:lnTo>
                    <a:pt x="22909" y="57380"/>
                  </a:lnTo>
                  <a:cubicBezTo>
                    <a:pt x="14212" y="40327"/>
                    <a:pt x="9060" y="27941"/>
                    <a:pt x="90" y="0"/>
                  </a:cubicBezTo>
                  <a:close/>
                </a:path>
              </a:pathLst>
            </a:custGeom>
            <a:gradFill>
              <a:gsLst>
                <a:gs pos="0">
                  <a:srgbClr val="01B5F4"/>
                </a:gs>
                <a:gs pos="21000">
                  <a:srgbClr val="0193C6"/>
                </a:gs>
                <a:gs pos="52000">
                  <a:srgbClr val="019ACF"/>
                </a:gs>
                <a:gs pos="86000">
                  <a:srgbClr val="018EBF"/>
                </a:gs>
                <a:gs pos="100000">
                  <a:srgbClr val="0184B1"/>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9" name="Shape 159"/>
            <p:cNvSpPr/>
            <p:nvPr/>
          </p:nvSpPr>
          <p:spPr>
            <a:xfrm>
              <a:off x="1816100" y="3152516"/>
              <a:ext cx="919162" cy="437700"/>
            </a:xfrm>
            <a:custGeom>
              <a:pathLst>
                <a:path extrusionOk="0" h="120000" w="120000">
                  <a:moveTo>
                    <a:pt x="99" y="0"/>
                  </a:moveTo>
                  <a:cubicBezTo>
                    <a:pt x="15493" y="5357"/>
                    <a:pt x="31486" y="3456"/>
                    <a:pt x="47179" y="5184"/>
                  </a:cubicBezTo>
                  <a:cubicBezTo>
                    <a:pt x="69937" y="4263"/>
                    <a:pt x="94493" y="5415"/>
                    <a:pt x="115451" y="2419"/>
                  </a:cubicBezTo>
                  <a:lnTo>
                    <a:pt x="119068" y="2654"/>
                  </a:lnTo>
                  <a:lnTo>
                    <a:pt x="119999" y="117244"/>
                  </a:lnTo>
                  <a:lnTo>
                    <a:pt x="115750" y="118044"/>
                  </a:lnTo>
                  <a:lnTo>
                    <a:pt x="83264" y="118736"/>
                  </a:lnTo>
                  <a:cubicBezTo>
                    <a:pt x="66305" y="119427"/>
                    <a:pt x="25955" y="123229"/>
                    <a:pt x="0" y="113032"/>
                  </a:cubicBezTo>
                  <a:lnTo>
                    <a:pt x="25189" y="57380"/>
                  </a:lnTo>
                  <a:cubicBezTo>
                    <a:pt x="15626" y="40327"/>
                    <a:pt x="9962" y="27941"/>
                    <a:pt x="99" y="0"/>
                  </a:cubicBezTo>
                  <a:close/>
                </a:path>
              </a:pathLst>
            </a:custGeom>
            <a:noFill/>
            <a:ln cap="flat" cmpd="sng" w="19050">
              <a:solidFill>
                <a:srgbClr val="90E1FE"/>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nvGrpSpPr>
          <p:cNvPr id="160" name="Shape 160"/>
          <p:cNvGrpSpPr/>
          <p:nvPr/>
        </p:nvGrpSpPr>
        <p:grpSpPr>
          <a:xfrm>
            <a:off x="2943752" y="3722392"/>
            <a:ext cx="6821005" cy="1777594"/>
            <a:chOff x="2530645" y="3951572"/>
            <a:chExt cx="4651820" cy="1220700"/>
          </a:xfrm>
        </p:grpSpPr>
        <p:pic>
          <p:nvPicPr>
            <p:cNvPr descr="C:\Users\dell\Desktop\Icon sale page\Icon tĩnh\200wide.jpg" id="161" name="Shape 161"/>
            <p:cNvPicPr preferRelativeResize="0"/>
            <p:nvPr/>
          </p:nvPicPr>
          <p:blipFill rotWithShape="1">
            <a:blip r:embed="rId3">
              <a:alphaModFix/>
            </a:blip>
            <a:srcRect b="0" l="14158" r="0" t="0"/>
            <a:stretch/>
          </p:blipFill>
          <p:spPr>
            <a:xfrm flipH="1">
              <a:off x="2656682" y="4926180"/>
              <a:ext cx="3744118" cy="246092"/>
            </a:xfrm>
            <a:prstGeom prst="rect">
              <a:avLst/>
            </a:prstGeom>
            <a:noFill/>
            <a:ln>
              <a:noFill/>
            </a:ln>
          </p:spPr>
        </p:pic>
        <p:grpSp>
          <p:nvGrpSpPr>
            <p:cNvPr id="162" name="Shape 162"/>
            <p:cNvGrpSpPr/>
            <p:nvPr/>
          </p:nvGrpSpPr>
          <p:grpSpPr>
            <a:xfrm>
              <a:off x="2530645" y="3951572"/>
              <a:ext cx="4651820" cy="1011238"/>
              <a:chOff x="2671148" y="1330116"/>
              <a:chExt cx="3938587" cy="1011238"/>
            </a:xfrm>
          </p:grpSpPr>
          <p:pic>
            <p:nvPicPr>
              <p:cNvPr id="163" name="Shape 163"/>
              <p:cNvPicPr preferRelativeResize="0"/>
              <p:nvPr/>
            </p:nvPicPr>
            <p:blipFill rotWithShape="1">
              <a:blip r:embed="rId4">
                <a:alphaModFix/>
              </a:blip>
              <a:srcRect b="0" l="0" r="0" t="0"/>
              <a:stretch/>
            </p:blipFill>
            <p:spPr>
              <a:xfrm>
                <a:off x="2671148" y="1330116"/>
                <a:ext cx="3938587" cy="1011238"/>
              </a:xfrm>
              <a:prstGeom prst="rect">
                <a:avLst/>
              </a:prstGeom>
              <a:noFill/>
              <a:ln>
                <a:noFill/>
              </a:ln>
            </p:spPr>
          </p:pic>
          <p:sp>
            <p:nvSpPr>
              <p:cNvPr id="164" name="Shape 164"/>
              <p:cNvSpPr/>
              <p:nvPr/>
            </p:nvSpPr>
            <p:spPr>
              <a:xfrm>
                <a:off x="2762555" y="1386471"/>
                <a:ext cx="3777280" cy="861362"/>
              </a:xfrm>
              <a:prstGeom prst="roundRect">
                <a:avLst>
                  <a:gd fmla="val 12108" name="adj"/>
                </a:avLst>
              </a:prstGeom>
              <a:noFill/>
              <a:ln cap="flat" cmpd="sng" w="19050">
                <a:solidFill>
                  <a:srgbClr val="996633"/>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grpSp>
        <p:nvGrpSpPr>
          <p:cNvPr id="165" name="Shape 165"/>
          <p:cNvGrpSpPr/>
          <p:nvPr/>
        </p:nvGrpSpPr>
        <p:grpSpPr>
          <a:xfrm>
            <a:off x="1109894" y="606375"/>
            <a:ext cx="5333110" cy="1308665"/>
            <a:chOff x="2530645" y="2460171"/>
            <a:chExt cx="4651820" cy="1219014"/>
          </a:xfrm>
        </p:grpSpPr>
        <p:pic>
          <p:nvPicPr>
            <p:cNvPr descr="C:\Users\dell\Desktop\Icon sale page\Icon tĩnh\200wide.jpg" id="166" name="Shape 166"/>
            <p:cNvPicPr preferRelativeResize="0"/>
            <p:nvPr/>
          </p:nvPicPr>
          <p:blipFill rotWithShape="1">
            <a:blip r:embed="rId3">
              <a:alphaModFix/>
            </a:blip>
            <a:srcRect b="0" l="14158" r="0" t="0"/>
            <a:stretch/>
          </p:blipFill>
          <p:spPr>
            <a:xfrm>
              <a:off x="3233624" y="3433093"/>
              <a:ext cx="3744118" cy="246092"/>
            </a:xfrm>
            <a:prstGeom prst="rect">
              <a:avLst/>
            </a:prstGeom>
            <a:noFill/>
            <a:ln>
              <a:noFill/>
            </a:ln>
          </p:spPr>
        </p:pic>
        <p:grpSp>
          <p:nvGrpSpPr>
            <p:cNvPr id="167" name="Shape 167"/>
            <p:cNvGrpSpPr/>
            <p:nvPr/>
          </p:nvGrpSpPr>
          <p:grpSpPr>
            <a:xfrm>
              <a:off x="2530645" y="2460171"/>
              <a:ext cx="4651820" cy="1011238"/>
              <a:chOff x="2671148" y="1311915"/>
              <a:chExt cx="3938587" cy="1011238"/>
            </a:xfrm>
          </p:grpSpPr>
          <p:pic>
            <p:nvPicPr>
              <p:cNvPr id="168" name="Shape 168"/>
              <p:cNvPicPr preferRelativeResize="0"/>
              <p:nvPr/>
            </p:nvPicPr>
            <p:blipFill rotWithShape="1">
              <a:blip r:embed="rId4">
                <a:alphaModFix/>
              </a:blip>
              <a:srcRect b="0" l="0" r="0" t="0"/>
              <a:stretch/>
            </p:blipFill>
            <p:spPr>
              <a:xfrm>
                <a:off x="2671148" y="1311915"/>
                <a:ext cx="3938587" cy="1011238"/>
              </a:xfrm>
              <a:prstGeom prst="rect">
                <a:avLst/>
              </a:prstGeom>
              <a:noFill/>
              <a:ln>
                <a:noFill/>
              </a:ln>
            </p:spPr>
          </p:pic>
          <p:sp>
            <p:nvSpPr>
              <p:cNvPr id="169" name="Shape 169"/>
              <p:cNvSpPr/>
              <p:nvPr/>
            </p:nvSpPr>
            <p:spPr>
              <a:xfrm>
                <a:off x="2762555" y="1386516"/>
                <a:ext cx="3777280" cy="861882"/>
              </a:xfrm>
              <a:prstGeom prst="roundRect">
                <a:avLst>
                  <a:gd fmla="val 12108" name="adj"/>
                </a:avLst>
              </a:prstGeom>
              <a:noFill/>
              <a:ln cap="flat" cmpd="sng" w="19050">
                <a:solidFill>
                  <a:srgbClr val="996633"/>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grpSp>
        <p:nvGrpSpPr>
          <p:cNvPr id="170" name="Shape 170"/>
          <p:cNvGrpSpPr/>
          <p:nvPr/>
        </p:nvGrpSpPr>
        <p:grpSpPr>
          <a:xfrm>
            <a:off x="3937711" y="5278244"/>
            <a:ext cx="7263441" cy="1378651"/>
            <a:chOff x="2671148" y="1311915"/>
            <a:chExt cx="3938587" cy="1011238"/>
          </a:xfrm>
        </p:grpSpPr>
        <p:pic>
          <p:nvPicPr>
            <p:cNvPr id="171" name="Shape 171"/>
            <p:cNvPicPr preferRelativeResize="0"/>
            <p:nvPr/>
          </p:nvPicPr>
          <p:blipFill rotWithShape="1">
            <a:blip r:embed="rId4">
              <a:alphaModFix/>
            </a:blip>
            <a:srcRect b="0" l="0" r="0" t="0"/>
            <a:stretch/>
          </p:blipFill>
          <p:spPr>
            <a:xfrm>
              <a:off x="2671148" y="1311915"/>
              <a:ext cx="3938587" cy="1011238"/>
            </a:xfrm>
            <a:prstGeom prst="rect">
              <a:avLst/>
            </a:prstGeom>
            <a:noFill/>
            <a:ln>
              <a:noFill/>
            </a:ln>
          </p:spPr>
        </p:pic>
        <p:sp>
          <p:nvSpPr>
            <p:cNvPr id="172" name="Shape 172"/>
            <p:cNvSpPr/>
            <p:nvPr/>
          </p:nvSpPr>
          <p:spPr>
            <a:xfrm>
              <a:off x="2762555" y="1386493"/>
              <a:ext cx="3777280" cy="861624"/>
            </a:xfrm>
            <a:prstGeom prst="roundRect">
              <a:avLst>
                <a:gd fmla="val 12108" name="adj"/>
              </a:avLst>
            </a:prstGeom>
            <a:noFill/>
            <a:ln cap="flat" cmpd="sng" w="19050">
              <a:solidFill>
                <a:srgbClr val="996633"/>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173" name="Shape 173"/>
          <p:cNvSpPr/>
          <p:nvPr/>
        </p:nvSpPr>
        <p:spPr>
          <a:xfrm>
            <a:off x="4530934" y="3759887"/>
            <a:ext cx="3539855" cy="1323439"/>
          </a:xfrm>
          <a:prstGeom prst="rect">
            <a:avLst/>
          </a:prstGeom>
          <a:noFill/>
          <a:ln>
            <a:noFill/>
          </a:ln>
        </p:spPr>
        <p:txBody>
          <a:bodyPr anchorCtr="0" anchor="ctr" bIns="45700" lIns="91425" rIns="91425" wrap="square" tIns="45700">
            <a:noAutofit/>
          </a:bodyPr>
          <a:lstStyle/>
          <a:p>
            <a:pPr indent="-285750" lvl="0" marL="285750" marR="0" rtl="0" algn="l">
              <a:spcBef>
                <a:spcPts val="0"/>
              </a:spcBef>
              <a:buClr>
                <a:schemeClr val="dk1"/>
              </a:buClr>
              <a:buSzPts val="2000"/>
              <a:buFont typeface="Arial"/>
              <a:buChar char="-"/>
            </a:pPr>
            <a:r>
              <a:rPr lang="en-US" sz="2000">
                <a:solidFill>
                  <a:schemeClr val="dk1"/>
                </a:solidFill>
                <a:latin typeface="Arial"/>
                <a:ea typeface="Arial"/>
                <a:cs typeface="Arial"/>
                <a:sym typeface="Arial"/>
              </a:rPr>
              <a:t>Siêu vi</a:t>
            </a:r>
          </a:p>
          <a:p>
            <a:pPr indent="-285750" lvl="0" marL="285750" marR="0" rtl="0" algn="l">
              <a:spcBef>
                <a:spcPts val="0"/>
              </a:spcBef>
              <a:buClr>
                <a:schemeClr val="dk1"/>
              </a:buClr>
              <a:buSzPts val="2000"/>
              <a:buFont typeface="Arial"/>
              <a:buChar char="-"/>
            </a:pPr>
            <a:r>
              <a:rPr i="1" lang="en-US" sz="2000">
                <a:solidFill>
                  <a:schemeClr val="dk1"/>
                </a:solidFill>
                <a:latin typeface="Arial"/>
                <a:ea typeface="Arial"/>
                <a:cs typeface="Arial"/>
                <a:sym typeface="Arial"/>
              </a:rPr>
              <a:t>Streptococcus pneumonia</a:t>
            </a:r>
          </a:p>
          <a:p>
            <a:pPr indent="-285750" lvl="0" marL="285750" marR="0" rtl="0" algn="l">
              <a:spcBef>
                <a:spcPts val="0"/>
              </a:spcBef>
              <a:buClr>
                <a:schemeClr val="dk1"/>
              </a:buClr>
              <a:buSzPts val="2000"/>
              <a:buFont typeface="Arial"/>
              <a:buChar char="-"/>
            </a:pPr>
            <a:r>
              <a:rPr i="1" lang="en-US" sz="2000">
                <a:solidFill>
                  <a:schemeClr val="dk1"/>
                </a:solidFill>
                <a:latin typeface="Arial"/>
                <a:ea typeface="Arial"/>
                <a:cs typeface="Arial"/>
                <a:sym typeface="Arial"/>
              </a:rPr>
              <a:t>Mycoplasma pneumonia</a:t>
            </a:r>
          </a:p>
          <a:p>
            <a:pPr indent="-285750" lvl="0" marL="285750" marR="0" rtl="0" algn="l">
              <a:spcBef>
                <a:spcPts val="0"/>
              </a:spcBef>
              <a:buClr>
                <a:schemeClr val="dk1"/>
              </a:buClr>
              <a:buSzPts val="2000"/>
              <a:buFont typeface="Arial"/>
              <a:buChar char="-"/>
            </a:pPr>
            <a:r>
              <a:rPr i="1" lang="en-US" sz="2000">
                <a:solidFill>
                  <a:schemeClr val="dk1"/>
                </a:solidFill>
                <a:latin typeface="Arial"/>
                <a:ea typeface="Arial"/>
                <a:cs typeface="Arial"/>
                <a:sym typeface="Arial"/>
              </a:rPr>
              <a:t>Chlamydia pneumonia</a:t>
            </a:r>
          </a:p>
        </p:txBody>
      </p:sp>
      <p:sp>
        <p:nvSpPr>
          <p:cNvPr id="174" name="Shape 174"/>
          <p:cNvSpPr/>
          <p:nvPr/>
        </p:nvSpPr>
        <p:spPr>
          <a:xfrm>
            <a:off x="5518378" y="5479031"/>
            <a:ext cx="3624395" cy="1015663"/>
          </a:xfrm>
          <a:prstGeom prst="rect">
            <a:avLst/>
          </a:prstGeom>
          <a:noFill/>
          <a:ln>
            <a:noFill/>
          </a:ln>
        </p:spPr>
        <p:txBody>
          <a:bodyPr anchorCtr="0" anchor="ctr" bIns="45700" lIns="91425" rIns="91425" wrap="square" tIns="45700">
            <a:noAutofit/>
          </a:bodyPr>
          <a:lstStyle/>
          <a:p>
            <a:pPr indent="-285750" lvl="0" marL="285750" marR="0" rtl="0" algn="l">
              <a:spcBef>
                <a:spcPts val="0"/>
              </a:spcBef>
              <a:buClr>
                <a:schemeClr val="dk1"/>
              </a:buClr>
              <a:buSzPts val="2000"/>
              <a:buFont typeface="Arial"/>
              <a:buChar char="-"/>
            </a:pPr>
            <a:r>
              <a:rPr i="1" lang="en-US" sz="2000">
                <a:solidFill>
                  <a:schemeClr val="dk1"/>
                </a:solidFill>
                <a:latin typeface="Arial"/>
                <a:ea typeface="Arial"/>
                <a:cs typeface="Arial"/>
                <a:sym typeface="Arial"/>
              </a:rPr>
              <a:t>Streptococcus pneumonia</a:t>
            </a:r>
          </a:p>
          <a:p>
            <a:pPr indent="-285750" lvl="0" marL="285750" marR="0" rtl="0" algn="l">
              <a:spcBef>
                <a:spcPts val="0"/>
              </a:spcBef>
              <a:buClr>
                <a:schemeClr val="dk1"/>
              </a:buClr>
              <a:buSzPts val="2000"/>
              <a:buFont typeface="Arial"/>
              <a:buChar char="-"/>
            </a:pPr>
            <a:r>
              <a:rPr i="1" lang="en-US" sz="2000">
                <a:solidFill>
                  <a:schemeClr val="dk1"/>
                </a:solidFill>
                <a:latin typeface="Arial"/>
                <a:ea typeface="Arial"/>
                <a:cs typeface="Arial"/>
                <a:sym typeface="Arial"/>
              </a:rPr>
              <a:t>Mycoplasma pneumonia</a:t>
            </a:r>
          </a:p>
          <a:p>
            <a:pPr indent="-285750" lvl="0" marL="285750" marR="0" rtl="0" algn="l">
              <a:spcBef>
                <a:spcPts val="0"/>
              </a:spcBef>
              <a:buClr>
                <a:schemeClr val="dk1"/>
              </a:buClr>
              <a:buSzPts val="2000"/>
              <a:buFont typeface="Arial"/>
              <a:buChar char="-"/>
            </a:pPr>
            <a:r>
              <a:rPr i="1" lang="en-US" sz="2000">
                <a:solidFill>
                  <a:schemeClr val="dk1"/>
                </a:solidFill>
                <a:latin typeface="Arial"/>
                <a:ea typeface="Arial"/>
                <a:cs typeface="Arial"/>
                <a:sym typeface="Arial"/>
              </a:rPr>
              <a:t>Chlamydia pneumonia</a:t>
            </a:r>
          </a:p>
        </p:txBody>
      </p:sp>
      <p:grpSp>
        <p:nvGrpSpPr>
          <p:cNvPr id="175" name="Shape 175"/>
          <p:cNvGrpSpPr/>
          <p:nvPr/>
        </p:nvGrpSpPr>
        <p:grpSpPr>
          <a:xfrm>
            <a:off x="865164" y="797158"/>
            <a:ext cx="1819275" cy="663575"/>
            <a:chOff x="2452688" y="2863775"/>
            <a:chExt cx="1819275" cy="662858"/>
          </a:xfrm>
        </p:grpSpPr>
        <p:sp>
          <p:nvSpPr>
            <p:cNvPr id="176" name="Shape 176"/>
            <p:cNvSpPr/>
            <p:nvPr/>
          </p:nvSpPr>
          <p:spPr>
            <a:xfrm>
              <a:off x="2452688" y="2863775"/>
              <a:ext cx="1819275" cy="583569"/>
            </a:xfrm>
            <a:custGeom>
              <a:pathLst>
                <a:path extrusionOk="0" h="120000" w="120000">
                  <a:moveTo>
                    <a:pt x="120000" y="64246"/>
                  </a:moveTo>
                  <a:lnTo>
                    <a:pt x="105863" y="15339"/>
                  </a:lnTo>
                  <a:cubicBezTo>
                    <a:pt x="82041" y="15339"/>
                    <a:pt x="57277" y="5558"/>
                    <a:pt x="32984" y="667"/>
                  </a:cubicBezTo>
                  <a:cubicBezTo>
                    <a:pt x="22984" y="-147"/>
                    <a:pt x="7172" y="-2919"/>
                    <a:pt x="628" y="14361"/>
                  </a:cubicBezTo>
                  <a:lnTo>
                    <a:pt x="0" y="118532"/>
                  </a:lnTo>
                  <a:cubicBezTo>
                    <a:pt x="1518" y="104186"/>
                    <a:pt x="12617" y="105490"/>
                    <a:pt x="15392" y="103371"/>
                  </a:cubicBezTo>
                  <a:cubicBezTo>
                    <a:pt x="31465" y="102067"/>
                    <a:pt x="43455" y="105654"/>
                    <a:pt x="55602" y="111196"/>
                  </a:cubicBezTo>
                  <a:cubicBezTo>
                    <a:pt x="67329" y="115109"/>
                    <a:pt x="89109" y="117065"/>
                    <a:pt x="105863" y="120000"/>
                  </a:cubicBezTo>
                  <a:lnTo>
                    <a:pt x="120000" y="64246"/>
                  </a:lnTo>
                  <a:close/>
                </a:path>
              </a:pathLst>
            </a:custGeom>
            <a:gradFill>
              <a:gsLst>
                <a:gs pos="0">
                  <a:srgbClr val="21C5FD"/>
                </a:gs>
                <a:gs pos="22000">
                  <a:srgbClr val="01A3DB"/>
                </a:gs>
                <a:gs pos="50000">
                  <a:srgbClr val="0190C2"/>
                </a:gs>
                <a:gs pos="60000">
                  <a:srgbClr val="02ACE7"/>
                </a:gs>
                <a:gs pos="80000">
                  <a:srgbClr val="73DBFF"/>
                </a:gs>
                <a:gs pos="84000">
                  <a:srgbClr val="73DBFF"/>
                </a:gs>
                <a:gs pos="100000">
                  <a:srgbClr val="0187B6"/>
                </a:gs>
              </a:gsLst>
              <a:lin ang="10800000" scaled="0"/>
            </a:gradFill>
            <a:ln>
              <a:noFill/>
            </a:ln>
            <a:effectLst>
              <a:outerShdw blurRad="50800" rotWithShape="0" algn="t" dir="5400000" dist="38100">
                <a:srgbClr val="000000">
                  <a:alpha val="49803"/>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77" name="Shape 177"/>
            <p:cNvSpPr/>
            <p:nvPr/>
          </p:nvSpPr>
          <p:spPr>
            <a:xfrm>
              <a:off x="2452688" y="3369468"/>
              <a:ext cx="247755" cy="157165"/>
            </a:xfrm>
            <a:custGeom>
              <a:pathLst>
                <a:path extrusionOk="0" h="120000" w="120000">
                  <a:moveTo>
                    <a:pt x="119949" y="120000"/>
                  </a:moveTo>
                  <a:cubicBezTo>
                    <a:pt x="120333" y="82424"/>
                    <a:pt x="118410" y="37575"/>
                    <a:pt x="118795" y="0"/>
                  </a:cubicBezTo>
                  <a:cubicBezTo>
                    <a:pt x="93037" y="1818"/>
                    <a:pt x="10764" y="3635"/>
                    <a:pt x="0" y="56362"/>
                  </a:cubicBezTo>
                  <a:cubicBezTo>
                    <a:pt x="17299" y="93332"/>
                    <a:pt x="86501" y="119393"/>
                    <a:pt x="119949" y="120000"/>
                  </a:cubicBezTo>
                  <a:close/>
                </a:path>
              </a:pathLst>
            </a:custGeom>
            <a:solidFill>
              <a:srgbClr val="01749D"/>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nvGrpSpPr>
          <p:cNvPr id="178" name="Shape 178"/>
          <p:cNvGrpSpPr/>
          <p:nvPr/>
        </p:nvGrpSpPr>
        <p:grpSpPr>
          <a:xfrm>
            <a:off x="2700502" y="4100118"/>
            <a:ext cx="1819275" cy="663575"/>
            <a:chOff x="2452688" y="2863775"/>
            <a:chExt cx="1819275" cy="662858"/>
          </a:xfrm>
        </p:grpSpPr>
        <p:sp>
          <p:nvSpPr>
            <p:cNvPr id="179" name="Shape 179"/>
            <p:cNvSpPr/>
            <p:nvPr/>
          </p:nvSpPr>
          <p:spPr>
            <a:xfrm>
              <a:off x="2452688" y="2863775"/>
              <a:ext cx="1819275" cy="583569"/>
            </a:xfrm>
            <a:custGeom>
              <a:pathLst>
                <a:path extrusionOk="0" h="120000" w="120000">
                  <a:moveTo>
                    <a:pt x="120000" y="64246"/>
                  </a:moveTo>
                  <a:lnTo>
                    <a:pt x="105863" y="15339"/>
                  </a:lnTo>
                  <a:cubicBezTo>
                    <a:pt x="82041" y="15339"/>
                    <a:pt x="57277" y="5558"/>
                    <a:pt x="32984" y="667"/>
                  </a:cubicBezTo>
                  <a:cubicBezTo>
                    <a:pt x="22984" y="-147"/>
                    <a:pt x="7172" y="-2919"/>
                    <a:pt x="628" y="14361"/>
                  </a:cubicBezTo>
                  <a:lnTo>
                    <a:pt x="0" y="118532"/>
                  </a:lnTo>
                  <a:cubicBezTo>
                    <a:pt x="1518" y="104186"/>
                    <a:pt x="12617" y="105490"/>
                    <a:pt x="15392" y="103371"/>
                  </a:cubicBezTo>
                  <a:cubicBezTo>
                    <a:pt x="31465" y="102067"/>
                    <a:pt x="43455" y="105654"/>
                    <a:pt x="55602" y="111196"/>
                  </a:cubicBezTo>
                  <a:cubicBezTo>
                    <a:pt x="67329" y="115109"/>
                    <a:pt x="89109" y="117065"/>
                    <a:pt x="105863" y="120000"/>
                  </a:cubicBezTo>
                  <a:lnTo>
                    <a:pt x="120000" y="64246"/>
                  </a:lnTo>
                  <a:close/>
                </a:path>
              </a:pathLst>
            </a:custGeom>
            <a:gradFill>
              <a:gsLst>
                <a:gs pos="0">
                  <a:srgbClr val="21C5FD"/>
                </a:gs>
                <a:gs pos="22000">
                  <a:srgbClr val="01A3DB"/>
                </a:gs>
                <a:gs pos="50000">
                  <a:srgbClr val="0190C2"/>
                </a:gs>
                <a:gs pos="60000">
                  <a:srgbClr val="02ACE7"/>
                </a:gs>
                <a:gs pos="80000">
                  <a:srgbClr val="73DBFF"/>
                </a:gs>
                <a:gs pos="84000">
                  <a:srgbClr val="73DBFF"/>
                </a:gs>
                <a:gs pos="100000">
                  <a:srgbClr val="0187B6"/>
                </a:gs>
              </a:gsLst>
              <a:lin ang="10800000" scaled="0"/>
            </a:gradFill>
            <a:ln>
              <a:noFill/>
            </a:ln>
            <a:effectLst>
              <a:outerShdw blurRad="50800" rotWithShape="0" algn="t" dir="5400000" dist="38100">
                <a:srgbClr val="000000">
                  <a:alpha val="49803"/>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80" name="Shape 180"/>
            <p:cNvSpPr/>
            <p:nvPr/>
          </p:nvSpPr>
          <p:spPr>
            <a:xfrm>
              <a:off x="2452688" y="3369468"/>
              <a:ext cx="247755" cy="157165"/>
            </a:xfrm>
            <a:custGeom>
              <a:pathLst>
                <a:path extrusionOk="0" h="120000" w="120000">
                  <a:moveTo>
                    <a:pt x="119949" y="120000"/>
                  </a:moveTo>
                  <a:cubicBezTo>
                    <a:pt x="120333" y="82424"/>
                    <a:pt x="118410" y="37575"/>
                    <a:pt x="118795" y="0"/>
                  </a:cubicBezTo>
                  <a:cubicBezTo>
                    <a:pt x="93037" y="1818"/>
                    <a:pt x="10764" y="3635"/>
                    <a:pt x="0" y="56362"/>
                  </a:cubicBezTo>
                  <a:cubicBezTo>
                    <a:pt x="17299" y="93332"/>
                    <a:pt x="86501" y="119393"/>
                    <a:pt x="119949" y="120000"/>
                  </a:cubicBezTo>
                  <a:close/>
                </a:path>
              </a:pathLst>
            </a:custGeom>
            <a:solidFill>
              <a:srgbClr val="01749D"/>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181" name="Shape 181"/>
          <p:cNvSpPr/>
          <p:nvPr/>
        </p:nvSpPr>
        <p:spPr>
          <a:xfrm>
            <a:off x="2823854" y="4170647"/>
            <a:ext cx="1491447" cy="40011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r>
              <a:rPr b="1" lang="en-US" sz="2000">
                <a:solidFill>
                  <a:schemeClr val="lt1"/>
                </a:solidFill>
                <a:latin typeface="Arial"/>
                <a:ea typeface="Arial"/>
                <a:cs typeface="Arial"/>
                <a:sym typeface="Arial"/>
              </a:rPr>
              <a:t>1-5 tuổi</a:t>
            </a:r>
          </a:p>
        </p:txBody>
      </p:sp>
      <p:sp>
        <p:nvSpPr>
          <p:cNvPr id="182" name="Shape 182"/>
          <p:cNvSpPr txBox="1"/>
          <p:nvPr>
            <p:ph type="title"/>
          </p:nvPr>
        </p:nvSpPr>
        <p:spPr>
          <a:xfrm>
            <a:off x="1629395" y="232790"/>
            <a:ext cx="10482889" cy="1271677"/>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        Nguyên nhân vi sinh</a:t>
            </a:r>
          </a:p>
        </p:txBody>
      </p:sp>
      <p:grpSp>
        <p:nvGrpSpPr>
          <p:cNvPr id="183" name="Shape 183"/>
          <p:cNvGrpSpPr/>
          <p:nvPr/>
        </p:nvGrpSpPr>
        <p:grpSpPr>
          <a:xfrm>
            <a:off x="2039285" y="1776853"/>
            <a:ext cx="6302857" cy="1880928"/>
            <a:chOff x="2671148" y="1311915"/>
            <a:chExt cx="3938587" cy="1011238"/>
          </a:xfrm>
        </p:grpSpPr>
        <p:pic>
          <p:nvPicPr>
            <p:cNvPr id="184" name="Shape 184"/>
            <p:cNvPicPr preferRelativeResize="0"/>
            <p:nvPr/>
          </p:nvPicPr>
          <p:blipFill rotWithShape="1">
            <a:blip r:embed="rId4">
              <a:alphaModFix/>
            </a:blip>
            <a:srcRect b="0" l="0" r="0" t="0"/>
            <a:stretch/>
          </p:blipFill>
          <p:spPr>
            <a:xfrm>
              <a:off x="2671148" y="1311915"/>
              <a:ext cx="3938587" cy="1011238"/>
            </a:xfrm>
            <a:prstGeom prst="rect">
              <a:avLst/>
            </a:prstGeom>
            <a:noFill/>
            <a:ln>
              <a:noFill/>
            </a:ln>
          </p:spPr>
        </p:pic>
        <p:sp>
          <p:nvSpPr>
            <p:cNvPr id="185" name="Shape 185"/>
            <p:cNvSpPr/>
            <p:nvPr/>
          </p:nvSpPr>
          <p:spPr>
            <a:xfrm>
              <a:off x="2762555" y="1386493"/>
              <a:ext cx="3777280" cy="861624"/>
            </a:xfrm>
            <a:prstGeom prst="roundRect">
              <a:avLst>
                <a:gd fmla="val 12108" name="adj"/>
              </a:avLst>
            </a:prstGeom>
            <a:noFill/>
            <a:ln cap="flat" cmpd="sng" w="19050">
              <a:solidFill>
                <a:srgbClr val="996633"/>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186" name="Shape 186"/>
          <p:cNvSpPr/>
          <p:nvPr/>
        </p:nvSpPr>
        <p:spPr>
          <a:xfrm>
            <a:off x="994053" y="844748"/>
            <a:ext cx="1491447" cy="40011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r>
              <a:rPr b="1" lang="en-US" sz="2000">
                <a:solidFill>
                  <a:schemeClr val="lt1"/>
                </a:solidFill>
                <a:latin typeface="Arial"/>
                <a:ea typeface="Arial"/>
                <a:cs typeface="Arial"/>
                <a:sym typeface="Arial"/>
              </a:rPr>
              <a:t>Sơ sinh</a:t>
            </a:r>
          </a:p>
        </p:txBody>
      </p:sp>
      <p:sp>
        <p:nvSpPr>
          <p:cNvPr id="187" name="Shape 187"/>
          <p:cNvSpPr/>
          <p:nvPr/>
        </p:nvSpPr>
        <p:spPr>
          <a:xfrm>
            <a:off x="3646654" y="1873585"/>
            <a:ext cx="4358398" cy="1631216"/>
          </a:xfrm>
          <a:prstGeom prst="rect">
            <a:avLst/>
          </a:prstGeom>
          <a:noFill/>
          <a:ln>
            <a:noFill/>
          </a:ln>
        </p:spPr>
        <p:txBody>
          <a:bodyPr anchorCtr="0" anchor="ctr" bIns="45700" lIns="91425" rIns="91425" wrap="square" tIns="45700">
            <a:noAutofit/>
          </a:bodyPr>
          <a:lstStyle/>
          <a:p>
            <a:pPr indent="-285750" lvl="0" marL="285750" marR="0" rtl="0" algn="l">
              <a:spcBef>
                <a:spcPts val="0"/>
              </a:spcBef>
              <a:buClr>
                <a:schemeClr val="dk1"/>
              </a:buClr>
              <a:buSzPts val="2000"/>
              <a:buFont typeface="Arial"/>
              <a:buChar char="-"/>
            </a:pPr>
            <a:r>
              <a:rPr lang="en-US" sz="2000">
                <a:solidFill>
                  <a:schemeClr val="dk1"/>
                </a:solidFill>
                <a:latin typeface="Arial"/>
                <a:ea typeface="Arial"/>
                <a:cs typeface="Arial"/>
                <a:sym typeface="Arial"/>
              </a:rPr>
              <a:t>Siêu vi</a:t>
            </a:r>
          </a:p>
          <a:p>
            <a:pPr indent="-285750" lvl="0" marL="285750" marR="0" rtl="0" algn="l">
              <a:spcBef>
                <a:spcPts val="0"/>
              </a:spcBef>
              <a:buClr>
                <a:schemeClr val="dk1"/>
              </a:buClr>
              <a:buSzPts val="2000"/>
              <a:buFont typeface="Arial"/>
              <a:buChar char="-"/>
            </a:pPr>
            <a:r>
              <a:rPr i="1" lang="en-US" sz="2000">
                <a:solidFill>
                  <a:schemeClr val="dk1"/>
                </a:solidFill>
                <a:latin typeface="Arial"/>
                <a:ea typeface="Arial"/>
                <a:cs typeface="Arial"/>
                <a:sym typeface="Arial"/>
              </a:rPr>
              <a:t>Streptococcus pneumonia</a:t>
            </a:r>
          </a:p>
          <a:p>
            <a:pPr indent="-285750" lvl="0" marL="285750" marR="0" rtl="0" algn="l">
              <a:spcBef>
                <a:spcPts val="0"/>
              </a:spcBef>
              <a:buClr>
                <a:schemeClr val="dk1"/>
              </a:buClr>
              <a:buSzPts val="2000"/>
              <a:buFont typeface="Arial"/>
              <a:buChar char="-"/>
            </a:pPr>
            <a:r>
              <a:rPr i="1" lang="en-US" sz="2000">
                <a:solidFill>
                  <a:schemeClr val="dk1"/>
                </a:solidFill>
                <a:latin typeface="Arial"/>
                <a:ea typeface="Arial"/>
                <a:cs typeface="Arial"/>
                <a:sym typeface="Arial"/>
              </a:rPr>
              <a:t>Hemophillus influenza B</a:t>
            </a:r>
          </a:p>
          <a:p>
            <a:pPr indent="-285750" lvl="0" marL="285750" marR="0" rtl="0" algn="l">
              <a:spcBef>
                <a:spcPts val="0"/>
              </a:spcBef>
              <a:buClr>
                <a:schemeClr val="dk1"/>
              </a:buClr>
              <a:buSzPts val="2000"/>
              <a:buFont typeface="Arial"/>
              <a:buChar char="-"/>
            </a:pPr>
            <a:r>
              <a:rPr i="1" lang="en-US" sz="2000">
                <a:solidFill>
                  <a:schemeClr val="dk1"/>
                </a:solidFill>
                <a:latin typeface="Arial"/>
                <a:ea typeface="Arial"/>
                <a:cs typeface="Arial"/>
                <a:sym typeface="Arial"/>
              </a:rPr>
              <a:t>Staphylococcus spp</a:t>
            </a:r>
          </a:p>
          <a:p>
            <a:pPr indent="-285750" lvl="0" marL="285750" marR="0" rtl="0" algn="l">
              <a:spcBef>
                <a:spcPts val="0"/>
              </a:spcBef>
              <a:buClr>
                <a:schemeClr val="dk1"/>
              </a:buClr>
              <a:buSzPts val="2000"/>
              <a:buFont typeface="Arial"/>
              <a:buChar char="-"/>
            </a:pPr>
            <a:r>
              <a:rPr i="1" lang="en-US" sz="2000">
                <a:solidFill>
                  <a:schemeClr val="dk1"/>
                </a:solidFill>
                <a:latin typeface="Arial"/>
                <a:ea typeface="Arial"/>
                <a:cs typeface="Arial"/>
                <a:sym typeface="Arial"/>
              </a:rPr>
              <a:t>C.trachomatis</a:t>
            </a:r>
            <a:r>
              <a:rPr lang="en-US" sz="2000">
                <a:solidFill>
                  <a:schemeClr val="dk1"/>
                </a:solidFill>
                <a:latin typeface="Arial"/>
                <a:ea typeface="Arial"/>
                <a:cs typeface="Arial"/>
                <a:sym typeface="Arial"/>
              </a:rPr>
              <a:t>, ho gà (1-3 tháng)</a:t>
            </a:r>
          </a:p>
        </p:txBody>
      </p:sp>
      <p:sp>
        <p:nvSpPr>
          <p:cNvPr id="188" name="Shape 188"/>
          <p:cNvSpPr/>
          <p:nvPr/>
        </p:nvSpPr>
        <p:spPr>
          <a:xfrm>
            <a:off x="2586021" y="749249"/>
            <a:ext cx="3922032" cy="707886"/>
          </a:xfrm>
          <a:prstGeom prst="rect">
            <a:avLst/>
          </a:prstGeom>
          <a:noFill/>
          <a:ln>
            <a:noFill/>
          </a:ln>
        </p:spPr>
        <p:txBody>
          <a:bodyPr anchorCtr="0" anchor="ctr" bIns="45700" lIns="91425" rIns="91425" wrap="square" tIns="45700">
            <a:noAutofit/>
          </a:bodyPr>
          <a:lstStyle/>
          <a:p>
            <a:pPr indent="-285750" lvl="0" marL="285750" marR="0" rtl="0" algn="l">
              <a:spcBef>
                <a:spcPts val="0"/>
              </a:spcBef>
              <a:buClr>
                <a:schemeClr val="dk1"/>
              </a:buClr>
              <a:buSzPts val="2000"/>
              <a:buFont typeface="Arial"/>
              <a:buChar char="-"/>
            </a:pPr>
            <a:r>
              <a:rPr i="1" lang="en-US" sz="2000">
                <a:solidFill>
                  <a:schemeClr val="dk1"/>
                </a:solidFill>
                <a:latin typeface="Arial"/>
                <a:ea typeface="Arial"/>
                <a:cs typeface="Arial"/>
                <a:sym typeface="Arial"/>
              </a:rPr>
              <a:t>Streptococcus</a:t>
            </a:r>
            <a:r>
              <a:rPr lang="en-US" sz="2000">
                <a:solidFill>
                  <a:schemeClr val="dk1"/>
                </a:solidFill>
                <a:latin typeface="Arial"/>
                <a:ea typeface="Arial"/>
                <a:cs typeface="Arial"/>
                <a:sym typeface="Arial"/>
              </a:rPr>
              <a:t> nhóm B</a:t>
            </a:r>
          </a:p>
          <a:p>
            <a:pPr indent="-285750" lvl="0" marL="285750" marR="0" rtl="0" algn="l">
              <a:spcBef>
                <a:spcPts val="0"/>
              </a:spcBef>
              <a:buClr>
                <a:schemeClr val="dk1"/>
              </a:buClr>
              <a:buSzPts val="2000"/>
              <a:buFont typeface="Arial"/>
              <a:buChar char="-"/>
            </a:pPr>
            <a:r>
              <a:rPr lang="en-US" sz="2000">
                <a:solidFill>
                  <a:schemeClr val="dk1"/>
                </a:solidFill>
                <a:latin typeface="Arial"/>
                <a:ea typeface="Arial"/>
                <a:cs typeface="Arial"/>
                <a:sym typeface="Arial"/>
              </a:rPr>
              <a:t>Vi khuẩn đường ruột Gram (-)</a:t>
            </a:r>
          </a:p>
        </p:txBody>
      </p:sp>
      <p:grpSp>
        <p:nvGrpSpPr>
          <p:cNvPr id="189" name="Shape 189"/>
          <p:cNvGrpSpPr/>
          <p:nvPr/>
        </p:nvGrpSpPr>
        <p:grpSpPr>
          <a:xfrm>
            <a:off x="1810945" y="2341702"/>
            <a:ext cx="1819275" cy="663575"/>
            <a:chOff x="2452688" y="2863775"/>
            <a:chExt cx="1819275" cy="662858"/>
          </a:xfrm>
        </p:grpSpPr>
        <p:sp>
          <p:nvSpPr>
            <p:cNvPr id="190" name="Shape 190"/>
            <p:cNvSpPr/>
            <p:nvPr/>
          </p:nvSpPr>
          <p:spPr>
            <a:xfrm>
              <a:off x="2452688" y="2863775"/>
              <a:ext cx="1819275" cy="583569"/>
            </a:xfrm>
            <a:custGeom>
              <a:pathLst>
                <a:path extrusionOk="0" h="120000" w="120000">
                  <a:moveTo>
                    <a:pt x="120000" y="64246"/>
                  </a:moveTo>
                  <a:lnTo>
                    <a:pt x="105863" y="15339"/>
                  </a:lnTo>
                  <a:cubicBezTo>
                    <a:pt x="82041" y="15339"/>
                    <a:pt x="57277" y="5558"/>
                    <a:pt x="32984" y="667"/>
                  </a:cubicBezTo>
                  <a:cubicBezTo>
                    <a:pt x="22984" y="-147"/>
                    <a:pt x="7172" y="-2919"/>
                    <a:pt x="628" y="14361"/>
                  </a:cubicBezTo>
                  <a:lnTo>
                    <a:pt x="0" y="118532"/>
                  </a:lnTo>
                  <a:cubicBezTo>
                    <a:pt x="1518" y="104186"/>
                    <a:pt x="12617" y="105490"/>
                    <a:pt x="15392" y="103371"/>
                  </a:cubicBezTo>
                  <a:cubicBezTo>
                    <a:pt x="31465" y="102067"/>
                    <a:pt x="43455" y="105654"/>
                    <a:pt x="55602" y="111196"/>
                  </a:cubicBezTo>
                  <a:cubicBezTo>
                    <a:pt x="67329" y="115109"/>
                    <a:pt x="89109" y="117065"/>
                    <a:pt x="105863" y="120000"/>
                  </a:cubicBezTo>
                  <a:lnTo>
                    <a:pt x="120000" y="64246"/>
                  </a:lnTo>
                  <a:close/>
                </a:path>
              </a:pathLst>
            </a:custGeom>
            <a:gradFill>
              <a:gsLst>
                <a:gs pos="0">
                  <a:srgbClr val="21C5FD"/>
                </a:gs>
                <a:gs pos="22000">
                  <a:srgbClr val="01A3DB"/>
                </a:gs>
                <a:gs pos="50000">
                  <a:srgbClr val="0190C2"/>
                </a:gs>
                <a:gs pos="60000">
                  <a:srgbClr val="02ACE7"/>
                </a:gs>
                <a:gs pos="80000">
                  <a:srgbClr val="73DBFF"/>
                </a:gs>
                <a:gs pos="84000">
                  <a:srgbClr val="73DBFF"/>
                </a:gs>
                <a:gs pos="100000">
                  <a:srgbClr val="0187B6"/>
                </a:gs>
              </a:gsLst>
              <a:lin ang="10800000" scaled="0"/>
            </a:gradFill>
            <a:ln>
              <a:noFill/>
            </a:ln>
            <a:effectLst>
              <a:outerShdw blurRad="50800" rotWithShape="0" algn="t" dir="5400000" dist="38100">
                <a:srgbClr val="000000">
                  <a:alpha val="49803"/>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1" name="Shape 191"/>
            <p:cNvSpPr/>
            <p:nvPr/>
          </p:nvSpPr>
          <p:spPr>
            <a:xfrm>
              <a:off x="2452688" y="3369468"/>
              <a:ext cx="247755" cy="157165"/>
            </a:xfrm>
            <a:custGeom>
              <a:pathLst>
                <a:path extrusionOk="0" h="120000" w="120000">
                  <a:moveTo>
                    <a:pt x="119949" y="120000"/>
                  </a:moveTo>
                  <a:cubicBezTo>
                    <a:pt x="120333" y="82424"/>
                    <a:pt x="118410" y="37575"/>
                    <a:pt x="118795" y="0"/>
                  </a:cubicBezTo>
                  <a:cubicBezTo>
                    <a:pt x="93037" y="1818"/>
                    <a:pt x="10764" y="3635"/>
                    <a:pt x="0" y="56362"/>
                  </a:cubicBezTo>
                  <a:cubicBezTo>
                    <a:pt x="17299" y="93332"/>
                    <a:pt x="86501" y="119393"/>
                    <a:pt x="119949" y="120000"/>
                  </a:cubicBezTo>
                  <a:close/>
                </a:path>
              </a:pathLst>
            </a:custGeom>
            <a:solidFill>
              <a:srgbClr val="01749D"/>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nvGrpSpPr>
          <p:cNvPr id="192" name="Shape 192"/>
          <p:cNvGrpSpPr/>
          <p:nvPr/>
        </p:nvGrpSpPr>
        <p:grpSpPr>
          <a:xfrm>
            <a:off x="3700454" y="5675441"/>
            <a:ext cx="1819275" cy="663575"/>
            <a:chOff x="2452688" y="2863775"/>
            <a:chExt cx="1819275" cy="662858"/>
          </a:xfrm>
        </p:grpSpPr>
        <p:sp>
          <p:nvSpPr>
            <p:cNvPr id="193" name="Shape 193"/>
            <p:cNvSpPr/>
            <p:nvPr/>
          </p:nvSpPr>
          <p:spPr>
            <a:xfrm>
              <a:off x="2452688" y="2863775"/>
              <a:ext cx="1819275" cy="583569"/>
            </a:xfrm>
            <a:custGeom>
              <a:pathLst>
                <a:path extrusionOk="0" h="120000" w="120000">
                  <a:moveTo>
                    <a:pt x="120000" y="64246"/>
                  </a:moveTo>
                  <a:lnTo>
                    <a:pt x="105863" y="15339"/>
                  </a:lnTo>
                  <a:cubicBezTo>
                    <a:pt x="82041" y="15339"/>
                    <a:pt x="57277" y="5558"/>
                    <a:pt x="32984" y="667"/>
                  </a:cubicBezTo>
                  <a:cubicBezTo>
                    <a:pt x="22984" y="-147"/>
                    <a:pt x="7172" y="-2919"/>
                    <a:pt x="628" y="14361"/>
                  </a:cubicBezTo>
                  <a:lnTo>
                    <a:pt x="0" y="118532"/>
                  </a:lnTo>
                  <a:cubicBezTo>
                    <a:pt x="1518" y="104186"/>
                    <a:pt x="12617" y="105490"/>
                    <a:pt x="15392" y="103371"/>
                  </a:cubicBezTo>
                  <a:cubicBezTo>
                    <a:pt x="31465" y="102067"/>
                    <a:pt x="43455" y="105654"/>
                    <a:pt x="55602" y="111196"/>
                  </a:cubicBezTo>
                  <a:cubicBezTo>
                    <a:pt x="67329" y="115109"/>
                    <a:pt x="89109" y="117065"/>
                    <a:pt x="105863" y="120000"/>
                  </a:cubicBezTo>
                  <a:lnTo>
                    <a:pt x="120000" y="64246"/>
                  </a:lnTo>
                  <a:close/>
                </a:path>
              </a:pathLst>
            </a:custGeom>
            <a:gradFill>
              <a:gsLst>
                <a:gs pos="0">
                  <a:srgbClr val="21C5FD"/>
                </a:gs>
                <a:gs pos="22000">
                  <a:srgbClr val="01A3DB"/>
                </a:gs>
                <a:gs pos="50000">
                  <a:srgbClr val="0190C2"/>
                </a:gs>
                <a:gs pos="60000">
                  <a:srgbClr val="02ACE7"/>
                </a:gs>
                <a:gs pos="80000">
                  <a:srgbClr val="73DBFF"/>
                </a:gs>
                <a:gs pos="84000">
                  <a:srgbClr val="73DBFF"/>
                </a:gs>
                <a:gs pos="100000">
                  <a:srgbClr val="0187B6"/>
                </a:gs>
              </a:gsLst>
              <a:lin ang="10800000" scaled="0"/>
            </a:gradFill>
            <a:ln>
              <a:noFill/>
            </a:ln>
            <a:effectLst>
              <a:outerShdw blurRad="50800" rotWithShape="0" algn="t" dir="5400000" dist="38100">
                <a:srgbClr val="000000">
                  <a:alpha val="49803"/>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4" name="Shape 194"/>
            <p:cNvSpPr/>
            <p:nvPr/>
          </p:nvSpPr>
          <p:spPr>
            <a:xfrm>
              <a:off x="2452688" y="3369468"/>
              <a:ext cx="247755" cy="157165"/>
            </a:xfrm>
            <a:custGeom>
              <a:pathLst>
                <a:path extrusionOk="0" h="120000" w="120000">
                  <a:moveTo>
                    <a:pt x="119949" y="120000"/>
                  </a:moveTo>
                  <a:cubicBezTo>
                    <a:pt x="120333" y="82424"/>
                    <a:pt x="118410" y="37575"/>
                    <a:pt x="118795" y="0"/>
                  </a:cubicBezTo>
                  <a:cubicBezTo>
                    <a:pt x="93037" y="1818"/>
                    <a:pt x="10764" y="3635"/>
                    <a:pt x="0" y="56362"/>
                  </a:cubicBezTo>
                  <a:cubicBezTo>
                    <a:pt x="17299" y="93332"/>
                    <a:pt x="86501" y="119393"/>
                    <a:pt x="119949" y="120000"/>
                  </a:cubicBezTo>
                  <a:close/>
                </a:path>
              </a:pathLst>
            </a:custGeom>
            <a:solidFill>
              <a:srgbClr val="01749D"/>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195" name="Shape 195"/>
          <p:cNvSpPr/>
          <p:nvPr/>
        </p:nvSpPr>
        <p:spPr>
          <a:xfrm>
            <a:off x="2028795" y="2420360"/>
            <a:ext cx="1555914" cy="40011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r>
              <a:rPr b="1" lang="en-US" sz="2000">
                <a:solidFill>
                  <a:schemeClr val="lt1"/>
                </a:solidFill>
                <a:latin typeface="Arial"/>
                <a:ea typeface="Arial"/>
                <a:cs typeface="Arial"/>
                <a:sym typeface="Arial"/>
              </a:rPr>
              <a:t>1-12 tháng</a:t>
            </a:r>
          </a:p>
        </p:txBody>
      </p:sp>
      <p:sp>
        <p:nvSpPr>
          <p:cNvPr id="196" name="Shape 196"/>
          <p:cNvSpPr/>
          <p:nvPr/>
        </p:nvSpPr>
        <p:spPr>
          <a:xfrm>
            <a:off x="3825244" y="5751816"/>
            <a:ext cx="1491447" cy="40011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r>
              <a:rPr b="1" lang="en-US" sz="2000">
                <a:solidFill>
                  <a:schemeClr val="lt1"/>
                </a:solidFill>
                <a:latin typeface="Arial"/>
                <a:ea typeface="Arial"/>
                <a:cs typeface="Arial"/>
                <a:sym typeface="Arial"/>
              </a:rPr>
              <a:t>&gt;5 tuổi</a:t>
            </a:r>
          </a:p>
        </p:txBody>
      </p:sp>
      <p:sp>
        <p:nvSpPr>
          <p:cNvPr id="197" name="Shape 197"/>
          <p:cNvSpPr/>
          <p:nvPr/>
        </p:nvSpPr>
        <p:spPr>
          <a:xfrm>
            <a:off x="9045042" y="2851250"/>
            <a:ext cx="2646139" cy="2343716"/>
          </a:xfrm>
          <a:prstGeom prst="irregularSeal1">
            <a:avLst/>
          </a:prstGeom>
          <a:solidFill>
            <a:srgbClr val="00B0F0"/>
          </a:solidFill>
          <a:ln cap="flat" cmpd="sng" w="12700">
            <a:solidFill>
              <a:srgbClr val="42719B"/>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8" name="Shape 198"/>
          <p:cNvSpPr txBox="1"/>
          <p:nvPr/>
        </p:nvSpPr>
        <p:spPr>
          <a:xfrm>
            <a:off x="8967688" y="3639114"/>
            <a:ext cx="2745160" cy="707886"/>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2000">
                <a:solidFill>
                  <a:schemeClr val="dk1"/>
                </a:solidFill>
                <a:latin typeface="Arial"/>
                <a:ea typeface="Arial"/>
                <a:cs typeface="Arial"/>
                <a:sym typeface="Arial"/>
              </a:rPr>
              <a:t>VN: trẻ 1-5 tuổi </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có thể gặp Hib</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838200" y="89987"/>
            <a:ext cx="10515600" cy="1325563"/>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buClr>
                <a:srgbClr val="FF0000"/>
              </a:buClr>
              <a:buSzPts val="4000"/>
              <a:buFont typeface="Arial Black"/>
              <a:buNone/>
            </a:pPr>
            <a:r>
              <a:rPr b="1" i="0" lang="en-US" sz="4000" u="none" cap="none" strike="noStrike">
                <a:solidFill>
                  <a:srgbClr val="FF0000"/>
                </a:solidFill>
                <a:latin typeface="Arial Black"/>
                <a:ea typeface="Arial Black"/>
                <a:cs typeface="Arial Black"/>
                <a:sym typeface="Arial Black"/>
              </a:rPr>
              <a:t>Sinh bệnh học</a:t>
            </a:r>
          </a:p>
        </p:txBody>
      </p:sp>
      <p:sp>
        <p:nvSpPr>
          <p:cNvPr id="205" name="Shape 205"/>
          <p:cNvSpPr txBox="1"/>
          <p:nvPr>
            <p:ph idx="1" type="body"/>
          </p:nvPr>
        </p:nvSpPr>
        <p:spPr>
          <a:xfrm>
            <a:off x="838200" y="1331142"/>
            <a:ext cx="10515600" cy="5032375"/>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rgbClr val="2F5496"/>
              </a:buClr>
              <a:buSzPts val="3230"/>
              <a:buFont typeface="Arial"/>
              <a:buChar char="•"/>
            </a:pPr>
            <a:r>
              <a:rPr b="1" i="0" lang="en-US" sz="3230" u="none" cap="none" strike="noStrike">
                <a:solidFill>
                  <a:srgbClr val="2F5496"/>
                </a:solidFill>
                <a:latin typeface="Arial"/>
                <a:ea typeface="Arial"/>
                <a:cs typeface="Arial"/>
                <a:sym typeface="Arial"/>
              </a:rPr>
              <a:t>Xâm nhập của tác nhân gây bệnh</a:t>
            </a:r>
          </a:p>
          <a:p>
            <a:pPr indent="-228600" lvl="1" marL="685800" marR="0" rtl="0" algn="l">
              <a:lnSpc>
                <a:spcPct val="100000"/>
              </a:lnSpc>
              <a:spcBef>
                <a:spcPts val="600"/>
              </a:spcBef>
              <a:spcAft>
                <a:spcPts val="0"/>
              </a:spcAft>
              <a:buClr>
                <a:schemeClr val="dk1"/>
              </a:buClr>
              <a:buSzPts val="2805"/>
              <a:buFont typeface="Arial"/>
              <a:buChar char="•"/>
            </a:pPr>
            <a:r>
              <a:rPr b="0" i="0" lang="en-US" sz="2805" u="none" cap="none" strike="noStrike">
                <a:solidFill>
                  <a:schemeClr val="dk1"/>
                </a:solidFill>
                <a:latin typeface="Arial"/>
                <a:ea typeface="Arial"/>
                <a:cs typeface="Arial"/>
                <a:sym typeface="Arial"/>
              </a:rPr>
              <a:t>Siêu vi lây từ người mang mầm bệnh (RSV,…)</a:t>
            </a:r>
          </a:p>
          <a:p>
            <a:pPr indent="-228600" lvl="1" marL="685800" marR="0" rtl="0" algn="l">
              <a:lnSpc>
                <a:spcPct val="100000"/>
              </a:lnSpc>
              <a:spcBef>
                <a:spcPts val="1200"/>
              </a:spcBef>
              <a:spcAft>
                <a:spcPts val="0"/>
              </a:spcAft>
              <a:buClr>
                <a:schemeClr val="dk1"/>
              </a:buClr>
              <a:buSzPts val="2805"/>
              <a:buFont typeface="Arial"/>
              <a:buChar char="•"/>
            </a:pPr>
            <a:r>
              <a:rPr b="0" i="0" lang="en-US" sz="2805" u="none" cap="none" strike="noStrike">
                <a:solidFill>
                  <a:schemeClr val="dk1"/>
                </a:solidFill>
                <a:latin typeface="Arial"/>
                <a:ea typeface="Arial"/>
                <a:cs typeface="Arial"/>
                <a:sym typeface="Arial"/>
              </a:rPr>
              <a:t>Vi khuẩn vùng mũi hầu</a:t>
            </a:r>
          </a:p>
          <a:p>
            <a:pPr indent="-228600" lvl="0" marL="228600" marR="0" rtl="0" algn="l">
              <a:lnSpc>
                <a:spcPct val="80000"/>
              </a:lnSpc>
              <a:spcBef>
                <a:spcPts val="1600"/>
              </a:spcBef>
              <a:spcAft>
                <a:spcPts val="0"/>
              </a:spcAft>
              <a:buClr>
                <a:srgbClr val="2F5496"/>
              </a:buClr>
              <a:buSzPts val="3230"/>
              <a:buFont typeface="Arial"/>
              <a:buChar char="•"/>
            </a:pPr>
            <a:r>
              <a:rPr b="1" i="0" lang="en-US" sz="3230" u="none" cap="none" strike="noStrike">
                <a:solidFill>
                  <a:srgbClr val="2F5496"/>
                </a:solidFill>
                <a:latin typeface="Arial"/>
                <a:ea typeface="Arial"/>
                <a:cs typeface="Arial"/>
                <a:sym typeface="Arial"/>
              </a:rPr>
              <a:t>Giảm cơ chế đề kháng của đường hô hấp</a:t>
            </a:r>
          </a:p>
          <a:p>
            <a:pPr indent="-228600" lvl="1" marL="685800" marR="0" rtl="0" algn="l">
              <a:lnSpc>
                <a:spcPct val="110000"/>
              </a:lnSpc>
              <a:spcBef>
                <a:spcPts val="600"/>
              </a:spcBef>
              <a:spcAft>
                <a:spcPts val="0"/>
              </a:spcAft>
              <a:buClr>
                <a:schemeClr val="dk1"/>
              </a:buClr>
              <a:buSzPts val="2805"/>
              <a:buFont typeface="Arial"/>
              <a:buChar char="•"/>
            </a:pPr>
            <a:r>
              <a:rPr b="0" i="0" lang="en-US" sz="2805" u="none" cap="none" strike="noStrike">
                <a:solidFill>
                  <a:schemeClr val="dk1"/>
                </a:solidFill>
                <a:latin typeface="Arial"/>
                <a:ea typeface="Arial"/>
                <a:cs typeface="Arial"/>
                <a:sym typeface="Arial"/>
              </a:rPr>
              <a:t>Hàng rào cơ học/giải phẫu</a:t>
            </a:r>
          </a:p>
          <a:p>
            <a:pPr indent="-228600" lvl="1" marL="685800" marR="0" rtl="0" algn="l">
              <a:lnSpc>
                <a:spcPct val="110000"/>
              </a:lnSpc>
              <a:spcBef>
                <a:spcPts val="1200"/>
              </a:spcBef>
              <a:spcAft>
                <a:spcPts val="0"/>
              </a:spcAft>
              <a:buClr>
                <a:schemeClr val="dk1"/>
              </a:buClr>
              <a:buSzPts val="2805"/>
              <a:buFont typeface="Arial"/>
              <a:buChar char="•"/>
            </a:pPr>
            <a:r>
              <a:rPr b="0" i="0" lang="en-US" sz="2805" u="none" cap="none" strike="noStrike">
                <a:solidFill>
                  <a:schemeClr val="dk1"/>
                </a:solidFill>
                <a:latin typeface="Arial"/>
                <a:ea typeface="Arial"/>
                <a:cs typeface="Arial"/>
                <a:sym typeface="Arial"/>
              </a:rPr>
              <a:t>Miễn dịch tế bào, dịch thể</a:t>
            </a:r>
          </a:p>
          <a:p>
            <a:pPr indent="-178117" lvl="0" marL="0" marR="0" rtl="0" algn="l">
              <a:lnSpc>
                <a:spcPct val="110000"/>
              </a:lnSpc>
              <a:spcBef>
                <a:spcPts val="1200"/>
              </a:spcBef>
              <a:spcAft>
                <a:spcPts val="0"/>
              </a:spcAft>
              <a:buClr>
                <a:schemeClr val="dk1"/>
              </a:buClr>
              <a:buSzPts val="2805"/>
              <a:buFont typeface="Arial"/>
              <a:buNone/>
            </a:pPr>
            <a:r>
              <a:rPr b="0" i="0" lang="en-US" sz="2805" u="none" cap="none" strike="noStrike">
                <a:solidFill>
                  <a:schemeClr val="dk1"/>
                </a:solidFill>
                <a:latin typeface="Arial"/>
                <a:ea typeface="Arial"/>
                <a:cs typeface="Arial"/>
                <a:sym typeface="Arial"/>
              </a:rPr>
              <a:t>➔ Viêm: phế nang chứa đầy dịch viêm, bạch cầu, mảnh vụn tế bào ± hoại tử biểu mô phế quản/tiểu phế quản → tăng R, giảm C, tắc nghẽn đường dẫn khí nhỏ → bẫy khí, xẹp phổi, bất xứng V/Q</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