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 r:id="rId37" id="287"/>
    <p:sldId r:id="rId38" id="288"/>
    <p:sldId r:id="rId39" id="289"/>
    <p:sldId r:id="rId40" id="290"/>
  </p:sldIdLst>
  <p:sldSz cx="12192000" cy="6858000"/>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a:tblStyle styleId="{5C22544A-7EE6-4342-B048-85BDC9FD1C3A}" styleName="Medium Style 2 - Accent 1">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cmpd="sng" w="38100">
              <a:solidFill>
                <a:schemeClr val="lt1"/>
              </a:solidFill>
            </a:ln>
          </a:top>
        </a:tcBdr>
        <a:fill>
          <a:solidFill>
            <a:schemeClr val="accent1"/>
          </a:solidFill>
        </a:fill>
      </a:tcStyle>
    </a:lastRow>
    <a:firstRow>
      <a:tcTxStyle b="on">
        <a:fontRef idx="minor">
          <a:srgbClr val="000000"/>
        </a:fontRef>
        <a:schemeClr val="lt1"/>
      </a:tcTxStyle>
      <a:tcStyle>
        <a:tcBdr>
          <a:bottom>
            <a:ln cmpd="sng" w="38100">
              <a:solidFill>
                <a:schemeClr val="lt1"/>
              </a:solidFill>
            </a:ln>
          </a:bottom>
        </a:tcBdr>
        <a:fill>
          <a:solidFill>
            <a:schemeClr val="accent1"/>
          </a:solidFill>
        </a:fill>
      </a:tcStyle>
    </a:firstRow>
  </a:tblStyle>
  <a:tblStyle styleId="{8FD4443E-F989-4FC4-A0C8-D5A2AF1F390B}" styleName="Dark Style 1 - Accent 5">
    <a:wholeTbl>
      <a:tcTxStyle>
        <a:fontRef idx="minor">
          <a:srgbClr val="00000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cmpd="sng" w="25400">
              <a:solidFill>
                <a:schemeClr val="lt1"/>
              </a:solidFill>
            </a:ln>
          </a:left>
        </a:tcBdr>
        <a:fill>
          <a:solidFill>
            <a:schemeClr val="accent5">
              <a:shade val="60000"/>
            </a:schemeClr>
          </a:solidFill>
        </a:fill>
      </a:tcStyle>
    </a:lastCol>
    <a:firstCol>
      <a:tcTxStyle b="on"/>
      <a:tcStyle>
        <a:tcBdr>
          <a:right>
            <a:ln cmpd="sng" w="25400">
              <a:solidFill>
                <a:schemeClr val="lt1"/>
              </a:solidFill>
            </a:ln>
          </a:right>
        </a:tcBdr>
        <a:fill>
          <a:solidFill>
            <a:schemeClr val="accent5">
              <a:shade val="60000"/>
            </a:schemeClr>
          </a:solidFill>
        </a:fill>
      </a:tcStyle>
    </a:firstCol>
    <a:lastRow>
      <a:tcTxStyle b="on"/>
      <a:tcStyle>
        <a:tcBdr>
          <a:top>
            <a:ln cmpd="sng" w="25400">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cmpd="sng" w="25400">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rgbClr val="00000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cmpd="dbl" w="50800">
              <a:solidFill>
                <a:schemeClr val="accent5"/>
              </a:solidFill>
            </a:ln>
          </a:top>
        </a:tcBdr>
      </a:tcStyle>
    </a:lastRow>
    <a:firstRow>
      <a:tcTxStyle b="on">
        <a:fontRef idx="minor">
          <a:srgbClr val="000000"/>
        </a:fontRef>
        <a:schemeClr val="bg1"/>
      </a:tcTxStyle>
      <a:tcStyle>
        <a:tcBdr/>
        <a:fillRef idx="1">
          <a:schemeClr val="accent5"/>
        </a:fillRef>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lastView="sldThumbnailView">
  <p:normalViewPr showOutlineIcons="0">
    <p:restoredLeft autoAdjust="0" sz="13676"/>
    <p:restoredTop autoAdjust="0" sz="93358"/>
  </p:normalViewPr>
  <p:slideViewPr>
    <p:cSldViewPr snapToGrid="0">
      <p:cViewPr varScale="1">
        <p:scale xmlns:c="http://schemas.openxmlformats.org/drawingml/2006/chart" xmlns:pic="http://schemas.openxmlformats.org/drawingml/2006/picture" xmlns:dgm="http://schemas.openxmlformats.org/drawingml/2006/diagram">
          <a:sx d="100" n="47"/>
          <a:sy d="100" n="47"/>
        </p:scale>
        <p:origin xmlns:c="http://schemas.openxmlformats.org/drawingml/2006/chart" xmlns:pic="http://schemas.openxmlformats.org/drawingml/2006/picture" xmlns:dgm="http://schemas.openxmlformats.org/drawingml/2006/diagram" x="-204" y="-102"/>
      </p:cViewPr>
      <p:guideLst>
        <p:guide orient="horz" pos="2160"/>
        <p:guide pos="3840"/>
      </p:guideLst>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8028800" cy="780288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slides/slide24.xml" Type="http://schemas.openxmlformats.org/officeDocument/2006/relationships/slide"></Relationship><Relationship Id="rId30" Target="slides/slide25.xml" Type="http://schemas.openxmlformats.org/officeDocument/2006/relationships/slide"></Relationship><Relationship Id="rId31" Target="slides/slide26.xml" Type="http://schemas.openxmlformats.org/officeDocument/2006/relationships/slide"></Relationship><Relationship Id="rId32" Target="slides/slide27.xml" Type="http://schemas.openxmlformats.org/officeDocument/2006/relationships/slide"></Relationship><Relationship Id="rId33" Target="slides/slide28.xml" Type="http://schemas.openxmlformats.org/officeDocument/2006/relationships/slide"></Relationship><Relationship Id="rId34" Target="slides/slide29.xml" Type="http://schemas.openxmlformats.org/officeDocument/2006/relationships/slide"></Relationship><Relationship Id="rId35" Target="slides/slide30.xml" Type="http://schemas.openxmlformats.org/officeDocument/2006/relationships/slide"></Relationship><Relationship Id="rId36" Target="slides/slide31.xml" Type="http://schemas.openxmlformats.org/officeDocument/2006/relationships/slide"></Relationship><Relationship Id="rId37" Target="slides/slide32.xml" Type="http://schemas.openxmlformats.org/officeDocument/2006/relationships/slide"></Relationship><Relationship Id="rId38" Target="slides/slide33.xml" Type="http://schemas.openxmlformats.org/officeDocument/2006/relationships/slide"></Relationship><Relationship Id="rId39" Target="slides/slide34.xml" Type="http://schemas.openxmlformats.org/officeDocument/2006/relationships/slide"></Relationship><Relationship Id="rId40" Target="slides/slide35.xml" Type="http://schemas.openxmlformats.org/officeDocument/2006/relationships/slide"></Relationship><Relationship Id="rId41"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7A497BD1-6C04-445B-9A72-91348CD9D2D7}"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685800" y="1143000"/>
            <a:ext cx="5486400" cy="30861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400550"/>
            <a:ext cx="5486400" cy="360045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0F795F93-B664-4BA9-9979-3DCC4D67DB54}" type="slidenum">
              <a:rPr lang="en-US" smtClean="0">
                <a:uFillTx/>
              </a:rPr>
              <a:p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2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2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2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2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 NTHH </a:t>
            </a:r>
            <a:r>
              <a:rPr dirty="0" err="1" lang="en-US">
                <a:uFillTx/>
              </a:rPr>
              <a:t>dưới</a:t>
            </a:r>
            <a:r>
              <a:rPr baseline="0" dirty="0" lang="en-US">
                <a:uFillTx/>
              </a:rPr>
              <a:t> = </a:t>
            </a:r>
            <a:r>
              <a:rPr baseline="0" dirty="0" err="1" lang="en-US">
                <a:uFillTx/>
              </a:rPr>
              <a:t>Viêm</a:t>
            </a:r>
            <a:r>
              <a:rPr baseline="0" dirty="0" lang="en-US">
                <a:uFillTx/>
              </a:rPr>
              <a:t> </a:t>
            </a:r>
            <a:r>
              <a:rPr baseline="0" dirty="0" err="1" lang="en-US">
                <a:uFillTx/>
              </a:rPr>
              <a:t>phế</a:t>
            </a:r>
            <a:r>
              <a:rPr baseline="0" dirty="0" lang="en-US">
                <a:uFillTx/>
              </a:rPr>
              <a:t> </a:t>
            </a:r>
            <a:r>
              <a:rPr baseline="0" dirty="0" err="1" lang="en-US">
                <a:uFillTx/>
              </a:rPr>
              <a:t>quản</a:t>
            </a:r>
            <a:r>
              <a:rPr baseline="0" dirty="0" lang="en-US">
                <a:uFillTx/>
              </a:rPr>
              <a:t>, </a:t>
            </a:r>
            <a:r>
              <a:rPr baseline="0" dirty="0" err="1" lang="en-US">
                <a:uFillTx/>
              </a:rPr>
              <a:t>viêm</a:t>
            </a:r>
            <a:r>
              <a:rPr baseline="0" dirty="0" lang="en-US">
                <a:uFillTx/>
              </a:rPr>
              <a:t> </a:t>
            </a:r>
            <a:r>
              <a:rPr baseline="0" dirty="0" err="1" lang="en-US">
                <a:uFillTx/>
              </a:rPr>
              <a:t>tiểu</a:t>
            </a:r>
            <a:r>
              <a:rPr baseline="0" dirty="0" lang="en-US">
                <a:uFillTx/>
              </a:rPr>
              <a:t> </a:t>
            </a:r>
            <a:r>
              <a:rPr baseline="0" dirty="0" err="1" lang="en-US">
                <a:uFillTx/>
              </a:rPr>
              <a:t>phế</a:t>
            </a:r>
            <a:r>
              <a:rPr baseline="0" dirty="0" lang="en-US">
                <a:uFillTx/>
              </a:rPr>
              <a:t> </a:t>
            </a:r>
            <a:r>
              <a:rPr baseline="0" dirty="0" err="1" lang="en-US">
                <a:uFillTx/>
              </a:rPr>
              <a:t>quản</a:t>
            </a:r>
            <a:r>
              <a:rPr baseline="0" dirty="0" lang="en-US">
                <a:uFillTx/>
              </a:rPr>
              <a:t>, </a:t>
            </a:r>
            <a:r>
              <a:rPr baseline="0" dirty="0" err="1" lang="en-US">
                <a:uFillTx/>
              </a:rPr>
              <a:t>viêm</a:t>
            </a:r>
            <a:r>
              <a:rPr baseline="0" dirty="0" lang="en-US">
                <a:uFillTx/>
              </a:rPr>
              <a:t> </a:t>
            </a:r>
            <a:r>
              <a:rPr baseline="0" dirty="0" err="1" lang="en-US">
                <a:uFillTx/>
              </a:rPr>
              <a:t>phổi</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4</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 </a:t>
            </a:r>
            <a:r>
              <a:rPr dirty="0" err="1" lang="en-US">
                <a:uFillTx/>
              </a:rPr>
              <a:t>Chỉ</a:t>
            </a:r>
            <a:r>
              <a:rPr dirty="0" lang="en-US">
                <a:uFillTx/>
              </a:rPr>
              <a:t> </a:t>
            </a:r>
            <a:r>
              <a:rPr dirty="0" err="1" lang="en-US">
                <a:uFillTx/>
              </a:rPr>
              <a:t>định</a:t>
            </a:r>
            <a:r>
              <a:rPr baseline="0" dirty="0" lang="en-US">
                <a:uFillTx/>
              </a:rPr>
              <a:t> </a:t>
            </a:r>
            <a:r>
              <a:rPr baseline="0" dirty="0" err="1" lang="en-US">
                <a:uFillTx/>
              </a:rPr>
              <a:t>thở</a:t>
            </a:r>
            <a:r>
              <a:rPr baseline="0" dirty="0" lang="en-US">
                <a:uFillTx/>
              </a:rPr>
              <a:t> NCPAP </a:t>
            </a:r>
            <a:r>
              <a:rPr baseline="0" dirty="0" err="1" lang="en-US">
                <a:uFillTx/>
              </a:rPr>
              <a:t>khi</a:t>
            </a:r>
            <a:r>
              <a:rPr baseline="0" dirty="0" lang="en-US">
                <a:uFillTx/>
              </a:rPr>
              <a:t>: </a:t>
            </a:r>
            <a:r>
              <a:rPr baseline="0" dirty="0" err="1" lang="en-US">
                <a:uFillTx/>
              </a:rPr>
              <a:t>trẻ</a:t>
            </a:r>
            <a:r>
              <a:rPr baseline="0" dirty="0" lang="en-US">
                <a:uFillTx/>
              </a:rPr>
              <a:t> </a:t>
            </a:r>
            <a:r>
              <a:rPr baseline="0" dirty="0" err="1" lang="en-US">
                <a:uFillTx/>
              </a:rPr>
              <a:t>đã</a:t>
            </a:r>
            <a:r>
              <a:rPr baseline="0" dirty="0" lang="en-US">
                <a:uFillTx/>
              </a:rPr>
              <a:t> </a:t>
            </a:r>
            <a:r>
              <a:rPr baseline="0" dirty="0" err="1" lang="en-US">
                <a:uFillTx/>
              </a:rPr>
              <a:t>thở</a:t>
            </a:r>
            <a:r>
              <a:rPr baseline="0" dirty="0" lang="en-US">
                <a:uFillTx/>
              </a:rPr>
              <a:t> oxy cannula </a:t>
            </a:r>
            <a:r>
              <a:rPr baseline="0" dirty="0" err="1" lang="en-US">
                <a:uFillTx/>
              </a:rPr>
              <a:t>đến</a:t>
            </a:r>
            <a:r>
              <a:rPr baseline="0" dirty="0" lang="en-US">
                <a:uFillTx/>
              </a:rPr>
              <a:t> 4 l/p (</a:t>
            </a:r>
            <a:r>
              <a:rPr baseline="0" dirty="0" err="1" lang="en-US">
                <a:uFillTx/>
              </a:rPr>
              <a:t>nhũ</a:t>
            </a:r>
            <a:r>
              <a:rPr baseline="0" dirty="0" lang="en-US">
                <a:uFillTx/>
              </a:rPr>
              <a:t> </a:t>
            </a:r>
            <a:r>
              <a:rPr baseline="0" dirty="0" err="1" lang="en-US">
                <a:uFillTx/>
              </a:rPr>
              <a:t>nhi</a:t>
            </a:r>
            <a:r>
              <a:rPr baseline="0" dirty="0" lang="en-US">
                <a:uFillTx/>
              </a:rPr>
              <a:t>), 8 l/p (</a:t>
            </a:r>
            <a:r>
              <a:rPr baseline="0" dirty="0" err="1" lang="en-US">
                <a:uFillTx/>
              </a:rPr>
              <a:t>trẻ</a:t>
            </a:r>
            <a:r>
              <a:rPr baseline="0" dirty="0" lang="en-US">
                <a:uFillTx/>
              </a:rPr>
              <a:t> </a:t>
            </a:r>
            <a:r>
              <a:rPr baseline="0" dirty="0" err="1" lang="en-US">
                <a:uFillTx/>
              </a:rPr>
              <a:t>lớn</a:t>
            </a:r>
            <a:r>
              <a:rPr baseline="0" dirty="0" lang="en-US">
                <a:uFillTx/>
              </a:rPr>
              <a:t> </a:t>
            </a:r>
            <a:r>
              <a:rPr baseline="0" dirty="0" err="1" lang="en-US">
                <a:uFillTx/>
              </a:rPr>
              <a:t>hơn</a:t>
            </a:r>
            <a:r>
              <a:rPr baseline="0" dirty="0" lang="en-US">
                <a:uFillTx/>
              </a:rPr>
              <a:t>) </a:t>
            </a:r>
            <a:r>
              <a:rPr baseline="0" dirty="0" err="1" lang="en-US">
                <a:uFillTx/>
              </a:rPr>
              <a:t>mà</a:t>
            </a:r>
            <a:r>
              <a:rPr baseline="0" dirty="0" lang="en-US">
                <a:uFillTx/>
              </a:rPr>
              <a:t> </a:t>
            </a:r>
            <a:r>
              <a:rPr baseline="0" dirty="0" err="1" lang="en-US">
                <a:uFillTx/>
              </a:rPr>
              <a:t>vẫn</a:t>
            </a:r>
            <a:r>
              <a:rPr baseline="0" dirty="0" lang="en-US">
                <a:uFillTx/>
              </a:rPr>
              <a:t> </a:t>
            </a:r>
            <a:r>
              <a:rPr baseline="0" dirty="0" err="1" lang="en-US">
                <a:uFillTx/>
              </a:rPr>
              <a:t>còn</a:t>
            </a:r>
            <a:r>
              <a:rPr baseline="0" dirty="0" lang="en-US">
                <a:uFillTx/>
              </a:rPr>
              <a:t> </a:t>
            </a:r>
            <a:r>
              <a:rPr baseline="0" dirty="0" err="1" lang="en-US">
                <a:uFillTx/>
              </a:rPr>
              <a:t>chỉ</a:t>
            </a:r>
            <a:r>
              <a:rPr baseline="0" dirty="0" lang="en-US">
                <a:uFillTx/>
              </a:rPr>
              <a:t> </a:t>
            </a:r>
            <a:r>
              <a:rPr baseline="0" dirty="0" err="1" lang="en-US">
                <a:uFillTx/>
              </a:rPr>
              <a:t>định</a:t>
            </a:r>
            <a:r>
              <a:rPr baseline="0" dirty="0" lang="en-US">
                <a:uFillTx/>
              </a:rPr>
              <a:t> </a:t>
            </a:r>
            <a:r>
              <a:rPr baseline="0" dirty="0" err="1" lang="en-US">
                <a:uFillTx/>
              </a:rPr>
              <a:t>thở</a:t>
            </a:r>
            <a:r>
              <a:rPr baseline="0" dirty="0" lang="en-US">
                <a:uFillTx/>
              </a:rPr>
              <a:t> oxy.</a:t>
            </a:r>
          </a:p>
          <a:p>
            <a:r>
              <a:rPr baseline="0" dirty="0" lang="en-US">
                <a:uFillTx/>
              </a:rPr>
              <a:t>- </a:t>
            </a:r>
            <a:r>
              <a:rPr baseline="0" dirty="0" err="1" lang="en-US">
                <a:uFillTx/>
              </a:rPr>
              <a:t>Đánh</a:t>
            </a:r>
            <a:r>
              <a:rPr baseline="0" dirty="0" lang="en-US">
                <a:uFillTx/>
              </a:rPr>
              <a:t> </a:t>
            </a:r>
            <a:r>
              <a:rPr baseline="0" dirty="0" err="1" lang="en-US">
                <a:uFillTx/>
              </a:rPr>
              <a:t>giá</a:t>
            </a:r>
            <a:r>
              <a:rPr baseline="0" dirty="0" lang="en-US">
                <a:uFillTx/>
              </a:rPr>
              <a:t> </a:t>
            </a:r>
            <a:r>
              <a:rPr baseline="0" dirty="0" err="1" lang="en-US">
                <a:uFillTx/>
              </a:rPr>
              <a:t>hiệu</a:t>
            </a:r>
            <a:r>
              <a:rPr baseline="0" dirty="0" lang="en-US">
                <a:uFillTx/>
              </a:rPr>
              <a:t> </a:t>
            </a:r>
            <a:r>
              <a:rPr baseline="0" dirty="0" err="1" lang="en-US">
                <a:uFillTx/>
              </a:rPr>
              <a:t>quả</a:t>
            </a:r>
            <a:r>
              <a:rPr baseline="0" dirty="0" lang="en-US">
                <a:uFillTx/>
              </a:rPr>
              <a:t> </a:t>
            </a:r>
            <a:r>
              <a:rPr baseline="0" dirty="0" err="1" lang="en-US">
                <a:uFillTx/>
              </a:rPr>
              <a:t>sau</a:t>
            </a:r>
            <a:r>
              <a:rPr baseline="0" dirty="0" lang="en-US">
                <a:uFillTx/>
              </a:rPr>
              <a:t> 15-30 </a:t>
            </a:r>
            <a:r>
              <a:rPr baseline="0" dirty="0" err="1" lang="en-US">
                <a:uFillTx/>
              </a:rPr>
              <a:t>phút</a:t>
            </a:r>
            <a:r>
              <a:rPr baseline="0" dirty="0" lang="en-US">
                <a:uFillTx/>
              </a:rPr>
              <a:t> oxy </a:t>
            </a:r>
            <a:r>
              <a:rPr baseline="0" dirty="0" err="1" lang="en-US">
                <a:uFillTx/>
              </a:rPr>
              <a:t>liệu</a:t>
            </a:r>
            <a:r>
              <a:rPr baseline="0" dirty="0" lang="en-US">
                <a:uFillTx/>
              </a:rPr>
              <a:t> </a:t>
            </a:r>
            <a:r>
              <a:rPr baseline="0" dirty="0" err="1" lang="en-US">
                <a:uFillTx/>
              </a:rPr>
              <a:t>pháp</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24</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 </a:t>
            </a:r>
            <a:r>
              <a:rPr b="0" dirty="0" i="0" kern="1200" lang="en-US" sz="1200">
                <a:solidFill>
                  <a:schemeClr val="tx1"/>
                </a:solidFill>
                <a:effectLst/>
                <a:uFillTx/>
                <a:latin typeface="+mn-lt"/>
                <a:ea typeface="+mn-ea"/>
                <a:cs typeface="+mn-cs"/>
              </a:rPr>
              <a:t>Percutaneous drainage may be warranted in children with lung abscess whose condition fails to improve or worsens after 72 hours of antibiotic therapy. At least three weeks of IV antibiotic therapy should be delivered before lobectomy is considered for treatment failure </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26</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171450" marL="171450">
              <a:buFontTx/>
              <a:buChar char="-"/>
            </a:pPr>
            <a:r>
              <a:rPr b="0" dirty="0" i="0" kern="1200" lang="en-US" sz="1200">
                <a:solidFill>
                  <a:schemeClr val="tx1"/>
                </a:solidFill>
                <a:effectLst/>
                <a:uFillTx/>
                <a:latin typeface="+mn-lt"/>
                <a:ea typeface="+mn-ea"/>
                <a:cs typeface="+mn-cs"/>
              </a:rPr>
              <a:t>Twice daily dosing for pneumonia due to a </a:t>
            </a:r>
            <a:r>
              <a:rPr b="0" dirty="0" i="1" kern="1200" lang="en-US" sz="1200">
                <a:solidFill>
                  <a:schemeClr val="tx1"/>
                </a:solidFill>
                <a:effectLst/>
                <a:uFillTx/>
                <a:latin typeface="+mn-lt"/>
                <a:ea typeface="+mn-ea"/>
                <a:cs typeface="+mn-cs"/>
              </a:rPr>
              <a:t>S. pneumoniae</a:t>
            </a:r>
            <a:r>
              <a:rPr b="0" dirty="0" i="0" kern="1200" lang="en-US" sz="1200">
                <a:solidFill>
                  <a:schemeClr val="tx1"/>
                </a:solidFill>
                <a:effectLst/>
                <a:uFillTx/>
                <a:latin typeface="+mn-lt"/>
                <a:ea typeface="+mn-ea"/>
                <a:cs typeface="+mn-cs"/>
              </a:rPr>
              <a:t> isolate with an MIC of 2 mcg/mL is predicted to achieve a clinical and microbiologic cure in only 65 percent of children, whereas the same total daily dose divided in three equal portions is predicted to achieve a cure in 90 percent</a:t>
            </a:r>
          </a:p>
          <a:p>
            <a:pPr indent="-171450" marL="171450">
              <a:buFontTx/>
              <a:buChar char="-"/>
            </a:pPr>
            <a:r>
              <a:rPr b="0" dirty="0" i="0" kern="1200" lang="en-US" sz="1200">
                <a:solidFill>
                  <a:schemeClr val="tx1"/>
                </a:solidFill>
                <a:effectLst/>
                <a:uFillTx/>
                <a:latin typeface="+mn-lt"/>
                <a:ea typeface="+mn-ea"/>
                <a:cs typeface="+mn-cs"/>
              </a:rPr>
              <a:t>Cough may persist for as long as three to four months after viral pneumonia or pertussis. Children who are recovering from typical or atypical bacterial pneumonia may continue to cough for several weeks and have moderate dyspnea on exertion for two to three months</a:t>
            </a:r>
          </a:p>
          <a:p>
            <a:pPr indent="-171450" marL="171450">
              <a:buFontTx/>
              <a:buChar char="-"/>
            </a:pP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27</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171450" marL="171450">
              <a:buFontTx/>
              <a:buChar char="-"/>
            </a:pPr>
            <a:r>
              <a:rPr b="0" dirty="0" i="0" kern="1200" lang="en-US" sz="1200">
                <a:solidFill>
                  <a:schemeClr val="tx1"/>
                </a:solidFill>
                <a:effectLst/>
                <a:uFillTx/>
                <a:latin typeface="+mn-lt"/>
                <a:ea typeface="+mn-ea"/>
                <a:cs typeface="+mn-cs"/>
              </a:rPr>
              <a:t>When treating with vancomycin, renal function and serum trough levels or dosing to achieve an area under the curve/minimum inhibitory concentration (AUC/MIC) ratio &gt;400 should be monitored in an attempt to assure therapeutic efficacy and limit toxicity</a:t>
            </a:r>
          </a:p>
          <a:p>
            <a:pPr indent="-171450" marL="171450">
              <a:buFontTx/>
              <a:buChar char="-"/>
            </a:pPr>
            <a:r>
              <a:rPr b="0" dirty="0" i="0" kern="1200" lang="en-US" sz="1200">
                <a:solidFill>
                  <a:schemeClr val="tx1"/>
                </a:solidFill>
                <a:effectLst/>
                <a:uFillTx/>
                <a:latin typeface="+mn-lt"/>
                <a:ea typeface="+mn-ea"/>
                <a:cs typeface="+mn-cs"/>
              </a:rPr>
              <a:t>The dose for linezolid is 10 mg/kg per dose (maximum 600 mg); it is administered every eight hours in children younger than 12 years and every 12 hours in children 12 years and older.</a:t>
            </a:r>
          </a:p>
          <a:p>
            <a:pPr indent="-171450" marL="171450">
              <a:buFontTx/>
              <a:buChar char="-"/>
            </a:pPr>
            <a:r>
              <a:rPr b="0" dirty="0" i="0" kern="1200" lang="en-US" sz="1200">
                <a:solidFill>
                  <a:schemeClr val="tx1"/>
                </a:solidFill>
                <a:effectLst/>
                <a:uFillTx/>
                <a:latin typeface="+mn-lt"/>
                <a:ea typeface="+mn-ea"/>
                <a:cs typeface="+mn-cs"/>
              </a:rPr>
              <a:t>clindamycin 30 to 40 mg/kg per day IV in three or four divided doses to a maximum of 1 to 2 g/day if </a:t>
            </a:r>
            <a:r>
              <a:rPr b="0" dirty="0" i="1" kern="1200" lang="en-US" sz="1200">
                <a:solidFill>
                  <a:schemeClr val="tx1"/>
                </a:solidFill>
                <a:effectLst/>
                <a:uFillTx/>
                <a:latin typeface="+mn-lt"/>
                <a:ea typeface="+mn-ea"/>
                <a:cs typeface="+mn-cs"/>
              </a:rPr>
              <a:t>S. aureus</a:t>
            </a:r>
            <a:r>
              <a:rPr b="0" dirty="0" i="0" kern="1200" lang="en-US" sz="1200">
                <a:solidFill>
                  <a:schemeClr val="tx1"/>
                </a:solidFill>
                <a:effectLst/>
                <a:uFillTx/>
                <a:latin typeface="+mn-lt"/>
                <a:ea typeface="+mn-ea"/>
                <a:cs typeface="+mn-cs"/>
              </a:rPr>
              <a:t> or anaerobes are a consideration.</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29</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Rectangle 7"/>
          <p:cNvSpPr xmlns:c="http://schemas.openxmlformats.org/drawingml/2006/chart" xmlns:pic="http://schemas.openxmlformats.org/drawingml/2006/picture" xmlns:dgm="http://schemas.openxmlformats.org/drawingml/2006/diagram">
            <a:spLocks noChangeArrowheads="1"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601BD8E6-AB3B-4E5F-B1C8-BDF114F67E91}" type="slidenum">
              <a:rPr lang="en-US">
                <a:uFillTx/>
              </a:rPr>
              <a:pPr/>
              <a:t>6</a:t>
            </a:fld>
            <a:endParaRPr lang="en-US">
              <a:uFillTx/>
            </a:endParaRPr>
          </a:p>
        </p:txBody>
      </p:sp>
      <p:sp>
        <p:nvSpPr>
          <p:cNvPr xmlns:c="http://schemas.openxmlformats.org/drawingml/2006/chart" xmlns:pic="http://schemas.openxmlformats.org/drawingml/2006/picture" xmlns:dgm="http://schemas.openxmlformats.org/drawingml/2006/diagram" id="10242" name="Rectangle 2"/>
          <p:cNvSpPr xmlns:c="http://schemas.openxmlformats.org/drawingml/2006/chart" xmlns:pic="http://schemas.openxmlformats.org/drawingml/2006/picture" xmlns:dgm="http://schemas.openxmlformats.org/drawingml/2006/diagram">
            <a:spLocks noChangeArrowheads="1" noChangeAspect="1" noGrp="1" noRot="1" noTextEdit="1"/>
          </p:cNvSpPr>
          <p:nvPr>
            <p:ph type="sldImg"/>
          </p:nvPr>
        </p:nvSpPr>
        <p:spPr xmlns:c="http://schemas.openxmlformats.org/drawingml/2006/chart" xmlns:pic="http://schemas.openxmlformats.org/drawingml/2006/picture" xmlns:dgm="http://schemas.openxmlformats.org/drawingml/2006/diagram">
          <a:xfrm>
            <a:off x="382588" y="685800"/>
            <a:ext cx="6096000" cy="3429000"/>
          </a:xfrm>
        </p:spPr>
      </p:sp>
      <p:sp>
        <p:nvSpPr>
          <p:cNvPr xmlns:c="http://schemas.openxmlformats.org/drawingml/2006/chart" xmlns:pic="http://schemas.openxmlformats.org/drawingml/2006/picture" xmlns:dgm="http://schemas.openxmlformats.org/drawingml/2006/diagram" id="10243"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Content Layouts</a:t>
            </a: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9</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171450" marL="171450">
              <a:buFontTx/>
              <a:buChar char="-"/>
            </a:pPr>
            <a:r>
              <a:rPr b="0" dirty="0" i="0" kern="1200" lang="en-US" sz="1200">
                <a:solidFill>
                  <a:schemeClr val="tx1"/>
                </a:solidFill>
                <a:effectLst/>
                <a:uFillTx/>
                <a:latin typeface="+mn-lt"/>
                <a:ea typeface="+mn-ea"/>
                <a:cs typeface="+mn-cs"/>
              </a:rPr>
              <a:t>Cough may not be a feature initially since the alveoli have few cough receptors. Cough begins when the products of infection irritate cough receptors in the airways. The longer fever, cough, and respiratory findings are present, the greater the likelihood of pneumonia</a:t>
            </a:r>
          </a:p>
          <a:p>
            <a:pPr indent="-171450" marL="171450">
              <a:buFontTx/>
              <a:buChar char="-"/>
            </a:pPr>
            <a:r>
              <a:rPr b="0" dirty="0" i="0" kern="1200" lang="en-US" sz="1200">
                <a:solidFill>
                  <a:schemeClr val="tx1"/>
                </a:solidFill>
                <a:effectLst/>
                <a:uFillTx/>
                <a:latin typeface="+mn-lt"/>
                <a:ea typeface="+mn-ea"/>
                <a:cs typeface="+mn-cs"/>
              </a:rPr>
              <a:t>Fever: 90%; Cough 70% (productive :10%)</a:t>
            </a:r>
          </a:p>
          <a:p>
            <a:pPr indent="-171450" marL="171450">
              <a:buFontTx/>
              <a:buChar char="-"/>
            </a:pPr>
            <a:r>
              <a:rPr b="0" dirty="0" i="0" kern="1200" lang="en-US" sz="1200">
                <a:solidFill>
                  <a:schemeClr val="tx1"/>
                </a:solidFill>
                <a:effectLst/>
                <a:uFillTx/>
                <a:latin typeface="+mn-lt"/>
                <a:ea typeface="+mn-ea"/>
                <a:cs typeface="+mn-cs"/>
              </a:rPr>
              <a:t>" Afebrile pneumonia of infancy is a syndrome generally seen between two weeks and three to four months of life. It is classically caused by </a:t>
            </a:r>
            <a:r>
              <a:rPr b="0" dirty="0" i="1" kern="1200" lang="en-US" sz="1200">
                <a:solidFill>
                  <a:schemeClr val="tx1"/>
                </a:solidFill>
                <a:effectLst/>
                <a:uFillTx/>
                <a:latin typeface="+mn-lt"/>
                <a:ea typeface="+mn-ea"/>
                <a:cs typeface="+mn-cs"/>
              </a:rPr>
              <a:t>C. trachomatis</a:t>
            </a:r>
            <a:r>
              <a:rPr b="0" dirty="0" i="0" kern="1200" lang="en-US" sz="1200">
                <a:solidFill>
                  <a:schemeClr val="tx1"/>
                </a:solidFill>
                <a:effectLst/>
                <a:uFillTx/>
                <a:latin typeface="+mn-lt"/>
                <a:ea typeface="+mn-ea"/>
                <a:cs typeface="+mn-cs"/>
              </a:rPr>
              <a:t>, but other agents, such as cytomegalovirus, </a:t>
            </a:r>
            <a:r>
              <a:rPr b="0" dirty="0" i="1" kern="1200" lang="en-US" sz="1200">
                <a:solidFill>
                  <a:schemeClr val="tx1"/>
                </a:solidFill>
                <a:effectLst/>
                <a:uFillTx/>
                <a:latin typeface="+mn-lt"/>
                <a:ea typeface="+mn-ea"/>
                <a:cs typeface="+mn-cs"/>
              </a:rPr>
              <a:t>M. </a:t>
            </a:r>
            <a:r>
              <a:rPr b="0" dirty="0" err="1" i="1" kern="1200" lang="en-US" sz="1200">
                <a:solidFill>
                  <a:schemeClr val="tx1"/>
                </a:solidFill>
                <a:effectLst/>
                <a:uFillTx/>
                <a:latin typeface="+mn-lt"/>
                <a:ea typeface="+mn-ea"/>
                <a:cs typeface="+mn-cs"/>
              </a:rPr>
              <a:t>hominis</a:t>
            </a:r>
            <a:r>
              <a:rPr b="0" dirty="0" i="0" kern="1200" lang="en-US" sz="1200">
                <a:solidFill>
                  <a:schemeClr val="tx1"/>
                </a:solidFill>
                <a:effectLst/>
                <a:uFillTx/>
                <a:latin typeface="+mn-lt"/>
                <a:ea typeface="+mn-ea"/>
                <a:cs typeface="+mn-cs"/>
              </a:rPr>
              <a:t>, and </a:t>
            </a:r>
            <a:r>
              <a:rPr b="0" dirty="0" err="1" i="1" kern="1200" lang="en-US" sz="1200">
                <a:solidFill>
                  <a:schemeClr val="tx1"/>
                </a:solidFill>
                <a:effectLst/>
                <a:uFillTx/>
                <a:latin typeface="+mn-lt"/>
                <a:ea typeface="+mn-ea"/>
                <a:cs typeface="+mn-cs"/>
              </a:rPr>
              <a:t>Ureaplasma</a:t>
            </a:r>
            <a:r>
              <a:rPr b="0" dirty="0" i="1" kern="1200" lang="en-US" sz="1200">
                <a:solidFill>
                  <a:schemeClr val="tx1"/>
                </a:solidFill>
                <a:effectLst/>
                <a:uFillTx/>
                <a:latin typeface="+mn-lt"/>
                <a:ea typeface="+mn-ea"/>
                <a:cs typeface="+mn-cs"/>
              </a:rPr>
              <a:t> </a:t>
            </a:r>
            <a:r>
              <a:rPr b="0" dirty="0" err="1" i="1" kern="1200" lang="en-US" sz="1200">
                <a:solidFill>
                  <a:schemeClr val="tx1"/>
                </a:solidFill>
                <a:effectLst/>
                <a:uFillTx/>
                <a:latin typeface="+mn-lt"/>
                <a:ea typeface="+mn-ea"/>
                <a:cs typeface="+mn-cs"/>
              </a:rPr>
              <a:t>urealyticum</a:t>
            </a:r>
            <a:r>
              <a:rPr b="0" dirty="0" i="0" kern="1200" lang="en-US" sz="1200">
                <a:solidFill>
                  <a:schemeClr val="tx1"/>
                </a:solidFill>
                <a:effectLst/>
                <a:uFillTx/>
                <a:latin typeface="+mn-lt"/>
                <a:ea typeface="+mn-ea"/>
                <a:cs typeface="+mn-cs"/>
              </a:rPr>
              <a:t>, also are implicated. The clinical presentation is one of insidious onset of rhinorrhea and tachypnea followed by a staccato cough pattern (individual coughs separated by inspirations). Physical examination typically reveals diffuse inspiratory crackles. Conjunctivitis may be present, or there may have been a past history of conjunctivitis </a:t>
            </a:r>
          </a:p>
          <a:p>
            <a:pPr indent="-171450" marL="171450">
              <a:buFontTx/>
              <a:buChar char="-"/>
            </a:pPr>
            <a:r>
              <a:rPr b="0" dirty="0" i="0" kern="1200" lang="en-US" sz="1200">
                <a:solidFill>
                  <a:schemeClr val="tx1"/>
                </a:solidFill>
                <a:effectLst/>
                <a:uFillTx/>
                <a:latin typeface="+mn-lt"/>
                <a:ea typeface="+mn-ea"/>
                <a:cs typeface="+mn-cs"/>
              </a:rPr>
              <a:t>26% </a:t>
            </a:r>
            <a:r>
              <a:rPr b="0" dirty="0" err="1" i="0" kern="1200" lang="en-US" sz="1200">
                <a:solidFill>
                  <a:schemeClr val="tx1"/>
                </a:solidFill>
                <a:effectLst/>
                <a:uFillTx/>
                <a:latin typeface="+mn-lt"/>
                <a:ea typeface="+mn-ea"/>
                <a:cs typeface="+mn-cs"/>
              </a:rPr>
              <a:t>trẻ</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có</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sốt</a:t>
            </a:r>
            <a:r>
              <a:rPr b="0" baseline="0" dirty="0" i="0" kern="1200" lang="en-US" sz="1200">
                <a:solidFill>
                  <a:schemeClr val="tx1"/>
                </a:solidFill>
                <a:effectLst/>
                <a:uFillTx/>
                <a:latin typeface="+mn-lt"/>
                <a:ea typeface="+mn-ea"/>
                <a:cs typeface="+mn-cs"/>
              </a:rPr>
              <a:t> + BC &gt;20 K/</a:t>
            </a:r>
            <a:r>
              <a:rPr b="0" baseline="0" dirty="0" err="1" i="0" kern="1200" lang="en-US" sz="1200">
                <a:solidFill>
                  <a:schemeClr val="tx1"/>
                </a:solidFill>
                <a:effectLst/>
                <a:uFillTx/>
                <a:latin typeface="+mn-lt"/>
                <a:ea typeface="+mn-ea"/>
                <a:cs typeface="+mn-cs"/>
              </a:rPr>
              <a:t>mcL</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có</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viêm</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phổi</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mà</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ko</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có</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triệu</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chứng</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hô</a:t>
            </a:r>
            <a:r>
              <a:rPr b="0" baseline="0" dirty="0" i="0" kern="1200" lang="en-US" sz="1200">
                <a:solidFill>
                  <a:schemeClr val="tx1"/>
                </a:solidFill>
                <a:effectLst/>
                <a:uFillTx/>
                <a:latin typeface="+mn-lt"/>
                <a:ea typeface="+mn-ea"/>
                <a:cs typeface="+mn-cs"/>
              </a:rPr>
              <a:t> </a:t>
            </a:r>
            <a:r>
              <a:rPr b="0" baseline="0" dirty="0" err="1" i="0" kern="1200" lang="en-US" sz="1200">
                <a:solidFill>
                  <a:schemeClr val="tx1"/>
                </a:solidFill>
                <a:effectLst/>
                <a:uFillTx/>
                <a:latin typeface="+mn-lt"/>
                <a:ea typeface="+mn-ea"/>
                <a:cs typeface="+mn-cs"/>
              </a:rPr>
              <a:t>hấp</a:t>
            </a:r>
            <a:endParaRPr b="0" dirty="0" i="0" kern="1200" lang="en-US" sz="1200">
              <a:solidFill>
                <a:schemeClr val="tx1"/>
              </a:solidFill>
              <a:effectLst/>
              <a:uFillTx/>
              <a:latin typeface="+mn-lt"/>
              <a:ea typeface="+mn-ea"/>
              <a:cs typeface="+mn-cs"/>
            </a:endParaRPr>
          </a:p>
          <a:p>
            <a:pPr indent="-171450" marL="171450">
              <a:buFontTx/>
              <a:buChar char="-"/>
            </a:pPr>
            <a:r>
              <a:rPr b="0" dirty="0" i="0" kern="1200" lang="en-US" sz="1200">
                <a:solidFill>
                  <a:schemeClr val="tx1"/>
                </a:solidFill>
                <a:effectLst/>
                <a:uFillTx/>
                <a:latin typeface="+mn-lt"/>
                <a:ea typeface="+mn-ea"/>
                <a:cs typeface="+mn-cs"/>
              </a:rPr>
              <a:t>Tachypnea may be less useful early in the course of illness (</a:t>
            </a:r>
            <a:r>
              <a:rPr b="0" dirty="0" err="1" i="0" kern="1200" lang="en-US" sz="1200">
                <a:solidFill>
                  <a:schemeClr val="tx1"/>
                </a:solidFill>
                <a:effectLst/>
                <a:uFillTx/>
                <a:latin typeface="+mn-lt"/>
                <a:ea typeface="+mn-ea"/>
                <a:cs typeface="+mn-cs"/>
              </a:rPr>
              <a:t>eg</a:t>
            </a:r>
            <a:r>
              <a:rPr b="0" dirty="0" i="0" kern="1200" lang="en-US" sz="1200">
                <a:solidFill>
                  <a:schemeClr val="tx1"/>
                </a:solidFill>
                <a:effectLst/>
                <a:uFillTx/>
                <a:latin typeface="+mn-lt"/>
                <a:ea typeface="+mn-ea"/>
                <a:cs typeface="+mn-cs"/>
              </a:rPr>
              <a:t>, less than three days)</a:t>
            </a:r>
          </a:p>
          <a:p>
            <a:r>
              <a:rPr b="0" dirty="0" i="0" kern="1200" lang="en-US" sz="1200">
                <a:solidFill>
                  <a:schemeClr val="tx1"/>
                </a:solidFill>
                <a:effectLst/>
                <a:uFillTx/>
                <a:latin typeface="+mn-lt"/>
                <a:ea typeface="+mn-ea"/>
                <a:cs typeface="+mn-cs"/>
              </a:rPr>
              <a:t>- "Walking pneumonia" is a term that is sometimes used to describe pneumonia in which the respiratory symptoms do not interfere with normal activity.</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10</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171450" marL="171450">
              <a:buFontTx/>
              <a:buChar char="-"/>
            </a:pPr>
            <a:r>
              <a:rPr dirty="0" err="1" lang="en-US">
                <a:uFillTx/>
              </a:rPr>
              <a:t>Xquang</a:t>
            </a:r>
            <a:r>
              <a:rPr dirty="0" lang="en-US">
                <a:uFillTx/>
              </a:rPr>
              <a:t> </a:t>
            </a:r>
            <a:r>
              <a:rPr dirty="0" err="1" lang="en-US">
                <a:uFillTx/>
              </a:rPr>
              <a:t>là</a:t>
            </a:r>
            <a:r>
              <a:rPr baseline="0" dirty="0" lang="en-US">
                <a:uFillTx/>
              </a:rPr>
              <a:t> </a:t>
            </a:r>
            <a:r>
              <a:rPr baseline="0" dirty="0" err="1" lang="en-US">
                <a:uFillTx/>
              </a:rPr>
              <a:t>dấu</a:t>
            </a:r>
            <a:r>
              <a:rPr baseline="0" dirty="0" lang="en-US">
                <a:uFillTx/>
              </a:rPr>
              <a:t> </a:t>
            </a:r>
            <a:r>
              <a:rPr baseline="0" dirty="0" err="1" lang="en-US">
                <a:uFillTx/>
              </a:rPr>
              <a:t>chứng</a:t>
            </a:r>
            <a:r>
              <a:rPr baseline="0" dirty="0" lang="en-US">
                <a:uFillTx/>
              </a:rPr>
              <a:t> </a:t>
            </a:r>
            <a:r>
              <a:rPr baseline="0" dirty="0" err="1" lang="en-US">
                <a:uFillTx/>
              </a:rPr>
              <a:t>có</a:t>
            </a:r>
            <a:r>
              <a:rPr baseline="0" dirty="0" lang="en-US">
                <a:uFillTx/>
              </a:rPr>
              <a:t> </a:t>
            </a:r>
            <a:r>
              <a:rPr baseline="0" dirty="0" err="1" lang="en-US">
                <a:uFillTx/>
              </a:rPr>
              <a:t>độ</a:t>
            </a:r>
            <a:r>
              <a:rPr baseline="0" dirty="0" lang="en-US">
                <a:uFillTx/>
              </a:rPr>
              <a:t> </a:t>
            </a:r>
            <a:r>
              <a:rPr baseline="0" dirty="0" err="1" lang="en-US">
                <a:uFillTx/>
              </a:rPr>
              <a:t>đặc</a:t>
            </a:r>
            <a:r>
              <a:rPr baseline="0" dirty="0" lang="en-US">
                <a:uFillTx/>
              </a:rPr>
              <a:t> </a:t>
            </a:r>
            <a:r>
              <a:rPr baseline="0" dirty="0" err="1" lang="en-US">
                <a:uFillTx/>
              </a:rPr>
              <a:t>hiệu</a:t>
            </a:r>
            <a:endParaRPr baseline="0" dirty="0" lang="en-US">
              <a:uFillTx/>
            </a:endParaRPr>
          </a:p>
          <a:p>
            <a:pPr indent="-171450" marL="171450">
              <a:buFontTx/>
              <a:buChar char="-"/>
            </a:pPr>
            <a:r>
              <a:rPr baseline="0" dirty="0" err="1" lang="en-US">
                <a:uFillTx/>
              </a:rPr>
              <a:t>Vp</a:t>
            </a:r>
            <a:r>
              <a:rPr baseline="0" dirty="0" lang="en-US">
                <a:uFillTx/>
              </a:rPr>
              <a:t> </a:t>
            </a:r>
            <a:r>
              <a:rPr baseline="0" dirty="0" err="1" lang="en-US">
                <a:uFillTx/>
              </a:rPr>
              <a:t>nặng</a:t>
            </a:r>
            <a:r>
              <a:rPr baseline="0" dirty="0" lang="en-US">
                <a:uFillTx/>
              </a:rPr>
              <a:t>: </a:t>
            </a:r>
            <a:r>
              <a:rPr baseline="0" dirty="0" err="1" lang="en-US">
                <a:uFillTx/>
              </a:rPr>
              <a:t>chụp</a:t>
            </a:r>
            <a:r>
              <a:rPr baseline="0" dirty="0" lang="en-US">
                <a:uFillTx/>
              </a:rPr>
              <a:t> </a:t>
            </a:r>
            <a:r>
              <a:rPr baseline="0" dirty="0" err="1" lang="en-US">
                <a:uFillTx/>
              </a:rPr>
              <a:t>Xquang</a:t>
            </a:r>
            <a:r>
              <a:rPr baseline="0" dirty="0" lang="en-US">
                <a:uFillTx/>
              </a:rPr>
              <a:t> </a:t>
            </a:r>
            <a:r>
              <a:rPr baseline="0" dirty="0" lang="en-US">
                <a:uFillTx/>
                <a:sym charset="2" panose="05000000000000000000" pitchFamily="2" typeface="Wingdings"/>
              </a:rPr>
              <a:t> </a:t>
            </a:r>
            <a:r>
              <a:rPr baseline="0" dirty="0" err="1" lang="en-US">
                <a:uFillTx/>
                <a:sym charset="2" panose="05000000000000000000" pitchFamily="2" typeface="Wingdings"/>
              </a:rPr>
              <a:t>định</a:t>
            </a:r>
            <a:r>
              <a:rPr baseline="0" dirty="0" lang="en-US">
                <a:uFillTx/>
                <a:sym charset="2" panose="05000000000000000000" pitchFamily="2" typeface="Wingdings"/>
              </a:rPr>
              <a:t> </a:t>
            </a:r>
            <a:r>
              <a:rPr baseline="0" dirty="0" err="1" lang="en-US">
                <a:uFillTx/>
                <a:sym charset="2" panose="05000000000000000000" pitchFamily="2" typeface="Wingdings"/>
              </a:rPr>
              <a:t>mức</a:t>
            </a:r>
            <a:r>
              <a:rPr baseline="0" dirty="0" lang="en-US">
                <a:uFillTx/>
                <a:sym charset="2" panose="05000000000000000000" pitchFamily="2" typeface="Wingdings"/>
              </a:rPr>
              <a:t> </a:t>
            </a:r>
            <a:r>
              <a:rPr baseline="0" dirty="0" err="1" lang="en-US">
                <a:uFillTx/>
                <a:sym charset="2" panose="05000000000000000000" pitchFamily="2" typeface="Wingdings"/>
              </a:rPr>
              <a:t>độ</a:t>
            </a:r>
            <a:r>
              <a:rPr baseline="0" dirty="0" lang="en-US">
                <a:uFillTx/>
                <a:sym charset="2" panose="05000000000000000000" pitchFamily="2" typeface="Wingdings"/>
              </a:rPr>
              <a:t> </a:t>
            </a:r>
            <a:r>
              <a:rPr baseline="0" dirty="0" err="1" lang="en-US">
                <a:uFillTx/>
                <a:sym charset="2" panose="05000000000000000000" pitchFamily="2" typeface="Wingdings"/>
              </a:rPr>
              <a:t>tổn</a:t>
            </a:r>
            <a:r>
              <a:rPr baseline="0" dirty="0" lang="en-US">
                <a:uFillTx/>
                <a:sym charset="2" panose="05000000000000000000" pitchFamily="2" typeface="Wingdings"/>
              </a:rPr>
              <a:t> </a:t>
            </a:r>
            <a:r>
              <a:rPr baseline="0" dirty="0" err="1" lang="en-US">
                <a:uFillTx/>
                <a:sym charset="2" panose="05000000000000000000" pitchFamily="2" typeface="Wingdings"/>
              </a:rPr>
              <a:t>thương</a:t>
            </a:r>
            <a:r>
              <a:rPr baseline="0" dirty="0" lang="en-US">
                <a:uFillTx/>
                <a:sym charset="2" panose="05000000000000000000" pitchFamily="2" typeface="Wingdings"/>
              </a:rPr>
              <a:t>, </a:t>
            </a:r>
            <a:r>
              <a:rPr baseline="0" dirty="0" err="1" lang="en-US">
                <a:uFillTx/>
                <a:sym charset="2" panose="05000000000000000000" pitchFamily="2" typeface="Wingdings"/>
              </a:rPr>
              <a:t>phát</a:t>
            </a:r>
            <a:r>
              <a:rPr baseline="0" dirty="0" lang="en-US">
                <a:uFillTx/>
                <a:sym charset="2" panose="05000000000000000000" pitchFamily="2" typeface="Wingdings"/>
              </a:rPr>
              <a:t> </a:t>
            </a:r>
            <a:r>
              <a:rPr baseline="0" dirty="0" err="1" lang="en-US">
                <a:uFillTx/>
                <a:sym charset="2" panose="05000000000000000000" pitchFamily="2" typeface="Wingdings"/>
              </a:rPr>
              <a:t>hiện</a:t>
            </a:r>
            <a:r>
              <a:rPr baseline="0" dirty="0" lang="en-US">
                <a:uFillTx/>
                <a:sym charset="2" panose="05000000000000000000" pitchFamily="2" typeface="Wingdings"/>
              </a:rPr>
              <a:t> </a:t>
            </a:r>
            <a:r>
              <a:rPr baseline="0" dirty="0" err="1" lang="en-US">
                <a:uFillTx/>
                <a:sym charset="2" panose="05000000000000000000" pitchFamily="2" typeface="Wingdings"/>
              </a:rPr>
              <a:t>biến</a:t>
            </a:r>
            <a:r>
              <a:rPr baseline="0" dirty="0" lang="en-US">
                <a:uFillTx/>
                <a:sym charset="2" panose="05000000000000000000" pitchFamily="2" typeface="Wingdings"/>
              </a:rPr>
              <a:t> </a:t>
            </a:r>
            <a:r>
              <a:rPr baseline="0" dirty="0" err="1" lang="en-US">
                <a:uFillTx/>
                <a:sym charset="2" panose="05000000000000000000" pitchFamily="2" typeface="Wingdings"/>
              </a:rPr>
              <a:t>chứng</a:t>
            </a:r>
            <a:endParaRPr baseline="0" dirty="0" lang="en-US">
              <a:uFillTx/>
            </a:endParaRPr>
          </a:p>
          <a:p>
            <a:pPr indent="-171450" marL="171450">
              <a:buFontTx/>
              <a:buChar char="-"/>
            </a:pPr>
            <a:r>
              <a:rPr baseline="0" dirty="0" lang="en-US">
                <a:uFillTx/>
              </a:rPr>
              <a:t>View: PA upright (&lt;4y.o), AP </a:t>
            </a:r>
            <a:r>
              <a:rPr baseline="0" dirty="0" err="1" lang="en-US">
                <a:uFillTx/>
              </a:rPr>
              <a:t>suspine</a:t>
            </a:r>
            <a:r>
              <a:rPr baseline="0" dirty="0" lang="en-US">
                <a:uFillTx/>
              </a:rPr>
              <a:t> (older)</a:t>
            </a:r>
          </a:p>
          <a:p>
            <a:pPr indent="-171450" marL="171450">
              <a:buFontTx/>
              <a:buChar char="-"/>
            </a:pPr>
            <a:r>
              <a:rPr b="0" dirty="0" i="0" kern="1200" lang="en-US" sz="1200">
                <a:solidFill>
                  <a:schemeClr val="tx1"/>
                </a:solidFill>
                <a:effectLst/>
                <a:uFillTx/>
                <a:latin typeface="+mn-lt"/>
                <a:ea typeface="+mn-ea"/>
                <a:cs typeface="+mn-cs"/>
              </a:rPr>
              <a:t>Radiographic findings cannot reliably distinguish between bacterial, atypical bacterial, and viral etiologies of pneumonia. </a:t>
            </a:r>
            <a:endParaRPr baseline="0" dirty="0" lang="en-US">
              <a:uFillTx/>
            </a:endParaRPr>
          </a:p>
          <a:p>
            <a:pPr indent="-171450" marL="171450">
              <a:buFontTx/>
              <a:buChar char="-"/>
            </a:pP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12</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13</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lvl="0" marL="0" marR="0" rtl="0">
              <a:lnSpc>
                <a:spcPct val="100000"/>
              </a:lnSpc>
              <a:spcBef>
                <a:spcPts val="0"/>
              </a:spcBef>
              <a:spcAft>
                <a:spcPts val="0"/>
              </a:spcAft>
              <a:buFontTx/>
              <a:buNone/>
              <a:defRPr>
                <a:uFillTx/>
              </a:defRPr>
            </a:pPr>
            <a:r>
              <a:rPr dirty="0" lang="en-US">
                <a:uFillTx/>
              </a:rPr>
              <a:t>Round pneumonia: </a:t>
            </a:r>
            <a:r>
              <a:rPr dirty="0" err="1" lang="en-US">
                <a:uFillTx/>
              </a:rPr>
              <a:t>Strep.pneumonia</a:t>
            </a:r>
            <a:r>
              <a:rPr dirty="0" lang="en-US">
                <a:uFillTx/>
              </a:rPr>
              <a:t>,</a:t>
            </a:r>
            <a:r>
              <a:rPr baseline="0" dirty="0" lang="en-US">
                <a:uFillTx/>
              </a:rPr>
              <a:t> Hib, </a:t>
            </a:r>
            <a:r>
              <a:rPr baseline="0" dirty="0" err="1" lang="en-US">
                <a:uFillTx/>
              </a:rPr>
              <a:t>Klebsiella</a:t>
            </a:r>
            <a:r>
              <a:rPr baseline="0" dirty="0" lang="en-US">
                <a:uFillTx/>
              </a:rPr>
              <a:t>, Staph</a:t>
            </a:r>
            <a:endParaRPr dirty="0" lang="en-US">
              <a:uFillTx/>
            </a:endParaRP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16</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171450" marL="171450">
              <a:buFontTx/>
              <a:buChar char="-"/>
            </a:pPr>
            <a:r>
              <a:rPr b="0" dirty="0" i="0" kern="1200" lang="en-US" sz="1200">
                <a:solidFill>
                  <a:schemeClr val="tx1"/>
                </a:solidFill>
                <a:effectLst/>
                <a:uFillTx/>
                <a:latin typeface="+mn-lt"/>
                <a:ea typeface="+mn-ea"/>
                <a:cs typeface="+mn-cs"/>
              </a:rPr>
              <a:t>an appropriate sputum specimen for examination is one with ≤10 epithelial cells and ≥25 polymorphonuclear leukocytes (PMN) under low power (x100)</a:t>
            </a:r>
          </a:p>
          <a:p>
            <a:pPr indent="-171450" marL="171450">
              <a:buFontTx/>
              <a:buChar char="-"/>
            </a:pP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F795F93-B664-4BA9-9979-3DCC4D67DB54}" type="slidenum">
              <a:rPr lang="en-US" smtClean="0">
                <a:uFillTx/>
              </a:rPr>
              <a:pPr/>
              <a:t>18</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E503E92-1604-4911-AD7D-C2F7B0D8A2A1}" type="slidenum">
              <a:rPr lang="en-US" smtClean="0">
                <a:uFillTx/>
              </a:rPr>
              <a:pPr/>
              <a:t>22</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524000" y="1122363"/>
            <a:ext cx="9144000" cy="2387600"/>
          </a:xfrm>
        </p:spPr>
        <p:txBody xmlns:c="http://schemas.openxmlformats.org/drawingml/2006/chart" xmlns:pic="http://schemas.openxmlformats.org/drawingml/2006/picture" xmlns:dgm="http://schemas.openxmlformats.org/drawingml/2006/diagram">
          <a:bodyPr anchor="b"/>
          <a:lstStyle>
            <a:lvl1pPr algn="ctr">
              <a:defRPr sz="6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524000" y="3602038"/>
            <a:ext cx="9144000" cy="1655762"/>
          </a:xfrm>
        </p:spPr>
        <p:txBody xmlns:c="http://schemas.openxmlformats.org/drawingml/2006/chart" xmlns:pic="http://schemas.openxmlformats.org/drawingml/2006/picture" xmlns:dgm="http://schemas.openxmlformats.org/drawingml/2006/diagram">
          <a:bodyPr/>
          <a:lstStyle>
            <a:lvl1pPr algn="ctr" indent="0" marL="0">
              <a:buNone/>
              <a:defRPr sz="24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lang="en-US">
                <a:uFillTx/>
              </a:rPr>
              <a:t>Click to edit Master subtitle style</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8724900" y="365125"/>
            <a:ext cx="2628900" cy="5811838"/>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838200" y="365125"/>
            <a:ext cx="7734300" cy="5811838"/>
          </a:xfrm>
        </p:spPr>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5579"/>
            <a:ext cx="10515600" cy="1325563"/>
          </a:xfrm>
        </p:spPr>
        <p:txBody xmlns:c="http://schemas.openxmlformats.org/drawingml/2006/chart" xmlns:pic="http://schemas.openxmlformats.org/drawingml/2006/picture" xmlns:dgm="http://schemas.openxmlformats.org/drawingml/2006/diagram">
          <a:bodyPr>
            <a:normAutofit/>
          </a:bodyPr>
          <a:lstStyle>
            <a:lvl1pPr algn="ctr">
              <a:defRPr b="1" sz="4000">
                <a:solidFill>
                  <a:srgbClr val="FF0000"/>
                </a:solidFill>
                <a:uFillTx/>
                <a:latin charset="0" panose="020B0A04020102020204" pitchFamily="34" typeface="Arial Black"/>
              </a:defRPr>
            </a:lvl1pPr>
          </a:lstStyle>
          <a:p>
            <a:r>
              <a:rPr dirty="0"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b="1" sz="3200">
                <a:solidFill>
                  <a:schemeClr val="accent5">
                    <a:lumMod val="75000"/>
                  </a:schemeClr>
                </a:solidFill>
                <a:uFillTx/>
                <a:latin charset="0" panose="020B0604020202020204" pitchFamily="34" typeface="Arial"/>
                <a:cs charset="0" panose="020B0604020202020204" pitchFamily="34" typeface="Arial"/>
              </a:defRPr>
            </a:lvl1pPr>
            <a:lvl2pPr>
              <a:defRPr sz="3200">
                <a:solidFill>
                  <a:schemeClr val="tx1"/>
                </a:solidFill>
                <a:uFillTx/>
                <a:latin charset="0" panose="020B0604020202020204" pitchFamily="34" typeface="Arial"/>
                <a:cs charset="0" panose="020B0604020202020204" pitchFamily="34" typeface="Arial"/>
              </a:defRPr>
            </a:lvl2pPr>
            <a:lvl3pPr>
              <a:defRPr sz="2800">
                <a:solidFill>
                  <a:schemeClr val="tx1"/>
                </a:solidFill>
                <a:uFillTx/>
                <a:latin charset="0" panose="020B0604020202020204" pitchFamily="34" typeface="Arial"/>
                <a:cs charset="0" panose="020B0604020202020204" pitchFamily="34" typeface="Arial"/>
              </a:defRPr>
            </a:lvl3pPr>
            <a:lvl4pPr>
              <a:defRPr sz="2400">
                <a:solidFill>
                  <a:schemeClr val="tx1"/>
                </a:solidFill>
                <a:uFillTx/>
                <a:latin charset="0" panose="020B0604020202020204" pitchFamily="34" typeface="Arial"/>
                <a:cs charset="0" panose="020B0604020202020204" pitchFamily="34" typeface="Arial"/>
              </a:defRPr>
            </a:lvl4pPr>
            <a:lvl5pPr>
              <a:defRPr sz="2400">
                <a:solidFill>
                  <a:schemeClr val="tx1"/>
                </a:solidFill>
                <a:uFillTx/>
                <a:latin charset="0" panose="020B0604020202020204" pitchFamily="34" typeface="Arial"/>
                <a:cs charset="0" panose="020B0604020202020204" pitchFamily="34" typeface="Arial"/>
              </a:defRPr>
            </a:lvl5pPr>
          </a:lstStyle>
          <a:p>
            <a:pPr lvl="0"/>
            <a:r>
              <a:rPr dirty="0" lang="en-US">
                <a:uFillTx/>
              </a:rPr>
              <a:t>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1850" y="1709738"/>
            <a:ext cx="10515600" cy="2852737"/>
          </a:xfrm>
        </p:spPr>
        <p:txBody xmlns:c="http://schemas.openxmlformats.org/drawingml/2006/chart" xmlns:pic="http://schemas.openxmlformats.org/drawingml/2006/picture" xmlns:dgm="http://schemas.openxmlformats.org/drawingml/2006/diagram">
          <a:bodyPr anchor="b"/>
          <a:lstStyle>
            <a:lvl1pPr>
              <a:defRPr sz="6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1850" y="4589463"/>
            <a:ext cx="10515600" cy="1500187"/>
          </a:xfrm>
        </p:spPr>
        <p:txBody xmlns:c="http://schemas.openxmlformats.org/drawingml/2006/chart" xmlns:pic="http://schemas.openxmlformats.org/drawingml/2006/picture" xmlns:dgm="http://schemas.openxmlformats.org/drawingml/2006/diagram">
          <a:bodyPr/>
          <a:lstStyle>
            <a:lvl1pPr indent="0" marL="0">
              <a:buNone/>
              <a:defRPr sz="2400">
                <a:solidFill>
                  <a:schemeClr val="tx1">
                    <a:tint val="75000"/>
                  </a:schemeClr>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838200" y="1825625"/>
            <a:ext cx="5181600" cy="435133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6172200" y="1825625"/>
            <a:ext cx="5181600" cy="435133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365125"/>
            <a:ext cx="10515600" cy="1325563"/>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9788" y="1681163"/>
            <a:ext cx="5157787"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839788" y="2505075"/>
            <a:ext cx="5157787" cy="368458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172200" y="1681163"/>
            <a:ext cx="5183188"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6172200" y="2505075"/>
            <a:ext cx="5183188" cy="368458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457200"/>
            <a:ext cx="3932237"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183188" y="987425"/>
            <a:ext cx="6172200" cy="4873625"/>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839788" y="2057400"/>
            <a:ext cx="3932237"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457200"/>
            <a:ext cx="3932237"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5183188" y="987425"/>
            <a:ext cx="6172200" cy="4873625"/>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839788" y="2057400"/>
            <a:ext cx="3932237"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C5C6EEF0-7FD7-4352-B040-73066F41A8A6}"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65125"/>
            <a:ext cx="10515600" cy="1325563"/>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8200" y="1825625"/>
            <a:ext cx="10515600" cy="435133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838200" y="6356350"/>
            <a:ext cx="27432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fld id="{AEACD66D-EAAB-47B4-A77C-DF9B0613788B}" type="datetimeFigureOut">
              <a:rPr lang="en-US" smtClean="0">
                <a:uFillTx/>
              </a:rPr>
              <a:pPr/>
              <a:t>12/20/2016</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4038600" y="6356350"/>
            <a:ext cx="41148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8610600" y="6356350"/>
            <a:ext cx="27432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tx1">
                    <a:tint val="75000"/>
                  </a:schemeClr>
                </a:solidFill>
                <a:uFillTx/>
              </a:defRPr>
            </a:lvl1pPr>
          </a:lstStyle>
          <a:p>
            <a:fld id="{C5C6EEF0-7FD7-4352-B040-73066F41A8A6}" type="slidenum">
              <a:rPr lang="en-US" smtClean="0">
                <a:uFillTx/>
              </a:rPr>
              <a:p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pic="http://schemas.openxmlformats.org/drawingml/2006/picture" xmlns:dgm="http://schemas.openxmlformats.org/drawingml/2006/diagram">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1.jpeg" Type="http://schemas.openxmlformats.org/officeDocument/2006/relationships/image"></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4.xml" Type="http://schemas.openxmlformats.org/officeDocument/2006/relationships/notesSlid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6.xml" Type="http://schemas.openxmlformats.org/officeDocument/2006/relationships/notesSlide"></Relationship><Relationship Id="rId3" Target="../media/image4.jpeg" Type="http://schemas.openxmlformats.org/officeDocument/2006/relationships/image"></Relationship><Relationship Id="rId4" Target="../media/image5.jpe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6.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7.jpe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7.xml" Type="http://schemas.openxmlformats.org/officeDocument/2006/relationships/notesSlide"></Relationship><Relationship Id="rId3" Target="../media/image8.jpe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8.xml" Type="http://schemas.openxmlformats.org/officeDocument/2006/relationships/notesSlide"></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9.jpeg" Type="http://schemas.openxmlformats.org/officeDocument/2006/relationships/image"></Relationship></Relationships>
</file>

<file path=ppt/slides/_rels/slide2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9.xml" Type="http://schemas.openxmlformats.org/officeDocument/2006/relationships/notesSlide"></Relationship><Relationship Id="rId3" Target="../media/image10.jpeg" Type="http://schemas.openxmlformats.org/officeDocument/2006/relationships/image"></Relationship></Relationships>
</file>

<file path=ppt/slides/_rels/slide2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0.xml" Type="http://schemas.openxmlformats.org/officeDocument/2006/relationships/notesSlide"></Relationship><Relationship Id="rId3" Target="../media/image11.jpeg" Type="http://schemas.openxmlformats.org/officeDocument/2006/relationships/image"></Relationship></Relationships>
</file>

<file path=ppt/slides/_rels/slide2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2.jpeg" Type="http://schemas.openxmlformats.org/officeDocument/2006/relationships/image"></Relationship></Relationships>
</file>

<file path=ppt/slides/_rels/slide2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1.xml" Type="http://schemas.openxmlformats.org/officeDocument/2006/relationships/notesSlide"></Relationship></Relationships>
</file>

<file path=ppt/slides/_rels/slide2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2.xml" Type="http://schemas.openxmlformats.org/officeDocument/2006/relationships/notesSlide"></Relationship></Relationships>
</file>

<file path=ppt/slides/_rels/slide2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3.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jpeg" Type="http://schemas.openxmlformats.org/officeDocument/2006/relationships/image"></Relationship></Relationships>
</file>

<file path=ppt/slides/_rels/slide3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4.emf"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xml" Type="http://schemas.openxmlformats.org/officeDocument/2006/relationships/notesSlid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2.jpeg" Type="http://schemas.openxmlformats.org/officeDocument/2006/relationships/image"></Relationship><Relationship Id="rId3" Target="../media/image3.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36967" y="207572"/>
            <a:ext cx="3251819" cy="3358663"/>
          </a:xfrm>
          <a:prstGeom prst="rect">
            <a:avLst/>
          </a:prstGeom>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524000" y="1713207"/>
            <a:ext cx="9144000" cy="2387600"/>
          </a:xfrm>
        </p:spPr>
        <p:txBody xmlns:c="http://schemas.openxmlformats.org/drawingml/2006/chart" xmlns:pic="http://schemas.openxmlformats.org/drawingml/2006/picture" xmlns:dgm="http://schemas.openxmlformats.org/drawingml/2006/diagram">
          <a:bodyPr>
            <a:normAutofit/>
          </a:bodyPr>
          <a:lstStyle/>
          <a:p>
            <a:r>
              <a:rPr dirty="0" lang="en-US" sz="8800">
                <a:solidFill>
                  <a:srgbClr val="FF0000"/>
                </a:solidFill>
                <a:uFillTx/>
                <a:latin charset="0" panose="02020602080505020303" pitchFamily="18" typeface="Baskerville Old Face"/>
              </a:rPr>
              <a:t>VIÊM PHỔI</a:t>
            </a: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725084" y="4482664"/>
            <a:ext cx="9144000" cy="1655762"/>
          </a:xfrm>
        </p:spPr>
        <p:txBody xmlns:c="http://schemas.openxmlformats.org/drawingml/2006/chart" xmlns:pic="http://schemas.openxmlformats.org/drawingml/2006/picture" xmlns:dgm="http://schemas.openxmlformats.org/drawingml/2006/diagram">
          <a:bodyPr>
            <a:normAutofit/>
          </a:bodyPr>
          <a:lstStyle/>
          <a:p>
            <a:pPr algn="r"/>
            <a:endParaRPr dirty="0" lang="en-US" sz="2000">
              <a:solidFill>
                <a:srgbClr val="002060"/>
              </a:solidFill>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Chẩn</a:t>
            </a:r>
            <a:r>
              <a:rPr dirty="0" lang="en-US">
                <a:uFillTx/>
              </a:rPr>
              <a:t> </a:t>
            </a:r>
            <a:r>
              <a:rPr dirty="0" err="1" lang="en-US">
                <a:uFillTx/>
              </a:rPr>
              <a:t>đoán</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19099" y="1331142"/>
            <a:ext cx="11353801" cy="5083726"/>
          </a:xfrm>
        </p:spPr>
        <p:txBody xmlns:c="http://schemas.openxmlformats.org/drawingml/2006/chart" xmlns:pic="http://schemas.openxmlformats.org/drawingml/2006/picture" xmlns:dgm="http://schemas.openxmlformats.org/drawingml/2006/diagram">
          <a:bodyPr>
            <a:normAutofit fontScale="92500" lnSpcReduction="10000"/>
          </a:bodyPr>
          <a:lstStyle/>
          <a:p>
            <a:r>
              <a:rPr dirty="0" err="1" lang="en-US" sz="3800">
                <a:uFillTx/>
              </a:rPr>
              <a:t>Bệnh</a:t>
            </a:r>
            <a:r>
              <a:rPr dirty="0" lang="en-US" sz="3800">
                <a:uFillTx/>
              </a:rPr>
              <a:t> </a:t>
            </a:r>
            <a:r>
              <a:rPr dirty="0" err="1" lang="en-US" sz="3800">
                <a:uFillTx/>
              </a:rPr>
              <a:t>sử</a:t>
            </a:r>
            <a:endParaRPr dirty="0" lang="en-US" sz="3800">
              <a:uFillTx/>
            </a:endParaRPr>
          </a:p>
          <a:p>
            <a:pPr lvl="1">
              <a:lnSpc>
                <a:spcPct val="80000"/>
              </a:lnSpc>
              <a:spcBef>
                <a:spcPts val="600"/>
              </a:spcBef>
              <a:spcAft>
                <a:spcPts val="600"/>
              </a:spcAft>
            </a:pPr>
            <a:r>
              <a:rPr dirty="0" err="1" lang="en-US" sz="3000">
                <a:uFillTx/>
              </a:rPr>
              <a:t>Sốt</a:t>
            </a:r>
            <a:endParaRPr dirty="0" lang="en-US" sz="3000">
              <a:uFillTx/>
            </a:endParaRPr>
          </a:p>
          <a:p>
            <a:pPr lvl="1">
              <a:lnSpc>
                <a:spcPct val="80000"/>
              </a:lnSpc>
              <a:spcBef>
                <a:spcPts val="600"/>
              </a:spcBef>
              <a:spcAft>
                <a:spcPts val="600"/>
              </a:spcAft>
            </a:pPr>
            <a:r>
              <a:rPr dirty="0" lang="en-US" sz="3000">
                <a:uFillTx/>
              </a:rPr>
              <a:t>Ho</a:t>
            </a:r>
          </a:p>
          <a:p>
            <a:pPr lvl="1">
              <a:lnSpc>
                <a:spcPct val="80000"/>
              </a:lnSpc>
              <a:spcBef>
                <a:spcPts val="600"/>
              </a:spcBef>
              <a:spcAft>
                <a:spcPts val="600"/>
              </a:spcAft>
            </a:pPr>
            <a:r>
              <a:rPr dirty="0" err="1" lang="en-US" sz="3000">
                <a:uFillTx/>
              </a:rPr>
              <a:t>Khó</a:t>
            </a:r>
            <a:r>
              <a:rPr dirty="0" lang="en-US" sz="3000">
                <a:uFillTx/>
              </a:rPr>
              <a:t> </a:t>
            </a:r>
            <a:r>
              <a:rPr dirty="0" err="1" lang="en-US" sz="3000">
                <a:uFillTx/>
              </a:rPr>
              <a:t>thở</a:t>
            </a:r>
            <a:endParaRPr dirty="0" lang="en-US" sz="3000">
              <a:uFillTx/>
            </a:endParaRPr>
          </a:p>
          <a:p>
            <a:r>
              <a:rPr dirty="0" err="1" lang="en-US" sz="3800">
                <a:uFillTx/>
              </a:rPr>
              <a:t>Khám</a:t>
            </a:r>
            <a:r>
              <a:rPr dirty="0" lang="en-US" sz="3800">
                <a:uFillTx/>
              </a:rPr>
              <a:t> </a:t>
            </a:r>
            <a:r>
              <a:rPr dirty="0" err="1" lang="en-US" sz="3800">
                <a:uFillTx/>
              </a:rPr>
              <a:t>lâm</a:t>
            </a:r>
            <a:r>
              <a:rPr dirty="0" lang="en-US" sz="3800">
                <a:uFillTx/>
              </a:rPr>
              <a:t> </a:t>
            </a:r>
            <a:r>
              <a:rPr dirty="0" err="1" lang="en-US" sz="3800">
                <a:uFillTx/>
              </a:rPr>
              <a:t>sàng</a:t>
            </a:r>
            <a:endParaRPr dirty="0" lang="en-US" sz="3800">
              <a:uFillTx/>
            </a:endParaRPr>
          </a:p>
          <a:p>
            <a:pPr lvl="1">
              <a:lnSpc>
                <a:spcPct val="120000"/>
              </a:lnSpc>
              <a:spcBef>
                <a:spcPts val="600"/>
              </a:spcBef>
              <a:spcAft>
                <a:spcPts val="600"/>
              </a:spcAft>
            </a:pPr>
            <a:r>
              <a:rPr dirty="0" err="1" lang="en-US" sz="3000">
                <a:uFillTx/>
              </a:rPr>
              <a:t>Dấu</a:t>
            </a:r>
            <a:r>
              <a:rPr dirty="0" lang="en-US" sz="3000">
                <a:uFillTx/>
              </a:rPr>
              <a:t> </a:t>
            </a:r>
            <a:r>
              <a:rPr dirty="0" err="1" lang="en-US" sz="3000">
                <a:uFillTx/>
              </a:rPr>
              <a:t>hiệu</a:t>
            </a:r>
            <a:r>
              <a:rPr dirty="0" lang="en-US" sz="3000">
                <a:uFillTx/>
              </a:rPr>
              <a:t> </a:t>
            </a:r>
            <a:r>
              <a:rPr dirty="0" err="1" lang="en-US" sz="3000">
                <a:uFillTx/>
              </a:rPr>
              <a:t>nguy</a:t>
            </a:r>
            <a:r>
              <a:rPr dirty="0" lang="en-US" sz="3000">
                <a:uFillTx/>
              </a:rPr>
              <a:t> </a:t>
            </a:r>
            <a:r>
              <a:rPr dirty="0" err="1" lang="en-US" sz="3000">
                <a:uFillTx/>
              </a:rPr>
              <a:t>hiểm</a:t>
            </a:r>
            <a:r>
              <a:rPr dirty="0" lang="en-US" sz="3000">
                <a:uFillTx/>
              </a:rPr>
              <a:t> </a:t>
            </a:r>
            <a:r>
              <a:rPr dirty="0" err="1" lang="en-US" sz="3000">
                <a:uFillTx/>
              </a:rPr>
              <a:t>toàn</a:t>
            </a:r>
            <a:r>
              <a:rPr dirty="0" lang="en-US" sz="3000">
                <a:uFillTx/>
              </a:rPr>
              <a:t> </a:t>
            </a:r>
            <a:r>
              <a:rPr dirty="0" err="1" lang="en-US" sz="3000">
                <a:uFillTx/>
              </a:rPr>
              <a:t>thân</a:t>
            </a:r>
            <a:endParaRPr dirty="0" lang="en-US" sz="3000">
              <a:uFillTx/>
            </a:endParaRPr>
          </a:p>
          <a:p>
            <a:pPr lvl="1">
              <a:lnSpc>
                <a:spcPct val="120000"/>
              </a:lnSpc>
              <a:spcBef>
                <a:spcPts val="600"/>
              </a:spcBef>
              <a:spcAft>
                <a:spcPts val="600"/>
              </a:spcAft>
            </a:pPr>
            <a:r>
              <a:rPr dirty="0" err="1" lang="en-US" sz="3000">
                <a:uFillTx/>
              </a:rPr>
              <a:t>Dấu</a:t>
            </a:r>
            <a:r>
              <a:rPr dirty="0" lang="en-US" sz="3000">
                <a:uFillTx/>
              </a:rPr>
              <a:t> </a:t>
            </a:r>
            <a:r>
              <a:rPr dirty="0" err="1" lang="en-US" sz="3000">
                <a:uFillTx/>
              </a:rPr>
              <a:t>hiệu</a:t>
            </a:r>
            <a:r>
              <a:rPr dirty="0" lang="en-US" sz="3000">
                <a:uFillTx/>
              </a:rPr>
              <a:t> </a:t>
            </a:r>
            <a:r>
              <a:rPr dirty="0" err="1" lang="en-US" sz="3000">
                <a:uFillTx/>
              </a:rPr>
              <a:t>suy</a:t>
            </a:r>
            <a:r>
              <a:rPr dirty="0" lang="en-US" sz="3000">
                <a:uFillTx/>
              </a:rPr>
              <a:t> </a:t>
            </a:r>
            <a:r>
              <a:rPr dirty="0" err="1" lang="en-US" sz="3000">
                <a:uFillTx/>
              </a:rPr>
              <a:t>hô</a:t>
            </a:r>
            <a:r>
              <a:rPr dirty="0" lang="en-US" sz="3000">
                <a:uFillTx/>
              </a:rPr>
              <a:t> </a:t>
            </a:r>
            <a:r>
              <a:rPr dirty="0" err="1" lang="en-US" sz="3000">
                <a:uFillTx/>
              </a:rPr>
              <a:t>hấp</a:t>
            </a:r>
            <a:r>
              <a:rPr dirty="0" lang="en-US" sz="3000">
                <a:uFillTx/>
              </a:rPr>
              <a:t>, </a:t>
            </a:r>
            <a:r>
              <a:rPr dirty="0" err="1" lang="en-US" sz="3000">
                <a:uFillTx/>
              </a:rPr>
              <a:t>gắng</a:t>
            </a:r>
            <a:r>
              <a:rPr dirty="0" lang="en-US" sz="3000">
                <a:uFillTx/>
              </a:rPr>
              <a:t> </a:t>
            </a:r>
            <a:r>
              <a:rPr dirty="0" err="1" lang="en-US" sz="3000">
                <a:uFillTx/>
              </a:rPr>
              <a:t>sức</a:t>
            </a:r>
            <a:r>
              <a:rPr dirty="0" lang="en-US" sz="3000">
                <a:uFillTx/>
              </a:rPr>
              <a:t> </a:t>
            </a:r>
            <a:r>
              <a:rPr dirty="0" err="1" lang="en-US" sz="3000">
                <a:uFillTx/>
              </a:rPr>
              <a:t>hô</a:t>
            </a:r>
            <a:r>
              <a:rPr dirty="0" lang="en-US" sz="3000">
                <a:uFillTx/>
              </a:rPr>
              <a:t> </a:t>
            </a:r>
            <a:r>
              <a:rPr dirty="0" err="1" lang="en-US" sz="3000">
                <a:uFillTx/>
              </a:rPr>
              <a:t>hấp</a:t>
            </a:r>
            <a:r>
              <a:rPr dirty="0" lang="en-US" sz="3000">
                <a:uFillTx/>
              </a:rPr>
              <a:t> (</a:t>
            </a:r>
            <a:r>
              <a:rPr b="1" dirty="0" err="1" lang="en-US" sz="3000">
                <a:solidFill>
                  <a:srgbClr val="7030A0"/>
                </a:solidFill>
                <a:uFillTx/>
              </a:rPr>
              <a:t>thở</a:t>
            </a:r>
            <a:r>
              <a:rPr b="1" dirty="0" lang="en-US" sz="3000">
                <a:solidFill>
                  <a:srgbClr val="7030A0"/>
                </a:solidFill>
                <a:uFillTx/>
              </a:rPr>
              <a:t> </a:t>
            </a:r>
            <a:r>
              <a:rPr b="1" dirty="0" err="1" lang="en-US" sz="3000">
                <a:solidFill>
                  <a:srgbClr val="7030A0"/>
                </a:solidFill>
                <a:uFillTx/>
              </a:rPr>
              <a:t>nhanh</a:t>
            </a:r>
            <a:r>
              <a:rPr dirty="0" lang="en-US" sz="3000">
                <a:uFillTx/>
              </a:rPr>
              <a:t>, co </a:t>
            </a:r>
            <a:r>
              <a:rPr dirty="0" err="1" lang="en-US" sz="3000">
                <a:uFillTx/>
              </a:rPr>
              <a:t>lõm</a:t>
            </a:r>
            <a:r>
              <a:rPr dirty="0" lang="en-US" sz="3000">
                <a:uFillTx/>
              </a:rPr>
              <a:t> </a:t>
            </a:r>
            <a:r>
              <a:rPr dirty="0" err="1" lang="en-US" sz="3000">
                <a:uFillTx/>
              </a:rPr>
              <a:t>ngực</a:t>
            </a:r>
            <a:r>
              <a:rPr dirty="0" lang="en-US" sz="3000">
                <a:uFillTx/>
              </a:rPr>
              <a:t>)</a:t>
            </a:r>
          </a:p>
          <a:p>
            <a:pPr lvl="1">
              <a:lnSpc>
                <a:spcPct val="120000"/>
              </a:lnSpc>
              <a:spcBef>
                <a:spcPts val="600"/>
              </a:spcBef>
              <a:spcAft>
                <a:spcPts val="600"/>
              </a:spcAft>
            </a:pPr>
            <a:r>
              <a:rPr dirty="0" lang="en-US" sz="3000">
                <a:uFillTx/>
              </a:rPr>
              <a:t>Ran </a:t>
            </a:r>
            <a:r>
              <a:rPr dirty="0" err="1" lang="en-US" sz="3000">
                <a:uFillTx/>
              </a:rPr>
              <a:t>phổi</a:t>
            </a:r>
            <a:r>
              <a:rPr dirty="0" lang="en-US" sz="3000">
                <a:uFillTx/>
              </a:rPr>
              <a:t>, </a:t>
            </a:r>
            <a:r>
              <a:rPr dirty="0" err="1" lang="en-US" sz="3000">
                <a:uFillTx/>
              </a:rPr>
              <a:t>phế</a:t>
            </a:r>
            <a:r>
              <a:rPr dirty="0" lang="en-US" sz="3000">
                <a:uFillTx/>
              </a:rPr>
              <a:t> </a:t>
            </a:r>
            <a:r>
              <a:rPr dirty="0" err="1" lang="en-US" sz="3000">
                <a:uFillTx/>
              </a:rPr>
              <a:t>âm</a:t>
            </a:r>
            <a:r>
              <a:rPr dirty="0" lang="en-US" sz="3000">
                <a:uFillTx/>
              </a:rPr>
              <a:t> </a:t>
            </a:r>
            <a:r>
              <a:rPr dirty="0" err="1" lang="en-US" sz="3000">
                <a:uFillTx/>
              </a:rPr>
              <a:t>giảm</a:t>
            </a:r>
            <a:r>
              <a:rPr dirty="0" lang="en-US" sz="3000">
                <a:uFillTx/>
              </a:rPr>
              <a:t>, </a:t>
            </a:r>
            <a:r>
              <a:rPr dirty="0" err="1" lang="en-US" sz="3000">
                <a:uFillTx/>
              </a:rPr>
              <a:t>gõ</a:t>
            </a:r>
            <a:r>
              <a:rPr dirty="0" lang="en-US" sz="3000">
                <a:uFillTx/>
              </a:rPr>
              <a:t> </a:t>
            </a:r>
            <a:r>
              <a:rPr dirty="0" err="1" lang="en-US" sz="3000">
                <a:uFillTx/>
              </a:rPr>
              <a:t>đục</a:t>
            </a:r>
            <a:r>
              <a:rPr dirty="0" lang="en-US" sz="3000">
                <a:uFillTx/>
              </a:rPr>
              <a:t>, </a:t>
            </a:r>
            <a:r>
              <a:rPr dirty="0" err="1" lang="en-US" sz="3000">
                <a:uFillTx/>
              </a:rPr>
              <a:t>tiếng</a:t>
            </a:r>
            <a:r>
              <a:rPr dirty="0" lang="en-US" sz="3000">
                <a:uFillTx/>
              </a:rPr>
              <a:t> </a:t>
            </a:r>
            <a:r>
              <a:rPr dirty="0" err="1" lang="en-US" sz="3000">
                <a:uFillTx/>
              </a:rPr>
              <a:t>cọ</a:t>
            </a:r>
            <a:r>
              <a:rPr dirty="0" lang="en-US" sz="3000">
                <a:uFillTx/>
              </a:rPr>
              <a:t> </a:t>
            </a:r>
            <a:r>
              <a:rPr dirty="0" err="1" lang="en-US" sz="3000">
                <a:uFillTx/>
              </a:rPr>
              <a:t>màng</a:t>
            </a:r>
            <a:r>
              <a:rPr dirty="0" lang="en-US" sz="3000">
                <a:uFillTx/>
              </a:rPr>
              <a:t> </a:t>
            </a:r>
            <a:r>
              <a:rPr dirty="0" err="1" lang="en-US" sz="3000">
                <a:uFillTx/>
              </a:rPr>
              <a:t>phổi</a:t>
            </a:r>
            <a:endParaRPr dirty="0" lang="en-US" sz="3000">
              <a:uFillTx/>
            </a:endParaRPr>
          </a:p>
          <a:p>
            <a:pPr lvl="1">
              <a:lnSpc>
                <a:spcPct val="120000"/>
              </a:lnSpc>
              <a:spcBef>
                <a:spcPts val="600"/>
              </a:spcBef>
              <a:spcAft>
                <a:spcPts val="600"/>
              </a:spcAft>
            </a:pPr>
            <a:r>
              <a:rPr dirty="0" err="1" lang="en-US" sz="3000">
                <a:uFillTx/>
              </a:rPr>
              <a:t>Khám</a:t>
            </a:r>
            <a:r>
              <a:rPr dirty="0" lang="en-US" sz="3000">
                <a:uFillTx/>
              </a:rPr>
              <a:t> </a:t>
            </a:r>
            <a:r>
              <a:rPr dirty="0" err="1" lang="en-US" sz="3000">
                <a:uFillTx/>
              </a:rPr>
              <a:t>toàn</a:t>
            </a:r>
            <a:r>
              <a:rPr dirty="0" lang="en-US" sz="3000">
                <a:uFillTx/>
              </a:rPr>
              <a:t> </a:t>
            </a:r>
            <a:r>
              <a:rPr dirty="0" err="1" lang="en-US" sz="3000">
                <a:uFillTx/>
              </a:rPr>
              <a:t>diện</a:t>
            </a:r>
            <a:endParaRPr dirty="0" lang="en-US" sz="30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104055"/>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Độ</a:t>
            </a:r>
            <a:r>
              <a:rPr dirty="0" lang="en-US">
                <a:uFillTx/>
              </a:rPr>
              <a:t> </a:t>
            </a:r>
            <a:r>
              <a:rPr dirty="0" err="1" lang="en-US">
                <a:uFillTx/>
              </a:rPr>
              <a:t>nặng</a:t>
            </a:r>
            <a:r>
              <a:rPr dirty="0" lang="en-US">
                <a:uFillTx/>
              </a:rPr>
              <a:t> </a:t>
            </a:r>
            <a:r>
              <a:rPr dirty="0" err="1" lang="en-US">
                <a:uFillTx/>
              </a:rPr>
              <a:t>khó</a:t>
            </a:r>
            <a:r>
              <a:rPr dirty="0" lang="en-US">
                <a:uFillTx/>
              </a:rPr>
              <a:t> </a:t>
            </a:r>
            <a:r>
              <a:rPr dirty="0" err="1" lang="en-US">
                <a:uFillTx/>
              </a:rPr>
              <a:t>thở</a:t>
            </a:r>
            <a:r>
              <a:rPr dirty="0" lang="en-US">
                <a:uFillTx/>
              </a:rPr>
              <a:t> (</a:t>
            </a:r>
            <a:r>
              <a:rPr dirty="0" lang="en-US" sz="3200">
                <a:solidFill>
                  <a:schemeClr val="tx1"/>
                </a:solidFill>
                <a:uFillTx/>
              </a:rPr>
              <a:t>WHO 1995</a:t>
            </a:r>
            <a:r>
              <a:rPr dirty="0" lang="en-US">
                <a:uFillTx/>
              </a:rPr>
              <a:t>)</a:t>
            </a:r>
          </a:p>
        </p:txBody>
      </p:sp>
      <p:graphicFrame>
        <p:nvGraphicFramePr>
          <p:cNvPr xmlns:c="http://schemas.openxmlformats.org/drawingml/2006/chart" xmlns:pic="http://schemas.openxmlformats.org/drawingml/2006/picture" xmlns:dgm="http://schemas.openxmlformats.org/drawingml/2006/diagram" id="4" name="Content Placeholder 3"/>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562707" y="1607207"/>
          <a:ext cx="11197883" cy="4591956"/>
        </p:xfrm>
        <a:graphic xmlns:c="http://schemas.openxmlformats.org/drawingml/2006/chart" xmlns:pic="http://schemas.openxmlformats.org/drawingml/2006/picture" xmlns:dgm="http://schemas.openxmlformats.org/drawingml/2006/diagram">
          <a:graphicData uri="http://schemas.openxmlformats.org/drawingml/2006/table">
            <a:tbl>
              <a:tblPr bandRow="1" firstRow="1">
                <a:effectLst>
                  <a:innerShdw blurRad="63500" dir="13500000" dist="50800">
                    <a:srgbClr val="000000">
                      <a:alpha val="50000"/>
                    </a:srgbClr>
                  </a:innerShdw>
                </a:effectLst>
                <a:tableStyleId>{5A111915-BE36-4E01-A7E5-04B1672EAD32}</a:tableStyleId>
              </a:tblPr>
              <a:tblGrid>
                <a:gridCol w="2785404"/>
                <a:gridCol w="2321169"/>
                <a:gridCol w="2841674"/>
                <a:gridCol w="3249636"/>
              </a:tblGrid>
              <a:tr h="457200">
                <a:tc>
                  <a:txBody>
                    <a:bodyPr/>
                    <a:lstStyle/>
                    <a:p>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a:r>
                        <a:rPr dirty="0" lang="en-US" sz="2400">
                          <a:uFillTx/>
                          <a:latin charset="0" panose="020B0604020202020204" pitchFamily="34" typeface="Arial"/>
                          <a:cs charset="0" panose="020B0604020202020204" pitchFamily="34" typeface="Arial"/>
                        </a:rPr>
                        <a:t>NHẸ</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a:r>
                        <a:rPr dirty="0" lang="en-US" sz="2400">
                          <a:uFillTx/>
                          <a:latin charset="0" panose="020B0604020202020204" pitchFamily="34" typeface="Arial"/>
                          <a:cs charset="0" panose="020B0604020202020204" pitchFamily="34" typeface="Arial"/>
                        </a:rPr>
                        <a:t>TRUNG BÌNH</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pPr algn="ctr"/>
                      <a:r>
                        <a:rPr dirty="0" lang="en-US" sz="2400">
                          <a:uFillTx/>
                          <a:latin charset="0" panose="020B0604020202020204" pitchFamily="34" typeface="Arial"/>
                          <a:cs charset="0" panose="020B0604020202020204" pitchFamily="34" typeface="Arial"/>
                        </a:rPr>
                        <a:t>NẶNG</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1147716">
                <a:tc>
                  <a:txBody>
                    <a:bodyPr/>
                    <a:lstStyle/>
                    <a:p>
                      <a:r>
                        <a:rPr dirty="0" err="1" lang="en-US" sz="2000">
                          <a:uFillTx/>
                          <a:latin charset="0" panose="020B0604020202020204" pitchFamily="34" typeface="Arial"/>
                          <a:cs charset="0" panose="020B0604020202020204" pitchFamily="34" typeface="Arial"/>
                        </a:rPr>
                        <a:t>Hành</a:t>
                      </a:r>
                      <a:r>
                        <a:rPr baseline="0" dirty="0" lang="en-US" sz="2000">
                          <a:uFillTx/>
                          <a:latin charset="0" panose="020B0604020202020204" pitchFamily="34" typeface="Arial"/>
                          <a:cs charset="0" panose="020B0604020202020204" pitchFamily="34" typeface="Arial"/>
                        </a:rPr>
                        <a:t> vi</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Bình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thường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Kích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thích</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Lơ</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mơ</a:t>
                      </a:r>
                      <a:r>
                        <a:rPr baseline="0" dirty="0" lang="en-US" sz="2000">
                          <a:uFillTx/>
                          <a:latin charset="0" panose="020B0604020202020204" pitchFamily="34" typeface="Arial"/>
                          <a:cs charset="0" panose="020B0604020202020204" pitchFamily="34" typeface="Arial"/>
                        </a:rPr>
                        <a:t>, li </a:t>
                      </a:r>
                      <a:r>
                        <a:rPr baseline="0" dirty="0" err="1" lang="en-US" sz="2000">
                          <a:uFillTx/>
                          <a:latin charset="0" panose="020B0604020202020204" pitchFamily="34" typeface="Arial"/>
                          <a:cs charset="0" panose="020B0604020202020204" pitchFamily="34" typeface="Arial"/>
                        </a:rPr>
                        <a:t>bì</a:t>
                      </a:r>
                      <a:endParaRPr baseline="0" dirty="0" lang="en-US" sz="2000">
                        <a:uFillTx/>
                        <a:latin charset="0" panose="020B0604020202020204" pitchFamily="34" typeface="Arial"/>
                        <a:cs charset="0" panose="020B0604020202020204" pitchFamily="34" typeface="Arial"/>
                      </a:endParaRPr>
                    </a:p>
                    <a:p>
                      <a:r>
                        <a:rPr dirty="0" err="1" lang="en-US" sz="2000">
                          <a:uFillTx/>
                          <a:latin charset="0" panose="020B0604020202020204" pitchFamily="34" typeface="Arial"/>
                          <a:cs charset="0" panose="020B0604020202020204" pitchFamily="34" typeface="Arial"/>
                        </a:rPr>
                        <a:t>Không</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đáp</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ứng</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kích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thích</a:t>
                      </a:r>
                      <a:endParaRPr baseline="0" dirty="0" lang="en-US" sz="2000">
                        <a:uFillTx/>
                        <a:latin charset="0" panose="020B0604020202020204" pitchFamily="34" typeface="Arial"/>
                        <a:cs charset="0" panose="020B0604020202020204" pitchFamily="34" typeface="Arial"/>
                      </a:endParaRPr>
                    </a:p>
                    <a:p>
                      <a:r>
                        <a:rPr baseline="0" dirty="0" err="1" lang="en-US" sz="2000">
                          <a:uFillTx/>
                          <a:latin charset="0" panose="020B0604020202020204" pitchFamily="34" typeface="Arial"/>
                          <a:cs charset="0" panose="020B0604020202020204" pitchFamily="34" typeface="Arial"/>
                        </a:rPr>
                        <a:t>Giảm</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trương</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lực</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toàn</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thân</a:t>
                      </a:r>
                      <a:endParaRPr baseline="0"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701040">
                <a:tc>
                  <a:txBody>
                    <a:bodyPr/>
                    <a:lstStyle/>
                    <a:p>
                      <a:r>
                        <a:rPr dirty="0" err="1" lang="en-US" sz="2000">
                          <a:uFillTx/>
                          <a:latin charset="0" panose="020B0604020202020204" pitchFamily="34" typeface="Arial"/>
                          <a:cs charset="0" panose="020B0604020202020204" pitchFamily="34" typeface="Arial"/>
                        </a:rPr>
                        <a:t>Bú</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Bình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thường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Giảm</a:t>
                      </a:r>
                      <a:r>
                        <a:rPr dirty="0" lang="en-US" sz="2000">
                          <a:uFillTx/>
                          <a:latin charset="0" panose="020B0604020202020204" pitchFamily="34" typeface="Arial"/>
                          <a:cs charset="0" panose="020B0604020202020204" pitchFamily="34" typeface="Arial"/>
                        </a:rPr>
                        <a:t> &lt;1/2 </a:t>
                      </a:r>
                      <a:r>
                        <a:rPr dirty="0" err="1" lang="en-US" sz="2000">
                          <a:uFillTx/>
                          <a:latin charset="0" panose="020B0604020202020204" pitchFamily="34" typeface="Arial"/>
                          <a:cs charset="0" panose="020B0604020202020204" pitchFamily="34" typeface="Arial"/>
                        </a:rPr>
                        <a:t>bình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thường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Giảm</a:t>
                      </a:r>
                      <a:r>
                        <a:rPr dirty="0" lang="en-US" sz="2000">
                          <a:uFillTx/>
                          <a:latin charset="0" panose="020B0604020202020204" pitchFamily="34" typeface="Arial"/>
                          <a:cs charset="0" panose="020B0604020202020204" pitchFamily="34" typeface="Arial"/>
                        </a:rPr>
                        <a:t> &gt;1/2 </a:t>
                      </a:r>
                      <a:r>
                        <a:rPr dirty="0" err="1" lang="en-US" sz="2000">
                          <a:uFillTx/>
                          <a:latin charset="0" panose="020B0604020202020204" pitchFamily="34" typeface="Arial"/>
                          <a:cs charset="0" panose="020B0604020202020204" pitchFamily="34" typeface="Arial"/>
                        </a:rPr>
                        <a:t>bình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thường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396240">
                <a:tc>
                  <a:txBody>
                    <a:bodyPr/>
                    <a:lstStyle/>
                    <a:p>
                      <a:r>
                        <a:rPr dirty="0" err="1" lang="en-US" sz="2000">
                          <a:uFillTx/>
                          <a:latin charset="0" panose="020B0604020202020204" pitchFamily="34" typeface="Arial"/>
                          <a:cs charset="0" panose="020B0604020202020204" pitchFamily="34" typeface="Arial"/>
                        </a:rPr>
                        <a:t>Cơn</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ngưng</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thở</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Không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Không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Có</a:t>
                      </a:r>
                      <a:r>
                        <a:rPr dirty="0" lang="en-US" sz="2000">
                          <a:uFillTx/>
                          <a:latin charset="0" panose="020B0604020202020204" pitchFamily="34" typeface="Arial"/>
                          <a:cs charset="0" panose="020B0604020202020204" pitchFamily="34" typeface="Arial"/>
                        </a:rPr>
                        <a:t> </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701040">
                <a:tc>
                  <a:txBody>
                    <a:bodyPr/>
                    <a:lstStyle/>
                    <a:p>
                      <a:r>
                        <a:rPr dirty="0" err="1" lang="en-US" sz="2000">
                          <a:uFillTx/>
                          <a:latin charset="0" panose="020B0604020202020204" pitchFamily="34" typeface="Arial"/>
                          <a:cs charset="0" panose="020B0604020202020204" pitchFamily="34" typeface="Arial"/>
                        </a:rPr>
                        <a:t>Cánh</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mũi</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phập</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phồng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Không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Có</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thể</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có</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Có</a:t>
                      </a:r>
                      <a:r>
                        <a:rPr baseline="0" dirty="0" lang="en-US" sz="2000">
                          <a:uFillTx/>
                          <a:latin charset="0" panose="020B0604020202020204" pitchFamily="34" typeface="Arial"/>
                          <a:cs charset="0" panose="020B0604020202020204" pitchFamily="34" typeface="Arial"/>
                        </a:rPr>
                        <a:t> </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396240">
                <a:tc>
                  <a:txBody>
                    <a:bodyPr/>
                    <a:lstStyle/>
                    <a:p>
                      <a:r>
                        <a:rPr dirty="0" err="1" lang="en-US" sz="2000">
                          <a:uFillTx/>
                          <a:latin charset="0" panose="020B0604020202020204" pitchFamily="34" typeface="Arial"/>
                          <a:cs charset="0" panose="020B0604020202020204" pitchFamily="34" typeface="Arial"/>
                        </a:rPr>
                        <a:t>Thở</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rên</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Không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Không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Có</a:t>
                      </a:r>
                      <a:r>
                        <a:rPr baseline="0" dirty="0" lang="en-US" sz="2000">
                          <a:uFillTx/>
                          <a:latin charset="0" panose="020B0604020202020204" pitchFamily="34" typeface="Arial"/>
                          <a:cs charset="0" panose="020B0604020202020204" pitchFamily="34" typeface="Arial"/>
                        </a:rPr>
                        <a:t> </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396240">
                <a:tc>
                  <a:txBody>
                    <a:bodyPr/>
                    <a:lstStyle/>
                    <a:p>
                      <a:r>
                        <a:rPr dirty="0" lang="en-US" sz="2000">
                          <a:uFillTx/>
                          <a:latin charset="0" panose="020B0604020202020204" pitchFamily="34" typeface="Arial"/>
                          <a:cs charset="0" panose="020B0604020202020204" pitchFamily="34" typeface="Arial"/>
                        </a:rPr>
                        <a:t>Co </a:t>
                      </a:r>
                      <a:r>
                        <a:rPr dirty="0" err="1" lang="en-US" sz="2000">
                          <a:uFillTx/>
                          <a:latin charset="0" panose="020B0604020202020204" pitchFamily="34" typeface="Arial"/>
                          <a:cs charset="0" panose="020B0604020202020204" pitchFamily="34" typeface="Arial"/>
                        </a:rPr>
                        <a:t>lõm</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ngực</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Không</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Nhẹ</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Trung</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bình</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err="1" lang="en-US" sz="2000">
                          <a:uFillTx/>
                          <a:latin charset="0" panose="020B0604020202020204" pitchFamily="34" typeface="Arial"/>
                          <a:cs charset="0" panose="020B0604020202020204" pitchFamily="34" typeface="Arial"/>
                        </a:rPr>
                        <a:t>Nặng</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r h="396240">
                <a:tc>
                  <a:txBody>
                    <a:bodyPr/>
                    <a:lstStyle/>
                    <a:p>
                      <a:r>
                        <a:rPr dirty="0" lang="en-US" sz="2000">
                          <a:uFillTx/>
                          <a:latin charset="0" panose="020B0604020202020204" pitchFamily="34" typeface="Arial"/>
                          <a:cs charset="0" panose="020B0604020202020204" pitchFamily="34" typeface="Arial"/>
                        </a:rPr>
                        <a:t>SpO</a:t>
                      </a:r>
                      <a:r>
                        <a:rPr baseline="-25000" dirty="0" lang="en-US" sz="2000">
                          <a:uFillTx/>
                          <a:latin charset="0" panose="020B0604020202020204" pitchFamily="34" typeface="Arial"/>
                          <a:cs charset="0" panose="020B0604020202020204" pitchFamily="34" typeface="Arial"/>
                        </a:rPr>
                        <a:t>2</a:t>
                      </a:r>
                      <a:r>
                        <a:rPr baseline="0" dirty="0" lang="en-US" sz="2000">
                          <a:uFillTx/>
                          <a:latin charset="0" panose="020B0604020202020204" pitchFamily="34" typeface="Arial"/>
                          <a:cs charset="0" panose="020B0604020202020204" pitchFamily="34" typeface="Arial"/>
                        </a:rPr>
                        <a:t> / </a:t>
                      </a:r>
                      <a:r>
                        <a:rPr baseline="0" dirty="0" err="1" lang="en-US" sz="2000">
                          <a:uFillTx/>
                          <a:latin charset="0" panose="020B0604020202020204" pitchFamily="34" typeface="Arial"/>
                          <a:cs charset="0" panose="020B0604020202020204" pitchFamily="34" typeface="Arial"/>
                        </a:rPr>
                        <a:t>khí</a:t>
                      </a:r>
                      <a:r>
                        <a:rPr baseline="0" dirty="0" lang="en-US" sz="2000">
                          <a:uFillTx/>
                          <a:latin charset="0" panose="020B0604020202020204" pitchFamily="34" typeface="Arial"/>
                          <a:cs charset="0" panose="020B0604020202020204" pitchFamily="34" typeface="Arial"/>
                        </a:rPr>
                        <a:t> </a:t>
                      </a:r>
                      <a:r>
                        <a:rPr baseline="0" dirty="0" err="1" lang="en-US" sz="2000">
                          <a:uFillTx/>
                          <a:latin charset="0" panose="020B0604020202020204" pitchFamily="34" typeface="Arial"/>
                          <a:cs charset="0" panose="020B0604020202020204" pitchFamily="34" typeface="Arial"/>
                        </a:rPr>
                        <a:t>trời</a:t>
                      </a:r>
                      <a:endParaRPr dirty="0" lang="en-US" sz="2000">
                        <a:uFillTx/>
                        <a:latin charset="0" panose="020B0604020202020204" pitchFamily="34" typeface="Arial"/>
                        <a:cs charset="0" panose="020B0604020202020204" pitchFamily="34" typeface="Arial"/>
                      </a:endParaRP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2000">
                          <a:uFillTx/>
                          <a:latin charset="0" panose="020B0604020202020204" pitchFamily="34" typeface="Arial"/>
                          <a:cs charset="0" panose="020B0604020202020204" pitchFamily="34" typeface="Arial"/>
                        </a:rPr>
                        <a:t>&gt; 95%</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2000">
                          <a:uFillTx/>
                          <a:latin charset="0" panose="020B0604020202020204" pitchFamily="34" typeface="Arial"/>
                          <a:cs charset="0" panose="020B0604020202020204" pitchFamily="34" typeface="Arial"/>
                        </a:rPr>
                        <a:t>92 – 95%</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c>
                  <a:txBody>
                    <a:bodyPr/>
                    <a:lstStyle/>
                    <a:p>
                      <a:r>
                        <a:rPr dirty="0" lang="en-US" sz="2000">
                          <a:uFillTx/>
                          <a:latin charset="0" panose="020B0604020202020204" pitchFamily="34" typeface="Arial"/>
                          <a:cs charset="0" panose="020B0604020202020204" pitchFamily="34" typeface="Arial"/>
                        </a:rPr>
                        <a:t>&lt; 92%</a:t>
                      </a:r>
                    </a:p>
                  </a:txBody>
                  <a:tcPr>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tcPr>
                </a:tc>
              </a:tr>
            </a:tbl>
          </a:graphicData>
        </a:graphic>
      </p:graphicFrame>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5658" y="385407"/>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Cận</a:t>
            </a:r>
            <a:r>
              <a:rPr dirty="0" lang="en-US">
                <a:uFillTx/>
              </a:rPr>
              <a:t> </a:t>
            </a:r>
            <a:r>
              <a:rPr dirty="0" err="1" lang="en-US">
                <a:uFillTx/>
              </a:rPr>
              <a:t>lâm</a:t>
            </a:r>
            <a:r>
              <a:rPr dirty="0" lang="en-US">
                <a:uFillTx/>
              </a:rPr>
              <a:t> </a:t>
            </a:r>
            <a:r>
              <a:rPr dirty="0" err="1" lang="en-US">
                <a:uFillTx/>
              </a:rPr>
              <a:t>sàng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908539" y="1710970"/>
            <a:ext cx="10515600" cy="4687718"/>
          </a:xfrm>
        </p:spPr>
        <p:txBody xmlns:c="http://schemas.openxmlformats.org/drawingml/2006/chart" xmlns:pic="http://schemas.openxmlformats.org/drawingml/2006/picture" xmlns:dgm="http://schemas.openxmlformats.org/drawingml/2006/diagram">
          <a:bodyPr>
            <a:normAutofit/>
          </a:bodyPr>
          <a:lstStyle/>
          <a:p>
            <a:r>
              <a:rPr dirty="0" err="1" lang="en-US" sz="3500">
                <a:uFillTx/>
              </a:rPr>
              <a:t>Xquang</a:t>
            </a:r>
            <a:r>
              <a:rPr dirty="0" lang="en-US" sz="3500">
                <a:uFillTx/>
              </a:rPr>
              <a:t> </a:t>
            </a:r>
            <a:r>
              <a:rPr dirty="0" err="1" lang="en-US" sz="3500">
                <a:uFillTx/>
              </a:rPr>
              <a:t>ngực</a:t>
            </a:r>
            <a:r>
              <a:rPr dirty="0" lang="en-US" sz="3500">
                <a:uFillTx/>
              </a:rPr>
              <a:t>: </a:t>
            </a:r>
            <a:r>
              <a:rPr dirty="0" err="1" lang="en-US" sz="3500">
                <a:uFillTx/>
              </a:rPr>
              <a:t>chỉ</a:t>
            </a:r>
            <a:r>
              <a:rPr dirty="0" lang="en-US" sz="3500">
                <a:uFillTx/>
              </a:rPr>
              <a:t> </a:t>
            </a:r>
            <a:r>
              <a:rPr dirty="0" err="1" lang="en-US" sz="3500">
                <a:uFillTx/>
              </a:rPr>
              <a:t>định</a:t>
            </a:r>
            <a:r>
              <a:rPr dirty="0" lang="en-US" sz="3500">
                <a:uFillTx/>
              </a:rPr>
              <a:t> </a:t>
            </a:r>
            <a:r>
              <a:rPr dirty="0" err="1" lang="en-US" sz="3500">
                <a:uFillTx/>
              </a:rPr>
              <a:t>khi</a:t>
            </a:r>
            <a:endParaRPr dirty="0" lang="en-US" sz="3500">
              <a:uFillTx/>
            </a:endParaRPr>
          </a:p>
          <a:p>
            <a:pPr lvl="1">
              <a:lnSpc>
                <a:spcPct val="100000"/>
              </a:lnSpc>
              <a:spcBef>
                <a:spcPts val="600"/>
              </a:spcBef>
              <a:spcAft>
                <a:spcPts val="600"/>
              </a:spcAft>
            </a:pPr>
            <a:r>
              <a:rPr dirty="0" err="1" lang="en-US">
                <a:uFillTx/>
              </a:rPr>
              <a:t>Viêm</a:t>
            </a:r>
            <a:r>
              <a:rPr dirty="0" lang="en-US">
                <a:uFillTx/>
              </a:rPr>
              <a:t> </a:t>
            </a:r>
            <a:r>
              <a:rPr dirty="0" err="1" lang="en-US">
                <a:uFillTx/>
              </a:rPr>
              <a:t>phổi</a:t>
            </a:r>
            <a:r>
              <a:rPr dirty="0" lang="en-US">
                <a:uFillTx/>
              </a:rPr>
              <a:t> </a:t>
            </a:r>
            <a:r>
              <a:rPr dirty="0" err="1" lang="en-US">
                <a:uFillTx/>
              </a:rPr>
              <a:t>nặng</a:t>
            </a:r>
            <a:endParaRPr dirty="0" lang="en-US">
              <a:uFillTx/>
            </a:endParaRPr>
          </a:p>
          <a:p>
            <a:pPr lvl="1">
              <a:lnSpc>
                <a:spcPct val="100000"/>
              </a:lnSpc>
              <a:spcBef>
                <a:spcPts val="600"/>
              </a:spcBef>
              <a:spcAft>
                <a:spcPts val="600"/>
              </a:spcAft>
            </a:pPr>
            <a:r>
              <a:rPr dirty="0" err="1" lang="en-US">
                <a:uFillTx/>
              </a:rPr>
              <a:t>Xác</a:t>
            </a:r>
            <a:r>
              <a:rPr dirty="0" lang="en-US">
                <a:uFillTx/>
              </a:rPr>
              <a:t> </a:t>
            </a:r>
            <a:r>
              <a:rPr dirty="0" err="1" lang="en-US">
                <a:uFillTx/>
              </a:rPr>
              <a:t>định</a:t>
            </a:r>
            <a:r>
              <a:rPr dirty="0" lang="en-US">
                <a:uFillTx/>
              </a:rPr>
              <a:t> </a:t>
            </a:r>
            <a:r>
              <a:rPr dirty="0" err="1" lang="en-US">
                <a:uFillTx/>
              </a:rPr>
              <a:t>chẩn</a:t>
            </a:r>
            <a:r>
              <a:rPr dirty="0" lang="en-US">
                <a:uFillTx/>
              </a:rPr>
              <a:t> </a:t>
            </a:r>
            <a:r>
              <a:rPr dirty="0" err="1" lang="en-US">
                <a:uFillTx/>
              </a:rPr>
              <a:t>đoán</a:t>
            </a:r>
            <a:r>
              <a:rPr dirty="0" lang="en-US">
                <a:uFillTx/>
              </a:rPr>
              <a:t> </a:t>
            </a:r>
            <a:r>
              <a:rPr dirty="0" err="1" lang="en-US">
                <a:uFillTx/>
              </a:rPr>
              <a:t>nếu</a:t>
            </a:r>
            <a:r>
              <a:rPr dirty="0" lang="en-US">
                <a:uFillTx/>
              </a:rPr>
              <a:t> </a:t>
            </a:r>
            <a:r>
              <a:rPr dirty="0" err="1" lang="en-US">
                <a:uFillTx/>
              </a:rPr>
              <a:t>lâm</a:t>
            </a:r>
            <a:r>
              <a:rPr dirty="0" lang="en-US">
                <a:uFillTx/>
              </a:rPr>
              <a:t> </a:t>
            </a:r>
            <a:r>
              <a:rPr dirty="0" err="1" lang="en-US">
                <a:uFillTx/>
              </a:rPr>
              <a:t>sàng</a:t>
            </a:r>
            <a:r>
              <a:rPr dirty="0" lang="en-US">
                <a:uFillTx/>
              </a:rPr>
              <a:t> </a:t>
            </a:r>
            <a:r>
              <a:rPr dirty="0" err="1" lang="en-US">
                <a:uFillTx/>
              </a:rPr>
              <a:t>không</a:t>
            </a:r>
            <a:r>
              <a:rPr dirty="0" lang="en-US">
                <a:uFillTx/>
              </a:rPr>
              <a:t> </a:t>
            </a:r>
            <a:r>
              <a:rPr dirty="0" err="1" lang="en-US">
                <a:uFillTx/>
              </a:rPr>
              <a:t>rõ</a:t>
            </a:r>
            <a:endParaRPr dirty="0" lang="en-US">
              <a:uFillTx/>
            </a:endParaRPr>
          </a:p>
          <a:p>
            <a:pPr lvl="1">
              <a:lnSpc>
                <a:spcPct val="100000"/>
              </a:lnSpc>
              <a:spcBef>
                <a:spcPts val="600"/>
              </a:spcBef>
              <a:spcAft>
                <a:spcPts val="600"/>
              </a:spcAft>
            </a:pPr>
            <a:r>
              <a:rPr dirty="0" err="1" lang="en-US">
                <a:uFillTx/>
              </a:rPr>
              <a:t>Loại</a:t>
            </a:r>
            <a:r>
              <a:rPr dirty="0" lang="en-US">
                <a:uFillTx/>
              </a:rPr>
              <a:t> </a:t>
            </a:r>
            <a:r>
              <a:rPr dirty="0" err="1" lang="en-US">
                <a:uFillTx/>
              </a:rPr>
              <a:t>trừ</a:t>
            </a:r>
            <a:r>
              <a:rPr dirty="0" lang="en-US">
                <a:uFillTx/>
              </a:rPr>
              <a:t> NN </a:t>
            </a:r>
            <a:r>
              <a:rPr dirty="0" err="1" lang="en-US">
                <a:uFillTx/>
              </a:rPr>
              <a:t>khác</a:t>
            </a:r>
            <a:r>
              <a:rPr dirty="0" lang="en-US">
                <a:uFillTx/>
              </a:rPr>
              <a:t> </a:t>
            </a:r>
            <a:r>
              <a:rPr dirty="0" err="1" lang="en-US">
                <a:uFillTx/>
              </a:rPr>
              <a:t>hoặc</a:t>
            </a:r>
            <a:r>
              <a:rPr dirty="0" lang="en-US">
                <a:uFillTx/>
              </a:rPr>
              <a:t> </a:t>
            </a:r>
            <a:r>
              <a:rPr dirty="0" err="1" lang="en-US">
                <a:uFillTx/>
              </a:rPr>
              <a:t>bệnh</a:t>
            </a:r>
            <a:r>
              <a:rPr dirty="0" lang="en-US">
                <a:uFillTx/>
              </a:rPr>
              <a:t> </a:t>
            </a:r>
            <a:r>
              <a:rPr dirty="0" err="1" lang="en-US">
                <a:uFillTx/>
              </a:rPr>
              <a:t>khác</a:t>
            </a:r>
            <a:r>
              <a:rPr dirty="0" lang="en-US">
                <a:uFillTx/>
              </a:rPr>
              <a:t> </a:t>
            </a:r>
            <a:r>
              <a:rPr dirty="0" err="1" lang="en-US">
                <a:uFillTx/>
              </a:rPr>
              <a:t>kèm</a:t>
            </a:r>
            <a:r>
              <a:rPr dirty="0" lang="en-US">
                <a:uFillTx/>
              </a:rPr>
              <a:t> </a:t>
            </a:r>
            <a:r>
              <a:rPr dirty="0" err="1" lang="en-US">
                <a:uFillTx/>
              </a:rPr>
              <a:t>theo</a:t>
            </a:r>
            <a:r>
              <a:rPr dirty="0" lang="en-US">
                <a:uFillTx/>
              </a:rPr>
              <a:t> (</a:t>
            </a:r>
            <a:r>
              <a:rPr dirty="0" err="1" lang="en-US">
                <a:uFillTx/>
              </a:rPr>
              <a:t>dị</a:t>
            </a:r>
            <a:r>
              <a:rPr dirty="0" lang="en-US">
                <a:uFillTx/>
              </a:rPr>
              <a:t> </a:t>
            </a:r>
            <a:r>
              <a:rPr dirty="0" err="1" lang="en-US">
                <a:uFillTx/>
              </a:rPr>
              <a:t>vật</a:t>
            </a:r>
            <a:r>
              <a:rPr dirty="0" lang="en-US">
                <a:uFillTx/>
              </a:rPr>
              <a:t>, Tim </a:t>
            </a:r>
            <a:r>
              <a:rPr dirty="0" err="1" lang="en-US">
                <a:uFillTx/>
              </a:rPr>
              <a:t>bẩm</a:t>
            </a:r>
            <a:r>
              <a:rPr dirty="0" lang="en-US">
                <a:uFillTx/>
              </a:rPr>
              <a:t> </a:t>
            </a:r>
            <a:r>
              <a:rPr dirty="0" err="1" lang="en-US">
                <a:uFillTx/>
              </a:rPr>
              <a:t>sinh</a:t>
            </a:r>
            <a:r>
              <a:rPr dirty="0" lang="en-US">
                <a:uFillTx/>
              </a:rPr>
              <a:t>)</a:t>
            </a:r>
          </a:p>
          <a:p>
            <a:pPr lvl="1">
              <a:lnSpc>
                <a:spcPct val="100000"/>
              </a:lnSpc>
              <a:spcBef>
                <a:spcPts val="600"/>
              </a:spcBef>
              <a:spcAft>
                <a:spcPts val="600"/>
              </a:spcAft>
            </a:pPr>
            <a:r>
              <a:rPr dirty="0" err="1" lang="en-US">
                <a:uFillTx/>
              </a:rPr>
              <a:t>Lâm</a:t>
            </a:r>
            <a:r>
              <a:rPr dirty="0" lang="en-US">
                <a:uFillTx/>
              </a:rPr>
              <a:t> </a:t>
            </a:r>
            <a:r>
              <a:rPr dirty="0" err="1" lang="en-US">
                <a:uFillTx/>
              </a:rPr>
              <a:t>sàng</a:t>
            </a:r>
            <a:r>
              <a:rPr dirty="0" lang="en-US">
                <a:uFillTx/>
              </a:rPr>
              <a:t> </a:t>
            </a:r>
            <a:r>
              <a:rPr dirty="0" err="1" lang="en-US">
                <a:uFillTx/>
              </a:rPr>
              <a:t>diễn</a:t>
            </a:r>
            <a:r>
              <a:rPr dirty="0" lang="en-US">
                <a:uFillTx/>
              </a:rPr>
              <a:t> </a:t>
            </a:r>
            <a:r>
              <a:rPr dirty="0" err="1" lang="en-US">
                <a:uFillTx/>
              </a:rPr>
              <a:t>tiến</a:t>
            </a:r>
            <a:r>
              <a:rPr dirty="0" lang="en-US">
                <a:uFillTx/>
              </a:rPr>
              <a:t> </a:t>
            </a:r>
            <a:r>
              <a:rPr dirty="0" err="1" lang="en-US">
                <a:uFillTx/>
              </a:rPr>
              <a:t>nặng</a:t>
            </a:r>
            <a:r>
              <a:rPr dirty="0" lang="en-US">
                <a:uFillTx/>
              </a:rPr>
              <a:t> </a:t>
            </a:r>
            <a:r>
              <a:rPr dirty="0" err="1" lang="en-US">
                <a:uFillTx/>
              </a:rPr>
              <a:t>lên</a:t>
            </a:r>
            <a:r>
              <a:rPr dirty="0" lang="en-US">
                <a:uFillTx/>
              </a:rPr>
              <a:t> </a:t>
            </a:r>
            <a:r>
              <a:rPr dirty="0" err="1" lang="en-US">
                <a:uFillTx/>
              </a:rPr>
              <a:t>hoặc</a:t>
            </a:r>
            <a:r>
              <a:rPr dirty="0" lang="en-US">
                <a:uFillTx/>
              </a:rPr>
              <a:t> </a:t>
            </a:r>
            <a:r>
              <a:rPr dirty="0" err="1" lang="en-US">
                <a:uFillTx/>
              </a:rPr>
              <a:t>không</a:t>
            </a:r>
            <a:r>
              <a:rPr dirty="0" lang="en-US">
                <a:uFillTx/>
              </a:rPr>
              <a:t> </a:t>
            </a:r>
            <a:r>
              <a:rPr dirty="0" err="1" lang="en-US">
                <a:uFillTx/>
              </a:rPr>
              <a:t>cải</a:t>
            </a:r>
            <a:r>
              <a:rPr dirty="0" lang="en-US">
                <a:uFillTx/>
              </a:rPr>
              <a:t> </a:t>
            </a:r>
            <a:r>
              <a:rPr dirty="0" err="1" lang="en-US">
                <a:uFillTx/>
              </a:rPr>
              <a:t>thiện</a:t>
            </a:r>
            <a:r>
              <a:rPr dirty="0" lang="en-US">
                <a:uFillTx/>
              </a:rPr>
              <a:t> </a:t>
            </a:r>
            <a:r>
              <a:rPr dirty="0" err="1" lang="en-US">
                <a:uFillTx/>
              </a:rPr>
              <a:t>sau</a:t>
            </a:r>
            <a:r>
              <a:rPr dirty="0" lang="en-US">
                <a:uFillTx/>
              </a:rPr>
              <a:t> 48-72g </a:t>
            </a:r>
            <a:r>
              <a:rPr dirty="0" err="1" lang="en-US">
                <a:uFillTx/>
              </a:rPr>
              <a:t>điều</a:t>
            </a:r>
            <a:r>
              <a:rPr dirty="0" lang="en-US">
                <a:uFillTx/>
              </a:rPr>
              <a:t> </a:t>
            </a:r>
            <a:r>
              <a:rPr dirty="0" err="1" lang="en-US">
                <a:uFillTx/>
              </a:rPr>
              <a:t>trị</a:t>
            </a:r>
            <a:r>
              <a:rPr dirty="0" lang="en-US">
                <a:uFillTx/>
              </a:rPr>
              <a:t> ban </a:t>
            </a:r>
            <a:r>
              <a:rPr dirty="0" err="1" lang="en-US">
                <a:uFillTx/>
              </a:rPr>
              <a:t>đầu</a:t>
            </a:r>
            <a:endParaRPr dirty="0" lang="en-US">
              <a:uFillTx/>
            </a:endParaRPr>
          </a:p>
          <a:p>
            <a:pPr lvl="1"/>
            <a:endParaRPr dirty="0" lang="en-US">
              <a:uFillTx/>
            </a:endParaRPr>
          </a:p>
          <a:p>
            <a:pPr lvl="1"/>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Xquang</a:t>
            </a:r>
            <a:r>
              <a:rPr dirty="0" lang="en-US">
                <a:uFillTx/>
              </a:rPr>
              <a:t> </a:t>
            </a:r>
            <a:r>
              <a:rPr dirty="0" err="1" lang="en-US">
                <a:uFillTx/>
              </a:rPr>
              <a:t>ngực</a:t>
            </a:r>
            <a:endParaRPr dirty="0" lang="en-US">
              <a:uFillTx/>
            </a:endParaRPr>
          </a:p>
        </p:txBody>
      </p:sp>
      <p:pic>
        <p:nvPicPr>
          <p:cNvPr xmlns:c="http://schemas.openxmlformats.org/drawingml/2006/chart" xmlns:pic="http://schemas.openxmlformats.org/drawingml/2006/picture" xmlns:dgm="http://schemas.openxmlformats.org/drawingml/2006/diagram" id="6" name="Content Placeholder 5"/>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rotWithShape="1">
          <a:blip r:embed="rId3"/>
          <a:srcRect b="10604"/>
          <a:stretch/>
        </p:blipFill>
        <p:spPr xmlns:c="http://schemas.openxmlformats.org/drawingml/2006/chart" xmlns:pic="http://schemas.openxmlformats.org/drawingml/2006/picture" xmlns:dgm="http://schemas.openxmlformats.org/drawingml/2006/diagram">
          <a:xfrm>
            <a:off x="649768" y="1331142"/>
            <a:ext cx="5329006" cy="4545753"/>
          </a:xfrm>
        </p:spPr>
      </p:pic>
      <p:sp>
        <p:nvSpPr>
          <p:cNvPr xmlns:c="http://schemas.openxmlformats.org/drawingml/2006/chart" xmlns:pic="http://schemas.openxmlformats.org/drawingml/2006/picture" xmlns:dgm="http://schemas.openxmlformats.org/drawingml/2006/diagram" id="7" name="Arc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73026" y="3167369"/>
            <a:ext cx="1603513" cy="636104"/>
          </a:xfrm>
          <a:prstGeom prst="arc">
            <a:avLst>
              <a:gd fmla="val 587559" name="adj1"/>
              <a:gd fmla="val 10181985" name="adj2"/>
            </a:avLst>
          </a:prstGeom>
          <a:ln w="38100"/>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txBody xmlns:c="http://schemas.openxmlformats.org/drawingml/2006/chart" xmlns:pic="http://schemas.openxmlformats.org/drawingml/2006/picture" xmlns:dgm="http://schemas.openxmlformats.org/drawingml/2006/diagram">
          <a:bodyPr anchor="ctr" rtlCol="0"/>
          <a:lstStyle/>
          <a:p>
            <a:pPr algn="ctr"/>
            <a:endParaRPr dirty="0" lang="en-US">
              <a:uFillTx/>
            </a:endParaRPr>
          </a:p>
        </p:txBody>
      </p:sp>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7562" y="6035652"/>
            <a:ext cx="5075582"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b="1" dirty="0" lang="en-US" sz="2400">
                <a:solidFill>
                  <a:srgbClr val="002060"/>
                </a:solidFill>
                <a:uFillTx/>
              </a:rPr>
              <a:t>Bulging sign </a:t>
            </a:r>
            <a:r>
              <a:rPr dirty="0" lang="en-US" sz="2400">
                <a:solidFill>
                  <a:srgbClr val="002060"/>
                </a:solidFill>
                <a:uFillTx/>
              </a:rPr>
              <a:t>in </a:t>
            </a:r>
            <a:r>
              <a:rPr dirty="0" err="1" lang="en-US" sz="2400">
                <a:solidFill>
                  <a:srgbClr val="002060"/>
                </a:solidFill>
                <a:uFillTx/>
              </a:rPr>
              <a:t>Klebsiella</a:t>
            </a:r>
            <a:r>
              <a:rPr dirty="0" lang="en-US" sz="2400">
                <a:solidFill>
                  <a:srgbClr val="002060"/>
                </a:solidFill>
                <a:uFillTx/>
              </a:rPr>
              <a:t> pneumonia</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497924" y="1331142"/>
            <a:ext cx="5126599" cy="4545753"/>
          </a:xfrm>
          <a:prstGeom prst="rect">
            <a:avLst/>
          </a:prstGeom>
        </p:spPr>
      </p:pic>
      <p:sp>
        <p:nvSpPr>
          <p:cNvPr xmlns:c="http://schemas.openxmlformats.org/drawingml/2006/chart" xmlns:pic="http://schemas.openxmlformats.org/drawingml/2006/picture" xmlns:dgm="http://schemas.openxmlformats.org/drawingml/2006/diagram" id="4" name="Arc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9690088">
            <a:off x="6578663" y="3342004"/>
            <a:ext cx="2063914" cy="2009825"/>
          </a:xfrm>
          <a:prstGeom prst="arc">
            <a:avLst>
              <a:gd fmla="val 16547497" name="adj1"/>
              <a:gd fmla="val 1336120" name="adj2"/>
            </a:avLst>
          </a:prstGeom>
          <a:ln w="38100"/>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017390" y="2816938"/>
            <a:ext cx="2518117" cy="43088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200">
                <a:solidFill>
                  <a:srgbClr val="FFFF00"/>
                </a:solidFill>
                <a:uFillTx/>
                <a:latin charset="0" panose="020B0604020202020204" pitchFamily="34" typeface="Arial"/>
                <a:cs charset="0" panose="020B0604020202020204" pitchFamily="34" typeface="Arial"/>
              </a:rPr>
              <a:t>Air - bronchogram</a:t>
            </a:r>
          </a:p>
        </p:txBody>
      </p:sp>
      <p:cxnSp>
        <p:nvCxnSpPr>
          <p:cNvPr xmlns:c="http://schemas.openxmlformats.org/drawingml/2006/chart" xmlns:pic="http://schemas.openxmlformats.org/drawingml/2006/picture" xmlns:dgm="http://schemas.openxmlformats.org/drawingml/2006/diagram" id="11" name="Straight Arrow Connector 1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8384345" y="2948859"/>
            <a:ext cx="633045" cy="0"/>
          </a:xfrm>
          <a:prstGeom prst="straightConnector1">
            <a:avLst/>
          </a:prstGeom>
          <a:ln w="28575">
            <a:solidFill>
              <a:srgbClr val="FFFF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23432" y="6035652"/>
            <a:ext cx="5075582"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b="1" dirty="0" err="1" lang="en-US" sz="2400">
                <a:solidFill>
                  <a:srgbClr val="002060"/>
                </a:solidFill>
                <a:uFillTx/>
              </a:rPr>
              <a:t>Viêm</a:t>
            </a:r>
            <a:r>
              <a:rPr b="1" dirty="0" lang="en-US" sz="2400">
                <a:solidFill>
                  <a:srgbClr val="002060"/>
                </a:solidFill>
                <a:uFillTx/>
              </a:rPr>
              <a:t> </a:t>
            </a:r>
            <a:r>
              <a:rPr b="1" dirty="0" err="1" lang="en-US" sz="2400">
                <a:solidFill>
                  <a:srgbClr val="002060"/>
                </a:solidFill>
                <a:uFillTx/>
              </a:rPr>
              <a:t>xẹp</a:t>
            </a:r>
            <a:r>
              <a:rPr b="1" dirty="0" lang="en-US" sz="2400">
                <a:solidFill>
                  <a:srgbClr val="002060"/>
                </a:solidFill>
                <a:uFillTx/>
              </a:rPr>
              <a:t> </a:t>
            </a:r>
            <a:r>
              <a:rPr b="1" dirty="0" err="1" lang="en-US" sz="2400">
                <a:solidFill>
                  <a:srgbClr val="002060"/>
                </a:solidFill>
                <a:uFillTx/>
              </a:rPr>
              <a:t>thùy</a:t>
            </a:r>
            <a:r>
              <a:rPr b="1" dirty="0" lang="en-US" sz="2400">
                <a:solidFill>
                  <a:srgbClr val="002060"/>
                </a:solidFill>
                <a:uFillTx/>
              </a:rPr>
              <a:t> </a:t>
            </a:r>
            <a:r>
              <a:rPr b="1" dirty="0" err="1" lang="en-US" sz="2400">
                <a:solidFill>
                  <a:srgbClr val="002060"/>
                </a:solidFill>
                <a:uFillTx/>
              </a:rPr>
              <a:t>trên</a:t>
            </a:r>
            <a:r>
              <a:rPr b="1" dirty="0" lang="en-US" sz="2400">
                <a:solidFill>
                  <a:srgbClr val="002060"/>
                </a:solidFill>
                <a:uFillTx/>
              </a:rPr>
              <a:t> (P)</a:t>
            </a:r>
            <a:endParaRPr dirty="0" lang="en-US" sz="2400">
              <a:solidFill>
                <a:srgbClr val="002060"/>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Xquang</a:t>
            </a:r>
            <a:r>
              <a:rPr dirty="0" lang="en-US">
                <a:uFillTx/>
              </a:rPr>
              <a:t> </a:t>
            </a:r>
            <a:r>
              <a:rPr dirty="0" err="1" lang="en-US">
                <a:uFillTx/>
              </a:rPr>
              <a:t>ngực</a:t>
            </a:r>
            <a:endParaRPr dirty="0" lang="en-US">
              <a:uFillTx/>
            </a:endParaRPr>
          </a:p>
        </p:txBody>
      </p:sp>
      <p:pic>
        <p:nvPicPr>
          <p:cNvPr xmlns:c="http://schemas.openxmlformats.org/drawingml/2006/chart" xmlns:pic="http://schemas.openxmlformats.org/drawingml/2006/picture" xmlns:dgm="http://schemas.openxmlformats.org/drawingml/2006/diagram" id="7"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2"/>
          <a:srcRect b="8500" t="9746"/>
          <a:stretch/>
        </p:blipFill>
        <p:spPr xmlns:c="http://schemas.openxmlformats.org/drawingml/2006/chart" xmlns:pic="http://schemas.openxmlformats.org/drawingml/2006/picture" xmlns:dgm="http://schemas.openxmlformats.org/drawingml/2006/diagram" bwMode="auto">
          <a:xfrm>
            <a:off x="3009166" y="1162330"/>
            <a:ext cx="8119696" cy="5310554"/>
          </a:xfrm>
          <a:prstGeom prst="rect">
            <a:avLst/>
          </a:prstGeom>
          <a:noFill/>
          <a:ln>
            <a:noFill/>
          </a:ln>
          <a:effectLst/>
        </p:spPr>
      </p:pic>
      <p:cxnSp>
        <p:nvCxnSpPr>
          <p:cNvPr xmlns:c="http://schemas.openxmlformats.org/drawingml/2006/chart" xmlns:pic="http://schemas.openxmlformats.org/drawingml/2006/picture" xmlns:dgm="http://schemas.openxmlformats.org/drawingml/2006/diagram" id="8" name="Straight Arrow Connector 7"/>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flipV="1">
            <a:off x="6096000" y="3182661"/>
            <a:ext cx="787791" cy="773723"/>
          </a:xfrm>
          <a:prstGeom prst="straightConnector1">
            <a:avLst/>
          </a:prstGeom>
          <a:ln w="28575">
            <a:solidFill>
              <a:srgbClr val="FFFF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866225" y="3956384"/>
            <a:ext cx="2447778" cy="43088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200">
                <a:solidFill>
                  <a:srgbClr val="FFFF00"/>
                </a:solidFill>
                <a:uFillTx/>
                <a:latin charset="0" panose="020B0604020202020204" pitchFamily="34" typeface="Arial"/>
                <a:cs charset="0" panose="020B0604020202020204" pitchFamily="34" typeface="Arial"/>
              </a:rPr>
              <a:t>Air - bronchogram</a:t>
            </a: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1836" y="3422962"/>
            <a:ext cx="2487330" cy="83099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b="1" dirty="0" err="1" lang="en-US" sz="2400">
                <a:solidFill>
                  <a:srgbClr val="002060"/>
                </a:solidFill>
                <a:uFillTx/>
              </a:rPr>
              <a:t>Viêm</a:t>
            </a:r>
            <a:r>
              <a:rPr b="1" dirty="0" lang="en-US" sz="2400">
                <a:solidFill>
                  <a:srgbClr val="002060"/>
                </a:solidFill>
                <a:uFillTx/>
              </a:rPr>
              <a:t> </a:t>
            </a:r>
            <a:r>
              <a:rPr b="1" dirty="0" err="1" lang="en-US" sz="2400">
                <a:solidFill>
                  <a:srgbClr val="002060"/>
                </a:solidFill>
                <a:uFillTx/>
              </a:rPr>
              <a:t>phổi</a:t>
            </a:r>
            <a:r>
              <a:rPr b="1" dirty="0" lang="en-US" sz="2400">
                <a:solidFill>
                  <a:srgbClr val="002060"/>
                </a:solidFill>
                <a:uFillTx/>
              </a:rPr>
              <a:t> </a:t>
            </a:r>
            <a:r>
              <a:rPr b="1" dirty="0" err="1" lang="en-US" sz="2400">
                <a:solidFill>
                  <a:srgbClr val="002060"/>
                </a:solidFill>
                <a:uFillTx/>
              </a:rPr>
              <a:t>thùy</a:t>
            </a:r>
            <a:r>
              <a:rPr b="1" dirty="0" lang="en-US" sz="2400">
                <a:solidFill>
                  <a:srgbClr val="002060"/>
                </a:solidFill>
                <a:uFillTx/>
              </a:rPr>
              <a:t> </a:t>
            </a:r>
            <a:r>
              <a:rPr b="1" dirty="0" err="1" lang="en-US" sz="2400">
                <a:solidFill>
                  <a:srgbClr val="002060"/>
                </a:solidFill>
                <a:uFillTx/>
              </a:rPr>
              <a:t>trên</a:t>
            </a:r>
            <a:r>
              <a:rPr b="1" dirty="0" lang="en-US" sz="2400">
                <a:solidFill>
                  <a:srgbClr val="002060"/>
                </a:solidFill>
                <a:uFillTx/>
              </a:rPr>
              <a:t> (P)</a:t>
            </a:r>
            <a:endParaRPr dirty="0" lang="en-US" sz="2400">
              <a:solidFill>
                <a:srgbClr val="002060"/>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Xquang</a:t>
            </a:r>
            <a:r>
              <a:rPr dirty="0" lang="en-US">
                <a:uFillTx/>
              </a:rPr>
              <a:t> </a:t>
            </a:r>
            <a:r>
              <a:rPr dirty="0" err="1" lang="en-US">
                <a:uFillTx/>
              </a:rPr>
              <a:t>ngực</a:t>
            </a:r>
            <a:endParaRPr dirty="0" lang="en-US">
              <a:uFillTx/>
            </a:endParaRPr>
          </a:p>
        </p:txBody>
      </p:sp>
      <p:pic>
        <p:nvPicPr>
          <p:cNvPr xmlns:c="http://schemas.openxmlformats.org/drawingml/2006/chart" xmlns:pic="http://schemas.openxmlformats.org/drawingml/2006/picture" xmlns:dgm="http://schemas.openxmlformats.org/drawingml/2006/diagram" id="4" name="Content Placeholder 3"/>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rotWithShape="1">
          <a:blip r:embed="rId2"/>
          <a:srcRect l="9276"/>
          <a:stretch/>
        </p:blipFill>
        <p:spPr xmlns:c="http://schemas.openxmlformats.org/drawingml/2006/chart" xmlns:pic="http://schemas.openxmlformats.org/drawingml/2006/picture" xmlns:dgm="http://schemas.openxmlformats.org/drawingml/2006/diagram">
          <a:xfrm>
            <a:off x="1891853" y="1331142"/>
            <a:ext cx="8408293" cy="5213209"/>
          </a:xfr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Xquang</a:t>
            </a:r>
            <a:r>
              <a:rPr dirty="0" lang="en-US">
                <a:uFillTx/>
              </a:rPr>
              <a:t> </a:t>
            </a:r>
            <a:r>
              <a:rPr dirty="0" err="1" lang="en-US">
                <a:uFillTx/>
              </a:rPr>
              <a:t>ngực</a:t>
            </a:r>
            <a:endParaRPr dirty="0" lang="en-US">
              <a:uFillTx/>
            </a:endParaRPr>
          </a:p>
        </p:txBody>
      </p:sp>
      <p:pic>
        <p:nvPicPr>
          <p:cNvPr xmlns:c="http://schemas.openxmlformats.org/drawingml/2006/chart" xmlns:pic="http://schemas.openxmlformats.org/drawingml/2006/picture" xmlns:dgm="http://schemas.openxmlformats.org/drawingml/2006/diagram" id="4" name="Content Placeholder 3"/>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200764" y="1331142"/>
            <a:ext cx="5225649" cy="5225649"/>
          </a:xfrm>
        </p:spPr>
      </p:pic>
      <p:sp>
        <p:nvSpPr>
          <p:cNvPr xmlns:c="http://schemas.openxmlformats.org/drawingml/2006/chart" xmlns:pic="http://schemas.openxmlformats.org/drawingml/2006/picture" xmlns:dgm="http://schemas.openxmlformats.org/drawingml/2006/diagram" id="5" name="Oval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051496" y="2855742"/>
            <a:ext cx="1195754" cy="1012873"/>
          </a:xfrm>
          <a:prstGeom prst="ellipse">
            <a:avLst/>
          </a:prstGeom>
          <a:noFill/>
          <a:ln w="38100">
            <a:solidFill>
              <a:srgbClr val="FFFF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602191" y="2424855"/>
            <a:ext cx="2827606" cy="43088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z="2200">
                <a:uFillTx/>
                <a:latin charset="0" panose="020B0604020202020204" pitchFamily="34" typeface="Arial"/>
                <a:cs charset="0" panose="020B0604020202020204" pitchFamily="34" typeface="Arial"/>
              </a:rPr>
              <a:t>Round pneumonia</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Cận</a:t>
            </a:r>
            <a:r>
              <a:rPr dirty="0" lang="en-US">
                <a:uFillTx/>
              </a:rPr>
              <a:t> </a:t>
            </a:r>
            <a:r>
              <a:rPr dirty="0" err="1" lang="en-US">
                <a:uFillTx/>
              </a:rPr>
              <a:t>lâm</a:t>
            </a:r>
            <a:r>
              <a:rPr dirty="0" lang="en-US">
                <a:uFillTx/>
              </a:rPr>
              <a:t> </a:t>
            </a:r>
            <a:r>
              <a:rPr dirty="0" err="1" lang="en-US">
                <a:uFillTx/>
              </a:rPr>
              <a:t>sàng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199" y="1699016"/>
            <a:ext cx="10837985" cy="4351338"/>
          </a:xfrm>
        </p:spPr>
        <p:txBody xmlns:c="http://schemas.openxmlformats.org/drawingml/2006/chart" xmlns:pic="http://schemas.openxmlformats.org/drawingml/2006/picture" xmlns:dgm="http://schemas.openxmlformats.org/drawingml/2006/diagram">
          <a:bodyPr>
            <a:normAutofit/>
          </a:bodyPr>
          <a:lstStyle/>
          <a:p>
            <a:r>
              <a:rPr dirty="0" err="1" lang="en-US">
                <a:uFillTx/>
              </a:rPr>
              <a:t>Công</a:t>
            </a:r>
            <a:r>
              <a:rPr dirty="0" lang="en-US">
                <a:uFillTx/>
              </a:rPr>
              <a:t> </a:t>
            </a:r>
            <a:r>
              <a:rPr dirty="0" err="1" lang="en-US">
                <a:uFillTx/>
              </a:rPr>
              <a:t>thức</a:t>
            </a:r>
            <a:r>
              <a:rPr dirty="0" lang="en-US">
                <a:uFillTx/>
              </a:rPr>
              <a:t> </a:t>
            </a:r>
            <a:r>
              <a:rPr dirty="0" err="1" lang="en-US">
                <a:uFillTx/>
              </a:rPr>
              <a:t>máu</a:t>
            </a:r>
            <a:endParaRPr dirty="0" lang="en-US">
              <a:uFillTx/>
            </a:endParaRPr>
          </a:p>
          <a:p>
            <a:pPr lvl="1">
              <a:lnSpc>
                <a:spcPct val="100000"/>
              </a:lnSpc>
              <a:spcBef>
                <a:spcPts val="600"/>
              </a:spcBef>
              <a:spcAft>
                <a:spcPts val="600"/>
              </a:spcAft>
            </a:pPr>
            <a:r>
              <a:rPr dirty="0" lang="en-US" sz="2800">
                <a:uFillTx/>
              </a:rPr>
              <a:t>BC &gt;15 K/</a:t>
            </a:r>
            <a:r>
              <a:rPr dirty="0" err="1" lang="en-US" sz="2800">
                <a:uFillTx/>
              </a:rPr>
              <a:t>mcL</a:t>
            </a:r>
            <a:r>
              <a:rPr dirty="0" lang="en-US" sz="2800">
                <a:uFillTx/>
              </a:rPr>
              <a:t> (</a:t>
            </a:r>
            <a:r>
              <a:rPr dirty="0" lang="en-US" sz="2800">
                <a:solidFill>
                  <a:srgbClr val="FF0000"/>
                </a:solidFill>
                <a:uFillTx/>
              </a:rPr>
              <a:t>Neu </a:t>
            </a:r>
            <a:r>
              <a:rPr dirty="0" err="1" lang="en-US" sz="2800">
                <a:solidFill>
                  <a:srgbClr val="FF0000"/>
                </a:solidFill>
                <a:uFillTx/>
              </a:rPr>
              <a:t>ưu</a:t>
            </a:r>
            <a:r>
              <a:rPr dirty="0" lang="en-US" sz="2800">
                <a:solidFill>
                  <a:srgbClr val="FF0000"/>
                </a:solidFill>
                <a:uFillTx/>
              </a:rPr>
              <a:t> </a:t>
            </a:r>
            <a:r>
              <a:rPr dirty="0" err="1" lang="en-US" sz="2800">
                <a:solidFill>
                  <a:srgbClr val="FF0000"/>
                </a:solidFill>
                <a:uFillTx/>
              </a:rPr>
              <a:t>thế</a:t>
            </a:r>
            <a:r>
              <a:rPr dirty="0" lang="en-US" sz="2800">
                <a:uFillTx/>
              </a:rPr>
              <a:t>): </a:t>
            </a:r>
            <a:r>
              <a:rPr dirty="0" err="1" lang="en-US" sz="2800">
                <a:uFillTx/>
              </a:rPr>
              <a:t>có</a:t>
            </a:r>
            <a:r>
              <a:rPr dirty="0" lang="en-US" sz="2800">
                <a:uFillTx/>
              </a:rPr>
              <a:t> </a:t>
            </a:r>
            <a:r>
              <a:rPr dirty="0" err="1" lang="en-US" sz="2800">
                <a:uFillTx/>
              </a:rPr>
              <a:t>thể</a:t>
            </a:r>
            <a:r>
              <a:rPr dirty="0" lang="en-US" sz="2800">
                <a:uFillTx/>
              </a:rPr>
              <a:t> do </a:t>
            </a:r>
            <a:r>
              <a:rPr dirty="0" lang="en-US" sz="2800">
                <a:solidFill>
                  <a:srgbClr val="FF0000"/>
                </a:solidFill>
                <a:uFillTx/>
              </a:rPr>
              <a:t>vi </a:t>
            </a:r>
            <a:r>
              <a:rPr dirty="0" err="1" lang="en-US" sz="2800">
                <a:solidFill>
                  <a:srgbClr val="FF0000"/>
                </a:solidFill>
                <a:uFillTx/>
              </a:rPr>
              <a:t>khuẩn</a:t>
            </a:r>
            <a:r>
              <a:rPr dirty="0" lang="en-US" sz="2800">
                <a:uFillTx/>
              </a:rPr>
              <a:t>, </a:t>
            </a:r>
            <a:r>
              <a:rPr dirty="0" err="1" i="1" lang="en-US" sz="2800">
                <a:uFillTx/>
              </a:rPr>
              <a:t>C.pneumonia</a:t>
            </a:r>
            <a:r>
              <a:rPr dirty="0" lang="en-US" sz="2800">
                <a:uFillTx/>
              </a:rPr>
              <a:t>, Adenovirus, </a:t>
            </a:r>
            <a:r>
              <a:rPr dirty="0" err="1" lang="en-US" sz="2800">
                <a:uFillTx/>
              </a:rPr>
              <a:t>cúm</a:t>
            </a:r>
            <a:endParaRPr dirty="0" lang="en-US" sz="2800">
              <a:uFillTx/>
            </a:endParaRPr>
          </a:p>
          <a:p>
            <a:pPr lvl="1">
              <a:lnSpc>
                <a:spcPct val="100000"/>
              </a:lnSpc>
              <a:spcBef>
                <a:spcPts val="600"/>
              </a:spcBef>
              <a:spcAft>
                <a:spcPts val="600"/>
              </a:spcAft>
            </a:pPr>
            <a:r>
              <a:rPr dirty="0" lang="en-US" sz="2800">
                <a:uFillTx/>
              </a:rPr>
              <a:t>Eos </a:t>
            </a:r>
            <a:r>
              <a:rPr dirty="0" lang="en-US" sz="2800">
                <a:uFillTx/>
                <a:sym charset="2" panose="05050102010706020507" pitchFamily="18" typeface="Symbol"/>
              </a:rPr>
              <a:t></a:t>
            </a:r>
            <a:r>
              <a:rPr dirty="0" lang="en-US" sz="2800">
                <a:uFillTx/>
              </a:rPr>
              <a:t>: </a:t>
            </a:r>
            <a:r>
              <a:rPr dirty="0" err="1" i="1" lang="en-US" sz="2800">
                <a:uFillTx/>
              </a:rPr>
              <a:t>C.trachomatis</a:t>
            </a:r>
            <a:endParaRPr dirty="0" i="1" lang="en-US" sz="2800">
              <a:uFillTx/>
            </a:endParaRPr>
          </a:p>
          <a:p>
            <a:r>
              <a:rPr dirty="0" lang="en-US">
                <a:uFillTx/>
              </a:rPr>
              <a:t>CRP (&gt;40 mg/L), VS, procalcitonin (&gt;0,5 ng/mL)</a:t>
            </a:r>
          </a:p>
          <a:p>
            <a:pPr lvl="1">
              <a:lnSpc>
                <a:spcPct val="100000"/>
              </a:lnSpc>
              <a:spcBef>
                <a:spcPts val="600"/>
              </a:spcBef>
              <a:spcAft>
                <a:spcPts val="600"/>
              </a:spcAft>
            </a:pPr>
            <a:r>
              <a:rPr dirty="0" err="1" lang="en-US" sz="2800">
                <a:uFillTx/>
              </a:rPr>
              <a:t>Không</a:t>
            </a:r>
            <a:r>
              <a:rPr dirty="0" lang="en-US" sz="2800">
                <a:uFillTx/>
              </a:rPr>
              <a:t> </a:t>
            </a:r>
            <a:r>
              <a:rPr dirty="0" err="1" lang="en-US" sz="2800">
                <a:uFillTx/>
              </a:rPr>
              <a:t>giúp</a:t>
            </a:r>
            <a:r>
              <a:rPr dirty="0" lang="en-US" sz="2800">
                <a:uFillTx/>
              </a:rPr>
              <a:t> </a:t>
            </a:r>
            <a:r>
              <a:rPr dirty="0" err="1" lang="en-US" sz="2800">
                <a:uFillTx/>
              </a:rPr>
              <a:t>phân</a:t>
            </a:r>
            <a:r>
              <a:rPr dirty="0" lang="en-US" sz="2800">
                <a:uFillTx/>
              </a:rPr>
              <a:t> </a:t>
            </a:r>
            <a:r>
              <a:rPr dirty="0" err="1" lang="en-US" sz="2800">
                <a:uFillTx/>
              </a:rPr>
              <a:t>biệt</a:t>
            </a:r>
            <a:r>
              <a:rPr dirty="0" lang="en-US" sz="2800">
                <a:uFillTx/>
              </a:rPr>
              <a:t> </a:t>
            </a:r>
            <a:r>
              <a:rPr dirty="0" err="1" lang="en-US" sz="2800">
                <a:uFillTx/>
              </a:rPr>
              <a:t>chắc</a:t>
            </a:r>
            <a:r>
              <a:rPr dirty="0" lang="en-US" sz="2800">
                <a:uFillTx/>
              </a:rPr>
              <a:t> </a:t>
            </a:r>
            <a:r>
              <a:rPr dirty="0" err="1" lang="en-US" sz="2800">
                <a:uFillTx/>
              </a:rPr>
              <a:t>chắn</a:t>
            </a:r>
            <a:r>
              <a:rPr dirty="0" lang="en-US" sz="2800">
                <a:uFillTx/>
              </a:rPr>
              <a:t> </a:t>
            </a:r>
            <a:r>
              <a:rPr dirty="0" err="1" lang="en-US" sz="2800">
                <a:uFillTx/>
              </a:rPr>
              <a:t>nhiễm</a:t>
            </a:r>
            <a:r>
              <a:rPr dirty="0" lang="en-US" sz="2800">
                <a:uFillTx/>
              </a:rPr>
              <a:t> vi </a:t>
            </a:r>
            <a:r>
              <a:rPr dirty="0" err="1" lang="en-US" sz="2800">
                <a:uFillTx/>
              </a:rPr>
              <a:t>khuẩn</a:t>
            </a:r>
            <a:r>
              <a:rPr dirty="0" lang="en-US" sz="2800">
                <a:uFillTx/>
              </a:rPr>
              <a:t> &gt;&lt; </a:t>
            </a:r>
            <a:r>
              <a:rPr dirty="0" err="1" lang="en-US" sz="2800">
                <a:uFillTx/>
              </a:rPr>
              <a:t>siêu</a:t>
            </a:r>
            <a:r>
              <a:rPr dirty="0" lang="en-US" sz="2800">
                <a:uFillTx/>
              </a:rPr>
              <a:t> vi</a:t>
            </a:r>
          </a:p>
          <a:p>
            <a:pPr lvl="1">
              <a:lnSpc>
                <a:spcPct val="100000"/>
              </a:lnSpc>
              <a:spcBef>
                <a:spcPts val="600"/>
              </a:spcBef>
              <a:spcAft>
                <a:spcPts val="600"/>
              </a:spcAft>
            </a:pPr>
            <a:r>
              <a:rPr dirty="0" err="1" lang="en-US" sz="2800">
                <a:uFillTx/>
              </a:rPr>
              <a:t>Giúp</a:t>
            </a:r>
            <a:r>
              <a:rPr dirty="0" lang="en-US" sz="2800">
                <a:uFillTx/>
              </a:rPr>
              <a:t> </a:t>
            </a:r>
            <a:r>
              <a:rPr dirty="0" err="1" lang="en-US" sz="2800">
                <a:uFillTx/>
              </a:rPr>
              <a:t>theo</a:t>
            </a:r>
            <a:r>
              <a:rPr dirty="0" lang="en-US" sz="2800">
                <a:uFillTx/>
              </a:rPr>
              <a:t> </a:t>
            </a:r>
            <a:r>
              <a:rPr dirty="0" err="1" lang="en-US" sz="2800">
                <a:uFillTx/>
              </a:rPr>
              <a:t>dõi</a:t>
            </a:r>
            <a:r>
              <a:rPr dirty="0" lang="en-US" sz="2800">
                <a:uFillTx/>
              </a:rPr>
              <a:t> </a:t>
            </a:r>
            <a:r>
              <a:rPr dirty="0" err="1" lang="en-US" sz="2800">
                <a:uFillTx/>
              </a:rPr>
              <a:t>diễn</a:t>
            </a:r>
            <a:r>
              <a:rPr dirty="0" lang="en-US" sz="2800">
                <a:uFillTx/>
              </a:rPr>
              <a:t> </a:t>
            </a:r>
            <a:r>
              <a:rPr dirty="0" err="1" lang="en-US" sz="2800">
                <a:uFillTx/>
              </a:rPr>
              <a:t>tiến</a:t>
            </a:r>
            <a:r>
              <a:rPr dirty="0" lang="en-US" sz="2800">
                <a:uFillTx/>
              </a:rPr>
              <a:t> </a:t>
            </a:r>
            <a:r>
              <a:rPr dirty="0" err="1" lang="en-US" sz="2800">
                <a:uFillTx/>
              </a:rPr>
              <a:t>bệnh</a:t>
            </a:r>
            <a:r>
              <a:rPr dirty="0" lang="en-US" sz="2800">
                <a:uFillTx/>
              </a:rPr>
              <a:t>, </a:t>
            </a:r>
            <a:r>
              <a:rPr dirty="0" err="1" lang="en-US" sz="2800">
                <a:uFillTx/>
              </a:rPr>
              <a:t>đáp</a:t>
            </a:r>
            <a:r>
              <a:rPr dirty="0" lang="en-US" sz="2800">
                <a:uFillTx/>
              </a:rPr>
              <a:t> </a:t>
            </a:r>
            <a:r>
              <a:rPr dirty="0" err="1" lang="en-US" sz="2800">
                <a:uFillTx/>
              </a:rPr>
              <a:t>ứng</a:t>
            </a:r>
            <a:r>
              <a:rPr dirty="0" lang="en-US" sz="2800">
                <a:uFillTx/>
              </a:rPr>
              <a:t> </a:t>
            </a:r>
            <a:r>
              <a:rPr dirty="0" err="1" lang="en-US" sz="2800">
                <a:uFillTx/>
              </a:rPr>
              <a:t>điều</a:t>
            </a:r>
            <a:r>
              <a:rPr dirty="0" lang="en-US" sz="2800">
                <a:uFillTx/>
              </a:rPr>
              <a:t> </a:t>
            </a:r>
            <a:r>
              <a:rPr dirty="0" err="1" lang="en-US" sz="2800">
                <a:uFillTx/>
              </a:rPr>
              <a:t>trị</a:t>
            </a:r>
            <a:r>
              <a:rPr dirty="0" lang="en-US" sz="2800">
                <a:uFillTx/>
              </a:rPr>
              <a:t> </a:t>
            </a:r>
            <a:r>
              <a:rPr dirty="0" err="1" lang="en-US" sz="2800">
                <a:uFillTx/>
              </a:rPr>
              <a:t>và</a:t>
            </a:r>
            <a:r>
              <a:rPr dirty="0" lang="en-US" sz="2800">
                <a:uFillTx/>
              </a:rPr>
              <a:t> </a:t>
            </a:r>
            <a:r>
              <a:rPr dirty="0" err="1" lang="en-US" sz="2800">
                <a:uFillTx/>
              </a:rPr>
              <a:t>việc</a:t>
            </a:r>
            <a:r>
              <a:rPr dirty="0" lang="en-US" sz="2800">
                <a:uFillTx/>
              </a:rPr>
              <a:t> </a:t>
            </a:r>
            <a:r>
              <a:rPr dirty="0" err="1" lang="en-US" sz="2800">
                <a:uFillTx/>
              </a:rPr>
              <a:t>ngưng</a:t>
            </a:r>
            <a:r>
              <a:rPr dirty="0" lang="en-US" sz="2800">
                <a:uFillTx/>
              </a:rPr>
              <a:t> </a:t>
            </a:r>
            <a:r>
              <a:rPr dirty="0" err="1" lang="en-US" sz="2800">
                <a:uFillTx/>
              </a:rPr>
              <a:t>kháng</a:t>
            </a:r>
            <a:r>
              <a:rPr dirty="0" lang="en-US" sz="2800">
                <a:uFillTx/>
              </a:rPr>
              <a:t> </a:t>
            </a:r>
            <a:r>
              <a:rPr dirty="0" err="1" lang="en-US" sz="2800">
                <a:uFillTx/>
              </a:rPr>
              <a:t>sinh</a:t>
            </a:r>
            <a:r>
              <a:rPr dirty="0" lang="en-US" sz="2800">
                <a:uFillTx/>
              </a:rPr>
              <a:t> (procalcitonin &lt;0,2 ng/mL)</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Cận</a:t>
            </a:r>
            <a:r>
              <a:rPr dirty="0" lang="en-US">
                <a:uFillTx/>
              </a:rPr>
              <a:t> </a:t>
            </a:r>
            <a:r>
              <a:rPr dirty="0" err="1" lang="en-US">
                <a:uFillTx/>
              </a:rPr>
              <a:t>lâm</a:t>
            </a:r>
            <a:r>
              <a:rPr dirty="0" lang="en-US">
                <a:uFillTx/>
              </a:rPr>
              <a:t> </a:t>
            </a:r>
            <a:r>
              <a:rPr dirty="0" err="1" lang="en-US">
                <a:uFillTx/>
              </a:rPr>
              <a:t>sàng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558339"/>
            <a:ext cx="10247142" cy="4898732"/>
          </a:xfrm>
        </p:spPr>
        <p:txBody xmlns:c="http://schemas.openxmlformats.org/drawingml/2006/chart" xmlns:pic="http://schemas.openxmlformats.org/drawingml/2006/picture" xmlns:dgm="http://schemas.openxmlformats.org/drawingml/2006/diagram">
          <a:bodyPr>
            <a:normAutofit/>
          </a:bodyPr>
          <a:lstStyle/>
          <a:p>
            <a:r>
              <a:rPr dirty="0" lang="en-US">
                <a:uFillTx/>
              </a:rPr>
              <a:t>Vi </a:t>
            </a:r>
            <a:r>
              <a:rPr dirty="0" err="1" lang="en-US">
                <a:uFillTx/>
              </a:rPr>
              <a:t>sinh</a:t>
            </a:r>
            <a:r>
              <a:rPr dirty="0" lang="en-US">
                <a:uFillTx/>
              </a:rPr>
              <a:t> (XN </a:t>
            </a:r>
            <a:r>
              <a:rPr dirty="0" err="1" lang="en-US">
                <a:uFillTx/>
              </a:rPr>
              <a:t>tìm</a:t>
            </a:r>
            <a:r>
              <a:rPr dirty="0" lang="en-US">
                <a:uFillTx/>
              </a:rPr>
              <a:t> </a:t>
            </a:r>
            <a:r>
              <a:rPr dirty="0" err="1" lang="en-US">
                <a:uFillTx/>
              </a:rPr>
              <a:t>tác</a:t>
            </a:r>
            <a:r>
              <a:rPr dirty="0" lang="en-US">
                <a:uFillTx/>
              </a:rPr>
              <a:t> </a:t>
            </a:r>
            <a:r>
              <a:rPr dirty="0" err="1" lang="en-US">
                <a:uFillTx/>
              </a:rPr>
              <a:t>nhân</a:t>
            </a:r>
            <a:r>
              <a:rPr dirty="0" lang="en-US">
                <a:uFillTx/>
              </a:rPr>
              <a:t> </a:t>
            </a:r>
            <a:r>
              <a:rPr dirty="0" err="1" lang="en-US">
                <a:uFillTx/>
              </a:rPr>
              <a:t>gây</a:t>
            </a:r>
            <a:r>
              <a:rPr dirty="0" lang="en-US">
                <a:uFillTx/>
              </a:rPr>
              <a:t> </a:t>
            </a:r>
            <a:r>
              <a:rPr dirty="0" err="1" lang="en-US">
                <a:uFillTx/>
              </a:rPr>
              <a:t>bệnh</a:t>
            </a:r>
            <a:r>
              <a:rPr dirty="0" lang="en-US">
                <a:uFillTx/>
              </a:rPr>
              <a:t>)</a:t>
            </a:r>
          </a:p>
          <a:p>
            <a:pPr lvl="1">
              <a:lnSpc>
                <a:spcPct val="100000"/>
              </a:lnSpc>
              <a:spcBef>
                <a:spcPts val="600"/>
              </a:spcBef>
              <a:spcAft>
                <a:spcPts val="600"/>
              </a:spcAft>
            </a:pPr>
            <a:r>
              <a:rPr dirty="0" err="1" lang="en-US" sz="2800" u="sng">
                <a:uFillTx/>
              </a:rPr>
              <a:t>Chỉ</a:t>
            </a:r>
            <a:r>
              <a:rPr dirty="0" lang="en-US" sz="2800" u="sng">
                <a:uFillTx/>
              </a:rPr>
              <a:t> </a:t>
            </a:r>
            <a:r>
              <a:rPr dirty="0" err="1" lang="en-US" sz="2800" u="sng">
                <a:uFillTx/>
              </a:rPr>
              <a:t>định</a:t>
            </a:r>
            <a:r>
              <a:rPr dirty="0" lang="en-US" sz="2800">
                <a:uFillTx/>
              </a:rPr>
              <a:t>: </a:t>
            </a:r>
            <a:r>
              <a:rPr dirty="0" err="1" lang="en-US" sz="2800">
                <a:uFillTx/>
              </a:rPr>
              <a:t>viêm</a:t>
            </a:r>
            <a:r>
              <a:rPr dirty="0" lang="en-US" sz="2800">
                <a:uFillTx/>
              </a:rPr>
              <a:t> </a:t>
            </a:r>
            <a:r>
              <a:rPr dirty="0" err="1" lang="en-US" sz="2800">
                <a:uFillTx/>
              </a:rPr>
              <a:t>phổi</a:t>
            </a:r>
            <a:r>
              <a:rPr dirty="0" lang="en-US" sz="2800">
                <a:uFillTx/>
              </a:rPr>
              <a:t> (VP) </a:t>
            </a:r>
            <a:r>
              <a:rPr dirty="0" err="1" lang="en-US" sz="2800">
                <a:uFillTx/>
              </a:rPr>
              <a:t>nặng</a:t>
            </a:r>
            <a:r>
              <a:rPr dirty="0" lang="en-US" sz="2800">
                <a:uFillTx/>
              </a:rPr>
              <a:t>, VP </a:t>
            </a:r>
            <a:r>
              <a:rPr dirty="0" err="1" lang="en-US" sz="2800">
                <a:uFillTx/>
              </a:rPr>
              <a:t>cần</a:t>
            </a:r>
            <a:r>
              <a:rPr dirty="0" lang="en-US" sz="2800">
                <a:uFillTx/>
              </a:rPr>
              <a:t> </a:t>
            </a:r>
            <a:r>
              <a:rPr dirty="0" err="1" lang="en-US" sz="2800">
                <a:uFillTx/>
              </a:rPr>
              <a:t>nhập</a:t>
            </a:r>
            <a:r>
              <a:rPr dirty="0" lang="en-US" sz="2800">
                <a:uFillTx/>
              </a:rPr>
              <a:t> </a:t>
            </a:r>
            <a:r>
              <a:rPr dirty="0" err="1" lang="en-US" sz="2800">
                <a:uFillTx/>
              </a:rPr>
              <a:t>viện</a:t>
            </a:r>
            <a:r>
              <a:rPr dirty="0" lang="en-US" sz="2800">
                <a:uFillTx/>
              </a:rPr>
              <a:t>, VP </a:t>
            </a:r>
            <a:r>
              <a:rPr dirty="0" err="1" lang="en-US" sz="2800">
                <a:uFillTx/>
              </a:rPr>
              <a:t>có</a:t>
            </a:r>
            <a:r>
              <a:rPr dirty="0" lang="en-US" sz="2800">
                <a:uFillTx/>
              </a:rPr>
              <a:t> </a:t>
            </a:r>
            <a:r>
              <a:rPr dirty="0" err="1" lang="en-US" sz="2800">
                <a:uFillTx/>
              </a:rPr>
              <a:t>biến</a:t>
            </a:r>
            <a:r>
              <a:rPr dirty="0" lang="en-US" sz="2800">
                <a:uFillTx/>
              </a:rPr>
              <a:t> </a:t>
            </a:r>
            <a:r>
              <a:rPr dirty="0" err="1" lang="en-US" sz="2800">
                <a:uFillTx/>
              </a:rPr>
              <a:t>chứng</a:t>
            </a:r>
            <a:r>
              <a:rPr dirty="0" lang="en-US" sz="2800">
                <a:uFillTx/>
              </a:rPr>
              <a:t>, VP </a:t>
            </a:r>
            <a:r>
              <a:rPr dirty="0" err="1" lang="en-US" sz="2800">
                <a:uFillTx/>
              </a:rPr>
              <a:t>không</a:t>
            </a:r>
            <a:r>
              <a:rPr dirty="0" lang="en-US" sz="2800">
                <a:uFillTx/>
              </a:rPr>
              <a:t> </a:t>
            </a:r>
            <a:r>
              <a:rPr dirty="0" err="1" lang="en-US" sz="2800">
                <a:uFillTx/>
              </a:rPr>
              <a:t>đáp</a:t>
            </a:r>
            <a:r>
              <a:rPr dirty="0" lang="en-US" sz="2800">
                <a:uFillTx/>
              </a:rPr>
              <a:t> </a:t>
            </a:r>
            <a:r>
              <a:rPr dirty="0" err="1" lang="en-US" sz="2800">
                <a:uFillTx/>
              </a:rPr>
              <a:t>ứng</a:t>
            </a:r>
            <a:r>
              <a:rPr dirty="0" lang="en-US" sz="2800">
                <a:uFillTx/>
              </a:rPr>
              <a:t> </a:t>
            </a:r>
            <a:r>
              <a:rPr dirty="0" err="1" lang="en-US" sz="2800">
                <a:uFillTx/>
              </a:rPr>
              <a:t>điều</a:t>
            </a:r>
            <a:r>
              <a:rPr dirty="0" lang="en-US" sz="2800">
                <a:uFillTx/>
              </a:rPr>
              <a:t> </a:t>
            </a:r>
            <a:r>
              <a:rPr dirty="0" err="1" lang="en-US" sz="2800">
                <a:uFillTx/>
              </a:rPr>
              <a:t>trị</a:t>
            </a:r>
            <a:r>
              <a:rPr dirty="0" lang="en-US" sz="2800">
                <a:uFillTx/>
              </a:rPr>
              <a:t> ban </a:t>
            </a:r>
            <a:r>
              <a:rPr dirty="0" err="1" lang="en-US" sz="2800">
                <a:uFillTx/>
              </a:rPr>
              <a:t>đầu</a:t>
            </a:r>
            <a:endParaRPr dirty="0" lang="en-US" sz="2800">
              <a:uFillTx/>
            </a:endParaRPr>
          </a:p>
          <a:p>
            <a:pPr lvl="1">
              <a:lnSpc>
                <a:spcPct val="100000"/>
              </a:lnSpc>
              <a:spcBef>
                <a:spcPts val="600"/>
              </a:spcBef>
              <a:spcAft>
                <a:spcPts val="600"/>
              </a:spcAft>
            </a:pPr>
            <a:r>
              <a:rPr dirty="0" err="1" lang="en-US" sz="2800">
                <a:uFillTx/>
              </a:rPr>
              <a:t>Nội</a:t>
            </a:r>
            <a:r>
              <a:rPr dirty="0" lang="en-US" sz="2800">
                <a:uFillTx/>
              </a:rPr>
              <a:t> </a:t>
            </a:r>
            <a:r>
              <a:rPr dirty="0" err="1" lang="en-US" sz="2800">
                <a:uFillTx/>
              </a:rPr>
              <a:t>soi</a:t>
            </a:r>
            <a:r>
              <a:rPr dirty="0" lang="en-US" sz="2800">
                <a:uFillTx/>
              </a:rPr>
              <a:t> </a:t>
            </a:r>
            <a:r>
              <a:rPr dirty="0" err="1" lang="en-US" sz="2800">
                <a:uFillTx/>
              </a:rPr>
              <a:t>phế</a:t>
            </a:r>
            <a:r>
              <a:rPr dirty="0" lang="en-US" sz="2800">
                <a:uFillTx/>
              </a:rPr>
              <a:t> </a:t>
            </a:r>
            <a:r>
              <a:rPr dirty="0" err="1" lang="en-US" sz="2800">
                <a:uFillTx/>
              </a:rPr>
              <a:t>quản</a:t>
            </a:r>
            <a:r>
              <a:rPr dirty="0" lang="en-US" sz="2800">
                <a:uFillTx/>
              </a:rPr>
              <a:t> </a:t>
            </a:r>
            <a:r>
              <a:rPr dirty="0" lang="en-US" sz="2800">
                <a:uFillTx/>
                <a:sym charset="2" panose="05000000000000000000" pitchFamily="2" typeface="Wingdings"/>
              </a:rPr>
              <a:t> </a:t>
            </a:r>
            <a:r>
              <a:rPr dirty="0" err="1" lang="en-US" sz="2800">
                <a:uFillTx/>
                <a:sym charset="2" panose="05000000000000000000" pitchFamily="2" typeface="Wingdings"/>
              </a:rPr>
              <a:t>soi</a:t>
            </a:r>
            <a:r>
              <a:rPr dirty="0" lang="en-US" sz="2800">
                <a:uFillTx/>
                <a:sym charset="2" panose="05000000000000000000" pitchFamily="2" typeface="Wingdings"/>
              </a:rPr>
              <a:t> </a:t>
            </a:r>
            <a:r>
              <a:rPr dirty="0" err="1" lang="en-US" sz="2800">
                <a:uFillTx/>
                <a:sym charset="2" panose="05000000000000000000" pitchFamily="2" typeface="Wingdings"/>
              </a:rPr>
              <a:t>cấy</a:t>
            </a:r>
            <a:r>
              <a:rPr dirty="0" lang="en-US" sz="2800">
                <a:uFillTx/>
                <a:sym charset="2" panose="05000000000000000000" pitchFamily="2" typeface="Wingdings"/>
              </a:rPr>
              <a:t> </a:t>
            </a:r>
            <a:r>
              <a:rPr dirty="0" err="1" lang="en-US" sz="2800">
                <a:uFillTx/>
                <a:sym charset="2" panose="05000000000000000000" pitchFamily="2" typeface="Wingdings"/>
              </a:rPr>
              <a:t>dịch</a:t>
            </a:r>
            <a:r>
              <a:rPr dirty="0" lang="en-US" sz="2800">
                <a:uFillTx/>
                <a:sym charset="2" panose="05000000000000000000" pitchFamily="2" typeface="Wingdings"/>
              </a:rPr>
              <a:t> </a:t>
            </a:r>
            <a:r>
              <a:rPr dirty="0" err="1" lang="en-US" sz="2800">
                <a:uFillTx/>
                <a:sym charset="2" panose="05000000000000000000" pitchFamily="2" typeface="Wingdings"/>
              </a:rPr>
              <a:t>rửa</a:t>
            </a:r>
            <a:r>
              <a:rPr dirty="0" lang="en-US" sz="2800">
                <a:uFillTx/>
                <a:sym charset="2" panose="05000000000000000000" pitchFamily="2" typeface="Wingdings"/>
              </a:rPr>
              <a:t> </a:t>
            </a:r>
            <a:r>
              <a:rPr dirty="0" err="1" lang="en-US" sz="2800">
                <a:uFillTx/>
                <a:sym charset="2" panose="05000000000000000000" pitchFamily="2" typeface="Wingdings"/>
              </a:rPr>
              <a:t>phế</a:t>
            </a:r>
            <a:r>
              <a:rPr dirty="0" lang="en-US" sz="2800">
                <a:uFillTx/>
                <a:sym charset="2" panose="05000000000000000000" pitchFamily="2" typeface="Wingdings"/>
              </a:rPr>
              <a:t> </a:t>
            </a:r>
            <a:r>
              <a:rPr dirty="0" err="1" lang="en-US" sz="2800">
                <a:uFillTx/>
                <a:sym charset="2" panose="05000000000000000000" pitchFamily="2" typeface="Wingdings"/>
              </a:rPr>
              <a:t>quản</a:t>
            </a:r>
            <a:r>
              <a:rPr dirty="0" lang="en-US" sz="2800">
                <a:uFillTx/>
                <a:sym charset="2" panose="05000000000000000000" pitchFamily="2" typeface="Wingdings"/>
              </a:rPr>
              <a:t> - </a:t>
            </a:r>
            <a:r>
              <a:rPr dirty="0" err="1" lang="en-US" sz="2800">
                <a:uFillTx/>
                <a:sym charset="2" panose="05000000000000000000" pitchFamily="2" typeface="Wingdings"/>
              </a:rPr>
              <a:t>phế</a:t>
            </a:r>
            <a:r>
              <a:rPr dirty="0" lang="en-US" sz="2800">
                <a:uFillTx/>
                <a:sym charset="2" panose="05000000000000000000" pitchFamily="2" typeface="Wingdings"/>
              </a:rPr>
              <a:t> </a:t>
            </a:r>
            <a:r>
              <a:rPr dirty="0" err="1" lang="en-US" sz="2800">
                <a:uFillTx/>
                <a:sym charset="2" panose="05000000000000000000" pitchFamily="2" typeface="Wingdings"/>
              </a:rPr>
              <a:t>nang</a:t>
            </a:r>
            <a:r>
              <a:rPr dirty="0" lang="en-US" sz="2800">
                <a:uFillTx/>
                <a:sym charset="2" panose="05000000000000000000" pitchFamily="2" typeface="Wingdings"/>
              </a:rPr>
              <a:t> </a:t>
            </a:r>
            <a:r>
              <a:rPr b="1" dirty="0" lang="en-US" sz="2800">
                <a:solidFill>
                  <a:srgbClr val="FF0000"/>
                </a:solidFill>
                <a:uFillTx/>
                <a:sym charset="2" panose="05000000000000000000" pitchFamily="2" typeface="Wingdings"/>
              </a:rPr>
              <a:t>BAL</a:t>
            </a:r>
            <a:r>
              <a:rPr dirty="0" lang="en-US" sz="2800">
                <a:uFillTx/>
                <a:sym charset="2" panose="05000000000000000000" pitchFamily="2" typeface="Wingdings"/>
              </a:rPr>
              <a:t> (</a:t>
            </a:r>
            <a:r>
              <a:rPr dirty="0" err="1" lang="en-US" sz="2800">
                <a:uFillTx/>
                <a:sym charset="2" panose="05000000000000000000" pitchFamily="2" typeface="Wingdings"/>
              </a:rPr>
              <a:t>broncho</a:t>
            </a:r>
            <a:r>
              <a:rPr dirty="0" lang="en-US" sz="2800">
                <a:uFillTx/>
                <a:sym charset="2" panose="05000000000000000000" pitchFamily="2" typeface="Wingdings"/>
              </a:rPr>
              <a:t>-alveolar lavage): </a:t>
            </a:r>
            <a:r>
              <a:rPr dirty="0" err="1" lang="en-US" sz="2800">
                <a:solidFill>
                  <a:srgbClr val="FF0000"/>
                </a:solidFill>
                <a:uFillTx/>
                <a:sym charset="2" panose="05000000000000000000" pitchFamily="2" typeface="Wingdings"/>
              </a:rPr>
              <a:t>giá</a:t>
            </a:r>
            <a:r>
              <a:rPr dirty="0" lang="en-US" sz="2800">
                <a:solidFill>
                  <a:srgbClr val="FF0000"/>
                </a:solidFill>
                <a:uFillTx/>
                <a:sym charset="2" panose="05000000000000000000" pitchFamily="2" typeface="Wingdings"/>
              </a:rPr>
              <a:t> </a:t>
            </a:r>
            <a:r>
              <a:rPr dirty="0" err="1" lang="en-US" sz="2800">
                <a:solidFill>
                  <a:srgbClr val="FF0000"/>
                </a:solidFill>
                <a:uFillTx/>
                <a:sym charset="2" panose="05000000000000000000" pitchFamily="2" typeface="Wingdings"/>
              </a:rPr>
              <a:t>trị</a:t>
            </a:r>
            <a:r>
              <a:rPr dirty="0" lang="en-US" sz="2800">
                <a:solidFill>
                  <a:srgbClr val="FF0000"/>
                </a:solidFill>
                <a:uFillTx/>
                <a:sym charset="2" panose="05000000000000000000" pitchFamily="2" typeface="Wingdings"/>
              </a:rPr>
              <a:t> </a:t>
            </a:r>
            <a:r>
              <a:rPr dirty="0" err="1" lang="en-US" sz="2800">
                <a:solidFill>
                  <a:srgbClr val="FF0000"/>
                </a:solidFill>
                <a:uFillTx/>
                <a:sym charset="2" panose="05000000000000000000" pitchFamily="2" typeface="Wingdings"/>
              </a:rPr>
              <a:t>nhất</a:t>
            </a:r>
            <a:r>
              <a:rPr dirty="0" lang="en-US" sz="2800">
                <a:solidFill>
                  <a:srgbClr val="FF0000"/>
                </a:solidFill>
                <a:uFillTx/>
                <a:sym charset="2" panose="05000000000000000000" pitchFamily="2" typeface="Wingdings"/>
              </a:rPr>
              <a:t>, </a:t>
            </a:r>
            <a:r>
              <a:rPr dirty="0" err="1" lang="en-US" sz="2800">
                <a:uFillTx/>
                <a:sym charset="2" panose="05000000000000000000" pitchFamily="2" typeface="Wingdings"/>
              </a:rPr>
              <a:t>nhưng</a:t>
            </a:r>
            <a:r>
              <a:rPr dirty="0" lang="en-US" sz="2800">
                <a:uFillTx/>
                <a:sym charset="2" panose="05000000000000000000" pitchFamily="2" typeface="Wingdings"/>
              </a:rPr>
              <a:t> </a:t>
            </a:r>
            <a:r>
              <a:rPr dirty="0" err="1" lang="en-US" sz="2800">
                <a:uFillTx/>
                <a:sym charset="2" panose="05000000000000000000" pitchFamily="2" typeface="Wingdings"/>
              </a:rPr>
              <a:t>xâm</a:t>
            </a:r>
            <a:r>
              <a:rPr dirty="0" lang="en-US" sz="2800">
                <a:uFillTx/>
                <a:sym charset="2" panose="05000000000000000000" pitchFamily="2" typeface="Wingdings"/>
              </a:rPr>
              <a:t> </a:t>
            </a:r>
            <a:r>
              <a:rPr dirty="0" err="1" lang="en-US" sz="2800">
                <a:uFillTx/>
                <a:sym charset="2" panose="05000000000000000000" pitchFamily="2" typeface="Wingdings"/>
              </a:rPr>
              <a:t>lấn</a:t>
            </a:r>
            <a:endParaRPr dirty="0" lang="en-US" sz="2800">
              <a:uFillTx/>
              <a:sym charset="2" panose="05000000000000000000" pitchFamily="2" typeface="Wingdings"/>
            </a:endParaRPr>
          </a:p>
          <a:p>
            <a:pPr lvl="1">
              <a:lnSpc>
                <a:spcPct val="100000"/>
              </a:lnSpc>
              <a:spcBef>
                <a:spcPts val="600"/>
              </a:spcBef>
              <a:spcAft>
                <a:spcPts val="600"/>
              </a:spcAft>
            </a:pPr>
            <a:r>
              <a:rPr dirty="0" err="1" lang="en-US" sz="2800">
                <a:uFillTx/>
              </a:rPr>
              <a:t>Cấy</a:t>
            </a:r>
            <a:r>
              <a:rPr dirty="0" lang="en-US" sz="2800">
                <a:uFillTx/>
              </a:rPr>
              <a:t> </a:t>
            </a:r>
            <a:r>
              <a:rPr dirty="0" err="1" lang="en-US" sz="2800">
                <a:uFillTx/>
              </a:rPr>
              <a:t>máu</a:t>
            </a:r>
            <a:endParaRPr dirty="0" lang="en-US" sz="2800">
              <a:uFillTx/>
            </a:endParaRPr>
          </a:p>
          <a:p>
            <a:pPr lvl="2">
              <a:lnSpc>
                <a:spcPct val="100000"/>
              </a:lnSpc>
              <a:spcBef>
                <a:spcPts val="600"/>
              </a:spcBef>
              <a:spcAft>
                <a:spcPts val="600"/>
              </a:spcAft>
            </a:pPr>
            <a:r>
              <a:rPr dirty="0" lang="en-US" sz="2600">
                <a:uFillTx/>
              </a:rPr>
              <a:t>(+) 7% BN </a:t>
            </a:r>
            <a:r>
              <a:rPr dirty="0" err="1" lang="en-US" sz="2600">
                <a:uFillTx/>
              </a:rPr>
              <a:t>nội</a:t>
            </a:r>
            <a:r>
              <a:rPr dirty="0" lang="en-US" sz="2600">
                <a:uFillTx/>
              </a:rPr>
              <a:t> </a:t>
            </a:r>
            <a:r>
              <a:rPr dirty="0" err="1" lang="en-US" sz="2600">
                <a:uFillTx/>
              </a:rPr>
              <a:t>trú</a:t>
            </a:r>
            <a:r>
              <a:rPr dirty="0" lang="en-US" sz="2600">
                <a:uFillTx/>
              </a:rPr>
              <a:t>, 3% BN </a:t>
            </a:r>
            <a:r>
              <a:rPr dirty="0" err="1" lang="en-US" sz="2600">
                <a:uFillTx/>
              </a:rPr>
              <a:t>ngoại</a:t>
            </a:r>
            <a:r>
              <a:rPr dirty="0" lang="en-US" sz="2600">
                <a:uFillTx/>
              </a:rPr>
              <a:t> </a:t>
            </a:r>
            <a:r>
              <a:rPr dirty="0" err="1" lang="en-US" sz="2600">
                <a:uFillTx/>
              </a:rPr>
              <a:t>trú</a:t>
            </a:r>
            <a:endParaRPr dirty="0" lang="en-US" sz="2600">
              <a:uFillTx/>
            </a:endParaRPr>
          </a:p>
          <a:p>
            <a:pPr lvl="2">
              <a:lnSpc>
                <a:spcPct val="100000"/>
              </a:lnSpc>
              <a:spcBef>
                <a:spcPts val="600"/>
              </a:spcBef>
              <a:spcAft>
                <a:spcPts val="600"/>
              </a:spcAft>
            </a:pPr>
            <a:r>
              <a:rPr dirty="0" err="1" lang="en-US" sz="2600">
                <a:uFillTx/>
              </a:rPr>
              <a:t>Phải</a:t>
            </a:r>
            <a:r>
              <a:rPr dirty="0" lang="en-US" sz="2600">
                <a:uFillTx/>
              </a:rPr>
              <a:t> </a:t>
            </a:r>
            <a:r>
              <a:rPr dirty="0" err="1" lang="en-US" sz="2600">
                <a:uFillTx/>
              </a:rPr>
              <a:t>cấy</a:t>
            </a:r>
            <a:r>
              <a:rPr dirty="0" lang="en-US" sz="2600">
                <a:uFillTx/>
              </a:rPr>
              <a:t> </a:t>
            </a:r>
            <a:r>
              <a:rPr dirty="0" err="1" lang="en-US" sz="2600">
                <a:uFillTx/>
              </a:rPr>
              <a:t>máu</a:t>
            </a:r>
            <a:r>
              <a:rPr dirty="0" lang="en-US" sz="2600">
                <a:uFillTx/>
              </a:rPr>
              <a:t> </a:t>
            </a:r>
            <a:r>
              <a:rPr dirty="0" err="1" lang="en-US" sz="2600">
                <a:uFillTx/>
              </a:rPr>
              <a:t>lại</a:t>
            </a:r>
            <a:r>
              <a:rPr dirty="0" lang="en-US" sz="2600">
                <a:uFillTx/>
              </a:rPr>
              <a:t> </a:t>
            </a:r>
            <a:r>
              <a:rPr dirty="0" err="1" lang="en-US" sz="2600">
                <a:uFillTx/>
              </a:rPr>
              <a:t>sau</a:t>
            </a:r>
            <a:r>
              <a:rPr dirty="0" lang="en-US" sz="2600">
                <a:uFillTx/>
              </a:rPr>
              <a:t> 1 </a:t>
            </a:r>
            <a:r>
              <a:rPr dirty="0" err="1" lang="en-US" sz="2600">
                <a:uFillTx/>
              </a:rPr>
              <a:t>tuần</a:t>
            </a:r>
            <a:r>
              <a:rPr dirty="0" lang="en-US" sz="2600">
                <a:uFillTx/>
              </a:rPr>
              <a:t> </a:t>
            </a:r>
            <a:r>
              <a:rPr dirty="0" err="1" lang="en-US" sz="2600">
                <a:uFillTx/>
              </a:rPr>
              <a:t>nếu</a:t>
            </a:r>
            <a:r>
              <a:rPr dirty="0" lang="en-US" sz="2600">
                <a:uFillTx/>
              </a:rPr>
              <a:t> </a:t>
            </a:r>
            <a:r>
              <a:rPr dirty="0" err="1" lang="en-US" sz="2600">
                <a:uFillTx/>
              </a:rPr>
              <a:t>cấy</a:t>
            </a:r>
            <a:r>
              <a:rPr dirty="0" lang="en-US" sz="2600">
                <a:uFillTx/>
              </a:rPr>
              <a:t> </a:t>
            </a:r>
            <a:r>
              <a:rPr dirty="0" err="1" lang="en-US" sz="2600">
                <a:uFillTx/>
              </a:rPr>
              <a:t>lần</a:t>
            </a:r>
            <a:r>
              <a:rPr dirty="0" lang="en-US" sz="2600">
                <a:uFillTx/>
              </a:rPr>
              <a:t> </a:t>
            </a:r>
            <a:r>
              <a:rPr dirty="0" err="1" lang="en-US" sz="2600">
                <a:uFillTx/>
              </a:rPr>
              <a:t>đầu</a:t>
            </a:r>
            <a:r>
              <a:rPr dirty="0" lang="en-US" sz="2600">
                <a:uFillTx/>
              </a:rPr>
              <a:t> </a:t>
            </a:r>
            <a:r>
              <a:rPr dirty="0" err="1" lang="en-US" sz="2600">
                <a:uFillTx/>
              </a:rPr>
              <a:t>ra</a:t>
            </a:r>
            <a:r>
              <a:rPr dirty="0" lang="en-US" sz="2600">
                <a:uFillTx/>
              </a:rPr>
              <a:t> </a:t>
            </a:r>
            <a:r>
              <a:rPr dirty="0" err="1" i="1" lang="en-US" sz="2600">
                <a:uFillTx/>
              </a:rPr>
              <a:t>S.aureus</a:t>
            </a:r>
            <a:endParaRPr dirty="0" i="1" lang="en-US" sz="2600">
              <a:uFillTx/>
            </a:endParaRPr>
          </a:p>
          <a:p>
            <a:pPr lvl="1"/>
            <a:endParaRPr dirty="0" lang="en-US">
              <a:uFillTx/>
            </a:endParaRPr>
          </a:p>
          <a:p>
            <a:pPr lvl="1"/>
            <a:endParaRPr dirty="0" lang="en-US">
              <a:uFillTx/>
            </a:endParaRP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Cận</a:t>
            </a:r>
            <a:r>
              <a:rPr dirty="0" lang="en-US">
                <a:uFillTx/>
              </a:rPr>
              <a:t> </a:t>
            </a:r>
            <a:r>
              <a:rPr dirty="0" err="1" lang="en-US">
                <a:uFillTx/>
              </a:rPr>
              <a:t>lâm</a:t>
            </a:r>
            <a:r>
              <a:rPr dirty="0" lang="en-US">
                <a:uFillTx/>
              </a:rPr>
              <a:t> </a:t>
            </a:r>
            <a:r>
              <a:rPr dirty="0" err="1" lang="en-US">
                <a:uFillTx/>
              </a:rPr>
              <a:t>sàng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5"/>
            <a:ext cx="10683240" cy="4351338"/>
          </a:xfrm>
        </p:spPr>
        <p:txBody xmlns:c="http://schemas.openxmlformats.org/drawingml/2006/chart" xmlns:pic="http://schemas.openxmlformats.org/drawingml/2006/picture" xmlns:dgm="http://schemas.openxmlformats.org/drawingml/2006/diagram">
          <a:bodyPr/>
          <a:lstStyle/>
          <a:p>
            <a:r>
              <a:rPr dirty="0" lang="en-US">
                <a:uFillTx/>
              </a:rPr>
              <a:t>Vi </a:t>
            </a:r>
            <a:r>
              <a:rPr dirty="0" err="1" lang="en-US">
                <a:uFillTx/>
              </a:rPr>
              <a:t>sinh</a:t>
            </a:r>
            <a:endParaRPr dirty="0" lang="en-US">
              <a:uFillTx/>
            </a:endParaRPr>
          </a:p>
          <a:p>
            <a:pPr lvl="1">
              <a:lnSpc>
                <a:spcPct val="100000"/>
              </a:lnSpc>
              <a:spcBef>
                <a:spcPts val="600"/>
              </a:spcBef>
              <a:spcAft>
                <a:spcPts val="600"/>
              </a:spcAft>
            </a:pPr>
            <a:r>
              <a:rPr dirty="0" err="1" lang="en-US" sz="2800">
                <a:uFillTx/>
              </a:rPr>
              <a:t>Đàm</a:t>
            </a:r>
            <a:r>
              <a:rPr dirty="0" lang="en-US" sz="2800">
                <a:uFillTx/>
              </a:rPr>
              <a:t>/</a:t>
            </a:r>
            <a:r>
              <a:rPr dirty="0" err="1" lang="en-US" sz="2800">
                <a:uFillTx/>
              </a:rPr>
              <a:t>trẻ</a:t>
            </a:r>
            <a:r>
              <a:rPr dirty="0" lang="en-US" sz="2800">
                <a:uFillTx/>
              </a:rPr>
              <a:t> &gt;5 </a:t>
            </a:r>
            <a:r>
              <a:rPr dirty="0" err="1" lang="en-US" sz="2800">
                <a:uFillTx/>
              </a:rPr>
              <a:t>tuổi</a:t>
            </a:r>
            <a:r>
              <a:rPr dirty="0" lang="en-US" sz="2800">
                <a:uFillTx/>
              </a:rPr>
              <a:t> </a:t>
            </a:r>
            <a:r>
              <a:rPr dirty="0" lang="en-US" sz="2800">
                <a:uFillTx/>
                <a:sym charset="2" panose="05000000000000000000" pitchFamily="2" typeface="Wingdings"/>
              </a:rPr>
              <a:t> </a:t>
            </a:r>
            <a:r>
              <a:rPr dirty="0" err="1" lang="en-US" sz="2800">
                <a:uFillTx/>
                <a:sym charset="2" panose="05000000000000000000" pitchFamily="2" typeface="Wingdings"/>
              </a:rPr>
              <a:t>soi</a:t>
            </a:r>
            <a:r>
              <a:rPr dirty="0" lang="en-US" sz="2800">
                <a:uFillTx/>
                <a:sym charset="2" panose="05000000000000000000" pitchFamily="2" typeface="Wingdings"/>
              </a:rPr>
              <a:t> </a:t>
            </a:r>
            <a:r>
              <a:rPr dirty="0" err="1" lang="en-US" sz="2800">
                <a:uFillTx/>
                <a:sym charset="2" panose="05000000000000000000" pitchFamily="2" typeface="Wingdings"/>
              </a:rPr>
              <a:t>cấy</a:t>
            </a:r>
            <a:r>
              <a:rPr dirty="0" lang="en-US" sz="2800">
                <a:uFillTx/>
                <a:sym charset="2" panose="05000000000000000000" pitchFamily="2" typeface="Wingdings"/>
              </a:rPr>
              <a:t>, </a:t>
            </a:r>
            <a:r>
              <a:rPr dirty="0" err="1" lang="en-US" sz="2800">
                <a:uFillTx/>
                <a:sym charset="2" panose="05000000000000000000" pitchFamily="2" typeface="Wingdings"/>
              </a:rPr>
              <a:t>nhuộm</a:t>
            </a:r>
            <a:r>
              <a:rPr dirty="0" lang="en-US" sz="2800">
                <a:uFillTx/>
                <a:sym charset="2" panose="05000000000000000000" pitchFamily="2" typeface="Wingdings"/>
              </a:rPr>
              <a:t> </a:t>
            </a:r>
            <a:r>
              <a:rPr dirty="0" err="1" lang="en-US" sz="2800">
                <a:uFillTx/>
                <a:sym charset="2" panose="05000000000000000000" pitchFamily="2" typeface="Wingdings"/>
              </a:rPr>
              <a:t>Ziehl-Neelsen</a:t>
            </a:r>
            <a:r>
              <a:rPr dirty="0" lang="en-US" sz="2800">
                <a:uFillTx/>
                <a:sym charset="2" panose="05000000000000000000" pitchFamily="2" typeface="Wingdings"/>
              </a:rPr>
              <a:t> </a:t>
            </a:r>
            <a:r>
              <a:rPr dirty="0" err="1" lang="en-US" sz="2800">
                <a:uFillTx/>
                <a:sym charset="2" panose="05000000000000000000" pitchFamily="2" typeface="Wingdings"/>
              </a:rPr>
              <a:t>tìm</a:t>
            </a:r>
            <a:r>
              <a:rPr dirty="0" lang="en-US" sz="2800">
                <a:uFillTx/>
                <a:sym charset="2" panose="05000000000000000000" pitchFamily="2" typeface="Wingdings"/>
              </a:rPr>
              <a:t> BK, PCR</a:t>
            </a:r>
            <a:endParaRPr dirty="0" lang="en-US" sz="2800">
              <a:uFillTx/>
            </a:endParaRPr>
          </a:p>
          <a:p>
            <a:pPr lvl="2">
              <a:lnSpc>
                <a:spcPct val="100000"/>
              </a:lnSpc>
              <a:spcBef>
                <a:spcPts val="600"/>
              </a:spcBef>
              <a:spcAft>
                <a:spcPts val="600"/>
              </a:spcAft>
            </a:pPr>
            <a:r>
              <a:rPr dirty="0" err="1" lang="en-US" sz="2600">
                <a:uFillTx/>
              </a:rPr>
              <a:t>Mẫu</a:t>
            </a:r>
            <a:r>
              <a:rPr dirty="0" lang="en-US" sz="2600">
                <a:uFillTx/>
              </a:rPr>
              <a:t> </a:t>
            </a:r>
            <a:r>
              <a:rPr dirty="0" err="1" lang="en-US" sz="2600">
                <a:uFillTx/>
              </a:rPr>
              <a:t>đàm</a:t>
            </a:r>
            <a:r>
              <a:rPr dirty="0" lang="en-US" sz="2600">
                <a:uFillTx/>
              </a:rPr>
              <a:t> </a:t>
            </a:r>
            <a:r>
              <a:rPr dirty="0" err="1" lang="en-US" sz="2600">
                <a:uFillTx/>
              </a:rPr>
              <a:t>đạt</a:t>
            </a:r>
            <a:r>
              <a:rPr dirty="0" lang="en-US" sz="2600">
                <a:uFillTx/>
              </a:rPr>
              <a:t> </a:t>
            </a:r>
            <a:r>
              <a:rPr dirty="0" err="1" lang="en-US" sz="2600">
                <a:uFillTx/>
              </a:rPr>
              <a:t>chuẩn</a:t>
            </a:r>
            <a:r>
              <a:rPr dirty="0" lang="en-US" sz="2600">
                <a:uFillTx/>
              </a:rPr>
              <a:t>: &lt;10 </a:t>
            </a:r>
            <a:r>
              <a:rPr dirty="0" err="1" lang="en-US" sz="2600">
                <a:uFillTx/>
              </a:rPr>
              <a:t>tế</a:t>
            </a:r>
            <a:r>
              <a:rPr dirty="0" lang="en-US" sz="2600">
                <a:uFillTx/>
              </a:rPr>
              <a:t> </a:t>
            </a:r>
            <a:r>
              <a:rPr dirty="0" err="1" lang="en-US" sz="2600">
                <a:uFillTx/>
              </a:rPr>
              <a:t>bào</a:t>
            </a:r>
            <a:r>
              <a:rPr dirty="0" lang="en-US" sz="2600">
                <a:uFillTx/>
              </a:rPr>
              <a:t> </a:t>
            </a:r>
            <a:r>
              <a:rPr dirty="0" err="1" lang="en-US" sz="2600">
                <a:uFillTx/>
              </a:rPr>
              <a:t>biểu</a:t>
            </a:r>
            <a:r>
              <a:rPr dirty="0" lang="en-US" sz="2600">
                <a:uFillTx/>
              </a:rPr>
              <a:t> </a:t>
            </a:r>
            <a:r>
              <a:rPr dirty="0" err="1" lang="en-US" sz="2600">
                <a:uFillTx/>
              </a:rPr>
              <a:t>mô</a:t>
            </a:r>
            <a:r>
              <a:rPr dirty="0" lang="en-US" sz="2600">
                <a:uFillTx/>
              </a:rPr>
              <a:t> </a:t>
            </a:r>
            <a:r>
              <a:rPr dirty="0" err="1" lang="en-US" sz="2600">
                <a:uFillTx/>
              </a:rPr>
              <a:t>lát</a:t>
            </a:r>
            <a:r>
              <a:rPr dirty="0" lang="en-US" sz="2600">
                <a:uFillTx/>
              </a:rPr>
              <a:t>, </a:t>
            </a:r>
            <a:r>
              <a:rPr dirty="0" err="1" lang="en-US" sz="2600">
                <a:uFillTx/>
              </a:rPr>
              <a:t>có</a:t>
            </a:r>
            <a:r>
              <a:rPr dirty="0" lang="en-US" sz="2600">
                <a:uFillTx/>
              </a:rPr>
              <a:t> </a:t>
            </a:r>
            <a:r>
              <a:rPr dirty="0" err="1" lang="en-US" sz="2600">
                <a:uFillTx/>
              </a:rPr>
              <a:t>tế</a:t>
            </a:r>
            <a:r>
              <a:rPr dirty="0" lang="en-US" sz="2600">
                <a:uFillTx/>
              </a:rPr>
              <a:t> </a:t>
            </a:r>
            <a:r>
              <a:rPr dirty="0" err="1" lang="en-US" sz="2600">
                <a:uFillTx/>
              </a:rPr>
              <a:t>bào</a:t>
            </a:r>
            <a:r>
              <a:rPr dirty="0" lang="en-US" sz="2600">
                <a:uFillTx/>
              </a:rPr>
              <a:t> </a:t>
            </a:r>
            <a:r>
              <a:rPr dirty="0" err="1" lang="en-US" sz="2600">
                <a:uFillTx/>
              </a:rPr>
              <a:t>trụ</a:t>
            </a:r>
            <a:r>
              <a:rPr dirty="0" lang="en-US" sz="2600">
                <a:uFillTx/>
              </a:rPr>
              <a:t>, </a:t>
            </a:r>
            <a:br>
              <a:rPr dirty="0" lang="en-US" sz="2600">
                <a:uFillTx/>
              </a:rPr>
            </a:br>
            <a:r>
              <a:rPr dirty="0" lang="en-US" sz="2600">
                <a:uFillTx/>
              </a:rPr>
              <a:t>≥ 25 </a:t>
            </a:r>
            <a:r>
              <a:rPr dirty="0" err="1" lang="en-US" sz="2600">
                <a:uFillTx/>
              </a:rPr>
              <a:t>bạch</a:t>
            </a:r>
            <a:r>
              <a:rPr dirty="0" lang="en-US" sz="2600">
                <a:uFillTx/>
              </a:rPr>
              <a:t> </a:t>
            </a:r>
            <a:r>
              <a:rPr dirty="0" err="1" lang="en-US" sz="2600">
                <a:uFillTx/>
              </a:rPr>
              <a:t>cầu</a:t>
            </a:r>
            <a:r>
              <a:rPr dirty="0" lang="en-US" sz="2600">
                <a:uFillTx/>
              </a:rPr>
              <a:t> </a:t>
            </a:r>
            <a:r>
              <a:rPr dirty="0" err="1" lang="en-US" sz="2600">
                <a:uFillTx/>
              </a:rPr>
              <a:t>đa</a:t>
            </a:r>
            <a:r>
              <a:rPr dirty="0" lang="en-US" sz="2600">
                <a:uFillTx/>
              </a:rPr>
              <a:t> </a:t>
            </a:r>
            <a:r>
              <a:rPr dirty="0" err="1" lang="en-US" sz="2600">
                <a:uFillTx/>
              </a:rPr>
              <a:t>nhân</a:t>
            </a:r>
            <a:endParaRPr dirty="0" lang="en-US" sz="2600">
              <a:uFillTx/>
            </a:endParaRPr>
          </a:p>
          <a:p>
            <a:pPr lvl="1">
              <a:lnSpc>
                <a:spcPct val="100000"/>
              </a:lnSpc>
              <a:spcBef>
                <a:spcPts val="600"/>
              </a:spcBef>
              <a:spcAft>
                <a:spcPts val="600"/>
              </a:spcAft>
            </a:pPr>
            <a:r>
              <a:rPr dirty="0" err="1" lang="en-US" sz="2800">
                <a:uFillTx/>
              </a:rPr>
              <a:t>Tràn</a:t>
            </a:r>
            <a:r>
              <a:rPr dirty="0" lang="en-US" sz="2800">
                <a:uFillTx/>
              </a:rPr>
              <a:t> </a:t>
            </a:r>
            <a:r>
              <a:rPr dirty="0" err="1" lang="en-US" sz="2800">
                <a:uFillTx/>
              </a:rPr>
              <a:t>dịch</a:t>
            </a:r>
            <a:r>
              <a:rPr dirty="0" lang="en-US" sz="2800">
                <a:uFillTx/>
              </a:rPr>
              <a:t> </a:t>
            </a:r>
            <a:r>
              <a:rPr dirty="0" err="1" lang="en-US" sz="2800">
                <a:uFillTx/>
              </a:rPr>
              <a:t>màng</a:t>
            </a:r>
            <a:r>
              <a:rPr dirty="0" lang="en-US" sz="2800">
                <a:uFillTx/>
              </a:rPr>
              <a:t> </a:t>
            </a:r>
            <a:r>
              <a:rPr dirty="0" err="1" lang="en-US" sz="2800">
                <a:uFillTx/>
              </a:rPr>
              <a:t>phổi</a:t>
            </a:r>
            <a:r>
              <a:rPr dirty="0" lang="en-US" sz="2800">
                <a:uFillTx/>
              </a:rPr>
              <a:t> ≥ </a:t>
            </a:r>
            <a:r>
              <a:rPr dirty="0" err="1" lang="en-US" sz="2800">
                <a:uFillTx/>
              </a:rPr>
              <a:t>lượng</a:t>
            </a:r>
            <a:r>
              <a:rPr dirty="0" lang="en-US" sz="2800">
                <a:uFillTx/>
              </a:rPr>
              <a:t> </a:t>
            </a:r>
            <a:r>
              <a:rPr dirty="0" err="1" lang="en-US" sz="2800">
                <a:uFillTx/>
              </a:rPr>
              <a:t>vừa</a:t>
            </a:r>
            <a:r>
              <a:rPr dirty="0" lang="en-US" sz="2800">
                <a:uFillTx/>
              </a:rPr>
              <a:t>: </a:t>
            </a:r>
            <a:r>
              <a:rPr dirty="0" err="1" lang="en-US" sz="2800">
                <a:uFillTx/>
              </a:rPr>
              <a:t>chọc</a:t>
            </a:r>
            <a:r>
              <a:rPr dirty="0" lang="en-US" sz="2800">
                <a:uFillTx/>
              </a:rPr>
              <a:t> DMP </a:t>
            </a:r>
            <a:r>
              <a:rPr dirty="0" err="1" lang="en-US" sz="2800">
                <a:uFillTx/>
              </a:rPr>
              <a:t>làm</a:t>
            </a:r>
            <a:r>
              <a:rPr dirty="0" lang="en-US" sz="2800">
                <a:uFillTx/>
              </a:rPr>
              <a:t> </a:t>
            </a:r>
            <a:r>
              <a:rPr dirty="0" err="1" lang="en-US" sz="2800">
                <a:uFillTx/>
              </a:rPr>
              <a:t>sinh</a:t>
            </a:r>
            <a:r>
              <a:rPr dirty="0" lang="en-US" sz="2800">
                <a:uFillTx/>
              </a:rPr>
              <a:t> </a:t>
            </a:r>
            <a:r>
              <a:rPr dirty="0" err="1" lang="en-US" sz="2800">
                <a:uFillTx/>
              </a:rPr>
              <a:t>hóa</a:t>
            </a:r>
            <a:r>
              <a:rPr dirty="0" lang="en-US" sz="2800">
                <a:uFillTx/>
              </a:rPr>
              <a:t>, </a:t>
            </a:r>
            <a:br>
              <a:rPr dirty="0" lang="en-US" sz="2800">
                <a:uFillTx/>
              </a:rPr>
            </a:br>
            <a:r>
              <a:rPr dirty="0" err="1" lang="en-US" sz="2800">
                <a:uFillTx/>
              </a:rPr>
              <a:t>tế</a:t>
            </a:r>
            <a:r>
              <a:rPr dirty="0" lang="en-US" sz="2800">
                <a:uFillTx/>
              </a:rPr>
              <a:t> </a:t>
            </a:r>
            <a:r>
              <a:rPr dirty="0" err="1" lang="en-US" sz="2800">
                <a:uFillTx/>
              </a:rPr>
              <a:t>bào</a:t>
            </a:r>
            <a:r>
              <a:rPr dirty="0" lang="en-US" sz="2800">
                <a:uFillTx/>
              </a:rPr>
              <a:t>, </a:t>
            </a:r>
            <a:r>
              <a:rPr dirty="0" err="1" lang="en-US" sz="2800">
                <a:uFillTx/>
              </a:rPr>
              <a:t>soi</a:t>
            </a:r>
            <a:r>
              <a:rPr dirty="0" lang="en-US" sz="2800">
                <a:uFillTx/>
              </a:rPr>
              <a:t> </a:t>
            </a:r>
            <a:r>
              <a:rPr dirty="0" err="1" lang="en-US" sz="2800">
                <a:uFillTx/>
              </a:rPr>
              <a:t>cấy</a:t>
            </a:r>
            <a:r>
              <a:rPr dirty="0" lang="en-US" sz="2800">
                <a:uFillTx/>
              </a:rPr>
              <a:t>, PCR</a:t>
            </a:r>
          </a:p>
          <a:p>
            <a:pPr lvl="1">
              <a:lnSpc>
                <a:spcPct val="100000"/>
              </a:lnSpc>
              <a:spcBef>
                <a:spcPts val="600"/>
              </a:spcBef>
              <a:spcAft>
                <a:spcPts val="600"/>
              </a:spcAft>
            </a:pPr>
            <a:r>
              <a:rPr dirty="0" err="1" lang="en-US" sz="2800">
                <a:uFillTx/>
              </a:rPr>
              <a:t>Huyết</a:t>
            </a:r>
            <a:r>
              <a:rPr dirty="0" lang="en-US" sz="2800">
                <a:uFillTx/>
              </a:rPr>
              <a:t> </a:t>
            </a:r>
            <a:r>
              <a:rPr dirty="0" err="1" lang="en-US" sz="2800">
                <a:uFillTx/>
              </a:rPr>
              <a:t>thanh</a:t>
            </a:r>
            <a:r>
              <a:rPr dirty="0" lang="en-US" sz="2800">
                <a:uFillTx/>
              </a:rPr>
              <a:t> </a:t>
            </a:r>
            <a:r>
              <a:rPr dirty="0" err="1" lang="en-US" sz="2800">
                <a:uFillTx/>
              </a:rPr>
              <a:t>chẩn</a:t>
            </a:r>
            <a:r>
              <a:rPr dirty="0" lang="en-US" sz="2800">
                <a:uFillTx/>
              </a:rPr>
              <a:t> </a:t>
            </a:r>
            <a:r>
              <a:rPr dirty="0" err="1" lang="en-US" sz="2800">
                <a:uFillTx/>
              </a:rPr>
              <a:t>đoán</a:t>
            </a:r>
            <a:r>
              <a:rPr dirty="0" lang="en-US" sz="2800">
                <a:uFillTx/>
              </a:rPr>
              <a:t> </a:t>
            </a:r>
            <a:r>
              <a:rPr dirty="0" err="1" i="1" lang="en-US" sz="2800">
                <a:uFillTx/>
              </a:rPr>
              <a:t>M.pneumonia</a:t>
            </a:r>
            <a:r>
              <a:rPr dirty="0" i="1" lang="en-US" sz="2800">
                <a:uFillTx/>
              </a:rPr>
              <a:t>, </a:t>
            </a:r>
            <a:r>
              <a:rPr dirty="0" err="1" i="1" lang="en-US" sz="2800">
                <a:uFillTx/>
              </a:rPr>
              <a:t>C.pneumonia</a:t>
            </a:r>
            <a:endParaRPr dirty="0" lang="en-US">
              <a:uFillTx/>
            </a:endParaRPr>
          </a:p>
          <a:p>
            <a:pPr lvl="1"/>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0"/>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Chẩn</a:t>
            </a:r>
            <a:r>
              <a:rPr dirty="0" lang="en-US">
                <a:uFillTx/>
              </a:rPr>
              <a:t> </a:t>
            </a:r>
            <a:r>
              <a:rPr dirty="0" err="1" lang="en-US">
                <a:uFillTx/>
              </a:rPr>
              <a:t>đoán</a:t>
            </a:r>
            <a:r>
              <a:rPr dirty="0" lang="en-US">
                <a:uFillTx/>
              </a:rPr>
              <a:t> </a:t>
            </a:r>
            <a:r>
              <a:rPr dirty="0" err="1" lang="en-US">
                <a:uFillTx/>
              </a:rPr>
              <a:t>phân</a:t>
            </a:r>
            <a:r>
              <a:rPr dirty="0" lang="en-US">
                <a:uFillTx/>
              </a:rPr>
              <a:t> </a:t>
            </a:r>
            <a:r>
              <a:rPr dirty="0" err="1" lang="en-US">
                <a:uFillTx/>
              </a:rPr>
              <a:t>biệt</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741219"/>
            <a:ext cx="10515600" cy="4351338"/>
          </a:xfrm>
        </p:spPr>
        <p:txBody xmlns:c="http://schemas.openxmlformats.org/drawingml/2006/chart" xmlns:pic="http://schemas.openxmlformats.org/drawingml/2006/picture" xmlns:dgm="http://schemas.openxmlformats.org/drawingml/2006/diagram">
          <a:bodyPr/>
          <a:lstStyle/>
          <a:p>
            <a:r>
              <a:rPr dirty="0" err="1" lang="en-US">
                <a:uFillTx/>
              </a:rPr>
              <a:t>Viêm</a:t>
            </a:r>
            <a:r>
              <a:rPr dirty="0" lang="en-US">
                <a:uFillTx/>
              </a:rPr>
              <a:t> </a:t>
            </a:r>
            <a:r>
              <a:rPr dirty="0" err="1" lang="en-US">
                <a:uFillTx/>
              </a:rPr>
              <a:t>tiểu</a:t>
            </a:r>
            <a:r>
              <a:rPr dirty="0" lang="en-US">
                <a:uFillTx/>
              </a:rPr>
              <a:t> </a:t>
            </a:r>
            <a:r>
              <a:rPr dirty="0" err="1" lang="en-US">
                <a:uFillTx/>
              </a:rPr>
              <a:t>phế</a:t>
            </a:r>
            <a:r>
              <a:rPr dirty="0" lang="en-US">
                <a:uFillTx/>
              </a:rPr>
              <a:t> </a:t>
            </a:r>
            <a:r>
              <a:rPr dirty="0" err="1" lang="en-US">
                <a:uFillTx/>
              </a:rPr>
              <a:t>quản</a:t>
            </a:r>
            <a:endParaRPr dirty="0" lang="en-US">
              <a:uFillTx/>
            </a:endParaRPr>
          </a:p>
          <a:p>
            <a:r>
              <a:rPr dirty="0" lang="en-US">
                <a:uFillTx/>
              </a:rPr>
              <a:t>Lao</a:t>
            </a:r>
          </a:p>
          <a:p>
            <a:r>
              <a:rPr dirty="0" err="1" lang="en-US">
                <a:uFillTx/>
              </a:rPr>
              <a:t>Suy</a:t>
            </a:r>
            <a:r>
              <a:rPr dirty="0" lang="en-US">
                <a:uFillTx/>
              </a:rPr>
              <a:t> </a:t>
            </a:r>
            <a:r>
              <a:rPr dirty="0" err="1" lang="en-US">
                <a:uFillTx/>
              </a:rPr>
              <a:t>tim</a:t>
            </a:r>
            <a:endParaRPr dirty="0" lang="en-US">
              <a:uFillTx/>
            </a:endParaRPr>
          </a:p>
          <a:p>
            <a:r>
              <a:rPr dirty="0" err="1" lang="en-US">
                <a:uFillTx/>
              </a:rPr>
              <a:t>Thở</a:t>
            </a:r>
            <a:r>
              <a:rPr dirty="0" lang="en-US">
                <a:uFillTx/>
              </a:rPr>
              <a:t> </a:t>
            </a:r>
            <a:r>
              <a:rPr dirty="0" err="1" lang="en-US">
                <a:uFillTx/>
              </a:rPr>
              <a:t>nhanh</a:t>
            </a:r>
            <a:r>
              <a:rPr dirty="0" lang="en-US">
                <a:uFillTx/>
              </a:rPr>
              <a:t>/ </a:t>
            </a:r>
            <a:r>
              <a:rPr dirty="0" err="1" lang="en-US">
                <a:uFillTx/>
              </a:rPr>
              <a:t>toan</a:t>
            </a:r>
            <a:r>
              <a:rPr dirty="0" lang="en-US">
                <a:uFillTx/>
              </a:rPr>
              <a:t> </a:t>
            </a:r>
            <a:r>
              <a:rPr dirty="0" err="1" lang="en-US">
                <a:uFillTx/>
              </a:rPr>
              <a:t>chuyển</a:t>
            </a:r>
            <a:r>
              <a:rPr dirty="0" lang="en-US">
                <a:uFillTx/>
              </a:rPr>
              <a:t> </a:t>
            </a:r>
            <a:r>
              <a:rPr dirty="0" err="1" lang="en-US">
                <a:uFillTx/>
              </a:rPr>
              <a:t>hóa</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Biến</a:t>
            </a:r>
            <a:r>
              <a:rPr dirty="0" lang="en-US">
                <a:uFillTx/>
              </a:rPr>
              <a:t> </a:t>
            </a:r>
            <a:r>
              <a:rPr dirty="0" err="1" lang="en-US">
                <a:uFillTx/>
              </a:rPr>
              <a:t>chứng</a:t>
            </a:r>
            <a:endParaRPr dirty="0" lang="en-US">
              <a:uFillTx/>
            </a:endParaRPr>
          </a:p>
        </p:txBody>
      </p:sp>
      <p:grpSp>
        <p:nvGrpSpPr>
          <p:cNvPr xmlns:c="http://schemas.openxmlformats.org/drawingml/2006/chart" xmlns:pic="http://schemas.openxmlformats.org/drawingml/2006/picture" xmlns:dgm="http://schemas.openxmlformats.org/drawingml/2006/diagram" id="5" name="Group 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294228" y="773724"/>
            <a:ext cx="10793656" cy="5786878"/>
            <a:chOff x="2271828" y="1086968"/>
            <a:chExt cx="10095557" cy="5572107"/>
          </a:xfrm>
        </p:grpSpPr>
        <p:sp>
          <p:nvSpPr>
            <p:cNvPr xmlns:c="http://schemas.openxmlformats.org/drawingml/2006/chart" xmlns:pic="http://schemas.openxmlformats.org/drawingml/2006/picture" xmlns:dgm="http://schemas.openxmlformats.org/drawingml/2006/diagram" id="6" name="Freeform: Shap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V="1" rot="1575746">
              <a:off x="5967403" y="5109721"/>
              <a:ext cx="1180513" cy="247766"/>
            </a:xfrm>
            <a:custGeom>
              <a:avLst/>
              <a:gdLst/>
              <a:ahLst/>
              <a:cxnLst/>
              <a:rect b="0" l="0" r="0" t="0"/>
              <a:pathLst>
                <a:path>
                  <a:moveTo>
                    <a:pt x="0" y="22280"/>
                  </a:moveTo>
                  <a:lnTo>
                    <a:pt x="821263" y="22280"/>
                  </a:lnTo>
                </a:path>
              </a:pathLst>
            </a:custGeom>
            <a:noFill/>
          </p:spPr>
          <p:style xmlns:c="http://schemas.openxmlformats.org/drawingml/2006/chart" xmlns:pic="http://schemas.openxmlformats.org/drawingml/2006/picture" xmlns:dgm="http://schemas.openxmlformats.org/drawingml/2006/diagram">
            <a:lnRef idx="2">
              <a:schemeClr val="accent1">
                <a:shade val="60000"/>
                <a:hueOff val="0"/>
                <a:satOff val="0"/>
                <a:lumOff val="0"/>
                <a:alphaOff val="0"/>
              </a:schemeClr>
            </a:lnRef>
            <a:fillRef idx="0">
              <a:srgbClr val="000000"/>
            </a:fillRef>
            <a:effectRef idx="0">
              <a:schemeClr val="accent1">
                <a:hueOff val="0"/>
                <a:satOff val="0"/>
                <a:lumOff val="0"/>
                <a:alphaOff val="0"/>
              </a:schemeClr>
            </a:effectRef>
            <a:fontRef idx="minor">
              <a:schemeClr val="tx1">
                <a:hueOff val="0"/>
                <a:satOff val="0"/>
                <a:lumOff val="0"/>
                <a:alphaOff val="0"/>
              </a:schemeClr>
            </a:fontRef>
          </p:style>
        </p:sp>
        <p:sp>
          <p:nvSpPr>
            <p:cNvPr xmlns:c="http://schemas.openxmlformats.org/drawingml/2006/chart" xmlns:pic="http://schemas.openxmlformats.org/drawingml/2006/picture" xmlns:dgm="http://schemas.openxmlformats.org/drawingml/2006/diagram" id="7" name="Freeform: Shape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800297" y="4048908"/>
              <a:ext cx="1189103" cy="45719"/>
            </a:xfrm>
            <a:custGeom>
              <a:avLst/>
              <a:gdLst/>
              <a:ahLst/>
              <a:cxnLst/>
              <a:rect b="0" l="0" r="0" t="0"/>
              <a:pathLst>
                <a:path>
                  <a:moveTo>
                    <a:pt x="0" y="22280"/>
                  </a:moveTo>
                  <a:lnTo>
                    <a:pt x="912966" y="22280"/>
                  </a:lnTo>
                </a:path>
              </a:pathLst>
            </a:custGeom>
            <a:noFill/>
          </p:spPr>
          <p:style xmlns:c="http://schemas.openxmlformats.org/drawingml/2006/chart" xmlns:pic="http://schemas.openxmlformats.org/drawingml/2006/picture" xmlns:dgm="http://schemas.openxmlformats.org/drawingml/2006/diagram">
            <a:lnRef idx="2">
              <a:schemeClr val="accent1">
                <a:shade val="60000"/>
                <a:hueOff val="0"/>
                <a:satOff val="0"/>
                <a:lumOff val="0"/>
                <a:alphaOff val="0"/>
              </a:schemeClr>
            </a:lnRef>
            <a:fillRef idx="0">
              <a:srgbClr val="000000"/>
            </a:fillRef>
            <a:effectRef idx="0">
              <a:schemeClr val="accent1">
                <a:hueOff val="0"/>
                <a:satOff val="0"/>
                <a:lumOff val="0"/>
                <a:alphaOff val="0"/>
              </a:schemeClr>
            </a:effectRef>
            <a:fontRef idx="minor">
              <a:schemeClr val="tx1">
                <a:hueOff val="0"/>
                <a:satOff val="0"/>
                <a:lumOff val="0"/>
                <a:alphaOff val="0"/>
              </a:schemeClr>
            </a:fontRef>
          </p:style>
        </p:sp>
        <p:sp>
          <p:nvSpPr>
            <p:cNvPr xmlns:c="http://schemas.openxmlformats.org/drawingml/2006/chart" xmlns:pic="http://schemas.openxmlformats.org/drawingml/2006/picture" xmlns:dgm="http://schemas.openxmlformats.org/drawingml/2006/diagram" id="8" name="Freeform: Shap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9635035">
              <a:off x="5341133" y="3103649"/>
              <a:ext cx="1403068" cy="44560"/>
            </a:xfrm>
            <a:custGeom>
              <a:avLst/>
              <a:gdLst/>
              <a:ahLst/>
              <a:cxnLst/>
              <a:rect b="0" l="0" r="0" t="0"/>
              <a:pathLst>
                <a:path>
                  <a:moveTo>
                    <a:pt x="0" y="22280"/>
                  </a:moveTo>
                  <a:lnTo>
                    <a:pt x="1403068" y="22280"/>
                  </a:lnTo>
                </a:path>
              </a:pathLst>
            </a:custGeom>
            <a:noFill/>
          </p:spPr>
          <p:style xmlns:c="http://schemas.openxmlformats.org/drawingml/2006/chart" xmlns:pic="http://schemas.openxmlformats.org/drawingml/2006/picture" xmlns:dgm="http://schemas.openxmlformats.org/drawingml/2006/diagram">
            <a:lnRef idx="2">
              <a:schemeClr val="accent1">
                <a:shade val="60000"/>
                <a:hueOff val="0"/>
                <a:satOff val="0"/>
                <a:lumOff val="0"/>
                <a:alphaOff val="0"/>
              </a:schemeClr>
            </a:lnRef>
            <a:fillRef idx="0">
              <a:srgbClr val="000000"/>
            </a:fillRef>
            <a:effectRef idx="0">
              <a:schemeClr val="accent1">
                <a:hueOff val="0"/>
                <a:satOff val="0"/>
                <a:lumOff val="0"/>
                <a:alphaOff val="0"/>
              </a:schemeClr>
            </a:effectRef>
            <a:fontRef idx="minor">
              <a:schemeClr val="tx1">
                <a:hueOff val="0"/>
                <a:satOff val="0"/>
                <a:lumOff val="0"/>
                <a:alphaOff val="0"/>
              </a:schemeClr>
            </a:fontRef>
          </p:style>
        </p:sp>
        <p:sp>
          <p:nvSpPr>
            <p:cNvPr xmlns:c="http://schemas.openxmlformats.org/drawingml/2006/chart" xmlns:pic="http://schemas.openxmlformats.org/drawingml/2006/picture" xmlns:dgm="http://schemas.openxmlformats.org/drawingml/2006/diagram" id="9" name="Oval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271828" y="2343752"/>
              <a:ext cx="3864204" cy="3664250"/>
            </a:xfrm>
            <a:prstGeom prst="ellipse">
              <a:avLst/>
            </a:prstGeom>
            <a:blipFill>
              <a:blip r:embed="rId2"/>
              <a:srcRect/>
              <a:stretch>
                <a:fillRect l="-13000" r="-13000"/>
              </a:stretch>
            </a:blipFill>
          </p:spPr>
          <p:style xmlns:c="http://schemas.openxmlformats.org/drawingml/2006/chart" xmlns:pic="http://schemas.openxmlformats.org/drawingml/2006/picture" xmlns:dgm="http://schemas.openxmlformats.org/drawingml/2006/diagram">
            <a:lnRef idx="2">
              <a:schemeClr val="lt1">
                <a:hueOff val="0"/>
                <a:satOff val="0"/>
                <a:lumOff val="0"/>
                <a:alphaOff val="0"/>
              </a:schemeClr>
            </a:lnRef>
            <a:fillRef idx="1">
              <a:srgbClr val="000000"/>
            </a:fillRef>
            <a:effectRef idx="0">
              <a:schemeClr val="accent1">
                <a:hueOff val="0"/>
                <a:satOff val="0"/>
                <a:lumOff val="0"/>
                <a:alphaOff val="0"/>
              </a:schemeClr>
            </a:effectRef>
            <a:fontRef idx="minor">
              <a:schemeClr val="lt1"/>
            </a:fontRef>
          </p:style>
        </p:sp>
        <p:sp>
          <p:nvSpPr>
            <p:cNvPr xmlns:c="http://schemas.openxmlformats.org/drawingml/2006/chart" xmlns:pic="http://schemas.openxmlformats.org/drawingml/2006/picture" xmlns:dgm="http://schemas.openxmlformats.org/drawingml/2006/diagram" id="10" name="Freeform: Shap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491404" y="1331139"/>
              <a:ext cx="1817359" cy="1843381"/>
            </a:xfrm>
            <a:custGeom>
              <a:avLst/>
              <a:gdLst>
                <a:gd fmla="*/ 0 w 1817359" name="connsiteX0"/>
                <a:gd fmla="*/ 921691 h 1843381" name="connsiteY0"/>
                <a:gd fmla="*/ 908680 w 1817359" name="connsiteX1"/>
                <a:gd fmla="*/ 0 h 1843381" name="connsiteY1"/>
                <a:gd fmla="*/ 1817360 w 1817359" name="connsiteX2"/>
                <a:gd fmla="*/ 921691 h 1843381" name="connsiteY2"/>
                <a:gd fmla="*/ 908680 w 1817359" name="connsiteX3"/>
                <a:gd fmla="*/ 1843382 h 1843381" name="connsiteY3"/>
                <a:gd fmla="*/ 0 w 1817359" name="connsiteX4"/>
                <a:gd fmla="*/ 921691 h 1843381"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843381" w="1817359">
                  <a:moveTo>
                    <a:pt x="0" y="921691"/>
                  </a:moveTo>
                  <a:cubicBezTo>
                    <a:pt x="0" y="412655"/>
                    <a:pt x="406830" y="0"/>
                    <a:pt x="908680" y="0"/>
                  </a:cubicBezTo>
                  <a:cubicBezTo>
                    <a:pt x="1410530" y="0"/>
                    <a:pt x="1817360" y="412655"/>
                    <a:pt x="1817360" y="921691"/>
                  </a:cubicBezTo>
                  <a:cubicBezTo>
                    <a:pt x="1817360" y="1430727"/>
                    <a:pt x="1410530" y="1843382"/>
                    <a:pt x="908680" y="1843382"/>
                  </a:cubicBezTo>
                  <a:cubicBezTo>
                    <a:pt x="406830" y="1843382"/>
                    <a:pt x="0" y="1430727"/>
                    <a:pt x="0" y="921691"/>
                  </a:cubicBezTo>
                  <a:close/>
                </a:path>
              </a:pathLst>
            </a:custGeom>
            <a:solidFill>
              <a:srgbClr val="00B050"/>
            </a:solidFill>
          </p:spPr>
          <p:style xmlns:c="http://schemas.openxmlformats.org/drawingml/2006/chart" xmlns:pic="http://schemas.openxmlformats.org/drawingml/2006/picture" xmlns:dgm="http://schemas.openxmlformats.org/drawingml/2006/diagram">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xmlns:c="http://schemas.openxmlformats.org/drawingml/2006/chart" xmlns:pic="http://schemas.openxmlformats.org/drawingml/2006/picture" xmlns:dgm="http://schemas.openxmlformats.org/drawingml/2006/diagram">
            <a:bodyPr anchor="ctr" anchorCtr="0" bIns="293452" lIns="289641" numCol="1" rIns="289641" spcFirstLastPara="0" tIns="293452" vert="horz" wrap="square">
              <a:noAutofit/>
            </a:bodyPr>
            <a:lstStyle/>
            <a:p>
              <a:pPr algn="ctr" defTabSz="1644650" indent="0" lvl="0" marL="0">
                <a:lnSpc>
                  <a:spcPct val="90000"/>
                </a:lnSpc>
                <a:spcBef>
                  <a:spcPct val="0"/>
                </a:spcBef>
                <a:spcAft>
                  <a:spcPct val="35000"/>
                </a:spcAft>
                <a:buNone/>
              </a:pPr>
              <a:r>
                <a:rPr dirty="0" err="1" kern="1200" lang="en-US" sz="3700">
                  <a:uFillTx/>
                </a:rPr>
                <a:t>Hô</a:t>
              </a:r>
              <a:r>
                <a:rPr dirty="0" kern="1200" lang="en-US" sz="3700">
                  <a:uFillTx/>
                </a:rPr>
                <a:t> </a:t>
              </a:r>
              <a:r>
                <a:rPr dirty="0" err="1" kern="1200" lang="en-US" sz="3700">
                  <a:uFillTx/>
                </a:rPr>
                <a:t>hấp</a:t>
              </a:r>
              <a:endParaRPr dirty="0" kern="1200" lang="en-US" sz="3700">
                <a:uFillTx/>
              </a:endParaRPr>
            </a:p>
          </p:txBody>
        </p:sp>
        <p:sp>
          <p:nvSpPr>
            <p:cNvPr xmlns:c="http://schemas.openxmlformats.org/drawingml/2006/chart" xmlns:pic="http://schemas.openxmlformats.org/drawingml/2006/picture" xmlns:dgm="http://schemas.openxmlformats.org/drawingml/2006/diagram" id="11" name="Freeform: Shap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80907" y="1086968"/>
              <a:ext cx="3389830" cy="2193035"/>
            </a:xfrm>
            <a:custGeom>
              <a:avLst/>
              <a:gdLst>
                <a:gd fmla="*/ 0 w 2726039" name="connsiteX0"/>
                <a:gd fmla="*/ 0 h 1843381" name="connsiteY0"/>
                <a:gd fmla="*/ 2726039 w 2726039" name="connsiteX1"/>
                <a:gd fmla="*/ 0 h 1843381" name="connsiteY1"/>
                <a:gd fmla="*/ 2726039 w 2726039" name="connsiteX2"/>
                <a:gd fmla="*/ 1843381 h 1843381" name="connsiteY2"/>
                <a:gd fmla="*/ 0 w 2726039" name="connsiteX3"/>
                <a:gd fmla="*/ 1843381 h 1843381" name="connsiteY3"/>
                <a:gd fmla="*/ 0 w 2726039" name="connsiteX4"/>
                <a:gd fmla="*/ 0 h 1843381"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843381" w="2726039">
                  <a:moveTo>
                    <a:pt x="0" y="0"/>
                  </a:moveTo>
                  <a:lnTo>
                    <a:pt x="2726039" y="0"/>
                  </a:lnTo>
                  <a:lnTo>
                    <a:pt x="2726039" y="1843381"/>
                  </a:lnTo>
                  <a:lnTo>
                    <a:pt x="0" y="1843381"/>
                  </a:lnTo>
                  <a:lnTo>
                    <a:pt x="0" y="0"/>
                  </a:lnTo>
                  <a:close/>
                </a:path>
              </a:pathLst>
            </a:custGeom>
          </p:spPr>
          <p:style xmlns:c="http://schemas.openxmlformats.org/drawingml/2006/chart" xmlns:pic="http://schemas.openxmlformats.org/drawingml/2006/picture" xmlns:dgm="http://schemas.openxmlformats.org/drawingml/2006/diagram">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xmlns:c="http://schemas.openxmlformats.org/drawingml/2006/chart" xmlns:pic="http://schemas.openxmlformats.org/drawingml/2006/picture" xmlns:dgm="http://schemas.openxmlformats.org/drawingml/2006/diagram">
            <a:bodyPr anchor="ctr" anchorCtr="0" bIns="0" lIns="0" numCol="1" rIns="0" spcFirstLastPara="0" tIns="0" vert="horz" wrap="square">
              <a:noAutofit/>
            </a:bodyPr>
            <a:lstStyle/>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Suy</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hô</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hấp</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cấp</a:t>
              </a:r>
              <a:endParaRPr dirty="0" kern="1200" lang="en-US" sz="2200">
                <a:solidFill>
                  <a:srgbClr val="00B050"/>
                </a:solidFill>
                <a:uFillTx/>
                <a:latin charset="0" panose="020B0604020202020204" pitchFamily="34" typeface="Arial"/>
                <a:cs charset="0" panose="020B0604020202020204" pitchFamily="34" typeface="Arial"/>
              </a:endParaRPr>
            </a:p>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Tràn</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dịch</a:t>
              </a:r>
              <a:r>
                <a:rPr dirty="0" lang="en-US" sz="2200">
                  <a:solidFill>
                    <a:srgbClr val="00B050"/>
                  </a:solidFill>
                  <a:uFillTx/>
                  <a:latin charset="0" panose="020B0604020202020204" pitchFamily="34" typeface="Arial"/>
                  <a:cs charset="0" panose="020B0604020202020204" pitchFamily="34" typeface="Arial"/>
                </a:rPr>
                <a:t> </a:t>
              </a:r>
              <a:r>
                <a:rPr dirty="0" err="1" lang="en-US" sz="2200">
                  <a:solidFill>
                    <a:srgbClr val="00B050"/>
                  </a:solidFill>
                  <a:uFillTx/>
                  <a:latin charset="0" panose="020B0604020202020204" pitchFamily="34" typeface="Arial"/>
                  <a:cs charset="0" panose="020B0604020202020204" pitchFamily="34" typeface="Arial"/>
                </a:rPr>
                <a:t>màng</a:t>
              </a:r>
              <a:r>
                <a:rPr dirty="0" lang="en-US" sz="2200">
                  <a:solidFill>
                    <a:srgbClr val="00B050"/>
                  </a:solidFill>
                  <a:uFillTx/>
                  <a:latin charset="0" panose="020B0604020202020204" pitchFamily="34" typeface="Arial"/>
                  <a:cs charset="0" panose="020B0604020202020204" pitchFamily="34" typeface="Arial"/>
                </a:rPr>
                <a:t> </a:t>
              </a:r>
              <a:r>
                <a:rPr dirty="0" err="1" lang="en-US" sz="2200">
                  <a:solidFill>
                    <a:srgbClr val="00B050"/>
                  </a:solidFill>
                  <a:uFillTx/>
                  <a:latin charset="0" panose="020B0604020202020204" pitchFamily="34" typeface="Arial"/>
                  <a:cs charset="0" panose="020B0604020202020204" pitchFamily="34" typeface="Arial"/>
                </a:rPr>
                <a:t>phổi</a:t>
              </a:r>
              <a:endParaRPr dirty="0" kern="1200" lang="en-US" sz="2200">
                <a:solidFill>
                  <a:srgbClr val="00B050"/>
                </a:solidFill>
                <a:uFillTx/>
                <a:latin charset="0" panose="020B0604020202020204" pitchFamily="34" typeface="Arial"/>
                <a:cs charset="0" panose="020B0604020202020204" pitchFamily="34" typeface="Arial"/>
              </a:endParaRPr>
            </a:p>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Tràn</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mủ</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màng</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phổi</a:t>
              </a:r>
              <a:endParaRPr dirty="0" kern="1200" lang="en-US" sz="2200">
                <a:solidFill>
                  <a:srgbClr val="00B050"/>
                </a:solidFill>
                <a:uFillTx/>
                <a:latin charset="0" panose="020B0604020202020204" pitchFamily="34" typeface="Arial"/>
                <a:cs charset="0" panose="020B0604020202020204" pitchFamily="34" typeface="Arial"/>
              </a:endParaRPr>
            </a:p>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Viêm</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phổi</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hoại</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tử</a:t>
              </a:r>
              <a:endParaRPr dirty="0" kern="1200" lang="en-US" sz="2200">
                <a:solidFill>
                  <a:srgbClr val="00B050"/>
                </a:solidFill>
                <a:uFillTx/>
                <a:latin charset="0" panose="020B0604020202020204" pitchFamily="34" typeface="Arial"/>
                <a:cs charset="0" panose="020B0604020202020204" pitchFamily="34" typeface="Arial"/>
              </a:endParaRPr>
            </a:p>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Áp</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xe</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phổi</a:t>
              </a:r>
              <a:endParaRPr dirty="0" kern="1200" lang="en-US" sz="2200">
                <a:solidFill>
                  <a:srgbClr val="00B050"/>
                </a:solidFill>
                <a:uFillTx/>
                <a:latin charset="0" panose="020B0604020202020204" pitchFamily="34" typeface="Arial"/>
                <a:cs charset="0" panose="020B0604020202020204" pitchFamily="34" typeface="Arial"/>
              </a:endParaRPr>
            </a:p>
            <a:p>
              <a:pPr defTabSz="889000" indent="-228600" lvl="1" marL="228600">
                <a:lnSpc>
                  <a:spcPct val="90000"/>
                </a:lnSpc>
                <a:spcBef>
                  <a:spcPct val="0"/>
                </a:spcBef>
                <a:spcAft>
                  <a:spcPct val="15000"/>
                </a:spcAft>
                <a:buChar char="•"/>
              </a:pPr>
              <a:r>
                <a:rPr dirty="0" lang="en-US" sz="2200">
                  <a:solidFill>
                    <a:srgbClr val="00B050"/>
                  </a:solidFill>
                  <a:uFillTx/>
                  <a:latin charset="0" panose="020B0604020202020204" pitchFamily="34" typeface="Arial"/>
                  <a:cs charset="0" panose="020B0604020202020204" pitchFamily="34" typeface="Arial"/>
                </a:rPr>
                <a:t>Pneumatoceles</a:t>
              </a:r>
              <a:endParaRPr dirty="0" kern="1200" lang="en-US" sz="2200">
                <a:solidFill>
                  <a:srgbClr val="00B050"/>
                </a:solidFill>
                <a:uFillTx/>
                <a:latin charset="0" panose="020B0604020202020204" pitchFamily="34" typeface="Arial"/>
                <a:cs charset="0" panose="020B0604020202020204" pitchFamily="34" typeface="Arial"/>
              </a:endParaRPr>
            </a:p>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Tràn</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khí</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màng</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phổi</a:t>
              </a:r>
              <a:endParaRPr dirty="0" kern="1200" lang="en-US" sz="2200">
                <a:solidFill>
                  <a:srgbClr val="00B050"/>
                </a:solidFill>
                <a:uFillTx/>
                <a:latin charset="0" panose="020B0604020202020204" pitchFamily="34" typeface="Arial"/>
                <a:cs charset="0" panose="020B0604020202020204" pitchFamily="34" typeface="Arial"/>
              </a:endParaRPr>
            </a:p>
            <a:p>
              <a:pPr algn="l" defTabSz="889000" indent="-228600" lvl="1" marL="228600">
                <a:lnSpc>
                  <a:spcPct val="90000"/>
                </a:lnSpc>
                <a:spcBef>
                  <a:spcPct val="0"/>
                </a:spcBef>
                <a:spcAft>
                  <a:spcPct val="15000"/>
                </a:spcAft>
                <a:buChar char="•"/>
              </a:pPr>
              <a:r>
                <a:rPr dirty="0" err="1" kern="1200" lang="en-US" sz="2200">
                  <a:solidFill>
                    <a:srgbClr val="00B050"/>
                  </a:solidFill>
                  <a:uFillTx/>
                  <a:latin charset="0" panose="020B0604020202020204" pitchFamily="34" typeface="Arial"/>
                  <a:cs charset="0" panose="020B0604020202020204" pitchFamily="34" typeface="Arial"/>
                </a:rPr>
                <a:t>Dò</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khí</a:t>
              </a:r>
              <a:r>
                <a:rPr dirty="0" kern="1200" lang="en-US" sz="2200">
                  <a:solidFill>
                    <a:srgbClr val="00B050"/>
                  </a:solidFill>
                  <a:uFillTx/>
                  <a:latin charset="0" panose="020B0604020202020204" pitchFamily="34" typeface="Arial"/>
                  <a:cs charset="0" panose="020B0604020202020204" pitchFamily="34" typeface="Arial"/>
                </a:rPr>
                <a:t> – </a:t>
              </a:r>
              <a:r>
                <a:rPr dirty="0" err="1" kern="1200" lang="en-US" sz="2200">
                  <a:solidFill>
                    <a:srgbClr val="00B050"/>
                  </a:solidFill>
                  <a:uFillTx/>
                  <a:latin charset="0" panose="020B0604020202020204" pitchFamily="34" typeface="Arial"/>
                  <a:cs charset="0" panose="020B0604020202020204" pitchFamily="34" typeface="Arial"/>
                </a:rPr>
                <a:t>phế</a:t>
              </a:r>
              <a:r>
                <a:rPr dirty="0" kern="1200" lang="en-US" sz="2200">
                  <a:solidFill>
                    <a:srgbClr val="00B050"/>
                  </a:solidFill>
                  <a:uFillTx/>
                  <a:latin charset="0" panose="020B0604020202020204" pitchFamily="34" typeface="Arial"/>
                  <a:cs charset="0" panose="020B0604020202020204" pitchFamily="34" typeface="Arial"/>
                </a:rPr>
                <a:t> </a:t>
              </a:r>
              <a:r>
                <a:rPr dirty="0" err="1" kern="1200" lang="en-US" sz="2200">
                  <a:solidFill>
                    <a:srgbClr val="00B050"/>
                  </a:solidFill>
                  <a:uFillTx/>
                  <a:latin charset="0" panose="020B0604020202020204" pitchFamily="34" typeface="Arial"/>
                  <a:cs charset="0" panose="020B0604020202020204" pitchFamily="34" typeface="Arial"/>
                </a:rPr>
                <a:t>quản</a:t>
              </a:r>
              <a:endParaRPr dirty="0" kern="1200" lang="en-US" sz="2200">
                <a:solidFill>
                  <a:srgbClr val="00B05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2" name="Freeform: Shape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25004" y="3294845"/>
              <a:ext cx="1578680" cy="1704215"/>
            </a:xfrm>
            <a:custGeom>
              <a:avLst/>
              <a:gdLst>
                <a:gd fmla="*/ 0 w 1561936" name="connsiteX0"/>
                <a:gd fmla="*/ 780968 h 1561936" name="connsiteY0"/>
                <a:gd fmla="*/ 780968 w 1561936" name="connsiteX1"/>
                <a:gd fmla="*/ 0 h 1561936" name="connsiteY1"/>
                <a:gd fmla="*/ 1561936 w 1561936" name="connsiteX2"/>
                <a:gd fmla="*/ 780968 h 1561936" name="connsiteY2"/>
                <a:gd fmla="*/ 780968 w 1561936" name="connsiteX3"/>
                <a:gd fmla="*/ 1561936 h 1561936" name="connsiteY3"/>
                <a:gd fmla="*/ 0 w 1561936" name="connsiteX4"/>
                <a:gd fmla="*/ 780968 h 1561936"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561936" w="1561936">
                  <a:moveTo>
                    <a:pt x="0" y="780968"/>
                  </a:moveTo>
                  <a:cubicBezTo>
                    <a:pt x="0" y="349651"/>
                    <a:pt x="349651" y="0"/>
                    <a:pt x="780968" y="0"/>
                  </a:cubicBezTo>
                  <a:cubicBezTo>
                    <a:pt x="1212285" y="0"/>
                    <a:pt x="1561936" y="349651"/>
                    <a:pt x="1561936" y="780968"/>
                  </a:cubicBezTo>
                  <a:cubicBezTo>
                    <a:pt x="1561936" y="1212285"/>
                    <a:pt x="1212285" y="1561936"/>
                    <a:pt x="780968" y="1561936"/>
                  </a:cubicBezTo>
                  <a:cubicBezTo>
                    <a:pt x="349651" y="1561936"/>
                    <a:pt x="0" y="1212285"/>
                    <a:pt x="0" y="780968"/>
                  </a:cubicBezTo>
                  <a:close/>
                </a:path>
              </a:pathLst>
            </a:custGeom>
            <a:solidFill>
              <a:srgbClr val="FF0000"/>
            </a:solidFill>
          </p:spPr>
          <p:style xmlns:c="http://schemas.openxmlformats.org/drawingml/2006/chart" xmlns:pic="http://schemas.openxmlformats.org/drawingml/2006/picture" xmlns:dgm="http://schemas.openxmlformats.org/drawingml/2006/diagram">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xmlns:c="http://schemas.openxmlformats.org/drawingml/2006/chart" xmlns:pic="http://schemas.openxmlformats.org/drawingml/2006/picture" xmlns:dgm="http://schemas.openxmlformats.org/drawingml/2006/diagram">
            <a:bodyPr anchor="ctr" anchorCtr="0" bIns="252235" lIns="252235" numCol="1" rIns="252235" spcFirstLastPara="0" tIns="252235" vert="horz" wrap="square">
              <a:noAutofit/>
            </a:bodyPr>
            <a:lstStyle/>
            <a:p>
              <a:pPr algn="ctr" defTabSz="1644650" indent="0" lvl="0" marL="0">
                <a:lnSpc>
                  <a:spcPct val="90000"/>
                </a:lnSpc>
                <a:spcBef>
                  <a:spcPct val="0"/>
                </a:spcBef>
                <a:spcAft>
                  <a:spcPct val="35000"/>
                </a:spcAft>
                <a:buNone/>
              </a:pPr>
              <a:r>
                <a:rPr dirty="0" err="1" kern="1200" lang="en-US" sz="3700">
                  <a:uFillTx/>
                </a:rPr>
                <a:t>Toàn</a:t>
              </a:r>
              <a:r>
                <a:rPr dirty="0" kern="1200" lang="en-US" sz="3700">
                  <a:uFillTx/>
                </a:rPr>
                <a:t> </a:t>
              </a:r>
              <a:r>
                <a:rPr dirty="0" err="1" kern="1200" lang="en-US" sz="3700">
                  <a:uFillTx/>
                </a:rPr>
                <a:t>thân</a:t>
              </a:r>
              <a:endParaRPr dirty="0" kern="1200" lang="en-US" sz="3700">
                <a:uFillTx/>
              </a:endParaRPr>
            </a:p>
          </p:txBody>
        </p:sp>
        <p:sp>
          <p:nvSpPr>
            <p:cNvPr xmlns:c="http://schemas.openxmlformats.org/drawingml/2006/chart" xmlns:pic="http://schemas.openxmlformats.org/drawingml/2006/picture" xmlns:dgm="http://schemas.openxmlformats.org/drawingml/2006/diagram" id="13" name="Freeform: Shape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80907" y="3596824"/>
              <a:ext cx="2794291" cy="1561936"/>
            </a:xfrm>
            <a:custGeom>
              <a:avLst/>
              <a:gdLst>
                <a:gd fmla="*/ 0 w 2342904" name="connsiteX0"/>
                <a:gd fmla="*/ 0 h 1561936" name="connsiteY0"/>
                <a:gd fmla="*/ 2342904 w 2342904" name="connsiteX1"/>
                <a:gd fmla="*/ 0 h 1561936" name="connsiteY1"/>
                <a:gd fmla="*/ 2342904 w 2342904" name="connsiteX2"/>
                <a:gd fmla="*/ 1561936 h 1561936" name="connsiteY2"/>
                <a:gd fmla="*/ 0 w 2342904" name="connsiteX3"/>
                <a:gd fmla="*/ 1561936 h 1561936" name="connsiteY3"/>
                <a:gd fmla="*/ 0 w 2342904" name="connsiteX4"/>
                <a:gd fmla="*/ 0 h 1561936"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561936" w="2342904">
                  <a:moveTo>
                    <a:pt x="0" y="0"/>
                  </a:moveTo>
                  <a:lnTo>
                    <a:pt x="2342904" y="0"/>
                  </a:lnTo>
                  <a:lnTo>
                    <a:pt x="2342904" y="1561936"/>
                  </a:lnTo>
                  <a:lnTo>
                    <a:pt x="0" y="1561936"/>
                  </a:lnTo>
                  <a:lnTo>
                    <a:pt x="0" y="0"/>
                  </a:lnTo>
                  <a:close/>
                </a:path>
              </a:pathLst>
            </a:custGeom>
          </p:spPr>
          <p:style xmlns:c="http://schemas.openxmlformats.org/drawingml/2006/chart" xmlns:pic="http://schemas.openxmlformats.org/drawingml/2006/picture" xmlns:dgm="http://schemas.openxmlformats.org/drawingml/2006/diagram">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xmlns:c="http://schemas.openxmlformats.org/drawingml/2006/chart" xmlns:pic="http://schemas.openxmlformats.org/drawingml/2006/picture" xmlns:dgm="http://schemas.openxmlformats.org/drawingml/2006/diagram">
            <a:bodyPr anchor="ctr" anchorCtr="0" bIns="0" lIns="0" numCol="1" rIns="0" spcFirstLastPara="0" tIns="0" vert="horz" wrap="square">
              <a:noAutofit/>
            </a:bodyPr>
            <a:lstStyle/>
            <a:p>
              <a:pPr algn="l" defTabSz="844550" indent="-171450" lvl="1" marL="171450">
                <a:lnSpc>
                  <a:spcPct val="90000"/>
                </a:lnSpc>
                <a:spcBef>
                  <a:spcPct val="0"/>
                </a:spcBef>
                <a:spcAft>
                  <a:spcPct val="15000"/>
                </a:spcAft>
                <a:buChar char="•"/>
              </a:pPr>
              <a:r>
                <a:rPr dirty="0" err="1" kern="1200" lang="en-US" sz="2200">
                  <a:solidFill>
                    <a:srgbClr val="FF0000"/>
                  </a:solidFill>
                  <a:uFillTx/>
                  <a:latin charset="0" panose="020B0604020202020204" pitchFamily="34" typeface="Arial"/>
                  <a:cs charset="0" panose="020B0604020202020204" pitchFamily="34" typeface="Arial"/>
                </a:rPr>
                <a:t>Nhiễm</a:t>
              </a:r>
              <a:r>
                <a:rPr dirty="0" kern="1200" lang="en-US" sz="2200">
                  <a:solidFill>
                    <a:srgbClr val="FF0000"/>
                  </a:solidFill>
                  <a:uFillTx/>
                  <a:latin charset="0" panose="020B0604020202020204" pitchFamily="34" typeface="Arial"/>
                  <a:cs charset="0" panose="020B0604020202020204" pitchFamily="34" typeface="Arial"/>
                </a:rPr>
                <a:t> </a:t>
              </a:r>
              <a:r>
                <a:rPr dirty="0" err="1" kern="1200" lang="en-US" sz="2200">
                  <a:solidFill>
                    <a:srgbClr val="FF0000"/>
                  </a:solidFill>
                  <a:uFillTx/>
                  <a:latin charset="0" panose="020B0604020202020204" pitchFamily="34" typeface="Arial"/>
                  <a:cs charset="0" panose="020B0604020202020204" pitchFamily="34" typeface="Arial"/>
                </a:rPr>
                <a:t>trùng</a:t>
              </a:r>
              <a:r>
                <a:rPr dirty="0" kern="1200" lang="en-US" sz="2200">
                  <a:solidFill>
                    <a:srgbClr val="FF0000"/>
                  </a:solidFill>
                  <a:uFillTx/>
                  <a:latin charset="0" panose="020B0604020202020204" pitchFamily="34" typeface="Arial"/>
                  <a:cs charset="0" panose="020B0604020202020204" pitchFamily="34" typeface="Arial"/>
                </a:rPr>
                <a:t> </a:t>
              </a:r>
              <a:r>
                <a:rPr dirty="0" err="1" kern="1200" lang="en-US" sz="2200">
                  <a:solidFill>
                    <a:srgbClr val="FF0000"/>
                  </a:solidFill>
                  <a:uFillTx/>
                  <a:latin charset="0" panose="020B0604020202020204" pitchFamily="34" typeface="Arial"/>
                  <a:cs charset="0" panose="020B0604020202020204" pitchFamily="34" typeface="Arial"/>
                </a:rPr>
                <a:t>huyết</a:t>
              </a:r>
              <a:endParaRPr dirty="0" kern="1200" lang="en-US" sz="2200">
                <a:solidFill>
                  <a:srgbClr val="FF0000"/>
                </a:solidFill>
                <a:uFillTx/>
                <a:latin charset="0" panose="020B0604020202020204" pitchFamily="34" typeface="Arial"/>
                <a:cs charset="0" panose="020B0604020202020204" pitchFamily="34" typeface="Arial"/>
              </a:endParaRPr>
            </a:p>
            <a:p>
              <a:pPr algn="l" defTabSz="844550" indent="-171450" lvl="1" marL="171450">
                <a:lnSpc>
                  <a:spcPct val="90000"/>
                </a:lnSpc>
                <a:spcBef>
                  <a:spcPct val="0"/>
                </a:spcBef>
                <a:spcAft>
                  <a:spcPct val="15000"/>
                </a:spcAft>
                <a:buChar char="•"/>
              </a:pPr>
              <a:r>
                <a:rPr dirty="0" kern="1200" lang="en-US" sz="2200">
                  <a:solidFill>
                    <a:srgbClr val="FF0000"/>
                  </a:solidFill>
                  <a:uFillTx/>
                  <a:latin charset="0" panose="020B0604020202020204" pitchFamily="34" typeface="Arial"/>
                  <a:cs charset="0" panose="020B0604020202020204" pitchFamily="34" typeface="Arial"/>
                </a:rPr>
                <a:t>HUS</a:t>
              </a:r>
            </a:p>
            <a:p>
              <a:pPr algn="l" defTabSz="844550" indent="-171450" lvl="1" marL="171450">
                <a:lnSpc>
                  <a:spcPct val="90000"/>
                </a:lnSpc>
                <a:spcBef>
                  <a:spcPct val="0"/>
                </a:spcBef>
                <a:spcAft>
                  <a:spcPct val="15000"/>
                </a:spcAft>
                <a:buChar char="•"/>
              </a:pPr>
              <a:r>
                <a:rPr dirty="0" lang="en-US" sz="2200">
                  <a:solidFill>
                    <a:srgbClr val="FF0000"/>
                  </a:solidFill>
                  <a:uFillTx/>
                  <a:latin charset="0" panose="020B0604020202020204" pitchFamily="34" typeface="Arial"/>
                  <a:cs charset="0" panose="020B0604020202020204" pitchFamily="34" typeface="Arial"/>
                </a:rPr>
                <a:t>SIADH</a:t>
              </a:r>
              <a:endParaRPr dirty="0" kern="1200" lang="en-US" sz="2200">
                <a:solidFill>
                  <a:srgbClr val="FF0000"/>
                </a:solidFill>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4" name="Freeform: Shape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25004" y="5097139"/>
              <a:ext cx="1561936" cy="1561936"/>
            </a:xfrm>
            <a:custGeom>
              <a:avLst/>
              <a:gdLst>
                <a:gd fmla="*/ 0 w 1561936" name="connsiteX0"/>
                <a:gd fmla="*/ 780968 h 1561936" name="connsiteY0"/>
                <a:gd fmla="*/ 780968 w 1561936" name="connsiteX1"/>
                <a:gd fmla="*/ 0 h 1561936" name="connsiteY1"/>
                <a:gd fmla="*/ 1561936 w 1561936" name="connsiteX2"/>
                <a:gd fmla="*/ 780968 h 1561936" name="connsiteY2"/>
                <a:gd fmla="*/ 780968 w 1561936" name="connsiteX3"/>
                <a:gd fmla="*/ 1561936 h 1561936" name="connsiteY3"/>
                <a:gd fmla="*/ 0 w 1561936" name="connsiteX4"/>
                <a:gd fmla="*/ 780968 h 1561936"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561936" w="1561936">
                  <a:moveTo>
                    <a:pt x="0" y="780968"/>
                  </a:moveTo>
                  <a:cubicBezTo>
                    <a:pt x="0" y="349651"/>
                    <a:pt x="349651" y="0"/>
                    <a:pt x="780968" y="0"/>
                  </a:cubicBezTo>
                  <a:cubicBezTo>
                    <a:pt x="1212285" y="0"/>
                    <a:pt x="1561936" y="349651"/>
                    <a:pt x="1561936" y="780968"/>
                  </a:cubicBezTo>
                  <a:cubicBezTo>
                    <a:pt x="1561936" y="1212285"/>
                    <a:pt x="1212285" y="1561936"/>
                    <a:pt x="780968" y="1561936"/>
                  </a:cubicBezTo>
                  <a:cubicBezTo>
                    <a:pt x="349651" y="1561936"/>
                    <a:pt x="0" y="1212285"/>
                    <a:pt x="0" y="780968"/>
                  </a:cubicBezTo>
                  <a:close/>
                </a:path>
              </a:pathLst>
            </a:custGeom>
            <a:solidFill>
              <a:schemeClr val="accent1">
                <a:lumMod val="75000"/>
              </a:schemeClr>
            </a:solidFill>
          </p:spPr>
          <p:style xmlns:c="http://schemas.openxmlformats.org/drawingml/2006/chart" xmlns:pic="http://schemas.openxmlformats.org/drawingml/2006/picture" xmlns:dgm="http://schemas.openxmlformats.org/drawingml/2006/diagram">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xmlns:c="http://schemas.openxmlformats.org/drawingml/2006/chart" xmlns:pic="http://schemas.openxmlformats.org/drawingml/2006/picture" xmlns:dgm="http://schemas.openxmlformats.org/drawingml/2006/diagram">
            <a:bodyPr anchor="ctr" anchorCtr="0" bIns="252235" lIns="252235" numCol="1" rIns="252235" spcFirstLastPara="0" tIns="252235" vert="horz" wrap="square">
              <a:noAutofit/>
            </a:bodyPr>
            <a:lstStyle/>
            <a:p>
              <a:pPr algn="ctr" defTabSz="1644650" indent="0" lvl="0" marL="0">
                <a:lnSpc>
                  <a:spcPct val="90000"/>
                </a:lnSpc>
                <a:spcBef>
                  <a:spcPct val="0"/>
                </a:spcBef>
                <a:spcAft>
                  <a:spcPct val="35000"/>
                </a:spcAft>
                <a:buNone/>
              </a:pPr>
              <a:r>
                <a:rPr dirty="0" err="1" kern="1200" lang="en-US" sz="3700">
                  <a:uFillTx/>
                </a:rPr>
                <a:t>khác</a:t>
              </a:r>
              <a:endParaRPr dirty="0" kern="1200" lang="en-US" sz="3700">
                <a:uFillTx/>
              </a:endParaRPr>
            </a:p>
          </p:txBody>
        </p:sp>
        <p:sp>
          <p:nvSpPr>
            <p:cNvPr xmlns:c="http://schemas.openxmlformats.org/drawingml/2006/chart" xmlns:pic="http://schemas.openxmlformats.org/drawingml/2006/picture" xmlns:dgm="http://schemas.openxmlformats.org/drawingml/2006/diagram" id="15" name="Freeform: Shape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80907" y="5097139"/>
              <a:ext cx="3786478" cy="1561936"/>
            </a:xfrm>
            <a:custGeom>
              <a:avLst/>
              <a:gdLst>
                <a:gd fmla="*/ 0 w 2342904" name="connsiteX0"/>
                <a:gd fmla="*/ 0 h 1561936" name="connsiteY0"/>
                <a:gd fmla="*/ 2342904 w 2342904" name="connsiteX1"/>
                <a:gd fmla="*/ 0 h 1561936" name="connsiteY1"/>
                <a:gd fmla="*/ 2342904 w 2342904" name="connsiteX2"/>
                <a:gd fmla="*/ 1561936 h 1561936" name="connsiteY2"/>
                <a:gd fmla="*/ 0 w 2342904" name="connsiteX3"/>
                <a:gd fmla="*/ 1561936 h 1561936" name="connsiteY3"/>
                <a:gd fmla="*/ 0 w 2342904" name="connsiteX4"/>
                <a:gd fmla="*/ 0 h 1561936"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561936" w="2342904">
                  <a:moveTo>
                    <a:pt x="0" y="0"/>
                  </a:moveTo>
                  <a:lnTo>
                    <a:pt x="2342904" y="0"/>
                  </a:lnTo>
                  <a:lnTo>
                    <a:pt x="2342904" y="1561936"/>
                  </a:lnTo>
                  <a:lnTo>
                    <a:pt x="0" y="1561936"/>
                  </a:lnTo>
                  <a:lnTo>
                    <a:pt x="0" y="0"/>
                  </a:lnTo>
                  <a:close/>
                </a:path>
              </a:pathLst>
            </a:custGeom>
          </p:spPr>
          <p:style xmlns:c="http://schemas.openxmlformats.org/drawingml/2006/chart" xmlns:pic="http://schemas.openxmlformats.org/drawingml/2006/picture" xmlns:dgm="http://schemas.openxmlformats.org/drawingml/2006/diagram">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xmlns:c="http://schemas.openxmlformats.org/drawingml/2006/chart" xmlns:pic="http://schemas.openxmlformats.org/drawingml/2006/picture" xmlns:dgm="http://schemas.openxmlformats.org/drawingml/2006/diagram">
            <a:bodyPr anchor="ctr" anchorCtr="0" bIns="0" lIns="0" numCol="1" rIns="0" spcFirstLastPara="0" tIns="0" vert="horz" wrap="square">
              <a:noAutofit/>
            </a:bodyPr>
            <a:lstStyle/>
            <a:p>
              <a:pPr algn="l" defTabSz="844550" indent="-171450" lvl="1" marL="171450">
                <a:lnSpc>
                  <a:spcPct val="90000"/>
                </a:lnSpc>
                <a:spcBef>
                  <a:spcPct val="0"/>
                </a:spcBef>
                <a:spcAft>
                  <a:spcPct val="15000"/>
                </a:spcAft>
                <a:buChar char="•"/>
              </a:pPr>
              <a:r>
                <a:rPr dirty="0" err="1" kern="1200" lang="en-US" sz="2200">
                  <a:solidFill>
                    <a:srgbClr val="0070C0"/>
                  </a:solidFill>
                  <a:uFillTx/>
                  <a:latin charset="0" panose="020B0604020202020204" pitchFamily="34" typeface="Arial"/>
                  <a:cs charset="0" panose="020B0604020202020204" pitchFamily="34" typeface="Arial"/>
                </a:rPr>
                <a:t>Nhiễm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trùng</a:t>
              </a:r>
              <a:r>
                <a:rPr dirty="0" kern="1200" lang="en-US" sz="2200">
                  <a:solidFill>
                    <a:srgbClr val="0070C0"/>
                  </a:solidFill>
                  <a:uFillTx/>
                  <a:latin charset="0" panose="020B0604020202020204" pitchFamily="34" typeface="Arial"/>
                  <a:cs charset="0" panose="020B0604020202020204" pitchFamily="34" typeface="Arial"/>
                </a:rPr>
                <a:t> TKTW</a:t>
              </a:r>
            </a:p>
            <a:p>
              <a:pPr algn="l" defTabSz="844550" indent="-171450" lvl="1" marL="171450">
                <a:lnSpc>
                  <a:spcPct val="90000"/>
                </a:lnSpc>
                <a:spcBef>
                  <a:spcPct val="0"/>
                </a:spcBef>
                <a:spcAft>
                  <a:spcPct val="15000"/>
                </a:spcAft>
                <a:buChar char="•"/>
              </a:pPr>
              <a:r>
                <a:rPr dirty="0" err="1" kern="1200" lang="en-US" sz="2200">
                  <a:solidFill>
                    <a:srgbClr val="0070C0"/>
                  </a:solidFill>
                  <a:uFillTx/>
                  <a:latin charset="0" panose="020B0604020202020204" pitchFamily="34" typeface="Arial"/>
                  <a:cs charset="0" panose="020B0604020202020204" pitchFamily="34" typeface="Arial"/>
                </a:rPr>
                <a:t>Viêm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tủy</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xương</a:t>
              </a:r>
              <a:r>
                <a:rPr dirty="0" kern="1200" lang="en-US" sz="2200">
                  <a:solidFill>
                    <a:srgbClr val="0070C0"/>
                  </a:solidFill>
                  <a:uFillTx/>
                  <a:latin charset="0" panose="020B0604020202020204" pitchFamily="34" typeface="Arial"/>
                  <a:cs charset="0" panose="020B0604020202020204" pitchFamily="34" typeface="Arial"/>
                </a:rPr>
                <a:t>, </a:t>
              </a:r>
            </a:p>
            <a:p>
              <a:pPr algn="l" defTabSz="844550" indent="-171450" lvl="1" marL="171450">
                <a:lnSpc>
                  <a:spcPct val="90000"/>
                </a:lnSpc>
                <a:spcBef>
                  <a:spcPct val="0"/>
                </a:spcBef>
                <a:spcAft>
                  <a:spcPct val="15000"/>
                </a:spcAft>
                <a:buChar char="•"/>
              </a:pPr>
              <a:r>
                <a:rPr dirty="0" err="1" lang="en-US" sz="2200">
                  <a:solidFill>
                    <a:srgbClr val="0070C0"/>
                  </a:solidFill>
                  <a:uFillTx/>
                  <a:latin charset="0" panose="020B0604020202020204" pitchFamily="34" typeface="Arial"/>
                  <a:cs charset="0" panose="020B0604020202020204" pitchFamily="34" typeface="Arial"/>
                </a:rPr>
                <a:t>V</a:t>
              </a:r>
              <a:r>
                <a:rPr dirty="0" err="1" kern="1200" lang="en-US" sz="2200">
                  <a:solidFill>
                    <a:srgbClr val="0070C0"/>
                  </a:solidFill>
                  <a:uFillTx/>
                  <a:latin charset="0" panose="020B0604020202020204" pitchFamily="34" typeface="Arial"/>
                  <a:cs charset="0" panose="020B0604020202020204" pitchFamily="34" typeface="Arial"/>
                </a:rPr>
                <a:t>iêm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khớp</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nhiễm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trùng</a:t>
              </a:r>
              <a:endParaRPr dirty="0" kern="1200" lang="en-US" sz="2200">
                <a:solidFill>
                  <a:srgbClr val="0070C0"/>
                </a:solidFill>
                <a:uFillTx/>
                <a:latin charset="0" panose="020B0604020202020204" pitchFamily="34" typeface="Arial"/>
                <a:cs charset="0" panose="020B0604020202020204" pitchFamily="34" typeface="Arial"/>
              </a:endParaRPr>
            </a:p>
            <a:p>
              <a:pPr algn="l" defTabSz="844550" indent="-171450" lvl="1" marL="171450">
                <a:lnSpc>
                  <a:spcPct val="90000"/>
                </a:lnSpc>
                <a:spcBef>
                  <a:spcPct val="0"/>
                </a:spcBef>
                <a:spcAft>
                  <a:spcPct val="15000"/>
                </a:spcAft>
                <a:buChar char="•"/>
              </a:pPr>
              <a:r>
                <a:rPr dirty="0" err="1" kern="1200" lang="en-US" sz="2200">
                  <a:solidFill>
                    <a:srgbClr val="0070C0"/>
                  </a:solidFill>
                  <a:uFillTx/>
                  <a:latin charset="0" panose="020B0604020202020204" pitchFamily="34" typeface="Arial"/>
                  <a:cs charset="0" panose="020B0604020202020204" pitchFamily="34" typeface="Arial"/>
                </a:rPr>
                <a:t>Viêm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nội</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tâm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mạc</a:t>
              </a:r>
              <a:endParaRPr dirty="0" kern="1200" lang="en-US" sz="2200">
                <a:solidFill>
                  <a:srgbClr val="0070C0"/>
                </a:solidFill>
                <a:uFillTx/>
                <a:latin charset="0" panose="020B0604020202020204" pitchFamily="34" typeface="Arial"/>
                <a:cs charset="0" panose="020B0604020202020204" pitchFamily="34" typeface="Arial"/>
              </a:endParaRPr>
            </a:p>
            <a:p>
              <a:pPr algn="l" defTabSz="844550" indent="-171450" lvl="1" marL="171450">
                <a:lnSpc>
                  <a:spcPct val="90000"/>
                </a:lnSpc>
                <a:spcBef>
                  <a:spcPct val="0"/>
                </a:spcBef>
                <a:spcAft>
                  <a:spcPct val="15000"/>
                </a:spcAft>
                <a:buChar char="•"/>
              </a:pPr>
              <a:r>
                <a:rPr dirty="0" err="1" lang="en-US" sz="2200">
                  <a:solidFill>
                    <a:srgbClr val="0070C0"/>
                  </a:solidFill>
                  <a:uFillTx/>
                  <a:latin charset="0" panose="020B0604020202020204" pitchFamily="34" typeface="Arial"/>
                  <a:cs charset="0" panose="020B0604020202020204" pitchFamily="34" typeface="Arial"/>
                </a:rPr>
                <a:t>V</a:t>
              </a:r>
              <a:r>
                <a:rPr dirty="0" err="1" kern="1200" lang="en-US" sz="2200">
                  <a:solidFill>
                    <a:srgbClr val="0070C0"/>
                  </a:solidFill>
                  <a:uFillTx/>
                  <a:latin charset="0" panose="020B0604020202020204" pitchFamily="34" typeface="Arial"/>
                  <a:cs charset="0" panose="020B0604020202020204" pitchFamily="34" typeface="Arial"/>
                </a:rPr>
                <a:t>iêm</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màng</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ngoài</a:t>
              </a:r>
              <a:r>
                <a:rPr dirty="0" kern="1200" lang="en-US" sz="2200">
                  <a:solidFill>
                    <a:srgbClr val="0070C0"/>
                  </a:solidFill>
                  <a:uFillTx/>
                  <a:latin charset="0" panose="020B0604020202020204" pitchFamily="34" typeface="Arial"/>
                  <a:cs charset="0" panose="020B0604020202020204" pitchFamily="34" typeface="Arial"/>
                </a:rPr>
                <a:t> </a:t>
              </a:r>
              <a:r>
                <a:rPr dirty="0" err="1" kern="1200" lang="en-US" sz="2200">
                  <a:solidFill>
                    <a:srgbClr val="0070C0"/>
                  </a:solidFill>
                  <a:uFillTx/>
                  <a:latin charset="0" panose="020B0604020202020204" pitchFamily="34" typeface="Arial"/>
                  <a:cs charset="0" panose="020B0604020202020204" pitchFamily="34" typeface="Arial"/>
                </a:rPr>
                <a:t>tim</a:t>
              </a:r>
              <a:endParaRPr dirty="0" kern="1200" lang="en-US" sz="2200">
                <a:solidFill>
                  <a:srgbClr val="0070C0"/>
                </a:solidFill>
                <a:uFillTx/>
                <a:latin charset="0" panose="020B0604020202020204" pitchFamily="34" typeface="Arial"/>
                <a:cs charset="0" panose="020B0604020202020204" pitchFamily="34" typeface="Arial"/>
              </a:endParaRPr>
            </a:p>
          </p:txBody>
        </p:sp>
      </p:gr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ĐIỀU TRỊ</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225979" y="1491176"/>
            <a:ext cx="11139529" cy="5064369"/>
          </a:xfrm>
        </p:spPr>
        <p:txBody xmlns:c="http://schemas.openxmlformats.org/drawingml/2006/chart" xmlns:pic="http://schemas.openxmlformats.org/drawingml/2006/picture" xmlns:dgm="http://schemas.openxmlformats.org/drawingml/2006/diagram">
          <a:bodyPr>
            <a:normAutofit/>
          </a:bodyPr>
          <a:lstStyle/>
          <a:p>
            <a:r>
              <a:rPr dirty="0" err="1" lang="en-US">
                <a:uFillTx/>
              </a:rPr>
              <a:t>Chỉ</a:t>
            </a:r>
            <a:r>
              <a:rPr dirty="0" lang="en-US">
                <a:uFillTx/>
              </a:rPr>
              <a:t> </a:t>
            </a:r>
            <a:r>
              <a:rPr dirty="0" err="1" lang="en-US">
                <a:uFillTx/>
              </a:rPr>
              <a:t>định</a:t>
            </a:r>
            <a:r>
              <a:rPr dirty="0" lang="en-US">
                <a:uFillTx/>
              </a:rPr>
              <a:t> </a:t>
            </a:r>
            <a:r>
              <a:rPr dirty="0" err="1" lang="en-US">
                <a:uFillTx/>
              </a:rPr>
              <a:t>nhập</a:t>
            </a:r>
            <a:r>
              <a:rPr dirty="0" lang="en-US">
                <a:uFillTx/>
              </a:rPr>
              <a:t> </a:t>
            </a:r>
            <a:r>
              <a:rPr dirty="0" err="1" lang="en-US">
                <a:uFillTx/>
              </a:rPr>
              <a:t>viện</a:t>
            </a:r>
            <a:endParaRPr dirty="0" lang="en-US">
              <a:uFillTx/>
            </a:endParaRPr>
          </a:p>
          <a:p>
            <a:r>
              <a:rPr dirty="0" err="1" lang="en-US">
                <a:uFillTx/>
              </a:rPr>
              <a:t>Hỗ</a:t>
            </a:r>
            <a:r>
              <a:rPr dirty="0" lang="en-US">
                <a:uFillTx/>
              </a:rPr>
              <a:t> </a:t>
            </a:r>
            <a:r>
              <a:rPr dirty="0" err="1" lang="en-US">
                <a:uFillTx/>
              </a:rPr>
              <a:t>trợ</a:t>
            </a:r>
            <a:r>
              <a:rPr dirty="0" lang="en-US">
                <a:uFillTx/>
              </a:rPr>
              <a:t> </a:t>
            </a:r>
            <a:r>
              <a:rPr dirty="0" err="1" lang="en-US">
                <a:uFillTx/>
              </a:rPr>
              <a:t>hô</a:t>
            </a:r>
            <a:r>
              <a:rPr dirty="0" lang="en-US">
                <a:uFillTx/>
              </a:rPr>
              <a:t> </a:t>
            </a:r>
            <a:r>
              <a:rPr dirty="0" err="1" lang="en-US">
                <a:uFillTx/>
              </a:rPr>
              <a:t>hấp</a:t>
            </a:r>
            <a:endParaRPr dirty="0" lang="en-US">
              <a:uFillTx/>
            </a:endParaRPr>
          </a:p>
          <a:p>
            <a:r>
              <a:rPr dirty="0" err="1" lang="en-US">
                <a:uFillTx/>
              </a:rPr>
              <a:t>Điều</a:t>
            </a:r>
            <a:r>
              <a:rPr dirty="0" lang="en-US">
                <a:uFillTx/>
              </a:rPr>
              <a:t> </a:t>
            </a:r>
            <a:r>
              <a:rPr dirty="0" err="1" lang="en-US">
                <a:uFillTx/>
              </a:rPr>
              <a:t>trị</a:t>
            </a:r>
            <a:r>
              <a:rPr dirty="0" lang="en-US">
                <a:uFillTx/>
              </a:rPr>
              <a:t> </a:t>
            </a:r>
            <a:r>
              <a:rPr dirty="0" err="1" lang="en-US">
                <a:uFillTx/>
              </a:rPr>
              <a:t>đặc</a:t>
            </a:r>
            <a:r>
              <a:rPr dirty="0" lang="en-US">
                <a:uFillTx/>
              </a:rPr>
              <a:t> </a:t>
            </a:r>
            <a:r>
              <a:rPr dirty="0" err="1" lang="en-US">
                <a:uFillTx/>
              </a:rPr>
              <a:t>hiệu</a:t>
            </a:r>
            <a:endParaRPr dirty="0" lang="en-US">
              <a:uFillTx/>
            </a:endParaRPr>
          </a:p>
          <a:p>
            <a:pPr lvl="1"/>
            <a:r>
              <a:rPr dirty="0" err="1" lang="en-US" sz="2800">
                <a:uFillTx/>
              </a:rPr>
              <a:t>Kháng</a:t>
            </a:r>
            <a:r>
              <a:rPr dirty="0" lang="en-US" sz="2800">
                <a:uFillTx/>
              </a:rPr>
              <a:t> </a:t>
            </a:r>
            <a:r>
              <a:rPr dirty="0" err="1" lang="en-US" sz="2800">
                <a:uFillTx/>
              </a:rPr>
              <a:t>sinh</a:t>
            </a:r>
            <a:endParaRPr dirty="0" lang="en-US" sz="2800">
              <a:uFillTx/>
            </a:endParaRPr>
          </a:p>
          <a:p>
            <a:pPr lvl="1"/>
            <a:r>
              <a:rPr dirty="0" err="1" lang="en-US" sz="2800">
                <a:uFillTx/>
              </a:rPr>
              <a:t>Kháng</a:t>
            </a:r>
            <a:r>
              <a:rPr dirty="0" lang="en-US" sz="2800">
                <a:uFillTx/>
              </a:rPr>
              <a:t> </a:t>
            </a:r>
            <a:r>
              <a:rPr dirty="0" err="1" lang="en-US" sz="2800">
                <a:uFillTx/>
              </a:rPr>
              <a:t>siêu</a:t>
            </a:r>
            <a:r>
              <a:rPr dirty="0" lang="en-US" sz="2800">
                <a:uFillTx/>
              </a:rPr>
              <a:t> vi</a:t>
            </a:r>
          </a:p>
          <a:p>
            <a:r>
              <a:rPr dirty="0" err="1" lang="en-US">
                <a:uFillTx/>
                <a:sym charset="2" panose="05000000000000000000" pitchFamily="2" typeface="Wingdings"/>
              </a:rPr>
              <a:t>Nâng</a:t>
            </a:r>
            <a:r>
              <a:rPr dirty="0" lang="en-US">
                <a:uFillTx/>
                <a:sym charset="2" panose="05000000000000000000" pitchFamily="2" typeface="Wingdings"/>
              </a:rPr>
              <a:t> </a:t>
            </a:r>
            <a:r>
              <a:rPr dirty="0" err="1" lang="en-US">
                <a:uFillTx/>
                <a:sym charset="2" panose="05000000000000000000" pitchFamily="2" typeface="Wingdings"/>
              </a:rPr>
              <a:t>đỡ</a:t>
            </a:r>
            <a:endParaRPr dirty="0" lang="en-US">
              <a:uFillTx/>
              <a:sym charset="2" panose="05000000000000000000" pitchFamily="2" typeface="Wingdings"/>
            </a:endParaRPr>
          </a:p>
          <a:p>
            <a:pPr lvl="1"/>
            <a:r>
              <a:rPr dirty="0" err="1" lang="en-US" sz="2800">
                <a:uFillTx/>
                <a:sym charset="2" panose="05000000000000000000" pitchFamily="2" typeface="Wingdings"/>
              </a:rPr>
              <a:t>Dinh</a:t>
            </a:r>
            <a:r>
              <a:rPr dirty="0" lang="en-US" sz="2800">
                <a:uFillTx/>
                <a:sym charset="2" panose="05000000000000000000" pitchFamily="2" typeface="Wingdings"/>
              </a:rPr>
              <a:t> </a:t>
            </a:r>
            <a:r>
              <a:rPr dirty="0" err="1" lang="en-US" sz="2800">
                <a:uFillTx/>
                <a:sym charset="2" panose="05000000000000000000" pitchFamily="2" typeface="Wingdings"/>
              </a:rPr>
              <a:t>dưỡng</a:t>
            </a:r>
            <a:r>
              <a:rPr dirty="0" lang="en-US" sz="2800">
                <a:uFillTx/>
                <a:sym charset="2" panose="05000000000000000000" pitchFamily="2" typeface="Wingdings"/>
              </a:rPr>
              <a:t>, </a:t>
            </a:r>
            <a:r>
              <a:rPr dirty="0" err="1" lang="en-US" sz="2800">
                <a:uFillTx/>
                <a:sym charset="2" panose="05000000000000000000" pitchFamily="2" typeface="Wingdings"/>
              </a:rPr>
              <a:t>nước</a:t>
            </a:r>
            <a:r>
              <a:rPr dirty="0" lang="en-US" sz="2800">
                <a:uFillTx/>
                <a:sym charset="2" panose="05000000000000000000" pitchFamily="2" typeface="Wingdings"/>
              </a:rPr>
              <a:t>, </a:t>
            </a:r>
            <a:r>
              <a:rPr dirty="0" err="1" lang="en-US" sz="2800">
                <a:uFillTx/>
                <a:sym charset="2" panose="05000000000000000000" pitchFamily="2" typeface="Wingdings"/>
              </a:rPr>
              <a:t>điện</a:t>
            </a:r>
            <a:r>
              <a:rPr dirty="0" lang="en-US" sz="2800">
                <a:uFillTx/>
                <a:sym charset="2" panose="05000000000000000000" pitchFamily="2" typeface="Wingdings"/>
              </a:rPr>
              <a:t> </a:t>
            </a:r>
            <a:r>
              <a:rPr dirty="0" err="1" lang="en-US" sz="2800">
                <a:uFillTx/>
                <a:sym charset="2" panose="05000000000000000000" pitchFamily="2" typeface="Wingdings"/>
              </a:rPr>
              <a:t>giải</a:t>
            </a:r>
            <a:endParaRPr dirty="0" lang="en-US" sz="2800">
              <a:uFillTx/>
              <a:sym charset="2" panose="05000000000000000000" pitchFamily="2" typeface="Wingdings"/>
            </a:endParaRPr>
          </a:p>
          <a:p>
            <a:pPr lvl="1"/>
            <a:r>
              <a:rPr dirty="0" err="1" lang="en-US" sz="2800">
                <a:uFillTx/>
                <a:sym charset="2" panose="05000000000000000000" pitchFamily="2" typeface="Wingdings"/>
              </a:rPr>
              <a:t>Hạ</a:t>
            </a:r>
            <a:r>
              <a:rPr dirty="0" lang="en-US" sz="2800">
                <a:uFillTx/>
                <a:sym charset="2" panose="05000000000000000000" pitchFamily="2" typeface="Wingdings"/>
              </a:rPr>
              <a:t> </a:t>
            </a:r>
            <a:r>
              <a:rPr dirty="0" err="1" lang="en-US" sz="2800">
                <a:uFillTx/>
                <a:sym charset="2" panose="05000000000000000000" pitchFamily="2" typeface="Wingdings"/>
              </a:rPr>
              <a:t>sốt</a:t>
            </a:r>
            <a:r>
              <a:rPr dirty="0" lang="en-US" sz="2800">
                <a:uFillTx/>
                <a:sym charset="2" panose="05000000000000000000" pitchFamily="2" typeface="Wingdings"/>
              </a:rPr>
              <a:t>, </a:t>
            </a:r>
            <a:r>
              <a:rPr dirty="0" err="1" lang="en-US" sz="2800">
                <a:uFillTx/>
                <a:sym charset="2" panose="05000000000000000000" pitchFamily="2" typeface="Wingdings"/>
              </a:rPr>
              <a:t>giảm</a:t>
            </a:r>
            <a:r>
              <a:rPr dirty="0" lang="en-US" sz="2800">
                <a:uFillTx/>
                <a:sym charset="2" panose="05000000000000000000" pitchFamily="2" typeface="Wingdings"/>
              </a:rPr>
              <a:t> ho</a:t>
            </a:r>
            <a:endParaRPr dirty="0" lang="en-US" sz="2800">
              <a:uFillTx/>
            </a:endParaRPr>
          </a:p>
        </p:txBody>
      </p:sp>
      <p:pic>
        <p:nvPicPr>
          <p:cNvPr xmlns:c="http://schemas.openxmlformats.org/drawingml/2006/chart" xmlns:pic="http://schemas.openxmlformats.org/drawingml/2006/picture" xmlns:dgm="http://schemas.openxmlformats.org/drawingml/2006/diagram"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998158" y="1891869"/>
            <a:ext cx="4355642" cy="2905213"/>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31250"/>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Chỉ</a:t>
            </a:r>
            <a:r>
              <a:rPr dirty="0" lang="en-US">
                <a:uFillTx/>
              </a:rPr>
              <a:t> </a:t>
            </a:r>
            <a:r>
              <a:rPr dirty="0" err="1" lang="en-US">
                <a:uFillTx/>
              </a:rPr>
              <a:t>định</a:t>
            </a:r>
            <a:r>
              <a:rPr dirty="0" lang="en-US">
                <a:uFillTx/>
              </a:rPr>
              <a:t> </a:t>
            </a:r>
            <a:r>
              <a:rPr dirty="0" err="1" lang="en-US">
                <a:uFillTx/>
              </a:rPr>
              <a:t>nhập</a:t>
            </a:r>
            <a:r>
              <a:rPr dirty="0" lang="en-US">
                <a:uFillTx/>
              </a:rPr>
              <a:t> </a:t>
            </a:r>
            <a:r>
              <a:rPr dirty="0" err="1" lang="en-US">
                <a:uFillTx/>
              </a:rPr>
              <a:t>viện</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431724"/>
            <a:ext cx="10515600" cy="4912800"/>
          </a:xfrm>
        </p:spPr>
        <p:txBody xmlns:c="http://schemas.openxmlformats.org/drawingml/2006/chart" xmlns:pic="http://schemas.openxmlformats.org/drawingml/2006/picture" xmlns:dgm="http://schemas.openxmlformats.org/drawingml/2006/diagram">
          <a:bodyPr>
            <a:normAutofit lnSpcReduction="10000"/>
          </a:bodyPr>
          <a:lstStyle/>
          <a:p>
            <a:pPr lvl="1">
              <a:lnSpc>
                <a:spcPct val="100000"/>
              </a:lnSpc>
              <a:spcBef>
                <a:spcPts val="600"/>
              </a:spcBef>
              <a:spcAft>
                <a:spcPts val="600"/>
              </a:spcAft>
            </a:pPr>
            <a:r>
              <a:rPr dirty="0" err="1" lang="en-US" sz="2800">
                <a:uFillTx/>
              </a:rPr>
              <a:t>Có</a:t>
            </a:r>
            <a:r>
              <a:rPr dirty="0" lang="en-US" sz="2800">
                <a:uFillTx/>
              </a:rPr>
              <a:t> </a:t>
            </a:r>
            <a:r>
              <a:rPr dirty="0" err="1" lang="en-US" sz="2800">
                <a:uFillTx/>
              </a:rPr>
              <a:t>chỉ</a:t>
            </a:r>
            <a:r>
              <a:rPr dirty="0" lang="en-US" sz="2800">
                <a:uFillTx/>
              </a:rPr>
              <a:t> </a:t>
            </a:r>
            <a:r>
              <a:rPr dirty="0" err="1" lang="en-US" sz="2800">
                <a:uFillTx/>
              </a:rPr>
              <a:t>định</a:t>
            </a:r>
            <a:r>
              <a:rPr dirty="0" lang="en-US" sz="2800">
                <a:uFillTx/>
              </a:rPr>
              <a:t> oxy </a:t>
            </a:r>
            <a:r>
              <a:rPr dirty="0" err="1" lang="en-US" sz="2800">
                <a:uFillTx/>
              </a:rPr>
              <a:t>liệu</a:t>
            </a:r>
            <a:r>
              <a:rPr dirty="0" lang="en-US" sz="2800">
                <a:uFillTx/>
              </a:rPr>
              <a:t> </a:t>
            </a:r>
            <a:r>
              <a:rPr dirty="0" err="1" lang="en-US" sz="2800">
                <a:uFillTx/>
              </a:rPr>
              <a:t>pháp</a:t>
            </a:r>
            <a:endParaRPr dirty="0" lang="en-US" sz="2800">
              <a:uFillTx/>
            </a:endParaRPr>
          </a:p>
          <a:p>
            <a:pPr lvl="1">
              <a:lnSpc>
                <a:spcPct val="100000"/>
              </a:lnSpc>
              <a:spcBef>
                <a:spcPts val="600"/>
              </a:spcBef>
              <a:spcAft>
                <a:spcPts val="600"/>
              </a:spcAft>
            </a:pPr>
            <a:r>
              <a:rPr dirty="0" err="1" lang="en-US" sz="2800">
                <a:uFillTx/>
              </a:rPr>
              <a:t>Viêm</a:t>
            </a:r>
            <a:r>
              <a:rPr dirty="0" lang="en-US" sz="2800">
                <a:uFillTx/>
              </a:rPr>
              <a:t> </a:t>
            </a:r>
            <a:r>
              <a:rPr dirty="0" err="1" lang="en-US" sz="2800">
                <a:uFillTx/>
              </a:rPr>
              <a:t>phổi</a:t>
            </a:r>
            <a:r>
              <a:rPr dirty="0" lang="en-US" sz="2800">
                <a:uFillTx/>
              </a:rPr>
              <a:t> ở </a:t>
            </a:r>
            <a:r>
              <a:rPr dirty="0" err="1" lang="en-US" sz="2800">
                <a:uFillTx/>
              </a:rPr>
              <a:t>trẻ</a:t>
            </a:r>
            <a:r>
              <a:rPr dirty="0" lang="en-US" sz="2800">
                <a:uFillTx/>
              </a:rPr>
              <a:t> &lt; 2 </a:t>
            </a:r>
            <a:r>
              <a:rPr dirty="0" err="1" lang="en-US" sz="2800">
                <a:uFillTx/>
              </a:rPr>
              <a:t>tháng</a:t>
            </a:r>
            <a:endParaRPr dirty="0" lang="en-US" sz="2800">
              <a:uFillTx/>
            </a:endParaRPr>
          </a:p>
          <a:p>
            <a:pPr lvl="1">
              <a:lnSpc>
                <a:spcPct val="100000"/>
              </a:lnSpc>
              <a:spcBef>
                <a:spcPts val="600"/>
              </a:spcBef>
              <a:spcAft>
                <a:spcPts val="600"/>
              </a:spcAft>
            </a:pPr>
            <a:r>
              <a:rPr dirty="0" err="1" lang="en-US" sz="2800">
                <a:uFillTx/>
              </a:rPr>
              <a:t>Mất</a:t>
            </a:r>
            <a:r>
              <a:rPr dirty="0" lang="en-US" sz="2800">
                <a:uFillTx/>
              </a:rPr>
              <a:t> </a:t>
            </a:r>
            <a:r>
              <a:rPr dirty="0" err="1" lang="en-US" sz="2800">
                <a:uFillTx/>
              </a:rPr>
              <a:t>nước</a:t>
            </a:r>
            <a:r>
              <a:rPr dirty="0" lang="en-US" sz="2800">
                <a:uFillTx/>
              </a:rPr>
              <a:t> </a:t>
            </a:r>
            <a:r>
              <a:rPr dirty="0" err="1" lang="en-US" sz="2800">
                <a:uFillTx/>
              </a:rPr>
              <a:t>và</a:t>
            </a:r>
            <a:r>
              <a:rPr dirty="0" lang="en-US" sz="2800">
                <a:uFillTx/>
              </a:rPr>
              <a:t> </a:t>
            </a:r>
            <a:r>
              <a:rPr dirty="0" err="1" lang="en-US" sz="2800">
                <a:uFillTx/>
              </a:rPr>
              <a:t>không</a:t>
            </a:r>
            <a:r>
              <a:rPr dirty="0" lang="en-US" sz="2800">
                <a:uFillTx/>
              </a:rPr>
              <a:t> </a:t>
            </a:r>
            <a:r>
              <a:rPr dirty="0" err="1" lang="en-US" sz="2800">
                <a:uFillTx/>
              </a:rPr>
              <a:t>thể</a:t>
            </a:r>
            <a:r>
              <a:rPr dirty="0" lang="en-US" sz="2800">
                <a:uFillTx/>
              </a:rPr>
              <a:t> </a:t>
            </a:r>
            <a:r>
              <a:rPr dirty="0" err="1" lang="en-US" sz="2800">
                <a:uFillTx/>
              </a:rPr>
              <a:t>bù</a:t>
            </a:r>
            <a:r>
              <a:rPr dirty="0" lang="en-US" sz="2800">
                <a:uFillTx/>
              </a:rPr>
              <a:t> </a:t>
            </a:r>
            <a:r>
              <a:rPr dirty="0" err="1" lang="en-US" sz="2800">
                <a:uFillTx/>
              </a:rPr>
              <a:t>nước</a:t>
            </a:r>
            <a:r>
              <a:rPr dirty="0" lang="en-US" sz="2800">
                <a:uFillTx/>
              </a:rPr>
              <a:t> qua </a:t>
            </a:r>
            <a:r>
              <a:rPr dirty="0" err="1" lang="en-US" sz="2800">
                <a:uFillTx/>
              </a:rPr>
              <a:t>đường</a:t>
            </a:r>
            <a:r>
              <a:rPr dirty="0" lang="en-US" sz="2800">
                <a:uFillTx/>
              </a:rPr>
              <a:t> </a:t>
            </a:r>
            <a:r>
              <a:rPr dirty="0" err="1" lang="en-US" sz="2800">
                <a:uFillTx/>
              </a:rPr>
              <a:t>miệng</a:t>
            </a:r>
            <a:endParaRPr dirty="0" lang="en-US" sz="2800">
              <a:uFillTx/>
            </a:endParaRPr>
          </a:p>
          <a:p>
            <a:pPr lvl="1">
              <a:lnSpc>
                <a:spcPct val="100000"/>
              </a:lnSpc>
              <a:spcBef>
                <a:spcPts val="600"/>
              </a:spcBef>
              <a:spcAft>
                <a:spcPts val="600"/>
              </a:spcAft>
            </a:pPr>
            <a:r>
              <a:rPr dirty="0" err="1" lang="en-US" sz="2800">
                <a:uFillTx/>
              </a:rPr>
              <a:t>Vẻ</a:t>
            </a:r>
            <a:r>
              <a:rPr dirty="0" lang="en-US" sz="2800">
                <a:uFillTx/>
              </a:rPr>
              <a:t> </a:t>
            </a:r>
            <a:r>
              <a:rPr dirty="0" err="1" lang="en-US" sz="2800">
                <a:uFillTx/>
              </a:rPr>
              <a:t>mặt</a:t>
            </a:r>
            <a:r>
              <a:rPr dirty="0" lang="en-US" sz="2800">
                <a:uFillTx/>
              </a:rPr>
              <a:t> </a:t>
            </a:r>
            <a:r>
              <a:rPr dirty="0" err="1" lang="en-US" sz="2800">
                <a:uFillTx/>
              </a:rPr>
              <a:t>nhiễm</a:t>
            </a:r>
            <a:r>
              <a:rPr dirty="0" lang="en-US" sz="2800">
                <a:uFillTx/>
              </a:rPr>
              <a:t> </a:t>
            </a:r>
            <a:r>
              <a:rPr dirty="0" err="1" lang="en-US" sz="2800">
                <a:uFillTx/>
              </a:rPr>
              <a:t>trùng</a:t>
            </a:r>
            <a:r>
              <a:rPr dirty="0" lang="en-US" sz="2800">
                <a:uFillTx/>
              </a:rPr>
              <a:t> </a:t>
            </a:r>
            <a:r>
              <a:rPr dirty="0" err="1" lang="en-US" sz="2800">
                <a:uFillTx/>
              </a:rPr>
              <a:t>nhiễm</a:t>
            </a:r>
            <a:r>
              <a:rPr dirty="0" lang="en-US" sz="2800">
                <a:uFillTx/>
              </a:rPr>
              <a:t> </a:t>
            </a:r>
            <a:r>
              <a:rPr dirty="0" err="1" lang="en-US" sz="2800">
                <a:uFillTx/>
              </a:rPr>
              <a:t>độc</a:t>
            </a:r>
            <a:endParaRPr dirty="0" lang="en-US" sz="2800">
              <a:uFillTx/>
            </a:endParaRPr>
          </a:p>
          <a:p>
            <a:pPr lvl="1">
              <a:lnSpc>
                <a:spcPct val="100000"/>
              </a:lnSpc>
              <a:spcBef>
                <a:spcPts val="600"/>
              </a:spcBef>
              <a:spcAft>
                <a:spcPts val="600"/>
              </a:spcAft>
            </a:pPr>
            <a:r>
              <a:rPr dirty="0" err="1" lang="en-US" sz="2800">
                <a:uFillTx/>
              </a:rPr>
              <a:t>Viêm</a:t>
            </a:r>
            <a:r>
              <a:rPr dirty="0" lang="en-US" sz="2800">
                <a:uFillTx/>
              </a:rPr>
              <a:t> </a:t>
            </a:r>
            <a:r>
              <a:rPr dirty="0" err="1" lang="en-US" sz="2800">
                <a:uFillTx/>
              </a:rPr>
              <a:t>phổi</a:t>
            </a:r>
            <a:r>
              <a:rPr dirty="0" lang="en-US" sz="2800">
                <a:uFillTx/>
              </a:rPr>
              <a:t> </a:t>
            </a:r>
            <a:r>
              <a:rPr dirty="0" err="1" lang="en-US" sz="2800">
                <a:uFillTx/>
              </a:rPr>
              <a:t>nghi</a:t>
            </a:r>
            <a:r>
              <a:rPr dirty="0" lang="en-US" sz="2800">
                <a:uFillTx/>
              </a:rPr>
              <a:t> </a:t>
            </a:r>
            <a:r>
              <a:rPr lang="en-US" sz="2800">
                <a:uFillTx/>
              </a:rPr>
              <a:t>do </a:t>
            </a:r>
            <a:r>
              <a:rPr i="1" lang="en-US" smtClean="0" sz="2800">
                <a:uFillTx/>
              </a:rPr>
              <a:t>S.aureus</a:t>
            </a:r>
            <a:endParaRPr dirty="0" lang="en-US" sz="2800">
              <a:uFillTx/>
            </a:endParaRPr>
          </a:p>
          <a:p>
            <a:pPr lvl="1">
              <a:lnSpc>
                <a:spcPct val="100000"/>
              </a:lnSpc>
              <a:spcBef>
                <a:spcPts val="600"/>
              </a:spcBef>
              <a:spcAft>
                <a:spcPts val="600"/>
              </a:spcAft>
            </a:pPr>
            <a:r>
              <a:rPr dirty="0" err="1" lang="en-US" sz="2800">
                <a:uFillTx/>
              </a:rPr>
              <a:t>Viêm</a:t>
            </a:r>
            <a:r>
              <a:rPr dirty="0" lang="en-US" sz="2800">
                <a:uFillTx/>
              </a:rPr>
              <a:t> </a:t>
            </a:r>
            <a:r>
              <a:rPr dirty="0" err="1" lang="en-US" sz="2800">
                <a:uFillTx/>
              </a:rPr>
              <a:t>phổi</a:t>
            </a:r>
            <a:r>
              <a:rPr dirty="0" lang="en-US" sz="2800">
                <a:uFillTx/>
              </a:rPr>
              <a:t> </a:t>
            </a:r>
            <a:r>
              <a:rPr dirty="0" err="1" lang="en-US" sz="2800">
                <a:uFillTx/>
              </a:rPr>
              <a:t>có</a:t>
            </a:r>
            <a:r>
              <a:rPr dirty="0" lang="en-US" sz="2800">
                <a:uFillTx/>
              </a:rPr>
              <a:t> </a:t>
            </a:r>
            <a:r>
              <a:rPr dirty="0" err="1" lang="en-US" sz="2800">
                <a:uFillTx/>
              </a:rPr>
              <a:t>biến</a:t>
            </a:r>
            <a:r>
              <a:rPr dirty="0" lang="en-US" sz="2800">
                <a:uFillTx/>
              </a:rPr>
              <a:t> </a:t>
            </a:r>
            <a:r>
              <a:rPr dirty="0" err="1" lang="en-US" sz="2800">
                <a:uFillTx/>
              </a:rPr>
              <a:t>chứng</a:t>
            </a:r>
            <a:endParaRPr dirty="0" lang="en-US" sz="2800">
              <a:uFillTx/>
            </a:endParaRPr>
          </a:p>
          <a:p>
            <a:pPr lvl="1">
              <a:lnSpc>
                <a:spcPct val="100000"/>
              </a:lnSpc>
              <a:spcBef>
                <a:spcPts val="600"/>
              </a:spcBef>
              <a:spcAft>
                <a:spcPts val="600"/>
              </a:spcAft>
            </a:pPr>
            <a:r>
              <a:rPr dirty="0" err="1" lang="en-US" sz="2800">
                <a:uFillTx/>
              </a:rPr>
              <a:t>Viêm</a:t>
            </a:r>
            <a:r>
              <a:rPr dirty="0" lang="en-US" sz="2800">
                <a:uFillTx/>
              </a:rPr>
              <a:t> </a:t>
            </a:r>
            <a:r>
              <a:rPr dirty="0" err="1" lang="en-US" sz="2800">
                <a:uFillTx/>
              </a:rPr>
              <a:t>phổi</a:t>
            </a:r>
            <a:r>
              <a:rPr dirty="0" lang="en-US" sz="2800">
                <a:uFillTx/>
              </a:rPr>
              <a:t> </a:t>
            </a:r>
            <a:r>
              <a:rPr dirty="0" err="1" lang="en-US" sz="2800">
                <a:uFillTx/>
              </a:rPr>
              <a:t>thất</a:t>
            </a:r>
            <a:r>
              <a:rPr dirty="0" lang="en-US" sz="2800">
                <a:uFillTx/>
              </a:rPr>
              <a:t> </a:t>
            </a:r>
            <a:r>
              <a:rPr dirty="0" err="1" lang="en-US" sz="2800">
                <a:uFillTx/>
              </a:rPr>
              <a:t>bại</a:t>
            </a:r>
            <a:r>
              <a:rPr dirty="0" lang="en-US" sz="2800">
                <a:uFillTx/>
              </a:rPr>
              <a:t> </a:t>
            </a:r>
            <a:r>
              <a:rPr dirty="0" err="1" lang="en-US" sz="2800">
                <a:uFillTx/>
              </a:rPr>
              <a:t>điều</a:t>
            </a:r>
            <a:r>
              <a:rPr dirty="0" lang="en-US" sz="2800">
                <a:uFillTx/>
              </a:rPr>
              <a:t> </a:t>
            </a:r>
            <a:r>
              <a:rPr dirty="0" err="1" lang="en-US" sz="2800">
                <a:uFillTx/>
              </a:rPr>
              <a:t>trị</a:t>
            </a:r>
            <a:r>
              <a:rPr dirty="0" lang="en-US" sz="2800">
                <a:uFillTx/>
              </a:rPr>
              <a:t> </a:t>
            </a:r>
            <a:r>
              <a:rPr dirty="0" err="1" lang="en-US" sz="2800">
                <a:uFillTx/>
              </a:rPr>
              <a:t>ngoại</a:t>
            </a:r>
            <a:r>
              <a:rPr dirty="0" lang="en-US" sz="2800">
                <a:uFillTx/>
              </a:rPr>
              <a:t> </a:t>
            </a:r>
            <a:r>
              <a:rPr dirty="0" err="1" lang="en-US" sz="2800">
                <a:uFillTx/>
              </a:rPr>
              <a:t>trú</a:t>
            </a:r>
            <a:r>
              <a:rPr dirty="0" lang="en-US" sz="2800">
                <a:uFillTx/>
              </a:rPr>
              <a:t> </a:t>
            </a:r>
            <a:r>
              <a:rPr dirty="0" err="1" lang="en-US" sz="2800">
                <a:uFillTx/>
              </a:rPr>
              <a:t>sau</a:t>
            </a:r>
            <a:r>
              <a:rPr dirty="0" lang="en-US" sz="2800">
                <a:uFillTx/>
              </a:rPr>
              <a:t> 48-72g</a:t>
            </a:r>
          </a:p>
          <a:p>
            <a:pPr lvl="1">
              <a:lnSpc>
                <a:spcPct val="100000"/>
              </a:lnSpc>
              <a:spcBef>
                <a:spcPts val="600"/>
              </a:spcBef>
              <a:spcAft>
                <a:spcPts val="600"/>
              </a:spcAft>
            </a:pPr>
            <a:r>
              <a:rPr dirty="0" err="1" lang="en-US" sz="2800">
                <a:uFillTx/>
              </a:rPr>
              <a:t>Cơ</a:t>
            </a:r>
            <a:r>
              <a:rPr dirty="0" lang="en-US" sz="2800">
                <a:uFillTx/>
              </a:rPr>
              <a:t> </a:t>
            </a:r>
            <a:r>
              <a:rPr dirty="0" err="1" lang="en-US" sz="2800">
                <a:uFillTx/>
              </a:rPr>
              <a:t>địa</a:t>
            </a:r>
            <a:r>
              <a:rPr dirty="0" lang="en-US" sz="2800">
                <a:uFillTx/>
              </a:rPr>
              <a:t> </a:t>
            </a:r>
            <a:r>
              <a:rPr dirty="0" err="1" lang="en-US" sz="2800">
                <a:uFillTx/>
              </a:rPr>
              <a:t>nguy</a:t>
            </a:r>
            <a:r>
              <a:rPr dirty="0" lang="en-US" sz="2800">
                <a:uFillTx/>
              </a:rPr>
              <a:t> </a:t>
            </a:r>
            <a:r>
              <a:rPr dirty="0" err="1" lang="en-US" sz="2800">
                <a:uFillTx/>
              </a:rPr>
              <a:t>cơ</a:t>
            </a:r>
            <a:r>
              <a:rPr dirty="0" lang="en-US" sz="2800">
                <a:uFillTx/>
              </a:rPr>
              <a:t> </a:t>
            </a:r>
            <a:r>
              <a:rPr dirty="0" err="1" lang="en-US" sz="2800">
                <a:uFillTx/>
              </a:rPr>
              <a:t>nặng:SGMD</a:t>
            </a:r>
            <a:r>
              <a:rPr dirty="0" lang="en-US" sz="2800">
                <a:uFillTx/>
              </a:rPr>
              <a:t>, TBS, </a:t>
            </a:r>
            <a:r>
              <a:rPr dirty="0" err="1" lang="en-US" sz="2800">
                <a:uFillTx/>
              </a:rPr>
              <a:t>bệnh</a:t>
            </a:r>
            <a:r>
              <a:rPr dirty="0" lang="en-US" sz="2800">
                <a:uFillTx/>
              </a:rPr>
              <a:t> </a:t>
            </a:r>
            <a:r>
              <a:rPr dirty="0" err="1" lang="en-US" sz="2800">
                <a:uFillTx/>
              </a:rPr>
              <a:t>thần</a:t>
            </a:r>
            <a:r>
              <a:rPr dirty="0" lang="en-US" sz="2800">
                <a:uFillTx/>
              </a:rPr>
              <a:t> </a:t>
            </a:r>
            <a:r>
              <a:rPr dirty="0" err="1" lang="en-US" sz="2800">
                <a:uFillTx/>
              </a:rPr>
              <a:t>kinh-cơ</a:t>
            </a:r>
            <a:endParaRPr dirty="0" lang="en-US" sz="2800">
              <a:uFillTx/>
            </a:endParaRPr>
          </a:p>
          <a:p>
            <a:pPr lvl="1">
              <a:lnSpc>
                <a:spcPct val="100000"/>
              </a:lnSpc>
              <a:spcBef>
                <a:spcPts val="600"/>
              </a:spcBef>
              <a:spcAft>
                <a:spcPts val="600"/>
              </a:spcAft>
            </a:pPr>
            <a:r>
              <a:rPr dirty="0" i="1" lang="en-US" sz="2800">
                <a:uFillTx/>
              </a:rPr>
              <a:t>Gia </a:t>
            </a:r>
            <a:r>
              <a:rPr dirty="0" err="1" i="1" lang="en-US" sz="2800">
                <a:uFillTx/>
              </a:rPr>
              <a:t>đình</a:t>
            </a:r>
            <a:r>
              <a:rPr dirty="0" i="1" lang="en-US" sz="2800">
                <a:uFillTx/>
              </a:rPr>
              <a:t> </a:t>
            </a:r>
            <a:r>
              <a:rPr dirty="0" err="1" i="1" lang="en-US" sz="2800">
                <a:uFillTx/>
              </a:rPr>
              <a:t>không</a:t>
            </a:r>
            <a:r>
              <a:rPr dirty="0" i="1" lang="en-US" sz="2800">
                <a:uFillTx/>
              </a:rPr>
              <a:t> </a:t>
            </a:r>
            <a:r>
              <a:rPr dirty="0" err="1" i="1" lang="en-US" sz="2800">
                <a:uFillTx/>
              </a:rPr>
              <a:t>thể</a:t>
            </a:r>
            <a:r>
              <a:rPr dirty="0" i="1" lang="en-US" sz="2800">
                <a:uFillTx/>
              </a:rPr>
              <a:t> </a:t>
            </a:r>
            <a:r>
              <a:rPr dirty="0" err="1" i="1" lang="en-US" sz="2800">
                <a:uFillTx/>
              </a:rPr>
              <a:t>chăm</a:t>
            </a:r>
            <a:r>
              <a:rPr dirty="0" i="1" lang="en-US" sz="2800">
                <a:uFillTx/>
              </a:rPr>
              <a:t> </a:t>
            </a:r>
            <a:r>
              <a:rPr dirty="0" err="1" i="1" lang="en-US" sz="2800">
                <a:uFillTx/>
              </a:rPr>
              <a:t>sóc</a:t>
            </a:r>
            <a:r>
              <a:rPr dirty="0" i="1" lang="en-US" sz="2800">
                <a:uFillTx/>
              </a:rPr>
              <a:t> </a:t>
            </a:r>
            <a:r>
              <a:rPr dirty="0" err="1" i="1" lang="en-US" sz="2800">
                <a:uFillTx/>
              </a:rPr>
              <a:t>và</a:t>
            </a:r>
            <a:r>
              <a:rPr dirty="0" i="1" lang="en-US" sz="2800">
                <a:uFillTx/>
              </a:rPr>
              <a:t> </a:t>
            </a:r>
            <a:r>
              <a:rPr dirty="0" err="1" i="1" lang="en-US" sz="2800">
                <a:uFillTx/>
              </a:rPr>
              <a:t>theo</a:t>
            </a:r>
            <a:r>
              <a:rPr dirty="0" i="1" lang="en-US" sz="2800">
                <a:uFillTx/>
              </a:rPr>
              <a:t> </a:t>
            </a:r>
            <a:r>
              <a:rPr dirty="0" err="1" i="1" lang="en-US" sz="2800">
                <a:uFillTx/>
              </a:rPr>
              <a:t>dõi</a:t>
            </a:r>
            <a:r>
              <a:rPr dirty="0" i="1" lang="en-US" sz="2800">
                <a:uFillTx/>
              </a:rPr>
              <a:t> </a:t>
            </a:r>
            <a:r>
              <a:rPr dirty="0" err="1" i="1" lang="en-US" sz="2800">
                <a:uFillTx/>
              </a:rPr>
              <a:t>tại</a:t>
            </a:r>
            <a:r>
              <a:rPr dirty="0" i="1" lang="en-US" sz="2800">
                <a:uFillTx/>
              </a:rPr>
              <a:t> </a:t>
            </a:r>
            <a:r>
              <a:rPr dirty="0" err="1" i="1" lang="en-US" sz="2800">
                <a:uFillTx/>
              </a:rPr>
              <a:t>nhà</a:t>
            </a:r>
            <a:endParaRPr dirty="0" i="1" lang="en-US" sz="28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056113" y="2691278"/>
            <a:ext cx="4882662" cy="2830289"/>
          </a:xfrm>
          <a:prstGeom prst="rect">
            <a:avLst/>
          </a:prstGeom>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17182"/>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Chỉ</a:t>
            </a:r>
            <a:r>
              <a:rPr dirty="0" lang="en-US">
                <a:uFillTx/>
              </a:rPr>
              <a:t> </a:t>
            </a:r>
            <a:r>
              <a:rPr dirty="0" err="1" lang="en-US">
                <a:uFillTx/>
              </a:rPr>
              <a:t>định</a:t>
            </a:r>
            <a:r>
              <a:rPr dirty="0" lang="en-US">
                <a:uFillTx/>
              </a:rPr>
              <a:t> oxy </a:t>
            </a:r>
            <a:r>
              <a:rPr dirty="0" err="1" lang="en-US">
                <a:uFillTx/>
              </a:rPr>
              <a:t>liệu</a:t>
            </a:r>
            <a:r>
              <a:rPr dirty="0" lang="en-US">
                <a:uFillTx/>
              </a:rPr>
              <a:t> </a:t>
            </a:r>
            <a:r>
              <a:rPr dirty="0" err="1" lang="en-US">
                <a:uFillTx/>
              </a:rPr>
              <a:t>pháp</a:t>
            </a:r>
            <a:r>
              <a:rPr dirty="0" lang="en-US">
                <a:uFillTx/>
              </a:rPr>
              <a:t> </a:t>
            </a:r>
            <a:r>
              <a:rPr dirty="0" lang="en-US" sz="3200">
                <a:solidFill>
                  <a:schemeClr val="tx1"/>
                </a:solidFill>
                <a:uFillTx/>
              </a:rPr>
              <a:t>(WHO 2016)</a:t>
            </a:r>
            <a:endParaRPr dirty="0" lang="en-US">
              <a:solidFill>
                <a:schemeClr val="tx1"/>
              </a:solidFill>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30237" y="1642745"/>
            <a:ext cx="7166317" cy="4729920"/>
          </a:xfrm>
        </p:spPr>
        <p:txBody xmlns:c="http://schemas.openxmlformats.org/drawingml/2006/chart" xmlns:pic="http://schemas.openxmlformats.org/drawingml/2006/picture" xmlns:dgm="http://schemas.openxmlformats.org/drawingml/2006/diagram">
          <a:bodyPr>
            <a:normAutofit lnSpcReduction="10000"/>
          </a:bodyPr>
          <a:lstStyle/>
          <a:p>
            <a:pPr indent="-514350" marL="514350">
              <a:buFont typeface="+mj-lt"/>
              <a:buAutoNum type="arabicPeriod"/>
            </a:pPr>
            <a:r>
              <a:rPr b="0" dirty="0" err="1" lang="en-US" sz="2800">
                <a:solidFill>
                  <a:srgbClr val="FF0000"/>
                </a:solidFill>
                <a:uFillTx/>
              </a:rPr>
              <a:t>Tím</a:t>
            </a:r>
            <a:r>
              <a:rPr b="0" dirty="0" lang="en-US" sz="2800">
                <a:solidFill>
                  <a:srgbClr val="FF0000"/>
                </a:solidFill>
                <a:uFillTx/>
              </a:rPr>
              <a:t> </a:t>
            </a:r>
            <a:r>
              <a:rPr b="0" dirty="0" err="1" lang="en-US" sz="2800">
                <a:solidFill>
                  <a:srgbClr val="FF0000"/>
                </a:solidFill>
                <a:uFillTx/>
              </a:rPr>
              <a:t>trung</a:t>
            </a:r>
            <a:r>
              <a:rPr b="0" dirty="0" lang="en-US" sz="2800">
                <a:solidFill>
                  <a:srgbClr val="FF0000"/>
                </a:solidFill>
                <a:uFillTx/>
              </a:rPr>
              <a:t> </a:t>
            </a:r>
            <a:r>
              <a:rPr b="0" dirty="0" err="1" lang="en-US" sz="2800">
                <a:solidFill>
                  <a:srgbClr val="FF0000"/>
                </a:solidFill>
                <a:uFillTx/>
              </a:rPr>
              <a:t>ương</a:t>
            </a:r>
            <a:r>
              <a:rPr b="0" dirty="0" lang="en-US" sz="2800">
                <a:solidFill>
                  <a:srgbClr val="FF0000"/>
                </a:solidFill>
                <a:uFillTx/>
              </a:rPr>
              <a:t> </a:t>
            </a:r>
          </a:p>
          <a:p>
            <a:pPr indent="-514350" marL="514350">
              <a:buFont typeface="+mj-lt"/>
              <a:buAutoNum type="arabicPeriod"/>
            </a:pPr>
            <a:r>
              <a:rPr b="0" dirty="0" err="1" lang="en-US" sz="2800">
                <a:solidFill>
                  <a:srgbClr val="FF0000"/>
                </a:solidFill>
                <a:uFillTx/>
              </a:rPr>
              <a:t>Rối</a:t>
            </a:r>
            <a:r>
              <a:rPr b="0" dirty="0" lang="en-US" sz="2800">
                <a:solidFill>
                  <a:srgbClr val="FF0000"/>
                </a:solidFill>
                <a:uFillTx/>
              </a:rPr>
              <a:t> </a:t>
            </a:r>
            <a:r>
              <a:rPr b="0" dirty="0" err="1" lang="en-US" sz="2800">
                <a:solidFill>
                  <a:srgbClr val="FF0000"/>
                </a:solidFill>
                <a:uFillTx/>
              </a:rPr>
              <a:t>loạn</a:t>
            </a:r>
            <a:r>
              <a:rPr b="0" dirty="0" lang="en-US" sz="2800">
                <a:solidFill>
                  <a:srgbClr val="FF0000"/>
                </a:solidFill>
                <a:uFillTx/>
              </a:rPr>
              <a:t> tri </a:t>
            </a:r>
            <a:r>
              <a:rPr b="0" dirty="0" err="1" lang="en-US" sz="2800">
                <a:solidFill>
                  <a:srgbClr val="FF0000"/>
                </a:solidFill>
                <a:uFillTx/>
              </a:rPr>
              <a:t>giác</a:t>
            </a:r>
            <a:r>
              <a:rPr b="0" dirty="0" lang="en-US" sz="2800">
                <a:solidFill>
                  <a:srgbClr val="FF0000"/>
                </a:solidFill>
                <a:uFillTx/>
              </a:rPr>
              <a:t> </a:t>
            </a:r>
            <a:r>
              <a:rPr b="0" dirty="0" err="1" lang="en-US" sz="2800">
                <a:solidFill>
                  <a:srgbClr val="FF0000"/>
                </a:solidFill>
                <a:uFillTx/>
              </a:rPr>
              <a:t>và</a:t>
            </a:r>
            <a:r>
              <a:rPr b="0" dirty="0" lang="en-US" sz="2800">
                <a:solidFill>
                  <a:srgbClr val="FF0000"/>
                </a:solidFill>
                <a:uFillTx/>
              </a:rPr>
              <a:t> </a:t>
            </a:r>
            <a:r>
              <a:rPr b="0" dirty="0" err="1" lang="en-US" sz="2800">
                <a:solidFill>
                  <a:srgbClr val="FF0000"/>
                </a:solidFill>
                <a:uFillTx/>
              </a:rPr>
              <a:t>cải</a:t>
            </a:r>
            <a:r>
              <a:rPr b="0" dirty="0" lang="en-US" sz="2800">
                <a:solidFill>
                  <a:srgbClr val="FF0000"/>
                </a:solidFill>
                <a:uFillTx/>
              </a:rPr>
              <a:t> </a:t>
            </a:r>
            <a:r>
              <a:rPr b="0" dirty="0" err="1" lang="en-US" sz="2800">
                <a:solidFill>
                  <a:srgbClr val="FF0000"/>
                </a:solidFill>
                <a:uFillTx/>
              </a:rPr>
              <a:t>thiện</a:t>
            </a:r>
            <a:r>
              <a:rPr b="0" dirty="0" lang="en-US" sz="2800">
                <a:solidFill>
                  <a:srgbClr val="FF0000"/>
                </a:solidFill>
                <a:uFillTx/>
              </a:rPr>
              <a:t> </a:t>
            </a:r>
            <a:r>
              <a:rPr b="0" dirty="0" err="1" lang="en-US" sz="2800">
                <a:solidFill>
                  <a:srgbClr val="FF0000"/>
                </a:solidFill>
                <a:uFillTx/>
              </a:rPr>
              <a:t>sau</a:t>
            </a:r>
            <a:r>
              <a:rPr b="0" dirty="0" lang="en-US" sz="2800">
                <a:solidFill>
                  <a:srgbClr val="FF0000"/>
                </a:solidFill>
                <a:uFillTx/>
              </a:rPr>
              <a:t> </a:t>
            </a:r>
            <a:r>
              <a:rPr b="0" dirty="0" err="1" lang="en-US" sz="2800">
                <a:solidFill>
                  <a:srgbClr val="FF0000"/>
                </a:solidFill>
                <a:uFillTx/>
              </a:rPr>
              <a:t>thở</a:t>
            </a:r>
            <a:r>
              <a:rPr b="0" dirty="0" lang="en-US" sz="2800">
                <a:solidFill>
                  <a:srgbClr val="FF0000"/>
                </a:solidFill>
                <a:uFillTx/>
              </a:rPr>
              <a:t> oxy</a:t>
            </a:r>
          </a:p>
          <a:p>
            <a:pPr indent="-514350" marL="514350">
              <a:buFont typeface="+mj-lt"/>
              <a:buAutoNum type="arabicPeriod"/>
            </a:pPr>
            <a:r>
              <a:rPr b="0" dirty="0" err="1" lang="en-US" sz="2800">
                <a:solidFill>
                  <a:srgbClr val="FF0000"/>
                </a:solidFill>
                <a:uFillTx/>
              </a:rPr>
              <a:t>Cánh</a:t>
            </a:r>
            <a:r>
              <a:rPr b="0" dirty="0" lang="en-US" sz="2800">
                <a:solidFill>
                  <a:srgbClr val="FF0000"/>
                </a:solidFill>
                <a:uFillTx/>
              </a:rPr>
              <a:t> </a:t>
            </a:r>
            <a:r>
              <a:rPr b="0" dirty="0" err="1" lang="en-US" sz="2800">
                <a:solidFill>
                  <a:srgbClr val="FF0000"/>
                </a:solidFill>
                <a:uFillTx/>
              </a:rPr>
              <a:t>mũi</a:t>
            </a:r>
            <a:r>
              <a:rPr b="0" dirty="0" lang="en-US" sz="2800">
                <a:solidFill>
                  <a:srgbClr val="FF0000"/>
                </a:solidFill>
                <a:uFillTx/>
              </a:rPr>
              <a:t> </a:t>
            </a:r>
            <a:r>
              <a:rPr b="0" dirty="0" err="1" lang="en-US" sz="2800">
                <a:solidFill>
                  <a:srgbClr val="FF0000"/>
                </a:solidFill>
                <a:uFillTx/>
              </a:rPr>
              <a:t>phập</a:t>
            </a:r>
            <a:r>
              <a:rPr b="0" dirty="0" lang="en-US" sz="2800">
                <a:solidFill>
                  <a:srgbClr val="FF0000"/>
                </a:solidFill>
                <a:uFillTx/>
              </a:rPr>
              <a:t> </a:t>
            </a:r>
            <a:r>
              <a:rPr b="0" dirty="0" err="1" lang="en-US" sz="2800">
                <a:solidFill>
                  <a:srgbClr val="FF0000"/>
                </a:solidFill>
                <a:uFillTx/>
              </a:rPr>
              <a:t>phồng</a:t>
            </a:r>
            <a:endParaRPr b="0" dirty="0" lang="en-US" sz="2800">
              <a:solidFill>
                <a:srgbClr val="FF0000"/>
              </a:solidFill>
              <a:uFillTx/>
            </a:endParaRPr>
          </a:p>
          <a:p>
            <a:pPr indent="-514350" marL="514350">
              <a:buFont typeface="+mj-lt"/>
              <a:buAutoNum type="arabicPeriod"/>
            </a:pPr>
            <a:r>
              <a:rPr b="0" dirty="0" err="1" lang="en-US" sz="2800">
                <a:solidFill>
                  <a:srgbClr val="FF0000"/>
                </a:solidFill>
                <a:uFillTx/>
              </a:rPr>
              <a:t>Thở</a:t>
            </a:r>
            <a:r>
              <a:rPr b="0" dirty="0" lang="en-US" sz="2800">
                <a:solidFill>
                  <a:srgbClr val="FF0000"/>
                </a:solidFill>
                <a:uFillTx/>
              </a:rPr>
              <a:t> </a:t>
            </a:r>
            <a:r>
              <a:rPr b="0" dirty="0" err="1" lang="en-US" sz="2800">
                <a:solidFill>
                  <a:srgbClr val="FF0000"/>
                </a:solidFill>
                <a:uFillTx/>
              </a:rPr>
              <a:t>rên</a:t>
            </a:r>
            <a:endParaRPr b="0" dirty="0" lang="en-US" sz="2800">
              <a:solidFill>
                <a:srgbClr val="FF0000"/>
              </a:solidFill>
              <a:uFillTx/>
            </a:endParaRPr>
          </a:p>
          <a:p>
            <a:pPr indent="-514350" marL="514350">
              <a:buFont typeface="+mj-lt"/>
              <a:buAutoNum type="arabicPeriod"/>
            </a:pPr>
            <a:r>
              <a:rPr b="0" dirty="0" err="1" lang="en-US" sz="2800">
                <a:solidFill>
                  <a:srgbClr val="FF0000"/>
                </a:solidFill>
                <a:uFillTx/>
              </a:rPr>
              <a:t>Bỏ</a:t>
            </a:r>
            <a:r>
              <a:rPr b="0" dirty="0" lang="en-US" sz="2800">
                <a:solidFill>
                  <a:srgbClr val="FF0000"/>
                </a:solidFill>
                <a:uFillTx/>
              </a:rPr>
              <a:t> </a:t>
            </a:r>
            <a:r>
              <a:rPr b="0" dirty="0" err="1" lang="en-US" sz="2800">
                <a:solidFill>
                  <a:srgbClr val="FF0000"/>
                </a:solidFill>
                <a:uFillTx/>
              </a:rPr>
              <a:t>bú</a:t>
            </a:r>
            <a:r>
              <a:rPr b="0" dirty="0" lang="en-US" sz="2800">
                <a:solidFill>
                  <a:srgbClr val="FF0000"/>
                </a:solidFill>
                <a:uFillTx/>
              </a:rPr>
              <a:t> do </a:t>
            </a:r>
            <a:r>
              <a:rPr b="0" dirty="0" err="1" lang="en-US" sz="2800">
                <a:solidFill>
                  <a:srgbClr val="FF0000"/>
                </a:solidFill>
                <a:uFillTx/>
              </a:rPr>
              <a:t>khó</a:t>
            </a:r>
            <a:r>
              <a:rPr b="0" dirty="0" lang="en-US" sz="2800">
                <a:solidFill>
                  <a:srgbClr val="FF0000"/>
                </a:solidFill>
                <a:uFillTx/>
              </a:rPr>
              <a:t> </a:t>
            </a:r>
            <a:r>
              <a:rPr b="0" dirty="0" err="1" lang="en-US" sz="2800">
                <a:solidFill>
                  <a:srgbClr val="FF0000"/>
                </a:solidFill>
                <a:uFillTx/>
              </a:rPr>
              <a:t>thở</a:t>
            </a:r>
            <a:endParaRPr b="0" dirty="0" lang="en-US" sz="2800">
              <a:solidFill>
                <a:srgbClr val="FF0000"/>
              </a:solidFill>
              <a:uFillTx/>
            </a:endParaRPr>
          </a:p>
          <a:p>
            <a:pPr indent="-514350" marL="514350">
              <a:buFont typeface="+mj-lt"/>
              <a:buAutoNum type="arabicPeriod"/>
            </a:pPr>
            <a:r>
              <a:rPr b="0" dirty="0" lang="en-US" sz="2800">
                <a:solidFill>
                  <a:srgbClr val="FF0000"/>
                </a:solidFill>
                <a:uFillTx/>
              </a:rPr>
              <a:t>SpO</a:t>
            </a:r>
            <a:r>
              <a:rPr b="0" baseline="-25000" dirty="0" lang="en-US" sz="2800">
                <a:solidFill>
                  <a:srgbClr val="FF0000"/>
                </a:solidFill>
                <a:uFillTx/>
              </a:rPr>
              <a:t>2</a:t>
            </a:r>
            <a:r>
              <a:rPr b="0" dirty="0" lang="en-US" sz="2800">
                <a:solidFill>
                  <a:srgbClr val="FF0000"/>
                </a:solidFill>
                <a:uFillTx/>
              </a:rPr>
              <a:t> &lt;90% (</a:t>
            </a:r>
            <a:r>
              <a:rPr b="0" dirty="0" lang="en-US" sz="2800">
                <a:solidFill>
                  <a:schemeClr val="tx1"/>
                </a:solidFill>
                <a:uFillTx/>
              </a:rPr>
              <a:t>SpO</a:t>
            </a:r>
            <a:r>
              <a:rPr b="0" baseline="-25000" dirty="0" lang="en-US" sz="2800">
                <a:solidFill>
                  <a:schemeClr val="tx1"/>
                </a:solidFill>
                <a:uFillTx/>
              </a:rPr>
              <a:t>2</a:t>
            </a:r>
            <a:r>
              <a:rPr b="0" dirty="0" lang="en-US" sz="2800">
                <a:solidFill>
                  <a:schemeClr val="tx1"/>
                </a:solidFill>
                <a:uFillTx/>
              </a:rPr>
              <a:t> &lt;94%: </a:t>
            </a:r>
            <a:r>
              <a:rPr b="0" dirty="0" err="1" lang="en-US" sz="2800">
                <a:solidFill>
                  <a:schemeClr val="tx1"/>
                </a:solidFill>
                <a:uFillTx/>
              </a:rPr>
              <a:t>sốc</a:t>
            </a:r>
            <a:r>
              <a:rPr b="0" dirty="0" lang="en-US" sz="2800">
                <a:solidFill>
                  <a:schemeClr val="tx1"/>
                </a:solidFill>
                <a:uFillTx/>
              </a:rPr>
              <a:t>, co </a:t>
            </a:r>
            <a:r>
              <a:rPr b="0" dirty="0" err="1" lang="en-US" sz="2800">
                <a:solidFill>
                  <a:schemeClr val="tx1"/>
                </a:solidFill>
                <a:uFillTx/>
              </a:rPr>
              <a:t>giật</a:t>
            </a:r>
            <a:r>
              <a:rPr b="0" dirty="0" lang="en-US" sz="2800">
                <a:solidFill>
                  <a:schemeClr val="tx1"/>
                </a:solidFill>
                <a:uFillTx/>
              </a:rPr>
              <a:t>, </a:t>
            </a:r>
            <a:br>
              <a:rPr b="0" dirty="0" lang="en-US" sz="2800">
                <a:solidFill>
                  <a:schemeClr val="tx1"/>
                </a:solidFill>
                <a:uFillTx/>
              </a:rPr>
            </a:br>
            <a:r>
              <a:rPr b="0" dirty="0" err="1" lang="en-US" sz="2800">
                <a:solidFill>
                  <a:schemeClr val="tx1"/>
                </a:solidFill>
                <a:uFillTx/>
              </a:rPr>
              <a:t>thiếu</a:t>
            </a:r>
            <a:r>
              <a:rPr b="0" dirty="0" lang="en-US" sz="2800">
                <a:solidFill>
                  <a:schemeClr val="tx1"/>
                </a:solidFill>
                <a:uFillTx/>
              </a:rPr>
              <a:t> </a:t>
            </a:r>
            <a:r>
              <a:rPr b="0" dirty="0" err="1" lang="en-US" sz="2800">
                <a:solidFill>
                  <a:schemeClr val="tx1"/>
                </a:solidFill>
                <a:uFillTx/>
              </a:rPr>
              <a:t>máu</a:t>
            </a:r>
            <a:r>
              <a:rPr b="0" dirty="0" lang="en-US" sz="2800">
                <a:solidFill>
                  <a:schemeClr val="tx1"/>
                </a:solidFill>
                <a:uFillTx/>
              </a:rPr>
              <a:t> </a:t>
            </a:r>
            <a:r>
              <a:rPr b="0" dirty="0" err="1" lang="en-US" sz="2800">
                <a:solidFill>
                  <a:schemeClr val="tx1"/>
                </a:solidFill>
                <a:uFillTx/>
              </a:rPr>
              <a:t>nặng</a:t>
            </a:r>
            <a:r>
              <a:rPr b="0" dirty="0" lang="en-US" sz="2800">
                <a:solidFill>
                  <a:schemeClr val="tx1"/>
                </a:solidFill>
                <a:uFillTx/>
              </a:rPr>
              <a:t>, </a:t>
            </a:r>
            <a:r>
              <a:rPr b="0" dirty="0" err="1" lang="en-US" sz="2800">
                <a:solidFill>
                  <a:schemeClr val="tx1"/>
                </a:solidFill>
                <a:uFillTx/>
              </a:rPr>
              <a:t>thở</a:t>
            </a:r>
            <a:r>
              <a:rPr b="0" dirty="0" lang="en-US" sz="2800">
                <a:solidFill>
                  <a:schemeClr val="tx1"/>
                </a:solidFill>
                <a:uFillTx/>
              </a:rPr>
              <a:t> </a:t>
            </a:r>
            <a:r>
              <a:rPr b="0" dirty="0" err="1" lang="en-US" sz="2800">
                <a:solidFill>
                  <a:schemeClr val="tx1"/>
                </a:solidFill>
                <a:uFillTx/>
              </a:rPr>
              <a:t>rít</a:t>
            </a:r>
            <a:r>
              <a:rPr b="0" dirty="0" lang="en-US" sz="2800">
                <a:solidFill>
                  <a:schemeClr val="tx1"/>
                </a:solidFill>
                <a:uFillTx/>
              </a:rPr>
              <a:t>, </a:t>
            </a:r>
            <a:r>
              <a:rPr b="0" dirty="0" err="1" lang="en-US" sz="2800">
                <a:solidFill>
                  <a:schemeClr val="tx1"/>
                </a:solidFill>
                <a:uFillTx/>
              </a:rPr>
              <a:t>cơn</a:t>
            </a:r>
            <a:r>
              <a:rPr b="0" dirty="0" lang="en-US" sz="2800">
                <a:solidFill>
                  <a:schemeClr val="tx1"/>
                </a:solidFill>
                <a:uFillTx/>
              </a:rPr>
              <a:t> </a:t>
            </a:r>
            <a:r>
              <a:rPr b="0" dirty="0" err="1" lang="en-US" sz="2800">
                <a:solidFill>
                  <a:schemeClr val="tx1"/>
                </a:solidFill>
                <a:uFillTx/>
              </a:rPr>
              <a:t>ngưng</a:t>
            </a:r>
            <a:r>
              <a:rPr b="0" dirty="0" lang="en-US" sz="2800">
                <a:solidFill>
                  <a:schemeClr val="tx1"/>
                </a:solidFill>
                <a:uFillTx/>
              </a:rPr>
              <a:t> </a:t>
            </a:r>
            <a:r>
              <a:rPr b="0" dirty="0" err="1" lang="en-US" sz="2800">
                <a:solidFill>
                  <a:schemeClr val="tx1"/>
                </a:solidFill>
                <a:uFillTx/>
              </a:rPr>
              <a:t>thở</a:t>
            </a:r>
            <a:r>
              <a:rPr b="0" dirty="0" lang="en-US" sz="2800">
                <a:solidFill>
                  <a:srgbClr val="FF0000"/>
                </a:solidFill>
                <a:uFillTx/>
              </a:rPr>
              <a:t>) </a:t>
            </a:r>
          </a:p>
          <a:p>
            <a:pPr indent="-514350" marL="514350">
              <a:buFont typeface="+mj-lt"/>
              <a:buAutoNum type="arabicPeriod"/>
            </a:pPr>
            <a:r>
              <a:rPr b="0" dirty="0" err="1" lang="en-US" sz="2800">
                <a:uFillTx/>
              </a:rPr>
              <a:t>Đầu</a:t>
            </a:r>
            <a:r>
              <a:rPr b="0" dirty="0" lang="en-US" sz="2800">
                <a:uFillTx/>
              </a:rPr>
              <a:t> </a:t>
            </a:r>
            <a:r>
              <a:rPr b="0" dirty="0" err="1" lang="en-US" sz="2800">
                <a:uFillTx/>
              </a:rPr>
              <a:t>gật</a:t>
            </a:r>
            <a:r>
              <a:rPr b="0" dirty="0" lang="en-US" sz="2800">
                <a:uFillTx/>
              </a:rPr>
              <a:t> </a:t>
            </a:r>
            <a:r>
              <a:rPr b="0" dirty="0" err="1" lang="en-US" sz="2800">
                <a:uFillTx/>
              </a:rPr>
              <a:t>gù</a:t>
            </a:r>
            <a:endParaRPr b="0" dirty="0" lang="en-US" sz="2800">
              <a:uFillTx/>
            </a:endParaRPr>
          </a:p>
          <a:p>
            <a:pPr indent="-514350" marL="514350">
              <a:buFont typeface="+mj-lt"/>
              <a:buAutoNum type="arabicPeriod"/>
            </a:pPr>
            <a:r>
              <a:rPr b="0" dirty="0" err="1" lang="en-US" sz="2800">
                <a:uFillTx/>
              </a:rPr>
              <a:t>Thở</a:t>
            </a:r>
            <a:r>
              <a:rPr b="0" dirty="0" lang="en-US" sz="2800">
                <a:uFillTx/>
              </a:rPr>
              <a:t> co </a:t>
            </a:r>
            <a:r>
              <a:rPr b="0" dirty="0" err="1" lang="en-US" sz="2800">
                <a:uFillTx/>
              </a:rPr>
              <a:t>lõm</a:t>
            </a:r>
            <a:r>
              <a:rPr b="0" dirty="0" lang="en-US" sz="2800">
                <a:uFillTx/>
              </a:rPr>
              <a:t> </a:t>
            </a:r>
            <a:r>
              <a:rPr b="0" dirty="0" err="1" lang="en-US" sz="2800">
                <a:uFillTx/>
              </a:rPr>
              <a:t>ngực</a:t>
            </a:r>
            <a:r>
              <a:rPr b="0" dirty="0" lang="en-US" sz="2800">
                <a:uFillTx/>
              </a:rPr>
              <a:t> </a:t>
            </a:r>
            <a:r>
              <a:rPr b="0" dirty="0" err="1" lang="en-US" sz="2800">
                <a:uFillTx/>
              </a:rPr>
              <a:t>nặng</a:t>
            </a:r>
            <a:endParaRPr b="0" dirty="0" lang="en-US" sz="2800">
              <a:uFillTx/>
            </a:endParaRPr>
          </a:p>
          <a:p>
            <a:pPr indent="-514350" marL="514350">
              <a:buFont typeface="+mj-lt"/>
              <a:buAutoNum type="arabicPeriod"/>
            </a:pPr>
            <a:r>
              <a:rPr b="0" dirty="0" err="1" lang="en-US" sz="2800">
                <a:uFillTx/>
              </a:rPr>
              <a:t>Thở</a:t>
            </a:r>
            <a:r>
              <a:rPr b="0" dirty="0" lang="en-US" sz="2800">
                <a:uFillTx/>
              </a:rPr>
              <a:t> </a:t>
            </a:r>
            <a:r>
              <a:rPr b="0" dirty="0" err="1" lang="en-US" sz="2800">
                <a:uFillTx/>
              </a:rPr>
              <a:t>nhanh</a:t>
            </a:r>
            <a:r>
              <a:rPr b="0" dirty="0" lang="en-US" sz="2800">
                <a:uFillTx/>
              </a:rPr>
              <a:t> ≥ 70 l/p</a:t>
            </a:r>
            <a:endParaRPr dirty="0" lang="en-US" sz="2800">
              <a:uFillTx/>
            </a:endParaRPr>
          </a:p>
          <a:p>
            <a:endParaRPr dirty="0" lang="en-US">
              <a:uFillTx/>
            </a:endParaRPr>
          </a:p>
          <a:p>
            <a:endParaRPr dirty="0" lang="en-US">
              <a:uFillTx/>
            </a:endParaRPr>
          </a:p>
          <a:p>
            <a:endParaRPr dirty="0" lang="en-US">
              <a:uFillTx/>
            </a:endParaRP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Chỉ</a:t>
            </a:r>
            <a:r>
              <a:rPr dirty="0" lang="en-US">
                <a:uFillTx/>
              </a:rPr>
              <a:t> </a:t>
            </a:r>
            <a:r>
              <a:rPr dirty="0" err="1" lang="en-US">
                <a:uFillTx/>
              </a:rPr>
              <a:t>định</a:t>
            </a:r>
            <a:r>
              <a:rPr dirty="0" lang="en-US">
                <a:uFillTx/>
              </a:rPr>
              <a:t> </a:t>
            </a:r>
            <a:r>
              <a:rPr dirty="0" err="1" lang="en-US">
                <a:uFillTx/>
              </a:rPr>
              <a:t>nhập</a:t>
            </a:r>
            <a:r>
              <a:rPr dirty="0" lang="en-US">
                <a:uFillTx/>
              </a:rPr>
              <a:t> ICU</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199" y="1825625"/>
            <a:ext cx="11006797" cy="4351338"/>
          </a:xfrm>
        </p:spPr>
        <p:txBody xmlns:c="http://schemas.openxmlformats.org/drawingml/2006/chart" xmlns:pic="http://schemas.openxmlformats.org/drawingml/2006/picture" xmlns:dgm="http://schemas.openxmlformats.org/drawingml/2006/diagram">
          <a:bodyPr/>
          <a:lstStyle/>
          <a:p>
            <a:r>
              <a:rPr b="0" dirty="0" err="1" lang="en-US" sz="2800">
                <a:uFillTx/>
              </a:rPr>
              <a:t>Suy</a:t>
            </a:r>
            <a:r>
              <a:rPr b="0" dirty="0" lang="en-US" sz="2800">
                <a:uFillTx/>
              </a:rPr>
              <a:t> </a:t>
            </a:r>
            <a:r>
              <a:rPr b="0" dirty="0" err="1" lang="en-US" sz="2800">
                <a:uFillTx/>
              </a:rPr>
              <a:t>hô</a:t>
            </a:r>
            <a:r>
              <a:rPr b="0" dirty="0" lang="en-US" sz="2800">
                <a:uFillTx/>
              </a:rPr>
              <a:t> </a:t>
            </a:r>
            <a:r>
              <a:rPr b="0" dirty="0" err="1" lang="en-US" sz="2800">
                <a:uFillTx/>
              </a:rPr>
              <a:t>hấp</a:t>
            </a:r>
            <a:r>
              <a:rPr b="0" dirty="0" lang="en-US" sz="2800">
                <a:uFillTx/>
              </a:rPr>
              <a:t> </a:t>
            </a:r>
            <a:r>
              <a:rPr b="0" dirty="0" err="1" lang="en-US" sz="2800">
                <a:uFillTx/>
              </a:rPr>
              <a:t>cần</a:t>
            </a:r>
            <a:r>
              <a:rPr b="0" dirty="0" lang="en-US" sz="2800">
                <a:uFillTx/>
              </a:rPr>
              <a:t> FiO</a:t>
            </a:r>
            <a:r>
              <a:rPr b="0" baseline="-25000" dirty="0" lang="en-US" sz="2800">
                <a:uFillTx/>
              </a:rPr>
              <a:t>2</a:t>
            </a:r>
            <a:r>
              <a:rPr b="0" baseline="30000" dirty="0" lang="en-US" sz="2800">
                <a:uFillTx/>
              </a:rPr>
              <a:t> </a:t>
            </a:r>
            <a:r>
              <a:rPr b="0" dirty="0" lang="en-US" sz="2800">
                <a:uFillTx/>
              </a:rPr>
              <a:t>&gt;50%  </a:t>
            </a:r>
            <a:r>
              <a:rPr b="0" dirty="0" err="1" lang="en-US" sz="2800">
                <a:uFillTx/>
              </a:rPr>
              <a:t>để</a:t>
            </a:r>
            <a:r>
              <a:rPr b="0" dirty="0" lang="en-US" sz="2800">
                <a:uFillTx/>
              </a:rPr>
              <a:t> </a:t>
            </a:r>
            <a:r>
              <a:rPr b="0" dirty="0" err="1" lang="en-US" sz="2800">
                <a:uFillTx/>
              </a:rPr>
              <a:t>đạt</a:t>
            </a:r>
            <a:r>
              <a:rPr b="0" dirty="0" lang="en-US" sz="2800">
                <a:uFillTx/>
              </a:rPr>
              <a:t> SpO</a:t>
            </a:r>
            <a:r>
              <a:rPr b="0" baseline="-25000" dirty="0" lang="en-US" sz="2800">
                <a:uFillTx/>
              </a:rPr>
              <a:t>2</a:t>
            </a:r>
            <a:r>
              <a:rPr b="0" baseline="30000" dirty="0" lang="en-US" sz="2800">
                <a:uFillTx/>
              </a:rPr>
              <a:t> </a:t>
            </a:r>
            <a:r>
              <a:rPr b="0" dirty="0" lang="en-US" sz="2800">
                <a:uFillTx/>
              </a:rPr>
              <a:t>&gt;92% </a:t>
            </a:r>
          </a:p>
          <a:p>
            <a:r>
              <a:rPr b="0" dirty="0" err="1" lang="en-US" sz="2800">
                <a:uFillTx/>
              </a:rPr>
              <a:t>Cơn</a:t>
            </a:r>
            <a:r>
              <a:rPr b="0" dirty="0" lang="en-US" sz="2800">
                <a:uFillTx/>
              </a:rPr>
              <a:t> </a:t>
            </a:r>
            <a:r>
              <a:rPr b="0" dirty="0" err="1" lang="en-US" sz="2800">
                <a:uFillTx/>
              </a:rPr>
              <a:t>ngưng</a:t>
            </a:r>
            <a:r>
              <a:rPr b="0" dirty="0" lang="en-US" sz="2800">
                <a:uFillTx/>
              </a:rPr>
              <a:t> </a:t>
            </a:r>
            <a:r>
              <a:rPr b="0" dirty="0" err="1" lang="en-US" sz="2800">
                <a:uFillTx/>
              </a:rPr>
              <a:t>thở</a:t>
            </a:r>
            <a:r>
              <a:rPr b="0" dirty="0" lang="en-US" sz="2800">
                <a:uFillTx/>
              </a:rPr>
              <a:t> </a:t>
            </a:r>
            <a:r>
              <a:rPr b="0" dirty="0" err="1" lang="en-US" sz="2800">
                <a:uFillTx/>
              </a:rPr>
              <a:t>tái</a:t>
            </a:r>
            <a:r>
              <a:rPr b="0" dirty="0" lang="en-US" sz="2800">
                <a:uFillTx/>
              </a:rPr>
              <a:t> </a:t>
            </a:r>
            <a:r>
              <a:rPr b="0" dirty="0" err="1" lang="en-US" sz="2800">
                <a:uFillTx/>
              </a:rPr>
              <a:t>đi</a:t>
            </a:r>
            <a:r>
              <a:rPr b="0" dirty="0" lang="en-US" sz="2800">
                <a:uFillTx/>
              </a:rPr>
              <a:t> </a:t>
            </a:r>
            <a:r>
              <a:rPr b="0" dirty="0" err="1" lang="en-US" sz="2800">
                <a:uFillTx/>
              </a:rPr>
              <a:t>tái</a:t>
            </a:r>
            <a:r>
              <a:rPr b="0" dirty="0" lang="en-US" sz="2800">
                <a:uFillTx/>
              </a:rPr>
              <a:t> </a:t>
            </a:r>
            <a:r>
              <a:rPr b="0" dirty="0" err="1" lang="en-US" sz="2800">
                <a:uFillTx/>
              </a:rPr>
              <a:t>lại</a:t>
            </a:r>
            <a:r>
              <a:rPr b="0" dirty="0" lang="en-US" sz="2800">
                <a:uFillTx/>
              </a:rPr>
              <a:t> </a:t>
            </a:r>
            <a:r>
              <a:rPr b="0" dirty="0" err="1" lang="en-US" sz="2800">
                <a:uFillTx/>
              </a:rPr>
              <a:t>hoặc</a:t>
            </a:r>
            <a:r>
              <a:rPr b="0" dirty="0" lang="en-US" sz="2800">
                <a:uFillTx/>
              </a:rPr>
              <a:t> </a:t>
            </a:r>
            <a:r>
              <a:rPr b="0" dirty="0" err="1" lang="en-US" sz="2800">
                <a:uFillTx/>
              </a:rPr>
              <a:t>thở</a:t>
            </a:r>
            <a:r>
              <a:rPr b="0" dirty="0" lang="en-US" sz="2800">
                <a:uFillTx/>
              </a:rPr>
              <a:t> </a:t>
            </a:r>
            <a:r>
              <a:rPr b="0" dirty="0" err="1" lang="en-US" sz="2800">
                <a:uFillTx/>
              </a:rPr>
              <a:t>chậm</a:t>
            </a:r>
            <a:r>
              <a:rPr b="0" dirty="0" lang="en-US" sz="2800">
                <a:uFillTx/>
              </a:rPr>
              <a:t> </a:t>
            </a:r>
            <a:r>
              <a:rPr b="0" dirty="0" err="1" lang="en-US" sz="2800">
                <a:uFillTx/>
              </a:rPr>
              <a:t>bất</a:t>
            </a:r>
            <a:r>
              <a:rPr b="0" dirty="0" lang="en-US" sz="2800">
                <a:uFillTx/>
              </a:rPr>
              <a:t> </a:t>
            </a:r>
            <a:r>
              <a:rPr b="0" dirty="0" err="1" lang="en-US" sz="2800">
                <a:uFillTx/>
              </a:rPr>
              <a:t>thường</a:t>
            </a:r>
            <a:endParaRPr b="0" dirty="0" lang="en-US" sz="2800">
              <a:uFillTx/>
            </a:endParaRPr>
          </a:p>
          <a:p>
            <a:r>
              <a:rPr b="0" dirty="0" err="1" lang="en-US" sz="2800">
                <a:uFillTx/>
              </a:rPr>
              <a:t>Suy</a:t>
            </a:r>
            <a:r>
              <a:rPr b="0" dirty="0" lang="en-US" sz="2800">
                <a:uFillTx/>
              </a:rPr>
              <a:t> </a:t>
            </a:r>
            <a:r>
              <a:rPr b="0" dirty="0" err="1" lang="en-US" sz="2800">
                <a:uFillTx/>
              </a:rPr>
              <a:t>tuần</a:t>
            </a:r>
            <a:r>
              <a:rPr b="0" dirty="0" lang="en-US" sz="2800">
                <a:uFillTx/>
              </a:rPr>
              <a:t> </a:t>
            </a:r>
            <a:r>
              <a:rPr b="0" dirty="0" err="1" lang="en-US" sz="2800">
                <a:uFillTx/>
              </a:rPr>
              <a:t>hoàn</a:t>
            </a:r>
            <a:r>
              <a:rPr b="0" dirty="0" lang="en-US" sz="2800">
                <a:uFillTx/>
              </a:rPr>
              <a:t> (shock)</a:t>
            </a:r>
          </a:p>
          <a:p>
            <a:endParaRPr dirty="0" lang="en-US">
              <a:uFillTx/>
            </a:endParaRPr>
          </a:p>
        </p:txBody>
      </p:sp>
      <p:pic>
        <p:nvPicPr>
          <p:cNvPr xmlns:c="http://schemas.openxmlformats.org/drawingml/2006/chart" xmlns:pic="http://schemas.openxmlformats.org/drawingml/2006/picture" xmlns:dgm="http://schemas.openxmlformats.org/drawingml/2006/diagram" id="5" name="Picture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184749" y="3108960"/>
            <a:ext cx="5169051" cy="3233077"/>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Kháng</a:t>
            </a:r>
            <a:r>
              <a:rPr dirty="0" lang="en-US">
                <a:uFillTx/>
              </a:rPr>
              <a:t> </a:t>
            </a:r>
            <a:r>
              <a:rPr dirty="0" err="1" lang="en-US">
                <a:uFillTx/>
              </a:rPr>
              <a:t>sinh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600542"/>
            <a:ext cx="10515600" cy="4351338"/>
          </a:xfrm>
        </p:spPr>
        <p:txBody xmlns:c="http://schemas.openxmlformats.org/drawingml/2006/chart" xmlns:pic="http://schemas.openxmlformats.org/drawingml/2006/picture" xmlns:dgm="http://schemas.openxmlformats.org/drawingml/2006/diagram">
          <a:bodyPr>
            <a:normAutofit/>
          </a:bodyPr>
          <a:lstStyle/>
          <a:p>
            <a:r>
              <a:rPr dirty="0" err="1" lang="en-US" sz="3800">
                <a:uFillTx/>
              </a:rPr>
              <a:t>Kháng</a:t>
            </a:r>
            <a:r>
              <a:rPr dirty="0" lang="en-US" sz="3800">
                <a:uFillTx/>
              </a:rPr>
              <a:t> </a:t>
            </a:r>
            <a:r>
              <a:rPr dirty="0" err="1" lang="en-US" sz="3800">
                <a:uFillTx/>
              </a:rPr>
              <a:t>sinh</a:t>
            </a:r>
            <a:endParaRPr dirty="0" lang="en-US" sz="3800">
              <a:uFillTx/>
            </a:endParaRPr>
          </a:p>
          <a:p>
            <a:pPr lvl="1"/>
            <a:r>
              <a:rPr dirty="0" err="1" lang="en-US" sz="3000">
                <a:uFillTx/>
              </a:rPr>
              <a:t>Kháng</a:t>
            </a:r>
            <a:r>
              <a:rPr dirty="0" lang="en-US" sz="3000">
                <a:uFillTx/>
              </a:rPr>
              <a:t> </a:t>
            </a:r>
            <a:r>
              <a:rPr dirty="0" err="1" lang="en-US" sz="3000">
                <a:uFillTx/>
              </a:rPr>
              <a:t>sinh</a:t>
            </a:r>
            <a:r>
              <a:rPr dirty="0" lang="en-US" sz="3000">
                <a:uFillTx/>
              </a:rPr>
              <a:t> </a:t>
            </a:r>
            <a:r>
              <a:rPr dirty="0" err="1" lang="en-US" sz="3000">
                <a:uFillTx/>
              </a:rPr>
              <a:t>đầu</a:t>
            </a:r>
            <a:r>
              <a:rPr dirty="0" lang="en-US" sz="3000">
                <a:uFillTx/>
              </a:rPr>
              <a:t> </a:t>
            </a:r>
            <a:r>
              <a:rPr dirty="0" err="1" lang="en-US" sz="3000">
                <a:uFillTx/>
              </a:rPr>
              <a:t>tiên</a:t>
            </a:r>
            <a:r>
              <a:rPr dirty="0" lang="en-US" sz="3000">
                <a:uFillTx/>
              </a:rPr>
              <a:t> (</a:t>
            </a:r>
            <a:r>
              <a:rPr dirty="0" err="1" lang="en-US" sz="3000">
                <a:uFillTx/>
              </a:rPr>
              <a:t>theo</a:t>
            </a:r>
            <a:r>
              <a:rPr dirty="0" lang="en-US" sz="3000">
                <a:uFillTx/>
              </a:rPr>
              <a:t> </a:t>
            </a:r>
            <a:r>
              <a:rPr dirty="0" err="1" lang="en-US" sz="3000">
                <a:uFillTx/>
              </a:rPr>
              <a:t>kinh</a:t>
            </a:r>
            <a:r>
              <a:rPr dirty="0" lang="en-US" sz="3000">
                <a:uFillTx/>
              </a:rPr>
              <a:t> </a:t>
            </a:r>
            <a:r>
              <a:rPr dirty="0" err="1" lang="en-US" sz="3000">
                <a:uFillTx/>
              </a:rPr>
              <a:t>nghiệm</a:t>
            </a:r>
            <a:r>
              <a:rPr dirty="0" lang="en-US" sz="3000">
                <a:uFillTx/>
              </a:rPr>
              <a:t>): </a:t>
            </a:r>
            <a:r>
              <a:rPr dirty="0" err="1" lang="en-US" sz="3000">
                <a:uFillTx/>
              </a:rPr>
              <a:t>tuổi</a:t>
            </a:r>
            <a:r>
              <a:rPr dirty="0" lang="en-US" sz="3000">
                <a:uFillTx/>
              </a:rPr>
              <a:t>, </a:t>
            </a:r>
            <a:r>
              <a:rPr dirty="0" err="1" lang="en-US" sz="3000">
                <a:uFillTx/>
              </a:rPr>
              <a:t>lâm</a:t>
            </a:r>
            <a:r>
              <a:rPr dirty="0" lang="en-US" sz="3000">
                <a:uFillTx/>
              </a:rPr>
              <a:t> </a:t>
            </a:r>
            <a:r>
              <a:rPr dirty="0" err="1" lang="en-US" sz="3000">
                <a:uFillTx/>
              </a:rPr>
              <a:t>sàng</a:t>
            </a:r>
            <a:r>
              <a:rPr dirty="0" lang="en-US" sz="3000">
                <a:uFillTx/>
              </a:rPr>
              <a:t>, </a:t>
            </a:r>
            <a:r>
              <a:rPr dirty="0" err="1" lang="en-US" sz="3000">
                <a:uFillTx/>
              </a:rPr>
              <a:t>Xquang</a:t>
            </a:r>
            <a:r>
              <a:rPr dirty="0" lang="en-US" sz="3000">
                <a:uFillTx/>
              </a:rPr>
              <a:t> </a:t>
            </a:r>
            <a:r>
              <a:rPr dirty="0" lang="en-US" sz="3000">
                <a:uFillTx/>
                <a:sym charset="2" panose="05000000000000000000" pitchFamily="2" typeface="Wingdings"/>
              </a:rPr>
              <a:t> </a:t>
            </a:r>
            <a:r>
              <a:rPr dirty="0" err="1" lang="en-US" sz="3000">
                <a:uFillTx/>
              </a:rPr>
              <a:t>tác</a:t>
            </a:r>
            <a:r>
              <a:rPr dirty="0" lang="en-US" sz="3000">
                <a:uFillTx/>
              </a:rPr>
              <a:t> </a:t>
            </a:r>
            <a:r>
              <a:rPr dirty="0" err="1" lang="en-US" sz="3000">
                <a:uFillTx/>
              </a:rPr>
              <a:t>nhân</a:t>
            </a:r>
            <a:r>
              <a:rPr dirty="0" lang="en-US" sz="3000">
                <a:uFillTx/>
              </a:rPr>
              <a:t> </a:t>
            </a:r>
            <a:r>
              <a:rPr dirty="0" err="1" lang="en-US" sz="3000">
                <a:uFillTx/>
              </a:rPr>
              <a:t>nghi</a:t>
            </a:r>
            <a:r>
              <a:rPr dirty="0" lang="en-US" sz="3000">
                <a:uFillTx/>
              </a:rPr>
              <a:t> </a:t>
            </a:r>
            <a:r>
              <a:rPr dirty="0" err="1" lang="en-US" sz="3000">
                <a:uFillTx/>
              </a:rPr>
              <a:t>ngờ</a:t>
            </a:r>
            <a:endParaRPr dirty="0" lang="en-US" sz="3000">
              <a:uFillTx/>
            </a:endParaRPr>
          </a:p>
          <a:p>
            <a:pPr lvl="1"/>
            <a:r>
              <a:rPr dirty="0" err="1" lang="en-US" sz="3000">
                <a:uFillTx/>
              </a:rPr>
              <a:t>Thời</a:t>
            </a:r>
            <a:r>
              <a:rPr dirty="0" lang="en-US" sz="3000">
                <a:uFillTx/>
              </a:rPr>
              <a:t> </a:t>
            </a:r>
            <a:r>
              <a:rPr dirty="0" err="1" lang="en-US" sz="3000">
                <a:uFillTx/>
              </a:rPr>
              <a:t>gian</a:t>
            </a:r>
            <a:endParaRPr dirty="0" lang="en-US" sz="3000">
              <a:uFillTx/>
            </a:endParaRPr>
          </a:p>
          <a:p>
            <a:pPr lvl="2"/>
            <a:r>
              <a:rPr dirty="0" lang="en-US" sz="3000">
                <a:uFillTx/>
              </a:rPr>
              <a:t>VP </a:t>
            </a:r>
            <a:r>
              <a:rPr dirty="0" err="1" lang="en-US" sz="3000">
                <a:uFillTx/>
              </a:rPr>
              <a:t>không</a:t>
            </a:r>
            <a:r>
              <a:rPr dirty="0" lang="en-US" sz="3000">
                <a:uFillTx/>
              </a:rPr>
              <a:t> </a:t>
            </a:r>
            <a:r>
              <a:rPr dirty="0" err="1" lang="en-US" sz="3000">
                <a:uFillTx/>
              </a:rPr>
              <a:t>biến</a:t>
            </a:r>
            <a:r>
              <a:rPr dirty="0" lang="en-US" sz="3000">
                <a:uFillTx/>
              </a:rPr>
              <a:t> </a:t>
            </a:r>
            <a:r>
              <a:rPr dirty="0" err="1" lang="en-US" sz="3000">
                <a:uFillTx/>
              </a:rPr>
              <a:t>chứng</a:t>
            </a:r>
            <a:r>
              <a:rPr dirty="0" lang="en-US" sz="3000">
                <a:uFillTx/>
              </a:rPr>
              <a:t>: 		         7-10 </a:t>
            </a:r>
            <a:r>
              <a:rPr dirty="0" err="1" lang="en-US" sz="3000">
                <a:uFillTx/>
              </a:rPr>
              <a:t>ngày</a:t>
            </a:r>
            <a:endParaRPr dirty="0" lang="en-US" sz="3000">
              <a:uFillTx/>
            </a:endParaRPr>
          </a:p>
          <a:p>
            <a:pPr lvl="2"/>
            <a:r>
              <a:rPr dirty="0" lang="en-US" sz="3000">
                <a:uFillTx/>
              </a:rPr>
              <a:t>VP </a:t>
            </a:r>
            <a:r>
              <a:rPr dirty="0" err="1" lang="en-US" sz="3000">
                <a:uFillTx/>
              </a:rPr>
              <a:t>có</a:t>
            </a:r>
            <a:r>
              <a:rPr dirty="0" lang="en-US" sz="3000">
                <a:uFillTx/>
              </a:rPr>
              <a:t> </a:t>
            </a:r>
            <a:r>
              <a:rPr dirty="0" err="1" lang="en-US" sz="3000">
                <a:uFillTx/>
              </a:rPr>
              <a:t>tràn</a:t>
            </a:r>
            <a:r>
              <a:rPr dirty="0" lang="en-US" sz="3000">
                <a:uFillTx/>
              </a:rPr>
              <a:t> </a:t>
            </a:r>
            <a:r>
              <a:rPr dirty="0" err="1" lang="en-US" sz="3000">
                <a:uFillTx/>
              </a:rPr>
              <a:t>dịch</a:t>
            </a:r>
            <a:r>
              <a:rPr dirty="0" lang="en-US" sz="3000">
                <a:uFillTx/>
              </a:rPr>
              <a:t>/</a:t>
            </a:r>
            <a:r>
              <a:rPr dirty="0" err="1" lang="en-US" sz="3000">
                <a:uFillTx/>
              </a:rPr>
              <a:t>tràn</a:t>
            </a:r>
            <a:r>
              <a:rPr dirty="0" lang="en-US" sz="3000">
                <a:uFillTx/>
              </a:rPr>
              <a:t> </a:t>
            </a:r>
            <a:r>
              <a:rPr dirty="0" err="1" lang="en-US" sz="3000">
                <a:uFillTx/>
              </a:rPr>
              <a:t>mủ</a:t>
            </a:r>
            <a:r>
              <a:rPr dirty="0" lang="en-US" sz="3000">
                <a:uFillTx/>
              </a:rPr>
              <a:t> </a:t>
            </a:r>
            <a:r>
              <a:rPr dirty="0" err="1" lang="en-US" sz="3000">
                <a:uFillTx/>
              </a:rPr>
              <a:t>màng</a:t>
            </a:r>
            <a:r>
              <a:rPr dirty="0" lang="en-US" sz="3000">
                <a:uFillTx/>
              </a:rPr>
              <a:t> </a:t>
            </a:r>
            <a:r>
              <a:rPr dirty="0" err="1" lang="en-US" sz="3000">
                <a:uFillTx/>
              </a:rPr>
              <a:t>phổi</a:t>
            </a:r>
            <a:r>
              <a:rPr dirty="0" lang="en-US" sz="3000">
                <a:uFillTx/>
              </a:rPr>
              <a:t>: 	2 – 4 </a:t>
            </a:r>
            <a:r>
              <a:rPr dirty="0" err="1" lang="en-US" sz="3000">
                <a:uFillTx/>
              </a:rPr>
              <a:t>tuần</a:t>
            </a:r>
            <a:endParaRPr dirty="0" lang="en-US" sz="3000">
              <a:uFillTx/>
            </a:endParaRPr>
          </a:p>
          <a:p>
            <a:pPr lvl="2"/>
            <a:r>
              <a:rPr dirty="0" lang="en-US" sz="3000">
                <a:uFillTx/>
              </a:rPr>
              <a:t>VP </a:t>
            </a:r>
            <a:r>
              <a:rPr dirty="0" err="1" lang="en-US" sz="3000">
                <a:uFillTx/>
              </a:rPr>
              <a:t>hoại</a:t>
            </a:r>
            <a:r>
              <a:rPr dirty="0" lang="en-US" sz="3000">
                <a:uFillTx/>
              </a:rPr>
              <a:t> </a:t>
            </a:r>
            <a:r>
              <a:rPr dirty="0" err="1" lang="en-US" sz="3000">
                <a:uFillTx/>
              </a:rPr>
              <a:t>tử</a:t>
            </a:r>
            <a:r>
              <a:rPr dirty="0" lang="en-US" sz="3000">
                <a:uFillTx/>
              </a:rPr>
              <a:t>:		4 </a:t>
            </a:r>
            <a:r>
              <a:rPr dirty="0" err="1" lang="en-US" sz="3000">
                <a:uFillTx/>
              </a:rPr>
              <a:t>tuần</a:t>
            </a:r>
            <a:r>
              <a:rPr dirty="0" lang="en-US" sz="3000">
                <a:uFillTx/>
              </a:rPr>
              <a:t>/ </a:t>
            </a:r>
            <a:r>
              <a:rPr dirty="0" err="1" lang="en-US" sz="3000">
                <a:uFillTx/>
              </a:rPr>
              <a:t>thêm</a:t>
            </a:r>
            <a:r>
              <a:rPr dirty="0" lang="en-US" sz="3000">
                <a:uFillTx/>
              </a:rPr>
              <a:t> 2 </a:t>
            </a:r>
            <a:r>
              <a:rPr dirty="0" err="1" lang="en-US" sz="3000">
                <a:uFillTx/>
              </a:rPr>
              <a:t>tuần</a:t>
            </a:r>
            <a:r>
              <a:rPr dirty="0" lang="en-US" sz="3000">
                <a:uFillTx/>
              </a:rPr>
              <a:t> </a:t>
            </a:r>
            <a:r>
              <a:rPr dirty="0" err="1" lang="en-US" sz="3000">
                <a:uFillTx/>
              </a:rPr>
              <a:t>sau</a:t>
            </a:r>
            <a:r>
              <a:rPr dirty="0" lang="en-US" sz="3000">
                <a:uFillTx/>
              </a:rPr>
              <a:t> </a:t>
            </a:r>
            <a:r>
              <a:rPr dirty="0" err="1" lang="en-US" sz="3000">
                <a:uFillTx/>
              </a:rPr>
              <a:t>sốt</a:t>
            </a:r>
            <a:r>
              <a:rPr dirty="0" lang="en-US" sz="3000">
                <a:uFillTx/>
              </a:rPr>
              <a:t> (-)</a:t>
            </a:r>
          </a:p>
          <a:p>
            <a:pPr lvl="2"/>
            <a:r>
              <a:rPr dirty="0" lang="en-US" sz="3000">
                <a:uFillTx/>
              </a:rPr>
              <a:t>VP </a:t>
            </a:r>
            <a:r>
              <a:rPr dirty="0" err="1" lang="en-US" sz="3000">
                <a:uFillTx/>
              </a:rPr>
              <a:t>có</a:t>
            </a:r>
            <a:r>
              <a:rPr dirty="0" lang="en-US" sz="3000">
                <a:uFillTx/>
              </a:rPr>
              <a:t> </a:t>
            </a:r>
            <a:r>
              <a:rPr dirty="0" err="1" lang="en-US" sz="3000">
                <a:uFillTx/>
              </a:rPr>
              <a:t>biến</a:t>
            </a:r>
            <a:r>
              <a:rPr dirty="0" lang="en-US" sz="3000">
                <a:uFillTx/>
              </a:rPr>
              <a:t> </a:t>
            </a:r>
            <a:r>
              <a:rPr dirty="0" err="1" lang="en-US" sz="3000">
                <a:uFillTx/>
              </a:rPr>
              <a:t>chứng</a:t>
            </a:r>
            <a:r>
              <a:rPr dirty="0" lang="en-US" sz="3000">
                <a:uFillTx/>
              </a:rPr>
              <a:t> </a:t>
            </a:r>
            <a:r>
              <a:rPr dirty="0" err="1" lang="en-US" sz="3000">
                <a:uFillTx/>
              </a:rPr>
              <a:t>áp-xe</a:t>
            </a:r>
            <a:r>
              <a:rPr dirty="0" lang="en-US" sz="3000">
                <a:uFillTx/>
              </a:rPr>
              <a:t> </a:t>
            </a:r>
            <a:r>
              <a:rPr dirty="0" err="1" lang="en-US" sz="3000">
                <a:uFillTx/>
              </a:rPr>
              <a:t>phổi</a:t>
            </a:r>
            <a:r>
              <a:rPr dirty="0" lang="en-US" sz="3000">
                <a:uFillTx/>
              </a:rPr>
              <a:t>:	4 </a:t>
            </a:r>
            <a:r>
              <a:rPr dirty="0" err="1" lang="en-US" sz="3000">
                <a:uFillTx/>
              </a:rPr>
              <a:t>tuần</a:t>
            </a:r>
            <a:r>
              <a:rPr dirty="0" lang="en-US" sz="3000">
                <a:uFillTx/>
              </a:rPr>
              <a:t> </a:t>
            </a:r>
            <a:r>
              <a:rPr dirty="0" err="1" lang="en-US" sz="3000">
                <a:uFillTx/>
              </a:rPr>
              <a:t>ks</a:t>
            </a:r>
            <a:r>
              <a:rPr dirty="0" lang="en-US" sz="3000">
                <a:uFillTx/>
              </a:rPr>
              <a:t> </a:t>
            </a:r>
            <a:r>
              <a:rPr dirty="0" err="1" lang="en-US" sz="3000">
                <a:uFillTx/>
              </a:rPr>
              <a:t>chích</a:t>
            </a:r>
            <a:r>
              <a:rPr dirty="0" lang="en-US" sz="3000">
                <a:uFillTx/>
              </a:rPr>
              <a:t>/ </a:t>
            </a:r>
            <a:r>
              <a:rPr dirty="0" err="1" lang="en-US" sz="3000">
                <a:uFillTx/>
              </a:rPr>
              <a:t>thêm</a:t>
            </a:r>
            <a:r>
              <a:rPr dirty="0" lang="en-US" sz="3000">
                <a:uFillTx/>
              </a:rPr>
              <a:t> </a:t>
            </a:r>
            <a:br>
              <a:rPr dirty="0" lang="en-US" sz="3000">
                <a:uFillTx/>
              </a:rPr>
            </a:br>
            <a:r>
              <a:rPr dirty="0" lang="en-US" sz="3000">
                <a:uFillTx/>
              </a:rPr>
              <a:t>			2 </a:t>
            </a:r>
            <a:r>
              <a:rPr dirty="0" err="1" lang="en-US" sz="3000">
                <a:uFillTx/>
              </a:rPr>
              <a:t>tuần</a:t>
            </a:r>
            <a:r>
              <a:rPr dirty="0" lang="en-US" sz="3000">
                <a:uFillTx/>
              </a:rPr>
              <a:t> </a:t>
            </a:r>
            <a:r>
              <a:rPr dirty="0" err="1" lang="en-US" sz="3000">
                <a:uFillTx/>
              </a:rPr>
              <a:t>sau</a:t>
            </a:r>
            <a:r>
              <a:rPr dirty="0" lang="en-US" sz="3000">
                <a:uFillTx/>
              </a:rPr>
              <a:t> </a:t>
            </a:r>
            <a:r>
              <a:rPr dirty="0" err="1" lang="en-US" sz="3000">
                <a:uFillTx/>
              </a:rPr>
              <a:t>sốt</a:t>
            </a:r>
            <a:r>
              <a:rPr dirty="0" lang="en-US" sz="3000">
                <a:uFillTx/>
              </a:rPr>
              <a:t> (-)</a:t>
            </a:r>
            <a:r>
              <a:rPr dirty="0" lang="en-US" sz="3000">
                <a:uFillTx/>
                <a:sym charset="2" panose="05000000000000000000" pitchFamily="2" typeface="Wingdings"/>
              </a:rPr>
              <a:t> 4 – 8 </a:t>
            </a:r>
            <a:r>
              <a:rPr dirty="0" err="1" lang="en-US" sz="3000">
                <a:uFillTx/>
                <a:sym charset="2" panose="05000000000000000000" pitchFamily="2" typeface="Wingdings"/>
              </a:rPr>
              <a:t>tuần</a:t>
            </a:r>
            <a:r>
              <a:rPr dirty="0" lang="en-US" sz="3000">
                <a:uFillTx/>
                <a:sym charset="2" panose="05000000000000000000" pitchFamily="2" typeface="Wingdings"/>
              </a:rPr>
              <a:t> </a:t>
            </a:r>
            <a:r>
              <a:rPr dirty="0" err="1" lang="en-US" sz="3000">
                <a:uFillTx/>
                <a:sym charset="2" panose="05000000000000000000" pitchFamily="2" typeface="Wingdings"/>
              </a:rPr>
              <a:t>ks</a:t>
            </a:r>
            <a:r>
              <a:rPr dirty="0" lang="en-US" sz="3000">
                <a:uFillTx/>
                <a:sym charset="2" panose="05000000000000000000" pitchFamily="2" typeface="Wingdings"/>
              </a:rPr>
              <a:t> </a:t>
            </a:r>
            <a:r>
              <a:rPr dirty="0" err="1" lang="en-US" sz="3000">
                <a:uFillTx/>
                <a:sym charset="2" panose="05000000000000000000" pitchFamily="2" typeface="Wingdings"/>
              </a:rPr>
              <a:t>uống</a:t>
            </a:r>
            <a:endParaRPr dirty="0" lang="en-US" sz="3000">
              <a:uFillTx/>
              <a:sym charset="2" panose="05000000000000000000" pitchFamily="2" typeface="Wingdings"/>
            </a:endParaRP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Kháng</a:t>
            </a:r>
            <a:r>
              <a:rPr dirty="0" lang="en-US">
                <a:uFillTx/>
              </a:rPr>
              <a:t> </a:t>
            </a:r>
            <a:r>
              <a:rPr dirty="0" err="1" lang="en-US">
                <a:uFillTx/>
              </a:rPr>
              <a:t>sinh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727151"/>
            <a:ext cx="10753578" cy="4351338"/>
          </a:xfrm>
        </p:spPr>
        <p:txBody xmlns:c="http://schemas.openxmlformats.org/drawingml/2006/chart" xmlns:pic="http://schemas.openxmlformats.org/drawingml/2006/picture" xmlns:dgm="http://schemas.openxmlformats.org/drawingml/2006/diagram">
          <a:bodyPr>
            <a:normAutofit/>
          </a:bodyPr>
          <a:lstStyle/>
          <a:p>
            <a:r>
              <a:rPr dirty="0" err="1" lang="en-US">
                <a:solidFill>
                  <a:srgbClr val="FF0000"/>
                </a:solidFill>
                <a:uFillTx/>
              </a:rPr>
              <a:t>Ngoại</a:t>
            </a:r>
            <a:r>
              <a:rPr dirty="0" lang="en-US">
                <a:solidFill>
                  <a:srgbClr val="FF0000"/>
                </a:solidFill>
                <a:uFillTx/>
              </a:rPr>
              <a:t> </a:t>
            </a:r>
            <a:r>
              <a:rPr dirty="0" err="1" lang="en-US">
                <a:solidFill>
                  <a:srgbClr val="FF0000"/>
                </a:solidFill>
                <a:uFillTx/>
              </a:rPr>
              <a:t>trú</a:t>
            </a:r>
            <a:endParaRPr dirty="0" lang="en-US">
              <a:solidFill>
                <a:srgbClr val="FF0000"/>
              </a:solidFill>
              <a:uFillTx/>
            </a:endParaRPr>
          </a:p>
          <a:p>
            <a:pPr lvl="1"/>
            <a:r>
              <a:rPr b="1" dirty="0" lang="en-US">
                <a:solidFill>
                  <a:srgbClr val="0070C0"/>
                </a:solidFill>
                <a:uFillTx/>
              </a:rPr>
              <a:t>2 </a:t>
            </a:r>
            <a:r>
              <a:rPr b="1" dirty="0" err="1" lang="en-US">
                <a:solidFill>
                  <a:srgbClr val="0070C0"/>
                </a:solidFill>
                <a:uFillTx/>
              </a:rPr>
              <a:t>tháng</a:t>
            </a:r>
            <a:r>
              <a:rPr b="1" dirty="0" lang="en-US">
                <a:solidFill>
                  <a:srgbClr val="0070C0"/>
                </a:solidFill>
                <a:uFillTx/>
              </a:rPr>
              <a:t> – 5 </a:t>
            </a:r>
            <a:r>
              <a:rPr b="1" dirty="0" err="1" lang="en-US">
                <a:solidFill>
                  <a:srgbClr val="0070C0"/>
                </a:solidFill>
                <a:uFillTx/>
              </a:rPr>
              <a:t>tuổi</a:t>
            </a:r>
            <a:endParaRPr b="1" dirty="0" lang="en-US">
              <a:solidFill>
                <a:srgbClr val="0070C0"/>
              </a:solidFill>
              <a:uFillTx/>
            </a:endParaRPr>
          </a:p>
          <a:p>
            <a:pPr lvl="2"/>
            <a:r>
              <a:rPr b="1" dirty="0" lang="en-US">
                <a:solidFill>
                  <a:srgbClr val="002060"/>
                </a:solidFill>
                <a:uFillTx/>
              </a:rPr>
              <a:t>Amoxicillin</a:t>
            </a:r>
            <a:r>
              <a:rPr dirty="0" lang="en-US">
                <a:uFillTx/>
              </a:rPr>
              <a:t> 90-100 mg/kg/ng chia 3 (max: 4g/ng)</a:t>
            </a:r>
          </a:p>
          <a:p>
            <a:pPr lvl="2"/>
            <a:r>
              <a:rPr dirty="0" err="1" lang="en-US">
                <a:uFillTx/>
              </a:rPr>
              <a:t>Thay</a:t>
            </a:r>
            <a:r>
              <a:rPr dirty="0" lang="en-US">
                <a:uFillTx/>
              </a:rPr>
              <a:t> </a:t>
            </a:r>
            <a:r>
              <a:rPr dirty="0" err="1" lang="en-US">
                <a:uFillTx/>
              </a:rPr>
              <a:t>thế</a:t>
            </a:r>
            <a:r>
              <a:rPr dirty="0" lang="en-US">
                <a:uFillTx/>
              </a:rPr>
              <a:t>: Cefuroxime, Cefdinir, Cefpodoxime, </a:t>
            </a:r>
            <a:r>
              <a:rPr dirty="0" err="1" lang="en-US">
                <a:uFillTx/>
              </a:rPr>
              <a:t>Cefprozil</a:t>
            </a:r>
            <a:endParaRPr dirty="0" lang="en-US">
              <a:uFillTx/>
            </a:endParaRPr>
          </a:p>
          <a:p>
            <a:pPr lvl="1"/>
            <a:r>
              <a:rPr b="1" dirty="0" lang="en-US">
                <a:solidFill>
                  <a:srgbClr val="0070C0"/>
                </a:solidFill>
                <a:uFillTx/>
              </a:rPr>
              <a:t>&gt;5 </a:t>
            </a:r>
            <a:r>
              <a:rPr b="1" dirty="0" err="1" lang="en-US">
                <a:solidFill>
                  <a:srgbClr val="0070C0"/>
                </a:solidFill>
                <a:uFillTx/>
              </a:rPr>
              <a:t>tuổi</a:t>
            </a:r>
            <a:endParaRPr b="1" dirty="0" lang="en-US">
              <a:solidFill>
                <a:srgbClr val="0070C0"/>
              </a:solidFill>
              <a:uFillTx/>
            </a:endParaRPr>
          </a:p>
          <a:p>
            <a:pPr lvl="2"/>
            <a:r>
              <a:rPr b="1" dirty="0" lang="en-US">
                <a:solidFill>
                  <a:srgbClr val="002060"/>
                </a:solidFill>
                <a:uFillTx/>
              </a:rPr>
              <a:t>Macrolide</a:t>
            </a:r>
          </a:p>
          <a:p>
            <a:pPr lvl="2"/>
            <a:r>
              <a:rPr dirty="0" err="1" lang="en-US">
                <a:uFillTx/>
              </a:rPr>
              <a:t>Thay</a:t>
            </a:r>
            <a:r>
              <a:rPr dirty="0" lang="en-US">
                <a:uFillTx/>
              </a:rPr>
              <a:t> </a:t>
            </a:r>
            <a:r>
              <a:rPr dirty="0" err="1" lang="en-US">
                <a:uFillTx/>
              </a:rPr>
              <a:t>thế</a:t>
            </a:r>
            <a:r>
              <a:rPr dirty="0" lang="en-US">
                <a:uFillTx/>
              </a:rPr>
              <a:t>: Levofloxacin</a:t>
            </a:r>
          </a:p>
          <a:p>
            <a:pPr lvl="1"/>
            <a:r>
              <a:rPr dirty="0" err="1" lang="en-US">
                <a:uFillTx/>
              </a:rPr>
              <a:t>Đánh</a:t>
            </a:r>
            <a:r>
              <a:rPr dirty="0" lang="en-US">
                <a:uFillTx/>
              </a:rPr>
              <a:t> </a:t>
            </a:r>
            <a:r>
              <a:rPr dirty="0" err="1" lang="en-US">
                <a:uFillTx/>
              </a:rPr>
              <a:t>giá</a:t>
            </a:r>
            <a:r>
              <a:rPr dirty="0" lang="en-US">
                <a:uFillTx/>
              </a:rPr>
              <a:t> </a:t>
            </a:r>
            <a:r>
              <a:rPr dirty="0" err="1" lang="en-US">
                <a:uFillTx/>
              </a:rPr>
              <a:t>hiệu</a:t>
            </a:r>
            <a:r>
              <a:rPr dirty="0" lang="en-US">
                <a:uFillTx/>
              </a:rPr>
              <a:t> </a:t>
            </a:r>
            <a:r>
              <a:rPr dirty="0" err="1" lang="en-US">
                <a:uFillTx/>
              </a:rPr>
              <a:t>quả</a:t>
            </a:r>
            <a:r>
              <a:rPr dirty="0" lang="en-US">
                <a:uFillTx/>
              </a:rPr>
              <a:t>: </a:t>
            </a:r>
            <a:r>
              <a:rPr dirty="0" err="1" lang="en-US">
                <a:uFillTx/>
              </a:rPr>
              <a:t>sau</a:t>
            </a:r>
            <a:r>
              <a:rPr dirty="0" lang="en-US">
                <a:uFillTx/>
              </a:rPr>
              <a:t> 48-72 </a:t>
            </a:r>
            <a:r>
              <a:rPr dirty="0" err="1" lang="en-US">
                <a:uFillTx/>
              </a:rPr>
              <a:t>giờ</a:t>
            </a:r>
            <a:r>
              <a:rPr dirty="0" lang="en-US">
                <a:uFillTx/>
              </a:rPr>
              <a:t> </a:t>
            </a:r>
          </a:p>
          <a:p>
            <a:pPr lvl="1"/>
            <a:r>
              <a:rPr dirty="0" err="1" lang="en-US">
                <a:uFillTx/>
              </a:rPr>
              <a:t>Thời</a:t>
            </a:r>
            <a:r>
              <a:rPr dirty="0" lang="en-US">
                <a:uFillTx/>
              </a:rPr>
              <a:t> </a:t>
            </a:r>
            <a:r>
              <a:rPr dirty="0" err="1" lang="en-US">
                <a:uFillTx/>
              </a:rPr>
              <a:t>gian</a:t>
            </a:r>
            <a:r>
              <a:rPr dirty="0" lang="en-US">
                <a:uFillTx/>
              </a:rPr>
              <a:t> </a:t>
            </a:r>
            <a:r>
              <a:rPr dirty="0" err="1" lang="en-US">
                <a:uFillTx/>
              </a:rPr>
              <a:t>điều</a:t>
            </a:r>
            <a:r>
              <a:rPr dirty="0" lang="en-US">
                <a:uFillTx/>
              </a:rPr>
              <a:t> </a:t>
            </a:r>
            <a:r>
              <a:rPr dirty="0" err="1" lang="en-US">
                <a:uFillTx/>
              </a:rPr>
              <a:t>trị</a:t>
            </a:r>
            <a:r>
              <a:rPr dirty="0" lang="en-US">
                <a:uFillTx/>
              </a:rPr>
              <a:t>: </a:t>
            </a:r>
            <a:r>
              <a:rPr dirty="0" lang="en-US">
                <a:solidFill>
                  <a:srgbClr val="002060"/>
                </a:solidFill>
                <a:uFillTx/>
              </a:rPr>
              <a:t>7 </a:t>
            </a:r>
            <a:r>
              <a:rPr dirty="0" err="1" lang="en-US">
                <a:solidFill>
                  <a:srgbClr val="002060"/>
                </a:solidFill>
                <a:uFillTx/>
              </a:rPr>
              <a:t>ngày</a:t>
            </a:r>
            <a:endParaRPr dirty="0" lang="en-US">
              <a:solidFill>
                <a:srgbClr val="002060"/>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Kháng</a:t>
            </a:r>
            <a:r>
              <a:rPr dirty="0" lang="en-US">
                <a:uFillTx/>
              </a:rPr>
              <a:t> </a:t>
            </a:r>
            <a:r>
              <a:rPr dirty="0" err="1" lang="en-US">
                <a:uFillTx/>
              </a:rPr>
              <a:t>sinh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656813"/>
            <a:ext cx="10515600" cy="4351338"/>
          </a:xfrm>
        </p:spPr>
        <p:txBody xmlns:c="http://schemas.openxmlformats.org/drawingml/2006/chart" xmlns:pic="http://schemas.openxmlformats.org/drawingml/2006/picture" xmlns:dgm="http://schemas.openxmlformats.org/drawingml/2006/diagram">
          <a:bodyPr>
            <a:normAutofit/>
          </a:bodyPr>
          <a:lstStyle/>
          <a:p>
            <a:r>
              <a:rPr dirty="0" err="1" lang="en-US">
                <a:solidFill>
                  <a:srgbClr val="FF0000"/>
                </a:solidFill>
                <a:uFillTx/>
              </a:rPr>
              <a:t>Nội</a:t>
            </a:r>
            <a:r>
              <a:rPr dirty="0" lang="en-US">
                <a:solidFill>
                  <a:srgbClr val="FF0000"/>
                </a:solidFill>
                <a:uFillTx/>
              </a:rPr>
              <a:t> </a:t>
            </a:r>
            <a:r>
              <a:rPr dirty="0" err="1" lang="en-US">
                <a:solidFill>
                  <a:srgbClr val="FF0000"/>
                </a:solidFill>
                <a:uFillTx/>
              </a:rPr>
              <a:t>trú</a:t>
            </a:r>
            <a:endParaRPr dirty="0" lang="en-US">
              <a:solidFill>
                <a:srgbClr val="FF0000"/>
              </a:solidFill>
              <a:uFillTx/>
            </a:endParaRPr>
          </a:p>
          <a:p>
            <a:r>
              <a:rPr dirty="0" err="1" lang="en-US">
                <a:uFillTx/>
              </a:rPr>
              <a:t>Trẻ</a:t>
            </a:r>
            <a:r>
              <a:rPr dirty="0" lang="en-US">
                <a:uFillTx/>
              </a:rPr>
              <a:t> &lt;2 </a:t>
            </a:r>
            <a:r>
              <a:rPr dirty="0" err="1" lang="en-US">
                <a:uFillTx/>
              </a:rPr>
              <a:t>tháng</a:t>
            </a:r>
            <a:endParaRPr dirty="0" lang="en-US">
              <a:uFillTx/>
            </a:endParaRPr>
          </a:p>
          <a:p>
            <a:pPr lvl="1"/>
            <a:r>
              <a:rPr dirty="0" lang="en-US" sz="2800">
                <a:uFillTx/>
              </a:rPr>
              <a:t>Cefotaxime ± Aminoglycoside</a:t>
            </a:r>
          </a:p>
          <a:p>
            <a:pPr lvl="2"/>
            <a:r>
              <a:rPr dirty="0" lang="en-US">
                <a:uFillTx/>
              </a:rPr>
              <a:t>Cefotaxime 	200 mg/kg/ng chia 4 </a:t>
            </a:r>
            <a:r>
              <a:rPr dirty="0" err="1" lang="en-US">
                <a:uFillTx/>
              </a:rPr>
              <a:t>lần</a:t>
            </a:r>
            <a:endParaRPr dirty="0" lang="en-US">
              <a:uFillTx/>
            </a:endParaRPr>
          </a:p>
          <a:p>
            <a:pPr lvl="1"/>
            <a:r>
              <a:rPr dirty="0" lang="en-US" sz="2800">
                <a:uFillTx/>
                <a:sym charset="2" panose="05000000000000000000" pitchFamily="2" typeface="Wingdings"/>
              </a:rPr>
              <a:t>Oxacillin 		200 mg/kg/ng chia 4 (max: 12g/ng) + Gentamycin </a:t>
            </a:r>
            <a:r>
              <a:rPr dirty="0" err="1" lang="en-US" sz="2800">
                <a:uFillTx/>
                <a:sym charset="2" panose="05000000000000000000" pitchFamily="2" typeface="Wingdings"/>
              </a:rPr>
              <a:t>nếu</a:t>
            </a:r>
            <a:r>
              <a:rPr dirty="0" lang="en-US" sz="2800">
                <a:uFillTx/>
                <a:sym charset="2" panose="05000000000000000000" pitchFamily="2" typeface="Wingdings"/>
              </a:rPr>
              <a:t> </a:t>
            </a:r>
            <a:r>
              <a:rPr dirty="0" err="1" lang="en-US" sz="2800">
                <a:uFillTx/>
                <a:sym charset="2" panose="05000000000000000000" pitchFamily="2" typeface="Wingdings"/>
              </a:rPr>
              <a:t>nghi</a:t>
            </a:r>
            <a:r>
              <a:rPr dirty="0" lang="en-US" sz="2800">
                <a:uFillTx/>
                <a:sym charset="2" panose="05000000000000000000" pitchFamily="2" typeface="Wingdings"/>
              </a:rPr>
              <a:t> </a:t>
            </a:r>
            <a:r>
              <a:rPr dirty="0" err="1" lang="en-US" sz="2800">
                <a:uFillTx/>
                <a:sym charset="2" panose="05000000000000000000" pitchFamily="2" typeface="Wingdings"/>
              </a:rPr>
              <a:t>tụ</a:t>
            </a:r>
            <a:r>
              <a:rPr dirty="0" lang="en-US" sz="2800">
                <a:uFillTx/>
                <a:sym charset="2" panose="05000000000000000000" pitchFamily="2" typeface="Wingdings"/>
              </a:rPr>
              <a:t> </a:t>
            </a:r>
            <a:r>
              <a:rPr dirty="0" err="1" lang="en-US" sz="2800">
                <a:uFillTx/>
                <a:sym charset="2" panose="05000000000000000000" pitchFamily="2" typeface="Wingdings"/>
              </a:rPr>
              <a:t>cầu</a:t>
            </a:r>
            <a:r>
              <a:rPr dirty="0" lang="en-US" sz="2800">
                <a:uFillTx/>
                <a:sym charset="2" panose="05000000000000000000" pitchFamily="2" typeface="Wingdings"/>
              </a:rPr>
              <a:t> </a:t>
            </a:r>
            <a:r>
              <a:rPr dirty="0" err="1" lang="en-US" sz="2800">
                <a:uFillTx/>
                <a:sym charset="2" panose="05000000000000000000" pitchFamily="2" typeface="Wingdings"/>
              </a:rPr>
              <a:t>nhạy</a:t>
            </a:r>
            <a:r>
              <a:rPr dirty="0" lang="en-US" sz="2800">
                <a:uFillTx/>
                <a:sym charset="2" panose="05000000000000000000" pitchFamily="2" typeface="Wingdings"/>
              </a:rPr>
              <a:t> Methicillin (x 3-6 </a:t>
            </a:r>
            <a:r>
              <a:rPr dirty="0" err="1" lang="en-US" sz="2800">
                <a:uFillTx/>
                <a:sym charset="2" panose="05000000000000000000" pitchFamily="2" typeface="Wingdings"/>
              </a:rPr>
              <a:t>tuần</a:t>
            </a:r>
            <a:r>
              <a:rPr dirty="0" lang="en-US" sz="2800">
                <a:uFillTx/>
                <a:sym charset="2" panose="05000000000000000000" pitchFamily="2" typeface="Wingdings"/>
              </a:rPr>
              <a:t>)</a:t>
            </a:r>
            <a:endParaRPr dirty="0" lang="en-US" sz="2800">
              <a:uFillTx/>
            </a:endParaRPr>
          </a:p>
          <a:p>
            <a:pPr lvl="1"/>
            <a:endParaRPr dirty="0" lang="en-US">
              <a:uFillTx/>
            </a:endParaRPr>
          </a:p>
          <a:p>
            <a:pPr indent="0" marL="0">
              <a:buNone/>
            </a:pPr>
            <a:endParaRPr dirty="0" lang="en-US">
              <a:uFillTx/>
            </a:endParaRPr>
          </a:p>
          <a:p>
            <a:pPr lvl="1"/>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Kháng</a:t>
            </a:r>
            <a:r>
              <a:rPr dirty="0" lang="en-US">
                <a:uFillTx/>
              </a:rPr>
              <a:t> </a:t>
            </a:r>
            <a:r>
              <a:rPr dirty="0" err="1" lang="en-US">
                <a:uFillTx/>
              </a:rPr>
              <a:t>sinh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502067"/>
            <a:ext cx="10515600" cy="5137884"/>
          </a:xfrm>
        </p:spPr>
        <p:txBody xmlns:c="http://schemas.openxmlformats.org/drawingml/2006/chart" xmlns:pic="http://schemas.openxmlformats.org/drawingml/2006/picture" xmlns:dgm="http://schemas.openxmlformats.org/drawingml/2006/diagram">
          <a:bodyPr>
            <a:normAutofit fontScale="92500" lnSpcReduction="10000"/>
          </a:bodyPr>
          <a:lstStyle/>
          <a:p>
            <a:r>
              <a:rPr dirty="0" err="1" lang="en-US" sz="3500">
                <a:solidFill>
                  <a:srgbClr val="FF0000"/>
                </a:solidFill>
                <a:uFillTx/>
              </a:rPr>
              <a:t>Nội</a:t>
            </a:r>
            <a:r>
              <a:rPr dirty="0" lang="en-US" sz="3500">
                <a:solidFill>
                  <a:srgbClr val="FF0000"/>
                </a:solidFill>
                <a:uFillTx/>
              </a:rPr>
              <a:t> </a:t>
            </a:r>
            <a:r>
              <a:rPr dirty="0" err="1" lang="en-US" sz="3500">
                <a:solidFill>
                  <a:srgbClr val="FF0000"/>
                </a:solidFill>
                <a:uFillTx/>
              </a:rPr>
              <a:t>trú</a:t>
            </a:r>
            <a:r>
              <a:rPr dirty="0" lang="en-US" sz="3500">
                <a:solidFill>
                  <a:srgbClr val="FF0000"/>
                </a:solidFill>
                <a:uFillTx/>
              </a:rPr>
              <a:t> (</a:t>
            </a:r>
            <a:r>
              <a:rPr dirty="0" err="1" lang="en-US" sz="3500">
                <a:solidFill>
                  <a:srgbClr val="FF0000"/>
                </a:solidFill>
                <a:uFillTx/>
              </a:rPr>
              <a:t>tt</a:t>
            </a:r>
            <a:r>
              <a:rPr dirty="0" lang="en-US" sz="3500">
                <a:solidFill>
                  <a:srgbClr val="FF0000"/>
                </a:solidFill>
                <a:uFillTx/>
              </a:rPr>
              <a:t>.)</a:t>
            </a:r>
          </a:p>
          <a:p>
            <a:r>
              <a:rPr dirty="0" lang="en-US" sz="3500">
                <a:uFillTx/>
              </a:rPr>
              <a:t>2 </a:t>
            </a:r>
            <a:r>
              <a:rPr dirty="0" err="1" lang="en-US" sz="3500">
                <a:uFillTx/>
              </a:rPr>
              <a:t>tháng</a:t>
            </a:r>
            <a:r>
              <a:rPr dirty="0" lang="en-US" sz="3500">
                <a:uFillTx/>
              </a:rPr>
              <a:t> – 5 </a:t>
            </a:r>
            <a:r>
              <a:rPr dirty="0" err="1" lang="en-US" sz="3500">
                <a:uFillTx/>
              </a:rPr>
              <a:t>tuổi</a:t>
            </a:r>
            <a:endParaRPr dirty="0" lang="en-US" sz="3500">
              <a:uFillTx/>
            </a:endParaRPr>
          </a:p>
          <a:p>
            <a:pPr lvl="1">
              <a:lnSpc>
                <a:spcPct val="105000"/>
              </a:lnSpc>
              <a:spcBef>
                <a:spcPts val="300"/>
              </a:spcBef>
              <a:spcAft>
                <a:spcPts val="300"/>
              </a:spcAft>
            </a:pPr>
            <a:r>
              <a:rPr dirty="0" lang="en-US" sz="3000">
                <a:uFillTx/>
              </a:rPr>
              <a:t>Ampicillin, PNC G: </a:t>
            </a:r>
            <a:r>
              <a:rPr dirty="0" err="1" lang="en-US" sz="3000">
                <a:uFillTx/>
              </a:rPr>
              <a:t>trẻ</a:t>
            </a:r>
            <a:r>
              <a:rPr dirty="0" lang="en-US" sz="3000">
                <a:uFillTx/>
              </a:rPr>
              <a:t> </a:t>
            </a:r>
            <a:r>
              <a:rPr dirty="0" err="1" lang="en-US" sz="3000">
                <a:uFillTx/>
              </a:rPr>
              <a:t>chủng</a:t>
            </a:r>
            <a:r>
              <a:rPr dirty="0" lang="en-US" sz="3000">
                <a:uFillTx/>
              </a:rPr>
              <a:t> </a:t>
            </a:r>
            <a:r>
              <a:rPr dirty="0" err="1" lang="en-US" sz="3000">
                <a:uFillTx/>
              </a:rPr>
              <a:t>ngừa</a:t>
            </a:r>
            <a:r>
              <a:rPr dirty="0" lang="en-US" sz="3000">
                <a:uFillTx/>
              </a:rPr>
              <a:t> </a:t>
            </a:r>
            <a:r>
              <a:rPr dirty="0" err="1" lang="en-US" sz="3000">
                <a:uFillTx/>
              </a:rPr>
              <a:t>đủ</a:t>
            </a:r>
            <a:r>
              <a:rPr dirty="0" lang="en-US" sz="3000">
                <a:uFillTx/>
              </a:rPr>
              <a:t> + </a:t>
            </a:r>
            <a:r>
              <a:rPr dirty="0" err="1" lang="en-US" sz="3000">
                <a:uFillTx/>
              </a:rPr>
              <a:t>sống</a:t>
            </a:r>
            <a:r>
              <a:rPr dirty="0" lang="en-US" sz="3000">
                <a:uFillTx/>
              </a:rPr>
              <a:t> ở </a:t>
            </a:r>
            <a:r>
              <a:rPr dirty="0" err="1" lang="en-US" sz="3000">
                <a:uFillTx/>
              </a:rPr>
              <a:t>vùng</a:t>
            </a:r>
            <a:r>
              <a:rPr dirty="0" lang="en-US" sz="3000">
                <a:uFillTx/>
              </a:rPr>
              <a:t> </a:t>
            </a:r>
            <a:r>
              <a:rPr dirty="0" err="1" lang="en-US" sz="3000">
                <a:uFillTx/>
              </a:rPr>
              <a:t>có</a:t>
            </a:r>
            <a:r>
              <a:rPr dirty="0" lang="en-US" sz="3000">
                <a:uFillTx/>
              </a:rPr>
              <a:t> </a:t>
            </a:r>
            <a:br>
              <a:rPr dirty="0" lang="en-US" sz="3000">
                <a:uFillTx/>
              </a:rPr>
            </a:br>
            <a:r>
              <a:rPr dirty="0" err="1" lang="en-US" sz="3000">
                <a:uFillTx/>
              </a:rPr>
              <a:t>tỉ</a:t>
            </a:r>
            <a:r>
              <a:rPr dirty="0" lang="en-US" sz="3000">
                <a:uFillTx/>
              </a:rPr>
              <a:t> </a:t>
            </a:r>
            <a:r>
              <a:rPr dirty="0" err="1" lang="en-US" sz="3000">
                <a:uFillTx/>
              </a:rPr>
              <a:t>lệ</a:t>
            </a:r>
            <a:r>
              <a:rPr dirty="0" lang="en-US" sz="3000">
                <a:uFillTx/>
              </a:rPr>
              <a:t> </a:t>
            </a:r>
            <a:r>
              <a:rPr dirty="0" err="1" lang="en-US" sz="3000">
                <a:uFillTx/>
              </a:rPr>
              <a:t>phế</a:t>
            </a:r>
            <a:r>
              <a:rPr dirty="0" lang="en-US" sz="3000">
                <a:uFillTx/>
              </a:rPr>
              <a:t> </a:t>
            </a:r>
            <a:r>
              <a:rPr dirty="0" err="1" lang="en-US" sz="3000">
                <a:uFillTx/>
              </a:rPr>
              <a:t>cầu</a:t>
            </a:r>
            <a:r>
              <a:rPr dirty="0" lang="en-US" sz="3000">
                <a:uFillTx/>
              </a:rPr>
              <a:t> </a:t>
            </a:r>
            <a:r>
              <a:rPr dirty="0" err="1" lang="en-US" sz="3000">
                <a:uFillTx/>
              </a:rPr>
              <a:t>kháng</a:t>
            </a:r>
            <a:r>
              <a:rPr dirty="0" lang="en-US" sz="3000">
                <a:uFillTx/>
              </a:rPr>
              <a:t> </a:t>
            </a:r>
            <a:r>
              <a:rPr dirty="0" err="1" lang="en-US" sz="3000">
                <a:uFillTx/>
              </a:rPr>
              <a:t>thuốc</a:t>
            </a:r>
            <a:r>
              <a:rPr dirty="0" lang="en-US" sz="3000">
                <a:uFillTx/>
              </a:rPr>
              <a:t> </a:t>
            </a:r>
            <a:r>
              <a:rPr dirty="0" err="1" lang="en-US" sz="3000">
                <a:uFillTx/>
              </a:rPr>
              <a:t>thấp</a:t>
            </a:r>
            <a:endParaRPr dirty="0" lang="en-US" sz="3000">
              <a:uFillTx/>
            </a:endParaRPr>
          </a:p>
          <a:p>
            <a:pPr lvl="1">
              <a:lnSpc>
                <a:spcPct val="105000"/>
              </a:lnSpc>
              <a:spcBef>
                <a:spcPts val="300"/>
              </a:spcBef>
              <a:spcAft>
                <a:spcPts val="300"/>
              </a:spcAft>
            </a:pPr>
            <a:r>
              <a:rPr dirty="0" lang="en-US" sz="3000">
                <a:uFillTx/>
              </a:rPr>
              <a:t>Cephalosporin III: </a:t>
            </a:r>
            <a:r>
              <a:rPr dirty="0" err="1" lang="en-US" sz="3000">
                <a:uFillTx/>
              </a:rPr>
              <a:t>trẻ</a:t>
            </a:r>
            <a:r>
              <a:rPr dirty="0" lang="en-US" sz="3000">
                <a:uFillTx/>
              </a:rPr>
              <a:t> &lt;12 </a:t>
            </a:r>
            <a:r>
              <a:rPr dirty="0" err="1" lang="en-US" sz="3000">
                <a:uFillTx/>
              </a:rPr>
              <a:t>tháng</a:t>
            </a:r>
            <a:r>
              <a:rPr dirty="0" lang="en-US" sz="3000">
                <a:uFillTx/>
              </a:rPr>
              <a:t> + </a:t>
            </a:r>
            <a:r>
              <a:rPr dirty="0" err="1" lang="en-US" sz="3000">
                <a:uFillTx/>
              </a:rPr>
              <a:t>không</a:t>
            </a:r>
            <a:r>
              <a:rPr dirty="0" lang="en-US" sz="3000">
                <a:uFillTx/>
              </a:rPr>
              <a:t> </a:t>
            </a:r>
            <a:r>
              <a:rPr dirty="0" err="1" lang="en-US" sz="3000">
                <a:uFillTx/>
              </a:rPr>
              <a:t>chủng</a:t>
            </a:r>
            <a:r>
              <a:rPr dirty="0" lang="en-US" sz="3000">
                <a:uFillTx/>
              </a:rPr>
              <a:t> </a:t>
            </a:r>
            <a:r>
              <a:rPr dirty="0" err="1" lang="en-US" sz="3000">
                <a:uFillTx/>
              </a:rPr>
              <a:t>ngừa</a:t>
            </a:r>
            <a:r>
              <a:rPr dirty="0" lang="en-US" sz="3000">
                <a:uFillTx/>
              </a:rPr>
              <a:t> </a:t>
            </a:r>
            <a:r>
              <a:rPr dirty="0" err="1" lang="en-US" sz="3000">
                <a:uFillTx/>
              </a:rPr>
              <a:t>đủ</a:t>
            </a:r>
            <a:r>
              <a:rPr dirty="0" lang="en-US" sz="3000">
                <a:uFillTx/>
              </a:rPr>
              <a:t>, </a:t>
            </a:r>
            <a:br>
              <a:rPr dirty="0" lang="en-US" sz="3000">
                <a:uFillTx/>
              </a:rPr>
            </a:br>
            <a:r>
              <a:rPr dirty="0" lang="en-US" sz="3000">
                <a:uFillTx/>
              </a:rPr>
              <a:t>VP </a:t>
            </a:r>
            <a:r>
              <a:rPr dirty="0" err="1" lang="en-US" sz="3000">
                <a:uFillTx/>
              </a:rPr>
              <a:t>nặng</a:t>
            </a:r>
            <a:r>
              <a:rPr dirty="0" lang="en-US" sz="3000">
                <a:uFillTx/>
              </a:rPr>
              <a:t>, </a:t>
            </a:r>
            <a:r>
              <a:rPr dirty="0" err="1" lang="en-US" sz="3000">
                <a:uFillTx/>
              </a:rPr>
              <a:t>sống</a:t>
            </a:r>
            <a:r>
              <a:rPr dirty="0" lang="en-US" sz="3000">
                <a:uFillTx/>
              </a:rPr>
              <a:t> ở </a:t>
            </a:r>
            <a:r>
              <a:rPr dirty="0" err="1" lang="en-US" sz="3000">
                <a:uFillTx/>
              </a:rPr>
              <a:t>vùng</a:t>
            </a:r>
            <a:r>
              <a:rPr dirty="0" lang="en-US" sz="3000">
                <a:uFillTx/>
              </a:rPr>
              <a:t> </a:t>
            </a:r>
            <a:r>
              <a:rPr dirty="0" err="1" lang="en-US" sz="3000">
                <a:uFillTx/>
              </a:rPr>
              <a:t>có</a:t>
            </a:r>
            <a:r>
              <a:rPr dirty="0" lang="en-US" sz="3000">
                <a:uFillTx/>
              </a:rPr>
              <a:t> </a:t>
            </a:r>
            <a:r>
              <a:rPr dirty="0" err="1" lang="en-US" sz="3000">
                <a:uFillTx/>
              </a:rPr>
              <a:t>tỉ</a:t>
            </a:r>
            <a:r>
              <a:rPr dirty="0" lang="en-US" sz="3000">
                <a:uFillTx/>
              </a:rPr>
              <a:t> </a:t>
            </a:r>
            <a:r>
              <a:rPr dirty="0" err="1" lang="en-US" sz="3000">
                <a:uFillTx/>
              </a:rPr>
              <a:t>lệ</a:t>
            </a:r>
            <a:r>
              <a:rPr dirty="0" lang="en-US" sz="3000">
                <a:uFillTx/>
              </a:rPr>
              <a:t> </a:t>
            </a:r>
            <a:r>
              <a:rPr dirty="0" err="1" lang="en-US" sz="3000">
                <a:uFillTx/>
              </a:rPr>
              <a:t>phế</a:t>
            </a:r>
            <a:r>
              <a:rPr dirty="0" lang="en-US" sz="3000">
                <a:uFillTx/>
              </a:rPr>
              <a:t> </a:t>
            </a:r>
            <a:r>
              <a:rPr dirty="0" err="1" lang="en-US" sz="3000">
                <a:uFillTx/>
              </a:rPr>
              <a:t>cầu</a:t>
            </a:r>
            <a:r>
              <a:rPr dirty="0" lang="en-US" sz="3000">
                <a:uFillTx/>
              </a:rPr>
              <a:t> </a:t>
            </a:r>
            <a:r>
              <a:rPr dirty="0" err="1" lang="en-US" sz="3000">
                <a:uFillTx/>
              </a:rPr>
              <a:t>kháng</a:t>
            </a:r>
            <a:r>
              <a:rPr dirty="0" lang="en-US" sz="3000">
                <a:uFillTx/>
              </a:rPr>
              <a:t> </a:t>
            </a:r>
            <a:r>
              <a:rPr dirty="0" err="1" lang="en-US" sz="3000">
                <a:uFillTx/>
              </a:rPr>
              <a:t>thuốc</a:t>
            </a:r>
            <a:r>
              <a:rPr dirty="0" lang="en-US" sz="3000">
                <a:uFillTx/>
              </a:rPr>
              <a:t> </a:t>
            </a:r>
            <a:r>
              <a:rPr dirty="0" err="1" lang="en-US" sz="3000">
                <a:uFillTx/>
              </a:rPr>
              <a:t>cao</a:t>
            </a:r>
            <a:endParaRPr dirty="0" lang="en-US" sz="3000">
              <a:uFillTx/>
            </a:endParaRPr>
          </a:p>
          <a:p>
            <a:pPr lvl="2">
              <a:lnSpc>
                <a:spcPct val="105000"/>
              </a:lnSpc>
              <a:spcBef>
                <a:spcPts val="300"/>
              </a:spcBef>
              <a:spcAft>
                <a:spcPts val="300"/>
              </a:spcAft>
            </a:pPr>
            <a:r>
              <a:rPr dirty="0" lang="en-US" sz="3000">
                <a:uFillTx/>
              </a:rPr>
              <a:t>Cefotaxime 150-200 mg/kg/ng chia 3-4 </a:t>
            </a:r>
            <a:r>
              <a:rPr dirty="0" err="1" lang="en-US" sz="3000">
                <a:uFillTx/>
              </a:rPr>
              <a:t>lần</a:t>
            </a:r>
            <a:r>
              <a:rPr dirty="0" lang="en-US" sz="3000">
                <a:uFillTx/>
              </a:rPr>
              <a:t>, max: 10g/ng</a:t>
            </a:r>
          </a:p>
          <a:p>
            <a:pPr lvl="2">
              <a:lnSpc>
                <a:spcPct val="105000"/>
              </a:lnSpc>
              <a:spcBef>
                <a:spcPts val="300"/>
              </a:spcBef>
              <a:spcAft>
                <a:spcPts val="300"/>
              </a:spcAft>
            </a:pPr>
            <a:r>
              <a:rPr dirty="0" lang="en-US" sz="3000">
                <a:uFillTx/>
              </a:rPr>
              <a:t>Ceftriaxone   80-100 mg/kg/ng chia 1-2 </a:t>
            </a:r>
            <a:r>
              <a:rPr dirty="0" err="1" lang="en-US" sz="3000">
                <a:uFillTx/>
              </a:rPr>
              <a:t>lần</a:t>
            </a:r>
            <a:r>
              <a:rPr dirty="0" lang="en-US" sz="3000">
                <a:uFillTx/>
              </a:rPr>
              <a:t>, max: 4g/ng</a:t>
            </a:r>
          </a:p>
          <a:p>
            <a:pPr lvl="1">
              <a:lnSpc>
                <a:spcPct val="105000"/>
              </a:lnSpc>
              <a:spcBef>
                <a:spcPts val="300"/>
              </a:spcBef>
              <a:spcAft>
                <a:spcPts val="300"/>
              </a:spcAft>
            </a:pPr>
            <a:r>
              <a:rPr dirty="0" lang="en-US" sz="3000">
                <a:uFillTx/>
              </a:rPr>
              <a:t>±  Macrolide</a:t>
            </a:r>
          </a:p>
          <a:p>
            <a:pPr lvl="1">
              <a:lnSpc>
                <a:spcPct val="105000"/>
              </a:lnSpc>
              <a:spcBef>
                <a:spcPts val="300"/>
              </a:spcBef>
              <a:spcAft>
                <a:spcPts val="300"/>
              </a:spcAft>
            </a:pPr>
            <a:r>
              <a:rPr dirty="0" lang="en-US" sz="3000">
                <a:uFillTx/>
                <a:sym charset="2" panose="05000000000000000000" pitchFamily="2" typeface="Wingdings"/>
              </a:rPr>
              <a:t>Oxacillin 150-200 mg/kg/ng chia 4 (max: 12g/ng) </a:t>
            </a:r>
            <a:r>
              <a:rPr dirty="0" err="1" lang="en-US" sz="3000">
                <a:uFillTx/>
                <a:sym charset="2" panose="05000000000000000000" pitchFamily="2" typeface="Wingdings"/>
              </a:rPr>
              <a:t>nếu</a:t>
            </a:r>
            <a:r>
              <a:rPr dirty="0" lang="en-US" sz="3000">
                <a:uFillTx/>
                <a:sym charset="2" panose="05000000000000000000" pitchFamily="2" typeface="Wingdings"/>
              </a:rPr>
              <a:t> </a:t>
            </a:r>
            <a:r>
              <a:rPr dirty="0" err="1" lang="en-US" sz="3000">
                <a:uFillTx/>
                <a:sym charset="2" panose="05000000000000000000" pitchFamily="2" typeface="Wingdings"/>
              </a:rPr>
              <a:t>nghi</a:t>
            </a:r>
            <a:r>
              <a:rPr dirty="0" lang="en-US" sz="3000">
                <a:uFillTx/>
                <a:sym charset="2" panose="05000000000000000000" pitchFamily="2" typeface="Wingdings"/>
              </a:rPr>
              <a:t> MSSA</a:t>
            </a:r>
            <a:endParaRPr dirty="0" lang="en-US" sz="30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5658" y="596423"/>
            <a:ext cx="10515600" cy="1325563"/>
          </a:xfrm>
        </p:spPr>
        <p:txBody xmlns:c="http://schemas.openxmlformats.org/drawingml/2006/chart" xmlns:pic="http://schemas.openxmlformats.org/drawingml/2006/picture" xmlns:dgm="http://schemas.openxmlformats.org/drawingml/2006/diagram">
          <a:bodyPr>
            <a:normAutofit/>
          </a:bodyPr>
          <a:lstStyle/>
          <a:p>
            <a:r>
              <a:rPr dirty="0" err="1" lang="en-US" sz="5400">
                <a:uFillTx/>
              </a:rPr>
              <a:t>Mục</a:t>
            </a:r>
            <a:r>
              <a:rPr dirty="0" lang="en-US" sz="5400">
                <a:uFillTx/>
              </a:rPr>
              <a:t> </a:t>
            </a:r>
            <a:r>
              <a:rPr dirty="0" err="1" lang="en-US" sz="5400">
                <a:uFillTx/>
              </a:rPr>
              <a:t>tiêu</a:t>
            </a:r>
            <a:r>
              <a:rPr dirty="0" lang="en-US" sz="5400">
                <a:uFillTx/>
              </a:rPr>
              <a:t> </a:t>
            </a:r>
            <a:r>
              <a:rPr dirty="0" err="1" lang="en-US" sz="5400">
                <a:uFillTx/>
              </a:rPr>
              <a:t>học</a:t>
            </a:r>
            <a:r>
              <a:rPr dirty="0" lang="en-US" sz="5400">
                <a:uFillTx/>
              </a:rPr>
              <a:t> </a:t>
            </a:r>
            <a:r>
              <a:rPr dirty="0" err="1" lang="en-US" sz="5400">
                <a:uFillTx/>
              </a:rPr>
              <a:t>tập</a:t>
            </a:r>
            <a:endParaRPr dirty="0" lang="en-US" sz="5400">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021079" y="2050708"/>
            <a:ext cx="10721741" cy="4351338"/>
          </a:xfrm>
        </p:spPr>
        <p:txBody xmlns:c="http://schemas.openxmlformats.org/drawingml/2006/chart" xmlns:pic="http://schemas.openxmlformats.org/drawingml/2006/picture" xmlns:dgm="http://schemas.openxmlformats.org/drawingml/2006/diagram">
          <a:bodyPr/>
          <a:lstStyle/>
          <a:p>
            <a:pPr indent="0" marL="0">
              <a:buNone/>
            </a:pPr>
            <a:r>
              <a:rPr dirty="0" lang="en-US">
                <a:uFillTx/>
              </a:rPr>
              <a:t>Sau </a:t>
            </a:r>
            <a:r>
              <a:rPr dirty="0" err="1" lang="en-US">
                <a:uFillTx/>
              </a:rPr>
              <a:t>khi</a:t>
            </a:r>
            <a:r>
              <a:rPr dirty="0" lang="en-US">
                <a:uFillTx/>
              </a:rPr>
              <a:t> </a:t>
            </a:r>
            <a:r>
              <a:rPr dirty="0" err="1" lang="en-US">
                <a:uFillTx/>
              </a:rPr>
              <a:t>học</a:t>
            </a:r>
            <a:r>
              <a:rPr dirty="0" lang="en-US">
                <a:uFillTx/>
              </a:rPr>
              <a:t> </a:t>
            </a:r>
            <a:r>
              <a:rPr dirty="0" err="1" lang="en-US">
                <a:uFillTx/>
              </a:rPr>
              <a:t>xong</a:t>
            </a:r>
            <a:r>
              <a:rPr dirty="0" lang="en-US">
                <a:uFillTx/>
              </a:rPr>
              <a:t> </a:t>
            </a:r>
            <a:r>
              <a:rPr dirty="0" err="1" lang="en-US">
                <a:uFillTx/>
              </a:rPr>
              <a:t>bài</a:t>
            </a:r>
            <a:r>
              <a:rPr dirty="0" lang="en-US">
                <a:uFillTx/>
              </a:rPr>
              <a:t> </a:t>
            </a:r>
            <a:r>
              <a:rPr dirty="0" err="1" lang="en-US">
                <a:uFillTx/>
              </a:rPr>
              <a:t>này</a:t>
            </a:r>
            <a:r>
              <a:rPr dirty="0" lang="en-US">
                <a:uFillTx/>
              </a:rPr>
              <a:t>, </a:t>
            </a:r>
            <a:r>
              <a:rPr dirty="0" err="1" lang="en-US">
                <a:uFillTx/>
              </a:rPr>
              <a:t>sinh</a:t>
            </a:r>
            <a:r>
              <a:rPr dirty="0" lang="en-US">
                <a:uFillTx/>
              </a:rPr>
              <a:t> </a:t>
            </a:r>
            <a:r>
              <a:rPr dirty="0" err="1" lang="en-US">
                <a:uFillTx/>
              </a:rPr>
              <a:t>viên</a:t>
            </a:r>
            <a:r>
              <a:rPr dirty="0" lang="en-US">
                <a:uFillTx/>
              </a:rPr>
              <a:t> </a:t>
            </a:r>
            <a:r>
              <a:rPr dirty="0" err="1" lang="en-US">
                <a:uFillTx/>
              </a:rPr>
              <a:t>có</a:t>
            </a:r>
            <a:r>
              <a:rPr dirty="0" lang="en-US">
                <a:uFillTx/>
              </a:rPr>
              <a:t> </a:t>
            </a:r>
            <a:r>
              <a:rPr dirty="0" err="1" lang="en-US">
                <a:uFillTx/>
              </a:rPr>
              <a:t>khả</a:t>
            </a:r>
            <a:r>
              <a:rPr dirty="0" lang="en-US">
                <a:uFillTx/>
              </a:rPr>
              <a:t> </a:t>
            </a:r>
            <a:r>
              <a:rPr dirty="0" err="1" lang="en-US">
                <a:uFillTx/>
              </a:rPr>
              <a:t>năng</a:t>
            </a:r>
            <a:endParaRPr dirty="0" lang="en-US">
              <a:uFillTx/>
            </a:endParaRPr>
          </a:p>
          <a:p>
            <a:pPr indent="-514350" lvl="1" marL="971550">
              <a:lnSpc>
                <a:spcPct val="100000"/>
              </a:lnSpc>
              <a:spcBef>
                <a:spcPts val="600"/>
              </a:spcBef>
              <a:spcAft>
                <a:spcPts val="600"/>
              </a:spcAft>
              <a:buFont typeface="+mj-lt"/>
              <a:buAutoNum type="arabicPeriod"/>
            </a:pPr>
            <a:r>
              <a:rPr dirty="0" err="1" lang="en-US">
                <a:uFillTx/>
              </a:rPr>
              <a:t>Trình</a:t>
            </a:r>
            <a:r>
              <a:rPr dirty="0" lang="en-US">
                <a:uFillTx/>
              </a:rPr>
              <a:t> </a:t>
            </a:r>
            <a:r>
              <a:rPr dirty="0" err="1" lang="en-US">
                <a:uFillTx/>
              </a:rPr>
              <a:t>bày</a:t>
            </a:r>
            <a:r>
              <a:rPr dirty="0" lang="en-US">
                <a:uFillTx/>
              </a:rPr>
              <a:t> </a:t>
            </a:r>
            <a:r>
              <a:rPr dirty="0" err="1" lang="en-US">
                <a:solidFill>
                  <a:srgbClr val="FC4734"/>
                </a:solidFill>
                <a:uFillTx/>
              </a:rPr>
              <a:t>triệu</a:t>
            </a:r>
            <a:r>
              <a:rPr dirty="0" lang="en-US">
                <a:solidFill>
                  <a:srgbClr val="FC4734"/>
                </a:solidFill>
                <a:uFillTx/>
              </a:rPr>
              <a:t> </a:t>
            </a:r>
            <a:r>
              <a:rPr dirty="0" err="1" lang="en-US">
                <a:solidFill>
                  <a:srgbClr val="FC4734"/>
                </a:solidFill>
                <a:uFillTx/>
              </a:rPr>
              <a:t>chứng</a:t>
            </a:r>
            <a:r>
              <a:rPr dirty="0" lang="en-US">
                <a:solidFill>
                  <a:srgbClr val="FC4734"/>
                </a:solidFill>
                <a:uFillTx/>
              </a:rPr>
              <a:t> </a:t>
            </a:r>
            <a:r>
              <a:rPr dirty="0" err="1" lang="en-US">
                <a:solidFill>
                  <a:srgbClr val="FC4734"/>
                </a:solidFill>
                <a:uFillTx/>
              </a:rPr>
              <a:t>lâm</a:t>
            </a:r>
            <a:r>
              <a:rPr dirty="0" lang="en-US">
                <a:solidFill>
                  <a:srgbClr val="FC4734"/>
                </a:solidFill>
                <a:uFillTx/>
              </a:rPr>
              <a:t> </a:t>
            </a:r>
            <a:r>
              <a:rPr dirty="0" err="1" lang="en-US">
                <a:solidFill>
                  <a:srgbClr val="FC4734"/>
                </a:solidFill>
                <a:uFillTx/>
              </a:rPr>
              <a:t>sàng</a:t>
            </a:r>
            <a:r>
              <a:rPr dirty="0" lang="en-US">
                <a:solidFill>
                  <a:srgbClr val="FC4734"/>
                </a:solidFill>
                <a:uFillTx/>
              </a:rPr>
              <a:t> </a:t>
            </a:r>
            <a:r>
              <a:rPr dirty="0" err="1" lang="en-US">
                <a:uFillTx/>
              </a:rPr>
              <a:t>viêm</a:t>
            </a:r>
            <a:r>
              <a:rPr dirty="0" lang="en-US">
                <a:uFillTx/>
              </a:rPr>
              <a:t> </a:t>
            </a:r>
            <a:r>
              <a:rPr dirty="0" err="1" lang="en-US">
                <a:uFillTx/>
              </a:rPr>
              <a:t>phổi</a:t>
            </a:r>
            <a:r>
              <a:rPr dirty="0" lang="en-US">
                <a:uFillTx/>
              </a:rPr>
              <a:t> ở </a:t>
            </a:r>
            <a:r>
              <a:rPr dirty="0" err="1" lang="en-US">
                <a:uFillTx/>
              </a:rPr>
              <a:t>trẻ</a:t>
            </a:r>
            <a:r>
              <a:rPr dirty="0" lang="en-US">
                <a:uFillTx/>
              </a:rPr>
              <a:t> </a:t>
            </a:r>
            <a:r>
              <a:rPr dirty="0" err="1" lang="en-US">
                <a:uFillTx/>
              </a:rPr>
              <a:t>em</a:t>
            </a:r>
            <a:endParaRPr dirty="0" lang="en-US">
              <a:uFillTx/>
            </a:endParaRPr>
          </a:p>
          <a:p>
            <a:pPr indent="-514350" lvl="1" marL="971550">
              <a:lnSpc>
                <a:spcPct val="100000"/>
              </a:lnSpc>
              <a:spcBef>
                <a:spcPts val="600"/>
              </a:spcBef>
              <a:spcAft>
                <a:spcPts val="600"/>
              </a:spcAft>
              <a:buFont typeface="+mj-lt"/>
              <a:buAutoNum type="arabicPeriod"/>
            </a:pPr>
            <a:r>
              <a:rPr dirty="0" err="1" lang="en-US">
                <a:uFillTx/>
              </a:rPr>
              <a:t>Trình</a:t>
            </a:r>
            <a:r>
              <a:rPr dirty="0" lang="en-US">
                <a:uFillTx/>
              </a:rPr>
              <a:t> </a:t>
            </a:r>
            <a:r>
              <a:rPr dirty="0" err="1" lang="en-US">
                <a:uFillTx/>
              </a:rPr>
              <a:t>bày</a:t>
            </a:r>
            <a:r>
              <a:rPr dirty="0" lang="en-US">
                <a:uFillTx/>
              </a:rPr>
              <a:t> </a:t>
            </a:r>
            <a:r>
              <a:rPr dirty="0" err="1" lang="en-US">
                <a:solidFill>
                  <a:srgbClr val="FC4734"/>
                </a:solidFill>
                <a:uFillTx/>
              </a:rPr>
              <a:t>tác</a:t>
            </a:r>
            <a:r>
              <a:rPr dirty="0" lang="en-US">
                <a:solidFill>
                  <a:srgbClr val="FC4734"/>
                </a:solidFill>
                <a:uFillTx/>
              </a:rPr>
              <a:t> </a:t>
            </a:r>
            <a:r>
              <a:rPr dirty="0" err="1" lang="en-US">
                <a:solidFill>
                  <a:srgbClr val="FC4734"/>
                </a:solidFill>
                <a:uFillTx/>
              </a:rPr>
              <a:t>nhân</a:t>
            </a:r>
            <a:r>
              <a:rPr dirty="0" lang="en-US">
                <a:solidFill>
                  <a:srgbClr val="800080"/>
                </a:solidFill>
                <a:uFillTx/>
              </a:rPr>
              <a:t> </a:t>
            </a:r>
            <a:r>
              <a:rPr dirty="0" err="1" lang="en-US">
                <a:uFillTx/>
              </a:rPr>
              <a:t>gây</a:t>
            </a:r>
            <a:r>
              <a:rPr dirty="0" lang="en-US">
                <a:uFillTx/>
              </a:rPr>
              <a:t> </a:t>
            </a:r>
            <a:r>
              <a:rPr dirty="0" err="1" lang="en-US">
                <a:uFillTx/>
              </a:rPr>
              <a:t>viêm</a:t>
            </a:r>
            <a:r>
              <a:rPr dirty="0" lang="en-US">
                <a:uFillTx/>
              </a:rPr>
              <a:t> </a:t>
            </a:r>
            <a:r>
              <a:rPr dirty="0" err="1" lang="en-US">
                <a:uFillTx/>
              </a:rPr>
              <a:t>phổi</a:t>
            </a:r>
            <a:r>
              <a:rPr dirty="0" lang="en-US">
                <a:uFillTx/>
              </a:rPr>
              <a:t> ở </a:t>
            </a:r>
            <a:r>
              <a:rPr dirty="0" err="1" lang="en-US">
                <a:uFillTx/>
              </a:rPr>
              <a:t>trẻ</a:t>
            </a:r>
            <a:r>
              <a:rPr dirty="0" lang="en-US">
                <a:uFillTx/>
              </a:rPr>
              <a:t> </a:t>
            </a:r>
            <a:r>
              <a:rPr dirty="0" err="1" lang="en-US">
                <a:uFillTx/>
              </a:rPr>
              <a:t>em</a:t>
            </a:r>
            <a:endParaRPr dirty="0" lang="en-US">
              <a:uFillTx/>
            </a:endParaRPr>
          </a:p>
          <a:p>
            <a:pPr indent="-514350" lvl="1" marL="971550">
              <a:lnSpc>
                <a:spcPct val="100000"/>
              </a:lnSpc>
              <a:spcBef>
                <a:spcPts val="600"/>
              </a:spcBef>
              <a:spcAft>
                <a:spcPts val="600"/>
              </a:spcAft>
              <a:buFont typeface="+mj-lt"/>
              <a:buAutoNum type="arabicPeriod"/>
            </a:pPr>
            <a:r>
              <a:rPr dirty="0" err="1" lang="en-US">
                <a:uFillTx/>
              </a:rPr>
              <a:t>Trình</a:t>
            </a:r>
            <a:r>
              <a:rPr dirty="0" lang="en-US">
                <a:uFillTx/>
              </a:rPr>
              <a:t> </a:t>
            </a:r>
            <a:r>
              <a:rPr dirty="0" err="1" lang="en-US">
                <a:uFillTx/>
              </a:rPr>
              <a:t>bày</a:t>
            </a:r>
            <a:r>
              <a:rPr dirty="0" lang="en-US">
                <a:uFillTx/>
              </a:rPr>
              <a:t> </a:t>
            </a:r>
            <a:r>
              <a:rPr dirty="0" err="1" lang="en-US">
                <a:solidFill>
                  <a:srgbClr val="FC4734"/>
                </a:solidFill>
                <a:uFillTx/>
              </a:rPr>
              <a:t>chỉ</a:t>
            </a:r>
            <a:r>
              <a:rPr dirty="0" lang="en-US">
                <a:solidFill>
                  <a:srgbClr val="FC4734"/>
                </a:solidFill>
                <a:uFillTx/>
              </a:rPr>
              <a:t> </a:t>
            </a:r>
            <a:r>
              <a:rPr dirty="0" err="1" lang="en-US">
                <a:solidFill>
                  <a:srgbClr val="FC4734"/>
                </a:solidFill>
                <a:uFillTx/>
              </a:rPr>
              <a:t>định</a:t>
            </a:r>
            <a:r>
              <a:rPr dirty="0" lang="en-US">
                <a:solidFill>
                  <a:srgbClr val="FC4734"/>
                </a:solidFill>
                <a:uFillTx/>
              </a:rPr>
              <a:t> </a:t>
            </a:r>
            <a:r>
              <a:rPr dirty="0" err="1" lang="en-US">
                <a:solidFill>
                  <a:srgbClr val="FC4734"/>
                </a:solidFill>
                <a:uFillTx/>
              </a:rPr>
              <a:t>nhập</a:t>
            </a:r>
            <a:r>
              <a:rPr dirty="0" lang="en-US">
                <a:solidFill>
                  <a:srgbClr val="FC4734"/>
                </a:solidFill>
                <a:uFillTx/>
              </a:rPr>
              <a:t> </a:t>
            </a:r>
            <a:r>
              <a:rPr dirty="0" err="1" lang="en-US">
                <a:solidFill>
                  <a:srgbClr val="FC4734"/>
                </a:solidFill>
                <a:uFillTx/>
              </a:rPr>
              <a:t>viện</a:t>
            </a:r>
            <a:r>
              <a:rPr dirty="0" lang="en-US">
                <a:solidFill>
                  <a:srgbClr val="FC4734"/>
                </a:solidFill>
                <a:uFillTx/>
              </a:rPr>
              <a:t> </a:t>
            </a:r>
            <a:r>
              <a:rPr dirty="0" err="1" lang="en-US">
                <a:uFillTx/>
              </a:rPr>
              <a:t>khi</a:t>
            </a:r>
            <a:r>
              <a:rPr dirty="0" lang="en-US">
                <a:uFillTx/>
              </a:rPr>
              <a:t> </a:t>
            </a:r>
            <a:r>
              <a:rPr dirty="0" err="1" lang="en-US">
                <a:uFillTx/>
              </a:rPr>
              <a:t>trẻ</a:t>
            </a:r>
            <a:r>
              <a:rPr dirty="0" lang="en-US">
                <a:uFillTx/>
              </a:rPr>
              <a:t> </a:t>
            </a:r>
            <a:r>
              <a:rPr dirty="0" err="1" lang="en-US">
                <a:uFillTx/>
              </a:rPr>
              <a:t>bị</a:t>
            </a:r>
            <a:r>
              <a:rPr dirty="0" lang="en-US">
                <a:uFillTx/>
              </a:rPr>
              <a:t> </a:t>
            </a:r>
            <a:r>
              <a:rPr dirty="0" err="1" lang="en-US">
                <a:uFillTx/>
              </a:rPr>
              <a:t>viêm</a:t>
            </a:r>
            <a:r>
              <a:rPr dirty="0" lang="en-US">
                <a:uFillTx/>
              </a:rPr>
              <a:t> </a:t>
            </a:r>
            <a:r>
              <a:rPr dirty="0" err="1" lang="en-US">
                <a:uFillTx/>
              </a:rPr>
              <a:t>phổi</a:t>
            </a:r>
            <a:endParaRPr dirty="0" lang="en-US">
              <a:uFillTx/>
            </a:endParaRPr>
          </a:p>
          <a:p>
            <a:pPr indent="-514350" lvl="1" marL="971550">
              <a:lnSpc>
                <a:spcPct val="100000"/>
              </a:lnSpc>
              <a:spcBef>
                <a:spcPts val="600"/>
              </a:spcBef>
              <a:spcAft>
                <a:spcPts val="600"/>
              </a:spcAft>
              <a:buFont typeface="+mj-lt"/>
              <a:buAutoNum type="arabicPeriod"/>
            </a:pPr>
            <a:r>
              <a:rPr dirty="0" err="1" lang="en-US">
                <a:uFillTx/>
              </a:rPr>
              <a:t>Trình</a:t>
            </a:r>
            <a:r>
              <a:rPr dirty="0" lang="en-US">
                <a:uFillTx/>
              </a:rPr>
              <a:t> </a:t>
            </a:r>
            <a:r>
              <a:rPr dirty="0" err="1" lang="en-US">
                <a:uFillTx/>
              </a:rPr>
              <a:t>bày</a:t>
            </a:r>
            <a:r>
              <a:rPr dirty="0" lang="en-US">
                <a:uFillTx/>
              </a:rPr>
              <a:t> </a:t>
            </a:r>
            <a:r>
              <a:rPr dirty="0" err="1" lang="en-US">
                <a:uFillTx/>
              </a:rPr>
              <a:t>các</a:t>
            </a:r>
            <a:r>
              <a:rPr dirty="0" lang="en-US">
                <a:uFillTx/>
              </a:rPr>
              <a:t> </a:t>
            </a:r>
            <a:r>
              <a:rPr dirty="0" err="1" lang="en-US">
                <a:solidFill>
                  <a:srgbClr val="FC4734"/>
                </a:solidFill>
                <a:uFillTx/>
              </a:rPr>
              <a:t>biến</a:t>
            </a:r>
            <a:r>
              <a:rPr dirty="0" lang="en-US">
                <a:solidFill>
                  <a:srgbClr val="FC4734"/>
                </a:solidFill>
                <a:uFillTx/>
              </a:rPr>
              <a:t> </a:t>
            </a:r>
            <a:r>
              <a:rPr dirty="0" err="1" lang="en-US">
                <a:solidFill>
                  <a:srgbClr val="FC4734"/>
                </a:solidFill>
                <a:uFillTx/>
              </a:rPr>
              <a:t>chứng</a:t>
            </a:r>
            <a:r>
              <a:rPr dirty="0" lang="en-US">
                <a:solidFill>
                  <a:srgbClr val="FC4734"/>
                </a:solidFill>
                <a:uFillTx/>
              </a:rPr>
              <a:t> </a:t>
            </a:r>
            <a:r>
              <a:rPr dirty="0" err="1" lang="en-US">
                <a:uFillTx/>
              </a:rPr>
              <a:t>của</a:t>
            </a:r>
            <a:r>
              <a:rPr dirty="0" lang="en-US">
                <a:uFillTx/>
              </a:rPr>
              <a:t> </a:t>
            </a:r>
            <a:r>
              <a:rPr dirty="0" err="1" lang="en-US">
                <a:uFillTx/>
              </a:rPr>
              <a:t>viêm</a:t>
            </a:r>
            <a:r>
              <a:rPr dirty="0" lang="en-US">
                <a:uFillTx/>
              </a:rPr>
              <a:t> </a:t>
            </a:r>
            <a:r>
              <a:rPr dirty="0" err="1" lang="en-US">
                <a:uFillTx/>
              </a:rPr>
              <a:t>phổi</a:t>
            </a:r>
            <a:r>
              <a:rPr dirty="0" lang="en-US">
                <a:uFillTx/>
              </a:rPr>
              <a:t> ở </a:t>
            </a:r>
            <a:r>
              <a:rPr err="1" lang="en-US">
                <a:uFillTx/>
              </a:rPr>
              <a:t>trẻ</a:t>
            </a:r>
            <a:r>
              <a:rPr lang="en-US">
                <a:uFillTx/>
              </a:rPr>
              <a:t> </a:t>
            </a:r>
            <a:r>
              <a:rPr lang="en-US" smtClean="0">
                <a:uFillTx/>
              </a:rPr>
              <a:t>em</a:t>
            </a:r>
          </a:p>
          <a:p>
            <a:pPr indent="-514350" lvl="1" marL="971550">
              <a:lnSpc>
                <a:spcPct val="100000"/>
              </a:lnSpc>
              <a:spcBef>
                <a:spcPts val="600"/>
              </a:spcBef>
              <a:spcAft>
                <a:spcPts val="600"/>
              </a:spcAft>
              <a:buFont typeface="+mj-lt"/>
              <a:buAutoNum type="arabicPeriod"/>
            </a:pPr>
            <a:r>
              <a:rPr lang="en-US" smtClean="0">
                <a:uFillTx/>
              </a:rPr>
              <a:t>Trình bày cách </a:t>
            </a:r>
            <a:r>
              <a:rPr lang="en-US" smtClean="0">
                <a:solidFill>
                  <a:srgbClr val="FF0000"/>
                </a:solidFill>
                <a:uFillTx/>
              </a:rPr>
              <a:t>chọn lựa kháng sinh</a:t>
            </a:r>
            <a:r>
              <a:rPr lang="en-US" smtClean="0">
                <a:uFillTx/>
              </a:rPr>
              <a:t> trong điều trị viêm phổi</a:t>
            </a:r>
            <a:endParaRPr dirty="0" lang="en-US">
              <a:uFillTx/>
            </a:endParaRPr>
          </a:p>
          <a:p>
            <a:pPr lvl="1"/>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Kháng</a:t>
            </a:r>
            <a:r>
              <a:rPr dirty="0" lang="en-US">
                <a:uFillTx/>
              </a:rPr>
              <a:t> </a:t>
            </a:r>
            <a:r>
              <a:rPr dirty="0" err="1" lang="en-US">
                <a:uFillTx/>
              </a:rPr>
              <a:t>sinh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3500">
                <a:solidFill>
                  <a:srgbClr val="FF0000"/>
                </a:solidFill>
                <a:uFillTx/>
              </a:rPr>
              <a:t>Nội</a:t>
            </a:r>
            <a:r>
              <a:rPr dirty="0" lang="en-US" sz="3500">
                <a:solidFill>
                  <a:srgbClr val="FF0000"/>
                </a:solidFill>
                <a:uFillTx/>
              </a:rPr>
              <a:t> </a:t>
            </a:r>
            <a:r>
              <a:rPr dirty="0" err="1" lang="en-US" sz="3500">
                <a:solidFill>
                  <a:srgbClr val="FF0000"/>
                </a:solidFill>
                <a:uFillTx/>
              </a:rPr>
              <a:t>trú</a:t>
            </a:r>
            <a:r>
              <a:rPr dirty="0" lang="en-US" sz="3500">
                <a:solidFill>
                  <a:srgbClr val="FF0000"/>
                </a:solidFill>
                <a:uFillTx/>
              </a:rPr>
              <a:t> (</a:t>
            </a:r>
            <a:r>
              <a:rPr dirty="0" err="1" lang="en-US" sz="3500">
                <a:solidFill>
                  <a:srgbClr val="FF0000"/>
                </a:solidFill>
                <a:uFillTx/>
              </a:rPr>
              <a:t>tt</a:t>
            </a:r>
            <a:r>
              <a:rPr dirty="0" lang="en-US" sz="3500">
                <a:solidFill>
                  <a:srgbClr val="FF0000"/>
                </a:solidFill>
                <a:uFillTx/>
              </a:rPr>
              <a:t>.)</a:t>
            </a:r>
          </a:p>
          <a:p>
            <a:r>
              <a:rPr dirty="0" lang="en-US" sz="3500">
                <a:uFillTx/>
              </a:rPr>
              <a:t>&gt;5 </a:t>
            </a:r>
            <a:r>
              <a:rPr dirty="0" err="1" lang="en-US" sz="3500">
                <a:uFillTx/>
              </a:rPr>
              <a:t>tuổi</a:t>
            </a:r>
            <a:endParaRPr dirty="0" lang="en-US" sz="3500">
              <a:uFillTx/>
            </a:endParaRPr>
          </a:p>
          <a:p>
            <a:pPr lvl="1">
              <a:lnSpc>
                <a:spcPct val="105000"/>
              </a:lnSpc>
              <a:spcBef>
                <a:spcPts val="300"/>
              </a:spcBef>
              <a:spcAft>
                <a:spcPts val="300"/>
              </a:spcAft>
            </a:pPr>
            <a:r>
              <a:rPr dirty="0" lang="en-US" sz="2800">
                <a:uFillTx/>
              </a:rPr>
              <a:t>Ampicillin, PNC G: </a:t>
            </a:r>
            <a:r>
              <a:rPr dirty="0" err="1" lang="en-US" sz="2800">
                <a:uFillTx/>
              </a:rPr>
              <a:t>trẻ</a:t>
            </a:r>
            <a:r>
              <a:rPr dirty="0" lang="en-US" sz="2800">
                <a:uFillTx/>
              </a:rPr>
              <a:t> </a:t>
            </a:r>
            <a:r>
              <a:rPr dirty="0" err="1" lang="en-US" sz="2800">
                <a:uFillTx/>
              </a:rPr>
              <a:t>chủng</a:t>
            </a:r>
            <a:r>
              <a:rPr dirty="0" lang="en-US" sz="2800">
                <a:uFillTx/>
              </a:rPr>
              <a:t> </a:t>
            </a:r>
            <a:r>
              <a:rPr dirty="0" err="1" lang="en-US" sz="2800">
                <a:uFillTx/>
              </a:rPr>
              <a:t>ngừa</a:t>
            </a:r>
            <a:r>
              <a:rPr dirty="0" lang="en-US" sz="2800">
                <a:uFillTx/>
              </a:rPr>
              <a:t> </a:t>
            </a:r>
            <a:r>
              <a:rPr dirty="0" err="1" lang="en-US" sz="2800">
                <a:uFillTx/>
              </a:rPr>
              <a:t>đủ</a:t>
            </a:r>
            <a:r>
              <a:rPr dirty="0" lang="en-US" sz="2800">
                <a:uFillTx/>
              </a:rPr>
              <a:t> + </a:t>
            </a:r>
            <a:r>
              <a:rPr dirty="0" err="1" lang="en-US" sz="2800">
                <a:uFillTx/>
              </a:rPr>
              <a:t>sống</a:t>
            </a:r>
            <a:r>
              <a:rPr dirty="0" lang="en-US" sz="2800">
                <a:uFillTx/>
              </a:rPr>
              <a:t> ở </a:t>
            </a:r>
            <a:r>
              <a:rPr dirty="0" err="1" lang="en-US" sz="2800">
                <a:uFillTx/>
              </a:rPr>
              <a:t>vùng</a:t>
            </a:r>
            <a:r>
              <a:rPr dirty="0" lang="en-US" sz="2800">
                <a:uFillTx/>
              </a:rPr>
              <a:t> </a:t>
            </a:r>
            <a:r>
              <a:rPr dirty="0" err="1" lang="en-US" sz="2800">
                <a:uFillTx/>
              </a:rPr>
              <a:t>có</a:t>
            </a:r>
            <a:r>
              <a:rPr dirty="0" lang="en-US" sz="2800">
                <a:uFillTx/>
              </a:rPr>
              <a:t> </a:t>
            </a:r>
            <a:br>
              <a:rPr dirty="0" lang="en-US" sz="2800">
                <a:uFillTx/>
              </a:rPr>
            </a:br>
            <a:r>
              <a:rPr dirty="0" err="1" lang="en-US" sz="2800">
                <a:uFillTx/>
              </a:rPr>
              <a:t>tỉ</a:t>
            </a:r>
            <a:r>
              <a:rPr dirty="0" lang="en-US" sz="2800">
                <a:uFillTx/>
              </a:rPr>
              <a:t> </a:t>
            </a:r>
            <a:r>
              <a:rPr dirty="0" err="1" lang="en-US" sz="2800">
                <a:uFillTx/>
              </a:rPr>
              <a:t>lệ</a:t>
            </a:r>
            <a:r>
              <a:rPr dirty="0" lang="en-US" sz="2800">
                <a:uFillTx/>
              </a:rPr>
              <a:t> </a:t>
            </a:r>
            <a:r>
              <a:rPr dirty="0" err="1" lang="en-US" sz="2800">
                <a:uFillTx/>
              </a:rPr>
              <a:t>phế</a:t>
            </a:r>
            <a:r>
              <a:rPr dirty="0" lang="en-US" sz="2800">
                <a:uFillTx/>
              </a:rPr>
              <a:t> </a:t>
            </a:r>
            <a:r>
              <a:rPr dirty="0" err="1" lang="en-US" sz="2800">
                <a:uFillTx/>
              </a:rPr>
              <a:t>cầu</a:t>
            </a:r>
            <a:r>
              <a:rPr dirty="0" lang="en-US" sz="2800">
                <a:uFillTx/>
              </a:rPr>
              <a:t> </a:t>
            </a:r>
            <a:r>
              <a:rPr dirty="0" err="1" lang="en-US" sz="2800">
                <a:uFillTx/>
              </a:rPr>
              <a:t>kháng</a:t>
            </a:r>
            <a:r>
              <a:rPr dirty="0" lang="en-US" sz="2800">
                <a:uFillTx/>
              </a:rPr>
              <a:t> </a:t>
            </a:r>
            <a:r>
              <a:rPr dirty="0" err="1" lang="en-US" sz="2800">
                <a:uFillTx/>
              </a:rPr>
              <a:t>thuốc</a:t>
            </a:r>
            <a:r>
              <a:rPr dirty="0" lang="en-US" sz="2800">
                <a:uFillTx/>
              </a:rPr>
              <a:t> </a:t>
            </a:r>
            <a:r>
              <a:rPr dirty="0" err="1" lang="en-US" sz="2800">
                <a:uFillTx/>
              </a:rPr>
              <a:t>thấp</a:t>
            </a:r>
            <a:endParaRPr dirty="0" lang="en-US" sz="2800">
              <a:uFillTx/>
            </a:endParaRPr>
          </a:p>
          <a:p>
            <a:pPr lvl="1">
              <a:lnSpc>
                <a:spcPct val="105000"/>
              </a:lnSpc>
              <a:spcBef>
                <a:spcPts val="300"/>
              </a:spcBef>
              <a:spcAft>
                <a:spcPts val="300"/>
              </a:spcAft>
            </a:pPr>
            <a:r>
              <a:rPr dirty="0" lang="en-US" sz="2800">
                <a:uFillTx/>
              </a:rPr>
              <a:t>Cephalosporin III: VP </a:t>
            </a:r>
            <a:r>
              <a:rPr dirty="0" err="1" lang="en-US" sz="2800">
                <a:uFillTx/>
              </a:rPr>
              <a:t>nặng</a:t>
            </a:r>
            <a:r>
              <a:rPr dirty="0" lang="en-US" sz="2800">
                <a:uFillTx/>
              </a:rPr>
              <a:t>, </a:t>
            </a:r>
            <a:r>
              <a:rPr dirty="0" err="1" lang="en-US" sz="2800">
                <a:uFillTx/>
              </a:rPr>
              <a:t>sống</a:t>
            </a:r>
            <a:r>
              <a:rPr dirty="0" lang="en-US" sz="2800">
                <a:uFillTx/>
              </a:rPr>
              <a:t> ở </a:t>
            </a:r>
            <a:r>
              <a:rPr dirty="0" err="1" lang="en-US" sz="2800">
                <a:uFillTx/>
              </a:rPr>
              <a:t>vùng</a:t>
            </a:r>
            <a:r>
              <a:rPr dirty="0" lang="en-US" sz="2800">
                <a:uFillTx/>
              </a:rPr>
              <a:t> </a:t>
            </a:r>
            <a:r>
              <a:rPr dirty="0" err="1" lang="en-US" sz="2800">
                <a:uFillTx/>
              </a:rPr>
              <a:t>có</a:t>
            </a:r>
            <a:r>
              <a:rPr dirty="0" lang="en-US" sz="2800">
                <a:uFillTx/>
              </a:rPr>
              <a:t> </a:t>
            </a:r>
            <a:r>
              <a:rPr dirty="0" err="1" lang="en-US" sz="2800">
                <a:uFillTx/>
              </a:rPr>
              <a:t>tỉ</a:t>
            </a:r>
            <a:r>
              <a:rPr dirty="0" lang="en-US" sz="2800">
                <a:uFillTx/>
              </a:rPr>
              <a:t> </a:t>
            </a:r>
            <a:r>
              <a:rPr dirty="0" err="1" lang="en-US" sz="2800">
                <a:uFillTx/>
              </a:rPr>
              <a:t>lệ</a:t>
            </a:r>
            <a:r>
              <a:rPr dirty="0" lang="en-US" sz="2800">
                <a:uFillTx/>
              </a:rPr>
              <a:t> </a:t>
            </a:r>
            <a:r>
              <a:rPr dirty="0" err="1" lang="en-US" sz="2800">
                <a:uFillTx/>
              </a:rPr>
              <a:t>phế</a:t>
            </a:r>
            <a:r>
              <a:rPr dirty="0" lang="en-US" sz="2800">
                <a:uFillTx/>
              </a:rPr>
              <a:t> </a:t>
            </a:r>
            <a:r>
              <a:rPr dirty="0" err="1" lang="en-US" sz="2800">
                <a:uFillTx/>
              </a:rPr>
              <a:t>cầu</a:t>
            </a:r>
            <a:r>
              <a:rPr dirty="0" lang="en-US" sz="2800">
                <a:uFillTx/>
              </a:rPr>
              <a:t> </a:t>
            </a:r>
            <a:r>
              <a:rPr dirty="0" err="1" lang="en-US" sz="2800">
                <a:uFillTx/>
              </a:rPr>
              <a:t>kháng</a:t>
            </a:r>
            <a:r>
              <a:rPr dirty="0" lang="en-US" sz="2800">
                <a:uFillTx/>
              </a:rPr>
              <a:t> </a:t>
            </a:r>
            <a:r>
              <a:rPr dirty="0" err="1" lang="en-US" sz="2800">
                <a:uFillTx/>
              </a:rPr>
              <a:t>thuốc</a:t>
            </a:r>
            <a:r>
              <a:rPr dirty="0" lang="en-US" sz="2800">
                <a:uFillTx/>
              </a:rPr>
              <a:t> </a:t>
            </a:r>
            <a:r>
              <a:rPr dirty="0" err="1" lang="en-US" sz="2800">
                <a:uFillTx/>
              </a:rPr>
              <a:t>cao</a:t>
            </a:r>
            <a:endParaRPr dirty="0" lang="en-US" sz="2800">
              <a:uFillTx/>
            </a:endParaRPr>
          </a:p>
          <a:p>
            <a:pPr lvl="1"/>
            <a:r>
              <a:rPr dirty="0" lang="en-US" sz="2800">
                <a:uFillTx/>
              </a:rPr>
              <a:t>+ Macrolide</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Kháng</a:t>
            </a:r>
            <a:r>
              <a:rPr dirty="0" lang="en-US">
                <a:uFillTx/>
              </a:rPr>
              <a:t> </a:t>
            </a:r>
            <a:r>
              <a:rPr dirty="0" err="1" lang="en-US">
                <a:uFillTx/>
              </a:rPr>
              <a:t>sinh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Nhập</a:t>
            </a:r>
            <a:r>
              <a:rPr dirty="0" lang="en-US">
                <a:uFillTx/>
              </a:rPr>
              <a:t> ICU</a:t>
            </a:r>
          </a:p>
          <a:p>
            <a:pPr lvl="1"/>
            <a:r>
              <a:rPr dirty="0" lang="en-US" sz="2800">
                <a:uFillTx/>
              </a:rPr>
              <a:t>Vancomycin 60 mg/kg/ng chia 4 (max: 4 g/ng)</a:t>
            </a:r>
          </a:p>
          <a:p>
            <a:pPr lvl="1"/>
            <a:r>
              <a:rPr dirty="0" lang="en-US" sz="2800">
                <a:uFillTx/>
              </a:rPr>
              <a:t>+ CPS III</a:t>
            </a:r>
          </a:p>
          <a:p>
            <a:pPr lvl="1"/>
            <a:r>
              <a:rPr dirty="0" lang="en-US" sz="2800">
                <a:uFillTx/>
              </a:rPr>
              <a:t>+ Macrolide</a:t>
            </a:r>
          </a:p>
          <a:p>
            <a:pPr lvl="2"/>
            <a:r>
              <a:rPr dirty="0" lang="en-US">
                <a:uFillTx/>
              </a:rPr>
              <a:t>Azithromycin 10 mg/kg/ng (N1) </a:t>
            </a:r>
            <a:r>
              <a:rPr dirty="0" lang="en-US">
                <a:uFillTx/>
                <a:sym charset="2" panose="05000000000000000000" pitchFamily="2" typeface="Wingdings"/>
              </a:rPr>
              <a:t> 5 mg/kg/ng</a:t>
            </a:r>
            <a:r>
              <a:rPr dirty="0" lang="en-US">
                <a:uFillTx/>
              </a:rPr>
              <a:t> (N2-5)</a:t>
            </a:r>
          </a:p>
          <a:p>
            <a:pPr lvl="2"/>
            <a:r>
              <a:rPr dirty="0" lang="en-US">
                <a:uFillTx/>
              </a:rPr>
              <a:t>Clarithromycin 15 mg/kg/ng chia 2 x 7-10 </a:t>
            </a:r>
            <a:r>
              <a:rPr dirty="0" err="1" lang="en-US">
                <a:uFillTx/>
              </a:rPr>
              <a:t>ngày</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Tiêu</a:t>
            </a:r>
            <a:r>
              <a:rPr dirty="0" lang="en-US">
                <a:uFillTx/>
              </a:rPr>
              <a:t> </a:t>
            </a:r>
            <a:r>
              <a:rPr dirty="0" err="1" lang="en-US">
                <a:uFillTx/>
              </a:rPr>
              <a:t>chuẩn</a:t>
            </a:r>
            <a:r>
              <a:rPr dirty="0" lang="en-US">
                <a:uFillTx/>
              </a:rPr>
              <a:t> </a:t>
            </a:r>
            <a:r>
              <a:rPr dirty="0" err="1" lang="en-US">
                <a:uFillTx/>
              </a:rPr>
              <a:t>xuất</a:t>
            </a:r>
            <a:r>
              <a:rPr dirty="0" lang="en-US">
                <a:uFillTx/>
              </a:rPr>
              <a:t> </a:t>
            </a:r>
            <a:r>
              <a:rPr dirty="0" err="1" lang="en-US">
                <a:uFillTx/>
              </a:rPr>
              <a:t>viện</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755287"/>
            <a:ext cx="10515600" cy="4351338"/>
          </a:xfrm>
        </p:spPr>
        <p:txBody xmlns:c="http://schemas.openxmlformats.org/drawingml/2006/chart" xmlns:pic="http://schemas.openxmlformats.org/drawingml/2006/picture" xmlns:dgm="http://schemas.openxmlformats.org/drawingml/2006/diagram">
          <a:bodyPr>
            <a:normAutofit lnSpcReduction="10000"/>
          </a:bodyPr>
          <a:lstStyle/>
          <a:p>
            <a:r>
              <a:rPr dirty="0" err="1" lang="en-US">
                <a:uFillTx/>
              </a:rPr>
              <a:t>Các</a:t>
            </a:r>
            <a:r>
              <a:rPr dirty="0" lang="en-US">
                <a:uFillTx/>
              </a:rPr>
              <a:t> </a:t>
            </a:r>
            <a:r>
              <a:rPr dirty="0" err="1" lang="en-US">
                <a:uFillTx/>
              </a:rPr>
              <a:t>dấu</a:t>
            </a:r>
            <a:r>
              <a:rPr dirty="0" lang="en-US">
                <a:uFillTx/>
              </a:rPr>
              <a:t> </a:t>
            </a:r>
            <a:r>
              <a:rPr dirty="0" err="1" lang="en-US">
                <a:uFillTx/>
              </a:rPr>
              <a:t>hiệu</a:t>
            </a:r>
            <a:r>
              <a:rPr dirty="0" lang="en-US">
                <a:uFillTx/>
              </a:rPr>
              <a:t> </a:t>
            </a:r>
            <a:r>
              <a:rPr dirty="0" err="1" lang="en-US">
                <a:uFillTx/>
              </a:rPr>
              <a:t>sau</a:t>
            </a:r>
            <a:r>
              <a:rPr dirty="0" lang="en-US">
                <a:uFillTx/>
              </a:rPr>
              <a:t> </a:t>
            </a:r>
            <a:r>
              <a:rPr dirty="0" err="1" lang="en-US">
                <a:uFillTx/>
              </a:rPr>
              <a:t>ổn</a:t>
            </a:r>
            <a:r>
              <a:rPr dirty="0" lang="en-US">
                <a:uFillTx/>
              </a:rPr>
              <a:t> </a:t>
            </a:r>
            <a:r>
              <a:rPr dirty="0" err="1" lang="en-US">
                <a:uFillTx/>
              </a:rPr>
              <a:t>định</a:t>
            </a:r>
            <a:r>
              <a:rPr dirty="0" lang="en-US">
                <a:uFillTx/>
              </a:rPr>
              <a:t> ≥ 24 </a:t>
            </a:r>
            <a:r>
              <a:rPr dirty="0" err="1" lang="en-US">
                <a:uFillTx/>
              </a:rPr>
              <a:t>giờ</a:t>
            </a:r>
            <a:endParaRPr dirty="0" lang="en-US">
              <a:uFillTx/>
            </a:endParaRPr>
          </a:p>
          <a:p>
            <a:pPr lvl="1">
              <a:lnSpc>
                <a:spcPct val="100000"/>
              </a:lnSpc>
              <a:spcBef>
                <a:spcPts val="600"/>
              </a:spcBef>
              <a:spcAft>
                <a:spcPts val="600"/>
              </a:spcAft>
            </a:pPr>
            <a:r>
              <a:rPr dirty="0" err="1" lang="en-US" sz="2800">
                <a:uFillTx/>
              </a:rPr>
              <a:t>Tỉnh</a:t>
            </a:r>
            <a:r>
              <a:rPr dirty="0" lang="en-US" sz="2800">
                <a:uFillTx/>
              </a:rPr>
              <a:t>, </a:t>
            </a:r>
            <a:r>
              <a:rPr dirty="0" err="1" lang="en-US" sz="2800">
                <a:uFillTx/>
              </a:rPr>
              <a:t>chơi</a:t>
            </a:r>
            <a:endParaRPr dirty="0" lang="en-US" sz="2800">
              <a:uFillTx/>
            </a:endParaRPr>
          </a:p>
          <a:p>
            <a:pPr lvl="1">
              <a:lnSpc>
                <a:spcPct val="100000"/>
              </a:lnSpc>
              <a:spcBef>
                <a:spcPts val="600"/>
              </a:spcBef>
              <a:spcAft>
                <a:spcPts val="600"/>
              </a:spcAft>
            </a:pPr>
            <a:r>
              <a:rPr dirty="0" err="1" lang="en-US" sz="2800">
                <a:uFillTx/>
              </a:rPr>
              <a:t>Sinh</a:t>
            </a:r>
            <a:r>
              <a:rPr dirty="0" lang="en-US" sz="2800">
                <a:uFillTx/>
              </a:rPr>
              <a:t> </a:t>
            </a:r>
            <a:r>
              <a:rPr dirty="0" err="1" lang="en-US" sz="2800">
                <a:uFillTx/>
              </a:rPr>
              <a:t>hiệu</a:t>
            </a:r>
            <a:r>
              <a:rPr dirty="0" lang="en-US" sz="2800">
                <a:uFillTx/>
              </a:rPr>
              <a:t> </a:t>
            </a:r>
            <a:r>
              <a:rPr dirty="0" err="1" lang="en-US" sz="2800">
                <a:uFillTx/>
              </a:rPr>
              <a:t>ổn</a:t>
            </a:r>
            <a:endParaRPr dirty="0" lang="en-US" sz="2800">
              <a:uFillTx/>
            </a:endParaRPr>
          </a:p>
          <a:p>
            <a:pPr lvl="1">
              <a:lnSpc>
                <a:spcPct val="100000"/>
              </a:lnSpc>
              <a:spcBef>
                <a:spcPts val="600"/>
              </a:spcBef>
              <a:spcAft>
                <a:spcPts val="600"/>
              </a:spcAft>
            </a:pPr>
            <a:r>
              <a:rPr dirty="0" lang="en-US" sz="2800">
                <a:uFillTx/>
              </a:rPr>
              <a:t>SpO</a:t>
            </a:r>
            <a:r>
              <a:rPr baseline="-25000" dirty="0" lang="en-US" sz="2800">
                <a:uFillTx/>
              </a:rPr>
              <a:t>2</a:t>
            </a:r>
            <a:r>
              <a:rPr dirty="0" lang="en-US" sz="2800">
                <a:uFillTx/>
              </a:rPr>
              <a:t> &gt;90%/ </a:t>
            </a:r>
            <a:r>
              <a:rPr dirty="0" err="1" lang="en-US" sz="2800">
                <a:uFillTx/>
              </a:rPr>
              <a:t>khí</a:t>
            </a:r>
            <a:r>
              <a:rPr dirty="0" lang="en-US" sz="2800">
                <a:uFillTx/>
              </a:rPr>
              <a:t> </a:t>
            </a:r>
            <a:r>
              <a:rPr dirty="0" err="1" lang="en-US" sz="2800">
                <a:uFillTx/>
              </a:rPr>
              <a:t>phòng</a:t>
            </a:r>
            <a:endParaRPr dirty="0" lang="en-US" sz="2800">
              <a:uFillTx/>
            </a:endParaRPr>
          </a:p>
          <a:p>
            <a:pPr lvl="1">
              <a:lnSpc>
                <a:spcPct val="100000"/>
              </a:lnSpc>
              <a:spcBef>
                <a:spcPts val="600"/>
              </a:spcBef>
              <a:spcAft>
                <a:spcPts val="600"/>
              </a:spcAft>
            </a:pPr>
            <a:r>
              <a:rPr dirty="0" err="1" lang="en-US" sz="2800">
                <a:uFillTx/>
              </a:rPr>
              <a:t>Cải</a:t>
            </a:r>
            <a:r>
              <a:rPr dirty="0" lang="en-US" sz="2800">
                <a:uFillTx/>
              </a:rPr>
              <a:t> </a:t>
            </a:r>
            <a:r>
              <a:rPr dirty="0" err="1" lang="en-US" sz="2800">
                <a:uFillTx/>
              </a:rPr>
              <a:t>thiện</a:t>
            </a:r>
            <a:r>
              <a:rPr dirty="0" lang="en-US" sz="2800">
                <a:uFillTx/>
              </a:rPr>
              <a:t> </a:t>
            </a:r>
            <a:r>
              <a:rPr dirty="0" err="1" lang="en-US" sz="2800">
                <a:uFillTx/>
              </a:rPr>
              <a:t>triệu</a:t>
            </a:r>
            <a:r>
              <a:rPr dirty="0" lang="en-US" sz="2800">
                <a:uFillTx/>
              </a:rPr>
              <a:t> </a:t>
            </a:r>
            <a:r>
              <a:rPr dirty="0" err="1" lang="en-US" sz="2800">
                <a:uFillTx/>
              </a:rPr>
              <a:t>chứng</a:t>
            </a:r>
            <a:r>
              <a:rPr dirty="0" lang="en-US" sz="2800">
                <a:uFillTx/>
              </a:rPr>
              <a:t> </a:t>
            </a:r>
            <a:r>
              <a:rPr dirty="0" err="1" lang="en-US" sz="2800">
                <a:uFillTx/>
              </a:rPr>
              <a:t>hô</a:t>
            </a:r>
            <a:r>
              <a:rPr dirty="0" lang="en-US" sz="2800">
                <a:uFillTx/>
              </a:rPr>
              <a:t> </a:t>
            </a:r>
            <a:r>
              <a:rPr dirty="0" err="1" lang="en-US" sz="2800">
                <a:uFillTx/>
              </a:rPr>
              <a:t>hấp</a:t>
            </a:r>
            <a:endParaRPr dirty="0" lang="en-US" sz="2800">
              <a:uFillTx/>
            </a:endParaRPr>
          </a:p>
          <a:p>
            <a:pPr lvl="1">
              <a:lnSpc>
                <a:spcPct val="100000"/>
              </a:lnSpc>
              <a:spcBef>
                <a:spcPts val="600"/>
              </a:spcBef>
              <a:spcAft>
                <a:spcPts val="600"/>
              </a:spcAft>
            </a:pPr>
            <a:r>
              <a:rPr dirty="0" err="1" lang="en-US" sz="2800">
                <a:uFillTx/>
              </a:rPr>
              <a:t>Có</a:t>
            </a:r>
            <a:r>
              <a:rPr dirty="0" lang="en-US" sz="2800">
                <a:uFillTx/>
              </a:rPr>
              <a:t> </a:t>
            </a:r>
            <a:r>
              <a:rPr dirty="0" err="1" lang="en-US" sz="2800">
                <a:uFillTx/>
              </a:rPr>
              <a:t>thể</a:t>
            </a:r>
            <a:r>
              <a:rPr dirty="0" lang="en-US" sz="2800">
                <a:uFillTx/>
              </a:rPr>
              <a:t> </a:t>
            </a:r>
            <a:r>
              <a:rPr dirty="0" err="1" lang="en-US" sz="2800">
                <a:uFillTx/>
              </a:rPr>
              <a:t>ăn</a:t>
            </a:r>
            <a:r>
              <a:rPr dirty="0" lang="en-US" sz="2800">
                <a:uFillTx/>
              </a:rPr>
              <a:t> </a:t>
            </a:r>
            <a:r>
              <a:rPr dirty="0" err="1" lang="en-US" sz="2800">
                <a:uFillTx/>
              </a:rPr>
              <a:t>uống</a:t>
            </a:r>
            <a:r>
              <a:rPr dirty="0" lang="en-US" sz="2800">
                <a:uFillTx/>
              </a:rPr>
              <a:t> </a:t>
            </a:r>
            <a:r>
              <a:rPr dirty="0" err="1" lang="en-US" sz="2800">
                <a:uFillTx/>
              </a:rPr>
              <a:t>đầy</a:t>
            </a:r>
            <a:r>
              <a:rPr dirty="0" lang="en-US" sz="2800">
                <a:uFillTx/>
              </a:rPr>
              <a:t> </a:t>
            </a:r>
            <a:r>
              <a:rPr dirty="0" err="1" lang="en-US" sz="2800">
                <a:uFillTx/>
              </a:rPr>
              <a:t>đủ</a:t>
            </a:r>
            <a:r>
              <a:rPr dirty="0" lang="en-US" sz="2800">
                <a:uFillTx/>
              </a:rPr>
              <a:t> qua </a:t>
            </a:r>
            <a:r>
              <a:rPr dirty="0" err="1" lang="en-US" sz="2800">
                <a:uFillTx/>
              </a:rPr>
              <a:t>miệng</a:t>
            </a:r>
            <a:endParaRPr dirty="0" lang="en-US" sz="2800">
              <a:uFillTx/>
            </a:endParaRPr>
          </a:p>
          <a:p>
            <a:pPr lvl="1">
              <a:lnSpc>
                <a:spcPct val="100000"/>
              </a:lnSpc>
              <a:spcBef>
                <a:spcPts val="600"/>
              </a:spcBef>
              <a:spcAft>
                <a:spcPts val="600"/>
              </a:spcAft>
            </a:pPr>
            <a:r>
              <a:rPr dirty="0" lang="en-US" sz="2800">
                <a:uFillTx/>
              </a:rPr>
              <a:t>Cha </a:t>
            </a:r>
            <a:r>
              <a:rPr dirty="0" err="1" lang="en-US" sz="2800">
                <a:uFillTx/>
              </a:rPr>
              <a:t>mẹ</a:t>
            </a:r>
            <a:r>
              <a:rPr dirty="0" lang="en-US" sz="2800">
                <a:uFillTx/>
              </a:rPr>
              <a:t> </a:t>
            </a:r>
            <a:r>
              <a:rPr dirty="0" err="1" lang="en-US" sz="2800">
                <a:uFillTx/>
              </a:rPr>
              <a:t>có</a:t>
            </a:r>
            <a:r>
              <a:rPr dirty="0" lang="en-US" sz="2800">
                <a:uFillTx/>
              </a:rPr>
              <a:t> </a:t>
            </a:r>
            <a:r>
              <a:rPr dirty="0" err="1" lang="en-US" sz="2800">
                <a:uFillTx/>
              </a:rPr>
              <a:t>thể</a:t>
            </a:r>
            <a:r>
              <a:rPr dirty="0" lang="en-US" sz="2800">
                <a:uFillTx/>
              </a:rPr>
              <a:t> </a:t>
            </a:r>
            <a:r>
              <a:rPr dirty="0" err="1" lang="en-US" sz="2800">
                <a:uFillTx/>
              </a:rPr>
              <a:t>chăm</a:t>
            </a:r>
            <a:r>
              <a:rPr dirty="0" lang="en-US" sz="2800">
                <a:uFillTx/>
              </a:rPr>
              <a:t> </a:t>
            </a:r>
            <a:r>
              <a:rPr dirty="0" err="1" lang="en-US" sz="2800">
                <a:uFillTx/>
              </a:rPr>
              <a:t>sóc</a:t>
            </a:r>
            <a:r>
              <a:rPr dirty="0" lang="en-US" sz="2800">
                <a:uFillTx/>
              </a:rPr>
              <a:t> </a:t>
            </a:r>
            <a:r>
              <a:rPr dirty="0" err="1" lang="en-US" sz="2800">
                <a:uFillTx/>
              </a:rPr>
              <a:t>trẻ</a:t>
            </a:r>
            <a:r>
              <a:rPr dirty="0" lang="en-US" sz="2800">
                <a:uFillTx/>
              </a:rPr>
              <a:t> </a:t>
            </a:r>
            <a:r>
              <a:rPr dirty="0" err="1" lang="en-US" sz="2800">
                <a:uFillTx/>
              </a:rPr>
              <a:t>tốt</a:t>
            </a:r>
            <a:r>
              <a:rPr dirty="0" lang="en-US" sz="2800">
                <a:uFillTx/>
              </a:rPr>
              <a:t> </a:t>
            </a:r>
            <a:r>
              <a:rPr dirty="0" err="1" lang="en-US" sz="2800">
                <a:uFillTx/>
              </a:rPr>
              <a:t>tại</a:t>
            </a:r>
            <a:r>
              <a:rPr dirty="0" lang="en-US" sz="2800">
                <a:uFillTx/>
              </a:rPr>
              <a:t> </a:t>
            </a:r>
            <a:r>
              <a:rPr dirty="0" err="1" lang="en-US" sz="2800">
                <a:uFillTx/>
              </a:rPr>
              <a:t>nhà</a:t>
            </a:r>
            <a:r>
              <a:rPr dirty="0" lang="en-US" sz="2800">
                <a:uFillTx/>
              </a:rPr>
              <a:t> </a:t>
            </a:r>
            <a:r>
              <a:rPr dirty="0" err="1" lang="en-US" sz="2800">
                <a:uFillTx/>
              </a:rPr>
              <a:t>và</a:t>
            </a:r>
            <a:r>
              <a:rPr dirty="0" lang="en-US" sz="2800">
                <a:uFillTx/>
              </a:rPr>
              <a:t> </a:t>
            </a:r>
            <a:r>
              <a:rPr dirty="0" err="1" lang="en-US" sz="2800">
                <a:uFillTx/>
              </a:rPr>
              <a:t>tiếp</a:t>
            </a:r>
            <a:r>
              <a:rPr dirty="0" lang="en-US" sz="2800">
                <a:uFillTx/>
              </a:rPr>
              <a:t> </a:t>
            </a:r>
            <a:r>
              <a:rPr dirty="0" err="1" lang="en-US" sz="2800">
                <a:uFillTx/>
              </a:rPr>
              <a:t>tục</a:t>
            </a:r>
            <a:r>
              <a:rPr dirty="0" lang="en-US" sz="2800">
                <a:uFillTx/>
              </a:rPr>
              <a:t> </a:t>
            </a:r>
            <a:r>
              <a:rPr dirty="0" err="1" lang="en-US" sz="2800">
                <a:uFillTx/>
              </a:rPr>
              <a:t>cho</a:t>
            </a:r>
            <a:r>
              <a:rPr dirty="0" lang="en-US" sz="2800">
                <a:uFillTx/>
              </a:rPr>
              <a:t> </a:t>
            </a:r>
            <a:r>
              <a:rPr dirty="0" err="1" lang="en-US" sz="2800">
                <a:uFillTx/>
              </a:rPr>
              <a:t>trẻ</a:t>
            </a:r>
            <a:r>
              <a:rPr dirty="0" lang="en-US" sz="2800">
                <a:uFillTx/>
              </a:rPr>
              <a:t> </a:t>
            </a:r>
            <a:r>
              <a:rPr dirty="0" err="1" lang="en-US" sz="2800">
                <a:uFillTx/>
              </a:rPr>
              <a:t>uống</a:t>
            </a:r>
            <a:r>
              <a:rPr dirty="0" lang="en-US" sz="2800">
                <a:uFillTx/>
              </a:rPr>
              <a:t> </a:t>
            </a:r>
            <a:r>
              <a:rPr dirty="0" err="1" lang="en-US" sz="2800">
                <a:uFillTx/>
              </a:rPr>
              <a:t>thuốc</a:t>
            </a:r>
            <a:endParaRPr dirty="0" lang="en-US" sz="2800">
              <a:uFillTx/>
            </a:endParaRPr>
          </a:p>
          <a:p>
            <a:pPr lvl="1"/>
            <a:endParaRPr dirty="0" lang="en-US">
              <a:uFillTx/>
            </a:endParaRPr>
          </a:p>
          <a:p>
            <a:pPr lvl="1"/>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Tài</a:t>
            </a:r>
            <a:r>
              <a:rPr dirty="0" lang="en-US">
                <a:uFillTx/>
              </a:rPr>
              <a:t> </a:t>
            </a:r>
            <a:r>
              <a:rPr dirty="0" err="1" lang="en-US">
                <a:uFillTx/>
              </a:rPr>
              <a:t>liệu</a:t>
            </a:r>
            <a:r>
              <a:rPr dirty="0" lang="en-US">
                <a:uFillTx/>
              </a:rPr>
              <a:t> </a:t>
            </a:r>
            <a:r>
              <a:rPr dirty="0" err="1" lang="en-US">
                <a:uFillTx/>
              </a:rPr>
              <a:t>tham</a:t>
            </a:r>
            <a:r>
              <a:rPr dirty="0" lang="en-US">
                <a:uFillTx/>
              </a:rPr>
              <a:t> </a:t>
            </a:r>
            <a:r>
              <a:rPr dirty="0" err="1" lang="en-US">
                <a:uFillTx/>
              </a:rPr>
              <a:t>khảo</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5"/>
            <a:ext cx="10767646" cy="4351338"/>
          </a:xfrm>
        </p:spPr>
        <p:txBody xmlns:c="http://schemas.openxmlformats.org/drawingml/2006/chart" xmlns:pic="http://schemas.openxmlformats.org/drawingml/2006/picture" xmlns:dgm="http://schemas.openxmlformats.org/drawingml/2006/diagram">
          <a:bodyPr/>
          <a:lstStyle/>
          <a:p>
            <a:pPr indent="-514350" lvl="1" marL="971550">
              <a:lnSpc>
                <a:spcPct val="100000"/>
              </a:lnSpc>
              <a:spcBef>
                <a:spcPts val="600"/>
              </a:spcBef>
              <a:spcAft>
                <a:spcPts val="600"/>
              </a:spcAft>
              <a:buAutoNum type="arabicPeriod"/>
            </a:pPr>
            <a:r>
              <a:rPr dirty="0" err="1" lang="en-US" sz="2800">
                <a:uFillTx/>
              </a:rPr>
              <a:t>Kendig</a:t>
            </a:r>
            <a:r>
              <a:rPr dirty="0" lang="en-US" sz="2800">
                <a:uFillTx/>
              </a:rPr>
              <a:t> and </a:t>
            </a:r>
            <a:r>
              <a:rPr dirty="0" err="1" lang="en-US" sz="2800">
                <a:uFillTx/>
              </a:rPr>
              <a:t>Chernick’s</a:t>
            </a:r>
            <a:r>
              <a:rPr dirty="0" lang="en-US" sz="2800">
                <a:uFillTx/>
              </a:rPr>
              <a:t> Disorders of the respiratory tract in children – 2012</a:t>
            </a:r>
          </a:p>
          <a:p>
            <a:pPr indent="-514350" lvl="1" marL="971550">
              <a:lnSpc>
                <a:spcPct val="100000"/>
              </a:lnSpc>
              <a:spcBef>
                <a:spcPts val="600"/>
              </a:spcBef>
              <a:spcAft>
                <a:spcPts val="600"/>
              </a:spcAft>
              <a:buAutoNum type="arabicPeriod"/>
            </a:pPr>
            <a:r>
              <a:rPr dirty="0" lang="en-US" sz="2800">
                <a:uFillTx/>
              </a:rPr>
              <a:t>Oxygen therapy for children – WHO 2016</a:t>
            </a:r>
          </a:p>
          <a:p>
            <a:pPr indent="-514350" lvl="1" marL="971550">
              <a:lnSpc>
                <a:spcPct val="100000"/>
              </a:lnSpc>
              <a:spcBef>
                <a:spcPts val="600"/>
              </a:spcBef>
              <a:spcAft>
                <a:spcPts val="600"/>
              </a:spcAft>
              <a:buFont charset="0" panose="020B0604020202020204" pitchFamily="34" typeface="Arial"/>
              <a:buAutoNum type="arabicPeriod"/>
            </a:pPr>
            <a:r>
              <a:rPr dirty="0" lang="en-US" sz="2800">
                <a:uFillTx/>
              </a:rPr>
              <a:t>Pneumonia in children – Up To Date 2016</a:t>
            </a:r>
          </a:p>
          <a:p>
            <a:pPr indent="-514350" lvl="1" marL="971550">
              <a:lnSpc>
                <a:spcPct val="100000"/>
              </a:lnSpc>
              <a:spcBef>
                <a:spcPts val="600"/>
              </a:spcBef>
              <a:spcAft>
                <a:spcPts val="600"/>
              </a:spcAft>
              <a:buFont charset="0" panose="020B0604020202020204" pitchFamily="34" typeface="Arial"/>
              <a:buAutoNum type="arabicPeriod"/>
            </a:pPr>
            <a:r>
              <a:rPr dirty="0" lang="en-US" sz="2800">
                <a:uFillTx/>
              </a:rPr>
              <a:t>Revised WHO classification and treatment of childhood pneumonia at health facilities – 2014</a:t>
            </a:r>
          </a:p>
          <a:p>
            <a:pPr indent="-514350" lvl="1" marL="971550">
              <a:lnSpc>
                <a:spcPct val="100000"/>
              </a:lnSpc>
              <a:spcBef>
                <a:spcPts val="600"/>
              </a:spcBef>
              <a:spcAft>
                <a:spcPts val="600"/>
              </a:spcAft>
              <a:buFont charset="0" panose="020B0604020202020204" pitchFamily="34" typeface="Arial"/>
              <a:buAutoNum type="arabicPeriod"/>
            </a:pPr>
            <a:r>
              <a:rPr dirty="0" err="1" lang="en-US" sz="2800">
                <a:uFillTx/>
              </a:rPr>
              <a:t>Viêm</a:t>
            </a:r>
            <a:r>
              <a:rPr dirty="0" lang="en-US" sz="2800">
                <a:uFillTx/>
              </a:rPr>
              <a:t> </a:t>
            </a:r>
            <a:r>
              <a:rPr dirty="0" err="1" lang="en-US" sz="2800">
                <a:uFillTx/>
              </a:rPr>
              <a:t>phổi</a:t>
            </a:r>
            <a:r>
              <a:rPr dirty="0" lang="en-US" sz="2800">
                <a:uFillTx/>
              </a:rPr>
              <a:t> – </a:t>
            </a:r>
            <a:r>
              <a:rPr dirty="0" err="1" lang="en-US" sz="2800">
                <a:uFillTx/>
              </a:rPr>
              <a:t>Phác</a:t>
            </a:r>
            <a:r>
              <a:rPr dirty="0" lang="en-US" sz="2800">
                <a:uFillTx/>
              </a:rPr>
              <a:t> </a:t>
            </a:r>
            <a:r>
              <a:rPr dirty="0" err="1" lang="en-US" sz="2800">
                <a:uFillTx/>
              </a:rPr>
              <a:t>đồ</a:t>
            </a:r>
            <a:r>
              <a:rPr dirty="0" lang="en-US" sz="2800">
                <a:uFillTx/>
              </a:rPr>
              <a:t> </a:t>
            </a:r>
            <a:r>
              <a:rPr dirty="0" err="1" lang="en-US" sz="2800">
                <a:uFillTx/>
              </a:rPr>
              <a:t>nhi</a:t>
            </a:r>
            <a:r>
              <a:rPr dirty="0" lang="en-US" sz="2800">
                <a:uFillTx/>
              </a:rPr>
              <a:t> </a:t>
            </a:r>
            <a:r>
              <a:rPr dirty="0" err="1" lang="en-US" sz="2800">
                <a:uFillTx/>
              </a:rPr>
              <a:t>khoa</a:t>
            </a:r>
            <a:r>
              <a:rPr dirty="0" lang="en-US" sz="2800">
                <a:uFillTx/>
              </a:rPr>
              <a:t> </a:t>
            </a:r>
            <a:r>
              <a:rPr dirty="0" err="1" lang="en-US" sz="2800">
                <a:uFillTx/>
              </a:rPr>
              <a:t>bệnh</a:t>
            </a:r>
            <a:r>
              <a:rPr dirty="0" lang="en-US" sz="2800">
                <a:uFillTx/>
              </a:rPr>
              <a:t> </a:t>
            </a:r>
            <a:r>
              <a:rPr dirty="0" err="1" lang="en-US" sz="2800">
                <a:uFillTx/>
              </a:rPr>
              <a:t>viện</a:t>
            </a:r>
            <a:r>
              <a:rPr dirty="0" lang="en-US" sz="2800">
                <a:uFillTx/>
              </a:rPr>
              <a:t> </a:t>
            </a:r>
            <a:r>
              <a:rPr dirty="0" err="1" lang="en-US" sz="2800">
                <a:uFillTx/>
              </a:rPr>
              <a:t>Nhi</a:t>
            </a:r>
            <a:r>
              <a:rPr dirty="0" lang="en-US" sz="2800">
                <a:uFillTx/>
              </a:rPr>
              <a:t> </a:t>
            </a:r>
            <a:r>
              <a:rPr dirty="0" err="1" lang="en-US" sz="2800">
                <a:uFillTx/>
              </a:rPr>
              <a:t>Đồng</a:t>
            </a:r>
            <a:r>
              <a:rPr dirty="0" lang="en-US" sz="2800">
                <a:uFillTx/>
              </a:rPr>
              <a:t> 1 - 2015</a:t>
            </a:r>
          </a:p>
          <a:p>
            <a:pPr indent="-514350" marL="514350">
              <a:buAutoNum type="arabicPeriod"/>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Picture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0" y="1392702"/>
            <a:ext cx="12192000" cy="3838428"/>
          </a:xfrm>
          <a:prstGeom prst="rect">
            <a:avLst/>
          </a:prstGeom>
        </p:spPr>
      </p:pic>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453235" y="1445478"/>
            <a:ext cx="2730579" cy="3785652"/>
          </a:xfrm>
          <a:prstGeom prst="rect">
            <a:avLst/>
          </a:prstGeom>
          <a:noFill/>
          <a:scene3d>
            <a:camera prst="isometricOffAxis1Right"/>
            <a:lightRig dir="t" rig="threePt"/>
          </a:scene3d>
        </p:spPr>
        <p:txBody xmlns:c="http://schemas.openxmlformats.org/drawingml/2006/chart" xmlns:pic="http://schemas.openxmlformats.org/drawingml/2006/picture" xmlns:dgm="http://schemas.openxmlformats.org/drawingml/2006/diagram">
          <a:bodyPr bIns="45720" lIns="91440" rIns="91440" tIns="45720" wrap="square">
            <a:spAutoFit/>
          </a:bodyPr>
          <a:lstStyle/>
          <a:p>
            <a:pPr algn="ctr"/>
            <a:r>
              <a:rPr dirty="0" lang="en-US" sz="6000">
                <a:ln w="0"/>
                <a:solidFill>
                  <a:srgbClr val="F76DD0"/>
                </a:solidFill>
                <a:effectLst>
                  <a:reflection algn="bl" blurRad="6350" dir="5400000" endA="300" endPos="35500" rotWithShape="0" stA="53000" sy="-90000"/>
                </a:effectLst>
                <a:uFillTx/>
                <a:latin charset="0" panose="04020705040A02060702" pitchFamily="82" typeface="Algerian"/>
              </a:rPr>
              <a:t>CHÂN THÀNH CẢM ƠN!</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321169" y="464037"/>
            <a:ext cx="7843915" cy="6049305"/>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230663"/>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Định</a:t>
            </a:r>
            <a:r>
              <a:rPr dirty="0" lang="en-US">
                <a:uFillTx/>
              </a:rPr>
              <a:t> </a:t>
            </a:r>
            <a:r>
              <a:rPr dirty="0" err="1" lang="en-US">
                <a:uFillTx/>
              </a:rPr>
              <a:t>nghĩa</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556226"/>
            <a:ext cx="10515600" cy="4351338"/>
          </a:xfrm>
        </p:spPr>
        <p:txBody xmlns:c="http://schemas.openxmlformats.org/drawingml/2006/chart" xmlns:pic="http://schemas.openxmlformats.org/drawingml/2006/picture" xmlns:dgm="http://schemas.openxmlformats.org/drawingml/2006/diagram">
          <a:bodyPr>
            <a:normAutofit/>
          </a:bodyPr>
          <a:lstStyle/>
          <a:p>
            <a:r>
              <a:rPr dirty="0" err="1" lang="en-US">
                <a:uFillTx/>
              </a:rPr>
              <a:t>Sinh</a:t>
            </a:r>
            <a:r>
              <a:rPr dirty="0" lang="en-US">
                <a:uFillTx/>
              </a:rPr>
              <a:t> </a:t>
            </a:r>
            <a:r>
              <a:rPr dirty="0" err="1" lang="en-US">
                <a:uFillTx/>
              </a:rPr>
              <a:t>bệnh</a:t>
            </a:r>
            <a:r>
              <a:rPr dirty="0" lang="en-US">
                <a:uFillTx/>
              </a:rPr>
              <a:t> </a:t>
            </a:r>
            <a:r>
              <a:rPr dirty="0" err="1" lang="en-US">
                <a:uFillTx/>
              </a:rPr>
              <a:t>học</a:t>
            </a:r>
            <a:endParaRPr dirty="0" lang="en-US">
              <a:uFillTx/>
            </a:endParaRPr>
          </a:p>
          <a:p>
            <a:pPr lvl="1">
              <a:lnSpc>
                <a:spcPct val="100000"/>
              </a:lnSpc>
              <a:spcBef>
                <a:spcPts val="600"/>
              </a:spcBef>
              <a:spcAft>
                <a:spcPts val="600"/>
              </a:spcAft>
            </a:pPr>
            <a:r>
              <a:rPr dirty="0" err="1" lang="en-US" sz="2800">
                <a:solidFill>
                  <a:srgbClr val="FF0000"/>
                </a:solidFill>
                <a:uFillTx/>
              </a:rPr>
              <a:t>Viêm</a:t>
            </a:r>
            <a:r>
              <a:rPr dirty="0" lang="en-US" sz="2800">
                <a:solidFill>
                  <a:srgbClr val="FF0000"/>
                </a:solidFill>
                <a:uFillTx/>
              </a:rPr>
              <a:t> </a:t>
            </a:r>
            <a:r>
              <a:rPr dirty="0" err="1" lang="en-US" sz="2800">
                <a:solidFill>
                  <a:srgbClr val="FF0000"/>
                </a:solidFill>
                <a:uFillTx/>
              </a:rPr>
              <a:t>phổi</a:t>
            </a:r>
            <a:r>
              <a:rPr dirty="0" lang="en-US" sz="2800">
                <a:solidFill>
                  <a:srgbClr val="FF0000"/>
                </a:solidFill>
                <a:uFillTx/>
              </a:rPr>
              <a:t> </a:t>
            </a:r>
            <a:r>
              <a:rPr dirty="0" lang="en-US" sz="2800">
                <a:uFillTx/>
              </a:rPr>
              <a:t>(VP) </a:t>
            </a:r>
            <a:r>
              <a:rPr dirty="0" err="1" lang="en-US" sz="2800">
                <a:uFillTx/>
              </a:rPr>
              <a:t>là</a:t>
            </a:r>
            <a:r>
              <a:rPr dirty="0" lang="en-US" sz="2800">
                <a:uFillTx/>
              </a:rPr>
              <a:t> </a:t>
            </a:r>
            <a:r>
              <a:rPr dirty="0" err="1" lang="en-US" sz="2800">
                <a:uFillTx/>
              </a:rPr>
              <a:t>tình</a:t>
            </a:r>
            <a:r>
              <a:rPr dirty="0" lang="en-US" sz="2800">
                <a:uFillTx/>
              </a:rPr>
              <a:t> </a:t>
            </a:r>
            <a:r>
              <a:rPr dirty="0" err="1" lang="en-US" sz="2800">
                <a:uFillTx/>
              </a:rPr>
              <a:t>trạng</a:t>
            </a:r>
            <a:r>
              <a:rPr dirty="0" lang="en-US" sz="2800">
                <a:uFillTx/>
              </a:rPr>
              <a:t> </a:t>
            </a:r>
            <a:r>
              <a:rPr dirty="0" err="1" lang="en-US" sz="2800">
                <a:uFillTx/>
              </a:rPr>
              <a:t>viêm</a:t>
            </a:r>
            <a:r>
              <a:rPr dirty="0" lang="en-US" sz="2800">
                <a:uFillTx/>
              </a:rPr>
              <a:t> </a:t>
            </a:r>
            <a:r>
              <a:rPr dirty="0" err="1" lang="en-US" sz="2800">
                <a:solidFill>
                  <a:srgbClr val="FF0000"/>
                </a:solidFill>
                <a:uFillTx/>
              </a:rPr>
              <a:t>nhu</a:t>
            </a:r>
            <a:r>
              <a:rPr dirty="0" lang="en-US" sz="2800">
                <a:solidFill>
                  <a:srgbClr val="FF0000"/>
                </a:solidFill>
                <a:uFillTx/>
              </a:rPr>
              <a:t> </a:t>
            </a:r>
            <a:r>
              <a:rPr dirty="0" err="1" lang="en-US" sz="2800">
                <a:solidFill>
                  <a:srgbClr val="FF0000"/>
                </a:solidFill>
                <a:uFillTx/>
              </a:rPr>
              <a:t>mô</a:t>
            </a:r>
            <a:r>
              <a:rPr dirty="0" lang="en-US" sz="2800">
                <a:solidFill>
                  <a:srgbClr val="FF0000"/>
                </a:solidFill>
                <a:uFillTx/>
              </a:rPr>
              <a:t> </a:t>
            </a:r>
            <a:r>
              <a:rPr dirty="0" err="1" lang="en-US" sz="2800">
                <a:solidFill>
                  <a:srgbClr val="FF0000"/>
                </a:solidFill>
                <a:uFillTx/>
              </a:rPr>
              <a:t>phổi</a:t>
            </a:r>
            <a:r>
              <a:rPr dirty="0" lang="en-US" sz="2800">
                <a:solidFill>
                  <a:srgbClr val="FF0000"/>
                </a:solidFill>
                <a:uFillTx/>
              </a:rPr>
              <a:t> </a:t>
            </a:r>
            <a:r>
              <a:rPr dirty="0" lang="en-US" sz="2800">
                <a:uFillTx/>
              </a:rPr>
              <a:t>(</a:t>
            </a:r>
            <a:r>
              <a:rPr dirty="0" err="1" lang="en-US" sz="2800">
                <a:uFillTx/>
              </a:rPr>
              <a:t>phế</a:t>
            </a:r>
            <a:r>
              <a:rPr dirty="0" lang="en-US" sz="2800">
                <a:uFillTx/>
              </a:rPr>
              <a:t> </a:t>
            </a:r>
            <a:r>
              <a:rPr dirty="0" err="1" lang="en-US" sz="2800">
                <a:uFillTx/>
              </a:rPr>
              <a:t>nang</a:t>
            </a:r>
            <a:r>
              <a:rPr dirty="0" lang="en-US" sz="2800">
                <a:uFillTx/>
              </a:rPr>
              <a:t> &amp; </a:t>
            </a:r>
            <a:r>
              <a:rPr dirty="0" err="1" lang="en-US" sz="2800">
                <a:uFillTx/>
              </a:rPr>
              <a:t>mô</a:t>
            </a:r>
            <a:r>
              <a:rPr dirty="0" lang="en-US" sz="2800">
                <a:uFillTx/>
              </a:rPr>
              <a:t> </a:t>
            </a:r>
            <a:r>
              <a:rPr dirty="0" err="1" lang="en-US" sz="2800">
                <a:uFillTx/>
              </a:rPr>
              <a:t>kẽ</a:t>
            </a:r>
            <a:r>
              <a:rPr dirty="0" lang="en-US" sz="2800">
                <a:uFillTx/>
              </a:rPr>
              <a:t>) ± </a:t>
            </a:r>
            <a:r>
              <a:rPr dirty="0" err="1" lang="en-US" sz="2800">
                <a:uFillTx/>
              </a:rPr>
              <a:t>tiểu</a:t>
            </a:r>
            <a:r>
              <a:rPr dirty="0" lang="en-US" sz="2800">
                <a:uFillTx/>
              </a:rPr>
              <a:t> </a:t>
            </a:r>
            <a:r>
              <a:rPr dirty="0" err="1" lang="en-US" sz="2800">
                <a:uFillTx/>
              </a:rPr>
              <a:t>phế</a:t>
            </a:r>
            <a:r>
              <a:rPr dirty="0" lang="en-US" sz="2800">
                <a:uFillTx/>
              </a:rPr>
              <a:t> </a:t>
            </a:r>
            <a:r>
              <a:rPr dirty="0" err="1" lang="en-US" sz="2800">
                <a:uFillTx/>
              </a:rPr>
              <a:t>quản</a:t>
            </a:r>
            <a:r>
              <a:rPr dirty="0" lang="en-US" sz="2800">
                <a:uFillTx/>
              </a:rPr>
              <a:t>, </a:t>
            </a:r>
            <a:r>
              <a:rPr dirty="0" err="1" lang="en-US" sz="2800">
                <a:uFillTx/>
              </a:rPr>
              <a:t>gây</a:t>
            </a:r>
            <a:r>
              <a:rPr dirty="0" lang="en-US" sz="2800">
                <a:uFillTx/>
              </a:rPr>
              <a:t> </a:t>
            </a:r>
            <a:r>
              <a:rPr dirty="0" err="1" lang="en-US" sz="2800">
                <a:uFillTx/>
              </a:rPr>
              <a:t>ra</a:t>
            </a:r>
            <a:r>
              <a:rPr dirty="0" lang="en-US" sz="2800">
                <a:uFillTx/>
              </a:rPr>
              <a:t> do </a:t>
            </a:r>
            <a:r>
              <a:rPr dirty="0" err="1" lang="en-US" sz="2800">
                <a:uFillTx/>
              </a:rPr>
              <a:t>nhiễm</a:t>
            </a:r>
            <a:r>
              <a:rPr dirty="0" lang="en-US" sz="2800">
                <a:uFillTx/>
              </a:rPr>
              <a:t> </a:t>
            </a:r>
            <a:r>
              <a:rPr dirty="0" err="1" lang="en-US" sz="2800">
                <a:uFillTx/>
              </a:rPr>
              <a:t>trùng</a:t>
            </a:r>
            <a:r>
              <a:rPr dirty="0" lang="en-US" sz="2800">
                <a:uFillTx/>
              </a:rPr>
              <a:t> (</a:t>
            </a:r>
            <a:r>
              <a:rPr dirty="0" err="1" lang="en-US" sz="2800">
                <a:uFillTx/>
              </a:rPr>
              <a:t>sv</a:t>
            </a:r>
            <a:r>
              <a:rPr dirty="0" lang="en-US" sz="2800">
                <a:uFillTx/>
              </a:rPr>
              <a:t>, </a:t>
            </a:r>
            <a:r>
              <a:rPr dirty="0" err="1" lang="en-US" sz="2800">
                <a:uFillTx/>
              </a:rPr>
              <a:t>vk</a:t>
            </a:r>
            <a:r>
              <a:rPr dirty="0" lang="en-US" sz="2800">
                <a:uFillTx/>
              </a:rPr>
              <a:t>, </a:t>
            </a:r>
            <a:r>
              <a:rPr dirty="0" err="1" lang="en-US" sz="2800">
                <a:uFillTx/>
              </a:rPr>
              <a:t>kst</a:t>
            </a:r>
            <a:r>
              <a:rPr dirty="0" lang="en-US" sz="2800">
                <a:uFillTx/>
              </a:rPr>
              <a:t>, </a:t>
            </a:r>
            <a:r>
              <a:rPr dirty="0" err="1" lang="en-US" sz="2800">
                <a:uFillTx/>
              </a:rPr>
              <a:t>nấm</a:t>
            </a:r>
            <a:r>
              <a:rPr dirty="0" lang="en-US" sz="2800">
                <a:uFillTx/>
              </a:rPr>
              <a:t>) </a:t>
            </a:r>
            <a:r>
              <a:rPr dirty="0" err="1" lang="en-US" sz="2800">
                <a:uFillTx/>
              </a:rPr>
              <a:t>hoặc</a:t>
            </a:r>
            <a:r>
              <a:rPr dirty="0" lang="en-US" sz="2800">
                <a:uFillTx/>
              </a:rPr>
              <a:t> </a:t>
            </a:r>
            <a:r>
              <a:rPr dirty="0" err="1" lang="en-US" sz="2800">
                <a:uFillTx/>
              </a:rPr>
              <a:t>chất</a:t>
            </a:r>
            <a:r>
              <a:rPr dirty="0" lang="en-US" sz="2800">
                <a:uFillTx/>
              </a:rPr>
              <a:t> </a:t>
            </a:r>
            <a:r>
              <a:rPr dirty="0" err="1" lang="en-US" sz="2800">
                <a:uFillTx/>
              </a:rPr>
              <a:t>kích</a:t>
            </a:r>
            <a:r>
              <a:rPr dirty="0" lang="en-US" sz="2800">
                <a:uFillTx/>
              </a:rPr>
              <a:t> </a:t>
            </a:r>
            <a:r>
              <a:rPr dirty="0" err="1" lang="en-US" sz="2800">
                <a:uFillTx/>
              </a:rPr>
              <a:t>thích</a:t>
            </a:r>
            <a:r>
              <a:rPr dirty="0" lang="en-US" sz="2800">
                <a:uFillTx/>
              </a:rPr>
              <a:t>.</a:t>
            </a:r>
          </a:p>
          <a:p>
            <a:r>
              <a:rPr dirty="0" err="1" lang="en-US">
                <a:uFillTx/>
              </a:rPr>
              <a:t>Lâm</a:t>
            </a:r>
            <a:r>
              <a:rPr dirty="0" lang="en-US">
                <a:uFillTx/>
              </a:rPr>
              <a:t> </a:t>
            </a:r>
            <a:r>
              <a:rPr dirty="0" err="1" lang="en-US">
                <a:uFillTx/>
              </a:rPr>
              <a:t>sàng</a:t>
            </a:r>
            <a:endParaRPr dirty="0" lang="en-US">
              <a:uFillTx/>
            </a:endParaRPr>
          </a:p>
          <a:p>
            <a:pPr lvl="1">
              <a:lnSpc>
                <a:spcPct val="100000"/>
              </a:lnSpc>
              <a:spcBef>
                <a:spcPts val="600"/>
              </a:spcBef>
              <a:spcAft>
                <a:spcPts val="600"/>
              </a:spcAft>
            </a:pPr>
            <a:r>
              <a:rPr dirty="0" lang="en-US" sz="2800">
                <a:uFillTx/>
              </a:rPr>
              <a:t>VP </a:t>
            </a:r>
            <a:r>
              <a:rPr dirty="0" err="1" lang="en-US" sz="2800">
                <a:uFillTx/>
              </a:rPr>
              <a:t>là</a:t>
            </a:r>
            <a:r>
              <a:rPr dirty="0" lang="en-US" sz="2800">
                <a:uFillTx/>
              </a:rPr>
              <a:t> </a:t>
            </a:r>
            <a:r>
              <a:rPr dirty="0" err="1" lang="en-US" sz="2800">
                <a:uFillTx/>
              </a:rPr>
              <a:t>một</a:t>
            </a:r>
            <a:r>
              <a:rPr dirty="0" lang="en-US" sz="2800">
                <a:uFillTx/>
              </a:rPr>
              <a:t> </a:t>
            </a:r>
            <a:r>
              <a:rPr dirty="0" err="1" lang="en-US" sz="2800">
                <a:uFillTx/>
              </a:rPr>
              <a:t>bệnh</a:t>
            </a:r>
            <a:r>
              <a:rPr dirty="0" lang="en-US" sz="2800">
                <a:uFillTx/>
              </a:rPr>
              <a:t> </a:t>
            </a:r>
            <a:r>
              <a:rPr dirty="0" err="1" lang="en-US" sz="2800">
                <a:uFillTx/>
              </a:rPr>
              <a:t>lý</a:t>
            </a:r>
            <a:r>
              <a:rPr dirty="0" lang="en-US" sz="2800">
                <a:uFillTx/>
              </a:rPr>
              <a:t> </a:t>
            </a:r>
            <a:r>
              <a:rPr dirty="0" err="1" lang="en-US" sz="2800">
                <a:uFillTx/>
              </a:rPr>
              <a:t>nhiễm</a:t>
            </a:r>
            <a:r>
              <a:rPr dirty="0" lang="en-US" sz="2800">
                <a:uFillTx/>
              </a:rPr>
              <a:t> </a:t>
            </a:r>
            <a:r>
              <a:rPr dirty="0" err="1" lang="en-US" sz="2800">
                <a:uFillTx/>
              </a:rPr>
              <a:t>trùng</a:t>
            </a:r>
            <a:r>
              <a:rPr dirty="0" lang="en-US" sz="2800">
                <a:uFillTx/>
              </a:rPr>
              <a:t> </a:t>
            </a:r>
            <a:r>
              <a:rPr dirty="0" err="1" lang="en-US" sz="2800">
                <a:uFillTx/>
              </a:rPr>
              <a:t>hô</a:t>
            </a:r>
            <a:r>
              <a:rPr dirty="0" lang="en-US" sz="2800">
                <a:uFillTx/>
              </a:rPr>
              <a:t> </a:t>
            </a:r>
            <a:r>
              <a:rPr dirty="0" err="1" lang="en-US" sz="2800">
                <a:uFillTx/>
              </a:rPr>
              <a:t>hấp</a:t>
            </a:r>
            <a:r>
              <a:rPr dirty="0" lang="en-US" sz="2800">
                <a:uFillTx/>
              </a:rPr>
              <a:t> </a:t>
            </a:r>
            <a:r>
              <a:rPr dirty="0" err="1" lang="en-US" sz="2800">
                <a:uFillTx/>
              </a:rPr>
              <a:t>dưới</a:t>
            </a:r>
            <a:r>
              <a:rPr dirty="0" lang="en-US" sz="2800">
                <a:uFillTx/>
              </a:rPr>
              <a:t>, </a:t>
            </a:r>
            <a:r>
              <a:rPr dirty="0" err="1" lang="en-US" sz="2800">
                <a:uFillTx/>
              </a:rPr>
              <a:t>biểu</a:t>
            </a:r>
            <a:r>
              <a:rPr dirty="0" lang="en-US" sz="2800">
                <a:uFillTx/>
              </a:rPr>
              <a:t> </a:t>
            </a:r>
            <a:r>
              <a:rPr dirty="0" err="1" lang="en-US" sz="2800">
                <a:uFillTx/>
              </a:rPr>
              <a:t>hiện</a:t>
            </a:r>
            <a:r>
              <a:rPr dirty="0" lang="en-US" sz="2800">
                <a:uFillTx/>
              </a:rPr>
              <a:t> </a:t>
            </a:r>
            <a:r>
              <a:rPr dirty="0" err="1" lang="en-US" sz="2800">
                <a:uFillTx/>
              </a:rPr>
              <a:t>bằng</a:t>
            </a:r>
            <a:r>
              <a:rPr dirty="0" lang="en-US" sz="2800">
                <a:uFillTx/>
              </a:rPr>
              <a:t> </a:t>
            </a:r>
            <a:r>
              <a:rPr dirty="0" err="1" lang="en-US" sz="2800">
                <a:uFillTx/>
              </a:rPr>
              <a:t>thở</a:t>
            </a:r>
            <a:r>
              <a:rPr dirty="0" lang="en-US" sz="2800">
                <a:uFillTx/>
              </a:rPr>
              <a:t> </a:t>
            </a:r>
            <a:r>
              <a:rPr dirty="0" err="1" lang="en-US" sz="2800">
                <a:uFillTx/>
              </a:rPr>
              <a:t>nhanh</a:t>
            </a:r>
            <a:r>
              <a:rPr dirty="0" lang="en-US" sz="2800">
                <a:uFillTx/>
              </a:rPr>
              <a:t>, </a:t>
            </a:r>
            <a:r>
              <a:rPr dirty="0" err="1" lang="en-US" sz="2800">
                <a:uFillTx/>
              </a:rPr>
              <a:t>thở</a:t>
            </a:r>
            <a:r>
              <a:rPr dirty="0" lang="en-US" sz="2800">
                <a:uFillTx/>
              </a:rPr>
              <a:t> co </a:t>
            </a:r>
            <a:r>
              <a:rPr dirty="0" err="1" lang="en-US" sz="2800">
                <a:uFillTx/>
              </a:rPr>
              <a:t>lõm</a:t>
            </a:r>
            <a:r>
              <a:rPr dirty="0" lang="en-US" sz="2800">
                <a:uFillTx/>
              </a:rPr>
              <a:t> </a:t>
            </a:r>
            <a:r>
              <a:rPr dirty="0" err="1" lang="en-US" sz="2800">
                <a:uFillTx/>
              </a:rPr>
              <a:t>ngực</a:t>
            </a:r>
            <a:r>
              <a:rPr dirty="0" lang="en-US" sz="2800">
                <a:uFillTx/>
              </a:rPr>
              <a:t>, ran </a:t>
            </a:r>
            <a:r>
              <a:rPr dirty="0" err="1" lang="en-US" sz="2800">
                <a:uFillTx/>
              </a:rPr>
              <a:t>phổi</a:t>
            </a:r>
            <a:r>
              <a:rPr dirty="0" lang="en-US" sz="2800">
                <a:uFillTx/>
              </a:rPr>
              <a:t>, (±) </a:t>
            </a:r>
            <a:r>
              <a:rPr dirty="0" err="1" lang="en-US" sz="2800">
                <a:uFillTx/>
              </a:rPr>
              <a:t>khò</a:t>
            </a:r>
            <a:r>
              <a:rPr dirty="0" lang="en-US" sz="2800">
                <a:uFillTx/>
              </a:rPr>
              <a:t> </a:t>
            </a:r>
            <a:r>
              <a:rPr dirty="0" err="1" lang="en-US" sz="2800">
                <a:uFillTx/>
              </a:rPr>
              <a:t>khè</a:t>
            </a:r>
            <a:r>
              <a:rPr dirty="0" lang="en-US" sz="2800">
                <a:uFillTx/>
              </a:rPr>
              <a:t> </a:t>
            </a:r>
            <a:r>
              <a:rPr dirty="0" err="1" lang="en-US" sz="2800">
                <a:uFillTx/>
              </a:rPr>
              <a:t>khi</a:t>
            </a:r>
            <a:r>
              <a:rPr dirty="0" lang="en-US" sz="2800">
                <a:uFillTx/>
              </a:rPr>
              <a:t> </a:t>
            </a:r>
            <a:r>
              <a:rPr dirty="0" err="1" lang="en-US" sz="2800">
                <a:uFillTx/>
              </a:rPr>
              <a:t>khám</a:t>
            </a:r>
            <a:r>
              <a:rPr dirty="0" lang="en-US" sz="2800">
                <a:uFillTx/>
              </a:rPr>
              <a:t> </a:t>
            </a:r>
            <a:r>
              <a:rPr dirty="0" err="1" lang="en-US" sz="2800">
                <a:uFillTx/>
              </a:rPr>
              <a:t>lâm</a:t>
            </a:r>
            <a:r>
              <a:rPr dirty="0" lang="en-US" sz="2800">
                <a:uFillTx/>
              </a:rPr>
              <a:t> </a:t>
            </a:r>
            <a:r>
              <a:rPr dirty="0" err="1" lang="en-US" sz="2800">
                <a:uFillTx/>
              </a:rPr>
              <a:t>sàng</a:t>
            </a:r>
            <a:r>
              <a:rPr dirty="0" lang="en-US" sz="2800">
                <a:uFillTx/>
              </a:rPr>
              <a:t> </a:t>
            </a:r>
            <a:r>
              <a:rPr dirty="0" err="1" lang="en-US" sz="2800">
                <a:uFillTx/>
              </a:rPr>
              <a:t>hoặc</a:t>
            </a:r>
            <a:r>
              <a:rPr dirty="0" lang="en-US" sz="2800">
                <a:uFillTx/>
              </a:rPr>
              <a:t> </a:t>
            </a:r>
            <a:r>
              <a:rPr dirty="0" err="1" lang="en-US" sz="2800">
                <a:uFillTx/>
              </a:rPr>
              <a:t>hình</a:t>
            </a:r>
            <a:r>
              <a:rPr dirty="0" lang="en-US" sz="2800">
                <a:uFillTx/>
              </a:rPr>
              <a:t> </a:t>
            </a:r>
            <a:r>
              <a:rPr dirty="0" err="1" lang="en-US" sz="2800">
                <a:uFillTx/>
              </a:rPr>
              <a:t>ảnh</a:t>
            </a:r>
            <a:r>
              <a:rPr dirty="0" lang="en-US" sz="2800">
                <a:uFillTx/>
              </a:rPr>
              <a:t> </a:t>
            </a:r>
            <a:r>
              <a:rPr dirty="0" err="1" lang="en-US" sz="2800">
                <a:uFillTx/>
              </a:rPr>
              <a:t>thâm</a:t>
            </a:r>
            <a:r>
              <a:rPr dirty="0" lang="en-US" sz="2800">
                <a:uFillTx/>
              </a:rPr>
              <a:t> </a:t>
            </a:r>
            <a:r>
              <a:rPr dirty="0" err="1" lang="en-US" sz="2800">
                <a:uFillTx/>
              </a:rPr>
              <a:t>nhiễm</a:t>
            </a:r>
            <a:r>
              <a:rPr dirty="0" lang="en-US" sz="2800">
                <a:uFillTx/>
              </a:rPr>
              <a:t> </a:t>
            </a:r>
            <a:r>
              <a:rPr dirty="0" err="1" lang="en-US" sz="2800">
                <a:uFillTx/>
              </a:rPr>
              <a:t>phổi</a:t>
            </a:r>
            <a:r>
              <a:rPr dirty="0" lang="en-US" sz="2800">
                <a:uFillTx/>
              </a:rPr>
              <a:t> </a:t>
            </a:r>
            <a:r>
              <a:rPr dirty="0" err="1" lang="en-US" sz="2800">
                <a:uFillTx/>
              </a:rPr>
              <a:t>trên</a:t>
            </a:r>
            <a:r>
              <a:rPr dirty="0" lang="en-US" sz="2800">
                <a:uFillTx/>
              </a:rPr>
              <a:t> </a:t>
            </a:r>
            <a:r>
              <a:rPr dirty="0" err="1" lang="en-US" sz="2800">
                <a:uFillTx/>
              </a:rPr>
              <a:t>Xquang</a:t>
            </a:r>
            <a:r>
              <a:rPr dirty="0" lang="en-US" sz="2800">
                <a:uFillTx/>
              </a:rPr>
              <a:t> </a:t>
            </a:r>
            <a:r>
              <a:rPr dirty="0" err="1" lang="en-US" sz="2800">
                <a:uFillTx/>
              </a:rPr>
              <a:t>ngực</a:t>
            </a:r>
            <a:r>
              <a:rPr dirty="0" lang="en-US" sz="2800">
                <a:uFillTx/>
              </a:rPr>
              <a:t>.</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Flowchart: Alternate Process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56936" y="2504050"/>
            <a:ext cx="8679766" cy="2658793"/>
          </a:xfrm>
          <a:prstGeom prst="flowChartAlternateProcess">
            <a:avLst/>
          </a:prstGeom>
        </p:spPr>
        <p:style xmlns:c="http://schemas.openxmlformats.org/drawingml/2006/chart" xmlns:pic="http://schemas.openxmlformats.org/drawingml/2006/picture" xmlns:dgm="http://schemas.openxmlformats.org/drawingml/2006/diagram">
          <a:lnRef idx="0">
            <a:schemeClr val="accent2"/>
          </a:lnRef>
          <a:fillRef idx="3">
            <a:schemeClr val="accent2"/>
          </a:fillRef>
          <a:effectRef idx="3">
            <a:schemeClr val="accent2"/>
          </a:effectRef>
          <a:fontRef idx="minor">
            <a:schemeClr val="lt1"/>
          </a:fontRef>
        </p:style>
        <p:txBody xmlns:c="http://schemas.openxmlformats.org/drawingml/2006/chart" xmlns:pic="http://schemas.openxmlformats.org/drawingml/2006/picture" xmlns:dgm="http://schemas.openxmlformats.org/drawingml/2006/diagram">
          <a:bodyPr anchor="ctr"/>
          <a:lstStyle>
            <a:lvl1pPr eaLnBrk="0" hangingPunct="0">
              <a:defRPr sz="2400">
                <a:solidFill>
                  <a:schemeClr val="tx1"/>
                </a:solidFill>
                <a:uFillTx/>
                <a:latin charset="0" pitchFamily="2" typeface="VNI-Helve"/>
                <a:ea charset="-128" panose="020B0600070205080204" pitchFamily="34" typeface="MS PGothic"/>
              </a:defRPr>
            </a:lvl1pPr>
            <a:lvl2pPr eaLnBrk="0" hangingPunct="0" indent="-285750" marL="742950">
              <a:defRPr sz="2400">
                <a:solidFill>
                  <a:schemeClr val="tx1"/>
                </a:solidFill>
                <a:uFillTx/>
                <a:latin charset="0" pitchFamily="2" typeface="VNI-Helve"/>
                <a:ea charset="-128" panose="020B0600070205080204" pitchFamily="34" typeface="MS PGothic"/>
              </a:defRPr>
            </a:lvl2pPr>
            <a:lvl3pPr eaLnBrk="0" hangingPunct="0" indent="-228600" marL="1143000">
              <a:defRPr sz="2400">
                <a:solidFill>
                  <a:schemeClr val="tx1"/>
                </a:solidFill>
                <a:uFillTx/>
                <a:latin charset="0" pitchFamily="2" typeface="VNI-Helve"/>
                <a:ea charset="-128" panose="020B0600070205080204" pitchFamily="34" typeface="MS PGothic"/>
              </a:defRPr>
            </a:lvl3pPr>
            <a:lvl4pPr eaLnBrk="0" hangingPunct="0" indent="-228600" marL="1600200">
              <a:defRPr sz="2400">
                <a:solidFill>
                  <a:schemeClr val="tx1"/>
                </a:solidFill>
                <a:uFillTx/>
                <a:latin charset="0" pitchFamily="2" typeface="VNI-Helve"/>
                <a:ea charset="-128" panose="020B0600070205080204" pitchFamily="34" typeface="MS PGothic"/>
              </a:defRPr>
            </a:lvl4pPr>
            <a:lvl5pPr eaLnBrk="0" hangingPunct="0" indent="-228600" marL="2057400">
              <a:defRPr sz="2400">
                <a:solidFill>
                  <a:schemeClr val="tx1"/>
                </a:solidFill>
                <a:uFillTx/>
                <a:latin charset="0" pitchFamily="2" typeface="VNI-Helve"/>
                <a:ea charset="-128" panose="020B0600070205080204" pitchFamily="34" typeface="MS PGothic"/>
              </a:defRPr>
            </a:lvl5pPr>
            <a:lvl6pPr eaLnBrk="0" fontAlgn="base" hangingPunct="0" indent="-228600" marL="2514600">
              <a:spcBef>
                <a:spcPct val="0"/>
              </a:spcBef>
              <a:spcAft>
                <a:spcPct val="0"/>
              </a:spcAft>
              <a:defRPr sz="2400">
                <a:solidFill>
                  <a:schemeClr val="tx1"/>
                </a:solidFill>
                <a:uFillTx/>
                <a:latin charset="0" pitchFamily="2" typeface="VNI-Helve"/>
                <a:ea charset="-128" panose="020B0600070205080204" pitchFamily="34" typeface="MS PGothic"/>
              </a:defRPr>
            </a:lvl6pPr>
            <a:lvl7pPr eaLnBrk="0" fontAlgn="base" hangingPunct="0" indent="-228600" marL="2971800">
              <a:spcBef>
                <a:spcPct val="0"/>
              </a:spcBef>
              <a:spcAft>
                <a:spcPct val="0"/>
              </a:spcAft>
              <a:defRPr sz="2400">
                <a:solidFill>
                  <a:schemeClr val="tx1"/>
                </a:solidFill>
                <a:uFillTx/>
                <a:latin charset="0" pitchFamily="2" typeface="VNI-Helve"/>
                <a:ea charset="-128" panose="020B0600070205080204" pitchFamily="34" typeface="MS PGothic"/>
              </a:defRPr>
            </a:lvl7pPr>
            <a:lvl8pPr eaLnBrk="0" fontAlgn="base" hangingPunct="0" indent="-228600" marL="3429000">
              <a:spcBef>
                <a:spcPct val="0"/>
              </a:spcBef>
              <a:spcAft>
                <a:spcPct val="0"/>
              </a:spcAft>
              <a:defRPr sz="2400">
                <a:solidFill>
                  <a:schemeClr val="tx1"/>
                </a:solidFill>
                <a:uFillTx/>
                <a:latin charset="0" pitchFamily="2" typeface="VNI-Helve"/>
                <a:ea charset="-128" panose="020B0600070205080204" pitchFamily="34" typeface="MS PGothic"/>
              </a:defRPr>
            </a:lvl8pPr>
            <a:lvl9pPr eaLnBrk="0" fontAlgn="base" hangingPunct="0" indent="-228600" marL="3886200">
              <a:spcBef>
                <a:spcPct val="0"/>
              </a:spcBef>
              <a:spcAft>
                <a:spcPct val="0"/>
              </a:spcAft>
              <a:defRPr sz="2400">
                <a:solidFill>
                  <a:schemeClr val="tx1"/>
                </a:solidFill>
                <a:uFillTx/>
                <a:latin charset="0" pitchFamily="2" typeface="VNI-Helve"/>
                <a:ea charset="-128" panose="020B0600070205080204" pitchFamily="34" typeface="MS PGothic"/>
              </a:defRPr>
            </a:lvl9pPr>
          </a:lstStyle>
          <a:p>
            <a:pPr algn="ctr" eaLnBrk="1" hangingPunct="1"/>
            <a:r>
              <a:rPr altLang="en-US" dirty="0" err="1" lang="en-US" sz="3600">
                <a:solidFill>
                  <a:srgbClr val="FFFFFF"/>
                </a:solidFill>
                <a:uFillTx/>
                <a:latin charset="0" panose="020B0604020202020204" pitchFamily="34" typeface="Arial"/>
                <a:cs charset="0" panose="020B0604020202020204" pitchFamily="34" typeface="Arial"/>
              </a:rPr>
              <a:t>Viêm</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phổi</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cộng</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đồng</a:t>
            </a:r>
            <a:r>
              <a:rPr altLang="en-US" dirty="0" lang="en-US" sz="3600">
                <a:solidFill>
                  <a:srgbClr val="FFFFFF"/>
                </a:solidFill>
                <a:uFillTx/>
                <a:latin charset="0" panose="020B0604020202020204" pitchFamily="34" typeface="Arial"/>
                <a:cs charset="0" panose="020B0604020202020204" pitchFamily="34" typeface="Arial"/>
              </a:rPr>
              <a:t> (VPCĐ): VP ở </a:t>
            </a:r>
            <a:r>
              <a:rPr altLang="en-US" dirty="0" err="1" lang="en-US" sz="3600">
                <a:solidFill>
                  <a:srgbClr val="FFFFFF"/>
                </a:solidFill>
                <a:uFillTx/>
                <a:latin charset="0" panose="020B0604020202020204" pitchFamily="34" typeface="Arial"/>
                <a:cs charset="0" panose="020B0604020202020204" pitchFamily="34" typeface="Arial"/>
              </a:rPr>
              <a:t>trẻ</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đang</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khỏe</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bị</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nhiễm</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bệnh</a:t>
            </a:r>
            <a:r>
              <a:rPr altLang="en-US" dirty="0" lang="en-US" sz="3600">
                <a:solidFill>
                  <a:srgbClr val="FFFFFF"/>
                </a:solidFill>
                <a:uFillTx/>
                <a:latin charset="0" panose="020B0604020202020204" pitchFamily="34" typeface="Arial"/>
                <a:cs charset="0" panose="020B0604020202020204" pitchFamily="34" typeface="Arial"/>
              </a:rPr>
              <a:t> </a:t>
            </a:r>
            <a:r>
              <a:rPr altLang="en-US" dirty="0" lang="vi-VN" sz="3600">
                <a:solidFill>
                  <a:srgbClr val="FFFFFF"/>
                </a:solidFill>
                <a:uFillTx/>
                <a:latin charset="0" panose="020B0604020202020204" pitchFamily="34" typeface="Arial"/>
                <a:cs charset="0" panose="020B0604020202020204" pitchFamily="34" typeface="Arial"/>
              </a:rPr>
              <a:t>từ bên</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ngoài</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cộng</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đồng</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ngoài</a:t>
            </a:r>
            <a:r>
              <a:rPr altLang="en-US" dirty="0" lang="en-US" sz="3600">
                <a:solidFill>
                  <a:srgbClr val="FFFFFF"/>
                </a:solidFill>
                <a:uFillTx/>
                <a:latin charset="0" panose="020B0604020202020204" pitchFamily="34" typeface="Arial"/>
                <a:cs charset="0" panose="020B0604020202020204" pitchFamily="34" typeface="Arial"/>
              </a:rPr>
              <a:t> BV) </a:t>
            </a:r>
            <a:r>
              <a:rPr altLang="en-US" dirty="0" err="1" lang="en-US" sz="3600">
                <a:solidFill>
                  <a:srgbClr val="FFFFFF"/>
                </a:solidFill>
                <a:uFillTx/>
                <a:latin charset="0" panose="020B0604020202020204" pitchFamily="34" typeface="Arial"/>
                <a:cs charset="0" panose="020B0604020202020204" pitchFamily="34" typeface="Arial"/>
              </a:rPr>
              <a:t>hoặc</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trong</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vòng</a:t>
            </a:r>
            <a:r>
              <a:rPr altLang="en-US" dirty="0" lang="en-US" sz="3600">
                <a:solidFill>
                  <a:srgbClr val="FFFFFF"/>
                </a:solidFill>
                <a:uFillTx/>
                <a:latin charset="0" panose="020B0604020202020204" pitchFamily="34" typeface="Arial"/>
                <a:cs charset="0" panose="020B0604020202020204" pitchFamily="34" typeface="Arial"/>
              </a:rPr>
              <a:t> 48 </a:t>
            </a:r>
            <a:r>
              <a:rPr altLang="en-US" dirty="0" err="1" lang="en-US" sz="3600">
                <a:solidFill>
                  <a:srgbClr val="FFFFFF"/>
                </a:solidFill>
                <a:uFillTx/>
                <a:latin charset="0" panose="020B0604020202020204" pitchFamily="34" typeface="Arial"/>
                <a:cs charset="0" panose="020B0604020202020204" pitchFamily="34" typeface="Arial"/>
              </a:rPr>
              <a:t>giờ</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đầu</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nằm</a:t>
            </a:r>
            <a:r>
              <a:rPr altLang="en-US" dirty="0" lang="en-US" sz="3600">
                <a:solidFill>
                  <a:srgbClr val="FFFFFF"/>
                </a:solidFill>
                <a:uFillTx/>
                <a:latin charset="0" panose="020B0604020202020204" pitchFamily="34" typeface="Arial"/>
                <a:cs charset="0" panose="020B0604020202020204" pitchFamily="34" typeface="Arial"/>
              </a:rPr>
              <a:t> </a:t>
            </a:r>
            <a:r>
              <a:rPr altLang="en-US" dirty="0" err="1" lang="en-US" sz="3600">
                <a:solidFill>
                  <a:srgbClr val="FFFFFF"/>
                </a:solidFill>
                <a:uFillTx/>
                <a:latin charset="0" panose="020B0604020202020204" pitchFamily="34" typeface="Arial"/>
                <a:cs charset="0" panose="020B0604020202020204" pitchFamily="34" typeface="Arial"/>
              </a:rPr>
              <a:t>viện</a:t>
            </a:r>
            <a:r>
              <a:rPr altLang="en-US" dirty="0" lang="en-US" sz="3600">
                <a:solidFill>
                  <a:srgbClr val="FFFFFF"/>
                </a:solidFill>
                <a:uFillTx/>
                <a:latin charset="0" panose="020B0604020202020204" pitchFamily="34" typeface="Arial"/>
                <a:cs charset="0" panose="020B0604020202020204" pitchFamily="34" typeface="Arial"/>
              </a:rPr>
              <a:t>. </a:t>
            </a: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939019" y="1178487"/>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Định</a:t>
            </a:r>
            <a:r>
              <a:rPr dirty="0" lang="en-US">
                <a:uFillTx/>
              </a:rPr>
              <a:t> </a:t>
            </a:r>
            <a:r>
              <a:rPr dirty="0" err="1" lang="en-US">
                <a:uFillTx/>
              </a:rPr>
              <a:t>nghĩa</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8194"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768719" y="145943"/>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Yếu</a:t>
            </a:r>
            <a:r>
              <a:rPr dirty="0" lang="en-US">
                <a:uFillTx/>
              </a:rPr>
              <a:t> </a:t>
            </a:r>
            <a:r>
              <a:rPr dirty="0" err="1" lang="en-US">
                <a:uFillTx/>
              </a:rPr>
              <a:t>tố</a:t>
            </a:r>
            <a:r>
              <a:rPr dirty="0" lang="en-US">
                <a:uFillTx/>
              </a:rPr>
              <a:t> </a:t>
            </a:r>
            <a:r>
              <a:rPr dirty="0" err="1" lang="en-US">
                <a:uFillTx/>
              </a:rPr>
              <a:t>nguy</a:t>
            </a:r>
            <a:r>
              <a:rPr dirty="0" lang="en-US">
                <a:uFillTx/>
              </a:rPr>
              <a:t> </a:t>
            </a:r>
            <a:r>
              <a:rPr dirty="0" err="1" lang="en-US">
                <a:uFillTx/>
              </a:rPr>
              <a:t>cơ</a:t>
            </a:r>
            <a:r>
              <a:rPr dirty="0" lang="en-US">
                <a:uFillTx/>
              </a:rPr>
              <a:t> </a:t>
            </a:r>
            <a:r>
              <a:rPr dirty="0" err="1" lang="en-US">
                <a:uFillTx/>
              </a:rPr>
              <a:t>viêm</a:t>
            </a:r>
            <a:r>
              <a:rPr dirty="0" lang="en-US">
                <a:uFillTx/>
              </a:rPr>
              <a:t> </a:t>
            </a:r>
            <a:r>
              <a:rPr dirty="0" err="1" lang="en-US">
                <a:uFillTx/>
              </a:rPr>
              <a:t>phổi</a:t>
            </a:r>
            <a:endParaRPr dirty="0" lang="en-US">
              <a:uFillTx/>
            </a:endParaRPr>
          </a:p>
        </p:txBody>
      </p:sp>
      <p:sp>
        <p:nvSpPr>
          <p:cNvPr xmlns:c="http://schemas.openxmlformats.org/drawingml/2006/chart" xmlns:pic="http://schemas.openxmlformats.org/drawingml/2006/picture" xmlns:dgm="http://schemas.openxmlformats.org/drawingml/2006/diagram" id="8195" name="AutoShape 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6817609" y="2518134"/>
            <a:ext cx="3464393" cy="4104852"/>
          </a:xfrm>
          <a:prstGeom prst="roundRect">
            <a:avLst>
              <a:gd fmla="val 8014" name="adj"/>
            </a:avLst>
          </a:prstGeom>
          <a:solidFill>
            <a:srgbClr val="F8F8F8"/>
          </a:solidFill>
          <a:ln w="9525">
            <a:solidFill>
              <a:schemeClr val="accent1"/>
            </a:solidFill>
            <a:round/>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grpSp>
        <p:nvGrpSpPr>
          <p:cNvPr xmlns:c="http://schemas.openxmlformats.org/drawingml/2006/chart" xmlns:pic="http://schemas.openxmlformats.org/drawingml/2006/picture" xmlns:dgm="http://schemas.openxmlformats.org/drawingml/2006/diagram" id="8197" name="Group 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730326" y="1331143"/>
            <a:ext cx="3489374" cy="999136"/>
            <a:chOff x="752" y="1413"/>
            <a:chExt cx="1321" cy="294"/>
          </a:xfrm>
        </p:grpSpPr>
        <p:sp>
          <p:nvSpPr>
            <p:cNvPr xmlns:c="http://schemas.openxmlformats.org/drawingml/2006/chart" xmlns:pic="http://schemas.openxmlformats.org/drawingml/2006/picture" xmlns:dgm="http://schemas.openxmlformats.org/drawingml/2006/diagram" id="8198" name="AutoShape 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752" y="1413"/>
              <a:ext cx="1321" cy="294"/>
            </a:xfrm>
            <a:prstGeom prst="roundRect">
              <a:avLst>
                <a:gd fmla="val 50000" name="adj"/>
              </a:avLst>
            </a:prstGeom>
            <a:gradFill rotWithShape="1">
              <a:gsLst>
                <a:gs pos="0">
                  <a:schemeClr val="accent2">
                    <a:shade val="79216"/>
                  </a:schemeClr>
                </a:gs>
                <a:gs pos="50000">
                  <a:schemeClr val="accent2"/>
                </a:gs>
                <a:gs pos="100000">
                  <a:schemeClr val="accent2">
                    <a:shade val="79216"/>
                  </a:schemeClr>
                </a:gs>
              </a:gsLst>
              <a:lin ang="0" scaled="1"/>
            </a:gradFill>
            <a:ln w="12700">
              <a:noFill/>
              <a:round/>
            </a:ln>
            <a:effectLst>
              <a:outerShdw algn="ctr" dir="2700000" dist="53882" rotWithShape="0">
                <a:srgbClr val="292929">
                  <a:alpha val="50000"/>
                </a:srgbClr>
              </a:outerShdw>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8199" name="AutoShape 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flipH="1">
              <a:off x="2007" y="1457"/>
              <a:ext cx="59" cy="204"/>
            </a:xfrm>
            <a:prstGeom prst="moon">
              <a:avLst>
                <a:gd fmla="val 22032" name="adj"/>
              </a:avLst>
            </a:prstGeom>
            <a:gradFill rotWithShape="1">
              <a:gsLst>
                <a:gs pos="0">
                  <a:srgbClr val="FFFFFF">
                    <a:shade val="46275"/>
                    <a:alpha val="0"/>
                  </a:srgbClr>
                </a:gs>
                <a:gs pos="50000">
                  <a:srgbClr val="FFFFFF">
                    <a:alpha val="84000"/>
                  </a:srgbClr>
                </a:gs>
                <a:gs pos="100000">
                  <a:srgbClr val="FFFFFF">
                    <a:shade val="46275"/>
                    <a:alpha val="0"/>
                  </a:srgbClr>
                </a:gs>
              </a:gsLst>
              <a:lin ang="5400000" scaled="1"/>
            </a:gradFill>
            <a:ln w="9525">
              <a:no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8200" name="AutoShape 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766" y="1457"/>
              <a:ext cx="59" cy="204"/>
            </a:xfrm>
            <a:prstGeom prst="moon">
              <a:avLst>
                <a:gd fmla="val 22032" name="adj"/>
              </a:avLst>
            </a:prstGeom>
            <a:gradFill rotWithShape="1">
              <a:gsLst>
                <a:gs pos="0">
                  <a:srgbClr val="FFFFFF">
                    <a:shade val="46275"/>
                    <a:alpha val="0"/>
                  </a:srgbClr>
                </a:gs>
                <a:gs pos="50000">
                  <a:srgbClr val="FFFFFF">
                    <a:alpha val="84000"/>
                  </a:srgbClr>
                </a:gs>
                <a:gs pos="100000">
                  <a:srgbClr val="FFFFFF">
                    <a:shade val="46275"/>
                    <a:alpha val="0"/>
                  </a:srgbClr>
                </a:gs>
              </a:gsLst>
              <a:lin ang="5400000" scaled="1"/>
            </a:gradFill>
            <a:ln w="9525">
              <a:no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grpSp>
      <p:grpSp>
        <p:nvGrpSpPr>
          <p:cNvPr xmlns:c="http://schemas.openxmlformats.org/drawingml/2006/chart" xmlns:pic="http://schemas.openxmlformats.org/drawingml/2006/picture" xmlns:dgm="http://schemas.openxmlformats.org/drawingml/2006/diagram" id="8201" name="Group 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711065" y="1331142"/>
            <a:ext cx="3570937" cy="999137"/>
            <a:chOff x="3623" y="1413"/>
            <a:chExt cx="1321" cy="294"/>
          </a:xfrm>
        </p:grpSpPr>
        <p:sp>
          <p:nvSpPr>
            <p:cNvPr xmlns:c="http://schemas.openxmlformats.org/drawingml/2006/chart" xmlns:pic="http://schemas.openxmlformats.org/drawingml/2006/picture" xmlns:dgm="http://schemas.openxmlformats.org/drawingml/2006/diagram" id="8202" name="AutoShape 10"/>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3623" y="1413"/>
              <a:ext cx="1321" cy="294"/>
            </a:xfrm>
            <a:prstGeom prst="roundRect">
              <a:avLst>
                <a:gd fmla="val 50000" name="adj"/>
              </a:avLst>
            </a:prstGeom>
            <a:gradFill rotWithShape="1">
              <a:gsLst>
                <a:gs pos="0">
                  <a:schemeClr val="accent1">
                    <a:shade val="89020"/>
                  </a:schemeClr>
                </a:gs>
                <a:gs pos="50000">
                  <a:schemeClr val="accent1"/>
                </a:gs>
                <a:gs pos="100000">
                  <a:schemeClr val="accent1">
                    <a:shade val="89020"/>
                  </a:schemeClr>
                </a:gs>
              </a:gsLst>
              <a:lin ang="0" scaled="1"/>
            </a:gradFill>
            <a:ln w="12700">
              <a:solidFill>
                <a:schemeClr val="accent1"/>
              </a:solidFill>
              <a:round/>
            </a:ln>
            <a:effectLst>
              <a:outerShdw algn="ctr" dir="2700000" dist="53882" rotWithShape="0">
                <a:srgbClr val="292929">
                  <a:alpha val="50000"/>
                </a:srgbClr>
              </a:outerShdw>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8203" name="AutoShape 1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flipH="1">
              <a:off x="4878" y="1457"/>
              <a:ext cx="59" cy="204"/>
            </a:xfrm>
            <a:prstGeom prst="moon">
              <a:avLst>
                <a:gd fmla="val 22032" name="adj"/>
              </a:avLst>
            </a:prstGeom>
            <a:gradFill rotWithShape="1">
              <a:gsLst>
                <a:gs pos="0">
                  <a:srgbClr val="FFFFFF">
                    <a:shade val="46275"/>
                    <a:alpha val="0"/>
                  </a:srgbClr>
                </a:gs>
                <a:gs pos="50000">
                  <a:srgbClr val="FFFFFF">
                    <a:alpha val="84000"/>
                  </a:srgbClr>
                </a:gs>
                <a:gs pos="100000">
                  <a:srgbClr val="FFFFFF">
                    <a:shade val="46275"/>
                    <a:alpha val="0"/>
                  </a:srgbClr>
                </a:gs>
              </a:gsLst>
              <a:lin ang="5400000" scaled="1"/>
            </a:gradFill>
            <a:ln w="9525">
              <a:no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8204" name="AutoShape 1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3637" y="1457"/>
              <a:ext cx="59" cy="204"/>
            </a:xfrm>
            <a:prstGeom prst="moon">
              <a:avLst>
                <a:gd fmla="val 22032" name="adj"/>
              </a:avLst>
            </a:prstGeom>
            <a:gradFill rotWithShape="1">
              <a:gsLst>
                <a:gs pos="0">
                  <a:srgbClr val="FFFFFF">
                    <a:shade val="46275"/>
                    <a:alpha val="0"/>
                  </a:srgbClr>
                </a:gs>
                <a:gs pos="50000">
                  <a:srgbClr val="FFFFFF">
                    <a:alpha val="84000"/>
                  </a:srgbClr>
                </a:gs>
                <a:gs pos="100000">
                  <a:srgbClr val="FFFFFF">
                    <a:shade val="46275"/>
                    <a:alpha val="0"/>
                  </a:srgbClr>
                </a:gs>
              </a:gsLst>
              <a:lin ang="5400000" scaled="1"/>
            </a:gradFill>
            <a:ln w="9525">
              <a:no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grpSp>
      <p:sp>
        <p:nvSpPr>
          <p:cNvPr xmlns:c="http://schemas.openxmlformats.org/drawingml/2006/chart" xmlns:pic="http://schemas.openxmlformats.org/drawingml/2006/picture" xmlns:dgm="http://schemas.openxmlformats.org/drawingml/2006/diagram" id="8205" name="AutoShape 1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gray">
          <a:xfrm>
            <a:off x="1767307" y="2518134"/>
            <a:ext cx="3444458" cy="4104852"/>
          </a:xfrm>
          <a:prstGeom prst="roundRect">
            <a:avLst>
              <a:gd fmla="val 8014" name="adj"/>
            </a:avLst>
          </a:prstGeom>
          <a:solidFill>
            <a:srgbClr val="F8F8F8"/>
          </a:solidFill>
          <a:ln w="9525">
            <a:solidFill>
              <a:schemeClr val="accent2"/>
            </a:solidFill>
            <a:round/>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8206" name="Text Box 18"/>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black">
          <a:xfrm>
            <a:off x="2189977" y="1518998"/>
            <a:ext cx="2238375" cy="584775"/>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pPr algn="ctr">
              <a:spcBef>
                <a:spcPct val="50000"/>
              </a:spcBef>
            </a:pPr>
            <a:r>
              <a:rPr b="1" dirty="0" err="1" lang="en-US" sz="3200">
                <a:solidFill>
                  <a:srgbClr val="FFFF00"/>
                </a:solidFill>
                <a:uFillTx/>
                <a:cs charset="0" typeface="Arial"/>
              </a:rPr>
              <a:t>Bên</a:t>
            </a:r>
            <a:r>
              <a:rPr b="1" dirty="0" lang="en-US" sz="3200">
                <a:solidFill>
                  <a:srgbClr val="FFFF00"/>
                </a:solidFill>
                <a:uFillTx/>
                <a:cs charset="0" typeface="Arial"/>
              </a:rPr>
              <a:t> </a:t>
            </a:r>
            <a:r>
              <a:rPr b="1" dirty="0" err="1" lang="en-US" sz="3200">
                <a:solidFill>
                  <a:srgbClr val="FFFF00"/>
                </a:solidFill>
                <a:uFillTx/>
                <a:cs charset="0" typeface="Arial"/>
              </a:rPr>
              <a:t>trong</a:t>
            </a:r>
            <a:endParaRPr b="1" dirty="0" lang="en-US" sz="3200">
              <a:solidFill>
                <a:srgbClr val="FFFF00"/>
              </a:solidFill>
              <a:uFillTx/>
              <a:cs charset="0" typeface="Arial"/>
            </a:endParaRPr>
          </a:p>
        </p:txBody>
      </p:sp>
      <p:sp>
        <p:nvSpPr>
          <p:cNvPr xmlns:c="http://schemas.openxmlformats.org/drawingml/2006/chart" xmlns:pic="http://schemas.openxmlformats.org/drawingml/2006/picture" xmlns:dgm="http://schemas.openxmlformats.org/drawingml/2006/diagram" id="8208" name="AutoShape 1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blackGray">
          <a:xfrm flipH="1" flipV="1" rot="-10793605">
            <a:off x="5201128" y="3732127"/>
            <a:ext cx="1539397" cy="755650"/>
          </a:xfrm>
          <a:prstGeom prst="rightArrow">
            <a:avLst>
              <a:gd fmla="val 46509" name="adj1"/>
              <a:gd fmla="val 42052" name="adj2"/>
            </a:avLst>
          </a:prstGeom>
          <a:gradFill rotWithShape="1">
            <a:gsLst>
              <a:gs pos="0">
                <a:schemeClr val="accent2">
                  <a:tint val="0"/>
                  <a:alpha val="0"/>
                </a:schemeClr>
              </a:gs>
              <a:gs pos="100000">
                <a:schemeClr val="accent2"/>
              </a:gs>
            </a:gsLst>
            <a:lin ang="0" scaled="1"/>
          </a:gradFill>
          <a:ln algn="ctr" w="9525">
            <a:no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8219" name="Text Box 2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gray">
          <a:xfrm>
            <a:off x="1739200" y="2529558"/>
            <a:ext cx="3412005" cy="4093428"/>
          </a:xfrm>
          <a:prstGeom prst="rect">
            <a:avLst/>
          </a:prstGeom>
          <a:noFill/>
          <a:ln algn="ctr" w="9525">
            <a:noFill/>
            <a:miter lim="800000"/>
          </a:ln>
          <a:effectLst/>
        </p:spPr>
        <p:txBody xmlns:c="http://schemas.openxmlformats.org/drawingml/2006/chart" xmlns:pic="http://schemas.openxmlformats.org/drawingml/2006/picture" xmlns:dgm="http://schemas.openxmlformats.org/drawingml/2006/diagram">
          <a:bodyPr wrap="square">
            <a:spAutoFit/>
          </a:bodyPr>
          <a:lstStyle/>
          <a:p>
            <a:pPr>
              <a:spcBef>
                <a:spcPts val="600"/>
              </a:spcBef>
              <a:spcAft>
                <a:spcPts val="600"/>
              </a:spcAft>
              <a:buFontTx/>
              <a:buChar char="•"/>
            </a:pPr>
            <a:r>
              <a:rPr b="1" dirty="0" lang="en-US" sz="1400">
                <a:uFillTx/>
                <a:cs charset="0" typeface="Arial"/>
              </a:rPr>
              <a:t> </a:t>
            </a:r>
            <a:r>
              <a:rPr dirty="0" lang="en-US" sz="2200">
                <a:uFillTx/>
                <a:latin charset="0" panose="020B0604020202020204" pitchFamily="34" typeface="Arial"/>
                <a:cs charset="0" panose="020B0604020202020204" pitchFamily="34" typeface="Arial"/>
              </a:rPr>
              <a:t>Non </a:t>
            </a:r>
            <a:r>
              <a:rPr dirty="0" err="1" lang="en-US" sz="2200">
                <a:uFillTx/>
                <a:latin charset="0" panose="020B0604020202020204" pitchFamily="34" typeface="Arial"/>
                <a:cs charset="0" panose="020B0604020202020204" pitchFamily="34" typeface="Arial"/>
              </a:rPr>
              <a:t>tháng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nhẹ</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cân</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Suy</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dinh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dưỡng</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Chủng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ngừa</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không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đủ</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Suy</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giảm</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miễn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dịch</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Có</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bệnh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mạn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tính</a:t>
            </a:r>
            <a:r>
              <a:rPr dirty="0" lang="en-US" sz="2200">
                <a:uFillTx/>
                <a:latin charset="0" panose="020B0604020202020204" pitchFamily="34" typeface="Arial"/>
                <a:cs charset="0" panose="020B0604020202020204" pitchFamily="34" typeface="Arial"/>
              </a:rPr>
              <a:t>: hen, </a:t>
            </a:r>
            <a:br>
              <a:rPr dirty="0" lang="en-US" sz="2200">
                <a:uFillTx/>
                <a:latin charset="0" panose="020B0604020202020204" pitchFamily="34" typeface="Arial"/>
                <a:cs charset="0" panose="020B0604020202020204" pitchFamily="34" typeface="Arial"/>
              </a:rPr>
            </a:br>
            <a:r>
              <a:rPr dirty="0" err="1" lang="en-US" sz="2200">
                <a:uFillTx/>
                <a:latin charset="0" panose="020B0604020202020204" pitchFamily="34" typeface="Arial"/>
                <a:cs charset="0" panose="020B0604020202020204" pitchFamily="34" typeface="Arial"/>
              </a:rPr>
              <a:t>loạn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sản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phế</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quản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phổi</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tim</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bẩm</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sinh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trào</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ngược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dạ</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dày</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thực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quản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bệnh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thần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kinh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cơ</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dò</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khí</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quản</a:t>
            </a:r>
            <a:r>
              <a:rPr dirty="0" lang="en-US" sz="2200">
                <a:uFillTx/>
                <a:latin charset="0" panose="020B0604020202020204" pitchFamily="34" typeface="Arial"/>
                <a:cs charset="0" panose="020B0604020202020204" pitchFamily="34" typeface="Arial"/>
              </a:rPr>
              <a:t> – </a:t>
            </a:r>
            <a:r>
              <a:rPr dirty="0" err="1" lang="en-US" sz="2200">
                <a:uFillTx/>
                <a:latin charset="0" panose="020B0604020202020204" pitchFamily="34" typeface="Arial"/>
                <a:cs charset="0" panose="020B0604020202020204" pitchFamily="34" typeface="Arial"/>
              </a:rPr>
              <a:t>thực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quản</a:t>
            </a:r>
            <a:endParaRPr dirty="0" lang="en-US" sz="22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226" name="AutoShape 3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blackGray">
          <a:xfrm flipV="1" rot="10793605">
            <a:off x="5262562" y="4336976"/>
            <a:ext cx="1527914" cy="755650"/>
          </a:xfrm>
          <a:prstGeom prst="rightArrow">
            <a:avLst>
              <a:gd fmla="val 46509" name="adj1"/>
              <a:gd fmla="val 42098" name="adj2"/>
            </a:avLst>
          </a:prstGeom>
          <a:gradFill rotWithShape="1">
            <a:gsLst>
              <a:gs pos="0">
                <a:schemeClr val="accent1">
                  <a:tint val="0"/>
                  <a:alpha val="0"/>
                </a:schemeClr>
              </a:gs>
              <a:gs pos="100000">
                <a:schemeClr val="accent1"/>
              </a:gs>
            </a:gsLst>
            <a:lin ang="0" scaled="1"/>
          </a:gradFill>
          <a:ln algn="ctr" w="9525">
            <a:no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40" name="Text Box 18"/>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black">
          <a:xfrm>
            <a:off x="7429968" y="1567203"/>
            <a:ext cx="2238375" cy="584775"/>
          </a:xfrm>
          <a:prstGeom prst="rect">
            <a:avLst/>
          </a:prstGeom>
          <a:noFill/>
          <a:ln algn="ctr" w="9525">
            <a:noFill/>
            <a:miter lim="800000"/>
          </a:ln>
        </p:spPr>
        <p:txBody xmlns:c="http://schemas.openxmlformats.org/drawingml/2006/chart" xmlns:pic="http://schemas.openxmlformats.org/drawingml/2006/picture" xmlns:dgm="http://schemas.openxmlformats.org/drawingml/2006/diagram">
          <a:bodyPr>
            <a:spAutoFit/>
          </a:bodyPr>
          <a:lstStyle/>
          <a:p>
            <a:pPr algn="ctr">
              <a:spcBef>
                <a:spcPct val="50000"/>
              </a:spcBef>
            </a:pPr>
            <a:r>
              <a:rPr b="1" dirty="0" err="1" lang="en-US" sz="3200">
                <a:solidFill>
                  <a:srgbClr val="FFFF00"/>
                </a:solidFill>
                <a:uFillTx/>
                <a:cs charset="0" typeface="Arial"/>
              </a:rPr>
              <a:t>Bên</a:t>
            </a:r>
            <a:r>
              <a:rPr b="1" dirty="0" lang="en-US" sz="3200">
                <a:solidFill>
                  <a:srgbClr val="FFFF00"/>
                </a:solidFill>
                <a:uFillTx/>
                <a:cs charset="0" typeface="Arial"/>
              </a:rPr>
              <a:t> </a:t>
            </a:r>
            <a:r>
              <a:rPr b="1" dirty="0" err="1" lang="en-US" sz="3200">
                <a:solidFill>
                  <a:srgbClr val="FFFF00"/>
                </a:solidFill>
                <a:uFillTx/>
                <a:cs charset="0" typeface="Arial"/>
              </a:rPr>
              <a:t>ngoài</a:t>
            </a:r>
            <a:endParaRPr b="1" dirty="0" lang="en-US" sz="3200">
              <a:solidFill>
                <a:srgbClr val="FFFF00"/>
              </a:solidFill>
              <a:uFillTx/>
              <a:cs charset="0" typeface="Arial"/>
            </a:endParaRPr>
          </a:p>
        </p:txBody>
      </p:sp>
      <p:sp>
        <p:nvSpPr>
          <p:cNvPr xmlns:c="http://schemas.openxmlformats.org/drawingml/2006/chart" xmlns:pic="http://schemas.openxmlformats.org/drawingml/2006/picture" xmlns:dgm="http://schemas.openxmlformats.org/drawingml/2006/diagram" id="41" name="Text Box 2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gray">
          <a:xfrm>
            <a:off x="6860149" y="2518134"/>
            <a:ext cx="3412005" cy="4401205"/>
          </a:xfrm>
          <a:prstGeom prst="rect">
            <a:avLst/>
          </a:prstGeom>
          <a:noFill/>
          <a:ln algn="ctr" w="9525">
            <a:noFill/>
            <a:miter lim="800000"/>
          </a:ln>
          <a:effectLst/>
        </p:spPr>
        <p:txBody xmlns:c="http://schemas.openxmlformats.org/drawingml/2006/chart" xmlns:pic="http://schemas.openxmlformats.org/drawingml/2006/picture" xmlns:dgm="http://schemas.openxmlformats.org/drawingml/2006/diagram">
          <a:bodyPr wrap="square">
            <a:spAutoFit/>
          </a:bodyPr>
          <a:lstStyle/>
          <a:p>
            <a:pPr>
              <a:spcBef>
                <a:spcPts val="600"/>
              </a:spcBef>
              <a:spcAft>
                <a:spcPts val="600"/>
              </a:spcAft>
              <a:buFontTx/>
              <a:buChar char="•"/>
            </a:pPr>
            <a:r>
              <a:rPr b="1" dirty="0" lang="en-US" sz="1400">
                <a:uFillTx/>
                <a:cs charset="0" typeface="Arial"/>
              </a:rPr>
              <a:t> </a:t>
            </a:r>
            <a:r>
              <a:rPr dirty="0" err="1" lang="en-US" sz="2200">
                <a:uFillTx/>
                <a:latin charset="0" panose="020B0604020202020204" pitchFamily="34" typeface="Arial"/>
                <a:cs charset="0" panose="020B0604020202020204" pitchFamily="34" typeface="Arial"/>
              </a:rPr>
              <a:t>Môi</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trường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sinh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hoạt</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và</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sống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đông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đúc</a:t>
            </a:r>
            <a:r>
              <a:rPr dirty="0" lang="en-US" sz="2200">
                <a:uFillTx/>
                <a:latin charset="0" panose="020B0604020202020204" pitchFamily="34" typeface="Arial"/>
                <a:cs charset="0" panose="020B0604020202020204" pitchFamily="34" typeface="Arial"/>
              </a:rPr>
              <a:t>, ô </a:t>
            </a:r>
            <a:r>
              <a:rPr dirty="0" err="1" lang="en-US" sz="2200">
                <a:uFillTx/>
                <a:latin charset="0" panose="020B0604020202020204" pitchFamily="34" typeface="Arial"/>
                <a:cs charset="0" panose="020B0604020202020204" pitchFamily="34" typeface="Arial"/>
              </a:rPr>
              <a:t>nhiễm</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Thời</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tiết</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lạnh</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Hoàn</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cảnh</a:t>
            </a:r>
            <a:r>
              <a:rPr dirty="0" lang="en-US" sz="2200">
                <a:uFillTx/>
                <a:latin charset="0" panose="020B0604020202020204" pitchFamily="34" typeface="Arial"/>
                <a:cs charset="0" panose="020B0604020202020204" pitchFamily="34" typeface="Arial"/>
              </a:rPr>
              <a:t> KT - XH </a:t>
            </a:r>
            <a:r>
              <a:rPr dirty="0" err="1" lang="en-US" sz="2200">
                <a:uFillTx/>
                <a:latin charset="0" panose="020B0604020202020204" pitchFamily="34" typeface="Arial"/>
                <a:cs charset="0" panose="020B0604020202020204" pitchFamily="34" typeface="Arial"/>
              </a:rPr>
              <a:t>thấp</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Tiếp</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xúc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khói</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thuốc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lá</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Tiếp</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xúc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người</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đang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nhiễm</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trùng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hô</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hấp</a:t>
            </a:r>
            <a:endParaRPr dirty="0" lang="en-US" sz="2200">
              <a:uFillTx/>
              <a:latin charset="0" panose="020B0604020202020204" pitchFamily="34" typeface="Arial"/>
              <a:cs charset="0" panose="020B0604020202020204" pitchFamily="34" typeface="Arial"/>
            </a:endParaRPr>
          </a:p>
          <a:p>
            <a:pPr>
              <a:spcBef>
                <a:spcPts val="600"/>
              </a:spcBef>
              <a:spcAft>
                <a:spcPts val="600"/>
              </a:spcAft>
              <a:buFontTx/>
              <a:buChar char="•"/>
            </a:pPr>
            <a:r>
              <a:rPr dirty="0" lang="en-US" sz="2200">
                <a:uFillTx/>
                <a:latin charset="0" panose="020B0604020202020204" pitchFamily="34" typeface="Arial"/>
                <a:cs charset="0" panose="020B0604020202020204" pitchFamily="34" typeface="Arial"/>
              </a:rPr>
              <a:t> Gia </a:t>
            </a:r>
            <a:r>
              <a:rPr dirty="0" err="1" lang="en-US" sz="2200">
                <a:uFillTx/>
                <a:latin charset="0" panose="020B0604020202020204" pitchFamily="34" typeface="Arial"/>
                <a:cs charset="0" panose="020B0604020202020204" pitchFamily="34" typeface="Arial"/>
              </a:rPr>
              <a:t>đình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không</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biết</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cách</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chăm</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sóc</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trẻ</a:t>
            </a:r>
            <a:r>
              <a:rPr dirty="0" lang="en-US" sz="2200">
                <a:uFillTx/>
                <a:latin charset="0" panose="020B0604020202020204" pitchFamily="34" typeface="Arial"/>
                <a:cs charset="0" panose="020B0604020202020204" pitchFamily="34" typeface="Arial"/>
              </a:rPr>
              <a:t> </a:t>
            </a:r>
            <a:r>
              <a:rPr dirty="0" err="1" lang="en-US" sz="2200">
                <a:uFillTx/>
                <a:latin charset="0" panose="020B0604020202020204" pitchFamily="34" typeface="Arial"/>
                <a:cs charset="0" panose="020B0604020202020204" pitchFamily="34" typeface="Arial"/>
              </a:rPr>
              <a:t>tốt</a:t>
            </a:r>
            <a:endParaRPr dirty="0" lang="en-US" sz="2200">
              <a:uFillTx/>
              <a:latin charset="0" panose="020B0604020202020204" pitchFamily="34" typeface="Arial"/>
              <a:cs charset="0" panose="020B0604020202020204" pitchFamily="34" typeface="Arial"/>
            </a:endParaRPr>
          </a:p>
          <a:p>
            <a:pPr>
              <a:spcBef>
                <a:spcPts val="600"/>
              </a:spcBef>
              <a:spcAft>
                <a:spcPts val="600"/>
              </a:spcAft>
            </a:pPr>
            <a:endParaRPr dirty="0" lang="en-US" sz="2200">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transition/>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Nguyên</a:t>
            </a:r>
            <a:r>
              <a:rPr dirty="0" lang="en-US">
                <a:uFillTx/>
              </a:rPr>
              <a:t> </a:t>
            </a:r>
            <a:r>
              <a:rPr dirty="0" err="1" lang="en-US">
                <a:uFillTx/>
              </a:rPr>
              <a:t>nhân</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331142"/>
            <a:ext cx="9782908" cy="5162844"/>
          </a:xfrm>
        </p:spPr>
        <p:txBody xmlns:c="http://schemas.openxmlformats.org/drawingml/2006/chart" xmlns:pic="http://schemas.openxmlformats.org/drawingml/2006/picture" xmlns:dgm="http://schemas.openxmlformats.org/drawingml/2006/diagram">
          <a:bodyPr>
            <a:normAutofit fontScale="92500" lnSpcReduction="10000"/>
          </a:bodyPr>
          <a:lstStyle/>
          <a:p>
            <a:r>
              <a:rPr dirty="0" lang="en-US" sz="3500">
                <a:uFillTx/>
              </a:rPr>
              <a:t>Vi </a:t>
            </a:r>
            <a:r>
              <a:rPr dirty="0" err="1" lang="en-US" sz="3500">
                <a:uFillTx/>
              </a:rPr>
              <a:t>sinh</a:t>
            </a:r>
            <a:endParaRPr dirty="0" lang="en-US" sz="3500">
              <a:uFillTx/>
            </a:endParaRPr>
          </a:p>
          <a:p>
            <a:pPr lvl="1">
              <a:lnSpc>
                <a:spcPct val="120000"/>
              </a:lnSpc>
              <a:spcBef>
                <a:spcPts val="600"/>
              </a:spcBef>
              <a:spcAft>
                <a:spcPts val="600"/>
              </a:spcAft>
            </a:pPr>
            <a:r>
              <a:rPr dirty="0" err="1" lang="en-US" sz="3000">
                <a:uFillTx/>
              </a:rPr>
              <a:t>Siêu</a:t>
            </a:r>
            <a:r>
              <a:rPr dirty="0" lang="en-US" sz="3000">
                <a:uFillTx/>
              </a:rPr>
              <a:t> vi</a:t>
            </a:r>
          </a:p>
          <a:p>
            <a:pPr lvl="1">
              <a:lnSpc>
                <a:spcPct val="120000"/>
              </a:lnSpc>
              <a:spcBef>
                <a:spcPts val="600"/>
              </a:spcBef>
              <a:spcAft>
                <a:spcPts val="600"/>
              </a:spcAft>
            </a:pPr>
            <a:r>
              <a:rPr dirty="0" lang="en-US" sz="3000">
                <a:uFillTx/>
              </a:rPr>
              <a:t>Vi </a:t>
            </a:r>
            <a:r>
              <a:rPr dirty="0" err="1" lang="en-US" sz="3000">
                <a:uFillTx/>
              </a:rPr>
              <a:t>khuẩn</a:t>
            </a:r>
            <a:endParaRPr dirty="0" lang="en-US" sz="3000">
              <a:uFillTx/>
            </a:endParaRPr>
          </a:p>
          <a:p>
            <a:pPr lvl="1">
              <a:lnSpc>
                <a:spcPct val="120000"/>
              </a:lnSpc>
              <a:spcBef>
                <a:spcPts val="600"/>
              </a:spcBef>
              <a:spcAft>
                <a:spcPts val="600"/>
              </a:spcAft>
            </a:pPr>
            <a:r>
              <a:rPr dirty="0" err="1" lang="en-US" sz="3000">
                <a:uFillTx/>
              </a:rPr>
              <a:t>Ký</a:t>
            </a:r>
            <a:r>
              <a:rPr dirty="0" lang="en-US" sz="3000">
                <a:uFillTx/>
              </a:rPr>
              <a:t> </a:t>
            </a:r>
            <a:r>
              <a:rPr dirty="0" err="1" lang="en-US" sz="3000">
                <a:uFillTx/>
              </a:rPr>
              <a:t>sinh</a:t>
            </a:r>
            <a:r>
              <a:rPr dirty="0" lang="en-US" sz="3000">
                <a:uFillTx/>
              </a:rPr>
              <a:t> </a:t>
            </a:r>
            <a:r>
              <a:rPr dirty="0" err="1" lang="en-US" sz="3000">
                <a:uFillTx/>
              </a:rPr>
              <a:t>trùng</a:t>
            </a:r>
            <a:r>
              <a:rPr dirty="0" lang="en-US" sz="3000">
                <a:uFillTx/>
              </a:rPr>
              <a:t>, vi </a:t>
            </a:r>
            <a:r>
              <a:rPr dirty="0" err="1" lang="en-US" sz="3000">
                <a:uFillTx/>
              </a:rPr>
              <a:t>nấm</a:t>
            </a:r>
            <a:endParaRPr dirty="0" lang="en-US" sz="3000">
              <a:uFillTx/>
            </a:endParaRPr>
          </a:p>
          <a:p>
            <a:r>
              <a:rPr dirty="0" err="1" lang="en-US" sz="3500">
                <a:uFillTx/>
              </a:rPr>
              <a:t>Không</a:t>
            </a:r>
            <a:r>
              <a:rPr dirty="0" lang="en-US" sz="3500">
                <a:uFillTx/>
              </a:rPr>
              <a:t> vi </a:t>
            </a:r>
            <a:r>
              <a:rPr dirty="0" err="1" lang="en-US" sz="3500">
                <a:uFillTx/>
              </a:rPr>
              <a:t>sinh</a:t>
            </a:r>
            <a:endParaRPr dirty="0" lang="en-US" sz="3500">
              <a:uFillTx/>
            </a:endParaRPr>
          </a:p>
          <a:p>
            <a:pPr lvl="1">
              <a:lnSpc>
                <a:spcPct val="110000"/>
              </a:lnSpc>
              <a:spcBef>
                <a:spcPts val="600"/>
              </a:spcBef>
              <a:spcAft>
                <a:spcPts val="600"/>
              </a:spcAft>
            </a:pPr>
            <a:r>
              <a:rPr dirty="0" err="1" lang="en-US" sz="3000">
                <a:uFillTx/>
              </a:rPr>
              <a:t>Hít</a:t>
            </a:r>
            <a:r>
              <a:rPr dirty="0" lang="en-US" sz="3000">
                <a:uFillTx/>
              </a:rPr>
              <a:t>: </a:t>
            </a:r>
            <a:r>
              <a:rPr dirty="0" err="1" lang="en-US" sz="3000">
                <a:uFillTx/>
              </a:rPr>
              <a:t>sặc</a:t>
            </a:r>
            <a:r>
              <a:rPr dirty="0" lang="en-US" sz="3000">
                <a:uFillTx/>
              </a:rPr>
              <a:t> </a:t>
            </a:r>
            <a:r>
              <a:rPr dirty="0" err="1" lang="en-US" sz="3000">
                <a:uFillTx/>
              </a:rPr>
              <a:t>thức</a:t>
            </a:r>
            <a:r>
              <a:rPr dirty="0" lang="en-US" sz="3000">
                <a:uFillTx/>
              </a:rPr>
              <a:t> </a:t>
            </a:r>
            <a:r>
              <a:rPr dirty="0" err="1" lang="en-US" sz="3000">
                <a:uFillTx/>
              </a:rPr>
              <a:t>ăn</a:t>
            </a:r>
            <a:r>
              <a:rPr dirty="0" lang="en-US" sz="3000">
                <a:uFillTx/>
              </a:rPr>
              <a:t>, </a:t>
            </a:r>
            <a:r>
              <a:rPr dirty="0" err="1" lang="en-US" sz="3000">
                <a:uFillTx/>
              </a:rPr>
              <a:t>dò</a:t>
            </a:r>
            <a:r>
              <a:rPr dirty="0" lang="en-US" sz="3000">
                <a:uFillTx/>
              </a:rPr>
              <a:t> </a:t>
            </a:r>
            <a:r>
              <a:rPr dirty="0" err="1" lang="en-US" sz="3000">
                <a:uFillTx/>
              </a:rPr>
              <a:t>thực</a:t>
            </a:r>
            <a:r>
              <a:rPr dirty="0" lang="en-US" sz="3000">
                <a:uFillTx/>
              </a:rPr>
              <a:t> </a:t>
            </a:r>
            <a:r>
              <a:rPr dirty="0" err="1" lang="en-US" sz="3000">
                <a:uFillTx/>
              </a:rPr>
              <a:t>quản</a:t>
            </a:r>
            <a:r>
              <a:rPr dirty="0" lang="en-US" sz="3000">
                <a:uFillTx/>
              </a:rPr>
              <a:t> – </a:t>
            </a:r>
            <a:r>
              <a:rPr dirty="0" err="1" lang="en-US" sz="3000">
                <a:uFillTx/>
              </a:rPr>
              <a:t>khí</a:t>
            </a:r>
            <a:r>
              <a:rPr dirty="0" lang="en-US" sz="3000">
                <a:uFillTx/>
              </a:rPr>
              <a:t> </a:t>
            </a:r>
            <a:r>
              <a:rPr dirty="0" err="1" lang="en-US" sz="3000">
                <a:uFillTx/>
              </a:rPr>
              <a:t>quản</a:t>
            </a:r>
            <a:r>
              <a:rPr dirty="0" lang="en-US" sz="3000">
                <a:uFillTx/>
              </a:rPr>
              <a:t>, GERD</a:t>
            </a:r>
          </a:p>
          <a:p>
            <a:pPr lvl="1">
              <a:lnSpc>
                <a:spcPct val="110000"/>
              </a:lnSpc>
              <a:spcBef>
                <a:spcPts val="600"/>
              </a:spcBef>
              <a:spcAft>
                <a:spcPts val="600"/>
              </a:spcAft>
            </a:pPr>
            <a:r>
              <a:rPr dirty="0" err="1" lang="en-US" sz="3000">
                <a:uFillTx/>
              </a:rPr>
              <a:t>Dị</a:t>
            </a:r>
            <a:r>
              <a:rPr dirty="0" lang="en-US" sz="3000">
                <a:uFillTx/>
              </a:rPr>
              <a:t> </a:t>
            </a:r>
            <a:r>
              <a:rPr dirty="0" err="1" lang="en-US" sz="3000">
                <a:uFillTx/>
              </a:rPr>
              <a:t>vật</a:t>
            </a:r>
            <a:endParaRPr dirty="0" lang="en-US" sz="3000">
              <a:uFillTx/>
            </a:endParaRPr>
          </a:p>
          <a:p>
            <a:pPr lvl="1">
              <a:lnSpc>
                <a:spcPct val="110000"/>
              </a:lnSpc>
              <a:spcBef>
                <a:spcPts val="600"/>
              </a:spcBef>
              <a:spcAft>
                <a:spcPts val="600"/>
              </a:spcAft>
            </a:pPr>
            <a:r>
              <a:rPr dirty="0" err="1" lang="en-US" sz="3000">
                <a:uFillTx/>
              </a:rPr>
              <a:t>Bệnh</a:t>
            </a:r>
            <a:r>
              <a:rPr dirty="0" lang="en-US" sz="3000">
                <a:uFillTx/>
              </a:rPr>
              <a:t> </a:t>
            </a:r>
            <a:r>
              <a:rPr dirty="0" err="1" lang="en-US" sz="3000">
                <a:uFillTx/>
              </a:rPr>
              <a:t>tự</a:t>
            </a:r>
            <a:r>
              <a:rPr dirty="0" lang="en-US" sz="3000">
                <a:uFillTx/>
              </a:rPr>
              <a:t> </a:t>
            </a:r>
            <a:r>
              <a:rPr dirty="0" err="1" lang="en-US" sz="3000">
                <a:uFillTx/>
              </a:rPr>
              <a:t>miễn</a:t>
            </a:r>
            <a:endParaRPr dirty="0" lang="en-US" sz="3000">
              <a:uFillTx/>
            </a:endParaRPr>
          </a:p>
          <a:p>
            <a:pPr lvl="1">
              <a:lnSpc>
                <a:spcPct val="110000"/>
              </a:lnSpc>
              <a:spcBef>
                <a:spcPts val="600"/>
              </a:spcBef>
              <a:spcAft>
                <a:spcPts val="600"/>
              </a:spcAft>
            </a:pPr>
            <a:r>
              <a:rPr dirty="0" err="1" lang="en-US" sz="3000">
                <a:uFillTx/>
              </a:rPr>
              <a:t>Chất</a:t>
            </a:r>
            <a:r>
              <a:rPr dirty="0" lang="en-US" sz="3000">
                <a:uFillTx/>
              </a:rPr>
              <a:t> </a:t>
            </a:r>
            <a:r>
              <a:rPr dirty="0" err="1" lang="en-US" sz="3000">
                <a:uFillTx/>
              </a:rPr>
              <a:t>phóng</a:t>
            </a:r>
            <a:r>
              <a:rPr dirty="0" lang="en-US" sz="3000">
                <a:uFillTx/>
              </a:rPr>
              <a:t> </a:t>
            </a:r>
            <a:r>
              <a:rPr dirty="0" err="1" lang="en-US" sz="3000">
                <a:uFillTx/>
              </a:rPr>
              <a:t>xạ</a:t>
            </a:r>
            <a:endParaRPr dirty="0" lang="en-US" sz="30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78" name="Group 3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883015" y="5877314"/>
            <a:ext cx="1047750" cy="493712"/>
            <a:chOff x="1714500" y="3094038"/>
            <a:chExt cx="1047750" cy="551111"/>
          </a:xfrm>
        </p:grpSpPr>
        <p:sp>
          <p:nvSpPr>
            <p:cNvPr xmlns:c="http://schemas.openxmlformats.org/drawingml/2006/chart" xmlns:pic="http://schemas.openxmlformats.org/drawingml/2006/picture" xmlns:dgm="http://schemas.openxmlformats.org/drawingml/2006/diagram" id="79" name="Freeform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14500" y="3094038"/>
              <a:ext cx="1047750" cy="551111"/>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1042988 w 5761832" name="connsiteX10"/>
                <a:gd fmla="*/ 547688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1042988 w 5761832" name="connsiteX9"/>
                <a:gd fmla="*/ 547688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759450 w 5761832" name="connsiteX4"/>
                <a:gd fmla="*/ 0 h 559049" name="connsiteY4"/>
                <a:gd fmla="*/ 5577681 w 5761832" name="connsiteX5"/>
                <a:gd fmla="*/ 273050 h 559049" name="connsiteY5"/>
                <a:gd fmla="*/ 5761832 w 5761832" name="connsiteX6"/>
                <a:gd fmla="*/ 522287 h 559049" name="connsiteY6"/>
                <a:gd fmla="*/ 5251450 w 5761832" name="connsiteX7"/>
                <a:gd fmla="*/ 558800 h 559049" name="connsiteY7"/>
                <a:gd fmla="*/ 1042988 w 5761832" name="connsiteX8"/>
                <a:gd fmla="*/ 547688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577681 w 5761832" name="connsiteX4"/>
                <a:gd fmla="*/ 265112 h 551111" name="connsiteY4"/>
                <a:gd fmla="*/ 5761832 w 5761832" name="connsiteX5"/>
                <a:gd fmla="*/ 514349 h 551111" name="connsiteY5"/>
                <a:gd fmla="*/ 5251450 w 5761832" name="connsiteX6"/>
                <a:gd fmla="*/ 550862 h 551111" name="connsiteY6"/>
                <a:gd fmla="*/ 1042988 w 5761832" name="connsiteX7"/>
                <a:gd fmla="*/ 539750 h 551111" name="connsiteY7"/>
                <a:gd fmla="*/ 919163 w 5761832" name="connsiteX8"/>
                <a:gd fmla="*/ 542130 h 551111" name="connsiteY8"/>
                <a:gd fmla="*/ 661194 w 5761832" name="connsiteX9"/>
                <a:gd fmla="*/ 545306 h 551111" name="connsiteY9"/>
                <a:gd fmla="*/ 0 w 5761832" name="connsiteX10"/>
                <a:gd fmla="*/ 519112 h 551111" name="connsiteY10"/>
                <a:gd fmla="*/ 200025 w 5761832" name="connsiteX11"/>
                <a:gd fmla="*/ 263525 h 551111" name="connsiteY11"/>
                <a:gd fmla="*/ 793 w 5761832" name="connsiteX12"/>
                <a:gd fmla="*/ 0 h 551111" name="connsiteY12"/>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761832 w 5761832" name="connsiteX4"/>
                <a:gd fmla="*/ 514349 h 551111" name="connsiteY4"/>
                <a:gd fmla="*/ 5251450 w 5761832" name="connsiteX5"/>
                <a:gd fmla="*/ 550862 h 551111" name="connsiteY5"/>
                <a:gd fmla="*/ 1042988 w 5761832" name="connsiteX6"/>
                <a:gd fmla="*/ 539750 h 551111" name="connsiteY6"/>
                <a:gd fmla="*/ 919163 w 5761832" name="connsiteX7"/>
                <a:gd fmla="*/ 542130 h 551111" name="connsiteY7"/>
                <a:gd fmla="*/ 661194 w 5761832" name="connsiteX8"/>
                <a:gd fmla="*/ 545306 h 551111" name="connsiteY8"/>
                <a:gd fmla="*/ 0 w 5761832" name="connsiteX9"/>
                <a:gd fmla="*/ 519112 h 551111" name="connsiteY9"/>
                <a:gd fmla="*/ 200025 w 5761832" name="connsiteX10"/>
                <a:gd fmla="*/ 263525 h 551111" name="connsiteY10"/>
                <a:gd fmla="*/ 793 w 5761832"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1047750 w 5251450" name="connsiteX3"/>
                <a:gd fmla="*/ 6350 h 551111" name="connsiteY3"/>
                <a:gd fmla="*/ 5251450 w 5251450" name="connsiteX4"/>
                <a:gd fmla="*/ 550862 h 551111" name="connsiteY4"/>
                <a:gd fmla="*/ 1042988 w 5251450" name="connsiteX5"/>
                <a:gd fmla="*/ 539750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1047750" name="connsiteX0"/>
                <a:gd fmla="*/ 0 h 551111" name="connsiteY0"/>
                <a:gd fmla="*/ 374650 w 1047750" name="connsiteX1"/>
                <a:gd fmla="*/ 23812 h 551111" name="connsiteY1"/>
                <a:gd fmla="*/ 916782 w 1047750" name="connsiteX2"/>
                <a:gd fmla="*/ 11112 h 551111" name="connsiteY2"/>
                <a:gd fmla="*/ 1047750 w 1047750" name="connsiteX3"/>
                <a:gd fmla="*/ 6350 h 551111" name="connsiteY3"/>
                <a:gd fmla="*/ 1042988 w 1047750" name="connsiteX4"/>
                <a:gd fmla="*/ 539750 h 551111" name="connsiteY4"/>
                <a:gd fmla="*/ 919163 w 1047750" name="connsiteX5"/>
                <a:gd fmla="*/ 542130 h 551111" name="connsiteY5"/>
                <a:gd fmla="*/ 661194 w 1047750" name="connsiteX6"/>
                <a:gd fmla="*/ 545306 h 551111" name="connsiteY6"/>
                <a:gd fmla="*/ 0 w 1047750" name="connsiteX7"/>
                <a:gd fmla="*/ 519112 h 551111" name="connsiteY7"/>
                <a:gd fmla="*/ 200025 w 1047750" name="connsiteX8"/>
                <a:gd fmla="*/ 263525 h 551111" name="connsiteY8"/>
                <a:gd fmla="*/ 793 w 1047750"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1047750">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86000">
                  <a:srgbClr val="02ACE7">
                    <a:lumMod val="83000"/>
                  </a:srgbClr>
                </a:gs>
                <a:gs pos="100000">
                  <a:srgbClr val="02ACE7">
                    <a:lumMod val="77000"/>
                  </a:srgbClr>
                </a:gs>
              </a:gsLst>
              <a:lin ang="0" scaled="1"/>
              <a:tileRect/>
            </a:gradFill>
            <a:ln w="3175">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80" name="Freeform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16100" y="3152516"/>
              <a:ext cx="919162" cy="437700"/>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52905 w 5761832" name="connsiteX10"/>
                <a:gd fmla="*/ 546396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835542" name="connsiteX0"/>
                <a:gd fmla="*/ 7938 h 559049" name="connsiteY0"/>
                <a:gd fmla="*/ 374650 w 5835542" name="connsiteX1"/>
                <a:gd fmla="*/ 31750 h 559049" name="connsiteY1"/>
                <a:gd fmla="*/ 916782 w 5835542" name="connsiteX2"/>
                <a:gd fmla="*/ 19050 h 559049" name="connsiteY2"/>
                <a:gd fmla="*/ 945507 w 5835542" name="connsiteX3"/>
                <a:gd fmla="*/ 20131 h 559049" name="connsiteY3"/>
                <a:gd fmla="*/ 4862512 w 5835542" name="connsiteX4"/>
                <a:gd fmla="*/ 19050 h 559049" name="connsiteY4"/>
                <a:gd fmla="*/ 5076032 w 5835542" name="connsiteX5"/>
                <a:gd fmla="*/ 26988 h 559049" name="connsiteY5"/>
                <a:gd fmla="*/ 5759450 w 5835542" name="connsiteX6"/>
                <a:gd fmla="*/ 0 h 559049" name="connsiteY6"/>
                <a:gd fmla="*/ 5761832 w 5835542" name="connsiteX7"/>
                <a:gd fmla="*/ 522287 h 559049" name="connsiteY7"/>
                <a:gd fmla="*/ 5251450 w 5835542" name="connsiteX8"/>
                <a:gd fmla="*/ 558800 h 559049" name="connsiteY8"/>
                <a:gd fmla="*/ 952905 w 5835542" name="connsiteX9"/>
                <a:gd fmla="*/ 546396 h 559049" name="connsiteY9"/>
                <a:gd fmla="*/ 919163 w 5835542" name="connsiteX10"/>
                <a:gd fmla="*/ 550068 h 559049" name="connsiteY10"/>
                <a:gd fmla="*/ 661194 w 5835542" name="connsiteX11"/>
                <a:gd fmla="*/ 553244 h 559049" name="connsiteY11"/>
                <a:gd fmla="*/ 0 w 5835542" name="connsiteX12"/>
                <a:gd fmla="*/ 527050 h 559049" name="connsiteY12"/>
                <a:gd fmla="*/ 200025 w 5835542" name="connsiteX13"/>
                <a:gd fmla="*/ 271463 h 559049" name="connsiteY13"/>
                <a:gd fmla="*/ 793 w 5835542" name="connsiteX14"/>
                <a:gd fmla="*/ 7938 h 559049" name="connsiteY14"/>
                <a:gd fmla="*/ 793 w 5761832" name="connsiteX0"/>
                <a:gd fmla="*/ 0 h 551111" name="connsiteY0"/>
                <a:gd fmla="*/ 374650 w 5761832" name="connsiteX1"/>
                <a:gd fmla="*/ 23812 h 551111" name="connsiteY1"/>
                <a:gd fmla="*/ 916782 w 5761832" name="connsiteX2"/>
                <a:gd fmla="*/ 11112 h 551111" name="connsiteY2"/>
                <a:gd fmla="*/ 945507 w 5761832" name="connsiteX3"/>
                <a:gd fmla="*/ 12193 h 551111" name="connsiteY3"/>
                <a:gd fmla="*/ 4862512 w 5761832" name="connsiteX4"/>
                <a:gd fmla="*/ 11112 h 551111" name="connsiteY4"/>
                <a:gd fmla="*/ 5076032 w 5761832" name="connsiteX5"/>
                <a:gd fmla="*/ 19050 h 551111" name="connsiteY5"/>
                <a:gd fmla="*/ 5761832 w 5761832" name="connsiteX6"/>
                <a:gd fmla="*/ 514349 h 551111" name="connsiteY6"/>
                <a:gd fmla="*/ 5251450 w 5761832" name="connsiteX7"/>
                <a:gd fmla="*/ 550862 h 551111" name="connsiteY7"/>
                <a:gd fmla="*/ 952905 w 5761832" name="connsiteX8"/>
                <a:gd fmla="*/ 538458 h 551111" name="connsiteY8"/>
                <a:gd fmla="*/ 919163 w 5761832" name="connsiteX9"/>
                <a:gd fmla="*/ 542130 h 551111" name="connsiteY9"/>
                <a:gd fmla="*/ 661194 w 5761832" name="connsiteX10"/>
                <a:gd fmla="*/ 545306 h 551111" name="connsiteY10"/>
                <a:gd fmla="*/ 0 w 5761832" name="connsiteX11"/>
                <a:gd fmla="*/ 519112 h 551111" name="connsiteY11"/>
                <a:gd fmla="*/ 200025 w 5761832" name="connsiteX12"/>
                <a:gd fmla="*/ 263525 h 551111" name="connsiteY12"/>
                <a:gd fmla="*/ 793 w 5761832" name="connsiteX13"/>
                <a:gd fmla="*/ 0 h 551111" name="connsiteY13"/>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4862512 w 5528877" name="connsiteX4"/>
                <a:gd fmla="*/ 11112 h 551111" name="connsiteY4"/>
                <a:gd fmla="*/ 5076032 w 5528877" name="connsiteX5"/>
                <a:gd fmla="*/ 19050 h 551111" name="connsiteY5"/>
                <a:gd fmla="*/ 5251450 w 5528877" name="connsiteX6"/>
                <a:gd fmla="*/ 550862 h 551111" name="connsiteY6"/>
                <a:gd fmla="*/ 952905 w 5528877" name="connsiteX7"/>
                <a:gd fmla="*/ 538458 h 551111" name="connsiteY7"/>
                <a:gd fmla="*/ 919163 w 5528877" name="connsiteX8"/>
                <a:gd fmla="*/ 542130 h 551111" name="connsiteY8"/>
                <a:gd fmla="*/ 661194 w 5528877" name="connsiteX9"/>
                <a:gd fmla="*/ 545306 h 551111" name="connsiteY9"/>
                <a:gd fmla="*/ 0 w 5528877" name="connsiteX10"/>
                <a:gd fmla="*/ 519112 h 551111" name="connsiteY10"/>
                <a:gd fmla="*/ 200025 w 5528877" name="connsiteX11"/>
                <a:gd fmla="*/ 263525 h 551111" name="connsiteY11"/>
                <a:gd fmla="*/ 793 w 5528877" name="connsiteX12"/>
                <a:gd fmla="*/ 0 h 551111" name="connsiteY12"/>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5076032 w 5528877" name="connsiteX4"/>
                <a:gd fmla="*/ 19050 h 551111" name="connsiteY4"/>
                <a:gd fmla="*/ 5251450 w 5528877" name="connsiteX5"/>
                <a:gd fmla="*/ 550862 h 551111" name="connsiteY5"/>
                <a:gd fmla="*/ 952905 w 5528877" name="connsiteX6"/>
                <a:gd fmla="*/ 538458 h 551111" name="connsiteY6"/>
                <a:gd fmla="*/ 919163 w 5528877" name="connsiteX7"/>
                <a:gd fmla="*/ 542130 h 551111" name="connsiteY7"/>
                <a:gd fmla="*/ 661194 w 5528877" name="connsiteX8"/>
                <a:gd fmla="*/ 545306 h 551111" name="connsiteY8"/>
                <a:gd fmla="*/ 0 w 5528877" name="connsiteX9"/>
                <a:gd fmla="*/ 519112 h 551111" name="connsiteY9"/>
                <a:gd fmla="*/ 200025 w 5528877" name="connsiteX10"/>
                <a:gd fmla="*/ 263525 h 551111" name="connsiteY10"/>
                <a:gd fmla="*/ 793 w 5528877"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945507 w 5251450" name="connsiteX3"/>
                <a:gd fmla="*/ 12193 h 551111" name="connsiteY3"/>
                <a:gd fmla="*/ 5251450 w 5251450" name="connsiteX4"/>
                <a:gd fmla="*/ 550862 h 551111" name="connsiteY4"/>
                <a:gd fmla="*/ 952905 w 5251450" name="connsiteX5"/>
                <a:gd fmla="*/ 538458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952905" name="connsiteX0"/>
                <a:gd fmla="*/ 0 h 551111" name="connsiteY0"/>
                <a:gd fmla="*/ 374650 w 952905" name="connsiteX1"/>
                <a:gd fmla="*/ 23812 h 551111" name="connsiteY1"/>
                <a:gd fmla="*/ 916782 w 952905" name="connsiteX2"/>
                <a:gd fmla="*/ 11112 h 551111" name="connsiteY2"/>
                <a:gd fmla="*/ 945507 w 952905" name="connsiteX3"/>
                <a:gd fmla="*/ 12193 h 551111" name="connsiteY3"/>
                <a:gd fmla="*/ 952905 w 952905" name="connsiteX4"/>
                <a:gd fmla="*/ 538458 h 551111" name="connsiteY4"/>
                <a:gd fmla="*/ 919163 w 952905" name="connsiteX5"/>
                <a:gd fmla="*/ 542130 h 551111" name="connsiteY5"/>
                <a:gd fmla="*/ 661194 w 952905" name="connsiteX6"/>
                <a:gd fmla="*/ 545306 h 551111" name="connsiteY6"/>
                <a:gd fmla="*/ 0 w 952905" name="connsiteX7"/>
                <a:gd fmla="*/ 519112 h 551111" name="connsiteY7"/>
                <a:gd fmla="*/ 200025 w 952905" name="connsiteX8"/>
                <a:gd fmla="*/ 263525 h 551111" name="connsiteY8"/>
                <a:gd fmla="*/ 793 w 952905"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952905">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nvGrpSpPr>
          <p:cNvPr xmlns:c="http://schemas.openxmlformats.org/drawingml/2006/chart" xmlns:pic="http://schemas.openxmlformats.org/drawingml/2006/picture" xmlns:dgm="http://schemas.openxmlformats.org/drawingml/2006/diagram" id="75" name="Group 3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998866" y="2511950"/>
            <a:ext cx="1047750" cy="493712"/>
            <a:chOff x="1714500" y="3094038"/>
            <a:chExt cx="1047750" cy="551111"/>
          </a:xfrm>
        </p:grpSpPr>
        <p:sp>
          <p:nvSpPr>
            <p:cNvPr xmlns:c="http://schemas.openxmlformats.org/drawingml/2006/chart" xmlns:pic="http://schemas.openxmlformats.org/drawingml/2006/picture" xmlns:dgm="http://schemas.openxmlformats.org/drawingml/2006/diagram" id="76" name="Freeform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14500" y="3094038"/>
              <a:ext cx="1047750" cy="551111"/>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1042988 w 5761832" name="connsiteX10"/>
                <a:gd fmla="*/ 547688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1042988 w 5761832" name="connsiteX9"/>
                <a:gd fmla="*/ 547688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759450 w 5761832" name="connsiteX4"/>
                <a:gd fmla="*/ 0 h 559049" name="connsiteY4"/>
                <a:gd fmla="*/ 5577681 w 5761832" name="connsiteX5"/>
                <a:gd fmla="*/ 273050 h 559049" name="connsiteY5"/>
                <a:gd fmla="*/ 5761832 w 5761832" name="connsiteX6"/>
                <a:gd fmla="*/ 522287 h 559049" name="connsiteY6"/>
                <a:gd fmla="*/ 5251450 w 5761832" name="connsiteX7"/>
                <a:gd fmla="*/ 558800 h 559049" name="connsiteY7"/>
                <a:gd fmla="*/ 1042988 w 5761832" name="connsiteX8"/>
                <a:gd fmla="*/ 547688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577681 w 5761832" name="connsiteX4"/>
                <a:gd fmla="*/ 265112 h 551111" name="connsiteY4"/>
                <a:gd fmla="*/ 5761832 w 5761832" name="connsiteX5"/>
                <a:gd fmla="*/ 514349 h 551111" name="connsiteY5"/>
                <a:gd fmla="*/ 5251450 w 5761832" name="connsiteX6"/>
                <a:gd fmla="*/ 550862 h 551111" name="connsiteY6"/>
                <a:gd fmla="*/ 1042988 w 5761832" name="connsiteX7"/>
                <a:gd fmla="*/ 539750 h 551111" name="connsiteY7"/>
                <a:gd fmla="*/ 919163 w 5761832" name="connsiteX8"/>
                <a:gd fmla="*/ 542130 h 551111" name="connsiteY8"/>
                <a:gd fmla="*/ 661194 w 5761832" name="connsiteX9"/>
                <a:gd fmla="*/ 545306 h 551111" name="connsiteY9"/>
                <a:gd fmla="*/ 0 w 5761832" name="connsiteX10"/>
                <a:gd fmla="*/ 519112 h 551111" name="connsiteY10"/>
                <a:gd fmla="*/ 200025 w 5761832" name="connsiteX11"/>
                <a:gd fmla="*/ 263525 h 551111" name="connsiteY11"/>
                <a:gd fmla="*/ 793 w 5761832" name="connsiteX12"/>
                <a:gd fmla="*/ 0 h 551111" name="connsiteY12"/>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761832 w 5761832" name="connsiteX4"/>
                <a:gd fmla="*/ 514349 h 551111" name="connsiteY4"/>
                <a:gd fmla="*/ 5251450 w 5761832" name="connsiteX5"/>
                <a:gd fmla="*/ 550862 h 551111" name="connsiteY5"/>
                <a:gd fmla="*/ 1042988 w 5761832" name="connsiteX6"/>
                <a:gd fmla="*/ 539750 h 551111" name="connsiteY6"/>
                <a:gd fmla="*/ 919163 w 5761832" name="connsiteX7"/>
                <a:gd fmla="*/ 542130 h 551111" name="connsiteY7"/>
                <a:gd fmla="*/ 661194 w 5761832" name="connsiteX8"/>
                <a:gd fmla="*/ 545306 h 551111" name="connsiteY8"/>
                <a:gd fmla="*/ 0 w 5761832" name="connsiteX9"/>
                <a:gd fmla="*/ 519112 h 551111" name="connsiteY9"/>
                <a:gd fmla="*/ 200025 w 5761832" name="connsiteX10"/>
                <a:gd fmla="*/ 263525 h 551111" name="connsiteY10"/>
                <a:gd fmla="*/ 793 w 5761832"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1047750 w 5251450" name="connsiteX3"/>
                <a:gd fmla="*/ 6350 h 551111" name="connsiteY3"/>
                <a:gd fmla="*/ 5251450 w 5251450" name="connsiteX4"/>
                <a:gd fmla="*/ 550862 h 551111" name="connsiteY4"/>
                <a:gd fmla="*/ 1042988 w 5251450" name="connsiteX5"/>
                <a:gd fmla="*/ 539750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1047750" name="connsiteX0"/>
                <a:gd fmla="*/ 0 h 551111" name="connsiteY0"/>
                <a:gd fmla="*/ 374650 w 1047750" name="connsiteX1"/>
                <a:gd fmla="*/ 23812 h 551111" name="connsiteY1"/>
                <a:gd fmla="*/ 916782 w 1047750" name="connsiteX2"/>
                <a:gd fmla="*/ 11112 h 551111" name="connsiteY2"/>
                <a:gd fmla="*/ 1047750 w 1047750" name="connsiteX3"/>
                <a:gd fmla="*/ 6350 h 551111" name="connsiteY3"/>
                <a:gd fmla="*/ 1042988 w 1047750" name="connsiteX4"/>
                <a:gd fmla="*/ 539750 h 551111" name="connsiteY4"/>
                <a:gd fmla="*/ 919163 w 1047750" name="connsiteX5"/>
                <a:gd fmla="*/ 542130 h 551111" name="connsiteY5"/>
                <a:gd fmla="*/ 661194 w 1047750" name="connsiteX6"/>
                <a:gd fmla="*/ 545306 h 551111" name="connsiteY6"/>
                <a:gd fmla="*/ 0 w 1047750" name="connsiteX7"/>
                <a:gd fmla="*/ 519112 h 551111" name="connsiteY7"/>
                <a:gd fmla="*/ 200025 w 1047750" name="connsiteX8"/>
                <a:gd fmla="*/ 263525 h 551111" name="connsiteY8"/>
                <a:gd fmla="*/ 793 w 1047750"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1047750">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86000">
                  <a:srgbClr val="02ACE7">
                    <a:lumMod val="83000"/>
                  </a:srgbClr>
                </a:gs>
                <a:gs pos="100000">
                  <a:srgbClr val="02ACE7">
                    <a:lumMod val="77000"/>
                  </a:srgbClr>
                </a:gs>
              </a:gsLst>
              <a:lin ang="0" scaled="1"/>
              <a:tileRect/>
            </a:gradFill>
            <a:ln w="3175">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77" name="Freeform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16100" y="3152516"/>
              <a:ext cx="919162" cy="437700"/>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52905 w 5761832" name="connsiteX10"/>
                <a:gd fmla="*/ 546396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835542" name="connsiteX0"/>
                <a:gd fmla="*/ 7938 h 559049" name="connsiteY0"/>
                <a:gd fmla="*/ 374650 w 5835542" name="connsiteX1"/>
                <a:gd fmla="*/ 31750 h 559049" name="connsiteY1"/>
                <a:gd fmla="*/ 916782 w 5835542" name="connsiteX2"/>
                <a:gd fmla="*/ 19050 h 559049" name="connsiteY2"/>
                <a:gd fmla="*/ 945507 w 5835542" name="connsiteX3"/>
                <a:gd fmla="*/ 20131 h 559049" name="connsiteY3"/>
                <a:gd fmla="*/ 4862512 w 5835542" name="connsiteX4"/>
                <a:gd fmla="*/ 19050 h 559049" name="connsiteY4"/>
                <a:gd fmla="*/ 5076032 w 5835542" name="connsiteX5"/>
                <a:gd fmla="*/ 26988 h 559049" name="connsiteY5"/>
                <a:gd fmla="*/ 5759450 w 5835542" name="connsiteX6"/>
                <a:gd fmla="*/ 0 h 559049" name="connsiteY6"/>
                <a:gd fmla="*/ 5761832 w 5835542" name="connsiteX7"/>
                <a:gd fmla="*/ 522287 h 559049" name="connsiteY7"/>
                <a:gd fmla="*/ 5251450 w 5835542" name="connsiteX8"/>
                <a:gd fmla="*/ 558800 h 559049" name="connsiteY8"/>
                <a:gd fmla="*/ 952905 w 5835542" name="connsiteX9"/>
                <a:gd fmla="*/ 546396 h 559049" name="connsiteY9"/>
                <a:gd fmla="*/ 919163 w 5835542" name="connsiteX10"/>
                <a:gd fmla="*/ 550068 h 559049" name="connsiteY10"/>
                <a:gd fmla="*/ 661194 w 5835542" name="connsiteX11"/>
                <a:gd fmla="*/ 553244 h 559049" name="connsiteY11"/>
                <a:gd fmla="*/ 0 w 5835542" name="connsiteX12"/>
                <a:gd fmla="*/ 527050 h 559049" name="connsiteY12"/>
                <a:gd fmla="*/ 200025 w 5835542" name="connsiteX13"/>
                <a:gd fmla="*/ 271463 h 559049" name="connsiteY13"/>
                <a:gd fmla="*/ 793 w 5835542" name="connsiteX14"/>
                <a:gd fmla="*/ 7938 h 559049" name="connsiteY14"/>
                <a:gd fmla="*/ 793 w 5761832" name="connsiteX0"/>
                <a:gd fmla="*/ 0 h 551111" name="connsiteY0"/>
                <a:gd fmla="*/ 374650 w 5761832" name="connsiteX1"/>
                <a:gd fmla="*/ 23812 h 551111" name="connsiteY1"/>
                <a:gd fmla="*/ 916782 w 5761832" name="connsiteX2"/>
                <a:gd fmla="*/ 11112 h 551111" name="connsiteY2"/>
                <a:gd fmla="*/ 945507 w 5761832" name="connsiteX3"/>
                <a:gd fmla="*/ 12193 h 551111" name="connsiteY3"/>
                <a:gd fmla="*/ 4862512 w 5761832" name="connsiteX4"/>
                <a:gd fmla="*/ 11112 h 551111" name="connsiteY4"/>
                <a:gd fmla="*/ 5076032 w 5761832" name="connsiteX5"/>
                <a:gd fmla="*/ 19050 h 551111" name="connsiteY5"/>
                <a:gd fmla="*/ 5761832 w 5761832" name="connsiteX6"/>
                <a:gd fmla="*/ 514349 h 551111" name="connsiteY6"/>
                <a:gd fmla="*/ 5251450 w 5761832" name="connsiteX7"/>
                <a:gd fmla="*/ 550862 h 551111" name="connsiteY7"/>
                <a:gd fmla="*/ 952905 w 5761832" name="connsiteX8"/>
                <a:gd fmla="*/ 538458 h 551111" name="connsiteY8"/>
                <a:gd fmla="*/ 919163 w 5761832" name="connsiteX9"/>
                <a:gd fmla="*/ 542130 h 551111" name="connsiteY9"/>
                <a:gd fmla="*/ 661194 w 5761832" name="connsiteX10"/>
                <a:gd fmla="*/ 545306 h 551111" name="connsiteY10"/>
                <a:gd fmla="*/ 0 w 5761832" name="connsiteX11"/>
                <a:gd fmla="*/ 519112 h 551111" name="connsiteY11"/>
                <a:gd fmla="*/ 200025 w 5761832" name="connsiteX12"/>
                <a:gd fmla="*/ 263525 h 551111" name="connsiteY12"/>
                <a:gd fmla="*/ 793 w 5761832" name="connsiteX13"/>
                <a:gd fmla="*/ 0 h 551111" name="connsiteY13"/>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4862512 w 5528877" name="connsiteX4"/>
                <a:gd fmla="*/ 11112 h 551111" name="connsiteY4"/>
                <a:gd fmla="*/ 5076032 w 5528877" name="connsiteX5"/>
                <a:gd fmla="*/ 19050 h 551111" name="connsiteY5"/>
                <a:gd fmla="*/ 5251450 w 5528877" name="connsiteX6"/>
                <a:gd fmla="*/ 550862 h 551111" name="connsiteY6"/>
                <a:gd fmla="*/ 952905 w 5528877" name="connsiteX7"/>
                <a:gd fmla="*/ 538458 h 551111" name="connsiteY7"/>
                <a:gd fmla="*/ 919163 w 5528877" name="connsiteX8"/>
                <a:gd fmla="*/ 542130 h 551111" name="connsiteY8"/>
                <a:gd fmla="*/ 661194 w 5528877" name="connsiteX9"/>
                <a:gd fmla="*/ 545306 h 551111" name="connsiteY9"/>
                <a:gd fmla="*/ 0 w 5528877" name="connsiteX10"/>
                <a:gd fmla="*/ 519112 h 551111" name="connsiteY10"/>
                <a:gd fmla="*/ 200025 w 5528877" name="connsiteX11"/>
                <a:gd fmla="*/ 263525 h 551111" name="connsiteY11"/>
                <a:gd fmla="*/ 793 w 5528877" name="connsiteX12"/>
                <a:gd fmla="*/ 0 h 551111" name="connsiteY12"/>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5076032 w 5528877" name="connsiteX4"/>
                <a:gd fmla="*/ 19050 h 551111" name="connsiteY4"/>
                <a:gd fmla="*/ 5251450 w 5528877" name="connsiteX5"/>
                <a:gd fmla="*/ 550862 h 551111" name="connsiteY5"/>
                <a:gd fmla="*/ 952905 w 5528877" name="connsiteX6"/>
                <a:gd fmla="*/ 538458 h 551111" name="connsiteY6"/>
                <a:gd fmla="*/ 919163 w 5528877" name="connsiteX7"/>
                <a:gd fmla="*/ 542130 h 551111" name="connsiteY7"/>
                <a:gd fmla="*/ 661194 w 5528877" name="connsiteX8"/>
                <a:gd fmla="*/ 545306 h 551111" name="connsiteY8"/>
                <a:gd fmla="*/ 0 w 5528877" name="connsiteX9"/>
                <a:gd fmla="*/ 519112 h 551111" name="connsiteY9"/>
                <a:gd fmla="*/ 200025 w 5528877" name="connsiteX10"/>
                <a:gd fmla="*/ 263525 h 551111" name="connsiteY10"/>
                <a:gd fmla="*/ 793 w 5528877"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945507 w 5251450" name="connsiteX3"/>
                <a:gd fmla="*/ 12193 h 551111" name="connsiteY3"/>
                <a:gd fmla="*/ 5251450 w 5251450" name="connsiteX4"/>
                <a:gd fmla="*/ 550862 h 551111" name="connsiteY4"/>
                <a:gd fmla="*/ 952905 w 5251450" name="connsiteX5"/>
                <a:gd fmla="*/ 538458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952905" name="connsiteX0"/>
                <a:gd fmla="*/ 0 h 551111" name="connsiteY0"/>
                <a:gd fmla="*/ 374650 w 952905" name="connsiteX1"/>
                <a:gd fmla="*/ 23812 h 551111" name="connsiteY1"/>
                <a:gd fmla="*/ 916782 w 952905" name="connsiteX2"/>
                <a:gd fmla="*/ 11112 h 551111" name="connsiteY2"/>
                <a:gd fmla="*/ 945507 w 952905" name="connsiteX3"/>
                <a:gd fmla="*/ 12193 h 551111" name="connsiteY3"/>
                <a:gd fmla="*/ 952905 w 952905" name="connsiteX4"/>
                <a:gd fmla="*/ 538458 h 551111" name="connsiteY4"/>
                <a:gd fmla="*/ 919163 w 952905" name="connsiteX5"/>
                <a:gd fmla="*/ 542130 h 551111" name="connsiteY5"/>
                <a:gd fmla="*/ 661194 w 952905" name="connsiteX6"/>
                <a:gd fmla="*/ 545306 h 551111" name="connsiteY6"/>
                <a:gd fmla="*/ 0 w 952905" name="connsiteX7"/>
                <a:gd fmla="*/ 519112 h 551111" name="connsiteY7"/>
                <a:gd fmla="*/ 200025 w 952905" name="connsiteX8"/>
                <a:gd fmla="*/ 263525 h 551111" name="connsiteY8"/>
                <a:gd fmla="*/ 793 w 952905"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952905">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nvGrpSpPr>
          <p:cNvPr xmlns:c="http://schemas.openxmlformats.org/drawingml/2006/chart" xmlns:pic="http://schemas.openxmlformats.org/drawingml/2006/picture" xmlns:dgm="http://schemas.openxmlformats.org/drawingml/2006/diagram" id="65" name="Group 3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896002" y="4270691"/>
            <a:ext cx="1047750" cy="493712"/>
            <a:chOff x="1714500" y="3094038"/>
            <a:chExt cx="1047750" cy="551111"/>
          </a:xfrm>
        </p:grpSpPr>
        <p:sp>
          <p:nvSpPr>
            <p:cNvPr xmlns:c="http://schemas.openxmlformats.org/drawingml/2006/chart" xmlns:pic="http://schemas.openxmlformats.org/drawingml/2006/picture" xmlns:dgm="http://schemas.openxmlformats.org/drawingml/2006/diagram" id="66" name="Freeform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14500" y="3094038"/>
              <a:ext cx="1047750" cy="551111"/>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1042988 w 5761832" name="connsiteX10"/>
                <a:gd fmla="*/ 547688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1042988 w 5761832" name="connsiteX9"/>
                <a:gd fmla="*/ 547688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759450 w 5761832" name="connsiteX4"/>
                <a:gd fmla="*/ 0 h 559049" name="connsiteY4"/>
                <a:gd fmla="*/ 5577681 w 5761832" name="connsiteX5"/>
                <a:gd fmla="*/ 273050 h 559049" name="connsiteY5"/>
                <a:gd fmla="*/ 5761832 w 5761832" name="connsiteX6"/>
                <a:gd fmla="*/ 522287 h 559049" name="connsiteY6"/>
                <a:gd fmla="*/ 5251450 w 5761832" name="connsiteX7"/>
                <a:gd fmla="*/ 558800 h 559049" name="connsiteY7"/>
                <a:gd fmla="*/ 1042988 w 5761832" name="connsiteX8"/>
                <a:gd fmla="*/ 547688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577681 w 5761832" name="connsiteX4"/>
                <a:gd fmla="*/ 265112 h 551111" name="connsiteY4"/>
                <a:gd fmla="*/ 5761832 w 5761832" name="connsiteX5"/>
                <a:gd fmla="*/ 514349 h 551111" name="connsiteY5"/>
                <a:gd fmla="*/ 5251450 w 5761832" name="connsiteX6"/>
                <a:gd fmla="*/ 550862 h 551111" name="connsiteY6"/>
                <a:gd fmla="*/ 1042988 w 5761832" name="connsiteX7"/>
                <a:gd fmla="*/ 539750 h 551111" name="connsiteY7"/>
                <a:gd fmla="*/ 919163 w 5761832" name="connsiteX8"/>
                <a:gd fmla="*/ 542130 h 551111" name="connsiteY8"/>
                <a:gd fmla="*/ 661194 w 5761832" name="connsiteX9"/>
                <a:gd fmla="*/ 545306 h 551111" name="connsiteY9"/>
                <a:gd fmla="*/ 0 w 5761832" name="connsiteX10"/>
                <a:gd fmla="*/ 519112 h 551111" name="connsiteY10"/>
                <a:gd fmla="*/ 200025 w 5761832" name="connsiteX11"/>
                <a:gd fmla="*/ 263525 h 551111" name="connsiteY11"/>
                <a:gd fmla="*/ 793 w 5761832" name="connsiteX12"/>
                <a:gd fmla="*/ 0 h 551111" name="connsiteY12"/>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761832 w 5761832" name="connsiteX4"/>
                <a:gd fmla="*/ 514349 h 551111" name="connsiteY4"/>
                <a:gd fmla="*/ 5251450 w 5761832" name="connsiteX5"/>
                <a:gd fmla="*/ 550862 h 551111" name="connsiteY5"/>
                <a:gd fmla="*/ 1042988 w 5761832" name="connsiteX6"/>
                <a:gd fmla="*/ 539750 h 551111" name="connsiteY6"/>
                <a:gd fmla="*/ 919163 w 5761832" name="connsiteX7"/>
                <a:gd fmla="*/ 542130 h 551111" name="connsiteY7"/>
                <a:gd fmla="*/ 661194 w 5761832" name="connsiteX8"/>
                <a:gd fmla="*/ 545306 h 551111" name="connsiteY8"/>
                <a:gd fmla="*/ 0 w 5761832" name="connsiteX9"/>
                <a:gd fmla="*/ 519112 h 551111" name="connsiteY9"/>
                <a:gd fmla="*/ 200025 w 5761832" name="connsiteX10"/>
                <a:gd fmla="*/ 263525 h 551111" name="connsiteY10"/>
                <a:gd fmla="*/ 793 w 5761832"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1047750 w 5251450" name="connsiteX3"/>
                <a:gd fmla="*/ 6350 h 551111" name="connsiteY3"/>
                <a:gd fmla="*/ 5251450 w 5251450" name="connsiteX4"/>
                <a:gd fmla="*/ 550862 h 551111" name="connsiteY4"/>
                <a:gd fmla="*/ 1042988 w 5251450" name="connsiteX5"/>
                <a:gd fmla="*/ 539750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1047750" name="connsiteX0"/>
                <a:gd fmla="*/ 0 h 551111" name="connsiteY0"/>
                <a:gd fmla="*/ 374650 w 1047750" name="connsiteX1"/>
                <a:gd fmla="*/ 23812 h 551111" name="connsiteY1"/>
                <a:gd fmla="*/ 916782 w 1047750" name="connsiteX2"/>
                <a:gd fmla="*/ 11112 h 551111" name="connsiteY2"/>
                <a:gd fmla="*/ 1047750 w 1047750" name="connsiteX3"/>
                <a:gd fmla="*/ 6350 h 551111" name="connsiteY3"/>
                <a:gd fmla="*/ 1042988 w 1047750" name="connsiteX4"/>
                <a:gd fmla="*/ 539750 h 551111" name="connsiteY4"/>
                <a:gd fmla="*/ 919163 w 1047750" name="connsiteX5"/>
                <a:gd fmla="*/ 542130 h 551111" name="connsiteY5"/>
                <a:gd fmla="*/ 661194 w 1047750" name="connsiteX6"/>
                <a:gd fmla="*/ 545306 h 551111" name="connsiteY6"/>
                <a:gd fmla="*/ 0 w 1047750" name="connsiteX7"/>
                <a:gd fmla="*/ 519112 h 551111" name="connsiteY7"/>
                <a:gd fmla="*/ 200025 w 1047750" name="connsiteX8"/>
                <a:gd fmla="*/ 263525 h 551111" name="connsiteY8"/>
                <a:gd fmla="*/ 793 w 1047750"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1047750">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86000">
                  <a:srgbClr val="02ACE7">
                    <a:lumMod val="83000"/>
                  </a:srgbClr>
                </a:gs>
                <a:gs pos="100000">
                  <a:srgbClr val="02ACE7">
                    <a:lumMod val="77000"/>
                  </a:srgbClr>
                </a:gs>
              </a:gsLst>
              <a:lin ang="0" scaled="1"/>
              <a:tileRect/>
            </a:gradFill>
            <a:ln w="3175">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67" name="Freeform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16100" y="3152516"/>
              <a:ext cx="919162" cy="437700"/>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52905 w 5761832" name="connsiteX10"/>
                <a:gd fmla="*/ 546396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835542" name="connsiteX0"/>
                <a:gd fmla="*/ 7938 h 559049" name="connsiteY0"/>
                <a:gd fmla="*/ 374650 w 5835542" name="connsiteX1"/>
                <a:gd fmla="*/ 31750 h 559049" name="connsiteY1"/>
                <a:gd fmla="*/ 916782 w 5835542" name="connsiteX2"/>
                <a:gd fmla="*/ 19050 h 559049" name="connsiteY2"/>
                <a:gd fmla="*/ 945507 w 5835542" name="connsiteX3"/>
                <a:gd fmla="*/ 20131 h 559049" name="connsiteY3"/>
                <a:gd fmla="*/ 4862512 w 5835542" name="connsiteX4"/>
                <a:gd fmla="*/ 19050 h 559049" name="connsiteY4"/>
                <a:gd fmla="*/ 5076032 w 5835542" name="connsiteX5"/>
                <a:gd fmla="*/ 26988 h 559049" name="connsiteY5"/>
                <a:gd fmla="*/ 5759450 w 5835542" name="connsiteX6"/>
                <a:gd fmla="*/ 0 h 559049" name="connsiteY6"/>
                <a:gd fmla="*/ 5761832 w 5835542" name="connsiteX7"/>
                <a:gd fmla="*/ 522287 h 559049" name="connsiteY7"/>
                <a:gd fmla="*/ 5251450 w 5835542" name="connsiteX8"/>
                <a:gd fmla="*/ 558800 h 559049" name="connsiteY8"/>
                <a:gd fmla="*/ 952905 w 5835542" name="connsiteX9"/>
                <a:gd fmla="*/ 546396 h 559049" name="connsiteY9"/>
                <a:gd fmla="*/ 919163 w 5835542" name="connsiteX10"/>
                <a:gd fmla="*/ 550068 h 559049" name="connsiteY10"/>
                <a:gd fmla="*/ 661194 w 5835542" name="connsiteX11"/>
                <a:gd fmla="*/ 553244 h 559049" name="connsiteY11"/>
                <a:gd fmla="*/ 0 w 5835542" name="connsiteX12"/>
                <a:gd fmla="*/ 527050 h 559049" name="connsiteY12"/>
                <a:gd fmla="*/ 200025 w 5835542" name="connsiteX13"/>
                <a:gd fmla="*/ 271463 h 559049" name="connsiteY13"/>
                <a:gd fmla="*/ 793 w 5835542" name="connsiteX14"/>
                <a:gd fmla="*/ 7938 h 559049" name="connsiteY14"/>
                <a:gd fmla="*/ 793 w 5761832" name="connsiteX0"/>
                <a:gd fmla="*/ 0 h 551111" name="connsiteY0"/>
                <a:gd fmla="*/ 374650 w 5761832" name="connsiteX1"/>
                <a:gd fmla="*/ 23812 h 551111" name="connsiteY1"/>
                <a:gd fmla="*/ 916782 w 5761832" name="connsiteX2"/>
                <a:gd fmla="*/ 11112 h 551111" name="connsiteY2"/>
                <a:gd fmla="*/ 945507 w 5761832" name="connsiteX3"/>
                <a:gd fmla="*/ 12193 h 551111" name="connsiteY3"/>
                <a:gd fmla="*/ 4862512 w 5761832" name="connsiteX4"/>
                <a:gd fmla="*/ 11112 h 551111" name="connsiteY4"/>
                <a:gd fmla="*/ 5076032 w 5761832" name="connsiteX5"/>
                <a:gd fmla="*/ 19050 h 551111" name="connsiteY5"/>
                <a:gd fmla="*/ 5761832 w 5761832" name="connsiteX6"/>
                <a:gd fmla="*/ 514349 h 551111" name="connsiteY6"/>
                <a:gd fmla="*/ 5251450 w 5761832" name="connsiteX7"/>
                <a:gd fmla="*/ 550862 h 551111" name="connsiteY7"/>
                <a:gd fmla="*/ 952905 w 5761832" name="connsiteX8"/>
                <a:gd fmla="*/ 538458 h 551111" name="connsiteY8"/>
                <a:gd fmla="*/ 919163 w 5761832" name="connsiteX9"/>
                <a:gd fmla="*/ 542130 h 551111" name="connsiteY9"/>
                <a:gd fmla="*/ 661194 w 5761832" name="connsiteX10"/>
                <a:gd fmla="*/ 545306 h 551111" name="connsiteY10"/>
                <a:gd fmla="*/ 0 w 5761832" name="connsiteX11"/>
                <a:gd fmla="*/ 519112 h 551111" name="connsiteY11"/>
                <a:gd fmla="*/ 200025 w 5761832" name="connsiteX12"/>
                <a:gd fmla="*/ 263525 h 551111" name="connsiteY12"/>
                <a:gd fmla="*/ 793 w 5761832" name="connsiteX13"/>
                <a:gd fmla="*/ 0 h 551111" name="connsiteY13"/>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4862512 w 5528877" name="connsiteX4"/>
                <a:gd fmla="*/ 11112 h 551111" name="connsiteY4"/>
                <a:gd fmla="*/ 5076032 w 5528877" name="connsiteX5"/>
                <a:gd fmla="*/ 19050 h 551111" name="connsiteY5"/>
                <a:gd fmla="*/ 5251450 w 5528877" name="connsiteX6"/>
                <a:gd fmla="*/ 550862 h 551111" name="connsiteY6"/>
                <a:gd fmla="*/ 952905 w 5528877" name="connsiteX7"/>
                <a:gd fmla="*/ 538458 h 551111" name="connsiteY7"/>
                <a:gd fmla="*/ 919163 w 5528877" name="connsiteX8"/>
                <a:gd fmla="*/ 542130 h 551111" name="connsiteY8"/>
                <a:gd fmla="*/ 661194 w 5528877" name="connsiteX9"/>
                <a:gd fmla="*/ 545306 h 551111" name="connsiteY9"/>
                <a:gd fmla="*/ 0 w 5528877" name="connsiteX10"/>
                <a:gd fmla="*/ 519112 h 551111" name="connsiteY10"/>
                <a:gd fmla="*/ 200025 w 5528877" name="connsiteX11"/>
                <a:gd fmla="*/ 263525 h 551111" name="connsiteY11"/>
                <a:gd fmla="*/ 793 w 5528877" name="connsiteX12"/>
                <a:gd fmla="*/ 0 h 551111" name="connsiteY12"/>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5076032 w 5528877" name="connsiteX4"/>
                <a:gd fmla="*/ 19050 h 551111" name="connsiteY4"/>
                <a:gd fmla="*/ 5251450 w 5528877" name="connsiteX5"/>
                <a:gd fmla="*/ 550862 h 551111" name="connsiteY5"/>
                <a:gd fmla="*/ 952905 w 5528877" name="connsiteX6"/>
                <a:gd fmla="*/ 538458 h 551111" name="connsiteY6"/>
                <a:gd fmla="*/ 919163 w 5528877" name="connsiteX7"/>
                <a:gd fmla="*/ 542130 h 551111" name="connsiteY7"/>
                <a:gd fmla="*/ 661194 w 5528877" name="connsiteX8"/>
                <a:gd fmla="*/ 545306 h 551111" name="connsiteY8"/>
                <a:gd fmla="*/ 0 w 5528877" name="connsiteX9"/>
                <a:gd fmla="*/ 519112 h 551111" name="connsiteY9"/>
                <a:gd fmla="*/ 200025 w 5528877" name="connsiteX10"/>
                <a:gd fmla="*/ 263525 h 551111" name="connsiteY10"/>
                <a:gd fmla="*/ 793 w 5528877"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945507 w 5251450" name="connsiteX3"/>
                <a:gd fmla="*/ 12193 h 551111" name="connsiteY3"/>
                <a:gd fmla="*/ 5251450 w 5251450" name="connsiteX4"/>
                <a:gd fmla="*/ 550862 h 551111" name="connsiteY4"/>
                <a:gd fmla="*/ 952905 w 5251450" name="connsiteX5"/>
                <a:gd fmla="*/ 538458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952905" name="connsiteX0"/>
                <a:gd fmla="*/ 0 h 551111" name="connsiteY0"/>
                <a:gd fmla="*/ 374650 w 952905" name="connsiteX1"/>
                <a:gd fmla="*/ 23812 h 551111" name="connsiteY1"/>
                <a:gd fmla="*/ 916782 w 952905" name="connsiteX2"/>
                <a:gd fmla="*/ 11112 h 551111" name="connsiteY2"/>
                <a:gd fmla="*/ 945507 w 952905" name="connsiteX3"/>
                <a:gd fmla="*/ 12193 h 551111" name="connsiteY3"/>
                <a:gd fmla="*/ 952905 w 952905" name="connsiteX4"/>
                <a:gd fmla="*/ 538458 h 551111" name="connsiteY4"/>
                <a:gd fmla="*/ 919163 w 952905" name="connsiteX5"/>
                <a:gd fmla="*/ 542130 h 551111" name="connsiteY5"/>
                <a:gd fmla="*/ 661194 w 952905" name="connsiteX6"/>
                <a:gd fmla="*/ 545306 h 551111" name="connsiteY6"/>
                <a:gd fmla="*/ 0 w 952905" name="connsiteX7"/>
                <a:gd fmla="*/ 519112 h 551111" name="connsiteY7"/>
                <a:gd fmla="*/ 200025 w 952905" name="connsiteX8"/>
                <a:gd fmla="*/ 263525 h 551111" name="connsiteY8"/>
                <a:gd fmla="*/ 793 w 952905"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952905">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nvGrpSpPr>
          <p:cNvPr xmlns:c="http://schemas.openxmlformats.org/drawingml/2006/chart" xmlns:pic="http://schemas.openxmlformats.org/drawingml/2006/picture" xmlns:dgm="http://schemas.openxmlformats.org/drawingml/2006/diagram" id="7173" name="Group 3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7902" y="971221"/>
            <a:ext cx="1047750" cy="493712"/>
            <a:chOff x="1714500" y="3094038"/>
            <a:chExt cx="1047750" cy="551111"/>
          </a:xfrm>
        </p:grpSpPr>
        <p:sp>
          <p:nvSpPr>
            <p:cNvPr xmlns:c="http://schemas.openxmlformats.org/drawingml/2006/chart" xmlns:pic="http://schemas.openxmlformats.org/drawingml/2006/picture" xmlns:dgm="http://schemas.openxmlformats.org/drawingml/2006/diagram" id="36" name="Freeform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14500" y="3094038"/>
              <a:ext cx="1047750" cy="551111"/>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1042988 w 5761832" name="connsiteX10"/>
                <a:gd fmla="*/ 547688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1042988 w 5761832" name="connsiteX9"/>
                <a:gd fmla="*/ 547688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1047750 w 5761832" name="connsiteX3"/>
                <a:gd fmla="*/ 14288 h 559049" name="connsiteY3"/>
                <a:gd fmla="*/ 5759450 w 5761832" name="connsiteX4"/>
                <a:gd fmla="*/ 0 h 559049" name="connsiteY4"/>
                <a:gd fmla="*/ 5577681 w 5761832" name="connsiteX5"/>
                <a:gd fmla="*/ 273050 h 559049" name="connsiteY5"/>
                <a:gd fmla="*/ 5761832 w 5761832" name="connsiteX6"/>
                <a:gd fmla="*/ 522287 h 559049" name="connsiteY6"/>
                <a:gd fmla="*/ 5251450 w 5761832" name="connsiteX7"/>
                <a:gd fmla="*/ 558800 h 559049" name="connsiteY7"/>
                <a:gd fmla="*/ 1042988 w 5761832" name="connsiteX8"/>
                <a:gd fmla="*/ 547688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577681 w 5761832" name="connsiteX4"/>
                <a:gd fmla="*/ 265112 h 551111" name="connsiteY4"/>
                <a:gd fmla="*/ 5761832 w 5761832" name="connsiteX5"/>
                <a:gd fmla="*/ 514349 h 551111" name="connsiteY5"/>
                <a:gd fmla="*/ 5251450 w 5761832" name="connsiteX6"/>
                <a:gd fmla="*/ 550862 h 551111" name="connsiteY6"/>
                <a:gd fmla="*/ 1042988 w 5761832" name="connsiteX7"/>
                <a:gd fmla="*/ 539750 h 551111" name="connsiteY7"/>
                <a:gd fmla="*/ 919163 w 5761832" name="connsiteX8"/>
                <a:gd fmla="*/ 542130 h 551111" name="connsiteY8"/>
                <a:gd fmla="*/ 661194 w 5761832" name="connsiteX9"/>
                <a:gd fmla="*/ 545306 h 551111" name="connsiteY9"/>
                <a:gd fmla="*/ 0 w 5761832" name="connsiteX10"/>
                <a:gd fmla="*/ 519112 h 551111" name="connsiteY10"/>
                <a:gd fmla="*/ 200025 w 5761832" name="connsiteX11"/>
                <a:gd fmla="*/ 263525 h 551111" name="connsiteY11"/>
                <a:gd fmla="*/ 793 w 5761832" name="connsiteX12"/>
                <a:gd fmla="*/ 0 h 551111" name="connsiteY12"/>
                <a:gd fmla="*/ 793 w 5761832" name="connsiteX0"/>
                <a:gd fmla="*/ 0 h 551111" name="connsiteY0"/>
                <a:gd fmla="*/ 374650 w 5761832" name="connsiteX1"/>
                <a:gd fmla="*/ 23812 h 551111" name="connsiteY1"/>
                <a:gd fmla="*/ 916782 w 5761832" name="connsiteX2"/>
                <a:gd fmla="*/ 11112 h 551111" name="connsiteY2"/>
                <a:gd fmla="*/ 1047750 w 5761832" name="connsiteX3"/>
                <a:gd fmla="*/ 6350 h 551111" name="connsiteY3"/>
                <a:gd fmla="*/ 5761832 w 5761832" name="connsiteX4"/>
                <a:gd fmla="*/ 514349 h 551111" name="connsiteY4"/>
                <a:gd fmla="*/ 5251450 w 5761832" name="connsiteX5"/>
                <a:gd fmla="*/ 550862 h 551111" name="connsiteY5"/>
                <a:gd fmla="*/ 1042988 w 5761832" name="connsiteX6"/>
                <a:gd fmla="*/ 539750 h 551111" name="connsiteY6"/>
                <a:gd fmla="*/ 919163 w 5761832" name="connsiteX7"/>
                <a:gd fmla="*/ 542130 h 551111" name="connsiteY7"/>
                <a:gd fmla="*/ 661194 w 5761832" name="connsiteX8"/>
                <a:gd fmla="*/ 545306 h 551111" name="connsiteY8"/>
                <a:gd fmla="*/ 0 w 5761832" name="connsiteX9"/>
                <a:gd fmla="*/ 519112 h 551111" name="connsiteY9"/>
                <a:gd fmla="*/ 200025 w 5761832" name="connsiteX10"/>
                <a:gd fmla="*/ 263525 h 551111" name="connsiteY10"/>
                <a:gd fmla="*/ 793 w 5761832"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1047750 w 5251450" name="connsiteX3"/>
                <a:gd fmla="*/ 6350 h 551111" name="connsiteY3"/>
                <a:gd fmla="*/ 5251450 w 5251450" name="connsiteX4"/>
                <a:gd fmla="*/ 550862 h 551111" name="connsiteY4"/>
                <a:gd fmla="*/ 1042988 w 5251450" name="connsiteX5"/>
                <a:gd fmla="*/ 539750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1047750" name="connsiteX0"/>
                <a:gd fmla="*/ 0 h 551111" name="connsiteY0"/>
                <a:gd fmla="*/ 374650 w 1047750" name="connsiteX1"/>
                <a:gd fmla="*/ 23812 h 551111" name="connsiteY1"/>
                <a:gd fmla="*/ 916782 w 1047750" name="connsiteX2"/>
                <a:gd fmla="*/ 11112 h 551111" name="connsiteY2"/>
                <a:gd fmla="*/ 1047750 w 1047750" name="connsiteX3"/>
                <a:gd fmla="*/ 6350 h 551111" name="connsiteY3"/>
                <a:gd fmla="*/ 1042988 w 1047750" name="connsiteX4"/>
                <a:gd fmla="*/ 539750 h 551111" name="connsiteY4"/>
                <a:gd fmla="*/ 919163 w 1047750" name="connsiteX5"/>
                <a:gd fmla="*/ 542130 h 551111" name="connsiteY5"/>
                <a:gd fmla="*/ 661194 w 1047750" name="connsiteX6"/>
                <a:gd fmla="*/ 545306 h 551111" name="connsiteY6"/>
                <a:gd fmla="*/ 0 w 1047750" name="connsiteX7"/>
                <a:gd fmla="*/ 519112 h 551111" name="connsiteY7"/>
                <a:gd fmla="*/ 200025 w 1047750" name="connsiteX8"/>
                <a:gd fmla="*/ 263525 h 551111" name="connsiteY8"/>
                <a:gd fmla="*/ 793 w 1047750"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1047750">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02ACE7">
                    <a:lumMod val="95000"/>
                    <a:lumOff val="5000"/>
                  </a:srgbClr>
                </a:gs>
                <a:gs pos="21000">
                  <a:srgbClr val="02ACE7">
                    <a:lumMod val="86000"/>
                  </a:srgbClr>
                </a:gs>
                <a:gs pos="52000">
                  <a:srgbClr val="02ACE7">
                    <a:lumMod val="90000"/>
                  </a:srgbClr>
                </a:gs>
                <a:gs pos="86000">
                  <a:srgbClr val="02ACE7">
                    <a:lumMod val="83000"/>
                  </a:srgbClr>
                </a:gs>
                <a:gs pos="100000">
                  <a:srgbClr val="02ACE7">
                    <a:lumMod val="77000"/>
                  </a:srgbClr>
                </a:gs>
              </a:gsLst>
              <a:lin ang="0" scaled="1"/>
              <a:tileRect/>
            </a:gradFill>
            <a:ln w="3175">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37" name="Freeform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16100" y="3152516"/>
              <a:ext cx="919162" cy="437700"/>
            </a:xfrm>
            <a:custGeom>
              <a:avLst/>
              <a:gdLst>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12700 w 5759450" name="connsiteX0"/>
                <a:gd fmla="*/ 0 h 565150" name="connsiteY0"/>
                <a:gd fmla="*/ 374650 w 5759450" name="connsiteX1"/>
                <a:gd fmla="*/ 38100 h 565150" name="connsiteY1"/>
                <a:gd fmla="*/ 5073650 w 5759450" name="connsiteX2"/>
                <a:gd fmla="*/ 38100 h 565150" name="connsiteY2"/>
                <a:gd fmla="*/ 5759450 w 5759450" name="connsiteX3"/>
                <a:gd fmla="*/ 6350 h 565150" name="connsiteY3"/>
                <a:gd fmla="*/ 5594350 w 5759450" name="connsiteX4"/>
                <a:gd fmla="*/ 279400 h 565150" name="connsiteY4"/>
                <a:gd fmla="*/ 5759450 w 5759450" name="connsiteX5"/>
                <a:gd fmla="*/ 552450 h 565150" name="connsiteY5"/>
                <a:gd fmla="*/ 5251450 w 5759450" name="connsiteX6"/>
                <a:gd fmla="*/ 565150 h 565150" name="connsiteY6"/>
                <a:gd fmla="*/ 654050 w 5759450" name="connsiteX7"/>
                <a:gd fmla="*/ 552450 h 565150" name="connsiteY7"/>
                <a:gd fmla="*/ 0 w 5759450" name="connsiteX8"/>
                <a:gd fmla="*/ 533400 h 565150" name="connsiteY8"/>
                <a:gd fmla="*/ 190500 w 5759450" name="connsiteX9"/>
                <a:gd fmla="*/ 254000 h 565150" name="connsiteY9"/>
                <a:gd fmla="*/ 12700 w 5759450" name="connsiteX10"/>
                <a:gd fmla="*/ 0 h 56515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30956 w 5759450" name="connsiteX10"/>
                <a:gd fmla="*/ 28575 h 558800" name="connsiteY10"/>
                <a:gd fmla="*/ 22225 w 5759450"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19050 w 5759450" name="connsiteX10"/>
                <a:gd fmla="*/ 35719 h 558800" name="connsiteY10"/>
                <a:gd fmla="*/ 22225 w 5759450" name="connsiteX11"/>
                <a:gd fmla="*/ 7938 h 558800" name="connsiteY11"/>
                <a:gd fmla="*/ 24606 w 5761831" name="connsiteX0"/>
                <a:gd fmla="*/ 7938 h 558800" name="connsiteY0"/>
                <a:gd fmla="*/ 377031 w 5761831" name="connsiteX1"/>
                <a:gd fmla="*/ 31750 h 558800" name="connsiteY1"/>
                <a:gd fmla="*/ 5076031 w 5761831" name="connsiteX2"/>
                <a:gd fmla="*/ 31750 h 558800" name="connsiteY2"/>
                <a:gd fmla="*/ 5761831 w 5761831" name="connsiteX3"/>
                <a:gd fmla="*/ 0 h 558800" name="connsiteY3"/>
                <a:gd fmla="*/ 5596731 w 5761831" name="connsiteX4"/>
                <a:gd fmla="*/ 273050 h 558800" name="connsiteY4"/>
                <a:gd fmla="*/ 5761831 w 5761831" name="connsiteX5"/>
                <a:gd fmla="*/ 546100 h 558800" name="connsiteY5"/>
                <a:gd fmla="*/ 5253831 w 5761831" name="connsiteX6"/>
                <a:gd fmla="*/ 558800 h 558800" name="connsiteY6"/>
                <a:gd fmla="*/ 656431 w 5761831" name="connsiteX7"/>
                <a:gd fmla="*/ 546100 h 558800" name="connsiteY7"/>
                <a:gd fmla="*/ 2381 w 5761831" name="connsiteX8"/>
                <a:gd fmla="*/ 527050 h 558800" name="connsiteY8"/>
                <a:gd fmla="*/ 192881 w 5761831" name="connsiteX9"/>
                <a:gd fmla="*/ 247650 h 558800" name="connsiteY9"/>
                <a:gd fmla="*/ 0 w 5761831" name="connsiteX10"/>
                <a:gd fmla="*/ 30957 h 558800" name="connsiteY10"/>
                <a:gd fmla="*/ 24606 w 5761831" name="connsiteX11"/>
                <a:gd fmla="*/ 7938 h 558800" name="connsiteY11"/>
                <a:gd fmla="*/ 22225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22225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190500 w 5759450" name="connsiteX9"/>
                <a:gd fmla="*/ 247650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54050 w 5759450" name="connsiteX7"/>
                <a:gd fmla="*/ 546100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8800" name="connsiteY0"/>
                <a:gd fmla="*/ 374650 w 5759450" name="connsiteX1"/>
                <a:gd fmla="*/ 31750 h 558800" name="connsiteY1"/>
                <a:gd fmla="*/ 5073650 w 5759450" name="connsiteX2"/>
                <a:gd fmla="*/ 31750 h 558800" name="connsiteY2"/>
                <a:gd fmla="*/ 5759450 w 5759450" name="connsiteX3"/>
                <a:gd fmla="*/ 0 h 558800" name="connsiteY3"/>
                <a:gd fmla="*/ 5594350 w 5759450" name="connsiteX4"/>
                <a:gd fmla="*/ 273050 h 558800" name="connsiteY4"/>
                <a:gd fmla="*/ 5759450 w 5759450" name="connsiteX5"/>
                <a:gd fmla="*/ 546100 h 558800" name="connsiteY5"/>
                <a:gd fmla="*/ 5251450 w 5759450" name="connsiteX6"/>
                <a:gd fmla="*/ 558800 h 558800" name="connsiteY6"/>
                <a:gd fmla="*/ 661194 w 5759450" name="connsiteX7"/>
                <a:gd fmla="*/ 553244 h 558800" name="connsiteY7"/>
                <a:gd fmla="*/ 0 w 5759450" name="connsiteX8"/>
                <a:gd fmla="*/ 527050 h 558800" name="connsiteY8"/>
                <a:gd fmla="*/ 200025 w 5759450" name="connsiteX9"/>
                <a:gd fmla="*/ 271463 h 558800" name="connsiteY9"/>
                <a:gd fmla="*/ 793 w 5759450" name="connsiteX10"/>
                <a:gd fmla="*/ 7938 h 558800" name="connsiteY10"/>
                <a:gd fmla="*/ 793 w 5759450" name="connsiteX0"/>
                <a:gd fmla="*/ 7938 h 559049" name="connsiteY0"/>
                <a:gd fmla="*/ 374650 w 5759450" name="connsiteX1"/>
                <a:gd fmla="*/ 31750 h 559049" name="connsiteY1"/>
                <a:gd fmla="*/ 5073650 w 5759450" name="connsiteX2"/>
                <a:gd fmla="*/ 31750 h 559049" name="connsiteY2"/>
                <a:gd fmla="*/ 5759450 w 5759450" name="connsiteX3"/>
                <a:gd fmla="*/ 0 h 559049" name="connsiteY3"/>
                <a:gd fmla="*/ 5594350 w 5759450" name="connsiteX4"/>
                <a:gd fmla="*/ 273050 h 559049" name="connsiteY4"/>
                <a:gd fmla="*/ 5759450 w 5759450" name="connsiteX5"/>
                <a:gd fmla="*/ 546100 h 559049" name="connsiteY5"/>
                <a:gd fmla="*/ 5251450 w 5759450" name="connsiteX6"/>
                <a:gd fmla="*/ 558800 h 559049" name="connsiteY6"/>
                <a:gd fmla="*/ 661194 w 5759450" name="connsiteX7"/>
                <a:gd fmla="*/ 553244 h 559049" name="connsiteY7"/>
                <a:gd fmla="*/ 0 w 5759450" name="connsiteX8"/>
                <a:gd fmla="*/ 527050 h 559049" name="connsiteY8"/>
                <a:gd fmla="*/ 200025 w 5759450" name="connsiteX9"/>
                <a:gd fmla="*/ 271463 h 559049" name="connsiteY9"/>
                <a:gd fmla="*/ 793 w 5759450" name="connsiteX10"/>
                <a:gd fmla="*/ 7938 h 559049" name="connsiteY10"/>
                <a:gd fmla="*/ 793 w 5759450" name="connsiteX0"/>
                <a:gd fmla="*/ 7938 h 559049" name="connsiteY0"/>
                <a:gd fmla="*/ 374650 w 5759450" name="connsiteX1"/>
                <a:gd fmla="*/ 31750 h 559049" name="connsiteY1"/>
                <a:gd fmla="*/ 919163 w 5759450" name="connsiteX2"/>
                <a:gd fmla="*/ 28575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661194 w 5759450" name="connsiteX8"/>
                <a:gd fmla="*/ 553244 h 559049" name="connsiteY8"/>
                <a:gd fmla="*/ 0 w 5759450" name="connsiteX9"/>
                <a:gd fmla="*/ 527050 h 559049" name="connsiteY9"/>
                <a:gd fmla="*/ 200025 w 5759450" name="connsiteX10"/>
                <a:gd fmla="*/ 271463 h 559049" name="connsiteY10"/>
                <a:gd fmla="*/ 793 w 5759450" name="connsiteX11"/>
                <a:gd fmla="*/ 7938 h 559049" name="connsiteY11"/>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4831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5073650 w 5759450" name="connsiteX3"/>
                <a:gd fmla="*/ 31750 h 559049" name="connsiteY3"/>
                <a:gd fmla="*/ 5759450 w 5759450" name="connsiteX4"/>
                <a:gd fmla="*/ 0 h 559049" name="connsiteY4"/>
                <a:gd fmla="*/ 5594350 w 5759450" name="connsiteX5"/>
                <a:gd fmla="*/ 273050 h 559049" name="connsiteY5"/>
                <a:gd fmla="*/ 5759450 w 5759450" name="connsiteX6"/>
                <a:gd fmla="*/ 546100 h 559049" name="connsiteY6"/>
                <a:gd fmla="*/ 5251450 w 5759450" name="connsiteX7"/>
                <a:gd fmla="*/ 558800 h 559049" name="connsiteY7"/>
                <a:gd fmla="*/ 919163 w 5759450" name="connsiteX8"/>
                <a:gd fmla="*/ 550068 h 559049" name="connsiteY8"/>
                <a:gd fmla="*/ 661194 w 5759450" name="connsiteX9"/>
                <a:gd fmla="*/ 553244 h 559049" name="connsiteY9"/>
                <a:gd fmla="*/ 0 w 5759450" name="connsiteX10"/>
                <a:gd fmla="*/ 527050 h 559049" name="connsiteY10"/>
                <a:gd fmla="*/ 200025 w 5759450" name="connsiteX11"/>
                <a:gd fmla="*/ 271463 h 559049" name="connsiteY11"/>
                <a:gd fmla="*/ 793 w 5759450" name="connsiteX12"/>
                <a:gd fmla="*/ 7938 h 559049" name="connsiteY12"/>
                <a:gd fmla="*/ 793 w 5759450" name="connsiteX0"/>
                <a:gd fmla="*/ 7938 h 559049" name="connsiteY0"/>
                <a:gd fmla="*/ 374650 w 5759450" name="connsiteX1"/>
                <a:gd fmla="*/ 31750 h 559049" name="connsiteY1"/>
                <a:gd fmla="*/ 916782 w 5759450" name="connsiteX2"/>
                <a:gd fmla="*/ 19050 h 559049" name="connsiteY2"/>
                <a:gd fmla="*/ 4860131 w 5759450" name="connsiteX3"/>
                <a:gd fmla="*/ 30956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3650 w 5759450" name="connsiteX4"/>
                <a:gd fmla="*/ 31750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94350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9450 w 5759450" name="connsiteX7"/>
                <a:gd fmla="*/ 546100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59049" name="connsiteY0"/>
                <a:gd fmla="*/ 374650 w 5759450" name="connsiteX1"/>
                <a:gd fmla="*/ 31750 h 559049" name="connsiteY1"/>
                <a:gd fmla="*/ 916782 w 5759450" name="connsiteX2"/>
                <a:gd fmla="*/ 19050 h 559049" name="connsiteY2"/>
                <a:gd fmla="*/ 4862512 w 5759450" name="connsiteX3"/>
                <a:gd fmla="*/ 19050 h 559049" name="connsiteY3"/>
                <a:gd fmla="*/ 5076032 w 5759450" name="connsiteX4"/>
                <a:gd fmla="*/ 26988 h 559049" name="connsiteY4"/>
                <a:gd fmla="*/ 5759450 w 5759450" name="connsiteX5"/>
                <a:gd fmla="*/ 0 h 559049" name="connsiteY5"/>
                <a:gd fmla="*/ 5577681 w 5759450" name="connsiteX6"/>
                <a:gd fmla="*/ 273050 h 559049" name="connsiteY6"/>
                <a:gd fmla="*/ 5754688 w 5759450" name="connsiteX7"/>
                <a:gd fmla="*/ 517525 h 559049" name="connsiteY7"/>
                <a:gd fmla="*/ 5251450 w 5759450" name="connsiteX8"/>
                <a:gd fmla="*/ 558800 h 559049" name="connsiteY8"/>
                <a:gd fmla="*/ 919163 w 5759450" name="connsiteX9"/>
                <a:gd fmla="*/ 550068 h 559049" name="connsiteY9"/>
                <a:gd fmla="*/ 661194 w 5759450" name="connsiteX10"/>
                <a:gd fmla="*/ 553244 h 559049" name="connsiteY10"/>
                <a:gd fmla="*/ 0 w 5759450" name="connsiteX11"/>
                <a:gd fmla="*/ 527050 h 559049" name="connsiteY11"/>
                <a:gd fmla="*/ 200025 w 5759450" name="connsiteX12"/>
                <a:gd fmla="*/ 271463 h 559049" name="connsiteY12"/>
                <a:gd fmla="*/ 793 w 5759450" name="connsiteX13"/>
                <a:gd fmla="*/ 7938 h 559049" name="connsiteY13"/>
                <a:gd fmla="*/ 793 w 5759450" name="connsiteX0"/>
                <a:gd fmla="*/ 7938 h 561529" name="connsiteY0"/>
                <a:gd fmla="*/ 374650 w 5759450" name="connsiteX1"/>
                <a:gd fmla="*/ 31750 h 561529" name="connsiteY1"/>
                <a:gd fmla="*/ 916782 w 5759450" name="connsiteX2"/>
                <a:gd fmla="*/ 19050 h 561529" name="connsiteY2"/>
                <a:gd fmla="*/ 4862512 w 5759450" name="connsiteX3"/>
                <a:gd fmla="*/ 19050 h 561529" name="connsiteY3"/>
                <a:gd fmla="*/ 5076032 w 5759450" name="connsiteX4"/>
                <a:gd fmla="*/ 26988 h 561529" name="connsiteY4"/>
                <a:gd fmla="*/ 5759450 w 5759450" name="connsiteX5"/>
                <a:gd fmla="*/ 0 h 561529" name="connsiteY5"/>
                <a:gd fmla="*/ 5577681 w 5759450" name="connsiteX6"/>
                <a:gd fmla="*/ 273050 h 561529" name="connsiteY6"/>
                <a:gd fmla="*/ 5754688 w 5759450" name="connsiteX7"/>
                <a:gd fmla="*/ 517525 h 561529" name="connsiteY7"/>
                <a:gd fmla="*/ 5251450 w 5759450" name="connsiteX8"/>
                <a:gd fmla="*/ 558800 h 561529" name="connsiteY8"/>
                <a:gd fmla="*/ 919163 w 5759450" name="connsiteX9"/>
                <a:gd fmla="*/ 550068 h 561529" name="connsiteY9"/>
                <a:gd fmla="*/ 661194 w 5759450" name="connsiteX10"/>
                <a:gd fmla="*/ 553244 h 561529" name="connsiteY10"/>
                <a:gd fmla="*/ 0 w 5759450" name="connsiteX11"/>
                <a:gd fmla="*/ 527050 h 561529" name="connsiteY11"/>
                <a:gd fmla="*/ 200025 w 5759450" name="connsiteX12"/>
                <a:gd fmla="*/ 271463 h 561529" name="connsiteY12"/>
                <a:gd fmla="*/ 793 w 5759450" name="connsiteX13"/>
                <a:gd fmla="*/ 7938 h 561529" name="connsiteY13"/>
                <a:gd fmla="*/ 793 w 5759450" name="connsiteX0"/>
                <a:gd fmla="*/ 7938 h 562791" name="connsiteY0"/>
                <a:gd fmla="*/ 374650 w 5759450" name="connsiteX1"/>
                <a:gd fmla="*/ 31750 h 562791" name="connsiteY1"/>
                <a:gd fmla="*/ 916782 w 5759450" name="connsiteX2"/>
                <a:gd fmla="*/ 19050 h 562791" name="connsiteY2"/>
                <a:gd fmla="*/ 4862512 w 5759450" name="connsiteX3"/>
                <a:gd fmla="*/ 19050 h 562791" name="connsiteY3"/>
                <a:gd fmla="*/ 5076032 w 5759450" name="connsiteX4"/>
                <a:gd fmla="*/ 26988 h 562791" name="connsiteY4"/>
                <a:gd fmla="*/ 5759450 w 5759450" name="connsiteX5"/>
                <a:gd fmla="*/ 0 h 562791" name="connsiteY5"/>
                <a:gd fmla="*/ 5577681 w 5759450" name="connsiteX6"/>
                <a:gd fmla="*/ 273050 h 562791" name="connsiteY6"/>
                <a:gd fmla="*/ 5754688 w 5759450" name="connsiteX7"/>
                <a:gd fmla="*/ 517525 h 562791" name="connsiteY7"/>
                <a:gd fmla="*/ 5251450 w 5759450" name="connsiteX8"/>
                <a:gd fmla="*/ 558800 h 562791" name="connsiteY8"/>
                <a:gd fmla="*/ 919163 w 5759450" name="connsiteX9"/>
                <a:gd fmla="*/ 550068 h 562791" name="connsiteY9"/>
                <a:gd fmla="*/ 661194 w 5759450" name="connsiteX10"/>
                <a:gd fmla="*/ 553244 h 562791" name="connsiteY10"/>
                <a:gd fmla="*/ 0 w 5759450" name="connsiteX11"/>
                <a:gd fmla="*/ 527050 h 562791" name="connsiteY11"/>
                <a:gd fmla="*/ 200025 w 5759450" name="connsiteX12"/>
                <a:gd fmla="*/ 271463 h 562791" name="connsiteY12"/>
                <a:gd fmla="*/ 793 w 5759450" name="connsiteX13"/>
                <a:gd fmla="*/ 7938 h 562791" name="connsiteY13"/>
                <a:gd fmla="*/ 793 w 5761832" name="connsiteX0"/>
                <a:gd fmla="*/ 7938 h 563259" name="connsiteY0"/>
                <a:gd fmla="*/ 374650 w 5761832" name="connsiteX1"/>
                <a:gd fmla="*/ 31750 h 563259" name="connsiteY1"/>
                <a:gd fmla="*/ 916782 w 5761832" name="connsiteX2"/>
                <a:gd fmla="*/ 19050 h 563259" name="connsiteY2"/>
                <a:gd fmla="*/ 4862512 w 5761832" name="connsiteX3"/>
                <a:gd fmla="*/ 19050 h 563259" name="connsiteY3"/>
                <a:gd fmla="*/ 5076032 w 5761832" name="connsiteX4"/>
                <a:gd fmla="*/ 26988 h 563259" name="connsiteY4"/>
                <a:gd fmla="*/ 5759450 w 5761832" name="connsiteX5"/>
                <a:gd fmla="*/ 0 h 563259" name="connsiteY5"/>
                <a:gd fmla="*/ 5577681 w 5761832" name="connsiteX6"/>
                <a:gd fmla="*/ 273050 h 563259" name="connsiteY6"/>
                <a:gd fmla="*/ 5761832 w 5761832" name="connsiteX7"/>
                <a:gd fmla="*/ 522287 h 563259" name="connsiteY7"/>
                <a:gd fmla="*/ 5251450 w 5761832" name="connsiteX8"/>
                <a:gd fmla="*/ 558800 h 563259" name="connsiteY8"/>
                <a:gd fmla="*/ 919163 w 5761832" name="connsiteX9"/>
                <a:gd fmla="*/ 550068 h 563259" name="connsiteY9"/>
                <a:gd fmla="*/ 661194 w 5761832" name="connsiteX10"/>
                <a:gd fmla="*/ 553244 h 563259" name="connsiteY10"/>
                <a:gd fmla="*/ 0 w 5761832" name="connsiteX11"/>
                <a:gd fmla="*/ 527050 h 563259" name="connsiteY11"/>
                <a:gd fmla="*/ 200025 w 5761832" name="connsiteX12"/>
                <a:gd fmla="*/ 271463 h 563259" name="connsiteY12"/>
                <a:gd fmla="*/ 793 w 5761832" name="connsiteX13"/>
                <a:gd fmla="*/ 7938 h 563259" name="connsiteY13"/>
                <a:gd fmla="*/ 793 w 5761832" name="connsiteX0"/>
                <a:gd fmla="*/ 7938 h 563781" name="connsiteY0"/>
                <a:gd fmla="*/ 374650 w 5761832" name="connsiteX1"/>
                <a:gd fmla="*/ 31750 h 563781" name="connsiteY1"/>
                <a:gd fmla="*/ 916782 w 5761832" name="connsiteX2"/>
                <a:gd fmla="*/ 19050 h 563781" name="connsiteY2"/>
                <a:gd fmla="*/ 4862512 w 5761832" name="connsiteX3"/>
                <a:gd fmla="*/ 19050 h 563781" name="connsiteY3"/>
                <a:gd fmla="*/ 5076032 w 5761832" name="connsiteX4"/>
                <a:gd fmla="*/ 26988 h 563781" name="connsiteY4"/>
                <a:gd fmla="*/ 5759450 w 5761832" name="connsiteX5"/>
                <a:gd fmla="*/ 0 h 563781" name="connsiteY5"/>
                <a:gd fmla="*/ 5577681 w 5761832" name="connsiteX6"/>
                <a:gd fmla="*/ 273050 h 563781" name="connsiteY6"/>
                <a:gd fmla="*/ 5761832 w 5761832" name="connsiteX7"/>
                <a:gd fmla="*/ 522287 h 563781" name="connsiteY7"/>
                <a:gd fmla="*/ 5251450 w 5761832" name="connsiteX8"/>
                <a:gd fmla="*/ 558800 h 563781" name="connsiteY8"/>
                <a:gd fmla="*/ 919163 w 5761832" name="connsiteX9"/>
                <a:gd fmla="*/ 550068 h 563781" name="connsiteY9"/>
                <a:gd fmla="*/ 661194 w 5761832" name="connsiteX10"/>
                <a:gd fmla="*/ 553244 h 563781" name="connsiteY10"/>
                <a:gd fmla="*/ 0 w 5761832" name="connsiteX11"/>
                <a:gd fmla="*/ 527050 h 563781" name="connsiteY11"/>
                <a:gd fmla="*/ 200025 w 5761832" name="connsiteX12"/>
                <a:gd fmla="*/ 271463 h 563781" name="connsiteY12"/>
                <a:gd fmla="*/ 793 w 5761832" name="connsiteX13"/>
                <a:gd fmla="*/ 7938 h 563781" name="connsiteY13"/>
                <a:gd fmla="*/ 793 w 5761832" name="connsiteX0"/>
                <a:gd fmla="*/ 7938 h 559049" name="connsiteY0"/>
                <a:gd fmla="*/ 374650 w 5761832" name="connsiteX1"/>
                <a:gd fmla="*/ 31750 h 559049" name="connsiteY1"/>
                <a:gd fmla="*/ 916782 w 5761832" name="connsiteX2"/>
                <a:gd fmla="*/ 19050 h 559049" name="connsiteY2"/>
                <a:gd fmla="*/ 4862512 w 5761832" name="connsiteX3"/>
                <a:gd fmla="*/ 19050 h 559049" name="connsiteY3"/>
                <a:gd fmla="*/ 5076032 w 5761832" name="connsiteX4"/>
                <a:gd fmla="*/ 26988 h 559049" name="connsiteY4"/>
                <a:gd fmla="*/ 5759450 w 5761832" name="connsiteX5"/>
                <a:gd fmla="*/ 0 h 559049" name="connsiteY5"/>
                <a:gd fmla="*/ 5577681 w 5761832" name="connsiteX6"/>
                <a:gd fmla="*/ 273050 h 559049" name="connsiteY6"/>
                <a:gd fmla="*/ 5761832 w 5761832" name="connsiteX7"/>
                <a:gd fmla="*/ 522287 h 559049" name="connsiteY7"/>
                <a:gd fmla="*/ 5251450 w 5761832" name="connsiteX8"/>
                <a:gd fmla="*/ 558800 h 559049" name="connsiteY8"/>
                <a:gd fmla="*/ 919163 w 5761832" name="connsiteX9"/>
                <a:gd fmla="*/ 550068 h 559049" name="connsiteY9"/>
                <a:gd fmla="*/ 661194 w 5761832" name="connsiteX10"/>
                <a:gd fmla="*/ 553244 h 559049" name="connsiteY10"/>
                <a:gd fmla="*/ 0 w 5761832" name="connsiteX11"/>
                <a:gd fmla="*/ 527050 h 559049" name="connsiteY11"/>
                <a:gd fmla="*/ 200025 w 5761832" name="connsiteX12"/>
                <a:gd fmla="*/ 271463 h 559049" name="connsiteY12"/>
                <a:gd fmla="*/ 793 w 5761832" name="connsiteX13"/>
                <a:gd fmla="*/ 7938 h 559049" name="connsiteY13"/>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19163 w 5761832" name="connsiteX10"/>
                <a:gd fmla="*/ 550068 h 559049" name="connsiteY10"/>
                <a:gd fmla="*/ 661194 w 5761832" name="connsiteX11"/>
                <a:gd fmla="*/ 553244 h 559049" name="connsiteY11"/>
                <a:gd fmla="*/ 0 w 5761832" name="connsiteX12"/>
                <a:gd fmla="*/ 527050 h 559049" name="connsiteY12"/>
                <a:gd fmla="*/ 200025 w 5761832" name="connsiteX13"/>
                <a:gd fmla="*/ 271463 h 559049" name="connsiteY13"/>
                <a:gd fmla="*/ 793 w 5761832" name="connsiteX14"/>
                <a:gd fmla="*/ 7938 h 559049" name="connsiteY14"/>
                <a:gd fmla="*/ 793 w 5761832" name="connsiteX0"/>
                <a:gd fmla="*/ 7938 h 559049" name="connsiteY0"/>
                <a:gd fmla="*/ 374650 w 5761832" name="connsiteX1"/>
                <a:gd fmla="*/ 31750 h 559049" name="connsiteY1"/>
                <a:gd fmla="*/ 916782 w 5761832" name="connsiteX2"/>
                <a:gd fmla="*/ 19050 h 559049" name="connsiteY2"/>
                <a:gd fmla="*/ 945507 w 5761832" name="connsiteX3"/>
                <a:gd fmla="*/ 20131 h 559049" name="connsiteY3"/>
                <a:gd fmla="*/ 4862512 w 5761832" name="connsiteX4"/>
                <a:gd fmla="*/ 19050 h 559049" name="connsiteY4"/>
                <a:gd fmla="*/ 5076032 w 5761832" name="connsiteX5"/>
                <a:gd fmla="*/ 26988 h 559049" name="connsiteY5"/>
                <a:gd fmla="*/ 5759450 w 5761832" name="connsiteX6"/>
                <a:gd fmla="*/ 0 h 559049" name="connsiteY6"/>
                <a:gd fmla="*/ 5577681 w 5761832" name="connsiteX7"/>
                <a:gd fmla="*/ 273050 h 559049" name="connsiteY7"/>
                <a:gd fmla="*/ 5761832 w 5761832" name="connsiteX8"/>
                <a:gd fmla="*/ 522287 h 559049" name="connsiteY8"/>
                <a:gd fmla="*/ 5251450 w 5761832" name="connsiteX9"/>
                <a:gd fmla="*/ 558800 h 559049" name="connsiteY9"/>
                <a:gd fmla="*/ 952905 w 5761832" name="connsiteX10"/>
                <a:gd fmla="*/ 546396 h 559049" name="connsiteY10"/>
                <a:gd fmla="*/ 919163 w 5761832" name="connsiteX11"/>
                <a:gd fmla="*/ 550068 h 559049" name="connsiteY11"/>
                <a:gd fmla="*/ 661194 w 5761832" name="connsiteX12"/>
                <a:gd fmla="*/ 553244 h 559049" name="connsiteY12"/>
                <a:gd fmla="*/ 0 w 5761832" name="connsiteX13"/>
                <a:gd fmla="*/ 527050 h 559049" name="connsiteY13"/>
                <a:gd fmla="*/ 200025 w 5761832" name="connsiteX14"/>
                <a:gd fmla="*/ 271463 h 559049" name="connsiteY14"/>
                <a:gd fmla="*/ 793 w 5761832" name="connsiteX15"/>
                <a:gd fmla="*/ 7938 h 559049" name="connsiteY15"/>
                <a:gd fmla="*/ 793 w 5835542" name="connsiteX0"/>
                <a:gd fmla="*/ 7938 h 559049" name="connsiteY0"/>
                <a:gd fmla="*/ 374650 w 5835542" name="connsiteX1"/>
                <a:gd fmla="*/ 31750 h 559049" name="connsiteY1"/>
                <a:gd fmla="*/ 916782 w 5835542" name="connsiteX2"/>
                <a:gd fmla="*/ 19050 h 559049" name="connsiteY2"/>
                <a:gd fmla="*/ 945507 w 5835542" name="connsiteX3"/>
                <a:gd fmla="*/ 20131 h 559049" name="connsiteY3"/>
                <a:gd fmla="*/ 4862512 w 5835542" name="connsiteX4"/>
                <a:gd fmla="*/ 19050 h 559049" name="connsiteY4"/>
                <a:gd fmla="*/ 5076032 w 5835542" name="connsiteX5"/>
                <a:gd fmla="*/ 26988 h 559049" name="connsiteY5"/>
                <a:gd fmla="*/ 5759450 w 5835542" name="connsiteX6"/>
                <a:gd fmla="*/ 0 h 559049" name="connsiteY6"/>
                <a:gd fmla="*/ 5761832 w 5835542" name="connsiteX7"/>
                <a:gd fmla="*/ 522287 h 559049" name="connsiteY7"/>
                <a:gd fmla="*/ 5251450 w 5835542" name="connsiteX8"/>
                <a:gd fmla="*/ 558800 h 559049" name="connsiteY8"/>
                <a:gd fmla="*/ 952905 w 5835542" name="connsiteX9"/>
                <a:gd fmla="*/ 546396 h 559049" name="connsiteY9"/>
                <a:gd fmla="*/ 919163 w 5835542" name="connsiteX10"/>
                <a:gd fmla="*/ 550068 h 559049" name="connsiteY10"/>
                <a:gd fmla="*/ 661194 w 5835542" name="connsiteX11"/>
                <a:gd fmla="*/ 553244 h 559049" name="connsiteY11"/>
                <a:gd fmla="*/ 0 w 5835542" name="connsiteX12"/>
                <a:gd fmla="*/ 527050 h 559049" name="connsiteY12"/>
                <a:gd fmla="*/ 200025 w 5835542" name="connsiteX13"/>
                <a:gd fmla="*/ 271463 h 559049" name="connsiteY13"/>
                <a:gd fmla="*/ 793 w 5835542" name="connsiteX14"/>
                <a:gd fmla="*/ 7938 h 559049" name="connsiteY14"/>
                <a:gd fmla="*/ 793 w 5761832" name="connsiteX0"/>
                <a:gd fmla="*/ 0 h 551111" name="connsiteY0"/>
                <a:gd fmla="*/ 374650 w 5761832" name="connsiteX1"/>
                <a:gd fmla="*/ 23812 h 551111" name="connsiteY1"/>
                <a:gd fmla="*/ 916782 w 5761832" name="connsiteX2"/>
                <a:gd fmla="*/ 11112 h 551111" name="connsiteY2"/>
                <a:gd fmla="*/ 945507 w 5761832" name="connsiteX3"/>
                <a:gd fmla="*/ 12193 h 551111" name="connsiteY3"/>
                <a:gd fmla="*/ 4862512 w 5761832" name="connsiteX4"/>
                <a:gd fmla="*/ 11112 h 551111" name="connsiteY4"/>
                <a:gd fmla="*/ 5076032 w 5761832" name="connsiteX5"/>
                <a:gd fmla="*/ 19050 h 551111" name="connsiteY5"/>
                <a:gd fmla="*/ 5761832 w 5761832" name="connsiteX6"/>
                <a:gd fmla="*/ 514349 h 551111" name="connsiteY6"/>
                <a:gd fmla="*/ 5251450 w 5761832" name="connsiteX7"/>
                <a:gd fmla="*/ 550862 h 551111" name="connsiteY7"/>
                <a:gd fmla="*/ 952905 w 5761832" name="connsiteX8"/>
                <a:gd fmla="*/ 538458 h 551111" name="connsiteY8"/>
                <a:gd fmla="*/ 919163 w 5761832" name="connsiteX9"/>
                <a:gd fmla="*/ 542130 h 551111" name="connsiteY9"/>
                <a:gd fmla="*/ 661194 w 5761832" name="connsiteX10"/>
                <a:gd fmla="*/ 545306 h 551111" name="connsiteY10"/>
                <a:gd fmla="*/ 0 w 5761832" name="connsiteX11"/>
                <a:gd fmla="*/ 519112 h 551111" name="connsiteY11"/>
                <a:gd fmla="*/ 200025 w 5761832" name="connsiteX12"/>
                <a:gd fmla="*/ 263525 h 551111" name="connsiteY12"/>
                <a:gd fmla="*/ 793 w 5761832" name="connsiteX13"/>
                <a:gd fmla="*/ 0 h 551111" name="connsiteY13"/>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4862512 w 5528877" name="connsiteX4"/>
                <a:gd fmla="*/ 11112 h 551111" name="connsiteY4"/>
                <a:gd fmla="*/ 5076032 w 5528877" name="connsiteX5"/>
                <a:gd fmla="*/ 19050 h 551111" name="connsiteY5"/>
                <a:gd fmla="*/ 5251450 w 5528877" name="connsiteX6"/>
                <a:gd fmla="*/ 550862 h 551111" name="connsiteY6"/>
                <a:gd fmla="*/ 952905 w 5528877" name="connsiteX7"/>
                <a:gd fmla="*/ 538458 h 551111" name="connsiteY7"/>
                <a:gd fmla="*/ 919163 w 5528877" name="connsiteX8"/>
                <a:gd fmla="*/ 542130 h 551111" name="connsiteY8"/>
                <a:gd fmla="*/ 661194 w 5528877" name="connsiteX9"/>
                <a:gd fmla="*/ 545306 h 551111" name="connsiteY9"/>
                <a:gd fmla="*/ 0 w 5528877" name="connsiteX10"/>
                <a:gd fmla="*/ 519112 h 551111" name="connsiteY10"/>
                <a:gd fmla="*/ 200025 w 5528877" name="connsiteX11"/>
                <a:gd fmla="*/ 263525 h 551111" name="connsiteY11"/>
                <a:gd fmla="*/ 793 w 5528877" name="connsiteX12"/>
                <a:gd fmla="*/ 0 h 551111" name="connsiteY12"/>
                <a:gd fmla="*/ 793 w 5528877" name="connsiteX0"/>
                <a:gd fmla="*/ 0 h 551111" name="connsiteY0"/>
                <a:gd fmla="*/ 374650 w 5528877" name="connsiteX1"/>
                <a:gd fmla="*/ 23812 h 551111" name="connsiteY1"/>
                <a:gd fmla="*/ 916782 w 5528877" name="connsiteX2"/>
                <a:gd fmla="*/ 11112 h 551111" name="connsiteY2"/>
                <a:gd fmla="*/ 945507 w 5528877" name="connsiteX3"/>
                <a:gd fmla="*/ 12193 h 551111" name="connsiteY3"/>
                <a:gd fmla="*/ 5076032 w 5528877" name="connsiteX4"/>
                <a:gd fmla="*/ 19050 h 551111" name="connsiteY4"/>
                <a:gd fmla="*/ 5251450 w 5528877" name="connsiteX5"/>
                <a:gd fmla="*/ 550862 h 551111" name="connsiteY5"/>
                <a:gd fmla="*/ 952905 w 5528877" name="connsiteX6"/>
                <a:gd fmla="*/ 538458 h 551111" name="connsiteY6"/>
                <a:gd fmla="*/ 919163 w 5528877" name="connsiteX7"/>
                <a:gd fmla="*/ 542130 h 551111" name="connsiteY7"/>
                <a:gd fmla="*/ 661194 w 5528877" name="connsiteX8"/>
                <a:gd fmla="*/ 545306 h 551111" name="connsiteY8"/>
                <a:gd fmla="*/ 0 w 5528877" name="connsiteX9"/>
                <a:gd fmla="*/ 519112 h 551111" name="connsiteY9"/>
                <a:gd fmla="*/ 200025 w 5528877" name="connsiteX10"/>
                <a:gd fmla="*/ 263525 h 551111" name="connsiteY10"/>
                <a:gd fmla="*/ 793 w 5528877" name="connsiteX11"/>
                <a:gd fmla="*/ 0 h 551111" name="connsiteY11"/>
                <a:gd fmla="*/ 793 w 5251450" name="connsiteX0"/>
                <a:gd fmla="*/ 0 h 551111" name="connsiteY0"/>
                <a:gd fmla="*/ 374650 w 5251450" name="connsiteX1"/>
                <a:gd fmla="*/ 23812 h 551111" name="connsiteY1"/>
                <a:gd fmla="*/ 916782 w 5251450" name="connsiteX2"/>
                <a:gd fmla="*/ 11112 h 551111" name="connsiteY2"/>
                <a:gd fmla="*/ 945507 w 5251450" name="connsiteX3"/>
                <a:gd fmla="*/ 12193 h 551111" name="connsiteY3"/>
                <a:gd fmla="*/ 5251450 w 5251450" name="connsiteX4"/>
                <a:gd fmla="*/ 550862 h 551111" name="connsiteY4"/>
                <a:gd fmla="*/ 952905 w 5251450" name="connsiteX5"/>
                <a:gd fmla="*/ 538458 h 551111" name="connsiteY5"/>
                <a:gd fmla="*/ 919163 w 5251450" name="connsiteX6"/>
                <a:gd fmla="*/ 542130 h 551111" name="connsiteY6"/>
                <a:gd fmla="*/ 661194 w 5251450" name="connsiteX7"/>
                <a:gd fmla="*/ 545306 h 551111" name="connsiteY7"/>
                <a:gd fmla="*/ 0 w 5251450" name="connsiteX8"/>
                <a:gd fmla="*/ 519112 h 551111" name="connsiteY8"/>
                <a:gd fmla="*/ 200025 w 5251450" name="connsiteX9"/>
                <a:gd fmla="*/ 263525 h 551111" name="connsiteY9"/>
                <a:gd fmla="*/ 793 w 5251450" name="connsiteX10"/>
                <a:gd fmla="*/ 0 h 551111" name="connsiteY10"/>
                <a:gd fmla="*/ 793 w 952905" name="connsiteX0"/>
                <a:gd fmla="*/ 0 h 551111" name="connsiteY0"/>
                <a:gd fmla="*/ 374650 w 952905" name="connsiteX1"/>
                <a:gd fmla="*/ 23812 h 551111" name="connsiteY1"/>
                <a:gd fmla="*/ 916782 w 952905" name="connsiteX2"/>
                <a:gd fmla="*/ 11112 h 551111" name="connsiteY2"/>
                <a:gd fmla="*/ 945507 w 952905" name="connsiteX3"/>
                <a:gd fmla="*/ 12193 h 551111" name="connsiteY3"/>
                <a:gd fmla="*/ 952905 w 952905" name="connsiteX4"/>
                <a:gd fmla="*/ 538458 h 551111" name="connsiteY4"/>
                <a:gd fmla="*/ 919163 w 952905" name="connsiteX5"/>
                <a:gd fmla="*/ 542130 h 551111" name="connsiteY5"/>
                <a:gd fmla="*/ 661194 w 952905" name="connsiteX6"/>
                <a:gd fmla="*/ 545306 h 551111" name="connsiteY6"/>
                <a:gd fmla="*/ 0 w 952905" name="connsiteX7"/>
                <a:gd fmla="*/ 519112 h 551111" name="connsiteY7"/>
                <a:gd fmla="*/ 200025 w 952905" name="connsiteX8"/>
                <a:gd fmla="*/ 263525 h 551111" name="connsiteY8"/>
                <a:gd fmla="*/ 793 w 952905" name="connsiteX9"/>
                <a:gd fmla="*/ 0 h 551111"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551111" w="952905">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90E1FE"/>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nvGrpSpPr>
          <p:cNvPr xmlns:c="http://schemas.openxmlformats.org/drawingml/2006/chart" xmlns:pic="http://schemas.openxmlformats.org/drawingml/2006/picture" xmlns:dgm="http://schemas.openxmlformats.org/drawingml/2006/diagram" id="7176" name="Group 1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943752" y="3722392"/>
            <a:ext cx="6821005" cy="1777594"/>
            <a:chOff x="2530645" y="3951572"/>
            <a:chExt cx="4651820" cy="1220700"/>
          </a:xfrm>
        </p:grpSpPr>
        <p:pic>
          <p:nvPicPr>
            <p:cNvPr xmlns:c="http://schemas.openxmlformats.org/drawingml/2006/chart" xmlns:pic="http://schemas.openxmlformats.org/drawingml/2006/picture" xmlns:dgm="http://schemas.openxmlformats.org/drawingml/2006/diagram" descr="C:\Users\dell\Desktop\Icon sale page\Icon tĩnh\200wide.jpg" id="7205"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l="14159"/>
            <a:stretch>
              <a:fillRect/>
            </a:stretch>
          </p:blipFill>
          <p:spPr xmlns:c="http://schemas.openxmlformats.org/drawingml/2006/chart" xmlns:pic="http://schemas.openxmlformats.org/drawingml/2006/picture" xmlns:dgm="http://schemas.openxmlformats.org/drawingml/2006/diagram" bwMode="auto">
            <a:xfrm flipH="1">
              <a:off x="2656682" y="4926180"/>
              <a:ext cx="3744118" cy="246092"/>
            </a:xfrm>
            <a:prstGeom prst="rect">
              <a:avLst/>
            </a:prstGeom>
            <a:noFill/>
            <a:ln>
              <a:noFill/>
            </a:ln>
          </p:spPr>
        </p:pic>
        <p:grpSp>
          <p:nvGrpSpPr>
            <p:cNvPr xmlns:c="http://schemas.openxmlformats.org/drawingml/2006/chart" xmlns:pic="http://schemas.openxmlformats.org/drawingml/2006/picture" xmlns:dgm="http://schemas.openxmlformats.org/drawingml/2006/diagram" id="7206" name="Group 1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530645" y="3951572"/>
              <a:ext cx="4651820" cy="1011238"/>
              <a:chOff x="2671148" y="1330116"/>
              <a:chExt cx="3938587" cy="1011238"/>
            </a:xfrm>
          </p:grpSpPr>
          <p:pic>
            <p:nvPicPr>
              <p:cNvPr xmlns:c="http://schemas.openxmlformats.org/drawingml/2006/chart" xmlns:pic="http://schemas.openxmlformats.org/drawingml/2006/picture" xmlns:dgm="http://schemas.openxmlformats.org/drawingml/2006/diagram" id="7207" name="Picture 3"/>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2671148" y="1330116"/>
                <a:ext cx="3938587" cy="1011238"/>
              </a:xfrm>
              <a:prstGeom prst="rect">
                <a:avLst/>
              </a:prstGeom>
              <a:noFill/>
              <a:ln>
                <a:noFill/>
              </a:ln>
              <a:effectLst/>
            </p:spPr>
          </p:pic>
          <p:sp>
            <p:nvSpPr>
              <p:cNvPr xmlns:c="http://schemas.openxmlformats.org/drawingml/2006/chart" xmlns:pic="http://schemas.openxmlformats.org/drawingml/2006/picture" xmlns:dgm="http://schemas.openxmlformats.org/drawingml/2006/diagram" id="18" name="Rounded Rectangle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62555" y="1386471"/>
                <a:ext cx="3777280" cy="861362"/>
              </a:xfrm>
              <a:prstGeom prst="roundRect">
                <a:avLst>
                  <a:gd fmla="val 12108" name="adj"/>
                </a:avLst>
              </a:prstGeom>
              <a:noFill/>
              <a:ln w="19050">
                <a:solidFill>
                  <a:srgbClr val="996633"/>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grpSp>
        <p:nvGrpSpPr>
          <p:cNvPr xmlns:c="http://schemas.openxmlformats.org/drawingml/2006/chart" xmlns:pic="http://schemas.openxmlformats.org/drawingml/2006/picture" xmlns:dgm="http://schemas.openxmlformats.org/drawingml/2006/diagram" id="7174" name="Group 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109894" y="606375"/>
            <a:ext cx="5333110" cy="1308665"/>
            <a:chOff x="2530645" y="2460171"/>
            <a:chExt cx="4651820" cy="1219014"/>
          </a:xfrm>
        </p:grpSpPr>
        <p:pic>
          <p:nvPicPr>
            <p:cNvPr xmlns:c="http://schemas.openxmlformats.org/drawingml/2006/chart" xmlns:pic="http://schemas.openxmlformats.org/drawingml/2006/picture" xmlns:dgm="http://schemas.openxmlformats.org/drawingml/2006/diagram" descr="C:\Users\dell\Desktop\Icon sale page\Icon tĩnh\200wide.jpg" id="7213"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l="14159"/>
            <a:stretch>
              <a:fillRect/>
            </a:stretch>
          </p:blipFill>
          <p:spPr xmlns:c="http://schemas.openxmlformats.org/drawingml/2006/chart" xmlns:pic="http://schemas.openxmlformats.org/drawingml/2006/picture" xmlns:dgm="http://schemas.openxmlformats.org/drawingml/2006/diagram" bwMode="auto">
            <a:xfrm>
              <a:off x="3233624" y="3433093"/>
              <a:ext cx="3744118" cy="246092"/>
            </a:xfrm>
            <a:prstGeom prst="rect">
              <a:avLst/>
            </a:prstGeom>
            <a:noFill/>
            <a:ln>
              <a:noFill/>
            </a:ln>
          </p:spPr>
        </p:pic>
        <p:grpSp>
          <p:nvGrpSpPr>
            <p:cNvPr xmlns:c="http://schemas.openxmlformats.org/drawingml/2006/chart" xmlns:pic="http://schemas.openxmlformats.org/drawingml/2006/picture" xmlns:dgm="http://schemas.openxmlformats.org/drawingml/2006/diagram" id="7214" name="Group 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530645" y="2460171"/>
              <a:ext cx="4651820" cy="1011238"/>
              <a:chOff x="2671148" y="1311915"/>
              <a:chExt cx="3938587" cy="1011238"/>
            </a:xfrm>
          </p:grpSpPr>
          <p:pic>
            <p:nvPicPr>
              <p:cNvPr xmlns:c="http://schemas.openxmlformats.org/drawingml/2006/chart" xmlns:pic="http://schemas.openxmlformats.org/drawingml/2006/picture" xmlns:dgm="http://schemas.openxmlformats.org/drawingml/2006/diagram" id="7215" name="Picture 3"/>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2671148" y="1311915"/>
                <a:ext cx="3938587" cy="1011238"/>
              </a:xfrm>
              <a:prstGeom prst="rect">
                <a:avLst/>
              </a:prstGeom>
              <a:noFill/>
              <a:ln>
                <a:noFill/>
              </a:ln>
              <a:effectLst/>
            </p:spPr>
          </p:pic>
          <p:sp>
            <p:nvSpPr>
              <p:cNvPr xmlns:c="http://schemas.openxmlformats.org/drawingml/2006/chart" xmlns:pic="http://schemas.openxmlformats.org/drawingml/2006/picture" xmlns:dgm="http://schemas.openxmlformats.org/drawingml/2006/diagram" id="8" name="Rounded 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62555" y="1386516"/>
                <a:ext cx="3777280" cy="861882"/>
              </a:xfrm>
              <a:prstGeom prst="roundRect">
                <a:avLst>
                  <a:gd fmla="val 12108" name="adj"/>
                </a:avLst>
              </a:prstGeom>
              <a:noFill/>
              <a:ln w="19050">
                <a:solidFill>
                  <a:srgbClr val="996633"/>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grpSp>
        <p:nvGrpSpPr>
          <p:cNvPr xmlns:c="http://schemas.openxmlformats.org/drawingml/2006/chart" xmlns:pic="http://schemas.openxmlformats.org/drawingml/2006/picture" xmlns:dgm="http://schemas.openxmlformats.org/drawingml/2006/diagram" id="7202" name="Group 2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937711" y="5278244"/>
            <a:ext cx="7263441" cy="1378651"/>
            <a:chOff x="2671148" y="1311915"/>
            <a:chExt cx="3938587" cy="1011238"/>
          </a:xfrm>
        </p:grpSpPr>
        <p:pic>
          <p:nvPicPr>
            <p:cNvPr xmlns:c="http://schemas.openxmlformats.org/drawingml/2006/chart" xmlns:pic="http://schemas.openxmlformats.org/drawingml/2006/picture" xmlns:dgm="http://schemas.openxmlformats.org/drawingml/2006/diagram" id="7203" name="Picture 3"/>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2671148" y="1311915"/>
              <a:ext cx="3938587" cy="1011238"/>
            </a:xfrm>
            <a:prstGeom prst="rect">
              <a:avLst/>
            </a:prstGeom>
            <a:noFill/>
            <a:ln>
              <a:noFill/>
            </a:ln>
            <a:effectLst/>
          </p:spPr>
        </p:pic>
        <p:sp>
          <p:nvSpPr>
            <p:cNvPr xmlns:c="http://schemas.openxmlformats.org/drawingml/2006/chart" xmlns:pic="http://schemas.openxmlformats.org/drawingml/2006/picture" xmlns:dgm="http://schemas.openxmlformats.org/drawingml/2006/diagram" id="23" name="Rounded Rectangle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62555" y="1386493"/>
              <a:ext cx="3777280" cy="861624"/>
            </a:xfrm>
            <a:prstGeom prst="roundRect">
              <a:avLst>
                <a:gd fmla="val 12108" name="adj"/>
              </a:avLst>
            </a:prstGeom>
            <a:noFill/>
            <a:ln w="19050">
              <a:solidFill>
                <a:srgbClr val="996633"/>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sp>
        <p:nvSpPr>
          <p:cNvPr xmlns:c="http://schemas.openxmlformats.org/drawingml/2006/chart" xmlns:pic="http://schemas.openxmlformats.org/drawingml/2006/picture" xmlns:dgm="http://schemas.openxmlformats.org/drawingml/2006/diagram" id="26" name="Rectangle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30934" y="3759887"/>
            <a:ext cx="3539855" cy="1323439"/>
          </a:xfrm>
          <a:prstGeom prst="rect">
            <a:avLst/>
          </a:prstGeom>
        </p:spPr>
        <p:txBody xmlns:c="http://schemas.openxmlformats.org/drawingml/2006/chart" xmlns:pic="http://schemas.openxmlformats.org/drawingml/2006/picture" xmlns:dgm="http://schemas.openxmlformats.org/drawingml/2006/diagram">
          <a:bodyPr anchor="ctr" wrap="square">
            <a:spAutoFit/>
          </a:bodyPr>
          <a:lstStyle/>
          <a:p>
            <a:pPr indent="-285750" marL="285750">
              <a:buFontTx/>
              <a:buChar char="-"/>
              <a:defRPr>
                <a:uFillTx/>
              </a:defRPr>
            </a:pPr>
            <a:r>
              <a:rPr dirty="0" err="1" kern="0" lang="en-US" sz="2000">
                <a:uFillTx/>
                <a:latin charset="0" pitchFamily="34" typeface="Arial"/>
              </a:rPr>
              <a:t>Siêu</a:t>
            </a:r>
            <a:r>
              <a:rPr dirty="0" kern="0" lang="en-US" sz="2000">
                <a:uFillTx/>
                <a:latin charset="0" pitchFamily="34" typeface="Arial"/>
              </a:rPr>
              <a:t> vi</a:t>
            </a:r>
          </a:p>
          <a:p>
            <a:pPr indent="-285750" marL="285750">
              <a:buFontTx/>
              <a:buChar char="-"/>
              <a:defRPr>
                <a:uFillTx/>
              </a:defRPr>
            </a:pPr>
            <a:r>
              <a:rPr dirty="0" i="1" kern="0" lang="en-US" sz="2000">
                <a:uFillTx/>
                <a:latin charset="0" pitchFamily="34" typeface="Arial"/>
              </a:rPr>
              <a:t>Streptococcus pneumonia</a:t>
            </a:r>
          </a:p>
          <a:p>
            <a:pPr indent="-285750" marL="285750">
              <a:buFontTx/>
              <a:buChar char="-"/>
              <a:defRPr>
                <a:uFillTx/>
              </a:defRPr>
            </a:pPr>
            <a:r>
              <a:rPr dirty="0" i="1" kern="0" lang="en-US" sz="2000">
                <a:uFillTx/>
                <a:latin charset="0" pitchFamily="34" typeface="Arial"/>
              </a:rPr>
              <a:t>Mycoplasma pneumonia</a:t>
            </a:r>
          </a:p>
          <a:p>
            <a:pPr indent="-285750" marL="285750">
              <a:buFontTx/>
              <a:buChar char="-"/>
              <a:defRPr>
                <a:uFillTx/>
              </a:defRPr>
            </a:pPr>
            <a:r>
              <a:rPr dirty="0" i="1" kern="0" lang="en-US" sz="2000">
                <a:uFillTx/>
                <a:latin charset="0" pitchFamily="34" typeface="Arial"/>
              </a:rPr>
              <a:t>Chlamydia pneumonia</a:t>
            </a:r>
          </a:p>
        </p:txBody>
      </p:sp>
      <p:sp>
        <p:nvSpPr>
          <p:cNvPr xmlns:c="http://schemas.openxmlformats.org/drawingml/2006/chart" xmlns:pic="http://schemas.openxmlformats.org/drawingml/2006/picture" xmlns:dgm="http://schemas.openxmlformats.org/drawingml/2006/diagram" id="27" name="Rectangle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518378" y="5479031"/>
            <a:ext cx="3624395" cy="1015663"/>
          </a:xfrm>
          <a:prstGeom prst="rect">
            <a:avLst/>
          </a:prstGeom>
        </p:spPr>
        <p:txBody xmlns:c="http://schemas.openxmlformats.org/drawingml/2006/chart" xmlns:pic="http://schemas.openxmlformats.org/drawingml/2006/picture" xmlns:dgm="http://schemas.openxmlformats.org/drawingml/2006/diagram">
          <a:bodyPr anchor="ctr" wrap="square">
            <a:spAutoFit/>
          </a:bodyPr>
          <a:lstStyle/>
          <a:p>
            <a:pPr indent="-285750" marL="285750">
              <a:buFontTx/>
              <a:buChar char="-"/>
              <a:defRPr>
                <a:uFillTx/>
              </a:defRPr>
            </a:pPr>
            <a:r>
              <a:rPr dirty="0" i="1" kern="0" lang="en-US" sz="2000">
                <a:uFillTx/>
                <a:latin charset="0" pitchFamily="34" typeface="Arial"/>
              </a:rPr>
              <a:t>Streptococcus pneumonia</a:t>
            </a:r>
          </a:p>
          <a:p>
            <a:pPr indent="-285750" marL="285750">
              <a:buFontTx/>
              <a:buChar char="-"/>
              <a:defRPr>
                <a:uFillTx/>
              </a:defRPr>
            </a:pPr>
            <a:r>
              <a:rPr dirty="0" i="1" kern="0" lang="en-US" sz="2000">
                <a:uFillTx/>
                <a:latin charset="0" pitchFamily="34" typeface="Arial"/>
              </a:rPr>
              <a:t>Mycoplasma pneumonia</a:t>
            </a:r>
          </a:p>
          <a:p>
            <a:pPr indent="-285750" marL="285750">
              <a:buFontTx/>
              <a:buChar char="-"/>
              <a:defRPr>
                <a:uFillTx/>
              </a:defRPr>
            </a:pPr>
            <a:r>
              <a:rPr dirty="0" i="1" kern="0" lang="en-US" sz="2000">
                <a:uFillTx/>
                <a:latin charset="0" pitchFamily="34" typeface="Arial"/>
              </a:rPr>
              <a:t>Chlamydia pneumonia</a:t>
            </a:r>
          </a:p>
        </p:txBody>
      </p:sp>
      <p:grpSp>
        <p:nvGrpSpPr>
          <p:cNvPr xmlns:c="http://schemas.openxmlformats.org/drawingml/2006/chart" xmlns:pic="http://schemas.openxmlformats.org/drawingml/2006/picture" xmlns:dgm="http://schemas.openxmlformats.org/drawingml/2006/diagram" id="7183" name="Group 4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65164" y="797158"/>
            <a:ext cx="1819275" cy="663575"/>
            <a:chOff x="2452688" y="2863775"/>
            <a:chExt cx="1819275" cy="662858"/>
          </a:xfrm>
        </p:grpSpPr>
        <p:sp>
          <p:nvSpPr>
            <p:cNvPr xmlns:c="http://schemas.openxmlformats.org/drawingml/2006/chart" xmlns:pic="http://schemas.openxmlformats.org/drawingml/2006/picture" xmlns:dgm="http://schemas.openxmlformats.org/drawingml/2006/diagram" id="42" name="Freeform 4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2863775"/>
              <a:ext cx="1819275" cy="583569"/>
            </a:xfrm>
            <a:custGeom>
              <a:avLst/>
              <a:gdLst>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604962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584276" w="1819275">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0">
                  <a:srgbClr val="02ACE7">
                    <a:lumMod val="80000"/>
                    <a:lumOff val="20000"/>
                  </a:srgbClr>
                </a:gs>
                <a:gs pos="22000">
                  <a:srgbClr val="02ACE7">
                    <a:lumMod val="95000"/>
                  </a:srgbClr>
                </a:gs>
                <a:gs pos="50000">
                  <a:srgbClr val="02ACE7">
                    <a:lumMod val="84000"/>
                  </a:srgbClr>
                </a:gs>
                <a:gs pos="60000">
                  <a:srgbClr val="02ACE7"/>
                </a:gs>
                <a:gs pos="80000">
                  <a:srgbClr val="02ACE7">
                    <a:lumMod val="50000"/>
                    <a:lumOff val="50000"/>
                  </a:srgbClr>
                </a:gs>
                <a:gs pos="84000">
                  <a:srgbClr val="02ACE7">
                    <a:lumMod val="50000"/>
                    <a:lumOff val="50000"/>
                  </a:srgbClr>
                </a:gs>
                <a:gs pos="100000">
                  <a:srgbClr val="02ACE7">
                    <a:lumMod val="79000"/>
                  </a:srgbClr>
                </a:gs>
              </a:gsLst>
              <a:lin ang="10800000" scaled="1"/>
              <a:tileRect/>
            </a:gradFill>
            <a:ln w="3175">
              <a:noFill/>
            </a:ln>
            <a:effectLst>
              <a:outerShdw algn="t" blurRad="50800" dir="5400000" dist="38100" rotWithShape="0">
                <a:srgbClr val="000000">
                  <a:alpha val="5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43" name="Freeform 4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3369468"/>
              <a:ext cx="247755" cy="157165"/>
            </a:xfrm>
            <a:custGeom>
              <a:avLst/>
              <a:gdLst>
                <a:gd fmla="*/ 233362 w 242887" name="connsiteX0"/>
                <a:gd fmla="*/ 138113 h 138113" name="connsiteY0"/>
                <a:gd fmla="*/ 242887 w 242887" name="connsiteX1"/>
                <a:gd fmla="*/ 0 h 138113" name="connsiteY1"/>
                <a:gd fmla="*/ 0 w 242887" name="connsiteX2"/>
                <a:gd fmla="*/ 66675 h 138113" name="connsiteY2"/>
                <a:gd fmla="*/ 233362 w 242887"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2887" name="connsiteX0"/>
                <a:gd fmla="*/ 147639 h 147639" name="connsiteY0"/>
                <a:gd fmla="*/ 242887 w 242887" name="connsiteX1"/>
                <a:gd fmla="*/ 0 h 147639" name="connsiteY1"/>
                <a:gd fmla="*/ 0 w 242887" name="connsiteX2"/>
                <a:gd fmla="*/ 66675 h 147639" name="connsiteY2"/>
                <a:gd fmla="*/ 240506 w 242887" name="connsiteX3"/>
                <a:gd fmla="*/ 147639 h 147639" name="connsiteY3"/>
                <a:gd fmla="*/ 240506 w 245268" name="connsiteX0"/>
                <a:gd fmla="*/ 154783 h 154783" name="connsiteY0"/>
                <a:gd fmla="*/ 245268 w 245268" name="connsiteX1"/>
                <a:gd fmla="*/ 0 h 154783" name="connsiteY1"/>
                <a:gd fmla="*/ 0 w 245268" name="connsiteX2"/>
                <a:gd fmla="*/ 73819 h 154783" name="connsiteY2"/>
                <a:gd fmla="*/ 240506 w 245268" name="connsiteX3"/>
                <a:gd fmla="*/ 154783 h 154783" name="connsiteY3"/>
                <a:gd fmla="*/ 247650 w 247755" name="connsiteX0"/>
                <a:gd fmla="*/ 157165 h 157165" name="connsiteY0"/>
                <a:gd fmla="*/ 245268 w 247755" name="connsiteX1"/>
                <a:gd fmla="*/ 0 h 157165" name="connsiteY1"/>
                <a:gd fmla="*/ 0 w 247755" name="connsiteX2"/>
                <a:gd fmla="*/ 73819 h 157165" name="connsiteY2"/>
                <a:gd fmla="*/ 247650 w 247755" name="connsiteX3"/>
                <a:gd fmla="*/ 157165 h 157165" name="connsiteY3"/>
              </a:gdLst>
              <a:ahLst/>
              <a:cxnLst>
                <a:cxn ang="0">
                  <a:pos x="connsiteX0" y="connsiteY0"/>
                </a:cxn>
                <a:cxn ang="0">
                  <a:pos x="connsiteX1" y="connsiteY1"/>
                </a:cxn>
                <a:cxn ang="0">
                  <a:pos x="connsiteX2" y="connsiteY2"/>
                </a:cxn>
                <a:cxn ang="0">
                  <a:pos x="connsiteX3" y="connsiteY3"/>
                </a:cxn>
              </a:cxnLst>
              <a:rect b="b" l="l" r="r" t="t"/>
              <a:pathLst>
                <a:path h="157165" w="24775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r="13500000" dist="50800">
                <a:srgbClr val="000000">
                  <a:alpha val="50000"/>
                </a:srgbClr>
              </a:inn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nvGrpSpPr>
          <p:cNvPr xmlns:c="http://schemas.openxmlformats.org/drawingml/2006/chart" xmlns:pic="http://schemas.openxmlformats.org/drawingml/2006/picture" xmlns:dgm="http://schemas.openxmlformats.org/drawingml/2006/diagram" id="7184" name="Group 4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700502" y="4100118"/>
            <a:ext cx="1819275" cy="663575"/>
            <a:chOff x="2452688" y="2863775"/>
            <a:chExt cx="1819275" cy="662858"/>
          </a:xfrm>
        </p:grpSpPr>
        <p:sp>
          <p:nvSpPr>
            <p:cNvPr xmlns:c="http://schemas.openxmlformats.org/drawingml/2006/chart" xmlns:pic="http://schemas.openxmlformats.org/drawingml/2006/picture" xmlns:dgm="http://schemas.openxmlformats.org/drawingml/2006/diagram" id="45" name="Freeform 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2863775"/>
              <a:ext cx="1819275" cy="583569"/>
            </a:xfrm>
            <a:custGeom>
              <a:avLst/>
              <a:gdLst>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604962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584276" w="1819275">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0">
                  <a:srgbClr val="02ACE7">
                    <a:lumMod val="80000"/>
                    <a:lumOff val="20000"/>
                  </a:srgbClr>
                </a:gs>
                <a:gs pos="22000">
                  <a:srgbClr val="02ACE7">
                    <a:lumMod val="95000"/>
                  </a:srgbClr>
                </a:gs>
                <a:gs pos="50000">
                  <a:srgbClr val="02ACE7">
                    <a:lumMod val="84000"/>
                  </a:srgbClr>
                </a:gs>
                <a:gs pos="60000">
                  <a:srgbClr val="02ACE7"/>
                </a:gs>
                <a:gs pos="80000">
                  <a:srgbClr val="02ACE7">
                    <a:lumMod val="50000"/>
                    <a:lumOff val="50000"/>
                  </a:srgbClr>
                </a:gs>
                <a:gs pos="84000">
                  <a:srgbClr val="02ACE7">
                    <a:lumMod val="50000"/>
                    <a:lumOff val="50000"/>
                  </a:srgbClr>
                </a:gs>
                <a:gs pos="100000">
                  <a:srgbClr val="02ACE7">
                    <a:lumMod val="79000"/>
                  </a:srgbClr>
                </a:gs>
              </a:gsLst>
              <a:lin ang="10800000" scaled="1"/>
              <a:tileRect/>
            </a:gradFill>
            <a:ln w="3175">
              <a:noFill/>
            </a:ln>
            <a:effectLst>
              <a:outerShdw algn="t" blurRad="50800" dir="5400000" dist="38100" rotWithShape="0">
                <a:srgbClr val="000000">
                  <a:alpha val="5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46" name="Freeform 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3369468"/>
              <a:ext cx="247755" cy="157165"/>
            </a:xfrm>
            <a:custGeom>
              <a:avLst/>
              <a:gdLst>
                <a:gd fmla="*/ 233362 w 242887" name="connsiteX0"/>
                <a:gd fmla="*/ 138113 h 138113" name="connsiteY0"/>
                <a:gd fmla="*/ 242887 w 242887" name="connsiteX1"/>
                <a:gd fmla="*/ 0 h 138113" name="connsiteY1"/>
                <a:gd fmla="*/ 0 w 242887" name="connsiteX2"/>
                <a:gd fmla="*/ 66675 h 138113" name="connsiteY2"/>
                <a:gd fmla="*/ 233362 w 242887"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2887" name="connsiteX0"/>
                <a:gd fmla="*/ 147639 h 147639" name="connsiteY0"/>
                <a:gd fmla="*/ 242887 w 242887" name="connsiteX1"/>
                <a:gd fmla="*/ 0 h 147639" name="connsiteY1"/>
                <a:gd fmla="*/ 0 w 242887" name="connsiteX2"/>
                <a:gd fmla="*/ 66675 h 147639" name="connsiteY2"/>
                <a:gd fmla="*/ 240506 w 242887" name="connsiteX3"/>
                <a:gd fmla="*/ 147639 h 147639" name="connsiteY3"/>
                <a:gd fmla="*/ 240506 w 245268" name="connsiteX0"/>
                <a:gd fmla="*/ 154783 h 154783" name="connsiteY0"/>
                <a:gd fmla="*/ 245268 w 245268" name="connsiteX1"/>
                <a:gd fmla="*/ 0 h 154783" name="connsiteY1"/>
                <a:gd fmla="*/ 0 w 245268" name="connsiteX2"/>
                <a:gd fmla="*/ 73819 h 154783" name="connsiteY2"/>
                <a:gd fmla="*/ 240506 w 245268" name="connsiteX3"/>
                <a:gd fmla="*/ 154783 h 154783" name="connsiteY3"/>
                <a:gd fmla="*/ 247650 w 247755" name="connsiteX0"/>
                <a:gd fmla="*/ 157165 h 157165" name="connsiteY0"/>
                <a:gd fmla="*/ 245268 w 247755" name="connsiteX1"/>
                <a:gd fmla="*/ 0 h 157165" name="connsiteY1"/>
                <a:gd fmla="*/ 0 w 247755" name="connsiteX2"/>
                <a:gd fmla="*/ 73819 h 157165" name="connsiteY2"/>
                <a:gd fmla="*/ 247650 w 247755" name="connsiteX3"/>
                <a:gd fmla="*/ 157165 h 157165" name="connsiteY3"/>
              </a:gdLst>
              <a:ahLst/>
              <a:cxnLst>
                <a:cxn ang="0">
                  <a:pos x="connsiteX0" y="connsiteY0"/>
                </a:cxn>
                <a:cxn ang="0">
                  <a:pos x="connsiteX1" y="connsiteY1"/>
                </a:cxn>
                <a:cxn ang="0">
                  <a:pos x="connsiteX2" y="connsiteY2"/>
                </a:cxn>
                <a:cxn ang="0">
                  <a:pos x="connsiteX3" y="connsiteY3"/>
                </a:cxn>
              </a:cxnLst>
              <a:rect b="b" l="l" r="r" t="t"/>
              <a:pathLst>
                <a:path h="157165" w="24775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r="13500000" dist="50800">
                <a:srgbClr val="000000">
                  <a:alpha val="50000"/>
                </a:srgbClr>
              </a:inn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sp>
        <p:nvSpPr>
          <p:cNvPr xmlns:c="http://schemas.openxmlformats.org/drawingml/2006/chart" xmlns:pic="http://schemas.openxmlformats.org/drawingml/2006/picture" xmlns:dgm="http://schemas.openxmlformats.org/drawingml/2006/diagram" id="50" name="Rectangle 4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823854" y="4170647"/>
            <a:ext cx="1491447" cy="400110"/>
          </a:xfrm>
          <a:prstGeom prst="rect">
            <a:avLst/>
          </a:prstGeom>
        </p:spPr>
        <p:txBody xmlns:c="http://schemas.openxmlformats.org/drawingml/2006/chart" xmlns:pic="http://schemas.openxmlformats.org/drawingml/2006/picture" xmlns:dgm="http://schemas.openxmlformats.org/drawingml/2006/diagram">
          <a:bodyPr anchor="ctr">
            <a:spAutoFit/>
          </a:bodyPr>
          <a:lstStyle/>
          <a:p>
            <a:pPr algn="ctr">
              <a:defRPr>
                <a:uFillTx/>
              </a:defRPr>
            </a:pPr>
            <a:r>
              <a:rPr b="1" dirty="0" kern="0" lang="en-US" sz="2000">
                <a:solidFill>
                  <a:schemeClr val="bg1"/>
                </a:solidFill>
                <a:effectLst>
                  <a:glow rad="127000">
                    <a:srgbClr val="015775">
                      <a:alpha val="80000"/>
                    </a:srgbClr>
                  </a:glow>
                </a:effectLst>
                <a:uFillTx/>
                <a:latin charset="0" pitchFamily="34" typeface="Arial"/>
              </a:rPr>
              <a:t>1-5 </a:t>
            </a:r>
            <a:r>
              <a:rPr b="1" dirty="0" err="1" kern="0" lang="en-US" sz="2000">
                <a:solidFill>
                  <a:schemeClr val="bg1"/>
                </a:solidFill>
                <a:effectLst>
                  <a:glow rad="127000">
                    <a:srgbClr val="015775">
                      <a:alpha val="80000"/>
                    </a:srgbClr>
                  </a:glow>
                </a:effectLst>
                <a:uFillTx/>
                <a:latin charset="0" pitchFamily="34" typeface="Arial"/>
              </a:rPr>
              <a:t>tuổi</a:t>
            </a:r>
            <a:endParaRPr b="1" dirty="0" kern="0" lang="en-US" sz="2000">
              <a:solidFill>
                <a:schemeClr val="bg1"/>
              </a:solidFill>
              <a:effectLst>
                <a:glow rad="127000">
                  <a:srgbClr val="015775">
                    <a:alpha val="80000"/>
                  </a:srgbClr>
                </a:glow>
              </a:effectLst>
              <a:uFillTx/>
              <a:latin charset="0" pitchFamily="34" typeface="Arial"/>
            </a:endParaRPr>
          </a:p>
        </p:txBody>
      </p:sp>
      <p:sp>
        <p:nvSpPr>
          <p:cNvPr xmlns:c="http://schemas.openxmlformats.org/drawingml/2006/chart" xmlns:pic="http://schemas.openxmlformats.org/drawingml/2006/picture" xmlns:dgm="http://schemas.openxmlformats.org/drawingml/2006/diagram" id="53"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1629395" y="232790"/>
            <a:ext cx="10482889" cy="1271677"/>
          </a:xfrm>
        </p:spPr>
        <p:txBody xmlns:c="http://schemas.openxmlformats.org/drawingml/2006/chart" xmlns:pic="http://schemas.openxmlformats.org/drawingml/2006/picture" xmlns:dgm="http://schemas.openxmlformats.org/drawingml/2006/diagram">
          <a:bodyPr/>
          <a:lstStyle/>
          <a:p>
            <a:pPr algn="r" eaLnBrk="1" hangingPunct="1"/>
            <a:r>
              <a:rPr altLang="en-US" dirty="0" lang="en-US">
                <a:uFillTx/>
              </a:rPr>
              <a:t>        </a:t>
            </a:r>
            <a:r>
              <a:rPr altLang="en-US" dirty="0" err="1" lang="en-US">
                <a:uFillTx/>
              </a:rPr>
              <a:t>Nguyên</a:t>
            </a:r>
            <a:r>
              <a:rPr altLang="en-US" dirty="0" lang="en-US">
                <a:uFillTx/>
              </a:rPr>
              <a:t> </a:t>
            </a:r>
            <a:r>
              <a:rPr altLang="en-US" dirty="0" err="1" lang="en-US">
                <a:uFillTx/>
              </a:rPr>
              <a:t>nhân</a:t>
            </a:r>
            <a:r>
              <a:rPr altLang="en-US" dirty="0" lang="en-US">
                <a:uFillTx/>
              </a:rPr>
              <a:t> vi </a:t>
            </a:r>
            <a:r>
              <a:rPr altLang="en-US" dirty="0" err="1" lang="en-US">
                <a:uFillTx/>
              </a:rPr>
              <a:t>sinh</a:t>
            </a:r>
            <a:endParaRPr altLang="en-US" dirty="0" lang="en-US">
              <a:solidFill>
                <a:schemeClr val="accent1"/>
              </a:solidFill>
              <a:uFillTx/>
            </a:endParaRPr>
          </a:p>
        </p:txBody>
      </p:sp>
      <p:grpSp>
        <p:nvGrpSpPr>
          <p:cNvPr xmlns:c="http://schemas.openxmlformats.org/drawingml/2006/chart" xmlns:pic="http://schemas.openxmlformats.org/drawingml/2006/picture" xmlns:dgm="http://schemas.openxmlformats.org/drawingml/2006/diagram" id="56" name="Group 2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039285" y="1776853"/>
            <a:ext cx="6302857" cy="1880928"/>
            <a:chOff x="2671148" y="1311915"/>
            <a:chExt cx="3938587" cy="1011238"/>
          </a:xfrm>
        </p:grpSpPr>
        <p:pic>
          <p:nvPicPr>
            <p:cNvPr xmlns:c="http://schemas.openxmlformats.org/drawingml/2006/chart" xmlns:pic="http://schemas.openxmlformats.org/drawingml/2006/picture" xmlns:dgm="http://schemas.openxmlformats.org/drawingml/2006/diagram" id="57" name="Picture 3"/>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2671148" y="1311915"/>
              <a:ext cx="3938587" cy="1011238"/>
            </a:xfrm>
            <a:prstGeom prst="rect">
              <a:avLst/>
            </a:prstGeom>
            <a:noFill/>
            <a:ln>
              <a:noFill/>
            </a:ln>
            <a:effectLst/>
          </p:spPr>
        </p:pic>
        <p:sp>
          <p:nvSpPr>
            <p:cNvPr xmlns:c="http://schemas.openxmlformats.org/drawingml/2006/chart" xmlns:pic="http://schemas.openxmlformats.org/drawingml/2006/picture" xmlns:dgm="http://schemas.openxmlformats.org/drawingml/2006/diagram" id="58" name="Rounded Rectangle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62555" y="1386493"/>
              <a:ext cx="3777280" cy="861624"/>
            </a:xfrm>
            <a:prstGeom prst="roundRect">
              <a:avLst>
                <a:gd fmla="val 12108" name="adj"/>
              </a:avLst>
            </a:prstGeom>
            <a:noFill/>
            <a:ln w="19050">
              <a:solidFill>
                <a:srgbClr val="996633"/>
              </a:solidFill>
              <a:prstDash val="dash"/>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sp>
        <p:nvSpPr>
          <p:cNvPr xmlns:c="http://schemas.openxmlformats.org/drawingml/2006/chart" xmlns:pic="http://schemas.openxmlformats.org/drawingml/2006/picture" xmlns:dgm="http://schemas.openxmlformats.org/drawingml/2006/diagram" id="69" name="Rectangle 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94053" y="844748"/>
            <a:ext cx="1491447" cy="400110"/>
          </a:xfrm>
          <a:prstGeom prst="rect">
            <a:avLst/>
          </a:prstGeom>
        </p:spPr>
        <p:txBody xmlns:c="http://schemas.openxmlformats.org/drawingml/2006/chart" xmlns:pic="http://schemas.openxmlformats.org/drawingml/2006/picture" xmlns:dgm="http://schemas.openxmlformats.org/drawingml/2006/diagram">
          <a:bodyPr anchor="ctr">
            <a:spAutoFit/>
          </a:bodyPr>
          <a:lstStyle/>
          <a:p>
            <a:pPr algn="ctr">
              <a:defRPr>
                <a:uFillTx/>
              </a:defRPr>
            </a:pPr>
            <a:r>
              <a:rPr b="1" dirty="0" err="1" kern="0" lang="en-US" sz="2000">
                <a:solidFill>
                  <a:schemeClr val="bg1"/>
                </a:solidFill>
                <a:effectLst>
                  <a:glow rad="127000">
                    <a:srgbClr val="015775">
                      <a:alpha val="80000"/>
                    </a:srgbClr>
                  </a:glow>
                </a:effectLst>
                <a:uFillTx/>
                <a:latin charset="0" pitchFamily="34" typeface="Arial"/>
              </a:rPr>
              <a:t>Sơ</a:t>
            </a:r>
            <a:r>
              <a:rPr b="1" dirty="0" kern="0" lang="en-US" sz="2000">
                <a:solidFill>
                  <a:schemeClr val="bg1"/>
                </a:solidFill>
                <a:effectLst>
                  <a:glow rad="127000">
                    <a:srgbClr val="015775">
                      <a:alpha val="80000"/>
                    </a:srgbClr>
                  </a:glow>
                </a:effectLst>
                <a:uFillTx/>
                <a:latin charset="0" pitchFamily="34" typeface="Arial"/>
              </a:rPr>
              <a:t> </a:t>
            </a:r>
            <a:r>
              <a:rPr b="1" dirty="0" err="1" kern="0" lang="en-US" sz="2000">
                <a:solidFill>
                  <a:schemeClr val="bg1"/>
                </a:solidFill>
                <a:effectLst>
                  <a:glow rad="127000">
                    <a:srgbClr val="015775">
                      <a:alpha val="80000"/>
                    </a:srgbClr>
                  </a:glow>
                </a:effectLst>
                <a:uFillTx/>
                <a:latin charset="0" pitchFamily="34" typeface="Arial"/>
              </a:rPr>
              <a:t>sinh</a:t>
            </a:r>
            <a:endParaRPr b="1" dirty="0" kern="0" lang="en-US" sz="2000">
              <a:solidFill>
                <a:schemeClr val="bg1"/>
              </a:solidFill>
              <a:effectLst>
                <a:glow rad="127000">
                  <a:srgbClr val="015775">
                    <a:alpha val="80000"/>
                  </a:srgbClr>
                </a:glow>
              </a:effectLst>
              <a:uFillTx/>
              <a:latin charset="0" pitchFamily="34" typeface="Arial"/>
            </a:endParaRPr>
          </a:p>
        </p:txBody>
      </p:sp>
      <p:sp>
        <p:nvSpPr>
          <p:cNvPr xmlns:c="http://schemas.openxmlformats.org/drawingml/2006/chart" xmlns:pic="http://schemas.openxmlformats.org/drawingml/2006/picture" xmlns:dgm="http://schemas.openxmlformats.org/drawingml/2006/diagram" id="51" name="Rectangle 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646654" y="1873585"/>
            <a:ext cx="4358398" cy="1631216"/>
          </a:xfrm>
          <a:prstGeom prst="rect">
            <a:avLst/>
          </a:prstGeom>
        </p:spPr>
        <p:txBody xmlns:c="http://schemas.openxmlformats.org/drawingml/2006/chart" xmlns:pic="http://schemas.openxmlformats.org/drawingml/2006/picture" xmlns:dgm="http://schemas.openxmlformats.org/drawingml/2006/diagram">
          <a:bodyPr anchor="ctr" wrap="square">
            <a:spAutoFit/>
          </a:bodyPr>
          <a:lstStyle/>
          <a:p>
            <a:pPr indent="-285750" marL="285750">
              <a:buFontTx/>
              <a:buChar char="-"/>
              <a:defRPr>
                <a:uFillTx/>
              </a:defRPr>
            </a:pPr>
            <a:r>
              <a:rPr dirty="0" err="1" kern="0" lang="en-US" sz="2000">
                <a:uFillTx/>
                <a:latin charset="0" pitchFamily="34" typeface="Arial"/>
              </a:rPr>
              <a:t>Siêu</a:t>
            </a:r>
            <a:r>
              <a:rPr dirty="0" kern="0" lang="en-US" sz="2000">
                <a:uFillTx/>
                <a:latin charset="0" pitchFamily="34" typeface="Arial"/>
              </a:rPr>
              <a:t> vi</a:t>
            </a:r>
          </a:p>
          <a:p>
            <a:pPr indent="-285750" marL="285750">
              <a:buFontTx/>
              <a:buChar char="-"/>
              <a:defRPr>
                <a:uFillTx/>
              </a:defRPr>
            </a:pPr>
            <a:r>
              <a:rPr dirty="0" i="1" kern="0" lang="en-US" sz="2000">
                <a:uFillTx/>
                <a:latin charset="0" pitchFamily="34" typeface="Arial"/>
              </a:rPr>
              <a:t>Streptococcus pneumonia</a:t>
            </a:r>
          </a:p>
          <a:p>
            <a:pPr indent="-285750" marL="285750">
              <a:buFontTx/>
              <a:buChar char="-"/>
              <a:defRPr>
                <a:uFillTx/>
              </a:defRPr>
            </a:pPr>
            <a:r>
              <a:rPr dirty="0" err="1" i="1" kern="0" lang="en-US" sz="2000">
                <a:uFillTx/>
                <a:latin charset="0" pitchFamily="34" typeface="Arial"/>
              </a:rPr>
              <a:t>Hemophillus</a:t>
            </a:r>
            <a:r>
              <a:rPr dirty="0" i="1" kern="0" lang="en-US" sz="2000">
                <a:uFillTx/>
                <a:latin charset="0" pitchFamily="34" typeface="Arial"/>
              </a:rPr>
              <a:t> influenza B</a:t>
            </a:r>
          </a:p>
          <a:p>
            <a:pPr indent="-285750" marL="285750">
              <a:buFontTx/>
              <a:buChar char="-"/>
              <a:defRPr>
                <a:uFillTx/>
              </a:defRPr>
            </a:pPr>
            <a:r>
              <a:rPr dirty="0" i="1" kern="0" lang="en-US" sz="2000">
                <a:uFillTx/>
                <a:latin charset="0" pitchFamily="34" typeface="Arial"/>
              </a:rPr>
              <a:t>Staphylococcus </a:t>
            </a:r>
            <a:r>
              <a:rPr dirty="0" err="1" i="1" kern="0" lang="en-US" sz="2000">
                <a:uFillTx/>
                <a:latin charset="0" pitchFamily="34" typeface="Arial"/>
              </a:rPr>
              <a:t>spp</a:t>
            </a:r>
            <a:endParaRPr dirty="0" i="1" kern="0" lang="en-US" sz="2000">
              <a:uFillTx/>
              <a:latin charset="0" pitchFamily="34" typeface="Arial"/>
            </a:endParaRPr>
          </a:p>
          <a:p>
            <a:pPr indent="-285750" marL="285750">
              <a:buFontTx/>
              <a:buChar char="-"/>
              <a:defRPr>
                <a:uFillTx/>
              </a:defRPr>
            </a:pPr>
            <a:r>
              <a:rPr dirty="0" err="1" i="1" kern="0" lang="en-US" sz="2000">
                <a:uFillTx/>
                <a:latin charset="0" pitchFamily="34" typeface="Arial"/>
              </a:rPr>
              <a:t>C.trachomatis</a:t>
            </a:r>
            <a:r>
              <a:rPr dirty="0" kern="0" lang="en-US" sz="2000">
                <a:uFillTx/>
                <a:latin charset="0" pitchFamily="34" typeface="Arial"/>
              </a:rPr>
              <a:t>, ho </a:t>
            </a:r>
            <a:r>
              <a:rPr dirty="0" err="1" kern="0" lang="en-US" sz="2000">
                <a:uFillTx/>
                <a:latin charset="0" pitchFamily="34" typeface="Arial"/>
              </a:rPr>
              <a:t>gà</a:t>
            </a:r>
            <a:r>
              <a:rPr dirty="0" kern="0" lang="en-US" sz="2000">
                <a:uFillTx/>
                <a:latin charset="0" pitchFamily="34" typeface="Arial"/>
              </a:rPr>
              <a:t> (1-3 </a:t>
            </a:r>
            <a:r>
              <a:rPr dirty="0" err="1" kern="0" lang="en-US" sz="2000">
                <a:uFillTx/>
                <a:latin charset="0" pitchFamily="34" typeface="Arial"/>
              </a:rPr>
              <a:t>tháng</a:t>
            </a:r>
            <a:r>
              <a:rPr dirty="0" kern="0" lang="en-US" sz="2000">
                <a:uFillTx/>
                <a:latin charset="0" pitchFamily="34" typeface="Arial"/>
              </a:rPr>
              <a:t>)</a:t>
            </a:r>
          </a:p>
        </p:txBody>
      </p:sp>
      <p:sp>
        <p:nvSpPr>
          <p:cNvPr xmlns:c="http://schemas.openxmlformats.org/drawingml/2006/chart" xmlns:pic="http://schemas.openxmlformats.org/drawingml/2006/picture" xmlns:dgm="http://schemas.openxmlformats.org/drawingml/2006/diagram" id="54" name="Rectangle 5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586021" y="749249"/>
            <a:ext cx="3922032" cy="707886"/>
          </a:xfrm>
          <a:prstGeom prst="rect">
            <a:avLst/>
          </a:prstGeom>
        </p:spPr>
        <p:txBody xmlns:c="http://schemas.openxmlformats.org/drawingml/2006/chart" xmlns:pic="http://schemas.openxmlformats.org/drawingml/2006/picture" xmlns:dgm="http://schemas.openxmlformats.org/drawingml/2006/diagram">
          <a:bodyPr anchor="ctr" wrap="square">
            <a:spAutoFit/>
          </a:bodyPr>
          <a:lstStyle/>
          <a:p>
            <a:pPr indent="-285750" marL="285750">
              <a:buFontTx/>
              <a:buChar char="-"/>
              <a:defRPr>
                <a:uFillTx/>
              </a:defRPr>
            </a:pPr>
            <a:r>
              <a:rPr dirty="0" i="1" kern="0" lang="en-US" sz="2000">
                <a:uFillTx/>
                <a:latin charset="0" pitchFamily="34" typeface="Arial"/>
              </a:rPr>
              <a:t>Streptococcus</a:t>
            </a:r>
            <a:r>
              <a:rPr dirty="0" kern="0" lang="en-US" sz="2000">
                <a:uFillTx/>
                <a:latin charset="0" pitchFamily="34" typeface="Arial"/>
              </a:rPr>
              <a:t> </a:t>
            </a:r>
            <a:r>
              <a:rPr dirty="0" err="1" kern="0" lang="en-US" sz="2000">
                <a:uFillTx/>
                <a:latin charset="0" pitchFamily="34" typeface="Arial"/>
              </a:rPr>
              <a:t>nhóm</a:t>
            </a:r>
            <a:r>
              <a:rPr dirty="0" kern="0" lang="en-US" sz="2000">
                <a:uFillTx/>
                <a:latin charset="0" pitchFamily="34" typeface="Arial"/>
              </a:rPr>
              <a:t> B</a:t>
            </a:r>
          </a:p>
          <a:p>
            <a:pPr indent="-285750" marL="285750">
              <a:buFontTx/>
              <a:buChar char="-"/>
              <a:defRPr>
                <a:uFillTx/>
              </a:defRPr>
            </a:pPr>
            <a:r>
              <a:rPr dirty="0" kern="0" lang="en-US" sz="2000">
                <a:uFillTx/>
                <a:latin charset="0" pitchFamily="34" typeface="Arial"/>
              </a:rPr>
              <a:t>Vi </a:t>
            </a:r>
            <a:r>
              <a:rPr dirty="0" err="1" kern="0" lang="en-US" sz="2000">
                <a:uFillTx/>
                <a:latin charset="0" pitchFamily="34" typeface="Arial"/>
              </a:rPr>
              <a:t>khuẩn</a:t>
            </a:r>
            <a:r>
              <a:rPr dirty="0" kern="0" lang="en-US" sz="2000">
                <a:uFillTx/>
                <a:latin charset="0" pitchFamily="34" typeface="Arial"/>
              </a:rPr>
              <a:t> </a:t>
            </a:r>
            <a:r>
              <a:rPr dirty="0" err="1" kern="0" lang="en-US" sz="2000">
                <a:uFillTx/>
                <a:latin charset="0" pitchFamily="34" typeface="Arial"/>
              </a:rPr>
              <a:t>đường</a:t>
            </a:r>
            <a:r>
              <a:rPr dirty="0" kern="0" lang="en-US" sz="2000">
                <a:uFillTx/>
                <a:latin charset="0" pitchFamily="34" typeface="Arial"/>
              </a:rPr>
              <a:t> </a:t>
            </a:r>
            <a:r>
              <a:rPr dirty="0" err="1" kern="0" lang="en-US" sz="2000">
                <a:uFillTx/>
                <a:latin charset="0" pitchFamily="34" typeface="Arial"/>
              </a:rPr>
              <a:t>ruột</a:t>
            </a:r>
            <a:r>
              <a:rPr dirty="0" kern="0" lang="en-US" sz="2000">
                <a:uFillTx/>
                <a:latin charset="0" pitchFamily="34" typeface="Arial"/>
              </a:rPr>
              <a:t> Gram (-)</a:t>
            </a:r>
          </a:p>
        </p:txBody>
      </p:sp>
      <p:grpSp>
        <p:nvGrpSpPr>
          <p:cNvPr xmlns:c="http://schemas.openxmlformats.org/drawingml/2006/chart" xmlns:pic="http://schemas.openxmlformats.org/drawingml/2006/picture" xmlns:dgm="http://schemas.openxmlformats.org/drawingml/2006/diagram" id="55" name="Group 4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810945" y="2341702"/>
            <a:ext cx="1819275" cy="663575"/>
            <a:chOff x="2452688" y="2863775"/>
            <a:chExt cx="1819275" cy="662858"/>
          </a:xfrm>
        </p:grpSpPr>
        <p:sp>
          <p:nvSpPr>
            <p:cNvPr xmlns:c="http://schemas.openxmlformats.org/drawingml/2006/chart" xmlns:pic="http://schemas.openxmlformats.org/drawingml/2006/picture" xmlns:dgm="http://schemas.openxmlformats.org/drawingml/2006/diagram" id="70" name="Freeform 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2863775"/>
              <a:ext cx="1819275" cy="583569"/>
            </a:xfrm>
            <a:custGeom>
              <a:avLst/>
              <a:gdLst>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604962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584276" w="1819275">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0">
                  <a:srgbClr val="02ACE7">
                    <a:lumMod val="80000"/>
                    <a:lumOff val="20000"/>
                  </a:srgbClr>
                </a:gs>
                <a:gs pos="22000">
                  <a:srgbClr val="02ACE7">
                    <a:lumMod val="95000"/>
                  </a:srgbClr>
                </a:gs>
                <a:gs pos="50000">
                  <a:srgbClr val="02ACE7">
                    <a:lumMod val="84000"/>
                  </a:srgbClr>
                </a:gs>
                <a:gs pos="60000">
                  <a:srgbClr val="02ACE7"/>
                </a:gs>
                <a:gs pos="80000">
                  <a:srgbClr val="02ACE7">
                    <a:lumMod val="50000"/>
                    <a:lumOff val="50000"/>
                  </a:srgbClr>
                </a:gs>
                <a:gs pos="84000">
                  <a:srgbClr val="02ACE7">
                    <a:lumMod val="50000"/>
                    <a:lumOff val="50000"/>
                  </a:srgbClr>
                </a:gs>
                <a:gs pos="100000">
                  <a:srgbClr val="02ACE7">
                    <a:lumMod val="79000"/>
                  </a:srgbClr>
                </a:gs>
              </a:gsLst>
              <a:lin ang="10800000" scaled="1"/>
              <a:tileRect/>
            </a:gradFill>
            <a:ln w="3175">
              <a:noFill/>
            </a:ln>
            <a:effectLst>
              <a:outerShdw algn="t" blurRad="50800" dir="5400000" dist="38100" rotWithShape="0">
                <a:srgbClr val="000000">
                  <a:alpha val="5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71" name="Freeform 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3369468"/>
              <a:ext cx="247755" cy="157165"/>
            </a:xfrm>
            <a:custGeom>
              <a:avLst/>
              <a:gdLst>
                <a:gd fmla="*/ 233362 w 242887" name="connsiteX0"/>
                <a:gd fmla="*/ 138113 h 138113" name="connsiteY0"/>
                <a:gd fmla="*/ 242887 w 242887" name="connsiteX1"/>
                <a:gd fmla="*/ 0 h 138113" name="connsiteY1"/>
                <a:gd fmla="*/ 0 w 242887" name="connsiteX2"/>
                <a:gd fmla="*/ 66675 h 138113" name="connsiteY2"/>
                <a:gd fmla="*/ 233362 w 242887"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2887" name="connsiteX0"/>
                <a:gd fmla="*/ 147639 h 147639" name="connsiteY0"/>
                <a:gd fmla="*/ 242887 w 242887" name="connsiteX1"/>
                <a:gd fmla="*/ 0 h 147639" name="connsiteY1"/>
                <a:gd fmla="*/ 0 w 242887" name="connsiteX2"/>
                <a:gd fmla="*/ 66675 h 147639" name="connsiteY2"/>
                <a:gd fmla="*/ 240506 w 242887" name="connsiteX3"/>
                <a:gd fmla="*/ 147639 h 147639" name="connsiteY3"/>
                <a:gd fmla="*/ 240506 w 245268" name="connsiteX0"/>
                <a:gd fmla="*/ 154783 h 154783" name="connsiteY0"/>
                <a:gd fmla="*/ 245268 w 245268" name="connsiteX1"/>
                <a:gd fmla="*/ 0 h 154783" name="connsiteY1"/>
                <a:gd fmla="*/ 0 w 245268" name="connsiteX2"/>
                <a:gd fmla="*/ 73819 h 154783" name="connsiteY2"/>
                <a:gd fmla="*/ 240506 w 245268" name="connsiteX3"/>
                <a:gd fmla="*/ 154783 h 154783" name="connsiteY3"/>
                <a:gd fmla="*/ 247650 w 247755" name="connsiteX0"/>
                <a:gd fmla="*/ 157165 h 157165" name="connsiteY0"/>
                <a:gd fmla="*/ 245268 w 247755" name="connsiteX1"/>
                <a:gd fmla="*/ 0 h 157165" name="connsiteY1"/>
                <a:gd fmla="*/ 0 w 247755" name="connsiteX2"/>
                <a:gd fmla="*/ 73819 h 157165" name="connsiteY2"/>
                <a:gd fmla="*/ 247650 w 247755" name="connsiteX3"/>
                <a:gd fmla="*/ 157165 h 157165" name="connsiteY3"/>
              </a:gdLst>
              <a:ahLst/>
              <a:cxnLst>
                <a:cxn ang="0">
                  <a:pos x="connsiteX0" y="connsiteY0"/>
                </a:cxn>
                <a:cxn ang="0">
                  <a:pos x="connsiteX1" y="connsiteY1"/>
                </a:cxn>
                <a:cxn ang="0">
                  <a:pos x="connsiteX2" y="connsiteY2"/>
                </a:cxn>
                <a:cxn ang="0">
                  <a:pos x="connsiteX3" y="connsiteY3"/>
                </a:cxn>
              </a:cxnLst>
              <a:rect b="b" l="l" r="r" t="t"/>
              <a:pathLst>
                <a:path h="157165" w="24775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r="13500000" dist="50800">
                <a:srgbClr val="000000">
                  <a:alpha val="50000"/>
                </a:srgbClr>
              </a:inn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grpSp>
        <p:nvGrpSpPr>
          <p:cNvPr xmlns:c="http://schemas.openxmlformats.org/drawingml/2006/chart" xmlns:pic="http://schemas.openxmlformats.org/drawingml/2006/picture" xmlns:dgm="http://schemas.openxmlformats.org/drawingml/2006/diagram" id="72" name="Group 4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700454" y="5675441"/>
            <a:ext cx="1819275" cy="663575"/>
            <a:chOff x="2452688" y="2863775"/>
            <a:chExt cx="1819275" cy="662858"/>
          </a:xfrm>
        </p:grpSpPr>
        <p:sp>
          <p:nvSpPr>
            <p:cNvPr xmlns:c="http://schemas.openxmlformats.org/drawingml/2006/chart" xmlns:pic="http://schemas.openxmlformats.org/drawingml/2006/picture" xmlns:dgm="http://schemas.openxmlformats.org/drawingml/2006/diagram" id="73" name="Freeform 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2863775"/>
              <a:ext cx="1819275" cy="583569"/>
            </a:xfrm>
            <a:custGeom>
              <a:avLst/>
              <a:gdLst>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0038 h 585788" name="connsiteY0"/>
                <a:gd fmla="*/ 1590675 w 1824037" name="connsiteX1"/>
                <a:gd fmla="*/ 71438 h 585788" name="connsiteY1"/>
                <a:gd fmla="*/ 500062 w 1824037" name="connsiteX2"/>
                <a:gd fmla="*/ 0 h 585788" name="connsiteY2"/>
                <a:gd fmla="*/ 9525 w 1824037" name="connsiteX3"/>
                <a:gd fmla="*/ 66675 h 585788" name="connsiteY3"/>
                <a:gd fmla="*/ 0 w 1824037" name="connsiteX4"/>
                <a:gd fmla="*/ 581025 h 585788" name="connsiteY4"/>
                <a:gd fmla="*/ 233362 w 1824037" name="connsiteX5"/>
                <a:gd fmla="*/ 500063 h 585788" name="connsiteY5"/>
                <a:gd fmla="*/ 842962 w 1824037" name="connsiteX6"/>
                <a:gd fmla="*/ 538163 h 585788" name="connsiteY6"/>
                <a:gd fmla="*/ 1614487 w 1824037" name="connsiteX7"/>
                <a:gd fmla="*/ 585788 h 585788" name="connsiteY7"/>
                <a:gd fmla="*/ 1824037 w 1824037" name="connsiteX8"/>
                <a:gd fmla="*/ 300038 h 58578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84275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9038" name="connsiteY0"/>
                <a:gd fmla="*/ 1590675 w 1824037" name="connsiteX1"/>
                <a:gd fmla="*/ 74688 h 589038" name="connsiteY1"/>
                <a:gd fmla="*/ 500062 w 1824037" name="connsiteX2"/>
                <a:gd fmla="*/ 3250 h 589038" name="connsiteY2"/>
                <a:gd fmla="*/ 9525 w 1824037" name="connsiteX3"/>
                <a:gd fmla="*/ 69925 h 589038" name="connsiteY3"/>
                <a:gd fmla="*/ 0 w 1824037" name="connsiteX4"/>
                <a:gd fmla="*/ 577131 h 589038" name="connsiteY4"/>
                <a:gd fmla="*/ 233362 w 1824037" name="connsiteX5"/>
                <a:gd fmla="*/ 503313 h 589038" name="connsiteY5"/>
                <a:gd fmla="*/ 842962 w 1824037" name="connsiteX6"/>
                <a:gd fmla="*/ 541413 h 589038" name="connsiteY6"/>
                <a:gd fmla="*/ 1614487 w 1824037" name="connsiteX7"/>
                <a:gd fmla="*/ 589038 h 589038" name="connsiteY7"/>
                <a:gd fmla="*/ 1824037 w 1824037" name="connsiteX8"/>
                <a:gd fmla="*/ 303288 h 589038"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590675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24037 w 1824037" name="connsiteX0"/>
                <a:gd fmla="*/ 303288 h 584276" name="connsiteY0"/>
                <a:gd fmla="*/ 1604962 w 1824037" name="connsiteX1"/>
                <a:gd fmla="*/ 74688 h 584276" name="connsiteY1"/>
                <a:gd fmla="*/ 500062 w 1824037" name="connsiteX2"/>
                <a:gd fmla="*/ 3250 h 584276" name="connsiteY2"/>
                <a:gd fmla="*/ 9525 w 1824037" name="connsiteX3"/>
                <a:gd fmla="*/ 69925 h 584276" name="connsiteY3"/>
                <a:gd fmla="*/ 0 w 1824037" name="connsiteX4"/>
                <a:gd fmla="*/ 577131 h 584276" name="connsiteY4"/>
                <a:gd fmla="*/ 233362 w 1824037" name="connsiteX5"/>
                <a:gd fmla="*/ 503313 h 584276" name="connsiteY5"/>
                <a:gd fmla="*/ 842962 w 1824037" name="connsiteX6"/>
                <a:gd fmla="*/ 541413 h 584276" name="connsiteY6"/>
                <a:gd fmla="*/ 1604962 w 1824037" name="connsiteX7"/>
                <a:gd fmla="*/ 584276 h 584276" name="connsiteY7"/>
                <a:gd fmla="*/ 1824037 w 1824037" name="connsiteX8"/>
                <a:gd fmla="*/ 303288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 fmla="*/ 1819275 w 1819275" name="connsiteX0"/>
                <a:gd fmla="*/ 312813 h 584276" name="connsiteY0"/>
                <a:gd fmla="*/ 1604962 w 1819275" name="connsiteX1"/>
                <a:gd fmla="*/ 74688 h 584276" name="connsiteY1"/>
                <a:gd fmla="*/ 500062 w 1819275" name="connsiteX2"/>
                <a:gd fmla="*/ 3250 h 584276" name="connsiteY2"/>
                <a:gd fmla="*/ 9525 w 1819275" name="connsiteX3"/>
                <a:gd fmla="*/ 69925 h 584276" name="connsiteY3"/>
                <a:gd fmla="*/ 0 w 1819275" name="connsiteX4"/>
                <a:gd fmla="*/ 577131 h 584276" name="connsiteY4"/>
                <a:gd fmla="*/ 233362 w 1819275" name="connsiteX5"/>
                <a:gd fmla="*/ 503313 h 584276" name="connsiteY5"/>
                <a:gd fmla="*/ 842962 w 1819275" name="connsiteX6"/>
                <a:gd fmla="*/ 541413 h 584276" name="connsiteY6"/>
                <a:gd fmla="*/ 1604962 w 1819275" name="connsiteX7"/>
                <a:gd fmla="*/ 584276 h 584276" name="connsiteY7"/>
                <a:gd fmla="*/ 1819275 w 1819275" name="connsiteX8"/>
                <a:gd fmla="*/ 312813 h 584276" name="connsiteY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b="b" l="l" r="r" t="t"/>
              <a:pathLst>
                <a:path h="584276" w="1819275">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0">
                  <a:srgbClr val="02ACE7">
                    <a:lumMod val="80000"/>
                    <a:lumOff val="20000"/>
                  </a:srgbClr>
                </a:gs>
                <a:gs pos="22000">
                  <a:srgbClr val="02ACE7">
                    <a:lumMod val="95000"/>
                  </a:srgbClr>
                </a:gs>
                <a:gs pos="50000">
                  <a:srgbClr val="02ACE7">
                    <a:lumMod val="84000"/>
                  </a:srgbClr>
                </a:gs>
                <a:gs pos="60000">
                  <a:srgbClr val="02ACE7"/>
                </a:gs>
                <a:gs pos="80000">
                  <a:srgbClr val="02ACE7">
                    <a:lumMod val="50000"/>
                    <a:lumOff val="50000"/>
                  </a:srgbClr>
                </a:gs>
                <a:gs pos="84000">
                  <a:srgbClr val="02ACE7">
                    <a:lumMod val="50000"/>
                    <a:lumOff val="50000"/>
                  </a:srgbClr>
                </a:gs>
                <a:gs pos="100000">
                  <a:srgbClr val="02ACE7">
                    <a:lumMod val="79000"/>
                  </a:srgbClr>
                </a:gs>
              </a:gsLst>
              <a:lin ang="10800000" scaled="1"/>
              <a:tileRect/>
            </a:gradFill>
            <a:ln w="3175">
              <a:noFill/>
            </a:ln>
            <a:effectLst>
              <a:outerShdw algn="t" blurRad="50800" dir="5400000" dist="38100" rotWithShape="0">
                <a:srgbClr val="000000">
                  <a:alpha val="5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sp>
          <p:nvSpPr>
            <p:cNvPr xmlns:c="http://schemas.openxmlformats.org/drawingml/2006/chart" xmlns:pic="http://schemas.openxmlformats.org/drawingml/2006/picture" xmlns:dgm="http://schemas.openxmlformats.org/drawingml/2006/diagram" id="74" name="Freeform 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52688" y="3369468"/>
              <a:ext cx="247755" cy="157165"/>
            </a:xfrm>
            <a:custGeom>
              <a:avLst/>
              <a:gdLst>
                <a:gd fmla="*/ 233362 w 242887" name="connsiteX0"/>
                <a:gd fmla="*/ 138113 h 138113" name="connsiteY0"/>
                <a:gd fmla="*/ 242887 w 242887" name="connsiteX1"/>
                <a:gd fmla="*/ 0 h 138113" name="connsiteY1"/>
                <a:gd fmla="*/ 0 w 242887" name="connsiteX2"/>
                <a:gd fmla="*/ 66675 h 138113" name="connsiteY2"/>
                <a:gd fmla="*/ 233362 w 242887"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35743 w 245268" name="connsiteX0"/>
                <a:gd fmla="*/ 138113 h 138113" name="connsiteY0"/>
                <a:gd fmla="*/ 245268 w 245268" name="connsiteX1"/>
                <a:gd fmla="*/ 0 h 138113" name="connsiteY1"/>
                <a:gd fmla="*/ 0 w 245268" name="connsiteX2"/>
                <a:gd fmla="*/ 78581 h 138113" name="connsiteY2"/>
                <a:gd fmla="*/ 235743 w 245268" name="connsiteX3"/>
                <a:gd fmla="*/ 138113 h 138113"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5268" name="connsiteX0"/>
                <a:gd fmla="*/ 159545 h 159545" name="connsiteY0"/>
                <a:gd fmla="*/ 245268 w 245268" name="connsiteX1"/>
                <a:gd fmla="*/ 0 h 159545" name="connsiteY1"/>
                <a:gd fmla="*/ 0 w 245268" name="connsiteX2"/>
                <a:gd fmla="*/ 78581 h 159545" name="connsiteY2"/>
                <a:gd fmla="*/ 240506 w 245268" name="connsiteX3"/>
                <a:gd fmla="*/ 159545 h 159545" name="connsiteY3"/>
                <a:gd fmla="*/ 240506 w 242887" name="connsiteX0"/>
                <a:gd fmla="*/ 147639 h 147639" name="connsiteY0"/>
                <a:gd fmla="*/ 242887 w 242887" name="connsiteX1"/>
                <a:gd fmla="*/ 0 h 147639" name="connsiteY1"/>
                <a:gd fmla="*/ 0 w 242887" name="connsiteX2"/>
                <a:gd fmla="*/ 66675 h 147639" name="connsiteY2"/>
                <a:gd fmla="*/ 240506 w 242887" name="connsiteX3"/>
                <a:gd fmla="*/ 147639 h 147639" name="connsiteY3"/>
                <a:gd fmla="*/ 240506 w 245268" name="connsiteX0"/>
                <a:gd fmla="*/ 154783 h 154783" name="connsiteY0"/>
                <a:gd fmla="*/ 245268 w 245268" name="connsiteX1"/>
                <a:gd fmla="*/ 0 h 154783" name="connsiteY1"/>
                <a:gd fmla="*/ 0 w 245268" name="connsiteX2"/>
                <a:gd fmla="*/ 73819 h 154783" name="connsiteY2"/>
                <a:gd fmla="*/ 240506 w 245268" name="connsiteX3"/>
                <a:gd fmla="*/ 154783 h 154783" name="connsiteY3"/>
                <a:gd fmla="*/ 247650 w 247755" name="connsiteX0"/>
                <a:gd fmla="*/ 157165 h 157165" name="connsiteY0"/>
                <a:gd fmla="*/ 245268 w 247755" name="connsiteX1"/>
                <a:gd fmla="*/ 0 h 157165" name="connsiteY1"/>
                <a:gd fmla="*/ 0 w 247755" name="connsiteX2"/>
                <a:gd fmla="*/ 73819 h 157165" name="connsiteY2"/>
                <a:gd fmla="*/ 247650 w 247755" name="connsiteX3"/>
                <a:gd fmla="*/ 157165 h 157165" name="connsiteY3"/>
              </a:gdLst>
              <a:ahLst/>
              <a:cxnLst>
                <a:cxn ang="0">
                  <a:pos x="connsiteX0" y="connsiteY0"/>
                </a:cxn>
                <a:cxn ang="0">
                  <a:pos x="connsiteX1" y="connsiteY1"/>
                </a:cxn>
                <a:cxn ang="0">
                  <a:pos x="connsiteX2" y="connsiteY2"/>
                </a:cxn>
                <a:cxn ang="0">
                  <a:pos x="connsiteX3" y="connsiteY3"/>
                </a:cxn>
              </a:cxnLst>
              <a:rect b="b" l="l" r="r" t="t"/>
              <a:pathLst>
                <a:path h="157165" w="24775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01749D"/>
            </a:solidFill>
            <a:ln w="3175">
              <a:noFill/>
            </a:ln>
            <a:effectLst>
              <a:innerShdw blurRad="63500" dir="13500000" dist="50800">
                <a:srgbClr val="000000">
                  <a:alpha val="50000"/>
                </a:srgbClr>
              </a:inn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a:lstStyle/>
            <a:p>
              <a:pPr algn="ctr">
                <a:defRPr>
                  <a:uFillTx/>
                </a:defRPr>
              </a:pPr>
              <a:endParaRPr lang="en-US">
                <a:uFillTx/>
              </a:endParaRPr>
            </a:p>
          </p:txBody>
        </p:sp>
      </p:grpSp>
      <p:sp>
        <p:nvSpPr>
          <p:cNvPr xmlns:c="http://schemas.openxmlformats.org/drawingml/2006/chart" xmlns:pic="http://schemas.openxmlformats.org/drawingml/2006/picture" xmlns:dgm="http://schemas.openxmlformats.org/drawingml/2006/diagram" id="68" name="Rectangle 6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028795" y="2420360"/>
            <a:ext cx="1555914" cy="400110"/>
          </a:xfrm>
          <a:prstGeom prst="rect">
            <a:avLst/>
          </a:prstGeom>
        </p:spPr>
        <p:txBody xmlns:c="http://schemas.openxmlformats.org/drawingml/2006/chart" xmlns:pic="http://schemas.openxmlformats.org/drawingml/2006/picture" xmlns:dgm="http://schemas.openxmlformats.org/drawingml/2006/diagram">
          <a:bodyPr anchor="ctr" wrap="square">
            <a:spAutoFit/>
          </a:bodyPr>
          <a:lstStyle/>
          <a:p>
            <a:pPr algn="ctr">
              <a:defRPr>
                <a:uFillTx/>
              </a:defRPr>
            </a:pPr>
            <a:r>
              <a:rPr b="1" dirty="0" kern="0" lang="en-US" sz="2000">
                <a:solidFill>
                  <a:schemeClr val="bg1"/>
                </a:solidFill>
                <a:effectLst>
                  <a:glow rad="127000">
                    <a:srgbClr val="015775">
                      <a:alpha val="80000"/>
                    </a:srgbClr>
                  </a:glow>
                </a:effectLst>
                <a:uFillTx/>
                <a:latin charset="0" pitchFamily="34" typeface="Arial"/>
              </a:rPr>
              <a:t>1-12 </a:t>
            </a:r>
            <a:r>
              <a:rPr b="1" dirty="0" err="1" kern="0" lang="en-US" sz="2000">
                <a:solidFill>
                  <a:schemeClr val="bg1"/>
                </a:solidFill>
                <a:effectLst>
                  <a:glow rad="127000">
                    <a:srgbClr val="015775">
                      <a:alpha val="80000"/>
                    </a:srgbClr>
                  </a:glow>
                </a:effectLst>
                <a:uFillTx/>
                <a:latin charset="0" pitchFamily="34" typeface="Arial"/>
              </a:rPr>
              <a:t>tháng</a:t>
            </a:r>
            <a:endParaRPr b="1" dirty="0" kern="0" lang="en-US" sz="2000">
              <a:solidFill>
                <a:schemeClr val="bg1"/>
              </a:solidFill>
              <a:effectLst>
                <a:glow rad="127000">
                  <a:srgbClr val="015775">
                    <a:alpha val="80000"/>
                  </a:srgbClr>
                </a:glow>
              </a:effectLst>
              <a:uFillTx/>
              <a:latin charset="0" pitchFamily="34" typeface="Arial"/>
            </a:endParaRPr>
          </a:p>
        </p:txBody>
      </p:sp>
      <p:sp>
        <p:nvSpPr>
          <p:cNvPr xmlns:c="http://schemas.openxmlformats.org/drawingml/2006/chart" xmlns:pic="http://schemas.openxmlformats.org/drawingml/2006/picture" xmlns:dgm="http://schemas.openxmlformats.org/drawingml/2006/diagram" id="52" name="Rectangle 5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825244" y="5751816"/>
            <a:ext cx="1491447" cy="400110"/>
          </a:xfrm>
          <a:prstGeom prst="rect">
            <a:avLst/>
          </a:prstGeom>
        </p:spPr>
        <p:txBody xmlns:c="http://schemas.openxmlformats.org/drawingml/2006/chart" xmlns:pic="http://schemas.openxmlformats.org/drawingml/2006/picture" xmlns:dgm="http://schemas.openxmlformats.org/drawingml/2006/diagram">
          <a:bodyPr anchor="ctr">
            <a:spAutoFit/>
          </a:bodyPr>
          <a:lstStyle/>
          <a:p>
            <a:pPr algn="ctr">
              <a:defRPr>
                <a:uFillTx/>
              </a:defRPr>
            </a:pPr>
            <a:r>
              <a:rPr b="1" dirty="0" kern="0" lang="en-US" sz="2000">
                <a:solidFill>
                  <a:schemeClr val="bg1"/>
                </a:solidFill>
                <a:effectLst>
                  <a:glow rad="127000">
                    <a:srgbClr val="015775">
                      <a:alpha val="80000"/>
                    </a:srgbClr>
                  </a:glow>
                </a:effectLst>
                <a:uFillTx/>
                <a:latin charset="0" pitchFamily="34" typeface="Arial"/>
              </a:rPr>
              <a:t>&gt;5 </a:t>
            </a:r>
            <a:r>
              <a:rPr b="1" dirty="0" err="1" kern="0" lang="en-US" sz="2000">
                <a:solidFill>
                  <a:schemeClr val="bg1"/>
                </a:solidFill>
                <a:effectLst>
                  <a:glow rad="127000">
                    <a:srgbClr val="015775">
                      <a:alpha val="80000"/>
                    </a:srgbClr>
                  </a:glow>
                </a:effectLst>
                <a:uFillTx/>
                <a:latin charset="0" pitchFamily="34" typeface="Arial"/>
              </a:rPr>
              <a:t>tuổi</a:t>
            </a:r>
            <a:endParaRPr b="1" dirty="0" kern="0" lang="en-US" sz="2000">
              <a:solidFill>
                <a:schemeClr val="bg1"/>
              </a:solidFill>
              <a:effectLst>
                <a:glow rad="127000">
                  <a:srgbClr val="015775">
                    <a:alpha val="80000"/>
                  </a:srgbClr>
                </a:glow>
              </a:effectLst>
              <a:uFillTx/>
              <a:latin charset="0" pitchFamily="34" typeface="Arial"/>
            </a:endParaRPr>
          </a:p>
        </p:txBody>
      </p:sp>
      <p:sp>
        <p:nvSpPr>
          <p:cNvPr xmlns:c="http://schemas.openxmlformats.org/drawingml/2006/chart" xmlns:pic="http://schemas.openxmlformats.org/drawingml/2006/picture" xmlns:dgm="http://schemas.openxmlformats.org/drawingml/2006/diagram" id="4" name="Explosion: 8 Points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045042" y="2851250"/>
            <a:ext cx="2646139" cy="2343716"/>
          </a:xfrm>
          <a:prstGeom prst="irregularSeal1">
            <a:avLst/>
          </a:prstGeom>
          <a:solidFill>
            <a:srgbClr val="00B0F0"/>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a:uFillTx/>
            </a:endParaRPr>
          </a:p>
        </p:txBody>
      </p:sp>
      <p:sp>
        <p:nvSpPr>
          <p:cNvPr xmlns:c="http://schemas.openxmlformats.org/drawingml/2006/chart" xmlns:pic="http://schemas.openxmlformats.org/drawingml/2006/picture" xmlns:dgm="http://schemas.openxmlformats.org/drawingml/2006/diagram" id="2" name="TextBox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967688" y="3639114"/>
            <a:ext cx="2745160" cy="70788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z="2000">
                <a:uFillTx/>
                <a:latin charset="0" panose="020B0604020202020204" pitchFamily="34" typeface="Arial"/>
                <a:cs charset="0" panose="020B0604020202020204" pitchFamily="34" typeface="Arial"/>
              </a:rPr>
              <a:t>VN: </a:t>
            </a:r>
            <a:r>
              <a:rPr dirty="0" err="1" lang="en-US" sz="2000">
                <a:uFillTx/>
                <a:latin charset="0" panose="020B0604020202020204" pitchFamily="34" typeface="Arial"/>
                <a:cs charset="0" panose="020B0604020202020204" pitchFamily="34" typeface="Arial"/>
              </a:rPr>
              <a:t>trẻ</a:t>
            </a:r>
            <a:r>
              <a:rPr dirty="0" lang="en-US" sz="2000">
                <a:uFillTx/>
                <a:latin charset="0" panose="020B0604020202020204" pitchFamily="34" typeface="Arial"/>
                <a:cs charset="0" panose="020B0604020202020204" pitchFamily="34" typeface="Arial"/>
              </a:rPr>
              <a:t> 1-5 </a:t>
            </a:r>
            <a:r>
              <a:rPr dirty="0" err="1" lang="en-US" sz="2000">
                <a:uFillTx/>
                <a:latin charset="0" panose="020B0604020202020204" pitchFamily="34" typeface="Arial"/>
                <a:cs charset="0" panose="020B0604020202020204" pitchFamily="34" typeface="Arial"/>
              </a:rPr>
              <a:t>tuổi</a:t>
            </a:r>
            <a:r>
              <a:rPr dirty="0" lang="en-US" sz="2000">
                <a:uFillTx/>
                <a:latin charset="0" panose="020B0604020202020204" pitchFamily="34" typeface="Arial"/>
                <a:cs charset="0" panose="020B0604020202020204" pitchFamily="34" typeface="Arial"/>
              </a:rPr>
              <a:t> </a:t>
            </a:r>
            <a:br>
              <a:rPr dirty="0" lang="en-US" sz="2000">
                <a:uFillTx/>
                <a:latin charset="0" panose="020B0604020202020204" pitchFamily="34" typeface="Arial"/>
                <a:cs charset="0" panose="020B0604020202020204" pitchFamily="34" typeface="Arial"/>
              </a:rPr>
            </a:br>
            <a:r>
              <a:rPr dirty="0" err="1" lang="en-US" sz="2000">
                <a:uFillTx/>
                <a:latin charset="0" panose="020B0604020202020204" pitchFamily="34" typeface="Arial"/>
                <a:cs charset="0" panose="020B0604020202020204" pitchFamily="34" typeface="Arial"/>
              </a:rPr>
              <a:t>có</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thể</a:t>
            </a:r>
            <a:r>
              <a:rPr dirty="0" lang="en-US" sz="2000">
                <a:uFillTx/>
                <a:latin charset="0" panose="020B0604020202020204" pitchFamily="34" typeface="Arial"/>
                <a:cs charset="0" panose="020B0604020202020204" pitchFamily="34" typeface="Arial"/>
              </a:rPr>
              <a:t> </a:t>
            </a:r>
            <a:r>
              <a:rPr dirty="0" err="1" lang="en-US" sz="2000">
                <a:uFillTx/>
                <a:latin charset="0" panose="020B0604020202020204" pitchFamily="34" typeface="Arial"/>
                <a:cs charset="0" panose="020B0604020202020204" pitchFamily="34" typeface="Arial"/>
              </a:rPr>
              <a:t>gặp</a:t>
            </a:r>
            <a:r>
              <a:rPr dirty="0" lang="en-US" sz="2000">
                <a:uFillTx/>
                <a:latin charset="0" panose="020B0604020202020204" pitchFamily="34" typeface="Arial"/>
                <a:cs charset="0" panose="020B0604020202020204" pitchFamily="34" typeface="Arial"/>
              </a:rPr>
              <a:t> Hib</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89987"/>
            <a:ext cx="10515600" cy="1325563"/>
          </a:xfrm>
        </p:spPr>
        <p:txBody xmlns:c="http://schemas.openxmlformats.org/drawingml/2006/chart" xmlns:pic="http://schemas.openxmlformats.org/drawingml/2006/picture" xmlns:dgm="http://schemas.openxmlformats.org/drawingml/2006/diagram">
          <a:bodyPr/>
          <a:lstStyle/>
          <a:p>
            <a:r>
              <a:rPr dirty="0" err="1" lang="en-US">
                <a:uFillTx/>
              </a:rPr>
              <a:t>Sinh</a:t>
            </a:r>
            <a:r>
              <a:rPr dirty="0" lang="en-US">
                <a:uFillTx/>
              </a:rPr>
              <a:t> </a:t>
            </a:r>
            <a:r>
              <a:rPr dirty="0" err="1" lang="en-US">
                <a:uFillTx/>
              </a:rPr>
              <a:t>bệnh</a:t>
            </a:r>
            <a:r>
              <a:rPr dirty="0" lang="en-US">
                <a:uFillTx/>
              </a:rPr>
              <a:t> </a:t>
            </a:r>
            <a:r>
              <a:rPr dirty="0" err="1" lang="en-US">
                <a:uFillTx/>
              </a:rPr>
              <a:t>học</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331142"/>
            <a:ext cx="10515600" cy="5032375"/>
          </a:xfrm>
        </p:spPr>
        <p:txBody xmlns:c="http://schemas.openxmlformats.org/drawingml/2006/chart" xmlns:pic="http://schemas.openxmlformats.org/drawingml/2006/picture" xmlns:dgm="http://schemas.openxmlformats.org/drawingml/2006/diagram">
          <a:bodyPr>
            <a:normAutofit fontScale="85000" lnSpcReduction="10000"/>
          </a:bodyPr>
          <a:lstStyle/>
          <a:p>
            <a:r>
              <a:rPr dirty="0" err="1" lang="en-US" sz="3800">
                <a:uFillTx/>
              </a:rPr>
              <a:t>Xâm</a:t>
            </a:r>
            <a:r>
              <a:rPr dirty="0" lang="en-US" sz="3800">
                <a:uFillTx/>
              </a:rPr>
              <a:t> </a:t>
            </a:r>
            <a:r>
              <a:rPr dirty="0" err="1" lang="en-US" sz="3800">
                <a:uFillTx/>
              </a:rPr>
              <a:t>nhập</a:t>
            </a:r>
            <a:r>
              <a:rPr dirty="0" lang="en-US" sz="3800">
                <a:uFillTx/>
              </a:rPr>
              <a:t> </a:t>
            </a:r>
            <a:r>
              <a:rPr dirty="0" err="1" lang="en-US" sz="3800">
                <a:uFillTx/>
              </a:rPr>
              <a:t>của</a:t>
            </a:r>
            <a:r>
              <a:rPr dirty="0" lang="en-US" sz="3800">
                <a:uFillTx/>
              </a:rPr>
              <a:t> </a:t>
            </a:r>
            <a:r>
              <a:rPr dirty="0" err="1" lang="en-US" sz="3800">
                <a:uFillTx/>
              </a:rPr>
              <a:t>tác</a:t>
            </a:r>
            <a:r>
              <a:rPr dirty="0" lang="en-US" sz="3800">
                <a:uFillTx/>
              </a:rPr>
              <a:t> </a:t>
            </a:r>
            <a:r>
              <a:rPr dirty="0" err="1" lang="en-US" sz="3800">
                <a:uFillTx/>
              </a:rPr>
              <a:t>nhân</a:t>
            </a:r>
            <a:r>
              <a:rPr dirty="0" lang="en-US" sz="3800">
                <a:uFillTx/>
              </a:rPr>
              <a:t> </a:t>
            </a:r>
            <a:r>
              <a:rPr dirty="0" err="1" lang="en-US" sz="3800">
                <a:uFillTx/>
              </a:rPr>
              <a:t>gây</a:t>
            </a:r>
            <a:r>
              <a:rPr dirty="0" lang="en-US" sz="3800">
                <a:uFillTx/>
              </a:rPr>
              <a:t> </a:t>
            </a:r>
            <a:r>
              <a:rPr dirty="0" err="1" lang="en-US" sz="3800">
                <a:uFillTx/>
              </a:rPr>
              <a:t>bệnh</a:t>
            </a:r>
            <a:endParaRPr dirty="0" lang="en-US" sz="3800">
              <a:uFillTx/>
            </a:endParaRPr>
          </a:p>
          <a:p>
            <a:pPr lvl="1">
              <a:lnSpc>
                <a:spcPct val="110000"/>
              </a:lnSpc>
              <a:spcBef>
                <a:spcPts val="600"/>
              </a:spcBef>
              <a:spcAft>
                <a:spcPts val="600"/>
              </a:spcAft>
            </a:pPr>
            <a:r>
              <a:rPr dirty="0" err="1" lang="en-US" sz="3300">
                <a:uFillTx/>
              </a:rPr>
              <a:t>Siêu</a:t>
            </a:r>
            <a:r>
              <a:rPr dirty="0" lang="en-US" sz="3300">
                <a:uFillTx/>
              </a:rPr>
              <a:t> vi </a:t>
            </a:r>
            <a:r>
              <a:rPr dirty="0" err="1" lang="en-US" sz="3300">
                <a:uFillTx/>
              </a:rPr>
              <a:t>lây</a:t>
            </a:r>
            <a:r>
              <a:rPr dirty="0" lang="en-US" sz="3300">
                <a:uFillTx/>
              </a:rPr>
              <a:t> </a:t>
            </a:r>
            <a:r>
              <a:rPr dirty="0" err="1" lang="en-US" sz="3300">
                <a:uFillTx/>
              </a:rPr>
              <a:t>từ</a:t>
            </a:r>
            <a:r>
              <a:rPr dirty="0" lang="en-US" sz="3300">
                <a:uFillTx/>
              </a:rPr>
              <a:t> </a:t>
            </a:r>
            <a:r>
              <a:rPr dirty="0" err="1" lang="en-US" sz="3300">
                <a:uFillTx/>
              </a:rPr>
              <a:t>người</a:t>
            </a:r>
            <a:r>
              <a:rPr dirty="0" lang="en-US" sz="3300">
                <a:uFillTx/>
              </a:rPr>
              <a:t> </a:t>
            </a:r>
            <a:r>
              <a:rPr dirty="0" err="1" lang="en-US" sz="3300">
                <a:uFillTx/>
              </a:rPr>
              <a:t>mang</a:t>
            </a:r>
            <a:r>
              <a:rPr dirty="0" lang="en-US" sz="3300">
                <a:uFillTx/>
              </a:rPr>
              <a:t> </a:t>
            </a:r>
            <a:r>
              <a:rPr dirty="0" err="1" lang="en-US" sz="3300">
                <a:uFillTx/>
              </a:rPr>
              <a:t>mầm</a:t>
            </a:r>
            <a:r>
              <a:rPr dirty="0" lang="en-US" sz="3300">
                <a:uFillTx/>
              </a:rPr>
              <a:t> </a:t>
            </a:r>
            <a:r>
              <a:rPr dirty="0" err="1" lang="en-US" sz="3300">
                <a:uFillTx/>
              </a:rPr>
              <a:t>bệnh</a:t>
            </a:r>
            <a:r>
              <a:rPr dirty="0" lang="en-US" sz="3300">
                <a:uFillTx/>
              </a:rPr>
              <a:t> (RSV,…)</a:t>
            </a:r>
          </a:p>
          <a:p>
            <a:pPr lvl="1">
              <a:lnSpc>
                <a:spcPct val="110000"/>
              </a:lnSpc>
              <a:spcBef>
                <a:spcPts val="600"/>
              </a:spcBef>
              <a:spcAft>
                <a:spcPts val="600"/>
              </a:spcAft>
            </a:pPr>
            <a:r>
              <a:rPr dirty="0" lang="en-US" sz="3300">
                <a:uFillTx/>
              </a:rPr>
              <a:t>Vi </a:t>
            </a:r>
            <a:r>
              <a:rPr dirty="0" err="1" lang="en-US" sz="3300">
                <a:uFillTx/>
              </a:rPr>
              <a:t>khuẩn</a:t>
            </a:r>
            <a:r>
              <a:rPr dirty="0" lang="en-US" sz="3300">
                <a:uFillTx/>
              </a:rPr>
              <a:t> </a:t>
            </a:r>
            <a:r>
              <a:rPr dirty="0" err="1" lang="en-US" sz="3300">
                <a:uFillTx/>
              </a:rPr>
              <a:t>vùng</a:t>
            </a:r>
            <a:r>
              <a:rPr dirty="0" lang="en-US" sz="3300">
                <a:uFillTx/>
              </a:rPr>
              <a:t> </a:t>
            </a:r>
            <a:r>
              <a:rPr dirty="0" err="1" lang="en-US" sz="3300">
                <a:uFillTx/>
              </a:rPr>
              <a:t>mũi</a:t>
            </a:r>
            <a:r>
              <a:rPr dirty="0" lang="en-US" sz="3300">
                <a:uFillTx/>
              </a:rPr>
              <a:t> </a:t>
            </a:r>
            <a:r>
              <a:rPr dirty="0" err="1" lang="en-US" sz="3300">
                <a:uFillTx/>
              </a:rPr>
              <a:t>hầu</a:t>
            </a:r>
            <a:endParaRPr dirty="0" lang="en-US" sz="3300">
              <a:uFillTx/>
            </a:endParaRPr>
          </a:p>
          <a:p>
            <a:r>
              <a:rPr dirty="0" err="1" lang="en-US" sz="3800">
                <a:uFillTx/>
              </a:rPr>
              <a:t>Giảm</a:t>
            </a:r>
            <a:r>
              <a:rPr dirty="0" lang="en-US" sz="3800">
                <a:uFillTx/>
              </a:rPr>
              <a:t> </a:t>
            </a:r>
            <a:r>
              <a:rPr dirty="0" err="1" lang="en-US" sz="3800">
                <a:uFillTx/>
              </a:rPr>
              <a:t>cơ</a:t>
            </a:r>
            <a:r>
              <a:rPr dirty="0" lang="en-US" sz="3800">
                <a:uFillTx/>
              </a:rPr>
              <a:t> </a:t>
            </a:r>
            <a:r>
              <a:rPr dirty="0" err="1" lang="en-US" sz="3800">
                <a:uFillTx/>
              </a:rPr>
              <a:t>chế</a:t>
            </a:r>
            <a:r>
              <a:rPr dirty="0" lang="en-US" sz="3800">
                <a:uFillTx/>
              </a:rPr>
              <a:t> </a:t>
            </a:r>
            <a:r>
              <a:rPr dirty="0" err="1" lang="en-US" sz="3800">
                <a:uFillTx/>
              </a:rPr>
              <a:t>đề</a:t>
            </a:r>
            <a:r>
              <a:rPr dirty="0" lang="en-US" sz="3800">
                <a:uFillTx/>
              </a:rPr>
              <a:t> </a:t>
            </a:r>
            <a:r>
              <a:rPr dirty="0" err="1" lang="en-US" sz="3800">
                <a:uFillTx/>
              </a:rPr>
              <a:t>kháng</a:t>
            </a:r>
            <a:r>
              <a:rPr dirty="0" lang="en-US" sz="3800">
                <a:uFillTx/>
              </a:rPr>
              <a:t> </a:t>
            </a:r>
            <a:r>
              <a:rPr dirty="0" err="1" lang="en-US" sz="3800">
                <a:uFillTx/>
              </a:rPr>
              <a:t>của</a:t>
            </a:r>
            <a:r>
              <a:rPr dirty="0" lang="en-US" sz="3800">
                <a:uFillTx/>
              </a:rPr>
              <a:t> </a:t>
            </a:r>
            <a:r>
              <a:rPr dirty="0" err="1" lang="en-US" sz="3800">
                <a:uFillTx/>
              </a:rPr>
              <a:t>đường</a:t>
            </a:r>
            <a:r>
              <a:rPr dirty="0" lang="en-US" sz="3800">
                <a:uFillTx/>
              </a:rPr>
              <a:t> </a:t>
            </a:r>
            <a:r>
              <a:rPr dirty="0" err="1" lang="en-US" sz="3800">
                <a:uFillTx/>
              </a:rPr>
              <a:t>hô</a:t>
            </a:r>
            <a:r>
              <a:rPr dirty="0" lang="en-US" sz="3800">
                <a:uFillTx/>
              </a:rPr>
              <a:t> </a:t>
            </a:r>
            <a:r>
              <a:rPr dirty="0" err="1" lang="en-US" sz="3800">
                <a:uFillTx/>
              </a:rPr>
              <a:t>hấp</a:t>
            </a:r>
            <a:endParaRPr dirty="0" lang="en-US" sz="3800">
              <a:uFillTx/>
            </a:endParaRPr>
          </a:p>
          <a:p>
            <a:pPr lvl="1">
              <a:lnSpc>
                <a:spcPct val="120000"/>
              </a:lnSpc>
              <a:spcBef>
                <a:spcPts val="600"/>
              </a:spcBef>
              <a:spcAft>
                <a:spcPts val="600"/>
              </a:spcAft>
            </a:pPr>
            <a:r>
              <a:rPr dirty="0" err="1" lang="en-US" sz="3300">
                <a:uFillTx/>
              </a:rPr>
              <a:t>Hàng</a:t>
            </a:r>
            <a:r>
              <a:rPr dirty="0" lang="en-US" sz="3300">
                <a:uFillTx/>
              </a:rPr>
              <a:t> </a:t>
            </a:r>
            <a:r>
              <a:rPr dirty="0" err="1" lang="en-US" sz="3300">
                <a:uFillTx/>
              </a:rPr>
              <a:t>rào</a:t>
            </a:r>
            <a:r>
              <a:rPr dirty="0" lang="en-US" sz="3300">
                <a:uFillTx/>
              </a:rPr>
              <a:t> </a:t>
            </a:r>
            <a:r>
              <a:rPr dirty="0" err="1" lang="en-US" sz="3300">
                <a:uFillTx/>
              </a:rPr>
              <a:t>cơ</a:t>
            </a:r>
            <a:r>
              <a:rPr dirty="0" lang="en-US" sz="3300">
                <a:uFillTx/>
              </a:rPr>
              <a:t> </a:t>
            </a:r>
            <a:r>
              <a:rPr dirty="0" err="1" lang="en-US" sz="3300">
                <a:uFillTx/>
              </a:rPr>
              <a:t>học</a:t>
            </a:r>
            <a:r>
              <a:rPr dirty="0" lang="en-US" sz="3300">
                <a:uFillTx/>
              </a:rPr>
              <a:t>/</a:t>
            </a:r>
            <a:r>
              <a:rPr dirty="0" err="1" lang="en-US" sz="3300">
                <a:uFillTx/>
              </a:rPr>
              <a:t>giải</a:t>
            </a:r>
            <a:r>
              <a:rPr dirty="0" lang="en-US" sz="3300">
                <a:uFillTx/>
              </a:rPr>
              <a:t> </a:t>
            </a:r>
            <a:r>
              <a:rPr dirty="0" err="1" lang="en-US" sz="3300">
                <a:uFillTx/>
              </a:rPr>
              <a:t>phẫu</a:t>
            </a:r>
            <a:endParaRPr dirty="0" lang="en-US" sz="3300">
              <a:uFillTx/>
            </a:endParaRPr>
          </a:p>
          <a:p>
            <a:pPr lvl="1">
              <a:lnSpc>
                <a:spcPct val="120000"/>
              </a:lnSpc>
              <a:spcBef>
                <a:spcPts val="600"/>
              </a:spcBef>
              <a:spcAft>
                <a:spcPts val="600"/>
              </a:spcAft>
            </a:pPr>
            <a:r>
              <a:rPr dirty="0" err="1" lang="en-US" sz="3300">
                <a:uFillTx/>
              </a:rPr>
              <a:t>Miễn</a:t>
            </a:r>
            <a:r>
              <a:rPr dirty="0" lang="en-US" sz="3300">
                <a:uFillTx/>
              </a:rPr>
              <a:t> </a:t>
            </a:r>
            <a:r>
              <a:rPr dirty="0" err="1" lang="en-US" sz="3300">
                <a:uFillTx/>
              </a:rPr>
              <a:t>dịch</a:t>
            </a:r>
            <a:r>
              <a:rPr dirty="0" lang="en-US" sz="3300">
                <a:uFillTx/>
              </a:rPr>
              <a:t> </a:t>
            </a:r>
            <a:r>
              <a:rPr dirty="0" err="1" lang="en-US" sz="3300">
                <a:uFillTx/>
              </a:rPr>
              <a:t>tế</a:t>
            </a:r>
            <a:r>
              <a:rPr dirty="0" lang="en-US" sz="3300">
                <a:uFillTx/>
              </a:rPr>
              <a:t> </a:t>
            </a:r>
            <a:r>
              <a:rPr dirty="0" err="1" lang="en-US" sz="3300">
                <a:uFillTx/>
              </a:rPr>
              <a:t>bào</a:t>
            </a:r>
            <a:r>
              <a:rPr dirty="0" lang="en-US" sz="3300">
                <a:uFillTx/>
              </a:rPr>
              <a:t>, </a:t>
            </a:r>
            <a:r>
              <a:rPr dirty="0" err="1" lang="en-US" sz="3300">
                <a:uFillTx/>
              </a:rPr>
              <a:t>dịch</a:t>
            </a:r>
            <a:r>
              <a:rPr dirty="0" lang="en-US" sz="3300">
                <a:uFillTx/>
              </a:rPr>
              <a:t> </a:t>
            </a:r>
            <a:r>
              <a:rPr dirty="0" err="1" lang="en-US" sz="3300">
                <a:uFillTx/>
              </a:rPr>
              <a:t>thể</a:t>
            </a:r>
            <a:endParaRPr dirty="0" lang="en-US" sz="3300">
              <a:uFillTx/>
            </a:endParaRPr>
          </a:p>
          <a:p>
            <a:pPr indent="0" marL="0">
              <a:lnSpc>
                <a:spcPct val="120000"/>
              </a:lnSpc>
              <a:spcBef>
                <a:spcPts val="600"/>
              </a:spcBef>
              <a:spcAft>
                <a:spcPts val="600"/>
              </a:spcAft>
              <a:buNone/>
            </a:pP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Viêm</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phế</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nang</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chứa</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đầy</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dịch</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viêm</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bạch</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cầu</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mảnh</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vụn</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tế</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bào</a:t>
            </a:r>
            <a:r>
              <a:rPr b="0" dirty="0" lang="en-US" sz="3300">
                <a:solidFill>
                  <a:schemeClr val="tx1"/>
                </a:solidFill>
                <a:uFillTx/>
                <a:sym charset="2" panose="05000000000000000000" pitchFamily="2" typeface="Wingdings"/>
              </a:rPr>
              <a:t> ± </a:t>
            </a:r>
            <a:r>
              <a:rPr b="0" dirty="0" err="1" lang="en-US" sz="3300">
                <a:solidFill>
                  <a:schemeClr val="tx1"/>
                </a:solidFill>
                <a:uFillTx/>
                <a:sym charset="2" panose="05000000000000000000" pitchFamily="2" typeface="Wingdings"/>
              </a:rPr>
              <a:t>hoại</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tử</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biểu</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mô</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phế</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quản</a:t>
            </a:r>
            <a:r>
              <a:rPr b="0" dirty="0" lang="en-US" sz="3300">
                <a:solidFill>
                  <a:schemeClr val="tx1"/>
                </a:solidFill>
                <a:uFillTx/>
                <a:sym charset="2" panose="05000000000000000000" pitchFamily="2" typeface="Wingdings"/>
              </a:rPr>
              <a:t>/</a:t>
            </a:r>
            <a:r>
              <a:rPr b="0" dirty="0" err="1" lang="en-US" sz="3300">
                <a:solidFill>
                  <a:schemeClr val="tx1"/>
                </a:solidFill>
                <a:uFillTx/>
                <a:sym charset="2" panose="05000000000000000000" pitchFamily="2" typeface="Wingdings"/>
              </a:rPr>
              <a:t>tiểu</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phế</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quản</a:t>
            </a:r>
            <a:r>
              <a:rPr b="0" dirty="0" lang="en-US" sz="3300">
                <a:solidFill>
                  <a:schemeClr val="tx1"/>
                </a:solidFill>
                <a:uFillTx/>
                <a:sym charset="2" panose="05000000000000000000" pitchFamily="2" typeface="Wingdings"/>
              </a:rPr>
              <a:t>  </a:t>
            </a:r>
            <a:r>
              <a:rPr b="0" dirty="0" err="1" lang="en-US" sz="3300">
                <a:solidFill>
                  <a:schemeClr val="tx1"/>
                </a:solidFill>
                <a:uFillTx/>
                <a:sym charset="2" panose="05000000000000000000" pitchFamily="2" typeface="Wingdings"/>
              </a:rPr>
              <a:t>tăng</a:t>
            </a:r>
            <a:r>
              <a:rPr b="0" dirty="0" lang="en-US" sz="3300">
                <a:solidFill>
                  <a:schemeClr val="tx1"/>
                </a:solidFill>
                <a:uFillTx/>
                <a:sym charset="2" panose="05000000000000000000" pitchFamily="2" typeface="Wingdings"/>
              </a:rPr>
              <a:t> R, </a:t>
            </a:r>
            <a:r>
              <a:rPr b="0" dirty="0" err="1" lang="en-US" sz="3300">
                <a:solidFill>
                  <a:schemeClr val="tx1"/>
                </a:solidFill>
                <a:uFillTx/>
                <a:sym charset="2" panose="05000000000000000000" pitchFamily="2" typeface="Wingdings"/>
              </a:rPr>
              <a:t>giảm</a:t>
            </a:r>
            <a:r>
              <a:rPr b="0" dirty="0" lang="en-US" sz="3300">
                <a:solidFill>
                  <a:schemeClr val="tx1"/>
                </a:solidFill>
                <a:uFillTx/>
                <a:sym charset="2" panose="05000000000000000000" pitchFamily="2" typeface="Wingdings"/>
              </a:rPr>
              <a:t> C, </a:t>
            </a:r>
            <a:r>
              <a:rPr b="0" dirty="0" err="1" lang="en-US" sz="3300">
                <a:solidFill>
                  <a:schemeClr val="tx1"/>
                </a:solidFill>
                <a:uFillTx/>
                <a:sym charset="2" panose="05000000000000000000" pitchFamily="2" typeface="Wingdings"/>
              </a:rPr>
              <a:t>tắc</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nghẽn</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đường</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dẫn</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khí</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nhỏ</a:t>
            </a:r>
            <a:r>
              <a:rPr b="0" dirty="0" lang="en-US" sz="3300">
                <a:solidFill>
                  <a:schemeClr val="tx1"/>
                </a:solidFill>
                <a:uFillTx/>
                <a:sym charset="2" panose="05000000000000000000" pitchFamily="2" typeface="Wingdings"/>
              </a:rPr>
              <a:t>  </a:t>
            </a:r>
            <a:r>
              <a:rPr b="0" dirty="0" err="1" lang="en-US" sz="3300">
                <a:solidFill>
                  <a:schemeClr val="tx1"/>
                </a:solidFill>
                <a:uFillTx/>
                <a:sym charset="2" panose="05000000000000000000" pitchFamily="2" typeface="Wingdings"/>
              </a:rPr>
              <a:t>bẫy</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khí</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xẹp</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phổi</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bất</a:t>
            </a:r>
            <a:r>
              <a:rPr b="0" dirty="0" lang="en-US" sz="3300">
                <a:solidFill>
                  <a:schemeClr val="tx1"/>
                </a:solidFill>
                <a:uFillTx/>
                <a:sym charset="2" panose="05000000000000000000" pitchFamily="2" typeface="Wingdings"/>
              </a:rPr>
              <a:t> </a:t>
            </a:r>
            <a:r>
              <a:rPr b="0" dirty="0" err="1" lang="en-US" sz="3300">
                <a:solidFill>
                  <a:schemeClr val="tx1"/>
                </a:solidFill>
                <a:uFillTx/>
                <a:sym charset="2" panose="05000000000000000000" pitchFamily="2" typeface="Wingdings"/>
              </a:rPr>
              <a:t>xứng</a:t>
            </a:r>
            <a:r>
              <a:rPr b="0" dirty="0" lang="en-US" sz="3300">
                <a:solidFill>
                  <a:schemeClr val="tx1"/>
                </a:solidFill>
                <a:uFillTx/>
                <a:sym charset="2" panose="05000000000000000000" pitchFamily="2" typeface="Wingdings"/>
              </a:rPr>
              <a:t> V/Q</a:t>
            </a:r>
            <a:endParaRPr b="0" dirty="0" lang="en-US" sz="3300">
              <a:solidFill>
                <a:schemeClr val="tx1"/>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5092</TotalTime>
  <Words>1776</Words>
  <Application>Microsoft Office PowerPoint</Application>
  <PresentationFormat>Custom</PresentationFormat>
  <Paragraphs>305</Paragraphs>
  <Slides>35</Slides>
  <Notes>13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VIÊM PHỔI</vt:lpstr>
      <vt:lpstr>Slide 2</vt:lpstr>
      <vt:lpstr>Mục tiêu học tập</vt:lpstr>
      <vt:lpstr>Định nghĩa</vt:lpstr>
      <vt:lpstr>Định nghĩa</vt:lpstr>
      <vt:lpstr>Yếu tố nguy cơ viêm phổi</vt:lpstr>
      <vt:lpstr>Nguyên nhân</vt:lpstr>
      <vt:lpstr>        Nguyên nhân vi sinh</vt:lpstr>
      <vt:lpstr>Sinh bệnh học</vt:lpstr>
      <vt:lpstr>Chẩn đoán</vt:lpstr>
      <vt:lpstr>Độ nặng khó thở (WHO 1995)</vt:lpstr>
      <vt:lpstr>Cận lâm sàng</vt:lpstr>
      <vt:lpstr>Xquang ngực</vt:lpstr>
      <vt:lpstr>Xquang ngực</vt:lpstr>
      <vt:lpstr>Xquang ngực</vt:lpstr>
      <vt:lpstr>Xquang ngực</vt:lpstr>
      <vt:lpstr>Cận lâm sàng</vt:lpstr>
      <vt:lpstr>Cận lâm sàng</vt:lpstr>
      <vt:lpstr>Cận lâm sàng</vt:lpstr>
      <vt:lpstr>Chẩn đoán phân biệt</vt:lpstr>
      <vt:lpstr>Biến chứng</vt:lpstr>
      <vt:lpstr>ĐIỀU TRỊ</vt:lpstr>
      <vt:lpstr>Chỉ định nhập viện</vt:lpstr>
      <vt:lpstr>Chỉ định oxy liệu pháp (WHO 2016)</vt:lpstr>
      <vt:lpstr>Chỉ định nhập ICU</vt:lpstr>
      <vt:lpstr>Kháng sinh</vt:lpstr>
      <vt:lpstr>Kháng sinh</vt:lpstr>
      <vt:lpstr>Kháng sinh</vt:lpstr>
      <vt:lpstr>Kháng sinh</vt:lpstr>
      <vt:lpstr>Kháng sinh</vt:lpstr>
      <vt:lpstr>Kháng sinh</vt:lpstr>
      <vt:lpstr>Tiêu chuẩn xuất viện</vt:lpstr>
      <vt:lpstr>Tài liệu tham khảo</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VIÊM PHỔI</dc:title>
  <dc:creator>Marie Cecilie</dc:creator>
  <cp:lastModifiedBy>User</cp:lastModifiedBy>
  <cp:revision>236</cp:revision>
  <dcterms:created xsi:type="dcterms:W3CDTF">2016-11-13T02:52:47Z</dcterms:created>
  <dcterms:modified xsi:type="dcterms:W3CDTF">2016-12-20T08:21:43Z</dcterms:modified>
</cp:coreProperties>
</file>