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74" r:id="rId10"/>
    <p:sldId id="268" r:id="rId11"/>
    <p:sldId id="269" r:id="rId12"/>
    <p:sldId id="277" r:id="rId13"/>
    <p:sldId id="278" r:id="rId14"/>
    <p:sldId id="279" r:id="rId15"/>
    <p:sldId id="272" r:id="rId16"/>
    <p:sldId id="275" r:id="rId17"/>
  </p:sldIdLst>
  <p:sldSz cx="9144000" cy="6858000" type="screen4x3"/>
  <p:notesSz cx="6858000" cy="9144000"/>
  <p:custDataLst>
    <p:tags r:id="rId19"/>
  </p:custData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7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66EAD-2563-4454-9031-9F202E4B3C03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E3C3-1FA0-4C88-A703-E1B1AB2B99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55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6337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144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3997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536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5933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304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48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000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123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9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583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801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18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94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094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EE3C3-1FA0-4C88-A703-E1B1AB2B9931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659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398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6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59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09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67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039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98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22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06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7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841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99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FE67-4EF5-40F1-AE1D-67FA56C31DB4}" type="datetimeFigureOut">
              <a:rPr lang="vi-VN" smtClean="0"/>
              <a:t>04/09/2019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6D00-71C8-4605-9B53-75AF1164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164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3600">
                <a:latin typeface="Arial" panose="020B0604020202020204" pitchFamily="34" charset="0"/>
                <a:cs typeface="Arial" panose="020B0604020202020204" pitchFamily="34" charset="0"/>
              </a:rPr>
              <a:t>X QUANG TIM MẠCH </a:t>
            </a:r>
            <a:r>
              <a:rPr lang="vi-VN" sz="3600" smtClean="0">
                <a:latin typeface="Arial" panose="020B0604020202020204" pitchFamily="34" charset="0"/>
                <a:cs typeface="Arial" panose="020B0604020202020204" pitchFamily="34" charset="0"/>
              </a:rPr>
              <a:t>TRẺ EM</a:t>
            </a:r>
            <a:endParaRPr lang="vi-VN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95800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vi-VN" sz="2400" smtClean="0"/>
              <a:t>BS CK1 NGUYỄN THỊ LIÊN CHI</a:t>
            </a:r>
          </a:p>
          <a:p>
            <a:r>
              <a:rPr lang="vi-VN" sz="2400"/>
              <a:t>Bộ môn Nhi-Đại học Y </a:t>
            </a:r>
            <a:r>
              <a:rPr lang="vi-VN" sz="2400" smtClean="0"/>
              <a:t>Dược TPHCM</a:t>
            </a:r>
          </a:p>
          <a:p>
            <a:r>
              <a:rPr lang="vi-VN" sz="2400" smtClean="0"/>
              <a:t>Khoa Tim mạch-BV Nhi Đồng 1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98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CHỈ SỐ TIM/LỒNG NGỰC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/>
              <a:t>Nghi </a:t>
            </a:r>
            <a:r>
              <a:rPr lang="vi-VN" smtClean="0"/>
              <a:t>ngờ </a:t>
            </a:r>
            <a:r>
              <a:rPr lang="vi-VN"/>
              <a:t>tim </a:t>
            </a:r>
            <a:r>
              <a:rPr lang="vi-VN" smtClean="0"/>
              <a:t>to </a:t>
            </a:r>
            <a:r>
              <a:rPr lang="vi-VN"/>
              <a:t>khi chỉ số tim/lồng </a:t>
            </a:r>
            <a:r>
              <a:rPr lang="vi-VN" smtClean="0"/>
              <a:t>ngực:</a:t>
            </a:r>
          </a:p>
          <a:p>
            <a:r>
              <a:rPr lang="vi-VN" smtClean="0"/>
              <a:t> </a:t>
            </a:r>
            <a:r>
              <a:rPr lang="vi-VN"/>
              <a:t>&gt; 0,6 ở trẻ sơ </a:t>
            </a:r>
            <a:r>
              <a:rPr lang="vi-VN" smtClean="0"/>
              <a:t>sinh.</a:t>
            </a:r>
            <a:endParaRPr lang="vi-VN" smtClean="0"/>
          </a:p>
          <a:p>
            <a:r>
              <a:rPr lang="vi-VN" smtClean="0"/>
              <a:t>&gt; </a:t>
            </a:r>
            <a:r>
              <a:rPr lang="vi-VN"/>
              <a:t>0,55 ở trẻ 2 </a:t>
            </a:r>
            <a:r>
              <a:rPr lang="vi-VN" smtClean="0"/>
              <a:t>tháng - 1 </a:t>
            </a:r>
            <a:r>
              <a:rPr lang="vi-VN" smtClean="0"/>
              <a:t>tuổi.</a:t>
            </a:r>
            <a:endParaRPr lang="vi-VN" smtClean="0"/>
          </a:p>
          <a:p>
            <a:r>
              <a:rPr lang="vi-VN" smtClean="0"/>
              <a:t>&gt; </a:t>
            </a:r>
            <a:r>
              <a:rPr lang="vi-VN"/>
              <a:t>0,5 ở trẻ &gt; 1 </a:t>
            </a:r>
            <a:r>
              <a:rPr lang="vi-VN" smtClean="0"/>
              <a:t>tuổi.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22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CUNG ĐỘNG MẠCH PHỔI PHỒNG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vi-VN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altLang="vi-VN" smtClean="0"/>
              <a:t> </a:t>
            </a:r>
            <a:r>
              <a:rPr lang="vi-VN" altLang="vi-VN"/>
              <a:t>động mạch phổi nằm ở bờ trái, bên dưới cung động mạch </a:t>
            </a:r>
            <a:r>
              <a:rPr lang="vi-VN" altLang="vi-VN" smtClean="0"/>
              <a:t>chủ</a:t>
            </a:r>
            <a:r>
              <a:rPr lang="vi-VN" altLang="vi-VN"/>
              <a:t>. </a:t>
            </a:r>
            <a:endParaRPr lang="vi-VN" altLang="vi-VN" smtClean="0"/>
          </a:p>
          <a:p>
            <a:r>
              <a:rPr lang="vi-VN" altLang="vi-VN" smtClean="0"/>
              <a:t>Bình </a:t>
            </a:r>
            <a:r>
              <a:rPr lang="vi-VN" altLang="vi-VN"/>
              <a:t>thường, cung động mạch phổi phẳng hoặc hơi lồi nhẹ ra </a:t>
            </a:r>
            <a:r>
              <a:rPr lang="vi-VN" altLang="vi-VN" smtClean="0"/>
              <a:t>ngoài.</a:t>
            </a:r>
          </a:p>
          <a:p>
            <a:r>
              <a:rPr lang="vi-VN" altLang="vi-VN"/>
              <a:t>Khi cung động mạch phổi lớn sẽ phồng ra </a:t>
            </a:r>
            <a:r>
              <a:rPr lang="vi-VN" altLang="vi-VN" smtClean="0"/>
              <a:t>ngoài.</a:t>
            </a:r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48185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/>
              <a:t>TĂNG TUẦN HOÀN PHỔI </a:t>
            </a:r>
            <a:r>
              <a:rPr lang="vi-VN" smtClean="0"/>
              <a:t/>
            </a:r>
            <a:br>
              <a:rPr lang="vi-VN" smtClean="0"/>
            </a:br>
            <a:r>
              <a:rPr lang="vi-VN" smtClean="0"/>
              <a:t>CHỦ </a:t>
            </a:r>
            <a:r>
              <a:rPr lang="vi-VN"/>
              <a:t>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/>
              <a:t>Cung động mạch phổi phồng</a:t>
            </a:r>
          </a:p>
          <a:p>
            <a:r>
              <a:rPr lang="vi-VN" sz="2800"/>
              <a:t>Động mạch phổi phải </a:t>
            </a:r>
            <a:r>
              <a:rPr lang="vi-VN" sz="2800" smtClean="0"/>
              <a:t>dãn: </a:t>
            </a:r>
            <a:r>
              <a:rPr lang="vi-VN" sz="2400" smtClean="0"/>
              <a:t>đường </a:t>
            </a:r>
            <a:r>
              <a:rPr lang="vi-VN" sz="2400"/>
              <a:t>kính ngoài của động mạch phổi phải &gt; đường kính trong của khí </a:t>
            </a:r>
            <a:r>
              <a:rPr lang="vi-VN" sz="2400" smtClean="0"/>
              <a:t>quản</a:t>
            </a:r>
            <a:endParaRPr lang="vi-VN" sz="2400"/>
          </a:p>
          <a:p>
            <a:r>
              <a:rPr lang="vi-VN" sz="2800"/>
              <a:t>Mạch máu phổi ra 1/3 ngoài phế trường</a:t>
            </a:r>
          </a:p>
          <a:p>
            <a:r>
              <a:rPr lang="vi-VN" sz="2800" smtClean="0"/>
              <a:t>Đường </a:t>
            </a:r>
            <a:r>
              <a:rPr lang="vi-VN" sz="2800"/>
              <a:t>kính mạch máu </a:t>
            </a:r>
            <a:r>
              <a:rPr lang="vi-VN" sz="2800" smtClean="0"/>
              <a:t>ở </a:t>
            </a:r>
            <a:r>
              <a:rPr lang="vi-VN" sz="2800"/>
              <a:t>đáy phổi </a:t>
            </a:r>
            <a:r>
              <a:rPr lang="vi-VN" sz="2800" smtClean="0"/>
              <a:t>&gt; đỉnh phổi</a:t>
            </a:r>
          </a:p>
          <a:p>
            <a:r>
              <a:rPr lang="vi-VN" sz="2800"/>
              <a:t>Số lượng mạch máu ở đáy phổi &gt; </a:t>
            </a:r>
            <a:r>
              <a:rPr lang="vi-VN" sz="2800" smtClean="0"/>
              <a:t>đỉnh </a:t>
            </a:r>
            <a:r>
              <a:rPr lang="vi-VN" sz="2800"/>
              <a:t>phổi</a:t>
            </a:r>
            <a:endParaRPr lang="vi-VN" sz="2800" smtClean="0"/>
          </a:p>
          <a:p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1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000"/>
              <a:t>TĂNG TUẦN HOÀN PHỔI THỤ ĐỘNG </a:t>
            </a:r>
            <a:r>
              <a:rPr lang="vi-VN"/>
              <a:t>(Sung huyết tĩnh mạch </a:t>
            </a:r>
            <a:r>
              <a:rPr lang="vi-VN" smtClean="0"/>
              <a:t>phổi)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đáy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đỉnh.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đáy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Bờ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phổi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nét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163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000"/>
              <a:t>TĂNG TUẦN HOÀN PHỔI THỤ ĐỘNG</a:t>
            </a:r>
            <a:r>
              <a:rPr lang="vi-VN"/>
              <a:t> (Sung huyết tĩnh mạch phổi)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Kerley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dải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sườn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hoành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muộn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phế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nang.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66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GIẢM TUẦN HOÀN PHỔI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Mạch </a:t>
            </a:r>
            <a:r>
              <a:rPr lang="vi-VN"/>
              <a:t>máu</a:t>
            </a:r>
            <a:r>
              <a:rPr lang="vi-VN" smtClean="0"/>
              <a:t> ở </a:t>
            </a:r>
            <a:r>
              <a:rPr lang="vi-VN"/>
              <a:t>1/3 trong phế </a:t>
            </a:r>
            <a:r>
              <a:rPr lang="vi-VN" smtClean="0"/>
              <a:t>trường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Giảm mạch máu ở cả đáy và đỉnh.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Số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lượng mạch máu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ở đáy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Đường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kính mạch máu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ở đáy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đỉnh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Rốn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phổi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sang.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54823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HÌNH ẢNH CẮT CỤT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Cung động mạch phổi </a:t>
            </a:r>
            <a:r>
              <a:rPr lang="vi-VN" smtClean="0"/>
              <a:t>phồng.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nhánh động mạch phổi chính ở rốn phổi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làm cho rốn phổi rất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đậm. 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 phản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với 2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phế trường ngoại biên sáng hơn bình thường (mạch máu chỉ ở 1/3 trong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phế tr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315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vi-VN" altLang="vi-VN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-20173"/>
            <a:ext cx="6096000" cy="678629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801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LỚN THẤT TRÁI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/>
              <a:t>Mặt phẳng trán:</a:t>
            </a:r>
            <a:endParaRPr lang="vi-VN" b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Mỏm tim </a:t>
            </a:r>
            <a:r>
              <a:rPr lang="vi-VN" smtClean="0"/>
              <a:t>tròn.</a:t>
            </a:r>
            <a:endParaRPr lang="vi-VN" smtClean="0"/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Kéo </a:t>
            </a:r>
            <a:r>
              <a:rPr lang="vi-VN" smtClean="0"/>
              <a:t>dài trục </a:t>
            </a:r>
            <a:r>
              <a:rPr lang="vi-VN"/>
              <a:t>dọc của thất trái: thường sang trái và xuống dưới (mỏm tim có thể bị kéo xuống bên dưới cơ </a:t>
            </a:r>
            <a:r>
              <a:rPr lang="vi-VN" smtClean="0"/>
              <a:t>hoành</a:t>
            </a:r>
            <a:r>
              <a:rPr lang="vi-VN" smtClean="0"/>
              <a:t>).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582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05400"/>
            <a:ext cx="8229600" cy="1143000"/>
          </a:xfrm>
        </p:spPr>
        <p:txBody>
          <a:bodyPr>
            <a:normAutofit/>
          </a:bodyPr>
          <a:lstStyle/>
          <a:p>
            <a:r>
              <a:rPr lang="vi-VN" sz="2800"/>
              <a:t>Hình </a:t>
            </a:r>
            <a:r>
              <a:rPr lang="vi-VN" sz="2800" smtClean="0"/>
              <a:t>ảnh lớn </a:t>
            </a:r>
            <a:r>
              <a:rPr lang="vi-VN" sz="2800"/>
              <a:t>thất trái: mỏm tim xuống </a:t>
            </a:r>
            <a:r>
              <a:rPr lang="vi-VN" sz="2800" smtClean="0"/>
              <a:t>dưới</a:t>
            </a:r>
            <a:r>
              <a:rPr lang="vi-VN" sz="2800"/>
              <a:t>. </a:t>
            </a:r>
            <a:r>
              <a:rPr lang="vi-VN" sz="2800" smtClean="0"/>
              <a:t/>
            </a:r>
            <a:br>
              <a:rPr lang="vi-VN" sz="2800" smtClean="0"/>
            </a:br>
            <a:r>
              <a:rPr lang="vi-VN" sz="2800" smtClean="0"/>
              <a:t>Mũi </a:t>
            </a:r>
            <a:r>
              <a:rPr lang="vi-VN" sz="2800"/>
              <a:t>tên chỉ mỏm tim xuống bên dưới cơ hoành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81000"/>
            <a:ext cx="6393235" cy="420548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366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 QUANG: LỚN THẤT TRÁI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038" y="1600200"/>
            <a:ext cx="5029924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122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LỚN THẤT PHẢI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/>
              <a:t>Mặt phẳng trán:</a:t>
            </a:r>
            <a:endParaRPr lang="vi-VN" b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Mỏm tim hướng </a:t>
            </a:r>
            <a:r>
              <a:rPr lang="vi-VN" smtClean="0"/>
              <a:t>lên.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/>
              <a:t>Mỏm tim hướng lên nhưng chỉ số tim/lồng ngực không </a:t>
            </a:r>
            <a:r>
              <a:rPr lang="vi-VN" smtClean="0"/>
              <a:t>tăng:</a:t>
            </a:r>
            <a:r>
              <a:rPr lang="vi-VN" smtClean="0">
                <a:sym typeface="Wingdings" panose="05000000000000000000" pitchFamily="2" charset="2"/>
              </a:rPr>
              <a:t> </a:t>
            </a:r>
            <a:r>
              <a:rPr lang="vi-VN">
                <a:sym typeface="Wingdings" panose="05000000000000000000" pitchFamily="2" charset="2"/>
              </a:rPr>
              <a:t>gợi ý dày thất phải (gặp trong Tứ chứng </a:t>
            </a:r>
            <a:r>
              <a:rPr lang="vi-VN" smtClean="0">
                <a:sym typeface="Wingdings" panose="05000000000000000000" pitchFamily="2" charset="2"/>
              </a:rPr>
              <a:t>Fallot</a:t>
            </a:r>
            <a:r>
              <a:rPr lang="vi-VN" smtClean="0">
                <a:sym typeface="Wingdings" panose="05000000000000000000" pitchFamily="2" charset="2"/>
              </a:rPr>
              <a:t>).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89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 QUANG: DÀY THẤT PHẢI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 descr="F:\Users\chi\Downloads\246686cabd4b09417c66d4e20d344a_big_gallery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71" y="1828800"/>
            <a:ext cx="413112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48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CHỈ SỐ TIM / LỒNG NGỰC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vi-VN" smtClean="0"/>
          </a:p>
          <a:p>
            <a:endParaRPr lang="vi-VN"/>
          </a:p>
          <a:p>
            <a:endParaRPr lang="vi-VN" smtClean="0"/>
          </a:p>
          <a:p>
            <a:endParaRPr lang="vi-VN"/>
          </a:p>
          <a:p>
            <a:endParaRPr lang="vi-VN" smtClean="0"/>
          </a:p>
          <a:p>
            <a:endParaRPr lang="vi-VN"/>
          </a:p>
          <a:p>
            <a:endParaRPr lang="vi-VN" smtClean="0"/>
          </a:p>
          <a:p>
            <a:r>
              <a:rPr lang="vi-VN" smtClean="0"/>
              <a:t>CT </a:t>
            </a:r>
            <a:r>
              <a:rPr lang="vi-VN"/>
              <a:t>index = (MRD + MLD</a:t>
            </a:r>
            <a:r>
              <a:rPr lang="vi-VN" smtClean="0"/>
              <a:t>) / ID</a:t>
            </a:r>
            <a:endParaRPr lang="vi-VN"/>
          </a:p>
          <a:p>
            <a:endParaRPr lang="vi-V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0927"/>
            <a:ext cx="3810000" cy="364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94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CT index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42195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816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4583894</TotalTime>
  <Words>498</Words>
  <Application>Microsoft Office PowerPoint</Application>
  <PresentationFormat>On-screen Show (4:3)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X QUANG TIM MẠCH TRẺ EM</vt:lpstr>
      <vt:lpstr>PowerPoint Presentation</vt:lpstr>
      <vt:lpstr>LỚN THẤT TRÁI</vt:lpstr>
      <vt:lpstr>Hình ảnh lớn thất trái: mỏm tim xuống dưới.  Mũi tên chỉ mỏm tim xuống bên dưới cơ hoành</vt:lpstr>
      <vt:lpstr>X QUANG: LỚN THẤT TRÁI</vt:lpstr>
      <vt:lpstr>LỚN THẤT PHẢI</vt:lpstr>
      <vt:lpstr>X QUANG: DÀY THẤT PHẢI</vt:lpstr>
      <vt:lpstr>CHỈ SỐ TIM / LỒNG NGỰC</vt:lpstr>
      <vt:lpstr>CT index </vt:lpstr>
      <vt:lpstr>CHỈ SỐ TIM/LỒNG NGỰC</vt:lpstr>
      <vt:lpstr>CUNG ĐỘNG MẠCH PHỔI PHỒNG</vt:lpstr>
      <vt:lpstr>TĂNG TUẦN HOÀN PHỔI  CHỦ ĐỘNG</vt:lpstr>
      <vt:lpstr>TĂNG TUẦN HOÀN PHỔI THỤ ĐỘNG (Sung huyết tĩnh mạch phổi)</vt:lpstr>
      <vt:lpstr>TĂNG TUẦN HOÀN PHỔI THỤ ĐỘNG (Sung huyết tĩnh mạch phổi)</vt:lpstr>
      <vt:lpstr>GIẢM TUẦN HOÀN PHỔI</vt:lpstr>
      <vt:lpstr>HÌNH ẢNH CẮT CỤT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BẰNG CHỨNG MỚI TRONG ĐIỀU TRỊ KAWASAKI</dc:title>
  <dc:creator>chi</dc:creator>
  <cp:lastModifiedBy>Lien Chi</cp:lastModifiedBy>
  <cp:revision>96</cp:revision>
  <dcterms:created xsi:type="dcterms:W3CDTF">2008-12-25T17:37:35Z</dcterms:created>
  <dcterms:modified xsi:type="dcterms:W3CDTF">2019-09-03T22:09:46Z</dcterms:modified>
</cp:coreProperties>
</file>