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5" r:id="rId4"/>
    <p:sldId id="264" r:id="rId5"/>
    <p:sldId id="270" r:id="rId6"/>
    <p:sldId id="271" r:id="rId7"/>
    <p:sldId id="268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76" r:id="rId18"/>
    <p:sldId id="277" r:id="rId19"/>
    <p:sldId id="283" r:id="rId20"/>
    <p:sldId id="294" r:id="rId21"/>
    <p:sldId id="278" r:id="rId22"/>
    <p:sldId id="284" r:id="rId23"/>
    <p:sldId id="285" r:id="rId24"/>
    <p:sldId id="260" r:id="rId25"/>
    <p:sldId id="291" r:id="rId26"/>
    <p:sldId id="292" r:id="rId27"/>
    <p:sldId id="287" r:id="rId28"/>
    <p:sldId id="257" r:id="rId29"/>
    <p:sldId id="258" r:id="rId30"/>
    <p:sldId id="259" r:id="rId31"/>
    <p:sldId id="269" r:id="rId32"/>
    <p:sldId id="272" r:id="rId33"/>
    <p:sldId id="273" r:id="rId34"/>
    <p:sldId id="274" r:id="rId35"/>
    <p:sldId id="282" r:id="rId36"/>
    <p:sldId id="263" r:id="rId37"/>
    <p:sldId id="265" r:id="rId38"/>
    <p:sldId id="266" r:id="rId39"/>
    <p:sldId id="286" r:id="rId40"/>
    <p:sldId id="261" r:id="rId41"/>
    <p:sldId id="267" r:id="rId42"/>
    <p:sldId id="262" r:id="rId43"/>
    <p:sldId id="280" r:id="rId44"/>
    <p:sldId id="281" r:id="rId45"/>
    <p:sldId id="288" r:id="rId46"/>
    <p:sldId id="289" r:id="rId47"/>
    <p:sldId id="29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9409F0-F0D9-4200-9393-20854EE7B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02C84-89AC-4563-8EED-7C18DCDAE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AB7033-4F6B-4596-B4C9-0A3827E94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lvl1pPr>
              <a:defRPr sz="3600"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E9CE44-E3F4-463A-9C3A-C850B156B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642A1D-BBD2-4E56-BE8A-ACECF8D45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4C9DF-B8A5-483A-A046-9FFFCA7F3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A4EB7F-88F3-4549-A53E-E96D2F0B9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2D94-F53A-48CC-A134-49DAD5F84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867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857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867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857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86773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85798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D36172D-E3B4-475F-9FEF-20B8C9DAD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62083-38AC-42CF-98A8-2619F2BF9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C2C18-45C2-466A-8874-6A58034FC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10F3F-A7EA-47ED-B9A6-960D37892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4CA8B-5736-4D1A-A182-F790C8A1D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37DE7-03AF-4C15-9B3E-340B4780D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3040-9901-4EB8-852E-D76270C5040F}" type="datetimeFigureOut">
              <a:rPr lang="en-US" smtClean="0"/>
              <a:pPr/>
              <a:t>11/14/2013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903F-4406-44E4-8D20-42BCD0668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88A32A41-3BF2-4EC9-BF43-800D105CE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24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Calibri" pitchFamily="34" charset="0"/>
          <a:cs typeface="Calibri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smtClean="0"/>
              <a:t>Cập nhật chẩn đoán và điều trị </a:t>
            </a:r>
            <a:r>
              <a:rPr lang="en-US" i="1" smtClean="0"/>
              <a:t>Helicobacter pylori</a:t>
            </a:r>
            <a:br>
              <a:rPr lang="en-US" i="1" smtClean="0"/>
            </a:br>
            <a:r>
              <a:rPr lang="en-US" i="1" smtClean="0"/>
              <a:t>(</a:t>
            </a:r>
            <a:r>
              <a:rPr lang="en-US" sz="3100" i="1" smtClean="0"/>
              <a:t>tài liệu hướng dẫn lâm sàng</a:t>
            </a:r>
            <a:r>
              <a:rPr lang="en-US" i="1" smtClean="0"/>
              <a:t>)</a:t>
            </a:r>
            <a:endParaRPr lang="en-US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smtClean="0"/>
              <a:t>TS. BS. Nguyễn Anh Tuấn</a:t>
            </a:r>
          </a:p>
          <a:p>
            <a:pPr algn="r"/>
            <a:r>
              <a:rPr lang="en-US" sz="2800" smtClean="0"/>
              <a:t>Bộ môn Nhi – ĐHYD TP.HCM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Urease test</a:t>
            </a:r>
            <a:endParaRPr lang="en-US"/>
          </a:p>
        </p:txBody>
      </p:sp>
      <p:sp>
        <p:nvSpPr>
          <p:cNvPr id="34819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HP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→ urease → phân hủy urea → biến màu môi trường từ </a:t>
            </a:r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vàng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 sang </a:t>
            </a: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đỏ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30p</a:t>
            </a:r>
            <a:r>
              <a:rPr lang="en-US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→ 24 giờ</a:t>
            </a:r>
          </a:p>
          <a:p>
            <a:r>
              <a:rPr lang="en-US" smtClean="0">
                <a:latin typeface="Calibri" pitchFamily="34" charset="0"/>
                <a:cs typeface="Calibri" pitchFamily="34" charset="0"/>
              </a:rPr>
              <a:t>Không nhạy như người lớn</a:t>
            </a:r>
          </a:p>
          <a:p>
            <a:endParaRPr lang="en-US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>
                <a:latin typeface="Calibri" pitchFamily="34" charset="0"/>
                <a:cs typeface="Calibri" pitchFamily="34" charset="0"/>
              </a:rPr>
              <a:t>Độ nhạy  bị ảnh hưởng bởi:</a:t>
            </a:r>
          </a:p>
          <a:p>
            <a:pPr lvl="1">
              <a:buClr>
                <a:srgbClr val="FFFF00"/>
              </a:buClr>
            </a:pPr>
            <a:r>
              <a:rPr lang="en-US" sz="2400" smtClean="0">
                <a:latin typeface="Calibri" pitchFamily="34" charset="0"/>
              </a:rPr>
              <a:t>Lượng vi khuẩn trong mảnh sinh thiết</a:t>
            </a:r>
          </a:p>
          <a:p>
            <a:pPr lvl="1">
              <a:buClr>
                <a:srgbClr val="FFFF00"/>
              </a:buClr>
            </a:pPr>
            <a:r>
              <a:rPr lang="en-US" sz="2400" smtClean="0">
                <a:latin typeface="Calibri" pitchFamily="34" charset="0"/>
              </a:rPr>
              <a:t>Sử dụng các thuốc ức chế men Urease: kháng sinh, PPIs và bismuth</a:t>
            </a: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" name="Content Placeholder 7" descr="urease test.gif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854575" y="1000125"/>
            <a:ext cx="4075113" cy="2786063"/>
          </a:xfrm>
        </p:spPr>
      </p:pic>
      <p:pic>
        <p:nvPicPr>
          <p:cNvPr id="13" name="Content Placeholder 12" descr="clotests.jpg"/>
          <p:cNvPicPr>
            <a:picLocks noGrp="1" noChangeAspect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214938" y="3929063"/>
            <a:ext cx="3390900" cy="23812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smtClean="0"/>
              <a:t>Urease breath test (UBT)</a:t>
            </a:r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770063"/>
            <a:ext cx="4038600" cy="4525962"/>
          </a:xfrm>
        </p:spPr>
        <p:txBody>
          <a:bodyPr/>
          <a:lstStyle/>
          <a:p>
            <a:r>
              <a:rPr lang="en-US" smtClean="0"/>
              <a:t>Nhịn 2 giờ</a:t>
            </a:r>
          </a:p>
          <a:p>
            <a:r>
              <a:rPr lang="en-US" smtClean="0"/>
              <a:t>Thổi → tỷ số </a:t>
            </a:r>
            <a:r>
              <a:rPr lang="en-US" baseline="30000" smtClean="0">
                <a:solidFill>
                  <a:srgbClr val="FFC000"/>
                </a:solidFill>
              </a:rPr>
              <a:t>13</a:t>
            </a:r>
            <a:r>
              <a:rPr lang="en-US" smtClean="0">
                <a:solidFill>
                  <a:srgbClr val="FFC000"/>
                </a:solidFill>
              </a:rPr>
              <a:t>C/</a:t>
            </a:r>
            <a:r>
              <a:rPr lang="en-US" baseline="30000" smtClean="0">
                <a:solidFill>
                  <a:srgbClr val="FFC000"/>
                </a:solidFill>
              </a:rPr>
              <a:t>12</a:t>
            </a:r>
            <a:r>
              <a:rPr lang="en-US" smtClean="0">
                <a:solidFill>
                  <a:srgbClr val="FFC000"/>
                </a:solidFill>
              </a:rPr>
              <a:t>C</a:t>
            </a:r>
            <a:r>
              <a:rPr lang="en-US" smtClean="0"/>
              <a:t> (base line)</a:t>
            </a:r>
          </a:p>
          <a:p>
            <a:r>
              <a:rPr lang="en-US" smtClean="0"/>
              <a:t>Uống </a:t>
            </a:r>
            <a:r>
              <a:rPr lang="en-US" baseline="30000" smtClean="0"/>
              <a:t>13</a:t>
            </a:r>
            <a:r>
              <a:rPr lang="en-US" smtClean="0"/>
              <a:t>C-urea (nhanh, không ngậm, 5-10ml dịch)</a:t>
            </a:r>
          </a:p>
          <a:p>
            <a:r>
              <a:rPr lang="en-US" smtClean="0"/>
              <a:t>30p sau: thổi lần 2 → tỷ số </a:t>
            </a:r>
            <a:r>
              <a:rPr lang="en-US" baseline="30000" smtClean="0">
                <a:solidFill>
                  <a:srgbClr val="FF0000"/>
                </a:solidFill>
              </a:rPr>
              <a:t>13</a:t>
            </a:r>
            <a:r>
              <a:rPr lang="en-US" smtClean="0">
                <a:solidFill>
                  <a:srgbClr val="FF0000"/>
                </a:solidFill>
              </a:rPr>
              <a:t>C/</a:t>
            </a:r>
            <a:r>
              <a:rPr lang="en-US" baseline="30000" smtClean="0">
                <a:solidFill>
                  <a:srgbClr val="FF0000"/>
                </a:solidFill>
              </a:rPr>
              <a:t>12</a:t>
            </a:r>
            <a:r>
              <a:rPr lang="en-US" smtClean="0">
                <a:solidFill>
                  <a:srgbClr val="FF0000"/>
                </a:solidFill>
              </a:rPr>
              <a:t>C</a:t>
            </a:r>
          </a:p>
          <a:p>
            <a:r>
              <a:rPr lang="en-US" smtClean="0"/>
              <a:t>Hiệu số </a:t>
            </a:r>
            <a:r>
              <a:rPr lang="en-US" baseline="30000" smtClean="0">
                <a:solidFill>
                  <a:srgbClr val="FF0000"/>
                </a:solidFill>
              </a:rPr>
              <a:t>13</a:t>
            </a:r>
            <a:r>
              <a:rPr lang="en-US" smtClean="0">
                <a:solidFill>
                  <a:srgbClr val="FF0000"/>
                </a:solidFill>
              </a:rPr>
              <a:t>C/</a:t>
            </a:r>
            <a:r>
              <a:rPr lang="en-US" baseline="30000" smtClean="0">
                <a:solidFill>
                  <a:srgbClr val="FF0000"/>
                </a:solidFill>
              </a:rPr>
              <a:t>12</a:t>
            </a:r>
            <a:r>
              <a:rPr lang="en-US" smtClean="0">
                <a:solidFill>
                  <a:srgbClr val="FF0000"/>
                </a:solidFill>
              </a:rPr>
              <a:t>C</a:t>
            </a:r>
            <a:r>
              <a:rPr lang="en-US" smtClean="0"/>
              <a:t> - </a:t>
            </a:r>
            <a:r>
              <a:rPr lang="en-US" baseline="30000" smtClean="0">
                <a:solidFill>
                  <a:srgbClr val="FFC000"/>
                </a:solidFill>
              </a:rPr>
              <a:t>13</a:t>
            </a:r>
            <a:r>
              <a:rPr lang="en-US" smtClean="0">
                <a:solidFill>
                  <a:srgbClr val="FFC000"/>
                </a:solidFill>
              </a:rPr>
              <a:t>C/</a:t>
            </a:r>
            <a:r>
              <a:rPr lang="en-US" baseline="30000" smtClean="0">
                <a:solidFill>
                  <a:srgbClr val="FFC000"/>
                </a:solidFill>
              </a:rPr>
              <a:t>12</a:t>
            </a:r>
            <a:r>
              <a:rPr lang="en-US" smtClean="0">
                <a:solidFill>
                  <a:srgbClr val="FFC000"/>
                </a:solidFill>
              </a:rPr>
              <a:t>C</a:t>
            </a:r>
            <a:r>
              <a:rPr lang="en-US" smtClean="0"/>
              <a:t> (delta)</a:t>
            </a:r>
          </a:p>
          <a:p>
            <a:r>
              <a:rPr lang="en-US" smtClean="0"/>
              <a:t>Delta &gt; 5: dương tính</a:t>
            </a:r>
          </a:p>
        </p:txBody>
      </p:sp>
      <p:pic>
        <p:nvPicPr>
          <p:cNvPr id="35844" name="Content Placeholder 4" descr="UBT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89638" y="2849563"/>
            <a:ext cx="1868487" cy="18700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smtClean="0"/>
              <a:t>Huyết thanh chẩn đoán</a:t>
            </a:r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>
          <a:xfrm>
            <a:off x="465138" y="1412875"/>
            <a:ext cx="7635875" cy="4883150"/>
          </a:xfrm>
        </p:spPr>
        <p:txBody>
          <a:bodyPr/>
          <a:lstStyle/>
          <a:p>
            <a:r>
              <a:rPr lang="en-US" smtClean="0"/>
              <a:t>IgG chuyên biệt</a:t>
            </a:r>
          </a:p>
          <a:p>
            <a:r>
              <a:rPr lang="en-US" smtClean="0"/>
              <a:t>Kháng thể ở trẻ nhỏ &lt; người lớn → test kit của người lớn dùng cho trẻ em → cẩn thận khi diễn giải kết quả.</a:t>
            </a:r>
          </a:p>
          <a:p>
            <a:r>
              <a:rPr lang="en-US" smtClean="0"/>
              <a:t>IgA, IgM: không tin cậy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/>
              <a:t>Độ nhạy: 83 – 99% 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/>
              <a:t>Độ đặc hiệu: 79,2% - 92,4%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GB" smtClean="0"/>
              <a:t>Ưu điểm: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Arial" charset="0"/>
              <a:buChar char="−"/>
            </a:pPr>
            <a:r>
              <a:rPr lang="en-GB" smtClean="0">
                <a:latin typeface="Calibri" pitchFamily="34" charset="0"/>
              </a:rPr>
              <a:t>Giá thành thấp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Arial" charset="0"/>
              <a:buChar char="−"/>
            </a:pPr>
            <a:r>
              <a:rPr lang="en-GB" smtClean="0">
                <a:latin typeface="Calibri" pitchFamily="34" charset="0"/>
              </a:rPr>
              <a:t>Cho phép tiến hành các nghiên cứu dịch tễ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90000"/>
              <a:buFont typeface="Wingdings" pitchFamily="2" charset="2"/>
              <a:buChar char="§"/>
            </a:pPr>
            <a:r>
              <a:rPr lang="en-GB" smtClean="0"/>
              <a:t>Nhược điểm: không phân biệt được nhiễm </a:t>
            </a:r>
            <a:r>
              <a:rPr lang="en-GB" i="1" smtClean="0"/>
              <a:t>H. pylori </a:t>
            </a:r>
            <a:r>
              <a:rPr lang="en-GB" smtClean="0"/>
              <a:t>mới hay nhiễm từ trước đó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smtClean="0"/>
              <a:t>Kháng nguyên HP trong phân</a:t>
            </a:r>
            <a:endParaRPr lang="en-US"/>
          </a:p>
        </p:txBody>
      </p:sp>
      <p:sp>
        <p:nvSpPr>
          <p:cNvPr id="37891" name="Content Placeholder 2"/>
          <p:cNvSpPr>
            <a:spLocks noGrp="1"/>
          </p:cNvSpPr>
          <p:nvPr>
            <p:ph sz="half" idx="1"/>
          </p:nvPr>
        </p:nvSpPr>
        <p:spPr>
          <a:xfrm>
            <a:off x="465138" y="2357438"/>
            <a:ext cx="4038600" cy="3938587"/>
          </a:xfrm>
        </p:spPr>
        <p:txBody>
          <a:bodyPr/>
          <a:lstStyle/>
          <a:p>
            <a:r>
              <a:rPr lang="en-US" smtClean="0"/>
              <a:t>Trước đây: polyclonal antibody.</a:t>
            </a:r>
          </a:p>
          <a:p>
            <a:r>
              <a:rPr lang="en-US" smtClean="0"/>
              <a:t>Nay: monoclonal → chính xác hơn</a:t>
            </a:r>
          </a:p>
          <a:p>
            <a:r>
              <a:rPr lang="en-US" smtClean="0"/>
              <a:t>ELISA hoặc test nhanh</a:t>
            </a:r>
          </a:p>
          <a:p>
            <a:r>
              <a:rPr lang="en-US" smtClean="0"/>
              <a:t>Không xâm nhập, có thể tự lấy mẫu tại nhà</a:t>
            </a:r>
          </a:p>
        </p:txBody>
      </p:sp>
      <p:pic>
        <p:nvPicPr>
          <p:cNvPr id="37892" name="Content Placeholder 4" descr="HpSA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56138" y="2816225"/>
            <a:ext cx="4038600" cy="24336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8913"/>
            <a:ext cx="8077200" cy="719137"/>
          </a:xfrm>
        </p:spPr>
        <p:txBody>
          <a:bodyPr/>
          <a:lstStyle/>
          <a:p>
            <a:pPr>
              <a:defRPr/>
            </a:pPr>
            <a:r>
              <a:rPr lang="en-US" sz="3200" b="0" smtClean="0">
                <a:solidFill>
                  <a:srgbClr val="FFFF00"/>
                </a:solidFill>
                <a:latin typeface="Arial" charset="0"/>
              </a:rPr>
              <a:t>Phản ứng khuếch đại chuỗi gen (PCR)</a:t>
            </a:r>
            <a:r>
              <a:rPr lang="sv-SE" sz="3200" dirty="0" smtClean="0"/>
              <a:t/>
            </a:r>
            <a:br>
              <a:rPr lang="sv-SE" sz="3200" dirty="0" smtClean="0"/>
            </a:br>
            <a:r>
              <a:rPr lang="en-US" sz="3200" dirty="0" smtClean="0"/>
              <a:t> </a:t>
            </a:r>
            <a:endParaRPr lang="sv-SE" sz="3200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4800600"/>
          </a:xfrm>
        </p:spPr>
        <p:txBody>
          <a:bodyPr/>
          <a:lstStyle/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/>
              <a:t>PCR phát hiện vi khuẩn ở mảnh sinh thiết dạ dày, dịch dạ dày, mảng bám răng, nước bọt, phân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/>
              <a:t>Áp dụng PCR khi:</a:t>
            </a:r>
          </a:p>
          <a:p>
            <a:pPr lvl="1">
              <a:buClr>
                <a:srgbClr val="FFFF00"/>
              </a:buClr>
            </a:pPr>
            <a:r>
              <a:rPr lang="en-US" sz="2400" smtClean="0">
                <a:latin typeface="Calibri" pitchFamily="34" charset="0"/>
              </a:rPr>
              <a:t>Nhiễm cùng các vi khuẩn khác =&gt; khó phân lập</a:t>
            </a:r>
          </a:p>
          <a:p>
            <a:pPr lvl="1">
              <a:buClr>
                <a:srgbClr val="FFFF00"/>
              </a:buClr>
            </a:pPr>
            <a:r>
              <a:rPr lang="en-US" sz="2400" smtClean="0">
                <a:latin typeface="Calibri" pitchFamily="34" charset="0"/>
              </a:rPr>
              <a:t>Vi khuẩn chuyển dạng do điều kiện nuôi cấy không thích hợp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/>
              <a:t>Độ nhạy 85% - 100%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/>
              <a:t>Độ đặc hiệu: 100%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/>
              <a:t>Ưu điểm: </a:t>
            </a:r>
          </a:p>
          <a:p>
            <a:pPr lvl="1">
              <a:buClr>
                <a:srgbClr val="FFFF00"/>
              </a:buClr>
              <a:buFont typeface="Arial" charset="0"/>
              <a:buChar char="−"/>
            </a:pPr>
            <a:r>
              <a:rPr lang="en-US" sz="2400" smtClean="0">
                <a:latin typeface="Calibri" pitchFamily="34" charset="0"/>
              </a:rPr>
              <a:t>Phát hiện vi khuẩn ở nước bọt, dịch dạ dày, phân</a:t>
            </a:r>
          </a:p>
          <a:p>
            <a:pPr lvl="1">
              <a:buClr>
                <a:srgbClr val="FFFF00"/>
              </a:buClr>
              <a:buFont typeface="Arial" charset="0"/>
              <a:buChar char="−"/>
            </a:pPr>
            <a:r>
              <a:rPr lang="en-US" sz="2400" smtClean="0">
                <a:latin typeface="Calibri" pitchFamily="34" charset="0"/>
              </a:rPr>
              <a:t>Xác định được genome của vi khuẩn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/>
              <a:t>Nhược điểm: kỹ thuật, trang thiết bị hiện đại và tốn kém</a:t>
            </a:r>
          </a:p>
          <a:p>
            <a:pPr>
              <a:buClr>
                <a:schemeClr val="accent1"/>
              </a:buCl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Tóm tắt các p.p chẩn đoán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3514725"/>
        </p:xfrm>
        <a:graphic>
          <a:graphicData uri="http://schemas.openxmlformats.org/drawingml/2006/table">
            <a:tbl>
              <a:tblPr/>
              <a:tblGrid>
                <a:gridCol w="1554163"/>
                <a:gridCol w="1103312"/>
                <a:gridCol w="1000125"/>
                <a:gridCol w="1071563"/>
                <a:gridCol w="30432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P.P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T.c vàng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Nhạy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Đặc hiệu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rbel" pitchFamily="34" charset="0"/>
                        </a:rPr>
                        <a:t>Đặc điểm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Cấy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√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Xâm nhập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Mô học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√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Xâm nhập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Urease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# 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Xâm nhập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UBT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92%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Theo dõi ĐT (sau 1 tháng ngưng thuốc), nhạy và đặc hiệu #100%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Huyết thanh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thấp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K.N/ phân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98%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99%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Hứa hẹn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7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PCR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Đòi hỏi kỹ thuật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Lựa chọn biện pháp chẩn đoán 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XHTH, sụt cân hay thiếu máu không giải thích được, người &gt;50 tuổi gần đây xuất hiện khó tiêu </a:t>
            </a:r>
            <a:r>
              <a:rPr lang="en-US" smtClean="0">
                <a:sym typeface="Wingdings" pitchFamily="2" charset="2"/>
              </a:rPr>
              <a:t> nội soi + test nhanh.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Đang XH hoặc XH gần đây, đang dùng KS hoặc thuốc kháng tiết  nội soi + mô học.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Cấy và test đề kháng KS: có giá trị, nhưng thường không chỉ định ngay từ đầu.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0" y="644324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Gerrits et al., Lancet Infect Dis 2006; 6(11):699-709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Lựa chọn biện pháp chẩn đoán 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Không có dấu hiệu cảnh báo </a:t>
            </a:r>
            <a:r>
              <a:rPr lang="en-US" smtClean="0">
                <a:sym typeface="Wingdings" pitchFamily="2" charset="2"/>
              </a:rPr>
              <a:t> test không xâm nhập:</a:t>
            </a:r>
          </a:p>
          <a:p>
            <a:pPr>
              <a:buNone/>
            </a:pPr>
            <a:r>
              <a:rPr lang="en-US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. UBT (Urea Breath Test)</a:t>
            </a:r>
          </a:p>
          <a:p>
            <a:pPr>
              <a:buNone/>
            </a:pPr>
            <a:r>
              <a:rPr lang="en-US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. Huyết thanh chẩn đoán: hạn chế</a:t>
            </a:r>
          </a:p>
          <a:p>
            <a:pPr>
              <a:buNone/>
            </a:pPr>
            <a:r>
              <a:rPr lang="en-US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. Kháng nguyên trong phân: trẻ &lt;6 tuổi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0" y="644324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Gerrits et al., Lancet Infect Dis 2006; 6(11):699-709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mtClean="0"/>
              <a:t>Test HP trong phân ở trẻ em Việt Nam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971550"/>
            <a:ext cx="704850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5257800" y="5957455"/>
            <a:ext cx="2667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77490" y="6158345"/>
            <a:ext cx="452351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Chỉ định tiệt trừ 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Nhiễm HP + loét đường tiêu hóa</a:t>
            </a:r>
          </a:p>
          <a:p>
            <a:r>
              <a:rPr lang="en-US" smtClean="0"/>
              <a:t>Nhiễm HP + người thân trực hệ bị K dạ dày</a:t>
            </a:r>
          </a:p>
          <a:p>
            <a:r>
              <a:rPr lang="en-US" smtClean="0"/>
              <a:t>Nhiễm HP + thiếu máu thiếu sắt kháng trị đã loại trừ các NN khác</a:t>
            </a:r>
          </a:p>
          <a:p>
            <a:r>
              <a:rPr lang="en-US" smtClean="0"/>
              <a:t>Nhiễm HP dựa trên mẫu sinh thiết + không loét đường tiêu hóa </a:t>
            </a:r>
            <a:r>
              <a:rPr lang="en-US" smtClean="0">
                <a:sym typeface="Wingdings" pitchFamily="2" charset="2"/>
              </a:rPr>
              <a:t> có thể cân nhắc.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Dịch tễ học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Tỷ lệ mang mầm bệnh:</a:t>
            </a:r>
          </a:p>
          <a:p>
            <a:pPr>
              <a:buNone/>
            </a:pPr>
            <a:r>
              <a:rPr lang="en-US"/>
              <a:t>	</a:t>
            </a:r>
            <a:r>
              <a:rPr lang="en-US" smtClean="0"/>
              <a:t>. Nước công nghiệp hóa: 20-50%, giảm dần.</a:t>
            </a:r>
          </a:p>
          <a:p>
            <a:pPr>
              <a:buNone/>
            </a:pPr>
            <a:r>
              <a:rPr lang="en-US"/>
              <a:t>	</a:t>
            </a:r>
            <a:r>
              <a:rPr lang="en-US" smtClean="0"/>
              <a:t>. Nước đang phát triển: 80%, ổn định.</a:t>
            </a:r>
          </a:p>
          <a:p>
            <a:pPr>
              <a:buNone/>
            </a:pPr>
            <a:endParaRPr lang="en-US"/>
          </a:p>
          <a:p>
            <a:r>
              <a:rPr lang="en-US" smtClean="0"/>
              <a:t>Tỷ lệ này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Điều trị tiệt trừ 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smtClean="0"/>
              <a:t>In vitro</a:t>
            </a:r>
            <a:r>
              <a:rPr lang="en-US" sz="2800" smtClean="0"/>
              <a:t>: HP nhạy với hầu hết các KS.</a:t>
            </a:r>
          </a:p>
          <a:p>
            <a:r>
              <a:rPr lang="en-US" sz="2800" i="1" smtClean="0"/>
              <a:t>In vivo</a:t>
            </a:r>
            <a:r>
              <a:rPr lang="en-US" sz="2800" smtClean="0"/>
              <a:t>: không có KS nào tiệt trừ được HP khi dùng đơn lẻ.</a:t>
            </a:r>
          </a:p>
          <a:p>
            <a:r>
              <a:rPr lang="en-US" sz="2800" smtClean="0"/>
              <a:t>Vai trò thuốc kháng tiết: </a:t>
            </a:r>
          </a:p>
          <a:p>
            <a:pPr>
              <a:buNone/>
            </a:pPr>
            <a:r>
              <a:rPr lang="en-US" sz="2800"/>
              <a:t>	</a:t>
            </a:r>
            <a:r>
              <a:rPr lang="en-US" sz="2800" smtClean="0"/>
              <a:t>. tăng pH dạ dày </a:t>
            </a:r>
            <a:r>
              <a:rPr lang="en-US" sz="2800" smtClean="0">
                <a:sym typeface="Wingdings" pitchFamily="2" charset="2"/>
              </a:rPr>
              <a:t> kéo dài thời gian bán hủy KS  </a:t>
            </a:r>
            <a:r>
              <a:rPr lang="en-US" sz="2800" smtClean="0"/>
              <a:t>tăng hiệu quả tiệt trừ.</a:t>
            </a:r>
          </a:p>
          <a:p>
            <a:pPr>
              <a:buNone/>
            </a:pPr>
            <a:r>
              <a:rPr lang="en-US" sz="2800"/>
              <a:t>	</a:t>
            </a:r>
            <a:r>
              <a:rPr lang="en-US" sz="2800" smtClean="0"/>
              <a:t>. một số PPI có tác dụng kháng khuẩn</a:t>
            </a:r>
          </a:p>
          <a:p>
            <a:pPr>
              <a:buNone/>
            </a:pPr>
            <a:r>
              <a:rPr lang="en-US" sz="2800"/>
              <a:t>	</a:t>
            </a:r>
            <a:r>
              <a:rPr lang="en-US" sz="2800" smtClean="0"/>
              <a:t>. giảm tác dụng ngoại ý của phác đồ kết hợp </a:t>
            </a:r>
            <a:r>
              <a:rPr lang="en-US" sz="2800" smtClean="0">
                <a:sym typeface="Wingdings" pitchFamily="2" charset="2"/>
              </a:rPr>
              <a:t> tăng dung nạp</a:t>
            </a:r>
            <a:endParaRPr lang="en-US" sz="2800" smtClean="0"/>
          </a:p>
          <a:p>
            <a:r>
              <a:rPr lang="en-US" sz="2800" smtClean="0"/>
              <a:t>Thường sử dụng PPI hơn anti-H2, mặc dù bằng chứng hiệu quả không khác biệt rõ.</a:t>
            </a: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4191000" y="644324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Gerrits et al., Lancet Infect Dis 2006; 6(11):699-709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Hiệu quả của các phác đồ tiệt trừ HP</a:t>
            </a:r>
            <a:br>
              <a:rPr lang="en-US" smtClean="0"/>
            </a:br>
            <a:r>
              <a:rPr lang="en-US" smtClean="0"/>
              <a:t>trên trẻ em Việt Nam</a:t>
            </a:r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6172200" cy="480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038600" y="6443246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Nguyen Thi Viet Ha et al., Helicobacter 2008; 13:550-556</a:t>
            </a:r>
            <a:endParaRPr lang="en-US" sz="1600" i="1"/>
          </a:p>
        </p:txBody>
      </p:sp>
      <p:sp>
        <p:nvSpPr>
          <p:cNvPr id="5" name="Rectangle 4"/>
          <p:cNvSpPr/>
          <p:nvPr/>
        </p:nvSpPr>
        <p:spPr>
          <a:xfrm>
            <a:off x="1752600" y="4572000"/>
            <a:ext cx="6172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3581400"/>
            <a:ext cx="14478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868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Tiệt trừ HP và lành vết loét trên trẻ em VN</a:t>
            </a:r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6217254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038600" y="6443246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Nguyen Thi Viet Ha et al., Helicobacter 2008; 13:550-556</a:t>
            </a:r>
            <a:endParaRPr lang="en-US" sz="1600" i="1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4114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43990" y="4267200"/>
            <a:ext cx="425221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</a:t>
            </a:r>
            <a:r>
              <a:rPr lang="en-US" smtClean="0"/>
              <a:t>hác đồ first-line ở trẻ em</a:t>
            </a:r>
            <a:br>
              <a:rPr lang="en-US" smtClean="0"/>
            </a:br>
            <a:r>
              <a:rPr lang="en-US" smtClean="0"/>
              <a:t>(theo ESPGHAN và NASPGHAN 2011)</a:t>
            </a:r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52613"/>
            <a:ext cx="5849314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57800" y="644324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Koletzko et al., JPGN 2011; 53:230-243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254000"/>
            <a:ext cx="4824412" cy="644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220663"/>
            <a:ext cx="4679950" cy="651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Quan đểm của Maastricht IV về </a:t>
            </a:r>
            <a:br>
              <a:rPr lang="en-US" smtClean="0"/>
            </a:br>
            <a:r>
              <a:rPr lang="en-US" smtClean="0"/>
              <a:t>chiến lược điều trị</a:t>
            </a:r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524000"/>
            <a:ext cx="914400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57800" y="644324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Malfertheiner et al., Gut 2012; 61:646-664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Các thuốc ức chế bài tiết acid tại dạ dày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819" y="1600200"/>
            <a:ext cx="65955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Proton-pump inhibitor (PPI)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smtClean="0"/>
              <a:t>Nên cho trước bữa ăn đầu tiên trong ngày. Một số trường hợp cần thêm 1 liều nữa trước bữa ăn chiều.</a:t>
            </a:r>
          </a:p>
          <a:p>
            <a:r>
              <a:rPr lang="en-US" sz="2800" smtClean="0"/>
              <a:t>Không dùng cùng lúc với anti-H2, prostaglandin, somatostatin analogue (octreotide).</a:t>
            </a:r>
          </a:p>
          <a:p>
            <a:r>
              <a:rPr lang="en-US" sz="2800" smtClean="0"/>
              <a:t>PPI 1 liều/ngày làm giảm 66% tiết acid sau 5 ngày </a:t>
            </a:r>
            <a:r>
              <a:rPr lang="en-US" sz="2800" smtClean="0">
                <a:sym typeface="Wingdings" pitchFamily="2" charset="2"/>
              </a:rPr>
              <a:t> không dùng “khi cảm thấy cần”. </a:t>
            </a:r>
          </a:p>
          <a:p>
            <a:r>
              <a:rPr lang="en-US" sz="2800" smtClean="0">
                <a:sym typeface="Wingdings" pitchFamily="2" charset="2"/>
              </a:rPr>
              <a:t>Một số trường hợp có thể dùng 2 liều/ ngày trong 2-3 ngày đầu để giảm nhanh triệu chứng.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Các dạng PPIs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smtClean="0"/>
              <a:t>Omeprazole	(1989)</a:t>
            </a:r>
          </a:p>
          <a:p>
            <a:r>
              <a:rPr lang="en-US" smtClean="0"/>
              <a:t>Lanzoprazole	(1995)</a:t>
            </a:r>
          </a:p>
          <a:p>
            <a:r>
              <a:rPr lang="en-US" smtClean="0"/>
              <a:t>Rabeprazole	(1999)</a:t>
            </a:r>
          </a:p>
          <a:p>
            <a:r>
              <a:rPr lang="en-US" smtClean="0"/>
              <a:t>Pantoprazole	(2000)</a:t>
            </a:r>
          </a:p>
          <a:p>
            <a:r>
              <a:rPr lang="en-US" smtClean="0"/>
              <a:t>Esomeprazole	(2001)</a:t>
            </a:r>
          </a:p>
          <a:p>
            <a:r>
              <a:rPr lang="en-US" smtClean="0"/>
              <a:t>Zegarid (dạng phóng thích nhanh của Omeprazole)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Diễn biến tự nhiên của nhiễm HP</a:t>
            </a:r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6959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191000" y="61722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Gerrits et al., Lancet Infect Dis 2006; 6(11):699-709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Đề kháng kháng sinh</a:t>
            </a:r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1619250"/>
            <a:ext cx="79724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828800" y="2514600"/>
            <a:ext cx="6553200" cy="3048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0" y="3048000"/>
            <a:ext cx="6553200" cy="3048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08020" y="3657600"/>
            <a:ext cx="6553200" cy="3048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4945" y="4267200"/>
            <a:ext cx="6553200" cy="3048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94165" y="4876800"/>
            <a:ext cx="6553200" cy="3048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62484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Francesco et al., J Gastrointestin Liver Dis 2010; 19(4):409-414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Đề kháng KS ở trẻ em Việt Nam</a:t>
            </a:r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316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819400" y="2514600"/>
            <a:ext cx="381000" cy="2743200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29400" y="2514600"/>
            <a:ext cx="381000" cy="2743200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6172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Nguyen Thi Viet Ha et al., Helicobacter 2012; 17:319-325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1476375"/>
            <a:ext cx="87058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86200" y="64008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Nguyen Thi Viet Ha et al., Helicobacter 2012; 17:319-325</a:t>
            </a:r>
            <a:endParaRPr lang="en-US" sz="1600" i="1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5575" y="433388"/>
            <a:ext cx="375285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86200" y="6443246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Nguyen Thi Viet Ha et al., Helicobacter 2012; 17:319-325</a:t>
            </a:r>
            <a:endParaRPr lang="en-US" sz="1600" i="1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70966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04800" y="3962400"/>
            <a:ext cx="6172200" cy="1219200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Cơ chế đề kháng với kháng sinh của HP</a:t>
            </a:r>
            <a:endParaRPr lang="en-US"/>
          </a:p>
        </p:txBody>
      </p:sp>
      <p:pic>
        <p:nvPicPr>
          <p:cNvPr id="15362" name="Picture 2" descr="http://ars.els-cdn.com/content/image/1-s2.0-S1473309906706272-gr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162049"/>
            <a:ext cx="3943350" cy="5619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Cơ chế tác động của KS và đề kháng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2050"/>
            <a:ext cx="91440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191000" y="644324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Gerrits et al., Lancet Infect Dis 2006; 6(11):699-709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mtClean="0"/>
              <a:t>Khi nào cần test về tính đề kháng KS?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009650"/>
            <a:ext cx="254317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867400" y="60198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Gerrits et al., Lancet Infect Dis 2006; 6(11):699-709</a:t>
            </a:r>
            <a:endParaRPr lang="en-US" sz="16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Khi nào cần test về tính đề kháng KS?</a:t>
            </a:r>
            <a:br>
              <a:rPr lang="en-US" smtClean="0"/>
            </a:br>
            <a:r>
              <a:rPr lang="en-US" smtClean="0"/>
              <a:t>Quan điểm của Maastricht IV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Trước lựa chọn </a:t>
            </a:r>
            <a:r>
              <a:rPr lang="en-US" smtClean="0">
                <a:solidFill>
                  <a:srgbClr val="FF0000"/>
                </a:solidFill>
              </a:rPr>
              <a:t>first-line therapy</a:t>
            </a:r>
            <a:r>
              <a:rPr lang="en-US" smtClean="0"/>
              <a:t>: chỉ thực hiện các test đề kháng KS ở những vùng kháng clarithromycin cao, nếu dự định dùng 3 loại có clarithromycin.</a:t>
            </a:r>
          </a:p>
          <a:p>
            <a:r>
              <a:rPr lang="en-US" smtClean="0"/>
              <a:t>Trước lựa chọn </a:t>
            </a:r>
            <a:r>
              <a:rPr lang="en-US" smtClean="0">
                <a:solidFill>
                  <a:srgbClr val="FF0000"/>
                </a:solidFill>
              </a:rPr>
              <a:t>second-line therapy</a:t>
            </a:r>
            <a:r>
              <a:rPr lang="en-US" smtClean="0"/>
              <a:t>: nên cân nhắc test đề kháng KS nếu có thực hiện nội soi lại.</a:t>
            </a:r>
          </a:p>
          <a:p>
            <a:r>
              <a:rPr lang="en-US" smtClean="0"/>
              <a:t>Sau khi </a:t>
            </a:r>
            <a:r>
              <a:rPr lang="en-US" smtClean="0">
                <a:solidFill>
                  <a:srgbClr val="FF0000"/>
                </a:solidFill>
              </a:rPr>
              <a:t>second-line therapy cũng thất bại</a:t>
            </a:r>
            <a:r>
              <a:rPr lang="en-US" smtClean="0"/>
              <a:t>: phải thực hiện test đề kháng KS.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57800" y="621464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Malfertheiner et al., Gut 2012; 61:646-664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600" smtClean="0"/>
              <a:t>Chọn phác đồ tùy vào tình hình kháng clarithromycin</a:t>
            </a:r>
            <a:endParaRPr lang="en-US" sz="360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44100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48400" y="6172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Malfertheiner et al., Gut 2012; 61:646-664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38041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533400" y="304800"/>
            <a:ext cx="77444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smtClean="0"/>
              <a:t>Diễn biến tự nhiên của nhiễm HP</a:t>
            </a:r>
            <a:endParaRPr lang="en-US" sz="44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Các test về tính đề kháng KS của HP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81124"/>
            <a:ext cx="4747969" cy="484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191000" y="644324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Gerrits et al., Lancet Infect Dis 2006; 6(11):699-709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Kháng clarithromycin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410200" cy="1447800"/>
          </a:xfrm>
        </p:spPr>
        <p:txBody>
          <a:bodyPr>
            <a:normAutofit fontScale="92500"/>
          </a:bodyPr>
          <a:lstStyle/>
          <a:p>
            <a:r>
              <a:rPr lang="en-US" smtClean="0"/>
              <a:t>Đột biến điểm tại 23S rRNA</a:t>
            </a:r>
          </a:p>
          <a:p>
            <a:r>
              <a:rPr lang="en-US" smtClean="0"/>
              <a:t>Báo cáo đầu tiên vào năm 1996</a:t>
            </a:r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3838" y="3429000"/>
            <a:ext cx="64915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743200" y="6443246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Versalovic et al., Antimicrob Agents Chemother 1996; 40(2):477-480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Ảnh hưởng của đề kháng </a:t>
            </a:r>
            <a:r>
              <a:rPr lang="en-US" smtClean="0">
                <a:solidFill>
                  <a:srgbClr val="FF0000"/>
                </a:solidFill>
              </a:rPr>
              <a:t>nitroimidazole</a:t>
            </a:r>
            <a:r>
              <a:rPr lang="en-US" smtClean="0"/>
              <a:t> lên thất bại điều trị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smtClean="0"/>
              <a:t>Phác đồ 3 loại có PPI và nitroimidazole</a:t>
            </a:r>
            <a:r>
              <a:rPr lang="en-US" sz="280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/>
              <a:t>	</a:t>
            </a:r>
            <a:r>
              <a:rPr lang="en-US" sz="2800" smtClean="0"/>
              <a:t>. Nhạy nitroimidazole: tiệt trừ thành công 90%</a:t>
            </a:r>
          </a:p>
          <a:p>
            <a:pPr>
              <a:spcBef>
                <a:spcPts val="0"/>
              </a:spcBef>
              <a:buNone/>
            </a:pPr>
            <a:r>
              <a:rPr lang="en-US" sz="2800"/>
              <a:t>	</a:t>
            </a:r>
            <a:r>
              <a:rPr lang="en-US" sz="2800" smtClean="0"/>
              <a:t>. Kháng nitroimidazole: thành công 73%</a:t>
            </a:r>
          </a:p>
          <a:p>
            <a:pPr>
              <a:spcBef>
                <a:spcPts val="0"/>
              </a:spcBef>
              <a:buNone/>
            </a:pPr>
            <a:endParaRPr lang="en-US" sz="2800" smtClean="0"/>
          </a:p>
          <a:p>
            <a:pPr>
              <a:spcBef>
                <a:spcPts val="0"/>
              </a:spcBef>
            </a:pPr>
            <a:r>
              <a:rPr lang="en-US" sz="2800" b="1" smtClean="0"/>
              <a:t>Phác đồ 3 loại có bismuth và nitroimidazole</a:t>
            </a:r>
            <a:r>
              <a:rPr lang="en-US" sz="280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/>
              <a:t>	</a:t>
            </a:r>
            <a:r>
              <a:rPr lang="en-US" sz="2800" smtClean="0"/>
              <a:t>. Nhạy nitroimidazole: tiệt trừ thành công 89%</a:t>
            </a:r>
          </a:p>
          <a:p>
            <a:pPr>
              <a:spcBef>
                <a:spcPts val="0"/>
              </a:spcBef>
              <a:buNone/>
            </a:pPr>
            <a:r>
              <a:rPr lang="en-US" sz="2800"/>
              <a:t>	</a:t>
            </a:r>
            <a:r>
              <a:rPr lang="en-US" sz="2800" smtClean="0"/>
              <a:t>. Kháng nitroimidazole: thành công 53%</a:t>
            </a:r>
          </a:p>
          <a:p>
            <a:pPr>
              <a:spcBef>
                <a:spcPts val="0"/>
              </a:spcBef>
              <a:buNone/>
            </a:pPr>
            <a:endParaRPr lang="en-US" sz="2800" smtClean="0"/>
          </a:p>
          <a:p>
            <a:pPr>
              <a:spcBef>
                <a:spcPts val="0"/>
              </a:spcBef>
            </a:pPr>
            <a:r>
              <a:rPr lang="en-US" sz="2800" b="1" smtClean="0"/>
              <a:t>Phác đồ 4 loại có PPI, bismuth và nitroimidazole</a:t>
            </a:r>
            <a:r>
              <a:rPr lang="en-US" sz="280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smtClean="0"/>
              <a:t>	. Nhạy nitroimidazole: tiệt trừ thành công 92%</a:t>
            </a:r>
          </a:p>
          <a:p>
            <a:pPr>
              <a:spcBef>
                <a:spcPts val="0"/>
              </a:spcBef>
              <a:buNone/>
            </a:pPr>
            <a:r>
              <a:rPr lang="en-US" sz="2800" smtClean="0"/>
              <a:t>	. Kháng nitroimidazole: thành công 83%</a:t>
            </a:r>
          </a:p>
          <a:p>
            <a:pPr>
              <a:spcBef>
                <a:spcPts val="0"/>
              </a:spcBef>
              <a:buNone/>
            </a:pP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4191000" y="644324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Gerrits et al., Lancet Infect Dis 2006; 6(11):699-709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mtClean="0"/>
              <a:t>Ảnh hưởng của đề kháng </a:t>
            </a:r>
            <a:r>
              <a:rPr lang="en-US" smtClean="0">
                <a:solidFill>
                  <a:srgbClr val="FF0000"/>
                </a:solidFill>
              </a:rPr>
              <a:t>macrolide</a:t>
            </a:r>
            <a:r>
              <a:rPr lang="en-US" smtClean="0"/>
              <a:t> lên thất bại điều trị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smtClean="0"/>
              <a:t>Phác đồ 2 loại có macrolide (với PPI hoặc bismuth)</a:t>
            </a:r>
            <a:r>
              <a:rPr lang="en-US" sz="280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/>
              <a:t>	</a:t>
            </a:r>
            <a:r>
              <a:rPr lang="en-US" sz="2800" smtClean="0"/>
              <a:t>. Nhạy macrolide: tiệt trừ thành công 68%</a:t>
            </a:r>
          </a:p>
          <a:p>
            <a:pPr>
              <a:spcBef>
                <a:spcPts val="0"/>
              </a:spcBef>
              <a:buNone/>
            </a:pPr>
            <a:r>
              <a:rPr lang="en-US" sz="2800"/>
              <a:t>	</a:t>
            </a:r>
            <a:r>
              <a:rPr lang="en-US" sz="2800" smtClean="0"/>
              <a:t>. Kháng macrolide : thành công 33%</a:t>
            </a:r>
          </a:p>
          <a:p>
            <a:pPr>
              <a:spcBef>
                <a:spcPts val="0"/>
              </a:spcBef>
              <a:buNone/>
            </a:pPr>
            <a:endParaRPr lang="en-US" sz="2800" smtClean="0"/>
          </a:p>
          <a:p>
            <a:pPr>
              <a:spcBef>
                <a:spcPts val="0"/>
              </a:spcBef>
            </a:pPr>
            <a:r>
              <a:rPr lang="en-US" sz="2800" b="1" smtClean="0"/>
              <a:t>Phác đồ 3 loại có macrolide</a:t>
            </a:r>
            <a:r>
              <a:rPr lang="en-US" sz="280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/>
              <a:t>	</a:t>
            </a:r>
            <a:r>
              <a:rPr lang="en-US" sz="2800" smtClean="0"/>
              <a:t>. Nhạy macrolide : tiệt trừ thành công 86%</a:t>
            </a:r>
          </a:p>
          <a:p>
            <a:pPr>
              <a:spcBef>
                <a:spcPts val="0"/>
              </a:spcBef>
              <a:buNone/>
            </a:pPr>
            <a:r>
              <a:rPr lang="en-US" sz="2800"/>
              <a:t>	</a:t>
            </a:r>
            <a:r>
              <a:rPr lang="en-US" sz="2800" smtClean="0"/>
              <a:t>. Kháng macrolide : thành công 25%</a:t>
            </a:r>
          </a:p>
          <a:p>
            <a:pPr>
              <a:spcBef>
                <a:spcPts val="0"/>
              </a:spcBef>
              <a:buNone/>
            </a:pPr>
            <a:endParaRPr lang="en-US" sz="2800" smtClean="0"/>
          </a:p>
          <a:p>
            <a:pPr>
              <a:spcBef>
                <a:spcPts val="0"/>
              </a:spcBef>
              <a:buNone/>
            </a:pP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4191000" y="6443246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Gerrits et al., Lancet Infect Dis 2006; 6(11):699-709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352800" cy="4068762"/>
          </a:xfrm>
        </p:spPr>
        <p:txBody>
          <a:bodyPr>
            <a:normAutofit/>
          </a:bodyPr>
          <a:lstStyle/>
          <a:p>
            <a:r>
              <a:rPr lang="en-US" smtClean="0"/>
              <a:t>Khuyến cáo của </a:t>
            </a:r>
            <a:br>
              <a:rPr lang="en-US" smtClean="0"/>
            </a:br>
            <a:r>
              <a:rPr lang="en-US" smtClean="0"/>
              <a:t>ESPGHAN và NASPGHAN 2011</a:t>
            </a:r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04800"/>
            <a:ext cx="53149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5763490"/>
            <a:ext cx="5276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63246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Koletzko et al., JPGN 2011; 53:230-243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839200" cy="1096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Khuyến cáo của </a:t>
            </a:r>
            <a:br>
              <a:rPr lang="en-US" smtClean="0"/>
            </a:br>
            <a:r>
              <a:rPr lang="en-US" smtClean="0"/>
              <a:t>ESPGHAN và NASPGHAN 2011</a:t>
            </a:r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9725"/>
            <a:ext cx="9144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57800" y="6443246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Koletzko et al., JPGN 2011; 53:230-243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Tài liệu tham khảo chính</a:t>
            </a:r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1"/>
            <a:ext cx="8686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038600"/>
            <a:ext cx="73056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6172200"/>
            <a:ext cx="1504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05200"/>
            <a:ext cx="12477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Nguy cơ tái phát ở trẻ em Việt Nam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1123950"/>
            <a:ext cx="51339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086600" y="3733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9-15 tuổi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7086600" y="2895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7-8 tuổi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7010400" y="213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5-6 tuổi</a:t>
            </a:r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7010400" y="1295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3-4 tuổi</a:t>
            </a:r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886200" y="6172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Nguyen Thi Viet Ha et al., Helicobacter 2012; 17:452-457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HP và tương tác với ký chủ</a:t>
            </a:r>
            <a:endParaRPr lang="en-US"/>
          </a:p>
        </p:txBody>
      </p:sp>
      <p:pic>
        <p:nvPicPr>
          <p:cNvPr id="25602" name="Picture 2" descr="http://upload.wikimedia.org/wikipedia/commons/9/9a/H_pylori_virulence_factors_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6858000" cy="51435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86200" y="6470956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http://www.polygenicpathways.co.uk/helicobacter.htm</a:t>
            </a:r>
            <a:endParaRPr lang="en-US" sz="16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Tiêu chuẩn chẩn đoán nhiễm 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Cấy dương tính</a:t>
            </a:r>
          </a:p>
          <a:p>
            <a:r>
              <a:rPr lang="en-US" smtClean="0"/>
              <a:t>Mô học và urease test cùng dương tính</a:t>
            </a:r>
          </a:p>
          <a:p>
            <a:endParaRPr lang="en-US" smtClean="0"/>
          </a:p>
          <a:p>
            <a:r>
              <a:rPr lang="en-US" smtClean="0"/>
              <a:t>Nếu 2 kết quả trên không tương đồng thì cần thêm 1 XN (test hơi thở hoặc kháng nguyên trong phân).</a:t>
            </a:r>
          </a:p>
          <a:p>
            <a:r>
              <a:rPr lang="en-US" smtClean="0"/>
              <a:t>Đang có XHTH </a:t>
            </a:r>
            <a:r>
              <a:rPr lang="en-US" smtClean="0">
                <a:sym typeface="Wingdings" pitchFamily="2" charset="2"/>
              </a:rPr>
              <a:t> 1 XN trên mẫu sinh thiết (+) là đủ.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Cấy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268413"/>
            <a:ext cx="8075612" cy="5232400"/>
          </a:xfrm>
        </p:spPr>
        <p:txBody>
          <a:bodyPr/>
          <a:lstStyle/>
          <a:p>
            <a:r>
              <a:rPr lang="en-US" smtClean="0"/>
              <a:t>Đĩa thạch chứa acid nalidixic hoặc vancomycine để ức chế vi trùng thường trú hầu họng.</a:t>
            </a:r>
          </a:p>
          <a:p>
            <a:r>
              <a:rPr lang="en-US" smtClean="0"/>
              <a:t>5-7 ngày (trẻ em cần lâu hơn)</a:t>
            </a:r>
          </a:p>
          <a:p>
            <a:r>
              <a:rPr lang="en-US" smtClean="0"/>
              <a:t>H. pylori: 	(+) urease, catalase, oxidase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	(-) thủy phân hippurate, nitrate reduction</a:t>
            </a:r>
          </a:p>
          <a:p>
            <a:r>
              <a:rPr lang="en-US" smtClean="0"/>
              <a:t>Điều kiện trữ và vận chuyển mẫu: quan trọng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. chuyển phòng XN &lt; 1 giờ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. dùng chất vận chuyển phù hợp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. bỏ ngay vào chất vận chuyển, không để lâu trong không khí</a:t>
            </a:r>
          </a:p>
          <a:p>
            <a:r>
              <a:rPr lang="en-US" smtClean="0">
                <a:solidFill>
                  <a:srgbClr val="FFC000"/>
                </a:solidFill>
              </a:rPr>
              <a:t>Tiêu chuẩn vàng</a:t>
            </a:r>
          </a:p>
          <a:p>
            <a:pPr>
              <a:buClr>
                <a:srgbClr val="FFFF00"/>
              </a:buClr>
              <a:buFont typeface="Wingdings" pitchFamily="2" charset="2"/>
              <a:buChar char="§"/>
            </a:pPr>
            <a:r>
              <a:rPr lang="en-US" smtClean="0"/>
              <a:t>Cho phép xác định độ nhạy cảm kháng sinh và genome của các chủng </a:t>
            </a:r>
            <a:r>
              <a:rPr lang="en-US" i="1" smtClean="0"/>
              <a:t>H. pylori</a:t>
            </a:r>
            <a:r>
              <a:rPr lang="en-US" smtClean="0"/>
              <a:t> </a:t>
            </a:r>
          </a:p>
          <a:p>
            <a:endParaRPr lang="en-US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</a:rPr>
              <a:t>Mô học</a:t>
            </a:r>
            <a:endParaRPr lang="en-US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5194300" cy="5000625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Xoắn khuẩn gram âm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0,5-5 micromet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4-6 lông roi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Điều kiện không thuận lợi 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→ hình cầu</a:t>
            </a:r>
          </a:p>
          <a:p>
            <a:pPr eaLnBrk="1" hangingPunct="1"/>
            <a:r>
              <a:rPr lang="en-US" smtClean="0">
                <a:latin typeface="Calibri" pitchFamily="34" charset="0"/>
                <a:cs typeface="Calibri" pitchFamily="34" charset="0"/>
              </a:rPr>
              <a:t>Ngay dưới lớp nhày thân và hang vị</a:t>
            </a:r>
          </a:p>
          <a:p>
            <a:pPr eaLnBrk="1" hangingPunct="1"/>
            <a:r>
              <a:rPr lang="en-US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HP/ mô học + ureae test (+) → tiêu chuẩn vàng</a:t>
            </a:r>
          </a:p>
          <a:p>
            <a:pPr eaLnBrk="1" hangingPunct="1"/>
            <a:endParaRPr lang="en-US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r>
              <a:rPr lang="en-US" smtClean="0">
                <a:latin typeface="Calibri" pitchFamily="34" charset="0"/>
                <a:cs typeface="Calibri" pitchFamily="34" charset="0"/>
              </a:rPr>
              <a:t>Nhược điểm: độ chính xác phụ thuộc vào số lượng vi khuẩn trong mảnh sinh thiết, vị trí sinh thiết và kinh nghiệm của các nhà mô bệnh học</a:t>
            </a:r>
          </a:p>
          <a:p>
            <a:pPr eaLnBrk="1" hangingPunct="1"/>
            <a:endParaRPr lang="en-US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  <p:pic>
        <p:nvPicPr>
          <p:cNvPr id="33796" name="Content Placeholder 9" descr="HP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86463" y="1268413"/>
            <a:ext cx="2586037" cy="1935162"/>
          </a:xfrm>
        </p:spPr>
      </p:pic>
      <p:pic>
        <p:nvPicPr>
          <p:cNvPr id="33797" name="Picture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143625" y="3643313"/>
            <a:ext cx="2278063" cy="28543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1419</Words>
  <Application>Microsoft Office PowerPoint</Application>
  <PresentationFormat>On-screen Show (4:3)</PresentationFormat>
  <Paragraphs>214</Paragraphs>
  <Slides>46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Metro</vt:lpstr>
      <vt:lpstr>Cập nhật chẩn đoán và điều trị Helicobacter pylori (tài liệu hướng dẫn lâm sàng)</vt:lpstr>
      <vt:lpstr>Dịch tễ học</vt:lpstr>
      <vt:lpstr>Diễn biến tự nhiên của nhiễm HP</vt:lpstr>
      <vt:lpstr>Slide 4</vt:lpstr>
      <vt:lpstr>Nguy cơ tái phát ở trẻ em Việt Nam</vt:lpstr>
      <vt:lpstr>HP và tương tác với ký chủ</vt:lpstr>
      <vt:lpstr>Tiêu chuẩn chẩn đoán nhiễm HP</vt:lpstr>
      <vt:lpstr>Cấy</vt:lpstr>
      <vt:lpstr>Mô học</vt:lpstr>
      <vt:lpstr>Urease test</vt:lpstr>
      <vt:lpstr>Urease breath test (UBT)</vt:lpstr>
      <vt:lpstr>Huyết thanh chẩn đoán</vt:lpstr>
      <vt:lpstr>Kháng nguyên HP trong phân</vt:lpstr>
      <vt:lpstr>Phản ứng khuếch đại chuỗi gen (PCR)  </vt:lpstr>
      <vt:lpstr>Tóm tắt các p.p chẩn đoán</vt:lpstr>
      <vt:lpstr>Lựa chọn biện pháp chẩn đoán HP</vt:lpstr>
      <vt:lpstr>Lựa chọn biện pháp chẩn đoán HP</vt:lpstr>
      <vt:lpstr>Test HP trong phân ở trẻ em Việt Nam</vt:lpstr>
      <vt:lpstr>Chỉ định tiệt trừ HP</vt:lpstr>
      <vt:lpstr>Điều trị tiệt trừ HP</vt:lpstr>
      <vt:lpstr>Hiệu quả của các phác đồ tiệt trừ HP trên trẻ em Việt Nam</vt:lpstr>
      <vt:lpstr>Tiệt trừ HP và lành vết loét trên trẻ em VN</vt:lpstr>
      <vt:lpstr>Phác đồ first-line ở trẻ em (theo ESPGHAN và NASPGHAN 2011)</vt:lpstr>
      <vt:lpstr>Slide 24</vt:lpstr>
      <vt:lpstr>Slide 25</vt:lpstr>
      <vt:lpstr>Quan đểm của Maastricht IV về  chiến lược điều trị</vt:lpstr>
      <vt:lpstr>Các thuốc ức chế bài tiết acid tại dạ dày</vt:lpstr>
      <vt:lpstr>Proton-pump inhibitor (PPI)</vt:lpstr>
      <vt:lpstr>Các dạng PPIs</vt:lpstr>
      <vt:lpstr>Đề kháng kháng sinh</vt:lpstr>
      <vt:lpstr>Đề kháng KS ở trẻ em Việt Nam</vt:lpstr>
      <vt:lpstr>Slide 32</vt:lpstr>
      <vt:lpstr>Slide 33</vt:lpstr>
      <vt:lpstr>Slide 34</vt:lpstr>
      <vt:lpstr>Cơ chế đề kháng với kháng sinh của HP</vt:lpstr>
      <vt:lpstr>Cơ chế tác động của KS và đề kháng</vt:lpstr>
      <vt:lpstr>Khi nào cần test về tính đề kháng KS?</vt:lpstr>
      <vt:lpstr>Khi nào cần test về tính đề kháng KS? Quan điểm của Maastricht IV</vt:lpstr>
      <vt:lpstr>Chọn phác đồ tùy vào tình hình kháng clarithromycin</vt:lpstr>
      <vt:lpstr>Các test về tính đề kháng KS của HP</vt:lpstr>
      <vt:lpstr>Kháng clarithromycin</vt:lpstr>
      <vt:lpstr>Ảnh hưởng của đề kháng nitroimidazole lên thất bại điều trị</vt:lpstr>
      <vt:lpstr>Ảnh hưởng của đề kháng macrolide lên thất bại điều trị</vt:lpstr>
      <vt:lpstr>Khuyến cáo của  ESPGHAN và NASPGHAN 2011</vt:lpstr>
      <vt:lpstr>Khuyến cáo của  ESPGHAN và NASPGHAN 2011</vt:lpstr>
      <vt:lpstr>Tài liệu tham khảo chính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Cập nhật chẩn đoán và điều trị Helicobacter pylori (tài liệu hướng dẫn lâm sàng)</dc:title>
  <dc:creator>Tuan</dc:creator>
  <cp:lastModifiedBy>MRTUAN</cp:lastModifiedBy>
  <cp:revision>38</cp:revision>
  <dcterms:created xsi:type="dcterms:W3CDTF">2013-03-19T00:38:05Z</dcterms:created>
  <dcterms:modified xsi:type="dcterms:W3CDTF">2013-11-14T08:56:55Z</dcterms:modified>
</cp:coreProperties>
</file>