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57" r:id="rId5"/>
    <p:sldId id="275" r:id="rId6"/>
    <p:sldId id="277" r:id="rId7"/>
    <p:sldId id="258" r:id="rId8"/>
    <p:sldId id="259" r:id="rId9"/>
    <p:sldId id="260" r:id="rId10"/>
    <p:sldId id="261" r:id="rId11"/>
    <p:sldId id="27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  <p:sldId id="279" r:id="rId2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48BFC-4FB2-49E6-8B22-68D4083EF614}" type="doc">
      <dgm:prSet loTypeId="urn:microsoft.com/office/officeart/2005/8/layout/radial4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FA1E3FBB-3495-48E3-AD4B-1377A422E9E4}">
      <dgm:prSet phldrT="[Text]" custT="1"/>
      <dgm:spPr/>
      <dgm:t>
        <a:bodyPr/>
        <a:lstStyle/>
        <a:p>
          <a:r>
            <a:rPr lang="en-US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Tiêu chảy</a:t>
          </a:r>
          <a:endParaRPr lang="vi-VN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E534F9-E29C-44C1-A1C0-9EB940996DC3}" type="parTrans" cxnId="{AE0C1C52-6EE0-45B0-B445-6981488DFC4E}">
      <dgm:prSet/>
      <dgm:spPr/>
      <dgm:t>
        <a:bodyPr/>
        <a:lstStyle/>
        <a:p>
          <a:endParaRPr lang="vi-VN"/>
        </a:p>
      </dgm:t>
    </dgm:pt>
    <dgm:pt modelId="{2D3CD133-3020-4CD8-B0F2-8662EE52A134}" type="sibTrans" cxnId="{AE0C1C52-6EE0-45B0-B445-6981488DFC4E}">
      <dgm:prSet/>
      <dgm:spPr/>
      <dgm:t>
        <a:bodyPr/>
        <a:lstStyle/>
        <a:p>
          <a:endParaRPr lang="vi-VN"/>
        </a:p>
      </dgm:t>
    </dgm:pt>
    <dgm:pt modelId="{82920119-DC18-4F5D-94EB-38BCAEEF5FA1}">
      <dgm:prSet phldrT="[Text]" custT="1"/>
      <dgm:spPr/>
      <dgm:t>
        <a:bodyPr/>
        <a:lstStyle/>
        <a:p>
          <a:r>
            <a:rPr lang="en-US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Thẩm thấu</a:t>
          </a:r>
          <a:endParaRPr lang="vi-VN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E4F65B-E22F-4CD5-ACA9-62069AA63CDC}" type="parTrans" cxnId="{D7473350-4ECB-4F3B-98A4-AD58EBC63CB5}">
      <dgm:prSet/>
      <dgm:spPr/>
      <dgm:t>
        <a:bodyPr/>
        <a:lstStyle/>
        <a:p>
          <a:endParaRPr lang="vi-VN"/>
        </a:p>
      </dgm:t>
    </dgm:pt>
    <dgm:pt modelId="{F0243B5F-7A8E-49EE-9B15-FC5E0D2E24C8}" type="sibTrans" cxnId="{D7473350-4ECB-4F3B-98A4-AD58EBC63CB5}">
      <dgm:prSet/>
      <dgm:spPr/>
      <dgm:t>
        <a:bodyPr/>
        <a:lstStyle/>
        <a:p>
          <a:endParaRPr lang="vi-VN"/>
        </a:p>
      </dgm:t>
    </dgm:pt>
    <dgm:pt modelId="{6F99A303-A256-410F-91DA-92D92C4C4330}">
      <dgm:prSet phldrT="[Text]" custT="1"/>
      <dgm:spPr/>
      <dgm:t>
        <a:bodyPr/>
        <a:lstStyle/>
        <a:p>
          <a:r>
            <a:rPr lang="en-US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Bài tiết</a:t>
          </a:r>
          <a:endParaRPr lang="vi-VN" sz="2000" b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15E317-D41E-4C5C-9FE1-50A0692252DA}" type="parTrans" cxnId="{41A18375-52B2-4934-BD2A-0A86511ACABE}">
      <dgm:prSet/>
      <dgm:spPr/>
      <dgm:t>
        <a:bodyPr/>
        <a:lstStyle/>
        <a:p>
          <a:endParaRPr lang="vi-VN"/>
        </a:p>
      </dgm:t>
    </dgm:pt>
    <dgm:pt modelId="{2F334EF8-DD9C-48A8-892E-A31649B7D833}" type="sibTrans" cxnId="{41A18375-52B2-4934-BD2A-0A86511ACABE}">
      <dgm:prSet/>
      <dgm:spPr/>
      <dgm:t>
        <a:bodyPr/>
        <a:lstStyle/>
        <a:p>
          <a:endParaRPr lang="vi-VN"/>
        </a:p>
      </dgm:t>
    </dgm:pt>
    <dgm:pt modelId="{F0274BEC-2708-4DCB-AA31-E3612C262880}">
      <dgm:prSet phldrT="[Text]" custT="1"/>
      <dgm:spPr/>
      <dgm:t>
        <a:bodyPr/>
        <a:lstStyle/>
        <a:p>
          <a:r>
            <a:rPr lang="en-US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RL vận động</a:t>
          </a:r>
          <a:endParaRPr lang="vi-VN" sz="2000" b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FAEDA9-6989-4AED-A68C-D06B6F2B3EDF}" type="parTrans" cxnId="{4CFCB743-2048-4A3D-83AE-7B77F216AF43}">
      <dgm:prSet/>
      <dgm:spPr/>
      <dgm:t>
        <a:bodyPr/>
        <a:lstStyle/>
        <a:p>
          <a:endParaRPr lang="vi-VN"/>
        </a:p>
      </dgm:t>
    </dgm:pt>
    <dgm:pt modelId="{E0F62619-B1CB-4F74-BF7E-E003A9EE5009}" type="sibTrans" cxnId="{4CFCB743-2048-4A3D-83AE-7B77F216AF43}">
      <dgm:prSet/>
      <dgm:spPr/>
      <dgm:t>
        <a:bodyPr/>
        <a:lstStyle/>
        <a:p>
          <a:endParaRPr lang="vi-VN"/>
        </a:p>
      </dgm:t>
    </dgm:pt>
    <dgm:pt modelId="{6F7EAF30-FB84-488A-9110-3C82F63EDC43}">
      <dgm:prSet custT="1"/>
      <dgm:spPr/>
      <dgm:t>
        <a:bodyPr/>
        <a:lstStyle/>
        <a:p>
          <a:r>
            <a:rPr lang="en-US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Viêm</a:t>
          </a:r>
          <a:r>
            <a:rPr lang="en-US" sz="6500" smtClean="0"/>
            <a:t> </a:t>
          </a:r>
          <a:endParaRPr lang="vi-VN" sz="6500"/>
        </a:p>
      </dgm:t>
    </dgm:pt>
    <dgm:pt modelId="{DC5FF6C7-2848-4D5E-B1EA-2F2E2948EE88}" type="parTrans" cxnId="{C8754ABC-AE87-4A12-86D4-60B4E2C6E722}">
      <dgm:prSet/>
      <dgm:spPr/>
      <dgm:t>
        <a:bodyPr/>
        <a:lstStyle/>
        <a:p>
          <a:endParaRPr lang="vi-VN"/>
        </a:p>
      </dgm:t>
    </dgm:pt>
    <dgm:pt modelId="{07FCA3C5-A876-4960-9847-9F659C8E53AF}" type="sibTrans" cxnId="{C8754ABC-AE87-4A12-86D4-60B4E2C6E722}">
      <dgm:prSet/>
      <dgm:spPr/>
      <dgm:t>
        <a:bodyPr/>
        <a:lstStyle/>
        <a:p>
          <a:endParaRPr lang="vi-VN"/>
        </a:p>
      </dgm:t>
    </dgm:pt>
    <dgm:pt modelId="{0F51863F-6F4F-4608-AC5D-7C0F5CC1C41A}" type="pres">
      <dgm:prSet presAssocID="{E7248BFC-4FB2-49E6-8B22-68D4083EF61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AEA7F4-22A7-49DD-83EC-3E29283B2880}" type="pres">
      <dgm:prSet presAssocID="{FA1E3FBB-3495-48E3-AD4B-1377A422E9E4}" presName="centerShape" presStyleLbl="node0" presStyleIdx="0" presStyleCnt="1"/>
      <dgm:spPr/>
      <dgm:t>
        <a:bodyPr/>
        <a:lstStyle/>
        <a:p>
          <a:endParaRPr lang="vi-VN"/>
        </a:p>
      </dgm:t>
    </dgm:pt>
    <dgm:pt modelId="{0275360A-646E-4FBB-8BE6-97D11176F3BC}" type="pres">
      <dgm:prSet presAssocID="{1AE4F65B-E22F-4CD5-ACA9-62069AA63CDC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9A86DA04-98FF-46FD-930A-C9CD12DDD544}" type="pres">
      <dgm:prSet presAssocID="{82920119-DC18-4F5D-94EB-38BCAEEF5FA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932511C-8342-4225-AA82-23611DC21606}" type="pres">
      <dgm:prSet presAssocID="{E215E317-D41E-4C5C-9FE1-50A0692252DA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C0C6ED1E-92D6-44B4-8BAB-83B0CC6E415A}" type="pres">
      <dgm:prSet presAssocID="{6F99A303-A256-410F-91DA-92D92C4C433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F2F0211-294B-4AE9-A893-6C6155C322D7}" type="pres">
      <dgm:prSet presAssocID="{BDFAEDA9-6989-4AED-A68C-D06B6F2B3EDF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B976440A-E1CF-4BAC-AB86-D8C7D30198EB}" type="pres">
      <dgm:prSet presAssocID="{F0274BEC-2708-4DCB-AA31-E3612C262880}" presName="node" presStyleLbl="node1" presStyleIdx="2" presStyleCnt="4" custScaleX="125866" custRadScaleRad="101463" custRadScaleInc="381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44E4EFF-8266-4769-8046-A9570A8CB6FF}" type="pres">
      <dgm:prSet presAssocID="{DC5FF6C7-2848-4D5E-B1EA-2F2E2948EE88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F6622BCA-1042-4E7C-9DBE-1200BFCF00A9}" type="pres">
      <dgm:prSet presAssocID="{6F7EAF30-FB84-488A-9110-3C82F63EDC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F3F7C59-FCD9-4F27-911C-E942EDBC137D}" type="presOf" srcId="{82920119-DC18-4F5D-94EB-38BCAEEF5FA1}" destId="{9A86DA04-98FF-46FD-930A-C9CD12DDD544}" srcOrd="0" destOrd="0" presId="urn:microsoft.com/office/officeart/2005/8/layout/radial4"/>
    <dgm:cxn modelId="{AE0C1C52-6EE0-45B0-B445-6981488DFC4E}" srcId="{E7248BFC-4FB2-49E6-8B22-68D4083EF614}" destId="{FA1E3FBB-3495-48E3-AD4B-1377A422E9E4}" srcOrd="0" destOrd="0" parTransId="{26E534F9-E29C-44C1-A1C0-9EB940996DC3}" sibTransId="{2D3CD133-3020-4CD8-B0F2-8662EE52A134}"/>
    <dgm:cxn modelId="{D9345BA8-0591-4715-B671-993B7ED2DF33}" type="presOf" srcId="{BDFAEDA9-6989-4AED-A68C-D06B6F2B3EDF}" destId="{0F2F0211-294B-4AE9-A893-6C6155C322D7}" srcOrd="0" destOrd="0" presId="urn:microsoft.com/office/officeart/2005/8/layout/radial4"/>
    <dgm:cxn modelId="{D7473350-4ECB-4F3B-98A4-AD58EBC63CB5}" srcId="{FA1E3FBB-3495-48E3-AD4B-1377A422E9E4}" destId="{82920119-DC18-4F5D-94EB-38BCAEEF5FA1}" srcOrd="0" destOrd="0" parTransId="{1AE4F65B-E22F-4CD5-ACA9-62069AA63CDC}" sibTransId="{F0243B5F-7A8E-49EE-9B15-FC5E0D2E24C8}"/>
    <dgm:cxn modelId="{C8754ABC-AE87-4A12-86D4-60B4E2C6E722}" srcId="{FA1E3FBB-3495-48E3-AD4B-1377A422E9E4}" destId="{6F7EAF30-FB84-488A-9110-3C82F63EDC43}" srcOrd="3" destOrd="0" parTransId="{DC5FF6C7-2848-4D5E-B1EA-2F2E2948EE88}" sibTransId="{07FCA3C5-A876-4960-9847-9F659C8E53AF}"/>
    <dgm:cxn modelId="{DC8867C5-24E1-4B99-8B14-2B915C637C0F}" type="presOf" srcId="{E7248BFC-4FB2-49E6-8B22-68D4083EF614}" destId="{0F51863F-6F4F-4608-AC5D-7C0F5CC1C41A}" srcOrd="0" destOrd="0" presId="urn:microsoft.com/office/officeart/2005/8/layout/radial4"/>
    <dgm:cxn modelId="{41A18375-52B2-4934-BD2A-0A86511ACABE}" srcId="{FA1E3FBB-3495-48E3-AD4B-1377A422E9E4}" destId="{6F99A303-A256-410F-91DA-92D92C4C4330}" srcOrd="1" destOrd="0" parTransId="{E215E317-D41E-4C5C-9FE1-50A0692252DA}" sibTransId="{2F334EF8-DD9C-48A8-892E-A31649B7D833}"/>
    <dgm:cxn modelId="{89BAD308-CAE8-4839-9F9B-F136A04787D8}" type="presOf" srcId="{6F7EAF30-FB84-488A-9110-3C82F63EDC43}" destId="{F6622BCA-1042-4E7C-9DBE-1200BFCF00A9}" srcOrd="0" destOrd="0" presId="urn:microsoft.com/office/officeart/2005/8/layout/radial4"/>
    <dgm:cxn modelId="{4C197D4A-B09C-4594-9354-5820AAA7518A}" type="presOf" srcId="{6F99A303-A256-410F-91DA-92D92C4C4330}" destId="{C0C6ED1E-92D6-44B4-8BAB-83B0CC6E415A}" srcOrd="0" destOrd="0" presId="urn:microsoft.com/office/officeart/2005/8/layout/radial4"/>
    <dgm:cxn modelId="{81257A56-0D5D-4A2B-8C53-F5C569BDF844}" type="presOf" srcId="{FA1E3FBB-3495-48E3-AD4B-1377A422E9E4}" destId="{07AEA7F4-22A7-49DD-83EC-3E29283B2880}" srcOrd="0" destOrd="0" presId="urn:microsoft.com/office/officeart/2005/8/layout/radial4"/>
    <dgm:cxn modelId="{4CFCB743-2048-4A3D-83AE-7B77F216AF43}" srcId="{FA1E3FBB-3495-48E3-AD4B-1377A422E9E4}" destId="{F0274BEC-2708-4DCB-AA31-E3612C262880}" srcOrd="2" destOrd="0" parTransId="{BDFAEDA9-6989-4AED-A68C-D06B6F2B3EDF}" sibTransId="{E0F62619-B1CB-4F74-BF7E-E003A9EE5009}"/>
    <dgm:cxn modelId="{55F18C62-CE18-4945-AA04-EC68E6CC253D}" type="presOf" srcId="{1AE4F65B-E22F-4CD5-ACA9-62069AA63CDC}" destId="{0275360A-646E-4FBB-8BE6-97D11176F3BC}" srcOrd="0" destOrd="0" presId="urn:microsoft.com/office/officeart/2005/8/layout/radial4"/>
    <dgm:cxn modelId="{1EC5C8AB-757A-4045-B3FE-670316BFCBC1}" type="presOf" srcId="{DC5FF6C7-2848-4D5E-B1EA-2F2E2948EE88}" destId="{344E4EFF-8266-4769-8046-A9570A8CB6FF}" srcOrd="0" destOrd="0" presId="urn:microsoft.com/office/officeart/2005/8/layout/radial4"/>
    <dgm:cxn modelId="{994BA22A-9038-46EC-B572-73E92C13C4B9}" type="presOf" srcId="{F0274BEC-2708-4DCB-AA31-E3612C262880}" destId="{B976440A-E1CF-4BAC-AB86-D8C7D30198EB}" srcOrd="0" destOrd="0" presId="urn:microsoft.com/office/officeart/2005/8/layout/radial4"/>
    <dgm:cxn modelId="{0F81AE60-4B89-4F97-B4C3-19ACE44B1708}" type="presOf" srcId="{E215E317-D41E-4C5C-9FE1-50A0692252DA}" destId="{F932511C-8342-4225-AA82-23611DC21606}" srcOrd="0" destOrd="0" presId="urn:microsoft.com/office/officeart/2005/8/layout/radial4"/>
    <dgm:cxn modelId="{10C3C22E-722B-42C1-A290-A31CB3B6695B}" type="presParOf" srcId="{0F51863F-6F4F-4608-AC5D-7C0F5CC1C41A}" destId="{07AEA7F4-22A7-49DD-83EC-3E29283B2880}" srcOrd="0" destOrd="0" presId="urn:microsoft.com/office/officeart/2005/8/layout/radial4"/>
    <dgm:cxn modelId="{1B231DAC-F93E-4742-8A73-6D53FA36C8AE}" type="presParOf" srcId="{0F51863F-6F4F-4608-AC5D-7C0F5CC1C41A}" destId="{0275360A-646E-4FBB-8BE6-97D11176F3BC}" srcOrd="1" destOrd="0" presId="urn:microsoft.com/office/officeart/2005/8/layout/radial4"/>
    <dgm:cxn modelId="{1DA49A58-57F3-48DC-88CC-1FC3B93FF431}" type="presParOf" srcId="{0F51863F-6F4F-4608-AC5D-7C0F5CC1C41A}" destId="{9A86DA04-98FF-46FD-930A-C9CD12DDD544}" srcOrd="2" destOrd="0" presId="urn:microsoft.com/office/officeart/2005/8/layout/radial4"/>
    <dgm:cxn modelId="{3923B964-76FE-4D85-A236-DE0C7BF600B7}" type="presParOf" srcId="{0F51863F-6F4F-4608-AC5D-7C0F5CC1C41A}" destId="{F932511C-8342-4225-AA82-23611DC21606}" srcOrd="3" destOrd="0" presId="urn:microsoft.com/office/officeart/2005/8/layout/radial4"/>
    <dgm:cxn modelId="{2887B2EB-DFCB-4C4E-B4A8-255DEE0924CE}" type="presParOf" srcId="{0F51863F-6F4F-4608-AC5D-7C0F5CC1C41A}" destId="{C0C6ED1E-92D6-44B4-8BAB-83B0CC6E415A}" srcOrd="4" destOrd="0" presId="urn:microsoft.com/office/officeart/2005/8/layout/radial4"/>
    <dgm:cxn modelId="{FFC6ECC1-03C5-45FF-AC0B-11D5496D8C21}" type="presParOf" srcId="{0F51863F-6F4F-4608-AC5D-7C0F5CC1C41A}" destId="{0F2F0211-294B-4AE9-A893-6C6155C322D7}" srcOrd="5" destOrd="0" presId="urn:microsoft.com/office/officeart/2005/8/layout/radial4"/>
    <dgm:cxn modelId="{AB42C055-01CA-40FE-B2BA-49DDB8B4FE4E}" type="presParOf" srcId="{0F51863F-6F4F-4608-AC5D-7C0F5CC1C41A}" destId="{B976440A-E1CF-4BAC-AB86-D8C7D30198EB}" srcOrd="6" destOrd="0" presId="urn:microsoft.com/office/officeart/2005/8/layout/radial4"/>
    <dgm:cxn modelId="{A3E8E1EB-BECB-4FF5-A922-39FA510CCD9D}" type="presParOf" srcId="{0F51863F-6F4F-4608-AC5D-7C0F5CC1C41A}" destId="{344E4EFF-8266-4769-8046-A9570A8CB6FF}" srcOrd="7" destOrd="0" presId="urn:microsoft.com/office/officeart/2005/8/layout/radial4"/>
    <dgm:cxn modelId="{E1445456-3E61-46B8-BFF1-6A8117F2D39C}" type="presParOf" srcId="{0F51863F-6F4F-4608-AC5D-7C0F5CC1C41A}" destId="{F6622BCA-1042-4E7C-9DBE-1200BFCF00A9}" srcOrd="8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AEA7F4-22A7-49DD-83EC-3E29283B2880}">
      <dsp:nvSpPr>
        <dsp:cNvPr id="0" name=""/>
        <dsp:cNvSpPr/>
      </dsp:nvSpPr>
      <dsp:spPr>
        <a:xfrm>
          <a:off x="2131969" y="1339919"/>
          <a:ext cx="1280676" cy="12806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Tiêu chảy</a:t>
          </a:r>
          <a:endParaRPr lang="vi-VN" sz="28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31969" y="1339919"/>
        <a:ext cx="1280676" cy="1280676"/>
      </dsp:txXfrm>
    </dsp:sp>
    <dsp:sp modelId="{0275360A-646E-4FBB-8BE6-97D11176F3BC}">
      <dsp:nvSpPr>
        <dsp:cNvPr id="0" name=""/>
        <dsp:cNvSpPr/>
      </dsp:nvSpPr>
      <dsp:spPr>
        <a:xfrm rot="11700000">
          <a:off x="1164549" y="1494499"/>
          <a:ext cx="951941" cy="36499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86DA04-98FF-46FD-930A-C9CD12DDD544}">
      <dsp:nvSpPr>
        <dsp:cNvPr id="0" name=""/>
        <dsp:cNvSpPr/>
      </dsp:nvSpPr>
      <dsp:spPr>
        <a:xfrm>
          <a:off x="572446" y="1067148"/>
          <a:ext cx="1216642" cy="9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Thẩm thấu</a:t>
          </a:r>
          <a:endParaRPr lang="vi-VN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2446" y="1067148"/>
        <a:ext cx="1216642" cy="973314"/>
      </dsp:txXfrm>
    </dsp:sp>
    <dsp:sp modelId="{F932511C-8342-4225-AA82-23611DC21606}">
      <dsp:nvSpPr>
        <dsp:cNvPr id="0" name=""/>
        <dsp:cNvSpPr/>
      </dsp:nvSpPr>
      <dsp:spPr>
        <a:xfrm rot="14700000">
          <a:off x="1801150" y="735828"/>
          <a:ext cx="951941" cy="364992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C6ED1E-92D6-44B4-8BAB-83B0CC6E415A}">
      <dsp:nvSpPr>
        <dsp:cNvPr id="0" name=""/>
        <dsp:cNvSpPr/>
      </dsp:nvSpPr>
      <dsp:spPr>
        <a:xfrm>
          <a:off x="1467645" y="292"/>
          <a:ext cx="1216642" cy="9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Bài tiết</a:t>
          </a:r>
          <a:endParaRPr lang="vi-VN" sz="2000" b="1" kern="120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67645" y="292"/>
        <a:ext cx="1216642" cy="973314"/>
      </dsp:txXfrm>
    </dsp:sp>
    <dsp:sp modelId="{0F2F0211-294B-4AE9-A893-6C6155C322D7}">
      <dsp:nvSpPr>
        <dsp:cNvPr id="0" name=""/>
        <dsp:cNvSpPr/>
      </dsp:nvSpPr>
      <dsp:spPr>
        <a:xfrm rot="17803032">
          <a:off x="2817451" y="739786"/>
          <a:ext cx="974720" cy="364992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6440A-E1CF-4BAC-AB86-D8C7D30198EB}">
      <dsp:nvSpPr>
        <dsp:cNvPr id="0" name=""/>
        <dsp:cNvSpPr/>
      </dsp:nvSpPr>
      <dsp:spPr>
        <a:xfrm>
          <a:off x="2758253" y="297"/>
          <a:ext cx="1531339" cy="9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RL vận động</a:t>
          </a:r>
          <a:endParaRPr lang="vi-VN" sz="2000" b="1" kern="120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8253" y="297"/>
        <a:ext cx="1531339" cy="973314"/>
      </dsp:txXfrm>
    </dsp:sp>
    <dsp:sp modelId="{344E4EFF-8266-4769-8046-A9570A8CB6FF}">
      <dsp:nvSpPr>
        <dsp:cNvPr id="0" name=""/>
        <dsp:cNvSpPr/>
      </dsp:nvSpPr>
      <dsp:spPr>
        <a:xfrm rot="20700000">
          <a:off x="3428125" y="1494499"/>
          <a:ext cx="951941" cy="364992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622BCA-1042-4E7C-9DBE-1200BFCF00A9}">
      <dsp:nvSpPr>
        <dsp:cNvPr id="0" name=""/>
        <dsp:cNvSpPr/>
      </dsp:nvSpPr>
      <dsp:spPr>
        <a:xfrm>
          <a:off x="3755526" y="1067148"/>
          <a:ext cx="1216642" cy="9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Viêm</a:t>
          </a:r>
          <a:r>
            <a:rPr lang="en-US" sz="6500" kern="1200" smtClean="0"/>
            <a:t> </a:t>
          </a:r>
          <a:endParaRPr lang="vi-VN" sz="6500" kern="1200"/>
        </a:p>
      </dsp:txBody>
      <dsp:txXfrm>
        <a:off x="3755526" y="1067148"/>
        <a:ext cx="1216642" cy="97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E0A-46AF-4882-9E6D-F6DAFB45FBEE}" type="datetimeFigureOut">
              <a:rPr lang="vi-VN" smtClean="0"/>
              <a:pPr/>
              <a:t>15/11/2013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107C-8E3D-43CD-8AC3-D3EC752FD8E4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TIÊU CHẢY KÉO DÀI</a:t>
            </a:r>
            <a:endParaRPr lang="vi-VN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b="1" smtClean="0"/>
              <a:t>TS. BS. Nguyễn Anh Tuấn</a:t>
            </a:r>
          </a:p>
          <a:p>
            <a:pPr algn="r"/>
            <a:r>
              <a:rPr lang="en-US" sz="2400" b="1" smtClean="0"/>
              <a:t>Bộ môn Nhi – ĐHYD TP.HCM</a:t>
            </a:r>
            <a:endParaRPr lang="vi-VN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chảy tăng bài tiết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r>
              <a:rPr lang="en-US" sz="2800" smtClean="0"/>
              <a:t>Chất kích thích bài tiết nội sinh.</a:t>
            </a:r>
          </a:p>
          <a:p>
            <a:r>
              <a:rPr lang="en-US" sz="2800" smtClean="0"/>
              <a:t>Kích thích bài tiết Cl-</a:t>
            </a:r>
          </a:p>
          <a:p>
            <a:r>
              <a:rPr lang="en-US" sz="2800" smtClean="0"/>
              <a:t>Congenital chloride diarrhea: </a:t>
            </a:r>
          </a:p>
          <a:p>
            <a:pPr>
              <a:buNone/>
            </a:pPr>
            <a:r>
              <a:rPr lang="en-US" sz="2800"/>
              <a:t>	</a:t>
            </a:r>
            <a:r>
              <a:rPr lang="en-US" sz="2800" smtClean="0"/>
              <a:t>. đột biến NST lặn</a:t>
            </a:r>
          </a:p>
          <a:p>
            <a:pPr>
              <a:buNone/>
            </a:pPr>
            <a:r>
              <a:rPr lang="en-US" sz="2800"/>
              <a:t>	</a:t>
            </a:r>
            <a:r>
              <a:rPr lang="en-US" sz="2800" smtClean="0"/>
              <a:t>. bào thai: đa ối, sinh non</a:t>
            </a:r>
          </a:p>
          <a:p>
            <a:pPr>
              <a:buNone/>
            </a:pPr>
            <a:r>
              <a:rPr lang="en-US" sz="2800"/>
              <a:t>	</a:t>
            </a:r>
            <a:r>
              <a:rPr lang="en-US" sz="2800" smtClean="0"/>
              <a:t>. sau sinh: mất nước, giảm ion máu, tăng bilirubin máu, bụng chướng, chậm lớn.</a:t>
            </a:r>
          </a:p>
          <a:p>
            <a:pPr>
              <a:buNone/>
            </a:pPr>
            <a:r>
              <a:rPr lang="en-US" sz="2800"/>
              <a:t>	</a:t>
            </a:r>
            <a:r>
              <a:rPr lang="en-US" sz="2800" smtClean="0"/>
              <a:t>. chẩn đoán: tiêu chảy ngay sau sinh, bụng chướng, thoát Cl- trong phân &gt;90mmol/L, là dạng tiêu chảy duy nhất gây kiềm chuyển hoá.</a:t>
            </a:r>
            <a:endParaRPr lang="vi-V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320"/>
            <a:ext cx="4427984" cy="2146568"/>
          </a:xfrm>
        </p:spPr>
        <p:txBody>
          <a:bodyPr>
            <a:normAutofit/>
          </a:bodyPr>
          <a:lstStyle/>
          <a:p>
            <a:r>
              <a:rPr lang="en-US" smtClean="0"/>
              <a:t>Cơ chế bài tiết tiết tại tế bào ruột qua kênh Cl</a:t>
            </a:r>
            <a:r>
              <a:rPr lang="en-US" baseline="30000" smtClean="0"/>
              <a:t>-</a:t>
            </a:r>
            <a:r>
              <a:rPr lang="en-US" smtClean="0"/>
              <a:t> </a:t>
            </a:r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513727"/>
            <a:ext cx="4410992" cy="634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87624" y="566124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latin typeface="Calibri" pitchFamily="34" charset="0"/>
                <a:cs typeface="Calibri" pitchFamily="34" charset="0"/>
              </a:rPr>
              <a:t>Farthing MJG,  Dig Dis; 2006:47-58</a:t>
            </a:r>
            <a:endParaRPr lang="vi-VN" sz="1400" i="1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Rối loạn vận động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Rút ngắn thời gian di chuyển thức ăn trong ruột.</a:t>
            </a:r>
          </a:p>
          <a:p>
            <a:r>
              <a:rPr lang="en-US" smtClean="0"/>
              <a:t>Co thắt biên độ rộng lan truyền, thường gặp trong IBS.</a:t>
            </a:r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Viêm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thể hiện diện trong tất cả các cơ chế kia.</a:t>
            </a:r>
          </a:p>
          <a:p>
            <a:pPr>
              <a:buNone/>
            </a:pPr>
            <a:r>
              <a:rPr lang="en-US" smtClean="0"/>
              <a:t>	. viêm làm tổn thương niêm mạc ruột </a:t>
            </a:r>
            <a:r>
              <a:rPr lang="en-US" smtClean="0">
                <a:sym typeface="Symbol"/>
              </a:rPr>
              <a:t> tiêu chảy thẩm thấu.</a:t>
            </a:r>
          </a:p>
          <a:p>
            <a:pPr>
              <a:buNone/>
            </a:pPr>
            <a:r>
              <a:rPr lang="en-US" smtClean="0">
                <a:sym typeface="Symbol"/>
              </a:rPr>
              <a:t>	. một số tác nhân vi sinh vật gây viêm và tăng tiết.</a:t>
            </a:r>
          </a:p>
          <a:p>
            <a:pPr>
              <a:buNone/>
            </a:pPr>
            <a:r>
              <a:rPr lang="en-US" smtClean="0">
                <a:sym typeface="Symbol"/>
              </a:rPr>
              <a:t>	. máu trong lòng ruột có thể gây rối loạn nhu động ruột.</a:t>
            </a:r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smtClean="0"/>
              <a:t>Nguyên nhân</a:t>
            </a:r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52736"/>
            <a:ext cx="91440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772816"/>
            <a:ext cx="219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Chronic non-specific diarrhea</a:t>
            </a:r>
            <a:endParaRPr lang="vi-VN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smtClean="0"/>
              <a:t>Nguyên nhân</a:t>
            </a:r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18" y="928671"/>
            <a:ext cx="8801100" cy="566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8032" y="1711841"/>
            <a:ext cx="219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Intractable diarrhea of infancy</a:t>
            </a:r>
            <a:endParaRPr lang="vi-V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mtClean="0"/>
              <a:t>Nguyên nhân</a:t>
            </a:r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95003"/>
            <a:ext cx="91440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tác nhân vi trùng thường gặp</a:t>
            </a:r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909763"/>
            <a:ext cx="8532762" cy="373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tác nhân KST thường gặp</a:t>
            </a:r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879697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Chronic Non-specific Diarrhea (CNSD)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Thường xuất hiện lúc 1-3 tuổi.</a:t>
            </a:r>
          </a:p>
          <a:p>
            <a:r>
              <a:rPr lang="en-US" sz="2800" smtClean="0"/>
              <a:t>Tiêu 4-10 lần/ ngày, không đàm máu.</a:t>
            </a:r>
          </a:p>
          <a:p>
            <a:r>
              <a:rPr lang="en-US" sz="2800"/>
              <a:t>T</a:t>
            </a:r>
            <a:r>
              <a:rPr lang="en-US" sz="2800" smtClean="0"/>
              <a:t>iêu khi thức.</a:t>
            </a:r>
          </a:p>
          <a:p>
            <a:r>
              <a:rPr lang="en-US" sz="2800" smtClean="0"/>
              <a:t>Khởi đầu phân to hoặc sệt, sau đó đi nhiều lần, lượng ít dần.</a:t>
            </a:r>
          </a:p>
          <a:p>
            <a:r>
              <a:rPr lang="en-US" sz="2800" smtClean="0"/>
              <a:t>Có thể ghi nhận thức ăn còn trong phân.</a:t>
            </a:r>
          </a:p>
          <a:p>
            <a:r>
              <a:rPr lang="en-US" sz="2800" smtClean="0"/>
              <a:t>Phát triển CN và CC bình thường.</a:t>
            </a:r>
          </a:p>
          <a:p>
            <a:r>
              <a:rPr lang="en-US" sz="2800" smtClean="0"/>
              <a:t>Xử trí: trấn an cha mẹ, giảm nước trái cây nhiều đường, tăng chất béo, không hạn chế chất xơ, đủ nước (không dư nước) </a:t>
            </a:r>
            <a:endParaRPr lang="vi-V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chảy kéo dài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&gt; 14 ngày</a:t>
            </a:r>
          </a:p>
          <a:p>
            <a:r>
              <a:rPr lang="en-US" smtClean="0"/>
              <a:t>Liên  quan: bệnh lý ruột mạn, lành niêm mạc kém, giảm tiêu hóa và hấp thu.</a:t>
            </a:r>
          </a:p>
          <a:p>
            <a:r>
              <a:rPr lang="en-US" smtClean="0"/>
              <a:t>Thường &lt;2 tuổi </a:t>
            </a:r>
            <a:r>
              <a:rPr lang="en-US" smtClean="0">
                <a:sym typeface="Wingdings" pitchFamily="2" charset="2"/>
              </a:rPr>
              <a:t> suy dinh dưỡng, tăng nguy cơ tử vong, đặc biệt các nước đang phát triển.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Bowel Bacterial Overgrowth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Bình thường &lt;10</a:t>
            </a:r>
            <a:r>
              <a:rPr lang="en-US" baseline="30000" smtClean="0"/>
              <a:t>4</a:t>
            </a:r>
            <a:r>
              <a:rPr lang="en-US" smtClean="0"/>
              <a:t>cfu/ml.</a:t>
            </a:r>
          </a:p>
          <a:p>
            <a:r>
              <a:rPr lang="en-US" smtClean="0"/>
              <a:t>Dễ xảy ra ở cơ địa HC ruột ngắn, bán tắc ruột, hẹp ruột, suy dinh dưỡng.</a:t>
            </a:r>
          </a:p>
          <a:p>
            <a:r>
              <a:rPr lang="en-US" smtClean="0"/>
              <a:t>Tiêu chảy thẩm thấu.</a:t>
            </a:r>
          </a:p>
          <a:p>
            <a:r>
              <a:rPr lang="en-US" smtClean="0"/>
              <a:t>Điều trị: metronidazole</a:t>
            </a:r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Celiac disease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Bệnh lý ruột liên quan miễn dịch.</a:t>
            </a:r>
          </a:p>
          <a:p>
            <a:r>
              <a:rPr lang="en-US" sz="2400" smtClean="0"/>
              <a:t>Nhạy cảm với gluten.</a:t>
            </a:r>
          </a:p>
          <a:p>
            <a:r>
              <a:rPr lang="en-US" sz="2400" smtClean="0"/>
              <a:t>Tần suất lưu hành 1%.</a:t>
            </a:r>
          </a:p>
          <a:p>
            <a:r>
              <a:rPr lang="en-US" sz="2400" smtClean="0"/>
              <a:t>Tam chứng kinh điển: chậm lớn – tiêu chảy – chướng bụng</a:t>
            </a:r>
          </a:p>
          <a:p>
            <a:r>
              <a:rPr lang="en-US" sz="2400" smtClean="0"/>
              <a:t>Chẩn đoán: KT antiendomysial IgA, tTG IgA, mô học</a:t>
            </a:r>
          </a:p>
          <a:p>
            <a:r>
              <a:rPr lang="en-US" sz="2400" smtClean="0"/>
              <a:t>Xử trí: chế độ ăn không lúa mì, lúa mạch. </a:t>
            </a:r>
          </a:p>
          <a:p>
            <a:pPr>
              <a:buNone/>
            </a:pPr>
            <a:r>
              <a:rPr lang="en-US" sz="2400"/>
              <a:t>	</a:t>
            </a:r>
            <a:r>
              <a:rPr lang="en-US" sz="2400" smtClean="0"/>
              <a:t>Gần đây: gliadin – digesting  enzymes.</a:t>
            </a:r>
            <a:endParaRPr lang="vi-VN" sz="24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933056"/>
            <a:ext cx="24765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Gluten? Gliadin?</a:t>
            </a:r>
            <a:endParaRPr lang="vi-VN"/>
          </a:p>
        </p:txBody>
      </p:sp>
      <p:pic>
        <p:nvPicPr>
          <p:cNvPr id="8194" name="Picture 2" descr="http://www.yourweb24-7.com/doctorauer/wp-content/uploads/2011/08/Auer-Gluten-BreakdownPic.00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16832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Dinh dưỡng trong TCKD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Ăn sớm</a:t>
            </a:r>
          </a:p>
          <a:p>
            <a:r>
              <a:rPr lang="en-US" smtClean="0"/>
              <a:t>150kcal/kg/ngày</a:t>
            </a:r>
          </a:p>
          <a:p>
            <a:r>
              <a:rPr lang="en-US" smtClean="0"/>
              <a:t>10% NL từ protein, ½ protein từ động vật (trứng, sữa, thịt gà)</a:t>
            </a:r>
          </a:p>
          <a:p>
            <a:r>
              <a:rPr lang="en-US" smtClean="0"/>
              <a:t>Chú ý bổ sung K+</a:t>
            </a:r>
          </a:p>
          <a:p>
            <a:r>
              <a:rPr lang="en-US" smtClean="0"/>
              <a:t>Bú mẹ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Dinh dưỡng trong TCKD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Khởi đầu: chia nhỏ mỗi 3 giờ, kể cả ban đêm</a:t>
            </a:r>
          </a:p>
          <a:p>
            <a:r>
              <a:rPr lang="en-US" smtClean="0"/>
              <a:t>NG sonde nếu cần</a:t>
            </a:r>
          </a:p>
          <a:p>
            <a:r>
              <a:rPr lang="en-US" smtClean="0"/>
              <a:t>Low-lactose trong 7 ngày </a:t>
            </a:r>
            <a:r>
              <a:rPr lang="en-US" smtClean="0">
                <a:sym typeface="Wingdings" pitchFamily="2" charset="2"/>
              </a:rPr>
              <a:t> không cải thiện  </a:t>
            </a:r>
            <a:r>
              <a:rPr lang="en-US" smtClean="0"/>
              <a:t>lactose-free (lưu ý phụ huynh pha loãng hay không cho đủ lượng vì lý do kinh tê</a:t>
            </a:r>
          </a:p>
          <a:p>
            <a:r>
              <a:rPr lang="en-US" smtClean="0"/>
              <a:t>Yaourt</a:t>
            </a:r>
          </a:p>
          <a:p>
            <a:r>
              <a:rPr lang="en-US" smtClean="0"/>
              <a:t>Không cần kiêng chất béo</a:t>
            </a:r>
          </a:p>
          <a:p>
            <a:r>
              <a:rPr lang="en-US" smtClean="0"/>
              <a:t>Vi chất: kẽm, sắt, đồng, vitA, acid folic, …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Dịch tể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Nguyên nhân và tần suất khác nhau tùy nơi.</a:t>
            </a:r>
          </a:p>
          <a:p>
            <a:r>
              <a:rPr lang="en-US" smtClean="0"/>
              <a:t>Nước đang phát triển: TCKD thường theo sau đợt cấp, liên quan NT ruột nặng, không có khoảng thời gian hồi phục giữa các đợt, SDD, bệnh lý kèm theo (NT hô hấp).</a:t>
            </a:r>
          </a:p>
          <a:p>
            <a:r>
              <a:rPr lang="en-US" smtClean="0"/>
              <a:t>Nước đã phát triển: celiac, dị ứng thức ăn, …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Một số định nghĩa  </a:t>
            </a:r>
            <a:endParaRPr lang="vi-V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000108"/>
            <a:ext cx="1714512" cy="400110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Tiêu </a:t>
            </a:r>
            <a:r>
              <a:rPr lang="en-US" sz="2000" b="1" smtClean="0"/>
              <a:t>chảy KD</a:t>
            </a:r>
            <a:endParaRPr lang="vi-VN" sz="2000" b="1"/>
          </a:p>
        </p:txBody>
      </p:sp>
      <p:sp>
        <p:nvSpPr>
          <p:cNvPr id="7" name="TextBox 6"/>
          <p:cNvSpPr txBox="1"/>
          <p:nvPr/>
        </p:nvSpPr>
        <p:spPr>
          <a:xfrm>
            <a:off x="500034" y="4643446"/>
            <a:ext cx="3214710" cy="400110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sz="2000" b="1" smtClean="0"/>
              <a:t>“persistent” hay “chronic”</a:t>
            </a:r>
            <a:endParaRPr lang="vi-VN" sz="2000" b="1"/>
          </a:p>
        </p:txBody>
      </p:sp>
      <p:sp>
        <p:nvSpPr>
          <p:cNvPr id="9" name="TextBox 8"/>
          <p:cNvSpPr txBox="1"/>
          <p:nvPr/>
        </p:nvSpPr>
        <p:spPr>
          <a:xfrm>
            <a:off x="642910" y="1571612"/>
            <a:ext cx="771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Persistent diarrhea is defined as loose or watery stools occurring at least three times a day for more than 14 days; the change in stool consistency is more important than </a:t>
            </a:r>
            <a:r>
              <a:rPr lang="en-US" sz="2400" smtClean="0"/>
              <a:t>stool </a:t>
            </a:r>
            <a:r>
              <a:rPr lang="en-US" sz="2400" smtClean="0"/>
              <a:t>frequency. </a:t>
            </a:r>
          </a:p>
          <a:p>
            <a:r>
              <a:rPr lang="en-US" sz="2400" smtClean="0"/>
              <a:t>This </a:t>
            </a:r>
            <a:r>
              <a:rPr lang="en-US" sz="2400" smtClean="0"/>
              <a:t>typically translates to a stool volume of more than 10 grams/kg/day in infants and toddlers, or more than 200 grams/day in older children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642910" y="5000636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Persistent</a:t>
            </a:r>
            <a:r>
              <a:rPr lang="en-US" sz="2400" smtClean="0"/>
              <a:t> </a:t>
            </a:r>
            <a:r>
              <a:rPr lang="en-US" sz="2400" smtClean="0"/>
              <a:t>diarrhea, which they define as having a </a:t>
            </a:r>
            <a:r>
              <a:rPr lang="en-US" sz="2400" smtClean="0">
                <a:solidFill>
                  <a:srgbClr val="FF0000"/>
                </a:solidFill>
              </a:rPr>
              <a:t>sudden onset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070C0"/>
                </a:solidFill>
              </a:rPr>
              <a:t>chronic</a:t>
            </a:r>
            <a:r>
              <a:rPr lang="en-US" sz="2400" smtClean="0"/>
              <a:t> diarrhea, which they define as having a </a:t>
            </a:r>
            <a:r>
              <a:rPr lang="en-US" sz="2400" smtClean="0">
                <a:solidFill>
                  <a:srgbClr val="0070C0"/>
                </a:solidFill>
              </a:rPr>
              <a:t>gradual onset</a:t>
            </a:r>
            <a:r>
              <a:rPr lang="en-US" sz="2400" smtClean="0"/>
              <a:t>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200" y="0"/>
            <a:ext cx="668655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100" y="0"/>
            <a:ext cx="4241800" cy="660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Dịch tể học</a:t>
            </a:r>
            <a:endParaRPr lang="vi-V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2-4 triệu trẻ tử vong vì tiêu chảy mỗi năm, chiếm 13,2% tổng số tử vong.</a:t>
            </a:r>
          </a:p>
          <a:p>
            <a:r>
              <a:rPr lang="en-US" smtClean="0"/>
              <a:t>50% là tiêu chảy kéo dài (TCKD).</a:t>
            </a:r>
          </a:p>
          <a:p>
            <a:r>
              <a:rPr lang="en-US" smtClean="0"/>
              <a:t>Tần suất lưu hành của TCKD: 3-20% tổng lượt tiêu chảy.</a:t>
            </a:r>
          </a:p>
          <a:p>
            <a:endParaRPr lang="en-US" smtClean="0"/>
          </a:p>
          <a:p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smtClean="0"/>
              <a:t>Sinh lý bệnh</a:t>
            </a:r>
            <a:endParaRPr lang="vi-V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2348880"/>
          <a:ext cx="5544616" cy="262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805264"/>
            <a:ext cx="583264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Thực tế tiêu chảy có thể do nhiều cơ chế một lúc</a:t>
            </a:r>
          </a:p>
          <a:p>
            <a:pPr>
              <a:buFontTx/>
              <a:buChar char="-"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Chỉ cần giảm hấp thu nước 1% cũng đủ gây tiêu chảy</a:t>
            </a:r>
            <a:endParaRPr lang="vi-V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 cstate="print">
            <a:lum bright="-12000" contrast="20000"/>
          </a:blip>
          <a:srcRect/>
          <a:stretch>
            <a:fillRect/>
          </a:stretch>
        </p:blipFill>
        <p:spPr bwMode="auto">
          <a:xfrm>
            <a:off x="5642992" y="1396529"/>
            <a:ext cx="346551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chảy thẩm thấu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thể bẩm sinh hoặc mắc phải.</a:t>
            </a:r>
          </a:p>
          <a:p>
            <a:r>
              <a:rPr lang="en-US" smtClean="0"/>
              <a:t>Điển hình là kém hấp thu lactose.</a:t>
            </a:r>
          </a:p>
          <a:p>
            <a:r>
              <a:rPr lang="en-US" smtClean="0"/>
              <a:t>Các carbohydrate khác cũng có thể (fructose, sorbitol)</a:t>
            </a:r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742</Words>
  <Application>Microsoft Office PowerPoint</Application>
  <PresentationFormat>On-screen Show (4:3)</PresentationFormat>
  <Paragraphs>93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TIÊU CHẢY KÉO DÀI</vt:lpstr>
      <vt:lpstr>Tiêu chảy kéo dài</vt:lpstr>
      <vt:lpstr>Dịch tể</vt:lpstr>
      <vt:lpstr>Một số định nghĩa  </vt:lpstr>
      <vt:lpstr>Slide 5</vt:lpstr>
      <vt:lpstr>Slide 6</vt:lpstr>
      <vt:lpstr>Dịch tể học</vt:lpstr>
      <vt:lpstr>Sinh lý bệnh</vt:lpstr>
      <vt:lpstr>Tiêu chảy thẩm thấu</vt:lpstr>
      <vt:lpstr>Tiêu chảy tăng bài tiết</vt:lpstr>
      <vt:lpstr>Cơ chế bài tiết tiết tại tế bào ruột qua kênh Cl- </vt:lpstr>
      <vt:lpstr>Rối loạn vận động</vt:lpstr>
      <vt:lpstr>Viêm </vt:lpstr>
      <vt:lpstr>Nguyên nhân</vt:lpstr>
      <vt:lpstr>Nguyên nhân</vt:lpstr>
      <vt:lpstr>Nguyên nhân</vt:lpstr>
      <vt:lpstr>Một số tác nhân vi trùng thường gặp</vt:lpstr>
      <vt:lpstr>Một số tác nhân KST thường gặp</vt:lpstr>
      <vt:lpstr>Chronic Non-specific Diarrhea (CNSD)</vt:lpstr>
      <vt:lpstr>Small Bowel Bacterial Overgrowth</vt:lpstr>
      <vt:lpstr>Celiac disease</vt:lpstr>
      <vt:lpstr>Gluten? Gliadin?</vt:lpstr>
      <vt:lpstr>Dinh dưỡng trong TCKD</vt:lpstr>
      <vt:lpstr>Dinh dưỡng trong TCKD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Tiêu chảy kéo dài (lý thuyết lâm sàng)</dc:title>
  <dc:creator>Dr. Nguyen Anh Tuan</dc:creator>
  <cp:lastModifiedBy>MRTUAN</cp:lastModifiedBy>
  <cp:revision>25</cp:revision>
  <dcterms:created xsi:type="dcterms:W3CDTF">2012-10-30T01:17:34Z</dcterms:created>
  <dcterms:modified xsi:type="dcterms:W3CDTF">2013-11-15T05:31:59Z</dcterms:modified>
</cp:coreProperties>
</file>