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8"/>
  </p:notesMasterIdLst>
  <p:handoutMasterIdLst>
    <p:handoutMasterId r:id="rId29"/>
  </p:handoutMasterIdLst>
  <p:sldIdLst>
    <p:sldId id="280" r:id="rId2"/>
    <p:sldId id="354" r:id="rId3"/>
    <p:sldId id="364" r:id="rId4"/>
    <p:sldId id="365" r:id="rId5"/>
    <p:sldId id="353" r:id="rId6"/>
    <p:sldId id="366" r:id="rId7"/>
    <p:sldId id="367" r:id="rId8"/>
    <p:sldId id="336" r:id="rId9"/>
    <p:sldId id="369" r:id="rId10"/>
    <p:sldId id="368" r:id="rId11"/>
    <p:sldId id="313" r:id="rId12"/>
    <p:sldId id="350" r:id="rId13"/>
    <p:sldId id="339" r:id="rId14"/>
    <p:sldId id="338" r:id="rId15"/>
    <p:sldId id="341" r:id="rId16"/>
    <p:sldId id="342" r:id="rId17"/>
    <p:sldId id="363" r:id="rId18"/>
    <p:sldId id="349" r:id="rId19"/>
    <p:sldId id="355" r:id="rId20"/>
    <p:sldId id="357" r:id="rId21"/>
    <p:sldId id="359" r:id="rId22"/>
    <p:sldId id="360" r:id="rId23"/>
    <p:sldId id="361" r:id="rId24"/>
    <p:sldId id="358" r:id="rId25"/>
    <p:sldId id="323" r:id="rId26"/>
    <p:sldId id="36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99CC"/>
    <a:srgbClr val="CC0099"/>
    <a:srgbClr val="FF3399"/>
    <a:srgbClr val="CC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837" autoAdjust="0"/>
  </p:normalViewPr>
  <p:slideViewPr>
    <p:cSldViewPr>
      <p:cViewPr>
        <p:scale>
          <a:sx n="60" d="100"/>
          <a:sy n="6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79569-1D02-43A5-8A02-50416717620D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26381-14BE-48CE-A609-F8327AD33A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F3C92-6E3D-41CA-BB98-128166B18116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62A4D-E77A-4D6E-9DBC-1E77215712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929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2A4D-E77A-4D6E-9DBC-1E77215712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62A4D-E77A-4D6E-9DBC-1E77215712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159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56E2-558D-49B9-882F-4B076056490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843B36-E596-4417-B4B9-50D467F5D91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FA8B-8C9B-4094-B088-15E93E51043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B01F-C3A3-4908-9381-2582DEA4D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FA8B-8C9B-4094-B088-15E93E51043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B01F-C3A3-4908-9381-2582DEA4D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FA8B-8C9B-4094-B088-15E93E51043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B01F-C3A3-4908-9381-2582DEA4D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1EF2B-73C8-487B-8626-47EDE2036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FA8B-8C9B-4094-B088-15E93E51043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B01F-C3A3-4908-9381-2582DEA4D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FA8B-8C9B-4094-B088-15E93E51043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B01F-C3A3-4908-9381-2582DEA4D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FA8B-8C9B-4094-B088-15E93E51043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B01F-C3A3-4908-9381-2582DEA4D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FA8B-8C9B-4094-B088-15E93E51043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B01F-C3A3-4908-9381-2582DEA4D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FA8B-8C9B-4094-B088-15E93E51043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AB01F-C3A3-4908-9381-2582DEA4DF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FA8B-8C9B-4094-B088-15E93E51043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B01F-C3A3-4908-9381-2582DEA4D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FA8B-8C9B-4094-B088-15E93E51043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0EAB01F-C3A3-4908-9381-2582DEA4D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7EFFA8B-8C9B-4094-B088-15E93E51043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B01F-C3A3-4908-9381-2582DEA4D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7EFFA8B-8C9B-4094-B088-15E93E51043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0EAB01F-C3A3-4908-9381-2582DEA4D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7974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ĐÁNH GIÁ CHỨC NĂNG LỌC CẦU THẬN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b="1" dirty="0" smtClean="0"/>
              <a:t>BS. </a:t>
            </a:r>
            <a:r>
              <a:rPr lang="en-US" b="1" dirty="0" err="1" smtClean="0"/>
              <a:t>Bùi</a:t>
            </a:r>
            <a:r>
              <a:rPr lang="en-US" b="1" dirty="0" smtClean="0"/>
              <a:t> </a:t>
            </a:r>
            <a:r>
              <a:rPr lang="en-US" b="1" dirty="0" err="1" smtClean="0"/>
              <a:t>Thị</a:t>
            </a:r>
            <a:r>
              <a:rPr lang="en-US" b="1" dirty="0" smtClean="0"/>
              <a:t> </a:t>
            </a:r>
            <a:r>
              <a:rPr lang="en-US" b="1" dirty="0" err="1" smtClean="0"/>
              <a:t>Ngọc</a:t>
            </a:r>
            <a:r>
              <a:rPr lang="en-US" b="1" dirty="0" smtClean="0"/>
              <a:t> </a:t>
            </a:r>
            <a:r>
              <a:rPr lang="en-US" b="1" dirty="0" err="1" smtClean="0"/>
              <a:t>Yến</a:t>
            </a:r>
            <a:endParaRPr lang="en-US" b="1" dirty="0" smtClean="0"/>
          </a:p>
          <a:p>
            <a:pPr marL="0" indent="0" algn="r">
              <a:buNone/>
            </a:pPr>
            <a:r>
              <a:rPr lang="en-US" sz="2400" dirty="0" smtClean="0"/>
              <a:t>PM </a:t>
            </a:r>
            <a:r>
              <a:rPr lang="en-US" sz="2400" dirty="0" err="1" smtClean="0"/>
              <a:t>Thận</a:t>
            </a:r>
            <a:r>
              <a:rPr lang="en-US" sz="2400" dirty="0" smtClean="0"/>
              <a:t> – BM </a:t>
            </a:r>
            <a:r>
              <a:rPr lang="en-US" sz="2400" dirty="0" err="1" smtClean="0"/>
              <a:t>Nội</a:t>
            </a:r>
            <a:r>
              <a:rPr lang="en-US" sz="2400" dirty="0" smtClean="0"/>
              <a:t> – ĐH Y </a:t>
            </a:r>
            <a:r>
              <a:rPr lang="en-US" sz="2400" dirty="0" err="1" smtClean="0"/>
              <a:t>Dược</a:t>
            </a:r>
            <a:r>
              <a:rPr lang="en-US" sz="2400" dirty="0" smtClean="0"/>
              <a:t> TPHCM</a:t>
            </a:r>
          </a:p>
        </p:txBody>
      </p:sp>
    </p:spTree>
    <p:extLst>
      <p:ext uri="{BB962C8B-B14F-4D97-AF65-F5344CB8AC3E}">
        <p14:creationId xmlns="" xmlns:p14="http://schemas.microsoft.com/office/powerpoint/2010/main" val="36292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thanh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lọc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Creatine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nước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tiểu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24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giờ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81000" y="39624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NI-Times" pitchFamily="2" charset="0"/>
              <a:buChar char="–"/>
            </a:pPr>
            <a:r>
              <a:rPr lang="en-US" sz="2400" dirty="0" smtClean="0">
                <a:latin typeface="VNI-Times" pitchFamily="2" charset="0"/>
              </a:rPr>
              <a:t>U: </a:t>
            </a:r>
            <a:r>
              <a:rPr lang="en-US" sz="2400" dirty="0" err="1" smtClean="0">
                <a:latin typeface="VNI-Times" pitchFamily="2" charset="0"/>
              </a:rPr>
              <a:t>Noàng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ñoä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creatinine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trong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nöôùc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tieåu</a:t>
            </a:r>
            <a:r>
              <a:rPr lang="en-US" sz="2400" dirty="0" smtClean="0">
                <a:latin typeface="VNI-Times" pitchFamily="2" charset="0"/>
              </a:rPr>
              <a:t> (mg%) </a:t>
            </a:r>
          </a:p>
          <a:p>
            <a:r>
              <a:rPr lang="en-US" sz="2400" dirty="0" smtClean="0">
                <a:latin typeface="VNI-Times" pitchFamily="2" charset="0"/>
              </a:rPr>
              <a:t>- V: </a:t>
            </a:r>
            <a:r>
              <a:rPr lang="en-US" sz="2400" dirty="0" err="1" smtClean="0">
                <a:latin typeface="VNI-Times" pitchFamily="2" charset="0"/>
              </a:rPr>
              <a:t>Theå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tích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nöôùc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tieåu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trong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moät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ñôn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vò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thôøi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gian</a:t>
            </a:r>
            <a:r>
              <a:rPr lang="en-US" sz="2400" dirty="0" smtClean="0">
                <a:latin typeface="VNI-Times" pitchFamily="2" charset="0"/>
              </a:rPr>
              <a:t> (ml/</a:t>
            </a:r>
            <a:r>
              <a:rPr lang="en-US" sz="2400" dirty="0" err="1" smtClean="0">
                <a:latin typeface="VNI-Times" pitchFamily="2" charset="0"/>
              </a:rPr>
              <a:t>phuùt</a:t>
            </a:r>
            <a:r>
              <a:rPr lang="en-US" sz="2400" dirty="0" smtClean="0">
                <a:latin typeface="VNI-Times" pitchFamily="2" charset="0"/>
              </a:rPr>
              <a:t>) </a:t>
            </a:r>
          </a:p>
          <a:p>
            <a:r>
              <a:rPr lang="en-US" sz="2400" dirty="0" smtClean="0">
                <a:latin typeface="VNI-Times" pitchFamily="2" charset="0"/>
              </a:rPr>
              <a:t>- P: </a:t>
            </a:r>
            <a:r>
              <a:rPr lang="en-US" sz="2400" dirty="0" err="1" smtClean="0">
                <a:latin typeface="VNI-Times" pitchFamily="2" charset="0"/>
              </a:rPr>
              <a:t>Noàng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ñoä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creatinine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trong</a:t>
            </a:r>
            <a:r>
              <a:rPr lang="en-US" sz="2400" dirty="0" smtClean="0">
                <a:latin typeface="VNI-Times" pitchFamily="2" charset="0"/>
              </a:rPr>
              <a:t> </a:t>
            </a:r>
            <a:r>
              <a:rPr lang="en-US" sz="2400" dirty="0" err="1" smtClean="0">
                <a:latin typeface="VNI-Times" pitchFamily="2" charset="0"/>
              </a:rPr>
              <a:t>maùu</a:t>
            </a:r>
            <a:r>
              <a:rPr lang="en-US" sz="2400" dirty="0" smtClean="0">
                <a:latin typeface="VNI-Times" pitchFamily="2" charset="0"/>
              </a:rPr>
              <a:t> (mg%) </a:t>
            </a:r>
            <a:endParaRPr lang="en-US" sz="2400" dirty="0">
              <a:latin typeface="VNI-Times" pitchFamily="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654320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590800"/>
            <a:ext cx="655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5638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BSA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= (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nặng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x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)/3600)</a:t>
            </a:r>
            <a:r>
              <a:rPr lang="en-US" sz="2800" b="1" baseline="30000" dirty="0" smtClean="0">
                <a:latin typeface="Arial" pitchFamily="34" charset="0"/>
                <a:cs typeface="Arial" pitchFamily="34" charset="0"/>
              </a:rPr>
              <a:t> 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990600"/>
          </a:xfrm>
        </p:spPr>
        <p:txBody>
          <a:bodyPr>
            <a:noAutofit/>
          </a:bodyPr>
          <a:lstStyle/>
          <a:p>
            <a:pPr lvl="0" algn="ctr"/>
            <a:r>
              <a:rPr lang="en-US" sz="3600" b="1" dirty="0" err="1" smtClean="0">
                <a:solidFill>
                  <a:srgbClr val="FFFF00"/>
                </a:solidFill>
              </a:rPr>
              <a:t>Công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thức</a:t>
            </a:r>
            <a:r>
              <a:rPr lang="en-US" sz="3600" b="1" dirty="0" smtClean="0">
                <a:solidFill>
                  <a:srgbClr val="FFFF00"/>
                </a:solidFill>
              </a:rPr>
              <a:t> COCKCROFT GAULT  </a:t>
            </a:r>
            <a:endParaRPr lang="en-US" sz="3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1000" y="3429000"/>
            <a:ext cx="8153400" cy="10001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6553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886200"/>
            <a:ext cx="655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9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7010400" cy="838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MDRD (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Nhật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371600"/>
            <a:ext cx="820808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33400" y="381001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MDRD</a:t>
            </a:r>
            <a:endParaRPr lang="en-US" sz="36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962400"/>
            <a:ext cx="80857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  <a:latin typeface="+mn-lt"/>
              </a:rPr>
              <a:t>Công</a:t>
            </a:r>
            <a:r>
              <a:rPr lang="en-US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+mn-lt"/>
              </a:rPr>
              <a:t>thức</a:t>
            </a:r>
            <a:r>
              <a:rPr lang="en-US" b="1" dirty="0" smtClean="0">
                <a:solidFill>
                  <a:srgbClr val="FFFF00"/>
                </a:solidFill>
                <a:latin typeface="+mn-lt"/>
              </a:rPr>
              <a:t> CKD-EPI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1252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So </a:t>
            </a:r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sánh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eGFR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theo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 CKD-EPI </a:t>
            </a:r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và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eGFR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theo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 MDRD</a:t>
            </a:r>
            <a:endParaRPr lang="en-US" sz="3600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29600" cy="370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5200" y="6096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Ann Intern Med. 2009 May 5 ; 150 (9): 604 - 612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1028700" y="3467100"/>
            <a:ext cx="2971800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4763294" y="3390106"/>
            <a:ext cx="2971800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  <a:latin typeface="+mn-lt"/>
              </a:rPr>
              <a:t>Cystatin</a:t>
            </a:r>
            <a:r>
              <a:rPr lang="en-US" b="1" dirty="0" smtClean="0">
                <a:solidFill>
                  <a:srgbClr val="FFFF00"/>
                </a:solidFill>
                <a:latin typeface="+mn-lt"/>
              </a:rPr>
              <a:t> C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667000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Một</a:t>
            </a:r>
            <a:r>
              <a:rPr lang="en-US" sz="3200" dirty="0" smtClean="0"/>
              <a:t> protein </a:t>
            </a:r>
            <a:r>
              <a:rPr lang="en-US" sz="3200" dirty="0" err="1" smtClean="0"/>
              <a:t>có</a:t>
            </a:r>
            <a:r>
              <a:rPr lang="en-US" sz="3200" dirty="0" smtClean="0"/>
              <a:t> TLPT13 </a:t>
            </a:r>
            <a:r>
              <a:rPr lang="en-US" sz="3200" dirty="0" err="1" smtClean="0"/>
              <a:t>kDa</a:t>
            </a:r>
            <a:r>
              <a:rPr lang="en-US" sz="3200" dirty="0" smtClean="0"/>
              <a:t>,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tổng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bởi</a:t>
            </a:r>
            <a:r>
              <a:rPr lang="en-US" sz="3200" dirty="0" smtClean="0"/>
              <a:t> </a:t>
            </a:r>
            <a:r>
              <a:rPr lang="en-US" sz="3200" dirty="0" err="1" smtClean="0"/>
              <a:t>tất</a:t>
            </a:r>
            <a:r>
              <a:rPr lang="en-US" sz="3200" dirty="0" smtClean="0"/>
              <a:t> </a:t>
            </a:r>
            <a:r>
              <a:rPr lang="en-US" sz="3200" dirty="0" err="1" smtClean="0"/>
              <a:t>cả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tế</a:t>
            </a:r>
            <a:r>
              <a:rPr lang="en-US" sz="3200" dirty="0" smtClean="0"/>
              <a:t> </a:t>
            </a:r>
            <a:r>
              <a:rPr lang="en-US" sz="3200" dirty="0" err="1" smtClean="0"/>
              <a:t>bào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tỷ</a:t>
            </a:r>
            <a:r>
              <a:rPr lang="en-US" sz="3200" dirty="0" smtClean="0"/>
              <a:t> </a:t>
            </a:r>
            <a:r>
              <a:rPr lang="en-US" sz="3200" dirty="0" err="1" smtClean="0"/>
              <a:t>lệ</a:t>
            </a:r>
            <a:r>
              <a:rPr lang="en-US" sz="3200" dirty="0" smtClean="0"/>
              <a:t> </a:t>
            </a:r>
            <a:r>
              <a:rPr lang="en-US" sz="3200" dirty="0" err="1" smtClean="0"/>
              <a:t>hằng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Cystatin</a:t>
            </a:r>
            <a:r>
              <a:rPr lang="en-US" sz="3200" dirty="0" smtClean="0"/>
              <a:t> C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thay</a:t>
            </a:r>
            <a:r>
              <a:rPr lang="en-US" sz="3200" dirty="0" smtClean="0"/>
              <a:t> </a:t>
            </a:r>
            <a:r>
              <a:rPr lang="en-US" sz="3200" dirty="0" err="1" smtClean="0"/>
              <a:t>đổi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quá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viêm</a:t>
            </a:r>
            <a:r>
              <a:rPr lang="en-US" sz="3200" dirty="0" smtClean="0"/>
              <a:t>, </a:t>
            </a:r>
            <a:r>
              <a:rPr lang="en-US" sz="3200" dirty="0" err="1" smtClean="0"/>
              <a:t>khối</a:t>
            </a:r>
            <a:r>
              <a:rPr lang="en-US" sz="3200" dirty="0" smtClean="0"/>
              <a:t> </a:t>
            </a:r>
            <a:r>
              <a:rPr lang="en-US" sz="3200" dirty="0" err="1" smtClean="0"/>
              <a:t>lượng</a:t>
            </a:r>
            <a:r>
              <a:rPr lang="en-US" sz="3200" dirty="0" smtClean="0"/>
              <a:t> </a:t>
            </a:r>
            <a:r>
              <a:rPr lang="en-US" sz="3200" dirty="0" err="1" smtClean="0"/>
              <a:t>cơ</a:t>
            </a:r>
            <a:r>
              <a:rPr lang="en-US" sz="3200" dirty="0" smtClean="0"/>
              <a:t>, </a:t>
            </a:r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, </a:t>
            </a:r>
            <a:r>
              <a:rPr lang="en-US" sz="3200" dirty="0" err="1" smtClean="0"/>
              <a:t>lọc</a:t>
            </a:r>
            <a:r>
              <a:rPr lang="en-US" sz="3200" dirty="0" smtClean="0"/>
              <a:t> </a:t>
            </a:r>
            <a:r>
              <a:rPr lang="en-US" sz="3200" dirty="0" err="1" smtClean="0"/>
              <a:t>tự</a:t>
            </a:r>
            <a:r>
              <a:rPr lang="en-US" sz="3200" dirty="0" smtClean="0"/>
              <a:t> do qua </a:t>
            </a:r>
            <a:r>
              <a:rPr lang="en-US" sz="3200" dirty="0" err="1" smtClean="0"/>
              <a:t>cầu</a:t>
            </a:r>
            <a:r>
              <a:rPr lang="en-US" sz="3200" dirty="0" smtClean="0"/>
              <a:t> </a:t>
            </a:r>
            <a:r>
              <a:rPr lang="en-US" sz="3200" dirty="0" err="1" smtClean="0"/>
              <a:t>thận</a:t>
            </a:r>
            <a:r>
              <a:rPr lang="en-US" sz="3200" dirty="0" smtClean="0"/>
              <a:t>,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nước</a:t>
            </a:r>
            <a:r>
              <a:rPr lang="en-US" sz="3200" dirty="0" smtClean="0"/>
              <a:t> </a:t>
            </a:r>
            <a:r>
              <a:rPr lang="en-US" sz="3200" dirty="0" err="1" smtClean="0"/>
              <a:t>tiểu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Bình</a:t>
            </a:r>
            <a:r>
              <a:rPr lang="en-US" sz="3200" dirty="0" smtClean="0"/>
              <a:t> </a:t>
            </a:r>
            <a:r>
              <a:rPr lang="en-US" sz="3200" dirty="0" err="1" smtClean="0"/>
              <a:t>thường</a:t>
            </a:r>
            <a:r>
              <a:rPr lang="en-US" sz="3200" dirty="0" smtClean="0"/>
              <a:t> : 0,49 – 1,134mg/</a:t>
            </a:r>
            <a:r>
              <a:rPr lang="en-US" sz="3200" smtClean="0"/>
              <a:t>dL</a:t>
            </a:r>
            <a:endParaRPr lang="en-US" sz="32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199536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5200"/>
            <a:ext cx="8839200" cy="121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500" b="1" dirty="0" err="1" smtClean="0">
                <a:solidFill>
                  <a:srgbClr val="FFFF00"/>
                </a:solidFill>
              </a:rPr>
              <a:t>Công</a:t>
            </a:r>
            <a:r>
              <a:rPr lang="en-US" sz="3500" b="1" dirty="0" smtClean="0">
                <a:solidFill>
                  <a:srgbClr val="FFFF00"/>
                </a:solidFill>
              </a:rPr>
              <a:t> </a:t>
            </a:r>
            <a:r>
              <a:rPr lang="en-US" sz="3500" b="1" dirty="0" err="1" smtClean="0">
                <a:solidFill>
                  <a:srgbClr val="FFFF00"/>
                </a:solidFill>
              </a:rPr>
              <a:t>thức</a:t>
            </a:r>
            <a:r>
              <a:rPr lang="en-US" sz="3500" b="1" dirty="0" smtClean="0">
                <a:solidFill>
                  <a:srgbClr val="FFFF00"/>
                </a:solidFill>
              </a:rPr>
              <a:t> CKD-EPI </a:t>
            </a:r>
            <a:r>
              <a:rPr lang="en-US" sz="3500" b="1" dirty="0" err="1" smtClean="0">
                <a:solidFill>
                  <a:srgbClr val="FFFF00"/>
                </a:solidFill>
              </a:rPr>
              <a:t>Cys</a:t>
            </a:r>
            <a:r>
              <a:rPr lang="en-US" sz="3500" b="1" dirty="0" smtClean="0">
                <a:solidFill>
                  <a:srgbClr val="FFFF00"/>
                </a:solidFill>
              </a:rPr>
              <a:t> C </a:t>
            </a:r>
            <a:r>
              <a:rPr lang="en-US" sz="3500" b="1" dirty="0" err="1" smtClean="0">
                <a:solidFill>
                  <a:srgbClr val="FFFF00"/>
                </a:solidFill>
              </a:rPr>
              <a:t>và</a:t>
            </a:r>
            <a:r>
              <a:rPr lang="en-US" sz="3500" b="1" dirty="0" smtClean="0">
                <a:solidFill>
                  <a:srgbClr val="FFFF00"/>
                </a:solidFill>
              </a:rPr>
              <a:t> </a:t>
            </a:r>
            <a:r>
              <a:rPr lang="en-US" sz="3500" b="1" dirty="0" err="1" smtClean="0">
                <a:solidFill>
                  <a:srgbClr val="FFFF00"/>
                </a:solidFill>
              </a:rPr>
              <a:t>creatinine</a:t>
            </a:r>
            <a:r>
              <a:rPr lang="en-US" sz="3500" b="1" dirty="0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304800"/>
            <a:ext cx="87630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Công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thức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CKD-EPI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cystatin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6934200" cy="169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1" y="4419600"/>
            <a:ext cx="8991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So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sánh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pháp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eGFR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4720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21920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Khuyến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cáo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KDIGO 2012 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về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sử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dụng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creatinine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máu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và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cystatin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C 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máu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đánh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giá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chức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năng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thận</a:t>
            </a:r>
            <a:endParaRPr lang="en-US" sz="44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8915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373"/>
                <a:gridCol w="1194027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+mn-lt"/>
                        </a:rPr>
                        <a:t>Khuyến</a:t>
                      </a:r>
                      <a:r>
                        <a:rPr lang="en-US" sz="2000" b="1" dirty="0">
                          <a:latin typeface="+mn-lt"/>
                        </a:rPr>
                        <a:t> </a:t>
                      </a:r>
                      <a:r>
                        <a:rPr lang="en-US" sz="2000" b="1" dirty="0" err="1">
                          <a:latin typeface="+mn-lt"/>
                        </a:rPr>
                        <a:t>cáo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</a:rPr>
                        <a:t>Mức độ</a:t>
                      </a:r>
                      <a:endParaRPr lang="en-US" sz="2000">
                        <a:latin typeface="+mn-lt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</a:rPr>
                        <a:t>Sử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dụng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creatinine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máu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và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độ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lọc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cầu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thận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ước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đoán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cho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đánh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giá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chức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năng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thận</a:t>
                      </a:r>
                      <a:r>
                        <a:rPr lang="en-US" sz="2000" dirty="0">
                          <a:latin typeface="+mn-lt"/>
                        </a:rPr>
                        <a:t> ban </a:t>
                      </a:r>
                      <a:r>
                        <a:rPr lang="en-US" sz="2000" dirty="0" err="1">
                          <a:latin typeface="+mn-lt"/>
                        </a:rPr>
                        <a:t>đầu</a:t>
                      </a:r>
                      <a:r>
                        <a:rPr lang="en-US" sz="2000" dirty="0">
                          <a:latin typeface="+mn-lt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</a:rPr>
                        <a:t>1A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</a:rPr>
                        <a:t>Dùng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thêm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những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xét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nghiệm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khác</a:t>
                      </a:r>
                      <a:r>
                        <a:rPr lang="en-US" sz="2000" dirty="0">
                          <a:latin typeface="+mn-lt"/>
                        </a:rPr>
                        <a:t> (</a:t>
                      </a:r>
                      <a:r>
                        <a:rPr lang="en-US" sz="2000" dirty="0" err="1">
                          <a:latin typeface="+mn-lt"/>
                        </a:rPr>
                        <a:t>như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cystatin</a:t>
                      </a:r>
                      <a:r>
                        <a:rPr lang="en-US" sz="2000" dirty="0">
                          <a:latin typeface="+mn-lt"/>
                        </a:rPr>
                        <a:t> C </a:t>
                      </a:r>
                      <a:r>
                        <a:rPr lang="en-US" sz="2000" dirty="0" err="1">
                          <a:latin typeface="+mn-lt"/>
                        </a:rPr>
                        <a:t>hoặc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đo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độ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thanh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lọc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các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chất</a:t>
                      </a:r>
                      <a:r>
                        <a:rPr lang="en-US" sz="2000" dirty="0">
                          <a:latin typeface="+mn-lt"/>
                        </a:rPr>
                        <a:t>) </a:t>
                      </a:r>
                      <a:r>
                        <a:rPr lang="en-US" sz="2000" dirty="0" err="1">
                          <a:latin typeface="+mn-lt"/>
                        </a:rPr>
                        <a:t>trong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những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trường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hợp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đặc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biệt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khi</a:t>
                      </a:r>
                      <a:r>
                        <a:rPr lang="en-US" sz="2000" dirty="0">
                          <a:latin typeface="+mn-lt"/>
                        </a:rPr>
                        <a:t> ĐLCT </a:t>
                      </a:r>
                      <a:r>
                        <a:rPr lang="en-US" sz="2000" dirty="0" err="1">
                          <a:latin typeface="+mn-lt"/>
                        </a:rPr>
                        <a:t>ước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đoán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dựa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vào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creatinine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máu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kém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chính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xác</a:t>
                      </a:r>
                      <a:r>
                        <a:rPr lang="en-US" sz="2000" dirty="0">
                          <a:latin typeface="+mn-lt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</a:rPr>
                        <a:t>2B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</a:rPr>
                        <a:t>Đo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cystatin</a:t>
                      </a:r>
                      <a:r>
                        <a:rPr lang="en-US" sz="2000" dirty="0">
                          <a:latin typeface="+mn-lt"/>
                        </a:rPr>
                        <a:t> C </a:t>
                      </a:r>
                      <a:r>
                        <a:rPr lang="en-US" sz="2000" dirty="0" err="1">
                          <a:latin typeface="+mn-lt"/>
                        </a:rPr>
                        <a:t>để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chẩn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đoán</a:t>
                      </a:r>
                      <a:r>
                        <a:rPr lang="en-US" sz="2000" dirty="0">
                          <a:latin typeface="+mn-lt"/>
                        </a:rPr>
                        <a:t> BTM ở </a:t>
                      </a:r>
                      <a:r>
                        <a:rPr lang="en-US" sz="2000" dirty="0" err="1">
                          <a:latin typeface="+mn-lt"/>
                        </a:rPr>
                        <a:t>những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người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có</a:t>
                      </a:r>
                      <a:r>
                        <a:rPr lang="en-US" sz="2000" dirty="0">
                          <a:latin typeface="+mn-lt"/>
                        </a:rPr>
                        <a:t> ĐLCT </a:t>
                      </a:r>
                      <a:r>
                        <a:rPr lang="en-US" sz="2000" dirty="0" err="1">
                          <a:latin typeface="+mn-lt"/>
                        </a:rPr>
                        <a:t>ước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đoán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theo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</a:rPr>
                        <a:t>creatinine</a:t>
                      </a:r>
                      <a:r>
                        <a:rPr lang="en-US" sz="2000" dirty="0">
                          <a:latin typeface="+mn-lt"/>
                        </a:rPr>
                        <a:t> 45 – 59</a:t>
                      </a:r>
                      <a:r>
                        <a:rPr lang="en-US" sz="2000" dirty="0">
                          <a:latin typeface="+mn-lt"/>
                          <a:ea typeface="Calibri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Calibri"/>
                        </a:rPr>
                        <a:t>mL</a:t>
                      </a:r>
                      <a:r>
                        <a:rPr lang="en-US" sz="2000" dirty="0">
                          <a:latin typeface="+mn-lt"/>
                          <a:ea typeface="Calibri"/>
                        </a:rPr>
                        <a:t>/</a:t>
                      </a:r>
                      <a:r>
                        <a:rPr lang="en-US" sz="2000" dirty="0" err="1">
                          <a:latin typeface="+mn-lt"/>
                          <a:ea typeface="Calibri"/>
                        </a:rPr>
                        <a:t>phút</a:t>
                      </a:r>
                      <a:r>
                        <a:rPr lang="en-US" sz="2000" dirty="0">
                          <a:latin typeface="+mn-lt"/>
                          <a:ea typeface="Calibri"/>
                        </a:rPr>
                        <a:t>/1,73m</a:t>
                      </a:r>
                      <a:r>
                        <a:rPr lang="en-US" sz="2000" baseline="30000" dirty="0">
                          <a:latin typeface="+mn-lt"/>
                          <a:ea typeface="Calibri"/>
                        </a:rPr>
                        <a:t>2</a:t>
                      </a:r>
                      <a:r>
                        <a:rPr lang="en-US" sz="2000" dirty="0">
                          <a:latin typeface="+mn-lt"/>
                          <a:ea typeface="Calibri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Calibri"/>
                        </a:rPr>
                        <a:t>và</a:t>
                      </a:r>
                      <a:r>
                        <a:rPr lang="en-US" sz="2000" dirty="0">
                          <a:latin typeface="+mn-lt"/>
                          <a:ea typeface="Calibri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Calibri"/>
                        </a:rPr>
                        <a:t>không</a:t>
                      </a:r>
                      <a:r>
                        <a:rPr lang="en-US" sz="2000" dirty="0">
                          <a:latin typeface="+mn-lt"/>
                          <a:ea typeface="Calibri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Calibri"/>
                        </a:rPr>
                        <a:t>có</a:t>
                      </a:r>
                      <a:r>
                        <a:rPr lang="en-US" sz="2000" dirty="0">
                          <a:latin typeface="+mn-lt"/>
                          <a:ea typeface="Calibri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Calibri"/>
                        </a:rPr>
                        <a:t>bằng</a:t>
                      </a:r>
                      <a:r>
                        <a:rPr lang="en-US" sz="2000" dirty="0">
                          <a:latin typeface="+mn-lt"/>
                          <a:ea typeface="Calibri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Calibri"/>
                        </a:rPr>
                        <a:t>chứng</a:t>
                      </a:r>
                      <a:r>
                        <a:rPr lang="en-US" sz="2000" dirty="0">
                          <a:latin typeface="+mn-lt"/>
                          <a:ea typeface="Calibri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Calibri"/>
                        </a:rPr>
                        <a:t>tổn</a:t>
                      </a:r>
                      <a:r>
                        <a:rPr lang="en-US" sz="2000" dirty="0">
                          <a:latin typeface="+mn-lt"/>
                          <a:ea typeface="Calibri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Calibri"/>
                        </a:rPr>
                        <a:t>thương</a:t>
                      </a:r>
                      <a:r>
                        <a:rPr lang="en-US" sz="2000" dirty="0">
                          <a:latin typeface="+mn-lt"/>
                          <a:ea typeface="Calibri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Calibri"/>
                        </a:rPr>
                        <a:t>thận</a:t>
                      </a:r>
                      <a:r>
                        <a:rPr lang="en-US" sz="2000" dirty="0">
                          <a:latin typeface="+mn-lt"/>
                          <a:ea typeface="Calibri"/>
                        </a:rPr>
                        <a:t>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2C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ước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đoán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ĐLCT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dựa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cystatin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máu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đánh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chức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thận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dựa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cystatin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máu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độc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2C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  <a:latin typeface="+mn-lt"/>
              </a:rPr>
              <a:t>KDIGO 2012</a:t>
            </a:r>
            <a:endParaRPr lang="en-US" sz="4400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6106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+mn-lt"/>
              </a:rPr>
              <a:t>Nội</a:t>
            </a:r>
            <a:r>
              <a:rPr lang="en-US" b="1" dirty="0" smtClean="0">
                <a:solidFill>
                  <a:srgbClr val="FFFF00"/>
                </a:solidFill>
                <a:latin typeface="+mn-lt"/>
              </a:rPr>
              <a:t> dung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001000" cy="4525963"/>
          </a:xfrm>
        </p:spPr>
        <p:txBody>
          <a:bodyPr>
            <a:normAutofit/>
          </a:bodyPr>
          <a:lstStyle/>
          <a:p>
            <a:pPr marL="550926" indent="-514350">
              <a:buAutoNum type="arabicPeriod"/>
            </a:pPr>
            <a:r>
              <a:rPr lang="en-US" sz="3600" dirty="0" err="1" smtClean="0"/>
              <a:t>Những</a:t>
            </a:r>
            <a:r>
              <a:rPr lang="en-US" sz="3600" dirty="0" smtClean="0"/>
              <a:t> </a:t>
            </a:r>
            <a:r>
              <a:rPr lang="en-US" sz="3600" dirty="0" err="1" smtClean="0"/>
              <a:t>phương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</a:t>
            </a:r>
            <a:r>
              <a:rPr lang="en-US" sz="3600" dirty="0" err="1" smtClean="0"/>
              <a:t>đánh</a:t>
            </a:r>
            <a:r>
              <a:rPr lang="en-US" sz="3600" dirty="0" smtClean="0"/>
              <a:t> </a:t>
            </a:r>
            <a:r>
              <a:rPr lang="en-US" sz="3600" dirty="0" err="1" smtClean="0"/>
              <a:t>giá</a:t>
            </a:r>
            <a:r>
              <a:rPr lang="en-US" sz="3600" dirty="0" smtClean="0"/>
              <a:t> </a:t>
            </a:r>
            <a:r>
              <a:rPr lang="en-US" sz="3600" dirty="0" err="1" smtClean="0"/>
              <a:t>độ</a:t>
            </a:r>
            <a:r>
              <a:rPr lang="en-US" sz="3600" dirty="0" smtClean="0"/>
              <a:t> </a:t>
            </a:r>
            <a:r>
              <a:rPr lang="en-US" sz="3600" dirty="0" err="1" smtClean="0"/>
              <a:t>lọc</a:t>
            </a:r>
            <a:r>
              <a:rPr lang="en-US" sz="3600" dirty="0" smtClean="0"/>
              <a:t> </a:t>
            </a:r>
            <a:r>
              <a:rPr lang="en-US" sz="3600" dirty="0" err="1" smtClean="0"/>
              <a:t>cầu</a:t>
            </a:r>
            <a:r>
              <a:rPr lang="en-US" sz="3600" dirty="0" smtClean="0"/>
              <a:t> </a:t>
            </a:r>
            <a:r>
              <a:rPr lang="en-US" sz="3600" dirty="0" err="1" smtClean="0"/>
              <a:t>thận</a:t>
            </a:r>
            <a:endParaRPr lang="en-US" sz="3600" dirty="0" smtClean="0"/>
          </a:p>
          <a:p>
            <a:pPr marL="550926" indent="-514350">
              <a:buAutoNum type="arabicPeriod"/>
            </a:pPr>
            <a:r>
              <a:rPr lang="en-US" sz="3600" dirty="0" err="1" smtClean="0"/>
              <a:t>Những</a:t>
            </a:r>
            <a:r>
              <a:rPr lang="en-US" sz="3600" dirty="0" smtClean="0"/>
              <a:t> </a:t>
            </a:r>
            <a:r>
              <a:rPr lang="en-US" sz="3600" dirty="0" err="1" smtClean="0"/>
              <a:t>thay</a:t>
            </a:r>
            <a:r>
              <a:rPr lang="en-US" sz="3600" dirty="0" smtClean="0"/>
              <a:t> </a:t>
            </a:r>
            <a:r>
              <a:rPr lang="en-US" sz="3600" dirty="0" err="1" smtClean="0"/>
              <a:t>đổi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độ</a:t>
            </a:r>
            <a:r>
              <a:rPr lang="en-US" sz="3600" dirty="0" smtClean="0"/>
              <a:t> </a:t>
            </a:r>
            <a:r>
              <a:rPr lang="en-US" sz="3600" dirty="0" err="1" smtClean="0"/>
              <a:t>lọc</a:t>
            </a:r>
            <a:r>
              <a:rPr lang="en-US" sz="3600" dirty="0" smtClean="0"/>
              <a:t> </a:t>
            </a:r>
            <a:r>
              <a:rPr lang="en-US" sz="3600" dirty="0" err="1" smtClean="0"/>
              <a:t>cầu</a:t>
            </a:r>
            <a:r>
              <a:rPr lang="en-US" sz="3600" dirty="0" smtClean="0"/>
              <a:t> </a:t>
            </a:r>
            <a:r>
              <a:rPr lang="en-US" sz="3600" dirty="0" err="1" smtClean="0"/>
              <a:t>thận</a:t>
            </a:r>
            <a:endParaRPr lang="en-US" sz="3600" dirty="0" smtClean="0"/>
          </a:p>
          <a:p>
            <a:pPr marL="550926" indent="-514350">
              <a:buAutoNum type="arabicPeriod"/>
            </a:pPr>
            <a:r>
              <a:rPr lang="en-US" sz="3600" dirty="0" err="1" smtClean="0"/>
              <a:t>Thay</a:t>
            </a:r>
            <a:r>
              <a:rPr lang="en-US" sz="3600" dirty="0" smtClean="0"/>
              <a:t> </a:t>
            </a:r>
            <a:r>
              <a:rPr lang="en-US" sz="3600" dirty="0" err="1" smtClean="0"/>
              <a:t>đổi</a:t>
            </a:r>
            <a:r>
              <a:rPr lang="en-US" sz="3600" dirty="0" smtClean="0"/>
              <a:t> </a:t>
            </a:r>
            <a:r>
              <a:rPr lang="en-US" sz="3600" dirty="0" err="1" smtClean="0"/>
              <a:t>độ</a:t>
            </a:r>
            <a:r>
              <a:rPr lang="en-US" sz="3600" dirty="0" smtClean="0"/>
              <a:t> </a:t>
            </a:r>
            <a:r>
              <a:rPr lang="en-US" sz="3600" dirty="0" err="1" smtClean="0"/>
              <a:t>lọc</a:t>
            </a:r>
            <a:r>
              <a:rPr lang="en-US" sz="3600" dirty="0" smtClean="0"/>
              <a:t> </a:t>
            </a:r>
            <a:r>
              <a:rPr lang="en-US" sz="3600" dirty="0" err="1" smtClean="0"/>
              <a:t>cầu</a:t>
            </a:r>
            <a:r>
              <a:rPr lang="en-US" sz="3600" dirty="0" smtClean="0"/>
              <a:t> </a:t>
            </a:r>
            <a:r>
              <a:rPr lang="en-US" sz="3600" dirty="0" err="1" smtClean="0"/>
              <a:t>thận</a:t>
            </a:r>
            <a:r>
              <a:rPr lang="en-US" sz="3600" dirty="0" smtClean="0"/>
              <a:t> ở </a:t>
            </a:r>
            <a:r>
              <a:rPr lang="en-US" sz="3600" dirty="0" err="1" smtClean="0"/>
              <a:t>bệnh</a:t>
            </a:r>
            <a:r>
              <a:rPr lang="en-US" sz="3600" dirty="0" smtClean="0"/>
              <a:t> </a:t>
            </a:r>
            <a:r>
              <a:rPr lang="en-US" sz="3600" dirty="0" err="1" smtClean="0"/>
              <a:t>nhân</a:t>
            </a:r>
            <a:r>
              <a:rPr lang="en-US" sz="3600" dirty="0" smtClean="0"/>
              <a:t> </a:t>
            </a:r>
            <a:r>
              <a:rPr lang="en-US" sz="3600" dirty="0" err="1" smtClean="0"/>
              <a:t>đái</a:t>
            </a:r>
            <a:r>
              <a:rPr lang="en-US" sz="3600" dirty="0" smtClean="0"/>
              <a:t> </a:t>
            </a:r>
            <a:r>
              <a:rPr lang="en-US" sz="3600" dirty="0" err="1" smtClean="0"/>
              <a:t>tháo</a:t>
            </a:r>
            <a:r>
              <a:rPr lang="en-US" sz="3600" dirty="0" smtClean="0"/>
              <a:t> </a:t>
            </a:r>
            <a:r>
              <a:rPr lang="en-US" sz="3600" dirty="0" err="1" smtClean="0"/>
              <a:t>đường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4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yếu</a:t>
            </a:r>
            <a:r>
              <a:rPr lang="en-US" sz="4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tố</a:t>
            </a:r>
            <a:r>
              <a:rPr lang="en-US" sz="4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4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hưởng</a:t>
            </a:r>
            <a:r>
              <a:rPr lang="en-US" sz="4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ĐLCT</a:t>
            </a:r>
            <a:endParaRPr lang="en-US" sz="48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3200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Sinh</a:t>
            </a:r>
            <a:r>
              <a:rPr lang="en-US" sz="4000" dirty="0" smtClean="0">
                <a:solidFill>
                  <a:srgbClr val="00B0F0"/>
                </a:solidFill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</a:rPr>
              <a:t>lý</a:t>
            </a:r>
            <a:r>
              <a:rPr lang="en-US" sz="4000" dirty="0" smtClean="0">
                <a:solidFill>
                  <a:srgbClr val="00B0F0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Chủng</a:t>
            </a:r>
            <a:r>
              <a:rPr lang="en-US" sz="3600" dirty="0" smtClean="0"/>
              <a:t> </a:t>
            </a:r>
            <a:r>
              <a:rPr lang="en-US" sz="3600" dirty="0" err="1" smtClean="0"/>
              <a:t>tộc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Tuổi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Chế</a:t>
            </a:r>
            <a:r>
              <a:rPr lang="en-US" sz="3600" dirty="0" smtClean="0"/>
              <a:t> </a:t>
            </a:r>
            <a:r>
              <a:rPr lang="en-US" sz="3600" dirty="0" err="1" smtClean="0"/>
              <a:t>độ</a:t>
            </a:r>
            <a:r>
              <a:rPr lang="en-US" sz="3600" dirty="0" smtClean="0"/>
              <a:t> </a:t>
            </a:r>
            <a:r>
              <a:rPr lang="en-US" sz="3600" dirty="0" err="1" smtClean="0"/>
              <a:t>ăn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Vận</a:t>
            </a:r>
            <a:r>
              <a:rPr lang="en-US" sz="3600" dirty="0" smtClean="0"/>
              <a:t> </a:t>
            </a:r>
            <a:r>
              <a:rPr lang="en-US" sz="3600" dirty="0" err="1" smtClean="0"/>
              <a:t>động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Mang</a:t>
            </a:r>
            <a:r>
              <a:rPr lang="en-US" sz="3600" dirty="0" smtClean="0"/>
              <a:t> </a:t>
            </a:r>
            <a:r>
              <a:rPr lang="en-US" sz="3600" dirty="0" err="1" smtClean="0"/>
              <a:t>thai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Béo</a:t>
            </a:r>
            <a:r>
              <a:rPr lang="en-US" sz="3600" dirty="0" smtClean="0"/>
              <a:t> </a:t>
            </a:r>
            <a:r>
              <a:rPr lang="en-US" sz="3600" dirty="0" err="1" smtClean="0"/>
              <a:t>phì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1600200"/>
            <a:ext cx="457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Bệnh</a:t>
            </a:r>
            <a:r>
              <a:rPr lang="en-US" sz="4000" dirty="0" smtClean="0">
                <a:solidFill>
                  <a:srgbClr val="00B0F0"/>
                </a:solidFill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</a:rPr>
              <a:t>lý</a:t>
            </a:r>
            <a:r>
              <a:rPr lang="en-US" sz="4000" dirty="0" smtClean="0">
                <a:solidFill>
                  <a:srgbClr val="00B0F0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Bệnh</a:t>
            </a:r>
            <a:r>
              <a:rPr lang="en-US" sz="3600" dirty="0" smtClean="0"/>
              <a:t> </a:t>
            </a:r>
            <a:r>
              <a:rPr lang="en-US" sz="3600" dirty="0" err="1" smtClean="0"/>
              <a:t>thận</a:t>
            </a:r>
            <a:r>
              <a:rPr lang="en-US" sz="3600" dirty="0" smtClean="0"/>
              <a:t> </a:t>
            </a:r>
            <a:r>
              <a:rPr lang="en-US" sz="3600" dirty="0" err="1" smtClean="0"/>
              <a:t>cấp</a:t>
            </a:r>
            <a:r>
              <a:rPr lang="en-US" sz="3600" dirty="0" smtClean="0"/>
              <a:t>, </a:t>
            </a:r>
            <a:r>
              <a:rPr lang="en-US" sz="3600" dirty="0" err="1" smtClean="0"/>
              <a:t>mạn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Tăng</a:t>
            </a:r>
            <a:r>
              <a:rPr lang="en-US" sz="3600" dirty="0" smtClean="0"/>
              <a:t> ĐH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Suy</a:t>
            </a:r>
            <a:r>
              <a:rPr lang="en-US" sz="3600" dirty="0" smtClean="0"/>
              <a:t> </a:t>
            </a:r>
            <a:r>
              <a:rPr lang="en-US" sz="3600" dirty="0" err="1" smtClean="0"/>
              <a:t>tim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Hạ</a:t>
            </a:r>
            <a:r>
              <a:rPr lang="en-US" sz="3600" dirty="0" smtClean="0"/>
              <a:t> </a:t>
            </a:r>
            <a:r>
              <a:rPr lang="en-US" sz="3600" dirty="0" err="1" smtClean="0"/>
              <a:t>áp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….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990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Tốc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độ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diễn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tiến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của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bệnh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thận</a:t>
            </a:r>
            <a:r>
              <a:rPr lang="en-US" sz="36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+mn-lt"/>
              </a:rPr>
              <a:t>mạn</a:t>
            </a:r>
            <a:endParaRPr lang="en-US" sz="3600" b="1" dirty="0" smtClean="0">
              <a:solidFill>
                <a:srgbClr val="FFFF00"/>
              </a:solidFill>
              <a:latin typeface="+mn-lt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371600"/>
            <a:ext cx="7989888" cy="4267200"/>
            <a:chOff x="769" y="1248"/>
            <a:chExt cx="5033" cy="2688"/>
          </a:xfrm>
        </p:grpSpPr>
        <p:sp>
          <p:nvSpPr>
            <p:cNvPr id="54279" name="Line 4"/>
            <p:cNvSpPr>
              <a:spLocks noChangeShapeType="1"/>
            </p:cNvSpPr>
            <p:nvPr/>
          </p:nvSpPr>
          <p:spPr bwMode="auto">
            <a:xfrm flipV="1">
              <a:off x="1152" y="1248"/>
              <a:ext cx="0" cy="24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1152" y="3312"/>
              <a:ext cx="331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6"/>
            <p:cNvSpPr>
              <a:spLocks noChangeShapeType="1"/>
            </p:cNvSpPr>
            <p:nvPr/>
          </p:nvSpPr>
          <p:spPr bwMode="auto">
            <a:xfrm>
              <a:off x="1152" y="2400"/>
              <a:ext cx="2976" cy="912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Line 7"/>
            <p:cNvSpPr>
              <a:spLocks noChangeShapeType="1"/>
            </p:cNvSpPr>
            <p:nvPr/>
          </p:nvSpPr>
          <p:spPr bwMode="auto">
            <a:xfrm>
              <a:off x="1152" y="2400"/>
              <a:ext cx="1344" cy="91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Line 8"/>
            <p:cNvSpPr>
              <a:spLocks noChangeShapeType="1"/>
            </p:cNvSpPr>
            <p:nvPr/>
          </p:nvSpPr>
          <p:spPr bwMode="auto">
            <a:xfrm>
              <a:off x="1152" y="1632"/>
              <a:ext cx="2976" cy="81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Line 9"/>
            <p:cNvSpPr>
              <a:spLocks noChangeShapeType="1"/>
            </p:cNvSpPr>
            <p:nvPr/>
          </p:nvSpPr>
          <p:spPr bwMode="auto">
            <a:xfrm>
              <a:off x="1152" y="1632"/>
              <a:ext cx="2928" cy="168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10"/>
            <p:cNvSpPr>
              <a:spLocks noChangeShapeType="1"/>
            </p:cNvSpPr>
            <p:nvPr/>
          </p:nvSpPr>
          <p:spPr bwMode="auto">
            <a:xfrm>
              <a:off x="1152" y="3600"/>
              <a:ext cx="331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Text Box 11"/>
            <p:cNvSpPr txBox="1">
              <a:spLocks noChangeArrowheads="1"/>
            </p:cNvSpPr>
            <p:nvPr/>
          </p:nvSpPr>
          <p:spPr bwMode="auto">
            <a:xfrm>
              <a:off x="998" y="3619"/>
              <a:ext cx="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VNI-Helve" pitchFamily="2" charset="0"/>
                </a:rPr>
                <a:t>to</a:t>
              </a:r>
            </a:p>
          </p:txBody>
        </p:sp>
        <p:sp>
          <p:nvSpPr>
            <p:cNvPr id="54287" name="Text Box 12"/>
            <p:cNvSpPr txBox="1">
              <a:spLocks noChangeArrowheads="1"/>
            </p:cNvSpPr>
            <p:nvPr/>
          </p:nvSpPr>
          <p:spPr bwMode="auto">
            <a:xfrm>
              <a:off x="2304" y="3648"/>
              <a:ext cx="2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VNI-Helve" pitchFamily="2" charset="0"/>
                </a:rPr>
                <a:t>t1</a:t>
              </a:r>
            </a:p>
          </p:txBody>
        </p:sp>
        <p:sp>
          <p:nvSpPr>
            <p:cNvPr id="54288" name="Text Box 13"/>
            <p:cNvSpPr txBox="1">
              <a:spLocks noChangeArrowheads="1"/>
            </p:cNvSpPr>
            <p:nvPr/>
          </p:nvSpPr>
          <p:spPr bwMode="auto">
            <a:xfrm>
              <a:off x="3888" y="3648"/>
              <a:ext cx="2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VNI-Helve" pitchFamily="2" charset="0"/>
                </a:rPr>
                <a:t>t2</a:t>
              </a:r>
            </a:p>
          </p:txBody>
        </p:sp>
        <p:sp>
          <p:nvSpPr>
            <p:cNvPr id="54289" name="Text Box 14"/>
            <p:cNvSpPr txBox="1">
              <a:spLocks noChangeArrowheads="1"/>
            </p:cNvSpPr>
            <p:nvPr/>
          </p:nvSpPr>
          <p:spPr bwMode="auto">
            <a:xfrm>
              <a:off x="4454" y="3139"/>
              <a:ext cx="1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VNI-Helve" pitchFamily="2" charset="0"/>
                </a:rPr>
                <a:t>Kidney failure</a:t>
              </a:r>
            </a:p>
          </p:txBody>
        </p:sp>
        <p:sp>
          <p:nvSpPr>
            <p:cNvPr id="54290" name="Text Box 15"/>
            <p:cNvSpPr txBox="1">
              <a:spLocks noChangeArrowheads="1"/>
            </p:cNvSpPr>
            <p:nvPr/>
          </p:nvSpPr>
          <p:spPr bwMode="auto">
            <a:xfrm>
              <a:off x="1766" y="2899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VNI-Helve" pitchFamily="2" charset="0"/>
                </a:rPr>
                <a:t>D</a:t>
              </a:r>
            </a:p>
          </p:txBody>
        </p:sp>
        <p:sp>
          <p:nvSpPr>
            <p:cNvPr id="54291" name="Text Box 16"/>
            <p:cNvSpPr txBox="1">
              <a:spLocks noChangeArrowheads="1"/>
            </p:cNvSpPr>
            <p:nvPr/>
          </p:nvSpPr>
          <p:spPr bwMode="auto">
            <a:xfrm>
              <a:off x="1872" y="2352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VNI-Helve" pitchFamily="2" charset="0"/>
                </a:rPr>
                <a:t>C</a:t>
              </a:r>
            </a:p>
          </p:txBody>
        </p:sp>
        <p:sp>
          <p:nvSpPr>
            <p:cNvPr id="54292" name="Text Box 17"/>
            <p:cNvSpPr txBox="1">
              <a:spLocks noChangeArrowheads="1"/>
            </p:cNvSpPr>
            <p:nvPr/>
          </p:nvSpPr>
          <p:spPr bwMode="auto">
            <a:xfrm>
              <a:off x="2976" y="2448"/>
              <a:ext cx="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VNI-Helve" pitchFamily="2" charset="0"/>
                </a:rPr>
                <a:t>B</a:t>
              </a:r>
            </a:p>
          </p:txBody>
        </p:sp>
        <p:sp>
          <p:nvSpPr>
            <p:cNvPr id="54293" name="Text Box 18"/>
            <p:cNvSpPr txBox="1">
              <a:spLocks noChangeArrowheads="1"/>
            </p:cNvSpPr>
            <p:nvPr/>
          </p:nvSpPr>
          <p:spPr bwMode="auto">
            <a:xfrm>
              <a:off x="2352" y="1680"/>
              <a:ext cx="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VNI-Helve" pitchFamily="2" charset="0"/>
                </a:rPr>
                <a:t>A</a:t>
              </a:r>
            </a:p>
          </p:txBody>
        </p:sp>
        <p:sp>
          <p:nvSpPr>
            <p:cNvPr id="54294" name="AutoShape 19"/>
            <p:cNvSpPr>
              <a:spLocks noChangeArrowheads="1"/>
            </p:cNvSpPr>
            <p:nvPr/>
          </p:nvSpPr>
          <p:spPr bwMode="auto">
            <a:xfrm>
              <a:off x="2352" y="2928"/>
              <a:ext cx="240" cy="24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AutoShape 20"/>
            <p:cNvSpPr>
              <a:spLocks noChangeArrowheads="1"/>
            </p:cNvSpPr>
            <p:nvPr/>
          </p:nvSpPr>
          <p:spPr bwMode="auto">
            <a:xfrm>
              <a:off x="2352" y="2064"/>
              <a:ext cx="240" cy="24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AutoShape 21"/>
            <p:cNvSpPr>
              <a:spLocks noChangeArrowheads="1"/>
            </p:cNvSpPr>
            <p:nvPr/>
          </p:nvSpPr>
          <p:spPr bwMode="auto">
            <a:xfrm>
              <a:off x="1248" y="2112"/>
              <a:ext cx="240" cy="24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7" name="Text Box 22"/>
            <p:cNvSpPr txBox="1">
              <a:spLocks noChangeArrowheads="1"/>
            </p:cNvSpPr>
            <p:nvPr/>
          </p:nvSpPr>
          <p:spPr bwMode="auto">
            <a:xfrm rot="-5379950">
              <a:off x="-47" y="2082"/>
              <a:ext cx="18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VNI-Helve" pitchFamily="2" charset="0"/>
                </a:rPr>
                <a:t>Level of kidney function</a:t>
              </a:r>
            </a:p>
          </p:txBody>
        </p:sp>
      </p:grpSp>
      <p:sp>
        <p:nvSpPr>
          <p:cNvPr id="54277" name="Text Box 24"/>
          <p:cNvSpPr txBox="1">
            <a:spLocks noChangeArrowheads="1"/>
          </p:cNvSpPr>
          <p:nvPr/>
        </p:nvSpPr>
        <p:spPr bwMode="auto">
          <a:xfrm>
            <a:off x="2895600" y="1371600"/>
            <a:ext cx="6248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/>
              <a:t>KDOQI: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/>
              <a:t>“</a:t>
            </a:r>
            <a:r>
              <a:rPr lang="en-US" sz="2400" dirty="0" err="1"/>
              <a:t>nhanh</a:t>
            </a:r>
            <a:r>
              <a:rPr lang="en-US" sz="2400" dirty="0"/>
              <a:t>”: </a:t>
            </a:r>
            <a:r>
              <a:rPr lang="en-US" sz="2400" dirty="0" err="1" smtClean="0">
                <a:solidFill>
                  <a:srgbClr val="66FFFF"/>
                </a:solidFill>
              </a:rPr>
              <a:t>mất</a:t>
            </a:r>
            <a:r>
              <a:rPr lang="en-US" sz="2400" dirty="0" smtClean="0">
                <a:solidFill>
                  <a:srgbClr val="66FFFF"/>
                </a:solidFill>
              </a:rPr>
              <a:t> 4ml/ph/</a:t>
            </a:r>
            <a:r>
              <a:rPr lang="en-US" sz="2400" dirty="0" err="1" smtClean="0">
                <a:solidFill>
                  <a:srgbClr val="66FFFF"/>
                </a:solidFill>
              </a:rPr>
              <a:t>năm</a:t>
            </a:r>
            <a:endParaRPr lang="en-US" sz="2400" dirty="0" smtClean="0">
              <a:solidFill>
                <a:srgbClr val="66FFFF"/>
              </a:solidFill>
            </a:endParaRPr>
          </a:p>
          <a:p>
            <a:pPr eaLnBrk="0" hangingPunct="0"/>
            <a:r>
              <a:rPr lang="en-US" sz="2400" dirty="0" smtClean="0"/>
              <a:t>KDIGO: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“</a:t>
            </a:r>
            <a:r>
              <a:rPr lang="en-US" sz="2400" dirty="0" err="1" smtClean="0"/>
              <a:t>nhanh</a:t>
            </a:r>
            <a:r>
              <a:rPr lang="en-US" sz="2400" dirty="0" smtClean="0"/>
              <a:t>”: </a:t>
            </a:r>
            <a:r>
              <a:rPr lang="en-US" sz="2400" dirty="0" err="1" smtClean="0">
                <a:solidFill>
                  <a:srgbClr val="66FFFF"/>
                </a:solidFill>
              </a:rPr>
              <a:t>mất</a:t>
            </a:r>
            <a:r>
              <a:rPr lang="en-US" sz="2400" dirty="0" smtClean="0">
                <a:solidFill>
                  <a:srgbClr val="66FFFF"/>
                </a:solidFill>
              </a:rPr>
              <a:t> 5ml/ph/</a:t>
            </a:r>
            <a:r>
              <a:rPr lang="en-US" sz="2400" dirty="0" err="1" smtClean="0">
                <a:solidFill>
                  <a:srgbClr val="66FFFF"/>
                </a:solidFill>
              </a:rPr>
              <a:t>năm</a:t>
            </a:r>
            <a:endParaRPr lang="en-US" sz="2400" dirty="0">
              <a:solidFill>
                <a:srgbClr val="66FFFF"/>
              </a:solidFill>
            </a:endParaRPr>
          </a:p>
        </p:txBody>
      </p:sp>
      <p:sp>
        <p:nvSpPr>
          <p:cNvPr id="54278" name="Text Box 25"/>
          <p:cNvSpPr txBox="1">
            <a:spLocks noChangeArrowheads="1"/>
          </p:cNvSpPr>
          <p:nvPr/>
        </p:nvSpPr>
        <p:spPr bwMode="auto">
          <a:xfrm>
            <a:off x="7146925" y="6589713"/>
            <a:ext cx="149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KDOQI 2002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Tốc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độ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giảm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</a:rPr>
              <a:t> GFR </a:t>
            </a:r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theo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bệnh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nguyên</a:t>
            </a:r>
            <a:endParaRPr lang="en-US" sz="4000" b="1" dirty="0" smtClean="0">
              <a:solidFill>
                <a:srgbClr val="FFFF00"/>
              </a:solidFill>
              <a:latin typeface="+mn-lt"/>
            </a:endParaRPr>
          </a:p>
        </p:txBody>
      </p:sp>
      <p:graphicFrame>
        <p:nvGraphicFramePr>
          <p:cNvPr id="562245" name="Group 69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501440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FFFF"/>
                          </a:solidFill>
                          <a:effectLst/>
                          <a:latin typeface="Arial" charset="0"/>
                        </a:rPr>
                        <a:t>Loại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FFFF"/>
                          </a:solidFill>
                          <a:effectLst/>
                          <a:latin typeface="Arial" charset="0"/>
                        </a:rPr>
                        <a:t>bệnh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FFFF"/>
                          </a:solidFill>
                          <a:effectLst/>
                          <a:latin typeface="Arial" charset="0"/>
                        </a:rPr>
                        <a:t>thận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FFFF"/>
                          </a:solidFill>
                          <a:effectLst/>
                          <a:latin typeface="Arial" charset="0"/>
                        </a:rPr>
                        <a:t>Tốc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FFFF"/>
                          </a:solidFill>
                          <a:effectLst/>
                          <a:latin typeface="Arial" charset="0"/>
                        </a:rPr>
                        <a:t>độ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FFFF"/>
                          </a:solidFill>
                          <a:effectLst/>
                          <a:latin typeface="Arial" charset="0"/>
                        </a:rPr>
                        <a:t>giảm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FFFF"/>
                          </a:solidFill>
                          <a:effectLst/>
                          <a:latin typeface="Arial" charset="0"/>
                        </a:rPr>
                        <a:t> GFR/</a:t>
                      </a: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FFFF"/>
                          </a:solidFill>
                          <a:effectLst/>
                          <a:latin typeface="Arial" charset="0"/>
                        </a:rPr>
                        <a:t>năm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ĐTĐ2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0-12,6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mL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/ph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Bệnh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thận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1,4-9,5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/ph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99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IgA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1,4 mL/ph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99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Bệnh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cầu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thận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màng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3,2 mL/ph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99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Viêm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CT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mạn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9,5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/ph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2-10 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/ph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Bệnh OTMK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2-5mL/ph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Thận đa nang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3,8- 5,4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/ph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55" name="Text Box 70"/>
          <p:cNvSpPr txBox="1">
            <a:spLocks noChangeArrowheads="1"/>
          </p:cNvSpPr>
          <p:nvPr/>
        </p:nvSpPr>
        <p:spPr bwMode="auto">
          <a:xfrm>
            <a:off x="7842250" y="6400800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Garamond" pitchFamily="18" charset="0"/>
              </a:rPr>
              <a:t>KDOQI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Yếu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tố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ảnh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hưởng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tốc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độ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tiến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triển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suy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+mn-lt"/>
              </a:rPr>
              <a:t>thận</a:t>
            </a:r>
            <a:endParaRPr lang="en-US" sz="4000" b="1" dirty="0" smtClean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0" y="1447800"/>
            <a:ext cx="8763000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6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b="1" dirty="0" smtClean="0">
                <a:solidFill>
                  <a:srgbClr val="CCFFFF"/>
                </a:solidFill>
              </a:rPr>
              <a:t>1- </a:t>
            </a:r>
            <a:r>
              <a:rPr lang="en-US" sz="3600" b="1" dirty="0" err="1">
                <a:solidFill>
                  <a:srgbClr val="CCFFFF"/>
                </a:solidFill>
              </a:rPr>
              <a:t>Bệnh</a:t>
            </a:r>
            <a:r>
              <a:rPr lang="en-US" sz="3600" b="1" dirty="0">
                <a:solidFill>
                  <a:srgbClr val="CCFFFF"/>
                </a:solidFill>
              </a:rPr>
              <a:t> </a:t>
            </a:r>
            <a:r>
              <a:rPr lang="en-US" sz="3600" b="1" dirty="0" err="1">
                <a:solidFill>
                  <a:srgbClr val="CCFFFF"/>
                </a:solidFill>
              </a:rPr>
              <a:t>căn</a:t>
            </a:r>
            <a:r>
              <a:rPr lang="en-US" sz="3600" b="1" dirty="0">
                <a:solidFill>
                  <a:srgbClr val="CCFFFF"/>
                </a:solidFill>
              </a:rPr>
              <a:t> </a:t>
            </a:r>
            <a:r>
              <a:rPr lang="en-US" sz="3600" b="1" dirty="0" err="1">
                <a:solidFill>
                  <a:srgbClr val="CCFFFF"/>
                </a:solidFill>
              </a:rPr>
              <a:t>nguyên</a:t>
            </a:r>
            <a:endParaRPr lang="en-US" sz="3600" b="1" dirty="0">
              <a:solidFill>
                <a:srgbClr val="CCFFFF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ĐTĐ, </a:t>
            </a:r>
            <a:r>
              <a:rPr lang="en-US" sz="3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ệnh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cầu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thận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thận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đa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nang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ghép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thận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tăng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HA,  </a:t>
            </a:r>
            <a:r>
              <a:rPr lang="en-US" sz="3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bệnh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ống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thận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mô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kẽ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endParaRPr lang="en-US" sz="36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3600" b="1" dirty="0" smtClean="0">
                <a:solidFill>
                  <a:srgbClr val="CCFFFF"/>
                </a:solidFill>
              </a:rPr>
              <a:t> 2- </a:t>
            </a:r>
            <a:r>
              <a:rPr lang="en-US" sz="3600" b="1" dirty="0" err="1" smtClean="0">
                <a:solidFill>
                  <a:srgbClr val="CCFFFF"/>
                </a:solidFill>
              </a:rPr>
              <a:t>Yếu</a:t>
            </a:r>
            <a:r>
              <a:rPr lang="en-US" sz="3600" b="1" dirty="0" smtClean="0">
                <a:solidFill>
                  <a:srgbClr val="CCFFFF"/>
                </a:solidFill>
              </a:rPr>
              <a:t> </a:t>
            </a:r>
            <a:r>
              <a:rPr lang="en-US" sz="3600" b="1" dirty="0" err="1" smtClean="0">
                <a:solidFill>
                  <a:srgbClr val="CCFFFF"/>
                </a:solidFill>
              </a:rPr>
              <a:t>tố</a:t>
            </a:r>
            <a:r>
              <a:rPr lang="en-US" sz="3600" b="1" dirty="0" smtClean="0">
                <a:solidFill>
                  <a:srgbClr val="CCFFFF"/>
                </a:solidFill>
              </a:rPr>
              <a:t> </a:t>
            </a:r>
            <a:r>
              <a:rPr lang="en-US" sz="3600" b="1" dirty="0" err="1" smtClean="0">
                <a:solidFill>
                  <a:srgbClr val="CCFFFF"/>
                </a:solidFill>
              </a:rPr>
              <a:t>có</a:t>
            </a:r>
            <a:r>
              <a:rPr lang="en-US" sz="3600" b="1" dirty="0" smtClean="0">
                <a:solidFill>
                  <a:srgbClr val="CCFFFF"/>
                </a:solidFill>
              </a:rPr>
              <a:t> </a:t>
            </a:r>
            <a:r>
              <a:rPr lang="en-US" sz="3600" b="1" dirty="0" err="1" smtClean="0">
                <a:solidFill>
                  <a:srgbClr val="CCFFFF"/>
                </a:solidFill>
              </a:rPr>
              <a:t>thể</a:t>
            </a:r>
            <a:r>
              <a:rPr lang="en-US" sz="3600" b="1" dirty="0" smtClean="0">
                <a:solidFill>
                  <a:srgbClr val="CCFFFF"/>
                </a:solidFill>
              </a:rPr>
              <a:t> </a:t>
            </a:r>
            <a:r>
              <a:rPr lang="en-US" sz="3600" b="1" dirty="0" err="1" smtClean="0">
                <a:solidFill>
                  <a:srgbClr val="CCFFFF"/>
                </a:solidFill>
              </a:rPr>
              <a:t>thay</a:t>
            </a:r>
            <a:r>
              <a:rPr lang="en-US" sz="3600" b="1" dirty="0" smtClean="0">
                <a:solidFill>
                  <a:srgbClr val="CCFFFF"/>
                </a:solidFill>
              </a:rPr>
              <a:t> </a:t>
            </a:r>
            <a:r>
              <a:rPr lang="en-US" sz="3600" b="1" dirty="0" err="1" smtClean="0">
                <a:solidFill>
                  <a:srgbClr val="CCFFFF"/>
                </a:solidFill>
              </a:rPr>
              <a:t>đổi</a:t>
            </a:r>
            <a:r>
              <a:rPr lang="en-US" sz="3600" b="1" dirty="0" smtClean="0">
                <a:solidFill>
                  <a:srgbClr val="CCFFFF"/>
                </a:solidFill>
              </a:rPr>
              <a:t> </a:t>
            </a:r>
            <a:r>
              <a:rPr lang="en-US" sz="3600" b="1" dirty="0" err="1" smtClean="0">
                <a:solidFill>
                  <a:srgbClr val="CCFFFF"/>
                </a:solidFill>
              </a:rPr>
              <a:t>được</a:t>
            </a:r>
            <a:r>
              <a:rPr lang="en-US" sz="3600" b="1" dirty="0" smtClean="0">
                <a:solidFill>
                  <a:srgbClr val="CCFFFF"/>
                </a:solidFill>
              </a:rPr>
              <a:t> </a:t>
            </a:r>
          </a:p>
          <a:p>
            <a:r>
              <a:rPr lang="en-US" sz="3600" dirty="0" err="1" smtClean="0"/>
              <a:t>Tiểu</a:t>
            </a:r>
            <a:r>
              <a:rPr lang="en-US" sz="3600" dirty="0" smtClean="0"/>
              <a:t> </a:t>
            </a:r>
            <a:r>
              <a:rPr lang="en-US" sz="3600" dirty="0" err="1" smtClean="0"/>
              <a:t>đạm</a:t>
            </a:r>
            <a:r>
              <a:rPr lang="en-US" sz="3600" dirty="0" smtClean="0"/>
              <a:t> , </a:t>
            </a:r>
            <a:r>
              <a:rPr lang="en-US" sz="3600" dirty="0" err="1" smtClean="0"/>
              <a:t>tăng</a:t>
            </a:r>
            <a:r>
              <a:rPr lang="en-US" sz="3600" dirty="0" smtClean="0"/>
              <a:t> </a:t>
            </a:r>
            <a:r>
              <a:rPr lang="en-US" sz="3600" dirty="0" err="1" smtClean="0"/>
              <a:t>huyết</a:t>
            </a:r>
            <a:r>
              <a:rPr lang="en-US" sz="3600" dirty="0" smtClean="0"/>
              <a:t> </a:t>
            </a:r>
            <a:r>
              <a:rPr lang="en-US" sz="3600" dirty="0" err="1" smtClean="0"/>
              <a:t>áp</a:t>
            </a:r>
            <a:r>
              <a:rPr lang="en-US" sz="3600" dirty="0" smtClean="0"/>
              <a:t>, </a:t>
            </a:r>
            <a:r>
              <a:rPr lang="en-US" sz="3600" dirty="0" err="1" smtClean="0"/>
              <a:t>tăng</a:t>
            </a:r>
            <a:r>
              <a:rPr lang="en-US" sz="3600" dirty="0" smtClean="0"/>
              <a:t> </a:t>
            </a:r>
            <a:r>
              <a:rPr lang="en-US" sz="3600" dirty="0" err="1" smtClean="0"/>
              <a:t>đường</a:t>
            </a:r>
            <a:r>
              <a:rPr lang="en-US" sz="3600" dirty="0" smtClean="0"/>
              <a:t> </a:t>
            </a:r>
            <a:r>
              <a:rPr lang="en-US" sz="3600" dirty="0" err="1" smtClean="0"/>
              <a:t>huyết</a:t>
            </a:r>
            <a:r>
              <a:rPr lang="en-US" sz="3600" dirty="0" smtClean="0"/>
              <a:t>, </a:t>
            </a:r>
            <a:r>
              <a:rPr lang="en-US" sz="3600" dirty="0" err="1" smtClean="0"/>
              <a:t>giảm</a:t>
            </a:r>
            <a:r>
              <a:rPr lang="en-US" sz="3600" dirty="0" smtClean="0"/>
              <a:t> </a:t>
            </a:r>
            <a:r>
              <a:rPr lang="en-US" sz="3600" dirty="0" err="1" smtClean="0"/>
              <a:t>albumine</a:t>
            </a:r>
            <a:r>
              <a:rPr lang="en-US" sz="3600" dirty="0" smtClean="0"/>
              <a:t> </a:t>
            </a:r>
            <a:r>
              <a:rPr lang="en-US" sz="3600" dirty="0" err="1" smtClean="0"/>
              <a:t>máu</a:t>
            </a:r>
            <a:r>
              <a:rPr lang="en-US" sz="3600" dirty="0" smtClean="0"/>
              <a:t>, </a:t>
            </a:r>
            <a:r>
              <a:rPr lang="en-US" sz="3600" dirty="0" err="1" smtClean="0"/>
              <a:t>hút</a:t>
            </a:r>
            <a:r>
              <a:rPr lang="en-US" sz="3600" dirty="0" smtClean="0"/>
              <a:t> </a:t>
            </a:r>
            <a:r>
              <a:rPr lang="en-US" sz="3600" dirty="0" err="1" smtClean="0"/>
              <a:t>thuốc</a:t>
            </a:r>
            <a:r>
              <a:rPr lang="en-US" sz="3600" dirty="0" smtClean="0"/>
              <a:t> </a:t>
            </a:r>
            <a:r>
              <a:rPr lang="en-US" sz="3600" dirty="0" err="1" smtClean="0"/>
              <a:t>lá</a:t>
            </a:r>
            <a:endParaRPr lang="en-US" sz="3600" dirty="0" smtClean="0"/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600" dirty="0" smtClean="0">
                <a:solidFill>
                  <a:srgbClr val="CCFFFF"/>
                </a:solidFill>
              </a:rPr>
              <a:t> </a:t>
            </a:r>
            <a:r>
              <a:rPr lang="en-US" sz="3600" b="1" dirty="0" smtClean="0">
                <a:solidFill>
                  <a:srgbClr val="CCFFFF"/>
                </a:solidFill>
              </a:rPr>
              <a:t>3- </a:t>
            </a:r>
            <a:r>
              <a:rPr lang="en-US" sz="3600" b="1" dirty="0" err="1" smtClean="0">
                <a:solidFill>
                  <a:srgbClr val="CCFFFF"/>
                </a:solidFill>
              </a:rPr>
              <a:t>Yếu</a:t>
            </a:r>
            <a:r>
              <a:rPr lang="en-US" sz="3600" b="1" dirty="0" smtClean="0">
                <a:solidFill>
                  <a:srgbClr val="CCFFFF"/>
                </a:solidFill>
              </a:rPr>
              <a:t> </a:t>
            </a:r>
            <a:r>
              <a:rPr lang="en-US" sz="3600" b="1" dirty="0" err="1" smtClean="0">
                <a:solidFill>
                  <a:srgbClr val="CCFFFF"/>
                </a:solidFill>
              </a:rPr>
              <a:t>tố</a:t>
            </a:r>
            <a:r>
              <a:rPr lang="en-US" sz="3600" b="1" dirty="0" smtClean="0">
                <a:solidFill>
                  <a:srgbClr val="CCFFFF"/>
                </a:solidFill>
              </a:rPr>
              <a:t> </a:t>
            </a:r>
            <a:r>
              <a:rPr lang="en-US" sz="3600" b="1" dirty="0" err="1" smtClean="0">
                <a:solidFill>
                  <a:srgbClr val="CCFFFF"/>
                </a:solidFill>
              </a:rPr>
              <a:t>không</a:t>
            </a:r>
            <a:r>
              <a:rPr lang="en-US" sz="3600" b="1" dirty="0" smtClean="0">
                <a:solidFill>
                  <a:srgbClr val="CCFFFF"/>
                </a:solidFill>
              </a:rPr>
              <a:t> </a:t>
            </a:r>
            <a:r>
              <a:rPr lang="en-US" sz="3600" b="1" dirty="0" err="1" smtClean="0">
                <a:solidFill>
                  <a:srgbClr val="CCFFFF"/>
                </a:solidFill>
              </a:rPr>
              <a:t>thay</a:t>
            </a:r>
            <a:r>
              <a:rPr lang="en-US" sz="3600" b="1" dirty="0" smtClean="0">
                <a:solidFill>
                  <a:srgbClr val="CCFFFF"/>
                </a:solidFill>
              </a:rPr>
              <a:t> </a:t>
            </a:r>
            <a:r>
              <a:rPr lang="en-US" sz="3600" b="1" dirty="0" err="1" smtClean="0">
                <a:solidFill>
                  <a:srgbClr val="CCFFFF"/>
                </a:solidFill>
              </a:rPr>
              <a:t>đổi</a:t>
            </a:r>
            <a:r>
              <a:rPr lang="en-US" sz="3600" b="1" dirty="0" smtClean="0">
                <a:solidFill>
                  <a:srgbClr val="CCFFFF"/>
                </a:solidFill>
              </a:rPr>
              <a:t> </a:t>
            </a:r>
            <a:r>
              <a:rPr lang="en-US" sz="3600" b="1" dirty="0" err="1" smtClean="0">
                <a:solidFill>
                  <a:srgbClr val="CCFFFF"/>
                </a:solidFill>
              </a:rPr>
              <a:t>được</a:t>
            </a:r>
            <a:endParaRPr lang="en-US" sz="36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99FF66"/>
              </a:buCl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Nam, 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ngừơi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da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đen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lớn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tuổi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ĐLCT 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cơ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bản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thấp</a:t>
            </a:r>
            <a:endParaRPr lang="en-US" sz="3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0" hangingPunct="0">
              <a:defRPr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7842250" y="6400800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Garamond" pitchFamily="18" charset="0"/>
              </a:rPr>
              <a:t>KDOQI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  <a:latin typeface="+mn-lt"/>
              </a:rPr>
              <a:t>Diễn</a:t>
            </a:r>
            <a:r>
              <a:rPr lang="en-US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+mn-lt"/>
              </a:rPr>
              <a:t>tiến</a:t>
            </a:r>
            <a:r>
              <a:rPr lang="en-US" b="1" dirty="0" smtClean="0">
                <a:solidFill>
                  <a:srgbClr val="FFFF00"/>
                </a:solidFill>
                <a:latin typeface="+mn-lt"/>
              </a:rPr>
              <a:t> Albumin </a:t>
            </a:r>
            <a:r>
              <a:rPr lang="en-US" b="1" dirty="0" err="1" smtClean="0">
                <a:solidFill>
                  <a:srgbClr val="FFFF00"/>
                </a:solidFill>
                <a:latin typeface="+mn-lt"/>
              </a:rPr>
              <a:t>niệu</a:t>
            </a:r>
            <a:r>
              <a:rPr lang="en-US" b="1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+mn-lt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+mn-lt"/>
              </a:rPr>
              <a:t> GFR ở </a:t>
            </a:r>
            <a:r>
              <a:rPr lang="en-US" b="1" dirty="0" err="1" smtClean="0">
                <a:solidFill>
                  <a:srgbClr val="FFFF00"/>
                </a:solidFill>
                <a:latin typeface="+mn-lt"/>
              </a:rPr>
              <a:t>bn</a:t>
            </a:r>
            <a:r>
              <a:rPr lang="en-US" b="1" dirty="0" smtClean="0">
                <a:solidFill>
                  <a:srgbClr val="FFFF00"/>
                </a:solidFill>
                <a:latin typeface="+mn-lt"/>
              </a:rPr>
              <a:t> ĐTĐ type 1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64886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</a:rPr>
              <a:t>Kidney International, Vol. 66 (2004), pp. 2109–2118</a:t>
            </a:r>
            <a:endParaRPr lang="en-US" i="1" dirty="0">
              <a:solidFill>
                <a:srgbClr val="FFC00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76400"/>
            <a:ext cx="3733800" cy="468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" y="13716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GĐ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5029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GĐ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5029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GĐ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50292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GĐ 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77200" y="50292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GĐ5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200" y="6477000"/>
            <a:ext cx="39624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Thời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mắc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bệnh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năm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</a:rPr>
              <a:t>Diễn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tiến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eGFR</a:t>
            </a:r>
            <a:r>
              <a:rPr lang="en-US" sz="3600" b="1" dirty="0" smtClean="0">
                <a:solidFill>
                  <a:srgbClr val="FFFF00"/>
                </a:solidFill>
              </a:rPr>
              <a:t> ở </a:t>
            </a:r>
            <a:r>
              <a:rPr lang="en-US" sz="3600" b="1" dirty="0" err="1" smtClean="0">
                <a:solidFill>
                  <a:srgbClr val="FFFF00"/>
                </a:solidFill>
              </a:rPr>
              <a:t>bệnh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nhân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đái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tháo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đường</a:t>
            </a:r>
            <a:r>
              <a:rPr lang="en-US" sz="3600" b="1" dirty="0" smtClean="0">
                <a:solidFill>
                  <a:srgbClr val="FFFF00"/>
                </a:solidFill>
              </a:rPr>
              <a:t> type 2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41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654"/>
            <a:ext cx="9143999" cy="690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362200" y="39624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  <a:latin typeface="Mistral" pitchFamily="66" charset="0"/>
                <a:cs typeface="Calibri" pitchFamily="34" charset="0"/>
              </a:rPr>
              <a:t>XIN CHÂN THÀNH CẢM ƠN </a:t>
            </a:r>
          </a:p>
          <a:p>
            <a:pPr algn="ctr"/>
            <a:r>
              <a:rPr lang="en-US" sz="3200" b="1" dirty="0" smtClean="0">
                <a:solidFill>
                  <a:srgbClr val="7030A0"/>
                </a:solidFill>
                <a:latin typeface="Mistral" pitchFamily="66" charset="0"/>
                <a:cs typeface="Calibri" pitchFamily="34" charset="0"/>
              </a:rPr>
              <a:t>SỰ QUAN TÂM THEO DÕI CỦA </a:t>
            </a:r>
          </a:p>
          <a:p>
            <a:pPr algn="ctr"/>
            <a:r>
              <a:rPr lang="en-US" sz="3200" b="1" dirty="0" smtClean="0">
                <a:solidFill>
                  <a:srgbClr val="7030A0"/>
                </a:solidFill>
                <a:latin typeface="Mistral" pitchFamily="66" charset="0"/>
                <a:cs typeface="Calibri" pitchFamily="34" charset="0"/>
              </a:rPr>
              <a:t>QUÝ THẦY CÔ VÀ CÁC BẠN ĐỒNG NGHIỆP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" y="439138"/>
            <a:ext cx="5753100" cy="603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19412" y="3456972"/>
            <a:ext cx="5334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3166" y="235043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9889" y="3642527"/>
            <a:ext cx="78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Tủy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2309" y="511780"/>
            <a:ext cx="1038225" cy="5201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Ống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lượn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gần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65645" y="552450"/>
            <a:ext cx="876300" cy="4953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Bao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Bowman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95779" y="1031882"/>
            <a:ext cx="762000" cy="3429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Cầu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thận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33529" y="630761"/>
            <a:ext cx="838200" cy="4953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Ống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lượn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xa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70345" y="4243176"/>
            <a:ext cx="9906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Quai </a:t>
            </a:r>
            <a:r>
              <a:rPr 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Henle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33529" y="4423803"/>
            <a:ext cx="6096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Ống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góp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85929" y="5409416"/>
            <a:ext cx="685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Niệu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quản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630761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2743200"/>
            <a:ext cx="5334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1210" y="4121132"/>
            <a:ext cx="3592790" cy="257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435048" y="3326344"/>
            <a:ext cx="5334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64573" y="4074177"/>
            <a:ext cx="838200" cy="9475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Tiểu</a:t>
            </a:r>
            <a:r>
              <a:rPr lang="en-US" sz="1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ĐM </a:t>
            </a:r>
            <a:r>
              <a:rPr lang="en-US" sz="1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vào</a:t>
            </a:r>
            <a:endParaRPr lang="en-US" sz="14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65717" y="5030410"/>
            <a:ext cx="1035912" cy="6404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en-US" sz="1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Bowman</a:t>
            </a:r>
            <a:endParaRPr lang="en-US" sz="14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6512" y="5599916"/>
            <a:ext cx="1219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Ống</a:t>
            </a:r>
            <a:r>
              <a:rPr lang="en-US" sz="1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lượn</a:t>
            </a:r>
            <a:r>
              <a:rPr lang="en-US" sz="1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gần</a:t>
            </a:r>
            <a:endParaRPr lang="en-US" sz="14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77200" y="3505200"/>
            <a:ext cx="965563" cy="6259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Tiểu</a:t>
            </a:r>
            <a:r>
              <a:rPr lang="en-US" sz="1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ĐM </a:t>
            </a:r>
            <a:r>
              <a:rPr lang="en-US" sz="1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ra</a:t>
            </a:r>
            <a:endParaRPr lang="en-US" sz="14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8200" y="4959458"/>
            <a:ext cx="685800" cy="46469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Cầu</a:t>
            </a:r>
            <a:r>
              <a:rPr lang="en-US" sz="1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thận</a:t>
            </a:r>
            <a:endParaRPr lang="en-US" sz="14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59981" y="4423804"/>
            <a:ext cx="5840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31652" y="6275905"/>
            <a:ext cx="1600200" cy="3978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Dịch</a:t>
            </a:r>
            <a:r>
              <a:rPr lang="en-US" sz="1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lọc</a:t>
            </a:r>
            <a:endParaRPr lang="en-US" sz="14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6112" y="630761"/>
            <a:ext cx="2405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lọc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máu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ở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thận</a:t>
            </a:r>
            <a:endParaRPr lang="en-US" sz="3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47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ộ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lọc</a:t>
            </a: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cầu</a:t>
            </a: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thận</a:t>
            </a:r>
            <a:r>
              <a:rPr lang="en-US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(GFR – Glomerular Filtration rate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endParaRPr lang="en-US" sz="3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6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lưu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lượng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máu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lọc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cầu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thận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gian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chuẩn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vàng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lọc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cầu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thận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914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chất</a:t>
            </a:r>
            <a:r>
              <a:rPr lang="en-US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đánh</a:t>
            </a:r>
            <a:r>
              <a:rPr lang="en-US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dấu</a:t>
            </a:r>
            <a:r>
              <a:rPr lang="en-US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lọc</a:t>
            </a:r>
            <a:r>
              <a:rPr lang="en-US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cầu</a:t>
            </a:r>
            <a:r>
              <a:rPr lang="en-US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thận</a:t>
            </a:r>
            <a:endParaRPr lang="en-US" sz="4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6858000" cy="517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10000" y="6400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rgbClr val="FFC000"/>
                </a:solidFill>
              </a:rPr>
              <a:t>Am J Kidney Dis. 2014;63(5):820-834</a:t>
            </a:r>
            <a:endParaRPr lang="en-US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Creatinine</a:t>
            </a:r>
            <a:r>
              <a:rPr lang="en-US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huyết</a:t>
            </a:r>
            <a:r>
              <a:rPr lang="en-US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thanh</a:t>
            </a:r>
            <a:endParaRPr lang="en-US" sz="3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17171"/>
            <a:ext cx="5837419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6343735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http://healthclub.rs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2172788"/>
            <a:ext cx="2332219" cy="255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Tái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ở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gan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thận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057400"/>
            <a:ext cx="1921577" cy="230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Nguồn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Creatine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5795" y="3431992"/>
            <a:ext cx="1268606" cy="225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Ống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tiêu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hóa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6158014"/>
            <a:ext cx="11429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Tế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bào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cơ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1" y="5638800"/>
            <a:ext cx="685800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28709" y="3922258"/>
            <a:ext cx="738891" cy="403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áu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3657600"/>
            <a:ext cx="1981200" cy="2425891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Bình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thường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Nam: 0,6 – 1,2mg/dl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Nữ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0,4 – 1,0mg/dl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thường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Nữ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&gt; 1,2mg/dl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Nam &gt; 1,5mg/dl</a:t>
            </a:r>
          </a:p>
        </p:txBody>
      </p:sp>
    </p:spTree>
    <p:extLst>
      <p:ext uri="{BB962C8B-B14F-4D97-AF65-F5344CB8AC3E}">
        <p14:creationId xmlns="" xmlns:p14="http://schemas.microsoft.com/office/powerpoint/2010/main" val="17035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001486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yếu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tố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hưởng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Creatinine</a:t>
            </a:r>
            <a:endParaRPr lang="en-US" sz="3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371600"/>
            <a:ext cx="7924800" cy="43434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Tuổi</a:t>
            </a:r>
            <a:endParaRPr lang="en-US" sz="12800" dirty="0" smtClean="0">
              <a:latin typeface="Arial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</a:pP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nữ</a:t>
            </a:r>
            <a:endParaRPr lang="en-US" sz="12800" dirty="0" smtClean="0">
              <a:latin typeface="Arial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</a:pP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Chủng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tộc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: da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đen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châu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Á</a:t>
            </a:r>
          </a:p>
          <a:p>
            <a:pPr fontAlgn="base">
              <a:lnSpc>
                <a:spcPct val="120000"/>
              </a:lnSpc>
            </a:pP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trạng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bắp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béo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phì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cắt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cụt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chi</a:t>
            </a:r>
          </a:p>
          <a:p>
            <a:pPr fontAlgn="base">
              <a:lnSpc>
                <a:spcPct val="120000"/>
              </a:lnSpc>
            </a:pP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Bệnh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mạn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suy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dinh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dưỡng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viêm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ung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bệnh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tim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mạch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…)</a:t>
            </a:r>
          </a:p>
          <a:p>
            <a:pPr fontAlgn="base">
              <a:lnSpc>
                <a:spcPct val="120000"/>
              </a:lnSpc>
            </a:pP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ăn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ăn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chay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ăn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thịt</a:t>
            </a:r>
            <a:r>
              <a:rPr lang="en-US" sz="1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800" dirty="0" err="1" smtClean="0">
                <a:latin typeface="Arial" pitchFamily="34" charset="0"/>
                <a:cs typeface="Arial" pitchFamily="34" charset="0"/>
              </a:rPr>
              <a:t>nấu</a:t>
            </a:r>
            <a:endParaRPr lang="en-US" sz="128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967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Mối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giữa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Creatinine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chức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năng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thận</a:t>
            </a:r>
            <a:endParaRPr lang="en-US" sz="3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3810000" cy="460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9400" y="624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SHEMESH,1985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76600" y="4876800"/>
            <a:ext cx="914400" cy="685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00400" y="4191000"/>
            <a:ext cx="1447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“Blind area”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6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Tăng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Suy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thận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hủy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chấn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thương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….)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Ăn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đạm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huyết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hóa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Giảm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Suy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gan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Suy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kiệt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đoạn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chi,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Ăn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uống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kém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Urea </a:t>
            </a:r>
            <a:r>
              <a:rPr lang="en-US" sz="4000" b="1" dirty="0" err="1" smtClean="0">
                <a:solidFill>
                  <a:srgbClr val="FFFF00"/>
                </a:solidFill>
              </a:rPr>
              <a:t>huyết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thanh</a:t>
            </a:r>
            <a:endParaRPr lang="en-US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45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1207</TotalTime>
  <Words>913</Words>
  <Application>Microsoft Office PowerPoint</Application>
  <PresentationFormat>On-screen Show (4:3)</PresentationFormat>
  <Paragraphs>166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Technic</vt:lpstr>
      <vt:lpstr>Slide 1</vt:lpstr>
      <vt:lpstr>Nội dung</vt:lpstr>
      <vt:lpstr>Slide 3</vt:lpstr>
      <vt:lpstr>Slide 4</vt:lpstr>
      <vt:lpstr>Các chất đánh dấu độ lọc cầu thận</vt:lpstr>
      <vt:lpstr>Creatinine huyết thanh</vt:lpstr>
      <vt:lpstr>Các yếu tố ảnh hưởng đến Creatinine</vt:lpstr>
      <vt:lpstr>Mối tương quan giữa Creatinine và chức năng thận</vt:lpstr>
      <vt:lpstr>Slide 9</vt:lpstr>
      <vt:lpstr>Độ thanh lọc Creatine nước tiểu 24 giờ</vt:lpstr>
      <vt:lpstr>Công thức COCKCROFT GAULT  </vt:lpstr>
      <vt:lpstr>Slide 12</vt:lpstr>
      <vt:lpstr>Công thức CKD-EPI</vt:lpstr>
      <vt:lpstr>So sánh eGFR theo CKD-EPI và eGFR theo MDRD</vt:lpstr>
      <vt:lpstr>Cystatin C</vt:lpstr>
      <vt:lpstr>Slide 16</vt:lpstr>
      <vt:lpstr>So sánh giá trị của các phương pháp đo eGFR</vt:lpstr>
      <vt:lpstr>Khuyến cáo KDIGO 2012 về sử dụng creatinine máu và cystatin C máu đánh giá chức năng thận</vt:lpstr>
      <vt:lpstr>KDIGO 2012</vt:lpstr>
      <vt:lpstr>Các yếu tố ảnh hưởng ĐLCT</vt:lpstr>
      <vt:lpstr>Tốc độ diễn tiến của bệnh thận mạn</vt:lpstr>
      <vt:lpstr>Tốc độ giảm GFR theo bệnh nguyên</vt:lpstr>
      <vt:lpstr>Yếu tố ảnh hưởng tốc độ tiến triển suy thận</vt:lpstr>
      <vt:lpstr>Diễn tiến Albumin niệu và GFR ở bn ĐTĐ type 1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113</cp:revision>
  <dcterms:created xsi:type="dcterms:W3CDTF">2012-07-16T08:26:25Z</dcterms:created>
  <dcterms:modified xsi:type="dcterms:W3CDTF">2017-07-18T14:33:56Z</dcterms:modified>
</cp:coreProperties>
</file>