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9" r:id="rId3"/>
    <p:sldId id="257" r:id="rId4"/>
    <p:sldId id="258" r:id="rId5"/>
    <p:sldId id="260" r:id="rId6"/>
    <p:sldId id="276" r:id="rId7"/>
    <p:sldId id="261" r:id="rId8"/>
    <p:sldId id="262" r:id="rId9"/>
    <p:sldId id="277" r:id="rId10"/>
    <p:sldId id="278" r:id="rId11"/>
    <p:sldId id="263" r:id="rId12"/>
    <p:sldId id="264" r:id="rId13"/>
    <p:sldId id="279" r:id="rId14"/>
    <p:sldId id="266" r:id="rId15"/>
    <p:sldId id="267" r:id="rId16"/>
    <p:sldId id="280" r:id="rId17"/>
    <p:sldId id="268" r:id="rId18"/>
    <p:sldId id="269" r:id="rId19"/>
    <p:sldId id="270" r:id="rId20"/>
    <p:sldId id="281" r:id="rId21"/>
    <p:sldId id="284" r:id="rId22"/>
    <p:sldId id="287" r:id="rId23"/>
    <p:sldId id="288" r:id="rId24"/>
    <p:sldId id="271" r:id="rId25"/>
    <p:sldId id="272" r:id="rId26"/>
    <p:sldId id="273" r:id="rId27"/>
    <p:sldId id="274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040"/>
    <a:srgbClr val="4F81BD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28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3629" name="Rectangle 4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23630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96038"/>
            <a:ext cx="2133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75E26F-A1E0-4BA6-BE71-E270CA9632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2363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1371600" y="2362200"/>
            <a:ext cx="7124700" cy="8255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 b="1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2363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276600"/>
            <a:ext cx="6197600" cy="7620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DB5DF-EFB9-42D3-BD9C-0E392D433C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457200"/>
            <a:ext cx="1790700" cy="5599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5219700" cy="5599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ECFA0-6819-4E7C-B941-008B27CCD1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3780-4F26-4FD1-A81A-D72BC2EC4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BB8FB-8F20-494A-AD6C-23E07D5E77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35052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2C5BE-21B3-4F55-8832-5498B0CB01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0681F-6D32-4442-AC18-35D60A4984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8EE4-46F0-4B0F-BC6C-680C7CE0F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0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F622C-20B6-48FC-A3F5-8150CC3F5E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3D02D-2FC7-4A6C-855A-8189A8D8DC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A360B-8555-4E34-876C-AD80CFA18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3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0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457200"/>
            <a:ext cx="7086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2606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716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260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2260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260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8BA46D-A14F-46A8-BDDA-9DE73F4422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40404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0404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0404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823" y="2209800"/>
            <a:ext cx="8382000" cy="825500"/>
          </a:xfrm>
        </p:spPr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Xuất huyết dưới nhện tự phát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97800" cy="1066800"/>
          </a:xfrm>
        </p:spPr>
        <p:txBody>
          <a:bodyPr/>
          <a:lstStyle/>
          <a:p>
            <a:r>
              <a:rPr lang="vi-V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Bs Nguyễn Minh Anh</a:t>
            </a:r>
          </a:p>
          <a:p>
            <a:r>
              <a:rPr lang="vi-V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Bộ môn Ngoại Thần Kinh và Sọ </a:t>
            </a:r>
            <a:r>
              <a:rPr lang="vi-V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ĐHYD </a:t>
            </a:r>
            <a:r>
              <a:rPr lang="vi-V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Tp.HCM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5403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Yếu tố nguy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Hút thuốc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túi phình chưa vỡ, đặc biệt TP có triệu chứng, &gt;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7 mm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hoặc tuần hoàn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XHDN trước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người thân trực hệ bị túi phình ĐM não hoặc có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XHDN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Sinh lý bệnh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Áp lực tưới máu não = áp lực động mạch trung bình – áp lực nội sọ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5943600" cy="375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4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Cận lâm 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Nhạy nhất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phát hiện XHDN cấp (trong 3 ngày), gần 100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3 ngày độ nhạy giảm nhiều.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Sau 5-7 ngày: tỷ lệ CT âm tính tăng cao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LP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hoặc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MRI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Cận lâm 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CTA chẩn đoán túi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phình 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CTA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64 lát có độ chính xác cao so với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DSA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XHDN lan tỏa mà CTA âm tính thì nên chụp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DSA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DSA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tiêu chuẩn vàng chẩn đoán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DSA âm tính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chụp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lại kiểm tra trễ có 14% có túi phình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8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Mức độ chứng cứ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Nên nghĩ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XHDN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trên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nào có đau đầu dữ dội đột ngột. (I.B)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Chẩn đoán sớm bằng CT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sọ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não. (I.B)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Nếu CT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quả không rõ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</a:p>
          <a:p>
            <a:pPr lvl="2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Chọc DNT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(I.B) hoặc MRI chẩn đoán (IIb.C).</a:t>
            </a:r>
          </a:p>
          <a:p>
            <a:pPr>
              <a:lnSpc>
                <a:spcPct val="150000"/>
              </a:lnSpc>
            </a:pPr>
            <a:r>
              <a:rPr lang="vi-VN" dirty="0"/>
              <a:t>Nên chụp 3D DSA (I.B) hoặc CTA (IIb.C) tìm túi phình và lập kế hoạch điều trị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5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Túi phình nếu tái vỡ, khả năng tử vong rất cao 70-90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Nguy cơ tái vỡ cao nhất trong 2-12h đầu. 4-16% trong ngày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&gt;1/3 trường hợp tái vỡ xảy ra trong 3h đầu, gần 50% trong 6h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3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Tái vỡ càng sớm, tiên lượng càng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tiêu điều trị nội khoa giai đoạn cấp là hạn chế tái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Khi túi phình chưa được loại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Kiểm soát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huyết áp bằng thuốc để cân bằng nguy cơ tái vỡ và nguy cơ thiếu máu não (I. B).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Giảm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huyết áp tâm thu dưới 160mmHg có thể hợp lý (IIa. C).</a:t>
            </a:r>
          </a:p>
          <a:p>
            <a:pPr>
              <a:lnSpc>
                <a:spcPct val="150000"/>
              </a:lnSpc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chưa điều trị túi phình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Dùng ngắn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hạn (&lt;3 ngày) tranexamic acid (Cammic) hay aminocaproic acid để hạn chế tái vỡ. (IIa.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7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nên được điều trị loại bỏ túi phình càng sớm càng tốt. (I. B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tiêu là loại bỏ hoàn toàn túi phình (I.B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Cần sự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phối hợp giữa phẫu thuật viên và BS can thiệp nội mạch để quyết định phương pháp điều trị trên từng BN. (I. C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6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Nếu túi phình có thể điều trị bằng cả 2 phương pháp, ưu tiên can thiệp nội mạch (I.B)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phẫu kẹp túi phình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ưu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tiên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máu tụ trong não nhiều (&gt;50ml)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túi phình não giữa. (IIb.C)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Chẩn đoán lâm sàng xuất huyết dưới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cận lâm sàng đúng trong chẩn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đoán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Biết được nguyên nhân và sinh lý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bệnh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Nắm được nguyên tắc điều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trị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Điều 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Can thiệp nội mạch ưu thế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BN &gt;70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tuổi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BN có lâm sàng nặng (WFNS IV-V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Túi phình đỉnh thân nền. (IIb. C)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Đặt stent làm tăng nguy cơ tử vong-tàn tật, chỉ nên dùng khi các lựa chọn khác ít nguy cơ hơn không khả thi. (III.C)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86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http://www.hopkinsmedicine.org/healthlibrary/GetImage.aspx?ImageId=12615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4" r="11950" b="2875"/>
          <a:stretch/>
        </p:blipFill>
        <p:spPr bwMode="auto">
          <a:xfrm>
            <a:off x="685800" y="2023669"/>
            <a:ext cx="4119561" cy="399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6411" t="-601" r="807" b="601"/>
          <a:stretch/>
        </p:blipFill>
        <p:spPr>
          <a:xfrm>
            <a:off x="4675534" y="2286000"/>
            <a:ext cx="433240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Balloon-assisted coiling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Stent-assisted coiling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2819400"/>
            <a:ext cx="4056856" cy="28956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24400" y="2895600"/>
            <a:ext cx="3874812" cy="27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trị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Stent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Flow-diverter stent</a:t>
            </a:r>
          </a:p>
          <a:p>
            <a:pPr marL="457200" lvl="1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38500" y="2171700"/>
            <a:ext cx="3429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 thắt mạch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Xuất hiện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ở 30-70 BN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XHDN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20-36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gây triệu chứng do thiếu máu não (DCI: Delayed Cerebral Ischemia).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yếu tố nguy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cơ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Lượng máu chảy nhiều (điểm Fisher cao trên CT).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Lâm sàng nặng (Hunt-Hess cao).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nữ, tuổi trẻ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hút thuốc lá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5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Nimodipine đường uống cho tất cả BN XHDN (I.A).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Thuốc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giúp cải thiện tiên lượng thần kinh, không làm giảm co thắt mạch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2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162800" cy="44561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Giãn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não thất cấp 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5-87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BN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XHDN 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BN có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giãn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não thất cấp do XHDN nên được dẫn lưu não thất (EVD hoặc dẫn lưu thắt lưng) (I.B).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Giãn não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thất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muộn</a:t>
            </a: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9-48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trường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BN có giãn não thất muộn đặt Shunt (I.B).</a:t>
            </a:r>
          </a:p>
          <a:p>
            <a:pPr lvl="1">
              <a:lnSpc>
                <a:spcPct val="150000"/>
              </a:lnSpc>
            </a:pP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8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26% BN XHDN có cơn giống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động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Động kinh muộn xuất hiện trên 3-7%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Lợi ích của việc dùng thuốc chống động kinh thường quy chưa rõ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thể dùng thuốc chống động kinh ở giai đoạn cấp ngay sau xuất huyết. (IIb.B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93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Biến 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Không cần dùng chống động kinh kéo dài (III.B) cho tất cả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thể dùng chống động kinh kéo dài cho các BN có nguy cơ phát triển động kinh muộn: có động kinh trước đó, có máu tụ trong não, nhồi máu não, túi phình não giữa, tăng huyết áp khó điều trị. (IIb.B)</a:t>
            </a:r>
          </a:p>
          <a:p>
            <a:pPr>
              <a:lnSpc>
                <a:spcPct val="150000"/>
              </a:lnSpc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Xin chân thành cám ơn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3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Mở 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Tần suất 2-16/100.000 dân.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Tăng theo tuổi, thường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&gt; 50t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Hiếm ở trẻ em: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0,18 - 2/100.000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Nữ : nam # 1.2:1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12-15% tử vong trước khi nhập viện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Định nghĩa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Xuất huyết dưới nhện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Có máu trong khoang dưới nhện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http://img.medscape.com/pi/emed/ckb/neurology/1134815-1164341-2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01203"/>
            <a:ext cx="2598193" cy="346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ay769-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01203"/>
            <a:ext cx="4582351" cy="346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Lâm 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Đau đầu dữ dội đột ngột 80</a:t>
            </a:r>
            <a:r>
              <a:rPr lang="vi-V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endParaRPr lang="vi-V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10-45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có đau đầu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trước đó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75% có buồn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nôn-nôn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có mất tri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giác lúc xuất huyết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12-15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% tử vong trước khi điều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35% có cổ gượng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Tri giác thay đổi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Dấu thần kinh khu trú</a:t>
            </a: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Liệt dây sọ III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Lâm sàng – Phân độ Hunt-Hess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55906"/>
              </p:ext>
            </p:extLst>
          </p:nvPr>
        </p:nvGraphicFramePr>
        <p:xfrm>
          <a:off x="1524000" y="1397000"/>
          <a:ext cx="6096000" cy="149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97263">
                <a:tc>
                  <a:txBody>
                    <a:bodyPr/>
                    <a:lstStyle/>
                    <a:p>
                      <a:r>
                        <a:rPr lang="vi-VN" dirty="0" smtClean="0"/>
                        <a:t>đo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444461"/>
              </p:ext>
            </p:extLst>
          </p:nvPr>
        </p:nvGraphicFramePr>
        <p:xfrm>
          <a:off x="1219199" y="1600200"/>
          <a:ext cx="7467601" cy="46755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1"/>
                <a:gridCol w="5638800"/>
                <a:gridCol w="1219200"/>
              </a:tblGrid>
              <a:tr h="510065"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 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</a:t>
                      </a:r>
                      <a:r>
                        <a:rPr lang="vi-VN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sàng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Tiên</a:t>
                      </a:r>
                      <a:r>
                        <a:rPr lang="vi-VN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lượng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0065"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vi-VN" sz="2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triệu chứng hoặc đau đầu nhẹ, cổ gượng nhẹ</a:t>
                      </a:r>
                      <a:endParaRPr lang="en-US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2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642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u="none" strike="noStrike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Đau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bình-nặng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cổ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gượng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rõ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khiếm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khuyết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TK,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liệt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TK </a:t>
                      </a:r>
                      <a:r>
                        <a:rPr lang="en-US" sz="2200" u="none" strike="noStrike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sọ</a:t>
                      </a:r>
                      <a:r>
                        <a:rPr lang="en-US" sz="2200" u="none" strike="noStrike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2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anchor="ctr"/>
                </a:tc>
              </a:tr>
              <a:tr h="5450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Lừ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đừ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ngủ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gà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khiếm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khuyết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TK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nhẹ</a:t>
                      </a:r>
                      <a:endParaRPr lang="en-US" sz="22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anchor="ctr"/>
                </a:tc>
              </a:tr>
              <a:tr h="9642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Lơ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mơ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yếu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nửa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bình-nặng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gồng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vỏ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hay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rối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loạn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TK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vật</a:t>
                      </a:r>
                      <a:r>
                        <a:rPr lang="en-US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22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/>
                </a:tc>
              </a:tr>
              <a:tr h="5450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20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Hôn</a:t>
                      </a:r>
                      <a:r>
                        <a:rPr lang="it-IT" sz="2200" baseline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mê sâu, gồng mất não, hấp hối.</a:t>
                      </a:r>
                      <a:endParaRPr lang="it-IT" sz="22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Lâm sàng – Phân độ theo WFNS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87537"/>
              </p:ext>
            </p:extLst>
          </p:nvPr>
        </p:nvGraphicFramePr>
        <p:xfrm>
          <a:off x="1371600" y="1676400"/>
          <a:ext cx="7010400" cy="421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447800"/>
                <a:gridCol w="4191000"/>
              </a:tblGrid>
              <a:tr h="12893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endParaRPr 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GCS</a:t>
                      </a:r>
                      <a:endParaRPr 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Khiếm</a:t>
                      </a:r>
                      <a:r>
                        <a:rPr lang="en-US" sz="2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khuyết</a:t>
                      </a:r>
                      <a:r>
                        <a:rPr lang="en-US" sz="2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vận</a:t>
                      </a:r>
                      <a:r>
                        <a:rPr lang="en-US" sz="2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2800" b="1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</a:tr>
              <a:tr h="7317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</a:tr>
              <a:tr h="7317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14-13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</a:tr>
              <a:tr h="7317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14-13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</a:tr>
              <a:tr h="73177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US" sz="28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12-7</a:t>
                      </a:r>
                      <a:endParaRPr lang="en-US" sz="280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+/-</a:t>
                      </a:r>
                      <a:endParaRPr lang="en-US" sz="2800" dirty="0"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Nguyên 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80-85% do vỡ túi phình ĐM </a:t>
            </a:r>
            <a:r>
              <a:rPr lang="vi-V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10% do vỡ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AVM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Các nguyên nhân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Angioma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	Loạn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sản sợi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RLĐM				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Moya Moya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Huyết khối nội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sọ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Amyloid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Nhiễm trùng			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Viêm mạch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U tân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Template2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PowerpointTemplate2</Template>
  <TotalTime>458</TotalTime>
  <Words>1160</Words>
  <Application>Microsoft Office PowerPoint</Application>
  <PresentationFormat>On-screen Show (4:3)</PresentationFormat>
  <Paragraphs>165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PowerpointTemplate2</vt:lpstr>
      <vt:lpstr>Xuất huyết dưới nhện tự phát</vt:lpstr>
      <vt:lpstr>Mục tiêu</vt:lpstr>
      <vt:lpstr>Mở đầu</vt:lpstr>
      <vt:lpstr>Định nghĩa</vt:lpstr>
      <vt:lpstr>Lâm sàng</vt:lpstr>
      <vt:lpstr>Lâm sàng</vt:lpstr>
      <vt:lpstr>Lâm sàng – Phân độ Hunt-Hess</vt:lpstr>
      <vt:lpstr>Lâm sàng – Phân độ theo WFNS</vt:lpstr>
      <vt:lpstr>Nguyên nhân</vt:lpstr>
      <vt:lpstr>Yếu tố nguy cơ</vt:lpstr>
      <vt:lpstr>Sinh lý bệnh</vt:lpstr>
      <vt:lpstr>Cận lâm sàng</vt:lpstr>
      <vt:lpstr>Cận lâm sàng</vt:lpstr>
      <vt:lpstr>Mức độ chứng cứ</vt:lpstr>
      <vt:lpstr>Điều trị</vt:lpstr>
      <vt:lpstr>Điều trị</vt:lpstr>
      <vt:lpstr>Điều trị</vt:lpstr>
      <vt:lpstr>Điều trị</vt:lpstr>
      <vt:lpstr>Điều trị</vt:lpstr>
      <vt:lpstr>Điều trị</vt:lpstr>
      <vt:lpstr>Điều trị</vt:lpstr>
      <vt:lpstr>Điều trị</vt:lpstr>
      <vt:lpstr>Điều trị</vt:lpstr>
      <vt:lpstr>Biến chứng</vt:lpstr>
      <vt:lpstr>Biến chứng</vt:lpstr>
      <vt:lpstr>Biến chứng</vt:lpstr>
      <vt:lpstr>Biến chứng</vt:lpstr>
      <vt:lpstr>Biến chứng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minh anh</cp:lastModifiedBy>
  <cp:revision>61</cp:revision>
  <cp:lastPrinted>1601-01-01T00:00:00Z</cp:lastPrinted>
  <dcterms:created xsi:type="dcterms:W3CDTF">2013-11-08T06:42:20Z</dcterms:created>
  <dcterms:modified xsi:type="dcterms:W3CDTF">2018-09-23T09:11:21Z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