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3"/>
  </p:notesMasterIdLst>
  <p:sldIdLst>
    <p:sldId id="256" r:id="rId2"/>
    <p:sldId id="261" r:id="rId3"/>
    <p:sldId id="258" r:id="rId4"/>
    <p:sldId id="307" r:id="rId5"/>
    <p:sldId id="308" r:id="rId6"/>
    <p:sldId id="309" r:id="rId7"/>
    <p:sldId id="259" r:id="rId8"/>
    <p:sldId id="312" r:id="rId9"/>
    <p:sldId id="262" r:id="rId10"/>
    <p:sldId id="272" r:id="rId11"/>
    <p:sldId id="270" r:id="rId12"/>
    <p:sldId id="273" r:id="rId13"/>
    <p:sldId id="271" r:id="rId14"/>
    <p:sldId id="263" r:id="rId15"/>
    <p:sldId id="264" r:id="rId16"/>
    <p:sldId id="265" r:id="rId17"/>
    <p:sldId id="266" r:id="rId18"/>
    <p:sldId id="268" r:id="rId19"/>
    <p:sldId id="275" r:id="rId20"/>
    <p:sldId id="269" r:id="rId21"/>
    <p:sldId id="274" r:id="rId22"/>
    <p:sldId id="276" r:id="rId23"/>
    <p:sldId id="280" r:id="rId24"/>
    <p:sldId id="277" r:id="rId25"/>
    <p:sldId id="278" r:id="rId26"/>
    <p:sldId id="279" r:id="rId27"/>
    <p:sldId id="282" r:id="rId28"/>
    <p:sldId id="313" r:id="rId29"/>
    <p:sldId id="281" r:id="rId30"/>
    <p:sldId id="283" r:id="rId31"/>
    <p:sldId id="314" r:id="rId32"/>
    <p:sldId id="284" r:id="rId33"/>
    <p:sldId id="287" r:id="rId34"/>
    <p:sldId id="285" r:id="rId35"/>
    <p:sldId id="310" r:id="rId36"/>
    <p:sldId id="311" r:id="rId37"/>
    <p:sldId id="286" r:id="rId38"/>
    <p:sldId id="288" r:id="rId39"/>
    <p:sldId id="315" r:id="rId40"/>
    <p:sldId id="290" r:id="rId41"/>
    <p:sldId id="289" r:id="rId42"/>
    <p:sldId id="291" r:id="rId43"/>
    <p:sldId id="292" r:id="rId44"/>
    <p:sldId id="297" r:id="rId45"/>
    <p:sldId id="340" r:id="rId46"/>
    <p:sldId id="341" r:id="rId47"/>
    <p:sldId id="334" r:id="rId48"/>
    <p:sldId id="349" r:id="rId49"/>
    <p:sldId id="350" r:id="rId50"/>
    <p:sldId id="351" r:id="rId51"/>
    <p:sldId id="343" r:id="rId52"/>
    <p:sldId id="352" r:id="rId53"/>
    <p:sldId id="353" r:id="rId54"/>
    <p:sldId id="354" r:id="rId55"/>
    <p:sldId id="355" r:id="rId56"/>
    <p:sldId id="356" r:id="rId57"/>
    <p:sldId id="357" r:id="rId58"/>
    <p:sldId id="358" r:id="rId59"/>
    <p:sldId id="359" r:id="rId60"/>
    <p:sldId id="360" r:id="rId61"/>
    <p:sldId id="361" r:id="rId62"/>
    <p:sldId id="346" r:id="rId63"/>
    <p:sldId id="347" r:id="rId64"/>
    <p:sldId id="348" r:id="rId65"/>
    <p:sldId id="326" r:id="rId66"/>
    <p:sldId id="327" r:id="rId67"/>
    <p:sldId id="329" r:id="rId68"/>
    <p:sldId id="330" r:id="rId69"/>
    <p:sldId id="331" r:id="rId70"/>
    <p:sldId id="332" r:id="rId71"/>
    <p:sldId id="337" r:id="rId72"/>
    <p:sldId id="338" r:id="rId73"/>
    <p:sldId id="339" r:id="rId74"/>
    <p:sldId id="333" r:id="rId75"/>
    <p:sldId id="362" r:id="rId76"/>
    <p:sldId id="363" r:id="rId77"/>
    <p:sldId id="301" r:id="rId78"/>
    <p:sldId id="302" r:id="rId79"/>
    <p:sldId id="303" r:id="rId80"/>
    <p:sldId id="335" r:id="rId81"/>
    <p:sldId id="336" r:id="rId82"/>
  </p:sldIdLst>
  <p:sldSz cx="10287000" cy="6858000" type="35mm"/>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24" y="96"/>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172" name="Rectangle 4"/>
          <p:cNvSpPr>
            <a:spLocks noRot="1" noChangeArrowheads="1" noTextEdit="1"/>
          </p:cNvSpPr>
          <p:nvPr>
            <p:ph type="sldImg" idx="2"/>
          </p:nvPr>
        </p:nvSpPr>
        <p:spPr bwMode="auto">
          <a:xfrm>
            <a:off x="857250" y="685800"/>
            <a:ext cx="5143500" cy="3429000"/>
          </a:xfrm>
          <a:prstGeom prst="rect">
            <a:avLst/>
          </a:prstGeom>
          <a:noFill/>
          <a:ln w="9525" cap="flat" cmpd="sng">
            <a:solidFill>
              <a:srgbClr val="00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676BF6F-CD2A-47F5-9916-324521B24CF8}" type="slidenum">
              <a:rPr lang="en-US" altLang="en-US"/>
              <a:pPr/>
              <a:t>‹#›</a:t>
            </a:fld>
            <a:endParaRPr lang="en-US" altLang="en-US"/>
          </a:p>
        </p:txBody>
      </p:sp>
    </p:spTree>
    <p:extLst>
      <p:ext uri="{BB962C8B-B14F-4D97-AF65-F5344CB8AC3E}">
        <p14:creationId xmlns:p14="http://schemas.microsoft.com/office/powerpoint/2010/main" val="42742264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771525" y="2286000"/>
            <a:ext cx="8743950" cy="1143000"/>
          </a:xfrm>
        </p:spPr>
        <p:txBody>
          <a:bodyPr/>
          <a:lstStyle>
            <a:lvl1pPr>
              <a:defRPr/>
            </a:lvl1pPr>
          </a:lstStyle>
          <a:p>
            <a:pPr lvl="0"/>
            <a:r>
              <a:rPr lang="en-US" altLang="en-US" noProof="0" smtClean="0"/>
              <a:t>Click to edit Master title style</a:t>
            </a:r>
          </a:p>
        </p:txBody>
      </p:sp>
      <p:sp>
        <p:nvSpPr>
          <p:cNvPr id="10243" name="Rectangle 3"/>
          <p:cNvSpPr>
            <a:spLocks noGrp="1" noChangeArrowheads="1"/>
          </p:cNvSpPr>
          <p:nvPr>
            <p:ph type="subTitle" idx="1"/>
          </p:nvPr>
        </p:nvSpPr>
        <p:spPr>
          <a:xfrm>
            <a:off x="1543050" y="3886200"/>
            <a:ext cx="7200900" cy="17526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10244" name="Rectangle 4"/>
          <p:cNvSpPr>
            <a:spLocks noGrp="1" noChangeArrowheads="1"/>
          </p:cNvSpPr>
          <p:nvPr>
            <p:ph type="ftr" sz="quarter" idx="3"/>
          </p:nvPr>
        </p:nvSpPr>
        <p:spPr/>
        <p:txBody>
          <a:bodyPr/>
          <a:lstStyle>
            <a:lvl1pPr>
              <a:defRPr/>
            </a:lvl1pPr>
          </a:lstStyle>
          <a:p>
            <a:endParaRPr lang="en-US" altLang="en-US"/>
          </a:p>
        </p:txBody>
      </p:sp>
      <p:sp>
        <p:nvSpPr>
          <p:cNvPr id="10245" name="Rectangle 5"/>
          <p:cNvSpPr>
            <a:spLocks noGrp="1" noChangeArrowheads="1"/>
          </p:cNvSpPr>
          <p:nvPr>
            <p:ph type="sldNum" sz="quarter" idx="4"/>
          </p:nvPr>
        </p:nvSpPr>
        <p:spPr/>
        <p:txBody>
          <a:bodyPr/>
          <a:lstStyle>
            <a:lvl1pPr>
              <a:defRPr/>
            </a:lvl1pPr>
          </a:lstStyle>
          <a:p>
            <a:fld id="{4C8F187A-09F9-4A53-840A-D1D88CA3A387}" type="slidenum">
              <a:rPr lang="en-US" altLang="en-US"/>
              <a:pPr/>
              <a:t>‹#›</a:t>
            </a:fld>
            <a:endParaRPr lang="en-US" altLang="en-US"/>
          </a:p>
        </p:txBody>
      </p:sp>
      <p:graphicFrame>
        <p:nvGraphicFramePr>
          <p:cNvPr id="10246" name="Base" hidden="1"/>
          <p:cNvGraphicFramePr>
            <a:graphicFrameLocks/>
          </p:cNvGraphicFramePr>
          <p:nvPr userDrawn="1"/>
        </p:nvGraphicFramePr>
        <p:xfrm>
          <a:off x="1714500" y="1397000"/>
          <a:ext cx="6858000" cy="4064000"/>
        </p:xfrm>
        <a:graphic>
          <a:graphicData uri="http://schemas.openxmlformats.org/presentationml/2006/ole">
            <mc:AlternateContent xmlns:mc="http://schemas.openxmlformats.org/markup-compatibility/2006">
              <mc:Choice xmlns:v="urn:schemas-microsoft-com:vml" Requires="v">
                <p:oleObj spid="_x0000_s10249" r:id="rId3" imgW="0" imgH="0" progId="PowerPoint.Show.8">
                  <p:embed/>
                </p:oleObj>
              </mc:Choice>
              <mc:Fallback>
                <p:oleObj r:id="rId3" imgW="0" imgH="0" progId="PowerPoint.Show.8">
                  <p:embed/>
                  <p:pic>
                    <p:nvPicPr>
                      <p:cNvPr id="0" name="Base"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714500" y="1397000"/>
                        <a:ext cx="6858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474469F8-9D02-4957-8181-8372100B0B18}" type="slidenum">
              <a:rPr lang="en-US" altLang="en-US"/>
              <a:pPr/>
              <a:t>‹#›</a:t>
            </a:fld>
            <a:endParaRPr lang="en-US" altLang="en-US"/>
          </a:p>
        </p:txBody>
      </p:sp>
    </p:spTree>
    <p:extLst>
      <p:ext uri="{BB962C8B-B14F-4D97-AF65-F5344CB8AC3E}">
        <p14:creationId xmlns:p14="http://schemas.microsoft.com/office/powerpoint/2010/main" val="102962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73963" y="188913"/>
            <a:ext cx="2430462" cy="59070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2575" y="188913"/>
            <a:ext cx="7138988" cy="59070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ED3CEF32-2618-49DC-9257-8E561E4F4421}" type="slidenum">
              <a:rPr lang="en-US" altLang="en-US"/>
              <a:pPr/>
              <a:t>‹#›</a:t>
            </a:fld>
            <a:endParaRPr lang="en-US" altLang="en-US"/>
          </a:p>
        </p:txBody>
      </p:sp>
    </p:spTree>
    <p:extLst>
      <p:ext uri="{BB962C8B-B14F-4D97-AF65-F5344CB8AC3E}">
        <p14:creationId xmlns:p14="http://schemas.microsoft.com/office/powerpoint/2010/main" val="4209000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88913"/>
            <a:ext cx="87439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82575" y="1484313"/>
            <a:ext cx="4784725" cy="4611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484313"/>
            <a:ext cx="4784725" cy="4611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514725" y="6248400"/>
            <a:ext cx="325755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7372350" y="6248400"/>
            <a:ext cx="2143125" cy="457200"/>
          </a:xfrm>
        </p:spPr>
        <p:txBody>
          <a:bodyPr/>
          <a:lstStyle>
            <a:lvl1pPr>
              <a:defRPr/>
            </a:lvl1pPr>
          </a:lstStyle>
          <a:p>
            <a:fld id="{666EAE50-D150-4E1B-98EA-606ADFA36848}" type="slidenum">
              <a:rPr lang="en-US" altLang="en-US"/>
              <a:pPr/>
              <a:t>‹#›</a:t>
            </a:fld>
            <a:endParaRPr lang="en-US" altLang="en-US"/>
          </a:p>
        </p:txBody>
      </p:sp>
    </p:spTree>
    <p:extLst>
      <p:ext uri="{BB962C8B-B14F-4D97-AF65-F5344CB8AC3E}">
        <p14:creationId xmlns:p14="http://schemas.microsoft.com/office/powerpoint/2010/main" val="1004495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88913"/>
            <a:ext cx="8743950" cy="1143000"/>
          </a:xfrm>
        </p:spPr>
        <p:txBody>
          <a:bodyPr/>
          <a:lstStyle/>
          <a:p>
            <a:r>
              <a:rPr lang="en-US" smtClean="0"/>
              <a:t>Click to edit Master title style</a:t>
            </a:r>
            <a:endParaRPr lang="en-US"/>
          </a:p>
        </p:txBody>
      </p:sp>
      <p:sp>
        <p:nvSpPr>
          <p:cNvPr id="3" name="Online Image Placeholder 2"/>
          <p:cNvSpPr>
            <a:spLocks noGrp="1"/>
          </p:cNvSpPr>
          <p:nvPr>
            <p:ph type="clipArt" sz="half" idx="1"/>
          </p:nvPr>
        </p:nvSpPr>
        <p:spPr>
          <a:xfrm>
            <a:off x="282575" y="1484313"/>
            <a:ext cx="4784725" cy="4611687"/>
          </a:xfrm>
        </p:spPr>
        <p:txBody>
          <a:bodyPr/>
          <a:lstStyle/>
          <a:p>
            <a:endParaRPr lang="en-US"/>
          </a:p>
        </p:txBody>
      </p:sp>
      <p:sp>
        <p:nvSpPr>
          <p:cNvPr id="4" name="Text Placeholder 3"/>
          <p:cNvSpPr>
            <a:spLocks noGrp="1"/>
          </p:cNvSpPr>
          <p:nvPr>
            <p:ph type="body" sz="half" idx="2"/>
          </p:nvPr>
        </p:nvSpPr>
        <p:spPr>
          <a:xfrm>
            <a:off x="5219700" y="1484313"/>
            <a:ext cx="4784725" cy="4611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514725" y="6248400"/>
            <a:ext cx="325755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7372350" y="6248400"/>
            <a:ext cx="2143125" cy="457200"/>
          </a:xfrm>
        </p:spPr>
        <p:txBody>
          <a:bodyPr/>
          <a:lstStyle>
            <a:lvl1pPr>
              <a:defRPr/>
            </a:lvl1pPr>
          </a:lstStyle>
          <a:p>
            <a:fld id="{852A0635-F6DC-4EA2-B04E-8F3E682585B0}" type="slidenum">
              <a:rPr lang="en-US" altLang="en-US"/>
              <a:pPr/>
              <a:t>‹#›</a:t>
            </a:fld>
            <a:endParaRPr lang="en-US" altLang="en-US"/>
          </a:p>
        </p:txBody>
      </p:sp>
    </p:spTree>
    <p:extLst>
      <p:ext uri="{BB962C8B-B14F-4D97-AF65-F5344CB8AC3E}">
        <p14:creationId xmlns:p14="http://schemas.microsoft.com/office/powerpoint/2010/main" val="699640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88913"/>
            <a:ext cx="87439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82575" y="1484313"/>
            <a:ext cx="4784725" cy="4611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5219700" y="1484313"/>
            <a:ext cx="4784725" cy="4611687"/>
          </a:xfrm>
        </p:spPr>
        <p:txBody>
          <a:bodyPr/>
          <a:lstStyle/>
          <a:p>
            <a:endParaRPr lang="en-US"/>
          </a:p>
        </p:txBody>
      </p:sp>
      <p:sp>
        <p:nvSpPr>
          <p:cNvPr id="5" name="Footer Placeholder 4"/>
          <p:cNvSpPr>
            <a:spLocks noGrp="1"/>
          </p:cNvSpPr>
          <p:nvPr>
            <p:ph type="ftr" sz="quarter" idx="10"/>
          </p:nvPr>
        </p:nvSpPr>
        <p:spPr>
          <a:xfrm>
            <a:off x="3514725" y="6248400"/>
            <a:ext cx="325755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7372350" y="6248400"/>
            <a:ext cx="2143125" cy="457200"/>
          </a:xfrm>
        </p:spPr>
        <p:txBody>
          <a:bodyPr/>
          <a:lstStyle>
            <a:lvl1pPr>
              <a:defRPr/>
            </a:lvl1pPr>
          </a:lstStyle>
          <a:p>
            <a:fld id="{11F61DD9-907D-43BC-84EB-E73A5F96912F}" type="slidenum">
              <a:rPr lang="en-US" altLang="en-US"/>
              <a:pPr/>
              <a:t>‹#›</a:t>
            </a:fld>
            <a:endParaRPr lang="en-US" altLang="en-US"/>
          </a:p>
        </p:txBody>
      </p:sp>
    </p:spTree>
    <p:extLst>
      <p:ext uri="{BB962C8B-B14F-4D97-AF65-F5344CB8AC3E}">
        <p14:creationId xmlns:p14="http://schemas.microsoft.com/office/powerpoint/2010/main" val="391206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A8AF09F5-DBE3-45E5-8131-9C86BD63548C}" type="slidenum">
              <a:rPr lang="en-US" altLang="en-US"/>
              <a:pPr/>
              <a:t>‹#›</a:t>
            </a:fld>
            <a:endParaRPr lang="en-US" altLang="en-US"/>
          </a:p>
        </p:txBody>
      </p:sp>
    </p:spTree>
    <p:extLst>
      <p:ext uri="{BB962C8B-B14F-4D97-AF65-F5344CB8AC3E}">
        <p14:creationId xmlns:p14="http://schemas.microsoft.com/office/powerpoint/2010/main" val="279400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675" y="1709738"/>
            <a:ext cx="887253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701675" y="4589463"/>
            <a:ext cx="887253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774E6A65-84E7-4A14-BEBB-D65DE0B2208D}" type="slidenum">
              <a:rPr lang="en-US" altLang="en-US"/>
              <a:pPr/>
              <a:t>‹#›</a:t>
            </a:fld>
            <a:endParaRPr lang="en-US" altLang="en-US"/>
          </a:p>
        </p:txBody>
      </p:sp>
    </p:spTree>
    <p:extLst>
      <p:ext uri="{BB962C8B-B14F-4D97-AF65-F5344CB8AC3E}">
        <p14:creationId xmlns:p14="http://schemas.microsoft.com/office/powerpoint/2010/main" val="346789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2575" y="1484313"/>
            <a:ext cx="4784725" cy="4611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484313"/>
            <a:ext cx="4784725" cy="4611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2118CAD-5BAD-4E83-B85E-4473A42ED45F}" type="slidenum">
              <a:rPr lang="en-US" altLang="en-US"/>
              <a:pPr/>
              <a:t>‹#›</a:t>
            </a:fld>
            <a:endParaRPr lang="en-US" altLang="en-US"/>
          </a:p>
        </p:txBody>
      </p:sp>
    </p:spTree>
    <p:extLst>
      <p:ext uri="{BB962C8B-B14F-4D97-AF65-F5344CB8AC3E}">
        <p14:creationId xmlns:p14="http://schemas.microsoft.com/office/powerpoint/2010/main" val="109320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025" y="365125"/>
            <a:ext cx="8872538"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08025" y="1681163"/>
            <a:ext cx="435292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08025" y="2505075"/>
            <a:ext cx="435292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08588" y="1681163"/>
            <a:ext cx="43719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08588" y="2505075"/>
            <a:ext cx="4371975"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8FD7CD22-CF9F-46F4-BC09-13A16B80D339}" type="slidenum">
              <a:rPr lang="en-US" altLang="en-US"/>
              <a:pPr/>
              <a:t>‹#›</a:t>
            </a:fld>
            <a:endParaRPr lang="en-US" altLang="en-US"/>
          </a:p>
        </p:txBody>
      </p:sp>
    </p:spTree>
    <p:extLst>
      <p:ext uri="{BB962C8B-B14F-4D97-AF65-F5344CB8AC3E}">
        <p14:creationId xmlns:p14="http://schemas.microsoft.com/office/powerpoint/2010/main" val="320391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0509F37F-ABE4-4D7E-BB30-F950D82F5150}" type="slidenum">
              <a:rPr lang="en-US" altLang="en-US"/>
              <a:pPr/>
              <a:t>‹#›</a:t>
            </a:fld>
            <a:endParaRPr lang="en-US" altLang="en-US"/>
          </a:p>
        </p:txBody>
      </p:sp>
    </p:spTree>
    <p:extLst>
      <p:ext uri="{BB962C8B-B14F-4D97-AF65-F5344CB8AC3E}">
        <p14:creationId xmlns:p14="http://schemas.microsoft.com/office/powerpoint/2010/main" val="381284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5F83FDA9-63DA-482E-B16B-90048876A3AC}" type="slidenum">
              <a:rPr lang="en-US" altLang="en-US"/>
              <a:pPr/>
              <a:t>‹#›</a:t>
            </a:fld>
            <a:endParaRPr lang="en-US" altLang="en-US"/>
          </a:p>
        </p:txBody>
      </p:sp>
    </p:spTree>
    <p:extLst>
      <p:ext uri="{BB962C8B-B14F-4D97-AF65-F5344CB8AC3E}">
        <p14:creationId xmlns:p14="http://schemas.microsoft.com/office/powerpoint/2010/main" val="103978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025" y="457200"/>
            <a:ext cx="33178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373563" y="987425"/>
            <a:ext cx="52070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08025" y="2057400"/>
            <a:ext cx="33178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9FB6030B-F51D-4B4C-8E45-E02AAB151283}" type="slidenum">
              <a:rPr lang="en-US" altLang="en-US"/>
              <a:pPr/>
              <a:t>‹#›</a:t>
            </a:fld>
            <a:endParaRPr lang="en-US" altLang="en-US"/>
          </a:p>
        </p:txBody>
      </p:sp>
    </p:spTree>
    <p:extLst>
      <p:ext uri="{BB962C8B-B14F-4D97-AF65-F5344CB8AC3E}">
        <p14:creationId xmlns:p14="http://schemas.microsoft.com/office/powerpoint/2010/main" val="269687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025" y="457200"/>
            <a:ext cx="33178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373563" y="987425"/>
            <a:ext cx="52070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08025" y="2057400"/>
            <a:ext cx="33178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AB387CC5-7553-4B63-8040-9E774FF6A272}" type="slidenum">
              <a:rPr lang="en-US" altLang="en-US"/>
              <a:pPr/>
              <a:t>‹#›</a:t>
            </a:fld>
            <a:endParaRPr lang="en-US" altLang="en-US"/>
          </a:p>
        </p:txBody>
      </p:sp>
    </p:spTree>
    <p:extLst>
      <p:ext uri="{BB962C8B-B14F-4D97-AF65-F5344CB8AC3E}">
        <p14:creationId xmlns:p14="http://schemas.microsoft.com/office/powerpoint/2010/main" val="208669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99"/>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85800" y="188913"/>
            <a:ext cx="87439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9219" name="Rectangle 3"/>
          <p:cNvSpPr>
            <a:spLocks noGrp="1" noChangeArrowheads="1"/>
          </p:cNvSpPr>
          <p:nvPr>
            <p:ph type="body" idx="1"/>
          </p:nvPr>
        </p:nvSpPr>
        <p:spPr bwMode="auto">
          <a:xfrm>
            <a:off x="282575" y="1484313"/>
            <a:ext cx="9721850" cy="461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1" name="Rectangle 5"/>
          <p:cNvSpPr>
            <a:spLocks noGrp="1" noChangeArrowheads="1"/>
          </p:cNvSpPr>
          <p:nvPr>
            <p:ph type="ftr" sz="quarter" idx="3"/>
          </p:nvPr>
        </p:nvSpPr>
        <p:spPr bwMode="auto">
          <a:xfrm>
            <a:off x="3514725" y="6248400"/>
            <a:ext cx="325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defRPr>
            </a:lvl1pPr>
          </a:lstStyle>
          <a:p>
            <a:endParaRPr lang="en-US" altLang="en-US"/>
          </a:p>
        </p:txBody>
      </p:sp>
      <p:sp>
        <p:nvSpPr>
          <p:cNvPr id="9222" name="Rectangle 6"/>
          <p:cNvSpPr>
            <a:spLocks noGrp="1" noChangeArrowheads="1"/>
          </p:cNvSpPr>
          <p:nvPr>
            <p:ph type="sldNum" sz="quarter" idx="4"/>
          </p:nvPr>
        </p:nvSpPr>
        <p:spPr bwMode="auto">
          <a:xfrm>
            <a:off x="7372350" y="6248400"/>
            <a:ext cx="214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26EC4797-01D3-4B53-A44F-5C1DE29DD81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ctr" rtl="0" fontAlgn="base">
        <a:spcBef>
          <a:spcPct val="0"/>
        </a:spcBef>
        <a:spcAft>
          <a:spcPct val="0"/>
        </a:spcAft>
        <a:defRPr sz="3600" b="1" kern="1200">
          <a:solidFill>
            <a:srgbClr val="FFFF00"/>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600" b="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ctr" rtl="0" fontAlgn="base">
        <a:spcBef>
          <a:spcPct val="0"/>
        </a:spcBef>
        <a:spcAft>
          <a:spcPct val="0"/>
        </a:spcAft>
        <a:defRPr sz="3600" b="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ctr" rtl="0" fontAlgn="base">
        <a:spcBef>
          <a:spcPct val="0"/>
        </a:spcBef>
        <a:spcAft>
          <a:spcPct val="0"/>
        </a:spcAft>
        <a:defRPr sz="3600" b="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ctr" rtl="0" fontAlgn="base">
        <a:spcBef>
          <a:spcPct val="0"/>
        </a:spcBef>
        <a:spcAft>
          <a:spcPct val="0"/>
        </a:spcAft>
        <a:defRPr sz="3600" b="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457200" algn="ctr" rtl="0" fontAlgn="base">
        <a:spcBef>
          <a:spcPct val="0"/>
        </a:spcBef>
        <a:spcAft>
          <a:spcPct val="0"/>
        </a:spcAft>
        <a:defRPr sz="3600" b="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914400" algn="ctr" rtl="0" fontAlgn="base">
        <a:spcBef>
          <a:spcPct val="0"/>
        </a:spcBef>
        <a:spcAft>
          <a:spcPct val="0"/>
        </a:spcAft>
        <a:defRPr sz="3600" b="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1371600" algn="ctr" rtl="0" fontAlgn="base">
        <a:spcBef>
          <a:spcPct val="0"/>
        </a:spcBef>
        <a:spcAft>
          <a:spcPct val="0"/>
        </a:spcAft>
        <a:defRPr sz="3600" b="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1828800" algn="ctr" rtl="0" fontAlgn="base">
        <a:spcBef>
          <a:spcPct val="0"/>
        </a:spcBef>
        <a:spcAft>
          <a:spcPct val="0"/>
        </a:spcAft>
        <a:defRPr sz="3600" b="1">
          <a:solidFill>
            <a:srgbClr val="FFFF00"/>
          </a:solidFill>
          <a:effectLst>
            <a:outerShdw blurRad="38100" dist="38100" dir="2700000" algn="tl">
              <a:srgbClr val="000000"/>
            </a:outerShdw>
          </a:effectLst>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SzPct val="80000"/>
        <a:buFont typeface="Wingdings" panose="05000000000000000000" pitchFamily="2" charset="2"/>
        <a:buChar char="["/>
        <a:defRPr sz="2800" b="1" kern="1200">
          <a:solidFill>
            <a:srgbClr val="FFFF00"/>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SzPct val="80000"/>
        <a:buFont typeface="Wingdings" panose="05000000000000000000" pitchFamily="2" charset="2"/>
        <a:buChar char="Ø"/>
        <a:defRPr sz="2400" b="1" kern="1200">
          <a:solidFill>
            <a:srgbClr val="FFFF00"/>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Font typeface="Wingdings" panose="05000000000000000000" pitchFamily="2" charset="2"/>
        <a:buChar char="§"/>
        <a:defRPr sz="2000" b="1" kern="1200">
          <a:solidFill>
            <a:srgbClr val="FFFF00"/>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b="1" kern="1200">
          <a:solidFill>
            <a:srgbClr val="FFFF00"/>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har char="»"/>
        <a:defRPr sz="2000" b="1"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122238" y="1341438"/>
            <a:ext cx="9963150" cy="3024187"/>
          </a:xfrm>
        </p:spPr>
        <p:txBody>
          <a:bodyPr/>
          <a:lstStyle/>
          <a:p>
            <a:pPr>
              <a:lnSpc>
                <a:spcPct val="120000"/>
              </a:lnSpc>
            </a:pPr>
            <a:r>
              <a:rPr lang="en-US" altLang="en-US" sz="4800"/>
              <a:t>Cấp cứu hồi sức </a:t>
            </a:r>
            <a:r>
              <a:rPr lang="en-US" altLang="en-US"/>
              <a:t/>
            </a:r>
            <a:br>
              <a:rPr lang="en-US" altLang="en-US"/>
            </a:br>
            <a:r>
              <a:rPr lang="en-US" altLang="en-US" sz="4800"/>
              <a:t>chấn thương sọ não</a:t>
            </a:r>
          </a:p>
        </p:txBody>
      </p:sp>
      <p:sp>
        <p:nvSpPr>
          <p:cNvPr id="2051" name="Rectangle 3"/>
          <p:cNvSpPr>
            <a:spLocks noGrp="1" noChangeArrowheads="1"/>
          </p:cNvSpPr>
          <p:nvPr>
            <p:ph type="subTitle" idx="4294967295"/>
          </p:nvPr>
        </p:nvSpPr>
        <p:spPr>
          <a:xfrm>
            <a:off x="5935663" y="5157788"/>
            <a:ext cx="4121150" cy="647700"/>
          </a:xfrm>
        </p:spPr>
        <p:txBody>
          <a:bodyPr/>
          <a:lstStyle/>
          <a:p>
            <a:pPr marL="0" indent="0" algn="r">
              <a:buFont typeface="Wingdings" panose="05000000000000000000" pitchFamily="2" charset="2"/>
              <a:buNone/>
            </a:pPr>
            <a:r>
              <a:rPr lang="en-US" altLang="en-US" sz="2400"/>
              <a:t>TS.BS Đỗ Quốc Huy</a:t>
            </a:r>
          </a:p>
        </p:txBody>
      </p:sp>
      <p:pic>
        <p:nvPicPr>
          <p:cNvPr id="2054" name="Picture 4" descr="AMBUL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673600"/>
            <a:ext cx="591343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descr="traumatic inju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388" y="0"/>
            <a:ext cx="2106612" cy="234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en-US"/>
              <a:t>Chấn thương sọ não kín</a:t>
            </a:r>
          </a:p>
        </p:txBody>
      </p:sp>
      <p:pic>
        <p:nvPicPr>
          <p:cNvPr id="32773" name="Picture 5" descr="Closed Head Inju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038" y="1273175"/>
            <a:ext cx="4559300" cy="4964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r>
              <a:rPr lang="en-US" altLang="en-US"/>
              <a:t>Vết thương sọ não do dao đâm</a:t>
            </a:r>
          </a:p>
        </p:txBody>
      </p:sp>
      <p:pic>
        <p:nvPicPr>
          <p:cNvPr id="28677" name="Picture 5" descr="Knife W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125538"/>
            <a:ext cx="9855200" cy="3255962"/>
          </a:xfrm>
          <a:prstGeom prst="rect">
            <a:avLst/>
          </a:prstGeom>
          <a:noFill/>
          <a:extLst>
            <a:ext uri="{909E8E84-426E-40DD-AFC4-6F175D3DCCD1}">
              <a14:hiddenFill xmlns:a14="http://schemas.microsoft.com/office/drawing/2010/main">
                <a:solidFill>
                  <a:srgbClr val="FFFFFF"/>
                </a:solidFill>
              </a14:hiddenFill>
            </a:ext>
          </a:extLst>
        </p:spPr>
      </p:pic>
      <p:pic>
        <p:nvPicPr>
          <p:cNvPr id="28678" name="Picture 6" descr="CT Knife Wound"/>
          <p:cNvPicPr>
            <a:picLocks noChangeAspect="1" noChangeArrowheads="1"/>
          </p:cNvPicPr>
          <p:nvPr/>
        </p:nvPicPr>
        <p:blipFill>
          <a:blip r:embed="rId3">
            <a:extLst>
              <a:ext uri="{28A0092B-C50C-407E-A947-70E740481C1C}">
                <a14:useLocalDpi xmlns:a14="http://schemas.microsoft.com/office/drawing/2010/main" val="0"/>
              </a:ext>
            </a:extLst>
          </a:blip>
          <a:srcRect b="34"/>
          <a:stretch>
            <a:fillRect/>
          </a:stretch>
        </p:blipFill>
        <p:spPr bwMode="auto">
          <a:xfrm>
            <a:off x="2713038" y="4351338"/>
            <a:ext cx="4457700" cy="2427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altLang="en-US"/>
              <a:t>Vết thương sọ não do dao đâm</a:t>
            </a:r>
          </a:p>
        </p:txBody>
      </p:sp>
      <p:pic>
        <p:nvPicPr>
          <p:cNvPr id="34821" name="Picture 5" descr="Plain X-ray Knife W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1484313"/>
            <a:ext cx="10115550" cy="3449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altLang="en-US"/>
              <a:t>Vết thương sọ não do đạn bắn</a:t>
            </a:r>
          </a:p>
        </p:txBody>
      </p:sp>
      <p:pic>
        <p:nvPicPr>
          <p:cNvPr id="30725" name="Picture 5" descr="Gunshot W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1722438"/>
            <a:ext cx="10085387" cy="341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US" altLang="en-US"/>
              <a:t>Phân loại tổn thương sọ - não</a:t>
            </a:r>
            <a:br>
              <a:rPr lang="en-US" altLang="en-US"/>
            </a:br>
            <a:r>
              <a:rPr lang="en-US" altLang="en-US" sz="2400"/>
              <a:t>(theo cơ chế)</a:t>
            </a:r>
          </a:p>
        </p:txBody>
      </p:sp>
      <p:sp>
        <p:nvSpPr>
          <p:cNvPr id="13317" name="Rectangle 5"/>
          <p:cNvSpPr>
            <a:spLocks noGrp="1" noChangeArrowheads="1"/>
          </p:cNvSpPr>
          <p:nvPr>
            <p:ph type="body" sz="half" idx="1"/>
          </p:nvPr>
        </p:nvSpPr>
        <p:spPr>
          <a:xfrm>
            <a:off x="282575" y="1484313"/>
            <a:ext cx="4775200" cy="4611687"/>
          </a:xfrm>
        </p:spPr>
        <p:txBody>
          <a:bodyPr/>
          <a:lstStyle/>
          <a:p>
            <a:pPr>
              <a:lnSpc>
                <a:spcPct val="160000"/>
              </a:lnSpc>
              <a:buClr>
                <a:srgbClr val="FFFF00"/>
              </a:buClr>
              <a:buFont typeface="Wingdings" panose="05000000000000000000" pitchFamily="2" charset="2"/>
              <a:buChar char="•"/>
            </a:pPr>
            <a:r>
              <a:rPr lang="en-US" altLang="en-US" sz="2400"/>
              <a:t>Nguyên phát </a:t>
            </a:r>
          </a:p>
          <a:p>
            <a:pPr>
              <a:lnSpc>
                <a:spcPct val="160000"/>
              </a:lnSpc>
              <a:buClr>
                <a:srgbClr val="FFFF00"/>
              </a:buClr>
              <a:buFont typeface="Wingdings" panose="05000000000000000000" pitchFamily="2" charset="2"/>
              <a:buNone/>
            </a:pPr>
            <a:r>
              <a:rPr lang="en-US" altLang="en-US" sz="1800"/>
              <a:t>(trực tiếp ban đầu, ngay sau khi bị chấn thương)</a:t>
            </a:r>
          </a:p>
          <a:p>
            <a:pPr lvl="1">
              <a:lnSpc>
                <a:spcPct val="160000"/>
              </a:lnSpc>
              <a:buClr>
                <a:srgbClr val="FFFF00"/>
              </a:buClr>
              <a:buFont typeface="Wingdings" panose="05000000000000000000" pitchFamily="2" charset="2"/>
              <a:buChar char="•"/>
            </a:pPr>
            <a:r>
              <a:rPr lang="en-US" altLang="en-US" sz="2000"/>
              <a:t>Vỡ sọ.</a:t>
            </a:r>
          </a:p>
          <a:p>
            <a:pPr lvl="1">
              <a:lnSpc>
                <a:spcPct val="160000"/>
              </a:lnSpc>
              <a:buClr>
                <a:srgbClr val="FFFF00"/>
              </a:buClr>
              <a:buFont typeface="Wingdings" panose="05000000000000000000" pitchFamily="2" charset="2"/>
              <a:buChar char="•"/>
            </a:pPr>
            <a:r>
              <a:rPr lang="en-US" altLang="en-US" sz="2000"/>
              <a:t>Đụng giập não</a:t>
            </a:r>
          </a:p>
          <a:p>
            <a:pPr lvl="1">
              <a:lnSpc>
                <a:spcPct val="160000"/>
              </a:lnSpc>
              <a:buClr>
                <a:srgbClr val="FFFF00"/>
              </a:buClr>
              <a:buFont typeface="Wingdings" panose="05000000000000000000" pitchFamily="2" charset="2"/>
              <a:buChar char="•"/>
            </a:pPr>
            <a:r>
              <a:rPr lang="en-US" altLang="en-US" sz="2000"/>
              <a:t>Xuất huyết nội sọ</a:t>
            </a:r>
          </a:p>
          <a:p>
            <a:pPr lvl="1">
              <a:lnSpc>
                <a:spcPct val="160000"/>
              </a:lnSpc>
              <a:buClr>
                <a:srgbClr val="FFFF00"/>
              </a:buClr>
              <a:buFont typeface="Wingdings" panose="05000000000000000000" pitchFamily="2" charset="2"/>
              <a:buChar char="•"/>
            </a:pPr>
            <a:r>
              <a:rPr lang="en-US" altLang="en-US" sz="2000"/>
              <a:t>Tổn thương sợi trục lan tỏa</a:t>
            </a:r>
          </a:p>
        </p:txBody>
      </p:sp>
      <p:sp>
        <p:nvSpPr>
          <p:cNvPr id="13318" name="Rectangle 6"/>
          <p:cNvSpPr>
            <a:spLocks noGrp="1" noChangeArrowheads="1"/>
          </p:cNvSpPr>
          <p:nvPr>
            <p:ph type="body" sz="half" idx="2"/>
          </p:nvPr>
        </p:nvSpPr>
        <p:spPr>
          <a:xfrm>
            <a:off x="5229225" y="1484313"/>
            <a:ext cx="4775200" cy="5040312"/>
          </a:xfrm>
        </p:spPr>
        <p:txBody>
          <a:bodyPr/>
          <a:lstStyle/>
          <a:p>
            <a:pPr>
              <a:lnSpc>
                <a:spcPct val="160000"/>
              </a:lnSpc>
              <a:buClr>
                <a:srgbClr val="FFFF00"/>
              </a:buClr>
              <a:buFont typeface="Wingdings" panose="05000000000000000000" pitchFamily="2" charset="2"/>
              <a:buChar char="•"/>
            </a:pPr>
            <a:r>
              <a:rPr lang="en-US" altLang="en-US" sz="2400"/>
              <a:t>Thứ phát </a:t>
            </a:r>
          </a:p>
          <a:p>
            <a:pPr>
              <a:lnSpc>
                <a:spcPct val="160000"/>
              </a:lnSpc>
              <a:buClr>
                <a:srgbClr val="FFFF00"/>
              </a:buClr>
              <a:buFont typeface="Wingdings" panose="05000000000000000000" pitchFamily="2" charset="2"/>
              <a:buNone/>
            </a:pPr>
            <a:r>
              <a:rPr lang="en-US" altLang="en-US" sz="1800"/>
              <a:t>(gián tiếp, sau tổn thương ban đầu nhiều giờ tới nhiều ngày)</a:t>
            </a:r>
          </a:p>
          <a:p>
            <a:pPr lvl="1">
              <a:lnSpc>
                <a:spcPct val="160000"/>
              </a:lnSpc>
              <a:buClr>
                <a:srgbClr val="FFFF00"/>
              </a:buClr>
              <a:buFont typeface="Wingdings" panose="05000000000000000000" pitchFamily="2" charset="2"/>
              <a:buChar char="•"/>
            </a:pPr>
            <a:r>
              <a:rPr lang="en-US" altLang="en-US" sz="2000"/>
              <a:t>Máu tụ trong não tiến triển</a:t>
            </a:r>
          </a:p>
          <a:p>
            <a:pPr lvl="1">
              <a:lnSpc>
                <a:spcPct val="160000"/>
              </a:lnSpc>
              <a:buClr>
                <a:srgbClr val="FFFF00"/>
              </a:buClr>
              <a:buFont typeface="Wingdings" panose="05000000000000000000" pitchFamily="2" charset="2"/>
              <a:buChar char="•"/>
            </a:pPr>
            <a:r>
              <a:rPr lang="en-US" altLang="en-US" sz="2000"/>
              <a:t>Phù não</a:t>
            </a:r>
          </a:p>
          <a:p>
            <a:pPr lvl="1">
              <a:lnSpc>
                <a:spcPct val="160000"/>
              </a:lnSpc>
              <a:buClr>
                <a:srgbClr val="FFFF00"/>
              </a:buClr>
              <a:buFont typeface="Wingdings" panose="05000000000000000000" pitchFamily="2" charset="2"/>
              <a:buChar char="•"/>
            </a:pPr>
            <a:r>
              <a:rPr lang="en-US" altLang="en-US" sz="2000"/>
              <a:t>Tăng áp lực nội sọ</a:t>
            </a:r>
          </a:p>
          <a:p>
            <a:pPr lvl="1">
              <a:lnSpc>
                <a:spcPct val="160000"/>
              </a:lnSpc>
              <a:buClr>
                <a:srgbClr val="FFFF00"/>
              </a:buClr>
              <a:buFont typeface="Wingdings" panose="05000000000000000000" pitchFamily="2" charset="2"/>
              <a:buChar char="•"/>
            </a:pPr>
            <a:r>
              <a:rPr lang="en-US" altLang="en-US" sz="2000"/>
              <a:t>Nhiễm trùng nội sọ.</a:t>
            </a:r>
          </a:p>
          <a:p>
            <a:pPr lvl="1">
              <a:lnSpc>
                <a:spcPct val="160000"/>
              </a:lnSpc>
              <a:buClr>
                <a:srgbClr val="FFFF00"/>
              </a:buClr>
              <a:buFont typeface="Wingdings" panose="05000000000000000000" pitchFamily="2" charset="2"/>
              <a:buChar char="•"/>
            </a:pPr>
            <a:r>
              <a:rPr lang="en-US" altLang="en-US" sz="2000"/>
              <a:t>Co giật</a:t>
            </a:r>
          </a:p>
          <a:p>
            <a:pPr>
              <a:lnSpc>
                <a:spcPct val="160000"/>
              </a:lnSpc>
              <a:buFont typeface="Wingdings" panose="05000000000000000000" pitchFamily="2" charset="2"/>
              <a:buNone/>
            </a:pPr>
            <a:r>
              <a:rPr lang="en-US" altLang="en-US" sz="1600"/>
              <a:t>	</a:t>
            </a:r>
          </a:p>
        </p:txBody>
      </p:sp>
      <p:sp>
        <p:nvSpPr>
          <p:cNvPr id="13319" name="Line 7"/>
          <p:cNvSpPr>
            <a:spLocks noChangeShapeType="1"/>
          </p:cNvSpPr>
          <p:nvPr/>
        </p:nvSpPr>
        <p:spPr bwMode="auto">
          <a:xfrm>
            <a:off x="5072063" y="1700213"/>
            <a:ext cx="0" cy="4537075"/>
          </a:xfrm>
          <a:prstGeom prst="line">
            <a:avLst/>
          </a:prstGeom>
          <a:noFill/>
          <a:ln w="28575" cap="flat" cmpd="sng">
            <a:solidFill>
              <a:srgbClr val="FF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r>
              <a:rPr lang="en-US" altLang="en-US"/>
              <a:t>Tổn thương não nguyên phát</a:t>
            </a:r>
          </a:p>
        </p:txBody>
      </p:sp>
      <p:pic>
        <p:nvPicPr>
          <p:cNvPr id="16391" name="Picture 7" descr="traumatic inju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1412875"/>
            <a:ext cx="3943350" cy="3816350"/>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traumatic inju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425" y="1412875"/>
            <a:ext cx="4375150" cy="3814763"/>
          </a:xfrm>
          <a:prstGeom prst="rect">
            <a:avLst/>
          </a:prstGeom>
          <a:noFill/>
          <a:extLst>
            <a:ext uri="{909E8E84-426E-40DD-AFC4-6F175D3DCCD1}">
              <a14:hiddenFill xmlns:a14="http://schemas.microsoft.com/office/drawing/2010/main">
                <a:solidFill>
                  <a:srgbClr val="FFFFFF"/>
                </a:solidFill>
              </a14:hiddenFill>
            </a:ext>
          </a:extLst>
        </p:spPr>
      </p:pic>
      <p:sp>
        <p:nvSpPr>
          <p:cNvPr id="16393" name="Text Box 9"/>
          <p:cNvSpPr txBox="1">
            <a:spLocks noChangeArrowheads="1"/>
          </p:cNvSpPr>
          <p:nvPr/>
        </p:nvSpPr>
        <p:spPr bwMode="auto">
          <a:xfrm>
            <a:off x="687388" y="5373688"/>
            <a:ext cx="3887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FFF00"/>
                </a:solidFill>
                <a:effectLst>
                  <a:outerShdw blurRad="38100" dist="38100" dir="2700000" algn="tl">
                    <a:srgbClr val="000000"/>
                  </a:outerShdw>
                </a:effectLst>
              </a:rPr>
              <a:t>Đụng giập não</a:t>
            </a:r>
          </a:p>
        </p:txBody>
      </p:sp>
      <p:sp>
        <p:nvSpPr>
          <p:cNvPr id="16395" name="Text Box 11"/>
          <p:cNvSpPr txBox="1">
            <a:spLocks noChangeArrowheads="1"/>
          </p:cNvSpPr>
          <p:nvPr/>
        </p:nvSpPr>
        <p:spPr bwMode="auto">
          <a:xfrm>
            <a:off x="5305425" y="5300663"/>
            <a:ext cx="4375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FF00"/>
                </a:solidFill>
              </a:rPr>
              <a:t>Dập não do tổn thương dội (Coup-ContraCoup)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r>
              <a:rPr lang="en-US" altLang="en-US"/>
              <a:t>Tổn thương não nguyên phát</a:t>
            </a:r>
          </a:p>
        </p:txBody>
      </p:sp>
      <p:pic>
        <p:nvPicPr>
          <p:cNvPr id="18438" name="Picture 6" descr="Diffuse Axonal Injury"/>
          <p:cNvPicPr>
            <a:picLocks noChangeAspect="1" noChangeArrowheads="1"/>
          </p:cNvPicPr>
          <p:nvPr/>
        </p:nvPicPr>
        <p:blipFill>
          <a:blip r:embed="rId2">
            <a:extLst>
              <a:ext uri="{28A0092B-C50C-407E-A947-70E740481C1C}">
                <a14:useLocalDpi xmlns:a14="http://schemas.microsoft.com/office/drawing/2010/main" val="0"/>
              </a:ext>
            </a:extLst>
          </a:blip>
          <a:srcRect r="89" b="125"/>
          <a:stretch>
            <a:fillRect/>
          </a:stretch>
        </p:blipFill>
        <p:spPr bwMode="auto">
          <a:xfrm>
            <a:off x="5791200" y="3860800"/>
            <a:ext cx="3440113" cy="1436688"/>
          </a:xfrm>
          <a:prstGeom prst="rect">
            <a:avLst/>
          </a:prstGeom>
          <a:noFill/>
          <a:extLst>
            <a:ext uri="{909E8E84-426E-40DD-AFC4-6F175D3DCCD1}">
              <a14:hiddenFill xmlns:a14="http://schemas.microsoft.com/office/drawing/2010/main">
                <a:solidFill>
                  <a:srgbClr val="FFFFFF"/>
                </a:solidFill>
              </a14:hiddenFill>
            </a:ext>
          </a:extLst>
        </p:spPr>
      </p:pic>
      <p:sp>
        <p:nvSpPr>
          <p:cNvPr id="18439" name="Text Box 7"/>
          <p:cNvSpPr txBox="1">
            <a:spLocks noChangeArrowheads="1"/>
          </p:cNvSpPr>
          <p:nvPr/>
        </p:nvSpPr>
        <p:spPr bwMode="auto">
          <a:xfrm>
            <a:off x="5711825" y="1412875"/>
            <a:ext cx="3402013"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spcBef>
                <a:spcPct val="20000"/>
              </a:spcBef>
              <a:buClr>
                <a:srgbClr val="FFFF00"/>
              </a:buClr>
              <a:buSzPct val="80000"/>
              <a:buFont typeface="Wingdings" panose="05000000000000000000" pitchFamily="2" charset="2"/>
              <a:buNone/>
            </a:pPr>
            <a:r>
              <a:rPr lang="en-US" altLang="en-US" sz="2400" b="1">
                <a:solidFill>
                  <a:srgbClr val="FFFF00"/>
                </a:solidFill>
                <a:effectLst>
                  <a:outerShdw blurRad="38100" dist="38100" dir="2700000" algn="tl">
                    <a:srgbClr val="000000"/>
                  </a:outerShdw>
                </a:effectLst>
              </a:rPr>
              <a:t>Tổn thương sợi trục lan tỏa do lực tác động xoắn gây căng rách</a:t>
            </a:r>
          </a:p>
          <a:p>
            <a:pPr>
              <a:spcBef>
                <a:spcPct val="50000"/>
              </a:spcBef>
            </a:pPr>
            <a:endParaRPr lang="en-US" altLang="en-US" sz="2400"/>
          </a:p>
        </p:txBody>
      </p:sp>
      <p:sp>
        <p:nvSpPr>
          <p:cNvPr id="18440" name="Rectangle 8"/>
          <p:cNvSpPr>
            <a:spLocks noChangeArrowheads="1"/>
          </p:cNvSpPr>
          <p:nvPr/>
        </p:nvSpPr>
        <p:spPr bwMode="auto">
          <a:xfrm>
            <a:off x="6810375" y="5300663"/>
            <a:ext cx="1492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FFFF00"/>
                </a:solidFill>
              </a:rPr>
              <a:t>Axon</a:t>
            </a:r>
          </a:p>
        </p:txBody>
      </p:sp>
      <p:pic>
        <p:nvPicPr>
          <p:cNvPr id="18441" name="Picture 9" descr="traumatic inju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3" y="1412875"/>
            <a:ext cx="4826000" cy="4392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z="3200"/>
              <a:t>Tổn thương não nguyên phát/thứ phát </a:t>
            </a:r>
          </a:p>
        </p:txBody>
      </p:sp>
      <p:sp>
        <p:nvSpPr>
          <p:cNvPr id="20487" name="Text Box 7"/>
          <p:cNvSpPr txBox="1">
            <a:spLocks noChangeArrowheads="1"/>
          </p:cNvSpPr>
          <p:nvPr/>
        </p:nvSpPr>
        <p:spPr bwMode="auto">
          <a:xfrm>
            <a:off x="1498600" y="1773238"/>
            <a:ext cx="22685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FFFF00"/>
                </a:solidFill>
                <a:effectLst>
                  <a:outerShdw blurRad="38100" dist="38100" dir="2700000" algn="tl">
                    <a:srgbClr val="000000"/>
                  </a:outerShdw>
                </a:effectLst>
              </a:rPr>
              <a:t>Máu tụ trong não</a:t>
            </a:r>
          </a:p>
        </p:txBody>
      </p:sp>
      <p:sp>
        <p:nvSpPr>
          <p:cNvPr id="20488" name="Text Box 8"/>
          <p:cNvSpPr txBox="1">
            <a:spLocks noChangeArrowheads="1"/>
          </p:cNvSpPr>
          <p:nvPr/>
        </p:nvSpPr>
        <p:spPr bwMode="auto">
          <a:xfrm>
            <a:off x="0" y="3860800"/>
            <a:ext cx="15795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FFFF00"/>
                </a:solidFill>
                <a:effectLst>
                  <a:outerShdw blurRad="38100" dist="38100" dir="2700000" algn="tl">
                    <a:srgbClr val="000000"/>
                  </a:outerShdw>
                </a:effectLst>
              </a:rPr>
              <a:t>Máu tụ ngoài màng cứng</a:t>
            </a:r>
          </a:p>
        </p:txBody>
      </p:sp>
      <p:sp>
        <p:nvSpPr>
          <p:cNvPr id="20489" name="Text Box 9"/>
          <p:cNvSpPr txBox="1">
            <a:spLocks noChangeArrowheads="1"/>
          </p:cNvSpPr>
          <p:nvPr/>
        </p:nvSpPr>
        <p:spPr bwMode="auto">
          <a:xfrm>
            <a:off x="4657725" y="3860800"/>
            <a:ext cx="1701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FFFF00"/>
                </a:solidFill>
                <a:effectLst>
                  <a:outerShdw blurRad="38100" dist="38100" dir="2700000" algn="tl">
                    <a:srgbClr val="000000"/>
                  </a:outerShdw>
                </a:effectLst>
              </a:rPr>
              <a:t>Máu tụ dưới màng cứng</a:t>
            </a:r>
          </a:p>
        </p:txBody>
      </p:sp>
      <p:pic>
        <p:nvPicPr>
          <p:cNvPr id="20490" name="Picture 10" descr="traumatic inju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5" y="1052513"/>
            <a:ext cx="2916238" cy="2520950"/>
          </a:xfrm>
          <a:prstGeom prst="rect">
            <a:avLst/>
          </a:prstGeom>
          <a:noFill/>
          <a:extLst>
            <a:ext uri="{909E8E84-426E-40DD-AFC4-6F175D3DCCD1}">
              <a14:hiddenFill xmlns:a14="http://schemas.microsoft.com/office/drawing/2010/main">
                <a:solidFill>
                  <a:srgbClr val="FFFFFF"/>
                </a:solidFill>
              </a14:hiddenFill>
            </a:ext>
          </a:extLst>
        </p:spPr>
      </p:pic>
      <p:pic>
        <p:nvPicPr>
          <p:cNvPr id="20491" name="Picture 11" descr="traumatic inju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75" y="3716338"/>
            <a:ext cx="2997200" cy="2741612"/>
          </a:xfrm>
          <a:prstGeom prst="rect">
            <a:avLst/>
          </a:prstGeom>
          <a:noFill/>
          <a:extLst>
            <a:ext uri="{909E8E84-426E-40DD-AFC4-6F175D3DCCD1}">
              <a14:hiddenFill xmlns:a14="http://schemas.microsoft.com/office/drawing/2010/main">
                <a:solidFill>
                  <a:srgbClr val="FFFFFF"/>
                </a:solidFill>
              </a14:hiddenFill>
            </a:ext>
          </a:extLst>
        </p:spPr>
      </p:pic>
      <p:pic>
        <p:nvPicPr>
          <p:cNvPr id="20492" name="Picture 12" descr="traumatic inju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600" y="3716338"/>
            <a:ext cx="2833688" cy="2808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en-US" altLang="en-US"/>
              <a:t>Tổn thương não thứ phát</a:t>
            </a:r>
          </a:p>
        </p:txBody>
      </p:sp>
      <p:pic>
        <p:nvPicPr>
          <p:cNvPr id="24582" name="Picture 6" descr="SECONDARY INJURIES"/>
          <p:cNvPicPr>
            <a:picLocks noChangeAspect="1" noChangeArrowheads="1"/>
          </p:cNvPicPr>
          <p:nvPr/>
        </p:nvPicPr>
        <p:blipFill>
          <a:blip r:embed="rId2">
            <a:extLst>
              <a:ext uri="{28A0092B-C50C-407E-A947-70E740481C1C}">
                <a14:useLocalDpi xmlns:a14="http://schemas.microsoft.com/office/drawing/2010/main" val="0"/>
              </a:ext>
            </a:extLst>
          </a:blip>
          <a:srcRect t="27342" r="56993"/>
          <a:stretch>
            <a:fillRect/>
          </a:stretch>
        </p:blipFill>
        <p:spPr bwMode="auto">
          <a:xfrm>
            <a:off x="1984375" y="2349500"/>
            <a:ext cx="2997200" cy="3459163"/>
          </a:xfrm>
          <a:prstGeom prst="rect">
            <a:avLst/>
          </a:prstGeom>
          <a:noFill/>
          <a:extLst>
            <a:ext uri="{909E8E84-426E-40DD-AFC4-6F175D3DCCD1}">
              <a14:hiddenFill xmlns:a14="http://schemas.microsoft.com/office/drawing/2010/main">
                <a:solidFill>
                  <a:srgbClr val="FFFFFF"/>
                </a:solidFill>
              </a14:hiddenFill>
            </a:ext>
          </a:extLst>
        </p:spPr>
      </p:pic>
      <p:pic>
        <p:nvPicPr>
          <p:cNvPr id="24583" name="Picture 7" descr="SECONDARY INJURIES"/>
          <p:cNvPicPr>
            <a:picLocks noChangeAspect="1" noChangeArrowheads="1"/>
          </p:cNvPicPr>
          <p:nvPr/>
        </p:nvPicPr>
        <p:blipFill>
          <a:blip r:embed="rId2">
            <a:extLst>
              <a:ext uri="{28A0092B-C50C-407E-A947-70E740481C1C}">
                <a14:useLocalDpi xmlns:a14="http://schemas.microsoft.com/office/drawing/2010/main" val="0"/>
              </a:ext>
            </a:extLst>
          </a:blip>
          <a:srcRect l="65100" r="17" b="37880"/>
          <a:stretch>
            <a:fillRect/>
          </a:stretch>
        </p:blipFill>
        <p:spPr bwMode="auto">
          <a:xfrm>
            <a:off x="7083425" y="2349500"/>
            <a:ext cx="3203575" cy="3455988"/>
          </a:xfrm>
          <a:prstGeom prst="rect">
            <a:avLst/>
          </a:prstGeom>
          <a:noFill/>
          <a:extLst>
            <a:ext uri="{909E8E84-426E-40DD-AFC4-6F175D3DCCD1}">
              <a14:hiddenFill xmlns:a14="http://schemas.microsoft.com/office/drawing/2010/main">
                <a:solidFill>
                  <a:srgbClr val="FFFFFF"/>
                </a:solidFill>
              </a14:hiddenFill>
            </a:ext>
          </a:extLst>
        </p:spPr>
      </p:pic>
      <p:sp>
        <p:nvSpPr>
          <p:cNvPr id="24584" name="Text Box 8"/>
          <p:cNvSpPr txBox="1">
            <a:spLocks noChangeArrowheads="1"/>
          </p:cNvSpPr>
          <p:nvPr/>
        </p:nvSpPr>
        <p:spPr bwMode="auto">
          <a:xfrm>
            <a:off x="0" y="2409825"/>
            <a:ext cx="19843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en-US" sz="2800" b="1">
                <a:solidFill>
                  <a:srgbClr val="FFFF00"/>
                </a:solidFill>
                <a:effectLst>
                  <a:outerShdw blurRad="38100" dist="38100" dir="2700000" algn="tl">
                    <a:srgbClr val="000000"/>
                  </a:outerShdw>
                </a:effectLst>
              </a:rPr>
              <a:t>Phù não đẩy lệch đường giữa</a:t>
            </a:r>
          </a:p>
        </p:txBody>
      </p:sp>
      <p:sp>
        <p:nvSpPr>
          <p:cNvPr id="24585" name="Text Box 9"/>
          <p:cNvSpPr txBox="1">
            <a:spLocks noChangeArrowheads="1"/>
          </p:cNvSpPr>
          <p:nvPr/>
        </p:nvSpPr>
        <p:spPr bwMode="auto">
          <a:xfrm>
            <a:off x="5791200" y="2708275"/>
            <a:ext cx="1135063"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en-US" altLang="en-US" sz="2800" b="1">
                <a:solidFill>
                  <a:srgbClr val="FFFF00"/>
                </a:solidFill>
                <a:effectLst>
                  <a:outerShdw blurRad="38100" dist="38100" dir="2700000" algn="tl">
                    <a:srgbClr val="000000"/>
                  </a:outerShdw>
                </a:effectLst>
              </a:rPr>
              <a:t>Não thất giãn rộng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r>
              <a:rPr lang="en-US" altLang="en-US"/>
              <a:t>Đụng giập não</a:t>
            </a:r>
          </a:p>
        </p:txBody>
      </p:sp>
      <p:pic>
        <p:nvPicPr>
          <p:cNvPr id="38917" name="Picture 5" descr="Frontal contu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341438"/>
            <a:ext cx="4618038" cy="5111750"/>
          </a:xfrm>
          <a:prstGeom prst="rect">
            <a:avLst/>
          </a:prstGeom>
          <a:noFill/>
          <a:extLst>
            <a:ext uri="{909E8E84-426E-40DD-AFC4-6F175D3DCCD1}">
              <a14:hiddenFill xmlns:a14="http://schemas.microsoft.com/office/drawing/2010/main">
                <a:solidFill>
                  <a:srgbClr val="FFFFFF"/>
                </a:solidFill>
              </a14:hiddenFill>
            </a:ext>
          </a:extLst>
        </p:spPr>
      </p:pic>
      <p:pic>
        <p:nvPicPr>
          <p:cNvPr id="38918" name="Picture 6" descr="CT H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3" y="1341438"/>
            <a:ext cx="5143500" cy="5135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Đại cương</a:t>
            </a:r>
          </a:p>
        </p:txBody>
      </p:sp>
      <p:sp>
        <p:nvSpPr>
          <p:cNvPr id="11267" name="Rectangle 3"/>
          <p:cNvSpPr>
            <a:spLocks noGrp="1" noChangeArrowheads="1"/>
          </p:cNvSpPr>
          <p:nvPr>
            <p:ph type="body" idx="1"/>
          </p:nvPr>
        </p:nvSpPr>
        <p:spPr>
          <a:xfrm>
            <a:off x="103188" y="1484313"/>
            <a:ext cx="10004425" cy="4611687"/>
          </a:xfrm>
        </p:spPr>
        <p:txBody>
          <a:bodyPr/>
          <a:lstStyle/>
          <a:p>
            <a:pPr>
              <a:lnSpc>
                <a:spcPct val="150000"/>
              </a:lnSpc>
            </a:pPr>
            <a:r>
              <a:rPr lang="en-US" altLang="en-US"/>
              <a:t>Khái niệm: những tổn thương sọ và não do tác động của vật cứng đập vào đầu hoặc đầu đập vào vật cứng.</a:t>
            </a:r>
          </a:p>
          <a:p>
            <a:pPr>
              <a:lnSpc>
                <a:spcPct val="150000"/>
              </a:lnSpc>
            </a:pPr>
            <a:r>
              <a:rPr lang="en-US" altLang="en-US"/>
              <a:t>Danh pháp:</a:t>
            </a:r>
          </a:p>
          <a:p>
            <a:pPr lvl="1">
              <a:lnSpc>
                <a:spcPct val="150000"/>
              </a:lnSpc>
            </a:pPr>
            <a:r>
              <a:rPr lang="en-US" altLang="en-US"/>
              <a:t>Chấn thương sọ não (CTSN) – </a:t>
            </a:r>
            <a:r>
              <a:rPr lang="en-US" altLang="en-US" sz="2000"/>
              <a:t>Traumatic Brain Injury (TBI) </a:t>
            </a:r>
          </a:p>
          <a:p>
            <a:pPr lvl="1">
              <a:lnSpc>
                <a:spcPct val="150000"/>
              </a:lnSpc>
            </a:pPr>
            <a:r>
              <a:rPr lang="en-US" altLang="en-US"/>
              <a:t>Còn gọi là chấn thương đầu (CTĐ) – </a:t>
            </a:r>
            <a:r>
              <a:rPr lang="en-US" altLang="en-US" sz="2000"/>
              <a:t>Head Trauma (HT)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altLang="en-US"/>
              <a:t>Máu tụ ngoài màng cứng</a:t>
            </a:r>
          </a:p>
        </p:txBody>
      </p:sp>
      <p:sp>
        <p:nvSpPr>
          <p:cNvPr id="26633" name="Rectangle 9"/>
          <p:cNvSpPr>
            <a:spLocks noGrp="1" noChangeArrowheads="1"/>
          </p:cNvSpPr>
          <p:nvPr>
            <p:ph type="body" sz="half" idx="2"/>
          </p:nvPr>
        </p:nvSpPr>
        <p:spPr>
          <a:xfrm>
            <a:off x="5229225" y="1484313"/>
            <a:ext cx="4775200" cy="4611687"/>
          </a:xfrm>
        </p:spPr>
        <p:txBody>
          <a:bodyPr/>
          <a:lstStyle/>
          <a:p>
            <a:pPr>
              <a:lnSpc>
                <a:spcPct val="190000"/>
              </a:lnSpc>
            </a:pPr>
            <a:r>
              <a:rPr lang="en-US" altLang="en-US" sz="2400"/>
              <a:t>Thường do chảy máu từ đường vỡ xương sọ hoặc TT mạch máu màng não, gây khối máu tụ giữa xương và màng cứng. </a:t>
            </a:r>
          </a:p>
        </p:txBody>
      </p:sp>
      <p:pic>
        <p:nvPicPr>
          <p:cNvPr id="266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1484313"/>
            <a:ext cx="4243387"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Máu tụ dưới màng cứng</a:t>
            </a:r>
          </a:p>
        </p:txBody>
      </p:sp>
      <p:sp>
        <p:nvSpPr>
          <p:cNvPr id="36870" name="Rectangle 6"/>
          <p:cNvSpPr>
            <a:spLocks noGrp="1" noChangeArrowheads="1"/>
          </p:cNvSpPr>
          <p:nvPr>
            <p:ph type="body" sz="half" idx="1"/>
          </p:nvPr>
        </p:nvSpPr>
        <p:spPr>
          <a:xfrm>
            <a:off x="282575" y="1484313"/>
            <a:ext cx="4775200" cy="4611687"/>
          </a:xfrm>
        </p:spPr>
        <p:txBody>
          <a:bodyPr/>
          <a:lstStyle/>
          <a:p>
            <a:pPr>
              <a:lnSpc>
                <a:spcPct val="170000"/>
              </a:lnSpc>
            </a:pPr>
            <a:r>
              <a:rPr lang="en-US" altLang="en-US" sz="2400"/>
              <a:t>Thường do TT tĩnh mạch ở võ não gây ra. </a:t>
            </a:r>
          </a:p>
          <a:p>
            <a:pPr>
              <a:lnSpc>
                <a:spcPct val="170000"/>
              </a:lnSpc>
            </a:pPr>
            <a:r>
              <a:rPr lang="en-US" altLang="en-US" sz="2400"/>
              <a:t>Nó có thể kết hợp với đụng dập tổ chức não tạo thành khối máu tụ dưới màng cứng và ngoài não. </a:t>
            </a:r>
          </a:p>
        </p:txBody>
      </p:sp>
      <p:sp>
        <p:nvSpPr>
          <p:cNvPr id="36871" name="Rectangle 7"/>
          <p:cNvSpPr>
            <a:spLocks noGrp="1" noChangeArrowheads="1"/>
          </p:cNvSpPr>
          <p:nvPr>
            <p:ph type="clipArt" sz="half" idx="2"/>
          </p:nvPr>
        </p:nvSpPr>
        <p:spPr>
          <a:xfrm>
            <a:off x="5229225" y="1484313"/>
            <a:ext cx="4775200" cy="4611687"/>
          </a:xfrm>
        </p:spPr>
      </p:sp>
      <p:pic>
        <p:nvPicPr>
          <p:cNvPr id="36869" name="Picture 5" descr="MRI of the brain demonstrates a spontaneous subdural hematoma over the right cerebral hemisp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388" y="1412875"/>
            <a:ext cx="4618037" cy="460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Phân loại theo mức độ nặng</a:t>
            </a:r>
          </a:p>
        </p:txBody>
      </p:sp>
      <p:sp>
        <p:nvSpPr>
          <p:cNvPr id="40963" name="Rectangle 3"/>
          <p:cNvSpPr>
            <a:spLocks noGrp="1" noChangeArrowheads="1"/>
          </p:cNvSpPr>
          <p:nvPr>
            <p:ph type="body" idx="1"/>
          </p:nvPr>
        </p:nvSpPr>
        <p:spPr/>
        <p:txBody>
          <a:bodyPr/>
          <a:lstStyle/>
          <a:p>
            <a:pPr>
              <a:lnSpc>
                <a:spcPct val="160000"/>
              </a:lnSpc>
            </a:pPr>
            <a:r>
              <a:rPr lang="en-US" altLang="en-US"/>
              <a:t>Theo mức độ rối loạn ý thức: Glasgow Coma Scale (GCS) score tính từ sau khi bị CTSN 30’ hoặc ngay khi tiếp nhận lần đầu:</a:t>
            </a:r>
          </a:p>
          <a:p>
            <a:pPr lvl="1">
              <a:lnSpc>
                <a:spcPct val="160000"/>
              </a:lnSpc>
            </a:pPr>
            <a:r>
              <a:rPr lang="en-US" altLang="en-US"/>
              <a:t>Nhẹ (GCS score 13 đến 15) </a:t>
            </a:r>
          </a:p>
          <a:p>
            <a:pPr lvl="1">
              <a:lnSpc>
                <a:spcPct val="160000"/>
              </a:lnSpc>
            </a:pPr>
            <a:r>
              <a:rPr lang="en-US" altLang="en-US"/>
              <a:t>Vừa (GCS score 9 đến 12) </a:t>
            </a:r>
          </a:p>
          <a:p>
            <a:pPr lvl="1">
              <a:lnSpc>
                <a:spcPct val="160000"/>
              </a:lnSpc>
            </a:pPr>
            <a:r>
              <a:rPr lang="en-US" altLang="en-US"/>
              <a:t>Nặng (GCS score &lt;9)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r>
              <a:rPr lang="en-US" altLang="en-US"/>
              <a:t>Glasgow Coma Scale (GCS) score</a:t>
            </a:r>
          </a:p>
        </p:txBody>
      </p:sp>
      <p:sp>
        <p:nvSpPr>
          <p:cNvPr id="47107" name="Rectangle 3"/>
          <p:cNvSpPr>
            <a:spLocks noGrp="1" noChangeArrowheads="1"/>
          </p:cNvSpPr>
          <p:nvPr>
            <p:ph type="body" sz="half" idx="1"/>
          </p:nvPr>
        </p:nvSpPr>
        <p:spPr>
          <a:xfrm>
            <a:off x="282575" y="1484313"/>
            <a:ext cx="4775200" cy="5184775"/>
          </a:xfrm>
        </p:spPr>
        <p:txBody>
          <a:bodyPr/>
          <a:lstStyle/>
          <a:p>
            <a:pPr>
              <a:lnSpc>
                <a:spcPct val="120000"/>
              </a:lnSpc>
            </a:pPr>
            <a:r>
              <a:rPr lang="en-US" altLang="en-US" sz="2400"/>
              <a:t>Mắt </a:t>
            </a:r>
          </a:p>
          <a:p>
            <a:pPr lvl="1">
              <a:lnSpc>
                <a:spcPct val="120000"/>
              </a:lnSpc>
            </a:pPr>
            <a:r>
              <a:rPr lang="en-US" altLang="en-US" sz="2000"/>
              <a:t>Mở mắt tự nhiên (4)</a:t>
            </a:r>
          </a:p>
          <a:p>
            <a:pPr lvl="1">
              <a:lnSpc>
                <a:spcPct val="120000"/>
              </a:lnSpc>
            </a:pPr>
            <a:r>
              <a:rPr lang="en-US" altLang="en-US" sz="2000"/>
              <a:t>Mở mắt khi ra lệnh (3)</a:t>
            </a:r>
          </a:p>
          <a:p>
            <a:pPr lvl="1">
              <a:lnSpc>
                <a:spcPct val="120000"/>
              </a:lnSpc>
            </a:pPr>
            <a:r>
              <a:rPr lang="en-US" altLang="en-US" sz="2000"/>
              <a:t>Mở mắt khi gây đau (2)</a:t>
            </a:r>
          </a:p>
          <a:p>
            <a:pPr lvl="1">
              <a:lnSpc>
                <a:spcPct val="120000"/>
              </a:lnSpc>
            </a:pPr>
            <a:r>
              <a:rPr lang="en-US" altLang="en-US" sz="2000"/>
              <a:t>Không mở mắt (1)</a:t>
            </a:r>
          </a:p>
          <a:p>
            <a:pPr>
              <a:lnSpc>
                <a:spcPct val="120000"/>
              </a:lnSpc>
            </a:pPr>
            <a:r>
              <a:rPr lang="en-US" altLang="en-US" sz="2400"/>
              <a:t>Lời nói </a:t>
            </a:r>
          </a:p>
          <a:p>
            <a:pPr lvl="1">
              <a:lnSpc>
                <a:spcPct val="120000"/>
              </a:lnSpc>
            </a:pPr>
            <a:r>
              <a:rPr lang="en-US" altLang="en-US" sz="2000"/>
              <a:t>Trả lời đúng nhanh (5)</a:t>
            </a:r>
          </a:p>
          <a:p>
            <a:pPr lvl="1">
              <a:lnSpc>
                <a:spcPct val="120000"/>
              </a:lnSpc>
            </a:pPr>
            <a:r>
              <a:rPr lang="en-US" altLang="en-US" sz="2000"/>
              <a:t>Trả lời chậm (4)</a:t>
            </a:r>
          </a:p>
          <a:p>
            <a:pPr lvl="1">
              <a:lnSpc>
                <a:spcPct val="120000"/>
              </a:lnSpc>
            </a:pPr>
            <a:r>
              <a:rPr lang="en-US" altLang="en-US" sz="2000"/>
              <a:t>Trả lời không đúng (3)</a:t>
            </a:r>
          </a:p>
          <a:p>
            <a:pPr lvl="1">
              <a:lnSpc>
                <a:spcPct val="120000"/>
              </a:lnSpc>
            </a:pPr>
            <a:r>
              <a:rPr lang="en-US" altLang="en-US" sz="2000"/>
              <a:t>Ú ớ hoặc kêu rên (2)</a:t>
            </a:r>
          </a:p>
          <a:p>
            <a:pPr lvl="1">
              <a:lnSpc>
                <a:spcPct val="120000"/>
              </a:lnSpc>
            </a:pPr>
            <a:r>
              <a:rPr lang="en-US" altLang="en-US" sz="2000"/>
              <a:t>Không trả lời (1)</a:t>
            </a:r>
          </a:p>
        </p:txBody>
      </p:sp>
      <p:sp>
        <p:nvSpPr>
          <p:cNvPr id="47109" name="Rectangle 5"/>
          <p:cNvSpPr>
            <a:spLocks noGrp="1" noChangeArrowheads="1"/>
          </p:cNvSpPr>
          <p:nvPr>
            <p:ph type="body" sz="half" idx="2"/>
          </p:nvPr>
        </p:nvSpPr>
        <p:spPr>
          <a:xfrm>
            <a:off x="4819650" y="1484313"/>
            <a:ext cx="5467350" cy="5184775"/>
          </a:xfrm>
        </p:spPr>
        <p:txBody>
          <a:bodyPr/>
          <a:lstStyle/>
          <a:p>
            <a:pPr>
              <a:lnSpc>
                <a:spcPct val="130000"/>
              </a:lnSpc>
            </a:pPr>
            <a:r>
              <a:rPr lang="en-US" altLang="en-US" sz="2400"/>
              <a:t>Vận động </a:t>
            </a:r>
          </a:p>
          <a:p>
            <a:pPr lvl="1">
              <a:lnSpc>
                <a:spcPct val="130000"/>
              </a:lnSpc>
            </a:pPr>
            <a:r>
              <a:rPr lang="en-US" altLang="en-US" sz="2000"/>
              <a:t>Làm theo lệnh nhanh (6)</a:t>
            </a:r>
          </a:p>
          <a:p>
            <a:pPr lvl="1">
              <a:lnSpc>
                <a:spcPct val="130000"/>
              </a:lnSpc>
            </a:pPr>
            <a:r>
              <a:rPr lang="en-US" altLang="en-US" sz="2000"/>
              <a:t>Làm theo lệnh chậm (5)</a:t>
            </a:r>
          </a:p>
          <a:p>
            <a:pPr lvl="1">
              <a:lnSpc>
                <a:spcPct val="130000"/>
              </a:lnSpc>
            </a:pPr>
            <a:r>
              <a:rPr lang="en-US" altLang="en-US" sz="2000"/>
              <a:t>Gạt đúng khi kích thích đau (4)</a:t>
            </a:r>
          </a:p>
          <a:p>
            <a:pPr lvl="1">
              <a:lnSpc>
                <a:spcPct val="130000"/>
              </a:lnSpc>
            </a:pPr>
            <a:r>
              <a:rPr lang="en-US" altLang="en-US" sz="2000"/>
              <a:t>Gấp tay khi kích thích đau (3)</a:t>
            </a:r>
          </a:p>
          <a:p>
            <a:pPr lvl="1">
              <a:lnSpc>
                <a:spcPct val="130000"/>
              </a:lnSpc>
            </a:pPr>
            <a:r>
              <a:rPr lang="en-US" altLang="en-US" sz="2000"/>
              <a:t>Duỗi cứng tay chân khi gây đau (2)</a:t>
            </a:r>
          </a:p>
          <a:p>
            <a:pPr lvl="1">
              <a:lnSpc>
                <a:spcPct val="130000"/>
              </a:lnSpc>
            </a:pPr>
            <a:r>
              <a:rPr lang="en-US" altLang="en-US" sz="2000"/>
              <a:t>Không cựa khi kích thích đau (1)</a:t>
            </a:r>
          </a:p>
        </p:txBody>
      </p:sp>
      <p:sp>
        <p:nvSpPr>
          <p:cNvPr id="47110" name="Line 6"/>
          <p:cNvSpPr>
            <a:spLocks noChangeShapeType="1"/>
          </p:cNvSpPr>
          <p:nvPr/>
        </p:nvSpPr>
        <p:spPr bwMode="auto">
          <a:xfrm>
            <a:off x="4575175" y="1557338"/>
            <a:ext cx="0" cy="4751387"/>
          </a:xfrm>
          <a:prstGeom prst="line">
            <a:avLst/>
          </a:prstGeom>
          <a:noFill/>
          <a:ln w="38100" cap="flat" cmpd="sng">
            <a:solidFill>
              <a:srgbClr val="FF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ea typeface="SimSun" panose="02010600030101010101" pitchFamily="2" charset="-122"/>
              </a:rPr>
              <a:t>CTSN mức độ nhẹ</a:t>
            </a:r>
          </a:p>
        </p:txBody>
      </p:sp>
      <p:sp>
        <p:nvSpPr>
          <p:cNvPr id="41987" name="Rectangle 3"/>
          <p:cNvSpPr>
            <a:spLocks noGrp="1" noChangeArrowheads="1"/>
          </p:cNvSpPr>
          <p:nvPr>
            <p:ph type="body" idx="1"/>
          </p:nvPr>
        </p:nvSpPr>
        <p:spPr>
          <a:xfrm>
            <a:off x="282575" y="1268413"/>
            <a:ext cx="9721850" cy="5329237"/>
          </a:xfrm>
        </p:spPr>
        <p:txBody>
          <a:bodyPr/>
          <a:lstStyle/>
          <a:p>
            <a:pPr>
              <a:lnSpc>
                <a:spcPct val="160000"/>
              </a:lnSpc>
              <a:buClr>
                <a:srgbClr val="FFFF00"/>
              </a:buClr>
              <a:buFont typeface="Wingdings" panose="05000000000000000000" pitchFamily="2" charset="2"/>
              <a:buChar char="•"/>
            </a:pPr>
            <a:r>
              <a:rPr lang="en-US" altLang="en-US">
                <a:ea typeface="SimSun" panose="02010600030101010101" pitchFamily="2" charset="-122"/>
              </a:rPr>
              <a:t>Phần lớn BN vào cấp cứu là nhẹ (GCS từ 13-15)</a:t>
            </a:r>
          </a:p>
          <a:p>
            <a:pPr>
              <a:lnSpc>
                <a:spcPct val="160000"/>
              </a:lnSpc>
              <a:buClr>
                <a:srgbClr val="FFFF00"/>
              </a:buClr>
              <a:buFont typeface="Wingdings" panose="05000000000000000000" pitchFamily="2" charset="2"/>
              <a:buChar char="•"/>
            </a:pPr>
            <a:r>
              <a:rPr lang="en-US" altLang="en-US">
                <a:ea typeface="SimSun" panose="02010600030101010101" pitchFamily="2" charset="-122"/>
              </a:rPr>
              <a:t>Ý thức có thể bình thường (chấn động não), hoặc ngủ gà và lẫn lộn (đụng giập não) nhưng vẫn có thể tiếp xúc, làm theo yêu cầu. </a:t>
            </a:r>
          </a:p>
          <a:p>
            <a:pPr>
              <a:lnSpc>
                <a:spcPct val="160000"/>
              </a:lnSpc>
              <a:buClr>
                <a:srgbClr val="FFFF00"/>
              </a:buClr>
              <a:buFont typeface="Wingdings" panose="05000000000000000000" pitchFamily="2" charset="2"/>
              <a:buChar char="•"/>
            </a:pPr>
            <a:r>
              <a:rPr lang="en-US" altLang="en-US">
                <a:ea typeface="SimSun" panose="02010600030101010101" pitchFamily="2" charset="-122"/>
              </a:rPr>
              <a:t>Có thể có biến đổi cấu trúc não  triệu chứng kéo dài, đôi khi có thể diễn tiến xấu hơn do biến chứng máu tụ trong sọ lan tỏa.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z="3200"/>
              <a:t>CTSN mức độ vừa (GCS từ  9 - 12)</a:t>
            </a:r>
            <a:r>
              <a:rPr lang="en-US" altLang="en-US"/>
              <a:t/>
            </a:r>
            <a:br>
              <a:rPr lang="en-US" altLang="en-US"/>
            </a:br>
            <a:endParaRPr lang="en-US" altLang="en-US"/>
          </a:p>
        </p:txBody>
      </p:sp>
      <p:sp>
        <p:nvSpPr>
          <p:cNvPr id="43011" name="Rectangle 3"/>
          <p:cNvSpPr>
            <a:spLocks noGrp="1" noChangeArrowheads="1"/>
          </p:cNvSpPr>
          <p:nvPr>
            <p:ph type="body" idx="1"/>
          </p:nvPr>
        </p:nvSpPr>
        <p:spPr>
          <a:xfrm>
            <a:off x="201613" y="1052513"/>
            <a:ext cx="10004425" cy="5545137"/>
          </a:xfrm>
        </p:spPr>
        <p:txBody>
          <a:bodyPr/>
          <a:lstStyle/>
          <a:p>
            <a:pPr>
              <a:lnSpc>
                <a:spcPct val="150000"/>
              </a:lnSpc>
            </a:pPr>
            <a:r>
              <a:rPr lang="en-US" altLang="en-US"/>
              <a:t>Ý thức xấu hơn nhưng không hôn mê sâu, có thể ngủ lịm, không tiếp xúc, hoặc hiểu lời nói chút ít, KT đau mở mắt và đáp ứng chính xác. </a:t>
            </a:r>
          </a:p>
          <a:p>
            <a:pPr>
              <a:lnSpc>
                <a:spcPct val="150000"/>
              </a:lnSpc>
            </a:pPr>
            <a:r>
              <a:rPr lang="en-US" altLang="en-US"/>
              <a:t>Cần đánh giá kỹ những tổn thương, RL phối hợp khác: ngộ độc, oxy máu và RL chuyển hóa. </a:t>
            </a:r>
          </a:p>
          <a:p>
            <a:pPr>
              <a:lnSpc>
                <a:spcPct val="150000"/>
              </a:lnSpc>
            </a:pPr>
            <a:r>
              <a:rPr lang="en-US" altLang="en-US"/>
              <a:t>Thường có tổn thương cấu trúc não mức độ nặng hơn, có nguy cơ TT thứ phát lớn hơn và diễn biến xấu hơn về sau.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ea typeface="SimSun" panose="02010600030101010101" pitchFamily="2" charset="-122"/>
              </a:rPr>
              <a:t>CTSN mức độ nặng</a:t>
            </a:r>
          </a:p>
        </p:txBody>
      </p:sp>
      <p:sp>
        <p:nvSpPr>
          <p:cNvPr id="44035" name="Rectangle 3"/>
          <p:cNvSpPr>
            <a:spLocks noGrp="1" noChangeArrowheads="1"/>
          </p:cNvSpPr>
          <p:nvPr>
            <p:ph type="body" idx="1"/>
          </p:nvPr>
        </p:nvSpPr>
        <p:spPr>
          <a:xfrm>
            <a:off x="282575" y="1484313"/>
            <a:ext cx="9721850" cy="5184775"/>
          </a:xfrm>
        </p:spPr>
        <p:txBody>
          <a:bodyPr/>
          <a:lstStyle/>
          <a:p>
            <a:pPr>
              <a:lnSpc>
                <a:spcPct val="180000"/>
              </a:lnSpc>
              <a:buClr>
                <a:srgbClr val="FFFF00"/>
              </a:buClr>
              <a:buFont typeface="Wingdings" panose="05000000000000000000" pitchFamily="2" charset="2"/>
              <a:buChar char="•"/>
            </a:pPr>
            <a:r>
              <a:rPr lang="en-US" altLang="en-US">
                <a:ea typeface="SimSun" panose="02010600030101010101" pitchFamily="2" charset="-122"/>
              </a:rPr>
              <a:t>Hôn mê sâu sau chấn thương (GCS  8). </a:t>
            </a:r>
          </a:p>
          <a:p>
            <a:pPr>
              <a:lnSpc>
                <a:spcPct val="180000"/>
              </a:lnSpc>
              <a:buClr>
                <a:srgbClr val="FFFF00"/>
              </a:buClr>
              <a:buFont typeface="Wingdings" panose="05000000000000000000" pitchFamily="2" charset="2"/>
              <a:buChar char="•"/>
            </a:pPr>
            <a:r>
              <a:rPr lang="en-US" altLang="en-US">
                <a:ea typeface="SimSun" panose="02010600030101010101" pitchFamily="2" charset="-122"/>
              </a:rPr>
              <a:t>Không mở mắt, không làm theo yêu cầu, đáp ứng đau từ chính xác cho đến duỗi cứng mất vỏ, mất não hay hoàn toàn không đáp ứng. </a:t>
            </a:r>
          </a:p>
          <a:p>
            <a:pPr>
              <a:lnSpc>
                <a:spcPct val="180000"/>
              </a:lnSpc>
              <a:buClr>
                <a:srgbClr val="FFFF00"/>
              </a:buClr>
              <a:buFont typeface="Wingdings" panose="05000000000000000000" pitchFamily="2" charset="2"/>
              <a:buChar char="•"/>
            </a:pPr>
            <a:r>
              <a:rPr lang="en-US" altLang="en-US">
                <a:ea typeface="SimSun" panose="02010600030101010101" pitchFamily="2" charset="-122"/>
              </a:rPr>
              <a:t>Thường CTSN nặng đe dọa tính mạng phải nhanh chóng can thiệp tích cực và toàn diện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ctrTitle" idx="4294967295"/>
          </p:nvPr>
        </p:nvSpPr>
        <p:spPr>
          <a:xfrm>
            <a:off x="771525" y="2286000"/>
            <a:ext cx="8743950" cy="1143000"/>
          </a:xfrm>
        </p:spPr>
        <p:txBody>
          <a:bodyPr/>
          <a:lstStyle/>
          <a:p>
            <a:r>
              <a:rPr lang="en-US" altLang="en-US" sz="4000"/>
              <a:t>Xử trí cấp cứu trước bệnh viện</a:t>
            </a:r>
          </a:p>
        </p:txBody>
      </p:sp>
      <p:sp>
        <p:nvSpPr>
          <p:cNvPr id="50181" name="Rectangle 5"/>
          <p:cNvSpPr>
            <a:spLocks noGrp="1" noChangeArrowheads="1"/>
          </p:cNvSpPr>
          <p:nvPr>
            <p:ph type="subTitle" idx="4294967295"/>
          </p:nvPr>
        </p:nvSpPr>
        <p:spPr>
          <a:xfrm>
            <a:off x="1543050" y="3886200"/>
            <a:ext cx="7200900" cy="1752600"/>
          </a:xfrm>
        </p:spPr>
        <p:txBody>
          <a:bodyPr/>
          <a:lstStyle/>
          <a:p>
            <a:pPr marL="0" indent="0" algn="ctr">
              <a:buFont typeface="Wingdings" panose="05000000000000000000" pitchFamily="2" charset="2"/>
              <a:buNone/>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Sơ cứu CTSN tại hiện trường</a:t>
            </a:r>
          </a:p>
        </p:txBody>
      </p:sp>
      <p:sp>
        <p:nvSpPr>
          <p:cNvPr id="94211" name="Rectangle 3"/>
          <p:cNvSpPr>
            <a:spLocks noGrp="1" noChangeArrowheads="1"/>
          </p:cNvSpPr>
          <p:nvPr>
            <p:ph type="body" idx="1"/>
          </p:nvPr>
        </p:nvSpPr>
        <p:spPr>
          <a:xfrm>
            <a:off x="282575" y="1341438"/>
            <a:ext cx="9721850" cy="5256212"/>
          </a:xfrm>
        </p:spPr>
        <p:txBody>
          <a:bodyPr/>
          <a:lstStyle/>
          <a:p>
            <a:pPr>
              <a:lnSpc>
                <a:spcPct val="140000"/>
              </a:lnSpc>
            </a:pPr>
            <a:r>
              <a:rPr lang="en-US" altLang="en-US"/>
              <a:t>Mục đích: </a:t>
            </a:r>
          </a:p>
          <a:p>
            <a:pPr lvl="1">
              <a:lnSpc>
                <a:spcPct val="140000"/>
              </a:lnSpc>
            </a:pPr>
            <a:r>
              <a:rPr lang="en-US" altLang="en-US"/>
              <a:t>Bảo vệ não và hạn chế tiến triển của thương tổn, </a:t>
            </a:r>
          </a:p>
          <a:p>
            <a:pPr lvl="1">
              <a:lnSpc>
                <a:spcPct val="140000"/>
              </a:lnSpc>
            </a:pPr>
            <a:r>
              <a:rPr lang="en-US" altLang="en-US"/>
              <a:t>Không gây thêm thương tổn (cột sống, chi gãy…).</a:t>
            </a:r>
          </a:p>
          <a:p>
            <a:pPr>
              <a:lnSpc>
                <a:spcPct val="140000"/>
              </a:lnSpc>
            </a:pPr>
            <a:r>
              <a:rPr lang="en-US" altLang="en-US"/>
              <a:t>Nguyên tắc:</a:t>
            </a:r>
          </a:p>
          <a:p>
            <a:pPr lvl="1">
              <a:lnSpc>
                <a:spcPct val="140000"/>
              </a:lnSpc>
            </a:pPr>
            <a:r>
              <a:rPr lang="en-US" altLang="en-US"/>
              <a:t>Tai nạn đơn lẻ: cố gắng và thận trọng đưa BN ra khỏi hiện trường nguy hiểm.</a:t>
            </a:r>
          </a:p>
          <a:p>
            <a:pPr lvl="1">
              <a:lnSpc>
                <a:spcPct val="140000"/>
              </a:lnSpc>
            </a:pPr>
            <a:r>
              <a:rPr lang="en-US" altLang="en-US"/>
              <a:t>Tai nạn hàng loạt: phân loại ưu tiên dựa vào tiên lượng sống còn “chỉ cứu những người có thể cứu”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27050" y="188913"/>
            <a:ext cx="9236075" cy="1143000"/>
          </a:xfrm>
        </p:spPr>
        <p:txBody>
          <a:bodyPr/>
          <a:lstStyle/>
          <a:p>
            <a:r>
              <a:rPr lang="en-US" altLang="en-US" sz="3200"/>
              <a:t>Sơ cứu CTSN tại chỗ thế nào cho đúng?</a:t>
            </a:r>
          </a:p>
        </p:txBody>
      </p:sp>
      <p:sp>
        <p:nvSpPr>
          <p:cNvPr id="49155" name="Rectangle 3"/>
          <p:cNvSpPr>
            <a:spLocks noGrp="1" noChangeArrowheads="1"/>
          </p:cNvSpPr>
          <p:nvPr>
            <p:ph type="body" idx="1"/>
          </p:nvPr>
        </p:nvSpPr>
        <p:spPr>
          <a:xfrm>
            <a:off x="201613" y="1196975"/>
            <a:ext cx="10004425" cy="5661025"/>
          </a:xfrm>
        </p:spPr>
        <p:txBody>
          <a:bodyPr/>
          <a:lstStyle/>
          <a:p>
            <a:pPr>
              <a:lnSpc>
                <a:spcPct val="170000"/>
              </a:lnSpc>
              <a:buFont typeface="Wingdings" panose="05000000000000000000" pitchFamily="2" charset="2"/>
              <a:buAutoNum type="arabicPeriod"/>
            </a:pPr>
            <a:r>
              <a:rPr lang="en-US" altLang="en-US"/>
              <a:t>Nếu BN có chảy máu nhiều ở vết thương da đầu, cần băng cầm máu ngay. </a:t>
            </a:r>
          </a:p>
          <a:p>
            <a:pPr>
              <a:lnSpc>
                <a:spcPct val="170000"/>
              </a:lnSpc>
              <a:buFont typeface="Wingdings" panose="05000000000000000000" pitchFamily="2" charset="2"/>
              <a:buAutoNum type="arabicPeriod"/>
            </a:pPr>
            <a:r>
              <a:rPr lang="en-US" altLang="en-US"/>
              <a:t>Ghi nhận tình trạng tri giác, tình trạng hai đồng tử BN lúc tiếp cận rất quan trọng về sau. </a:t>
            </a:r>
          </a:p>
          <a:p>
            <a:pPr>
              <a:lnSpc>
                <a:spcPct val="170000"/>
              </a:lnSpc>
              <a:buFont typeface="Wingdings" panose="05000000000000000000" pitchFamily="2" charset="2"/>
              <a:buAutoNum type="arabicPeriod"/>
            </a:pPr>
            <a:r>
              <a:rPr lang="en-US" altLang="en-US"/>
              <a:t>Chú ý thương tích ở các bộ phận khác: gãy xương, CT bụng, ngực v.v… băng bó VT, cố định chi gãy, ghi chú (…), không lấy dị vật ra khỏi VT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15888"/>
            <a:ext cx="8743950" cy="1143000"/>
          </a:xfrm>
        </p:spPr>
        <p:txBody>
          <a:bodyPr/>
          <a:lstStyle/>
          <a:p>
            <a:r>
              <a:rPr lang="en-US" altLang="en-US"/>
              <a:t>CTSN – một cấp cứu hàng đầu</a:t>
            </a:r>
          </a:p>
        </p:txBody>
      </p:sp>
      <p:sp>
        <p:nvSpPr>
          <p:cNvPr id="4099" name="Rectangle 3"/>
          <p:cNvSpPr>
            <a:spLocks noGrp="1" noChangeArrowheads="1"/>
          </p:cNvSpPr>
          <p:nvPr>
            <p:ph type="body" idx="1"/>
          </p:nvPr>
        </p:nvSpPr>
        <p:spPr>
          <a:xfrm>
            <a:off x="282575" y="1052513"/>
            <a:ext cx="9721850" cy="5616575"/>
          </a:xfrm>
        </p:spPr>
        <p:txBody>
          <a:bodyPr/>
          <a:lstStyle/>
          <a:p>
            <a:pPr>
              <a:lnSpc>
                <a:spcPct val="120000"/>
              </a:lnSpc>
            </a:pPr>
            <a:r>
              <a:rPr lang="en-US" altLang="en-US"/>
              <a:t>CTSN - một vấn đề lớn của sức khỏe cộng đồng</a:t>
            </a:r>
          </a:p>
          <a:p>
            <a:pPr>
              <a:lnSpc>
                <a:spcPct val="120000"/>
              </a:lnSpc>
            </a:pPr>
            <a:r>
              <a:rPr lang="en-US" altLang="en-US"/>
              <a:t>Tại Việt Nam: </a:t>
            </a:r>
          </a:p>
          <a:p>
            <a:pPr lvl="1">
              <a:lnSpc>
                <a:spcPct val="120000"/>
              </a:lnSpc>
              <a:buFont typeface="Wingdings" panose="05000000000000000000" pitchFamily="2" charset="2"/>
              <a:buNone/>
            </a:pPr>
            <a:r>
              <a:rPr lang="en-US" altLang="en-US"/>
              <a:t>“trong 11 tháng đầu năm 2006, cả nước đã xảy ra 13.253 vụ TNGT, làm chết 11.489 người, bị thương 10.213 người (bình quân mỗi ngày có 34 người chết, 31 người bị thương vì TNGT) trong đó chủ yếu là CTSN” </a:t>
            </a:r>
            <a:r>
              <a:rPr lang="en-US" altLang="en-US" sz="1800" i="1"/>
              <a:t>Ủy ban ATGT QG 2007</a:t>
            </a:r>
          </a:p>
          <a:p>
            <a:pPr>
              <a:lnSpc>
                <a:spcPct val="120000"/>
              </a:lnSpc>
            </a:pPr>
            <a:r>
              <a:rPr lang="en-US" altLang="en-US"/>
              <a:t>Tại Hoa kỳ :</a:t>
            </a:r>
          </a:p>
          <a:p>
            <a:pPr lvl="1">
              <a:lnSpc>
                <a:spcPct val="120000"/>
              </a:lnSpc>
              <a:buFont typeface="Wingdings" panose="05000000000000000000" pitchFamily="2" charset="2"/>
              <a:buNone/>
            </a:pPr>
            <a:r>
              <a:rPr lang="en-US" altLang="en-US"/>
              <a:t>“ít nhất có 1,4 triệu người bị CTSN một năm trong đó có &gt;1,1 triệu lượt BN được cấp cứu, 235 000 BN nhập viện và tử vong 50 000 người” </a:t>
            </a:r>
          </a:p>
          <a:p>
            <a:pPr lvl="1" algn="r">
              <a:lnSpc>
                <a:spcPct val="120000"/>
              </a:lnSpc>
              <a:buFont typeface="Wingdings" panose="05000000000000000000" pitchFamily="2" charset="2"/>
              <a:buNone/>
            </a:pPr>
            <a:r>
              <a:rPr lang="en-US" altLang="en-US" sz="1400"/>
              <a:t>From the 2004 CDC Report:  TBI in the United States:  ED Visits, Hospitalizations, and Deaths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188913"/>
            <a:ext cx="9237663" cy="1143000"/>
          </a:xfrm>
        </p:spPr>
        <p:txBody>
          <a:bodyPr/>
          <a:lstStyle/>
          <a:p>
            <a:r>
              <a:rPr lang="en-US" altLang="en-US" sz="3200"/>
              <a:t>Sơ cứu CTSN tại chỗ thế nào cho đúng?</a:t>
            </a:r>
          </a:p>
        </p:txBody>
      </p:sp>
      <p:sp>
        <p:nvSpPr>
          <p:cNvPr id="52227" name="Rectangle 3"/>
          <p:cNvSpPr>
            <a:spLocks noGrp="1" noChangeArrowheads="1"/>
          </p:cNvSpPr>
          <p:nvPr>
            <p:ph type="body" idx="1"/>
          </p:nvPr>
        </p:nvSpPr>
        <p:spPr>
          <a:xfrm>
            <a:off x="282575" y="1125538"/>
            <a:ext cx="9721850" cy="5472112"/>
          </a:xfrm>
        </p:spPr>
        <p:txBody>
          <a:bodyPr/>
          <a:lstStyle/>
          <a:p>
            <a:pPr marL="533400" indent="-533400">
              <a:lnSpc>
                <a:spcPct val="220000"/>
              </a:lnSpc>
              <a:buFont typeface="Wingdings" panose="05000000000000000000" pitchFamily="2" charset="2"/>
              <a:buAutoNum type="arabicPeriod" startAt="4"/>
            </a:pPr>
            <a:r>
              <a:rPr lang="en-US" altLang="en-US"/>
              <a:t>Đặt nằm nghiêng an toàn để đàm dãi và máu chảy ra ngoài, tránh gây ùn tắc đường hô hấp.</a:t>
            </a:r>
          </a:p>
          <a:p>
            <a:pPr marL="533400" indent="-533400">
              <a:lnSpc>
                <a:spcPct val="220000"/>
              </a:lnSpc>
              <a:buFont typeface="Wingdings" panose="05000000000000000000" pitchFamily="2" charset="2"/>
              <a:buAutoNum type="arabicPeriod" startAt="4"/>
            </a:pPr>
            <a:r>
              <a:rPr lang="en-US" altLang="en-US"/>
              <a:t>Tìm phương tiện, nhanh chóng đưa BN đến TTYT/ BV có chuyên khoa ngoại TK gần nhất.</a:t>
            </a:r>
          </a:p>
          <a:p>
            <a:pPr marL="533400" indent="-533400">
              <a:lnSpc>
                <a:spcPct val="220000"/>
              </a:lnSpc>
              <a:buFont typeface="Wingdings" panose="05000000000000000000" pitchFamily="2" charset="2"/>
              <a:buAutoNum type="arabicPeriod" startAt="4"/>
            </a:pPr>
            <a:r>
              <a:rPr lang="en-US" altLang="en-US"/>
              <a:t>Khi vận chuyển cần phải giữ thẳng cột sống.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t>Chuyển đến bệnh viện</a:t>
            </a:r>
          </a:p>
        </p:txBody>
      </p:sp>
      <p:sp>
        <p:nvSpPr>
          <p:cNvPr id="95235" name="Rectangle 3"/>
          <p:cNvSpPr>
            <a:spLocks noGrp="1" noChangeArrowheads="1"/>
          </p:cNvSpPr>
          <p:nvPr>
            <p:ph type="body" idx="1"/>
          </p:nvPr>
        </p:nvSpPr>
        <p:spPr>
          <a:xfrm>
            <a:off x="282575" y="1268413"/>
            <a:ext cx="10004425" cy="5113337"/>
          </a:xfrm>
        </p:spPr>
        <p:txBody>
          <a:bodyPr/>
          <a:lstStyle/>
          <a:p>
            <a:pPr>
              <a:lnSpc>
                <a:spcPct val="130000"/>
              </a:lnSpc>
            </a:pPr>
            <a:r>
              <a:rPr lang="en-US" altLang="en-US"/>
              <a:t>Cân nhắc, lựa chọn kỹ giữa:</a:t>
            </a:r>
          </a:p>
          <a:p>
            <a:pPr lvl="1">
              <a:lnSpc>
                <a:spcPct val="130000"/>
              </a:lnSpc>
            </a:pPr>
            <a:r>
              <a:rPr lang="en-US" altLang="en-US"/>
              <a:t>Chuyển ngay, vừa hồi sức vừa chuyển </a:t>
            </a:r>
          </a:p>
          <a:p>
            <a:pPr lvl="1">
              <a:lnSpc>
                <a:spcPct val="130000"/>
              </a:lnSpc>
            </a:pPr>
            <a:r>
              <a:rPr lang="en-US" altLang="en-US"/>
              <a:t>Sơ cứu và điều trị tích cực tại chỗ, chờ tăng viện hoặc tiến triển mới của bệnh để quyết định</a:t>
            </a:r>
          </a:p>
          <a:p>
            <a:pPr>
              <a:lnSpc>
                <a:spcPct val="130000"/>
              </a:lnSpc>
            </a:pPr>
            <a:r>
              <a:rPr lang="en-US" altLang="en-US"/>
              <a:t>Chỉ định chuyển viện phụ thuộc vào 3 yếu tố: </a:t>
            </a:r>
          </a:p>
          <a:p>
            <a:pPr lvl="1">
              <a:lnSpc>
                <a:spcPct val="130000"/>
              </a:lnSpc>
            </a:pPr>
            <a:r>
              <a:rPr lang="en-US" altLang="en-US"/>
              <a:t>Thời gian: thời gian VC đến BVCK &lt; 2 – 3 giờ. </a:t>
            </a:r>
          </a:p>
          <a:p>
            <a:pPr lvl="1">
              <a:lnSpc>
                <a:spcPct val="130000"/>
              </a:lnSpc>
            </a:pPr>
            <a:r>
              <a:rPr lang="en-US" altLang="en-US"/>
              <a:t>Tri giác: vô ích nếu đã hôn mê quá sâu (GCS&lt;5). </a:t>
            </a:r>
          </a:p>
          <a:p>
            <a:pPr lvl="1">
              <a:lnSpc>
                <a:spcPct val="130000"/>
              </a:lnSpc>
            </a:pPr>
            <a:r>
              <a:rPr lang="en-US" altLang="en-US"/>
              <a:t>Tốc độ suy giảm tri giác: xấu nhanh không an toàn,   cần xử trí tại chỗ, việc VC sẽ xem xét sau.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Trên xe cứu thương</a:t>
            </a:r>
          </a:p>
        </p:txBody>
      </p:sp>
      <p:sp>
        <p:nvSpPr>
          <p:cNvPr id="53251" name="Rectangle 3"/>
          <p:cNvSpPr>
            <a:spLocks noGrp="1" noChangeArrowheads="1"/>
          </p:cNvSpPr>
          <p:nvPr>
            <p:ph type="body" idx="1"/>
          </p:nvPr>
        </p:nvSpPr>
        <p:spPr>
          <a:xfrm>
            <a:off x="282575" y="1196975"/>
            <a:ext cx="9721850" cy="5256213"/>
          </a:xfrm>
        </p:spPr>
        <p:txBody>
          <a:bodyPr/>
          <a:lstStyle/>
          <a:p>
            <a:pPr>
              <a:lnSpc>
                <a:spcPct val="160000"/>
              </a:lnSpc>
            </a:pPr>
            <a:r>
              <a:rPr lang="en-US" altLang="en-US"/>
              <a:t>Để đầu cao 20 – 30</a:t>
            </a:r>
            <a:r>
              <a:rPr lang="en-US" altLang="en-US" baseline="30000"/>
              <a:t>0</a:t>
            </a:r>
            <a:r>
              <a:rPr lang="en-US" altLang="en-US"/>
              <a:t>, chú ý cột sống cổ</a:t>
            </a:r>
          </a:p>
          <a:p>
            <a:pPr>
              <a:lnSpc>
                <a:spcPct val="160000"/>
              </a:lnSpc>
            </a:pPr>
            <a:r>
              <a:rPr lang="en-US" altLang="en-US"/>
              <a:t>Bảo vệ và chăm sóc đường thở: </a:t>
            </a:r>
          </a:p>
          <a:p>
            <a:pPr lvl="1">
              <a:lnSpc>
                <a:spcPct val="160000"/>
              </a:lnSpc>
            </a:pPr>
            <a:r>
              <a:rPr lang="en-US" altLang="en-US"/>
              <a:t>Bảo đảm SpO</a:t>
            </a:r>
            <a:r>
              <a:rPr lang="en-US" altLang="en-US" baseline="-25000"/>
              <a:t>2</a:t>
            </a:r>
            <a:r>
              <a:rPr lang="en-US" altLang="en-US"/>
              <a:t> &gt; 92 %</a:t>
            </a:r>
          </a:p>
          <a:p>
            <a:pPr lvl="1">
              <a:lnSpc>
                <a:spcPct val="160000"/>
              </a:lnSpc>
            </a:pPr>
            <a:r>
              <a:rPr lang="en-US" altLang="en-US"/>
              <a:t>Đặt NKQ giúp thở nếu GSC&lt;9</a:t>
            </a:r>
          </a:p>
          <a:p>
            <a:pPr lvl="1">
              <a:lnSpc>
                <a:spcPct val="160000"/>
              </a:lnSpc>
            </a:pPr>
            <a:r>
              <a:rPr lang="en-US" altLang="en-US"/>
              <a:t>Chỉ tăng thông khí vừa phải (F16 – 20l/p) nếu có dấu hiệu của đe dọa tụt não.</a:t>
            </a:r>
          </a:p>
          <a:p>
            <a:pPr>
              <a:lnSpc>
                <a:spcPct val="160000"/>
              </a:lnSpc>
            </a:pPr>
            <a:r>
              <a:rPr lang="en-US" altLang="en-US"/>
              <a:t>Tránh tụt HA: truyền dịch và/hoặc vận mạch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ctrTitle" idx="4294967295"/>
          </p:nvPr>
        </p:nvSpPr>
        <p:spPr>
          <a:xfrm>
            <a:off x="771525" y="2286000"/>
            <a:ext cx="8743950" cy="1143000"/>
          </a:xfrm>
        </p:spPr>
        <p:txBody>
          <a:bodyPr/>
          <a:lstStyle/>
          <a:p>
            <a:r>
              <a:rPr lang="en-US" altLang="en-US" sz="4000"/>
              <a:t>Xử trí cấp cứu tại bệnh viện</a:t>
            </a:r>
          </a:p>
        </p:txBody>
      </p:sp>
      <p:sp>
        <p:nvSpPr>
          <p:cNvPr id="56325" name="Rectangle 5"/>
          <p:cNvSpPr>
            <a:spLocks noGrp="1" noChangeArrowheads="1"/>
          </p:cNvSpPr>
          <p:nvPr>
            <p:ph type="subTitle" idx="4294967295"/>
          </p:nvPr>
        </p:nvSpPr>
        <p:spPr>
          <a:xfrm>
            <a:off x="1543050" y="3886200"/>
            <a:ext cx="7200900" cy="1752600"/>
          </a:xfrm>
        </p:spPr>
        <p:txBody>
          <a:bodyPr/>
          <a:lstStyle/>
          <a:p>
            <a:pPr marL="0" indent="0" algn="ctr">
              <a:buFont typeface="Wingdings" panose="05000000000000000000" pitchFamily="2" charset="2"/>
              <a:buNone/>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Xử trí tại khoa cấp cứu</a:t>
            </a:r>
          </a:p>
        </p:txBody>
      </p:sp>
      <p:sp>
        <p:nvSpPr>
          <p:cNvPr id="54275" name="Rectangle 3"/>
          <p:cNvSpPr>
            <a:spLocks noGrp="1" noChangeArrowheads="1"/>
          </p:cNvSpPr>
          <p:nvPr>
            <p:ph type="body" idx="1"/>
          </p:nvPr>
        </p:nvSpPr>
        <p:spPr>
          <a:xfrm>
            <a:off x="282575" y="1484313"/>
            <a:ext cx="9721850" cy="4824412"/>
          </a:xfrm>
        </p:spPr>
        <p:txBody>
          <a:bodyPr/>
          <a:lstStyle/>
          <a:p>
            <a:pPr>
              <a:lnSpc>
                <a:spcPct val="150000"/>
              </a:lnSpc>
            </a:pPr>
            <a:r>
              <a:rPr lang="en-US" altLang="en-US"/>
              <a:t>Mời BS Ngoại thần kinh khám sớm</a:t>
            </a:r>
          </a:p>
          <a:p>
            <a:pPr>
              <a:lnSpc>
                <a:spcPct val="150000"/>
              </a:lnSpc>
            </a:pPr>
            <a:r>
              <a:rPr lang="en-US" altLang="en-US"/>
              <a:t>Làm các xét nghiệm cần thiết: …</a:t>
            </a:r>
          </a:p>
          <a:p>
            <a:pPr>
              <a:lnSpc>
                <a:spcPct val="150000"/>
              </a:lnSpc>
            </a:pPr>
            <a:r>
              <a:rPr lang="en-US" altLang="en-US"/>
              <a:t>Nếu BN có dấu hiệu đe dọa tụt não:</a:t>
            </a:r>
          </a:p>
          <a:p>
            <a:pPr lvl="1">
              <a:lnSpc>
                <a:spcPct val="150000"/>
              </a:lnSpc>
            </a:pPr>
            <a:r>
              <a:rPr lang="en-US" altLang="en-US"/>
              <a:t>Đặt NKQ an toàn, thở máy ngay đảm bảo SpO</a:t>
            </a:r>
            <a:r>
              <a:rPr lang="en-US" altLang="en-US" baseline="-25000"/>
              <a:t>2</a:t>
            </a:r>
            <a:r>
              <a:rPr lang="en-US" altLang="en-US"/>
              <a:t>&gt;92 %</a:t>
            </a:r>
          </a:p>
          <a:p>
            <a:pPr lvl="1">
              <a:lnSpc>
                <a:spcPct val="150000"/>
              </a:lnSpc>
            </a:pPr>
            <a:r>
              <a:rPr lang="en-US" altLang="en-US"/>
              <a:t>Tăng TK vừa phải (F16 – 20l/p) giữ PaCO</a:t>
            </a:r>
            <a:r>
              <a:rPr lang="en-US" altLang="en-US" baseline="-25000"/>
              <a:t>2</a:t>
            </a:r>
            <a:r>
              <a:rPr lang="en-US" altLang="en-US"/>
              <a:t> 35</a:t>
            </a:r>
            <a:r>
              <a:rPr lang="en-US" altLang="en-US" sz="2000"/>
              <a:t>mmHg</a:t>
            </a:r>
          </a:p>
          <a:p>
            <a:pPr lvl="1">
              <a:lnSpc>
                <a:spcPct val="150000"/>
              </a:lnSpc>
            </a:pPr>
            <a:r>
              <a:rPr lang="en-US" altLang="en-US"/>
              <a:t>Đầu cao 20 – 30</a:t>
            </a:r>
            <a:r>
              <a:rPr lang="en-US" altLang="en-US" baseline="30000"/>
              <a:t>0</a:t>
            </a:r>
          </a:p>
          <a:p>
            <a:pPr lvl="1">
              <a:lnSpc>
                <a:spcPct val="150000"/>
              </a:lnSpc>
            </a:pPr>
            <a:r>
              <a:rPr lang="en-US" altLang="en-US"/>
              <a:t>Mannitol bolus TM nếu HA&gt;100mmHg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65125" y="188913"/>
            <a:ext cx="9477375" cy="1143000"/>
          </a:xfrm>
        </p:spPr>
        <p:txBody>
          <a:bodyPr/>
          <a:lstStyle/>
          <a:p>
            <a:r>
              <a:rPr lang="en-US" altLang="en-US"/>
              <a:t>Các xét nghiệm CLS cần thiết </a:t>
            </a:r>
            <a:br>
              <a:rPr lang="en-US" altLang="en-US"/>
            </a:br>
            <a:r>
              <a:rPr lang="en-US" altLang="en-US"/>
              <a:t>cho BN CTSN khi nhập cấp cứu</a:t>
            </a:r>
          </a:p>
        </p:txBody>
      </p:sp>
      <p:sp>
        <p:nvSpPr>
          <p:cNvPr id="91139" name="Rectangle 3"/>
          <p:cNvSpPr>
            <a:spLocks noGrp="1" noChangeArrowheads="1"/>
          </p:cNvSpPr>
          <p:nvPr>
            <p:ph type="body" idx="1"/>
          </p:nvPr>
        </p:nvSpPr>
        <p:spPr>
          <a:xfrm>
            <a:off x="282575" y="1484313"/>
            <a:ext cx="9721850" cy="5040312"/>
          </a:xfrm>
        </p:spPr>
        <p:txBody>
          <a:bodyPr/>
          <a:lstStyle/>
          <a:p>
            <a:pPr>
              <a:lnSpc>
                <a:spcPct val="140000"/>
              </a:lnSpc>
            </a:pPr>
            <a:r>
              <a:rPr lang="en-US" altLang="en-US"/>
              <a:t>Kiểm tra nhanh mức đường huyết.</a:t>
            </a:r>
          </a:p>
          <a:p>
            <a:pPr>
              <a:lnSpc>
                <a:spcPct val="140000"/>
              </a:lnSpc>
            </a:pPr>
            <a:r>
              <a:rPr lang="en-US" altLang="en-US"/>
              <a:t>Huyết học: HC, Hct, TC và tình trạng đông máu.</a:t>
            </a:r>
          </a:p>
          <a:p>
            <a:pPr>
              <a:lnSpc>
                <a:spcPct val="140000"/>
              </a:lnSpc>
            </a:pPr>
            <a:r>
              <a:rPr lang="en-US" altLang="en-US"/>
              <a:t>Nhóm máu/phản ứng chéo nếu có thể phải mổ.</a:t>
            </a:r>
          </a:p>
          <a:p>
            <a:pPr>
              <a:lnSpc>
                <a:spcPct val="140000"/>
              </a:lnSpc>
            </a:pPr>
            <a:r>
              <a:rPr lang="en-US" altLang="en-US"/>
              <a:t>Sinh hóa: ionogram, BUN, creatinin.</a:t>
            </a:r>
          </a:p>
          <a:p>
            <a:pPr>
              <a:lnSpc>
                <a:spcPct val="140000"/>
              </a:lnSpc>
            </a:pPr>
            <a:r>
              <a:rPr lang="en-US" altLang="en-US"/>
              <a:t>Nồng độ cồn (nếu nghi ngờ có uống rượu).</a:t>
            </a:r>
          </a:p>
          <a:p>
            <a:pPr>
              <a:lnSpc>
                <a:spcPct val="140000"/>
              </a:lnSpc>
            </a:pPr>
            <a:r>
              <a:rPr lang="en-US" altLang="en-US"/>
              <a:t>XQ cột sống cổ hoặc CT xoắn ốc nếu nghi ngờ có tổn thương.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t>Các xét nghiệm CLS cần thiết </a:t>
            </a:r>
            <a:br>
              <a:rPr lang="en-US" altLang="en-US"/>
            </a:br>
            <a:r>
              <a:rPr lang="en-US" altLang="en-US"/>
              <a:t>cho BN CTSN khi nhập cấp cứu</a:t>
            </a:r>
          </a:p>
        </p:txBody>
      </p:sp>
      <p:sp>
        <p:nvSpPr>
          <p:cNvPr id="92163" name="Rectangle 3"/>
          <p:cNvSpPr>
            <a:spLocks noGrp="1" noChangeArrowheads="1"/>
          </p:cNvSpPr>
          <p:nvPr>
            <p:ph type="body" idx="1"/>
          </p:nvPr>
        </p:nvSpPr>
        <p:spPr>
          <a:xfrm>
            <a:off x="282575" y="1484313"/>
            <a:ext cx="9721850" cy="5184775"/>
          </a:xfrm>
        </p:spPr>
        <p:txBody>
          <a:bodyPr/>
          <a:lstStyle/>
          <a:p>
            <a:pPr>
              <a:lnSpc>
                <a:spcPct val="120000"/>
              </a:lnSpc>
            </a:pPr>
            <a:r>
              <a:rPr lang="en-US" altLang="en-US"/>
              <a:t>CT-Scan đầu nếu BN có bất kỳ rối loạn nào:</a:t>
            </a:r>
          </a:p>
          <a:p>
            <a:pPr lvl="1">
              <a:lnSpc>
                <a:spcPct val="120000"/>
              </a:lnSpc>
            </a:pPr>
            <a:r>
              <a:rPr lang="en-US" altLang="en-US"/>
              <a:t>Rối loạn ý thức hoặc bị quên sự kiện vừa xảy ra.</a:t>
            </a:r>
          </a:p>
          <a:p>
            <a:pPr lvl="1">
              <a:lnSpc>
                <a:spcPct val="120000"/>
              </a:lnSpc>
            </a:pPr>
            <a:r>
              <a:rPr lang="en-US" altLang="en-US"/>
              <a:t>Đau đầu tiến triển, nôn ói nhiều.</a:t>
            </a:r>
          </a:p>
          <a:p>
            <a:pPr lvl="1">
              <a:lnSpc>
                <a:spcPct val="120000"/>
              </a:lnSpc>
            </a:pPr>
            <a:r>
              <a:rPr lang="en-US" altLang="en-US"/>
              <a:t>Có dấu hiệu ngộ độc rượu hay thuốc.</a:t>
            </a:r>
          </a:p>
          <a:p>
            <a:pPr lvl="1">
              <a:lnSpc>
                <a:spcPct val="120000"/>
              </a:lnSpc>
            </a:pPr>
            <a:r>
              <a:rPr lang="en-US" altLang="en-US"/>
              <a:t>Có bệnh sử chấn thương không rõ ràng hay cơ chế chấn thương nguy hiểm.</a:t>
            </a:r>
          </a:p>
          <a:p>
            <a:pPr lvl="1">
              <a:lnSpc>
                <a:spcPct val="120000"/>
              </a:lnSpc>
            </a:pPr>
            <a:r>
              <a:rPr lang="en-US" altLang="en-US"/>
              <a:t>Co giật sau chấn thương.</a:t>
            </a:r>
          </a:p>
          <a:p>
            <a:pPr lvl="1">
              <a:lnSpc>
                <a:spcPct val="120000"/>
              </a:lnSpc>
            </a:pPr>
            <a:r>
              <a:rPr lang="en-US" altLang="en-US"/>
              <a:t>Dấu bầm tím bất thường kiểu gọng kính hoặc sau tai</a:t>
            </a:r>
          </a:p>
          <a:p>
            <a:pPr lvl="1">
              <a:lnSpc>
                <a:spcPct val="120000"/>
              </a:lnSpc>
            </a:pPr>
            <a:r>
              <a:rPr lang="en-US" altLang="en-US"/>
              <a:t>Dấu nghi có tổn thươngsọ: lún, vỡ hoặc lủng.</a:t>
            </a:r>
          </a:p>
          <a:p>
            <a:pPr lvl="1">
              <a:lnSpc>
                <a:spcPct val="120000"/>
              </a:lnSpc>
            </a:pPr>
            <a:r>
              <a:rPr lang="en-US" altLang="en-US"/>
              <a:t>Dấu hiệu tổn thương thần kinh khu trú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Theo dõi tại khoa cấp cứu</a:t>
            </a:r>
          </a:p>
        </p:txBody>
      </p:sp>
      <p:sp>
        <p:nvSpPr>
          <p:cNvPr id="55299" name="Rectangle 3"/>
          <p:cNvSpPr>
            <a:spLocks noGrp="1" noChangeArrowheads="1"/>
          </p:cNvSpPr>
          <p:nvPr>
            <p:ph type="body" idx="1"/>
          </p:nvPr>
        </p:nvSpPr>
        <p:spPr>
          <a:xfrm>
            <a:off x="201613" y="1268413"/>
            <a:ext cx="10004425" cy="5113337"/>
          </a:xfrm>
        </p:spPr>
        <p:txBody>
          <a:bodyPr/>
          <a:lstStyle/>
          <a:p>
            <a:pPr>
              <a:lnSpc>
                <a:spcPct val="180000"/>
              </a:lnSpc>
            </a:pPr>
            <a:r>
              <a:rPr lang="en-US" altLang="en-US"/>
              <a:t>Thường xuyên và định kỳ đánh giá: </a:t>
            </a:r>
          </a:p>
          <a:p>
            <a:pPr lvl="1">
              <a:lnSpc>
                <a:spcPct val="180000"/>
              </a:lnSpc>
            </a:pPr>
            <a:r>
              <a:rPr lang="en-US" altLang="en-US"/>
              <a:t>Thần kinh  phát hiện sớm, chính xác: </a:t>
            </a:r>
          </a:p>
          <a:p>
            <a:pPr lvl="2">
              <a:lnSpc>
                <a:spcPct val="180000"/>
              </a:lnSpc>
            </a:pPr>
            <a:r>
              <a:rPr lang="en-US" altLang="en-US"/>
              <a:t>Tổn thương TK nguyên phát, thứ phát.</a:t>
            </a:r>
          </a:p>
          <a:p>
            <a:pPr lvl="2">
              <a:lnSpc>
                <a:spcPct val="180000"/>
              </a:lnSpc>
            </a:pPr>
            <a:r>
              <a:rPr lang="en-US" altLang="en-US"/>
              <a:t>Tốc độ tiến triển: tri giác xấu nhanh, đồng tử giãn, … </a:t>
            </a:r>
          </a:p>
          <a:p>
            <a:pPr lvl="1">
              <a:lnSpc>
                <a:spcPct val="180000"/>
              </a:lnSpc>
            </a:pPr>
            <a:r>
              <a:rPr lang="en-US" altLang="en-US"/>
              <a:t>Dấu hiệu sinh tồn: </a:t>
            </a:r>
          </a:p>
          <a:p>
            <a:pPr lvl="2">
              <a:lnSpc>
                <a:spcPct val="180000"/>
              </a:lnSpc>
            </a:pPr>
            <a:r>
              <a:rPr lang="en-US" altLang="en-US"/>
              <a:t>Huyết động: tụt huyết áp hay tăng huyết áp quá mức, </a:t>
            </a:r>
          </a:p>
          <a:p>
            <a:pPr lvl="2">
              <a:lnSpc>
                <a:spcPct val="180000"/>
              </a:lnSpc>
            </a:pPr>
            <a:r>
              <a:rPr lang="en-US" altLang="en-US"/>
              <a:t>Hô hấp:  oxy hóa máu (SpO</a:t>
            </a:r>
            <a:r>
              <a:rPr lang="en-US" altLang="en-US" baseline="-25000"/>
              <a:t>2</a:t>
            </a:r>
            <a:r>
              <a:rPr lang="en-US" altLang="en-US"/>
              <a:t>&lt;90); ứ đọng thán (PaCO</a:t>
            </a:r>
            <a:r>
              <a:rPr lang="en-US" altLang="en-US" baseline="-25000"/>
              <a:t>2</a:t>
            </a:r>
            <a:r>
              <a:rPr lang="en-US" altLang="en-US"/>
              <a:t>&gt;40)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Chuyển khoa khi có chỉ định</a:t>
            </a:r>
          </a:p>
        </p:txBody>
      </p:sp>
      <p:sp>
        <p:nvSpPr>
          <p:cNvPr id="58371" name="Rectangle 3"/>
          <p:cNvSpPr>
            <a:spLocks noGrp="1" noChangeArrowheads="1"/>
          </p:cNvSpPr>
          <p:nvPr>
            <p:ph type="body" idx="1"/>
          </p:nvPr>
        </p:nvSpPr>
        <p:spPr>
          <a:xfrm>
            <a:off x="282575" y="1268413"/>
            <a:ext cx="9721850" cy="5113337"/>
          </a:xfrm>
        </p:spPr>
        <p:txBody>
          <a:bodyPr/>
          <a:lstStyle/>
          <a:p>
            <a:pPr>
              <a:lnSpc>
                <a:spcPct val="220000"/>
              </a:lnSpc>
            </a:pPr>
            <a:r>
              <a:rPr lang="en-US" altLang="en-US"/>
              <a:t>BN quá nặng  chuyển Hồi Sức Tích Cực</a:t>
            </a:r>
          </a:p>
          <a:p>
            <a:pPr>
              <a:lnSpc>
                <a:spcPct val="220000"/>
              </a:lnSpc>
            </a:pPr>
            <a:r>
              <a:rPr lang="en-US" altLang="en-US"/>
              <a:t>BN có chỉ định mổ  chuyển mổ </a:t>
            </a:r>
            <a:r>
              <a:rPr lang="en-US" altLang="en-US" sz="2000"/>
              <a:t>(chú ý chuẩn bị)</a:t>
            </a:r>
          </a:p>
          <a:p>
            <a:pPr>
              <a:lnSpc>
                <a:spcPct val="220000"/>
              </a:lnSpc>
            </a:pPr>
            <a:r>
              <a:rPr lang="en-US" altLang="en-US"/>
              <a:t>Lưu lại theo dõi ít nhất 6h:</a:t>
            </a:r>
          </a:p>
          <a:p>
            <a:pPr lvl="1">
              <a:lnSpc>
                <a:spcPct val="220000"/>
              </a:lnSpc>
            </a:pPr>
            <a:r>
              <a:rPr lang="en-US" altLang="en-US"/>
              <a:t>BN CTSN vừa  chuyển Ngoại TK </a:t>
            </a:r>
          </a:p>
          <a:p>
            <a:pPr lvl="1">
              <a:lnSpc>
                <a:spcPct val="220000"/>
              </a:lnSpc>
            </a:pPr>
            <a:r>
              <a:rPr lang="en-US" altLang="en-US"/>
              <a:t>BN CTSN nhẹ  cho về (tư vấn, dặn dò)</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Chuyển Hồi Sức Tích Cực</a:t>
            </a:r>
          </a:p>
        </p:txBody>
      </p:sp>
      <p:sp>
        <p:nvSpPr>
          <p:cNvPr id="96259" name="Rectangle 3"/>
          <p:cNvSpPr>
            <a:spLocks noGrp="1" noChangeArrowheads="1"/>
          </p:cNvSpPr>
          <p:nvPr>
            <p:ph type="body" idx="1"/>
          </p:nvPr>
        </p:nvSpPr>
        <p:spPr>
          <a:xfrm>
            <a:off x="201613" y="1484313"/>
            <a:ext cx="10004425" cy="4611687"/>
          </a:xfrm>
        </p:spPr>
        <p:txBody>
          <a:bodyPr/>
          <a:lstStyle/>
          <a:p>
            <a:pPr>
              <a:lnSpc>
                <a:spcPct val="190000"/>
              </a:lnSpc>
            </a:pPr>
            <a:r>
              <a:rPr lang="en-US" altLang="en-US"/>
              <a:t>Có dấu hiệu đe dọa tụt não</a:t>
            </a:r>
          </a:p>
          <a:p>
            <a:pPr>
              <a:lnSpc>
                <a:spcPct val="190000"/>
              </a:lnSpc>
            </a:pPr>
            <a:r>
              <a:rPr lang="en-US" altLang="en-US">
                <a:ea typeface="SimSun" panose="02010600030101010101" pitchFamily="2" charset="-122"/>
              </a:rPr>
              <a:t>Hôn mê sâu (GCS  8)</a:t>
            </a:r>
          </a:p>
          <a:p>
            <a:pPr>
              <a:lnSpc>
                <a:spcPct val="190000"/>
              </a:lnSpc>
            </a:pPr>
            <a:r>
              <a:rPr lang="en-US" altLang="en-US">
                <a:ea typeface="SimSun" panose="02010600030101010101" pitchFamily="2" charset="-122"/>
              </a:rPr>
              <a:t>Rối loạn huyết động không đáp ứng truyền dịch</a:t>
            </a:r>
          </a:p>
          <a:p>
            <a:pPr>
              <a:lnSpc>
                <a:spcPct val="190000"/>
              </a:lnSpc>
            </a:pPr>
            <a:r>
              <a:rPr lang="en-US" altLang="en-US">
                <a:ea typeface="SimSun" panose="02010600030101010101" pitchFamily="2" charset="-122"/>
              </a:rPr>
              <a:t>Giảm oxy hóa máu nghiêm trọng </a:t>
            </a:r>
            <a:r>
              <a:rPr lang="en-US" altLang="en-US"/>
              <a:t>(SpO</a:t>
            </a:r>
            <a:r>
              <a:rPr lang="en-US" altLang="en-US" baseline="-25000"/>
              <a:t>2</a:t>
            </a:r>
            <a:r>
              <a:rPr lang="en-US" altLang="en-US"/>
              <a:t>&lt;90%)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US" altLang="en-US"/>
              <a:t>Giải phẫu - sinh lý liên quan CTSN</a:t>
            </a:r>
          </a:p>
        </p:txBody>
      </p:sp>
      <p:sp>
        <p:nvSpPr>
          <p:cNvPr id="84997" name="Rectangle 5"/>
          <p:cNvSpPr>
            <a:spLocks noGrp="1" noChangeArrowheads="1"/>
          </p:cNvSpPr>
          <p:nvPr>
            <p:ph type="body" sz="half" idx="1"/>
          </p:nvPr>
        </p:nvSpPr>
        <p:spPr>
          <a:xfrm>
            <a:off x="282575" y="1484313"/>
            <a:ext cx="4775200" cy="4611687"/>
          </a:xfrm>
        </p:spPr>
        <p:txBody>
          <a:bodyPr/>
          <a:lstStyle/>
          <a:p>
            <a:pPr>
              <a:lnSpc>
                <a:spcPct val="150000"/>
              </a:lnSpc>
            </a:pPr>
            <a:r>
              <a:rPr lang="en-US" altLang="en-US" sz="2400"/>
              <a:t>Hộp sọ người lớn - một khoang cứng cố định có thể tích khoảng 1400 đến 1700 mL bảo vệ và chứa đựng: </a:t>
            </a:r>
          </a:p>
          <a:p>
            <a:pPr lvl="1">
              <a:lnSpc>
                <a:spcPct val="150000"/>
              </a:lnSpc>
            </a:pPr>
            <a:r>
              <a:rPr lang="en-US" altLang="en-US" sz="2000"/>
              <a:t>Nhu mô não — 80 % </a:t>
            </a:r>
          </a:p>
          <a:p>
            <a:pPr lvl="1">
              <a:lnSpc>
                <a:spcPct val="150000"/>
              </a:lnSpc>
            </a:pPr>
            <a:r>
              <a:rPr lang="en-US" altLang="en-US" sz="2000"/>
              <a:t>Dịch não tủy — 10 %</a:t>
            </a:r>
          </a:p>
          <a:p>
            <a:pPr lvl="1">
              <a:lnSpc>
                <a:spcPct val="150000"/>
              </a:lnSpc>
            </a:pPr>
            <a:r>
              <a:rPr lang="en-US" altLang="en-US" sz="2000"/>
              <a:t>Máu — 10 %</a:t>
            </a:r>
          </a:p>
        </p:txBody>
      </p:sp>
      <p:pic>
        <p:nvPicPr>
          <p:cNvPr id="84999" name="Picture 7"/>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91200" y="1341438"/>
            <a:ext cx="3043238" cy="2371725"/>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5000" name="Picture 8" descr="imageTraumaticBrainInjur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288" b="-255"/>
          <a:stretch>
            <a:fillRect/>
          </a:stretch>
        </p:blipFill>
        <p:spPr bwMode="auto">
          <a:xfrm>
            <a:off x="5791200" y="3716338"/>
            <a:ext cx="3013075" cy="3025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01613" y="188913"/>
            <a:ext cx="9883775" cy="1143000"/>
          </a:xfrm>
        </p:spPr>
        <p:txBody>
          <a:bodyPr/>
          <a:lstStyle/>
          <a:p>
            <a:r>
              <a:rPr lang="en-US" altLang="en-US"/>
              <a:t>Nghĩ ngay đến có thể có tăng ALNS</a:t>
            </a:r>
          </a:p>
        </p:txBody>
      </p:sp>
      <p:sp>
        <p:nvSpPr>
          <p:cNvPr id="62467" name="Rectangle 3"/>
          <p:cNvSpPr>
            <a:spLocks noGrp="1" noChangeArrowheads="1"/>
          </p:cNvSpPr>
          <p:nvPr>
            <p:ph type="body" idx="1"/>
          </p:nvPr>
        </p:nvSpPr>
        <p:spPr>
          <a:xfrm>
            <a:off x="282575" y="1052513"/>
            <a:ext cx="9721850" cy="5616575"/>
          </a:xfrm>
        </p:spPr>
        <p:txBody>
          <a:bodyPr/>
          <a:lstStyle/>
          <a:p>
            <a:pPr>
              <a:lnSpc>
                <a:spcPct val="130000"/>
              </a:lnSpc>
            </a:pPr>
            <a:r>
              <a:rPr lang="en-US" altLang="en-US" sz="2400"/>
              <a:t>Khi tiếp nhận một BN CTSN nặng cần truy tìm, phát hiện các dấu LS nghi ngờ cho chụp CT – Scan não</a:t>
            </a:r>
          </a:p>
          <a:p>
            <a:pPr>
              <a:lnSpc>
                <a:spcPct val="130000"/>
              </a:lnSpc>
            </a:pPr>
            <a:r>
              <a:rPr lang="en-US" altLang="en-US" sz="2400"/>
              <a:t>Các dấu hiệu LS cuả H/C tăng ALNS phụ thuộc vào:</a:t>
            </a:r>
          </a:p>
          <a:p>
            <a:pPr lvl="1">
              <a:lnSpc>
                <a:spcPct val="130000"/>
              </a:lnSpc>
            </a:pPr>
            <a:r>
              <a:rPr lang="en-US" altLang="en-US" sz="2000"/>
              <a:t>Nguyên nhân gây tăng ALNS và </a:t>
            </a:r>
          </a:p>
          <a:p>
            <a:pPr lvl="1">
              <a:lnSpc>
                <a:spcPct val="130000"/>
              </a:lnSpc>
            </a:pPr>
            <a:r>
              <a:rPr lang="en-US" altLang="en-US" sz="2000"/>
              <a:t>Tốc độ tiến triển cuả ALNS. </a:t>
            </a:r>
          </a:p>
          <a:p>
            <a:pPr>
              <a:lnSpc>
                <a:spcPct val="130000"/>
              </a:lnSpc>
            </a:pPr>
            <a:r>
              <a:rPr lang="en-US" altLang="en-US" sz="2400"/>
              <a:t>Bệnh cảnh không hoàn toàn tương xứng giữa mức độ ALNS đo được và tính trầm trọng cuả tăng ALNS:</a:t>
            </a:r>
          </a:p>
          <a:p>
            <a:pPr lvl="1">
              <a:lnSpc>
                <a:spcPct val="130000"/>
              </a:lnSpc>
            </a:pPr>
            <a:r>
              <a:rPr lang="en-US" altLang="en-US" sz="2000"/>
              <a:t>Có thể có các biểu hiện cuả thoát vị – tụt não chết người trong khi ALNS đo được không cao nhiều (20 – 25 </a:t>
            </a:r>
            <a:r>
              <a:rPr lang="en-US" altLang="en-US" sz="1600"/>
              <a:t>mmHg</a:t>
            </a:r>
            <a:r>
              <a:rPr lang="en-US" altLang="en-US" sz="2000"/>
              <a:t>).</a:t>
            </a:r>
          </a:p>
          <a:p>
            <a:pPr lvl="1">
              <a:lnSpc>
                <a:spcPct val="130000"/>
              </a:lnSpc>
            </a:pPr>
            <a:r>
              <a:rPr lang="en-US" altLang="en-US" sz="2000"/>
              <a:t>Có thể chỉ có những biểu hiện: nhức đầu, nôn ói, ngủ gà nhưng khi đo ALNS thì đã thấy rất cao ( 90 mmHg).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altLang="en-US"/>
              <a:t>Dấu hiệu sớm đe dọa tụt não</a:t>
            </a:r>
          </a:p>
        </p:txBody>
      </p:sp>
      <p:sp>
        <p:nvSpPr>
          <p:cNvPr id="59399" name="Rectangle 7"/>
          <p:cNvSpPr>
            <a:spLocks noGrp="1" noChangeArrowheads="1"/>
          </p:cNvSpPr>
          <p:nvPr>
            <p:ph type="body" idx="1"/>
          </p:nvPr>
        </p:nvSpPr>
        <p:spPr>
          <a:xfrm>
            <a:off x="122238" y="1196975"/>
            <a:ext cx="10164762" cy="5472113"/>
          </a:xfrm>
        </p:spPr>
        <p:txBody>
          <a:bodyPr/>
          <a:lstStyle/>
          <a:p>
            <a:pPr>
              <a:lnSpc>
                <a:spcPct val="120000"/>
              </a:lnSpc>
            </a:pPr>
            <a:r>
              <a:rPr lang="en-US" altLang="en-US"/>
              <a:t>Nhức đầu lan toả, dữ dội và liên tục</a:t>
            </a:r>
          </a:p>
          <a:p>
            <a:pPr>
              <a:lnSpc>
                <a:spcPct val="120000"/>
              </a:lnSpc>
            </a:pPr>
            <a:r>
              <a:rPr lang="en-US" altLang="en-US"/>
              <a:t>Rối loạn ý thức ở nhiều mức độ: ngáp, ngủ gà, lẫn lộn và hôn mê.</a:t>
            </a:r>
          </a:p>
          <a:p>
            <a:pPr>
              <a:lnSpc>
                <a:spcPct val="120000"/>
              </a:lnSpc>
            </a:pPr>
            <a:r>
              <a:rPr lang="en-US" altLang="en-US"/>
              <a:t>Nôn ói, nôn vọt mà không buồn nôn.</a:t>
            </a:r>
          </a:p>
          <a:p>
            <a:pPr>
              <a:lnSpc>
                <a:spcPct val="120000"/>
              </a:lnSpc>
            </a:pPr>
            <a:r>
              <a:rPr lang="en-US" altLang="en-US"/>
              <a:t>Tam chứng Cushing: tăng HA, mạch chậm, rối loạn nhịp thở.</a:t>
            </a:r>
          </a:p>
          <a:p>
            <a:pPr>
              <a:lnSpc>
                <a:spcPct val="120000"/>
              </a:lnSpc>
            </a:pPr>
            <a:r>
              <a:rPr lang="en-US" altLang="en-US"/>
              <a:t>Xuất huyết võng mạc (trong tăng ALNS đột ngột)</a:t>
            </a:r>
          </a:p>
          <a:p>
            <a:pPr>
              <a:lnSpc>
                <a:spcPct val="120000"/>
              </a:lnSpc>
            </a:pPr>
            <a:r>
              <a:rPr lang="en-US" altLang="en-US"/>
              <a:t>Phù gai thị.</a:t>
            </a:r>
          </a:p>
          <a:p>
            <a:pPr>
              <a:lnSpc>
                <a:spcPct val="120000"/>
              </a:lnSpc>
            </a:pPr>
            <a:r>
              <a:rPr lang="en-US" altLang="en-US"/>
              <a:t>Phù phổi TK (thường nghiêm trọng và đột ngột)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Những dấu hiệu muộn hơn</a:t>
            </a:r>
            <a:r>
              <a:rPr lang="en-US" altLang="en-US" sz="3200"/>
              <a:t> </a:t>
            </a:r>
            <a:r>
              <a:rPr lang="en-US" altLang="en-US"/>
              <a:t/>
            </a:r>
            <a:br>
              <a:rPr lang="en-US" altLang="en-US"/>
            </a:br>
            <a:r>
              <a:rPr lang="en-US" altLang="en-US" sz="3200"/>
              <a:t>(hội chứng thoát vị não)</a:t>
            </a:r>
          </a:p>
        </p:txBody>
      </p:sp>
      <p:sp>
        <p:nvSpPr>
          <p:cNvPr id="63491" name="Rectangle 3"/>
          <p:cNvSpPr>
            <a:spLocks noGrp="1" noChangeArrowheads="1"/>
          </p:cNvSpPr>
          <p:nvPr>
            <p:ph type="body" idx="1"/>
          </p:nvPr>
        </p:nvSpPr>
        <p:spPr>
          <a:xfrm>
            <a:off x="122238" y="1484313"/>
            <a:ext cx="10164762" cy="5113337"/>
          </a:xfrm>
        </p:spPr>
        <p:txBody>
          <a:bodyPr/>
          <a:lstStyle/>
          <a:p>
            <a:pPr marL="533400" indent="-533400">
              <a:lnSpc>
                <a:spcPct val="130000"/>
              </a:lnSpc>
            </a:pPr>
            <a:r>
              <a:rPr lang="en-US" altLang="en-US"/>
              <a:t>Hôn mê tiến triển nhanh (điểm GCS tụt nhanh).</a:t>
            </a:r>
          </a:p>
          <a:p>
            <a:pPr marL="533400" indent="-533400">
              <a:lnSpc>
                <a:spcPct val="130000"/>
              </a:lnSpc>
            </a:pPr>
            <a:r>
              <a:rPr lang="en-US" altLang="en-US"/>
              <a:t>Rối loạn TK thực vật sớm: vận mạch (tụt giảm HA), thân nhiệt (sốt cao), nhịp thở (nhanh sâu hoặc rất chậm).</a:t>
            </a:r>
          </a:p>
          <a:p>
            <a:pPr marL="533400" indent="-533400">
              <a:lnSpc>
                <a:spcPct val="130000"/>
              </a:lnSpc>
            </a:pPr>
            <a:r>
              <a:rPr lang="en-US" altLang="en-US"/>
              <a:t>Rối loạn trương trương lực cơ lan tỏa: cơn gồng duỗi, xoắn vặn, …</a:t>
            </a:r>
          </a:p>
          <a:p>
            <a:pPr marL="533400" indent="-533400">
              <a:lnSpc>
                <a:spcPct val="130000"/>
              </a:lnSpc>
            </a:pPr>
            <a:r>
              <a:rPr lang="en-US" altLang="en-US"/>
              <a:t>Dấu thần kinh khu trú tiến triển nhanh: giãn đồng tử một bên hoặc hai bên.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a:xfrm>
            <a:off x="685800" y="188913"/>
            <a:ext cx="8994775" cy="1143000"/>
          </a:xfrm>
        </p:spPr>
        <p:txBody>
          <a:bodyPr/>
          <a:lstStyle/>
          <a:p>
            <a:r>
              <a:rPr lang="en-US" altLang="en-US" sz="3200"/>
              <a:t>Hình ảnh  C.T scan não nghi ngờ TANS</a:t>
            </a:r>
          </a:p>
        </p:txBody>
      </p:sp>
      <p:sp>
        <p:nvSpPr>
          <p:cNvPr id="64517" name="Rectangle 5"/>
          <p:cNvSpPr>
            <a:spLocks noGrp="1" noChangeArrowheads="1"/>
          </p:cNvSpPr>
          <p:nvPr>
            <p:ph type="body" sz="half" idx="1"/>
          </p:nvPr>
        </p:nvSpPr>
        <p:spPr>
          <a:xfrm>
            <a:off x="122238" y="1484313"/>
            <a:ext cx="4935537" cy="5040312"/>
          </a:xfrm>
        </p:spPr>
        <p:txBody>
          <a:bodyPr/>
          <a:lstStyle/>
          <a:p>
            <a:pPr>
              <a:lnSpc>
                <a:spcPct val="130000"/>
              </a:lnSpc>
            </a:pPr>
            <a:r>
              <a:rPr lang="en-US" altLang="en-US" sz="2400"/>
              <a:t>Khối choán chỗ trên lều, đường giữa, hố sau…</a:t>
            </a:r>
          </a:p>
          <a:p>
            <a:pPr>
              <a:lnSpc>
                <a:spcPct val="130000"/>
              </a:lnSpc>
            </a:pPr>
            <a:r>
              <a:rPr lang="en-US" altLang="en-US" sz="2400"/>
              <a:t>Các rãnh vỏ não bị xóa, các bể dịch não tủy bị đè sập, đường giữa lệch khi có phù não hoặc khối choán chỗ </a:t>
            </a:r>
          </a:p>
          <a:p>
            <a:pPr>
              <a:lnSpc>
                <a:spcPct val="130000"/>
              </a:lnSpc>
            </a:pPr>
            <a:r>
              <a:rPr lang="en-US" altLang="en-US" sz="2400"/>
              <a:t>Não thất giãn khi đường đi của dịch não tủy bị tắc.</a:t>
            </a:r>
          </a:p>
        </p:txBody>
      </p:sp>
      <p:pic>
        <p:nvPicPr>
          <p:cNvPr id="64519" name="Picture 7" descr="Radiographic findings suggestive of elevated ICP"/>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05413" y="1412875"/>
            <a:ext cx="4749800" cy="4968875"/>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r>
              <a:rPr lang="en-US" altLang="en-US" sz="4400"/>
              <a:t>Chăm sóc tại khoa</a:t>
            </a:r>
          </a:p>
        </p:txBody>
      </p:sp>
      <p:sp>
        <p:nvSpPr>
          <p:cNvPr id="71686" name="Rectangle 6"/>
          <p:cNvSpPr>
            <a:spLocks noGrp="1" noChangeArrowheads="1"/>
          </p:cNvSpPr>
          <p:nvPr>
            <p:ph type="body" idx="1"/>
          </p:nvPr>
        </p:nvSpPr>
        <p:spPr/>
        <p:txBody>
          <a:bodyPr/>
          <a:lstStyle/>
          <a:p>
            <a:pPr>
              <a:lnSpc>
                <a:spcPct val="180000"/>
              </a:lnSpc>
            </a:pPr>
            <a:r>
              <a:rPr lang="en-US" altLang="en-US" sz="3200"/>
              <a:t>Hồi sức Tích cực</a:t>
            </a:r>
          </a:p>
          <a:p>
            <a:pPr>
              <a:lnSpc>
                <a:spcPct val="180000"/>
              </a:lnSpc>
            </a:pPr>
            <a:r>
              <a:rPr lang="en-US" altLang="en-US" sz="3200"/>
              <a:t>Gây mê - Hồi sức</a:t>
            </a:r>
          </a:p>
          <a:p>
            <a:pPr>
              <a:lnSpc>
                <a:spcPct val="180000"/>
              </a:lnSpc>
            </a:pPr>
            <a:r>
              <a:rPr lang="en-US" altLang="en-US" sz="3200"/>
              <a:t>Ngoại thần kinh</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ctrTitle" idx="4294967295"/>
          </p:nvPr>
        </p:nvSpPr>
        <p:spPr>
          <a:xfrm>
            <a:off x="771525" y="1773238"/>
            <a:ext cx="8743950" cy="1655762"/>
          </a:xfrm>
        </p:spPr>
        <p:txBody>
          <a:bodyPr/>
          <a:lstStyle/>
          <a:p>
            <a:r>
              <a:rPr lang="en-US" altLang="en-US" sz="4400"/>
              <a:t>Điều trị </a:t>
            </a:r>
            <a:r>
              <a:rPr lang="en-US" altLang="en-US"/>
              <a:t/>
            </a:r>
            <a:br>
              <a:rPr lang="en-US" altLang="en-US"/>
            </a:br>
            <a:r>
              <a:rPr lang="en-US" altLang="en-US" sz="4400"/>
              <a:t>tại khoa Hồi sức Tích cực</a:t>
            </a:r>
          </a:p>
        </p:txBody>
      </p:sp>
      <p:sp>
        <p:nvSpPr>
          <p:cNvPr id="129027" name="Rectangle 3"/>
          <p:cNvSpPr>
            <a:spLocks noGrp="1" noChangeArrowheads="1"/>
          </p:cNvSpPr>
          <p:nvPr>
            <p:ph type="subTitle" idx="4294967295"/>
          </p:nvPr>
        </p:nvSpPr>
        <p:spPr>
          <a:xfrm>
            <a:off x="1543050" y="3886200"/>
            <a:ext cx="7200900" cy="1752600"/>
          </a:xfrm>
        </p:spPr>
        <p:txBody>
          <a:bodyPr/>
          <a:lstStyle/>
          <a:p>
            <a:pPr marL="0" indent="0" algn="ctr">
              <a:buFont typeface="Wingdings" panose="05000000000000000000" pitchFamily="2" charset="2"/>
              <a:buNone/>
            </a:pPr>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en-US"/>
              <a:t>Bước 1: đặt BN ở tư thế dẫn lưu</a:t>
            </a:r>
          </a:p>
        </p:txBody>
      </p:sp>
      <p:sp>
        <p:nvSpPr>
          <p:cNvPr id="130051" name="Rectangle 3"/>
          <p:cNvSpPr>
            <a:spLocks noGrp="1" noChangeArrowheads="1"/>
          </p:cNvSpPr>
          <p:nvPr>
            <p:ph type="body" idx="1"/>
          </p:nvPr>
        </p:nvSpPr>
        <p:spPr>
          <a:xfrm>
            <a:off x="282575" y="1484313"/>
            <a:ext cx="9721850" cy="5040312"/>
          </a:xfrm>
        </p:spPr>
        <p:txBody>
          <a:bodyPr/>
          <a:lstStyle/>
          <a:p>
            <a:pPr marL="533400" indent="-533400">
              <a:lnSpc>
                <a:spcPct val="180000"/>
              </a:lnSpc>
            </a:pPr>
            <a:r>
              <a:rPr lang="en-US" altLang="en-US"/>
              <a:t>Mục tiêu: tạo thuận lợi cho lưu thông từ hệ tĩnh mạch não về hệ tuần hoàn.</a:t>
            </a:r>
          </a:p>
          <a:p>
            <a:pPr marL="533400" indent="-533400">
              <a:lnSpc>
                <a:spcPct val="180000"/>
              </a:lnSpc>
            </a:pPr>
            <a:r>
              <a:rPr lang="en-US" altLang="en-US"/>
              <a:t>Biện pháp: </a:t>
            </a:r>
          </a:p>
          <a:p>
            <a:pPr marL="914400" lvl="1" indent="-457200">
              <a:lnSpc>
                <a:spcPct val="180000"/>
              </a:lnSpc>
            </a:pPr>
            <a:r>
              <a:rPr lang="en-US" altLang="en-US"/>
              <a:t>Tư thế Fowler (đầu cao 30</a:t>
            </a:r>
            <a:r>
              <a:rPr lang="en-US" altLang="en-US" baseline="30000"/>
              <a:t>0</a:t>
            </a:r>
            <a:r>
              <a:rPr lang="en-US" altLang="en-US"/>
              <a:t>) nếu không có RL huyết động,  </a:t>
            </a:r>
          </a:p>
          <a:p>
            <a:pPr marL="914400" lvl="1" indent="-457200">
              <a:lnSpc>
                <a:spcPct val="180000"/>
              </a:lnSpc>
            </a:pPr>
            <a:r>
              <a:rPr lang="en-US" altLang="en-US"/>
              <a:t>Giữ cổ ở vị trí trung gian (trục đầu – cổ thẳng),</a:t>
            </a:r>
          </a:p>
          <a:p>
            <a:pPr marL="914400" lvl="1" indent="-457200">
              <a:lnSpc>
                <a:spcPct val="180000"/>
              </a:lnSpc>
            </a:pPr>
            <a:r>
              <a:rPr lang="en-US" altLang="en-US"/>
              <a:t>Tránh đè ép vào tĩnh mạch cảnh (dây cố định NKQ). </a:t>
            </a:r>
          </a:p>
        </p:txBody>
      </p:sp>
      <p:pic>
        <p:nvPicPr>
          <p:cNvPr id="130052" name="Picture 4" descr="Patient%20-%20head%20injury,%20awa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02628">
            <a:off x="7519988" y="2133600"/>
            <a:ext cx="1811337" cy="2046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p:txBody>
          <a:bodyPr/>
          <a:lstStyle/>
          <a:p>
            <a:r>
              <a:rPr lang="en-US" altLang="en-US"/>
              <a:t>Tư thế Fowler</a:t>
            </a:r>
          </a:p>
        </p:txBody>
      </p:sp>
      <p:pic>
        <p:nvPicPr>
          <p:cNvPr id="119816" name="Picture 8" descr="patientpositionfowl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1052513"/>
            <a:ext cx="8748713" cy="5516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65125" y="188913"/>
            <a:ext cx="9639300" cy="1143000"/>
          </a:xfrm>
        </p:spPr>
        <p:txBody>
          <a:bodyPr/>
          <a:lstStyle/>
          <a:p>
            <a:r>
              <a:rPr lang="en-US" altLang="en-US"/>
              <a:t>Bước 2: An thần, giảm đau và giãn cơ</a:t>
            </a:r>
          </a:p>
        </p:txBody>
      </p:sp>
      <p:sp>
        <p:nvSpPr>
          <p:cNvPr id="138243" name="Rectangle 3"/>
          <p:cNvSpPr>
            <a:spLocks noGrp="1" noChangeArrowheads="1"/>
          </p:cNvSpPr>
          <p:nvPr>
            <p:ph type="body" idx="1"/>
          </p:nvPr>
        </p:nvSpPr>
        <p:spPr>
          <a:xfrm>
            <a:off x="122238" y="1125538"/>
            <a:ext cx="10004425" cy="5543550"/>
          </a:xfrm>
        </p:spPr>
        <p:txBody>
          <a:bodyPr/>
          <a:lstStyle/>
          <a:p>
            <a:pPr>
              <a:lnSpc>
                <a:spcPct val="140000"/>
              </a:lnSpc>
            </a:pPr>
            <a:r>
              <a:rPr lang="en-US" altLang="en-US"/>
              <a:t>Mục tiêu: </a:t>
            </a:r>
          </a:p>
          <a:p>
            <a:pPr lvl="1">
              <a:lnSpc>
                <a:spcPct val="140000"/>
              </a:lnSpc>
            </a:pPr>
            <a:r>
              <a:rPr lang="en-US" altLang="en-US"/>
              <a:t>Tránh nguy cơ  ALNS: </a:t>
            </a:r>
          </a:p>
          <a:p>
            <a:pPr lvl="2">
              <a:lnSpc>
                <a:spcPct val="140000"/>
              </a:lnSpc>
            </a:pPr>
            <a:r>
              <a:rPr lang="en-US" altLang="en-US"/>
              <a:t>Vật vã, kích thích</a:t>
            </a:r>
          </a:p>
          <a:p>
            <a:pPr lvl="2">
              <a:lnSpc>
                <a:spcPct val="140000"/>
              </a:lnSpc>
            </a:pPr>
            <a:r>
              <a:rPr lang="en-US" altLang="en-US"/>
              <a:t>Chống ống NKQ, chống máy, ho sặc</a:t>
            </a:r>
          </a:p>
          <a:p>
            <a:pPr lvl="1">
              <a:lnSpc>
                <a:spcPct val="140000"/>
              </a:lnSpc>
            </a:pPr>
            <a:r>
              <a:rPr lang="en-US" altLang="en-US"/>
              <a:t>Tránh tăng thông khí quá mức: thở quá nhanh, sâu</a:t>
            </a:r>
          </a:p>
          <a:p>
            <a:pPr lvl="1">
              <a:lnSpc>
                <a:spcPct val="140000"/>
              </a:lnSpc>
            </a:pPr>
            <a:r>
              <a:rPr lang="en-US" altLang="en-US"/>
              <a:t> nhu cầu tiêu thụ oxy của não: </a:t>
            </a:r>
          </a:p>
          <a:p>
            <a:pPr lvl="2">
              <a:lnSpc>
                <a:spcPct val="140000"/>
              </a:lnSpc>
            </a:pPr>
            <a:r>
              <a:rPr lang="en-US" altLang="en-US"/>
              <a:t>Yên tĩnh (không còn một cử động chủ động nào), </a:t>
            </a:r>
          </a:p>
          <a:p>
            <a:pPr lvl="2">
              <a:lnSpc>
                <a:spcPct val="140000"/>
              </a:lnSpc>
            </a:pPr>
            <a:r>
              <a:rPr lang="en-US" altLang="en-US"/>
              <a:t>Thở theo máy (thở…). mà</a:t>
            </a:r>
          </a:p>
          <a:p>
            <a:pPr lvl="1">
              <a:lnSpc>
                <a:spcPct val="140000"/>
              </a:lnSpc>
            </a:pPr>
            <a:r>
              <a:rPr lang="en-US" altLang="en-US"/>
              <a:t>Không làm  Huyết áp</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a:t>Bước 2: An thần, giảm đau và giãn cơ</a:t>
            </a:r>
          </a:p>
        </p:txBody>
      </p:sp>
      <p:sp>
        <p:nvSpPr>
          <p:cNvPr id="139267" name="Rectangle 3"/>
          <p:cNvSpPr>
            <a:spLocks noGrp="1" noChangeArrowheads="1"/>
          </p:cNvSpPr>
          <p:nvPr>
            <p:ph type="body" idx="1"/>
          </p:nvPr>
        </p:nvSpPr>
        <p:spPr>
          <a:xfrm>
            <a:off x="282575" y="1196975"/>
            <a:ext cx="9721850" cy="5472113"/>
          </a:xfrm>
        </p:spPr>
        <p:txBody>
          <a:bodyPr/>
          <a:lstStyle/>
          <a:p>
            <a:pPr>
              <a:lnSpc>
                <a:spcPct val="170000"/>
              </a:lnSpc>
            </a:pPr>
            <a:r>
              <a:rPr lang="en-US" altLang="en-US"/>
              <a:t>Biện pháp: </a:t>
            </a:r>
          </a:p>
          <a:p>
            <a:pPr lvl="1">
              <a:lnSpc>
                <a:spcPct val="170000"/>
              </a:lnSpc>
            </a:pPr>
            <a:r>
              <a:rPr lang="en-US" altLang="en-US"/>
              <a:t>Dùng ngay lúc đặt NKQ - thở máy.</a:t>
            </a:r>
          </a:p>
          <a:p>
            <a:pPr lvl="1">
              <a:lnSpc>
                <a:spcPct val="170000"/>
              </a:lnSpc>
            </a:pPr>
            <a:r>
              <a:rPr lang="en-US" altLang="en-US"/>
              <a:t>Duy trì yên tĩnh, thở theo máy cho đến khi ổn định.</a:t>
            </a:r>
          </a:p>
          <a:p>
            <a:pPr lvl="1">
              <a:lnSpc>
                <a:spcPct val="170000"/>
              </a:lnSpc>
            </a:pPr>
            <a:r>
              <a:rPr lang="en-US" altLang="en-US"/>
              <a:t>Chú ý  liều an thần,  đau và sử dụng giãn cơ khi:</a:t>
            </a:r>
          </a:p>
          <a:p>
            <a:pPr lvl="2">
              <a:lnSpc>
                <a:spcPct val="170000"/>
              </a:lnSpc>
            </a:pPr>
            <a:r>
              <a:rPr lang="en-US" altLang="en-US"/>
              <a:t>Chăm sóc đường thở (hút đờm gây kích thích),</a:t>
            </a:r>
          </a:p>
          <a:p>
            <a:pPr lvl="2">
              <a:lnSpc>
                <a:spcPct val="170000"/>
              </a:lnSpc>
            </a:pPr>
            <a:r>
              <a:rPr lang="en-US" altLang="en-US"/>
              <a:t>Thay đổi tư thế (thay vải trải giường), </a:t>
            </a:r>
          </a:p>
          <a:p>
            <a:pPr lvl="2">
              <a:lnSpc>
                <a:spcPct val="170000"/>
              </a:lnSpc>
            </a:pPr>
            <a:r>
              <a:rPr lang="en-US" altLang="en-US"/>
              <a:t>Vận chuyển (chụp CT),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a:xfrm>
            <a:off x="201613" y="188913"/>
            <a:ext cx="9802812" cy="1143000"/>
          </a:xfrm>
        </p:spPr>
        <p:txBody>
          <a:bodyPr/>
          <a:lstStyle/>
          <a:p>
            <a:r>
              <a:rPr lang="en-US" altLang="en-US" sz="3200"/>
              <a:t>Tương quan giữa thể tích với áp lực nội sọ </a:t>
            </a:r>
          </a:p>
        </p:txBody>
      </p:sp>
      <p:pic>
        <p:nvPicPr>
          <p:cNvPr id="87048" name="Picture 8" descr="The relationship between intracranial volume and pressure is nonlinea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16050" y="1412875"/>
            <a:ext cx="7046913" cy="4364038"/>
          </a:xfr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a:t>Bước 2: An thần, giảm đau và giãn cơ</a:t>
            </a:r>
          </a:p>
        </p:txBody>
      </p:sp>
      <p:sp>
        <p:nvSpPr>
          <p:cNvPr id="140291" name="Rectangle 3"/>
          <p:cNvSpPr>
            <a:spLocks noGrp="1" noChangeArrowheads="1"/>
          </p:cNvSpPr>
          <p:nvPr>
            <p:ph type="body" idx="1"/>
          </p:nvPr>
        </p:nvSpPr>
        <p:spPr>
          <a:xfrm>
            <a:off x="122238" y="1125538"/>
            <a:ext cx="10004425" cy="5543550"/>
          </a:xfrm>
        </p:spPr>
        <p:txBody>
          <a:bodyPr/>
          <a:lstStyle/>
          <a:p>
            <a:pPr>
              <a:lnSpc>
                <a:spcPct val="140000"/>
              </a:lnSpc>
            </a:pPr>
            <a:r>
              <a:rPr lang="en-US" altLang="en-US"/>
              <a:t>Dùng thuốc:</a:t>
            </a:r>
          </a:p>
          <a:p>
            <a:pPr lvl="1">
              <a:lnSpc>
                <a:spcPct val="140000"/>
              </a:lnSpc>
            </a:pPr>
            <a:r>
              <a:rPr lang="en-US" altLang="en-US"/>
              <a:t>Fentanyl: 2 - 3 mcg/kg IV trước đặt NKQ 3 phút </a:t>
            </a:r>
          </a:p>
          <a:p>
            <a:pPr lvl="1">
              <a:lnSpc>
                <a:spcPct val="140000"/>
              </a:lnSpc>
            </a:pPr>
            <a:r>
              <a:rPr lang="en-US" altLang="en-US"/>
              <a:t>Atracurium 0,03 – 0,05 mg/kg (45 – 90 giây; 45 phút) .</a:t>
            </a:r>
          </a:p>
          <a:p>
            <a:pPr lvl="1">
              <a:lnSpc>
                <a:spcPct val="140000"/>
              </a:lnSpc>
            </a:pPr>
            <a:r>
              <a:rPr lang="en-US" altLang="en-US"/>
              <a:t>Midazolam: 0,2 – 0,3 mg/kg (30 – 60 giây; 15 – 30 phút)</a:t>
            </a:r>
          </a:p>
          <a:p>
            <a:pPr lvl="1">
              <a:lnSpc>
                <a:spcPct val="140000"/>
              </a:lnSpc>
            </a:pPr>
            <a:r>
              <a:rPr lang="en-US" altLang="en-US"/>
              <a:t>Thiopentan: 3 – 5 mg/kg (30 giây; 5 – 10 phút)</a:t>
            </a:r>
          </a:p>
          <a:p>
            <a:pPr lvl="1">
              <a:lnSpc>
                <a:spcPct val="140000"/>
              </a:lnSpc>
            </a:pPr>
            <a:r>
              <a:rPr lang="en-US" altLang="en-US"/>
              <a:t>Etomidate: 0.3 mg/kg (15 – 45 giây; 3 – 12 phút) </a:t>
            </a:r>
          </a:p>
          <a:p>
            <a:pPr lvl="1">
              <a:lnSpc>
                <a:spcPct val="140000"/>
              </a:lnSpc>
            </a:pPr>
            <a:r>
              <a:rPr lang="en-US" altLang="en-US"/>
              <a:t>Có thể kết hợp lidocain 2%: </a:t>
            </a:r>
          </a:p>
          <a:p>
            <a:pPr lvl="2">
              <a:lnSpc>
                <a:spcPct val="140000"/>
              </a:lnSpc>
            </a:pPr>
            <a:r>
              <a:rPr lang="en-US" altLang="en-US"/>
              <a:t>2 – 4 ml nhỏ giọt qua NKQ hay</a:t>
            </a:r>
          </a:p>
          <a:p>
            <a:pPr lvl="2"/>
            <a:r>
              <a:rPr lang="en-US" altLang="en-US"/>
              <a:t>1.5 mg/kg  IV</a:t>
            </a:r>
          </a:p>
          <a:p>
            <a:endParaRPr lang="en-US"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a:t>Bước 3: tăng thông khí vừa phải, </a:t>
            </a:r>
            <a:br>
              <a:rPr lang="en-US" altLang="en-US"/>
            </a:br>
            <a:r>
              <a:rPr lang="en-US" altLang="en-US"/>
              <a:t>giữ Oxy hóa máu tối ưu.</a:t>
            </a:r>
          </a:p>
        </p:txBody>
      </p:sp>
      <p:sp>
        <p:nvSpPr>
          <p:cNvPr id="132099" name="Rectangle 3"/>
          <p:cNvSpPr>
            <a:spLocks noGrp="1" noChangeArrowheads="1"/>
          </p:cNvSpPr>
          <p:nvPr>
            <p:ph type="body" idx="1"/>
          </p:nvPr>
        </p:nvSpPr>
        <p:spPr>
          <a:xfrm>
            <a:off x="122238" y="1341438"/>
            <a:ext cx="10004425" cy="5400675"/>
          </a:xfrm>
        </p:spPr>
        <p:txBody>
          <a:bodyPr/>
          <a:lstStyle/>
          <a:p>
            <a:pPr>
              <a:lnSpc>
                <a:spcPct val="120000"/>
              </a:lnSpc>
            </a:pPr>
            <a:r>
              <a:rPr lang="en-US" altLang="en-US"/>
              <a:t>Mục tiêu </a:t>
            </a:r>
          </a:p>
          <a:p>
            <a:pPr>
              <a:lnSpc>
                <a:spcPct val="120000"/>
              </a:lnSpc>
            </a:pPr>
            <a:r>
              <a:rPr lang="en-US" altLang="en-US"/>
              <a:t>Biện pháp: thở máy kiểm soát.</a:t>
            </a:r>
          </a:p>
          <a:p>
            <a:pPr>
              <a:lnSpc>
                <a:spcPct val="120000"/>
              </a:lnSpc>
            </a:pPr>
            <a:r>
              <a:rPr lang="en-US" altLang="en-US"/>
              <a:t>Tránh PaCO</a:t>
            </a:r>
            <a:r>
              <a:rPr lang="en-US" altLang="en-US" baseline="-25000"/>
              <a:t>2</a:t>
            </a:r>
            <a:r>
              <a:rPr lang="en-US" altLang="en-US"/>
              <a:t> &lt; 25 mmHg hoặc &lt; 30 mmHg nhưng kéo dài</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sz="3200"/>
              <a:t>Bước 3: tăng thông khí vừa phải, </a:t>
            </a:r>
            <a:r>
              <a:rPr lang="en-US" altLang="en-US"/>
              <a:t/>
            </a:r>
            <a:br>
              <a:rPr lang="en-US" altLang="en-US"/>
            </a:br>
            <a:r>
              <a:rPr lang="en-US" altLang="en-US" sz="3200"/>
              <a:t>giữ Oxy hóa máu tối ưu.</a:t>
            </a:r>
          </a:p>
        </p:txBody>
      </p:sp>
      <p:sp>
        <p:nvSpPr>
          <p:cNvPr id="141315" name="Rectangle 3"/>
          <p:cNvSpPr>
            <a:spLocks noGrp="1" noChangeArrowheads="1"/>
          </p:cNvSpPr>
          <p:nvPr>
            <p:ph type="body" idx="1"/>
          </p:nvPr>
        </p:nvSpPr>
        <p:spPr>
          <a:xfrm>
            <a:off x="122238" y="1484313"/>
            <a:ext cx="10004425" cy="4611687"/>
          </a:xfrm>
        </p:spPr>
        <p:txBody>
          <a:bodyPr/>
          <a:lstStyle/>
          <a:p>
            <a:pPr>
              <a:lnSpc>
                <a:spcPct val="190000"/>
              </a:lnSpc>
            </a:pPr>
            <a:r>
              <a:rPr lang="en-US" altLang="en-US"/>
              <a:t>Mục tiêu:</a:t>
            </a:r>
          </a:p>
          <a:p>
            <a:pPr lvl="1">
              <a:lnSpc>
                <a:spcPct val="190000"/>
              </a:lnSpc>
            </a:pPr>
            <a:r>
              <a:rPr lang="en-US" altLang="en-US"/>
              <a:t> thông khí vừa phải (24h đầu), sau đó bình thường</a:t>
            </a:r>
          </a:p>
          <a:p>
            <a:pPr lvl="1">
              <a:lnSpc>
                <a:spcPct val="190000"/>
              </a:lnSpc>
            </a:pPr>
            <a:r>
              <a:rPr lang="en-US" altLang="en-US"/>
              <a:t>Giữ Oxy hóa máu tối ưu;</a:t>
            </a:r>
          </a:p>
          <a:p>
            <a:pPr lvl="1">
              <a:lnSpc>
                <a:spcPct val="190000"/>
              </a:lnSpc>
            </a:pPr>
            <a:r>
              <a:rPr lang="en-US" altLang="en-US"/>
              <a:t>Tránh làm tăng áp lực nội sọ;</a:t>
            </a:r>
          </a:p>
          <a:p>
            <a:pPr lvl="1">
              <a:lnSpc>
                <a:spcPct val="190000"/>
              </a:lnSpc>
            </a:pPr>
            <a:r>
              <a:rPr lang="en-US" altLang="en-US"/>
              <a:t>Tránh gây nhiễm trùng bệnh viện</a:t>
            </a:r>
          </a:p>
        </p:txBody>
      </p:sp>
      <p:pic>
        <p:nvPicPr>
          <p:cNvPr id="141316" name="Picture 5" descr="spiranim2"/>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800600"/>
            <a:ext cx="4114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7" name="Picture 4" descr="Continuous_aspiration_syst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9150" y="0"/>
            <a:ext cx="3117850"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sz="3200"/>
              <a:t>Bước 3: tăng thông khí vừa phải, </a:t>
            </a:r>
            <a:r>
              <a:rPr lang="en-US" altLang="en-US"/>
              <a:t/>
            </a:r>
            <a:br>
              <a:rPr lang="en-US" altLang="en-US"/>
            </a:br>
            <a:r>
              <a:rPr lang="en-US" altLang="en-US" sz="3200"/>
              <a:t>giữ Oxy hóa máu tối ưu.</a:t>
            </a:r>
          </a:p>
        </p:txBody>
      </p:sp>
      <p:sp>
        <p:nvSpPr>
          <p:cNvPr id="142339" name="Rectangle 3"/>
          <p:cNvSpPr>
            <a:spLocks noGrp="1" noChangeArrowheads="1"/>
          </p:cNvSpPr>
          <p:nvPr>
            <p:ph type="body" idx="1"/>
          </p:nvPr>
        </p:nvSpPr>
        <p:spPr>
          <a:xfrm>
            <a:off x="201613" y="1268413"/>
            <a:ext cx="10004425" cy="5256212"/>
          </a:xfrm>
        </p:spPr>
        <p:txBody>
          <a:bodyPr/>
          <a:lstStyle/>
          <a:p>
            <a:pPr>
              <a:lnSpc>
                <a:spcPct val="180000"/>
              </a:lnSpc>
            </a:pPr>
            <a:r>
              <a:rPr lang="en-US" altLang="en-US"/>
              <a:t> thông khí vừa phải (24h đầu), sau đó BT:</a:t>
            </a:r>
          </a:p>
          <a:p>
            <a:pPr lvl="1">
              <a:lnSpc>
                <a:spcPct val="180000"/>
              </a:lnSpc>
            </a:pPr>
            <a:r>
              <a:rPr lang="en-US" altLang="en-US"/>
              <a:t>Biện pháp: thở máy kiểm soát với:</a:t>
            </a:r>
          </a:p>
          <a:p>
            <a:pPr lvl="2">
              <a:lnSpc>
                <a:spcPct val="180000"/>
              </a:lnSpc>
            </a:pPr>
            <a:r>
              <a:rPr lang="en-US" altLang="en-US"/>
              <a:t>Mode: Volume Assit/Control: VT= 10 – 15ml/kg; f= 10 – 16l/p giữ PaCO</a:t>
            </a:r>
            <a:r>
              <a:rPr lang="en-US" altLang="en-US" baseline="-25000"/>
              <a:t>2</a:t>
            </a:r>
            <a:r>
              <a:rPr lang="en-US" altLang="en-US"/>
              <a:t> = 30 – 35mmHg (24h đầu); sau đó = 35 – 40 mmHg. </a:t>
            </a:r>
          </a:p>
          <a:p>
            <a:pPr lvl="2">
              <a:lnSpc>
                <a:spcPct val="180000"/>
              </a:lnSpc>
            </a:pPr>
            <a:r>
              <a:rPr lang="en-US" altLang="en-US"/>
              <a:t>Khi BN bắt đầu thở lại hiệu quả có thể chọn mode PSV.</a:t>
            </a:r>
          </a:p>
          <a:p>
            <a:pPr lvl="1">
              <a:lnSpc>
                <a:spcPct val="180000"/>
              </a:lnSpc>
            </a:pPr>
            <a:r>
              <a:rPr lang="en-US" altLang="en-US"/>
              <a:t>Tránh PaCO</a:t>
            </a:r>
            <a:r>
              <a:rPr lang="en-US" altLang="en-US" baseline="-25000"/>
              <a:t>2</a:t>
            </a:r>
            <a:r>
              <a:rPr lang="en-US" altLang="en-US"/>
              <a:t> &lt; 25 mmHg hoặc &lt; 30 mmHg (kéo dài)</a:t>
            </a:r>
          </a:p>
          <a:p>
            <a:pPr lvl="1">
              <a:lnSpc>
                <a:spcPct val="180000"/>
              </a:lnSpc>
            </a:pPr>
            <a:r>
              <a:rPr lang="en-US" altLang="en-US"/>
              <a:t>Tránh PaCO</a:t>
            </a:r>
            <a:r>
              <a:rPr lang="en-US" altLang="en-US" baseline="-25000"/>
              <a:t>2</a:t>
            </a:r>
            <a:r>
              <a:rPr lang="en-US" altLang="en-US"/>
              <a:t> &gt; 40 mmHg vì làm  ALNS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sz="3200"/>
              <a:t>Bước 3: tăng thông khí vừa phải, </a:t>
            </a:r>
            <a:r>
              <a:rPr lang="en-US" altLang="en-US"/>
              <a:t/>
            </a:r>
            <a:br>
              <a:rPr lang="en-US" altLang="en-US"/>
            </a:br>
            <a:r>
              <a:rPr lang="en-US" altLang="en-US" sz="3200"/>
              <a:t>giữ Oxy hóa máu tối ưu.</a:t>
            </a:r>
          </a:p>
        </p:txBody>
      </p:sp>
      <p:sp>
        <p:nvSpPr>
          <p:cNvPr id="143363" name="Rectangle 3"/>
          <p:cNvSpPr>
            <a:spLocks noGrp="1" noChangeArrowheads="1"/>
          </p:cNvSpPr>
          <p:nvPr>
            <p:ph type="body" idx="1"/>
          </p:nvPr>
        </p:nvSpPr>
        <p:spPr>
          <a:xfrm>
            <a:off x="282575" y="1341438"/>
            <a:ext cx="9721850" cy="5183187"/>
          </a:xfrm>
        </p:spPr>
        <p:txBody>
          <a:bodyPr/>
          <a:lstStyle/>
          <a:p>
            <a:pPr>
              <a:lnSpc>
                <a:spcPct val="150000"/>
              </a:lnSpc>
            </a:pPr>
            <a:r>
              <a:rPr lang="en-US" altLang="en-US"/>
              <a:t>Giữ Oxy hóa máu tối ưu:</a:t>
            </a:r>
          </a:p>
          <a:p>
            <a:pPr lvl="1">
              <a:lnSpc>
                <a:spcPct val="150000"/>
              </a:lnSpc>
            </a:pPr>
            <a:r>
              <a:rPr lang="en-US" altLang="en-US"/>
              <a:t>Giữ PaO</a:t>
            </a:r>
            <a:r>
              <a:rPr lang="en-US" altLang="en-US" baseline="-25000"/>
              <a:t>2</a:t>
            </a:r>
            <a:r>
              <a:rPr lang="en-US" altLang="en-US"/>
              <a:t> = 60 – 90 mmHg (SpO</a:t>
            </a:r>
            <a:r>
              <a:rPr lang="en-US" altLang="en-US" baseline="-25000"/>
              <a:t>2</a:t>
            </a:r>
            <a:r>
              <a:rPr lang="en-US" altLang="en-US"/>
              <a:t>&gt;90%) và SjO</a:t>
            </a:r>
            <a:r>
              <a:rPr lang="en-US" altLang="en-US" baseline="-25000"/>
              <a:t>2</a:t>
            </a:r>
            <a:r>
              <a:rPr lang="en-US" altLang="en-US"/>
              <a:t> = 55 – 71 %.</a:t>
            </a:r>
          </a:p>
          <a:p>
            <a:pPr lvl="1">
              <a:lnSpc>
                <a:spcPct val="150000"/>
              </a:lnSpc>
            </a:pPr>
            <a:r>
              <a:rPr lang="en-US" altLang="en-US"/>
              <a:t>Không dùng PEEP &gt; 5 nếu không có PaO</a:t>
            </a:r>
            <a:r>
              <a:rPr lang="en-US" altLang="en-US" baseline="-25000"/>
              <a:t>2</a:t>
            </a:r>
            <a:r>
              <a:rPr lang="en-US" altLang="en-US"/>
              <a:t>/FiO</a:t>
            </a:r>
            <a:r>
              <a:rPr lang="en-US" altLang="en-US" baseline="-25000"/>
              <a:t>2</a:t>
            </a:r>
            <a:r>
              <a:rPr lang="en-US" altLang="en-US"/>
              <a:t> &lt; 200. </a:t>
            </a:r>
          </a:p>
          <a:p>
            <a:pPr lvl="1">
              <a:lnSpc>
                <a:spcPct val="150000"/>
              </a:lnSpc>
            </a:pPr>
            <a:r>
              <a:rPr lang="en-US" altLang="en-US"/>
              <a:t>Khi phù phổi TK,  PEEP 2 – 3 cmH</a:t>
            </a:r>
            <a:r>
              <a:rPr lang="en-US" altLang="en-US" baseline="-25000"/>
              <a:t>2</a:t>
            </a:r>
            <a:r>
              <a:rPr lang="en-US" altLang="en-US"/>
              <a:t>O/lần/ 30 phút + FiO</a:t>
            </a:r>
            <a:r>
              <a:rPr lang="en-US" altLang="en-US" baseline="-25000"/>
              <a:t>2</a:t>
            </a:r>
            <a:r>
              <a:rPr lang="en-US" altLang="en-US"/>
              <a:t>=100% và tìm giải quyết NN tăng ALNS sớm.</a:t>
            </a:r>
          </a:p>
          <a:p>
            <a:pPr lvl="1">
              <a:lnSpc>
                <a:spcPct val="150000"/>
              </a:lnSpc>
            </a:pPr>
            <a:r>
              <a:rPr lang="en-US" altLang="en-US"/>
              <a:t> oxy hóa máu trước và sau khi hút đờm qua NKQ. </a:t>
            </a:r>
          </a:p>
          <a:p>
            <a:pPr lvl="1">
              <a:lnSpc>
                <a:spcPct val="150000"/>
              </a:lnSpc>
            </a:pPr>
            <a:r>
              <a:rPr lang="en-US" altLang="en-US"/>
              <a:t>Thao tác hút đờm nhanh gọn (dưới 15 giây).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sz="3200"/>
              <a:t>Bước 3: tăng thông khí vừa phải, </a:t>
            </a:r>
            <a:r>
              <a:rPr lang="en-US" altLang="en-US"/>
              <a:t/>
            </a:r>
            <a:br>
              <a:rPr lang="en-US" altLang="en-US"/>
            </a:br>
            <a:r>
              <a:rPr lang="en-US" altLang="en-US" sz="3200"/>
              <a:t>giữ Oxy hóa máu tối ưu.</a:t>
            </a:r>
          </a:p>
        </p:txBody>
      </p:sp>
      <p:sp>
        <p:nvSpPr>
          <p:cNvPr id="144387" name="Rectangle 3"/>
          <p:cNvSpPr>
            <a:spLocks noGrp="1" noChangeArrowheads="1"/>
          </p:cNvSpPr>
          <p:nvPr>
            <p:ph type="body" idx="1"/>
          </p:nvPr>
        </p:nvSpPr>
        <p:spPr>
          <a:xfrm>
            <a:off x="282575" y="1268413"/>
            <a:ext cx="9721850" cy="5184775"/>
          </a:xfrm>
        </p:spPr>
        <p:txBody>
          <a:bodyPr/>
          <a:lstStyle/>
          <a:p>
            <a:pPr>
              <a:lnSpc>
                <a:spcPct val="150000"/>
              </a:lnSpc>
            </a:pPr>
            <a:r>
              <a:rPr lang="en-US" altLang="en-US"/>
              <a:t>Tránh làm tăng áp lực nội sọ:</a:t>
            </a:r>
          </a:p>
          <a:p>
            <a:pPr lvl="1">
              <a:lnSpc>
                <a:spcPct val="150000"/>
              </a:lnSpc>
            </a:pPr>
            <a:r>
              <a:rPr lang="en-US" altLang="en-US"/>
              <a:t>Chỉ hút đờm khi thực sự cần thiết,</a:t>
            </a:r>
          </a:p>
          <a:p>
            <a:pPr lvl="1">
              <a:lnSpc>
                <a:spcPct val="150000"/>
              </a:lnSpc>
            </a:pPr>
            <a:r>
              <a:rPr lang="en-US" altLang="en-US"/>
              <a:t>Chuẩn bị BN kỹ trước khi hút:</a:t>
            </a:r>
          </a:p>
          <a:p>
            <a:pPr lvl="2">
              <a:lnSpc>
                <a:spcPct val="150000"/>
              </a:lnSpc>
            </a:pPr>
            <a:r>
              <a:rPr lang="en-US" altLang="en-US"/>
              <a:t>Tăng liều thuốc an thần giảm đau trước khi hút,</a:t>
            </a:r>
          </a:p>
          <a:p>
            <a:pPr lvl="2">
              <a:lnSpc>
                <a:spcPct val="150000"/>
              </a:lnSpc>
            </a:pPr>
            <a:r>
              <a:rPr lang="en-US" altLang="en-US"/>
              <a:t>Nhỏ giọt lidocain trước khi hút</a:t>
            </a:r>
          </a:p>
          <a:p>
            <a:pPr lvl="1">
              <a:lnSpc>
                <a:spcPct val="150000"/>
              </a:lnSpc>
            </a:pPr>
            <a:r>
              <a:rPr lang="en-US" altLang="en-US"/>
              <a:t>Thao tác nhẹ nhàng,</a:t>
            </a:r>
          </a:p>
          <a:p>
            <a:pPr lvl="1">
              <a:lnSpc>
                <a:spcPct val="150000"/>
              </a:lnSpc>
            </a:pPr>
            <a:r>
              <a:rPr lang="en-US" altLang="en-US"/>
              <a:t>Thời gian hút ngắn (dưới 15 giây). </a:t>
            </a:r>
          </a:p>
          <a:p>
            <a:pPr lvl="1">
              <a:lnSpc>
                <a:spcPct val="150000"/>
              </a:lnSpc>
            </a:pPr>
            <a:r>
              <a:rPr lang="en-US" altLang="en-US"/>
              <a:t>Cố định ống NKQ đúng cách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sz="3200"/>
              <a:t>Bước 3: tăng thông khí vừa phải, </a:t>
            </a:r>
            <a:r>
              <a:rPr lang="en-US" altLang="en-US"/>
              <a:t/>
            </a:r>
            <a:br>
              <a:rPr lang="en-US" altLang="en-US"/>
            </a:br>
            <a:r>
              <a:rPr lang="en-US" altLang="en-US" sz="3200"/>
              <a:t>giữ Oxy hóa máu tối ưu.</a:t>
            </a:r>
          </a:p>
        </p:txBody>
      </p:sp>
      <p:sp>
        <p:nvSpPr>
          <p:cNvPr id="145411" name="Rectangle 3"/>
          <p:cNvSpPr>
            <a:spLocks noGrp="1" noChangeArrowheads="1"/>
          </p:cNvSpPr>
          <p:nvPr>
            <p:ph type="body" idx="1"/>
          </p:nvPr>
        </p:nvSpPr>
        <p:spPr>
          <a:xfrm>
            <a:off x="282575" y="1196975"/>
            <a:ext cx="9721850" cy="5111750"/>
          </a:xfrm>
        </p:spPr>
        <p:txBody>
          <a:bodyPr/>
          <a:lstStyle/>
          <a:p>
            <a:pPr>
              <a:lnSpc>
                <a:spcPct val="200000"/>
              </a:lnSpc>
            </a:pPr>
            <a:r>
              <a:rPr lang="en-US" altLang="en-US"/>
              <a:t>Tránh  gây nhiễm trùng bệnh viện:</a:t>
            </a:r>
          </a:p>
          <a:p>
            <a:pPr lvl="1">
              <a:lnSpc>
                <a:spcPct val="200000"/>
              </a:lnSpc>
            </a:pPr>
            <a:r>
              <a:rPr lang="en-US" altLang="en-US"/>
              <a:t>Vệ sinh răng miệng định kỳ, hút đờm hầu họng</a:t>
            </a:r>
          </a:p>
          <a:p>
            <a:pPr lvl="1">
              <a:lnSpc>
                <a:spcPct val="200000"/>
              </a:lnSpc>
            </a:pPr>
            <a:r>
              <a:rPr lang="en-US" altLang="en-US"/>
              <a:t>Rửa tay trước khi tiến hành </a:t>
            </a:r>
          </a:p>
          <a:p>
            <a:pPr lvl="1">
              <a:lnSpc>
                <a:spcPct val="200000"/>
              </a:lnSpc>
            </a:pPr>
            <a:r>
              <a:rPr lang="en-US" altLang="en-US"/>
              <a:t>Mang găng vô trùng</a:t>
            </a:r>
          </a:p>
          <a:p>
            <a:pPr lvl="1">
              <a:lnSpc>
                <a:spcPct val="200000"/>
              </a:lnSpc>
            </a:pPr>
            <a:r>
              <a:rPr lang="en-US" altLang="en-US"/>
              <a:t>Dùng kỹ thuật “không chạm – no touch”</a:t>
            </a:r>
          </a:p>
          <a:p>
            <a:pPr lvl="1">
              <a:lnSpc>
                <a:spcPct val="200000"/>
              </a:lnSpc>
            </a:pPr>
            <a:r>
              <a:rPr lang="en-US" altLang="en-US"/>
              <a:t>Dùng ống thông sử dụng một lần</a:t>
            </a:r>
          </a:p>
        </p:txBody>
      </p:sp>
      <p:pic>
        <p:nvPicPr>
          <p:cNvPr id="145412" name="Picture 4" descr="Continuous_aspiration_syst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9150" y="0"/>
            <a:ext cx="2970213" cy="282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Dùng kỹ thuật không chạm</a:t>
            </a:r>
          </a:p>
        </p:txBody>
      </p:sp>
      <p:pic>
        <p:nvPicPr>
          <p:cNvPr id="14643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143000"/>
            <a:ext cx="9601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569913" y="188913"/>
            <a:ext cx="9182100" cy="1143000"/>
          </a:xfrm>
        </p:spPr>
        <p:txBody>
          <a:bodyPr/>
          <a:lstStyle/>
          <a:p>
            <a:r>
              <a:rPr lang="en-US" altLang="en-US"/>
              <a:t>Bước 4: Kiểm soát huyết áp động mạch</a:t>
            </a:r>
          </a:p>
        </p:txBody>
      </p:sp>
      <p:sp>
        <p:nvSpPr>
          <p:cNvPr id="147459" name="Rectangle 3"/>
          <p:cNvSpPr>
            <a:spLocks noGrp="1" noChangeArrowheads="1"/>
          </p:cNvSpPr>
          <p:nvPr>
            <p:ph type="body" idx="1"/>
          </p:nvPr>
        </p:nvSpPr>
        <p:spPr/>
        <p:txBody>
          <a:bodyPr/>
          <a:lstStyle/>
          <a:p>
            <a:pPr>
              <a:lnSpc>
                <a:spcPct val="180000"/>
              </a:lnSpc>
            </a:pPr>
            <a:r>
              <a:rPr lang="en-US" altLang="en-US"/>
              <a:t>Mục tiêu: đảm bảo  70 &lt; CPP &lt; 130 mmHg</a:t>
            </a:r>
          </a:p>
          <a:p>
            <a:pPr>
              <a:lnSpc>
                <a:spcPct val="180000"/>
              </a:lnSpc>
            </a:pPr>
            <a:r>
              <a:rPr lang="en-US" altLang="en-US"/>
              <a:t>Biện pháp: giữ HAĐM ổn định</a:t>
            </a:r>
          </a:p>
          <a:p>
            <a:pPr lvl="1">
              <a:lnSpc>
                <a:spcPct val="180000"/>
              </a:lnSpc>
            </a:pPr>
            <a:r>
              <a:rPr lang="en-US" altLang="en-US"/>
              <a:t>Nếu có tụt HA (HA tâm thu &lt; 90 mmHg)</a:t>
            </a:r>
          </a:p>
          <a:p>
            <a:pPr lvl="2">
              <a:lnSpc>
                <a:spcPct val="180000"/>
              </a:lnSpc>
            </a:pPr>
            <a:r>
              <a:rPr lang="en-US" altLang="en-US"/>
              <a:t>Dùng thuốc vận mạch sớm: Dopamin, Noradrenalin.</a:t>
            </a:r>
          </a:p>
          <a:p>
            <a:pPr lvl="2">
              <a:lnSpc>
                <a:spcPct val="180000"/>
              </a:lnSpc>
            </a:pPr>
            <a:r>
              <a:rPr lang="en-US" altLang="en-US"/>
              <a:t>Bù thể tích dịch lưu hành bằng các loại dịch tinh thể và keo.</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534988" y="188913"/>
            <a:ext cx="9288462" cy="1143000"/>
          </a:xfrm>
        </p:spPr>
        <p:txBody>
          <a:bodyPr/>
          <a:lstStyle/>
          <a:p>
            <a:r>
              <a:rPr lang="en-US" altLang="en-US"/>
              <a:t>Bước 4: Kiểm soát huyết áp động mạch</a:t>
            </a:r>
          </a:p>
        </p:txBody>
      </p:sp>
      <p:sp>
        <p:nvSpPr>
          <p:cNvPr id="148483" name="Rectangle 3"/>
          <p:cNvSpPr>
            <a:spLocks noGrp="1" noChangeArrowheads="1"/>
          </p:cNvSpPr>
          <p:nvPr>
            <p:ph type="body" idx="1"/>
          </p:nvPr>
        </p:nvSpPr>
        <p:spPr>
          <a:xfrm>
            <a:off x="282575" y="1341438"/>
            <a:ext cx="9721850" cy="5256212"/>
          </a:xfrm>
        </p:spPr>
        <p:txBody>
          <a:bodyPr/>
          <a:lstStyle/>
          <a:p>
            <a:pPr>
              <a:lnSpc>
                <a:spcPct val="165000"/>
              </a:lnSpc>
            </a:pPr>
            <a:r>
              <a:rPr lang="en-US" altLang="en-US"/>
              <a:t>Mục tiêu: đảm bảo  70 &lt; CPP &lt; 130 mmHg</a:t>
            </a:r>
          </a:p>
          <a:p>
            <a:pPr>
              <a:lnSpc>
                <a:spcPct val="165000"/>
              </a:lnSpc>
            </a:pPr>
            <a:r>
              <a:rPr lang="en-US" altLang="en-US"/>
              <a:t>Biện pháp: giữ HAĐM ổn định</a:t>
            </a:r>
          </a:p>
          <a:p>
            <a:pPr lvl="1">
              <a:lnSpc>
                <a:spcPct val="165000"/>
              </a:lnSpc>
            </a:pPr>
            <a:r>
              <a:rPr lang="en-US" altLang="en-US"/>
              <a:t>Nếu có tăng HA:</a:t>
            </a:r>
          </a:p>
          <a:p>
            <a:pPr lvl="2">
              <a:lnSpc>
                <a:spcPct val="165000"/>
              </a:lnSpc>
            </a:pPr>
            <a:r>
              <a:rPr lang="en-US" altLang="en-US"/>
              <a:t>HA</a:t>
            </a:r>
            <a:r>
              <a:rPr lang="en-US" altLang="en-US" baseline="-25000"/>
              <a:t>TT</a:t>
            </a:r>
            <a:r>
              <a:rPr lang="en-US" altLang="en-US"/>
              <a:t> &gt;180 hoặc HA</a:t>
            </a:r>
            <a:r>
              <a:rPr lang="en-US" altLang="en-US" baseline="-25000"/>
              <a:t>TTr</a:t>
            </a:r>
            <a:r>
              <a:rPr lang="en-US" altLang="en-US"/>
              <a:t> &gt; 105 mmHg  hạ HA đường TM: </a:t>
            </a:r>
            <a:r>
              <a:rPr lang="en-US" altLang="en-US" i="1"/>
              <a:t>Nitroprusside, Labetalol, Esmolol, Enalapril </a:t>
            </a:r>
            <a:r>
              <a:rPr lang="en-US" altLang="en-US"/>
              <a:t>hoặc Furosemid, Nicardipin (…). Không  HA &gt; 25% trong 24 giờ.</a:t>
            </a:r>
          </a:p>
          <a:p>
            <a:pPr lvl="2">
              <a:lnSpc>
                <a:spcPct val="165000"/>
              </a:lnSpc>
            </a:pPr>
            <a:r>
              <a:rPr lang="en-US" altLang="en-US"/>
              <a:t>HA</a:t>
            </a:r>
            <a:r>
              <a:rPr lang="en-US" altLang="en-US" baseline="-25000"/>
              <a:t>TT</a:t>
            </a:r>
            <a:r>
              <a:rPr lang="en-US" altLang="en-US"/>
              <a:t> &lt; 180 hoặc HA</a:t>
            </a:r>
            <a:r>
              <a:rPr lang="en-US" altLang="en-US" baseline="-25000"/>
              <a:t>TTr</a:t>
            </a:r>
            <a:r>
              <a:rPr lang="en-US" altLang="en-US"/>
              <a:t> &lt; 105 mmHg  trì hoãn điều trị THA  ít nhất trong 24 – 48 giờ sau và chú ý thuốc giảm đau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xfrm>
            <a:off x="685800" y="188913"/>
            <a:ext cx="9156700" cy="1143000"/>
          </a:xfrm>
        </p:spPr>
        <p:txBody>
          <a:bodyPr/>
          <a:lstStyle/>
          <a:p>
            <a:r>
              <a:rPr lang="en-US" altLang="en-US" sz="3200"/>
              <a:t>Lưu lượng máu não ổn định do </a:t>
            </a:r>
            <a:r>
              <a:rPr lang="en-US" altLang="en-US"/>
              <a:t/>
            </a:r>
            <a:br>
              <a:rPr lang="en-US" altLang="en-US"/>
            </a:br>
            <a:r>
              <a:rPr lang="en-US" altLang="en-US" sz="3200"/>
              <a:t>được tự động điều chỉnh trong giới hạn</a:t>
            </a:r>
          </a:p>
        </p:txBody>
      </p:sp>
      <p:pic>
        <p:nvPicPr>
          <p:cNvPr id="89093" name="Picture 5" descr="Cerebral autoregulation in hyperten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1844675"/>
            <a:ext cx="7210425" cy="437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201613" y="188913"/>
            <a:ext cx="9964737" cy="1143000"/>
          </a:xfrm>
        </p:spPr>
        <p:txBody>
          <a:bodyPr/>
          <a:lstStyle/>
          <a:p>
            <a:r>
              <a:rPr lang="en-US" altLang="en-US"/>
              <a:t>Bước 5: Sử dụng lợi tiểu thẩm thấu Mannitol</a:t>
            </a:r>
          </a:p>
        </p:txBody>
      </p:sp>
      <p:sp>
        <p:nvSpPr>
          <p:cNvPr id="149507" name="Rectangle 3"/>
          <p:cNvSpPr>
            <a:spLocks noGrp="1" noChangeArrowheads="1"/>
          </p:cNvSpPr>
          <p:nvPr>
            <p:ph type="body" idx="1"/>
          </p:nvPr>
        </p:nvSpPr>
        <p:spPr>
          <a:xfrm>
            <a:off x="50800" y="1196975"/>
            <a:ext cx="10206038" cy="5545138"/>
          </a:xfrm>
        </p:spPr>
        <p:txBody>
          <a:bodyPr/>
          <a:lstStyle/>
          <a:p>
            <a:pPr>
              <a:lnSpc>
                <a:spcPct val="200000"/>
              </a:lnSpc>
            </a:pPr>
            <a:r>
              <a:rPr lang="en-US" altLang="en-US"/>
              <a:t>Mục tiêu: </a:t>
            </a:r>
          </a:p>
          <a:p>
            <a:pPr lvl="1">
              <a:lnSpc>
                <a:spcPct val="200000"/>
              </a:lnSpc>
            </a:pPr>
            <a:r>
              <a:rPr lang="en-US" altLang="en-US"/>
              <a:t>Gây lợi tiểu thẩm thấu, kéo nước ra khỏi mô não qua đó  ALNS (tác dụng sau 45 phút, kéo dài từ 4 – 6giờ), </a:t>
            </a:r>
          </a:p>
          <a:p>
            <a:pPr lvl="1">
              <a:lnSpc>
                <a:spcPct val="200000"/>
              </a:lnSpc>
            </a:pPr>
            <a:r>
              <a:rPr lang="en-US" altLang="en-US"/>
              <a:t> tăng thể tích lưu hành,  độ nhớt của máu (tác dụng tức thì). Có thể kết hợp với thuốc lợi tiểu quai (lasic) làm tăng hiệu quả.</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3188" y="188913"/>
            <a:ext cx="10039350" cy="1143000"/>
          </a:xfrm>
        </p:spPr>
        <p:txBody>
          <a:bodyPr/>
          <a:lstStyle/>
          <a:p>
            <a:r>
              <a:rPr lang="en-US" altLang="en-US"/>
              <a:t>Bước 5: Sử dụng lợi tiểu thẩm thấu Mannitol</a:t>
            </a:r>
          </a:p>
        </p:txBody>
      </p:sp>
      <p:sp>
        <p:nvSpPr>
          <p:cNvPr id="150531" name="Rectangle 3"/>
          <p:cNvSpPr>
            <a:spLocks noGrp="1" noChangeArrowheads="1"/>
          </p:cNvSpPr>
          <p:nvPr>
            <p:ph type="body" idx="1"/>
          </p:nvPr>
        </p:nvSpPr>
        <p:spPr>
          <a:xfrm>
            <a:off x="282575" y="1268413"/>
            <a:ext cx="9721850" cy="4827587"/>
          </a:xfrm>
        </p:spPr>
        <p:txBody>
          <a:bodyPr/>
          <a:lstStyle/>
          <a:p>
            <a:pPr>
              <a:lnSpc>
                <a:spcPct val="160000"/>
              </a:lnSpc>
            </a:pPr>
            <a:r>
              <a:rPr lang="en-US" altLang="en-US"/>
              <a:t>Cách dùng và chú ý khi dùng: </a:t>
            </a:r>
          </a:p>
          <a:p>
            <a:pPr lvl="1">
              <a:lnSpc>
                <a:spcPct val="160000"/>
              </a:lnSpc>
            </a:pPr>
            <a:r>
              <a:rPr lang="en-US" altLang="en-US"/>
              <a:t>Mannitol 20%: 1 - 1,5 g/kg bolus TM, 4 lần /ngày.</a:t>
            </a:r>
          </a:p>
          <a:p>
            <a:pPr lvl="1">
              <a:lnSpc>
                <a:spcPct val="160000"/>
              </a:lnSpc>
            </a:pPr>
            <a:r>
              <a:rPr lang="en-US" altLang="en-US"/>
              <a:t>Dùng khi nghi ngờ có ALNS quan trọng (dấu hiệu LS của thoát vị não, hôn mê tiến triển nhanh)</a:t>
            </a:r>
          </a:p>
          <a:p>
            <a:pPr lvl="1">
              <a:lnSpc>
                <a:spcPct val="160000"/>
              </a:lnSpc>
            </a:pPr>
            <a:r>
              <a:rPr lang="en-US" altLang="en-US"/>
              <a:t>Không dùng kéo dài quá 03 ngày, không sử dụng khi Hct &lt;30% và tránh  V dịch LH bằng dịch thay thế.</a:t>
            </a:r>
          </a:p>
          <a:p>
            <a:pPr lvl="1">
              <a:lnSpc>
                <a:spcPct val="160000"/>
              </a:lnSpc>
            </a:pPr>
            <a:r>
              <a:rPr lang="en-US" altLang="en-US"/>
              <a:t>Giữ ALTTHT đo được (osmolarity) &lt; 320 mOsmol/kg.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Bước 6: Barbiturat</a:t>
            </a:r>
          </a:p>
        </p:txBody>
      </p:sp>
      <p:sp>
        <p:nvSpPr>
          <p:cNvPr id="135171" name="Rectangle 3"/>
          <p:cNvSpPr>
            <a:spLocks noGrp="1" noChangeArrowheads="1"/>
          </p:cNvSpPr>
          <p:nvPr>
            <p:ph type="body" idx="1"/>
          </p:nvPr>
        </p:nvSpPr>
        <p:spPr>
          <a:xfrm>
            <a:off x="122238" y="1196975"/>
            <a:ext cx="10164762" cy="5327650"/>
          </a:xfrm>
        </p:spPr>
        <p:txBody>
          <a:bodyPr/>
          <a:lstStyle/>
          <a:p>
            <a:pPr>
              <a:lnSpc>
                <a:spcPct val="140000"/>
              </a:lnSpc>
            </a:pPr>
            <a:r>
              <a:rPr lang="en-US" altLang="en-US"/>
              <a:t>Mục tiêu: giảm tối đa mức độ tiêu thụ oxy của não (CMRO2)  giảm lưu lượng máu não (CBF).</a:t>
            </a:r>
          </a:p>
          <a:p>
            <a:pPr>
              <a:lnSpc>
                <a:spcPct val="140000"/>
              </a:lnSpc>
            </a:pPr>
            <a:r>
              <a:rPr lang="en-US" altLang="en-US"/>
              <a:t>Chỉ định: khi đã dùng các biện pháp ≠ mà chưa KS được ALNS (chọn lựa 2</a:t>
            </a:r>
            <a:r>
              <a:rPr lang="en-US" altLang="en-US" baseline="30000"/>
              <a:t>e</a:t>
            </a:r>
            <a:r>
              <a:rPr lang="en-US" altLang="en-US"/>
              <a:t>) và huyết động ổn.</a:t>
            </a:r>
          </a:p>
          <a:p>
            <a:pPr>
              <a:lnSpc>
                <a:spcPct val="140000"/>
              </a:lnSpc>
            </a:pPr>
            <a:r>
              <a:rPr lang="en-US" altLang="en-US"/>
              <a:t>Cách dùng: Pentobarbital</a:t>
            </a:r>
          </a:p>
          <a:p>
            <a:pPr lvl="1">
              <a:lnSpc>
                <a:spcPct val="140000"/>
              </a:lnSpc>
            </a:pPr>
            <a:r>
              <a:rPr lang="en-US" altLang="en-US"/>
              <a:t>Khởi mê: 5 – 7 mg/kg TM trong 5 phút.</a:t>
            </a:r>
          </a:p>
          <a:p>
            <a:pPr lvl="1">
              <a:lnSpc>
                <a:spcPct val="140000"/>
              </a:lnSpc>
            </a:pPr>
            <a:r>
              <a:rPr lang="en-US" altLang="en-US"/>
              <a:t>Duy trì: 1 – 2 mg/kg/ giờ truyền TM.</a:t>
            </a:r>
          </a:p>
          <a:p>
            <a:pPr lvl="1">
              <a:lnSpc>
                <a:spcPct val="140000"/>
              </a:lnSpc>
            </a:pPr>
            <a:r>
              <a:rPr lang="en-US" altLang="en-US"/>
              <a:t>Chú ý: có thể dẫn đến tụt giảm HA và cung lượng tim</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65125" y="188913"/>
            <a:ext cx="9477375" cy="1143000"/>
          </a:xfrm>
        </p:spPr>
        <p:txBody>
          <a:bodyPr/>
          <a:lstStyle/>
          <a:p>
            <a:r>
              <a:rPr lang="en-US" altLang="en-US"/>
              <a:t>Bước 7: cân nhắc một số biện pháp ≠</a:t>
            </a:r>
          </a:p>
        </p:txBody>
      </p:sp>
      <p:sp>
        <p:nvSpPr>
          <p:cNvPr id="136195" name="Rectangle 3"/>
          <p:cNvSpPr>
            <a:spLocks noGrp="1" noChangeArrowheads="1"/>
          </p:cNvSpPr>
          <p:nvPr>
            <p:ph type="body" idx="1"/>
          </p:nvPr>
        </p:nvSpPr>
        <p:spPr>
          <a:xfrm>
            <a:off x="201613" y="1125538"/>
            <a:ext cx="10004425" cy="5543550"/>
          </a:xfrm>
        </p:spPr>
        <p:txBody>
          <a:bodyPr/>
          <a:lstStyle/>
          <a:p>
            <a:pPr>
              <a:lnSpc>
                <a:spcPct val="120000"/>
              </a:lnSpc>
            </a:pPr>
            <a:r>
              <a:rPr lang="en-US" altLang="en-US"/>
              <a:t>Corticosteroids:</a:t>
            </a:r>
          </a:p>
          <a:p>
            <a:pPr lvl="1">
              <a:lnSpc>
                <a:spcPct val="120000"/>
              </a:lnSpc>
            </a:pPr>
            <a:r>
              <a:rPr lang="en-US" altLang="en-US"/>
              <a:t>Có thể có hiệu quả trong một số trường hợp tăng ALNS liên quan đến U não nguyên phát hay di căn, áp xe não, chấn thương đầu.</a:t>
            </a:r>
          </a:p>
          <a:p>
            <a:pPr lvl="1">
              <a:lnSpc>
                <a:spcPct val="120000"/>
              </a:lnSpc>
            </a:pPr>
            <a:r>
              <a:rPr lang="en-US" altLang="en-US"/>
              <a:t>Liều lượng: Dexamethasone 4-6 mg mỗi 6 giờ tiêm tĩnh mạch.</a:t>
            </a:r>
          </a:p>
          <a:p>
            <a:pPr>
              <a:lnSpc>
                <a:spcPct val="120000"/>
              </a:lnSpc>
            </a:pPr>
            <a:r>
              <a:rPr lang="en-US" altLang="en-US"/>
              <a:t>Dung dịch muối ưu trương 1,25 – 3 %:</a:t>
            </a:r>
          </a:p>
          <a:p>
            <a:pPr lvl="1">
              <a:lnSpc>
                <a:spcPct val="120000"/>
              </a:lnSpc>
            </a:pPr>
            <a:r>
              <a:rPr lang="en-US" altLang="en-US"/>
              <a:t>Được cân nhắc khi không thể dùng Mannitol (suy thận do Mannitol).</a:t>
            </a:r>
          </a:p>
          <a:p>
            <a:pPr lvl="1">
              <a:lnSpc>
                <a:spcPct val="120000"/>
              </a:lnSpc>
            </a:pPr>
            <a:r>
              <a:rPr lang="en-US" altLang="en-US"/>
              <a:t>Có thể có hiệu quả trên nhóm tăng ALNS có giảm Natri máu, giảm thể tích lưu hành.</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01613" y="188913"/>
            <a:ext cx="9802812" cy="1143000"/>
          </a:xfrm>
        </p:spPr>
        <p:txBody>
          <a:bodyPr/>
          <a:lstStyle/>
          <a:p>
            <a:r>
              <a:rPr lang="en-US" altLang="en-US"/>
              <a:t>Bước 7: cân nhắc một số biện pháp ≠</a:t>
            </a:r>
          </a:p>
        </p:txBody>
      </p:sp>
      <p:sp>
        <p:nvSpPr>
          <p:cNvPr id="137219" name="Rectangle 3"/>
          <p:cNvSpPr>
            <a:spLocks noGrp="1" noChangeArrowheads="1"/>
          </p:cNvSpPr>
          <p:nvPr>
            <p:ph type="body" idx="1"/>
          </p:nvPr>
        </p:nvSpPr>
        <p:spPr>
          <a:xfrm>
            <a:off x="282575" y="1196975"/>
            <a:ext cx="9721850" cy="5400675"/>
          </a:xfrm>
        </p:spPr>
        <p:txBody>
          <a:bodyPr/>
          <a:lstStyle/>
          <a:p>
            <a:pPr>
              <a:lnSpc>
                <a:spcPct val="170000"/>
              </a:lnSpc>
            </a:pPr>
            <a:r>
              <a:rPr lang="en-US" altLang="en-US"/>
              <a:t>Dùng thuốc chống co giật </a:t>
            </a:r>
          </a:p>
          <a:p>
            <a:pPr>
              <a:lnSpc>
                <a:spcPct val="170000"/>
              </a:lnSpc>
            </a:pPr>
            <a:r>
              <a:rPr lang="en-US" altLang="en-US"/>
              <a:t>Hạ thân nhiệt</a:t>
            </a:r>
          </a:p>
          <a:p>
            <a:pPr>
              <a:lnSpc>
                <a:spcPct val="170000"/>
              </a:lnSpc>
            </a:pPr>
            <a:r>
              <a:rPr lang="en-US" altLang="en-US"/>
              <a:t>Dẫn lưu dịch não tủy </a:t>
            </a:r>
          </a:p>
          <a:p>
            <a:pPr>
              <a:lnSpc>
                <a:spcPct val="170000"/>
              </a:lnSpc>
            </a:pPr>
            <a:r>
              <a:rPr lang="en-US" altLang="en-US"/>
              <a:t>Tích cực phòng thuyên tắc tĩnh mạch sâu</a:t>
            </a:r>
          </a:p>
          <a:p>
            <a:pPr>
              <a:lnSpc>
                <a:spcPct val="170000"/>
              </a:lnSpc>
            </a:pPr>
            <a:r>
              <a:rPr lang="en-US" altLang="en-US"/>
              <a:t>Theo dõi và điều chỉnh nước điện giải</a:t>
            </a:r>
          </a:p>
          <a:p>
            <a:pPr>
              <a:lnSpc>
                <a:spcPct val="170000"/>
              </a:lnSpc>
            </a:pPr>
            <a:r>
              <a:rPr lang="en-US" altLang="en-US"/>
              <a:t>Chăm sóc toàn diện khác</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Dùng thuốc chống co giật</a:t>
            </a:r>
          </a:p>
        </p:txBody>
      </p:sp>
      <p:sp>
        <p:nvSpPr>
          <p:cNvPr id="109571" name="Rectangle 3"/>
          <p:cNvSpPr>
            <a:spLocks noGrp="1" noChangeArrowheads="1"/>
          </p:cNvSpPr>
          <p:nvPr>
            <p:ph type="body" idx="1"/>
          </p:nvPr>
        </p:nvSpPr>
        <p:spPr>
          <a:xfrm>
            <a:off x="282575" y="1268413"/>
            <a:ext cx="9721850" cy="4827587"/>
          </a:xfrm>
        </p:spPr>
        <p:txBody>
          <a:bodyPr/>
          <a:lstStyle/>
          <a:p>
            <a:pPr>
              <a:lnSpc>
                <a:spcPct val="170000"/>
              </a:lnSpc>
            </a:pPr>
            <a:r>
              <a:rPr lang="en-US" altLang="en-US"/>
              <a:t>Mục tiêu: ngăn ngừa co giật sau CTSN nặng  tổn thương não thứ phát do làm tăng ALNS. </a:t>
            </a:r>
          </a:p>
          <a:p>
            <a:pPr>
              <a:lnSpc>
                <a:spcPct val="170000"/>
              </a:lnSpc>
            </a:pPr>
            <a:r>
              <a:rPr lang="en-US" altLang="en-US"/>
              <a:t>Thuốc: </a:t>
            </a:r>
          </a:p>
          <a:p>
            <a:pPr lvl="1">
              <a:lnSpc>
                <a:spcPct val="170000"/>
              </a:lnSpc>
            </a:pPr>
            <a:r>
              <a:rPr lang="en-US" altLang="en-US"/>
              <a:t>Phenytoin: TM 15-18 mg/kg (duy trì 5mg/kg/ngày/7)</a:t>
            </a:r>
          </a:p>
          <a:p>
            <a:pPr lvl="1">
              <a:lnSpc>
                <a:spcPct val="170000"/>
              </a:lnSpc>
            </a:pPr>
            <a:r>
              <a:rPr lang="en-US" altLang="en-US"/>
              <a:t>Không dùng sau 7 ngày nếu không có co giật. </a:t>
            </a:r>
          </a:p>
          <a:p>
            <a:pPr lvl="1">
              <a:lnSpc>
                <a:spcPct val="170000"/>
              </a:lnSpc>
            </a:pPr>
            <a:r>
              <a:rPr lang="en-US" altLang="en-US"/>
              <a:t>Nếu co giật tái phát hay kéo dài: Carbamazepine .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Chăm sóc hệ thống theo dõi ALNS</a:t>
            </a:r>
          </a:p>
        </p:txBody>
      </p:sp>
      <p:sp>
        <p:nvSpPr>
          <p:cNvPr id="111619" name="Rectangle 3"/>
          <p:cNvSpPr>
            <a:spLocks noGrp="1" noChangeArrowheads="1"/>
          </p:cNvSpPr>
          <p:nvPr>
            <p:ph type="body" idx="1"/>
          </p:nvPr>
        </p:nvSpPr>
        <p:spPr>
          <a:xfrm>
            <a:off x="122238" y="1268413"/>
            <a:ext cx="10004425" cy="4827587"/>
          </a:xfrm>
        </p:spPr>
        <p:txBody>
          <a:bodyPr/>
          <a:lstStyle/>
          <a:p>
            <a:pPr>
              <a:lnSpc>
                <a:spcPct val="130000"/>
              </a:lnSpc>
            </a:pPr>
            <a:r>
              <a:rPr lang="en-US" altLang="en-US"/>
              <a:t>Mục tiêu: theo dõi và điều trị  ALNS ở các BN CTSN nặng.</a:t>
            </a:r>
          </a:p>
          <a:p>
            <a:pPr>
              <a:lnSpc>
                <a:spcPct val="130000"/>
              </a:lnSpc>
            </a:pPr>
            <a:r>
              <a:rPr lang="en-US" altLang="en-US"/>
              <a:t>Biện pháp và chú ý:</a:t>
            </a:r>
          </a:p>
          <a:p>
            <a:pPr lvl="1">
              <a:lnSpc>
                <a:spcPct val="130000"/>
              </a:lnSpc>
            </a:pPr>
            <a:r>
              <a:rPr lang="en-US" altLang="en-US"/>
              <a:t>Đặt catheter vào não thất, trong mô não hay dưới MC</a:t>
            </a:r>
          </a:p>
          <a:p>
            <a:pPr lvl="1">
              <a:lnSpc>
                <a:spcPct val="130000"/>
              </a:lnSpc>
            </a:pPr>
            <a:r>
              <a:rPr lang="en-US" altLang="en-US"/>
              <a:t>Dẫn lưu dịch não tủy: </a:t>
            </a:r>
          </a:p>
          <a:p>
            <a:pPr lvl="2">
              <a:lnSpc>
                <a:spcPct val="130000"/>
              </a:lnSpc>
            </a:pPr>
            <a:r>
              <a:rPr lang="en-US" altLang="en-US"/>
              <a:t>Khi đã dùng các biện pháp ≠ mà chưa KS được ALNS</a:t>
            </a:r>
          </a:p>
          <a:p>
            <a:pPr lvl="2">
              <a:lnSpc>
                <a:spcPct val="130000"/>
              </a:lnSpc>
            </a:pPr>
            <a:r>
              <a:rPr lang="en-US" altLang="en-US"/>
              <a:t>Khi có sẵn HT đo ALNS qua não thất ( ALNS &gt; 20 – 25 mmHg).</a:t>
            </a:r>
          </a:p>
          <a:p>
            <a:pPr lvl="1">
              <a:lnSpc>
                <a:spcPct val="130000"/>
              </a:lnSpc>
            </a:pPr>
            <a:r>
              <a:rPr lang="en-US" altLang="en-US"/>
              <a:t>Tránh nhiễm trùng vì tiên lượng sẽ rất nặng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4"/>
          <p:cNvSpPr>
            <a:spLocks noGrp="1" noChangeArrowheads="1"/>
          </p:cNvSpPr>
          <p:nvPr>
            <p:ph type="title"/>
          </p:nvPr>
        </p:nvSpPr>
        <p:spPr/>
        <p:txBody>
          <a:bodyPr/>
          <a:lstStyle/>
          <a:p>
            <a:r>
              <a:rPr lang="en-US" altLang="en-US"/>
              <a:t>Chăm sóc hệ thống theo dõi ALNS</a:t>
            </a:r>
          </a:p>
        </p:txBody>
      </p:sp>
      <p:pic>
        <p:nvPicPr>
          <p:cNvPr id="113669" name="Picture 5" descr="Intracranial pressure moni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5" y="1322388"/>
            <a:ext cx="7292975" cy="4914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a:t>Chăm sóc toàn diện khác</a:t>
            </a:r>
          </a:p>
        </p:txBody>
      </p:sp>
      <p:sp>
        <p:nvSpPr>
          <p:cNvPr id="115715" name="Rectangle 3"/>
          <p:cNvSpPr>
            <a:spLocks noGrp="1" noChangeArrowheads="1"/>
          </p:cNvSpPr>
          <p:nvPr>
            <p:ph type="body" idx="1"/>
          </p:nvPr>
        </p:nvSpPr>
        <p:spPr>
          <a:xfrm>
            <a:off x="282575" y="1341438"/>
            <a:ext cx="9883775" cy="4754562"/>
          </a:xfrm>
        </p:spPr>
        <p:txBody>
          <a:bodyPr/>
          <a:lstStyle/>
          <a:p>
            <a:pPr>
              <a:lnSpc>
                <a:spcPct val="160000"/>
              </a:lnSpc>
            </a:pPr>
            <a:r>
              <a:rPr lang="en-US" altLang="en-US"/>
              <a:t>Nuôi dưỡng thỏa đáng, phòng XH tiêu hóa : </a:t>
            </a:r>
          </a:p>
          <a:p>
            <a:pPr lvl="1">
              <a:lnSpc>
                <a:spcPct val="160000"/>
              </a:lnSpc>
            </a:pPr>
            <a:r>
              <a:rPr lang="en-US" altLang="en-US"/>
              <a:t>Qua TM sau 24 giờ, tránh dùng dd glucose</a:t>
            </a:r>
          </a:p>
          <a:p>
            <a:pPr lvl="1">
              <a:lnSpc>
                <a:spcPct val="160000"/>
              </a:lnSpc>
            </a:pPr>
            <a:r>
              <a:rPr lang="en-US" altLang="en-US"/>
              <a:t>Qua ống thông dạ dày sau 72 giờ, cung cấp đủ nhu cầu năng lượng sau 1 tuần. </a:t>
            </a:r>
          </a:p>
          <a:p>
            <a:pPr lvl="1">
              <a:lnSpc>
                <a:spcPct val="160000"/>
              </a:lnSpc>
            </a:pPr>
            <a:r>
              <a:rPr lang="en-US" altLang="en-US"/>
              <a:t>Tránh tăng hay giảm đường máu (theo dõi hàng ngày) </a:t>
            </a:r>
          </a:p>
          <a:p>
            <a:pPr>
              <a:lnSpc>
                <a:spcPct val="160000"/>
              </a:lnSpc>
            </a:pPr>
            <a:r>
              <a:rPr lang="en-US" altLang="en-US"/>
              <a:t>Truyền máu khi HCT&lt;30%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Chăm sóc toàn diện khác</a:t>
            </a:r>
          </a:p>
        </p:txBody>
      </p:sp>
      <p:sp>
        <p:nvSpPr>
          <p:cNvPr id="116739" name="Rectangle 3"/>
          <p:cNvSpPr>
            <a:spLocks noGrp="1" noChangeArrowheads="1"/>
          </p:cNvSpPr>
          <p:nvPr>
            <p:ph type="body" idx="1"/>
          </p:nvPr>
        </p:nvSpPr>
        <p:spPr>
          <a:xfrm>
            <a:off x="282575" y="1196975"/>
            <a:ext cx="9721850" cy="5256213"/>
          </a:xfrm>
        </p:spPr>
        <p:txBody>
          <a:bodyPr/>
          <a:lstStyle/>
          <a:p>
            <a:pPr>
              <a:lnSpc>
                <a:spcPct val="170000"/>
              </a:lnSpc>
            </a:pPr>
            <a:r>
              <a:rPr lang="en-US" altLang="en-US"/>
              <a:t>Hạ thân nhiệt:</a:t>
            </a:r>
          </a:p>
          <a:p>
            <a:pPr lvl="1">
              <a:lnSpc>
                <a:spcPct val="170000"/>
              </a:lnSpc>
            </a:pPr>
            <a:r>
              <a:rPr lang="en-US" altLang="en-US"/>
              <a:t>khi có sốt ( thuốc và biện pháp vật lý).</a:t>
            </a:r>
          </a:p>
          <a:p>
            <a:pPr lvl="1">
              <a:lnSpc>
                <a:spcPct val="170000"/>
              </a:lnSpc>
            </a:pPr>
            <a:r>
              <a:rPr lang="en-US" altLang="en-US"/>
              <a:t>Hạ thân nhiệt quá mức (&lt;35</a:t>
            </a:r>
            <a:r>
              <a:rPr lang="en-US" altLang="en-US" baseline="30000"/>
              <a:t>0</a:t>
            </a:r>
            <a:r>
              <a:rPr lang="en-US" altLang="en-US"/>
              <a:t>C) không được kh/cáo.</a:t>
            </a:r>
          </a:p>
          <a:p>
            <a:pPr>
              <a:lnSpc>
                <a:spcPct val="170000"/>
              </a:lnSpc>
            </a:pPr>
            <a:r>
              <a:rPr lang="en-US" altLang="en-US"/>
              <a:t>Tích cực phòng thuyên tắc tĩnh mạch sâu: </a:t>
            </a:r>
          </a:p>
          <a:p>
            <a:pPr lvl="1">
              <a:lnSpc>
                <a:spcPct val="170000"/>
              </a:lnSpc>
            </a:pPr>
            <a:r>
              <a:rPr lang="en-US" altLang="en-US"/>
              <a:t>Vật lý trị liệu</a:t>
            </a:r>
          </a:p>
          <a:p>
            <a:pPr lvl="1">
              <a:lnSpc>
                <a:spcPct val="170000"/>
              </a:lnSpc>
            </a:pPr>
            <a:r>
              <a:rPr lang="en-US" altLang="en-US"/>
              <a:t>Dùng thuốc chống đông khi có chỉ định.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Đặc điểm CTSN</a:t>
            </a:r>
          </a:p>
        </p:txBody>
      </p:sp>
      <p:sp>
        <p:nvSpPr>
          <p:cNvPr id="5123" name="Rectangle 3"/>
          <p:cNvSpPr>
            <a:spLocks noGrp="1" noChangeArrowheads="1"/>
          </p:cNvSpPr>
          <p:nvPr>
            <p:ph type="body" idx="1"/>
          </p:nvPr>
        </p:nvSpPr>
        <p:spPr>
          <a:xfrm>
            <a:off x="201613" y="1196975"/>
            <a:ext cx="10004425" cy="5111750"/>
          </a:xfrm>
        </p:spPr>
        <p:txBody>
          <a:bodyPr/>
          <a:lstStyle/>
          <a:p>
            <a:pPr>
              <a:lnSpc>
                <a:spcPct val="130000"/>
              </a:lnSpc>
            </a:pPr>
            <a:r>
              <a:rPr lang="en-US" altLang="en-US"/>
              <a:t>Thường gặp ở người trẻ, nam nhiều hơn nữ, </a:t>
            </a:r>
          </a:p>
          <a:p>
            <a:pPr>
              <a:lnSpc>
                <a:spcPct val="130000"/>
              </a:lnSpc>
            </a:pPr>
            <a:r>
              <a:rPr lang="en-US" altLang="en-US"/>
              <a:t>Một tỉ lệ nhỏ BN có thể điều trị phẫu thuật:</a:t>
            </a:r>
          </a:p>
          <a:p>
            <a:pPr lvl="1">
              <a:lnSpc>
                <a:spcPct val="130000"/>
              </a:lnSpc>
            </a:pPr>
            <a:r>
              <a:rPr lang="en-US" altLang="en-US"/>
              <a:t>Lấy bỏ khối máu tụ choán chỗ làm ALNS hoặc </a:t>
            </a:r>
          </a:p>
          <a:p>
            <a:pPr lvl="1">
              <a:lnSpc>
                <a:spcPct val="130000"/>
              </a:lnSpc>
            </a:pPr>
            <a:r>
              <a:rPr lang="en-US" altLang="en-US"/>
              <a:t>Mở sọ giải ép khi có dấu hiệu tăng ALNS đáng kể hay </a:t>
            </a:r>
          </a:p>
          <a:p>
            <a:pPr lvl="1">
              <a:lnSpc>
                <a:spcPct val="130000"/>
              </a:lnSpc>
            </a:pPr>
            <a:r>
              <a:rPr lang="en-US" altLang="en-US"/>
              <a:t>Cắt lọc, cầm máu VT da đầu và sửa xương sọ lún.</a:t>
            </a:r>
          </a:p>
          <a:p>
            <a:pPr>
              <a:lnSpc>
                <a:spcPct val="130000"/>
              </a:lnSpc>
            </a:pPr>
            <a:r>
              <a:rPr lang="en-US" altLang="en-US"/>
              <a:t>Chủ yếu: chăm sóc điều dưỡng tỷ mỉ và tích cực</a:t>
            </a:r>
          </a:p>
          <a:p>
            <a:pPr lvl="1">
              <a:lnSpc>
                <a:spcPct val="130000"/>
              </a:lnSpc>
            </a:pPr>
            <a:r>
              <a:rPr lang="en-US" altLang="en-US"/>
              <a:t>Hỗ trợ, khôi phục tối đa tổn thương nguyên phát </a:t>
            </a:r>
          </a:p>
          <a:p>
            <a:pPr lvl="1">
              <a:lnSpc>
                <a:spcPct val="130000"/>
              </a:lnSpc>
            </a:pPr>
            <a:r>
              <a:rPr lang="en-US" altLang="en-US"/>
              <a:t>Ngăn ngừa tổn thương thứ phát hoặc các biến chứng.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a:t>Chăm sóc toàn diện khác</a:t>
            </a:r>
          </a:p>
        </p:txBody>
      </p:sp>
      <p:sp>
        <p:nvSpPr>
          <p:cNvPr id="117763" name="Rectangle 3"/>
          <p:cNvSpPr>
            <a:spLocks noGrp="1" noChangeArrowheads="1"/>
          </p:cNvSpPr>
          <p:nvPr>
            <p:ph type="body" idx="1"/>
          </p:nvPr>
        </p:nvSpPr>
        <p:spPr/>
        <p:txBody>
          <a:bodyPr/>
          <a:lstStyle/>
          <a:p>
            <a:pPr>
              <a:lnSpc>
                <a:spcPct val="140000"/>
              </a:lnSpc>
            </a:pPr>
            <a:r>
              <a:rPr lang="en-US" altLang="en-US"/>
              <a:t>Theo dõi và điều chỉnh nước điện giải:</a:t>
            </a:r>
          </a:p>
          <a:p>
            <a:pPr lvl="1">
              <a:lnSpc>
                <a:spcPct val="140000"/>
              </a:lnSpc>
            </a:pPr>
            <a:r>
              <a:rPr lang="en-US" altLang="en-US"/>
              <a:t>Tránh thiếu (do dùng mannitol) và thừa nước.</a:t>
            </a:r>
          </a:p>
          <a:p>
            <a:pPr lvl="1">
              <a:lnSpc>
                <a:spcPct val="140000"/>
              </a:lnSpc>
            </a:pPr>
            <a:r>
              <a:rPr lang="en-US" altLang="en-US"/>
              <a:t>Tránh biến chứng  Na, K: rất hay gặp</a:t>
            </a:r>
          </a:p>
          <a:p>
            <a:pPr>
              <a:lnSpc>
                <a:spcPct val="140000"/>
              </a:lnSpc>
            </a:pPr>
            <a:r>
              <a:rPr lang="en-US" altLang="en-US"/>
              <a:t>Chăm sóc da tỷ mỉ: </a:t>
            </a:r>
          </a:p>
          <a:p>
            <a:pPr lvl="1">
              <a:lnSpc>
                <a:spcPct val="140000"/>
              </a:lnSpc>
            </a:pPr>
            <a:r>
              <a:rPr lang="en-US" altLang="en-US"/>
              <a:t>Thay đổi tư thế định kỳ chống loét</a:t>
            </a:r>
          </a:p>
          <a:p>
            <a:pPr lvl="1">
              <a:lnSpc>
                <a:spcPct val="140000"/>
              </a:lnSpc>
            </a:pPr>
            <a:r>
              <a:rPr lang="en-US" altLang="en-US"/>
              <a:t>Giữ da khô, sạch. </a:t>
            </a:r>
          </a:p>
          <a:p>
            <a:pPr lvl="1">
              <a:lnSpc>
                <a:spcPct val="140000"/>
              </a:lnSpc>
            </a:pPr>
            <a:r>
              <a:rPr lang="en-US" altLang="en-US"/>
              <a:t>Thay băng khi thấm máu, dịch.</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Chăm sóc hậu phẫu</a:t>
            </a:r>
          </a:p>
        </p:txBody>
      </p:sp>
      <p:sp>
        <p:nvSpPr>
          <p:cNvPr id="125955" name="Rectangle 3"/>
          <p:cNvSpPr>
            <a:spLocks noGrp="1" noChangeArrowheads="1"/>
          </p:cNvSpPr>
          <p:nvPr>
            <p:ph type="body" idx="1"/>
          </p:nvPr>
        </p:nvSpPr>
        <p:spPr>
          <a:xfrm>
            <a:off x="282575" y="1196975"/>
            <a:ext cx="9721850" cy="5327650"/>
          </a:xfrm>
        </p:spPr>
        <p:txBody>
          <a:bodyPr/>
          <a:lstStyle/>
          <a:p>
            <a:pPr>
              <a:lnSpc>
                <a:spcPct val="110000"/>
              </a:lnSpc>
            </a:pPr>
            <a:r>
              <a:rPr lang="en-US" altLang="en-US"/>
              <a:t>Theo dõi: phát hiện sớm biến chứng</a:t>
            </a:r>
          </a:p>
          <a:p>
            <a:pPr lvl="1">
              <a:lnSpc>
                <a:spcPct val="110000"/>
              </a:lnSpc>
            </a:pPr>
            <a:r>
              <a:rPr lang="en-US" altLang="en-US"/>
              <a:t>Lượng máu mất, Hct, V</a:t>
            </a:r>
            <a:r>
              <a:rPr lang="en-US" altLang="en-US" baseline="-25000"/>
              <a:t> nước tiểu</a:t>
            </a:r>
            <a:r>
              <a:rPr lang="en-US" altLang="en-US"/>
              <a:t>/h, khí máu, điện giải</a:t>
            </a:r>
          </a:p>
          <a:p>
            <a:pPr lvl="1">
              <a:lnSpc>
                <a:spcPct val="110000"/>
              </a:lnSpc>
            </a:pPr>
            <a:r>
              <a:rPr lang="en-US" altLang="en-US"/>
              <a:t>Dấu sinh tồn ít nhất 15p/lần:</a:t>
            </a:r>
          </a:p>
          <a:p>
            <a:pPr lvl="2">
              <a:lnSpc>
                <a:spcPct val="110000"/>
              </a:lnSpc>
            </a:pPr>
            <a:r>
              <a:rPr lang="en-US" altLang="en-US"/>
              <a:t>M, T</a:t>
            </a:r>
            <a:r>
              <a:rPr lang="en-US" altLang="en-US" baseline="30000"/>
              <a:t>0</a:t>
            </a:r>
            <a:r>
              <a:rPr lang="en-US" altLang="en-US"/>
              <a:t>, HA.</a:t>
            </a:r>
          </a:p>
          <a:p>
            <a:pPr lvl="2">
              <a:lnSpc>
                <a:spcPct val="110000"/>
              </a:lnSpc>
            </a:pPr>
            <a:r>
              <a:rPr lang="en-US" altLang="en-US"/>
              <a:t>Nhịp thở, kiểu thở, lưu thông đường thở.</a:t>
            </a:r>
          </a:p>
          <a:p>
            <a:pPr lvl="2">
              <a:lnSpc>
                <a:spcPct val="110000"/>
              </a:lnSpc>
            </a:pPr>
            <a:r>
              <a:rPr lang="en-US" altLang="en-US"/>
              <a:t>Mức độ ý thức</a:t>
            </a:r>
          </a:p>
          <a:p>
            <a:pPr lvl="1">
              <a:lnSpc>
                <a:spcPct val="110000"/>
              </a:lnSpc>
            </a:pPr>
            <a:r>
              <a:rPr lang="en-US" altLang="en-US"/>
              <a:t>Điện tâm đồ monitoring, Pulse oximetry</a:t>
            </a:r>
          </a:p>
          <a:p>
            <a:pPr>
              <a:lnSpc>
                <a:spcPct val="110000"/>
              </a:lnSpc>
            </a:pPr>
            <a:r>
              <a:rPr lang="en-US" altLang="en-US"/>
              <a:t>Chăm sóc:</a:t>
            </a:r>
          </a:p>
          <a:p>
            <a:pPr lvl="1">
              <a:lnSpc>
                <a:spcPct val="110000"/>
              </a:lnSpc>
            </a:pPr>
            <a:r>
              <a:rPr lang="en-US" altLang="en-US"/>
              <a:t>Hỗ trợ chống đau,</a:t>
            </a:r>
          </a:p>
          <a:p>
            <a:pPr lvl="1">
              <a:lnSpc>
                <a:spcPct val="110000"/>
              </a:lnSpc>
            </a:pPr>
            <a:r>
              <a:rPr lang="en-US" altLang="en-US"/>
              <a:t>Bổ xung oxy,</a:t>
            </a:r>
          </a:p>
          <a:p>
            <a:pPr lvl="1">
              <a:lnSpc>
                <a:spcPct val="110000"/>
              </a:lnSpc>
            </a:pPr>
            <a:r>
              <a:rPr lang="en-US" altLang="en-US"/>
              <a:t>Vết mổ.</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a:t>Tiêu chuẩn rời hậu phẫu</a:t>
            </a:r>
          </a:p>
        </p:txBody>
      </p:sp>
      <p:sp>
        <p:nvSpPr>
          <p:cNvPr id="126979" name="Rectangle 3"/>
          <p:cNvSpPr>
            <a:spLocks noGrp="1" noChangeArrowheads="1"/>
          </p:cNvSpPr>
          <p:nvPr>
            <p:ph type="body" idx="1"/>
          </p:nvPr>
        </p:nvSpPr>
        <p:spPr>
          <a:xfrm>
            <a:off x="282575" y="1196975"/>
            <a:ext cx="9721850" cy="5400675"/>
          </a:xfrm>
        </p:spPr>
        <p:txBody>
          <a:bodyPr/>
          <a:lstStyle/>
          <a:p>
            <a:r>
              <a:rPr lang="en-US" altLang="en-US"/>
              <a:t>Tổng trạng:</a:t>
            </a:r>
          </a:p>
          <a:p>
            <a:pPr lvl="1"/>
            <a:r>
              <a:rPr lang="en-US" altLang="en-US"/>
              <a:t>Khá tỉnh, định hướng đơn giản, GCS&gt;9</a:t>
            </a:r>
          </a:p>
          <a:p>
            <a:pPr lvl="1"/>
            <a:r>
              <a:rPr lang="en-US" altLang="en-US"/>
              <a:t>Sức cơ hồi phục: nhấc đầu khỏi giường</a:t>
            </a:r>
          </a:p>
          <a:p>
            <a:pPr lvl="1"/>
            <a:r>
              <a:rPr lang="en-US" altLang="en-US"/>
              <a:t>Không có biến chứng của gây mê hay phẫu thuật</a:t>
            </a:r>
          </a:p>
          <a:p>
            <a:r>
              <a:rPr lang="en-US" altLang="en-US"/>
              <a:t>Hô hấp: SpO</a:t>
            </a:r>
            <a:r>
              <a:rPr lang="en-US" altLang="en-US" baseline="-25000"/>
              <a:t>2</a:t>
            </a:r>
            <a:r>
              <a:rPr lang="en-US" altLang="en-US"/>
              <a:t>&gt;92%, R = 12 – 30l/p</a:t>
            </a:r>
          </a:p>
          <a:p>
            <a:pPr lvl="1"/>
            <a:r>
              <a:rPr lang="en-US" altLang="en-US"/>
              <a:t>Đã rút NKQ, không có nghẽn hẹp đường thở </a:t>
            </a:r>
          </a:p>
          <a:p>
            <a:pPr lvl="1"/>
            <a:r>
              <a:rPr lang="en-US" altLang="en-US"/>
              <a:t>Phản xạ ho - nuốt phục hồi.</a:t>
            </a:r>
          </a:p>
          <a:p>
            <a:r>
              <a:rPr lang="en-US" altLang="en-US"/>
              <a:t>Tuần hoàn: </a:t>
            </a:r>
          </a:p>
          <a:p>
            <a:pPr lvl="1"/>
            <a:r>
              <a:rPr lang="en-US" altLang="en-US"/>
              <a:t>M, HA, ECG ổn định, </a:t>
            </a:r>
          </a:p>
          <a:p>
            <a:pPr lvl="1"/>
            <a:r>
              <a:rPr lang="en-US" altLang="en-US"/>
              <a:t>Đủ dịch, Hct&gt;30%, tiểu&gt;30ml/h</a:t>
            </a:r>
          </a:p>
          <a:p>
            <a:r>
              <a:rPr lang="en-US" altLang="en-US"/>
              <a:t>Đau đã kiểm soát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Chăm sóc tại khoa ngoại TK</a:t>
            </a:r>
          </a:p>
        </p:txBody>
      </p:sp>
      <p:sp>
        <p:nvSpPr>
          <p:cNvPr id="128003" name="Rectangle 3"/>
          <p:cNvSpPr>
            <a:spLocks noGrp="1" noChangeArrowheads="1"/>
          </p:cNvSpPr>
          <p:nvPr>
            <p:ph type="body" idx="1"/>
          </p:nvPr>
        </p:nvSpPr>
        <p:spPr>
          <a:xfrm>
            <a:off x="282575" y="1484313"/>
            <a:ext cx="9721850" cy="5040312"/>
          </a:xfrm>
        </p:spPr>
        <p:txBody>
          <a:bodyPr/>
          <a:lstStyle/>
          <a:p>
            <a:pPr>
              <a:lnSpc>
                <a:spcPct val="140000"/>
              </a:lnSpc>
            </a:pPr>
            <a:r>
              <a:rPr lang="en-US" altLang="en-US"/>
              <a:t>Tiếp tục theo dõi: phát hiện kịp thời biến chứng</a:t>
            </a:r>
          </a:p>
          <a:p>
            <a:pPr lvl="1">
              <a:lnSpc>
                <a:spcPct val="140000"/>
              </a:lnSpc>
            </a:pPr>
            <a:r>
              <a:rPr lang="en-US" altLang="en-US"/>
              <a:t>Thần kinh: mức tỉnh táo (GCS), dấu thần kinh định vị</a:t>
            </a:r>
          </a:p>
          <a:p>
            <a:pPr lvl="1">
              <a:lnSpc>
                <a:spcPct val="140000"/>
              </a:lnSpc>
            </a:pPr>
            <a:r>
              <a:rPr lang="en-US" altLang="en-US"/>
              <a:t>Hô hấp: lưu thông đường thở, SPO</a:t>
            </a:r>
            <a:r>
              <a:rPr lang="en-US" altLang="en-US" baseline="-25000"/>
              <a:t>2</a:t>
            </a:r>
            <a:r>
              <a:rPr lang="en-US" altLang="en-US"/>
              <a:t> mỗi 8h</a:t>
            </a:r>
          </a:p>
          <a:p>
            <a:pPr lvl="1">
              <a:lnSpc>
                <a:spcPct val="140000"/>
              </a:lnSpc>
            </a:pPr>
            <a:r>
              <a:rPr lang="en-US" altLang="en-US"/>
              <a:t>Tuần hoàn: M, HA mỗi 4 – 6h/l, tiểu 24h.</a:t>
            </a:r>
          </a:p>
          <a:p>
            <a:pPr>
              <a:lnSpc>
                <a:spcPct val="140000"/>
              </a:lnSpc>
            </a:pPr>
            <a:r>
              <a:rPr lang="en-US" altLang="en-US"/>
              <a:t>Chăm sóc:</a:t>
            </a:r>
          </a:p>
          <a:p>
            <a:pPr lvl="1">
              <a:lnSpc>
                <a:spcPct val="140000"/>
              </a:lnSpc>
            </a:pPr>
            <a:r>
              <a:rPr lang="en-US" altLang="en-US"/>
              <a:t>Vết mổ: thay băng, ống dẫn lưu, cắt chỉ theo y lệnh.</a:t>
            </a:r>
          </a:p>
          <a:p>
            <a:pPr lvl="1">
              <a:lnSpc>
                <a:spcPct val="140000"/>
              </a:lnSpc>
            </a:pPr>
            <a:r>
              <a:rPr lang="en-US" altLang="en-US"/>
              <a:t>Nuôi ăn: thỏa đáng theo nhu cầu và khả năng.</a:t>
            </a:r>
          </a:p>
          <a:p>
            <a:pPr lvl="1">
              <a:lnSpc>
                <a:spcPct val="140000"/>
              </a:lnSpc>
            </a:pPr>
            <a:r>
              <a:rPr lang="en-US" altLang="en-US"/>
              <a:t>Vật lý trị liệu, hỗ trợ hồi phục</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Tóm lại</a:t>
            </a:r>
          </a:p>
        </p:txBody>
      </p:sp>
      <p:sp>
        <p:nvSpPr>
          <p:cNvPr id="118787" name="Rectangle 3"/>
          <p:cNvSpPr>
            <a:spLocks noGrp="1" noChangeArrowheads="1"/>
          </p:cNvSpPr>
          <p:nvPr>
            <p:ph type="body" idx="1"/>
          </p:nvPr>
        </p:nvSpPr>
        <p:spPr>
          <a:xfrm>
            <a:off x="282575" y="1268413"/>
            <a:ext cx="9721850" cy="5400675"/>
          </a:xfrm>
        </p:spPr>
        <p:txBody>
          <a:bodyPr/>
          <a:lstStyle/>
          <a:p>
            <a:pPr>
              <a:lnSpc>
                <a:spcPct val="150000"/>
              </a:lnSpc>
            </a:pPr>
            <a:r>
              <a:rPr lang="en-US" altLang="en-US"/>
              <a:t>Cấp cứu hồi sức BN CTSN: ngăn ngừa TT thứ phát, quan trọng nhất là </a:t>
            </a:r>
            <a:r>
              <a:rPr lang="en-US" altLang="en-US" u="sng"/>
              <a:t>tăng ALNS</a:t>
            </a:r>
            <a:r>
              <a:rPr lang="en-US" altLang="en-US"/>
              <a:t>:</a:t>
            </a:r>
          </a:p>
          <a:p>
            <a:pPr lvl="1">
              <a:lnSpc>
                <a:spcPct val="150000"/>
              </a:lnSpc>
            </a:pPr>
            <a:r>
              <a:rPr lang="en-US" altLang="en-US"/>
              <a:t>Hô hấp: tránh giảm oxy, tăng CO</a:t>
            </a:r>
            <a:r>
              <a:rPr lang="en-US" altLang="en-US" baseline="-25000"/>
              <a:t>2</a:t>
            </a:r>
          </a:p>
          <a:p>
            <a:pPr lvl="1">
              <a:lnSpc>
                <a:spcPct val="150000"/>
              </a:lnSpc>
            </a:pPr>
            <a:r>
              <a:rPr lang="en-US" altLang="en-US"/>
              <a:t>Tuần hoàn: tránh tụt HA</a:t>
            </a:r>
          </a:p>
          <a:p>
            <a:pPr>
              <a:lnSpc>
                <a:spcPct val="150000"/>
              </a:lnSpc>
            </a:pPr>
            <a:r>
              <a:rPr lang="en-US" altLang="en-US"/>
              <a:t>Chăm sóc với mục đích hỗ trợ BN, cho phép khôi phục tối đa tổn thương nguyên phát và dự phòng các biến chứng.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a:t>Tóm lại</a:t>
            </a:r>
          </a:p>
        </p:txBody>
      </p:sp>
      <p:sp>
        <p:nvSpPr>
          <p:cNvPr id="151555" name="Rectangle 3"/>
          <p:cNvSpPr>
            <a:spLocks noGrp="1" noChangeArrowheads="1"/>
          </p:cNvSpPr>
          <p:nvPr>
            <p:ph type="body" idx="1"/>
          </p:nvPr>
        </p:nvSpPr>
        <p:spPr>
          <a:xfrm>
            <a:off x="282575" y="1484313"/>
            <a:ext cx="10004425" cy="4611687"/>
          </a:xfrm>
        </p:spPr>
        <p:txBody>
          <a:bodyPr/>
          <a:lstStyle/>
          <a:p>
            <a:pPr>
              <a:lnSpc>
                <a:spcPct val="190000"/>
              </a:lnSpc>
            </a:pPr>
            <a:r>
              <a:rPr lang="en-US" altLang="en-US"/>
              <a:t>Việc điều trị tích cực quan trọng nhất là chống </a:t>
            </a:r>
            <a:r>
              <a:rPr lang="en-US" altLang="en-US" u="sng"/>
              <a:t> ALNS</a:t>
            </a:r>
            <a:r>
              <a:rPr lang="en-US" altLang="en-US"/>
              <a:t>:</a:t>
            </a:r>
          </a:p>
          <a:p>
            <a:pPr lvl="1">
              <a:lnSpc>
                <a:spcPct val="190000"/>
              </a:lnSpc>
            </a:pPr>
            <a:r>
              <a:rPr lang="en-US" altLang="en-US"/>
              <a:t>Nếu chưa có </a:t>
            </a:r>
            <a:r>
              <a:rPr lang="en-US" altLang="en-US" u="sng"/>
              <a:t>tăng ALNS</a:t>
            </a:r>
            <a:r>
              <a:rPr lang="en-US" altLang="en-US"/>
              <a:t> thì giữ không cho tăng</a:t>
            </a:r>
          </a:p>
          <a:p>
            <a:pPr lvl="1">
              <a:lnSpc>
                <a:spcPct val="190000"/>
              </a:lnSpc>
            </a:pPr>
            <a:r>
              <a:rPr lang="en-US" altLang="en-US"/>
              <a:t>Nếu đã </a:t>
            </a:r>
            <a:r>
              <a:rPr lang="en-US" altLang="en-US" u="sng"/>
              <a:t>tăng ALNS </a:t>
            </a:r>
            <a:r>
              <a:rPr lang="en-US" altLang="en-US"/>
              <a:t>thì tìm mọi cách giảm (7 bước)</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ctrTitle" idx="4294967295"/>
          </p:nvPr>
        </p:nvSpPr>
        <p:spPr>
          <a:xfrm>
            <a:off x="771525" y="2286000"/>
            <a:ext cx="8743950" cy="1143000"/>
          </a:xfrm>
        </p:spPr>
        <p:txBody>
          <a:bodyPr/>
          <a:lstStyle/>
          <a:p>
            <a:r>
              <a:rPr lang="en-US" altLang="en-US"/>
              <a:t>Cám ơn sự chú ý!</a:t>
            </a:r>
          </a:p>
        </p:txBody>
      </p:sp>
      <p:sp>
        <p:nvSpPr>
          <p:cNvPr id="152581" name="Rectangle 5"/>
          <p:cNvSpPr>
            <a:spLocks noGrp="1" noChangeArrowheads="1"/>
          </p:cNvSpPr>
          <p:nvPr>
            <p:ph type="subTitle" idx="4294967295"/>
          </p:nvPr>
        </p:nvSpPr>
        <p:spPr>
          <a:xfrm>
            <a:off x="1543050" y="3886200"/>
            <a:ext cx="7200900" cy="1752600"/>
          </a:xfrm>
        </p:spPr>
        <p:txBody>
          <a:bodyPr/>
          <a:lstStyle/>
          <a:p>
            <a:pPr marL="0" indent="0" algn="r">
              <a:buFont typeface="Wingdings" panose="05000000000000000000" pitchFamily="2" charset="2"/>
              <a:buNone/>
            </a:pPr>
            <a:r>
              <a:rPr lang="en-US" altLang="en-US"/>
              <a:t>TS Đỗ Quốc Huy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r="-34"/>
          <a:stretch>
            <a:fillRect/>
          </a:stretch>
        </p:blipFill>
        <p:spPr bwMode="auto">
          <a:xfrm>
            <a:off x="0" y="0"/>
            <a:ext cx="10287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r="35"/>
          <a:stretch>
            <a:fillRect/>
          </a:stretch>
        </p:blipFill>
        <p:spPr bwMode="auto">
          <a:xfrm>
            <a:off x="0" y="0"/>
            <a:ext cx="10287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r="34" b="47"/>
          <a:stretch>
            <a:fillRect/>
          </a:stretch>
        </p:blipFill>
        <p:spPr bwMode="auto">
          <a:xfrm>
            <a:off x="0" y="0"/>
            <a:ext cx="10287000" cy="691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a:t>Nguyên nhân gây nên CTSN</a:t>
            </a:r>
          </a:p>
        </p:txBody>
      </p:sp>
      <p:sp>
        <p:nvSpPr>
          <p:cNvPr id="93187" name="Rectangle 3"/>
          <p:cNvSpPr>
            <a:spLocks noGrp="1" noChangeArrowheads="1"/>
          </p:cNvSpPr>
          <p:nvPr>
            <p:ph type="body" idx="1"/>
          </p:nvPr>
        </p:nvSpPr>
        <p:spPr/>
        <p:txBody>
          <a:bodyPr/>
          <a:lstStyle/>
          <a:p>
            <a:pPr>
              <a:lnSpc>
                <a:spcPct val="150000"/>
              </a:lnSpc>
            </a:pPr>
            <a:r>
              <a:rPr lang="en-US" altLang="en-US"/>
              <a:t>Tai nạn giao thông</a:t>
            </a:r>
          </a:p>
          <a:p>
            <a:pPr>
              <a:lnSpc>
                <a:spcPct val="150000"/>
              </a:lnSpc>
            </a:pPr>
            <a:r>
              <a:rPr lang="en-US" altLang="en-US" sz="3200"/>
              <a:t>Tai nạn lao động</a:t>
            </a:r>
          </a:p>
          <a:p>
            <a:pPr>
              <a:lnSpc>
                <a:spcPct val="150000"/>
              </a:lnSpc>
            </a:pPr>
            <a:r>
              <a:rPr lang="en-US" altLang="en-US" sz="3200"/>
              <a:t>Tai nạn trong sinh hoạt (té, ngã).</a:t>
            </a:r>
          </a:p>
          <a:p>
            <a:pPr>
              <a:lnSpc>
                <a:spcPct val="150000"/>
              </a:lnSpc>
            </a:pPr>
            <a:r>
              <a:rPr lang="en-US" altLang="en-US" sz="3200"/>
              <a:t>Đánh</a:t>
            </a:r>
            <a:r>
              <a:rPr lang="en-US" altLang="en-US"/>
              <a:t> nhau…</a:t>
            </a:r>
          </a:p>
          <a:p>
            <a:pPr>
              <a:lnSpc>
                <a:spcPct val="150000"/>
              </a:lnSpc>
            </a:pPr>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87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34" name="Group 6"/>
          <p:cNvGrpSpPr>
            <a:grpSpLocks/>
          </p:cNvGrpSpPr>
          <p:nvPr/>
        </p:nvGrpSpPr>
        <p:grpSpPr bwMode="auto">
          <a:xfrm>
            <a:off x="0" y="0"/>
            <a:ext cx="10287000" cy="6858000"/>
            <a:chOff x="0" y="0"/>
            <a:chExt cx="5760" cy="4320"/>
          </a:xfrm>
        </p:grpSpPr>
        <p:pic>
          <p:nvPicPr>
            <p:cNvPr id="124932" name="Picture 4"/>
            <p:cNvPicPr>
              <a:picLocks noChangeAspect="1" noChangeArrowheads="1"/>
            </p:cNvPicPr>
            <p:nvPr/>
          </p:nvPicPr>
          <p:blipFill>
            <a:blip r:embed="rId2">
              <a:extLst>
                <a:ext uri="{28A0092B-C50C-407E-A947-70E740481C1C}">
                  <a14:useLocalDpi xmlns:a14="http://schemas.microsoft.com/office/drawing/2010/main" val="0"/>
                </a:ext>
              </a:extLst>
            </a:blip>
            <a:srcRect r="46"/>
            <a:stretch>
              <a:fillRect/>
            </a:stretch>
          </p:blipFill>
          <p:spPr bwMode="auto">
            <a:xfrm>
              <a:off x="0" y="0"/>
              <a:ext cx="5760"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933" name="Text Box 5"/>
            <p:cNvSpPr txBox="1">
              <a:spLocks noChangeArrowheads="1"/>
            </p:cNvSpPr>
            <p:nvPr/>
          </p:nvSpPr>
          <p:spPr bwMode="auto">
            <a:xfrm>
              <a:off x="1655" y="482"/>
              <a:ext cx="372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effectLst>
                    <a:outerShdw blurRad="38100" dist="38100" dir="2700000" algn="tl">
                      <a:srgbClr val="FFFFFF"/>
                    </a:outerShdw>
                  </a:effectLst>
                </a:rPr>
                <a:t>Guidelines for the Surgical Management of Traumatic Brain Injury 2006</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Phân loại tổn thương sọ - não</a:t>
            </a:r>
            <a:br>
              <a:rPr lang="en-US" altLang="en-US"/>
            </a:br>
            <a:r>
              <a:rPr lang="en-US" altLang="en-US" sz="2400"/>
              <a:t>(theo giải phẫu)</a:t>
            </a:r>
          </a:p>
        </p:txBody>
      </p:sp>
      <p:sp>
        <p:nvSpPr>
          <p:cNvPr id="12292" name="Rectangle 4"/>
          <p:cNvSpPr>
            <a:spLocks noGrp="1" noChangeArrowheads="1"/>
          </p:cNvSpPr>
          <p:nvPr>
            <p:ph type="body" sz="half" idx="1"/>
          </p:nvPr>
        </p:nvSpPr>
        <p:spPr>
          <a:xfrm>
            <a:off x="282575" y="1484313"/>
            <a:ext cx="4775200" cy="4611687"/>
          </a:xfrm>
        </p:spPr>
        <p:txBody>
          <a:bodyPr/>
          <a:lstStyle/>
          <a:p>
            <a:pPr>
              <a:lnSpc>
                <a:spcPct val="160000"/>
              </a:lnSpc>
            </a:pPr>
            <a:r>
              <a:rPr lang="en-US" altLang="en-US" sz="2400"/>
              <a:t>Tổn thương hở  (xuyên thấu)</a:t>
            </a:r>
          </a:p>
          <a:p>
            <a:pPr>
              <a:lnSpc>
                <a:spcPct val="160000"/>
              </a:lnSpc>
              <a:buFont typeface="Wingdings" panose="05000000000000000000" pitchFamily="2" charset="2"/>
              <a:buNone/>
            </a:pPr>
            <a:r>
              <a:rPr lang="en-US" altLang="en-US" sz="2400"/>
              <a:t>Ví dụ:</a:t>
            </a:r>
          </a:p>
          <a:p>
            <a:pPr lvl="1">
              <a:lnSpc>
                <a:spcPct val="160000"/>
              </a:lnSpc>
            </a:pPr>
            <a:r>
              <a:rPr lang="en-US" altLang="en-US" sz="2000"/>
              <a:t>Vỡ sọ hở mô não.</a:t>
            </a:r>
          </a:p>
          <a:p>
            <a:pPr lvl="1">
              <a:lnSpc>
                <a:spcPct val="160000"/>
              </a:lnSpc>
            </a:pPr>
            <a:r>
              <a:rPr lang="en-US" altLang="en-US" sz="2000"/>
              <a:t>Vết thương xuyên thấu</a:t>
            </a:r>
          </a:p>
          <a:p>
            <a:pPr lvl="1">
              <a:lnSpc>
                <a:spcPct val="160000"/>
              </a:lnSpc>
            </a:pPr>
            <a:r>
              <a:rPr lang="en-US" altLang="en-US" sz="2000"/>
              <a:t>Vết thương do đạn bắn</a:t>
            </a:r>
          </a:p>
        </p:txBody>
      </p:sp>
      <p:sp>
        <p:nvSpPr>
          <p:cNvPr id="12293" name="Rectangle 5"/>
          <p:cNvSpPr>
            <a:spLocks noGrp="1" noChangeArrowheads="1"/>
          </p:cNvSpPr>
          <p:nvPr>
            <p:ph type="body" sz="half" idx="2"/>
          </p:nvPr>
        </p:nvSpPr>
        <p:spPr>
          <a:xfrm>
            <a:off x="5229225" y="1484313"/>
            <a:ext cx="4775200" cy="4611687"/>
          </a:xfrm>
        </p:spPr>
        <p:txBody>
          <a:bodyPr/>
          <a:lstStyle/>
          <a:p>
            <a:pPr>
              <a:lnSpc>
                <a:spcPct val="150000"/>
              </a:lnSpc>
            </a:pPr>
            <a:r>
              <a:rPr lang="en-US" altLang="en-US" sz="2400"/>
              <a:t>Tổn thương kín </a:t>
            </a:r>
          </a:p>
          <a:p>
            <a:pPr>
              <a:lnSpc>
                <a:spcPct val="150000"/>
              </a:lnSpc>
              <a:buFont typeface="Wingdings" panose="05000000000000000000" pitchFamily="2" charset="2"/>
              <a:buNone/>
            </a:pPr>
            <a:r>
              <a:rPr lang="en-US" altLang="en-US" sz="2400"/>
              <a:t>Ví dụ:</a:t>
            </a:r>
          </a:p>
          <a:p>
            <a:pPr lvl="1">
              <a:lnSpc>
                <a:spcPct val="150000"/>
              </a:lnSpc>
            </a:pPr>
            <a:r>
              <a:rPr lang="en-US" altLang="en-US" sz="2000"/>
              <a:t>Tổn thương dội (Coup-ContraCoup)</a:t>
            </a:r>
          </a:p>
          <a:p>
            <a:pPr lvl="1">
              <a:lnSpc>
                <a:spcPct val="150000"/>
              </a:lnSpc>
            </a:pPr>
            <a:r>
              <a:rPr lang="en-US" altLang="en-US" sz="2000"/>
              <a:t>Tổ thương trục lan tỏa (Diffuse axonal injury)</a:t>
            </a:r>
          </a:p>
        </p:txBody>
      </p:sp>
      <p:sp>
        <p:nvSpPr>
          <p:cNvPr id="12294" name="Line 6"/>
          <p:cNvSpPr>
            <a:spLocks noChangeShapeType="1"/>
          </p:cNvSpPr>
          <p:nvPr/>
        </p:nvSpPr>
        <p:spPr bwMode="auto">
          <a:xfrm>
            <a:off x="5072063" y="1700213"/>
            <a:ext cx="0" cy="4176712"/>
          </a:xfrm>
          <a:prstGeom prst="line">
            <a:avLst/>
          </a:prstGeom>
          <a:noFill/>
          <a:ln w="28575" cap="flat" cmpd="sng">
            <a:solidFill>
              <a:srgbClr val="FF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theme/theme1.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1218</TotalTime>
  <Words>4373</Words>
  <Application>Microsoft Office PowerPoint</Application>
  <PresentationFormat>35mm Slides</PresentationFormat>
  <Paragraphs>425</Paragraphs>
  <Slides>81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88" baseType="lpstr">
      <vt:lpstr>Arial</vt:lpstr>
      <vt:lpstr>Times New Roman</vt:lpstr>
      <vt:lpstr>Wingdings</vt:lpstr>
      <vt:lpstr>Symbol</vt:lpstr>
      <vt:lpstr>SimSun</vt:lpstr>
      <vt:lpstr>1_Default Design</vt:lpstr>
      <vt:lpstr>Microsoft PowerPoint Presentation</vt:lpstr>
      <vt:lpstr>Cấp cứu hồi sức  chấn thương sọ não</vt:lpstr>
      <vt:lpstr>Đại cương</vt:lpstr>
      <vt:lpstr>CTSN – một cấp cứu hàng đầu</vt:lpstr>
      <vt:lpstr>Giải phẫu - sinh lý liên quan CTSN</vt:lpstr>
      <vt:lpstr>Tương quan giữa thể tích với áp lực nội sọ </vt:lpstr>
      <vt:lpstr>Lưu lượng máu não ổn định do  được tự động điều chỉnh trong giới hạn</vt:lpstr>
      <vt:lpstr>Đặc điểm CTSN</vt:lpstr>
      <vt:lpstr>Nguyên nhân gây nên CTSN</vt:lpstr>
      <vt:lpstr>Phân loại tổn thương sọ - não (theo giải phẫu)</vt:lpstr>
      <vt:lpstr>Chấn thương sọ não kín</vt:lpstr>
      <vt:lpstr>Vết thương sọ não do dao đâm</vt:lpstr>
      <vt:lpstr>Vết thương sọ não do dao đâm</vt:lpstr>
      <vt:lpstr>Vết thương sọ não do đạn bắn</vt:lpstr>
      <vt:lpstr>Phân loại tổn thương sọ - não (theo cơ chế)</vt:lpstr>
      <vt:lpstr>Tổn thương não nguyên phát</vt:lpstr>
      <vt:lpstr>Tổn thương não nguyên phát</vt:lpstr>
      <vt:lpstr>Tổn thương não nguyên phát/thứ phát </vt:lpstr>
      <vt:lpstr>Tổn thương não thứ phát</vt:lpstr>
      <vt:lpstr>Đụng giập não</vt:lpstr>
      <vt:lpstr>Máu tụ ngoài màng cứng</vt:lpstr>
      <vt:lpstr>Máu tụ dưới màng cứng</vt:lpstr>
      <vt:lpstr>Phân loại theo mức độ nặng</vt:lpstr>
      <vt:lpstr>Glasgow Coma Scale (GCS) score</vt:lpstr>
      <vt:lpstr>CTSN mức độ nhẹ</vt:lpstr>
      <vt:lpstr>CTSN mức độ vừa (GCS từ  9 - 12) </vt:lpstr>
      <vt:lpstr>CTSN mức độ nặng</vt:lpstr>
      <vt:lpstr>Xử trí cấp cứu trước bệnh viện</vt:lpstr>
      <vt:lpstr>Sơ cứu CTSN tại hiện trường</vt:lpstr>
      <vt:lpstr>Sơ cứu CTSN tại chỗ thế nào cho đúng?</vt:lpstr>
      <vt:lpstr>Sơ cứu CTSN tại chỗ thế nào cho đúng?</vt:lpstr>
      <vt:lpstr>Chuyển đến bệnh viện</vt:lpstr>
      <vt:lpstr>Trên xe cứu thương</vt:lpstr>
      <vt:lpstr>Xử trí cấp cứu tại bệnh viện</vt:lpstr>
      <vt:lpstr>Xử trí tại khoa cấp cứu</vt:lpstr>
      <vt:lpstr>Các xét nghiệm CLS cần thiết  cho BN CTSN khi nhập cấp cứu</vt:lpstr>
      <vt:lpstr>Các xét nghiệm CLS cần thiết  cho BN CTSN khi nhập cấp cứu</vt:lpstr>
      <vt:lpstr>Theo dõi tại khoa cấp cứu</vt:lpstr>
      <vt:lpstr>Chuyển khoa khi có chỉ định</vt:lpstr>
      <vt:lpstr>Chuyển Hồi Sức Tích Cực</vt:lpstr>
      <vt:lpstr>Nghĩ ngay đến có thể có tăng ALNS</vt:lpstr>
      <vt:lpstr>Dấu hiệu sớm đe dọa tụt não</vt:lpstr>
      <vt:lpstr>Những dấu hiệu muộn hơn  (hội chứng thoát vị não)</vt:lpstr>
      <vt:lpstr>Hình ảnh  C.T scan não nghi ngờ TANS</vt:lpstr>
      <vt:lpstr>Chăm sóc tại khoa</vt:lpstr>
      <vt:lpstr>Điều trị  tại khoa Hồi sức Tích cực</vt:lpstr>
      <vt:lpstr>Bước 1: đặt BN ở tư thế dẫn lưu</vt:lpstr>
      <vt:lpstr>Tư thế Fowler</vt:lpstr>
      <vt:lpstr>Bước 2: An thần, giảm đau và giãn cơ</vt:lpstr>
      <vt:lpstr>Bước 2: An thần, giảm đau và giãn cơ</vt:lpstr>
      <vt:lpstr>Bước 2: An thần, giảm đau và giãn cơ</vt:lpstr>
      <vt:lpstr>Bước 3: tăng thông khí vừa phải,  giữ Oxy hóa máu tối ưu.</vt:lpstr>
      <vt:lpstr>Bước 3: tăng thông khí vừa phải,  giữ Oxy hóa máu tối ưu.</vt:lpstr>
      <vt:lpstr>Bước 3: tăng thông khí vừa phải,  giữ Oxy hóa máu tối ưu.</vt:lpstr>
      <vt:lpstr>Bước 3: tăng thông khí vừa phải,  giữ Oxy hóa máu tối ưu.</vt:lpstr>
      <vt:lpstr>Bước 3: tăng thông khí vừa phải,  giữ Oxy hóa máu tối ưu.</vt:lpstr>
      <vt:lpstr>Bước 3: tăng thông khí vừa phải,  giữ Oxy hóa máu tối ưu.</vt:lpstr>
      <vt:lpstr>Dùng kỹ thuật không chạm</vt:lpstr>
      <vt:lpstr>Bước 4: Kiểm soát huyết áp động mạch</vt:lpstr>
      <vt:lpstr>Bước 4: Kiểm soát huyết áp động mạch</vt:lpstr>
      <vt:lpstr>Bước 5: Sử dụng lợi tiểu thẩm thấu Mannitol</vt:lpstr>
      <vt:lpstr>Bước 5: Sử dụng lợi tiểu thẩm thấu Mannitol</vt:lpstr>
      <vt:lpstr>Bước 6: Barbiturat</vt:lpstr>
      <vt:lpstr>Bước 7: cân nhắc một số biện pháp ≠</vt:lpstr>
      <vt:lpstr>Bước 7: cân nhắc một số biện pháp ≠</vt:lpstr>
      <vt:lpstr>Dùng thuốc chống co giật</vt:lpstr>
      <vt:lpstr>Chăm sóc hệ thống theo dõi ALNS</vt:lpstr>
      <vt:lpstr>Chăm sóc hệ thống theo dõi ALNS</vt:lpstr>
      <vt:lpstr>Chăm sóc toàn diện khác</vt:lpstr>
      <vt:lpstr>Chăm sóc toàn diện khác</vt:lpstr>
      <vt:lpstr>Chăm sóc toàn diện khác</vt:lpstr>
      <vt:lpstr>Chăm sóc hậu phẫu</vt:lpstr>
      <vt:lpstr>Tiêu chuẩn rời hậu phẫu</vt:lpstr>
      <vt:lpstr>Chăm sóc tại khoa ngoại TK</vt:lpstr>
      <vt:lpstr>Tóm lại</vt:lpstr>
      <vt:lpstr>Tóm lại</vt:lpstr>
      <vt:lpstr>Cám ơn sự chú ý!</vt:lpstr>
      <vt:lpstr>PowerPoint Presentation</vt:lpstr>
      <vt:lpstr>PowerPoint Presentation</vt:lpstr>
      <vt:lpstr>PowerPoint Presentation</vt:lpstr>
      <vt:lpstr>PowerPoint Presentation</vt:lpstr>
      <vt:lpstr>PowerPoint Presentation</vt:lpstr>
    </vt:vector>
  </TitlesOfParts>
  <Company>24 Dong Da P2 Q.TB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Cấp cứu chấn thương sọ não</dc:title>
  <dc:creator>Ha Thanh</dc:creator>
  <cp:lastModifiedBy>Thắng Trần Mạnh</cp:lastModifiedBy>
  <cp:revision>16</cp:revision>
  <dcterms:created xsi:type="dcterms:W3CDTF">2008-05-13T16:26:56Z</dcterms:created>
  <dcterms:modified xsi:type="dcterms:W3CDTF">2017-08-01T19:09:17Z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0008008c14000000000001024110</vt:lpwstr>
  </property>
</Properties>
</file>