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86" r:id="rId32"/>
    <p:sldId id="288" r:id="rId33"/>
    <p:sldId id="289" r:id="rId34"/>
    <p:sldId id="290" r:id="rId35"/>
    <p:sldId id="277" r:id="rId36"/>
    <p:sldId id="291" r:id="rId37"/>
    <p:sldId id="292" r:id="rId38"/>
    <p:sldId id="293" r:id="rId40"/>
    <p:sldId id="294" r:id="rId41"/>
    <p:sldId id="295" r:id="rId42"/>
    <p:sldId id="304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46A174-5493-4340-884D-2171319AAF94}">
          <p14:sldIdLst>
            <p14:sldId id="256"/>
            <p14:sldId id="257"/>
            <p14:sldId id="264"/>
            <p14:sldId id="260"/>
            <p14:sldId id="261"/>
            <p14:sldId id="262"/>
            <p14:sldId id="265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80"/>
            <p14:sldId id="281"/>
            <p14:sldId id="282"/>
            <p14:sldId id="283"/>
            <p14:sldId id="287"/>
            <p14:sldId id="284"/>
            <p14:sldId id="285"/>
            <p14:sldId id="286"/>
            <p14:sldId id="288"/>
            <p14:sldId id="289"/>
            <p14:sldId id="290"/>
            <p14:sldId id="277"/>
            <p14:sldId id="291"/>
            <p14:sldId id="292"/>
            <p14:sldId id="293"/>
            <p14:sldId id="295"/>
            <p14:sldId id="297"/>
            <p14:sldId id="298"/>
            <p14:sldId id="299"/>
            <p14:sldId id="301"/>
            <p14:sldId id="303"/>
            <p14:sldId id="305"/>
            <p14:sldId id="306"/>
            <p14:sldId id="307"/>
            <p14:sldId id="259"/>
            <p14:sldId id="258"/>
            <p14:sldId id="266"/>
            <p14:sldId id="294"/>
            <p14:sldId id="304"/>
            <p14:sldId id="296"/>
            <p14:sldId id="302"/>
            <p14:sldId id="308"/>
          </p14:sldIdLst>
        </p14:section>
        <p14:section name="Untitled Section" id="{D7013DB9-28FF-4A1C-AC6E-9648E4813F0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Dubutamin 250mg/5ml 1 ống + NaCl 0.9% đủ 50ml (1ml=5mg) SE 3ml/giờ</a:t>
            </a:r>
            <a:endParaRPr 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A854-850B-4C0F-9D0B-0497387FB3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C896-5FF7-4C01-A2F0-69575922EC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GIẢNG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 LÂM SÀNG BIỆN LUẬN CHẨN ĐOÁN SUY TIM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(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Van </a:t>
            </a:r>
            <a:r>
              <a:rPr lang="en-US" dirty="0" err="1" smtClean="0"/>
              <a:t>tim</a:t>
            </a:r>
            <a:endParaRPr lang="en-US" dirty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vành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thổi</a:t>
            </a:r>
            <a:r>
              <a:rPr lang="en-US" dirty="0" smtClean="0"/>
              <a:t> ở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r>
              <a:rPr lang="en-US" dirty="0" smtClean="0"/>
              <a:t> (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,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dùi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nghĩ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van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trái</a:t>
            </a:r>
            <a:r>
              <a:rPr lang="en-US" dirty="0" smtClean="0">
                <a:sym typeface="Wingdings" panose="05000000000000000000" pitchFamily="2" charset="2"/>
              </a:rPr>
              <a:t>  ( </a:t>
            </a:r>
            <a:r>
              <a:rPr lang="en-US" dirty="0" err="1" smtClean="0">
                <a:sym typeface="Wingdings" panose="05000000000000000000" pitchFamily="2" charset="2"/>
              </a:rPr>
              <a:t>hở</a:t>
            </a:r>
            <a:r>
              <a:rPr lang="en-US" dirty="0" smtClean="0">
                <a:sym typeface="Wingdings" panose="05000000000000000000" pitchFamily="2" charset="2"/>
              </a:rPr>
              <a:t> van </a:t>
            </a:r>
            <a:r>
              <a:rPr lang="en-US" dirty="0" err="1" smtClean="0">
                <a:sym typeface="Wingdings" panose="05000000000000000000" pitchFamily="2" charset="2"/>
              </a:rPr>
              <a:t>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lá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hở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hẹp</a:t>
            </a:r>
            <a:r>
              <a:rPr lang="en-US" dirty="0" smtClean="0">
                <a:sym typeface="Wingdings" panose="05000000000000000000" pitchFamily="2" charset="2"/>
              </a:rPr>
              <a:t> van </a:t>
            </a:r>
            <a:r>
              <a:rPr lang="en-US" dirty="0" err="1" smtClean="0">
                <a:sym typeface="Wingdings" panose="05000000000000000000" pitchFamily="2" charset="2"/>
              </a:rPr>
              <a:t>động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chủ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Âm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trưng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nghĩ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155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Nghĩ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chẩn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đoán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dựa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Đau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nhồi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Yếu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ngực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đây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nhưng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cục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co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chận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&gt; 100 </a:t>
            </a:r>
            <a:r>
              <a:rPr lang="en-US" dirty="0" err="1" smtClean="0"/>
              <a:t>lần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ran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&gt; 100 </a:t>
            </a:r>
            <a:r>
              <a:rPr lang="en-US" dirty="0" err="1" smtClean="0"/>
              <a:t>lần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đây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đợt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bù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NYHA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NYHA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gang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NYHA IV.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3888"/>
            <a:ext cx="10515600" cy="5164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Nhiễm</a:t>
            </a:r>
            <a:r>
              <a:rPr lang="en-US" b="1" dirty="0" smtClean="0"/>
              <a:t> </a:t>
            </a:r>
            <a:r>
              <a:rPr lang="en-US" b="1" dirty="0" err="1" smtClean="0"/>
              <a:t>trùng</a:t>
            </a:r>
            <a:r>
              <a:rPr lang="en-US" dirty="0" smtClean="0"/>
              <a:t> 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 </a:t>
            </a:r>
            <a:r>
              <a:rPr lang="en-US" dirty="0" err="1" smtClean="0"/>
              <a:t>mạch</a:t>
            </a:r>
            <a:r>
              <a:rPr lang="en-US" dirty="0" smtClean="0"/>
              <a:t>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Rối</a:t>
            </a:r>
            <a:r>
              <a:rPr lang="en-US" b="1" dirty="0" smtClean="0"/>
              <a:t> </a:t>
            </a:r>
            <a:r>
              <a:rPr lang="en-US" b="1" dirty="0" err="1" smtClean="0"/>
              <a:t>loạn</a:t>
            </a:r>
            <a:r>
              <a:rPr lang="en-US" b="1" dirty="0" smtClean="0"/>
              <a:t> </a:t>
            </a:r>
            <a:r>
              <a:rPr lang="en-US" b="1" dirty="0" err="1" smtClean="0"/>
              <a:t>nhịp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r>
              <a:rPr lang="en-US" dirty="0" smtClean="0"/>
              <a:t> 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Cơn</a:t>
            </a:r>
            <a:r>
              <a:rPr lang="en-US" b="1" dirty="0" smtClean="0"/>
              <a:t> </a:t>
            </a:r>
            <a:r>
              <a:rPr lang="en-US" b="1" dirty="0" err="1" smtClean="0"/>
              <a:t>tăng</a:t>
            </a:r>
            <a:r>
              <a:rPr lang="en-US" b="1" dirty="0" smtClean="0"/>
              <a:t> </a:t>
            </a:r>
            <a:r>
              <a:rPr lang="en-US" b="1" dirty="0" err="1" smtClean="0"/>
              <a:t>huyết</a:t>
            </a:r>
            <a:r>
              <a:rPr lang="en-US" b="1" dirty="0" smtClean="0"/>
              <a:t> </a:t>
            </a:r>
            <a:r>
              <a:rPr lang="en-US" b="1" dirty="0" err="1" smtClean="0"/>
              <a:t>áp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Thiếu</a:t>
            </a:r>
            <a:r>
              <a:rPr lang="en-US" b="1" dirty="0" smtClean="0"/>
              <a:t> </a:t>
            </a:r>
            <a:r>
              <a:rPr lang="en-US" b="1" dirty="0" err="1" smtClean="0"/>
              <a:t>máu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Thuyên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( </a:t>
            </a:r>
            <a:r>
              <a:rPr lang="en-US" dirty="0" err="1" smtClean="0"/>
              <a:t>hiếm</a:t>
            </a:r>
            <a:r>
              <a:rPr lang="en-US" dirty="0" smtClean="0"/>
              <a:t> 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Cường</a:t>
            </a:r>
            <a:r>
              <a:rPr lang="en-US" b="1" dirty="0" smtClean="0"/>
              <a:t> </a:t>
            </a:r>
            <a:r>
              <a:rPr lang="en-US" b="1" dirty="0" err="1" smtClean="0"/>
              <a:t>giáp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Thai </a:t>
            </a:r>
            <a:r>
              <a:rPr lang="en-US" dirty="0" err="1" smtClean="0"/>
              <a:t>kỳ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: 90% do rung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(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vành</a:t>
            </a:r>
            <a:r>
              <a:rPr lang="en-US" dirty="0" smtClean="0"/>
              <a:t>, van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do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IV </a:t>
            </a:r>
            <a:r>
              <a:rPr lang="en-US" dirty="0" err="1" smtClean="0"/>
              <a:t>theo</a:t>
            </a:r>
            <a:r>
              <a:rPr lang="en-US" dirty="0" smtClean="0"/>
              <a:t> NYHA , do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–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–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do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(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do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do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IV </a:t>
            </a:r>
            <a:r>
              <a:rPr lang="en-US" dirty="0" err="1" smtClean="0"/>
              <a:t>theo</a:t>
            </a:r>
            <a:r>
              <a:rPr lang="en-US" dirty="0" smtClean="0"/>
              <a:t> NYHA , do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–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–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do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(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do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do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GIẢNG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 LÂM SÀNG ĐỀ NGHỊ CLS VÀ PHÂN TÍCH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CHẨN ĐOÁN SUY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? (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smtClean="0"/>
              <a:t>Framingham </a:t>
            </a:r>
            <a:r>
              <a:rPr lang="en-US" dirty="0" err="1" smtClean="0"/>
              <a:t>hoặc</a:t>
            </a:r>
            <a:r>
              <a:rPr lang="en-US" dirty="0" smtClean="0"/>
              <a:t> ESC )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Trái</a:t>
            </a:r>
            <a:r>
              <a:rPr lang="en-US" dirty="0" smtClean="0"/>
              <a:t> hay </a:t>
            </a:r>
            <a:r>
              <a:rPr lang="en-US" dirty="0" err="1" smtClean="0"/>
              <a:t>phải</a:t>
            </a:r>
            <a:r>
              <a:rPr lang="en-US" dirty="0" smtClean="0"/>
              <a:t> ?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hay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?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NYHA ?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X-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ECG 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Ion </a:t>
            </a:r>
            <a:r>
              <a:rPr lang="en-US" dirty="0" err="1" smtClean="0"/>
              <a:t>đồ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Bilan</a:t>
            </a:r>
            <a:r>
              <a:rPr lang="en-US" dirty="0" smtClean="0"/>
              <a:t> lipid </a:t>
            </a:r>
            <a:endParaRPr lang="en-US" dirty="0" smtClean="0"/>
          </a:p>
          <a:p>
            <a:r>
              <a:rPr lang="en-US" dirty="0" smtClean="0"/>
              <a:t>Acid uric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ngực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thẳng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sung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Bóng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đường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Kerley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sung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177153"/>
            <a:ext cx="10515600" cy="31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bóng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to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lâm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to</a:t>
            </a:r>
            <a:endParaRPr lang="en-US" sz="2000" dirty="0"/>
          </a:p>
          <a:p>
            <a:pPr lvl="1"/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sung </a:t>
            </a:r>
            <a:r>
              <a:rPr lang="en-US" sz="2000" dirty="0" err="1"/>
              <a:t>huyết</a:t>
            </a:r>
            <a:r>
              <a:rPr lang="en-US" sz="2000" dirty="0"/>
              <a:t> </a:t>
            </a:r>
            <a:r>
              <a:rPr lang="en-US" sz="2000" dirty="0" err="1"/>
              <a:t>phổi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sung </a:t>
            </a:r>
            <a:r>
              <a:rPr lang="en-US" sz="2000" dirty="0" err="1"/>
              <a:t>huyết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phổi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phổi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phổi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0623"/>
            <a:ext cx="10515600" cy="273634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rối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nhịp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nhịp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nhĩ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thất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dẹp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nhọn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Q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cũ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440623"/>
            <a:ext cx="10515600" cy="288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/>
              <a:t>tích</a:t>
            </a:r>
            <a:r>
              <a:rPr lang="en-US" sz="2000" dirty="0"/>
              <a:t>:</a:t>
            </a:r>
            <a:endParaRPr lang="en-US" sz="2000" dirty="0"/>
          </a:p>
          <a:p>
            <a:pPr lvl="1"/>
            <a:r>
              <a:rPr lang="en-US" sz="2000" dirty="0" err="1"/>
              <a:t>Nhịp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: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rung </a:t>
            </a:r>
            <a:r>
              <a:rPr lang="en-US" sz="2000" dirty="0" err="1"/>
              <a:t>nhĩ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bệnh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rung </a:t>
            </a:r>
            <a:r>
              <a:rPr lang="en-US" sz="2000" dirty="0" err="1"/>
              <a:t>nhĩ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rung </a:t>
            </a:r>
            <a:r>
              <a:rPr lang="en-US" sz="2000" dirty="0" err="1"/>
              <a:t>nhĩ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nặng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nhĩ</a:t>
            </a:r>
            <a:r>
              <a:rPr lang="en-US" sz="2000" dirty="0"/>
              <a:t> ,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endParaRPr lang="en-US" sz="2000" dirty="0"/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: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lâm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phì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huyết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bệnh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phì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chẩn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Q, </a:t>
            </a:r>
            <a:r>
              <a:rPr lang="en-US" sz="2000" dirty="0" err="1"/>
              <a:t>hoại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, R </a:t>
            </a: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cụt</a:t>
            </a:r>
            <a:r>
              <a:rPr lang="en-US" sz="2000" dirty="0"/>
              <a:t>, </a:t>
            </a:r>
            <a:r>
              <a:rPr lang="en-US" sz="2000" dirty="0" err="1"/>
              <a:t>sóng</a:t>
            </a:r>
            <a:r>
              <a:rPr lang="en-US" sz="2000" dirty="0"/>
              <a:t> T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dẹp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do </a:t>
            </a:r>
            <a:r>
              <a:rPr lang="en-US" sz="2000" dirty="0" err="1"/>
              <a:t>bệnh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 </a:t>
            </a:r>
            <a:r>
              <a:rPr lang="en-US" sz="2000" dirty="0" err="1"/>
              <a:t>máu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proBNP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400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/>
          <p:nvPr/>
        </p:nvSpPr>
        <p:spPr>
          <a:xfrm>
            <a:off x="990600" y="3440623"/>
            <a:ext cx="10515600" cy="288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NT – </a:t>
            </a:r>
            <a:r>
              <a:rPr lang="en-US" dirty="0" err="1"/>
              <a:t>proBNP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407733"/>
          <a:ext cx="10878519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Siêu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bóp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giãn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phổi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khối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874582"/>
            <a:ext cx="10515600" cy="2005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 dirty="0"/>
              <a:t>- </a:t>
            </a:r>
            <a:r>
              <a:rPr lang="en-US" sz="1800" dirty="0" err="1"/>
              <a:t>Dãn</a:t>
            </a:r>
            <a:r>
              <a:rPr lang="en-US" sz="1800" dirty="0"/>
              <a:t> </a:t>
            </a:r>
            <a:r>
              <a:rPr lang="en-US" sz="1800" dirty="0" err="1"/>
              <a:t>thất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 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thất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do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thiếu</a:t>
            </a:r>
            <a:r>
              <a:rPr lang="en-US" sz="1800" dirty="0"/>
              <a:t> </a:t>
            </a:r>
            <a:r>
              <a:rPr lang="en-US" sz="1800" dirty="0" err="1"/>
              <a:t>máu</a:t>
            </a:r>
            <a:r>
              <a:rPr lang="en-US" sz="1800" dirty="0"/>
              <a:t> </a:t>
            </a:r>
            <a:r>
              <a:rPr lang="en-US" sz="1800" dirty="0" err="1"/>
              <a:t>cục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thất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suy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</a:t>
            </a:r>
            <a:r>
              <a:rPr lang="en-US" sz="1800" dirty="0" err="1"/>
              <a:t>tống</a:t>
            </a:r>
            <a:r>
              <a:rPr lang="en-US" sz="1800" dirty="0"/>
              <a:t> </a:t>
            </a:r>
            <a:r>
              <a:rPr lang="en-US" sz="1800" dirty="0" err="1"/>
              <a:t>máu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Hở</a:t>
            </a:r>
            <a:r>
              <a:rPr lang="en-US" sz="1800" dirty="0"/>
              <a:t> van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lá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van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endParaRPr lang="en-US" sz="1800" dirty="0"/>
          </a:p>
          <a:p>
            <a:r>
              <a:rPr lang="en-US" sz="1800" dirty="0"/>
              <a:t>+ </a:t>
            </a:r>
            <a:r>
              <a:rPr lang="en-US" sz="1800" dirty="0" err="1"/>
              <a:t>Dãn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van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hở</a:t>
            </a:r>
            <a:r>
              <a:rPr lang="en-US" sz="1800" dirty="0"/>
              <a:t> van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lá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endParaRPr lang="en-US" sz="1800" dirty="0"/>
          </a:p>
          <a:p>
            <a:r>
              <a:rPr lang="en-US" sz="1800" dirty="0"/>
              <a:t>+ Van </a:t>
            </a:r>
            <a:r>
              <a:rPr lang="en-US" sz="1800" dirty="0" err="1"/>
              <a:t>dày</a:t>
            </a:r>
            <a:r>
              <a:rPr lang="en-US" sz="1800" dirty="0"/>
              <a:t>, </a:t>
            </a:r>
            <a:r>
              <a:rPr lang="en-US" sz="1800" dirty="0" err="1"/>
              <a:t>xơ</a:t>
            </a:r>
            <a:r>
              <a:rPr lang="en-US" sz="1800" dirty="0"/>
              <a:t>, </a:t>
            </a:r>
            <a:r>
              <a:rPr lang="en-US" sz="1800" dirty="0" err="1"/>
              <a:t>vôi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van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gây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suy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buồng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FT3, FT4, TSH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bệnh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2789695"/>
            <a:ext cx="10515600" cy="353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Hormon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tuyến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nhịp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Bun,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thận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hưởng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thuốc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378631"/>
            <a:ext cx="10515600" cy="295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smtClean="0"/>
              <a:t>Creatinine: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Natri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loãng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Kaili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ngộ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Digoxin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chồng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thuốc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RAS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595607"/>
            <a:ext cx="10515600" cy="273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Mệt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gáng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endParaRPr lang="en-US" dirty="0" smtClean="0"/>
          </a:p>
          <a:p>
            <a:pPr lvl="2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Bạch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nhiễm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trùng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stress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10g/dl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Feht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Ferritin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843579"/>
            <a:ext cx="10515600" cy="248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0205"/>
          <a:ext cx="10878519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5963"/>
                <a:gridCol w="3270142"/>
                <a:gridCol w="5362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toàn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bệnh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rối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nhịp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990600" y="3347635"/>
            <a:ext cx="10515600" cy="298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GIẢNG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 LÂM SÀNG ĐIỀU TRỊ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45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Furosemide:</a:t>
            </a:r>
            <a:endParaRPr lang="en-US" dirty="0" smtClean="0"/>
          </a:p>
          <a:p>
            <a:pPr lvl="1"/>
            <a:r>
              <a:rPr lang="en-US" dirty="0" smtClean="0"/>
              <a:t>Furosemide </a:t>
            </a:r>
            <a:endParaRPr lang="en-US" dirty="0" smtClean="0"/>
          </a:p>
          <a:p>
            <a:pPr lvl="2"/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giảm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: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sung </a:t>
            </a:r>
            <a:r>
              <a:rPr lang="en-US" dirty="0" err="1" smtClean="0"/>
              <a:t>huyết</a:t>
            </a:r>
            <a:r>
              <a:rPr lang="en-US" dirty="0" smtClean="0"/>
              <a:t> ,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dung;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&lt; 90mmHg </a:t>
            </a:r>
            <a:endParaRPr lang="en-US" dirty="0" smtClean="0"/>
          </a:p>
          <a:p>
            <a:pPr lvl="2"/>
            <a:r>
              <a:rPr lang="en-US" dirty="0" err="1" smtClean="0"/>
              <a:t>Đường</a:t>
            </a:r>
            <a:r>
              <a:rPr lang="en-US" dirty="0" smtClean="0"/>
              <a:t> :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tĩnh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khoảng</a:t>
            </a:r>
            <a:r>
              <a:rPr lang="en-US" dirty="0" smtClean="0">
                <a:sym typeface="Wingdings" panose="05000000000000000000" pitchFamily="2" charset="2"/>
              </a:rPr>
              <a:t> 30 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), </a:t>
            </a:r>
            <a:r>
              <a:rPr lang="en-US" dirty="0" err="1" smtClean="0">
                <a:sym typeface="Wingdings" panose="05000000000000000000" pitchFamily="2" charset="2"/>
              </a:rPr>
              <a:t>chậm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hơn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20 – 40mg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chưa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từng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lợi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tiểu</a:t>
            </a:r>
            <a:r>
              <a:rPr lang="en-US" dirty="0" smtClean="0">
                <a:sym typeface="Wingdings" panose="05000000000000000000" pitchFamily="2" charset="2"/>
              </a:rPr>
              <a:t>. 40 – 80 mg :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dung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.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30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tiểu</a:t>
            </a:r>
            <a:r>
              <a:rPr lang="en-US" dirty="0" smtClean="0">
                <a:sym typeface="Wingdings" panose="05000000000000000000" pitchFamily="2" charset="2"/>
              </a:rPr>
              <a:t> Furosemide,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nhanh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tĩnh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40mg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6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Nitroglycerin </a:t>
            </a:r>
            <a:endParaRPr lang="en-US" dirty="0" smtClean="0"/>
          </a:p>
          <a:p>
            <a:pPr lvl="2"/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dung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;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&lt; 90mmHg </a:t>
            </a:r>
            <a:endParaRPr lang="en-US" dirty="0" smtClean="0"/>
          </a:p>
          <a:p>
            <a:pPr lvl="2"/>
            <a:r>
              <a:rPr lang="en-US" dirty="0" err="1" smtClean="0"/>
              <a:t>Đường</a:t>
            </a:r>
            <a:r>
              <a:rPr lang="en-US" dirty="0" smtClean="0"/>
              <a:t> 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10 – 20 </a:t>
            </a:r>
            <a:r>
              <a:rPr lang="en-US" dirty="0" err="1" smtClean="0">
                <a:sym typeface="Wingdings" panose="05000000000000000000" pitchFamily="2" charset="2"/>
              </a:rPr>
              <a:t>ug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&lt; 140 mmHg, 30 </a:t>
            </a:r>
            <a:r>
              <a:rPr lang="en-US" dirty="0" err="1" smtClean="0">
                <a:sym typeface="Wingdings" panose="05000000000000000000" pitchFamily="2" charset="2"/>
              </a:rPr>
              <a:t>ug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≥ 140mg.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dần</a:t>
            </a:r>
            <a:r>
              <a:rPr lang="en-US" dirty="0" smtClean="0">
                <a:sym typeface="Wingdings" panose="05000000000000000000" pitchFamily="2" charset="2"/>
              </a:rPr>
              <a:t> 10ug/ 10 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&lt; 90mmHg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6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Dobutamin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nitrate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&lt; 40%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140mmHg </a:t>
            </a:r>
            <a:endParaRPr lang="en-US" dirty="0" smtClean="0"/>
          </a:p>
          <a:p>
            <a:pPr lvl="2"/>
            <a:r>
              <a:rPr lang="en-US" dirty="0" err="1" smtClean="0"/>
              <a:t>Đường</a:t>
            </a:r>
            <a:r>
              <a:rPr lang="en-US" dirty="0" smtClean="0"/>
              <a:t> 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1 – 2 </a:t>
            </a:r>
            <a:r>
              <a:rPr lang="en-US" dirty="0" err="1" smtClean="0">
                <a:sym typeface="Wingdings" panose="05000000000000000000" pitchFamily="2" charset="2"/>
              </a:rPr>
              <a:t>ug</a:t>
            </a:r>
            <a:r>
              <a:rPr lang="en-US" dirty="0" smtClean="0">
                <a:sym typeface="Wingdings" panose="05000000000000000000" pitchFamily="2" charset="2"/>
              </a:rPr>
              <a:t>/kg/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3 – 4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ngưng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Dobutamin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sự</a:t>
            </a:r>
            <a:r>
              <a:rPr lang="en-US" dirty="0" smtClean="0">
                <a:sym typeface="Wingdings" panose="05000000000000000000" pitchFamily="2" charset="2"/>
              </a:rPr>
              <a:t> co </a:t>
            </a:r>
            <a:r>
              <a:rPr lang="en-US" dirty="0" err="1" smtClean="0">
                <a:sym typeface="Wingdings" panose="05000000000000000000" pitchFamily="2" charset="2"/>
              </a:rPr>
              <a:t>bóp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 them Digoxin 0,25mg 1/2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vì</a:t>
            </a:r>
            <a:r>
              <a:rPr lang="en-US" dirty="0" smtClean="0">
                <a:sym typeface="Wingdings" panose="05000000000000000000" pitchFamily="2" charset="2"/>
              </a:rPr>
              <a:t> Digoxin uống 3 – 4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Shock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Thuốc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Shock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do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shock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 do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: do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buồng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Shock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Thuốc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: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beta: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do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sung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 </a:t>
            </a:r>
            <a:r>
              <a:rPr lang="en-US" dirty="0" err="1" smtClean="0"/>
              <a:t>canxi</a:t>
            </a:r>
            <a:r>
              <a:rPr lang="en-US" dirty="0" smtClean="0"/>
              <a:t> non DHP :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do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sung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Digoxin : </a:t>
            </a:r>
            <a:endParaRPr lang="en-US" dirty="0" smtClean="0"/>
          </a:p>
          <a:p>
            <a:pPr lvl="2">
              <a:buFontTx/>
              <a:buChar char="-"/>
            </a:pP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buFontTx/>
              <a:buChar char="-"/>
            </a:pPr>
            <a:r>
              <a:rPr lang="en-US" dirty="0" err="1" smtClean="0"/>
              <a:t>Liều</a:t>
            </a:r>
            <a:r>
              <a:rPr lang="en-US" dirty="0" smtClean="0"/>
              <a:t> Digoxin 0,5g ½ A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nhắc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 sang </a:t>
            </a:r>
            <a:r>
              <a:rPr lang="en-US" dirty="0" err="1" smtClean="0">
                <a:sym typeface="Wingdings" panose="05000000000000000000" pitchFamily="2" charset="2"/>
              </a:rPr>
              <a:t>thuốc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men </a:t>
            </a:r>
            <a:r>
              <a:rPr lang="en-US" dirty="0" err="1" smtClean="0"/>
              <a:t>chuyển</a:t>
            </a:r>
            <a:r>
              <a:rPr lang="en-US" dirty="0" smtClean="0"/>
              <a:t>/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beta </a:t>
            </a:r>
            <a:endParaRPr lang="en-US" dirty="0" smtClean="0"/>
          </a:p>
          <a:p>
            <a:pPr lvl="1"/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Aldosteron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to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: ECG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block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X-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to.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hoạt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RAS.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Angiotesin</a:t>
            </a:r>
            <a:r>
              <a:rPr lang="en-US" dirty="0" smtClean="0">
                <a:sym typeface="Wingdings" panose="05000000000000000000" pitchFamily="2" charset="2"/>
              </a:rPr>
              <a:t> I  men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  angiotensin II  </a:t>
            </a:r>
            <a:r>
              <a:rPr lang="en-US" dirty="0" err="1" smtClean="0">
                <a:sym typeface="Wingdings" panose="05000000000000000000" pitchFamily="2" charset="2"/>
              </a:rPr>
              <a:t>tuyến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 aldosterone  </a:t>
            </a:r>
            <a:r>
              <a:rPr lang="en-US" dirty="0" err="1" smtClean="0">
                <a:sym typeface="Wingdings" panose="05000000000000000000" pitchFamily="2" charset="2"/>
              </a:rPr>
              <a:t>giữ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nước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Angiotesin</a:t>
            </a:r>
            <a:r>
              <a:rPr lang="en-US" dirty="0" smtClean="0">
                <a:sym typeface="Wingdings" panose="05000000000000000000" pitchFamily="2" charset="2"/>
              </a:rPr>
              <a:t> II  co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hậu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Giữ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nước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8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men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cấp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</a:t>
            </a:r>
            <a:r>
              <a:rPr lang="en-US" dirty="0" smtClean="0">
                <a:sym typeface="Wingdings" panose="05000000000000000000" pitchFamily="2" charset="2"/>
              </a:rPr>
              <a:t> ( GFR &lt; 30ml/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) ,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Kali, </a:t>
            </a:r>
            <a:r>
              <a:rPr lang="en-US" dirty="0" err="1" smtClean="0">
                <a:sym typeface="Wingdings" panose="05000000000000000000" pitchFamily="2" charset="2"/>
              </a:rPr>
              <a:t>phụ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bú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&lt; 90mmHg 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dần</a:t>
            </a:r>
            <a:r>
              <a:rPr lang="en-US" dirty="0" smtClean="0">
                <a:sym typeface="Wingdings" panose="05000000000000000000" pitchFamily="2" charset="2"/>
              </a:rPr>
              <a:t>: ở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chưa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chế</a:t>
            </a:r>
            <a:r>
              <a:rPr lang="en-US" dirty="0" smtClean="0">
                <a:sym typeface="Wingdings" panose="05000000000000000000" pitchFamily="2" charset="2"/>
              </a:rPr>
              <a:t> men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tránh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đầu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Captoril</a:t>
            </a:r>
            <a:r>
              <a:rPr lang="en-US" dirty="0" smtClean="0">
                <a:sym typeface="Wingdings" panose="05000000000000000000" pitchFamily="2" charset="2"/>
              </a:rPr>
              <a:t> : 	</a:t>
            </a:r>
            <a:r>
              <a:rPr lang="en-US" dirty="0" err="1" smtClean="0">
                <a:sym typeface="Wingdings" panose="05000000000000000000" pitchFamily="2" charset="2"/>
              </a:rPr>
              <a:t>tác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nhanh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ngắn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1/2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x 2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48 </a:t>
            </a:r>
            <a:r>
              <a:rPr lang="en-US" dirty="0" err="1" smtClean="0">
                <a:sym typeface="Wingdings" panose="05000000000000000000" pitchFamily="2" charset="2"/>
              </a:rPr>
              <a:t>giờ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 1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x 2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Enalapril</a:t>
            </a:r>
            <a:r>
              <a:rPr lang="en-US" dirty="0" smtClean="0">
                <a:sym typeface="Wingdings" panose="05000000000000000000" pitchFamily="2" charset="2"/>
              </a:rPr>
              <a:t> 5mg 1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x 2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nạp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14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28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rõ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nạp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triễu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thấp</a:t>
            </a:r>
            <a:endParaRPr lang="en-US" dirty="0" smtClean="0">
              <a:sym typeface="Wingdings" panose="05000000000000000000" pitchFamily="2" charset="2"/>
            </a:endParaRPr>
          </a:p>
          <a:p>
            <a:pPr lvl="8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men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cấp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</a:t>
            </a:r>
            <a:r>
              <a:rPr lang="en-US" dirty="0" smtClean="0">
                <a:sym typeface="Wingdings" panose="05000000000000000000" pitchFamily="2" charset="2"/>
              </a:rPr>
              <a:t> ( GFR &lt; 30ml/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) ,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Kali, </a:t>
            </a:r>
            <a:r>
              <a:rPr lang="en-US" dirty="0" err="1" smtClean="0">
                <a:sym typeface="Wingdings" panose="05000000000000000000" pitchFamily="2" charset="2"/>
              </a:rPr>
              <a:t>phụ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bú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Cao ở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chế</a:t>
            </a:r>
            <a:r>
              <a:rPr lang="en-US" dirty="0" smtClean="0">
                <a:sym typeface="Wingdings" panose="05000000000000000000" pitchFamily="2" charset="2"/>
              </a:rPr>
              <a:t> men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Enalapril</a:t>
            </a:r>
            <a:r>
              <a:rPr lang="en-US" dirty="0" smtClean="0">
                <a:sym typeface="Wingdings" panose="05000000000000000000" pitchFamily="2" charset="2"/>
              </a:rPr>
              <a:t> 5mg 1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x 2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nạp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14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28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Xuất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phụ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đổi</a:t>
            </a:r>
            <a:r>
              <a:rPr lang="en-US" dirty="0" smtClean="0">
                <a:sym typeface="Wingdings" panose="05000000000000000000" pitchFamily="2" charset="2"/>
              </a:rPr>
              <a:t> sang </a:t>
            </a:r>
            <a:r>
              <a:rPr lang="en-US" dirty="0" err="1" smtClean="0">
                <a:sym typeface="Wingdings" panose="05000000000000000000" pitchFamily="2" charset="2"/>
              </a:rPr>
              <a:t>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men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vì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Kali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Thuốc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Enalapril</a:t>
            </a:r>
            <a:r>
              <a:rPr lang="en-US" dirty="0" smtClean="0">
                <a:sym typeface="Wingdings" panose="05000000000000000000" pitchFamily="2" charset="2"/>
              </a:rPr>
              <a:t> 5mg 1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x 2 </a:t>
            </a:r>
            <a:r>
              <a:rPr lang="en-US" dirty="0" err="1" smtClean="0">
                <a:sym typeface="Wingdings" panose="05000000000000000000" pitchFamily="2" charset="2"/>
              </a:rPr>
              <a:t>uống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beta 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sung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nhịp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chậm</a:t>
            </a:r>
            <a:r>
              <a:rPr lang="en-US" dirty="0" smtClean="0">
                <a:sym typeface="Wingdings" panose="05000000000000000000" pitchFamily="2" charset="2"/>
              </a:rPr>
              <a:t> &lt; 60 </a:t>
            </a:r>
            <a:r>
              <a:rPr lang="en-US" dirty="0" err="1" smtClean="0">
                <a:sym typeface="Wingdings" panose="05000000000000000000" pitchFamily="2" charset="2"/>
              </a:rPr>
              <a:t>lần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&lt; 90mmHg, block </a:t>
            </a:r>
            <a:r>
              <a:rPr lang="en-US" dirty="0" err="1" smtClean="0">
                <a:sym typeface="Wingdings" panose="05000000000000000000" pitchFamily="2" charset="2"/>
              </a:rPr>
              <a:t>nhĩ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II, III, co </a:t>
            </a:r>
            <a:r>
              <a:rPr lang="en-US" dirty="0" err="1" smtClean="0">
                <a:sym typeface="Wingdings" panose="05000000000000000000" pitchFamily="2" charset="2"/>
              </a:rPr>
              <a:t>thắt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hội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Raynaund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nằm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rale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phổi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gallop.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Thuốc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Metoprolol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bisoprolol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nevivolol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carvediol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dần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đạt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mục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tiêu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nhịp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nghỉ</a:t>
            </a:r>
            <a:r>
              <a:rPr lang="en-US" dirty="0" smtClean="0">
                <a:sym typeface="Wingdings" panose="05000000000000000000" pitchFamily="2" charset="2"/>
              </a:rPr>
              <a:t> 50 – 60 </a:t>
            </a:r>
            <a:r>
              <a:rPr lang="en-US" dirty="0" err="1" smtClean="0">
                <a:sym typeface="Wingdings" panose="05000000000000000000" pitchFamily="2" charset="2"/>
              </a:rPr>
              <a:t>lần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phút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60 – 70 </a:t>
            </a:r>
            <a:r>
              <a:rPr lang="en-US" dirty="0" err="1" smtClean="0">
                <a:sym typeface="Wingdings" panose="05000000000000000000" pitchFamily="2" charset="2"/>
              </a:rPr>
              <a:t>lần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gang </a:t>
            </a:r>
            <a:r>
              <a:rPr lang="en-US" dirty="0" err="1" smtClean="0">
                <a:sym typeface="Wingdings" panose="05000000000000000000" pitchFamily="2" charset="2"/>
              </a:rPr>
              <a:t>sức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dung </a:t>
            </a:r>
            <a:r>
              <a:rPr lang="en-US" dirty="0" err="1" smtClean="0">
                <a:sym typeface="Wingdings" panose="05000000000000000000" pitchFamily="2" charset="2"/>
              </a:rPr>
              <a:t>nạp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nghĩa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chứng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nhịp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chậm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 lvl="8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beta</a:t>
            </a:r>
            <a:endParaRPr lang="en-US" dirty="0" smtClean="0"/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sung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aldosteron</a:t>
            </a:r>
            <a:endParaRPr lang="en-US" dirty="0" smtClean="0"/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giảm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thận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Kali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Thuốc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verospiron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25 – 50 mg</a:t>
            </a:r>
            <a:endParaRPr lang="en-US" dirty="0" smtClean="0">
              <a:sym typeface="Wingdings" panose="05000000000000000000" pitchFamily="2" charset="2"/>
            </a:endParaRPr>
          </a:p>
          <a:p>
            <a:pPr lvl="8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Aldosteron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: 50mg/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clopidodrel</a:t>
            </a:r>
            <a:r>
              <a:rPr lang="en-US" dirty="0" smtClean="0">
                <a:sym typeface="Wingdings" panose="05000000000000000000" pitchFamily="2" charset="2"/>
              </a:rPr>
              <a:t>/ aspirin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Statin  </a:t>
            </a:r>
            <a:r>
              <a:rPr lang="en-US" dirty="0" err="1" smtClean="0">
                <a:sym typeface="Wingdings" panose="05000000000000000000" pitchFamily="2" charset="2"/>
              </a:rPr>
              <a:t>rosuvastatin</a:t>
            </a:r>
            <a:r>
              <a:rPr lang="en-US" dirty="0" smtClean="0">
                <a:sym typeface="Wingdings" panose="05000000000000000000" pitchFamily="2" charset="2"/>
              </a:rPr>
              <a:t>/ atorvastatin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&lt; 40%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rung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vitamin K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vitamin K : </a:t>
            </a:r>
            <a:r>
              <a:rPr lang="en-US" dirty="0" err="1" smtClean="0">
                <a:sym typeface="Wingdings" panose="05000000000000000000" pitchFamily="2" charset="2"/>
              </a:rPr>
              <a:t>acecunomadrol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Ưu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rẻ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Nhược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chỉnh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</a:t>
            </a:r>
            <a:r>
              <a:rPr lang="en-US" dirty="0" smtClean="0">
                <a:sym typeface="Wingdings" panose="05000000000000000000" pitchFamily="2" charset="2"/>
              </a:rPr>
              <a:t> INR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2- 3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1mg  2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r>
              <a:rPr lang="en-US" dirty="0" smtClean="0">
                <a:sym typeface="Wingdings" panose="05000000000000000000" pitchFamily="2" charset="2"/>
              </a:rPr>
              <a:t> INR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ở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sườn</a:t>
            </a:r>
            <a:r>
              <a:rPr lang="en-US" dirty="0" smtClean="0"/>
              <a:t> </a:t>
            </a:r>
            <a:r>
              <a:rPr lang="en-US" dirty="0" err="1" smtClean="0"/>
              <a:t>sáu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nách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rung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vitamin K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Kháng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mới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lọc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máu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Ưu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thử</a:t>
            </a:r>
            <a:r>
              <a:rPr lang="en-US" dirty="0" smtClean="0">
                <a:sym typeface="Wingdings" panose="05000000000000000000" pitchFamily="2" charset="2"/>
              </a:rPr>
              <a:t> INR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Nhược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mắc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van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hậu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van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học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45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Furosemide 20mg 2 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Digoxin 0,25mg 1/2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pPr lvl="1"/>
            <a:r>
              <a:rPr lang="en-US" dirty="0" err="1" smtClean="0"/>
              <a:t>Enalapril</a:t>
            </a:r>
            <a:r>
              <a:rPr lang="en-US" dirty="0" smtClean="0"/>
              <a:t> 5mg 1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Verospiron</a:t>
            </a:r>
            <a:r>
              <a:rPr lang="en-US" dirty="0" smtClean="0"/>
              <a:t> 50mg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Clopiodogel</a:t>
            </a:r>
            <a:r>
              <a:rPr lang="en-US" dirty="0" smtClean="0"/>
              <a:t> 75mg 1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(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Rosuvastarin</a:t>
            </a:r>
            <a:r>
              <a:rPr lang="en-US" dirty="0" smtClean="0"/>
              <a:t> 10mg 1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Rivaroxaban</a:t>
            </a:r>
            <a:r>
              <a:rPr lang="en-US" dirty="0" smtClean="0"/>
              <a:t> 20mg 1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Trái</a:t>
            </a:r>
            <a:r>
              <a:rPr lang="en-US" dirty="0" smtClean="0"/>
              <a:t> hay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: </a:t>
            </a:r>
            <a:endParaRPr lang="en-US" dirty="0" smtClean="0"/>
          </a:p>
          <a:p>
            <a:pPr lvl="2"/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đập</a:t>
            </a:r>
            <a:r>
              <a:rPr lang="en-US" dirty="0" smtClean="0"/>
              <a:t> </a:t>
            </a:r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Hardzer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g</a:t>
            </a:r>
            <a:r>
              <a:rPr lang="en-US" dirty="0" err="1" smtClean="0"/>
              <a:t>iảm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hoạt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RAS  </a:t>
            </a:r>
            <a:r>
              <a:rPr lang="en-US" dirty="0" err="1" smtClean="0">
                <a:sym typeface="Wingdings" panose="05000000000000000000" pitchFamily="2" charset="2"/>
              </a:rPr>
              <a:t>giữ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nước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tải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tăng</a:t>
            </a:r>
            <a:r>
              <a:rPr lang="en-US" dirty="0" smtClean="0">
                <a:sym typeface="Wingdings" panose="05000000000000000000" pitchFamily="2" charset="2"/>
              </a:rPr>
              <a:t> co </a:t>
            </a:r>
            <a:r>
              <a:rPr lang="en-US" dirty="0" err="1" smtClean="0">
                <a:sym typeface="Wingdings" panose="05000000000000000000" pitchFamily="2" charset="2"/>
              </a:rPr>
              <a:t>bóp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theo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luật</a:t>
            </a:r>
            <a:r>
              <a:rPr lang="en-US" dirty="0" smtClean="0">
                <a:sym typeface="Wingdings" panose="05000000000000000000" pitchFamily="2" charset="2"/>
              </a:rPr>
              <a:t> Frank –Sterling)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tĩnh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cổ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kịch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phát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về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đêm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khó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nằm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ngoại</a:t>
            </a:r>
            <a:r>
              <a:rPr lang="en-US" dirty="0" smtClean="0">
                <a:sym typeface="Wingdings" panose="05000000000000000000" pitchFamily="2" charset="2"/>
              </a:rPr>
              <a:t> vi  </a:t>
            </a:r>
            <a:r>
              <a:rPr lang="en-US" dirty="0" err="1" smtClean="0">
                <a:sym typeface="Wingdings" panose="05000000000000000000" pitchFamily="2" charset="2"/>
              </a:rPr>
              <a:t>tình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phù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gan</a:t>
            </a:r>
            <a:r>
              <a:rPr lang="en-US" dirty="0" smtClean="0">
                <a:sym typeface="Wingdings" panose="05000000000000000000" pitchFamily="2" charset="2"/>
              </a:rPr>
              <a:t> to, </a:t>
            </a:r>
            <a:r>
              <a:rPr lang="en-US" dirty="0" err="1" smtClean="0">
                <a:sym typeface="Wingdings" panose="05000000000000000000" pitchFamily="2" charset="2"/>
              </a:rPr>
              <a:t>tràn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dịch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ở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sườn</a:t>
            </a:r>
            <a:r>
              <a:rPr lang="en-US" dirty="0" smtClean="0"/>
              <a:t> </a:t>
            </a:r>
            <a:r>
              <a:rPr lang="en-US" dirty="0" err="1" smtClean="0"/>
              <a:t>sáu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nách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trái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bệnh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trái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13364</Words>
  <Application>WPS Presentation</Application>
  <PresentationFormat>Custom</PresentationFormat>
  <Paragraphs>605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BÀI GIẢNG</vt:lpstr>
      <vt:lpstr>CHẨN ĐOÁN SUY TIM</vt:lpstr>
      <vt:lpstr>Tiêu chuẩn chẩn đoán suy tim </vt:lpstr>
      <vt:lpstr>Tiêu chuẩn chẩn đoán suy tim </vt:lpstr>
      <vt:lpstr>Bệnh nhân </vt:lpstr>
      <vt:lpstr>Trái hay phải </vt:lpstr>
      <vt:lpstr>Phù trong suy tim trái</vt:lpstr>
      <vt:lpstr>Phù trong suy tim trái</vt:lpstr>
      <vt:lpstr>Bệnh nhân </vt:lpstr>
      <vt:lpstr>Nguyên nhân suy tim </vt:lpstr>
      <vt:lpstr>Biện luận </vt:lpstr>
      <vt:lpstr>Biện luận </vt:lpstr>
      <vt:lpstr>Đợt mất bù suy tim</vt:lpstr>
      <vt:lpstr>Phân độ NYHA</vt:lpstr>
      <vt:lpstr>Yếu tố thúc đẩy</vt:lpstr>
      <vt:lpstr>Biện luận </vt:lpstr>
      <vt:lpstr>Rối loạn nhịp tim </vt:lpstr>
      <vt:lpstr>Chẩn đoán </vt:lpstr>
      <vt:lpstr>BÀI GIẢNG</vt:lpstr>
      <vt:lpstr>Các cận lâm sàng </vt:lpstr>
      <vt:lpstr>Các cận lâm sàng </vt:lpstr>
      <vt:lpstr>Các cận lâm sàng </vt:lpstr>
      <vt:lpstr>Chẩn đoán </vt:lpstr>
      <vt:lpstr>Chẩn đoán </vt:lpstr>
      <vt:lpstr>Chẩn đoán </vt:lpstr>
      <vt:lpstr>Chẩn đoán </vt:lpstr>
      <vt:lpstr>Chẩn đoán </vt:lpstr>
      <vt:lpstr>Chẩn đoán </vt:lpstr>
      <vt:lpstr>Chẩn đoán </vt:lpstr>
      <vt:lpstr>Chẩn đoán </vt:lpstr>
      <vt:lpstr>Chẩn đoán </vt:lpstr>
      <vt:lpstr>BÀI GIẢNG</vt:lpstr>
      <vt:lpstr>Mục tiêu điều trị</vt:lpstr>
      <vt:lpstr>Giảm khó thở </vt:lpstr>
      <vt:lpstr>Giảm khó thở </vt:lpstr>
      <vt:lpstr>Giảm khó thở </vt:lpstr>
      <vt:lpstr>Kiểm soát yếu tố thúc đẩy </vt:lpstr>
      <vt:lpstr>Kiểm soát yếu tố thúc đẩy </vt:lpstr>
      <vt:lpstr>Cải thiện tiên lượng </vt:lpstr>
      <vt:lpstr>Cải thiện tiên lượng </vt:lpstr>
      <vt:lpstr>Cải thiện tiên lượng </vt:lpstr>
      <vt:lpstr>Cải thiện tiên lượng </vt:lpstr>
      <vt:lpstr>Cải thiện tiên lượng </vt:lpstr>
      <vt:lpstr>Cải thiện tiên lượng </vt:lpstr>
      <vt:lpstr>Cải thiện tiên lượng </vt:lpstr>
      <vt:lpstr>Cải thiện tiên lượng </vt:lpstr>
      <vt:lpstr>Cải thiện tiên lượng </vt:lpstr>
      <vt:lpstr>Điều trị nguyên nhân </vt:lpstr>
      <vt:lpstr>Điều trị biến chứng </vt:lpstr>
      <vt:lpstr>Điều trị biến chứng </vt:lpstr>
      <vt:lpstr>Toa thuốc điều trị cho bệnh nhân </vt:lpstr>
    </vt:vector>
  </TitlesOfParts>
  <Company>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</dc:title>
  <dc:creator>Phan Thi Minh Chau</dc:creator>
  <cp:lastModifiedBy>Asus</cp:lastModifiedBy>
  <cp:revision>50</cp:revision>
  <dcterms:created xsi:type="dcterms:W3CDTF">2020-04-22T00:14:00Z</dcterms:created>
  <dcterms:modified xsi:type="dcterms:W3CDTF">2020-10-26T16:40:57Z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