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  <p:sldMasterId id="2147483712" r:id="rId3"/>
  </p:sldMasterIdLst>
  <p:notesMasterIdLst>
    <p:notesMasterId r:id="rId36"/>
  </p:notesMasterIdLst>
  <p:sldIdLst>
    <p:sldId id="256" r:id="rId4"/>
    <p:sldId id="257" r:id="rId5"/>
    <p:sldId id="282" r:id="rId6"/>
    <p:sldId id="293" r:id="rId7"/>
    <p:sldId id="290" r:id="rId8"/>
    <p:sldId id="294" r:id="rId9"/>
    <p:sldId id="289" r:id="rId10"/>
    <p:sldId id="260" r:id="rId11"/>
    <p:sldId id="300" r:id="rId12"/>
    <p:sldId id="284" r:id="rId13"/>
    <p:sldId id="291" r:id="rId14"/>
    <p:sldId id="292" r:id="rId15"/>
    <p:sldId id="285" r:id="rId16"/>
    <p:sldId id="266" r:id="rId17"/>
    <p:sldId id="264" r:id="rId18"/>
    <p:sldId id="286" r:id="rId19"/>
    <p:sldId id="262" r:id="rId20"/>
    <p:sldId id="295" r:id="rId21"/>
    <p:sldId id="287" r:id="rId22"/>
    <p:sldId id="267" r:id="rId23"/>
    <p:sldId id="268" r:id="rId24"/>
    <p:sldId id="296" r:id="rId25"/>
    <p:sldId id="304" r:id="rId26"/>
    <p:sldId id="297" r:id="rId27"/>
    <p:sldId id="303" r:id="rId28"/>
    <p:sldId id="301" r:id="rId29"/>
    <p:sldId id="302" r:id="rId30"/>
    <p:sldId id="298" r:id="rId31"/>
    <p:sldId id="299" r:id="rId32"/>
    <p:sldId id="273" r:id="rId33"/>
    <p:sldId id="272" r:id="rId34"/>
    <p:sldId id="30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 snapToGrid="0" showGuides="1">
      <p:cViewPr varScale="1">
        <p:scale>
          <a:sx n="84" d="100"/>
          <a:sy n="84" d="100"/>
        </p:scale>
        <p:origin x="-324" y="-84"/>
      </p:cViewPr>
      <p:guideLst>
        <p:guide orient="horz" pos="192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9AF2E-5E99-4813-9B2C-C2A88BAE6D0A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7CD0-D342-4853-9B24-2629CAF6F1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Dusser D, Montani D, Chanez P, de Blic J, Delacourt C, Deschildre A, Devillier P, et al. Mild asthma: an expert review on epidemiology, clinical characteristics and treatment recommendations. Allergy 2007;62:591-604.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Reddel HK, Ampon RD, Sawyer SM, Peters MJ. Risks associated with managing asthma without a preventer: urgent healthcare, poor asthma control and over-the-counter reliever use in a cross-sectional population survey. BMJ open 2017;7:e016688.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Hancox RJ, Cowan JO, Flannery EM, Herbison GP, McLachlan CR, Taylor DR. Bronchodilator tolerance and rebound bronchoconstriction during regular inhaled beta-agonist treatment. Respir Med 2000;94:767-71.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Aldridge RE, Hancox RJ, Robin Taylor D, Cowan JO, Winn MC, Frampton CM, Town GI. Effects of terbutaline and budesonide on sputum cells and bronchial hyperresponsiveness in asthma. Am J Respir Crit Care Med 2000;161:1459-64.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Stanford RH, Shah MB, D’Souza AO, Dhamane AD, Schatz M. Short-acting </a:t>
            </a:r>
            <a:r>
              <a:rPr lang="el-G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β-</a:t>
            </a: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agonist use and its ability to predict future asthma-related outcomes. Annals of Allergy, Asthma &amp; Immunology 2012;109:403-7.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Suissa S, Ernst P, Boivin JF, Horwitz RI, Habbick B, Cockroft D, Blais L, et al. A cohort analysis of excess mortality in asthma and the use of inhaled beta-agonists. Am J Respir Crit Care Med 1994;149:604-10.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F0A324-4455-43B6-BECE-EF1BBB6CA161}" type="slidenum">
              <a:rPr lang="en-AU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46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All evidence to date is with low dose budesonide-formoterol, but BDP-formoterol</a:t>
            </a:r>
            <a:r>
              <a:rPr lang="en-AU" baseline="0" smtClean="0"/>
              <a:t> could also potentially be used in the same way. Other ICS-rapid onset LABA formulations have a higher dose of formoterol (e.g. fluticasone propionate-formoterol, mometasone-formoterol), and do not necessarily have similar benefit from cumulative doses of these ICS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232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</a:t>
            </a:r>
            <a:r>
              <a:rPr lang="en-US" baseline="0" smtClean="0"/>
              <a:t> dotted line around Step 1 indicates that the evidence is indirect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State that in 2019, there is a separate treatment figure for children, rather than differences being handled with</a:t>
            </a:r>
            <a:r>
              <a:rPr lang="en-AU" baseline="0" smtClean="0"/>
              <a:t> footnotes, as in the past.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51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95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This slide shows a page from the decision tree in v2.0</a:t>
            </a:r>
            <a:r>
              <a:rPr lang="en-AU" baseline="0" smtClean="0"/>
              <a:t> pocket guide – addition of dupilumab, and of prompt for extension of treatment trial if response is unclear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06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Reddel HK, Ampon RD, Sawyer SM, Peters MJ. Risks associated with managing asthma without a preventer: urgent healthcare, poor asthma control and over-the-counter reliever use in a cross-sectional population survey. BMJ open 2017;7:e016688.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Hancox RJ, Cowan JO, Flannery EM, Herbison GP, McLachlan CR, Taylor DR. Bronchodilator tolerance and rebound bronchoconstriction during regular inhaled beta-agonist treatment. Respir Med 2000;94:767-71.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Aldridge RE, Hancox RJ, Robin Taylor D, Cowan JO, Winn MC, Frampton CM, Town GI. Effects of terbutaline and budesonide on sputum cells and bronchial hyperresponsiveness in asthma. Am J Respir Crit Care Med 2000;161:1459-64.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Stanford RH, Shah MB, D’Souza AO, Dhamane AD, Schatz M. Short-acting </a:t>
            </a:r>
            <a:r>
              <a:rPr lang="el-G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β-</a:t>
            </a: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agonist use and its ability to predict future asthma-related outcomes. Annals of Allergy, Asthma &amp; Immunology 2012;109:403-7.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Suissa S, Ernst P, Boivin JF, Horwitz RI, Habbick B, Cockroft D, Blais L, et al. A cohort analysis of excess mortality in asthma and the use of inhaled beta-agonists. Am J Respir Crit Care Med 1994;149:604-10.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F0A324-4455-43B6-BECE-EF1BBB6CA161}" type="slidenum">
              <a:rPr lang="en-AU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4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Four</a:t>
            </a:r>
            <a:r>
              <a:rPr lang="en-AU" baseline="0" smtClean="0"/>
              <a:t> </a:t>
            </a:r>
            <a:r>
              <a:rPr lang="en-AU" smtClean="0"/>
              <a:t>GINA members (O’Byrne, Bateman, FitzGerald, Reddel) sought</a:t>
            </a:r>
            <a:r>
              <a:rPr lang="en-AU" baseline="0" smtClean="0"/>
              <a:t> funding from AstraZeneca, Chiesi, and government agencies. </a:t>
            </a:r>
            <a:r>
              <a:rPr lang="en-AU" smtClean="0"/>
              <a:t>Depending</a:t>
            </a:r>
            <a:r>
              <a:rPr lang="en-AU" baseline="0" smtClean="0"/>
              <a:t> on the context of the presentation, you may want to explain that, although GINA’s focus was on risk reduction, the regulator required the primary outcome for SYGMA 1 to be a ‘control’ measure that would be relevant to all patients. The measure that was used (electronically recorded well-controlled asthma weeks, eWCAW) was systematically biased against the ICS-formoterol arm; a patient in the ICS group could take 14 doses of ICS in a week and still be counted as having a well-controlled week, whereas if a patient in the budesonide-formoterol arm took 5 doses of ICS-formoterol in a week, the week was automatically counted as not well-controlled.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69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If</a:t>
            </a:r>
            <a:r>
              <a:rPr lang="en-AU" baseline="0" smtClean="0"/>
              <a:t> relevant, you can say that the inclusion criteria for SYGMA 1 and 2 were based on the GINA 2012 report (i.e. based on the conventional criterion of symptoms &gt;twice/week for starting ICS), as the GINA 2014 report had not been published when the SYGMA protocols were finalized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06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6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mtClean="0"/>
              <a:t>With population-level risk reduction strategies, short-term clinical benefit may not necessarily be seen in individual patients. The aim is to reduce the probability of serious adverse outcomes at a population level.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E7CD0-D342-4853-9B24-2629CAF6F16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54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Comment that we have made the figure in landscape orientation, so that the arrowed circle will always be seen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</a:t>
            </a:r>
            <a:r>
              <a:rPr lang="en-US" baseline="0" smtClean="0"/>
              <a:t> slide is animated to show the emphasis on personalised treatment, and that treatment doesn’t mean just medications, but also treatment of modifiable risk factors and comorbidities, and non-pharmacological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9D272-4B34-B44D-B065-A4707D1845E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524000" y="4930379"/>
            <a:ext cx="6096000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134679"/>
                </a:solidFill>
              </a:rPr>
              <a:t>© Global Initiative for Asthma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3503" r="4276" b="2338"/>
          <a:stretch>
            <a:fillRect/>
          </a:stretch>
        </p:blipFill>
        <p:spPr bwMode="auto">
          <a:xfrm>
            <a:off x="157163" y="75010"/>
            <a:ext cx="8856662" cy="50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/>
          </p:cNvSpPr>
          <p:nvPr userDrawn="1"/>
        </p:nvSpPr>
        <p:spPr bwMode="auto">
          <a:xfrm>
            <a:off x="179388" y="3163491"/>
            <a:ext cx="8813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663"/>
              </a:spcBef>
            </a:pP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GINA Global Strategy for Asthma </a:t>
            </a:r>
            <a:b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</a:b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Management and </a:t>
            </a:r>
            <a:r>
              <a:rPr lang="en-US" altLang="en-US" sz="2500" smtClean="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Prevention</a:t>
            </a:r>
            <a:endParaRPr lang="en-US" altLang="en-US" sz="2500">
              <a:solidFill>
                <a:srgbClr val="134679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01700" y="4045009"/>
            <a:ext cx="7702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smtClean="0">
                <a:solidFill>
                  <a:srgbClr val="134679"/>
                </a:solidFill>
              </a:rPr>
              <a:t>This slide set is restricted for academic and educational purposes only.  </a:t>
            </a:r>
            <a:br>
              <a:rPr lang="en-US" sz="1600" smtClean="0">
                <a:solidFill>
                  <a:srgbClr val="134679"/>
                </a:solidFill>
              </a:rPr>
            </a:br>
            <a:r>
              <a:rPr lang="en-US" sz="1600" smtClean="0">
                <a:solidFill>
                  <a:srgbClr val="134679"/>
                </a:solidFill>
              </a:rPr>
              <a:t>No additions or changes </a:t>
            </a:r>
            <a:r>
              <a:rPr lang="en-US" sz="1600" baseline="0" smtClean="0">
                <a:solidFill>
                  <a:srgbClr val="134679"/>
                </a:solidFill>
              </a:rPr>
              <a:t>may be made to slides. </a:t>
            </a:r>
            <a:r>
              <a:rPr lang="en-US" sz="1600" smtClean="0">
                <a:solidFill>
                  <a:srgbClr val="134679"/>
                </a:solidFill>
              </a:rPr>
              <a:t>Use of the slide set or of individual slides for commercial or promotional purposes requires approval from GINA. </a:t>
            </a:r>
            <a:endParaRPr lang="en-AU" sz="160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4041"/>
            <a:ext cx="7772400" cy="110251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23677"/>
            <a:ext cx="1135562" cy="116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29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4E9227-E274-4440-BA8E-C7106F132587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1FF73E-AFE6-47C7-B9BC-46EA8BF16127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1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13E340F-5EFB-4B8A-861C-687F7FD9665F}" type="datetimeFigureOut">
              <a:rPr lang="en-AU" smtClean="0"/>
              <a:t>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A89FAD-97C8-4A74-8245-E701BF05C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64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5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5"/>
            <a:ext cx="8229600" cy="8572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917"/>
            <a:ext cx="8229600" cy="3751065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2000"/>
            </a:lvl1pPr>
            <a:lvl2pPr marL="742950" indent="-285750">
              <a:buFont typeface="Courier New" panose="02070309020205020404" pitchFamily="49" charset="0"/>
              <a:buChar char="o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3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09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3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2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360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17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524000" y="4930379"/>
            <a:ext cx="6096000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134679"/>
                </a:solidFill>
              </a:rPr>
              <a:t>© Global Initiative for Asthma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3503" r="4276" b="2338"/>
          <a:stretch>
            <a:fillRect/>
          </a:stretch>
        </p:blipFill>
        <p:spPr bwMode="auto">
          <a:xfrm>
            <a:off x="157163" y="75010"/>
            <a:ext cx="8856662" cy="50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/>
          </p:cNvSpPr>
          <p:nvPr userDrawn="1"/>
        </p:nvSpPr>
        <p:spPr bwMode="auto">
          <a:xfrm>
            <a:off x="179388" y="3163491"/>
            <a:ext cx="8813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663"/>
              </a:spcBef>
            </a:pP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GINA Global Strategy for Asthma </a:t>
            </a:r>
            <a:b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</a:b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Management and </a:t>
            </a:r>
            <a:r>
              <a:rPr lang="en-US" altLang="en-US" sz="2500" smtClean="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Prevention</a:t>
            </a:r>
            <a:endParaRPr lang="en-US" altLang="en-US" sz="2500">
              <a:solidFill>
                <a:srgbClr val="134679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4041"/>
            <a:ext cx="7772400" cy="110251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23677"/>
            <a:ext cx="1135562" cy="116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9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9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78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22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524000" y="4930379"/>
            <a:ext cx="6096000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134679"/>
                </a:solidFill>
              </a:rPr>
              <a:t>© Global Initiative for Asthma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3503" r="4276" b="2338"/>
          <a:stretch>
            <a:fillRect/>
          </a:stretch>
        </p:blipFill>
        <p:spPr bwMode="auto">
          <a:xfrm>
            <a:off x="157163" y="75010"/>
            <a:ext cx="8856662" cy="50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/>
          </p:cNvSpPr>
          <p:nvPr userDrawn="1"/>
        </p:nvSpPr>
        <p:spPr bwMode="auto">
          <a:xfrm>
            <a:off x="179388" y="3163491"/>
            <a:ext cx="8813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663"/>
              </a:spcBef>
            </a:pP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GINA Global Strategy for Asthma </a:t>
            </a:r>
            <a:b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</a:br>
            <a:r>
              <a:rPr lang="en-US" altLang="en-US" sz="25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Management and </a:t>
            </a:r>
            <a:r>
              <a:rPr lang="en-US" altLang="en-US" sz="2500" smtClean="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Prevention</a:t>
            </a:r>
            <a:endParaRPr lang="en-US" altLang="en-US" sz="2500">
              <a:solidFill>
                <a:srgbClr val="134679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4041"/>
            <a:ext cx="7772400" cy="110251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23677"/>
            <a:ext cx="1135562" cy="116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1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229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5"/>
            <a:ext cx="8229600" cy="8572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917"/>
            <a:ext cx="8229600" cy="3751065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2000"/>
            </a:lvl1pPr>
            <a:lvl2pPr marL="742950" indent="-285750">
              <a:buFont typeface="Courier New" panose="02070309020205020404" pitchFamily="49" charset="0"/>
              <a:buChar char="o"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064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47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58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4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-123825"/>
            <a:ext cx="97028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67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57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4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603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05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"/>
            <a:ext cx="8820150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522"/>
            <a:ext cx="8527348" cy="39060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79646"/>
              </a:buClr>
              <a:buSzPct val="80000"/>
              <a:buFont typeface="Wingdings" panose="05000000000000000000" pitchFamily="2" charset="2"/>
              <a:buChar char=""/>
              <a:defRPr sz="1800" baseline="0">
                <a:solidFill>
                  <a:srgbClr val="0719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79646"/>
              </a:buClr>
              <a:buFont typeface="Wingdings" panose="05000000000000000000" pitchFamily="2" charset="2"/>
              <a:buChar char="§"/>
              <a:defRPr sz="16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F79646"/>
              </a:buClr>
              <a:defRPr sz="14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F79646"/>
              </a:buClr>
              <a:defRPr sz="12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F79646"/>
              </a:buClr>
              <a:defRPr sz="12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80" y="188537"/>
            <a:ext cx="7580243" cy="70200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185738" indent="0" algn="l">
              <a:tabLst/>
              <a:defRPr sz="24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F7D60A-51E0-4990-A6B5-8659FAD1E77E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315E0C-EB2C-4DDA-98FC-2CA8A7C086EE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39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"/>
            <a:ext cx="8820150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2280" y="188537"/>
            <a:ext cx="7598533" cy="70200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185738" indent="0" algn="l">
              <a:tabLst/>
              <a:defRPr sz="24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26B130-49EB-452D-BB73-CAD25FE53402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E667D4-D90F-4601-A628-28D7B0590E1E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1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834639-7F67-43A3-A266-330C94FF1B03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327612-2A87-402A-92F8-F921DC130266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66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t="3503" r="4276" b="2338"/>
          <a:stretch>
            <a:fillRect/>
          </a:stretch>
        </p:blipFill>
        <p:spPr bwMode="auto">
          <a:xfrm>
            <a:off x="157163" y="75010"/>
            <a:ext cx="8856662" cy="507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/>
          <p:cNvSpPr txBox="1">
            <a:spLocks noChangeArrowheads="1"/>
          </p:cNvSpPr>
          <p:nvPr userDrawn="1"/>
        </p:nvSpPr>
        <p:spPr bwMode="auto">
          <a:xfrm>
            <a:off x="1524000" y="4930379"/>
            <a:ext cx="6096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200" b="1">
                <a:solidFill>
                  <a:srgbClr val="134679"/>
                </a:solidFill>
              </a:rPr>
              <a:t>© Global Initiative for Asthma3.</a:t>
            </a:r>
          </a:p>
        </p:txBody>
      </p:sp>
      <p:sp>
        <p:nvSpPr>
          <p:cNvPr id="5" name="Rectangle 7"/>
          <p:cNvSpPr>
            <a:spLocks/>
          </p:cNvSpPr>
          <p:nvPr userDrawn="1"/>
        </p:nvSpPr>
        <p:spPr bwMode="auto">
          <a:xfrm>
            <a:off x="304800" y="3558779"/>
            <a:ext cx="8813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663"/>
              </a:spcBef>
            </a:pPr>
            <a:r>
              <a:rPr lang="en-US" altLang="en-US" sz="1600" smtClean="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GINA Global </a:t>
            </a:r>
            <a: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Strategy for Asthma Management </a:t>
            </a:r>
            <a:b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</a:br>
            <a: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and </a:t>
            </a:r>
            <a:r>
              <a:rPr lang="en-US" altLang="en-US" sz="1600" smtClean="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Prevention</a:t>
            </a:r>
            <a:endParaRPr lang="en-US" altLang="en-US" sz="1600">
              <a:solidFill>
                <a:srgbClr val="134679"/>
              </a:solidFill>
              <a:cs typeface="Arial" pitchFamily="34" charset="0"/>
              <a:sym typeface="Arial" pitchFamily="34" charset="0"/>
            </a:endParaRPr>
          </a:p>
          <a:p>
            <a:pPr algn="ctr" eaLnBrk="1" hangingPunct="1">
              <a:spcBef>
                <a:spcPts val="663"/>
              </a:spcBef>
            </a:pPr>
            <a: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GOLD Global Strategy for Diagnosis, </a:t>
            </a:r>
            <a:b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</a:br>
            <a:r>
              <a:rPr lang="en-US" altLang="en-US" sz="1600">
                <a:solidFill>
                  <a:srgbClr val="134679"/>
                </a:solidFill>
                <a:cs typeface="Arial" pitchFamily="34" charset="0"/>
                <a:sym typeface="Arial" pitchFamily="34" charset="0"/>
              </a:rPr>
              <a:t>Management and Prevention of COPD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1845"/>
            <a:ext cx="7772400" cy="110251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35F6FE-BF6C-433E-AFEC-5D9AAD571D10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513D21-B91C-47D1-90F4-01C76B551078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11" name="Picture 4"/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355726"/>
            <a:ext cx="1106170" cy="113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49" y="2462088"/>
            <a:ext cx="990600" cy="99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86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775"/>
            <a:ext cx="8820150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2278" y="188537"/>
            <a:ext cx="6480000" cy="70200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185738" indent="0" algn="l">
              <a:tabLst/>
              <a:defRPr sz="2400">
                <a:solidFill>
                  <a:srgbClr val="1346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5CCC4E-7E41-4DD4-BF17-89D91825FE74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763ECB-C8E5-4087-B28E-C7129E928741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12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 preferRelativeResize="0"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83" y="225303"/>
            <a:ext cx="604793" cy="6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46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4"/>
          <p:cNvSpPr/>
          <p:nvPr userDrawn="1"/>
        </p:nvSpPr>
        <p:spPr>
          <a:xfrm>
            <a:off x="165100" y="4989910"/>
            <a:ext cx="8820150" cy="161925"/>
          </a:xfrm>
          <a:custGeom>
            <a:avLst/>
            <a:gdLst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48001 w 8820000"/>
              <a:gd name="connsiteY6" fmla="*/ 288000 h 288000"/>
              <a:gd name="connsiteX7" fmla="*/ 0 w 8820000"/>
              <a:gd name="connsiteY7" fmla="*/ 239999 h 288000"/>
              <a:gd name="connsiteX8" fmla="*/ 0 w 8820000"/>
              <a:gd name="connsiteY8" fmla="*/ 48001 h 288000"/>
              <a:gd name="connsiteX0" fmla="*/ 0 w 8820000"/>
              <a:gd name="connsiteY0" fmla="*/ 48001 h 288000"/>
              <a:gd name="connsiteX1" fmla="*/ 48001 w 8820000"/>
              <a:gd name="connsiteY1" fmla="*/ 0 h 288000"/>
              <a:gd name="connsiteX2" fmla="*/ 8771999 w 8820000"/>
              <a:gd name="connsiteY2" fmla="*/ 0 h 288000"/>
              <a:gd name="connsiteX3" fmla="*/ 8820000 w 8820000"/>
              <a:gd name="connsiteY3" fmla="*/ 48001 h 288000"/>
              <a:gd name="connsiteX4" fmla="*/ 8820000 w 8820000"/>
              <a:gd name="connsiteY4" fmla="*/ 239999 h 288000"/>
              <a:gd name="connsiteX5" fmla="*/ 8771999 w 8820000"/>
              <a:gd name="connsiteY5" fmla="*/ 288000 h 288000"/>
              <a:gd name="connsiteX6" fmla="*/ 0 w 8820000"/>
              <a:gd name="connsiteY6" fmla="*/ 239999 h 288000"/>
              <a:gd name="connsiteX7" fmla="*/ 0 w 8820000"/>
              <a:gd name="connsiteY7" fmla="*/ 48001 h 288000"/>
              <a:gd name="connsiteX0" fmla="*/ 0 w 8820000"/>
              <a:gd name="connsiteY0" fmla="*/ 48001 h 239999"/>
              <a:gd name="connsiteX1" fmla="*/ 48001 w 8820000"/>
              <a:gd name="connsiteY1" fmla="*/ 0 h 239999"/>
              <a:gd name="connsiteX2" fmla="*/ 8771999 w 8820000"/>
              <a:gd name="connsiteY2" fmla="*/ 0 h 239999"/>
              <a:gd name="connsiteX3" fmla="*/ 8820000 w 8820000"/>
              <a:gd name="connsiteY3" fmla="*/ 48001 h 239999"/>
              <a:gd name="connsiteX4" fmla="*/ 8820000 w 8820000"/>
              <a:gd name="connsiteY4" fmla="*/ 239999 h 239999"/>
              <a:gd name="connsiteX5" fmla="*/ 0 w 8820000"/>
              <a:gd name="connsiteY5" fmla="*/ 239999 h 239999"/>
              <a:gd name="connsiteX6" fmla="*/ 0 w 8820000"/>
              <a:gd name="connsiteY6" fmla="*/ 48001 h 2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000" h="239999">
                <a:moveTo>
                  <a:pt x="0" y="48001"/>
                </a:moveTo>
                <a:cubicBezTo>
                  <a:pt x="0" y="21491"/>
                  <a:pt x="21491" y="0"/>
                  <a:pt x="48001" y="0"/>
                </a:cubicBezTo>
                <a:lnTo>
                  <a:pt x="8771999" y="0"/>
                </a:lnTo>
                <a:cubicBezTo>
                  <a:pt x="8798509" y="0"/>
                  <a:pt x="8820000" y="21491"/>
                  <a:pt x="8820000" y="48001"/>
                </a:cubicBezTo>
                <a:lnTo>
                  <a:pt x="8820000" y="239999"/>
                </a:lnTo>
                <a:cubicBezTo>
                  <a:pt x="7350000" y="271999"/>
                  <a:pt x="1470000" y="271999"/>
                  <a:pt x="0" y="239999"/>
                </a:cubicBezTo>
                <a:lnTo>
                  <a:pt x="0" y="48001"/>
                </a:lnTo>
                <a:close/>
              </a:path>
            </a:pathLst>
          </a:custGeom>
          <a:solidFill>
            <a:srgbClr val="1346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D68108-2496-4DEF-BF83-3B4C197227EA}" type="datetime1">
              <a:rPr lang="en-AU" altLang="en-US"/>
              <a:pPr/>
              <a:t>9/04/2019</a:t>
            </a:fld>
            <a:endParaRPr lang="en-AU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12DEE2-34B3-422B-9C0B-0F61D192C849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9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 preferRelativeResize="0"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83" y="225303"/>
            <a:ext cx="604793" cy="6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3"/>
          <p:cNvSpPr>
            <a:spLocks/>
          </p:cNvSpPr>
          <p:nvPr userDrawn="1"/>
        </p:nvSpPr>
        <p:spPr bwMode="auto">
          <a:xfrm>
            <a:off x="6052739" y="4990356"/>
            <a:ext cx="28469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100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100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624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9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83" charset="-128"/>
          <a:cs typeface="ＭＳ Ｐゴシック" pitchFamily="-83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83" charset="0"/>
          <a:ea typeface="ＭＳ Ｐゴシック" pitchFamily="-83" charset="-128"/>
          <a:cs typeface="ＭＳ Ｐゴシック" pitchFamily="-8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83" charset="-128"/>
          <a:cs typeface="ＭＳ Ｐゴシック" pitchFamily="-83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83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83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83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83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DFDA-BDC2-4F95-B27E-C608D7138AE6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9/04/2019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2E0-CE29-4501-9C8D-D3FC30BC14F5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/>
              <a:t>Global Initiative for Asthma (GINA)</a:t>
            </a:r>
            <a:br>
              <a:rPr lang="en-US"/>
            </a:br>
            <a:r>
              <a:rPr lang="en-AU" smtClean="0"/>
              <a:t>What’s new in GINA 2019?</a:t>
            </a:r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901700" y="4077667"/>
            <a:ext cx="6768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smtClean="0">
                <a:solidFill>
                  <a:srgbClr val="134679"/>
                </a:solidFill>
              </a:rPr>
              <a:t>This slide set is restricted for academic and educational purposes only. No additions or changes </a:t>
            </a:r>
            <a:r>
              <a:rPr lang="en-US" sz="1400" baseline="0" smtClean="0">
                <a:solidFill>
                  <a:srgbClr val="134679"/>
                </a:solidFill>
              </a:rPr>
              <a:t>may be made to slides. </a:t>
            </a:r>
            <a:r>
              <a:rPr lang="en-US" sz="1400" smtClean="0">
                <a:solidFill>
                  <a:srgbClr val="134679"/>
                </a:solidFill>
              </a:rPr>
              <a:t>Use of the slide set or of individual slides for commercial or promotional purposes requires approval from GINA. </a:t>
            </a:r>
            <a:endParaRPr lang="en-AU" sz="1400" smtClean="0"/>
          </a:p>
        </p:txBody>
      </p:sp>
    </p:spTree>
    <p:extLst>
      <p:ext uri="{BB962C8B-B14F-4D97-AF65-F5344CB8AC3E}">
        <p14:creationId xmlns:p14="http://schemas.microsoft.com/office/powerpoint/2010/main" val="136876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30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99820" y="129750"/>
            <a:ext cx="2808000" cy="4320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ounded Rectangle 50"/>
          <p:cNvSpPr/>
          <p:nvPr/>
        </p:nvSpPr>
        <p:spPr>
          <a:xfrm>
            <a:off x="599820" y="788663"/>
            <a:ext cx="2340000" cy="3960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ounded Rectangle 51"/>
          <p:cNvSpPr/>
          <p:nvPr/>
        </p:nvSpPr>
        <p:spPr>
          <a:xfrm>
            <a:off x="5316663" y="337458"/>
            <a:ext cx="1703609" cy="3960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ounded Rectangle 52"/>
          <p:cNvSpPr/>
          <p:nvPr/>
        </p:nvSpPr>
        <p:spPr>
          <a:xfrm>
            <a:off x="5316662" y="1717416"/>
            <a:ext cx="1548000" cy="687584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ounded Rectangle 53"/>
          <p:cNvSpPr/>
          <p:nvPr/>
        </p:nvSpPr>
        <p:spPr>
          <a:xfrm>
            <a:off x="599820" y="2125781"/>
            <a:ext cx="1944000" cy="5040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8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76695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76695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76695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76695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30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76695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490238" y="1243653"/>
            <a:ext cx="1980000" cy="864000"/>
          </a:xfrm>
          <a:prstGeom prst="borderCallout2">
            <a:avLst>
              <a:gd name="adj1" fmla="val 19859"/>
              <a:gd name="adj2" fmla="val -4940"/>
              <a:gd name="adj3" fmla="val 18750"/>
              <a:gd name="adj4" fmla="val -16667"/>
              <a:gd name="adj5" fmla="val 203164"/>
              <a:gd name="adj6" fmla="val 6086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smtClean="0">
                <a:solidFill>
                  <a:srgbClr val="002060"/>
                </a:solidFill>
              </a:rPr>
              <a:t>‘Controller’ treatment means the treatment taken to prevent exacerbations</a:t>
            </a:r>
            <a:endParaRPr lang="en-AU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Step 2 – rationale for changes </a:t>
            </a:r>
            <a:br>
              <a:rPr lang="en-AU" smtClean="0"/>
            </a:br>
            <a:r>
              <a:rPr lang="en-AU" smtClean="0"/>
              <a:t>in GINA 2019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6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4659" y="2631622"/>
            <a:ext cx="2952000" cy="936000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6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7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522"/>
            <a:ext cx="8686800" cy="3906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smtClean="0"/>
              <a:t>Regular low dose ICS with as-needed SABA</a:t>
            </a:r>
          </a:p>
          <a:p>
            <a:r>
              <a:rPr lang="en-AU" smtClean="0"/>
              <a:t>Evidence </a:t>
            </a:r>
          </a:p>
          <a:p>
            <a:pPr lvl="1"/>
            <a:r>
              <a:rPr lang="en-AU" smtClean="0"/>
              <a:t>A large </a:t>
            </a:r>
            <a:r>
              <a:rPr lang="en-AU"/>
              <a:t>body of evidence from RCTs and observational </a:t>
            </a:r>
            <a:r>
              <a:rPr lang="en-AU" smtClean="0"/>
              <a:t>studies that low dose ICS substantially reduces risks </a:t>
            </a:r>
            <a:r>
              <a:rPr lang="en-AU"/>
              <a:t>of severe exacerbations, hospitalizations and </a:t>
            </a:r>
            <a:r>
              <a:rPr lang="en-AU" smtClean="0"/>
              <a:t>death </a:t>
            </a:r>
            <a:br>
              <a:rPr lang="en-AU" smtClean="0"/>
            </a:br>
            <a:r>
              <a:rPr lang="en-AU" sz="1400" smtClean="0"/>
              <a:t>e.g. </a:t>
            </a:r>
            <a:r>
              <a:rPr lang="en-AU" sz="1400" i="1" smtClean="0"/>
              <a:t>Suissa, NEJMed 2000; Suissa, Thorax 2002; Pauwels, Lancet 2003; O’Byrne, AJRCCM 2001</a:t>
            </a:r>
            <a:endParaRPr lang="en-AU" i="1" smtClean="0"/>
          </a:p>
          <a:p>
            <a:pPr lvl="1"/>
            <a:r>
              <a:rPr lang="en-AU" smtClean="0"/>
              <a:t>Serious exacerbations halved even in patients with symptoms 0-1 days per week </a:t>
            </a:r>
            <a:r>
              <a:rPr lang="en-AU" sz="1400" i="1" smtClean="0"/>
              <a:t>(Reddel, Lancet 2017)</a:t>
            </a:r>
            <a:r>
              <a:rPr lang="en-AU" smtClean="0"/>
              <a:t> </a:t>
            </a:r>
          </a:p>
          <a:p>
            <a:pPr lvl="1"/>
            <a:r>
              <a:rPr lang="en-AU" smtClean="0"/>
              <a:t>Improved symptom control and reduced exercise-induced bronchoconstriction</a:t>
            </a:r>
          </a:p>
          <a:p>
            <a:r>
              <a:rPr lang="en-AU" smtClean="0"/>
              <a:t>Values and preferences</a:t>
            </a:r>
          </a:p>
          <a:p>
            <a:pPr lvl="1"/>
            <a:r>
              <a:rPr lang="en-AU" smtClean="0"/>
              <a:t>High importance was given to preventing asthma deaths and severe exacerbations</a:t>
            </a:r>
          </a:p>
          <a:p>
            <a:pPr lvl="1"/>
            <a:r>
              <a:rPr lang="en-AU" smtClean="0"/>
              <a:t>However, we were aware that poor adherence is common in mild asthma in the community, and that this would expose patients to the risks of SABA-only treatment</a:t>
            </a:r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56326" y="163286"/>
            <a:ext cx="8579834" cy="727251"/>
          </a:xfrm>
        </p:spPr>
        <p:txBody>
          <a:bodyPr>
            <a:noAutofit/>
          </a:bodyPr>
          <a:lstStyle/>
          <a:p>
            <a:r>
              <a:rPr lang="en-AU" sz="2000" smtClean="0"/>
              <a:t>Step 2 – there are two ‘preferred’ controller options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81605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521"/>
            <a:ext cx="8686800" cy="4091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smtClean="0"/>
              <a:t>As-needed low dose ICS-formoterol</a:t>
            </a:r>
            <a:r>
              <a:rPr lang="en-AU" smtClean="0"/>
              <a:t> </a:t>
            </a:r>
            <a:r>
              <a:rPr lang="en-AU" sz="1600" smtClean="0"/>
              <a:t>(off-label; all evidence with budesonide-formoterol)</a:t>
            </a:r>
            <a:endParaRPr lang="en-AU" smtClean="0"/>
          </a:p>
          <a:p>
            <a:r>
              <a:rPr lang="en-AU" smtClean="0"/>
              <a:t>Evidence</a:t>
            </a:r>
          </a:p>
          <a:p>
            <a:pPr lvl="1"/>
            <a:r>
              <a:rPr lang="en-AU" smtClean="0"/>
              <a:t>Direct </a:t>
            </a:r>
            <a:r>
              <a:rPr lang="en-AU"/>
              <a:t>evidence from </a:t>
            </a:r>
            <a:r>
              <a:rPr lang="en-AU" smtClean="0"/>
              <a:t>two large studies of </a:t>
            </a:r>
            <a:r>
              <a:rPr lang="en-AU"/>
              <a:t>non-inferiority for severe exacerbations </a:t>
            </a:r>
            <a:r>
              <a:rPr lang="en-AU" smtClean="0"/>
              <a:t>vs daily </a:t>
            </a:r>
            <a:r>
              <a:rPr lang="en-AU"/>
              <a:t>low dose ICS + as-needed </a:t>
            </a:r>
            <a:r>
              <a:rPr lang="en-AU" smtClean="0"/>
              <a:t>SABA </a:t>
            </a:r>
            <a:r>
              <a:rPr lang="en-AU" sz="1400" i="1" smtClean="0"/>
              <a:t>(O’Byrne, NEJMed 2018, Bateman, NEJMed 2018)</a:t>
            </a:r>
            <a:endParaRPr lang="en-AU" i="1"/>
          </a:p>
          <a:p>
            <a:pPr lvl="1"/>
            <a:r>
              <a:rPr lang="en-AU" smtClean="0"/>
              <a:t>Direct evidence from one large study of 64% reduction in severe exacerbations vs SABA-only treatment</a:t>
            </a:r>
            <a:r>
              <a:rPr lang="en-AU" i="1"/>
              <a:t> </a:t>
            </a:r>
            <a:r>
              <a:rPr lang="en-AU" sz="1400" i="1"/>
              <a:t>(O’Byrne, NEJMed </a:t>
            </a:r>
            <a:r>
              <a:rPr lang="en-AU" sz="1400" i="1" smtClean="0"/>
              <a:t>2018)</a:t>
            </a:r>
            <a:endParaRPr lang="en-AU" smtClean="0"/>
          </a:p>
          <a:p>
            <a:pPr lvl="1"/>
            <a:r>
              <a:rPr lang="en-AU" smtClean="0"/>
              <a:t>Symptoms reduced; one study showed reduced exercise-induced bronchoconstriction</a:t>
            </a:r>
          </a:p>
          <a:p>
            <a:r>
              <a:rPr lang="en-AU" smtClean="0"/>
              <a:t>Values and preferences</a:t>
            </a:r>
          </a:p>
          <a:p>
            <a:pPr lvl="1"/>
            <a:r>
              <a:rPr lang="en-AU" smtClean="0"/>
              <a:t>High importance was given to preventing severe exacerbations, avoiding need for daily ICS in patients with mild or infrequent symptoms, and safety of as-needed ICS-formoterol in maintenance and reliever therapy, with no new safety signals</a:t>
            </a:r>
          </a:p>
          <a:p>
            <a:pPr lvl="1"/>
            <a:r>
              <a:rPr lang="en-AU" smtClean="0"/>
              <a:t>Lower importance given to small non-cumulative differences in symptom control (ACQ-5 difference 0.15 vs MCID 0.5) and lung function compared with daily ICS</a:t>
            </a:r>
          </a:p>
          <a:p>
            <a:pPr lvl="1"/>
            <a:r>
              <a:rPr lang="en-AU" smtClean="0"/>
              <a:t>Makes use of normal patient behavior (seeking symptom relief) to deliver controller</a:t>
            </a:r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endParaRPr lang="en-AU" smtClean="0"/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36" y="188537"/>
            <a:ext cx="8525406" cy="702000"/>
          </a:xfrm>
        </p:spPr>
        <p:txBody>
          <a:bodyPr>
            <a:noAutofit/>
          </a:bodyPr>
          <a:lstStyle/>
          <a:p>
            <a:pPr marL="0"/>
            <a:r>
              <a:rPr lang="en-AU" sz="2000"/>
              <a:t>Step 2 – two </a:t>
            </a:r>
            <a:r>
              <a:rPr lang="en-AU" sz="2000" smtClean="0"/>
              <a:t>‘preferred’ </a:t>
            </a:r>
            <a:r>
              <a:rPr lang="en-AU" sz="2000"/>
              <a:t>controller options</a:t>
            </a:r>
          </a:p>
        </p:txBody>
      </p:sp>
    </p:spTree>
    <p:extLst>
      <p:ext uri="{BB962C8B-B14F-4D97-AF65-F5344CB8AC3E}">
        <p14:creationId xmlns:p14="http://schemas.microsoft.com/office/powerpoint/2010/main" val="26444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4659" y="3534768"/>
            <a:ext cx="2952000" cy="576000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6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7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1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522"/>
            <a:ext cx="8686800" cy="4058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u="sng" smtClean="0"/>
              <a:t>Low </a:t>
            </a:r>
            <a:r>
              <a:rPr lang="en-AU" u="sng"/>
              <a:t>dose ICS taken whenever SABA taken</a:t>
            </a:r>
            <a:r>
              <a:rPr lang="en-AU"/>
              <a:t> </a:t>
            </a:r>
            <a:r>
              <a:rPr lang="en-AU" sz="1600"/>
              <a:t>(</a:t>
            </a:r>
            <a:r>
              <a:rPr lang="en-AU" sz="1600" smtClean="0"/>
              <a:t>off-label, separate or combination inhalers)</a:t>
            </a:r>
            <a:endParaRPr lang="en-AU" smtClean="0"/>
          </a:p>
          <a:p>
            <a:r>
              <a:rPr lang="en-AU" smtClean="0"/>
              <a:t>Evidence</a:t>
            </a:r>
          </a:p>
          <a:p>
            <a:pPr lvl="1"/>
            <a:r>
              <a:rPr lang="en-AU" smtClean="0"/>
              <a:t>Two RCTs showed reduced </a:t>
            </a:r>
            <a:r>
              <a:rPr lang="en-AU"/>
              <a:t>exacerbations compared with SABA-only </a:t>
            </a:r>
            <a:r>
              <a:rPr lang="en-AU" smtClean="0"/>
              <a:t>treatment</a:t>
            </a:r>
          </a:p>
          <a:p>
            <a:pPr lvl="2"/>
            <a:r>
              <a:rPr lang="en-AU"/>
              <a:t>BEST, in adults, with combination ICS-SABA </a:t>
            </a:r>
            <a:r>
              <a:rPr lang="en-AU" sz="1200" i="1"/>
              <a:t>(Papi, NEJMed 2007</a:t>
            </a:r>
            <a:r>
              <a:rPr lang="en-AU" sz="1200" i="1" smtClean="0"/>
              <a:t>)</a:t>
            </a:r>
          </a:p>
          <a:p>
            <a:pPr lvl="2"/>
            <a:r>
              <a:rPr lang="en-AU" smtClean="0"/>
              <a:t>TREXA, in children/adolescents, with </a:t>
            </a:r>
            <a:r>
              <a:rPr lang="en-AU"/>
              <a:t>separate inhalers </a:t>
            </a:r>
            <a:r>
              <a:rPr lang="en-AU" sz="1200" i="1"/>
              <a:t>(</a:t>
            </a:r>
            <a:r>
              <a:rPr lang="en-AU" sz="1200" i="1" smtClean="0"/>
              <a:t>Martinez, </a:t>
            </a:r>
            <a:r>
              <a:rPr lang="en-AU" sz="1200" i="1"/>
              <a:t>Lancet 2011</a:t>
            </a:r>
            <a:r>
              <a:rPr lang="en-AU" sz="1200" i="1" smtClean="0"/>
              <a:t>)</a:t>
            </a:r>
            <a:endParaRPr lang="en-AU" i="1" smtClean="0"/>
          </a:p>
          <a:p>
            <a:pPr lvl="1"/>
            <a:r>
              <a:rPr lang="en-AU" smtClean="0"/>
              <a:t>Three RCTs showed similar </a:t>
            </a:r>
            <a:r>
              <a:rPr lang="en-AU"/>
              <a:t>or fewer exacerbations compared with maintenance </a:t>
            </a:r>
            <a:r>
              <a:rPr lang="en-AU" smtClean="0"/>
              <a:t>ICS</a:t>
            </a:r>
          </a:p>
          <a:p>
            <a:pPr lvl="2"/>
            <a:r>
              <a:rPr lang="en-AU" smtClean="0"/>
              <a:t>TREXA, BEST </a:t>
            </a:r>
          </a:p>
          <a:p>
            <a:pPr lvl="2"/>
            <a:r>
              <a:rPr lang="en-AU" smtClean="0"/>
              <a:t>BASALT in adults, separate inhalers, vs physician-adjusted treatment </a:t>
            </a:r>
            <a:r>
              <a:rPr lang="en-AU" sz="1200" i="1" smtClean="0"/>
              <a:t>(Calhoun, JAMA </a:t>
            </a:r>
            <a:r>
              <a:rPr lang="en-AU" sz="1200" i="1"/>
              <a:t>2012)</a:t>
            </a:r>
            <a:r>
              <a:rPr lang="en-AU"/>
              <a:t> </a:t>
            </a:r>
            <a:endParaRPr lang="en-AU" smtClean="0"/>
          </a:p>
          <a:p>
            <a:r>
              <a:rPr lang="en-AU" smtClean="0"/>
              <a:t>Values and preferences</a:t>
            </a:r>
            <a:endParaRPr lang="en-AU"/>
          </a:p>
          <a:p>
            <a:pPr lvl="1"/>
            <a:r>
              <a:rPr lang="en-AU" smtClean="0"/>
              <a:t>High </a:t>
            </a:r>
            <a:r>
              <a:rPr lang="en-AU"/>
              <a:t>importance </a:t>
            </a:r>
            <a:r>
              <a:rPr lang="en-AU" smtClean="0"/>
              <a:t>given </a:t>
            </a:r>
            <a:r>
              <a:rPr lang="en-AU"/>
              <a:t>to preventing severe </a:t>
            </a:r>
            <a:r>
              <a:rPr lang="en-AU" smtClean="0"/>
              <a:t>exacerbations</a:t>
            </a:r>
          </a:p>
          <a:p>
            <a:pPr lvl="1"/>
            <a:r>
              <a:rPr lang="en-AU" smtClean="0"/>
              <a:t>Lower </a:t>
            </a:r>
            <a:r>
              <a:rPr lang="en-AU"/>
              <a:t>importance </a:t>
            </a:r>
            <a:r>
              <a:rPr lang="en-AU" smtClean="0"/>
              <a:t>given </a:t>
            </a:r>
            <a:r>
              <a:rPr lang="en-AU"/>
              <a:t>to small differences in symptom control and the inconvenience of needing to carry two </a:t>
            </a:r>
            <a:r>
              <a:rPr lang="en-AU" smtClean="0"/>
              <a:t>inhalers</a:t>
            </a:r>
          </a:p>
          <a:p>
            <a:pPr lvl="1"/>
            <a:r>
              <a:rPr lang="en-AU" smtClean="0"/>
              <a:t>Combination ICS-SABA inhalers are available in some countries, but approved only  for maintenance use</a:t>
            </a:r>
          </a:p>
          <a:p>
            <a:r>
              <a:rPr lang="en-AU" smtClean="0"/>
              <a:t>Another option: leukotriene receptor antagonist (less effective for exacerbations)</a:t>
            </a:r>
          </a:p>
          <a:p>
            <a:pPr lvl="1"/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280" y="188537"/>
            <a:ext cx="8285920" cy="702000"/>
          </a:xfrm>
        </p:spPr>
        <p:txBody>
          <a:bodyPr>
            <a:normAutofit/>
          </a:bodyPr>
          <a:lstStyle/>
          <a:p>
            <a:pPr marL="0"/>
            <a:r>
              <a:rPr lang="en-AU" sz="2000" smtClean="0"/>
              <a:t>Step 2 - other controller options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8167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Step 1 – rationale for changes </a:t>
            </a:r>
            <a:br>
              <a:rPr lang="en-AU" smtClean="0"/>
            </a:br>
            <a:r>
              <a:rPr lang="en-AU" smtClean="0"/>
              <a:t>in GINA 2019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84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41841" y="2798008"/>
            <a:ext cx="972000" cy="1260000"/>
          </a:xfrm>
          <a:prstGeom prst="roundRect">
            <a:avLst>
              <a:gd name="adj" fmla="val 6101"/>
            </a:avLst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6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7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8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8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522"/>
            <a:ext cx="8686800" cy="3906078"/>
          </a:xfrm>
        </p:spPr>
        <p:txBody>
          <a:bodyPr>
            <a:normAutofit/>
          </a:bodyPr>
          <a:lstStyle/>
          <a:p>
            <a:r>
              <a:rPr lang="en-AU" smtClean="0"/>
              <a:t>The GINA report is not a guideline, but an integrated evidence-based strategy focusing on translation into clinical practice</a:t>
            </a:r>
          </a:p>
          <a:p>
            <a:r>
              <a:rPr lang="en-AU" smtClean="0"/>
              <a:t>Recommendations are framed, not as answers to isolated PICOT questions, but as part of an integrated strategy, in relation to:</a:t>
            </a:r>
          </a:p>
          <a:p>
            <a:pPr lvl="1"/>
            <a:r>
              <a:rPr lang="en-AU" smtClean="0"/>
              <a:t>The GINA goals of preventing asthma deaths and exacerbations, as well as </a:t>
            </a:r>
            <a:br>
              <a:rPr lang="en-AU" smtClean="0"/>
            </a:br>
            <a:r>
              <a:rPr lang="en-AU" smtClean="0"/>
              <a:t>improving symptom control</a:t>
            </a:r>
          </a:p>
          <a:p>
            <a:pPr lvl="1"/>
            <a:r>
              <a:rPr lang="en-AU" smtClean="0"/>
              <a:t>Current understanding of underlying disease processes</a:t>
            </a:r>
          </a:p>
          <a:p>
            <a:pPr lvl="1"/>
            <a:r>
              <a:rPr lang="en-AU"/>
              <a:t>Human behavior (of health professionals and patients/carers)</a:t>
            </a:r>
          </a:p>
          <a:p>
            <a:pPr lvl="1"/>
            <a:r>
              <a:rPr lang="en-AU" smtClean="0"/>
              <a:t>Implementation in clinical practice</a:t>
            </a:r>
          </a:p>
          <a:p>
            <a:pPr lvl="1"/>
            <a:r>
              <a:rPr lang="en-AU" smtClean="0"/>
              <a:t>Global variation in populations, health systems and medication access </a:t>
            </a:r>
          </a:p>
          <a:p>
            <a:r>
              <a:rPr lang="en-AU" smtClean="0"/>
              <a:t>For new therapies, 2 good quality studies + indication by EMA/FDA are required </a:t>
            </a:r>
          </a:p>
          <a:p>
            <a:pPr lvl="1"/>
            <a:r>
              <a:rPr lang="en-AU" smtClean="0"/>
              <a:t>For existing medications with established safety profile, GINA may sometimes make off-label recommendations for new indications (e.g. macrolides for severe asthma)</a:t>
            </a:r>
          </a:p>
          <a:p>
            <a:endParaRPr lang="en-AU" smtClean="0"/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About the GINA strategy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1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Step 1 is for patients with symptoms less than twice a month, and with </a:t>
            </a:r>
            <a:br>
              <a:rPr lang="en-AU" smtClean="0"/>
            </a:br>
            <a:r>
              <a:rPr lang="en-AU" smtClean="0"/>
              <a:t>no exacerbation risk factors </a:t>
            </a:r>
          </a:p>
          <a:p>
            <a:pPr marL="0" indent="0">
              <a:buNone/>
            </a:pPr>
            <a:r>
              <a:rPr lang="en-AU" u="sng" smtClean="0"/>
              <a:t>As-needed low dose ICS-formoterol (off-label)</a:t>
            </a:r>
          </a:p>
          <a:p>
            <a:r>
              <a:rPr lang="en-AU" smtClean="0"/>
              <a:t>Evidence</a:t>
            </a:r>
          </a:p>
          <a:p>
            <a:pPr lvl="1"/>
            <a:r>
              <a:rPr lang="en-AU" smtClean="0"/>
              <a:t>Indirect evidence from SYGMA 1 of large reduction in severe exacerbations vs SABA-only treatment in patients eligible for Step 2 therapy </a:t>
            </a:r>
            <a:r>
              <a:rPr lang="en-AU" sz="1400" i="1" smtClean="0"/>
              <a:t>(O’Byrne, NEJMed 2018)</a:t>
            </a:r>
            <a:endParaRPr lang="en-AU" i="1" smtClean="0"/>
          </a:p>
          <a:p>
            <a:r>
              <a:rPr lang="en-AU" smtClean="0"/>
              <a:t>Values and preferences</a:t>
            </a:r>
          </a:p>
          <a:p>
            <a:pPr lvl="1"/>
            <a:r>
              <a:rPr lang="en-AU" smtClean="0"/>
              <a:t>High importance given to reducing exacerbations</a:t>
            </a:r>
          </a:p>
          <a:p>
            <a:pPr lvl="1"/>
            <a:r>
              <a:rPr lang="en-AU" smtClean="0"/>
              <a:t>High importance given to avoiding conflicting messages about goals of asthma treatment between Step 1 and Step 2</a:t>
            </a:r>
          </a:p>
          <a:p>
            <a:pPr lvl="1"/>
            <a:r>
              <a:rPr lang="en-AU" smtClean="0"/>
              <a:t>High importance given to poor adherence with regular ICS in patients with infrequent symptoms, which would expose them to risks of SABA-only treatment </a:t>
            </a:r>
          </a:p>
          <a:p>
            <a:pPr lvl="1"/>
            <a:endParaRPr lang="en-AU" smtClean="0"/>
          </a:p>
          <a:p>
            <a:pPr lvl="1"/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280" y="188537"/>
            <a:ext cx="8427434" cy="702000"/>
          </a:xfrm>
        </p:spPr>
        <p:txBody>
          <a:bodyPr>
            <a:normAutofit/>
          </a:bodyPr>
          <a:lstStyle/>
          <a:p>
            <a:r>
              <a:rPr lang="en-AU" sz="2000" smtClean="0"/>
              <a:t>Step 1 – ‘preferred’ controller option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1978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u="sng" smtClean="0"/>
              <a:t>Low dose ICS taken whenever SABA is taken (off-label)</a:t>
            </a:r>
          </a:p>
          <a:p>
            <a:r>
              <a:rPr lang="en-AU" smtClean="0"/>
              <a:t>Evidence</a:t>
            </a:r>
          </a:p>
          <a:p>
            <a:pPr lvl="1"/>
            <a:r>
              <a:rPr lang="en-AU" smtClean="0"/>
              <a:t>Indirect evidence from studies in patients eligible for Step 2 treatment (BEST, TREXA, BASALT)</a:t>
            </a:r>
          </a:p>
          <a:p>
            <a:r>
              <a:rPr lang="en-AU" smtClean="0"/>
              <a:t>Values and preferences</a:t>
            </a:r>
          </a:p>
          <a:p>
            <a:pPr lvl="1"/>
            <a:r>
              <a:rPr lang="en-AU"/>
              <a:t>High importance </a:t>
            </a:r>
            <a:r>
              <a:rPr lang="en-AU" smtClean="0"/>
              <a:t>given </a:t>
            </a:r>
            <a:r>
              <a:rPr lang="en-AU"/>
              <a:t>to preventing severe exacerbations</a:t>
            </a:r>
          </a:p>
          <a:p>
            <a:pPr lvl="1"/>
            <a:r>
              <a:rPr lang="en-AU"/>
              <a:t>Lower importance </a:t>
            </a:r>
            <a:r>
              <a:rPr lang="en-AU" smtClean="0"/>
              <a:t>given </a:t>
            </a:r>
            <a:r>
              <a:rPr lang="en-AU"/>
              <a:t>to small differences in symptom control and the inconvenience of needing to carry two </a:t>
            </a:r>
            <a:r>
              <a:rPr lang="en-AU" smtClean="0"/>
              <a:t>inhalers</a:t>
            </a:r>
          </a:p>
          <a:p>
            <a:pPr lvl="1"/>
            <a:r>
              <a:rPr lang="en-AU" smtClean="0"/>
              <a:t>Combination </a:t>
            </a:r>
            <a:r>
              <a:rPr lang="en-AU"/>
              <a:t>ICS-SABA inhalers are available in some countries, but approved only  for maintenance </a:t>
            </a:r>
            <a:r>
              <a:rPr lang="en-AU" smtClean="0"/>
              <a:t>use</a:t>
            </a:r>
          </a:p>
          <a:p>
            <a:pPr marL="0" indent="0">
              <a:buNone/>
            </a:pPr>
            <a:r>
              <a:rPr lang="en-AU" smtClean="0"/>
              <a:t>Daily ICS is no longer listed as a Step 1 option</a:t>
            </a:r>
          </a:p>
          <a:p>
            <a:pPr lvl="1"/>
            <a:r>
              <a:rPr lang="en-AU" smtClean="0"/>
              <a:t>This was included in GINA 2014-18, but with high probability of poor adherence</a:t>
            </a:r>
          </a:p>
          <a:p>
            <a:pPr lvl="1"/>
            <a:r>
              <a:rPr lang="en-AU" smtClean="0"/>
              <a:t>Now replaced by more feasible as-needed controller options for Step 1</a:t>
            </a:r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622" y="188537"/>
            <a:ext cx="8558063" cy="702000"/>
          </a:xfrm>
        </p:spPr>
        <p:txBody>
          <a:bodyPr>
            <a:normAutofit/>
          </a:bodyPr>
          <a:lstStyle/>
          <a:p>
            <a:pPr marL="0"/>
            <a:r>
              <a:rPr lang="en-AU" sz="2000" smtClean="0"/>
              <a:t>Step 1 - other controller option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4260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Other changes in GINA 2019 -  </a:t>
            </a:r>
            <a:br>
              <a:rPr lang="en-AU" smtClean="0"/>
            </a:br>
            <a:r>
              <a:rPr lang="en-AU" smtClean="0"/>
              <a:t>Steps 3-5 for adults and adolescents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31428" y="2243032"/>
            <a:ext cx="792000" cy="1297768"/>
          </a:xfrm>
          <a:prstGeom prst="roundRect">
            <a:avLst>
              <a:gd name="adj" fmla="val 6101"/>
            </a:avLst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8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9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Line Callout 2 50"/>
          <p:cNvSpPr/>
          <p:nvPr/>
        </p:nvSpPr>
        <p:spPr>
          <a:xfrm flipH="1">
            <a:off x="6799946" y="861479"/>
            <a:ext cx="1872000" cy="756000"/>
          </a:xfrm>
          <a:prstGeom prst="borderCallout2">
            <a:avLst>
              <a:gd name="adj1" fmla="val 82575"/>
              <a:gd name="adj2" fmla="val -7352"/>
              <a:gd name="adj3" fmla="val 84453"/>
              <a:gd name="adj4" fmla="val -16667"/>
              <a:gd name="adj5" fmla="val 261567"/>
              <a:gd name="adj6" fmla="val 63635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smtClean="0">
                <a:solidFill>
                  <a:srgbClr val="002060"/>
                </a:solidFill>
              </a:rPr>
              <a:t>Step 4 treatment is medium dose ICS-LABA; high dose now in Step 5</a:t>
            </a:r>
            <a:endParaRPr lang="en-AU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5700" y="1802685"/>
            <a:ext cx="720000" cy="1728000"/>
          </a:xfrm>
          <a:prstGeom prst="roundRect">
            <a:avLst>
              <a:gd name="adj" fmla="val 6101"/>
            </a:avLst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ounded Rectangle 41"/>
          <p:cNvSpPr/>
          <p:nvPr/>
        </p:nvSpPr>
        <p:spPr>
          <a:xfrm>
            <a:off x="7625696" y="3530685"/>
            <a:ext cx="720000" cy="587840"/>
          </a:xfrm>
          <a:prstGeom prst="roundRect">
            <a:avLst>
              <a:gd name="adj" fmla="val 6101"/>
            </a:avLst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7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8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49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Line Callout 2 50"/>
          <p:cNvSpPr/>
          <p:nvPr/>
        </p:nvSpPr>
        <p:spPr>
          <a:xfrm flipH="1">
            <a:off x="6799946" y="861479"/>
            <a:ext cx="1872000" cy="684000"/>
          </a:xfrm>
          <a:prstGeom prst="borderCallout2">
            <a:avLst>
              <a:gd name="adj1" fmla="val 19859"/>
              <a:gd name="adj2" fmla="val -4940"/>
              <a:gd name="adj3" fmla="val 18750"/>
              <a:gd name="adj4" fmla="val -16667"/>
              <a:gd name="adj5" fmla="val 286234"/>
              <a:gd name="adj6" fmla="val 22026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400" smtClean="0">
                <a:solidFill>
                  <a:srgbClr val="002060"/>
                </a:solidFill>
              </a:rPr>
              <a:t>See severe asthma Pocket Guide for </a:t>
            </a:r>
            <a:br>
              <a:rPr lang="en-AU" sz="1400" smtClean="0">
                <a:solidFill>
                  <a:srgbClr val="002060"/>
                </a:solidFill>
              </a:rPr>
            </a:br>
            <a:r>
              <a:rPr lang="en-AU" sz="1400" smtClean="0">
                <a:solidFill>
                  <a:srgbClr val="002060"/>
                </a:solidFill>
              </a:rPr>
              <a:t>details about Step 5</a:t>
            </a:r>
            <a:endParaRPr lang="en-AU"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42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Changes in GINA 2019 – </a:t>
            </a:r>
            <a:br>
              <a:rPr lang="en-AU" smtClean="0"/>
            </a:br>
            <a:r>
              <a:rPr lang="en-AU" smtClean="0"/>
              <a:t>children 6-11 years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8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18616622">
            <a:off x="4053527" y="979882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85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85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 rot="3781407">
            <a:off x="4126086" y="965891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85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85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 rot="21356104">
            <a:off x="4105997" y="1369669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85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85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7" name="object 16"/>
          <p:cNvSpPr txBox="1"/>
          <p:nvPr/>
        </p:nvSpPr>
        <p:spPr>
          <a:xfrm>
            <a:off x="1102219" y="3733410"/>
            <a:ext cx="774700" cy="244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10"/>
              </a:spcBef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7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2960455" y="3742147"/>
            <a:ext cx="1918335" cy="2533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750" i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taken*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18"/>
          <p:cNvSpPr txBox="1"/>
          <p:nvPr/>
        </p:nvSpPr>
        <p:spPr>
          <a:xfrm>
            <a:off x="5920316" y="3742147"/>
            <a:ext cx="746760" cy="24032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lang="en-AU" sz="750" i="1" spc="5" smtClean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750" i="1" spc="5" smtClean="0">
                <a:solidFill>
                  <a:srgbClr val="231F20"/>
                </a:solidFill>
                <a:latin typeface="Arial"/>
                <a:cs typeface="Arial"/>
              </a:rPr>
              <a:t>ow</a:t>
            </a:r>
            <a:r>
              <a:rPr sz="750" i="1" spc="-6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dose  ICS+LTRA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9"/>
          <p:cNvSpPr txBox="1"/>
          <p:nvPr/>
        </p:nvSpPr>
        <p:spPr>
          <a:xfrm>
            <a:off x="6883637" y="3742147"/>
            <a:ext cx="717550" cy="4895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High dose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ICS- 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LABA, or add- 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on tiotropium, 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or add-on</a:t>
            </a:r>
            <a:r>
              <a:rPr sz="7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20"/>
          <p:cNvSpPr txBox="1"/>
          <p:nvPr/>
        </p:nvSpPr>
        <p:spPr>
          <a:xfrm>
            <a:off x="7670021" y="3742147"/>
            <a:ext cx="697230" cy="6070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750" i="1" spc="-5" dirty="0">
                <a:solidFill>
                  <a:srgbClr val="231F20"/>
                </a:solidFill>
                <a:latin typeface="Arial"/>
                <a:cs typeface="Arial"/>
              </a:rPr>
              <a:t>Add-on</a:t>
            </a:r>
            <a:r>
              <a:rPr sz="75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-10" dirty="0">
                <a:solidFill>
                  <a:srgbClr val="231F20"/>
                </a:solidFill>
                <a:latin typeface="Arial"/>
                <a:cs typeface="Arial"/>
              </a:rPr>
              <a:t>anti-IL5,  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or add-on </a:t>
            </a:r>
            <a:r>
              <a:rPr sz="750" i="1" spc="-5" dirty="0">
                <a:solidFill>
                  <a:srgbClr val="231F20"/>
                </a:solidFill>
                <a:latin typeface="Arial"/>
                <a:cs typeface="Arial"/>
              </a:rPr>
              <a:t>low  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r>
              <a:rPr sz="75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Arial"/>
                <a:cs typeface="Arial"/>
              </a:rPr>
              <a:t>OCS,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57480">
              <a:lnSpc>
                <a:spcPct val="103200"/>
              </a:lnSpc>
            </a:pP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but</a:t>
            </a:r>
            <a:r>
              <a:rPr sz="750" i="1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-5" dirty="0">
                <a:solidFill>
                  <a:srgbClr val="231F20"/>
                </a:solidFill>
                <a:latin typeface="Arial"/>
                <a:cs typeface="Arial"/>
              </a:rPr>
              <a:t>consider  side-effects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21"/>
          <p:cNvSpPr txBox="1"/>
          <p:nvPr/>
        </p:nvSpPr>
        <p:spPr>
          <a:xfrm>
            <a:off x="2023347" y="3755254"/>
            <a:ext cx="834390" cy="4895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20"/>
              </a:spcBef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ICS  taken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taken*;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or  daily low dose</a:t>
            </a:r>
            <a:r>
              <a:rPr sz="750" i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ICS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22"/>
          <p:cNvSpPr txBox="1"/>
          <p:nvPr/>
        </p:nvSpPr>
        <p:spPr>
          <a:xfrm>
            <a:off x="725813" y="4368657"/>
            <a:ext cx="572135" cy="1644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spcBef>
                <a:spcPts val="200"/>
              </a:spcBef>
            </a:pPr>
            <a:r>
              <a:rPr sz="75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5" name="object 24"/>
          <p:cNvSpPr txBox="1"/>
          <p:nvPr/>
        </p:nvSpPr>
        <p:spPr>
          <a:xfrm>
            <a:off x="1946893" y="4688132"/>
            <a:ext cx="2965450" cy="1479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spcBef>
                <a:spcPts val="25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* </a:t>
            </a: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700" spc="15" dirty="0">
                <a:solidFill>
                  <a:srgbClr val="231F20"/>
                </a:solidFill>
                <a:latin typeface="Arial"/>
                <a:cs typeface="Arial"/>
              </a:rPr>
              <a:t>separate ICS </a:t>
            </a: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700" spc="20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700" spc="5" dirty="0">
                <a:solidFill>
                  <a:srgbClr val="231F20"/>
                </a:solidFill>
                <a:latin typeface="Arial"/>
                <a:cs typeface="Arial"/>
              </a:rPr>
              <a:t>inhalers; </a:t>
            </a: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only one study </a:t>
            </a:r>
            <a:r>
              <a:rPr sz="700" spc="5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7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children</a:t>
            </a:r>
            <a:endParaRPr sz="7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725813" y="2973649"/>
            <a:ext cx="11017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75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75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75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75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7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2023347" y="3000275"/>
            <a:ext cx="40767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750" b="1" spc="-5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75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2960455" y="2827294"/>
            <a:ext cx="40767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750" b="1" spc="-5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75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2960455" y="3065393"/>
            <a:ext cx="2077720" cy="28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  (see table of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ICS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ranges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children)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5920314" y="2670017"/>
            <a:ext cx="828000" cy="7752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75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75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85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lang="en-AU" sz="850" smtClean="0">
                <a:solidFill>
                  <a:srgbClr val="231F20"/>
                </a:solidFill>
                <a:latin typeface="Arial"/>
                <a:cs typeface="Arial"/>
              </a:rPr>
              <a:t/>
            </a:r>
            <a:br>
              <a:rPr lang="en-AU" sz="850" smtClean="0">
                <a:solidFill>
                  <a:srgbClr val="231F20"/>
                </a:solidFill>
                <a:latin typeface="Arial"/>
                <a:cs typeface="Arial"/>
              </a:rPr>
            </a:b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, or medium dose ICS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741104" y="319079"/>
            <a:ext cx="16433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3-5B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Children 6-11</a:t>
            </a:r>
            <a:r>
              <a:rPr sz="1200" b="1" spc="-40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741104" y="1017507"/>
            <a:ext cx="2120265" cy="287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85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85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85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8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741104" y="2359548"/>
            <a:ext cx="1698625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85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85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85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child’s needs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7682672" y="1984115"/>
            <a:ext cx="555625" cy="9632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750" b="1" spc="-10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7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0160">
              <a:lnSpc>
                <a:spcPct val="103200"/>
              </a:lnSpc>
              <a:spcBef>
                <a:spcPts val="875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47320">
              <a:lnSpc>
                <a:spcPct val="103200"/>
              </a:lnSpc>
            </a:pP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±</a:t>
            </a:r>
            <a:r>
              <a:rPr sz="7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therapy,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e.g.</a:t>
            </a:r>
            <a:r>
              <a:rPr sz="75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anti-IgE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1"/>
          <p:cNvSpPr txBox="1"/>
          <p:nvPr/>
        </p:nvSpPr>
        <p:spPr>
          <a:xfrm>
            <a:off x="6894559" y="2428422"/>
            <a:ext cx="681355" cy="788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7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75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7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795">
              <a:lnSpc>
                <a:spcPct val="101200"/>
              </a:lnSpc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Refer for  expert</a:t>
            </a:r>
            <a:r>
              <a:rPr sz="8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advice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2"/>
          <p:cNvSpPr txBox="1"/>
          <p:nvPr/>
        </p:nvSpPr>
        <p:spPr>
          <a:xfrm>
            <a:off x="2891646" y="1302233"/>
            <a:ext cx="746760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75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860"/>
              </a:lnSpc>
              <a:spcBef>
                <a:spcPts val="190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Child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750" i="1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parent 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5368756" y="321436"/>
            <a:ext cx="1685925" cy="78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7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7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75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adherence  Child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parent</a:t>
            </a:r>
            <a:r>
              <a:rPr sz="75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5370940" y="1894206"/>
            <a:ext cx="1553845" cy="51498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860"/>
              </a:lnSpc>
              <a:spcBef>
                <a:spcPts val="185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modifiable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risk</a:t>
            </a:r>
            <a:r>
              <a:rPr sz="75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factors 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75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51130">
              <a:lnSpc>
                <a:spcPts val="1030"/>
              </a:lnSpc>
              <a:spcBef>
                <a:spcPts val="35"/>
              </a:spcBef>
            </a:pP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75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skills</a:t>
            </a:r>
            <a:r>
              <a:rPr sz="75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5" dirty="0">
                <a:solidFill>
                  <a:srgbClr val="231F20"/>
                </a:solidFill>
                <a:latin typeface="Arial"/>
                <a:cs typeface="Arial"/>
              </a:rPr>
              <a:t>training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5370940" y="2396618"/>
            <a:ext cx="91059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750" i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16"/>
          <p:cNvSpPr txBox="1"/>
          <p:nvPr/>
        </p:nvSpPr>
        <p:spPr>
          <a:xfrm>
            <a:off x="4718214" y="4408421"/>
            <a:ext cx="2086033" cy="1314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7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7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7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7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7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9820" y="271268"/>
            <a:ext cx="1836000" cy="432000"/>
          </a:xfrm>
          <a:prstGeom prst="round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1946893" y="3708944"/>
            <a:ext cx="3899766" cy="648000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/>
          <p:cNvSpPr/>
          <p:nvPr/>
        </p:nvSpPr>
        <p:spPr>
          <a:xfrm>
            <a:off x="5861668" y="2649648"/>
            <a:ext cx="972000" cy="1059295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6830519" y="2388380"/>
            <a:ext cx="792000" cy="1320563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2891646" y="2787127"/>
            <a:ext cx="2955013" cy="92181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18415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0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077"/>
            <a:ext cx="8527348" cy="4248978"/>
          </a:xfrm>
        </p:spPr>
        <p:txBody>
          <a:bodyPr>
            <a:normAutofit/>
          </a:bodyPr>
          <a:lstStyle/>
          <a:p>
            <a:r>
              <a:rPr lang="en-AU" smtClean="0"/>
              <a:t>Step 4</a:t>
            </a:r>
          </a:p>
          <a:p>
            <a:pPr lvl="1"/>
            <a:r>
              <a:rPr lang="en-AU" smtClean="0"/>
              <a:t>Medium dose ICS-LABA, but refer for expert advice</a:t>
            </a:r>
          </a:p>
          <a:p>
            <a:r>
              <a:rPr lang="en-AU" smtClean="0"/>
              <a:t>Step 3</a:t>
            </a:r>
            <a:endParaRPr lang="en-AU"/>
          </a:p>
          <a:p>
            <a:pPr lvl="1"/>
            <a:r>
              <a:rPr lang="en-AU" smtClean="0"/>
              <a:t>Low dose ICS-LABA and medium dose ICS are ‘preferred’ controller treatments</a:t>
            </a:r>
          </a:p>
          <a:p>
            <a:pPr lvl="1"/>
            <a:r>
              <a:rPr lang="en-AU" smtClean="0"/>
              <a:t>No </a:t>
            </a:r>
            <a:r>
              <a:rPr lang="en-AU"/>
              <a:t>safety signal </a:t>
            </a:r>
            <a:r>
              <a:rPr lang="en-AU" smtClean="0"/>
              <a:t>with ICS-LABA  in </a:t>
            </a:r>
            <a:r>
              <a:rPr lang="en-AU"/>
              <a:t>children 4-11 </a:t>
            </a:r>
            <a:r>
              <a:rPr lang="en-AU" smtClean="0"/>
              <a:t>years </a:t>
            </a:r>
            <a:r>
              <a:rPr lang="en-AU" sz="1400" i="1" smtClean="0"/>
              <a:t>(Stempel, NEJMed 2017)</a:t>
            </a:r>
            <a:endParaRPr lang="en-AU" smtClean="0"/>
          </a:p>
          <a:p>
            <a:r>
              <a:rPr lang="en-AU" smtClean="0"/>
              <a:t>Step 2</a:t>
            </a:r>
          </a:p>
          <a:p>
            <a:pPr lvl="1"/>
            <a:r>
              <a:rPr lang="en-AU" smtClean="0"/>
              <a:t>Preferred controller is daily low dose ICS</a:t>
            </a:r>
          </a:p>
          <a:p>
            <a:pPr lvl="1"/>
            <a:r>
              <a:rPr lang="en-AU" smtClean="0"/>
              <a:t>Other controller options include as-needed low dose ICS taken whenever SABA is taken, but only one study in children </a:t>
            </a:r>
            <a:r>
              <a:rPr lang="en-AU" sz="1400" i="1" smtClean="0"/>
              <a:t>(Martinez, Lancet 2011)</a:t>
            </a:r>
          </a:p>
          <a:p>
            <a:pPr lvl="1"/>
            <a:r>
              <a:rPr lang="en-AU" smtClean="0"/>
              <a:t>Studies of as-needed ICS-formoterol are needed; maintenance and reliever therapy with low dose budesonide-formoterol in </a:t>
            </a:r>
            <a:r>
              <a:rPr lang="en-AU"/>
              <a:t>children 4-11 years </a:t>
            </a:r>
            <a:r>
              <a:rPr lang="en-AU" smtClean="0"/>
              <a:t>reduced </a:t>
            </a:r>
            <a:r>
              <a:rPr lang="en-AU"/>
              <a:t>exacerbations by 70-79% </a:t>
            </a:r>
            <a:r>
              <a:rPr lang="en-AU" smtClean="0"/>
              <a:t>compared with ICS </a:t>
            </a:r>
            <a:r>
              <a:rPr lang="en-AU"/>
              <a:t>and ICS-LABA </a:t>
            </a:r>
            <a:r>
              <a:rPr lang="en-AU" sz="1400" i="1"/>
              <a:t>(Bisgaard, Chest 2006)</a:t>
            </a:r>
            <a:r>
              <a:rPr lang="en-AU" sz="1800" smtClean="0"/>
              <a:t> </a:t>
            </a:r>
          </a:p>
          <a:p>
            <a:r>
              <a:rPr lang="en-AU" smtClean="0"/>
              <a:t>Step 1</a:t>
            </a:r>
          </a:p>
          <a:p>
            <a:pPr lvl="1"/>
            <a:r>
              <a:rPr lang="en-AU" smtClean="0"/>
              <a:t>Low dose ICS </a:t>
            </a:r>
            <a:r>
              <a:rPr lang="en-AU"/>
              <a:t>whenever SABA </a:t>
            </a:r>
            <a:r>
              <a:rPr lang="en-AU" smtClean="0"/>
              <a:t>taken </a:t>
            </a:r>
            <a:r>
              <a:rPr lang="en-AU"/>
              <a:t>(indirect </a:t>
            </a:r>
            <a:r>
              <a:rPr lang="en-AU" smtClean="0"/>
              <a:t>evidence), </a:t>
            </a:r>
            <a:r>
              <a:rPr lang="en-AU"/>
              <a:t>or daily low dose ICS</a:t>
            </a:r>
            <a:endParaRPr lang="en-AU" i="1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Children 6-11 years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50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Other changes in GINA 2019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7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522"/>
            <a:ext cx="6282268" cy="3906078"/>
          </a:xfrm>
        </p:spPr>
        <p:txBody>
          <a:bodyPr/>
          <a:lstStyle/>
          <a:p>
            <a:r>
              <a:rPr lang="en-AU"/>
              <a:t>Pocket guide </a:t>
            </a:r>
            <a:r>
              <a:rPr lang="en-AU" smtClean="0"/>
              <a:t>about difficult-to-treat </a:t>
            </a:r>
            <a:r>
              <a:rPr lang="en-AU"/>
              <a:t>and severe asthma</a:t>
            </a:r>
          </a:p>
          <a:p>
            <a:pPr lvl="1"/>
            <a:r>
              <a:rPr lang="en-AU" smtClean="0"/>
              <a:t>A </a:t>
            </a:r>
            <a:r>
              <a:rPr lang="en-AU"/>
              <a:t>practical </a:t>
            </a:r>
            <a:r>
              <a:rPr lang="en-AU" smtClean="0"/>
              <a:t>guide for primary and specialist care</a:t>
            </a:r>
          </a:p>
          <a:p>
            <a:pPr lvl="1"/>
            <a:r>
              <a:rPr lang="en-AU" smtClean="0"/>
              <a:t>Includes a decision tree about </a:t>
            </a:r>
            <a:r>
              <a:rPr lang="en-AU"/>
              <a:t>assessment and management of </a:t>
            </a:r>
            <a:r>
              <a:rPr lang="en-AU" smtClean="0"/>
              <a:t>adults and adolescents with </a:t>
            </a:r>
            <a:r>
              <a:rPr lang="en-AU"/>
              <a:t>uncontrolled asthma </a:t>
            </a:r>
            <a:r>
              <a:rPr lang="en-AU" smtClean="0"/>
              <a:t>or exacerbations despite Step 4-5 treatment</a:t>
            </a:r>
            <a:endParaRPr lang="en-AU"/>
          </a:p>
          <a:p>
            <a:pPr lvl="1"/>
            <a:r>
              <a:rPr lang="en-AU" smtClean="0"/>
              <a:t>Includes strategies for clinical settings in which biologic therapy is not available or affordable</a:t>
            </a:r>
          </a:p>
          <a:p>
            <a:pPr lvl="1"/>
            <a:r>
              <a:rPr lang="en-AU" smtClean="0"/>
              <a:t>First published in November </a:t>
            </a:r>
            <a:r>
              <a:rPr lang="en-AU"/>
              <a:t>2018</a:t>
            </a:r>
          </a:p>
          <a:p>
            <a:r>
              <a:rPr lang="en-AU" smtClean="0"/>
              <a:t>V2.0 Pocket Guide published </a:t>
            </a:r>
            <a:r>
              <a:rPr lang="en-AU"/>
              <a:t>April </a:t>
            </a:r>
            <a:r>
              <a:rPr lang="en-AU" smtClean="0"/>
              <a:t>2018</a:t>
            </a:r>
          </a:p>
          <a:p>
            <a:pPr lvl="1"/>
            <a:r>
              <a:rPr lang="en-AU"/>
              <a:t>Also included in full GINA 2019 </a:t>
            </a:r>
            <a:r>
              <a:rPr lang="en-AU" smtClean="0"/>
              <a:t>report</a:t>
            </a:r>
          </a:p>
          <a:p>
            <a:pPr lvl="1"/>
            <a:r>
              <a:rPr lang="en-AU" smtClean="0"/>
              <a:t>Includes anti-IL4 receptor alpha (dupilumab)</a:t>
            </a:r>
          </a:p>
          <a:p>
            <a:pPr lvl="1"/>
            <a:r>
              <a:rPr lang="en-AU" smtClean="0"/>
              <a:t>Extension of biologic treatment trial to 6-12 months if response to initial therapy is unclear</a:t>
            </a:r>
          </a:p>
          <a:p>
            <a:pPr lvl="1"/>
            <a:endParaRPr lang="en-AU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Other changes in GINA </a:t>
            </a:r>
            <a:r>
              <a:rPr lang="en-AU" smtClean="0"/>
              <a:t>2019 – severe asthma</a:t>
            </a:r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67" y="1211820"/>
            <a:ext cx="2212621" cy="288558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Patients with apparently mild asthma are at risk of serious adverse events</a:t>
            </a:r>
          </a:p>
          <a:p>
            <a:pPr lvl="1"/>
            <a:r>
              <a:rPr lang="en-AU" smtClean="0"/>
              <a:t>30–37% of adults with acute asthma</a:t>
            </a:r>
          </a:p>
          <a:p>
            <a:pPr lvl="1"/>
            <a:r>
              <a:rPr lang="en-AU" smtClean="0"/>
              <a:t>16% of patients with near-fatal asthma</a:t>
            </a:r>
          </a:p>
          <a:p>
            <a:pPr lvl="1"/>
            <a:r>
              <a:rPr lang="en-AU" smtClean="0"/>
              <a:t>15–20% of adults dying of asthma</a:t>
            </a:r>
          </a:p>
          <a:p>
            <a:r>
              <a:rPr lang="en-AU" smtClean="0"/>
              <a:t>Exacerbation triggers are variable (viruses, pollens, pollution, poor adherence)</a:t>
            </a:r>
          </a:p>
          <a:p>
            <a:r>
              <a:rPr lang="en-AU" smtClean="0"/>
              <a:t>Inhaled SABA has been first-line treatment for asthma for 50 years</a:t>
            </a:r>
          </a:p>
          <a:p>
            <a:pPr lvl="1"/>
            <a:r>
              <a:rPr lang="en-AU" smtClean="0"/>
              <a:t>This dates from an era when asthma was thought to be a disease of bronchoconstriction</a:t>
            </a:r>
          </a:p>
          <a:p>
            <a:pPr lvl="1"/>
            <a:r>
              <a:rPr lang="en-AU" smtClean="0"/>
              <a:t>Patient satisfaction with, and reliance on, SABA treatment is reinforced by its rapid relief of symptoms, its prominence in ED and hospital management of exacerbations, and low cost</a:t>
            </a:r>
          </a:p>
          <a:p>
            <a:pPr lvl="1"/>
            <a:r>
              <a:rPr lang="en-AU" smtClean="0"/>
              <a:t>Patients commonly believe that </a:t>
            </a:r>
            <a:r>
              <a:rPr lang="en-AU" i="1" smtClean="0"/>
              <a:t>“My reliever gives me control over my asthma”</a:t>
            </a:r>
            <a:r>
              <a:rPr lang="en-AU" smtClean="0"/>
              <a:t>, so they often don’t see the need for additional treatment</a:t>
            </a:r>
            <a:endParaRPr lang="en-AU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80" y="188537"/>
            <a:ext cx="8002891" cy="702000"/>
          </a:xfrm>
        </p:spPr>
        <p:txBody>
          <a:bodyPr>
            <a:normAutofit fontScale="90000"/>
          </a:bodyPr>
          <a:lstStyle/>
          <a:p>
            <a:r>
              <a:rPr lang="en-AU" smtClean="0"/>
              <a:t>Background to changes in 2019 - the risks of ‘mild’ asthma</a:t>
            </a:r>
            <a:endParaRPr lang="en-AU"/>
          </a:p>
        </p:txBody>
      </p:sp>
      <p:sp>
        <p:nvSpPr>
          <p:cNvPr id="4" name="Right Brace 3"/>
          <p:cNvSpPr/>
          <p:nvPr/>
        </p:nvSpPr>
        <p:spPr>
          <a:xfrm>
            <a:off x="4807633" y="1372106"/>
            <a:ext cx="108000" cy="6547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12" tIns="45706" rIns="91412" bIns="45706" spcCol="0" rtlCol="0" anchor="ctr"/>
          <a:lstStyle/>
          <a:p>
            <a:pPr algn="ctr" defTabSz="456638"/>
            <a:endParaRPr lang="en-AU">
              <a:solidFill>
                <a:srgbClr val="0C0C0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5632" y="1452065"/>
            <a:ext cx="3694967" cy="5231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defTabSz="456638"/>
            <a:r>
              <a:rPr lang="en-AU" sz="1400">
                <a:solidFill>
                  <a:srgbClr val="0C0C0C"/>
                </a:solidFill>
              </a:rPr>
              <a:t>had symptoms less than weekly in previous 3 </a:t>
            </a:r>
            <a:r>
              <a:rPr lang="en-AU" sz="1400" smtClean="0">
                <a:solidFill>
                  <a:srgbClr val="0C0C0C"/>
                </a:solidFill>
              </a:rPr>
              <a:t>months </a:t>
            </a:r>
            <a:r>
              <a:rPr lang="en-AU" sz="1400" i="1">
                <a:solidFill>
                  <a:srgbClr val="0C0C0C"/>
                </a:solidFill>
              </a:rPr>
              <a:t>(Dusser, </a:t>
            </a:r>
            <a:r>
              <a:rPr lang="en-AU" sz="1400" i="1" smtClean="0">
                <a:solidFill>
                  <a:srgbClr val="0C0C0C"/>
                </a:solidFill>
              </a:rPr>
              <a:t>Allergy 2007</a:t>
            </a:r>
            <a:r>
              <a:rPr lang="en-AU" sz="1400" i="1">
                <a:solidFill>
                  <a:srgbClr val="0C0C0C"/>
                </a:solidFill>
              </a:rPr>
              <a:t>)</a:t>
            </a:r>
            <a:endParaRPr lang="en-AU" sz="1600" i="1">
              <a:solidFill>
                <a:srgbClr val="0C0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"/>
          <a:stretch/>
        </p:blipFill>
        <p:spPr bwMode="auto">
          <a:xfrm>
            <a:off x="718454" y="-21773"/>
            <a:ext cx="7686961" cy="500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>
                <a:sym typeface="Wingdings"/>
              </a:rPr>
              <a:t>Updated strategies for ‘yellow zone’ of action plans, with new evidence</a:t>
            </a:r>
          </a:p>
          <a:p>
            <a:pPr lvl="1"/>
            <a:r>
              <a:rPr lang="en-AU" smtClean="0">
                <a:sym typeface="Wingdings"/>
              </a:rPr>
              <a:t>4x increase in ICS dose decreased severe exacerbations in pragmatic study in adults </a:t>
            </a:r>
            <a:r>
              <a:rPr lang="en-AU" sz="1400" i="1" smtClean="0">
                <a:sym typeface="Wingdings"/>
              </a:rPr>
              <a:t>(McKeever, NEJMed 2018)</a:t>
            </a:r>
            <a:endParaRPr lang="en-AU" i="1" smtClean="0">
              <a:sym typeface="Wingdings"/>
            </a:endParaRPr>
          </a:p>
          <a:p>
            <a:pPr lvl="1"/>
            <a:r>
              <a:rPr lang="en-AU" smtClean="0">
                <a:sym typeface="Wingdings"/>
              </a:rPr>
              <a:t>5x increase in ICS dose did not decrease severe exacerbations in children with good symptom control and high adherence </a:t>
            </a:r>
            <a:r>
              <a:rPr lang="en-AU" sz="1400" i="1" smtClean="0">
                <a:sym typeface="Wingdings"/>
              </a:rPr>
              <a:t>(Jackson, NEJMed 2018) </a:t>
            </a:r>
            <a:endParaRPr lang="en-AU" i="1" smtClean="0">
              <a:sym typeface="Wingdings"/>
            </a:endParaRPr>
          </a:p>
          <a:p>
            <a:r>
              <a:rPr lang="en-AU" smtClean="0">
                <a:sym typeface="Wingdings"/>
              </a:rPr>
              <a:t>Pre-school asthma</a:t>
            </a:r>
          </a:p>
          <a:p>
            <a:pPr lvl="1"/>
            <a:r>
              <a:rPr lang="en-AU" smtClean="0">
                <a:sym typeface="Wingdings"/>
              </a:rPr>
              <a:t>Additional suggestions for investigating history of wheezing episodes</a:t>
            </a:r>
          </a:p>
          <a:p>
            <a:pPr lvl="1"/>
            <a:r>
              <a:rPr lang="en-AU" smtClean="0">
                <a:sym typeface="Wingdings"/>
              </a:rPr>
              <a:t>Early referral recommended if child fails to respond to controller treatment</a:t>
            </a:r>
          </a:p>
          <a:p>
            <a:pPr lvl="1"/>
            <a:r>
              <a:rPr lang="en-AU" smtClean="0">
                <a:sym typeface="Wingdings"/>
              </a:rPr>
              <a:t>For exacerbations, OCS not generally recommended except in ED setting</a:t>
            </a:r>
          </a:p>
          <a:p>
            <a:pPr lvl="1"/>
            <a:r>
              <a:rPr lang="en-AU" smtClean="0">
                <a:sym typeface="Wingdings"/>
              </a:rPr>
              <a:t>Follow-up after ED or hospital: within 1-2 working days </a:t>
            </a:r>
            <a:r>
              <a:rPr lang="en-AU" u="sng" smtClean="0">
                <a:sym typeface="Wingdings"/>
              </a:rPr>
              <a:t>and</a:t>
            </a:r>
            <a:r>
              <a:rPr lang="en-AU" smtClean="0">
                <a:sym typeface="Wingdings"/>
              </a:rPr>
              <a:t> 3-4 weeks later</a:t>
            </a:r>
          </a:p>
          <a:p>
            <a:pPr lvl="1"/>
            <a:r>
              <a:rPr lang="en-AU" smtClean="0">
                <a:sym typeface="Wingdings"/>
              </a:rPr>
              <a:t>Pocket guide on management of asthma in children 5 years and younger will be updated in 2019</a:t>
            </a:r>
          </a:p>
          <a:p>
            <a:pPr lvl="1"/>
            <a:endParaRPr lang="en-AU" smtClean="0">
              <a:sym typeface="Wingdings"/>
            </a:endParaRPr>
          </a:p>
          <a:p>
            <a:endParaRPr lang="en-AU" smtClean="0">
              <a:sym typeface="Wingdings"/>
            </a:endParaRPr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Other changes in GINA 2019</a:t>
            </a:r>
          </a:p>
        </p:txBody>
      </p:sp>
    </p:spTree>
    <p:extLst>
      <p:ext uri="{BB962C8B-B14F-4D97-AF65-F5344CB8AC3E}">
        <p14:creationId xmlns:p14="http://schemas.microsoft.com/office/powerpoint/2010/main" val="6471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922711"/>
            <a:ext cx="7772400" cy="1102519"/>
          </a:xfrm>
        </p:spPr>
        <p:txBody>
          <a:bodyPr/>
          <a:lstStyle/>
          <a:p>
            <a:r>
              <a:rPr lang="en-AU"/>
              <a:t>Questions</a:t>
            </a:r>
            <a:r>
              <a:rPr lang="en-AU" smtClean="0"/>
              <a:t>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80" y="188537"/>
            <a:ext cx="8351234" cy="702000"/>
          </a:xfrm>
        </p:spPr>
        <p:txBody>
          <a:bodyPr>
            <a:normAutofit/>
          </a:bodyPr>
          <a:lstStyle/>
          <a:p>
            <a:pPr marL="87313"/>
            <a:r>
              <a:rPr lang="en-AU" sz="2100" smtClean="0"/>
              <a:t>Background to changes in 2019 - the risks of SABA-only treatment</a:t>
            </a:r>
            <a:endParaRPr lang="en-AU" sz="2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522"/>
            <a:ext cx="8527348" cy="4248978"/>
          </a:xfrm>
        </p:spPr>
        <p:txBody>
          <a:bodyPr>
            <a:normAutofit/>
          </a:bodyPr>
          <a:lstStyle/>
          <a:p>
            <a:r>
              <a:rPr lang="en-AU" smtClean="0">
                <a:sym typeface="Wingdings"/>
              </a:rPr>
              <a:t>Regular or frequent use </a:t>
            </a:r>
            <a:r>
              <a:rPr lang="en-AU">
                <a:sym typeface="Wingdings"/>
              </a:rPr>
              <a:t>of </a:t>
            </a:r>
            <a:r>
              <a:rPr lang="en-AU" smtClean="0">
                <a:sym typeface="Wingdings"/>
              </a:rPr>
              <a:t>SABA is associated with adverse effects</a:t>
            </a:r>
          </a:p>
          <a:p>
            <a:pPr lvl="1"/>
            <a:r>
              <a:rPr lang="en-AU" smtClean="0">
                <a:latin typeface="Symbol" panose="05050102010706020507" pitchFamily="18" charset="2"/>
                <a:sym typeface="Wingdings"/>
              </a:rPr>
              <a:t>b</a:t>
            </a:r>
            <a:r>
              <a:rPr lang="en-AU" smtClean="0">
                <a:sym typeface="Wingdings"/>
              </a:rPr>
              <a:t>-receptor </a:t>
            </a:r>
            <a:r>
              <a:rPr lang="en-AU">
                <a:sym typeface="Wingdings"/>
              </a:rPr>
              <a:t>downregulation, </a:t>
            </a:r>
            <a:r>
              <a:rPr lang="en-AU" smtClean="0">
                <a:sym typeface="Wingdings"/>
              </a:rPr>
              <a:t>decreased bronchoprotection, rebound hyperresponsiveness, decreased bronchodilator response </a:t>
            </a:r>
            <a:r>
              <a:rPr lang="en-AU" sz="1400" i="1">
                <a:solidFill>
                  <a:srgbClr val="07192B"/>
                </a:solidFill>
                <a:sym typeface="Wingdings"/>
              </a:rPr>
              <a:t>(Hancox, Respir Med </a:t>
            </a:r>
            <a:r>
              <a:rPr lang="en-AU" sz="1400" i="1" smtClean="0">
                <a:solidFill>
                  <a:srgbClr val="07192B"/>
                </a:solidFill>
                <a:sym typeface="Wingdings"/>
              </a:rPr>
              <a:t>2000)</a:t>
            </a:r>
            <a:endParaRPr lang="en-AU" sz="1400" smtClean="0">
              <a:sym typeface="Wingdings"/>
            </a:endParaRPr>
          </a:p>
          <a:p>
            <a:pPr lvl="1"/>
            <a:r>
              <a:rPr lang="en-AU" smtClean="0">
                <a:sym typeface="Wingdings"/>
              </a:rPr>
              <a:t>Increased allergic response, and increased eosinophilic </a:t>
            </a:r>
            <a:r>
              <a:rPr lang="en-AU">
                <a:sym typeface="Wingdings"/>
              </a:rPr>
              <a:t>airway inflammation</a:t>
            </a:r>
            <a:r>
              <a:rPr lang="en-AU" i="1">
                <a:sym typeface="Wingdings"/>
              </a:rPr>
              <a:t> </a:t>
            </a:r>
            <a:r>
              <a:rPr lang="en-AU" sz="1400" i="1" smtClean="0">
                <a:sym typeface="Wingdings"/>
              </a:rPr>
              <a:t>(Aldridge, AJRCCM </a:t>
            </a:r>
            <a:r>
              <a:rPr lang="en-AU" sz="1400" i="1">
                <a:sym typeface="Wingdings"/>
              </a:rPr>
              <a:t>2000)</a:t>
            </a:r>
            <a:endParaRPr lang="en-AU" sz="1400" i="1"/>
          </a:p>
          <a:p>
            <a:r>
              <a:rPr lang="en-AU" smtClean="0"/>
              <a:t>Higher use of SABA is associated with adverse clinical outcomes</a:t>
            </a:r>
          </a:p>
          <a:p>
            <a:pPr lvl="1"/>
            <a:r>
              <a:rPr lang="en-AU" smtClean="0"/>
              <a:t>Dispensing </a:t>
            </a:r>
            <a:r>
              <a:rPr lang="en-AU"/>
              <a:t>of ≥3 </a:t>
            </a:r>
            <a:r>
              <a:rPr lang="en-AU" smtClean="0"/>
              <a:t>canisters per year (average 1.7 puffs/day) is associated </a:t>
            </a:r>
            <a:r>
              <a:rPr lang="en-AU"/>
              <a:t>with </a:t>
            </a:r>
            <a:r>
              <a:rPr lang="en-AU" smtClean="0"/>
              <a:t>higher</a:t>
            </a:r>
            <a:r>
              <a:rPr lang="en-AU" smtClean="0">
                <a:sym typeface="Wingdings"/>
              </a:rPr>
              <a:t> risk </a:t>
            </a:r>
            <a:r>
              <a:rPr lang="en-AU">
                <a:sym typeface="Wingdings"/>
              </a:rPr>
              <a:t>of </a:t>
            </a:r>
            <a:r>
              <a:rPr lang="en-AU" smtClean="0">
                <a:sym typeface="Wingdings"/>
              </a:rPr>
              <a:t>emergency department presentations </a:t>
            </a:r>
            <a:r>
              <a:rPr lang="en-AU" sz="1400" i="1" smtClean="0">
                <a:sym typeface="Wingdings"/>
              </a:rPr>
              <a:t>(Stanford</a:t>
            </a:r>
            <a:r>
              <a:rPr lang="en-AU" sz="1400" i="1">
                <a:sym typeface="Wingdings"/>
              </a:rPr>
              <a:t>, AAAI </a:t>
            </a:r>
            <a:r>
              <a:rPr lang="en-AU" sz="1400" i="1" smtClean="0">
                <a:sym typeface="Wingdings"/>
              </a:rPr>
              <a:t>2012)</a:t>
            </a:r>
          </a:p>
          <a:p>
            <a:pPr lvl="1"/>
            <a:r>
              <a:rPr lang="en-AU" smtClean="0"/>
              <a:t>Dispensing of ≥</a:t>
            </a:r>
            <a:r>
              <a:rPr lang="en-AU"/>
              <a:t>12 </a:t>
            </a:r>
            <a:r>
              <a:rPr lang="en-AU" smtClean="0"/>
              <a:t>canisters per year is associated with higher</a:t>
            </a:r>
            <a:r>
              <a:rPr lang="en-AU" smtClean="0">
                <a:sym typeface="Wingdings"/>
              </a:rPr>
              <a:t> </a:t>
            </a:r>
            <a:r>
              <a:rPr lang="en-AU" smtClean="0"/>
              <a:t>risk </a:t>
            </a:r>
            <a:r>
              <a:rPr lang="en-AU"/>
              <a:t>of </a:t>
            </a:r>
            <a:r>
              <a:rPr lang="en-AU">
                <a:sym typeface="Wingdings"/>
              </a:rPr>
              <a:t>death</a:t>
            </a:r>
            <a:r>
              <a:rPr lang="en-AU" sz="1100" i="1">
                <a:sym typeface="Wingdings"/>
              </a:rPr>
              <a:t> </a:t>
            </a:r>
            <a:r>
              <a:rPr lang="en-AU" sz="1100" i="1" smtClean="0">
                <a:sym typeface="Wingdings"/>
              </a:rPr>
              <a:t/>
            </a:r>
            <a:br>
              <a:rPr lang="en-AU" sz="1100" i="1" smtClean="0">
                <a:sym typeface="Wingdings"/>
              </a:rPr>
            </a:br>
            <a:r>
              <a:rPr lang="en-AU" sz="1400" i="1" smtClean="0">
                <a:sym typeface="Wingdings"/>
              </a:rPr>
              <a:t>(Suissa, AJRCCM 1994)</a:t>
            </a:r>
            <a:endParaRPr lang="en-AU" sz="1400" i="1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874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0977"/>
            <a:ext cx="8686800" cy="4248979"/>
          </a:xfrm>
        </p:spPr>
        <p:txBody>
          <a:bodyPr>
            <a:normAutofit/>
          </a:bodyPr>
          <a:lstStyle/>
          <a:p>
            <a:r>
              <a:rPr lang="en-AU" smtClean="0"/>
              <a:t>Since 2007, GINA has been actively seeking interventions for mild asthma</a:t>
            </a:r>
          </a:p>
          <a:p>
            <a:pPr lvl="1"/>
            <a:r>
              <a:rPr lang="en-AU"/>
              <a:t>to reduce the risk of asthma-related exacerbations and death</a:t>
            </a:r>
            <a:endParaRPr lang="en-AU" i="1"/>
          </a:p>
          <a:p>
            <a:pPr lvl="1"/>
            <a:r>
              <a:rPr lang="en-AU"/>
              <a:t>to provide consistent messaging about the goals of asthma treatment, including prevention of exacerbations, across the spectrum of asthma severity </a:t>
            </a:r>
          </a:p>
          <a:p>
            <a:pPr lvl="1"/>
            <a:r>
              <a:rPr lang="en-AU"/>
              <a:t>to avoid establishing patient reliance on SABA early in the course of the </a:t>
            </a:r>
            <a:r>
              <a:rPr lang="en-AU" smtClean="0"/>
              <a:t>disease</a:t>
            </a:r>
          </a:p>
          <a:p>
            <a:r>
              <a:rPr lang="en-AU" smtClean="0"/>
              <a:t>GINA emphasized poor adherence as a modifiable risk factor for exacerbations </a:t>
            </a:r>
          </a:p>
          <a:p>
            <a:pPr lvl="1"/>
            <a:r>
              <a:rPr lang="en-AU" smtClean="0"/>
              <a:t>When the reliever is SABA, poor adherence with maintenance controller exposes the patient to risks of SABA-only treatment</a:t>
            </a:r>
          </a:p>
          <a:p>
            <a:r>
              <a:rPr lang="en-AU" smtClean="0"/>
              <a:t>GINA </a:t>
            </a:r>
            <a:r>
              <a:rPr lang="en-AU"/>
              <a:t>members repeatedly sought funding for RCTs of as-needed </a:t>
            </a:r>
            <a:r>
              <a:rPr lang="en-AU" smtClean="0"/>
              <a:t>ICS-formoterol for risk reduction in mild asthma</a:t>
            </a:r>
            <a:endParaRPr lang="en-AU"/>
          </a:p>
          <a:p>
            <a:pPr lvl="1"/>
            <a:r>
              <a:rPr lang="en-AU"/>
              <a:t>Eventually culminated in </a:t>
            </a:r>
            <a:r>
              <a:rPr lang="en-AU" smtClean="0"/>
              <a:t>2014 with the initiation of the SYGMA studies, published in 2018 </a:t>
            </a:r>
            <a:r>
              <a:rPr lang="en-AU" sz="1400" i="1" smtClean="0"/>
              <a:t>(O’Byrne NEJMed 2018; Bateman NEJMed 2018)</a:t>
            </a:r>
            <a:endParaRPr lang="en-AU" smtClean="0"/>
          </a:p>
          <a:p>
            <a:endParaRPr lang="en-AU" smtClean="0"/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T</a:t>
            </a:r>
            <a:r>
              <a:rPr lang="en-AU" smtClean="0"/>
              <a:t>he 12-year history behind changes in GINA 2019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8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0977"/>
            <a:ext cx="8686800" cy="4248979"/>
          </a:xfrm>
        </p:spPr>
        <p:txBody>
          <a:bodyPr>
            <a:normAutofit/>
          </a:bodyPr>
          <a:lstStyle/>
          <a:p>
            <a:r>
              <a:rPr lang="en-AU" smtClean="0"/>
              <a:t>In the meantime, GINA challenged conventional criteria for initiation of ICS </a:t>
            </a:r>
          </a:p>
          <a:p>
            <a:pPr lvl="1"/>
            <a:r>
              <a:rPr lang="en-AU" smtClean="0"/>
              <a:t>During </a:t>
            </a:r>
            <a:r>
              <a:rPr lang="en-AU"/>
              <a:t>preparation for 2014 GINA </a:t>
            </a:r>
            <a:r>
              <a:rPr lang="en-AU" smtClean="0"/>
              <a:t>revision, we identified no evidence for the recommendation to withhold ICS until symptoms were more than twice weekly</a:t>
            </a:r>
          </a:p>
          <a:p>
            <a:pPr lvl="1"/>
            <a:r>
              <a:rPr lang="en-AU" smtClean="0"/>
              <a:t>This was investigated in a </a:t>
            </a:r>
            <a:r>
              <a:rPr lang="en-AU" i="1" smtClean="0"/>
              <a:t>post hoc </a:t>
            </a:r>
            <a:r>
              <a:rPr lang="en-AU" smtClean="0"/>
              <a:t>analysis of START data </a:t>
            </a:r>
            <a:r>
              <a:rPr lang="en-AU" sz="1400" i="1" smtClean="0"/>
              <a:t>(Pauwels, Lancet 2003).</a:t>
            </a:r>
            <a:r>
              <a:rPr lang="en-AU" smtClean="0"/>
              <a:t> </a:t>
            </a:r>
            <a:br>
              <a:rPr lang="en-AU" smtClean="0"/>
            </a:br>
            <a:r>
              <a:rPr lang="en-AU" smtClean="0"/>
              <a:t>This found that ICS halved the risk of serious exacerbations even in patients with symptoms 0-1 days a week at entry </a:t>
            </a:r>
            <a:r>
              <a:rPr lang="en-AU" sz="1400" i="1" smtClean="0"/>
              <a:t>(Reddel, Lancet 2017)</a:t>
            </a:r>
            <a:endParaRPr lang="en-AU" smtClean="0"/>
          </a:p>
          <a:p>
            <a:r>
              <a:rPr lang="en-AU" smtClean="0"/>
              <a:t>GINA found no </a:t>
            </a:r>
            <a:r>
              <a:rPr lang="en-AU"/>
              <a:t>evidence to support </a:t>
            </a:r>
            <a:r>
              <a:rPr lang="en-AU" smtClean="0"/>
              <a:t>a Step </a:t>
            </a:r>
            <a:r>
              <a:rPr lang="en-AU"/>
              <a:t>1 </a:t>
            </a:r>
            <a:r>
              <a:rPr lang="en-AU" smtClean="0"/>
              <a:t>SABA-only recommendation</a:t>
            </a:r>
            <a:endParaRPr lang="en-AU"/>
          </a:p>
          <a:p>
            <a:pPr lvl="1"/>
            <a:r>
              <a:rPr lang="en-AU" smtClean="0"/>
              <a:t>The lack of evidence for SABA-only treatment contrasted </a:t>
            </a:r>
            <a:r>
              <a:rPr lang="en-AU"/>
              <a:t>with the strong evidence for safety, efficacy and effectiveness of treatments recommended in Steps </a:t>
            </a:r>
            <a:r>
              <a:rPr lang="en-AU" smtClean="0"/>
              <a:t>2-5</a:t>
            </a:r>
          </a:p>
          <a:p>
            <a:pPr lvl="1"/>
            <a:r>
              <a:rPr lang="en-AU" smtClean="0"/>
              <a:t>In 2014, as an interim safety measure, </a:t>
            </a:r>
            <a:r>
              <a:rPr lang="en-AU" smtClean="0"/>
              <a:t>GINA restricted SABA-only </a:t>
            </a:r>
            <a:r>
              <a:rPr lang="en-AU" smtClean="0"/>
              <a:t>treatment </a:t>
            </a:r>
            <a:r>
              <a:rPr lang="en-AU" smtClean="0"/>
              <a:t>to </a:t>
            </a:r>
            <a:r>
              <a:rPr lang="en-AU" smtClean="0"/>
              <a:t>patients with symptoms less than twice a month and no risk factors for exacerbations</a:t>
            </a:r>
            <a:endParaRPr lang="en-AU"/>
          </a:p>
          <a:p>
            <a:r>
              <a:rPr lang="en-AU" smtClean="0"/>
              <a:t>2018: Review of evidence for mild asthma, including SYGMA studies</a:t>
            </a:r>
          </a:p>
          <a:p>
            <a:pPr lvl="1"/>
            <a:r>
              <a:rPr lang="en-AU" smtClean="0"/>
              <a:t>A careful review of GINA conflict of interest processes was undertaken first</a:t>
            </a:r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T</a:t>
            </a:r>
            <a:r>
              <a:rPr lang="en-AU" smtClean="0"/>
              <a:t>he 12-year history behind changes in GINA 2019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0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388" y="762420"/>
            <a:ext cx="6303126" cy="401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GINA 2018 – main treatment figure</a:t>
            </a:r>
            <a:endParaRPr lang="en-AU"/>
          </a:p>
        </p:txBody>
      </p:sp>
      <p:sp>
        <p:nvSpPr>
          <p:cNvPr id="4" name="Rectangle 8"/>
          <p:cNvSpPr>
            <a:spLocks/>
          </p:cNvSpPr>
          <p:nvPr/>
        </p:nvSpPr>
        <p:spPr bwMode="auto">
          <a:xfrm>
            <a:off x="233588" y="4987021"/>
            <a:ext cx="279876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1" bIns="0"/>
          <a:lstStyle>
            <a:lvl1pPr marL="3651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050" i="1">
                <a:solidFill>
                  <a:srgbClr val="FFFFFF"/>
                </a:solidFill>
                <a:cs typeface="Arial" pitchFamily="34" charset="0"/>
                <a:sym typeface="Arial Italic" charset="0"/>
              </a:rPr>
              <a:t>GINA </a:t>
            </a:r>
            <a:r>
              <a:rPr lang="en-US" altLang="en-US" sz="1050" i="1" smtClean="0">
                <a:solidFill>
                  <a:srgbClr val="FFFFFF"/>
                </a:solidFill>
                <a:cs typeface="Arial" pitchFamily="34" charset="0"/>
                <a:sym typeface="Arial Italic" charset="0"/>
              </a:rPr>
              <a:t>2018, </a:t>
            </a:r>
            <a:r>
              <a:rPr lang="en-US" altLang="en-US" sz="1050" i="1" dirty="0">
                <a:solidFill>
                  <a:srgbClr val="FFFFFF"/>
                </a:solidFill>
                <a:cs typeface="Arial" pitchFamily="34" charset="0"/>
                <a:sym typeface="Arial Italic" charset="0"/>
              </a:rPr>
              <a:t>Box 3-5 </a:t>
            </a:r>
            <a:r>
              <a:rPr lang="en-US" altLang="en-US" sz="1050" i="1" dirty="0" smtClean="0">
                <a:solidFill>
                  <a:srgbClr val="FFFFFF"/>
                </a:solidFill>
                <a:cs typeface="Arial" pitchFamily="34" charset="0"/>
                <a:sym typeface="Arial Italic" charset="0"/>
              </a:rPr>
              <a:t> (2/8) (upper </a:t>
            </a:r>
            <a:r>
              <a:rPr lang="en-US" altLang="en-US" sz="1050" i="1" dirty="0">
                <a:solidFill>
                  <a:srgbClr val="FFFFFF"/>
                </a:solidFill>
                <a:cs typeface="Arial" pitchFamily="34" charset="0"/>
                <a:sym typeface="Arial Italic" charset="0"/>
              </a:rPr>
              <a:t>part)</a:t>
            </a:r>
          </a:p>
        </p:txBody>
      </p:sp>
      <p:sp>
        <p:nvSpPr>
          <p:cNvPr id="6" name="Line Callout 2 5"/>
          <p:cNvSpPr/>
          <p:nvPr/>
        </p:nvSpPr>
        <p:spPr>
          <a:xfrm flipH="1">
            <a:off x="248022" y="2174361"/>
            <a:ext cx="1980000" cy="792000"/>
          </a:xfrm>
          <a:prstGeom prst="borderCallout2">
            <a:avLst>
              <a:gd name="adj1" fmla="val 19859"/>
              <a:gd name="adj2" fmla="val -4940"/>
              <a:gd name="adj3" fmla="val 18750"/>
              <a:gd name="adj4" fmla="val -16667"/>
              <a:gd name="adj5" fmla="val 154149"/>
              <a:gd name="adj6" fmla="val -33498"/>
            </a:avLst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200" smtClean="0">
                <a:solidFill>
                  <a:srgbClr val="002060"/>
                </a:solidFill>
              </a:rPr>
              <a:t>Previously, no controller was recommended for </a:t>
            </a:r>
            <a:br>
              <a:rPr lang="en-AU" sz="1200" smtClean="0">
                <a:solidFill>
                  <a:srgbClr val="002060"/>
                </a:solidFill>
              </a:rPr>
            </a:br>
            <a:r>
              <a:rPr lang="en-AU" sz="1200" smtClean="0">
                <a:solidFill>
                  <a:srgbClr val="002060"/>
                </a:solidFill>
              </a:rPr>
              <a:t>Step 1, i.e. SABA-only treatment was ‘preferred’</a:t>
            </a:r>
            <a:endParaRPr lang="en-AU" sz="120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588" y="990600"/>
            <a:ext cx="2008869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AU" sz="1200">
                <a:solidFill>
                  <a:schemeClr val="bg1"/>
                </a:solidFill>
              </a:rPr>
              <a:t>Step 1 </a:t>
            </a:r>
            <a:r>
              <a:rPr lang="en-AU" sz="1200" smtClean="0">
                <a:solidFill>
                  <a:schemeClr val="bg1"/>
                </a:solidFill>
              </a:rPr>
              <a:t>treatment is for </a:t>
            </a:r>
            <a:r>
              <a:rPr lang="en-AU" sz="1200">
                <a:solidFill>
                  <a:schemeClr val="bg1"/>
                </a:solidFill>
              </a:rPr>
              <a:t>patients with symptoms &lt;twice/month and no risk factors for </a:t>
            </a:r>
            <a:r>
              <a:rPr lang="en-AU" sz="1200" smtClean="0">
                <a:solidFill>
                  <a:schemeClr val="bg1"/>
                </a:solidFill>
              </a:rPr>
              <a:t>exacerbations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For </a:t>
            </a:r>
            <a:r>
              <a:rPr lang="en-AU"/>
              <a:t>safety, GINA no longer recommends </a:t>
            </a:r>
            <a:r>
              <a:rPr lang="en-AU" smtClean="0"/>
              <a:t>SABA-only treatment for Step 1</a:t>
            </a:r>
          </a:p>
          <a:p>
            <a:pPr lvl="1"/>
            <a:r>
              <a:rPr lang="en-AU" smtClean="0"/>
              <a:t>This decision was based </a:t>
            </a:r>
            <a:r>
              <a:rPr lang="en-AU" smtClean="0"/>
              <a:t>on evidence that SABA-only treatment increases the risk of severe exacerbations, and that adding any ICS significantly reduces the risk</a:t>
            </a:r>
          </a:p>
          <a:p>
            <a:r>
              <a:rPr lang="en-AU" smtClean="0"/>
              <a:t>GINA now recommends </a:t>
            </a:r>
            <a:r>
              <a:rPr lang="en-AU"/>
              <a:t>that </a:t>
            </a:r>
            <a:r>
              <a:rPr lang="en-AU" smtClean="0"/>
              <a:t>all adults </a:t>
            </a:r>
            <a:r>
              <a:rPr lang="en-AU"/>
              <a:t>and adolescents with asthma should receive symptom-driven or </a:t>
            </a:r>
            <a:r>
              <a:rPr lang="en-AU" smtClean="0"/>
              <a:t>regular low dose ICS-containing </a:t>
            </a:r>
            <a:r>
              <a:rPr lang="en-AU"/>
              <a:t>controller treatment, to reduce </a:t>
            </a:r>
            <a:r>
              <a:rPr lang="en-AU" smtClean="0"/>
              <a:t>the risk </a:t>
            </a:r>
            <a:r>
              <a:rPr lang="en-AU"/>
              <a:t>of serious </a:t>
            </a:r>
            <a:r>
              <a:rPr lang="en-AU" smtClean="0"/>
              <a:t>exacerbations</a:t>
            </a:r>
          </a:p>
          <a:p>
            <a:pPr lvl="1"/>
            <a:r>
              <a:rPr lang="en-AU" smtClean="0"/>
              <a:t>This is a population-level risk reduction strategy, e.g. statins, anti-hypertensives</a:t>
            </a:r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pPr lvl="1"/>
            <a:endParaRPr lang="en-AU" smtClean="0"/>
          </a:p>
          <a:p>
            <a:endParaRPr lang="en-A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280" y="188537"/>
            <a:ext cx="8122634" cy="702000"/>
          </a:xfrm>
        </p:spPr>
        <p:txBody>
          <a:bodyPr>
            <a:normAutofit/>
          </a:bodyPr>
          <a:lstStyle/>
          <a:p>
            <a:r>
              <a:rPr lang="en-AU" smtClean="0"/>
              <a:t>GINA 2019 – landmark changes in asthma management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5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10 Gina figure update_MARCH2019.v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8616622">
            <a:off x="4053527" y="835866"/>
            <a:ext cx="1152460" cy="113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REVIEW RESPONSE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 rot="3781407">
            <a:off x="4126086" y="821875"/>
            <a:ext cx="1074561" cy="11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ArchUp">
              <a:avLst>
                <a:gd name="adj" fmla="val 5457498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ASSESS</a:t>
            </a:r>
            <a:endParaRPr lang="en-AU" sz="900" b="1" dirty="0">
              <a:ln w="12700">
                <a:noFill/>
                <a:prstDash val="solid"/>
              </a:ln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21356104">
            <a:off x="4105997" y="1225653"/>
            <a:ext cx="1151999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6604063"/>
              </a:avLst>
            </a:prstTxWarp>
            <a:spAutoFit/>
          </a:bodyPr>
          <a:lstStyle/>
          <a:p>
            <a:pPr algn="ctr"/>
            <a:r>
              <a:rPr lang="en-AU" sz="900" b="1" dirty="0" smtClean="0">
                <a:ln w="12700">
                  <a:noFill/>
                  <a:prstDash val="solid"/>
                </a:ln>
                <a:solidFill>
                  <a:prstClr val="white"/>
                </a:solidFill>
                <a:latin typeface="Arial"/>
                <a:cs typeface="Arial"/>
              </a:rPr>
              <a:t>ADJUST</a:t>
            </a:r>
            <a:endParaRPr lang="en-US" sz="900" b="1" dirty="0">
              <a:ln w="12700">
                <a:noFill/>
                <a:prstDash val="solid"/>
              </a:ln>
              <a:solidFill>
                <a:prstClr val="white"/>
              </a:solidFill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1941842" y="4587974"/>
            <a:ext cx="322887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*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data only with budesonide-formoterol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(bud-form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†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Off-label;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separate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combination ICS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SABA</a:t>
            </a:r>
            <a:r>
              <a:rPr sz="8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inhalers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66332" y="2816978"/>
            <a:ext cx="1260000" cy="56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401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F89A3A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CONT</a:t>
            </a:r>
            <a:r>
              <a:rPr sz="900" b="1" dirty="0">
                <a:solidFill>
                  <a:srgbClr val="F89A3A"/>
                </a:solidFill>
                <a:latin typeface="Arial Black"/>
                <a:cs typeface="Arial Black"/>
              </a:rPr>
              <a:t>R</a:t>
            </a:r>
            <a:r>
              <a:rPr sz="900" b="1" spc="15" dirty="0">
                <a:solidFill>
                  <a:srgbClr val="F89A3A"/>
                </a:solidFill>
                <a:latin typeface="Arial Black"/>
                <a:cs typeface="Arial Black"/>
              </a:rPr>
              <a:t>OLLER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3200"/>
              </a:lnSpc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prevent exacerbations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control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symptoms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053624" y="3567427"/>
            <a:ext cx="864000" cy="36997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2284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r>
              <a:rPr sz="85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97624" y="4362549"/>
            <a:ext cx="720000" cy="2545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71475">
              <a:lnSpc>
                <a:spcPts val="860"/>
              </a:lnSpc>
              <a:spcBef>
                <a:spcPts val="18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Other 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reliever</a:t>
            </a:r>
            <a:r>
              <a:rPr sz="850" i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option</a:t>
            </a:r>
            <a:endParaRPr sz="8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66332" y="4111453"/>
            <a:ext cx="828000" cy="434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b="1" spc="10" dirty="0">
                <a:solidFill>
                  <a:srgbClr val="0078AC"/>
                </a:solidFill>
                <a:latin typeface="Arial Black"/>
                <a:cs typeface="Arial Black"/>
              </a:rPr>
              <a:t>PREFERRED  </a:t>
            </a:r>
            <a:r>
              <a:rPr sz="900" b="1" spc="15" dirty="0">
                <a:solidFill>
                  <a:srgbClr val="0078AC"/>
                </a:solidFill>
                <a:latin typeface="Arial Black"/>
                <a:cs typeface="Arial Black"/>
              </a:rPr>
              <a:t>RELIEVER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2955404" y="2670623"/>
            <a:ext cx="2448000" cy="62081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2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40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Daily low dose inhaled corticosteroid (ICS),  or as-needed low dose ICS-formoterol</a:t>
            </a:r>
            <a:r>
              <a:rPr sz="9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915265" y="2513346"/>
            <a:ext cx="612000" cy="7362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1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3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Low dose  </a:t>
            </a:r>
            <a:r>
              <a:rPr sz="10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6889507" y="2271751"/>
            <a:ext cx="720000" cy="5497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4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01200"/>
              </a:lnSpc>
              <a:spcBef>
                <a:spcPts val="944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Medium</a:t>
            </a:r>
            <a:r>
              <a:rPr sz="9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2955404" y="3554393"/>
            <a:ext cx="2340000" cy="4307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Leukotriene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receptor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antagonist </a:t>
            </a:r>
            <a:r>
              <a:rPr sz="900" i="1" dirty="0">
                <a:solidFill>
                  <a:srgbClr val="231F20"/>
                </a:solidFill>
                <a:latin typeface="Arial"/>
                <a:cs typeface="Arial"/>
              </a:rPr>
              <a:t>(LTRA),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 low dose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 taken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whenever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900" i="1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95459" y="4130828"/>
            <a:ext cx="194400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718213" y="4408421"/>
            <a:ext cx="2196000" cy="18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As-needed short-acting 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lang="en-AU" sz="850" i="1" spc="10" baseline="-25000" dirty="0" smtClean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i="1" spc="10" dirty="0" smtClean="0">
                <a:solidFill>
                  <a:srgbClr val="231F20"/>
                </a:solidFill>
                <a:latin typeface="Arial"/>
                <a:cs typeface="Arial"/>
              </a:rPr>
              <a:t> -agonist</a:t>
            </a:r>
            <a:r>
              <a:rPr sz="850" i="1" spc="-3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(SABA)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5893494" y="3554393"/>
            <a:ext cx="864000" cy="573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Medium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or low</a:t>
            </a:r>
            <a:r>
              <a:rPr sz="9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 ICS+</a:t>
            </a:r>
            <a:r>
              <a:rPr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900" i="1" spc="5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9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6878658" y="3554393"/>
            <a:ext cx="756000" cy="54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ICS,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50" i="1" spc="10" dirty="0">
                <a:solidFill>
                  <a:srgbClr val="231F20"/>
                </a:solidFill>
                <a:latin typeface="Arial"/>
                <a:cs typeface="Arial"/>
              </a:rPr>
              <a:t>tiotropium,</a:t>
            </a:r>
            <a:r>
              <a:rPr sz="850" i="1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spc="5" dirty="0">
                <a:solidFill>
                  <a:srgbClr val="231F20"/>
                </a:solidFill>
                <a:latin typeface="Arial"/>
                <a:cs typeface="Arial"/>
              </a:rPr>
              <a:t>or  add-on</a:t>
            </a:r>
            <a:r>
              <a:rPr sz="85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i="1" dirty="0" smtClean="0">
                <a:solidFill>
                  <a:srgbClr val="231F20"/>
                </a:solidFill>
                <a:latin typeface="Arial"/>
                <a:cs typeface="Arial"/>
              </a:rPr>
              <a:t>LTRA</a:t>
            </a:r>
            <a:r>
              <a:rPr lang="en-AU" sz="850" i="1" dirty="0" smtClean="0">
                <a:solidFill>
                  <a:srgbClr val="231F20"/>
                </a:solidFill>
                <a:latin typeface="Arial"/>
                <a:cs typeface="Arial"/>
              </a:rPr>
              <a:t> #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19"/>
          <p:cNvSpPr txBox="1"/>
          <p:nvPr/>
        </p:nvSpPr>
        <p:spPr>
          <a:xfrm>
            <a:off x="7686814" y="3554393"/>
            <a:ext cx="684000" cy="515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Add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dose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OCS,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but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consider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side-effects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6223266" y="4130828"/>
            <a:ext cx="198000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As-needed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low dose ICS-formoterol</a:t>
            </a:r>
            <a:r>
              <a:rPr sz="9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‡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1"/>
          <p:cNvSpPr txBox="1"/>
          <p:nvPr/>
        </p:nvSpPr>
        <p:spPr>
          <a:xfrm>
            <a:off x="666332" y="162408"/>
            <a:ext cx="2684780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000" spc="15" dirty="0">
                <a:solidFill>
                  <a:srgbClr val="231F20"/>
                </a:solidFill>
                <a:latin typeface="Arial"/>
                <a:cs typeface="Arial"/>
              </a:rPr>
              <a:t>Box</a:t>
            </a:r>
            <a:r>
              <a:rPr sz="10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3-5A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45"/>
              </a:spcBef>
            </a:pP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Adults &amp; adolescents 12+</a:t>
            </a:r>
            <a:r>
              <a:rPr sz="1200" b="1" spc="-3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Arial Black"/>
                <a:cs typeface="Arial Black"/>
              </a:rPr>
              <a:t>years</a:t>
            </a:r>
            <a:endParaRPr sz="1200">
              <a:solidFill>
                <a:prstClr val="black"/>
              </a:solidFill>
              <a:latin typeface="Arial Black"/>
              <a:cs typeface="Arial Black"/>
            </a:endParaRPr>
          </a:p>
        </p:txBody>
      </p:sp>
      <p:sp>
        <p:nvSpPr>
          <p:cNvPr id="30" name="object 22"/>
          <p:cNvSpPr txBox="1"/>
          <p:nvPr/>
        </p:nvSpPr>
        <p:spPr>
          <a:xfrm>
            <a:off x="666332" y="860836"/>
            <a:ext cx="2232000" cy="42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Personalized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</a:t>
            </a:r>
            <a:r>
              <a:rPr sz="900" b="1" spc="-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management:</a:t>
            </a:r>
            <a:endParaRPr sz="90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>
              <a:spcBef>
                <a:spcPts val="10"/>
              </a:spcBef>
            </a:pP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Assess,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Adjust, Review</a:t>
            </a:r>
            <a:r>
              <a:rPr sz="9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231F20"/>
                </a:solidFill>
                <a:latin typeface="Arial"/>
                <a:cs typeface="Arial"/>
              </a:rPr>
              <a:t>response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666332" y="2195450"/>
            <a:ext cx="1800000" cy="5631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Asthma </a:t>
            </a:r>
            <a:r>
              <a:rPr sz="900" b="1" dirty="0">
                <a:solidFill>
                  <a:srgbClr val="231F20"/>
                </a:solidFill>
                <a:latin typeface="Arial Black"/>
                <a:cs typeface="Arial Black"/>
              </a:rPr>
              <a:t>medication</a:t>
            </a:r>
            <a:r>
              <a:rPr sz="900" b="1" spc="-45" dirty="0">
                <a:solidFill>
                  <a:srgbClr val="231F20"/>
                </a:solidFill>
                <a:latin typeface="Arial Black"/>
                <a:cs typeface="Arial Black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Arial Black"/>
                <a:cs typeface="Arial Black"/>
              </a:rPr>
              <a:t>options: 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Adjust treatment up and down for  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individual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9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231F20"/>
                </a:solidFill>
                <a:latin typeface="Arial"/>
                <a:cs typeface="Arial"/>
              </a:rPr>
              <a:t>needs</a:t>
            </a:r>
            <a:endParaRPr sz="9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24"/>
          <p:cNvSpPr txBox="1"/>
          <p:nvPr/>
        </p:nvSpPr>
        <p:spPr>
          <a:xfrm>
            <a:off x="7686377" y="1834062"/>
            <a:ext cx="684000" cy="17012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85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850" b="1" spc="15" dirty="0">
                <a:solidFill>
                  <a:srgbClr val="58595B"/>
                </a:solidFill>
                <a:latin typeface="Arial Black"/>
                <a:cs typeface="Arial Black"/>
              </a:rPr>
              <a:t>5</a:t>
            </a:r>
            <a:endParaRPr sz="850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179070">
              <a:lnSpc>
                <a:spcPct val="103200"/>
              </a:lnSpc>
              <a:spcBef>
                <a:spcPts val="85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High dose  </a:t>
            </a: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ICS-LABA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102870">
              <a:lnSpc>
                <a:spcPct val="103200"/>
              </a:lnSpc>
              <a:spcBef>
                <a:spcPts val="254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Refer for  phenotypic  assessment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</a:pPr>
            <a:r>
              <a:rPr sz="800" spc="10" dirty="0">
                <a:solidFill>
                  <a:srgbClr val="231F20"/>
                </a:solidFill>
                <a:latin typeface="Arial"/>
                <a:cs typeface="Arial"/>
              </a:rPr>
              <a:t>± </a:t>
            </a: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add-on  </a:t>
            </a:r>
            <a:r>
              <a:rPr sz="800" dirty="0">
                <a:solidFill>
                  <a:srgbClr val="231F20"/>
                </a:solidFill>
                <a:latin typeface="Arial"/>
                <a:cs typeface="Arial"/>
              </a:rPr>
              <a:t>therapy,  e.g.tiotropium,  anti-IgE,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anti-IL5/5R,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anti-IL4R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25"/>
          <p:cNvSpPr txBox="1"/>
          <p:nvPr/>
        </p:nvSpPr>
        <p:spPr>
          <a:xfrm>
            <a:off x="2886594" y="1156483"/>
            <a:ext cx="936823" cy="714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7010">
              <a:lnSpc>
                <a:spcPct val="114700"/>
              </a:lnSpc>
              <a:spcBef>
                <a:spcPts val="95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Symptoms  Exacerbations  Side-effects 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5363705" y="175688"/>
            <a:ext cx="1783168" cy="829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Confirmation of diagnosis 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if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necessary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Symptom control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(including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lung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function)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130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325755">
              <a:lnSpc>
                <a:spcPct val="114700"/>
              </a:lnSpc>
            </a:pP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Inhaler technique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adherence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Patient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goals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27"/>
          <p:cNvSpPr txBox="1"/>
          <p:nvPr/>
        </p:nvSpPr>
        <p:spPr>
          <a:xfrm>
            <a:off x="5365889" y="1759378"/>
            <a:ext cx="1544220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0975">
              <a:lnSpc>
                <a:spcPts val="860"/>
              </a:lnSpc>
              <a:spcBef>
                <a:spcPts val="18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Treatment of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modifiable</a:t>
            </a:r>
            <a:r>
              <a:rPr sz="8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risk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factors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comorbidities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35"/>
              </a:spcBef>
            </a:pP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Non-pharmacological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strategies  Education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&amp;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skills training 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Asthma</a:t>
            </a:r>
            <a:r>
              <a:rPr sz="800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medications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99946" y="4988562"/>
            <a:ext cx="2203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" spc="15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lang="en-US" sz="500" dirty="0">
              <a:solidFill>
                <a:prstClr val="black"/>
              </a:solidFill>
            </a:endParaRPr>
          </a:p>
        </p:txBody>
      </p:sp>
      <p:pic>
        <p:nvPicPr>
          <p:cNvPr id="37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-911"/>
            <a:ext cx="685280" cy="70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18295" y="3102153"/>
            <a:ext cx="756000" cy="396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40" name="Rectangle 23"/>
          <p:cNvSpPr>
            <a:spLocks/>
          </p:cNvSpPr>
          <p:nvPr/>
        </p:nvSpPr>
        <p:spPr bwMode="auto">
          <a:xfrm>
            <a:off x="16803" y="4996256"/>
            <a:ext cx="2572820" cy="138499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90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© Global Initiative for </a:t>
            </a:r>
            <a:r>
              <a:rPr lang="en-US" altLang="en-US" sz="900" smtClean="0">
                <a:solidFill>
                  <a:prstClr val="black"/>
                </a:solidFill>
                <a:cs typeface="Arial" pitchFamily="34" charset="0"/>
                <a:sym typeface="Arial" pitchFamily="34" charset="0"/>
              </a:rPr>
              <a:t>Asthma, www.ginasthma.org</a:t>
            </a:r>
            <a:endParaRPr lang="en-US" altLang="en-US" sz="900">
              <a:solidFill>
                <a:prstClr val="black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19150" y="3621747"/>
            <a:ext cx="792000" cy="3600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2018296" y="2834453"/>
            <a:ext cx="900000" cy="7063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00" b="1" spc="10" dirty="0">
                <a:solidFill>
                  <a:srgbClr val="58595B"/>
                </a:solidFill>
                <a:latin typeface="Arial Black"/>
                <a:cs typeface="Arial Black"/>
              </a:rPr>
              <a:t>STEP</a:t>
            </a:r>
            <a:r>
              <a:rPr sz="900" b="1" spc="-5" dirty="0">
                <a:solidFill>
                  <a:srgbClr val="58595B"/>
                </a:solidFill>
                <a:latin typeface="Arial Black"/>
                <a:cs typeface="Arial Black"/>
              </a:rPr>
              <a:t> </a:t>
            </a:r>
            <a:r>
              <a:rPr sz="900" b="1" spc="15" dirty="0">
                <a:solidFill>
                  <a:srgbClr val="58595B"/>
                </a:solidFill>
                <a:latin typeface="Arial Black"/>
                <a:cs typeface="Arial Black"/>
              </a:rPr>
              <a:t>1</a:t>
            </a:r>
            <a:endParaRPr sz="900" b="1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12700" marR="267970">
              <a:lnSpc>
                <a:spcPct val="101200"/>
              </a:lnSpc>
              <a:spcBef>
                <a:spcPts val="944"/>
              </a:spcBef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As-needed  low</a:t>
            </a:r>
            <a:r>
              <a:rPr sz="9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dose</a:t>
            </a:r>
            <a:endParaRPr sz="95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ts val="1060"/>
              </a:lnSpc>
            </a:pPr>
            <a:r>
              <a:rPr sz="950" dirty="0">
                <a:solidFill>
                  <a:srgbClr val="231F20"/>
                </a:solidFill>
                <a:latin typeface="Arial"/>
                <a:cs typeface="Arial"/>
              </a:rPr>
              <a:t>ICS-formoterol</a:t>
            </a:r>
            <a:r>
              <a:rPr sz="9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231F20"/>
                </a:solidFill>
                <a:latin typeface="Arial"/>
                <a:cs typeface="Arial"/>
              </a:rPr>
              <a:t>*</a:t>
            </a:r>
            <a:endParaRPr sz="1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2"/>
          <p:cNvSpPr txBox="1"/>
          <p:nvPr/>
        </p:nvSpPr>
        <p:spPr>
          <a:xfrm>
            <a:off x="2018295" y="3554393"/>
            <a:ext cx="864000" cy="701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Low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dose </a:t>
            </a:r>
            <a:r>
              <a:rPr sz="900" i="1" spc="10">
                <a:solidFill>
                  <a:srgbClr val="231F20"/>
                </a:solidFill>
                <a:latin typeface="Arial"/>
                <a:cs typeface="Arial"/>
              </a:rPr>
              <a:t>ICS  </a:t>
            </a:r>
            <a:r>
              <a:rPr sz="900" i="1" spc="10" smtClean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lang="en-AU" sz="900" i="1" spc="1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i="1" spc="5" smtClean="0">
                <a:solidFill>
                  <a:srgbClr val="231F20"/>
                </a:solidFill>
                <a:latin typeface="Arial"/>
                <a:cs typeface="Arial"/>
              </a:rPr>
              <a:t>whenever  </a:t>
            </a:r>
            <a:r>
              <a:rPr sz="900" i="1" spc="15" dirty="0">
                <a:solidFill>
                  <a:srgbClr val="231F20"/>
                </a:solidFill>
                <a:latin typeface="Arial"/>
                <a:cs typeface="Arial"/>
              </a:rPr>
              <a:t>SABA </a:t>
            </a:r>
            <a:r>
              <a:rPr sz="900" i="1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900" i="1" spc="10" dirty="0">
                <a:solidFill>
                  <a:srgbClr val="231F20"/>
                </a:solidFill>
                <a:latin typeface="Arial"/>
                <a:cs typeface="Arial"/>
              </a:rPr>
              <a:t>taken</a:t>
            </a:r>
            <a:r>
              <a:rPr sz="850" i="1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†</a:t>
            </a:r>
            <a:endParaRPr sz="7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24"/>
          <p:cNvSpPr txBox="1"/>
          <p:nvPr/>
        </p:nvSpPr>
        <p:spPr>
          <a:xfrm>
            <a:off x="5845364" y="4587974"/>
            <a:ext cx="3084324" cy="53732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489" marR="5080" indent="-98425">
              <a:spcBef>
                <a:spcPts val="110"/>
              </a:spcBef>
            </a:pPr>
            <a:r>
              <a:rPr sz="800" spc="5" dirty="0">
                <a:solidFill>
                  <a:srgbClr val="231F20"/>
                </a:solidFill>
                <a:latin typeface="Arial"/>
                <a:cs typeface="Arial"/>
              </a:rPr>
              <a:t>‡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Low-dose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ICS-form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 reliever for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patients prescribed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bud-form or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BDP-form maintenance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and reliever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therapy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  <a:p>
            <a:pPr marL="87313" indent="-74613">
              <a:spcBef>
                <a:spcPts val="35"/>
              </a:spcBef>
            </a:pPr>
            <a:r>
              <a:rPr sz="800" spc="15" dirty="0">
                <a:solidFill>
                  <a:srgbClr val="231F20"/>
                </a:solidFill>
                <a:latin typeface="Arial"/>
                <a:cs typeface="Arial"/>
              </a:rPr>
              <a:t>#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Consider adding 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HDM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SLIT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for sensitized </a:t>
            </a:r>
            <a:r>
              <a:rPr sz="850" spc="5">
                <a:solidFill>
                  <a:srgbClr val="231F20"/>
                </a:solidFill>
                <a:latin typeface="Arial"/>
                <a:cs typeface="Arial"/>
              </a:rPr>
              <a:t>patients</a:t>
            </a:r>
            <a:r>
              <a:rPr sz="850" spc="-5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smtClean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lang="en-AU" sz="850" spc="5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smtClean="0">
                <a:solidFill>
                  <a:srgbClr val="231F20"/>
                </a:solidFill>
                <a:latin typeface="Arial"/>
                <a:cs typeface="Arial"/>
              </a:rPr>
              <a:t>allergic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rhinitis and </a:t>
            </a:r>
            <a:r>
              <a:rPr sz="850" spc="22" dirty="0" smtClean="0">
                <a:solidFill>
                  <a:srgbClr val="231F20"/>
                </a:solidFill>
                <a:latin typeface="Arial"/>
                <a:cs typeface="Arial"/>
              </a:rPr>
              <a:t>FEV</a:t>
            </a:r>
            <a:r>
              <a:rPr lang="en-AU"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 smtClean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&gt;70%</a:t>
            </a:r>
            <a:r>
              <a:rPr sz="850" spc="-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7" dirty="0" smtClean="0">
                <a:solidFill>
                  <a:srgbClr val="231F20"/>
                </a:solidFill>
                <a:latin typeface="Arial"/>
                <a:cs typeface="Arial"/>
              </a:rPr>
              <a:t>predicted</a:t>
            </a:r>
            <a:endParaRPr sz="85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7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NA 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GINA 16_9</Template>
  <TotalTime>2988</TotalTime>
  <Words>4939</Words>
  <Application>Microsoft Office PowerPoint</Application>
  <PresentationFormat>On-screen Show (16:9)</PresentationFormat>
  <Paragraphs>650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GINA 16_9</vt:lpstr>
      <vt:lpstr>1_Blank</vt:lpstr>
      <vt:lpstr>Blank</vt:lpstr>
      <vt:lpstr>Global Initiative for Asthma (GINA) What’s new in GINA 2019?</vt:lpstr>
      <vt:lpstr>About the GINA strategy</vt:lpstr>
      <vt:lpstr>Background to changes in 2019 - the risks of ‘mild’ asthma</vt:lpstr>
      <vt:lpstr>Background to changes in 2019 - the risks of SABA-only treatment</vt:lpstr>
      <vt:lpstr>The 12-year history behind changes in GINA 2019</vt:lpstr>
      <vt:lpstr>The 12-year history behind changes in GINA 2019</vt:lpstr>
      <vt:lpstr>GINA 2018 – main treatment figure</vt:lpstr>
      <vt:lpstr>GINA 2019 – landmark changes in asthma management</vt:lpstr>
      <vt:lpstr>PowerPoint Presentation</vt:lpstr>
      <vt:lpstr>PowerPoint Presentation</vt:lpstr>
      <vt:lpstr>PowerPoint Presentation</vt:lpstr>
      <vt:lpstr>Step 2 – rationale for changes  in GINA 2019</vt:lpstr>
      <vt:lpstr>PowerPoint Presentation</vt:lpstr>
      <vt:lpstr>Step 2 – there are two ‘preferred’ controller options</vt:lpstr>
      <vt:lpstr>Step 2 – two ‘preferred’ controller options</vt:lpstr>
      <vt:lpstr>PowerPoint Presentation</vt:lpstr>
      <vt:lpstr>Step 2 - other controller options</vt:lpstr>
      <vt:lpstr>Step 1 – rationale for changes  in GINA 2019</vt:lpstr>
      <vt:lpstr>PowerPoint Presentation</vt:lpstr>
      <vt:lpstr>Step 1 – ‘preferred’ controller option</vt:lpstr>
      <vt:lpstr>Step 1 - other controller option</vt:lpstr>
      <vt:lpstr>Other changes in GINA 2019 -   Steps 3-5 for adults and adolescents</vt:lpstr>
      <vt:lpstr>PowerPoint Presentation</vt:lpstr>
      <vt:lpstr>PowerPoint Presentation</vt:lpstr>
      <vt:lpstr>Changes in GINA 2019 –  children 6-11 years</vt:lpstr>
      <vt:lpstr>PowerPoint Presentation</vt:lpstr>
      <vt:lpstr>Children 6-11 years</vt:lpstr>
      <vt:lpstr>Other changes in GINA 2019</vt:lpstr>
      <vt:lpstr>Other changes in GINA 2019 – severe asthma</vt:lpstr>
      <vt:lpstr>PowerPoint Presentation</vt:lpstr>
      <vt:lpstr>Other changes in GINA 2019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GINA 2019?</dc:title>
  <dc:creator>Helen K. Reddel</dc:creator>
  <cp:lastModifiedBy>Helen K. Reddel</cp:lastModifiedBy>
  <cp:revision>786</cp:revision>
  <dcterms:created xsi:type="dcterms:W3CDTF">2019-04-03T19:48:09Z</dcterms:created>
  <dcterms:modified xsi:type="dcterms:W3CDTF">2019-04-08T14:22:36Z</dcterms:modified>
</cp:coreProperties>
</file>