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7"/>
  </p:notesMasterIdLst>
  <p:sldIdLst>
    <p:sldId id="256" r:id="rId2"/>
    <p:sldId id="336" r:id="rId3"/>
    <p:sldId id="337" r:id="rId4"/>
    <p:sldId id="331" r:id="rId5"/>
    <p:sldId id="312" r:id="rId6"/>
    <p:sldId id="313" r:id="rId7"/>
    <p:sldId id="282" r:id="rId8"/>
    <p:sldId id="293" r:id="rId9"/>
    <p:sldId id="290" r:id="rId10"/>
    <p:sldId id="260" r:id="rId11"/>
    <p:sldId id="338" r:id="rId12"/>
    <p:sldId id="314" r:id="rId13"/>
    <p:sldId id="332" r:id="rId14"/>
    <p:sldId id="307" r:id="rId15"/>
    <p:sldId id="333" r:id="rId16"/>
    <p:sldId id="339" r:id="rId17"/>
    <p:sldId id="315" r:id="rId18"/>
    <p:sldId id="316" r:id="rId19"/>
    <p:sldId id="318" r:id="rId20"/>
    <p:sldId id="319" r:id="rId21"/>
    <p:sldId id="322" r:id="rId22"/>
    <p:sldId id="309" r:id="rId23"/>
    <p:sldId id="323" r:id="rId24"/>
    <p:sldId id="324" r:id="rId25"/>
    <p:sldId id="325" r:id="rId26"/>
    <p:sldId id="335" r:id="rId27"/>
    <p:sldId id="326" r:id="rId28"/>
    <p:sldId id="311" r:id="rId29"/>
    <p:sldId id="299" r:id="rId30"/>
    <p:sldId id="273" r:id="rId31"/>
    <p:sldId id="327" r:id="rId32"/>
    <p:sldId id="328" r:id="rId33"/>
    <p:sldId id="272" r:id="rId34"/>
    <p:sldId id="334" r:id="rId35"/>
    <p:sldId id="305"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4"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en Reddel" initials="HR" lastIdx="1" clrIdx="0">
    <p:extLst>
      <p:ext uri="{19B8F6BF-5375-455C-9EA6-DF929625EA0E}">
        <p15:presenceInfo xmlns:p15="http://schemas.microsoft.com/office/powerpoint/2012/main" userId="S::helen.reddel@sydney.edu.au::820d645c-3a01-4667-bf6d-7620079c95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29" autoAdjust="0"/>
  </p:normalViewPr>
  <p:slideViewPr>
    <p:cSldViewPr snapToGrid="0" showGuides="1">
      <p:cViewPr varScale="1">
        <p:scale>
          <a:sx n="79" d="100"/>
          <a:sy n="79" d="100"/>
        </p:scale>
        <p:origin x="920" y="36"/>
      </p:cViewPr>
      <p:guideLst>
        <p:guide orient="horz" pos="89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89AF2E-5E99-4813-9B2C-C2A88BAE6D0A}" type="datetimeFigureOut">
              <a:rPr lang="en-AU" smtClean="0"/>
              <a:t>4/04/2020</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DE7CD0-D342-4853-9B24-2629CAF6F161}" type="slidenum">
              <a:rPr lang="en-AU" smtClean="0"/>
              <a:t>‹#›</a:t>
            </a:fld>
            <a:endParaRPr lang="en-AU"/>
          </a:p>
        </p:txBody>
      </p:sp>
    </p:spTree>
    <p:extLst>
      <p:ext uri="{BB962C8B-B14F-4D97-AF65-F5344CB8AC3E}">
        <p14:creationId xmlns:p14="http://schemas.microsoft.com/office/powerpoint/2010/main" val="2705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a:solidFill>
                  <a:schemeClr val="tx1"/>
                </a:solidFill>
                <a:latin typeface="+mn-lt"/>
                <a:ea typeface="+mn-ea"/>
                <a:cs typeface="+mn-cs"/>
              </a:rPr>
              <a:t>Dusser D, Montani D, Chanez P, de Blic J, Delacourt C, Deschildre A, Devillier P, et al. Mild asthma: an expert review on epidemiology, clinical characteristics and treatment recommendations. Allergy 2007;62:591-604.</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a:solidFill>
                  <a:schemeClr val="tx1"/>
                </a:solidFill>
                <a:latin typeface="+mn-lt"/>
                <a:ea typeface="+mn-ea"/>
                <a:cs typeface="+mn-cs"/>
              </a:rPr>
              <a:t>Reddel HK, Ampon RD, Sawyer SM, Peters MJ. Risks associated with managing asthma without a preventer: urgent healthcare, poor asthma control and over-the-counter reliever use in a cross-sectional population survey. BMJ open 2017;7:e016688.</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a:solidFill>
                  <a:schemeClr val="tx1"/>
                </a:solidFill>
                <a:latin typeface="+mn-lt"/>
                <a:ea typeface="+mn-ea"/>
                <a:cs typeface="+mn-cs"/>
              </a:rPr>
              <a:t>Hancox RJ, Cowan JO, Flannery EM, Herbison GP, McLachlan CR, Taylor DR. Bronchodilator tolerance and rebound bronchoconstriction during regular inhaled beta-agonist treatment. Respir Med 2000;94:767-71.</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a:solidFill>
                  <a:schemeClr val="tx1"/>
                </a:solidFill>
                <a:latin typeface="+mn-lt"/>
                <a:ea typeface="+mn-ea"/>
                <a:cs typeface="+mn-cs"/>
              </a:rPr>
              <a:t>Aldridge RE, Hancox RJ, Robin Taylor D, Cowan JO, Winn MC, Frampton CM, Town GI. Effects of terbutaline and budesonide on sputum cells and bronchial hyperresponsiveness in asthma. Am J Respir Crit Care Med 2000;161:1459-64.</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a:solidFill>
                  <a:schemeClr val="tx1"/>
                </a:solidFill>
                <a:latin typeface="+mn-lt"/>
                <a:ea typeface="+mn-ea"/>
                <a:cs typeface="+mn-cs"/>
              </a:rPr>
              <a:t>Stanford RH, Shah MB, D’Souza AO, Dhamane AD, Schatz M. Short-acting </a:t>
            </a:r>
            <a:r>
              <a:rPr lang="el-GR" sz="1200" kern="1200">
                <a:solidFill>
                  <a:schemeClr val="tx1"/>
                </a:solidFill>
                <a:latin typeface="+mn-lt"/>
                <a:ea typeface="+mn-ea"/>
                <a:cs typeface="+mn-cs"/>
              </a:rPr>
              <a:t>β-</a:t>
            </a:r>
            <a:r>
              <a:rPr lang="en-AU" sz="1200" kern="1200">
                <a:solidFill>
                  <a:schemeClr val="tx1"/>
                </a:solidFill>
                <a:latin typeface="+mn-lt"/>
                <a:ea typeface="+mn-ea"/>
                <a:cs typeface="+mn-cs"/>
              </a:rPr>
              <a:t>agonist use and its ability to predict future asthma-related outcomes. Annals of Allergy, Asthma &amp; Immunology 2012;109:403-7.</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a:solidFill>
                  <a:schemeClr val="tx1"/>
                </a:solidFill>
                <a:latin typeface="+mn-lt"/>
                <a:ea typeface="+mn-ea"/>
                <a:cs typeface="+mn-cs"/>
              </a:rPr>
              <a:t>Suissa S, Ernst P, Boivin JF, Horwitz RI, Habbick B, Cockroft D, Blais L, et al. A cohort analysis of excess mortality in asthma and the use of inhaled beta-agonists. Am J Respir Crit Care Med 1994;149:604-10.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sz="1200" kern="120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AU" sz="1200" kern="1200">
              <a:solidFill>
                <a:schemeClr val="tx1"/>
              </a:solidFill>
              <a:latin typeface="+mn-lt"/>
              <a:ea typeface="+mn-ea"/>
              <a:cs typeface="+mn-cs"/>
            </a:endParaRPr>
          </a:p>
          <a:p>
            <a:endParaRPr lang="en-AU"/>
          </a:p>
        </p:txBody>
      </p:sp>
      <p:sp>
        <p:nvSpPr>
          <p:cNvPr id="4" name="Slide Number Placeholder 3"/>
          <p:cNvSpPr>
            <a:spLocks noGrp="1"/>
          </p:cNvSpPr>
          <p:nvPr>
            <p:ph type="sldNum" sz="quarter" idx="10"/>
          </p:nvPr>
        </p:nvSpPr>
        <p:spPr/>
        <p:txBody>
          <a:bodyPr/>
          <a:lstStyle/>
          <a:p>
            <a:pPr>
              <a:defRPr/>
            </a:pPr>
            <a:fld id="{7AF0A324-4455-43B6-BECE-EF1BBB6CA161}" type="slidenum">
              <a:rPr lang="en-AU" altLang="en-US" smtClean="0">
                <a:solidFill>
                  <a:prstClr val="black"/>
                </a:solidFill>
              </a:rPr>
              <a:pPr>
                <a:defRPr/>
              </a:pPr>
              <a:t>7</a:t>
            </a:fld>
            <a:endParaRPr lang="en-AU" altLang="en-US">
              <a:solidFill>
                <a:prstClr val="black"/>
              </a:solidFill>
            </a:endParaRPr>
          </a:p>
        </p:txBody>
      </p:sp>
    </p:spTree>
    <p:extLst>
      <p:ext uri="{BB962C8B-B14F-4D97-AF65-F5344CB8AC3E}">
        <p14:creationId xmlns:p14="http://schemas.microsoft.com/office/powerpoint/2010/main" val="146017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Explain that, once initial treatment is started, it is important to revert to the main treatment figure for the prompts in the arrowed circle (Assess, Adjust, Review response). Treatment is not just about pharmacotherapy</a:t>
            </a:r>
          </a:p>
        </p:txBody>
      </p:sp>
      <p:sp>
        <p:nvSpPr>
          <p:cNvPr id="4" name="Slide Number Placeholder 3"/>
          <p:cNvSpPr>
            <a:spLocks noGrp="1"/>
          </p:cNvSpPr>
          <p:nvPr>
            <p:ph type="sldNum" sz="quarter" idx="5"/>
          </p:nvPr>
        </p:nvSpPr>
        <p:spPr/>
        <p:txBody>
          <a:bodyPr/>
          <a:lstStyle/>
          <a:p>
            <a:fld id="{F2DE7CD0-D342-4853-9B24-2629CAF6F161}" type="slidenum">
              <a:rPr lang="en-AU" smtClean="0"/>
              <a:t>17</a:t>
            </a:fld>
            <a:endParaRPr lang="en-AU"/>
          </a:p>
        </p:txBody>
      </p:sp>
    </p:spTree>
    <p:extLst>
      <p:ext uri="{BB962C8B-B14F-4D97-AF65-F5344CB8AC3E}">
        <p14:creationId xmlns:p14="http://schemas.microsoft.com/office/powerpoint/2010/main" val="3724784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 alternative figure to Box 3-4A for teaching purposes, if audiences are not familiar with the GINA treatment figure</a:t>
            </a:r>
          </a:p>
        </p:txBody>
      </p:sp>
      <p:sp>
        <p:nvSpPr>
          <p:cNvPr id="4" name="Slide Number Placeholder 3"/>
          <p:cNvSpPr>
            <a:spLocks noGrp="1"/>
          </p:cNvSpPr>
          <p:nvPr>
            <p:ph type="sldNum" sz="quarter" idx="5"/>
          </p:nvPr>
        </p:nvSpPr>
        <p:spPr/>
        <p:txBody>
          <a:bodyPr/>
          <a:lstStyle/>
          <a:p>
            <a:fld id="{F2DE7CD0-D342-4853-9B24-2629CAF6F161}" type="slidenum">
              <a:rPr lang="en-AU" smtClean="0"/>
              <a:t>18</a:t>
            </a:fld>
            <a:endParaRPr lang="en-AU"/>
          </a:p>
        </p:txBody>
      </p:sp>
    </p:spTree>
    <p:extLst>
      <p:ext uri="{BB962C8B-B14F-4D97-AF65-F5344CB8AC3E}">
        <p14:creationId xmlns:p14="http://schemas.microsoft.com/office/powerpoint/2010/main" val="2480215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Explain that, once initial treatment is started, it is important to revert to the main treatment figure for the prompts in the arrowed circle (Assess, Adjust, Review response). Treatment is not just about pharmacotherapy</a:t>
            </a:r>
          </a:p>
          <a:p>
            <a:endParaRPr lang="en-AU" dirty="0"/>
          </a:p>
        </p:txBody>
      </p:sp>
      <p:sp>
        <p:nvSpPr>
          <p:cNvPr id="4" name="Slide Number Placeholder 3"/>
          <p:cNvSpPr>
            <a:spLocks noGrp="1"/>
          </p:cNvSpPr>
          <p:nvPr>
            <p:ph type="sldNum" sz="quarter" idx="5"/>
          </p:nvPr>
        </p:nvSpPr>
        <p:spPr/>
        <p:txBody>
          <a:bodyPr/>
          <a:lstStyle/>
          <a:p>
            <a:fld id="{F2DE7CD0-D342-4853-9B24-2629CAF6F161}" type="slidenum">
              <a:rPr lang="en-AU" smtClean="0"/>
              <a:t>19</a:t>
            </a:fld>
            <a:endParaRPr lang="en-AU"/>
          </a:p>
        </p:txBody>
      </p:sp>
    </p:spTree>
    <p:extLst>
      <p:ext uri="{BB962C8B-B14F-4D97-AF65-F5344CB8AC3E}">
        <p14:creationId xmlns:p14="http://schemas.microsoft.com/office/powerpoint/2010/main" val="86685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 alternative figure to Box 3-4C for teaching purposes, if audiences are not familiar with the GINA treatment figure</a:t>
            </a:r>
          </a:p>
          <a:p>
            <a:endParaRPr lang="en-AU" dirty="0"/>
          </a:p>
        </p:txBody>
      </p:sp>
      <p:sp>
        <p:nvSpPr>
          <p:cNvPr id="4" name="Slide Number Placeholder 3"/>
          <p:cNvSpPr>
            <a:spLocks noGrp="1"/>
          </p:cNvSpPr>
          <p:nvPr>
            <p:ph type="sldNum" sz="quarter" idx="5"/>
          </p:nvPr>
        </p:nvSpPr>
        <p:spPr/>
        <p:txBody>
          <a:bodyPr/>
          <a:lstStyle/>
          <a:p>
            <a:fld id="{F2DE7CD0-D342-4853-9B24-2629CAF6F161}" type="slidenum">
              <a:rPr lang="en-AU" smtClean="0"/>
              <a:t>20</a:t>
            </a:fld>
            <a:endParaRPr lang="en-AU"/>
          </a:p>
        </p:txBody>
      </p:sp>
    </p:spTree>
    <p:extLst>
      <p:ext uri="{BB962C8B-B14F-4D97-AF65-F5344CB8AC3E}">
        <p14:creationId xmlns:p14="http://schemas.microsoft.com/office/powerpoint/2010/main" val="541145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This slide shows a page from the decision tree in v2.0</a:t>
            </a:r>
            <a:r>
              <a:rPr lang="en-AU" baseline="0"/>
              <a:t> pocket guide – addition of dupilumab, and of prompt for extension of treatment trial if response is unclear</a:t>
            </a:r>
            <a:endParaRPr lang="en-AU"/>
          </a:p>
        </p:txBody>
      </p:sp>
      <p:sp>
        <p:nvSpPr>
          <p:cNvPr id="4" name="Slide Number Placeholder 3"/>
          <p:cNvSpPr>
            <a:spLocks noGrp="1"/>
          </p:cNvSpPr>
          <p:nvPr>
            <p:ph type="sldNum" sz="quarter" idx="10"/>
          </p:nvPr>
        </p:nvSpPr>
        <p:spPr/>
        <p:txBody>
          <a:bodyPr/>
          <a:lstStyle/>
          <a:p>
            <a:fld id="{F2DE7CD0-D342-4853-9B24-2629CAF6F161}" type="slidenum">
              <a:rPr lang="en-AU" smtClean="0"/>
              <a:t>30</a:t>
            </a:fld>
            <a:endParaRPr lang="en-AU"/>
          </a:p>
        </p:txBody>
      </p:sp>
    </p:spTree>
    <p:extLst>
      <p:ext uri="{BB962C8B-B14F-4D97-AF65-F5344CB8AC3E}">
        <p14:creationId xmlns:p14="http://schemas.microsoft.com/office/powerpoint/2010/main" val="173506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a:solidFill>
                  <a:schemeClr val="tx1"/>
                </a:solidFill>
                <a:latin typeface="+mn-lt"/>
                <a:ea typeface="+mn-ea"/>
                <a:cs typeface="+mn-cs"/>
              </a:rPr>
              <a:t>Reddel HK, Ampon RD, Sawyer SM, Peters MJ. Risks associated with managing asthma without a preventer: urgent healthcare, poor asthma control and over-the-counter reliever use in a cross-sectional population survey. BMJ open 2017;7:e016688.</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a:solidFill>
                  <a:schemeClr val="tx1"/>
                </a:solidFill>
                <a:latin typeface="+mn-lt"/>
                <a:ea typeface="+mn-ea"/>
                <a:cs typeface="+mn-cs"/>
              </a:rPr>
              <a:t>Hancox RJ, Cowan JO, Flannery EM, Herbison GP, McLachlan CR, Taylor DR. Bronchodilator tolerance and rebound bronchoconstriction during regular inhaled beta-agonist treatment. Respir Med 2000;94:767-71.</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a:solidFill>
                  <a:schemeClr val="tx1"/>
                </a:solidFill>
                <a:latin typeface="+mn-lt"/>
                <a:ea typeface="+mn-ea"/>
                <a:cs typeface="+mn-cs"/>
              </a:rPr>
              <a:t>Aldridge RE, Hancox RJ, Robin Taylor D, Cowan JO, Winn MC, Frampton CM, Town GI. Effects of terbutaline and budesonide on sputum cells and bronchial hyperresponsiveness in asthma. Am J Respir Crit Care Med 2000;161:1459-64.</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a:solidFill>
                  <a:schemeClr val="tx1"/>
                </a:solidFill>
                <a:latin typeface="+mn-lt"/>
                <a:ea typeface="+mn-ea"/>
                <a:cs typeface="+mn-cs"/>
              </a:rPr>
              <a:t>Stanford RH, Shah MB, D’Souza AO, Dhamane AD, Schatz M. Short-acting </a:t>
            </a:r>
            <a:r>
              <a:rPr lang="el-GR" sz="1200" kern="1200">
                <a:solidFill>
                  <a:schemeClr val="tx1"/>
                </a:solidFill>
                <a:latin typeface="+mn-lt"/>
                <a:ea typeface="+mn-ea"/>
                <a:cs typeface="+mn-cs"/>
              </a:rPr>
              <a:t>β-</a:t>
            </a:r>
            <a:r>
              <a:rPr lang="en-AU" sz="1200" kern="1200">
                <a:solidFill>
                  <a:schemeClr val="tx1"/>
                </a:solidFill>
                <a:latin typeface="+mn-lt"/>
                <a:ea typeface="+mn-ea"/>
                <a:cs typeface="+mn-cs"/>
              </a:rPr>
              <a:t>agonist use and its ability to predict future asthma-related outcomes. Annals of Allergy, Asthma &amp; Immunology 2012;109:403-7.</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a:solidFill>
                  <a:schemeClr val="tx1"/>
                </a:solidFill>
                <a:latin typeface="+mn-lt"/>
                <a:ea typeface="+mn-ea"/>
                <a:cs typeface="+mn-cs"/>
              </a:rPr>
              <a:t>Suissa S, Ernst P, Boivin JF, Horwitz RI, Habbick B, Cockroft D, Blais L, et al. A cohort analysis of excess mortality in asthma and the use of inhaled beta-agonists. Am J Respir Crit Care Med 1994;149:604-10.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sz="1200" kern="120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AU" sz="1200" kern="1200">
              <a:solidFill>
                <a:schemeClr val="tx1"/>
              </a:solidFill>
              <a:latin typeface="+mn-lt"/>
              <a:ea typeface="+mn-ea"/>
              <a:cs typeface="+mn-cs"/>
            </a:endParaRPr>
          </a:p>
          <a:p>
            <a:endParaRPr lang="en-AU"/>
          </a:p>
        </p:txBody>
      </p:sp>
      <p:sp>
        <p:nvSpPr>
          <p:cNvPr id="4" name="Slide Number Placeholder 3"/>
          <p:cNvSpPr>
            <a:spLocks noGrp="1"/>
          </p:cNvSpPr>
          <p:nvPr>
            <p:ph type="sldNum" sz="quarter" idx="10"/>
          </p:nvPr>
        </p:nvSpPr>
        <p:spPr/>
        <p:txBody>
          <a:bodyPr/>
          <a:lstStyle/>
          <a:p>
            <a:pPr>
              <a:defRPr/>
            </a:pPr>
            <a:fld id="{7AF0A324-4455-43B6-BECE-EF1BBB6CA161}" type="slidenum">
              <a:rPr lang="en-AU" altLang="en-US" smtClean="0">
                <a:solidFill>
                  <a:prstClr val="black"/>
                </a:solidFill>
              </a:rPr>
              <a:pPr>
                <a:defRPr/>
              </a:pPr>
              <a:t>8</a:t>
            </a:fld>
            <a:endParaRPr lang="en-AU" altLang="en-US">
              <a:solidFill>
                <a:prstClr val="black"/>
              </a:solidFill>
            </a:endParaRPr>
          </a:p>
        </p:txBody>
      </p:sp>
    </p:spTree>
    <p:extLst>
      <p:ext uri="{BB962C8B-B14F-4D97-AF65-F5344CB8AC3E}">
        <p14:creationId xmlns:p14="http://schemas.microsoft.com/office/powerpoint/2010/main" val="179923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Four</a:t>
            </a:r>
            <a:r>
              <a:rPr lang="en-AU" baseline="0"/>
              <a:t> </a:t>
            </a:r>
            <a:r>
              <a:rPr lang="en-AU"/>
              <a:t>GINA members (O’Byrne, Bateman, FitzGerald, Reddel) sought</a:t>
            </a:r>
            <a:r>
              <a:rPr lang="en-AU" baseline="0"/>
              <a:t> funding from AstraZeneca, Chiesi, and government agencies. </a:t>
            </a:r>
            <a:r>
              <a:rPr lang="en-AU"/>
              <a:t>Depending</a:t>
            </a:r>
            <a:r>
              <a:rPr lang="en-AU" baseline="0"/>
              <a:t> on the context of the presentation, you may want to explain that, although GINA’s focus was on risk reduction, the regulator required the primary outcome for SYGMA 1 to be a ‘control’ measure that would be relevant to all patients. The measure that was used (electronically recorded well-controlled asthma weeks, eWCAW) was systematically biased against the ICS-formoterol arm; a patient in the ICS group could take 14 doses of ICS in a week and still be counted as having a well-controlled week, whereas if a patient in the budesonide-formoterol arm took 5 doses of ICS-formoterol in a week, the week was automatically counted as not well-controlled. </a:t>
            </a:r>
            <a:endParaRPr lang="en-AU"/>
          </a:p>
        </p:txBody>
      </p:sp>
      <p:sp>
        <p:nvSpPr>
          <p:cNvPr id="4" name="Slide Number Placeholder 3"/>
          <p:cNvSpPr>
            <a:spLocks noGrp="1"/>
          </p:cNvSpPr>
          <p:nvPr>
            <p:ph type="sldNum" sz="quarter" idx="10"/>
          </p:nvPr>
        </p:nvSpPr>
        <p:spPr/>
        <p:txBody>
          <a:bodyPr/>
          <a:lstStyle/>
          <a:p>
            <a:fld id="{F2DE7CD0-D342-4853-9B24-2629CAF6F161}" type="slidenum">
              <a:rPr lang="en-AU" smtClean="0"/>
              <a:t>9</a:t>
            </a:fld>
            <a:endParaRPr lang="en-AU"/>
          </a:p>
        </p:txBody>
      </p:sp>
    </p:spTree>
    <p:extLst>
      <p:ext uri="{BB962C8B-B14F-4D97-AF65-F5344CB8AC3E}">
        <p14:creationId xmlns:p14="http://schemas.microsoft.com/office/powerpoint/2010/main" val="286364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2DE7CD0-D342-4853-9B24-2629CAF6F161}" type="slidenum">
              <a:rPr lang="en-AU" smtClean="0"/>
              <a:t>10</a:t>
            </a:fld>
            <a:endParaRPr lang="en-AU"/>
          </a:p>
        </p:txBody>
      </p:sp>
    </p:spTree>
    <p:extLst>
      <p:ext uri="{BB962C8B-B14F-4D97-AF65-F5344CB8AC3E}">
        <p14:creationId xmlns:p14="http://schemas.microsoft.com/office/powerpoint/2010/main" val="279957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only changes in this figure from the 2019 report are (in the arrowed circle) addition of patient preferences in the Assess section and addition of “adjust down or up” in the “Adjust” section, and removal of “off-label”. There are also some formatting changes to improve readability</a:t>
            </a:r>
          </a:p>
        </p:txBody>
      </p:sp>
      <p:sp>
        <p:nvSpPr>
          <p:cNvPr id="4" name="Slide Number Placeholder 3"/>
          <p:cNvSpPr>
            <a:spLocks noGrp="1"/>
          </p:cNvSpPr>
          <p:nvPr>
            <p:ph type="sldNum" sz="quarter" idx="5"/>
          </p:nvPr>
        </p:nvSpPr>
        <p:spPr/>
        <p:txBody>
          <a:bodyPr/>
          <a:lstStyle/>
          <a:p>
            <a:fld id="{F2DE7CD0-D342-4853-9B24-2629CAF6F161}" type="slidenum">
              <a:rPr lang="en-AU" smtClean="0"/>
              <a:t>12</a:t>
            </a:fld>
            <a:endParaRPr lang="en-AU"/>
          </a:p>
        </p:txBody>
      </p:sp>
    </p:spTree>
    <p:extLst>
      <p:ext uri="{BB962C8B-B14F-4D97-AF65-F5344CB8AC3E}">
        <p14:creationId xmlns:p14="http://schemas.microsoft.com/office/powerpoint/2010/main" val="4283368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the first version of this figure, published in April 2019, the qualifier about as-needed low dose ICS-formoterol being preferred reliever for patients prescribed maintenance and reliever therapy in Steps 3-5 was in the footnote immediately below. This wording was also added to the figure itself in June 2019 once we became aware that the footnote was sometimes being overlooked.  </a:t>
            </a:r>
          </a:p>
        </p:txBody>
      </p:sp>
      <p:sp>
        <p:nvSpPr>
          <p:cNvPr id="4" name="Slide Number Placeholder 3"/>
          <p:cNvSpPr>
            <a:spLocks noGrp="1"/>
          </p:cNvSpPr>
          <p:nvPr>
            <p:ph type="sldNum" sz="quarter" idx="5"/>
          </p:nvPr>
        </p:nvSpPr>
        <p:spPr/>
        <p:txBody>
          <a:bodyPr/>
          <a:lstStyle/>
          <a:p>
            <a:fld id="{F2DE7CD0-D342-4853-9B24-2629CAF6F161}" type="slidenum">
              <a:rPr lang="en-AU" smtClean="0"/>
              <a:t>13</a:t>
            </a:fld>
            <a:endParaRPr lang="en-AU"/>
          </a:p>
        </p:txBody>
      </p:sp>
    </p:spTree>
    <p:extLst>
      <p:ext uri="{BB962C8B-B14F-4D97-AF65-F5344CB8AC3E}">
        <p14:creationId xmlns:p14="http://schemas.microsoft.com/office/powerpoint/2010/main" val="3433013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Beasley R, Holliday M, Reddel HK et al. Controlled trial of budesonide-formoterol as needed for mild asthma. N </a:t>
            </a:r>
            <a:r>
              <a:rPr lang="en-AU" dirty="0" err="1"/>
              <a:t>Engl</a:t>
            </a:r>
            <a:r>
              <a:rPr lang="en-AU" dirty="0"/>
              <a:t> J Med 2019; 380: 2020-2030</a:t>
            </a:r>
          </a:p>
          <a:p>
            <a:r>
              <a:rPr lang="en-AU" dirty="0"/>
              <a:t>Hardy J et al, and Reddel HK et al. Budesonide-formoterol reliever therapy vs maintenance budesonide plus terbutaline reliever therapy in adults with mild to moderate asthma: the PRACTICAL study, an independent open-label randomised controlled trial. Lancet 2019; 394: 919-928.</a:t>
            </a:r>
          </a:p>
          <a:p>
            <a:r>
              <a:rPr lang="en-AU" sz="1200" kern="1200" dirty="0">
                <a:solidFill>
                  <a:schemeClr val="tx1"/>
                </a:solidFill>
                <a:latin typeface="+mn-lt"/>
                <a:ea typeface="+mn-ea"/>
                <a:cs typeface="+mn-cs"/>
              </a:rPr>
              <a:t>Sumino K, Bacharier LB, Taylor J, Chadwick-</a:t>
            </a:r>
            <a:r>
              <a:rPr lang="en-AU" sz="1200" kern="1200" dirty="0" err="1">
                <a:solidFill>
                  <a:schemeClr val="tx1"/>
                </a:solidFill>
                <a:latin typeface="+mn-lt"/>
                <a:ea typeface="+mn-ea"/>
                <a:cs typeface="+mn-cs"/>
              </a:rPr>
              <a:t>Mansker</a:t>
            </a:r>
            <a:r>
              <a:rPr lang="en-AU" sz="1200" kern="1200" dirty="0">
                <a:solidFill>
                  <a:schemeClr val="tx1"/>
                </a:solidFill>
                <a:latin typeface="+mn-lt"/>
                <a:ea typeface="+mn-ea"/>
                <a:cs typeface="+mn-cs"/>
              </a:rPr>
              <a:t> K, Curtis V, Nash A, et al. A pragmatic trial of symptom-based inhaled corticosteroid use in African-American children with mild asthma. JACI in Practice. 2019. DOI 10.1016/j.jaip.2019.06.030</a:t>
            </a:r>
            <a:endParaRPr lang="en-AU" dirty="0"/>
          </a:p>
          <a:p>
            <a:endParaRPr lang="en-AU" dirty="0"/>
          </a:p>
        </p:txBody>
      </p:sp>
      <p:sp>
        <p:nvSpPr>
          <p:cNvPr id="4" name="Slide Number Placeholder 3"/>
          <p:cNvSpPr>
            <a:spLocks noGrp="1"/>
          </p:cNvSpPr>
          <p:nvPr>
            <p:ph type="sldNum" sz="quarter" idx="5"/>
          </p:nvPr>
        </p:nvSpPr>
        <p:spPr/>
        <p:txBody>
          <a:bodyPr/>
          <a:lstStyle/>
          <a:p>
            <a:fld id="{F2DE7CD0-D342-4853-9B24-2629CAF6F161}" type="slidenum">
              <a:rPr lang="en-AU" smtClean="0"/>
              <a:t>14</a:t>
            </a:fld>
            <a:endParaRPr lang="en-AU"/>
          </a:p>
        </p:txBody>
      </p:sp>
    </p:spTree>
    <p:extLst>
      <p:ext uri="{BB962C8B-B14F-4D97-AF65-F5344CB8AC3E}">
        <p14:creationId xmlns:p14="http://schemas.microsoft.com/office/powerpoint/2010/main" val="391439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only changes in this figure from the 2019 report are (in the arrowed circle) addition of preferences in the Assess section and addition of “adjust down or up” in the “Adjust” section, removal of “off-label”, and removal of “only one study in children” from the asterisked footnote. There are also some formatting changes to improve readability</a:t>
            </a:r>
          </a:p>
          <a:p>
            <a:endParaRPr lang="en-AU" dirty="0"/>
          </a:p>
        </p:txBody>
      </p:sp>
      <p:sp>
        <p:nvSpPr>
          <p:cNvPr id="4" name="Slide Number Placeholder 3"/>
          <p:cNvSpPr>
            <a:spLocks noGrp="1"/>
          </p:cNvSpPr>
          <p:nvPr>
            <p:ph type="sldNum" sz="quarter" idx="5"/>
          </p:nvPr>
        </p:nvSpPr>
        <p:spPr/>
        <p:txBody>
          <a:bodyPr/>
          <a:lstStyle/>
          <a:p>
            <a:fld id="{F2DE7CD0-D342-4853-9B24-2629CAF6F161}" type="slidenum">
              <a:rPr lang="en-AU" smtClean="0"/>
              <a:t>15</a:t>
            </a:fld>
            <a:endParaRPr lang="en-AU"/>
          </a:p>
        </p:txBody>
      </p:sp>
    </p:spTree>
    <p:extLst>
      <p:ext uri="{BB962C8B-B14F-4D97-AF65-F5344CB8AC3E}">
        <p14:creationId xmlns:p14="http://schemas.microsoft.com/office/powerpoint/2010/main" val="127521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Explain that this information was in a table in previous GINA reports (Box 3-4) but the table was not widely known</a:t>
            </a:r>
          </a:p>
        </p:txBody>
      </p:sp>
      <p:sp>
        <p:nvSpPr>
          <p:cNvPr id="4" name="Slide Number Placeholder 3"/>
          <p:cNvSpPr>
            <a:spLocks noGrp="1"/>
          </p:cNvSpPr>
          <p:nvPr>
            <p:ph type="sldNum" sz="quarter" idx="5"/>
          </p:nvPr>
        </p:nvSpPr>
        <p:spPr/>
        <p:txBody>
          <a:bodyPr/>
          <a:lstStyle/>
          <a:p>
            <a:fld id="{F2DE7CD0-D342-4853-9B24-2629CAF6F161}" type="slidenum">
              <a:rPr lang="en-AU" smtClean="0"/>
              <a:t>16</a:t>
            </a:fld>
            <a:endParaRPr lang="en-AU"/>
          </a:p>
        </p:txBody>
      </p:sp>
    </p:spTree>
    <p:extLst>
      <p:ext uri="{BB962C8B-B14F-4D97-AF65-F5344CB8AC3E}">
        <p14:creationId xmlns:p14="http://schemas.microsoft.com/office/powerpoint/2010/main" val="1555553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1524000" y="4930379"/>
            <a:ext cx="6096000" cy="276999"/>
          </a:xfrm>
          <a:prstGeom prst="rect">
            <a:avLst/>
          </a:prstGeom>
          <a:noFill/>
          <a:ln>
            <a:noFill/>
          </a:ln>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200" b="1">
                <a:solidFill>
                  <a:srgbClr val="134679"/>
                </a:solidFill>
              </a:rPr>
              <a:t>© Global Initiative for Asthma</a:t>
            </a:r>
          </a:p>
        </p:txBody>
      </p:sp>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l="4451" t="3503" r="4276" b="2338"/>
          <a:stretch>
            <a:fillRect/>
          </a:stretch>
        </p:blipFill>
        <p:spPr bwMode="auto">
          <a:xfrm>
            <a:off x="157163" y="75010"/>
            <a:ext cx="8856662" cy="507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p:cNvSpPr>
          <p:nvPr userDrawn="1"/>
        </p:nvSpPr>
        <p:spPr bwMode="auto">
          <a:xfrm>
            <a:off x="179388" y="3163491"/>
            <a:ext cx="8813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ts val="663"/>
              </a:spcBef>
            </a:pPr>
            <a:r>
              <a:rPr lang="en-US" altLang="en-US" sz="2500">
                <a:solidFill>
                  <a:srgbClr val="134679"/>
                </a:solidFill>
                <a:cs typeface="Arial" pitchFamily="34" charset="0"/>
                <a:sym typeface="Arial" pitchFamily="34" charset="0"/>
              </a:rPr>
              <a:t>GINA Global Strategy for Asthma </a:t>
            </a:r>
            <a:br>
              <a:rPr lang="en-US" altLang="en-US" sz="2500">
                <a:solidFill>
                  <a:srgbClr val="134679"/>
                </a:solidFill>
                <a:cs typeface="Arial" pitchFamily="34" charset="0"/>
                <a:sym typeface="Arial" pitchFamily="34" charset="0"/>
              </a:rPr>
            </a:br>
            <a:r>
              <a:rPr lang="en-US" altLang="en-US" sz="2500">
                <a:solidFill>
                  <a:srgbClr val="134679"/>
                </a:solidFill>
                <a:cs typeface="Arial" pitchFamily="34" charset="0"/>
                <a:sym typeface="Arial" pitchFamily="34" charset="0"/>
              </a:rPr>
              <a:t>Management and Prevention</a:t>
            </a:r>
          </a:p>
        </p:txBody>
      </p:sp>
      <p:sp>
        <p:nvSpPr>
          <p:cNvPr id="7" name="TextBox 6"/>
          <p:cNvSpPr txBox="1"/>
          <p:nvPr userDrawn="1"/>
        </p:nvSpPr>
        <p:spPr>
          <a:xfrm>
            <a:off x="901700" y="4045009"/>
            <a:ext cx="7702748" cy="830997"/>
          </a:xfrm>
          <a:prstGeom prst="rect">
            <a:avLst/>
          </a:prstGeom>
          <a:noFill/>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600">
                <a:solidFill>
                  <a:srgbClr val="134679"/>
                </a:solidFill>
              </a:rPr>
              <a:t>This slide set is restricted for academic and educational purposes only.  </a:t>
            </a:r>
            <a:br>
              <a:rPr lang="en-US" sz="1600">
                <a:solidFill>
                  <a:srgbClr val="134679"/>
                </a:solidFill>
              </a:rPr>
            </a:br>
            <a:r>
              <a:rPr lang="en-US" sz="1600">
                <a:solidFill>
                  <a:srgbClr val="134679"/>
                </a:solidFill>
              </a:rPr>
              <a:t>No additions or changes </a:t>
            </a:r>
            <a:r>
              <a:rPr lang="en-US" sz="1600" baseline="0">
                <a:solidFill>
                  <a:srgbClr val="134679"/>
                </a:solidFill>
              </a:rPr>
              <a:t>may be made to slides. </a:t>
            </a:r>
            <a:r>
              <a:rPr lang="en-US" sz="1600">
                <a:solidFill>
                  <a:srgbClr val="134679"/>
                </a:solidFill>
              </a:rPr>
              <a:t>Use of the slide set or of individual slides for commercial or promotional purposes requires approval from GINA. </a:t>
            </a:r>
            <a:endParaRPr lang="en-AU" sz="1600"/>
          </a:p>
        </p:txBody>
      </p:sp>
      <p:sp>
        <p:nvSpPr>
          <p:cNvPr id="2" name="Title 1"/>
          <p:cNvSpPr>
            <a:spLocks noGrp="1"/>
          </p:cNvSpPr>
          <p:nvPr>
            <p:ph type="ctrTitle"/>
          </p:nvPr>
        </p:nvSpPr>
        <p:spPr>
          <a:xfrm>
            <a:off x="685800" y="584041"/>
            <a:ext cx="7772400" cy="1102519"/>
          </a:xfrm>
          <a:prstGeom prst="rect">
            <a:avLst/>
          </a:prstGeom>
          <a:noFill/>
        </p:spPr>
        <p:txBody>
          <a:bodyPr>
            <a:normAutofit/>
          </a:bodyPr>
          <a:lstStyle>
            <a:lvl1pPr>
              <a:defRPr sz="36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pic>
        <p:nvPicPr>
          <p:cNvPr id="8"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23928" y="1923677"/>
            <a:ext cx="1135562" cy="1166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29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Rounded Rectangle 14"/>
          <p:cNvSpPr/>
          <p:nvPr userDrawn="1"/>
        </p:nvSpPr>
        <p:spPr>
          <a:xfrm>
            <a:off x="165100" y="4989910"/>
            <a:ext cx="8820150" cy="161925"/>
          </a:xfrm>
          <a:custGeom>
            <a:avLst/>
            <a:gdLst>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48001 w 8820000"/>
              <a:gd name="connsiteY6" fmla="*/ 288000 h 288000"/>
              <a:gd name="connsiteX7" fmla="*/ 0 w 8820000"/>
              <a:gd name="connsiteY7" fmla="*/ 239999 h 288000"/>
              <a:gd name="connsiteX8" fmla="*/ 0 w 8820000"/>
              <a:gd name="connsiteY8" fmla="*/ 48001 h 288000"/>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0 w 8820000"/>
              <a:gd name="connsiteY6" fmla="*/ 239999 h 288000"/>
              <a:gd name="connsiteX7" fmla="*/ 0 w 8820000"/>
              <a:gd name="connsiteY7" fmla="*/ 48001 h 288000"/>
              <a:gd name="connsiteX0" fmla="*/ 0 w 8820000"/>
              <a:gd name="connsiteY0" fmla="*/ 48001 h 239999"/>
              <a:gd name="connsiteX1" fmla="*/ 48001 w 8820000"/>
              <a:gd name="connsiteY1" fmla="*/ 0 h 239999"/>
              <a:gd name="connsiteX2" fmla="*/ 8771999 w 8820000"/>
              <a:gd name="connsiteY2" fmla="*/ 0 h 239999"/>
              <a:gd name="connsiteX3" fmla="*/ 8820000 w 8820000"/>
              <a:gd name="connsiteY3" fmla="*/ 48001 h 239999"/>
              <a:gd name="connsiteX4" fmla="*/ 8820000 w 8820000"/>
              <a:gd name="connsiteY4" fmla="*/ 239999 h 239999"/>
              <a:gd name="connsiteX5" fmla="*/ 0 w 8820000"/>
              <a:gd name="connsiteY5" fmla="*/ 239999 h 239999"/>
              <a:gd name="connsiteX6" fmla="*/ 0 w 8820000"/>
              <a:gd name="connsiteY6" fmla="*/ 48001 h 2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20000" h="239999">
                <a:moveTo>
                  <a:pt x="0" y="48001"/>
                </a:moveTo>
                <a:cubicBezTo>
                  <a:pt x="0" y="21491"/>
                  <a:pt x="21491" y="0"/>
                  <a:pt x="48001" y="0"/>
                </a:cubicBezTo>
                <a:lnTo>
                  <a:pt x="8771999" y="0"/>
                </a:lnTo>
                <a:cubicBezTo>
                  <a:pt x="8798509" y="0"/>
                  <a:pt x="8820000" y="21491"/>
                  <a:pt x="8820000" y="48001"/>
                </a:cubicBezTo>
                <a:lnTo>
                  <a:pt x="8820000" y="239999"/>
                </a:lnTo>
                <a:cubicBezTo>
                  <a:pt x="7350000" y="271999"/>
                  <a:pt x="1470000" y="271999"/>
                  <a:pt x="0" y="239999"/>
                </a:cubicBezTo>
                <a:lnTo>
                  <a:pt x="0" y="48001"/>
                </a:lnTo>
                <a:close/>
              </a:path>
            </a:pathLst>
          </a:custGeom>
          <a:solidFill>
            <a:srgbClr val="134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AU"/>
          </a:p>
        </p:txBody>
      </p:sp>
      <p:sp>
        <p:nvSpPr>
          <p:cNvPr id="5" name="Date Placeholder 2"/>
          <p:cNvSpPr>
            <a:spLocks noGrp="1"/>
          </p:cNvSpPr>
          <p:nvPr>
            <p:ph type="dt" sz="half" idx="10"/>
          </p:nvPr>
        </p:nvSpPr>
        <p:spPr>
          <a:xfrm>
            <a:off x="457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104E9227-E274-4440-BA8E-C7106F132587}" type="datetime1">
              <a:rPr lang="en-AU" altLang="en-US"/>
              <a:pPr/>
              <a:t>4/04/2020</a:t>
            </a:fld>
            <a:endParaRPr lang="en-AU" altLang="en-US"/>
          </a:p>
        </p:txBody>
      </p:sp>
      <p:sp>
        <p:nvSpPr>
          <p:cNvPr id="6" name="Footer Placeholder 3"/>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AU"/>
          </a:p>
        </p:txBody>
      </p:sp>
      <p:sp>
        <p:nvSpPr>
          <p:cNvPr id="7" name="Slide Number Placeholder 4"/>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B51FF73E-AFE6-47C7-B9BC-46EA8BF16127}" type="slidenum">
              <a:rPr lang="en-AU" altLang="en-US"/>
              <a:pPr/>
              <a:t>‹#›</a:t>
            </a:fld>
            <a:endParaRPr lang="en-AU" altLang="en-US"/>
          </a:p>
        </p:txBody>
      </p:sp>
      <p:pic>
        <p:nvPicPr>
          <p:cNvPr id="8"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3"/>
          <p:cNvSpPr>
            <a:spLocks/>
          </p:cNvSpPr>
          <p:nvPr userDrawn="1"/>
        </p:nvSpPr>
        <p:spPr bwMode="auto">
          <a:xfrm>
            <a:off x="6052739" y="4990356"/>
            <a:ext cx="2846933" cy="153888"/>
          </a:xfrm>
          <a:prstGeom prst="rect">
            <a:avLst/>
          </a:prstGeom>
          <a:noFill/>
          <a:ln>
            <a:noFill/>
          </a:ln>
        </p:spPr>
        <p:txBody>
          <a:bodyPr wrap="none" lIns="0" tIns="0" rIns="0" bIns="0"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000">
                <a:solidFill>
                  <a:srgbClr val="FFFFFF"/>
                </a:solidFill>
                <a:cs typeface="Arial" pitchFamily="34" charset="0"/>
                <a:sym typeface="Arial" pitchFamily="34" charset="0"/>
              </a:rPr>
              <a:t>© Global Initiative for Asthma, www.ginasthma.org</a:t>
            </a:r>
          </a:p>
        </p:txBody>
      </p:sp>
    </p:spTree>
    <p:extLst>
      <p:ext uri="{BB962C8B-B14F-4D97-AF65-F5344CB8AC3E}">
        <p14:creationId xmlns:p14="http://schemas.microsoft.com/office/powerpoint/2010/main" val="422991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endParaRPr lang="en-AU"/>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13E340F-5EFB-4B8A-861C-687F7FD9665F}" type="datetimeFigureOut">
              <a:rPr lang="en-AU" smtClean="0"/>
              <a:t>4/04/2020</a:t>
            </a:fld>
            <a:endParaRPr lang="en-AU"/>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AU"/>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35A89FAD-97C8-4A74-8245-E701BF05CAE8}" type="slidenum">
              <a:rPr lang="en-AU" smtClean="0"/>
              <a:t>‹#›</a:t>
            </a:fld>
            <a:endParaRPr lang="en-AU"/>
          </a:p>
        </p:txBody>
      </p:sp>
    </p:spTree>
    <p:extLst>
      <p:ext uri="{BB962C8B-B14F-4D97-AF65-F5344CB8AC3E}">
        <p14:creationId xmlns:p14="http://schemas.microsoft.com/office/powerpoint/2010/main" val="256464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1524000" y="4930379"/>
            <a:ext cx="6096000" cy="276999"/>
          </a:xfrm>
          <a:prstGeom prst="rect">
            <a:avLst/>
          </a:prstGeom>
          <a:noFill/>
          <a:ln>
            <a:noFill/>
          </a:ln>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200" b="1">
                <a:solidFill>
                  <a:srgbClr val="134679"/>
                </a:solidFill>
              </a:rPr>
              <a:t>© Global Initiative for Asthma</a:t>
            </a:r>
          </a:p>
        </p:txBody>
      </p:sp>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l="4451" t="3503" r="4276" b="2338"/>
          <a:stretch>
            <a:fillRect/>
          </a:stretch>
        </p:blipFill>
        <p:spPr bwMode="auto">
          <a:xfrm>
            <a:off x="157163" y="75010"/>
            <a:ext cx="8856662" cy="507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p:cNvSpPr>
          <p:nvPr userDrawn="1"/>
        </p:nvSpPr>
        <p:spPr bwMode="auto">
          <a:xfrm>
            <a:off x="179388" y="3163491"/>
            <a:ext cx="8813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ts val="663"/>
              </a:spcBef>
            </a:pPr>
            <a:r>
              <a:rPr lang="en-US" altLang="en-US" sz="2500">
                <a:solidFill>
                  <a:srgbClr val="134679"/>
                </a:solidFill>
                <a:cs typeface="Arial" pitchFamily="34" charset="0"/>
                <a:sym typeface="Arial" pitchFamily="34" charset="0"/>
              </a:rPr>
              <a:t>GINA Global Strategy for Asthma </a:t>
            </a:r>
            <a:br>
              <a:rPr lang="en-US" altLang="en-US" sz="2500">
                <a:solidFill>
                  <a:srgbClr val="134679"/>
                </a:solidFill>
                <a:cs typeface="Arial" pitchFamily="34" charset="0"/>
                <a:sym typeface="Arial" pitchFamily="34" charset="0"/>
              </a:rPr>
            </a:br>
            <a:r>
              <a:rPr lang="en-US" altLang="en-US" sz="2500">
                <a:solidFill>
                  <a:srgbClr val="134679"/>
                </a:solidFill>
                <a:cs typeface="Arial" pitchFamily="34" charset="0"/>
                <a:sym typeface="Arial" pitchFamily="34" charset="0"/>
              </a:rPr>
              <a:t>Management and Prevention</a:t>
            </a:r>
          </a:p>
        </p:txBody>
      </p:sp>
      <p:sp>
        <p:nvSpPr>
          <p:cNvPr id="2" name="Title 1"/>
          <p:cNvSpPr>
            <a:spLocks noGrp="1"/>
          </p:cNvSpPr>
          <p:nvPr>
            <p:ph type="ctrTitle"/>
          </p:nvPr>
        </p:nvSpPr>
        <p:spPr>
          <a:xfrm>
            <a:off x="685800" y="584041"/>
            <a:ext cx="7772400" cy="1102519"/>
          </a:xfrm>
          <a:prstGeom prst="rect">
            <a:avLst/>
          </a:prstGeom>
          <a:noFill/>
        </p:spPr>
        <p:txBody>
          <a:bodyPr>
            <a:normAutofit/>
          </a:bodyPr>
          <a:lstStyle>
            <a:lvl1pPr>
              <a:defRPr sz="32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pic>
        <p:nvPicPr>
          <p:cNvPr id="7"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23928" y="1923677"/>
            <a:ext cx="1135562" cy="1166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79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9400" y="-123825"/>
            <a:ext cx="970280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67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ounded Rectangle 14"/>
          <p:cNvSpPr/>
          <p:nvPr userDrawn="1"/>
        </p:nvSpPr>
        <p:spPr>
          <a:xfrm>
            <a:off x="165100" y="4989910"/>
            <a:ext cx="8820150" cy="161925"/>
          </a:xfrm>
          <a:custGeom>
            <a:avLst/>
            <a:gdLst>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48001 w 8820000"/>
              <a:gd name="connsiteY6" fmla="*/ 288000 h 288000"/>
              <a:gd name="connsiteX7" fmla="*/ 0 w 8820000"/>
              <a:gd name="connsiteY7" fmla="*/ 239999 h 288000"/>
              <a:gd name="connsiteX8" fmla="*/ 0 w 8820000"/>
              <a:gd name="connsiteY8" fmla="*/ 48001 h 288000"/>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0 w 8820000"/>
              <a:gd name="connsiteY6" fmla="*/ 239999 h 288000"/>
              <a:gd name="connsiteX7" fmla="*/ 0 w 8820000"/>
              <a:gd name="connsiteY7" fmla="*/ 48001 h 288000"/>
              <a:gd name="connsiteX0" fmla="*/ 0 w 8820000"/>
              <a:gd name="connsiteY0" fmla="*/ 48001 h 239999"/>
              <a:gd name="connsiteX1" fmla="*/ 48001 w 8820000"/>
              <a:gd name="connsiteY1" fmla="*/ 0 h 239999"/>
              <a:gd name="connsiteX2" fmla="*/ 8771999 w 8820000"/>
              <a:gd name="connsiteY2" fmla="*/ 0 h 239999"/>
              <a:gd name="connsiteX3" fmla="*/ 8820000 w 8820000"/>
              <a:gd name="connsiteY3" fmla="*/ 48001 h 239999"/>
              <a:gd name="connsiteX4" fmla="*/ 8820000 w 8820000"/>
              <a:gd name="connsiteY4" fmla="*/ 239999 h 239999"/>
              <a:gd name="connsiteX5" fmla="*/ 0 w 8820000"/>
              <a:gd name="connsiteY5" fmla="*/ 239999 h 239999"/>
              <a:gd name="connsiteX6" fmla="*/ 0 w 8820000"/>
              <a:gd name="connsiteY6" fmla="*/ 48001 h 2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20000" h="239999">
                <a:moveTo>
                  <a:pt x="0" y="48001"/>
                </a:moveTo>
                <a:cubicBezTo>
                  <a:pt x="0" y="21491"/>
                  <a:pt x="21491" y="0"/>
                  <a:pt x="48001" y="0"/>
                </a:cubicBezTo>
                <a:lnTo>
                  <a:pt x="8771999" y="0"/>
                </a:lnTo>
                <a:cubicBezTo>
                  <a:pt x="8798509" y="0"/>
                  <a:pt x="8820000" y="21491"/>
                  <a:pt x="8820000" y="48001"/>
                </a:cubicBezTo>
                <a:lnTo>
                  <a:pt x="8820000" y="239999"/>
                </a:lnTo>
                <a:cubicBezTo>
                  <a:pt x="7350000" y="271999"/>
                  <a:pt x="1470000" y="271999"/>
                  <a:pt x="0" y="239999"/>
                </a:cubicBezTo>
                <a:lnTo>
                  <a:pt x="0" y="48001"/>
                </a:lnTo>
                <a:close/>
              </a:path>
            </a:pathLst>
          </a:custGeom>
          <a:solidFill>
            <a:srgbClr val="134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AU"/>
          </a:p>
        </p:txBody>
      </p:sp>
      <p:pic>
        <p:nvPicPr>
          <p:cNvPr id="5"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104775"/>
            <a:ext cx="8820150" cy="112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3"/>
          <p:cNvSpPr>
            <a:spLocks/>
          </p:cNvSpPr>
          <p:nvPr userDrawn="1"/>
        </p:nvSpPr>
        <p:spPr bwMode="auto">
          <a:xfrm>
            <a:off x="6052739" y="4990356"/>
            <a:ext cx="2846933" cy="153888"/>
          </a:xfrm>
          <a:prstGeom prst="rect">
            <a:avLst/>
          </a:prstGeom>
          <a:noFill/>
          <a:ln>
            <a:noFill/>
          </a:ln>
        </p:spPr>
        <p:txBody>
          <a:bodyPr wrap="none" lIns="0" tIns="0" rIns="0" bIns="0"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000">
                <a:solidFill>
                  <a:srgbClr val="FFFFFF"/>
                </a:solidFill>
                <a:cs typeface="Arial" pitchFamily="34" charset="0"/>
                <a:sym typeface="Arial" pitchFamily="34" charset="0"/>
              </a:rPr>
              <a:t>© Global Initiative for Asthma, www.ginasthma.org</a:t>
            </a:r>
          </a:p>
        </p:txBody>
      </p:sp>
      <p:sp>
        <p:nvSpPr>
          <p:cNvPr id="3" name="Content Placeholder 2"/>
          <p:cNvSpPr>
            <a:spLocks noGrp="1"/>
          </p:cNvSpPr>
          <p:nvPr>
            <p:ph idx="1"/>
          </p:nvPr>
        </p:nvSpPr>
        <p:spPr>
          <a:xfrm>
            <a:off x="457200" y="894522"/>
            <a:ext cx="8527348" cy="3906078"/>
          </a:xfrm>
          <a:prstGeom prst="rect">
            <a:avLst/>
          </a:prstGeom>
        </p:spPr>
        <p:txBody>
          <a:bodyPr>
            <a:normAutofit/>
          </a:bodyPr>
          <a:lstStyle>
            <a:lvl1pPr marL="342900" indent="-342900">
              <a:lnSpc>
                <a:spcPct val="114000"/>
              </a:lnSpc>
              <a:buClr>
                <a:srgbClr val="F79646"/>
              </a:buClr>
              <a:buSzPct val="80000"/>
              <a:buFont typeface="Wingdings" panose="05000000000000000000" pitchFamily="2" charset="2"/>
              <a:buChar char=""/>
              <a:defRPr sz="1600" baseline="0">
                <a:solidFill>
                  <a:srgbClr val="07192B"/>
                </a:solidFill>
                <a:latin typeface="Arial" panose="020B0604020202020204" pitchFamily="34" charset="0"/>
                <a:cs typeface="Arial" panose="020B0604020202020204" pitchFamily="34" charset="0"/>
              </a:defRPr>
            </a:lvl1pPr>
            <a:lvl2pPr marL="742950" indent="-285750">
              <a:lnSpc>
                <a:spcPct val="114000"/>
              </a:lnSpc>
              <a:buClr>
                <a:srgbClr val="F79646"/>
              </a:buClr>
              <a:buFont typeface="Wingdings" panose="05000000000000000000" pitchFamily="2" charset="2"/>
              <a:buChar char="§"/>
              <a:defRPr sz="1400">
                <a:solidFill>
                  <a:srgbClr val="134679"/>
                </a:solidFill>
                <a:latin typeface="Arial" panose="020B0604020202020204" pitchFamily="34" charset="0"/>
                <a:cs typeface="Arial" panose="020B0604020202020204" pitchFamily="34" charset="0"/>
              </a:defRPr>
            </a:lvl2pPr>
            <a:lvl3pPr>
              <a:buClr>
                <a:srgbClr val="F79646"/>
              </a:buClr>
              <a:defRPr sz="1200">
                <a:solidFill>
                  <a:srgbClr val="134679"/>
                </a:solidFill>
                <a:latin typeface="Arial" panose="020B0604020202020204" pitchFamily="34" charset="0"/>
                <a:cs typeface="Arial" panose="020B0604020202020204" pitchFamily="34" charset="0"/>
              </a:defRPr>
            </a:lvl3pPr>
            <a:lvl4pPr>
              <a:buClr>
                <a:srgbClr val="F79646"/>
              </a:buClr>
              <a:defRPr sz="1100">
                <a:solidFill>
                  <a:srgbClr val="134679"/>
                </a:solidFill>
                <a:latin typeface="Arial" panose="020B0604020202020204" pitchFamily="34" charset="0"/>
                <a:cs typeface="Arial" panose="020B0604020202020204" pitchFamily="34" charset="0"/>
              </a:defRPr>
            </a:lvl4pPr>
            <a:lvl5pPr>
              <a:buClr>
                <a:srgbClr val="F79646"/>
              </a:buClr>
              <a:defRPr sz="1100">
                <a:solidFill>
                  <a:srgbClr val="134679"/>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172280" y="188537"/>
            <a:ext cx="7580243" cy="702000"/>
          </a:xfrm>
          <a:prstGeom prst="rect">
            <a:avLst/>
          </a:prstGeom>
          <a:noFill/>
        </p:spPr>
        <p:txBody>
          <a:bodyPr anchor="t">
            <a:normAutofit/>
          </a:bodyPr>
          <a:lstStyle>
            <a:lvl1pPr marL="185738" indent="0" algn="l">
              <a:tabLst/>
              <a:defRPr sz="2400">
                <a:solidFill>
                  <a:srgbClr val="134679"/>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sp>
        <p:nvSpPr>
          <p:cNvPr id="8" name="Date Placeholder 3"/>
          <p:cNvSpPr>
            <a:spLocks noGrp="1"/>
          </p:cNvSpPr>
          <p:nvPr>
            <p:ph type="dt" sz="half" idx="10"/>
          </p:nvPr>
        </p:nvSpPr>
        <p:spPr>
          <a:xfrm>
            <a:off x="457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61F7D60A-51E0-4990-A6B5-8659FAD1E77E}" type="datetime1">
              <a:rPr lang="en-AU" altLang="en-US"/>
              <a:pPr/>
              <a:t>4/04/2020</a:t>
            </a:fld>
            <a:endParaRPr lang="en-AU" altLang="en-US"/>
          </a:p>
        </p:txBody>
      </p:sp>
      <p:sp>
        <p:nvSpPr>
          <p:cNvPr id="9" name="Footer Placeholder 4"/>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EB315E0C-EB2C-4DDA-98FC-2CA8A7C086EE}" type="slidenum">
              <a:rPr lang="en-AU" altLang="en-US"/>
              <a:pPr/>
              <a:t>‹#›</a:t>
            </a:fld>
            <a:endParaRPr lang="en-AU" altLang="en-US"/>
          </a:p>
        </p:txBody>
      </p:sp>
      <p:pic>
        <p:nvPicPr>
          <p:cNvPr id="11" name="Picture 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739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Rounded Rectangle 14"/>
          <p:cNvSpPr/>
          <p:nvPr userDrawn="1"/>
        </p:nvSpPr>
        <p:spPr>
          <a:xfrm>
            <a:off x="165100" y="4989910"/>
            <a:ext cx="8820150" cy="161925"/>
          </a:xfrm>
          <a:custGeom>
            <a:avLst/>
            <a:gdLst>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48001 w 8820000"/>
              <a:gd name="connsiteY6" fmla="*/ 288000 h 288000"/>
              <a:gd name="connsiteX7" fmla="*/ 0 w 8820000"/>
              <a:gd name="connsiteY7" fmla="*/ 239999 h 288000"/>
              <a:gd name="connsiteX8" fmla="*/ 0 w 8820000"/>
              <a:gd name="connsiteY8" fmla="*/ 48001 h 288000"/>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0 w 8820000"/>
              <a:gd name="connsiteY6" fmla="*/ 239999 h 288000"/>
              <a:gd name="connsiteX7" fmla="*/ 0 w 8820000"/>
              <a:gd name="connsiteY7" fmla="*/ 48001 h 288000"/>
              <a:gd name="connsiteX0" fmla="*/ 0 w 8820000"/>
              <a:gd name="connsiteY0" fmla="*/ 48001 h 239999"/>
              <a:gd name="connsiteX1" fmla="*/ 48001 w 8820000"/>
              <a:gd name="connsiteY1" fmla="*/ 0 h 239999"/>
              <a:gd name="connsiteX2" fmla="*/ 8771999 w 8820000"/>
              <a:gd name="connsiteY2" fmla="*/ 0 h 239999"/>
              <a:gd name="connsiteX3" fmla="*/ 8820000 w 8820000"/>
              <a:gd name="connsiteY3" fmla="*/ 48001 h 239999"/>
              <a:gd name="connsiteX4" fmla="*/ 8820000 w 8820000"/>
              <a:gd name="connsiteY4" fmla="*/ 239999 h 239999"/>
              <a:gd name="connsiteX5" fmla="*/ 0 w 8820000"/>
              <a:gd name="connsiteY5" fmla="*/ 239999 h 239999"/>
              <a:gd name="connsiteX6" fmla="*/ 0 w 8820000"/>
              <a:gd name="connsiteY6" fmla="*/ 48001 h 2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20000" h="239999">
                <a:moveTo>
                  <a:pt x="0" y="48001"/>
                </a:moveTo>
                <a:cubicBezTo>
                  <a:pt x="0" y="21491"/>
                  <a:pt x="21491" y="0"/>
                  <a:pt x="48001" y="0"/>
                </a:cubicBezTo>
                <a:lnTo>
                  <a:pt x="8771999" y="0"/>
                </a:lnTo>
                <a:cubicBezTo>
                  <a:pt x="8798509" y="0"/>
                  <a:pt x="8820000" y="21491"/>
                  <a:pt x="8820000" y="48001"/>
                </a:cubicBezTo>
                <a:lnTo>
                  <a:pt x="8820000" y="239999"/>
                </a:lnTo>
                <a:cubicBezTo>
                  <a:pt x="7350000" y="271999"/>
                  <a:pt x="1470000" y="271999"/>
                  <a:pt x="0" y="239999"/>
                </a:cubicBezTo>
                <a:lnTo>
                  <a:pt x="0" y="48001"/>
                </a:lnTo>
                <a:close/>
              </a:path>
            </a:pathLst>
          </a:custGeom>
          <a:solidFill>
            <a:srgbClr val="134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AU"/>
          </a:p>
        </p:txBody>
      </p:sp>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104775"/>
            <a:ext cx="8820150" cy="112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172280" y="188537"/>
            <a:ext cx="7598533" cy="702000"/>
          </a:xfrm>
          <a:prstGeom prst="rect">
            <a:avLst/>
          </a:prstGeom>
          <a:noFill/>
        </p:spPr>
        <p:txBody>
          <a:bodyPr anchor="t">
            <a:normAutofit/>
          </a:bodyPr>
          <a:lstStyle>
            <a:lvl1pPr marL="185738" indent="0" algn="l">
              <a:tabLst/>
              <a:defRPr sz="2400">
                <a:solidFill>
                  <a:srgbClr val="134679"/>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sp>
        <p:nvSpPr>
          <p:cNvPr id="7" name="Date Placeholder 3"/>
          <p:cNvSpPr>
            <a:spLocks noGrp="1"/>
          </p:cNvSpPr>
          <p:nvPr>
            <p:ph type="dt" sz="half" idx="10"/>
          </p:nvPr>
        </p:nvSpPr>
        <p:spPr>
          <a:xfrm>
            <a:off x="457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E026B130-49EB-452D-BB73-CAD25FE53402}" type="datetime1">
              <a:rPr lang="en-AU" altLang="en-US"/>
              <a:pPr/>
              <a:t>4/04/2020</a:t>
            </a:fld>
            <a:endParaRPr lang="en-AU" altLang="en-US"/>
          </a:p>
        </p:txBody>
      </p:sp>
      <p:sp>
        <p:nvSpPr>
          <p:cNvPr id="8" name="Footer Placeholder 4"/>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AU"/>
          </a:p>
        </p:txBody>
      </p:sp>
      <p:sp>
        <p:nvSpPr>
          <p:cNvPr id="9" name="Slide Number Placeholder 5"/>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67E667D4-D90F-4601-A628-28D7B0590E1E}" type="slidenum">
              <a:rPr lang="en-AU" altLang="en-US"/>
              <a:pPr/>
              <a:t>‹#›</a:t>
            </a:fld>
            <a:endParaRPr lang="en-AU" altLang="en-US"/>
          </a:p>
        </p:txBody>
      </p:sp>
      <p:pic>
        <p:nvPicPr>
          <p:cNvPr id="10" name="Picture 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3"/>
          <p:cNvSpPr>
            <a:spLocks/>
          </p:cNvSpPr>
          <p:nvPr userDrawn="1"/>
        </p:nvSpPr>
        <p:spPr bwMode="auto">
          <a:xfrm>
            <a:off x="6052739" y="4990356"/>
            <a:ext cx="2846933" cy="153888"/>
          </a:xfrm>
          <a:prstGeom prst="rect">
            <a:avLst/>
          </a:prstGeom>
          <a:noFill/>
          <a:ln>
            <a:noFill/>
          </a:ln>
        </p:spPr>
        <p:txBody>
          <a:bodyPr wrap="none" lIns="0" tIns="0" rIns="0" bIns="0"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000">
                <a:solidFill>
                  <a:srgbClr val="FFFFFF"/>
                </a:solidFill>
                <a:cs typeface="Arial" pitchFamily="34" charset="0"/>
                <a:sym typeface="Arial" pitchFamily="34" charset="0"/>
              </a:rPr>
              <a:t>© Global Initiative for Asthma, www.ginasthma.org</a:t>
            </a:r>
          </a:p>
        </p:txBody>
      </p:sp>
    </p:spTree>
    <p:extLst>
      <p:ext uri="{BB962C8B-B14F-4D97-AF65-F5344CB8AC3E}">
        <p14:creationId xmlns:p14="http://schemas.microsoft.com/office/powerpoint/2010/main" val="95681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Rounded Rectangle 14"/>
          <p:cNvSpPr/>
          <p:nvPr userDrawn="1"/>
        </p:nvSpPr>
        <p:spPr>
          <a:xfrm>
            <a:off x="165100" y="4989910"/>
            <a:ext cx="8820150" cy="161925"/>
          </a:xfrm>
          <a:custGeom>
            <a:avLst/>
            <a:gdLst>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48001 w 8820000"/>
              <a:gd name="connsiteY6" fmla="*/ 288000 h 288000"/>
              <a:gd name="connsiteX7" fmla="*/ 0 w 8820000"/>
              <a:gd name="connsiteY7" fmla="*/ 239999 h 288000"/>
              <a:gd name="connsiteX8" fmla="*/ 0 w 8820000"/>
              <a:gd name="connsiteY8" fmla="*/ 48001 h 288000"/>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0 w 8820000"/>
              <a:gd name="connsiteY6" fmla="*/ 239999 h 288000"/>
              <a:gd name="connsiteX7" fmla="*/ 0 w 8820000"/>
              <a:gd name="connsiteY7" fmla="*/ 48001 h 288000"/>
              <a:gd name="connsiteX0" fmla="*/ 0 w 8820000"/>
              <a:gd name="connsiteY0" fmla="*/ 48001 h 239999"/>
              <a:gd name="connsiteX1" fmla="*/ 48001 w 8820000"/>
              <a:gd name="connsiteY1" fmla="*/ 0 h 239999"/>
              <a:gd name="connsiteX2" fmla="*/ 8771999 w 8820000"/>
              <a:gd name="connsiteY2" fmla="*/ 0 h 239999"/>
              <a:gd name="connsiteX3" fmla="*/ 8820000 w 8820000"/>
              <a:gd name="connsiteY3" fmla="*/ 48001 h 239999"/>
              <a:gd name="connsiteX4" fmla="*/ 8820000 w 8820000"/>
              <a:gd name="connsiteY4" fmla="*/ 239999 h 239999"/>
              <a:gd name="connsiteX5" fmla="*/ 0 w 8820000"/>
              <a:gd name="connsiteY5" fmla="*/ 239999 h 239999"/>
              <a:gd name="connsiteX6" fmla="*/ 0 w 8820000"/>
              <a:gd name="connsiteY6" fmla="*/ 48001 h 2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20000" h="239999">
                <a:moveTo>
                  <a:pt x="0" y="48001"/>
                </a:moveTo>
                <a:cubicBezTo>
                  <a:pt x="0" y="21491"/>
                  <a:pt x="21491" y="0"/>
                  <a:pt x="48001" y="0"/>
                </a:cubicBezTo>
                <a:lnTo>
                  <a:pt x="8771999" y="0"/>
                </a:lnTo>
                <a:cubicBezTo>
                  <a:pt x="8798509" y="0"/>
                  <a:pt x="8820000" y="21491"/>
                  <a:pt x="8820000" y="48001"/>
                </a:cubicBezTo>
                <a:lnTo>
                  <a:pt x="8820000" y="239999"/>
                </a:lnTo>
                <a:cubicBezTo>
                  <a:pt x="7350000" y="271999"/>
                  <a:pt x="1470000" y="271999"/>
                  <a:pt x="0" y="239999"/>
                </a:cubicBezTo>
                <a:lnTo>
                  <a:pt x="0" y="48001"/>
                </a:lnTo>
                <a:close/>
              </a:path>
            </a:pathLst>
          </a:custGeom>
          <a:solidFill>
            <a:srgbClr val="134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AU"/>
          </a:p>
        </p:txBody>
      </p:sp>
      <p:sp>
        <p:nvSpPr>
          <p:cNvPr id="5" name="Date Placeholder 2"/>
          <p:cNvSpPr>
            <a:spLocks noGrp="1"/>
          </p:cNvSpPr>
          <p:nvPr>
            <p:ph type="dt" sz="half" idx="10"/>
          </p:nvPr>
        </p:nvSpPr>
        <p:spPr>
          <a:xfrm>
            <a:off x="457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4C834639-7F67-43A3-A266-330C94FF1B03}" type="datetime1">
              <a:rPr lang="en-AU" altLang="en-US"/>
              <a:pPr/>
              <a:t>4/04/2020</a:t>
            </a:fld>
            <a:endParaRPr lang="en-AU" altLang="en-US"/>
          </a:p>
        </p:txBody>
      </p:sp>
      <p:sp>
        <p:nvSpPr>
          <p:cNvPr id="6" name="Footer Placeholder 3"/>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AU"/>
          </a:p>
        </p:txBody>
      </p:sp>
      <p:sp>
        <p:nvSpPr>
          <p:cNvPr id="7" name="Slide Number Placeholder 4"/>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2B327612-2A87-402A-92F8-F921DC130266}" type="slidenum">
              <a:rPr lang="en-AU" altLang="en-US"/>
              <a:pPr/>
              <a:t>‹#›</a:t>
            </a:fld>
            <a:endParaRPr lang="en-AU" altLang="en-US"/>
          </a:p>
        </p:txBody>
      </p:sp>
      <p:pic>
        <p:nvPicPr>
          <p:cNvPr id="8"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3"/>
          <p:cNvSpPr>
            <a:spLocks/>
          </p:cNvSpPr>
          <p:nvPr userDrawn="1"/>
        </p:nvSpPr>
        <p:spPr bwMode="auto">
          <a:xfrm>
            <a:off x="6052739" y="4990356"/>
            <a:ext cx="2846933" cy="153888"/>
          </a:xfrm>
          <a:prstGeom prst="rect">
            <a:avLst/>
          </a:prstGeom>
          <a:noFill/>
          <a:ln>
            <a:noFill/>
          </a:ln>
        </p:spPr>
        <p:txBody>
          <a:bodyPr wrap="none" lIns="0" tIns="0" rIns="0" bIns="0"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000">
                <a:solidFill>
                  <a:srgbClr val="FFFFFF"/>
                </a:solidFill>
                <a:cs typeface="Arial" pitchFamily="34" charset="0"/>
                <a:sym typeface="Arial" pitchFamily="34" charset="0"/>
              </a:rPr>
              <a:t>© Global Initiative for Asthma, www.ginasthma.org</a:t>
            </a:r>
          </a:p>
        </p:txBody>
      </p:sp>
    </p:spTree>
    <p:extLst>
      <p:ext uri="{BB962C8B-B14F-4D97-AF65-F5344CB8AC3E}">
        <p14:creationId xmlns:p14="http://schemas.microsoft.com/office/powerpoint/2010/main" val="397686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l="4451" t="3503" r="4276" b="2338"/>
          <a:stretch>
            <a:fillRect/>
          </a:stretch>
        </p:blipFill>
        <p:spPr bwMode="auto">
          <a:xfrm>
            <a:off x="157163" y="75010"/>
            <a:ext cx="8856662" cy="507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
          <p:cNvSpPr txBox="1">
            <a:spLocks noChangeArrowheads="1"/>
          </p:cNvSpPr>
          <p:nvPr userDrawn="1"/>
        </p:nvSpPr>
        <p:spPr bwMode="auto">
          <a:xfrm>
            <a:off x="1524000" y="4930379"/>
            <a:ext cx="6096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200" b="1">
                <a:solidFill>
                  <a:srgbClr val="134679"/>
                </a:solidFill>
              </a:rPr>
              <a:t>© Global Initiative for Asthma3.</a:t>
            </a:r>
          </a:p>
        </p:txBody>
      </p:sp>
      <p:sp>
        <p:nvSpPr>
          <p:cNvPr id="5" name="Rectangle 7"/>
          <p:cNvSpPr>
            <a:spLocks/>
          </p:cNvSpPr>
          <p:nvPr userDrawn="1"/>
        </p:nvSpPr>
        <p:spPr bwMode="auto">
          <a:xfrm>
            <a:off x="304800" y="3558779"/>
            <a:ext cx="8813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ts val="663"/>
              </a:spcBef>
            </a:pPr>
            <a:r>
              <a:rPr lang="en-US" altLang="en-US" sz="1600">
                <a:solidFill>
                  <a:srgbClr val="134679"/>
                </a:solidFill>
                <a:cs typeface="Arial" pitchFamily="34" charset="0"/>
                <a:sym typeface="Arial" pitchFamily="34" charset="0"/>
              </a:rPr>
              <a:t>GINA Global Strategy for Asthma Management </a:t>
            </a:r>
            <a:br>
              <a:rPr lang="en-US" altLang="en-US" sz="1600">
                <a:solidFill>
                  <a:srgbClr val="134679"/>
                </a:solidFill>
                <a:cs typeface="Arial" pitchFamily="34" charset="0"/>
                <a:sym typeface="Arial" pitchFamily="34" charset="0"/>
              </a:rPr>
            </a:br>
            <a:r>
              <a:rPr lang="en-US" altLang="en-US" sz="1600">
                <a:solidFill>
                  <a:srgbClr val="134679"/>
                </a:solidFill>
                <a:cs typeface="Arial" pitchFamily="34" charset="0"/>
                <a:sym typeface="Arial" pitchFamily="34" charset="0"/>
              </a:rPr>
              <a:t>and Prevention</a:t>
            </a:r>
          </a:p>
          <a:p>
            <a:pPr algn="ctr" eaLnBrk="1" hangingPunct="1">
              <a:spcBef>
                <a:spcPts val="663"/>
              </a:spcBef>
            </a:pPr>
            <a:r>
              <a:rPr lang="en-US" altLang="en-US" sz="1600">
                <a:solidFill>
                  <a:srgbClr val="134679"/>
                </a:solidFill>
                <a:cs typeface="Arial" pitchFamily="34" charset="0"/>
                <a:sym typeface="Arial" pitchFamily="34" charset="0"/>
              </a:rPr>
              <a:t>GOLD Global Strategy for Diagnosis, </a:t>
            </a:r>
            <a:br>
              <a:rPr lang="en-US" altLang="en-US" sz="1600">
                <a:solidFill>
                  <a:srgbClr val="134679"/>
                </a:solidFill>
                <a:cs typeface="Arial" pitchFamily="34" charset="0"/>
                <a:sym typeface="Arial" pitchFamily="34" charset="0"/>
              </a:rPr>
            </a:br>
            <a:r>
              <a:rPr lang="en-US" altLang="en-US" sz="1600">
                <a:solidFill>
                  <a:srgbClr val="134679"/>
                </a:solidFill>
                <a:cs typeface="Arial" pitchFamily="34" charset="0"/>
                <a:sym typeface="Arial" pitchFamily="34" charset="0"/>
              </a:rPr>
              <a:t>Management and Prevention of COPD</a:t>
            </a:r>
          </a:p>
        </p:txBody>
      </p:sp>
      <p:sp>
        <p:nvSpPr>
          <p:cNvPr id="2" name="Title 1"/>
          <p:cNvSpPr>
            <a:spLocks noGrp="1"/>
          </p:cNvSpPr>
          <p:nvPr>
            <p:ph type="ctrTitle"/>
          </p:nvPr>
        </p:nvSpPr>
        <p:spPr>
          <a:xfrm>
            <a:off x="685800" y="941845"/>
            <a:ext cx="7772400" cy="1102519"/>
          </a:xfrm>
          <a:prstGeom prst="rect">
            <a:avLst/>
          </a:prstGeom>
          <a:noFill/>
        </p:spPr>
        <p:txBody>
          <a:bodyPr>
            <a:normAutofit/>
          </a:bodyPr>
          <a:lstStyle>
            <a:lvl1pPr>
              <a:defRPr sz="32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sp>
        <p:nvSpPr>
          <p:cNvPr id="8" name="Date Placeholder 3"/>
          <p:cNvSpPr>
            <a:spLocks noGrp="1"/>
          </p:cNvSpPr>
          <p:nvPr>
            <p:ph type="dt" sz="half" idx="10"/>
          </p:nvPr>
        </p:nvSpPr>
        <p:spPr>
          <a:xfrm>
            <a:off x="457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EE35F6FE-BF6C-433E-AFEC-5D9AAD571D10}" type="datetime1">
              <a:rPr lang="en-AU" altLang="en-US"/>
              <a:pPr/>
              <a:t>4/04/2020</a:t>
            </a:fld>
            <a:endParaRPr lang="en-AU" altLang="en-US"/>
          </a:p>
        </p:txBody>
      </p:sp>
      <p:sp>
        <p:nvSpPr>
          <p:cNvPr id="9" name="Footer Placeholder 4"/>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CB513D21-B91C-47D1-90F4-01C76B551078}" type="slidenum">
              <a:rPr lang="en-AU" altLang="en-US"/>
              <a:pPr/>
              <a:t>‹#›</a:t>
            </a:fld>
            <a:endParaRPr lang="en-AU" altLang="en-US"/>
          </a:p>
        </p:txBody>
      </p:sp>
      <p:pic>
        <p:nvPicPr>
          <p:cNvPr id="11" name="Picture 4"/>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987824" y="2355726"/>
            <a:ext cx="1106170" cy="1135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p:cNvPicPr preferRelativeResize="0">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78549" y="2462088"/>
            <a:ext cx="990600" cy="99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486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ounded Rectangle 14"/>
          <p:cNvSpPr/>
          <p:nvPr userDrawn="1"/>
        </p:nvSpPr>
        <p:spPr>
          <a:xfrm>
            <a:off x="165100" y="4989910"/>
            <a:ext cx="8820150" cy="161925"/>
          </a:xfrm>
          <a:custGeom>
            <a:avLst/>
            <a:gdLst>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48001 w 8820000"/>
              <a:gd name="connsiteY6" fmla="*/ 288000 h 288000"/>
              <a:gd name="connsiteX7" fmla="*/ 0 w 8820000"/>
              <a:gd name="connsiteY7" fmla="*/ 239999 h 288000"/>
              <a:gd name="connsiteX8" fmla="*/ 0 w 8820000"/>
              <a:gd name="connsiteY8" fmla="*/ 48001 h 288000"/>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0 w 8820000"/>
              <a:gd name="connsiteY6" fmla="*/ 239999 h 288000"/>
              <a:gd name="connsiteX7" fmla="*/ 0 w 8820000"/>
              <a:gd name="connsiteY7" fmla="*/ 48001 h 288000"/>
              <a:gd name="connsiteX0" fmla="*/ 0 w 8820000"/>
              <a:gd name="connsiteY0" fmla="*/ 48001 h 239999"/>
              <a:gd name="connsiteX1" fmla="*/ 48001 w 8820000"/>
              <a:gd name="connsiteY1" fmla="*/ 0 h 239999"/>
              <a:gd name="connsiteX2" fmla="*/ 8771999 w 8820000"/>
              <a:gd name="connsiteY2" fmla="*/ 0 h 239999"/>
              <a:gd name="connsiteX3" fmla="*/ 8820000 w 8820000"/>
              <a:gd name="connsiteY3" fmla="*/ 48001 h 239999"/>
              <a:gd name="connsiteX4" fmla="*/ 8820000 w 8820000"/>
              <a:gd name="connsiteY4" fmla="*/ 239999 h 239999"/>
              <a:gd name="connsiteX5" fmla="*/ 0 w 8820000"/>
              <a:gd name="connsiteY5" fmla="*/ 239999 h 239999"/>
              <a:gd name="connsiteX6" fmla="*/ 0 w 8820000"/>
              <a:gd name="connsiteY6" fmla="*/ 48001 h 2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20000" h="239999">
                <a:moveTo>
                  <a:pt x="0" y="48001"/>
                </a:moveTo>
                <a:cubicBezTo>
                  <a:pt x="0" y="21491"/>
                  <a:pt x="21491" y="0"/>
                  <a:pt x="48001" y="0"/>
                </a:cubicBezTo>
                <a:lnTo>
                  <a:pt x="8771999" y="0"/>
                </a:lnTo>
                <a:cubicBezTo>
                  <a:pt x="8798509" y="0"/>
                  <a:pt x="8820000" y="21491"/>
                  <a:pt x="8820000" y="48001"/>
                </a:cubicBezTo>
                <a:lnTo>
                  <a:pt x="8820000" y="239999"/>
                </a:lnTo>
                <a:cubicBezTo>
                  <a:pt x="7350000" y="271999"/>
                  <a:pt x="1470000" y="271999"/>
                  <a:pt x="0" y="239999"/>
                </a:cubicBezTo>
                <a:lnTo>
                  <a:pt x="0" y="48001"/>
                </a:lnTo>
                <a:close/>
              </a:path>
            </a:pathLst>
          </a:custGeom>
          <a:solidFill>
            <a:srgbClr val="134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AU"/>
          </a:p>
        </p:txBody>
      </p:sp>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104775"/>
            <a:ext cx="8820150" cy="112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172278" y="188537"/>
            <a:ext cx="6480000" cy="702000"/>
          </a:xfrm>
          <a:prstGeom prst="rect">
            <a:avLst/>
          </a:prstGeom>
          <a:noFill/>
        </p:spPr>
        <p:txBody>
          <a:bodyPr anchor="t">
            <a:normAutofit/>
          </a:bodyPr>
          <a:lstStyle>
            <a:lvl1pPr marL="185738" indent="0" algn="l">
              <a:tabLst/>
              <a:defRPr sz="2400">
                <a:solidFill>
                  <a:srgbClr val="134679"/>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sp>
        <p:nvSpPr>
          <p:cNvPr id="8" name="Date Placeholder 3"/>
          <p:cNvSpPr>
            <a:spLocks noGrp="1"/>
          </p:cNvSpPr>
          <p:nvPr>
            <p:ph type="dt" sz="half" idx="10"/>
          </p:nvPr>
        </p:nvSpPr>
        <p:spPr>
          <a:xfrm>
            <a:off x="457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E25CCC4E-7E41-4DD4-BF17-89D91825FE74}" type="datetime1">
              <a:rPr lang="en-AU" altLang="en-US"/>
              <a:pPr/>
              <a:t>4/04/2020</a:t>
            </a:fld>
            <a:endParaRPr lang="en-AU" altLang="en-US"/>
          </a:p>
        </p:txBody>
      </p:sp>
      <p:sp>
        <p:nvSpPr>
          <p:cNvPr id="9" name="Footer Placeholder 4"/>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AU"/>
          </a:p>
        </p:txBody>
      </p:sp>
      <p:sp>
        <p:nvSpPr>
          <p:cNvPr id="10" name="Slide Number Placeholder 5"/>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82763ECB-C8E5-4087-B28E-C7129E928741}" type="slidenum">
              <a:rPr lang="en-AU" altLang="en-US"/>
              <a:pPr/>
              <a:t>‹#›</a:t>
            </a:fld>
            <a:endParaRPr lang="en-AU" altLang="en-US"/>
          </a:p>
        </p:txBody>
      </p:sp>
      <p:pic>
        <p:nvPicPr>
          <p:cNvPr id="12" name="Picture 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preferRelativeResize="0">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17483" y="225303"/>
            <a:ext cx="604793" cy="61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3"/>
          <p:cNvSpPr>
            <a:spLocks/>
          </p:cNvSpPr>
          <p:nvPr userDrawn="1"/>
        </p:nvSpPr>
        <p:spPr bwMode="auto">
          <a:xfrm>
            <a:off x="6052739" y="4990356"/>
            <a:ext cx="2846933" cy="153888"/>
          </a:xfrm>
          <a:prstGeom prst="rect">
            <a:avLst/>
          </a:prstGeom>
          <a:noFill/>
          <a:ln>
            <a:noFill/>
          </a:ln>
        </p:spPr>
        <p:txBody>
          <a:bodyPr wrap="none" lIns="0" tIns="0" rIns="0" bIns="0"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000">
                <a:solidFill>
                  <a:srgbClr val="FFFFFF"/>
                </a:solidFill>
                <a:cs typeface="Arial" pitchFamily="34" charset="0"/>
                <a:sym typeface="Arial" pitchFamily="34" charset="0"/>
              </a:rPr>
              <a:t>© Global Initiative for Asthma, www.ginasthma.org</a:t>
            </a:r>
          </a:p>
        </p:txBody>
      </p:sp>
    </p:spTree>
    <p:extLst>
      <p:ext uri="{BB962C8B-B14F-4D97-AF65-F5344CB8AC3E}">
        <p14:creationId xmlns:p14="http://schemas.microsoft.com/office/powerpoint/2010/main" val="57344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ounded Rectangle 14"/>
          <p:cNvSpPr/>
          <p:nvPr userDrawn="1"/>
        </p:nvSpPr>
        <p:spPr>
          <a:xfrm>
            <a:off x="165100" y="4989910"/>
            <a:ext cx="8820150" cy="161925"/>
          </a:xfrm>
          <a:custGeom>
            <a:avLst/>
            <a:gdLst>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48001 w 8820000"/>
              <a:gd name="connsiteY6" fmla="*/ 288000 h 288000"/>
              <a:gd name="connsiteX7" fmla="*/ 0 w 8820000"/>
              <a:gd name="connsiteY7" fmla="*/ 239999 h 288000"/>
              <a:gd name="connsiteX8" fmla="*/ 0 w 8820000"/>
              <a:gd name="connsiteY8" fmla="*/ 48001 h 288000"/>
              <a:gd name="connsiteX0" fmla="*/ 0 w 8820000"/>
              <a:gd name="connsiteY0" fmla="*/ 48001 h 288000"/>
              <a:gd name="connsiteX1" fmla="*/ 48001 w 8820000"/>
              <a:gd name="connsiteY1" fmla="*/ 0 h 288000"/>
              <a:gd name="connsiteX2" fmla="*/ 8771999 w 8820000"/>
              <a:gd name="connsiteY2" fmla="*/ 0 h 288000"/>
              <a:gd name="connsiteX3" fmla="*/ 8820000 w 8820000"/>
              <a:gd name="connsiteY3" fmla="*/ 48001 h 288000"/>
              <a:gd name="connsiteX4" fmla="*/ 8820000 w 8820000"/>
              <a:gd name="connsiteY4" fmla="*/ 239999 h 288000"/>
              <a:gd name="connsiteX5" fmla="*/ 8771999 w 8820000"/>
              <a:gd name="connsiteY5" fmla="*/ 288000 h 288000"/>
              <a:gd name="connsiteX6" fmla="*/ 0 w 8820000"/>
              <a:gd name="connsiteY6" fmla="*/ 239999 h 288000"/>
              <a:gd name="connsiteX7" fmla="*/ 0 w 8820000"/>
              <a:gd name="connsiteY7" fmla="*/ 48001 h 288000"/>
              <a:gd name="connsiteX0" fmla="*/ 0 w 8820000"/>
              <a:gd name="connsiteY0" fmla="*/ 48001 h 239999"/>
              <a:gd name="connsiteX1" fmla="*/ 48001 w 8820000"/>
              <a:gd name="connsiteY1" fmla="*/ 0 h 239999"/>
              <a:gd name="connsiteX2" fmla="*/ 8771999 w 8820000"/>
              <a:gd name="connsiteY2" fmla="*/ 0 h 239999"/>
              <a:gd name="connsiteX3" fmla="*/ 8820000 w 8820000"/>
              <a:gd name="connsiteY3" fmla="*/ 48001 h 239999"/>
              <a:gd name="connsiteX4" fmla="*/ 8820000 w 8820000"/>
              <a:gd name="connsiteY4" fmla="*/ 239999 h 239999"/>
              <a:gd name="connsiteX5" fmla="*/ 0 w 8820000"/>
              <a:gd name="connsiteY5" fmla="*/ 239999 h 239999"/>
              <a:gd name="connsiteX6" fmla="*/ 0 w 8820000"/>
              <a:gd name="connsiteY6" fmla="*/ 48001 h 2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20000" h="239999">
                <a:moveTo>
                  <a:pt x="0" y="48001"/>
                </a:moveTo>
                <a:cubicBezTo>
                  <a:pt x="0" y="21491"/>
                  <a:pt x="21491" y="0"/>
                  <a:pt x="48001" y="0"/>
                </a:cubicBezTo>
                <a:lnTo>
                  <a:pt x="8771999" y="0"/>
                </a:lnTo>
                <a:cubicBezTo>
                  <a:pt x="8798509" y="0"/>
                  <a:pt x="8820000" y="21491"/>
                  <a:pt x="8820000" y="48001"/>
                </a:cubicBezTo>
                <a:lnTo>
                  <a:pt x="8820000" y="239999"/>
                </a:lnTo>
                <a:cubicBezTo>
                  <a:pt x="7350000" y="271999"/>
                  <a:pt x="1470000" y="271999"/>
                  <a:pt x="0" y="239999"/>
                </a:cubicBezTo>
                <a:lnTo>
                  <a:pt x="0" y="48001"/>
                </a:lnTo>
                <a:close/>
              </a:path>
            </a:pathLst>
          </a:custGeom>
          <a:solidFill>
            <a:srgbClr val="13467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AU"/>
          </a:p>
        </p:txBody>
      </p:sp>
      <p:sp>
        <p:nvSpPr>
          <p:cNvPr id="6" name="Date Placeholder 2"/>
          <p:cNvSpPr>
            <a:spLocks noGrp="1"/>
          </p:cNvSpPr>
          <p:nvPr>
            <p:ph type="dt" sz="half" idx="10"/>
          </p:nvPr>
        </p:nvSpPr>
        <p:spPr>
          <a:xfrm>
            <a:off x="457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D2D68108-2496-4DEF-BF83-3B4C197227EA}" type="datetime1">
              <a:rPr lang="en-AU" altLang="en-US"/>
              <a:pPr/>
              <a:t>4/04/2020</a:t>
            </a:fld>
            <a:endParaRPr lang="en-AU" altLang="en-US"/>
          </a:p>
        </p:txBody>
      </p:sp>
      <p:sp>
        <p:nvSpPr>
          <p:cNvPr id="7" name="Footer Placeholder 3"/>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AU"/>
          </a:p>
        </p:txBody>
      </p:sp>
      <p:sp>
        <p:nvSpPr>
          <p:cNvPr id="8" name="Slide Number Placeholder 4"/>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vl1pPr>
          </a:lstStyle>
          <a:p>
            <a:fld id="{5012DEE2-34B3-422B-9C0B-0F61D192C849}" type="slidenum">
              <a:rPr lang="en-AU" altLang="en-US"/>
              <a:pPr/>
              <a:t>‹#›</a:t>
            </a:fld>
            <a:endParaRPr lang="en-AU" altLang="en-US"/>
          </a:p>
        </p:txBody>
      </p:sp>
      <p:pic>
        <p:nvPicPr>
          <p:cNvPr id="9"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preferRelativeResize="0">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7483" y="225303"/>
            <a:ext cx="604793" cy="61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3"/>
          <p:cNvSpPr>
            <a:spLocks/>
          </p:cNvSpPr>
          <p:nvPr userDrawn="1"/>
        </p:nvSpPr>
        <p:spPr bwMode="auto">
          <a:xfrm>
            <a:off x="6052739" y="4990356"/>
            <a:ext cx="2846933" cy="153888"/>
          </a:xfrm>
          <a:prstGeom prst="rect">
            <a:avLst/>
          </a:prstGeom>
          <a:noFill/>
          <a:ln>
            <a:noFill/>
          </a:ln>
        </p:spPr>
        <p:txBody>
          <a:bodyPr wrap="none" lIns="0" tIns="0" rIns="0" bIns="0" anchor="ct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000">
                <a:solidFill>
                  <a:srgbClr val="FFFFFF"/>
                </a:solidFill>
                <a:cs typeface="Arial" pitchFamily="34" charset="0"/>
                <a:sym typeface="Arial" pitchFamily="34" charset="0"/>
              </a:rPr>
              <a:t>© Global Initiative for Asthma, www.ginasthma.org</a:t>
            </a:r>
          </a:p>
        </p:txBody>
      </p:sp>
    </p:spTree>
    <p:extLst>
      <p:ext uri="{BB962C8B-B14F-4D97-AF65-F5344CB8AC3E}">
        <p14:creationId xmlns:p14="http://schemas.microsoft.com/office/powerpoint/2010/main" val="343562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938828"/>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1" fontAlgn="base" hangingPunct="1">
        <a:spcBef>
          <a:spcPct val="0"/>
        </a:spcBef>
        <a:spcAft>
          <a:spcPct val="0"/>
        </a:spcAft>
        <a:defRPr sz="4400" kern="1200">
          <a:solidFill>
            <a:schemeClr val="tx1"/>
          </a:solidFill>
          <a:latin typeface="+mj-lt"/>
          <a:ea typeface="ＭＳ Ｐゴシック" pitchFamily="-83" charset="-128"/>
          <a:cs typeface="ＭＳ Ｐゴシック" pitchFamily="-83" charset="-128"/>
        </a:defRPr>
      </a:lvl1pPr>
      <a:lvl2pPr algn="ctr" rtl="0" eaLnBrk="1" fontAlgn="base" hangingPunct="1">
        <a:spcBef>
          <a:spcPct val="0"/>
        </a:spcBef>
        <a:spcAft>
          <a:spcPct val="0"/>
        </a:spcAft>
        <a:defRPr sz="4400">
          <a:solidFill>
            <a:schemeClr val="tx1"/>
          </a:solidFill>
          <a:latin typeface="Arial" pitchFamily="-83" charset="0"/>
          <a:ea typeface="ＭＳ Ｐゴシック" pitchFamily="-83" charset="-128"/>
          <a:cs typeface="ＭＳ Ｐゴシック" pitchFamily="-83" charset="-128"/>
        </a:defRPr>
      </a:lvl2pPr>
      <a:lvl3pPr algn="ctr" rtl="0" eaLnBrk="1" fontAlgn="base" hangingPunct="1">
        <a:spcBef>
          <a:spcPct val="0"/>
        </a:spcBef>
        <a:spcAft>
          <a:spcPct val="0"/>
        </a:spcAft>
        <a:defRPr sz="4400">
          <a:solidFill>
            <a:schemeClr val="tx1"/>
          </a:solidFill>
          <a:latin typeface="Arial" pitchFamily="-83" charset="0"/>
          <a:ea typeface="ＭＳ Ｐゴシック" pitchFamily="-83" charset="-128"/>
          <a:cs typeface="ＭＳ Ｐゴシック" pitchFamily="-83" charset="-128"/>
        </a:defRPr>
      </a:lvl3pPr>
      <a:lvl4pPr algn="ctr" rtl="0" eaLnBrk="1" fontAlgn="base" hangingPunct="1">
        <a:spcBef>
          <a:spcPct val="0"/>
        </a:spcBef>
        <a:spcAft>
          <a:spcPct val="0"/>
        </a:spcAft>
        <a:defRPr sz="4400">
          <a:solidFill>
            <a:schemeClr val="tx1"/>
          </a:solidFill>
          <a:latin typeface="Arial" pitchFamily="-83" charset="0"/>
          <a:ea typeface="ＭＳ Ｐゴシック" pitchFamily="-83" charset="-128"/>
          <a:cs typeface="ＭＳ Ｐゴシック" pitchFamily="-83" charset="-128"/>
        </a:defRPr>
      </a:lvl4pPr>
      <a:lvl5pPr algn="ctr" rtl="0" eaLnBrk="1" fontAlgn="base" hangingPunct="1">
        <a:spcBef>
          <a:spcPct val="0"/>
        </a:spcBef>
        <a:spcAft>
          <a:spcPct val="0"/>
        </a:spcAft>
        <a:defRPr sz="4400">
          <a:solidFill>
            <a:schemeClr val="tx1"/>
          </a:solidFill>
          <a:latin typeface="Arial" pitchFamily="-83" charset="0"/>
          <a:ea typeface="ＭＳ Ｐゴシック" pitchFamily="-83" charset="-128"/>
          <a:cs typeface="ＭＳ Ｐゴシック" pitchFamily="-83" charset="-128"/>
        </a:defRPr>
      </a:lvl5pPr>
      <a:lvl6pPr marL="457200" algn="ctr" rtl="0" eaLnBrk="1" fontAlgn="base" hangingPunct="1">
        <a:spcBef>
          <a:spcPct val="0"/>
        </a:spcBef>
        <a:spcAft>
          <a:spcPct val="0"/>
        </a:spcAft>
        <a:defRPr sz="4400">
          <a:solidFill>
            <a:schemeClr val="tx1"/>
          </a:solidFill>
          <a:latin typeface="Arial" pitchFamily="-83" charset="0"/>
          <a:ea typeface="ＭＳ Ｐゴシック" pitchFamily="-83" charset="-128"/>
          <a:cs typeface="ＭＳ Ｐゴシック" pitchFamily="-83" charset="-128"/>
        </a:defRPr>
      </a:lvl6pPr>
      <a:lvl7pPr marL="914400" algn="ctr" rtl="0" eaLnBrk="1" fontAlgn="base" hangingPunct="1">
        <a:spcBef>
          <a:spcPct val="0"/>
        </a:spcBef>
        <a:spcAft>
          <a:spcPct val="0"/>
        </a:spcAft>
        <a:defRPr sz="4400">
          <a:solidFill>
            <a:schemeClr val="tx1"/>
          </a:solidFill>
          <a:latin typeface="Arial" pitchFamily="-83" charset="0"/>
          <a:ea typeface="ＭＳ Ｐゴシック" pitchFamily="-83" charset="-128"/>
          <a:cs typeface="ＭＳ Ｐゴシック" pitchFamily="-83" charset="-128"/>
        </a:defRPr>
      </a:lvl7pPr>
      <a:lvl8pPr marL="1371600" algn="ctr" rtl="0" eaLnBrk="1" fontAlgn="base" hangingPunct="1">
        <a:spcBef>
          <a:spcPct val="0"/>
        </a:spcBef>
        <a:spcAft>
          <a:spcPct val="0"/>
        </a:spcAft>
        <a:defRPr sz="4400">
          <a:solidFill>
            <a:schemeClr val="tx1"/>
          </a:solidFill>
          <a:latin typeface="Arial" pitchFamily="-83" charset="0"/>
          <a:ea typeface="ＭＳ Ｐゴシック" pitchFamily="-83" charset="-128"/>
          <a:cs typeface="ＭＳ Ｐゴシック" pitchFamily="-83" charset="-128"/>
        </a:defRPr>
      </a:lvl8pPr>
      <a:lvl9pPr marL="1828800" algn="ctr" rtl="0" eaLnBrk="1" fontAlgn="base" hangingPunct="1">
        <a:spcBef>
          <a:spcPct val="0"/>
        </a:spcBef>
        <a:spcAft>
          <a:spcPct val="0"/>
        </a:spcAft>
        <a:defRPr sz="4400">
          <a:solidFill>
            <a:schemeClr val="tx1"/>
          </a:solidFill>
          <a:latin typeface="Arial" pitchFamily="-83" charset="0"/>
          <a:ea typeface="ＭＳ Ｐゴシック" pitchFamily="-83" charset="-128"/>
          <a:cs typeface="ＭＳ Ｐゴシック" pitchFamily="-83"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ＭＳ Ｐゴシック" pitchFamily="-83" charset="-128"/>
          <a:cs typeface="ＭＳ Ｐゴシック" pitchFamily="-83" charset="-128"/>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ＭＳ Ｐゴシック" pitchFamily="-83" charset="-128"/>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ＭＳ Ｐゴシック" pitchFamily="-83" charset="-128"/>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pitchFamily="-83" charset="-128"/>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pitchFamily="-83"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7.tm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hyperlink" Target="http://www.who.int/publications-detail/infection-prevention-and-control-during-health-care-when-novel-coronavirus-(ncov)-infection-is-suspected-20200125"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5.xml"/><Relationship Id="rId4" Type="http://schemas.openxmlformats.org/officeDocument/2006/relationships/image" Target="../media/image10.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pPr>
              <a:lnSpc>
                <a:spcPct val="150000"/>
              </a:lnSpc>
            </a:pPr>
            <a:r>
              <a:rPr lang="en-US" dirty="0"/>
              <a:t>Global Initiative for Asthma (GINA)</a:t>
            </a:r>
            <a:br>
              <a:rPr lang="en-US" dirty="0"/>
            </a:br>
            <a:r>
              <a:rPr lang="en-AU" dirty="0"/>
              <a:t>What’s new in GINA 2020?</a:t>
            </a:r>
          </a:p>
        </p:txBody>
      </p:sp>
      <p:sp>
        <p:nvSpPr>
          <p:cNvPr id="3" name="TextBox 2"/>
          <p:cNvSpPr txBox="1"/>
          <p:nvPr/>
        </p:nvSpPr>
        <p:spPr>
          <a:xfrm>
            <a:off x="901700" y="4077667"/>
            <a:ext cx="6768000" cy="738664"/>
          </a:xfrm>
          <a:prstGeom prst="rect">
            <a:avLst/>
          </a:prstGeom>
          <a:noFill/>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400">
                <a:solidFill>
                  <a:srgbClr val="134679"/>
                </a:solidFill>
              </a:rPr>
              <a:t>This slide set is restricted for academic and educational purposes only. No additions or changes </a:t>
            </a:r>
            <a:r>
              <a:rPr lang="en-US" sz="1400" baseline="0">
                <a:solidFill>
                  <a:srgbClr val="134679"/>
                </a:solidFill>
              </a:rPr>
              <a:t>may be made to slides. </a:t>
            </a:r>
            <a:r>
              <a:rPr lang="en-US" sz="1400">
                <a:solidFill>
                  <a:srgbClr val="134679"/>
                </a:solidFill>
              </a:rPr>
              <a:t>Use of the slide set or of individual slides for commercial or promotional purposes requires approval from GINA. </a:t>
            </a:r>
            <a:endParaRPr lang="en-AU" sz="1400"/>
          </a:p>
        </p:txBody>
      </p:sp>
    </p:spTree>
    <p:extLst>
      <p:ext uri="{BB962C8B-B14F-4D97-AF65-F5344CB8AC3E}">
        <p14:creationId xmlns:p14="http://schemas.microsoft.com/office/powerpoint/2010/main" val="136876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AU" dirty="0"/>
              <a:t>For safety, GINA no longer recommends SABA-only treatment for Step 1</a:t>
            </a:r>
          </a:p>
          <a:p>
            <a:pPr lvl="1"/>
            <a:r>
              <a:rPr lang="en-AU" dirty="0"/>
              <a:t>This decision was based on evidence that SABA-only treatment increases the risk of severe exacerbations, and that adding any ICS significantly reduces the risk</a:t>
            </a:r>
          </a:p>
          <a:p>
            <a:r>
              <a:rPr lang="en-AU" dirty="0"/>
              <a:t>GINA now recommends that all adults and adolescents with asthma should receive </a:t>
            </a:r>
            <a:br>
              <a:rPr lang="en-AU" dirty="0"/>
            </a:br>
            <a:r>
              <a:rPr lang="en-AU" dirty="0"/>
              <a:t>ICS-containing controller treatment, to reduce the risk of serious exacerbations</a:t>
            </a:r>
          </a:p>
          <a:p>
            <a:pPr lvl="1"/>
            <a:r>
              <a:rPr lang="en-AU" dirty="0"/>
              <a:t>The ICS can be delivered by regular daily treatment or, in mild asthma, by as-needed low dose ICS-formoterol</a:t>
            </a:r>
          </a:p>
          <a:p>
            <a:r>
              <a:rPr lang="en-AU" dirty="0"/>
              <a:t>This is a population-level risk reduction strategy</a:t>
            </a:r>
          </a:p>
          <a:p>
            <a:pPr lvl="1"/>
            <a:r>
              <a:rPr lang="en-AU" dirty="0"/>
              <a:t>Other examples: statins, anti-hypertensives</a:t>
            </a:r>
          </a:p>
          <a:p>
            <a:pPr lvl="1"/>
            <a:r>
              <a:rPr lang="en-AU" dirty="0"/>
              <a:t>Individual patients may not necessarily experience (or be aware of) short-term clinical benefit</a:t>
            </a:r>
          </a:p>
          <a:p>
            <a:pPr lvl="1"/>
            <a:r>
              <a:rPr lang="en-AU" dirty="0"/>
              <a:t>The aim is to reduce the probability of serious adverse outcomes at a population level</a:t>
            </a:r>
          </a:p>
          <a:p>
            <a:pPr lvl="1"/>
            <a:endParaRPr lang="en-AU" dirty="0"/>
          </a:p>
          <a:p>
            <a:pPr lvl="1"/>
            <a:endParaRPr lang="en-AU" dirty="0"/>
          </a:p>
          <a:p>
            <a:pPr lvl="1"/>
            <a:endParaRPr lang="en-AU" dirty="0"/>
          </a:p>
          <a:p>
            <a:pPr lvl="1"/>
            <a:endParaRPr lang="en-AU" dirty="0"/>
          </a:p>
          <a:p>
            <a:endParaRPr lang="en-AU" dirty="0"/>
          </a:p>
        </p:txBody>
      </p:sp>
      <p:sp>
        <p:nvSpPr>
          <p:cNvPr id="3" name="Title 2"/>
          <p:cNvSpPr>
            <a:spLocks noGrp="1"/>
          </p:cNvSpPr>
          <p:nvPr>
            <p:ph type="title"/>
          </p:nvPr>
        </p:nvSpPr>
        <p:spPr>
          <a:xfrm>
            <a:off x="172280" y="188537"/>
            <a:ext cx="8122634" cy="702000"/>
          </a:xfrm>
        </p:spPr>
        <p:txBody>
          <a:bodyPr>
            <a:normAutofit/>
          </a:bodyPr>
          <a:lstStyle/>
          <a:p>
            <a:r>
              <a:rPr lang="en-AU"/>
              <a:t>GINA 2019 – landmark changes in asthma management</a:t>
            </a:r>
          </a:p>
        </p:txBody>
      </p:sp>
    </p:spTree>
    <p:extLst>
      <p:ext uri="{BB962C8B-B14F-4D97-AF65-F5344CB8AC3E}">
        <p14:creationId xmlns:p14="http://schemas.microsoft.com/office/powerpoint/2010/main" val="147760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1BCA0A-A493-4E7F-B7EB-7A0F72776624}"/>
              </a:ext>
            </a:extLst>
          </p:cNvPr>
          <p:cNvSpPr>
            <a:spLocks noGrp="1"/>
          </p:cNvSpPr>
          <p:nvPr>
            <p:ph idx="1"/>
          </p:nvPr>
        </p:nvSpPr>
        <p:spPr/>
        <p:txBody>
          <a:bodyPr/>
          <a:lstStyle/>
          <a:p>
            <a:r>
              <a:rPr lang="en-AU" dirty="0"/>
              <a:t>Personalized asthma management: Assess – Adjust – Review response</a:t>
            </a:r>
          </a:p>
          <a:p>
            <a:pPr lvl="1"/>
            <a:r>
              <a:rPr lang="en-AU" dirty="0"/>
              <a:t>NOT just medications, NOT one-size-fits-all</a:t>
            </a:r>
          </a:p>
          <a:p>
            <a:r>
              <a:rPr lang="en-AU" dirty="0"/>
              <a:t>No changes from 2019 in preferred and ‘other’ treatment options</a:t>
            </a:r>
          </a:p>
          <a:p>
            <a:pPr lvl="1"/>
            <a:r>
              <a:rPr lang="en-AU" dirty="0"/>
              <a:t>Additional supporting evidence for recommendations in Steps 1 and 2</a:t>
            </a:r>
          </a:p>
          <a:p>
            <a:pPr lvl="1"/>
            <a:r>
              <a:rPr lang="en-AU" dirty="0"/>
              <a:t>Some formatting changes for clarity</a:t>
            </a:r>
          </a:p>
          <a:p>
            <a:r>
              <a:rPr lang="en-AU" dirty="0"/>
              <a:t>Separate figures for adults/adolescents, children 6–11 years and children ≤5 years</a:t>
            </a:r>
          </a:p>
          <a:p>
            <a:pPr lvl="1"/>
            <a:r>
              <a:rPr lang="en-AU" dirty="0"/>
              <a:t>For children ≤5 years, see Chapter 6 of main GINA report</a:t>
            </a:r>
          </a:p>
          <a:p>
            <a:endParaRPr lang="en-AU" dirty="0"/>
          </a:p>
        </p:txBody>
      </p:sp>
      <p:sp>
        <p:nvSpPr>
          <p:cNvPr id="3" name="Title 2">
            <a:extLst>
              <a:ext uri="{FF2B5EF4-FFF2-40B4-BE49-F238E27FC236}">
                <a16:creationId xmlns:a16="http://schemas.microsoft.com/office/drawing/2014/main" id="{61BDF093-E7C8-44BB-A574-7F04BFF76E1F}"/>
              </a:ext>
            </a:extLst>
          </p:cNvPr>
          <p:cNvSpPr>
            <a:spLocks noGrp="1"/>
          </p:cNvSpPr>
          <p:nvPr>
            <p:ph type="title"/>
          </p:nvPr>
        </p:nvSpPr>
        <p:spPr/>
        <p:txBody>
          <a:bodyPr/>
          <a:lstStyle/>
          <a:p>
            <a:r>
              <a:rPr lang="en-AU" dirty="0"/>
              <a:t>The main GINA treatment figure</a:t>
            </a:r>
          </a:p>
        </p:txBody>
      </p:sp>
    </p:spTree>
    <p:extLst>
      <p:ext uri="{BB962C8B-B14F-4D97-AF65-F5344CB8AC3E}">
        <p14:creationId xmlns:p14="http://schemas.microsoft.com/office/powerpoint/2010/main" val="155524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37DFC8-B984-44C8-BB07-D2885337B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4" y="35560"/>
            <a:ext cx="7663551" cy="4923789"/>
          </a:xfrm>
          <a:prstGeom prst="rect">
            <a:avLst/>
          </a:prstGeom>
        </p:spPr>
      </p:pic>
      <p:pic>
        <p:nvPicPr>
          <p:cNvPr id="4" name="Picture 3">
            <a:extLst>
              <a:ext uri="{FF2B5EF4-FFF2-40B4-BE49-F238E27FC236}">
                <a16:creationId xmlns:a16="http://schemas.microsoft.com/office/drawing/2014/main" id="{45C5619C-FA20-40A6-A277-8B1CBF592D5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CD7463-3994-4F13-B216-DCB7C5BE25EE}"/>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3-5A</a:t>
            </a:r>
          </a:p>
        </p:txBody>
      </p:sp>
    </p:spTree>
    <p:extLst>
      <p:ext uri="{BB962C8B-B14F-4D97-AF65-F5344CB8AC3E}">
        <p14:creationId xmlns:p14="http://schemas.microsoft.com/office/powerpoint/2010/main" val="357325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37DFC8-B984-44C8-BB07-D2885337B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4" y="35560"/>
            <a:ext cx="7663551" cy="4923789"/>
          </a:xfrm>
          <a:prstGeom prst="rect">
            <a:avLst/>
          </a:prstGeom>
        </p:spPr>
      </p:pic>
      <p:pic>
        <p:nvPicPr>
          <p:cNvPr id="4" name="Picture 3">
            <a:extLst>
              <a:ext uri="{FF2B5EF4-FFF2-40B4-BE49-F238E27FC236}">
                <a16:creationId xmlns:a16="http://schemas.microsoft.com/office/drawing/2014/main" id="{45C5619C-FA20-40A6-A277-8B1CBF592D5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Callout 2 50">
            <a:extLst>
              <a:ext uri="{FF2B5EF4-FFF2-40B4-BE49-F238E27FC236}">
                <a16:creationId xmlns:a16="http://schemas.microsoft.com/office/drawing/2014/main" id="{0FD640A0-1BCD-41E8-816F-56AFA2747DC5}"/>
              </a:ext>
            </a:extLst>
          </p:cNvPr>
          <p:cNvSpPr/>
          <p:nvPr/>
        </p:nvSpPr>
        <p:spPr>
          <a:xfrm flipH="1">
            <a:off x="6580490" y="1316736"/>
            <a:ext cx="1872000" cy="1425455"/>
          </a:xfrm>
          <a:prstGeom prst="borderCallout2">
            <a:avLst>
              <a:gd name="adj1" fmla="val 82575"/>
              <a:gd name="adj2" fmla="val -7352"/>
              <a:gd name="adj3" fmla="val 84453"/>
              <a:gd name="adj4" fmla="val -16667"/>
              <a:gd name="adj5" fmla="val 188392"/>
              <a:gd name="adj6" fmla="val 10882"/>
            </a:avLst>
          </a:prstGeom>
          <a:solidFill>
            <a:schemeClr val="bg1"/>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rgbClr val="002060"/>
                </a:solidFill>
              </a:rPr>
              <a:t>ICS-formoterol is the preferred reliever for patients prescribed maintenance and reliever therapy. For other </a:t>
            </a:r>
            <a:br>
              <a:rPr lang="en-AU" sz="1200" dirty="0">
                <a:solidFill>
                  <a:srgbClr val="002060"/>
                </a:solidFill>
              </a:rPr>
            </a:br>
            <a:r>
              <a:rPr lang="en-AU" sz="1200" dirty="0">
                <a:solidFill>
                  <a:srgbClr val="002060"/>
                </a:solidFill>
              </a:rPr>
              <a:t>ICS-LABAs, the reliever </a:t>
            </a:r>
            <a:br>
              <a:rPr lang="en-AU" sz="1200" dirty="0">
                <a:solidFill>
                  <a:srgbClr val="002060"/>
                </a:solidFill>
              </a:rPr>
            </a:br>
            <a:r>
              <a:rPr lang="en-AU" sz="1200" dirty="0">
                <a:solidFill>
                  <a:srgbClr val="002060"/>
                </a:solidFill>
              </a:rPr>
              <a:t>is SABA</a:t>
            </a:r>
          </a:p>
        </p:txBody>
      </p:sp>
      <p:sp>
        <p:nvSpPr>
          <p:cNvPr id="7" name="TextBox 6">
            <a:extLst>
              <a:ext uri="{FF2B5EF4-FFF2-40B4-BE49-F238E27FC236}">
                <a16:creationId xmlns:a16="http://schemas.microsoft.com/office/drawing/2014/main" id="{4E188FF5-885B-4AF1-9678-EDE1E5A42C85}"/>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3-5A</a:t>
            </a:r>
          </a:p>
        </p:txBody>
      </p:sp>
    </p:spTree>
    <p:extLst>
      <p:ext uri="{BB962C8B-B14F-4D97-AF65-F5344CB8AC3E}">
        <p14:creationId xmlns:p14="http://schemas.microsoft.com/office/powerpoint/2010/main" val="274257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721F7B-CBFC-4B96-8650-42249F2A3604}"/>
              </a:ext>
            </a:extLst>
          </p:cNvPr>
          <p:cNvSpPr>
            <a:spLocks noGrp="1"/>
          </p:cNvSpPr>
          <p:nvPr>
            <p:ph idx="1"/>
          </p:nvPr>
        </p:nvSpPr>
        <p:spPr/>
        <p:txBody>
          <a:bodyPr>
            <a:normAutofit lnSpcReduction="10000"/>
          </a:bodyPr>
          <a:lstStyle/>
          <a:p>
            <a:r>
              <a:rPr lang="en-AU" dirty="0"/>
              <a:t>Two additional RCTs of as-needed low dose budesonide-formoterol in mild asthma</a:t>
            </a:r>
          </a:p>
          <a:p>
            <a:pPr lvl="1"/>
            <a:r>
              <a:rPr lang="en-AU" dirty="0"/>
              <a:t>12-month studies, open-label, no twice-daily placebo, i.e. the way it would be used in real life</a:t>
            </a:r>
          </a:p>
          <a:p>
            <a:pPr lvl="1"/>
            <a:r>
              <a:rPr lang="en-AU" dirty="0"/>
              <a:t>Novel START </a:t>
            </a:r>
            <a:r>
              <a:rPr lang="en-AU" sz="1200" i="1" dirty="0"/>
              <a:t>(Beasley et al, NEJM 2019, n=668) </a:t>
            </a:r>
            <a:r>
              <a:rPr lang="en-AU" dirty="0"/>
              <a:t>and</a:t>
            </a:r>
            <a:r>
              <a:rPr lang="en-AU" sz="1200" i="1" dirty="0"/>
              <a:t> </a:t>
            </a:r>
            <a:r>
              <a:rPr lang="en-AU" dirty="0"/>
              <a:t>PRACTICAL </a:t>
            </a:r>
            <a:r>
              <a:rPr lang="en-AU" sz="1200" i="1" dirty="0"/>
              <a:t>(Hardy et al, Lancet 2019, </a:t>
            </a:r>
            <a:br>
              <a:rPr lang="en-AU" sz="1200" i="1" dirty="0"/>
            </a:br>
            <a:r>
              <a:rPr lang="en-AU" sz="1200" i="1" dirty="0"/>
              <a:t>independent study, n=885)</a:t>
            </a:r>
          </a:p>
          <a:p>
            <a:pPr lvl="1"/>
            <a:r>
              <a:rPr lang="en-AU" dirty="0"/>
              <a:t>Significant reduction in severe exacerbations vs SABA alone, and vs maintenance ICS, with small or no difference in symptom control, and lower average ICS dose</a:t>
            </a:r>
          </a:p>
          <a:p>
            <a:pPr lvl="1"/>
            <a:r>
              <a:rPr lang="en-AU" dirty="0"/>
              <a:t>Patients in RCTs of this regimen in mild asthma now total n=9,565</a:t>
            </a:r>
          </a:p>
          <a:p>
            <a:r>
              <a:rPr lang="en-AU" dirty="0"/>
              <a:t>Both of these studies included inflammatory markers</a:t>
            </a:r>
          </a:p>
          <a:p>
            <a:pPr lvl="1"/>
            <a:r>
              <a:rPr lang="en-AU" dirty="0" err="1"/>
              <a:t>FeNO</a:t>
            </a:r>
            <a:r>
              <a:rPr lang="en-AU" dirty="0"/>
              <a:t> was significantly reduced by as-needed ICS-formoterol (with average 3-5 doses per week) </a:t>
            </a:r>
          </a:p>
          <a:p>
            <a:pPr lvl="1"/>
            <a:r>
              <a:rPr lang="en-AU" dirty="0"/>
              <a:t>Reduction in risk of severe exacerbations with as-needed ICS-formoterol was independent of baseline characteristics, including blood eosinophils and exhaled nitric oxide</a:t>
            </a:r>
          </a:p>
          <a:p>
            <a:r>
              <a:rPr lang="en-AU" dirty="0"/>
              <a:t>An additional RCT of taking ICS whenever SABA is taken (separate inhalers)</a:t>
            </a:r>
          </a:p>
          <a:p>
            <a:pPr lvl="1"/>
            <a:r>
              <a:rPr lang="en-AU" dirty="0"/>
              <a:t>ASIST, in African-American children 6-17 years with mild asthma, compared with </a:t>
            </a:r>
            <a:br>
              <a:rPr lang="en-AU" dirty="0"/>
            </a:br>
            <a:r>
              <a:rPr lang="en-AU" dirty="0"/>
              <a:t>physician-adjusted treatment </a:t>
            </a:r>
            <a:r>
              <a:rPr lang="en-AU" sz="1200" i="1" dirty="0"/>
              <a:t>(Sumino et al, JACI in </a:t>
            </a:r>
            <a:r>
              <a:rPr lang="en-AU" sz="1200" i="1" dirty="0" err="1"/>
              <a:t>Pract</a:t>
            </a:r>
            <a:r>
              <a:rPr lang="en-AU" sz="1200" i="1" dirty="0"/>
              <a:t> 2019, n=206)</a:t>
            </a:r>
            <a:endParaRPr lang="en-AU" dirty="0"/>
          </a:p>
          <a:p>
            <a:pPr lvl="1"/>
            <a:endParaRPr lang="en-AU" dirty="0"/>
          </a:p>
        </p:txBody>
      </p:sp>
      <p:sp>
        <p:nvSpPr>
          <p:cNvPr id="3" name="Title 2">
            <a:extLst>
              <a:ext uri="{FF2B5EF4-FFF2-40B4-BE49-F238E27FC236}">
                <a16:creationId xmlns:a16="http://schemas.microsoft.com/office/drawing/2014/main" id="{6A27CCAC-F331-4140-9CD3-77CBADBA3BB6}"/>
              </a:ext>
            </a:extLst>
          </p:cNvPr>
          <p:cNvSpPr>
            <a:spLocks noGrp="1"/>
          </p:cNvSpPr>
          <p:nvPr>
            <p:ph type="title"/>
          </p:nvPr>
        </p:nvSpPr>
        <p:spPr>
          <a:xfrm>
            <a:off x="172279" y="188537"/>
            <a:ext cx="7954081" cy="702000"/>
          </a:xfrm>
        </p:spPr>
        <p:txBody>
          <a:bodyPr>
            <a:normAutofit/>
          </a:bodyPr>
          <a:lstStyle/>
          <a:p>
            <a:r>
              <a:rPr lang="en-AU" dirty="0"/>
              <a:t>Additional supporting evidence</a:t>
            </a:r>
          </a:p>
        </p:txBody>
      </p:sp>
    </p:spTree>
    <p:extLst>
      <p:ext uri="{BB962C8B-B14F-4D97-AF65-F5344CB8AC3E}">
        <p14:creationId xmlns:p14="http://schemas.microsoft.com/office/powerpoint/2010/main" val="354503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096F379-0FCD-41CC-A364-7C051C8BC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213" y="182099"/>
            <a:ext cx="7700400" cy="4651285"/>
          </a:xfrm>
          <a:prstGeom prst="rect">
            <a:avLst/>
          </a:prstGeom>
        </p:spPr>
      </p:pic>
      <p:pic>
        <p:nvPicPr>
          <p:cNvPr id="5" name="Picture 4">
            <a:extLst>
              <a:ext uri="{FF2B5EF4-FFF2-40B4-BE49-F238E27FC236}">
                <a16:creationId xmlns:a16="http://schemas.microsoft.com/office/drawing/2014/main" id="{CEB487A4-A092-46C6-9032-D3539061787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6946000-8153-4CDC-908D-7B060F8455E1}"/>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3-5B</a:t>
            </a:r>
          </a:p>
        </p:txBody>
      </p:sp>
    </p:spTree>
    <p:extLst>
      <p:ext uri="{BB962C8B-B14F-4D97-AF65-F5344CB8AC3E}">
        <p14:creationId xmlns:p14="http://schemas.microsoft.com/office/powerpoint/2010/main" val="4070194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C331F-6459-43E4-B6CF-294B5717F8E4}"/>
              </a:ext>
            </a:extLst>
          </p:cNvPr>
          <p:cNvSpPr>
            <a:spLocks noGrp="1"/>
          </p:cNvSpPr>
          <p:nvPr>
            <p:ph type="title"/>
          </p:nvPr>
        </p:nvSpPr>
        <p:spPr/>
        <p:txBody>
          <a:bodyPr>
            <a:normAutofit/>
          </a:bodyPr>
          <a:lstStyle/>
          <a:p>
            <a:r>
              <a:rPr lang="en-AU" dirty="0"/>
              <a:t>Initial asthma treatment – where to start?</a:t>
            </a:r>
          </a:p>
        </p:txBody>
      </p:sp>
      <p:sp>
        <p:nvSpPr>
          <p:cNvPr id="10" name="TextBox 9">
            <a:extLst>
              <a:ext uri="{FF2B5EF4-FFF2-40B4-BE49-F238E27FC236}">
                <a16:creationId xmlns:a16="http://schemas.microsoft.com/office/drawing/2014/main" id="{DC739A02-2AD9-4B98-96C5-12FC7356C073}"/>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2019, Box 3-4</a:t>
            </a:r>
          </a:p>
        </p:txBody>
      </p:sp>
      <p:sp>
        <p:nvSpPr>
          <p:cNvPr id="4" name="Content Placeholder 3">
            <a:extLst>
              <a:ext uri="{FF2B5EF4-FFF2-40B4-BE49-F238E27FC236}">
                <a16:creationId xmlns:a16="http://schemas.microsoft.com/office/drawing/2014/main" id="{7CE2E281-FB5C-4923-94C9-1F0904AD9382}"/>
              </a:ext>
            </a:extLst>
          </p:cNvPr>
          <p:cNvSpPr>
            <a:spLocks noGrp="1"/>
          </p:cNvSpPr>
          <p:nvPr>
            <p:ph idx="1"/>
          </p:nvPr>
        </p:nvSpPr>
        <p:spPr>
          <a:xfrm>
            <a:off x="457199" y="894522"/>
            <a:ext cx="4181708" cy="3906078"/>
          </a:xfrm>
        </p:spPr>
        <p:txBody>
          <a:bodyPr/>
          <a:lstStyle/>
          <a:p>
            <a:r>
              <a:rPr lang="en-AU" dirty="0"/>
              <a:t>Should all patients start at Step 1? </a:t>
            </a:r>
          </a:p>
          <a:p>
            <a:endParaRPr lang="en-AU" dirty="0"/>
          </a:p>
          <a:p>
            <a:r>
              <a:rPr lang="en-AU" dirty="0"/>
              <a:t>Table about initial treatment since 2014, but not widely known</a:t>
            </a:r>
          </a:p>
          <a:p>
            <a:pPr lvl="1">
              <a:buFont typeface="Wingdings" panose="05000000000000000000" pitchFamily="2" charset="2"/>
              <a:buChar char="à"/>
            </a:pPr>
            <a:r>
              <a:rPr lang="en-AU" dirty="0"/>
              <a:t>New figures created (two versions)</a:t>
            </a:r>
          </a:p>
          <a:p>
            <a:endParaRPr lang="en-AU" dirty="0"/>
          </a:p>
        </p:txBody>
      </p:sp>
      <p:pic>
        <p:nvPicPr>
          <p:cNvPr id="7" name="Content Placeholder 8" descr="A screenshot of a social media post&#10;&#10;Description automatically generated">
            <a:extLst>
              <a:ext uri="{FF2B5EF4-FFF2-40B4-BE49-F238E27FC236}">
                <a16:creationId xmlns:a16="http://schemas.microsoft.com/office/drawing/2014/main" id="{F8B3879A-0BA9-41D3-B519-B549EE9F6D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8225" y="1225088"/>
            <a:ext cx="3999821" cy="3381375"/>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CBF63A4E-DD61-4182-B60D-D90A2F15E978}"/>
              </a:ext>
            </a:extLst>
          </p:cNvPr>
          <p:cNvSpPr txBox="1"/>
          <p:nvPr/>
        </p:nvSpPr>
        <p:spPr>
          <a:xfrm>
            <a:off x="5605219" y="922662"/>
            <a:ext cx="2356624" cy="307777"/>
          </a:xfrm>
          <a:prstGeom prst="rect">
            <a:avLst/>
          </a:prstGeom>
          <a:noFill/>
        </p:spPr>
        <p:txBody>
          <a:bodyPr wrap="square" rtlCol="0">
            <a:spAutoFit/>
          </a:bodyPr>
          <a:lstStyle/>
          <a:p>
            <a:pPr algn="ctr"/>
            <a:r>
              <a:rPr lang="en-AU" sz="1400" dirty="0"/>
              <a:t>Box 3-4, GINA 2019</a:t>
            </a:r>
          </a:p>
        </p:txBody>
      </p:sp>
    </p:spTree>
    <p:extLst>
      <p:ext uri="{BB962C8B-B14F-4D97-AF65-F5344CB8AC3E}">
        <p14:creationId xmlns:p14="http://schemas.microsoft.com/office/powerpoint/2010/main" val="283236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FC666FE-9BE1-476C-92C8-E40BB8AF6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73" y="184151"/>
            <a:ext cx="8036122" cy="4760147"/>
          </a:xfrm>
          <a:prstGeom prst="rect">
            <a:avLst/>
          </a:prstGeom>
        </p:spPr>
      </p:pic>
      <p:pic>
        <p:nvPicPr>
          <p:cNvPr id="4" name="Picture 3">
            <a:extLst>
              <a:ext uri="{FF2B5EF4-FFF2-40B4-BE49-F238E27FC236}">
                <a16:creationId xmlns:a16="http://schemas.microsoft.com/office/drawing/2014/main" id="{DB5617D2-661F-48CE-9AA7-3A2CC004D38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A0835BE-4C57-41C8-8B6A-0A050798FB08}"/>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3-4A</a:t>
            </a:r>
          </a:p>
        </p:txBody>
      </p:sp>
      <p:sp>
        <p:nvSpPr>
          <p:cNvPr id="6" name="Oval 5">
            <a:extLst>
              <a:ext uri="{FF2B5EF4-FFF2-40B4-BE49-F238E27FC236}">
                <a16:creationId xmlns:a16="http://schemas.microsoft.com/office/drawing/2014/main" id="{ED0C11A8-918B-4C27-9392-A21AEEFFC6E2}"/>
              </a:ext>
            </a:extLst>
          </p:cNvPr>
          <p:cNvSpPr/>
          <p:nvPr/>
        </p:nvSpPr>
        <p:spPr>
          <a:xfrm>
            <a:off x="1843547" y="213853"/>
            <a:ext cx="432000" cy="3318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05083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9B8726A-2093-4953-8703-F35851D29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671" y="184355"/>
            <a:ext cx="7471691" cy="4501476"/>
          </a:xfrm>
          <a:prstGeom prst="rect">
            <a:avLst/>
          </a:prstGeom>
        </p:spPr>
      </p:pic>
      <p:sp>
        <p:nvSpPr>
          <p:cNvPr id="4" name="TextBox 3">
            <a:extLst>
              <a:ext uri="{FF2B5EF4-FFF2-40B4-BE49-F238E27FC236}">
                <a16:creationId xmlns:a16="http://schemas.microsoft.com/office/drawing/2014/main" id="{2F4F3296-AF19-45D5-8DB6-FF8F3D4E5C74}"/>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3-4B</a:t>
            </a:r>
          </a:p>
        </p:txBody>
      </p:sp>
    </p:spTree>
    <p:extLst>
      <p:ext uri="{BB962C8B-B14F-4D97-AF65-F5344CB8AC3E}">
        <p14:creationId xmlns:p14="http://schemas.microsoft.com/office/powerpoint/2010/main" val="2451488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F00E98E-ECB2-4124-A786-8A3ED458F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44" y="184151"/>
            <a:ext cx="8090712" cy="4658947"/>
          </a:xfrm>
          <a:prstGeom prst="rect">
            <a:avLst/>
          </a:prstGeom>
        </p:spPr>
      </p:pic>
      <p:pic>
        <p:nvPicPr>
          <p:cNvPr id="4" name="Picture 3">
            <a:extLst>
              <a:ext uri="{FF2B5EF4-FFF2-40B4-BE49-F238E27FC236}">
                <a16:creationId xmlns:a16="http://schemas.microsoft.com/office/drawing/2014/main" id="{9CCD791D-FC82-4B1D-AAED-869B52B0184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2FCDBAC-33F0-43A2-803A-5BB6588B67EA}"/>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3-4C</a:t>
            </a:r>
          </a:p>
        </p:txBody>
      </p:sp>
      <p:sp>
        <p:nvSpPr>
          <p:cNvPr id="6" name="Oval 5">
            <a:extLst>
              <a:ext uri="{FF2B5EF4-FFF2-40B4-BE49-F238E27FC236}">
                <a16:creationId xmlns:a16="http://schemas.microsoft.com/office/drawing/2014/main" id="{A585462C-2BF8-43E1-B3CC-78B9ABF216D0}"/>
              </a:ext>
            </a:extLst>
          </p:cNvPr>
          <p:cNvSpPr/>
          <p:nvPr/>
        </p:nvSpPr>
        <p:spPr>
          <a:xfrm>
            <a:off x="4155689" y="184151"/>
            <a:ext cx="1263804" cy="3318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348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D722EE-91CE-4CC4-8F5D-F90F0727B6D3}"/>
              </a:ext>
            </a:extLst>
          </p:cNvPr>
          <p:cNvSpPr>
            <a:spLocks noGrp="1"/>
          </p:cNvSpPr>
          <p:nvPr>
            <p:ph idx="1"/>
          </p:nvPr>
        </p:nvSpPr>
        <p:spPr>
          <a:xfrm>
            <a:off x="457200" y="894522"/>
            <a:ext cx="8527348" cy="3906078"/>
          </a:xfrm>
        </p:spPr>
        <p:txBody>
          <a:bodyPr>
            <a:normAutofit fontScale="92500"/>
          </a:bodyPr>
          <a:lstStyle/>
          <a:p>
            <a:r>
              <a:rPr lang="en-US" dirty="0"/>
              <a:t>Advise patients with asthma to continue taking their prescribed asthma medications, particularly </a:t>
            </a:r>
            <a:r>
              <a:rPr lang="en-US" i="1" dirty="0"/>
              <a:t>inhaled corticosteroids </a:t>
            </a:r>
            <a:r>
              <a:rPr lang="en-US" dirty="0"/>
              <a:t>(ICS), and oral corticosteroids (OCS) if prescribed </a:t>
            </a:r>
            <a:endParaRPr lang="en-AU" dirty="0"/>
          </a:p>
          <a:p>
            <a:pPr lvl="1"/>
            <a:r>
              <a:rPr lang="en-US" dirty="0"/>
              <a:t>Asthma medications should be continued as usual. Stopping ICS often leads to potentially dangerous worsening of asthma </a:t>
            </a:r>
            <a:endParaRPr lang="en-AU" dirty="0"/>
          </a:p>
          <a:p>
            <a:pPr lvl="1"/>
            <a:r>
              <a:rPr lang="en-US" dirty="0"/>
              <a:t>For patients with severe asthma: continue biologic therapy, and do not suddenly stop OCS if prescribed </a:t>
            </a:r>
          </a:p>
          <a:p>
            <a:r>
              <a:rPr lang="en-US" dirty="0"/>
              <a:t>Make sure that all patients have a </a:t>
            </a:r>
            <a:r>
              <a:rPr lang="en-US" i="1" dirty="0"/>
              <a:t>written asthma action plan </a:t>
            </a:r>
            <a:r>
              <a:rPr lang="en-US" dirty="0"/>
              <a:t>with instructions about:</a:t>
            </a:r>
            <a:endParaRPr lang="en-AU" i="1" dirty="0"/>
          </a:p>
          <a:p>
            <a:pPr lvl="1"/>
            <a:r>
              <a:rPr lang="en-US" dirty="0"/>
              <a:t>Increasing controller and reliever medication when asthma worsens </a:t>
            </a:r>
          </a:p>
          <a:p>
            <a:pPr lvl="1"/>
            <a:r>
              <a:rPr lang="en-US" dirty="0"/>
              <a:t>Taking a short course of OCS </a:t>
            </a:r>
            <a:r>
              <a:rPr lang="en-US"/>
              <a:t>for severe </a:t>
            </a:r>
            <a:r>
              <a:rPr lang="en-US" dirty="0"/>
              <a:t>asthma exacerbations</a:t>
            </a:r>
          </a:p>
          <a:p>
            <a:pPr lvl="1"/>
            <a:r>
              <a:rPr lang="en-US" dirty="0"/>
              <a:t>When to seek medical help </a:t>
            </a:r>
          </a:p>
          <a:p>
            <a:pPr lvl="1"/>
            <a:r>
              <a:rPr lang="en-US" dirty="0"/>
              <a:t>See the GINA 2020 report for more information about treatment options for asthma action plans. </a:t>
            </a:r>
            <a:endParaRPr lang="en-AU" dirty="0"/>
          </a:p>
          <a:p>
            <a:pPr lvl="0"/>
            <a:r>
              <a:rPr lang="en-GB" i="1" dirty="0"/>
              <a:t>Avoid</a:t>
            </a:r>
            <a:r>
              <a:rPr lang="en-GB" dirty="0"/>
              <a:t> </a:t>
            </a:r>
            <a:r>
              <a:rPr lang="en-GB" i="1" dirty="0"/>
              <a:t>nebulizers</a:t>
            </a:r>
            <a:r>
              <a:rPr lang="en-GB" dirty="0"/>
              <a:t> where possible</a:t>
            </a:r>
          </a:p>
          <a:p>
            <a:pPr lvl="1"/>
            <a:r>
              <a:rPr lang="en-GB" dirty="0"/>
              <a:t>Nebulizers increase the risk of disseminating virus to other patients AND to health care professionals</a:t>
            </a:r>
            <a:endParaRPr lang="en-AU" dirty="0"/>
          </a:p>
          <a:p>
            <a:pPr lvl="1"/>
            <a:r>
              <a:rPr lang="en-GB" dirty="0"/>
              <a:t>Pressurized metered dose inhaler via a spacer is the preferred treatment during severe exacerbations</a:t>
            </a:r>
            <a:r>
              <a:rPr lang="en-US" dirty="0"/>
              <a:t>, with a mouthpiece or tightly fitting face mask if required</a:t>
            </a:r>
            <a:endParaRPr lang="en-AU" dirty="0"/>
          </a:p>
          <a:p>
            <a:endParaRPr lang="en-AU" dirty="0"/>
          </a:p>
          <a:p>
            <a:endParaRPr lang="en-AU" dirty="0"/>
          </a:p>
        </p:txBody>
      </p:sp>
      <p:sp>
        <p:nvSpPr>
          <p:cNvPr id="5" name="Title 4">
            <a:extLst>
              <a:ext uri="{FF2B5EF4-FFF2-40B4-BE49-F238E27FC236}">
                <a16:creationId xmlns:a16="http://schemas.microsoft.com/office/drawing/2014/main" id="{FE776BD5-D99B-43C0-AAD5-F5DCFA1DFCF1}"/>
              </a:ext>
            </a:extLst>
          </p:cNvPr>
          <p:cNvSpPr>
            <a:spLocks noGrp="1"/>
          </p:cNvSpPr>
          <p:nvPr>
            <p:ph type="title"/>
          </p:nvPr>
        </p:nvSpPr>
        <p:spPr/>
        <p:txBody>
          <a:bodyPr/>
          <a:lstStyle/>
          <a:p>
            <a:r>
              <a:rPr lang="en-AU" dirty="0"/>
              <a:t>COVID-19 and asthma </a:t>
            </a:r>
            <a:r>
              <a:rPr lang="en-AU" sz="1600" i="1" dirty="0"/>
              <a:t>(as at April 3, 2020)</a:t>
            </a:r>
            <a:endParaRPr lang="en-AU" dirty="0"/>
          </a:p>
        </p:txBody>
      </p:sp>
    </p:spTree>
    <p:extLst>
      <p:ext uri="{BB962C8B-B14F-4D97-AF65-F5344CB8AC3E}">
        <p14:creationId xmlns:p14="http://schemas.microsoft.com/office/powerpoint/2010/main" val="3449531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6922EF-A50B-4201-9E41-9A20EEA8F1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4408" y="184151"/>
            <a:ext cx="685280" cy="7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 screenshot of a cell phone&#10;&#10;Description automatically generated">
            <a:extLst>
              <a:ext uri="{FF2B5EF4-FFF2-40B4-BE49-F238E27FC236}">
                <a16:creationId xmlns:a16="http://schemas.microsoft.com/office/drawing/2014/main" id="{DB580C60-0BB4-48DD-9B5F-C4BA5FA459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46" y="184151"/>
            <a:ext cx="7553141" cy="4479757"/>
          </a:xfrm>
          <a:prstGeom prst="rect">
            <a:avLst/>
          </a:prstGeom>
        </p:spPr>
      </p:pic>
      <p:sp>
        <p:nvSpPr>
          <p:cNvPr id="5" name="TextBox 4">
            <a:extLst>
              <a:ext uri="{FF2B5EF4-FFF2-40B4-BE49-F238E27FC236}">
                <a16:creationId xmlns:a16="http://schemas.microsoft.com/office/drawing/2014/main" id="{9C3BABC3-A8D7-44B1-8879-058BAABFAC9D}"/>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3-4D</a:t>
            </a:r>
          </a:p>
        </p:txBody>
      </p:sp>
    </p:spTree>
    <p:extLst>
      <p:ext uri="{BB962C8B-B14F-4D97-AF65-F5344CB8AC3E}">
        <p14:creationId xmlns:p14="http://schemas.microsoft.com/office/powerpoint/2010/main" val="1368455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88C3C1-979E-4B4C-A661-F7EFCA627315}"/>
              </a:ext>
            </a:extLst>
          </p:cNvPr>
          <p:cNvSpPr>
            <a:spLocks noGrp="1"/>
          </p:cNvSpPr>
          <p:nvPr>
            <p:ph idx="1"/>
          </p:nvPr>
        </p:nvSpPr>
        <p:spPr>
          <a:xfrm>
            <a:off x="457200" y="894522"/>
            <a:ext cx="8598310" cy="3906078"/>
          </a:xfrm>
        </p:spPr>
        <p:txBody>
          <a:bodyPr/>
          <a:lstStyle/>
          <a:p>
            <a:r>
              <a:rPr lang="en-AU" dirty="0"/>
              <a:t>As-needed low dose budesonide-formoterol </a:t>
            </a:r>
          </a:p>
          <a:p>
            <a:pPr lvl="1"/>
            <a:r>
              <a:rPr lang="en-AU" dirty="0"/>
              <a:t>Prescribed in maintenance and reliever therapy (Steps 3–5), or as-needed only (Steps 1–2), </a:t>
            </a:r>
            <a:br>
              <a:rPr lang="en-AU" dirty="0"/>
            </a:br>
            <a:r>
              <a:rPr lang="en-AU" dirty="0"/>
              <a:t>or within an asthma action plan</a:t>
            </a:r>
          </a:p>
          <a:p>
            <a:pPr lvl="1"/>
            <a:r>
              <a:rPr lang="en-AU" dirty="0"/>
              <a:t>From product information, the maximum recommended total in one day is 72 mcg formoterol </a:t>
            </a:r>
            <a:br>
              <a:rPr lang="en-AU" dirty="0"/>
            </a:br>
            <a:r>
              <a:rPr lang="en-AU" dirty="0"/>
              <a:t>(12 inhalations of budesonide-formoterol </a:t>
            </a:r>
            <a:r>
              <a:rPr lang="en-AU" dirty="0" err="1"/>
              <a:t>Turbuhaler</a:t>
            </a:r>
            <a:r>
              <a:rPr lang="en-AU" dirty="0"/>
              <a:t> 200/6 mcg) </a:t>
            </a:r>
          </a:p>
          <a:p>
            <a:pPr lvl="1"/>
            <a:endParaRPr lang="en-AU" dirty="0"/>
          </a:p>
          <a:p>
            <a:r>
              <a:rPr lang="en-AU" dirty="0"/>
              <a:t>As-needed low dose beclometasone-formoterol </a:t>
            </a:r>
          </a:p>
          <a:p>
            <a:pPr lvl="1"/>
            <a:r>
              <a:rPr lang="en-AU" dirty="0"/>
              <a:t>Prescribed in maintenance and reliever therapy (Steps 3–5), or within an asthma action plan</a:t>
            </a:r>
          </a:p>
          <a:p>
            <a:pPr lvl="1"/>
            <a:r>
              <a:rPr lang="en-AU" dirty="0"/>
              <a:t>From product information, the maximum recommended total in one day is 48 mcg formoterol </a:t>
            </a:r>
            <a:br>
              <a:rPr lang="en-AU" dirty="0"/>
            </a:br>
            <a:r>
              <a:rPr lang="en-AU" dirty="0"/>
              <a:t>(6 inhalations of beclometasone-formoterol pMDI100/6 mcg)</a:t>
            </a:r>
          </a:p>
          <a:p>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a:p>
            <a:endParaRPr lang="en-AU" dirty="0"/>
          </a:p>
        </p:txBody>
      </p:sp>
      <p:sp>
        <p:nvSpPr>
          <p:cNvPr id="3" name="Title 2">
            <a:extLst>
              <a:ext uri="{FF2B5EF4-FFF2-40B4-BE49-F238E27FC236}">
                <a16:creationId xmlns:a16="http://schemas.microsoft.com/office/drawing/2014/main" id="{9C6278B1-2D6A-4EBA-B8FE-23B904505BCA}"/>
              </a:ext>
            </a:extLst>
          </p:cNvPr>
          <p:cNvSpPr>
            <a:spLocks noGrp="1"/>
          </p:cNvSpPr>
          <p:nvPr>
            <p:ph type="title"/>
          </p:nvPr>
        </p:nvSpPr>
        <p:spPr/>
        <p:txBody>
          <a:bodyPr/>
          <a:lstStyle/>
          <a:p>
            <a:r>
              <a:rPr lang="en-AU" dirty="0"/>
              <a:t>As-needed ICS-formoterol – maximum daily dose?</a:t>
            </a:r>
          </a:p>
        </p:txBody>
      </p:sp>
    </p:spTree>
    <p:extLst>
      <p:ext uri="{BB962C8B-B14F-4D97-AF65-F5344CB8AC3E}">
        <p14:creationId xmlns:p14="http://schemas.microsoft.com/office/powerpoint/2010/main" val="391955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88C3C1-979E-4B4C-A661-F7EFCA627315}"/>
              </a:ext>
            </a:extLst>
          </p:cNvPr>
          <p:cNvSpPr>
            <a:spLocks noGrp="1"/>
          </p:cNvSpPr>
          <p:nvPr>
            <p:ph idx="1"/>
          </p:nvPr>
        </p:nvSpPr>
        <p:spPr/>
        <p:txBody>
          <a:bodyPr/>
          <a:lstStyle/>
          <a:p>
            <a:r>
              <a:rPr lang="en-AU" dirty="0"/>
              <a:t>Frequency of SABA use is included in symptom control assessment</a:t>
            </a:r>
          </a:p>
          <a:p>
            <a:pPr lvl="1"/>
            <a:r>
              <a:rPr lang="en-AU" dirty="0"/>
              <a:t>Higher SABA use is associated with worse outcomes, even in patients taking ICS</a:t>
            </a:r>
          </a:p>
          <a:p>
            <a:endParaRPr lang="en-AU" dirty="0"/>
          </a:p>
          <a:p>
            <a:endParaRPr lang="en-AU" dirty="0"/>
          </a:p>
          <a:p>
            <a:endParaRPr lang="en-AU" dirty="0"/>
          </a:p>
          <a:p>
            <a:endParaRPr lang="en-AU" dirty="0"/>
          </a:p>
          <a:p>
            <a:endParaRPr lang="en-AU" dirty="0"/>
          </a:p>
          <a:p>
            <a:endParaRPr lang="en-AU" dirty="0"/>
          </a:p>
          <a:p>
            <a:r>
              <a:rPr lang="en-AU" dirty="0"/>
              <a:t>Our current view is that frequency of ICS-formoterol use should not be included in symptom control assessment, particularly in patients not taking maintenance ICS</a:t>
            </a:r>
          </a:p>
          <a:p>
            <a:pPr lvl="1"/>
            <a:r>
              <a:rPr lang="en-AU" dirty="0"/>
              <a:t>The as-needed ICS-formoterol is providing the patient’s controller therapy</a:t>
            </a:r>
          </a:p>
          <a:p>
            <a:pPr lvl="1"/>
            <a:r>
              <a:rPr lang="en-AU" dirty="0"/>
              <a:t>Further data awaited: this issue will be reviewed again next year</a:t>
            </a:r>
          </a:p>
          <a:p>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a:p>
            <a:endParaRPr lang="en-AU" dirty="0"/>
          </a:p>
        </p:txBody>
      </p:sp>
      <p:sp>
        <p:nvSpPr>
          <p:cNvPr id="3" name="Title 2">
            <a:extLst>
              <a:ext uri="{FF2B5EF4-FFF2-40B4-BE49-F238E27FC236}">
                <a16:creationId xmlns:a16="http://schemas.microsoft.com/office/drawing/2014/main" id="{9C6278B1-2D6A-4EBA-B8FE-23B904505BCA}"/>
              </a:ext>
            </a:extLst>
          </p:cNvPr>
          <p:cNvSpPr>
            <a:spLocks noGrp="1"/>
          </p:cNvSpPr>
          <p:nvPr>
            <p:ph type="title"/>
          </p:nvPr>
        </p:nvSpPr>
        <p:spPr/>
        <p:txBody>
          <a:bodyPr/>
          <a:lstStyle/>
          <a:p>
            <a:r>
              <a:rPr lang="en-AU" dirty="0"/>
              <a:t>Assessment of symptom control</a:t>
            </a:r>
          </a:p>
        </p:txBody>
      </p:sp>
      <p:pic>
        <p:nvPicPr>
          <p:cNvPr id="9" name="Picture 8" descr="A screenshot of a social media post&#10;&#10;Description automatically generated">
            <a:extLst>
              <a:ext uri="{FF2B5EF4-FFF2-40B4-BE49-F238E27FC236}">
                <a16:creationId xmlns:a16="http://schemas.microsoft.com/office/drawing/2014/main" id="{3A1BF89E-1D7F-4ABD-881D-E20C41AC6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331" y="1625604"/>
            <a:ext cx="6213881" cy="1727042"/>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10" name="TextBox 4">
            <a:extLst>
              <a:ext uri="{FF2B5EF4-FFF2-40B4-BE49-F238E27FC236}">
                <a16:creationId xmlns:a16="http://schemas.microsoft.com/office/drawing/2014/main" id="{DC6C1A6F-637A-4019-A612-32A399FC2AD6}"/>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2-2A</a:t>
            </a:r>
          </a:p>
        </p:txBody>
      </p:sp>
      <p:sp>
        <p:nvSpPr>
          <p:cNvPr id="11" name="Rectangle: Rounded Corners 10">
            <a:extLst>
              <a:ext uri="{FF2B5EF4-FFF2-40B4-BE49-F238E27FC236}">
                <a16:creationId xmlns:a16="http://schemas.microsoft.com/office/drawing/2014/main" id="{83BD1851-C51E-4E35-AE9B-9FD6CC0FBDCC}"/>
              </a:ext>
            </a:extLst>
          </p:cNvPr>
          <p:cNvSpPr/>
          <p:nvPr/>
        </p:nvSpPr>
        <p:spPr>
          <a:xfrm>
            <a:off x="2093976" y="2907572"/>
            <a:ext cx="396000" cy="192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3739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723E95-FAF4-4B35-A508-5436D99FD06B}"/>
              </a:ext>
            </a:extLst>
          </p:cNvPr>
          <p:cNvSpPr>
            <a:spLocks noGrp="1"/>
          </p:cNvSpPr>
          <p:nvPr>
            <p:ph type="title"/>
          </p:nvPr>
        </p:nvSpPr>
        <p:spPr/>
        <p:txBody>
          <a:bodyPr>
            <a:normAutofit/>
          </a:bodyPr>
          <a:lstStyle/>
          <a:p>
            <a:r>
              <a:rPr lang="en-AU" dirty="0"/>
              <a:t>Low, medium and high doses of different ICS</a:t>
            </a:r>
          </a:p>
        </p:txBody>
      </p:sp>
      <p:sp>
        <p:nvSpPr>
          <p:cNvPr id="7" name="Content Placeholder 6">
            <a:extLst>
              <a:ext uri="{FF2B5EF4-FFF2-40B4-BE49-F238E27FC236}">
                <a16:creationId xmlns:a16="http://schemas.microsoft.com/office/drawing/2014/main" id="{BE0EF25B-B172-4C41-B208-194FCC5EA617}"/>
              </a:ext>
            </a:extLst>
          </p:cNvPr>
          <p:cNvSpPr>
            <a:spLocks noGrp="1"/>
          </p:cNvSpPr>
          <p:nvPr>
            <p:ph idx="1"/>
          </p:nvPr>
        </p:nvSpPr>
        <p:spPr/>
        <p:txBody>
          <a:bodyPr>
            <a:normAutofit/>
          </a:bodyPr>
          <a:lstStyle/>
          <a:p>
            <a:r>
              <a:rPr lang="en-AU" dirty="0"/>
              <a:t>NOT a table of equivalence</a:t>
            </a:r>
          </a:p>
          <a:p>
            <a:pPr lvl="1"/>
            <a:r>
              <a:rPr lang="en-AU" dirty="0"/>
              <a:t>Suggested total daily doses for ‘low’, ‘medium’ and ‘high’ dose treatment options</a:t>
            </a:r>
          </a:p>
          <a:p>
            <a:pPr lvl="1"/>
            <a:r>
              <a:rPr lang="en-AU" dirty="0"/>
              <a:t>Based on available studies (very few) and product information</a:t>
            </a:r>
          </a:p>
          <a:p>
            <a:pPr lvl="1"/>
            <a:r>
              <a:rPr lang="en-AU" dirty="0"/>
              <a:t>Does NOT imply potency equivalence</a:t>
            </a:r>
          </a:p>
          <a:p>
            <a:r>
              <a:rPr lang="en-AU" dirty="0"/>
              <a:t>Doses may be country-specific depending on local availability, regulatory labelling and clinical guidelines</a:t>
            </a:r>
          </a:p>
          <a:p>
            <a:r>
              <a:rPr lang="en-AU" dirty="0"/>
              <a:t>Clinical relevance</a:t>
            </a:r>
          </a:p>
          <a:p>
            <a:pPr lvl="1"/>
            <a:r>
              <a:rPr lang="en-AU" dirty="0"/>
              <a:t>Low dose ICS provides most of the clinical benefit of ICS for </a:t>
            </a:r>
            <a:r>
              <a:rPr lang="en-AU" u="sng" dirty="0"/>
              <a:t>most patients</a:t>
            </a:r>
            <a:r>
              <a:rPr lang="en-AU" dirty="0"/>
              <a:t> with asthma</a:t>
            </a:r>
          </a:p>
          <a:p>
            <a:pPr lvl="1"/>
            <a:r>
              <a:rPr lang="en-AU" dirty="0"/>
              <a:t>However, ICS responsiveness varies between patients, so some patients may need medium dose ICS if their asthma is uncontrolled despite good adherence and correct technique </a:t>
            </a:r>
          </a:p>
          <a:p>
            <a:pPr lvl="1"/>
            <a:r>
              <a:rPr lang="en-AU" dirty="0"/>
              <a:t>High dose ICS (in combination with LABA or separately) is needed by very few patients</a:t>
            </a:r>
          </a:p>
          <a:p>
            <a:pPr lvl="2"/>
            <a:r>
              <a:rPr lang="en-AU" dirty="0"/>
              <a:t>Its long-term use is associated with an increased risk of local and systemic side-effects, which must be balanced against the potential benefits</a:t>
            </a:r>
          </a:p>
          <a:p>
            <a:endParaRPr lang="en-AU" dirty="0"/>
          </a:p>
        </p:txBody>
      </p:sp>
    </p:spTree>
    <p:extLst>
      <p:ext uri="{BB962C8B-B14F-4D97-AF65-F5344CB8AC3E}">
        <p14:creationId xmlns:p14="http://schemas.microsoft.com/office/powerpoint/2010/main" val="274061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A8DBF2-0821-4D22-8A33-1719BC784FE4}"/>
              </a:ext>
            </a:extLst>
          </p:cNvPr>
          <p:cNvSpPr>
            <a:spLocks noGrp="1"/>
          </p:cNvSpPr>
          <p:nvPr>
            <p:ph type="title"/>
          </p:nvPr>
        </p:nvSpPr>
        <p:spPr/>
        <p:txBody>
          <a:bodyPr>
            <a:normAutofit fontScale="90000"/>
          </a:bodyPr>
          <a:lstStyle/>
          <a:p>
            <a:r>
              <a:rPr lang="en-AU" dirty="0"/>
              <a:t>Low, medium and high ICS doses: adults/adolescents</a:t>
            </a:r>
          </a:p>
        </p:txBody>
      </p:sp>
      <p:sp>
        <p:nvSpPr>
          <p:cNvPr id="7" name="TextBox 4">
            <a:extLst>
              <a:ext uri="{FF2B5EF4-FFF2-40B4-BE49-F238E27FC236}">
                <a16:creationId xmlns:a16="http://schemas.microsoft.com/office/drawing/2014/main" id="{74E2ECC0-3098-4E7C-833B-3DB08B43D623}"/>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3-6A</a:t>
            </a:r>
          </a:p>
        </p:txBody>
      </p:sp>
      <p:pic>
        <p:nvPicPr>
          <p:cNvPr id="15" name="Content Placeholder 14" descr="A screenshot of a cell phone&#10;&#10;Description automatically generated">
            <a:extLst>
              <a:ext uri="{FF2B5EF4-FFF2-40B4-BE49-F238E27FC236}">
                <a16:creationId xmlns:a16="http://schemas.microsoft.com/office/drawing/2014/main" id="{4B33D8A5-DD73-4464-8F4B-C2707E5A32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379" y="1143003"/>
            <a:ext cx="7192849" cy="2664018"/>
          </a:xfrm>
          <a:ln>
            <a:solidFill>
              <a:schemeClr val="bg1">
                <a:lumMod val="75000"/>
              </a:schemeClr>
            </a:solidFill>
          </a:ln>
          <a:effectLst>
            <a:outerShdw blurRad="50800" dist="38100" dir="2700000" algn="tl" rotWithShape="0">
              <a:prstClr val="black">
                <a:alpha val="40000"/>
              </a:prstClr>
            </a:outerShdw>
          </a:effectLst>
        </p:spPr>
      </p:pic>
      <p:sp>
        <p:nvSpPr>
          <p:cNvPr id="17" name="TextBox 16">
            <a:extLst>
              <a:ext uri="{FF2B5EF4-FFF2-40B4-BE49-F238E27FC236}">
                <a16:creationId xmlns:a16="http://schemas.microsoft.com/office/drawing/2014/main" id="{3C7A07D5-EEF1-4DB5-8655-5852A5658369}"/>
              </a:ext>
            </a:extLst>
          </p:cNvPr>
          <p:cNvSpPr txBox="1"/>
          <p:nvPr/>
        </p:nvSpPr>
        <p:spPr>
          <a:xfrm>
            <a:off x="172280" y="4638369"/>
            <a:ext cx="8799440" cy="230832"/>
          </a:xfrm>
          <a:prstGeom prst="rect">
            <a:avLst/>
          </a:prstGeom>
          <a:noFill/>
        </p:spPr>
        <p:txBody>
          <a:bodyPr wrap="square" rtlCol="0">
            <a:spAutoFit/>
          </a:bodyPr>
          <a:lstStyle/>
          <a:p>
            <a:r>
              <a:rPr lang="en-AU" sz="900" dirty="0"/>
              <a:t>DPI: dry powder inhaler; HFA: hydrofluoroalkane propellant; </a:t>
            </a:r>
            <a:r>
              <a:rPr lang="en-AU" sz="900" dirty="0" err="1"/>
              <a:t>pMDI</a:t>
            </a:r>
            <a:r>
              <a:rPr lang="en-AU" sz="900" dirty="0"/>
              <a:t>: pressurized metered dose inhaler (non-CFC); * see product information</a:t>
            </a:r>
          </a:p>
        </p:txBody>
      </p:sp>
      <p:sp>
        <p:nvSpPr>
          <p:cNvPr id="18" name="TextBox 17">
            <a:extLst>
              <a:ext uri="{FF2B5EF4-FFF2-40B4-BE49-F238E27FC236}">
                <a16:creationId xmlns:a16="http://schemas.microsoft.com/office/drawing/2014/main" id="{E4F62BC1-E09D-4F94-B205-817E9664D146}"/>
              </a:ext>
            </a:extLst>
          </p:cNvPr>
          <p:cNvSpPr txBox="1"/>
          <p:nvPr/>
        </p:nvSpPr>
        <p:spPr>
          <a:xfrm>
            <a:off x="878708" y="3958464"/>
            <a:ext cx="7333489" cy="523220"/>
          </a:xfrm>
          <a:prstGeom prst="rect">
            <a:avLst/>
          </a:prstGeom>
          <a:noFill/>
        </p:spPr>
        <p:txBody>
          <a:bodyPr wrap="square" rtlCol="0">
            <a:spAutoFit/>
          </a:bodyPr>
          <a:lstStyle/>
          <a:p>
            <a:pPr algn="ctr"/>
            <a:r>
              <a:rPr lang="en-AU" sz="1400" dirty="0"/>
              <a:t>This is NOT a table of equivalence. These are suggested total daily doses for the ‘low’, ‘medium’ and ‘high’ dose treatment options with different ICS. </a:t>
            </a:r>
          </a:p>
        </p:txBody>
      </p:sp>
    </p:spTree>
    <p:extLst>
      <p:ext uri="{BB962C8B-B14F-4D97-AF65-F5344CB8AC3E}">
        <p14:creationId xmlns:p14="http://schemas.microsoft.com/office/powerpoint/2010/main" val="1955449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A8DBF2-0821-4D22-8A33-1719BC784FE4}"/>
              </a:ext>
            </a:extLst>
          </p:cNvPr>
          <p:cNvSpPr>
            <a:spLocks noGrp="1"/>
          </p:cNvSpPr>
          <p:nvPr>
            <p:ph type="title"/>
          </p:nvPr>
        </p:nvSpPr>
        <p:spPr>
          <a:xfrm>
            <a:off x="172280" y="188537"/>
            <a:ext cx="7710733" cy="702000"/>
          </a:xfrm>
        </p:spPr>
        <p:txBody>
          <a:bodyPr>
            <a:normAutofit/>
          </a:bodyPr>
          <a:lstStyle/>
          <a:p>
            <a:r>
              <a:rPr lang="en-AU" dirty="0"/>
              <a:t>Low, medium and high ICS doses: children 6-11 years</a:t>
            </a:r>
          </a:p>
        </p:txBody>
      </p:sp>
      <p:sp>
        <p:nvSpPr>
          <p:cNvPr id="7" name="TextBox 4">
            <a:extLst>
              <a:ext uri="{FF2B5EF4-FFF2-40B4-BE49-F238E27FC236}">
                <a16:creationId xmlns:a16="http://schemas.microsoft.com/office/drawing/2014/main" id="{74E2ECC0-3098-4E7C-833B-3DB08B43D623}"/>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3-6B</a:t>
            </a:r>
          </a:p>
        </p:txBody>
      </p:sp>
      <p:sp>
        <p:nvSpPr>
          <p:cNvPr id="10" name="TextBox 9">
            <a:extLst>
              <a:ext uri="{FF2B5EF4-FFF2-40B4-BE49-F238E27FC236}">
                <a16:creationId xmlns:a16="http://schemas.microsoft.com/office/drawing/2014/main" id="{DD47140D-6D1F-45F3-BEE0-A3261F8DADF3}"/>
              </a:ext>
            </a:extLst>
          </p:cNvPr>
          <p:cNvSpPr txBox="1"/>
          <p:nvPr/>
        </p:nvSpPr>
        <p:spPr>
          <a:xfrm>
            <a:off x="172280" y="4579377"/>
            <a:ext cx="8799440" cy="230832"/>
          </a:xfrm>
          <a:prstGeom prst="rect">
            <a:avLst/>
          </a:prstGeom>
          <a:noFill/>
        </p:spPr>
        <p:txBody>
          <a:bodyPr wrap="square" rtlCol="0">
            <a:spAutoFit/>
          </a:bodyPr>
          <a:lstStyle/>
          <a:p>
            <a:r>
              <a:rPr lang="en-AU" sz="900" dirty="0"/>
              <a:t>DPI: dry powder inhaler; HFA: hydrofluoroalkane propellant; </a:t>
            </a:r>
            <a:r>
              <a:rPr lang="en-AU" sz="900" dirty="0" err="1"/>
              <a:t>pMDI</a:t>
            </a:r>
            <a:r>
              <a:rPr lang="en-AU" sz="900" dirty="0"/>
              <a:t>: pressurized metered dose inhaler (non-CFC); * see product information</a:t>
            </a:r>
          </a:p>
        </p:txBody>
      </p:sp>
      <p:sp>
        <p:nvSpPr>
          <p:cNvPr id="22" name="TextBox 21">
            <a:extLst>
              <a:ext uri="{FF2B5EF4-FFF2-40B4-BE49-F238E27FC236}">
                <a16:creationId xmlns:a16="http://schemas.microsoft.com/office/drawing/2014/main" id="{FC29DC9F-0C1F-4D9C-838F-83F9ADC6FE92}"/>
              </a:ext>
            </a:extLst>
          </p:cNvPr>
          <p:cNvSpPr txBox="1"/>
          <p:nvPr/>
        </p:nvSpPr>
        <p:spPr>
          <a:xfrm>
            <a:off x="878708" y="3965840"/>
            <a:ext cx="7333489" cy="523220"/>
          </a:xfrm>
          <a:prstGeom prst="rect">
            <a:avLst/>
          </a:prstGeom>
          <a:noFill/>
        </p:spPr>
        <p:txBody>
          <a:bodyPr wrap="square" rtlCol="0">
            <a:spAutoFit/>
          </a:bodyPr>
          <a:lstStyle/>
          <a:p>
            <a:pPr algn="ctr"/>
            <a:r>
              <a:rPr lang="en-AU" sz="1400" dirty="0"/>
              <a:t>This is NOT a table of equivalence. These are suggested total daily doses for the ‘low’, ‘medium’ and ‘high’ dose treatment options with different ICS. </a:t>
            </a:r>
          </a:p>
        </p:txBody>
      </p:sp>
      <p:pic>
        <p:nvPicPr>
          <p:cNvPr id="26" name="Content Placeholder 25" descr="A screenshot of a cell phone&#10;&#10;Description automatically generated">
            <a:extLst>
              <a:ext uri="{FF2B5EF4-FFF2-40B4-BE49-F238E27FC236}">
                <a16:creationId xmlns:a16="http://schemas.microsoft.com/office/drawing/2014/main" id="{BBBAE7C3-848E-48AF-8267-81DD47FF5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262" y="1150458"/>
            <a:ext cx="7128000" cy="2662373"/>
          </a:xfr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82842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A8DBF2-0821-4D22-8A33-1719BC784FE4}"/>
              </a:ext>
            </a:extLst>
          </p:cNvPr>
          <p:cNvSpPr>
            <a:spLocks noGrp="1"/>
          </p:cNvSpPr>
          <p:nvPr>
            <p:ph type="title"/>
          </p:nvPr>
        </p:nvSpPr>
        <p:spPr>
          <a:xfrm>
            <a:off x="172280" y="188537"/>
            <a:ext cx="8039917" cy="702000"/>
          </a:xfrm>
        </p:spPr>
        <p:txBody>
          <a:bodyPr>
            <a:normAutofit/>
          </a:bodyPr>
          <a:lstStyle/>
          <a:p>
            <a:r>
              <a:rPr lang="en-AU" sz="2100" dirty="0"/>
              <a:t>Low, medium and high ICS doses: children 5 years and younger</a:t>
            </a:r>
          </a:p>
        </p:txBody>
      </p:sp>
      <p:sp>
        <p:nvSpPr>
          <p:cNvPr id="7" name="TextBox 4">
            <a:extLst>
              <a:ext uri="{FF2B5EF4-FFF2-40B4-BE49-F238E27FC236}">
                <a16:creationId xmlns:a16="http://schemas.microsoft.com/office/drawing/2014/main" id="{74E2ECC0-3098-4E7C-833B-3DB08B43D623}"/>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3-6B</a:t>
            </a:r>
          </a:p>
        </p:txBody>
      </p:sp>
      <p:pic>
        <p:nvPicPr>
          <p:cNvPr id="13" name="Content Placeholder 12" descr="A screenshot of a cell phone&#10;&#10;Description automatically generated">
            <a:extLst>
              <a:ext uri="{FF2B5EF4-FFF2-40B4-BE49-F238E27FC236}">
                <a16:creationId xmlns:a16="http://schemas.microsoft.com/office/drawing/2014/main" id="{D99E627D-5689-4239-80E4-6CEB4DD6A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636" y="1446018"/>
            <a:ext cx="7128000" cy="2223029"/>
          </a:xfrm>
          <a:ln>
            <a:solidFill>
              <a:schemeClr val="bg1">
                <a:lumMod val="75000"/>
              </a:schemeClr>
            </a:solidFill>
          </a:ln>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A37F6BD1-9283-4E01-B3E2-E3F72B4F8FFE}"/>
              </a:ext>
            </a:extLst>
          </p:cNvPr>
          <p:cNvSpPr txBox="1"/>
          <p:nvPr/>
        </p:nvSpPr>
        <p:spPr>
          <a:xfrm>
            <a:off x="172280" y="4579377"/>
            <a:ext cx="8799440" cy="246221"/>
          </a:xfrm>
          <a:prstGeom prst="rect">
            <a:avLst/>
          </a:prstGeom>
          <a:noFill/>
        </p:spPr>
        <p:txBody>
          <a:bodyPr wrap="square" rtlCol="0">
            <a:spAutoFit/>
          </a:bodyPr>
          <a:lstStyle/>
          <a:p>
            <a:r>
              <a:rPr lang="en-AU" sz="1000" dirty="0"/>
              <a:t>BDP: beclometasone dipropionate; DPI: dry powder inhaler; HFA: hydrofluoroalkane propellant; </a:t>
            </a:r>
            <a:r>
              <a:rPr lang="en-AU" sz="1000" dirty="0" err="1"/>
              <a:t>pMDI</a:t>
            </a:r>
            <a:r>
              <a:rPr lang="en-AU" sz="1000" dirty="0"/>
              <a:t>: pressurized metered dose inhaler (non-CFC)</a:t>
            </a:r>
          </a:p>
        </p:txBody>
      </p:sp>
      <p:sp>
        <p:nvSpPr>
          <p:cNvPr id="15" name="TextBox 14">
            <a:extLst>
              <a:ext uri="{FF2B5EF4-FFF2-40B4-BE49-F238E27FC236}">
                <a16:creationId xmlns:a16="http://schemas.microsoft.com/office/drawing/2014/main" id="{148B0211-CC37-407B-9331-E181362329C3}"/>
              </a:ext>
            </a:extLst>
          </p:cNvPr>
          <p:cNvSpPr txBox="1"/>
          <p:nvPr/>
        </p:nvSpPr>
        <p:spPr>
          <a:xfrm>
            <a:off x="878708" y="3862602"/>
            <a:ext cx="7333489" cy="523220"/>
          </a:xfrm>
          <a:prstGeom prst="rect">
            <a:avLst/>
          </a:prstGeom>
          <a:noFill/>
        </p:spPr>
        <p:txBody>
          <a:bodyPr wrap="square" rtlCol="0">
            <a:spAutoFit/>
          </a:bodyPr>
          <a:lstStyle/>
          <a:p>
            <a:pPr algn="ctr"/>
            <a:r>
              <a:rPr lang="en-AU" sz="1400" dirty="0"/>
              <a:t>This is NOT a table of equivalence. These are suggested total daily doses for the </a:t>
            </a:r>
            <a:br>
              <a:rPr lang="en-AU" sz="1400" dirty="0"/>
            </a:br>
            <a:r>
              <a:rPr lang="en-AU" sz="1400" dirty="0"/>
              <a:t>‘low’ dose treatment options with different ICS. </a:t>
            </a:r>
          </a:p>
        </p:txBody>
      </p:sp>
    </p:spTree>
    <p:extLst>
      <p:ext uri="{BB962C8B-B14F-4D97-AF65-F5344CB8AC3E}">
        <p14:creationId xmlns:p14="http://schemas.microsoft.com/office/powerpoint/2010/main" val="1038901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0FCAF7-0EEF-466D-B036-94E2160FE56C}"/>
              </a:ext>
            </a:extLst>
          </p:cNvPr>
          <p:cNvSpPr>
            <a:spLocks noGrp="1"/>
          </p:cNvSpPr>
          <p:nvPr>
            <p:ph idx="1"/>
          </p:nvPr>
        </p:nvSpPr>
        <p:spPr/>
        <p:txBody>
          <a:bodyPr/>
          <a:lstStyle/>
          <a:p>
            <a:r>
              <a:rPr lang="en-AU" dirty="0"/>
              <a:t>FDA boxed warning in March 2020 about risk of serious neuropsychiatric events, including suicidality, with montelukast</a:t>
            </a:r>
          </a:p>
          <a:p>
            <a:pPr lvl="1"/>
            <a:r>
              <a:rPr lang="en-AU" dirty="0"/>
              <a:t>Includes suicidality in adults and adolescents</a:t>
            </a:r>
          </a:p>
          <a:p>
            <a:pPr lvl="1"/>
            <a:r>
              <a:rPr lang="en-AU" dirty="0"/>
              <a:t>Nightmares and </a:t>
            </a:r>
            <a:r>
              <a:rPr lang="en-AU" dirty="0" err="1"/>
              <a:t>behavioral</a:t>
            </a:r>
            <a:r>
              <a:rPr lang="en-AU" dirty="0"/>
              <a:t> problems in children </a:t>
            </a:r>
          </a:p>
          <a:p>
            <a:r>
              <a:rPr lang="en-AU" dirty="0"/>
              <a:t>Before prescribing montelukast, health professionals should consider its benefits and risks, and patients should be counselled about the risk of neuropsychiatric events</a:t>
            </a:r>
          </a:p>
          <a:p>
            <a:endParaRPr lang="en-AU" dirty="0"/>
          </a:p>
        </p:txBody>
      </p:sp>
      <p:sp>
        <p:nvSpPr>
          <p:cNvPr id="3" name="Title 2">
            <a:extLst>
              <a:ext uri="{FF2B5EF4-FFF2-40B4-BE49-F238E27FC236}">
                <a16:creationId xmlns:a16="http://schemas.microsoft.com/office/drawing/2014/main" id="{DE253CD4-F32D-4C81-A5B0-8398E348B213}"/>
              </a:ext>
            </a:extLst>
          </p:cNvPr>
          <p:cNvSpPr>
            <a:spLocks noGrp="1"/>
          </p:cNvSpPr>
          <p:nvPr>
            <p:ph type="title"/>
          </p:nvPr>
        </p:nvSpPr>
        <p:spPr/>
        <p:txBody>
          <a:bodyPr/>
          <a:lstStyle/>
          <a:p>
            <a:r>
              <a:rPr lang="en-AU" dirty="0"/>
              <a:t>Adverse effects with montelukast</a:t>
            </a:r>
          </a:p>
        </p:txBody>
      </p:sp>
      <p:pic>
        <p:nvPicPr>
          <p:cNvPr id="5" name="Picture 4">
            <a:extLst>
              <a:ext uri="{FF2B5EF4-FFF2-40B4-BE49-F238E27FC236}">
                <a16:creationId xmlns:a16="http://schemas.microsoft.com/office/drawing/2014/main" id="{0BED2627-A8D8-4864-BDA1-9A532743EC50}"/>
              </a:ext>
            </a:extLst>
          </p:cNvPr>
          <p:cNvPicPr>
            <a:picLocks noChangeAspect="1"/>
          </p:cNvPicPr>
          <p:nvPr/>
        </p:nvPicPr>
        <p:blipFill>
          <a:blip r:embed="rId2"/>
          <a:stretch>
            <a:fillRect/>
          </a:stretch>
        </p:blipFill>
        <p:spPr>
          <a:xfrm>
            <a:off x="1781866" y="2929503"/>
            <a:ext cx="5580267" cy="1607069"/>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75411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0D2B96-4BCC-435B-AC09-3D2743F9EDC3}"/>
              </a:ext>
            </a:extLst>
          </p:cNvPr>
          <p:cNvSpPr>
            <a:spLocks noGrp="1"/>
          </p:cNvSpPr>
          <p:nvPr>
            <p:ph idx="1"/>
          </p:nvPr>
        </p:nvSpPr>
        <p:spPr/>
        <p:txBody>
          <a:bodyPr/>
          <a:lstStyle/>
          <a:p>
            <a:r>
              <a:rPr lang="en-AU" dirty="0"/>
              <a:t>School-based programs that included asthma self-management are associated with improved asthma outcomes </a:t>
            </a:r>
            <a:r>
              <a:rPr lang="en-AU" sz="1200" i="1" dirty="0"/>
              <a:t>(</a:t>
            </a:r>
            <a:r>
              <a:rPr lang="en-AU" sz="1200" i="1" dirty="0" err="1"/>
              <a:t>Kneale</a:t>
            </a:r>
            <a:r>
              <a:rPr lang="en-AU" sz="1200" i="1" dirty="0"/>
              <a:t> et al, Thorax 2019)</a:t>
            </a:r>
            <a:endParaRPr lang="en-AU" i="1" dirty="0"/>
          </a:p>
          <a:p>
            <a:pPr lvl="1"/>
            <a:r>
              <a:rPr lang="en-AU" dirty="0"/>
              <a:t>Fewer emergency department visits</a:t>
            </a:r>
          </a:p>
          <a:p>
            <a:pPr lvl="1"/>
            <a:r>
              <a:rPr lang="en-AU" dirty="0"/>
              <a:t>Fewer hospitalizations</a:t>
            </a:r>
          </a:p>
          <a:p>
            <a:pPr lvl="1"/>
            <a:r>
              <a:rPr lang="en-AU" dirty="0"/>
              <a:t>Fewer days of reduced activity </a:t>
            </a:r>
          </a:p>
          <a:p>
            <a:r>
              <a:rPr lang="en-AU" dirty="0"/>
              <a:t>Severe eosinophilic asthma in children aged 6-11 years</a:t>
            </a:r>
          </a:p>
          <a:p>
            <a:pPr lvl="1"/>
            <a:r>
              <a:rPr lang="en-AU" dirty="0"/>
              <a:t>Mepolizumab approved by European Medicines Agency for this age-group (already approved for 12 years and older)</a:t>
            </a:r>
          </a:p>
          <a:p>
            <a:pPr lvl="1"/>
            <a:r>
              <a:rPr lang="en-AU" dirty="0"/>
              <a:t>Efficacy data are limited to one small uncontrolled open-label study </a:t>
            </a:r>
            <a:r>
              <a:rPr lang="en-AU" sz="1200" i="1" dirty="0"/>
              <a:t>(Gupta et al, JACI 2019)</a:t>
            </a:r>
          </a:p>
          <a:p>
            <a:r>
              <a:rPr lang="en-AU" dirty="0"/>
              <a:t>Children aged 5 years and younger</a:t>
            </a:r>
          </a:p>
          <a:p>
            <a:pPr lvl="1"/>
            <a:r>
              <a:rPr lang="en-AU" dirty="0"/>
              <a:t>Assessment of severe exacerbations updated: respiratory rate &gt;40/min added; pulse rate criteria modified; sub-glottic/sub-sternal retractions removed as too subjective</a:t>
            </a:r>
          </a:p>
        </p:txBody>
      </p:sp>
      <p:sp>
        <p:nvSpPr>
          <p:cNvPr id="3" name="Title 2">
            <a:extLst>
              <a:ext uri="{FF2B5EF4-FFF2-40B4-BE49-F238E27FC236}">
                <a16:creationId xmlns:a16="http://schemas.microsoft.com/office/drawing/2014/main" id="{90479FB6-D94F-442C-ADC3-A6C989944474}"/>
              </a:ext>
            </a:extLst>
          </p:cNvPr>
          <p:cNvSpPr>
            <a:spLocks noGrp="1"/>
          </p:cNvSpPr>
          <p:nvPr>
            <p:ph type="title"/>
          </p:nvPr>
        </p:nvSpPr>
        <p:spPr/>
        <p:txBody>
          <a:bodyPr/>
          <a:lstStyle/>
          <a:p>
            <a:r>
              <a:rPr lang="en-AU" dirty="0"/>
              <a:t>Asthma management in children</a:t>
            </a:r>
          </a:p>
        </p:txBody>
      </p:sp>
    </p:spTree>
    <p:extLst>
      <p:ext uri="{BB962C8B-B14F-4D97-AF65-F5344CB8AC3E}">
        <p14:creationId xmlns:p14="http://schemas.microsoft.com/office/powerpoint/2010/main" val="235507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94522"/>
            <a:ext cx="6282268" cy="3906078"/>
          </a:xfrm>
        </p:spPr>
        <p:txBody>
          <a:bodyPr/>
          <a:lstStyle/>
          <a:p>
            <a:r>
              <a:rPr lang="en-AU" dirty="0"/>
              <a:t>Pocket guide v2.0 published April 2019</a:t>
            </a:r>
          </a:p>
          <a:p>
            <a:pPr lvl="1"/>
            <a:r>
              <a:rPr lang="en-AU" dirty="0"/>
              <a:t>A practical guide for primary and specialist care</a:t>
            </a:r>
          </a:p>
          <a:p>
            <a:pPr lvl="1"/>
            <a:r>
              <a:rPr lang="en-AU" dirty="0"/>
              <a:t>Includes a decision tree about assessment and management of adults and adolescents with uncontrolled asthma or exacerbations despite Step 4-5 treatment</a:t>
            </a:r>
          </a:p>
          <a:p>
            <a:pPr lvl="1"/>
            <a:r>
              <a:rPr lang="en-AU" dirty="0"/>
              <a:t>Includes strategies for clinical settings in which biologic therapy is not available or affordable</a:t>
            </a:r>
          </a:p>
          <a:p>
            <a:r>
              <a:rPr lang="en-AU" dirty="0"/>
              <a:t>Content also included in full GINA 2020 report</a:t>
            </a:r>
          </a:p>
          <a:p>
            <a:r>
              <a:rPr lang="en-AU" dirty="0"/>
              <a:t>Aim is to produce a similar pocket guide for children in 2020</a:t>
            </a:r>
          </a:p>
          <a:p>
            <a:pPr lvl="1"/>
            <a:endParaRPr lang="en-AU" dirty="0"/>
          </a:p>
        </p:txBody>
      </p:sp>
      <p:sp>
        <p:nvSpPr>
          <p:cNvPr id="3" name="Title 2"/>
          <p:cNvSpPr>
            <a:spLocks noGrp="1"/>
          </p:cNvSpPr>
          <p:nvPr>
            <p:ph type="title"/>
          </p:nvPr>
        </p:nvSpPr>
        <p:spPr/>
        <p:txBody>
          <a:bodyPr/>
          <a:lstStyle/>
          <a:p>
            <a:r>
              <a:rPr lang="en-AU" dirty="0"/>
              <a:t>Difficult-to-treat and severe asthma</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9467" y="1211820"/>
            <a:ext cx="2212621" cy="2885584"/>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7373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326E9E-6C67-415E-8F2E-480D699D6F98}"/>
              </a:ext>
            </a:extLst>
          </p:cNvPr>
          <p:cNvSpPr>
            <a:spLocks noGrp="1"/>
          </p:cNvSpPr>
          <p:nvPr>
            <p:ph idx="1"/>
          </p:nvPr>
        </p:nvSpPr>
        <p:spPr>
          <a:xfrm>
            <a:off x="383458" y="893763"/>
            <a:ext cx="8601792" cy="3906837"/>
          </a:xfrm>
        </p:spPr>
        <p:txBody>
          <a:bodyPr>
            <a:normAutofit/>
          </a:bodyPr>
          <a:lstStyle/>
          <a:p>
            <a:r>
              <a:rPr lang="en-US" i="1" dirty="0"/>
              <a:t>Avoid spirometry </a:t>
            </a:r>
            <a:r>
              <a:rPr lang="en-US" dirty="0"/>
              <a:t>in patients with confirmed/suspected COVID-19</a:t>
            </a:r>
            <a:endParaRPr lang="en-AU" dirty="0"/>
          </a:p>
          <a:p>
            <a:pPr lvl="1"/>
            <a:r>
              <a:rPr lang="en-US" dirty="0"/>
              <a:t>Spirometry can disseminate viral particles and expose staff and patients to risk of infection</a:t>
            </a:r>
          </a:p>
          <a:p>
            <a:pPr lvl="1"/>
            <a:r>
              <a:rPr lang="en-US" dirty="0"/>
              <a:t>While community transmission of the virus is occurring in your region, postpone spirometry and peak flow measurement within health care facilities unless there is an urgent need</a:t>
            </a:r>
          </a:p>
          <a:p>
            <a:pPr lvl="1"/>
            <a:r>
              <a:rPr lang="en-US" dirty="0"/>
              <a:t>Follow contact and droplet precautions</a:t>
            </a:r>
            <a:endParaRPr lang="en-AU" dirty="0"/>
          </a:p>
          <a:p>
            <a:r>
              <a:rPr lang="en-US" i="1" dirty="0"/>
              <a:t>Follow strict infection control procedures</a:t>
            </a:r>
            <a:r>
              <a:rPr lang="en-US" dirty="0"/>
              <a:t> if aerosol-generating procedures are needed</a:t>
            </a:r>
            <a:endParaRPr lang="en-AU" dirty="0"/>
          </a:p>
          <a:p>
            <a:pPr lvl="1"/>
            <a:r>
              <a:rPr lang="en-US" dirty="0"/>
              <a:t>For example: nebulization, oxygen therapy (including with nasal prongs), sputum induction, manual ventilation, non-invasive ventilation and intubation</a:t>
            </a:r>
          </a:p>
          <a:p>
            <a:pPr lvl="1"/>
            <a:r>
              <a:rPr lang="en-US" dirty="0"/>
              <a:t>World Health Organization (WHO) infection control recommendations are found here: </a:t>
            </a:r>
            <a:r>
              <a:rPr lang="en-US" dirty="0">
                <a:hlinkClick r:id="rId2"/>
              </a:rPr>
              <a:t>www.who.int/publications-detail/infection-prevention-and-control-during-health-care-when-novel-coronavirus-(ncov)-infection-is-suspected-20200125</a:t>
            </a:r>
            <a:endParaRPr lang="en-AU" dirty="0"/>
          </a:p>
          <a:p>
            <a:r>
              <a:rPr lang="en-US" i="1" dirty="0"/>
              <a:t>Follow local health advice </a:t>
            </a:r>
            <a:r>
              <a:rPr lang="en-US" dirty="0"/>
              <a:t>about hygiene strategies and use of personal protective equipment, as new information becomes available in your country or region</a:t>
            </a:r>
            <a:endParaRPr lang="en-AU" dirty="0"/>
          </a:p>
        </p:txBody>
      </p:sp>
      <p:sp>
        <p:nvSpPr>
          <p:cNvPr id="3" name="Title 2">
            <a:extLst>
              <a:ext uri="{FF2B5EF4-FFF2-40B4-BE49-F238E27FC236}">
                <a16:creationId xmlns:a16="http://schemas.microsoft.com/office/drawing/2014/main" id="{D2B52514-F26C-4C21-953F-D126281789FF}"/>
              </a:ext>
            </a:extLst>
          </p:cNvPr>
          <p:cNvSpPr>
            <a:spLocks noGrp="1"/>
          </p:cNvSpPr>
          <p:nvPr>
            <p:ph type="title"/>
          </p:nvPr>
        </p:nvSpPr>
        <p:spPr>
          <a:xfrm>
            <a:off x="172280" y="188537"/>
            <a:ext cx="7580243" cy="702000"/>
          </a:xfrm>
        </p:spPr>
        <p:txBody>
          <a:bodyPr/>
          <a:lstStyle/>
          <a:p>
            <a:r>
              <a:rPr lang="en-AU" dirty="0"/>
              <a:t>COVID-19 and asthma </a:t>
            </a:r>
            <a:r>
              <a:rPr lang="en-AU" sz="1600" i="1" dirty="0"/>
              <a:t>(as at March 30, 2020)</a:t>
            </a:r>
            <a:endParaRPr lang="en-AU" i="1" dirty="0"/>
          </a:p>
        </p:txBody>
      </p:sp>
    </p:spTree>
    <p:extLst>
      <p:ext uri="{BB962C8B-B14F-4D97-AF65-F5344CB8AC3E}">
        <p14:creationId xmlns:p14="http://schemas.microsoft.com/office/powerpoint/2010/main" val="3416205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077"/>
          <a:stretch/>
        </p:blipFill>
        <p:spPr bwMode="auto">
          <a:xfrm>
            <a:off x="718454" y="-21773"/>
            <a:ext cx="7686961" cy="5007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976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B5A098-BBD9-488D-B4EB-40115DB71DE5}"/>
              </a:ext>
            </a:extLst>
          </p:cNvPr>
          <p:cNvSpPr>
            <a:spLocks noGrp="1"/>
          </p:cNvSpPr>
          <p:nvPr>
            <p:ph idx="1"/>
          </p:nvPr>
        </p:nvSpPr>
        <p:spPr>
          <a:xfrm>
            <a:off x="356839" y="894521"/>
            <a:ext cx="8489795" cy="4060442"/>
          </a:xfrm>
        </p:spPr>
        <p:txBody>
          <a:bodyPr>
            <a:normAutofit fontScale="92500" lnSpcReduction="10000"/>
          </a:bodyPr>
          <a:lstStyle/>
          <a:p>
            <a:r>
              <a:rPr lang="en-AU" dirty="0"/>
              <a:t>Also called ‘asthma-COPD overlap’ or ‘</a:t>
            </a:r>
            <a:r>
              <a:rPr lang="en-AU" dirty="0" err="1"/>
              <a:t>asthma+COPD</a:t>
            </a:r>
            <a:r>
              <a:rPr lang="en-AU" dirty="0"/>
              <a:t>’</a:t>
            </a:r>
          </a:p>
          <a:p>
            <a:pPr lvl="1"/>
            <a:r>
              <a:rPr lang="en-AU" dirty="0"/>
              <a:t>NOT a single disease, but a descriptive label for patients commonly seen in clinical practice </a:t>
            </a:r>
          </a:p>
          <a:p>
            <a:r>
              <a:rPr lang="en-AU" dirty="0"/>
              <a:t>Asthma and COPD are heterogeneous and overlapping conditions </a:t>
            </a:r>
          </a:p>
          <a:p>
            <a:pPr lvl="1"/>
            <a:r>
              <a:rPr lang="en-AU" dirty="0"/>
              <a:t>The definitions of asthma and COPD are not mutually exclusive</a:t>
            </a:r>
          </a:p>
          <a:p>
            <a:pPr lvl="1"/>
            <a:r>
              <a:rPr lang="en-AU" dirty="0"/>
              <a:t>Each includes several phenotypes that are likely to have different underlying mechanisms </a:t>
            </a:r>
          </a:p>
          <a:p>
            <a:pPr lvl="1"/>
            <a:r>
              <a:rPr lang="en-AU" dirty="0"/>
              <a:t>There is increasing interest in the potential for precision treatment</a:t>
            </a:r>
          </a:p>
          <a:p>
            <a:r>
              <a:rPr lang="en-AU" dirty="0"/>
              <a:t>However, the labels ‘asthma’ and ‘COPD’ are still clinically important, as evidence supports safety-based differences in treatment recommendations</a:t>
            </a:r>
          </a:p>
          <a:p>
            <a:pPr lvl="1"/>
            <a:r>
              <a:rPr lang="en-AU" dirty="0"/>
              <a:t>Asthma: </a:t>
            </a:r>
            <a:r>
              <a:rPr lang="en-AU" u="sng" dirty="0"/>
              <a:t>never</a:t>
            </a:r>
            <a:r>
              <a:rPr lang="en-AU" dirty="0"/>
              <a:t> treat with bronchodilators alone (risk of death, hospitalization, severe exacerbations)</a:t>
            </a:r>
          </a:p>
          <a:p>
            <a:pPr lvl="1"/>
            <a:r>
              <a:rPr lang="en-AU" dirty="0"/>
              <a:t>COPD: </a:t>
            </a:r>
            <a:r>
              <a:rPr lang="en-AU" u="sng" dirty="0"/>
              <a:t>start</a:t>
            </a:r>
            <a:r>
              <a:rPr lang="en-AU" dirty="0"/>
              <a:t> treatment with LABA and/or LAMA without ICS</a:t>
            </a:r>
          </a:p>
          <a:p>
            <a:pPr lvl="1"/>
            <a:r>
              <a:rPr lang="en-AU" dirty="0"/>
              <a:t>Patients with diagnoses of both asthma and COPD are more likely to die or be hospitalized if treated with LABA vs ICS-LABA </a:t>
            </a:r>
            <a:r>
              <a:rPr lang="en-AU" sz="1200" i="1" dirty="0"/>
              <a:t>(Gershon et al, JAMA 2014; </a:t>
            </a:r>
            <a:r>
              <a:rPr lang="en-AU" sz="1200" i="1" dirty="0" err="1"/>
              <a:t>Kendzerska</a:t>
            </a:r>
            <a:r>
              <a:rPr lang="en-AU" sz="1200" i="1" dirty="0"/>
              <a:t> et al, Annals ATS 2019)</a:t>
            </a:r>
            <a:endParaRPr lang="en-AU" dirty="0"/>
          </a:p>
          <a:p>
            <a:pPr lvl="1"/>
            <a:r>
              <a:rPr lang="en-AU" dirty="0"/>
              <a:t>High dose ICS may be needed for severe asthma, but should not be used in COPD (risk of pneumonia)</a:t>
            </a:r>
          </a:p>
          <a:p>
            <a:r>
              <a:rPr lang="en-AU" dirty="0"/>
              <a:t>Chapter 5 has been rewritten for clinical utility, focusing on clinical recognition and </a:t>
            </a:r>
            <a:br>
              <a:rPr lang="en-AU" dirty="0"/>
            </a:br>
            <a:r>
              <a:rPr lang="en-AU" dirty="0"/>
              <a:t>safe initial treatment</a:t>
            </a:r>
          </a:p>
        </p:txBody>
      </p:sp>
      <p:sp>
        <p:nvSpPr>
          <p:cNvPr id="3" name="Title 2">
            <a:extLst>
              <a:ext uri="{FF2B5EF4-FFF2-40B4-BE49-F238E27FC236}">
                <a16:creationId xmlns:a16="http://schemas.microsoft.com/office/drawing/2014/main" id="{2EF3B25B-8DAA-46B8-9526-8940CB0E76BC}"/>
              </a:ext>
            </a:extLst>
          </p:cNvPr>
          <p:cNvSpPr>
            <a:spLocks noGrp="1"/>
          </p:cNvSpPr>
          <p:nvPr>
            <p:ph type="title"/>
          </p:nvPr>
        </p:nvSpPr>
        <p:spPr/>
        <p:txBody>
          <a:bodyPr/>
          <a:lstStyle/>
          <a:p>
            <a:r>
              <a:rPr lang="en-AU" dirty="0"/>
              <a:t>Patients with features of asthma and COPD</a:t>
            </a:r>
          </a:p>
        </p:txBody>
      </p:sp>
    </p:spTree>
    <p:extLst>
      <p:ext uri="{BB962C8B-B14F-4D97-AF65-F5344CB8AC3E}">
        <p14:creationId xmlns:p14="http://schemas.microsoft.com/office/powerpoint/2010/main" val="200534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9D33D8F0-D918-4672-9760-E09A435F9A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774" y="849519"/>
            <a:ext cx="7248021" cy="4105591"/>
          </a:xfrm>
        </p:spPr>
      </p:pic>
      <p:sp>
        <p:nvSpPr>
          <p:cNvPr id="3" name="Title 2">
            <a:extLst>
              <a:ext uri="{FF2B5EF4-FFF2-40B4-BE49-F238E27FC236}">
                <a16:creationId xmlns:a16="http://schemas.microsoft.com/office/drawing/2014/main" id="{8DEA657A-942D-4A3C-BC3C-269B9AECFC2B}"/>
              </a:ext>
            </a:extLst>
          </p:cNvPr>
          <p:cNvSpPr>
            <a:spLocks noGrp="1"/>
          </p:cNvSpPr>
          <p:nvPr>
            <p:ph type="title"/>
          </p:nvPr>
        </p:nvSpPr>
        <p:spPr/>
        <p:txBody>
          <a:bodyPr/>
          <a:lstStyle/>
          <a:p>
            <a:r>
              <a:rPr lang="en-AU" dirty="0"/>
              <a:t>Patients with features of asthma and COPD</a:t>
            </a:r>
          </a:p>
        </p:txBody>
      </p:sp>
      <p:sp>
        <p:nvSpPr>
          <p:cNvPr id="6" name="TextBox 5">
            <a:extLst>
              <a:ext uri="{FF2B5EF4-FFF2-40B4-BE49-F238E27FC236}">
                <a16:creationId xmlns:a16="http://schemas.microsoft.com/office/drawing/2014/main" id="{473B4068-E2C6-404A-8602-FA65806B70DF}"/>
              </a:ext>
            </a:extLst>
          </p:cNvPr>
          <p:cNvSpPr txBox="1">
            <a:spLocks noChangeArrowheads="1"/>
          </p:cNvSpPr>
          <p:nvPr/>
        </p:nvSpPr>
        <p:spPr bwMode="auto">
          <a:xfrm>
            <a:off x="172280" y="4941015"/>
            <a:ext cx="2844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100" i="1" dirty="0">
                <a:solidFill>
                  <a:srgbClr val="FFFFFF"/>
                </a:solidFill>
              </a:rPr>
              <a:t>GINA 2020, Box 5-2</a:t>
            </a:r>
          </a:p>
        </p:txBody>
      </p:sp>
    </p:spTree>
    <p:extLst>
      <p:ext uri="{BB962C8B-B14F-4D97-AF65-F5344CB8AC3E}">
        <p14:creationId xmlns:p14="http://schemas.microsoft.com/office/powerpoint/2010/main" val="1743787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a:sym typeface="Wingdings"/>
              </a:rPr>
              <a:t>Acute asthma</a:t>
            </a:r>
          </a:p>
          <a:p>
            <a:pPr lvl="1"/>
            <a:r>
              <a:rPr lang="en-AU" dirty="0">
                <a:sym typeface="Wingdings"/>
              </a:rPr>
              <a:t>References to ‘high flow oxygen’ have been corrected to ‘high concentration oxygen’</a:t>
            </a:r>
          </a:p>
          <a:p>
            <a:r>
              <a:rPr lang="en-AU" dirty="0">
                <a:sym typeface="Wingdings"/>
              </a:rPr>
              <a:t>Role of trained lay health workers in asthma education has been emphasized</a:t>
            </a:r>
          </a:p>
          <a:p>
            <a:pPr lvl="1"/>
            <a:r>
              <a:rPr lang="en-AU" dirty="0">
                <a:sym typeface="Wingdings"/>
              </a:rPr>
              <a:t>Improved outcomes compared with usual care including increased symptom-free days, reduced healthcare utilization, improved adherence, inhaler technique, symptom control and quality of life </a:t>
            </a:r>
          </a:p>
          <a:p>
            <a:r>
              <a:rPr lang="en-AU" dirty="0"/>
              <a:t>Factors contributing to development of asthma</a:t>
            </a:r>
          </a:p>
          <a:p>
            <a:pPr lvl="1"/>
            <a:r>
              <a:rPr lang="en-AU" dirty="0"/>
              <a:t>Obesity may be a risk factor for developing asthma </a:t>
            </a:r>
            <a:r>
              <a:rPr lang="en-AU" sz="1200" i="1" dirty="0"/>
              <a:t>(Deng et al, </a:t>
            </a:r>
            <a:r>
              <a:rPr lang="en-AU" sz="1200" i="1" dirty="0" err="1"/>
              <a:t>Pediatr</a:t>
            </a:r>
            <a:r>
              <a:rPr lang="en-AU" sz="1200" i="1" dirty="0"/>
              <a:t> </a:t>
            </a:r>
            <a:r>
              <a:rPr lang="en-AU" sz="1200" i="1" dirty="0" err="1"/>
              <a:t>Obes</a:t>
            </a:r>
            <a:r>
              <a:rPr lang="en-AU" sz="1200" i="1" dirty="0"/>
              <a:t> 2019)</a:t>
            </a:r>
            <a:r>
              <a:rPr lang="en-AU" dirty="0"/>
              <a:t>, </a:t>
            </a:r>
            <a:br>
              <a:rPr lang="en-AU" dirty="0"/>
            </a:br>
            <a:r>
              <a:rPr lang="en-AU" dirty="0"/>
              <a:t>but not vice versa </a:t>
            </a:r>
            <a:r>
              <a:rPr lang="en-AU" sz="1200" i="1" dirty="0"/>
              <a:t>(Xu et al, Int J Epidemiol 2019)</a:t>
            </a:r>
            <a:r>
              <a:rPr lang="en-AU" dirty="0"/>
              <a:t> </a:t>
            </a:r>
            <a:endParaRPr lang="en-AU" dirty="0">
              <a:sym typeface="Wingdings"/>
            </a:endParaRPr>
          </a:p>
          <a:p>
            <a:pPr lvl="1"/>
            <a:r>
              <a:rPr lang="en-AU" dirty="0"/>
              <a:t>13% of global asthma incidence in children may be attributable to traffic-related air pollution </a:t>
            </a:r>
            <a:r>
              <a:rPr lang="en-AU" sz="1100" i="1" dirty="0"/>
              <a:t>(</a:t>
            </a:r>
            <a:r>
              <a:rPr lang="en-AU" sz="1100" i="1" dirty="0" err="1"/>
              <a:t>Achakulwisut</a:t>
            </a:r>
            <a:r>
              <a:rPr lang="en-AU" sz="1100" i="1" dirty="0"/>
              <a:t> et al, Lancet Plan Health 2019)</a:t>
            </a:r>
            <a:endParaRPr lang="en-AU" dirty="0">
              <a:sym typeface="Wingdings"/>
            </a:endParaRPr>
          </a:p>
          <a:p>
            <a:endParaRPr lang="en-AU" dirty="0">
              <a:sym typeface="Wingdings"/>
            </a:endParaRPr>
          </a:p>
          <a:p>
            <a:endParaRPr lang="en-AU" dirty="0"/>
          </a:p>
        </p:txBody>
      </p:sp>
      <p:sp>
        <p:nvSpPr>
          <p:cNvPr id="3" name="Title 2"/>
          <p:cNvSpPr>
            <a:spLocks noGrp="1"/>
          </p:cNvSpPr>
          <p:nvPr>
            <p:ph type="title"/>
          </p:nvPr>
        </p:nvSpPr>
        <p:spPr/>
        <p:txBody>
          <a:bodyPr/>
          <a:lstStyle/>
          <a:p>
            <a:r>
              <a:rPr lang="en-AU" dirty="0"/>
              <a:t>Other changes in GINA 2020</a:t>
            </a:r>
          </a:p>
        </p:txBody>
      </p:sp>
    </p:spTree>
    <p:extLst>
      <p:ext uri="{BB962C8B-B14F-4D97-AF65-F5344CB8AC3E}">
        <p14:creationId xmlns:p14="http://schemas.microsoft.com/office/powerpoint/2010/main" val="64710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622746-8E2D-4423-98DA-33BF46754D5E}"/>
              </a:ext>
            </a:extLst>
          </p:cNvPr>
          <p:cNvSpPr>
            <a:spLocks noGrp="1"/>
          </p:cNvSpPr>
          <p:nvPr>
            <p:ph idx="1"/>
          </p:nvPr>
        </p:nvSpPr>
        <p:spPr>
          <a:xfrm>
            <a:off x="457200" y="893763"/>
            <a:ext cx="8528050" cy="4135437"/>
          </a:xfrm>
        </p:spPr>
        <p:txBody>
          <a:bodyPr>
            <a:normAutofit fontScale="92500" lnSpcReduction="10000"/>
          </a:bodyPr>
          <a:lstStyle/>
          <a:p>
            <a:r>
              <a:rPr lang="en-AU" dirty="0"/>
              <a:t>The GINA report is a global strategy document</a:t>
            </a:r>
          </a:p>
          <a:p>
            <a:pPr lvl="1"/>
            <a:r>
              <a:rPr lang="en-AU" dirty="0"/>
              <a:t>Regulatory approvals and submissions differ from country to country</a:t>
            </a:r>
          </a:p>
          <a:p>
            <a:pPr lvl="1"/>
            <a:r>
              <a:rPr lang="en-AU" dirty="0"/>
              <a:t>Many recommendations are ‘off-label’ in various countries, particularly for paediatrics</a:t>
            </a:r>
          </a:p>
          <a:p>
            <a:pPr lvl="1">
              <a:buFont typeface="Wingdings" panose="05000000000000000000" pitchFamily="2" charset="2"/>
              <a:buChar char="à"/>
            </a:pPr>
            <a:r>
              <a:rPr lang="en-AU" dirty="0">
                <a:sym typeface="Wingdings" panose="05000000000000000000" pitchFamily="2" charset="2"/>
              </a:rPr>
              <a:t>The term ‘off-label’ is no longer used in the GINA report or slides </a:t>
            </a:r>
            <a:endParaRPr lang="en-AU" dirty="0"/>
          </a:p>
          <a:p>
            <a:r>
              <a:rPr lang="en-AU" dirty="0"/>
              <a:t>For new therapies </a:t>
            </a:r>
          </a:p>
          <a:p>
            <a:pPr lvl="1"/>
            <a:r>
              <a:rPr lang="en-AU" dirty="0"/>
              <a:t>Regulatory agencies often receive more safety data than are in peer-reviewed literature</a:t>
            </a:r>
          </a:p>
          <a:p>
            <a:pPr lvl="1">
              <a:buFont typeface="Wingdings" panose="05000000000000000000" pitchFamily="2" charset="2"/>
              <a:buChar char="à"/>
            </a:pPr>
            <a:r>
              <a:rPr lang="en-AU" dirty="0"/>
              <a:t>GINA makes recommendations based on the best available evidence, after approval by at least one major regulatory agency (e.g. EMA, FDA) </a:t>
            </a:r>
          </a:p>
          <a:p>
            <a:r>
              <a:rPr lang="en-AU" dirty="0"/>
              <a:t>For existing medications with evidence for new regimens or populations</a:t>
            </a:r>
          </a:p>
          <a:p>
            <a:pPr lvl="1"/>
            <a:r>
              <a:rPr lang="en-AU" dirty="0"/>
              <a:t>If satisfied with evidence for safety and effectiveness, GINA may consider making  recommendations that are not covered by a regulatory indication in any country at the time</a:t>
            </a:r>
          </a:p>
          <a:p>
            <a:pPr lvl="1"/>
            <a:r>
              <a:rPr lang="en-AU" dirty="0"/>
              <a:t>Examples: long-term macrolides for moderate-severe asthma (2018); as-needed ICS-formoterol, or taking ICS whenever SABA is taken, for mild asthma (2019) </a:t>
            </a:r>
          </a:p>
          <a:p>
            <a:r>
              <a:rPr lang="en-AU" dirty="0"/>
              <a:t>When assessing and treating patients</a:t>
            </a:r>
          </a:p>
          <a:p>
            <a:pPr lvl="1"/>
            <a:r>
              <a:rPr lang="en-AU" dirty="0"/>
              <a:t>Use your own professional judgment</a:t>
            </a:r>
          </a:p>
          <a:p>
            <a:pPr lvl="1"/>
            <a:r>
              <a:rPr lang="en-AU" dirty="0"/>
              <a:t>Take into account local and national guidelines and payer eligibility criteria, and licensed drug doses</a:t>
            </a:r>
          </a:p>
          <a:p>
            <a:endParaRPr lang="en-AU" dirty="0"/>
          </a:p>
        </p:txBody>
      </p:sp>
      <p:sp>
        <p:nvSpPr>
          <p:cNvPr id="3" name="Title 2">
            <a:extLst>
              <a:ext uri="{FF2B5EF4-FFF2-40B4-BE49-F238E27FC236}">
                <a16:creationId xmlns:a16="http://schemas.microsoft.com/office/drawing/2014/main" id="{B7C13315-B497-49C8-96AD-9EFD16433A7C}"/>
              </a:ext>
            </a:extLst>
          </p:cNvPr>
          <p:cNvSpPr>
            <a:spLocks noGrp="1"/>
          </p:cNvSpPr>
          <p:nvPr>
            <p:ph type="title"/>
          </p:nvPr>
        </p:nvSpPr>
        <p:spPr>
          <a:xfrm>
            <a:off x="172280" y="188537"/>
            <a:ext cx="7580243" cy="702000"/>
          </a:xfrm>
        </p:spPr>
        <p:txBody>
          <a:bodyPr/>
          <a:lstStyle/>
          <a:p>
            <a:r>
              <a:rPr lang="en-AU" dirty="0"/>
              <a:t>GINA methodology – additional details </a:t>
            </a:r>
          </a:p>
        </p:txBody>
      </p:sp>
    </p:spTree>
    <p:extLst>
      <p:ext uri="{BB962C8B-B14F-4D97-AF65-F5344CB8AC3E}">
        <p14:creationId xmlns:p14="http://schemas.microsoft.com/office/powerpoint/2010/main" val="418126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22711"/>
            <a:ext cx="7772400" cy="1102519"/>
          </a:xfrm>
        </p:spPr>
        <p:txBody>
          <a:bodyPr/>
          <a:lstStyle/>
          <a:p>
            <a:r>
              <a:rPr lang="en-AU"/>
              <a:t>Questions?</a:t>
            </a:r>
          </a:p>
        </p:txBody>
      </p:sp>
    </p:spTree>
    <p:extLst>
      <p:ext uri="{BB962C8B-B14F-4D97-AF65-F5344CB8AC3E}">
        <p14:creationId xmlns:p14="http://schemas.microsoft.com/office/powerpoint/2010/main" val="70111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684E37-1A0C-4A8D-91B4-7285E4846484}"/>
              </a:ext>
            </a:extLst>
          </p:cNvPr>
          <p:cNvSpPr>
            <a:spLocks noGrp="1"/>
          </p:cNvSpPr>
          <p:nvPr>
            <p:ph idx="1"/>
          </p:nvPr>
        </p:nvSpPr>
        <p:spPr/>
        <p:txBody>
          <a:bodyPr/>
          <a:lstStyle/>
          <a:p>
            <a:r>
              <a:rPr lang="en-US" dirty="0"/>
              <a:t>Information for health professionals</a:t>
            </a:r>
          </a:p>
          <a:p>
            <a:pPr lvl="1"/>
            <a:r>
              <a:rPr lang="en-US" dirty="0"/>
              <a:t>World Health Organization (WHO) recommendations for infection control</a:t>
            </a:r>
            <a:br>
              <a:rPr lang="en-US" dirty="0"/>
            </a:br>
            <a:r>
              <a:rPr lang="en-US" dirty="0">
                <a:hlinkClick r:id="rId2"/>
              </a:rPr>
              <a:t>www.who.int/publications-detail/infection-prevention-and-control-during-health-care-when-novel-coronavirus-(ncov)-infection-is-suspected-20200125</a:t>
            </a:r>
            <a:r>
              <a:rPr lang="en-US" dirty="0"/>
              <a:t> </a:t>
            </a:r>
            <a:endParaRPr lang="en-US" u="sng" dirty="0"/>
          </a:p>
          <a:p>
            <a:pPr lvl="1"/>
            <a:r>
              <a:rPr lang="en-US" dirty="0"/>
              <a:t>Centers for Disease Control and Prevention (CDC) </a:t>
            </a:r>
            <a:br>
              <a:rPr lang="en-US" dirty="0"/>
            </a:br>
            <a:r>
              <a:rPr lang="en-AU" u="sng" dirty="0">
                <a:hlinkClick r:id="rId3"/>
              </a:rPr>
              <a:t>www.cdc.gov/coronavirus/2019-nCoV/hcp/index.html</a:t>
            </a:r>
            <a:r>
              <a:rPr lang="en-AU" dirty="0"/>
              <a:t>,</a:t>
            </a:r>
          </a:p>
          <a:p>
            <a:r>
              <a:rPr lang="en-AU" dirty="0"/>
              <a:t>Information for patients</a:t>
            </a:r>
          </a:p>
          <a:p>
            <a:pPr lvl="1"/>
            <a:r>
              <a:rPr lang="en-AU" dirty="0"/>
              <a:t>CDC: </a:t>
            </a:r>
            <a:r>
              <a:rPr lang="en-AU" u="sng" dirty="0">
                <a:hlinkClick r:id="rId3"/>
              </a:rPr>
              <a:t>https://www.cdc.gov/coronavirus/2019-ncov/index.html</a:t>
            </a:r>
            <a:r>
              <a:rPr lang="en-AU" dirty="0"/>
              <a:t>.</a:t>
            </a:r>
          </a:p>
          <a:p>
            <a:r>
              <a:rPr lang="en-AU" dirty="0"/>
              <a:t>Information for health systems</a:t>
            </a:r>
          </a:p>
          <a:p>
            <a:pPr lvl="1"/>
            <a:r>
              <a:rPr lang="en-AU" u="sng" dirty="0">
                <a:hlinkClick r:id="rId3"/>
              </a:rPr>
              <a:t>www.who.int/emergencies/diseases/novel-coronavirus-2019/technical-guidance</a:t>
            </a:r>
            <a:endParaRPr lang="en-AU" u="sng" dirty="0"/>
          </a:p>
          <a:p>
            <a:r>
              <a:rPr lang="en-AU" dirty="0"/>
              <a:t>Follow local health advice about hygiene strategies and use of personal protective equipment as new information becomes available in your country or region </a:t>
            </a:r>
            <a:endParaRPr lang="en-US" dirty="0"/>
          </a:p>
          <a:p>
            <a:pPr lvl="1"/>
            <a:endParaRPr lang="en-US" u="sng" dirty="0"/>
          </a:p>
          <a:p>
            <a:endParaRPr lang="en-AU" dirty="0"/>
          </a:p>
        </p:txBody>
      </p:sp>
      <p:sp>
        <p:nvSpPr>
          <p:cNvPr id="3" name="Title 2">
            <a:extLst>
              <a:ext uri="{FF2B5EF4-FFF2-40B4-BE49-F238E27FC236}">
                <a16:creationId xmlns:a16="http://schemas.microsoft.com/office/drawing/2014/main" id="{FA0C0C87-6013-437F-8727-3D8B81C1C7C5}"/>
              </a:ext>
            </a:extLst>
          </p:cNvPr>
          <p:cNvSpPr>
            <a:spLocks noGrp="1"/>
          </p:cNvSpPr>
          <p:nvPr>
            <p:ph type="title"/>
          </p:nvPr>
        </p:nvSpPr>
        <p:spPr/>
        <p:txBody>
          <a:bodyPr>
            <a:normAutofit/>
          </a:bodyPr>
          <a:lstStyle/>
          <a:p>
            <a:r>
              <a:rPr lang="en-AU" dirty="0"/>
              <a:t>Other resources for COVID-19 </a:t>
            </a:r>
            <a:r>
              <a:rPr lang="en-AU" sz="1600" i="1" dirty="0"/>
              <a:t>(as at March 30, 2020)</a:t>
            </a:r>
            <a:endParaRPr lang="en-AU" i="1" dirty="0"/>
          </a:p>
        </p:txBody>
      </p:sp>
    </p:spTree>
    <p:extLst>
      <p:ext uri="{BB962C8B-B14F-4D97-AF65-F5344CB8AC3E}">
        <p14:creationId xmlns:p14="http://schemas.microsoft.com/office/powerpoint/2010/main" val="426971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94522"/>
            <a:ext cx="8527348" cy="3906078"/>
          </a:xfrm>
        </p:spPr>
        <p:txBody>
          <a:bodyPr>
            <a:normAutofit/>
          </a:bodyPr>
          <a:lstStyle/>
          <a:p>
            <a:r>
              <a:rPr lang="en-AU" dirty="0"/>
              <a:t>The GINA report is not a guideline, but an integrated evidence-based strategy focusing on translation into clinical practice</a:t>
            </a:r>
          </a:p>
          <a:p>
            <a:r>
              <a:rPr lang="en-AU" dirty="0"/>
              <a:t>Recommendations are framed, not as answers to isolated PICOT questions, but as part of an integrated strategy, in relation to:</a:t>
            </a:r>
          </a:p>
          <a:p>
            <a:pPr lvl="1"/>
            <a:r>
              <a:rPr lang="en-AU" dirty="0"/>
              <a:t>The GINA goals of preventing asthma deaths and exacerbations, as well as </a:t>
            </a:r>
            <a:br>
              <a:rPr lang="en-AU" dirty="0"/>
            </a:br>
            <a:r>
              <a:rPr lang="en-AU" dirty="0"/>
              <a:t>improving symptom control</a:t>
            </a:r>
          </a:p>
          <a:p>
            <a:pPr lvl="1"/>
            <a:r>
              <a:rPr lang="en-AU" dirty="0"/>
              <a:t>Current understanding of underlying disease processes</a:t>
            </a:r>
          </a:p>
          <a:p>
            <a:pPr lvl="1"/>
            <a:r>
              <a:rPr lang="en-AU" dirty="0"/>
              <a:t>Human </a:t>
            </a:r>
            <a:r>
              <a:rPr lang="en-AU" dirty="0" err="1"/>
              <a:t>behavior</a:t>
            </a:r>
            <a:r>
              <a:rPr lang="en-AU" dirty="0"/>
              <a:t> (of health professionals and patients/carers)</a:t>
            </a:r>
          </a:p>
          <a:p>
            <a:pPr lvl="1"/>
            <a:r>
              <a:rPr lang="en-AU" dirty="0"/>
              <a:t>Implementation in clinical practice</a:t>
            </a:r>
          </a:p>
          <a:p>
            <a:pPr lvl="1"/>
            <a:r>
              <a:rPr lang="en-AU" dirty="0"/>
              <a:t>Global variation in populations, health systems and medication access </a:t>
            </a:r>
          </a:p>
          <a:p>
            <a:endParaRPr lang="en-AU" dirty="0"/>
          </a:p>
          <a:p>
            <a:pPr lvl="1"/>
            <a:endParaRPr lang="en-AU" dirty="0"/>
          </a:p>
          <a:p>
            <a:pPr lvl="1"/>
            <a:endParaRPr lang="en-AU" dirty="0"/>
          </a:p>
          <a:p>
            <a:endParaRPr lang="en-AU" dirty="0"/>
          </a:p>
        </p:txBody>
      </p:sp>
      <p:sp>
        <p:nvSpPr>
          <p:cNvPr id="3" name="Title 2"/>
          <p:cNvSpPr>
            <a:spLocks noGrp="1"/>
          </p:cNvSpPr>
          <p:nvPr>
            <p:ph type="title"/>
          </p:nvPr>
        </p:nvSpPr>
        <p:spPr>
          <a:xfrm>
            <a:off x="172280" y="188537"/>
            <a:ext cx="7580243" cy="702000"/>
          </a:xfrm>
        </p:spPr>
        <p:txBody>
          <a:bodyPr/>
          <a:lstStyle/>
          <a:p>
            <a:r>
              <a:rPr lang="en-AU"/>
              <a:t>About the GINA strategy</a:t>
            </a:r>
          </a:p>
        </p:txBody>
      </p:sp>
    </p:spTree>
    <p:extLst>
      <p:ext uri="{BB962C8B-B14F-4D97-AF65-F5344CB8AC3E}">
        <p14:creationId xmlns:p14="http://schemas.microsoft.com/office/powerpoint/2010/main" val="222557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6F38-C463-4EE6-84FA-553BBC8DBB0A}"/>
              </a:ext>
            </a:extLst>
          </p:cNvPr>
          <p:cNvSpPr>
            <a:spLocks noGrp="1"/>
          </p:cNvSpPr>
          <p:nvPr>
            <p:ph type="title"/>
          </p:nvPr>
        </p:nvSpPr>
        <p:spPr/>
        <p:txBody>
          <a:bodyPr/>
          <a:lstStyle/>
          <a:p>
            <a:r>
              <a:rPr lang="en-AU" dirty="0"/>
              <a:t>A reminder – the key change in GINA 2019</a:t>
            </a:r>
          </a:p>
        </p:txBody>
      </p:sp>
      <p:grpSp>
        <p:nvGrpSpPr>
          <p:cNvPr id="9" name="Group 8">
            <a:extLst>
              <a:ext uri="{FF2B5EF4-FFF2-40B4-BE49-F238E27FC236}">
                <a16:creationId xmlns:a16="http://schemas.microsoft.com/office/drawing/2014/main" id="{BACBF5CE-3002-4B5C-8E6D-89CB6B28C40F}"/>
              </a:ext>
            </a:extLst>
          </p:cNvPr>
          <p:cNvGrpSpPr/>
          <p:nvPr/>
        </p:nvGrpSpPr>
        <p:grpSpPr>
          <a:xfrm>
            <a:off x="2160634" y="875789"/>
            <a:ext cx="4586753" cy="2582708"/>
            <a:chOff x="2160634" y="875789"/>
            <a:chExt cx="4822724" cy="2796584"/>
          </a:xfrm>
        </p:grpSpPr>
        <p:pic>
          <p:nvPicPr>
            <p:cNvPr id="4" name="Picture 3" descr="A screenshot of a cell phone&#10;&#10;Description automatically generated">
              <a:extLst>
                <a:ext uri="{FF2B5EF4-FFF2-40B4-BE49-F238E27FC236}">
                  <a16:creationId xmlns:a16="http://schemas.microsoft.com/office/drawing/2014/main" id="{494D164A-0AEA-4A60-896E-AC1BAE701B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634" y="875789"/>
              <a:ext cx="4822724" cy="2796584"/>
            </a:xfrm>
            <a:prstGeom prst="rect">
              <a:avLst/>
            </a:prstGeom>
            <a:ln>
              <a:solidFill>
                <a:schemeClr val="bg1">
                  <a:lumMod val="75000"/>
                </a:schemeClr>
              </a:solidFill>
            </a:ln>
            <a:effectLst>
              <a:outerShdw blurRad="50800" dist="38100" dir="2700000" algn="tl" rotWithShape="0">
                <a:prstClr val="black">
                  <a:alpha val="40000"/>
                </a:prstClr>
              </a:outerShdw>
            </a:effectLst>
          </p:spPr>
        </p:pic>
        <p:pic>
          <p:nvPicPr>
            <p:cNvPr id="6" name="Picture 5" descr="A picture containing drawing&#10;&#10;Description automatically generated">
              <a:extLst>
                <a:ext uri="{FF2B5EF4-FFF2-40B4-BE49-F238E27FC236}">
                  <a16:creationId xmlns:a16="http://schemas.microsoft.com/office/drawing/2014/main" id="{042BF2BD-467B-41A3-AE56-BA0D988E7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171" y="883163"/>
              <a:ext cx="474978" cy="444192"/>
            </a:xfrm>
            <a:prstGeom prst="rect">
              <a:avLst/>
            </a:prstGeom>
          </p:spPr>
        </p:pic>
      </p:grpSp>
      <p:pic>
        <p:nvPicPr>
          <p:cNvPr id="8" name="Picture 7" descr="A close up of a sign&#10;&#10;Description automatically generated">
            <a:extLst>
              <a:ext uri="{FF2B5EF4-FFF2-40B4-BE49-F238E27FC236}">
                <a16:creationId xmlns:a16="http://schemas.microsoft.com/office/drawing/2014/main" id="{43FA0A9D-05D8-4007-90C8-D51888BA0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9212" y="3700710"/>
            <a:ext cx="5585575" cy="103189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1512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a:t>Patients with apparently mild asthma are at risk of serious adverse events</a:t>
            </a:r>
          </a:p>
          <a:p>
            <a:pPr lvl="1"/>
            <a:r>
              <a:rPr lang="en-AU"/>
              <a:t>30–37% of adults with acute asthma</a:t>
            </a:r>
          </a:p>
          <a:p>
            <a:pPr lvl="1"/>
            <a:r>
              <a:rPr lang="en-AU"/>
              <a:t>16% of patients with near-fatal asthma</a:t>
            </a:r>
          </a:p>
          <a:p>
            <a:pPr lvl="1"/>
            <a:r>
              <a:rPr lang="en-AU"/>
              <a:t>15–20% of adults dying of asthma</a:t>
            </a:r>
          </a:p>
          <a:p>
            <a:r>
              <a:rPr lang="en-AU"/>
              <a:t>Exacerbation triggers are variable (viruses, pollens, pollution, poor adherence)</a:t>
            </a:r>
          </a:p>
          <a:p>
            <a:r>
              <a:rPr lang="en-AU"/>
              <a:t>Inhaled SABA has been first-line treatment for asthma for 50 years</a:t>
            </a:r>
          </a:p>
          <a:p>
            <a:pPr lvl="1"/>
            <a:r>
              <a:rPr lang="en-AU"/>
              <a:t>This dates from an era when asthma was thought to be a disease of bronchoconstriction</a:t>
            </a:r>
          </a:p>
          <a:p>
            <a:pPr lvl="1"/>
            <a:r>
              <a:rPr lang="en-AU"/>
              <a:t>Patient satisfaction with, and reliance on, SABA treatment is reinforced by its rapid relief of symptoms, its prominence in ED and hospital management of exacerbations, and low cost</a:t>
            </a:r>
          </a:p>
          <a:p>
            <a:pPr lvl="1"/>
            <a:r>
              <a:rPr lang="en-AU"/>
              <a:t>Patients commonly believe that </a:t>
            </a:r>
            <a:r>
              <a:rPr lang="en-AU" i="1"/>
              <a:t>“My reliever gives me control over my asthma”</a:t>
            </a:r>
            <a:r>
              <a:rPr lang="en-AU"/>
              <a:t>, so they often don’t see the need for additional treatment</a:t>
            </a:r>
            <a:endParaRPr lang="en-AU" i="1"/>
          </a:p>
        </p:txBody>
      </p:sp>
      <p:sp>
        <p:nvSpPr>
          <p:cNvPr id="2" name="Title 1"/>
          <p:cNvSpPr>
            <a:spLocks noGrp="1"/>
          </p:cNvSpPr>
          <p:nvPr>
            <p:ph type="title"/>
          </p:nvPr>
        </p:nvSpPr>
        <p:spPr>
          <a:xfrm>
            <a:off x="172280" y="188537"/>
            <a:ext cx="8002891" cy="702000"/>
          </a:xfrm>
        </p:spPr>
        <p:txBody>
          <a:bodyPr>
            <a:normAutofit fontScale="90000"/>
          </a:bodyPr>
          <a:lstStyle/>
          <a:p>
            <a:r>
              <a:rPr lang="en-AU"/>
              <a:t>Background to changes in 2019 - the risks of ‘mild’ asthma</a:t>
            </a:r>
          </a:p>
        </p:txBody>
      </p:sp>
      <p:sp>
        <p:nvSpPr>
          <p:cNvPr id="4" name="Right Brace 3"/>
          <p:cNvSpPr/>
          <p:nvPr/>
        </p:nvSpPr>
        <p:spPr>
          <a:xfrm>
            <a:off x="4807633" y="1372106"/>
            <a:ext cx="108000" cy="654756"/>
          </a:xfrm>
          <a:prstGeom prst="rightBrace">
            <a:avLst/>
          </a:prstGeom>
        </p:spPr>
        <p:style>
          <a:lnRef idx="2">
            <a:schemeClr val="accent1"/>
          </a:lnRef>
          <a:fillRef idx="0">
            <a:schemeClr val="accent1"/>
          </a:fillRef>
          <a:effectRef idx="1">
            <a:schemeClr val="accent1"/>
          </a:effectRef>
          <a:fontRef idx="minor">
            <a:schemeClr val="tx1"/>
          </a:fontRef>
        </p:style>
        <p:txBody>
          <a:bodyPr lIns="91412" tIns="45706" rIns="91412" bIns="45706" spcCol="0" rtlCol="0" anchor="ctr"/>
          <a:lstStyle/>
          <a:p>
            <a:pPr algn="ctr" defTabSz="456638"/>
            <a:endParaRPr lang="en-AU">
              <a:solidFill>
                <a:srgbClr val="0C0C0C"/>
              </a:solidFill>
            </a:endParaRPr>
          </a:p>
        </p:txBody>
      </p:sp>
      <p:sp>
        <p:nvSpPr>
          <p:cNvPr id="5" name="TextBox 4"/>
          <p:cNvSpPr txBox="1"/>
          <p:nvPr/>
        </p:nvSpPr>
        <p:spPr>
          <a:xfrm>
            <a:off x="4915632" y="1452065"/>
            <a:ext cx="3694967" cy="523192"/>
          </a:xfrm>
          <a:prstGeom prst="rect">
            <a:avLst/>
          </a:prstGeom>
          <a:noFill/>
        </p:spPr>
        <p:txBody>
          <a:bodyPr wrap="square" lIns="91412" tIns="45706" rIns="91412" bIns="45706" rtlCol="0">
            <a:spAutoFit/>
          </a:bodyPr>
          <a:lstStyle/>
          <a:p>
            <a:pPr defTabSz="456638"/>
            <a:r>
              <a:rPr lang="en-AU" sz="1400">
                <a:solidFill>
                  <a:srgbClr val="0C0C0C"/>
                </a:solidFill>
              </a:rPr>
              <a:t>had symptoms less than weekly in previous 3 months </a:t>
            </a:r>
            <a:r>
              <a:rPr lang="en-AU" sz="1400" i="1">
                <a:solidFill>
                  <a:srgbClr val="0C0C0C"/>
                </a:solidFill>
              </a:rPr>
              <a:t>(Dusser, Allergy 2007)</a:t>
            </a:r>
            <a:endParaRPr lang="en-AU" sz="1600" i="1">
              <a:solidFill>
                <a:srgbClr val="0C0C0C"/>
              </a:solidFill>
            </a:endParaRPr>
          </a:p>
        </p:txBody>
      </p:sp>
    </p:spTree>
    <p:extLst>
      <p:ext uri="{BB962C8B-B14F-4D97-AF65-F5344CB8AC3E}">
        <p14:creationId xmlns:p14="http://schemas.microsoft.com/office/powerpoint/2010/main" val="149347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80" y="188537"/>
            <a:ext cx="8351234" cy="702000"/>
          </a:xfrm>
        </p:spPr>
        <p:txBody>
          <a:bodyPr>
            <a:normAutofit/>
          </a:bodyPr>
          <a:lstStyle/>
          <a:p>
            <a:pPr marL="87313"/>
            <a:r>
              <a:rPr lang="en-AU" sz="2100"/>
              <a:t>Background to changes in 2019 - the risks of SABA-only treatment</a:t>
            </a:r>
          </a:p>
        </p:txBody>
      </p:sp>
      <p:sp>
        <p:nvSpPr>
          <p:cNvPr id="3" name="Content Placeholder 2"/>
          <p:cNvSpPr>
            <a:spLocks noGrp="1"/>
          </p:cNvSpPr>
          <p:nvPr>
            <p:ph idx="1"/>
          </p:nvPr>
        </p:nvSpPr>
        <p:spPr>
          <a:xfrm>
            <a:off x="457200" y="894522"/>
            <a:ext cx="8527348" cy="4248978"/>
          </a:xfrm>
        </p:spPr>
        <p:txBody>
          <a:bodyPr>
            <a:normAutofit/>
          </a:bodyPr>
          <a:lstStyle/>
          <a:p>
            <a:r>
              <a:rPr lang="en-AU" dirty="0">
                <a:sym typeface="Wingdings"/>
              </a:rPr>
              <a:t>Regular or frequent use of SABA is associated with adverse effects</a:t>
            </a:r>
          </a:p>
          <a:p>
            <a:pPr lvl="1"/>
            <a:r>
              <a:rPr lang="en-AU" dirty="0">
                <a:latin typeface="Symbol" panose="05050102010706020507" pitchFamily="18" charset="2"/>
                <a:sym typeface="Wingdings"/>
              </a:rPr>
              <a:t>b</a:t>
            </a:r>
            <a:r>
              <a:rPr lang="en-AU" dirty="0">
                <a:sym typeface="Wingdings"/>
              </a:rPr>
              <a:t>-receptor downregulation, decreased </a:t>
            </a:r>
            <a:r>
              <a:rPr lang="en-AU" dirty="0" err="1">
                <a:sym typeface="Wingdings"/>
              </a:rPr>
              <a:t>bronchoprotection</a:t>
            </a:r>
            <a:r>
              <a:rPr lang="en-AU" dirty="0">
                <a:sym typeface="Wingdings"/>
              </a:rPr>
              <a:t>, rebound hyperresponsiveness, decreased bronchodilator response </a:t>
            </a:r>
            <a:r>
              <a:rPr lang="en-AU" sz="1200" i="1" dirty="0">
                <a:sym typeface="Wingdings"/>
              </a:rPr>
              <a:t>(</a:t>
            </a:r>
            <a:r>
              <a:rPr lang="en-AU" sz="1200" i="1" dirty="0" err="1">
                <a:sym typeface="Wingdings"/>
              </a:rPr>
              <a:t>Hancox</a:t>
            </a:r>
            <a:r>
              <a:rPr lang="en-AU" sz="1200" i="1" dirty="0">
                <a:sym typeface="Wingdings"/>
              </a:rPr>
              <a:t>, Respir Med 2000)</a:t>
            </a:r>
          </a:p>
          <a:p>
            <a:pPr lvl="1"/>
            <a:r>
              <a:rPr lang="en-AU" dirty="0">
                <a:sym typeface="Wingdings"/>
              </a:rPr>
              <a:t>Increased allergic response, and increased eosinophilic airway inflammation</a:t>
            </a:r>
            <a:r>
              <a:rPr lang="en-AU" i="1" dirty="0">
                <a:sym typeface="Wingdings"/>
              </a:rPr>
              <a:t> </a:t>
            </a:r>
            <a:br>
              <a:rPr lang="en-AU" i="1" dirty="0">
                <a:sym typeface="Wingdings"/>
              </a:rPr>
            </a:br>
            <a:r>
              <a:rPr lang="en-AU" sz="1200" i="1" dirty="0">
                <a:sym typeface="Wingdings"/>
              </a:rPr>
              <a:t>(Aldridge, AJRCCM 2000)</a:t>
            </a:r>
            <a:endParaRPr lang="en-AU" sz="1400" i="1" dirty="0"/>
          </a:p>
          <a:p>
            <a:r>
              <a:rPr lang="en-AU" dirty="0"/>
              <a:t>Higher use of SABA is associated with adverse clinical outcomes</a:t>
            </a:r>
          </a:p>
          <a:p>
            <a:pPr lvl="1"/>
            <a:r>
              <a:rPr lang="en-AU" dirty="0"/>
              <a:t>Dispensing of ≥3 canisters per year (average 1.7 puffs/day) is associated with higher</a:t>
            </a:r>
            <a:r>
              <a:rPr lang="en-AU" dirty="0">
                <a:sym typeface="Wingdings"/>
              </a:rPr>
              <a:t> risk of emergency department presentations </a:t>
            </a:r>
            <a:r>
              <a:rPr lang="en-AU" sz="1200" i="1" dirty="0">
                <a:sym typeface="Wingdings"/>
              </a:rPr>
              <a:t>(Stanford, AAAI 2012)</a:t>
            </a:r>
          </a:p>
          <a:p>
            <a:pPr lvl="1"/>
            <a:r>
              <a:rPr lang="en-AU" dirty="0"/>
              <a:t>Dispensing of ≥12 canisters per year is associated with higher</a:t>
            </a:r>
            <a:r>
              <a:rPr lang="en-AU" dirty="0">
                <a:sym typeface="Wingdings"/>
              </a:rPr>
              <a:t> </a:t>
            </a:r>
            <a:r>
              <a:rPr lang="en-AU" dirty="0"/>
              <a:t>risk of </a:t>
            </a:r>
            <a:r>
              <a:rPr lang="en-AU" dirty="0">
                <a:sym typeface="Wingdings"/>
              </a:rPr>
              <a:t>death</a:t>
            </a:r>
            <a:r>
              <a:rPr lang="en-AU" sz="1100" i="1" dirty="0">
                <a:sym typeface="Wingdings"/>
              </a:rPr>
              <a:t> </a:t>
            </a:r>
            <a:r>
              <a:rPr lang="en-AU" sz="1200" i="1" dirty="0">
                <a:sym typeface="Wingdings"/>
              </a:rPr>
              <a:t>(</a:t>
            </a:r>
            <a:r>
              <a:rPr lang="en-AU" sz="1200" i="1" dirty="0" err="1">
                <a:sym typeface="Wingdings"/>
              </a:rPr>
              <a:t>Suissa</a:t>
            </a:r>
            <a:r>
              <a:rPr lang="en-AU" sz="1200" i="1" dirty="0">
                <a:sym typeface="Wingdings"/>
              </a:rPr>
              <a:t>, AJRCCM 1994)</a:t>
            </a:r>
            <a:endParaRPr lang="en-AU" sz="1400" i="1" dirty="0">
              <a:sym typeface="Wingdings"/>
            </a:endParaRPr>
          </a:p>
        </p:txBody>
      </p:sp>
    </p:spTree>
    <p:extLst>
      <p:ext uri="{BB962C8B-B14F-4D97-AF65-F5344CB8AC3E}">
        <p14:creationId xmlns:p14="http://schemas.microsoft.com/office/powerpoint/2010/main" val="12708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0977"/>
            <a:ext cx="8686800" cy="4248979"/>
          </a:xfrm>
        </p:spPr>
        <p:txBody>
          <a:bodyPr>
            <a:normAutofit/>
          </a:bodyPr>
          <a:lstStyle/>
          <a:p>
            <a:r>
              <a:rPr lang="en-AU" dirty="0"/>
              <a:t>Since 2007, GINA has been actively seeking interventions for mild asthma</a:t>
            </a:r>
          </a:p>
          <a:p>
            <a:pPr lvl="1"/>
            <a:r>
              <a:rPr lang="en-AU" dirty="0"/>
              <a:t>to reduce the risk of asthma-related exacerbations and death</a:t>
            </a:r>
            <a:endParaRPr lang="en-AU" i="1" dirty="0"/>
          </a:p>
          <a:p>
            <a:pPr lvl="1"/>
            <a:r>
              <a:rPr lang="en-AU" dirty="0"/>
              <a:t>to provide consistent messaging about the goals of asthma treatment, including prevention of exacerbations, across the spectrum of asthma severity </a:t>
            </a:r>
          </a:p>
          <a:p>
            <a:pPr lvl="1"/>
            <a:r>
              <a:rPr lang="en-AU" dirty="0"/>
              <a:t>to avoid establishing patient reliance on SABA early in the course of the disease</a:t>
            </a:r>
          </a:p>
          <a:p>
            <a:r>
              <a:rPr lang="en-AU" dirty="0"/>
              <a:t>GINA emphasized poor adherence as a modifiable risk factor for exacerbations </a:t>
            </a:r>
          </a:p>
          <a:p>
            <a:pPr lvl="1"/>
            <a:r>
              <a:rPr lang="en-AU" dirty="0"/>
              <a:t>When the reliever is SABA, poor adherence with maintenance controller exposes the patient to risks of SABA-only treatment</a:t>
            </a:r>
          </a:p>
          <a:p>
            <a:r>
              <a:rPr lang="en-AU" dirty="0"/>
              <a:t>GINA members repeatedly sought funding for RCTs of as-needed ICS-formoterol </a:t>
            </a:r>
            <a:br>
              <a:rPr lang="en-AU" dirty="0"/>
            </a:br>
            <a:r>
              <a:rPr lang="en-AU" dirty="0"/>
              <a:t>for risk reduction in mild asthma</a:t>
            </a:r>
          </a:p>
          <a:p>
            <a:pPr lvl="1"/>
            <a:r>
              <a:rPr lang="en-AU" dirty="0"/>
              <a:t>Eventually culminated in 2014 with the initiation of the SYGMA studies, published in 2018 </a:t>
            </a:r>
            <a:br>
              <a:rPr lang="en-AU" dirty="0"/>
            </a:br>
            <a:r>
              <a:rPr lang="en-AU" sz="1200" i="1" dirty="0"/>
              <a:t>(O’Byrne </a:t>
            </a:r>
            <a:r>
              <a:rPr lang="en-AU" sz="1200" i="1" dirty="0" err="1"/>
              <a:t>NEJMed</a:t>
            </a:r>
            <a:r>
              <a:rPr lang="en-AU" sz="1200" i="1" dirty="0"/>
              <a:t> 2018; Bateman </a:t>
            </a:r>
            <a:r>
              <a:rPr lang="en-AU" sz="1200" i="1" dirty="0" err="1"/>
              <a:t>NEJMed</a:t>
            </a:r>
            <a:r>
              <a:rPr lang="en-AU" sz="1200" i="1" dirty="0"/>
              <a:t> 2018)</a:t>
            </a:r>
            <a:endParaRPr lang="en-AU" dirty="0"/>
          </a:p>
          <a:p>
            <a:endParaRPr lang="en-AU" dirty="0"/>
          </a:p>
          <a:p>
            <a:endParaRPr lang="en-AU" dirty="0"/>
          </a:p>
        </p:txBody>
      </p:sp>
      <p:sp>
        <p:nvSpPr>
          <p:cNvPr id="3" name="Title 2"/>
          <p:cNvSpPr>
            <a:spLocks noGrp="1"/>
          </p:cNvSpPr>
          <p:nvPr>
            <p:ph type="title"/>
          </p:nvPr>
        </p:nvSpPr>
        <p:spPr/>
        <p:txBody>
          <a:bodyPr>
            <a:normAutofit/>
          </a:bodyPr>
          <a:lstStyle/>
          <a:p>
            <a:r>
              <a:rPr lang="en-AU"/>
              <a:t>The 12-year history behind changes in GINA 2019</a:t>
            </a:r>
          </a:p>
        </p:txBody>
      </p:sp>
    </p:spTree>
    <p:extLst>
      <p:ext uri="{BB962C8B-B14F-4D97-AF65-F5344CB8AC3E}">
        <p14:creationId xmlns:p14="http://schemas.microsoft.com/office/powerpoint/2010/main" val="1951598781"/>
      </p:ext>
    </p:extLst>
  </p:cSld>
  <p:clrMapOvr>
    <a:masterClrMapping/>
  </p:clrMapOvr>
</p:sld>
</file>

<file path=ppt/theme/theme1.xml><?xml version="1.0" encoding="utf-8"?>
<a:theme xmlns:a="http://schemas.openxmlformats.org/drawingml/2006/main" name="GINA 16_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GINA 16_9</Template>
  <TotalTime>4271</TotalTime>
  <Words>3348</Words>
  <Application>Microsoft Office PowerPoint</Application>
  <PresentationFormat>On-screen Show (16:9)</PresentationFormat>
  <Paragraphs>272</Paragraphs>
  <Slides>35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Symbol</vt:lpstr>
      <vt:lpstr>Wingdings</vt:lpstr>
      <vt:lpstr>GINA 16_9</vt:lpstr>
      <vt:lpstr>Global Initiative for Asthma (GINA) What’s new in GINA 2020?</vt:lpstr>
      <vt:lpstr>COVID-19 and asthma (as at April 3, 2020)</vt:lpstr>
      <vt:lpstr>COVID-19 and asthma (as at March 30, 2020)</vt:lpstr>
      <vt:lpstr>Other resources for COVID-19 (as at March 30, 2020)</vt:lpstr>
      <vt:lpstr>About the GINA strategy</vt:lpstr>
      <vt:lpstr>A reminder – the key change in GINA 2019</vt:lpstr>
      <vt:lpstr>Background to changes in 2019 - the risks of ‘mild’ asthma</vt:lpstr>
      <vt:lpstr>Background to changes in 2019 - the risks of SABA-only treatment</vt:lpstr>
      <vt:lpstr>The 12-year history behind changes in GINA 2019</vt:lpstr>
      <vt:lpstr>GINA 2019 – landmark changes in asthma management</vt:lpstr>
      <vt:lpstr>The main GINA treatment figure</vt:lpstr>
      <vt:lpstr>PowerPoint Presentation</vt:lpstr>
      <vt:lpstr>PowerPoint Presentation</vt:lpstr>
      <vt:lpstr>Additional supporting evidence</vt:lpstr>
      <vt:lpstr>PowerPoint Presentation</vt:lpstr>
      <vt:lpstr>Initial asthma treatment – where to start?</vt:lpstr>
      <vt:lpstr>PowerPoint Presentation</vt:lpstr>
      <vt:lpstr>PowerPoint Presentation</vt:lpstr>
      <vt:lpstr>PowerPoint Presentation</vt:lpstr>
      <vt:lpstr>PowerPoint Presentation</vt:lpstr>
      <vt:lpstr>As-needed ICS-formoterol – maximum daily dose?</vt:lpstr>
      <vt:lpstr>Assessment of symptom control</vt:lpstr>
      <vt:lpstr>Low, medium and high doses of different ICS</vt:lpstr>
      <vt:lpstr>Low, medium and high ICS doses: adults/adolescents</vt:lpstr>
      <vt:lpstr>Low, medium and high ICS doses: children 6-11 years</vt:lpstr>
      <vt:lpstr>Low, medium and high ICS doses: children 5 years and younger</vt:lpstr>
      <vt:lpstr>Adverse effects with montelukast</vt:lpstr>
      <vt:lpstr>Asthma management in children</vt:lpstr>
      <vt:lpstr>Difficult-to-treat and severe asthma</vt:lpstr>
      <vt:lpstr>PowerPoint Presentation</vt:lpstr>
      <vt:lpstr>Patients with features of asthma and COPD</vt:lpstr>
      <vt:lpstr>Patients with features of asthma and COPD</vt:lpstr>
      <vt:lpstr>Other changes in GINA 2020</vt:lpstr>
      <vt:lpstr>GINA methodology – additional details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GINA 2019?</dc:title>
  <dc:creator>Helen K. Reddel</dc:creator>
  <cp:lastModifiedBy>Rebecca Decker</cp:lastModifiedBy>
  <cp:revision>1040</cp:revision>
  <dcterms:created xsi:type="dcterms:W3CDTF">2019-04-03T19:48:09Z</dcterms:created>
  <dcterms:modified xsi:type="dcterms:W3CDTF">2020-04-04T18:57:16Z</dcterms:modified>
</cp:coreProperties>
</file>