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74" r:id="rId7"/>
    <p:sldId id="278" r:id="rId8"/>
    <p:sldId id="272" r:id="rId9"/>
    <p:sldId id="279" r:id="rId10"/>
    <p:sldId id="282" r:id="rId11"/>
    <p:sldId id="281" r:id="rId12"/>
    <p:sldId id="275" r:id="rId13"/>
    <p:sldId id="276" r:id="rId14"/>
    <p:sldId id="277" r:id="rId15"/>
    <p:sldId id="262" r:id="rId16"/>
    <p:sldId id="263" r:id="rId17"/>
    <p:sldId id="267" r:id="rId18"/>
    <p:sldId id="264" r:id="rId19"/>
    <p:sldId id="265" r:id="rId20"/>
    <p:sldId id="266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7" autoAdjust="0"/>
    <p:restoredTop sz="94650" autoAdjust="0"/>
  </p:normalViewPr>
  <p:slideViewPr>
    <p:cSldViewPr>
      <p:cViewPr>
        <p:scale>
          <a:sx n="68" d="100"/>
          <a:sy n="68" d="100"/>
        </p:scale>
        <p:origin x="-1156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17-10-20T23:29:55.5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8890 5027,'0'0,"18"0,0 0,17 0,0 0,18 0,0 0,88 0,0 0,0 35,0-35,-17 0,17 0,0 0,0 0,-35 0,0 0,17 0,-17 0,0 0,-35 0,17 18,0-18,-17 0,17 0,-18 18,-17-18,18 0,-54 0,19 0,-1 0,0 0,1 0,-1 0,0 0,-17 0,-1 0,1 0,0 0,-1 0,1 0,0 0,-1 0,1 0,-1 0,1 0,0 0,-1 0,1 0,17 0,1 0,-1 0,-17 0,-1 0,1 0,-1 0,1 17,0-17,-1 0,1 0,0 0,-1 0,1 0,17 0,0 18,1-18,-1 0,18 0,53 0,105 0,1-18,-36 18,19-17,-54-1,17-17,-52 35,0 0,-18-18,-17 18,-18 0,17 0,-17 0,-18 0,1 0,-1 0,36-35,-36 35,18 0,0 0,0 0,17 0,-17 0,0 0,-18 17,1-17,-19 0,1 18,-1-18,1 18,0-18,-1 0,-17 17,18-17,-18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17-10-20T23:31:17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4392 5309,'18'0,"0"0,-1 0,1 0,0 0,-1 0,1 0,0 0,-1 0,1 0,-1 0,19 0,-19 0,19 0,-19 0,1 0,0 0,-1 0,1 0,-1 0,1 0,0 0,-1 0,19 0,-19 0,1 0,0 0,-1 0,1 0,-1 0,1 0,0 0,-1 0,1 0,0 0,-1 0,1 0,0 0,-1 0,1 18,0-18,17 0,0 0,-17 0,17 0,-17 0,-1 0,1 18,0-18,-1 0,18 0,-17 0,17 0,-17 0,17 0,-35 17,18-17,0 0,-1 0,1 0,0 0,-1 0,1 0,-1 0,1 18,0-18,-1 0,1 0,0 0,-1 0,1 0,0 0,-1 0,1 0,17 0,-17 0,-1 0,1 0,0 0,-1 0,1 0,0 0,-1 0,1 0,-1 0,1 0,17 0,1 0,-1 0,0 0,0 0,1 0,-1 18,18-18,0 0,35 0,-35 35,0-35,0 17,17-17,-34 0,-1 18,0-18,-17 0,0 0,-1 0,1 0,-1 0,1 0,0 0,-1 0,1 0,0 0,-1 0,1 0,17 0,0 0,1 0,-1 0,0 0,1 0,-1 0,0 0,36 0,17 0,-18 0,-17 0,0 0,-17 0,-1 0,0 0,0 0,1 0,-1 0,18 0,0 0,35 0,-17 0,17 0,-35 0,0 0,17 0,-35 0,-17 0,17 0,1 0,-1 0,0 0,0 0,1 0,-1 0,0 0,0 0,1 0,-19 0,1 0,0 0,17 0,0 0,1 0,-1 0,18 0,17 0,36 0,-18 0,-35 0,0 0,0 0,-18-18,1 18,-1 0,0 0,0 0,1 0,17 0,0 0,17-35,-17 35,0 0,-18 0,0 0,1 0,-19 0,1 0,0 0,-1 0,1 0,0 0,-1 0,1 0,0 0,-1 0,1 0,-1 0,1 0,0 18,-1-18,19 0,-1 0,0 17,18-17,35 0,-17 0,-1 18,-34-18,-1 0,18 0,-18 0,0 0,18 0,0-18,35 18,-17 0,17-17,-17 17,17 0,-17 0,17 0,-35-18,0 18,-1 0,19-17,-18 17,0 0,-18-18,0 18,18 0,18-18,-18 18,0-17,0 17,-18 0,18 0,-18 0,0 0,1 0,-1 0,0 0,0 0,-17 0,0 0,-1 0,1 0,0 0,-1 0,19 0,-1 0,0 0,0 0,1 0,34 0,18 0,-17 0,-18 17,18-17,-19 18,1-18,-17 0,-1 0,0 18,0-18,1 17,-1-17,0 0,-17 0,-18 18,18-18,-1 0,1 0,-1 0,1 0,0 0,-18 17,17-17,1 0,0 0,-1 0,1 0,0 0,-1 0,1 0,-1 0,1 0,0 0,-1 0,-17 18,18-18,0 0,-1 0,1 18,0-18,-1 0,19 0,-1 0,0 0,-17 0,-1 0,1 0,0 0,-1 0,1 0,0 0,-1 0,1 0,-1 0,1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17-10-20T23:33:11.5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5521 9860,'18'0,"0"0,-1 0,1 0,0 0,-1 0,1 0,-1 0,1-18,17 18,1 0,-19 0,19-17,-19 17,1 0,-1 0,1 0,0 0,-1 0,1 0,0 0,-1 0,1 0,0 0,-1 0,1 0,-1 0,1 0,0 0,-1 0,1 0,0 0,-1 0,1 0,0 0,-1 0,1 0,-1 0,19 0,-1 0,-17 0,-1 0,1 0,0-18,-1 18,1 0,0 0,-1 0,1 0,17-17,-17 17,-1 0,1 0,0 0,-1 0,1 0,17 0,-17 0,-1 0,19 0,-19 0,1 0,17 0,-17 0,0 0,-1 0,1 0,0 0,-1 0,1 0,-1 0,1 0,0 0,-1 0,1 0,0 0,-1 0,1 0,0 0,-1 0,1 0,-1 0,1 0,0 0,-1 0,1 0,0 0,-1 0,1 0,0 0,-1 0,1 0,-1 0,19 0,-1 0,0 0,1 0,-19 0,18 0,1 17,-1-17,36 0,-1 18,-17-18,18 0,-36 17,0-17,0 36,1-36,-19 0,1 0,0 0,-1 17,1-17,0 0,-1 0,-17 18,18-18,0 0,-1 0,1 0,-1 18,1-18,0 0,-1 0,1 0,0 17,-1-17,1 0,17 0,0 0,1 0,-1 0,0 0,1 0,-19 0,18 0,1 0,34 0,-17 0,0 0,-18 0,1 0,-1 0,0 0,1 0,-19 0,18 0,1 0,-1 0,0 0,1 0,-19 0,1 0,-1 0,1 0,0 0,-1 0,19 0,-1 0,-17 0,17 0,-17 0,-1 0,1 0,-1 0,1 0,0 0,-1 0,1 0,0 0,-1 0,1 0,0 0,-1 0,1 0,-1 0,1 0,0 0,17 0,0 0,18 0,18 0,35 0,-1 0,-16 0,-36 0,-1 0,1 0,0 0,18 0,-18 0,0 0,0 0,17-17,-17 17,0 0,0 0,0 0,17 0,-17 0,-17 0,-1 0,-18 0,1 0,0 0,-1 0,1 0,0 0,-1 0,1 0,-18 17,18-17,-1 0,1 0,17 0,36 0,-18 0,35 0,-18 18,19-18,-19 0,18 18,-35-18,0 0,18 17,-18-17,0 0,-1 0,19 18,-18-18,0 0,0 0,0 0,17 18,-17-18,-18 0,-17 0,0 17,-1-17,1 0,0 0,-1 0,1 0,0 0,-1 0,1 0,-1 0,1 0,0 0,-1 0,19 0,-1 0,0 0,0 0,1 0,-1 0,18 0,35 0,-35 18,0-18,-18 0,1 0,-1 0,0 0,0 0,1 0,-19 0,1 0,0 0,-1 0,1 0,-1 0,1 0,0 0,-1 0,1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5.52901" units="1/cm"/>
          <inkml:channelProperty channel="Y" name="resolution" value="65.45454" units="1/cm"/>
        </inkml:channelProperties>
      </inkml:inkSource>
      <inkml:timestamp xml:id="ts0" timeString="2017-10-20T23:33:50.5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3546 9560,'17'0,"1"0,0 0,-1 0,19 0,-19 0,18 0,36 0,0 0,34 18,-52-18,18 0,-18 0,-18 0,0 0,1 0,-1 0,-17 0,17 0,0 0,0 0,1 0,-1 0,0 0,1 0,-19 0,1 0,-1 0,1 0,0 0,-1 0,1 0,0 0,17 0,-17 0,17 0,0 0,0 0,1 0,-1 0,0 0,-17-18,17 18,0 0,1 0,-19 0,19 0,-1 0,0 0,0 0,18 0,18 0,35 0,-18 0,-35 0,0 0,17 18,-34-18,-19 0,19 0,-1 0,0 0,0 0,18 0,18 0,-18 0,0 0,0 0,-18 0,0 0,0 18,-17-18,0 0,-1 0,-17 17,18-17,0 0,35 0,-18 0,0 0,0 0,1 0,-1 0,0 0,0 0,-17 0,0 0,-1 0,1 0,0 0,17 0,-17 0,17 0,0 0,0 0,18 0,18 0,-18 0,0 0,-18 0,-17 0,-1 0,1 0,0 0,-1 0,1 0,17 0,0 0,1 0,-1 0,0 0,0 0,18 0,0 18,0-18,18 35,-18-35,0 0,0 18,-1-18,-16 0,-1 0,0 17,1-17,-19 0,1 0,0 0,-1 18,1-18,-1 18,1-18,17 0,1 0,-1 0,0 0,0 17,1-17,-1 0,18 18,0-18,0 18,17-18,-52 0,17 0,0 17,-17-17,0 0,-1 0,1 18,0-18,-1 0,1 0,0 0,-1 0,1 0,0 0,-1 0,1 0,-1 0,1 0,0 0,-1 0,1 0,0 0,-1 0,1 0,0 0,-1 0,1 0,-1 0,-34 0,-18-18,17 1,0-1,1 0,-1 1,0-1,18 0,-17 18,-1 0,0-17,1-1,-1 18,1 0,17-18,-18 18,0-17,18-1,-17 18,17-17,17 17,1 0,0 0,-1 0,18 0,1 0,-19 0,54 0,35-18,35 18,-35 0,-18-18,-18 18,1 0,-18 0,0-17,0 17,17-18,-52 18,17 0,0-18,1 18,-1-17,-17 17,-1 0,1 0,0 0,-18-18,17 18,1 0,0 0,-1 0,1 0,-1 0,1 0,0 0,-1 0,19 0,-19-18,19 18,-1 0,-18 0,19 0,-1 0,0 0,1 0,17 0,35-17,-35 17,0 0,17 0,-35-18,1 18,-19 0,1 0,0 0,-1 0,1 0,-1 0,54 0,-36 0,1 18,-1-18,18 17,0-17,-18 18,18-18,-18 18,36-18,-18 0,-18 0,18 0,-18 0,0 0,1 0,-1 0,0 17,1-17,-1 0,0 18,-17-18,-1 0,1 0,0 18,-1-18,1 0,0 0,-1 0,1 17,-1-17,1 0,17 0,1 0,-1 0,0 0,0 18,1-18,17 0,0 18,17-18,-17 17,-18-17,1 0,-1 0,0 18,0-18,1 0,17 0,0 0,-1 0,-16 0,-1 0,0 0,-17 0,0 0,-1 0,19 0,16 0,1-18,18 18,17 0,18 0,-36 0,19 0,-36 0,35 0,-35 18,0-18,-18 17,0-17,0 18,1-18,-1 0,0 0,1 18,-1-18,0 0,0 0,1 0,-1 17,0-17,1 0,-1 0,-18 0,36 18,-35-18,0 0,-1 0,1 0,0 0,-1 0,1 0,-1 0,1 0,0 0,-1 0,1 0,0 0,-1 0,1 0,0 0,-1 0,1 0,-1 0,1 0,0 0,-1 0,1 0,0 0,-1 0,1 0,0 0,-1 0,1 0,-1 0,1 0,0 0,-1 0,1 0,0 0,-1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F08712-2CC1-43C8-907E-B5EA33116C46}" type="datetimeFigureOut">
              <a:rPr lang="en-US" smtClean="0"/>
              <a:t>12/20/2017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B93F9E-4057-4F80-8258-A896534BD6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emf"/><Relationship Id="rId7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SỐC NHIỄM TRÙNG TRẺ 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MỘT SỐ KIẾN THỨC ỨNG DỤNG TRONG THỰC HÀNH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8077200" cy="119970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BS. NGUYỄN QUÝ TỶ DAO</a:t>
            </a:r>
          </a:p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67000" y="5791200"/>
            <a:ext cx="3581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NH 2017-2018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96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predominant cause of mortality in adult septic shock </a:t>
            </a:r>
            <a:r>
              <a:rPr lang="en-US" dirty="0" smtClean="0"/>
              <a:t>is vasomotor paralysis. </a:t>
            </a:r>
            <a:r>
              <a:rPr lang="en-US" dirty="0"/>
              <a:t>Adults have myocardial </a:t>
            </a:r>
            <a:r>
              <a:rPr lang="en-US" dirty="0" smtClean="0"/>
              <a:t>dysfunction manifested </a:t>
            </a:r>
            <a:r>
              <a:rPr lang="en-US" dirty="0"/>
              <a:t>as a decreased ejection fraction; however, </a:t>
            </a:r>
            <a:r>
              <a:rPr lang="en-US" dirty="0" smtClean="0">
                <a:solidFill>
                  <a:srgbClr val="FF0000"/>
                </a:solidFill>
              </a:rPr>
              <a:t>cardiac output </a:t>
            </a:r>
            <a:r>
              <a:rPr lang="en-US" dirty="0">
                <a:solidFill>
                  <a:srgbClr val="FF0000"/>
                </a:solidFill>
              </a:rPr>
              <a:t>(CO) is usually maintained or increased</a:t>
            </a:r>
            <a:r>
              <a:rPr lang="en-US" dirty="0"/>
              <a:t> by two </a:t>
            </a:r>
            <a:r>
              <a:rPr lang="en-US" dirty="0" smtClean="0"/>
              <a:t>mechanisms: tachycardia </a:t>
            </a:r>
            <a:r>
              <a:rPr lang="en-US" dirty="0"/>
              <a:t>and ventricular dilation. </a:t>
            </a:r>
            <a:r>
              <a:rPr lang="en-US" dirty="0">
                <a:solidFill>
                  <a:srgbClr val="FF0000"/>
                </a:solidFill>
              </a:rPr>
              <a:t>Adults who </a:t>
            </a:r>
            <a:r>
              <a:rPr lang="en-US" dirty="0" smtClean="0">
                <a:solidFill>
                  <a:srgbClr val="FF0000"/>
                </a:solidFill>
              </a:rPr>
              <a:t>do not </a:t>
            </a:r>
            <a:r>
              <a:rPr lang="en-US" dirty="0">
                <a:solidFill>
                  <a:srgbClr val="FF0000"/>
                </a:solidFill>
              </a:rPr>
              <a:t>develop</a:t>
            </a:r>
            <a:r>
              <a:rPr lang="en-US" dirty="0"/>
              <a:t> this adaptive process to maintain CO </a:t>
            </a:r>
            <a:r>
              <a:rPr lang="en-US" dirty="0">
                <a:solidFill>
                  <a:srgbClr val="FF0000"/>
                </a:solidFill>
              </a:rPr>
              <a:t>have a </a:t>
            </a:r>
            <a:r>
              <a:rPr lang="en-US" dirty="0" smtClean="0">
                <a:solidFill>
                  <a:srgbClr val="FF0000"/>
                </a:solidFill>
              </a:rPr>
              <a:t>poor prognosis.</a:t>
            </a:r>
          </a:p>
          <a:p>
            <a:r>
              <a:rPr lang="en-US" dirty="0" smtClean="0"/>
              <a:t>“Pediatric </a:t>
            </a:r>
            <a:r>
              <a:rPr lang="en-US" dirty="0"/>
              <a:t>septic shock” is typically </a:t>
            </a:r>
            <a:r>
              <a:rPr lang="en-US" dirty="0" smtClean="0"/>
              <a:t>associated with </a:t>
            </a:r>
            <a:r>
              <a:rPr lang="en-US" dirty="0"/>
              <a:t>severe </a:t>
            </a:r>
            <a:r>
              <a:rPr lang="en-US" dirty="0" err="1"/>
              <a:t>hypovolemia</a:t>
            </a:r>
            <a:r>
              <a:rPr lang="en-US" dirty="0"/>
              <a:t>, and children frequently </a:t>
            </a:r>
            <a:r>
              <a:rPr lang="en-US" dirty="0" smtClean="0"/>
              <a:t>respond well </a:t>
            </a:r>
            <a:r>
              <a:rPr lang="en-US" dirty="0"/>
              <a:t>to aggressive volume resuscitation; however, the </a:t>
            </a:r>
            <a:r>
              <a:rPr lang="en-US" dirty="0" smtClean="0"/>
              <a:t>hemodynamic response </a:t>
            </a:r>
            <a:r>
              <a:rPr lang="en-US" dirty="0"/>
              <a:t>of fluid resuscitated children seems </a:t>
            </a:r>
            <a:r>
              <a:rPr lang="en-US" dirty="0" smtClean="0"/>
              <a:t>diverse compared </a:t>
            </a:r>
            <a:r>
              <a:rPr lang="en-US" dirty="0"/>
              <a:t>with adults. Contrary to the adult experience, </a:t>
            </a:r>
            <a:r>
              <a:rPr lang="en-US" dirty="0" smtClean="0">
                <a:solidFill>
                  <a:srgbClr val="FF0000"/>
                </a:solidFill>
              </a:rPr>
              <a:t>low CO</a:t>
            </a:r>
            <a:r>
              <a:rPr lang="en-US" dirty="0">
                <a:solidFill>
                  <a:srgbClr val="FF0000"/>
                </a:solidFill>
              </a:rPr>
              <a:t>, not low systemic vascular resistance (SVR</a:t>
            </a:r>
            <a:r>
              <a:rPr lang="en-US" dirty="0"/>
              <a:t>), is </a:t>
            </a:r>
            <a:r>
              <a:rPr lang="en-US" dirty="0" smtClean="0">
                <a:solidFill>
                  <a:srgbClr val="FF0000"/>
                </a:solidFill>
              </a:rPr>
              <a:t>associated with </a:t>
            </a:r>
            <a:r>
              <a:rPr lang="en-US" dirty="0">
                <a:solidFill>
                  <a:srgbClr val="FF0000"/>
                </a:solidFill>
              </a:rPr>
              <a:t>mortality in pediatric septic </a:t>
            </a:r>
            <a:r>
              <a:rPr lang="en-US" dirty="0" smtClean="0">
                <a:solidFill>
                  <a:srgbClr val="FF0000"/>
                </a:solidFill>
              </a:rPr>
              <a:t>shock. C</a:t>
            </a:r>
            <a:r>
              <a:rPr lang="en-US" dirty="0" smtClean="0"/>
              <a:t>ontrary </a:t>
            </a:r>
            <a:r>
              <a:rPr lang="en-US" dirty="0"/>
              <a:t>to adults, a </a:t>
            </a:r>
            <a:r>
              <a:rPr lang="en-US" dirty="0" smtClean="0">
                <a:solidFill>
                  <a:srgbClr val="FF0000"/>
                </a:solidFill>
              </a:rPr>
              <a:t>reduction in </a:t>
            </a:r>
            <a:r>
              <a:rPr lang="en-US" dirty="0">
                <a:solidFill>
                  <a:srgbClr val="FF0000"/>
                </a:solidFill>
              </a:rPr>
              <a:t>oxygen delivery</a:t>
            </a:r>
            <a:r>
              <a:rPr lang="en-US" dirty="0"/>
              <a:t> rather than a defect in oxygen extraction </a:t>
            </a:r>
            <a:r>
              <a:rPr lang="en-US" dirty="0" smtClean="0"/>
              <a:t>is the </a:t>
            </a:r>
            <a:r>
              <a:rPr lang="en-US" dirty="0">
                <a:solidFill>
                  <a:srgbClr val="FF0000"/>
                </a:solidFill>
              </a:rPr>
              <a:t>major determinant </a:t>
            </a:r>
            <a:r>
              <a:rPr lang="en-US" dirty="0"/>
              <a:t>of oxygen consumption (Vo2) in </a:t>
            </a:r>
            <a:r>
              <a:rPr lang="en-US" dirty="0" smtClean="0"/>
              <a:t>children. </a:t>
            </a:r>
            <a:r>
              <a:rPr lang="en-US" dirty="0"/>
              <a:t>Attainment of the therapeutic goal of </a:t>
            </a:r>
            <a:r>
              <a:rPr lang="en-US" dirty="0">
                <a:solidFill>
                  <a:srgbClr val="FF0000"/>
                </a:solidFill>
              </a:rPr>
              <a:t>Vo2 </a:t>
            </a:r>
            <a:r>
              <a:rPr lang="en-US" dirty="0" smtClean="0">
                <a:solidFill>
                  <a:srgbClr val="FF0000"/>
                </a:solidFill>
              </a:rPr>
              <a:t>greater than </a:t>
            </a:r>
            <a:r>
              <a:rPr lang="en-US" dirty="0">
                <a:solidFill>
                  <a:srgbClr val="FF0000"/>
                </a:solidFill>
              </a:rPr>
              <a:t>200 mL/min/m2</a:t>
            </a:r>
            <a:r>
              <a:rPr lang="en-US" dirty="0"/>
              <a:t> may also be associated with </a:t>
            </a:r>
            <a:r>
              <a:rPr lang="en-US" dirty="0" smtClean="0"/>
              <a:t>improved outcome.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601200" cy="1143000"/>
          </a:xfrm>
        </p:spPr>
        <p:txBody>
          <a:bodyPr>
            <a:noAutofit/>
          </a:bodyPr>
          <a:lstStyle/>
          <a:p>
            <a:r>
              <a:rPr lang="en-US" sz="3300" dirty="0"/>
              <a:t>Developmental </a:t>
            </a:r>
            <a:r>
              <a:rPr lang="en-US" sz="3300" dirty="0" smtClean="0"/>
              <a:t>differences </a:t>
            </a:r>
            <a:r>
              <a:rPr lang="en-US" sz="3300" dirty="0"/>
              <a:t>in </a:t>
            </a:r>
            <a:r>
              <a:rPr lang="en-US" sz="3300" dirty="0" smtClean="0"/>
              <a:t>the hemodynamic </a:t>
            </a:r>
            <a:r>
              <a:rPr lang="en-US" sz="3300" dirty="0"/>
              <a:t>r</a:t>
            </a:r>
            <a:r>
              <a:rPr lang="en-US" sz="3300" dirty="0" smtClean="0"/>
              <a:t>esponse </a:t>
            </a:r>
            <a:r>
              <a:rPr lang="en-US" sz="3300" dirty="0"/>
              <a:t>to Sepsis </a:t>
            </a:r>
            <a:r>
              <a:rPr lang="en-US" sz="3300" dirty="0" smtClean="0"/>
              <a:t>in newborns</a:t>
            </a:r>
            <a:r>
              <a:rPr lang="en-US" sz="3300" dirty="0"/>
              <a:t>, </a:t>
            </a:r>
            <a:r>
              <a:rPr lang="en-US" sz="3300" dirty="0" smtClean="0"/>
              <a:t>children</a:t>
            </a:r>
            <a:r>
              <a:rPr lang="en-US" sz="3300" dirty="0"/>
              <a:t>, </a:t>
            </a:r>
            <a:r>
              <a:rPr lang="en-US" sz="3300" dirty="0" smtClean="0"/>
              <a:t>and adults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99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0"/>
            <a:ext cx="6816436" cy="603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6" y="6019800"/>
            <a:ext cx="5943204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18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76201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6" y="5943600"/>
            <a:ext cx="5943204" cy="90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18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47318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41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6" y="5943600"/>
            <a:ext cx="5943204" cy="90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18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0" y="-4665"/>
            <a:ext cx="7778620" cy="580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230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6" y="5943600"/>
            <a:ext cx="5943204" cy="90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18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" y="0"/>
            <a:ext cx="6973078" cy="559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91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 smtClean="0"/>
              <a:t>Bù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nhanh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bằng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hoặc</a:t>
            </a:r>
            <a:r>
              <a:rPr lang="en-US" sz="3200" b="1" dirty="0" smtClean="0"/>
              <a:t> dung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keo</a:t>
            </a:r>
            <a:r>
              <a:rPr lang="en-US" sz="3200" b="1" dirty="0" smtClean="0"/>
              <a:t>, 20ml/kg/5-20 </a:t>
            </a:r>
            <a:r>
              <a:rPr lang="en-US" sz="3200" b="1" dirty="0" err="1" smtClean="0"/>
              <a:t>phút</a:t>
            </a:r>
            <a:r>
              <a:rPr lang="en-US" sz="3200" b="1" dirty="0" smtClean="0"/>
              <a:t>.</a:t>
            </a:r>
          </a:p>
          <a:p>
            <a:pPr algn="just"/>
            <a:r>
              <a:rPr lang="en-US" sz="3200" b="1" dirty="0" err="1" smtClean="0"/>
              <a:t>Bù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để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phục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hồi</a:t>
            </a:r>
            <a:r>
              <a:rPr lang="en-US" sz="3200" b="1" dirty="0" smtClean="0"/>
              <a:t> HA, </a:t>
            </a:r>
            <a:r>
              <a:rPr lang="en-US" sz="3200" b="1" dirty="0" err="1" smtClean="0"/>
              <a:t>tăng</a:t>
            </a:r>
            <a:r>
              <a:rPr lang="en-US" sz="3200" b="1" dirty="0" smtClean="0"/>
              <a:t> V </a:t>
            </a:r>
            <a:r>
              <a:rPr lang="en-US" sz="3200" b="1" dirty="0" err="1" smtClean="0"/>
              <a:t>nước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tiểu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mạch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bình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thường</a:t>
            </a:r>
            <a:r>
              <a:rPr lang="en-US" sz="3200" b="1" dirty="0" smtClean="0"/>
              <a:t>, tri </a:t>
            </a:r>
            <a:r>
              <a:rPr lang="en-US" sz="3200" b="1" dirty="0" err="1" smtClean="0"/>
              <a:t>giác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thiện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nhưng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làm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gan</a:t>
            </a:r>
            <a:r>
              <a:rPr lang="en-US" sz="3200" b="1" dirty="0" smtClean="0"/>
              <a:t> to, </a:t>
            </a:r>
            <a:r>
              <a:rPr lang="en-US" sz="3200" b="1" dirty="0" err="1" smtClean="0"/>
              <a:t>phù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phổi</a:t>
            </a:r>
            <a:r>
              <a:rPr lang="en-US" sz="3200" b="1" dirty="0" smtClean="0"/>
              <a:t>.</a:t>
            </a:r>
          </a:p>
          <a:p>
            <a:pPr algn="just"/>
            <a:r>
              <a:rPr lang="en-US" sz="3200" b="1" dirty="0" err="1" smtClean="0"/>
              <a:t>Truyền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có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hoặc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giảm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tưới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máu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mô</a:t>
            </a:r>
            <a:r>
              <a:rPr lang="en-US" sz="3200" b="1" dirty="0" smtClean="0"/>
              <a:t> (lactate </a:t>
            </a:r>
            <a:r>
              <a:rPr lang="en-US" sz="3200" b="1" dirty="0" err="1" smtClean="0"/>
              <a:t>máu</a:t>
            </a:r>
            <a:r>
              <a:rPr lang="en-US" sz="3200" b="1" dirty="0" smtClean="0"/>
              <a:t> </a:t>
            </a:r>
            <a:r>
              <a:rPr lang="en-US" sz="3200" b="1" smtClean="0"/>
              <a:t>&gt; 4mmol/l)</a:t>
            </a:r>
            <a:endParaRPr lang="en-US" sz="3200" b="1" dirty="0" smtClean="0"/>
          </a:p>
          <a:p>
            <a:pPr algn="just"/>
            <a:endParaRPr lang="en-US" sz="3200" b="1" dirty="0" smtClean="0"/>
          </a:p>
          <a:p>
            <a:pPr algn="just"/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HỒI SỨC DỊCH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đợi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bù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đủ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mới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sử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dụng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thuốc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mạch</a:t>
            </a:r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THUỐC TĂNG SỨC CO BÓP CƠ TIM/VẬN MẠCH/DÃN MẠCH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Dùng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sinh</a:t>
            </a:r>
            <a:r>
              <a:rPr lang="en-US" sz="2800" b="1" dirty="0" smtClean="0"/>
              <a:t> (KS) </a:t>
            </a:r>
            <a:r>
              <a:rPr lang="en-US" sz="2800" b="1" dirty="0" err="1" smtClean="0"/>
              <a:t>theo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kinh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nghiệm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giờ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đầu</a:t>
            </a:r>
            <a:r>
              <a:rPr lang="en-US" sz="2800" b="1" dirty="0"/>
              <a:t>.</a:t>
            </a:r>
            <a:endParaRPr lang="en-US" sz="2800" b="1" dirty="0" smtClean="0"/>
          </a:p>
          <a:p>
            <a:r>
              <a:rPr lang="en-US" sz="2800" b="1" dirty="0" err="1"/>
              <a:t>C</a:t>
            </a:r>
            <a:r>
              <a:rPr lang="en-US" sz="2800" b="1" dirty="0" err="1" smtClean="0"/>
              <a:t>ấy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trước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dùng</a:t>
            </a:r>
            <a:r>
              <a:rPr lang="en-US" sz="2800" b="1" dirty="0" smtClean="0"/>
              <a:t> KS</a:t>
            </a:r>
          </a:p>
          <a:p>
            <a:r>
              <a:rPr lang="en-US" sz="2800" b="1" dirty="0" err="1" smtClean="0"/>
              <a:t>Dùng</a:t>
            </a:r>
            <a:r>
              <a:rPr lang="en-US" sz="2800" b="1" dirty="0" smtClean="0"/>
              <a:t> KS </a:t>
            </a:r>
            <a:r>
              <a:rPr lang="en-US" sz="2800" b="1" dirty="0" err="1" smtClean="0"/>
              <a:t>phổ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rộng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liều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đa</a:t>
            </a:r>
            <a:endParaRPr lang="en-US" sz="2800" b="1" dirty="0" smtClean="0"/>
          </a:p>
          <a:p>
            <a:r>
              <a:rPr lang="en-US" sz="2800" b="1" dirty="0" err="1" smtClean="0"/>
              <a:t>Dùng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xuống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thang</a:t>
            </a:r>
            <a:endParaRPr lang="en-US" sz="2800" b="1" dirty="0" smtClean="0"/>
          </a:p>
          <a:p>
            <a:r>
              <a:rPr lang="en-US" sz="2800" b="1" dirty="0" err="1" smtClean="0"/>
              <a:t>Suy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thận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dùng</a:t>
            </a:r>
            <a:r>
              <a:rPr lang="en-US" sz="2800" b="1" dirty="0" smtClean="0"/>
              <a:t> KS </a:t>
            </a:r>
            <a:r>
              <a:rPr lang="en-US" sz="2800" b="1" dirty="0" err="1" smtClean="0"/>
              <a:t>đủ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liều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24h, </a:t>
            </a:r>
            <a:r>
              <a:rPr lang="en-US" sz="2800" b="1" dirty="0" err="1" smtClean="0"/>
              <a:t>sau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chỉnh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liều</a:t>
            </a:r>
            <a:endParaRPr lang="en-US" sz="2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KHÁNG 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err="1" smtClean="0"/>
              <a:t>Xem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xét</a:t>
            </a:r>
            <a:r>
              <a:rPr lang="en-US" sz="3200" b="1" dirty="0" smtClean="0"/>
              <a:t> ECMO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nhiễm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trùng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trị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có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hô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hấp</a:t>
            </a:r>
            <a:endParaRPr lang="en-US" sz="3200" b="1" dirty="0" smtClean="0"/>
          </a:p>
          <a:p>
            <a:pPr algn="just"/>
            <a:r>
              <a:rPr lang="en-US" sz="3200" b="1" dirty="0" err="1" smtClean="0"/>
              <a:t>Corticoide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chỉ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định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sốc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không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đáp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ứng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dịch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kháng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catecholamin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và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có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bằng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chứng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nghi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ngờ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suy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thượng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thận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tuyệt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đối</a:t>
            </a:r>
            <a:endParaRPr lang="en-US" sz="3200" b="1" dirty="0" smtClean="0"/>
          </a:p>
          <a:p>
            <a:pPr algn="just"/>
            <a:endParaRPr lang="en-US" sz="3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VẤN ĐỀ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2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Hồng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lắng</a:t>
            </a:r>
            <a:r>
              <a:rPr lang="en-US" sz="2800" b="1" dirty="0" smtClean="0"/>
              <a:t>: </a:t>
            </a:r>
            <a:r>
              <a:rPr lang="en-US" sz="2800" b="1" dirty="0" err="1" smtClean="0"/>
              <a:t>Hgb</a:t>
            </a:r>
            <a:r>
              <a:rPr lang="en-US" sz="2800" b="1" dirty="0" smtClean="0"/>
              <a:t>&gt;10g/dl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sốc</a:t>
            </a:r>
            <a:r>
              <a:rPr lang="en-US" sz="2800" b="1" dirty="0" smtClean="0"/>
              <a:t> / </a:t>
            </a:r>
            <a:r>
              <a:rPr lang="en-US" sz="2800" b="1" dirty="0" err="1" smtClean="0"/>
              <a:t>Hgb</a:t>
            </a:r>
            <a:r>
              <a:rPr lang="en-US" sz="2800" b="1" dirty="0" smtClean="0"/>
              <a:t> &gt;7g/dl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sốc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ổn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 oxy </a:t>
            </a:r>
            <a:r>
              <a:rPr lang="en-US" sz="2800" b="1" dirty="0" err="1" smtClean="0"/>
              <a:t>máu</a:t>
            </a:r>
            <a:endParaRPr lang="en-US" sz="2800" b="1" dirty="0" smtClean="0"/>
          </a:p>
          <a:p>
            <a:r>
              <a:rPr lang="en-US" sz="2800" b="1" dirty="0" err="1" smtClean="0"/>
              <a:t>Chỉ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truyền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cầu</a:t>
            </a:r>
            <a:r>
              <a:rPr lang="en-US" sz="2800" b="1" dirty="0" smtClean="0"/>
              <a:t> (PLT)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PLT &lt;10000/mm</a:t>
            </a:r>
            <a:r>
              <a:rPr lang="en-US" sz="2800" b="1" baseline="30000" dirty="0"/>
              <a:t>3</a:t>
            </a:r>
            <a:r>
              <a:rPr lang="en-US" sz="2800" b="1" dirty="0"/>
              <a:t> </a:t>
            </a:r>
            <a:r>
              <a:rPr lang="en-US" sz="2800" b="1" dirty="0" err="1"/>
              <a:t>không</a:t>
            </a:r>
            <a:r>
              <a:rPr lang="en-US" sz="2800" b="1" dirty="0"/>
              <a:t> </a:t>
            </a:r>
            <a:r>
              <a:rPr lang="en-US" sz="2800" b="1" dirty="0" err="1"/>
              <a:t>kèm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endParaRPr lang="en-US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PLT ≤ 20000/mm</a:t>
            </a:r>
            <a:r>
              <a:rPr lang="en-US" sz="2800" b="1" baseline="30000" dirty="0"/>
              <a:t>3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nguy</a:t>
            </a:r>
            <a:r>
              <a:rPr lang="en-US" sz="2800" b="1" dirty="0"/>
              <a:t> </a:t>
            </a:r>
            <a:r>
              <a:rPr lang="en-US" sz="2800" b="1" dirty="0" err="1"/>
              <a:t>cơ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 (YTNC XH: &gt;38</a:t>
            </a:r>
            <a:r>
              <a:rPr lang="en-US" sz="2800" b="1" baseline="30000" dirty="0"/>
              <a:t>0</a:t>
            </a:r>
            <a:r>
              <a:rPr lang="en-US" sz="2800" b="1" dirty="0"/>
              <a:t>C, </a:t>
            </a:r>
            <a:r>
              <a:rPr lang="en-US" sz="2800" b="1" dirty="0" err="1"/>
              <a:t>bất</a:t>
            </a:r>
            <a:r>
              <a:rPr lang="en-US" sz="2800" b="1" dirty="0"/>
              <a:t> </a:t>
            </a:r>
            <a:r>
              <a:rPr lang="en-US" sz="2800" b="1" dirty="0" err="1"/>
              <a:t>thường</a:t>
            </a:r>
            <a:r>
              <a:rPr lang="en-US" sz="2800" b="1" dirty="0"/>
              <a:t> </a:t>
            </a:r>
            <a:r>
              <a:rPr lang="en-US" sz="2800" b="1" dirty="0" err="1"/>
              <a:t>đông</a:t>
            </a:r>
            <a:r>
              <a:rPr lang="en-US" sz="2800" b="1" dirty="0"/>
              <a:t> </a:t>
            </a:r>
            <a:r>
              <a:rPr lang="en-US" sz="2800" b="1" dirty="0" err="1"/>
              <a:t>máu</a:t>
            </a:r>
            <a:r>
              <a:rPr lang="en-US" sz="2800" b="1" dirty="0"/>
              <a:t>,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 </a:t>
            </a:r>
            <a:r>
              <a:rPr lang="en-US" sz="2800" b="1" dirty="0" err="1"/>
              <a:t>ít</a:t>
            </a:r>
            <a:r>
              <a:rPr lang="en-US" sz="2800" b="1" dirty="0"/>
              <a:t> </a:t>
            </a:r>
            <a:r>
              <a:rPr lang="en-US" sz="2800" b="1" dirty="0" err="1"/>
              <a:t>gần</a:t>
            </a:r>
            <a:r>
              <a:rPr lang="en-US" sz="2800" b="1" dirty="0"/>
              <a:t> </a:t>
            </a:r>
            <a:r>
              <a:rPr lang="en-US" sz="2800" b="1" dirty="0" err="1"/>
              <a:t>đây</a:t>
            </a:r>
            <a:r>
              <a:rPr lang="en-US" sz="2800" b="1" dirty="0"/>
              <a:t>,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lượng</a:t>
            </a:r>
            <a:r>
              <a:rPr lang="en-US" sz="2800" b="1" dirty="0"/>
              <a:t> PLT </a:t>
            </a:r>
            <a:r>
              <a:rPr lang="en-US" sz="2800" b="1" dirty="0" err="1"/>
              <a:t>giảm</a:t>
            </a:r>
            <a:r>
              <a:rPr lang="en-US" sz="2800" b="1" dirty="0"/>
              <a:t> </a:t>
            </a:r>
            <a:r>
              <a:rPr lang="en-US" sz="2800" b="1" dirty="0" err="1"/>
              <a:t>nhanh</a:t>
            </a:r>
            <a:r>
              <a:rPr lang="en-US" sz="2800" b="1" dirty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PLT ≤ 50000/mm</a:t>
            </a:r>
            <a:r>
              <a:rPr lang="en-US" sz="2800" b="1" baseline="30000" dirty="0"/>
              <a:t>3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đang</a:t>
            </a:r>
            <a:r>
              <a:rPr lang="en-US" sz="2800" b="1" dirty="0"/>
              <a:t> </a:t>
            </a:r>
            <a:r>
              <a:rPr lang="en-US" sz="2800" b="1" dirty="0" err="1"/>
              <a:t>xuất</a:t>
            </a:r>
            <a:r>
              <a:rPr lang="en-US" sz="2800" b="1" dirty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/</a:t>
            </a:r>
            <a:r>
              <a:rPr lang="en-US" sz="2800" b="1" dirty="0" err="1"/>
              <a:t>cần</a:t>
            </a:r>
            <a:r>
              <a:rPr lang="en-US" sz="2800" b="1" dirty="0"/>
              <a:t> </a:t>
            </a:r>
            <a:r>
              <a:rPr lang="en-US" sz="2800" b="1" dirty="0" err="1"/>
              <a:t>phẫu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r>
              <a:rPr lang="en-US" sz="2800" b="1" dirty="0"/>
              <a:t> </a:t>
            </a:r>
            <a:r>
              <a:rPr lang="en-US" sz="2800" b="1" dirty="0" err="1"/>
              <a:t>hoặc</a:t>
            </a:r>
            <a:r>
              <a:rPr lang="en-US" sz="2800" b="1" dirty="0"/>
              <a:t> </a:t>
            </a:r>
            <a:r>
              <a:rPr lang="en-US" sz="2800" b="1" dirty="0" err="1"/>
              <a:t>thủ</a:t>
            </a:r>
            <a:r>
              <a:rPr lang="en-US" sz="2800" b="1" dirty="0"/>
              <a:t> </a:t>
            </a:r>
            <a:r>
              <a:rPr lang="en-US" sz="2800" b="1" dirty="0" err="1"/>
              <a:t>thuật</a:t>
            </a:r>
            <a:endParaRPr lang="en-US" sz="2800" b="1" dirty="0"/>
          </a:p>
          <a:p>
            <a:r>
              <a:rPr lang="en-US" sz="2800" b="1" dirty="0" err="1" smtClean="0"/>
              <a:t>Truyền</a:t>
            </a:r>
            <a:r>
              <a:rPr lang="en-US" sz="2800" b="1" dirty="0" smtClean="0"/>
              <a:t> </a:t>
            </a:r>
            <a:r>
              <a:rPr lang="en-US" sz="2800" b="1" dirty="0" err="1"/>
              <a:t>huyết</a:t>
            </a:r>
            <a:r>
              <a:rPr lang="en-US" sz="2800" b="1" dirty="0"/>
              <a:t> </a:t>
            </a:r>
            <a:r>
              <a:rPr lang="en-US" sz="2800" b="1" dirty="0" err="1"/>
              <a:t>tương</a:t>
            </a:r>
            <a:r>
              <a:rPr lang="en-US" sz="2800" b="1" dirty="0"/>
              <a:t> </a:t>
            </a:r>
            <a:r>
              <a:rPr lang="en-US" sz="2800" b="1" dirty="0" err="1" smtClean="0"/>
              <a:t>khi</a:t>
            </a:r>
            <a:r>
              <a:rPr lang="en-US" sz="2800" b="1" dirty="0" smtClean="0"/>
              <a:t> DIC,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huyết</a:t>
            </a:r>
            <a:r>
              <a:rPr lang="en-US" sz="2800" b="1" dirty="0" smtClean="0"/>
              <a:t> /</a:t>
            </a:r>
            <a:r>
              <a:rPr lang="en-US" sz="2800" b="1" dirty="0" err="1" smtClean="0"/>
              <a:t>thủ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thuật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TRUYỀN CHẾ PHẨM MÁU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Sepsis </a:t>
            </a:r>
            <a:r>
              <a:rPr lang="en-US" sz="3200" b="1" dirty="0"/>
              <a:t>is now defined as life-threatening </a:t>
            </a:r>
            <a:r>
              <a:rPr lang="en-US" sz="3200" b="1" dirty="0" smtClean="0"/>
              <a:t>organ dysfunction </a:t>
            </a:r>
            <a:r>
              <a:rPr lang="en-US" sz="3200" b="1" dirty="0"/>
              <a:t>caused by a </a:t>
            </a:r>
            <a:r>
              <a:rPr lang="en-US" sz="3200" b="1" dirty="0" err="1"/>
              <a:t>dysregulated</a:t>
            </a:r>
            <a:r>
              <a:rPr lang="en-US" sz="3200" b="1" dirty="0"/>
              <a:t> host </a:t>
            </a:r>
            <a:r>
              <a:rPr lang="en-US" sz="3200" b="1" dirty="0" smtClean="0"/>
              <a:t>response to infection</a:t>
            </a:r>
            <a:r>
              <a:rPr lang="en-US" sz="3200" b="1" dirty="0"/>
              <a:t>. </a:t>
            </a:r>
            <a:endParaRPr lang="en-US" sz="3200" b="1" dirty="0" smtClean="0"/>
          </a:p>
          <a:p>
            <a:r>
              <a:rPr lang="en-US" sz="3200" b="1" i="1" dirty="0" smtClean="0"/>
              <a:t>Septic </a:t>
            </a:r>
            <a:r>
              <a:rPr lang="en-US" sz="3200" b="1" i="1" dirty="0"/>
              <a:t>shock </a:t>
            </a:r>
            <a:r>
              <a:rPr lang="en-US" sz="3200" b="1" dirty="0"/>
              <a:t>is a subset of sepsis with </a:t>
            </a:r>
            <a:r>
              <a:rPr lang="en-US" sz="3200" b="1" dirty="0" smtClean="0"/>
              <a:t>circulatory and </a:t>
            </a:r>
            <a:r>
              <a:rPr lang="en-US" sz="3200" b="1" dirty="0"/>
              <a:t>cellular/metabolic dysfunction associated </a:t>
            </a:r>
            <a:r>
              <a:rPr lang="en-US" sz="3200" b="1" dirty="0" smtClean="0"/>
              <a:t>wit a </a:t>
            </a:r>
            <a:r>
              <a:rPr lang="en-US" sz="3200" b="1" dirty="0"/>
              <a:t>higher risk of mortality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ĐỊNH NGHĨA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43399" y="6248400"/>
            <a:ext cx="476365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SSC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2756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622" y="1089426"/>
            <a:ext cx="8229600" cy="5224272"/>
          </a:xfrm>
        </p:spPr>
        <p:txBody>
          <a:bodyPr>
            <a:normAutofit fontScale="92500" lnSpcReduction="10000"/>
          </a:bodyPr>
          <a:lstStyle/>
          <a:p>
            <a:pPr marL="624078" indent="-514350" algn="just">
              <a:buAutoNum type="arabicPeriod"/>
            </a:pPr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2013. </a:t>
            </a:r>
            <a:r>
              <a:rPr lang="en-US" i="1" dirty="0" err="1" smtClean="0"/>
              <a:t>Sốc</a:t>
            </a:r>
            <a:r>
              <a:rPr lang="en-US" i="1" dirty="0" smtClean="0"/>
              <a:t> </a:t>
            </a:r>
            <a:r>
              <a:rPr lang="en-US" i="1" dirty="0" err="1" smtClean="0"/>
              <a:t>nhiễm</a:t>
            </a:r>
            <a:r>
              <a:rPr lang="en-US" i="1" dirty="0" smtClean="0"/>
              <a:t> </a:t>
            </a:r>
            <a:r>
              <a:rPr lang="en-US" i="1" dirty="0" err="1" smtClean="0"/>
              <a:t>khuẩn</a:t>
            </a:r>
            <a:r>
              <a:rPr lang="en-US" i="1" dirty="0" smtClean="0"/>
              <a:t> ở </a:t>
            </a:r>
            <a:r>
              <a:rPr lang="en-US" i="1" dirty="0" err="1" smtClean="0"/>
              <a:t>trẻ</a:t>
            </a:r>
            <a:r>
              <a:rPr lang="en-US" i="1" dirty="0" smtClean="0"/>
              <a:t> </a:t>
            </a:r>
            <a:r>
              <a:rPr lang="en-US" i="1" dirty="0" err="1" smtClean="0"/>
              <a:t>em</a:t>
            </a:r>
            <a:r>
              <a:rPr lang="en-US" dirty="0" smtClean="0"/>
              <a:t>. TPHCM: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Y </a:t>
            </a:r>
            <a:r>
              <a:rPr lang="en-US" dirty="0" err="1" smtClean="0"/>
              <a:t>học</a:t>
            </a:r>
            <a:r>
              <a:rPr lang="en-US" dirty="0" smtClean="0"/>
              <a:t>.</a:t>
            </a:r>
          </a:p>
          <a:p>
            <a:pPr marL="624078" indent="-514350" algn="just">
              <a:buAutoNum type="arabicPeriod"/>
            </a:pPr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Tiến</a:t>
            </a:r>
            <a:r>
              <a:rPr lang="en-US" dirty="0" smtClean="0"/>
              <a:t>, 2013. </a:t>
            </a:r>
            <a:r>
              <a:rPr lang="en-US" dirty="0" err="1" smtClean="0"/>
              <a:t>Sốc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  <a:r>
              <a:rPr lang="en-US" i="1" dirty="0" err="1" smtClean="0"/>
              <a:t>Phác</a:t>
            </a:r>
            <a:r>
              <a:rPr lang="en-US" i="1" dirty="0" smtClean="0"/>
              <a:t> </a:t>
            </a:r>
            <a:r>
              <a:rPr lang="en-US" i="1" dirty="0" err="1" smtClean="0"/>
              <a:t>đồ</a:t>
            </a:r>
            <a:r>
              <a:rPr lang="en-US" i="1" dirty="0" smtClean="0"/>
              <a:t> </a:t>
            </a:r>
            <a:r>
              <a:rPr lang="en-US" i="1" dirty="0" err="1" smtClean="0"/>
              <a:t>điều</a:t>
            </a:r>
            <a:r>
              <a:rPr lang="en-US" i="1" dirty="0" smtClean="0"/>
              <a:t> </a:t>
            </a:r>
            <a:r>
              <a:rPr lang="en-US" i="1" dirty="0" err="1" smtClean="0"/>
              <a:t>trị</a:t>
            </a:r>
            <a:r>
              <a:rPr lang="en-US" i="1" dirty="0" smtClean="0"/>
              <a:t> </a:t>
            </a:r>
            <a:r>
              <a:rPr lang="en-US" i="1" dirty="0" err="1" smtClean="0"/>
              <a:t>Nhi</a:t>
            </a:r>
            <a:r>
              <a:rPr lang="en-US" i="1" dirty="0" smtClean="0"/>
              <a:t> </a:t>
            </a:r>
            <a:r>
              <a:rPr lang="en-US" i="1" dirty="0" err="1" smtClean="0"/>
              <a:t>khoa</a:t>
            </a:r>
            <a:r>
              <a:rPr lang="en-US" i="1" dirty="0" smtClean="0"/>
              <a:t> 2013 </a:t>
            </a:r>
            <a:r>
              <a:rPr lang="en-US" i="1" dirty="0" err="1" smtClean="0"/>
              <a:t>Bệnh</a:t>
            </a:r>
            <a:r>
              <a:rPr lang="en-US" i="1" dirty="0" smtClean="0"/>
              <a:t> </a:t>
            </a:r>
            <a:r>
              <a:rPr lang="en-US" i="1" dirty="0" err="1" smtClean="0"/>
              <a:t>viện</a:t>
            </a:r>
            <a:r>
              <a:rPr lang="en-US" i="1" dirty="0" smtClean="0"/>
              <a:t> </a:t>
            </a:r>
            <a:r>
              <a:rPr lang="en-US" i="1" dirty="0" err="1" smtClean="0"/>
              <a:t>Nhi</a:t>
            </a:r>
            <a:r>
              <a:rPr lang="en-US" i="1" dirty="0" smtClean="0"/>
              <a:t> </a:t>
            </a:r>
            <a:r>
              <a:rPr lang="en-US" i="1" dirty="0" err="1" smtClean="0"/>
              <a:t>Đồng</a:t>
            </a:r>
            <a:r>
              <a:rPr lang="en-US" i="1" dirty="0" smtClean="0"/>
              <a:t> 1</a:t>
            </a:r>
            <a:r>
              <a:rPr lang="en-US" dirty="0" smtClean="0"/>
              <a:t>.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8. TPHCM: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ản</a:t>
            </a:r>
            <a:r>
              <a:rPr lang="en-US" dirty="0" smtClean="0"/>
              <a:t> Y </a:t>
            </a:r>
            <a:r>
              <a:rPr lang="en-US" dirty="0" err="1" smtClean="0"/>
              <a:t>học</a:t>
            </a:r>
            <a:r>
              <a:rPr lang="en-US" dirty="0" smtClean="0"/>
              <a:t>. </a:t>
            </a:r>
            <a:r>
              <a:rPr lang="en-US" dirty="0" err="1" smtClean="0"/>
              <a:t>Tr</a:t>
            </a:r>
            <a:r>
              <a:rPr lang="en-US" dirty="0" smtClean="0"/>
              <a:t> 32-37.</a:t>
            </a:r>
          </a:p>
          <a:p>
            <a:pPr marL="624078" indent="-514350" algn="just">
              <a:buAutoNum type="arabicPeriod"/>
            </a:pPr>
            <a:r>
              <a:rPr lang="en-US" dirty="0" smtClean="0"/>
              <a:t>Surviving Sepsis Campaign: </a:t>
            </a:r>
            <a:r>
              <a:rPr lang="en-US" i="1" dirty="0" smtClean="0"/>
              <a:t>International Guidelines for Management of Severe </a:t>
            </a:r>
            <a:r>
              <a:rPr lang="en-US" i="1" dirty="0" err="1" smtClean="0"/>
              <a:t>Sepeis</a:t>
            </a:r>
            <a:r>
              <a:rPr lang="en-US" i="1" dirty="0" smtClean="0"/>
              <a:t> and Septic Shock</a:t>
            </a:r>
            <a:r>
              <a:rPr lang="en-US" dirty="0" smtClean="0"/>
              <a:t>: 2012.</a:t>
            </a:r>
          </a:p>
          <a:p>
            <a:pPr marL="624078" indent="-514350" algn="just">
              <a:buFont typeface="Wingdings 3"/>
              <a:buAutoNum type="arabicPeriod"/>
            </a:pPr>
            <a:r>
              <a:rPr lang="en-US" dirty="0" smtClean="0"/>
              <a:t>Goldstein</a:t>
            </a:r>
            <a:r>
              <a:rPr lang="en-US" dirty="0"/>
              <a:t>, 2005. </a:t>
            </a:r>
            <a:r>
              <a:rPr lang="en-US" i="1" dirty="0"/>
              <a:t>Intern</a:t>
            </a:r>
            <a:r>
              <a:rPr lang="en-US" i="1" dirty="0" smtClean="0"/>
              <a:t>ational </a:t>
            </a:r>
            <a:r>
              <a:rPr lang="en-US" i="1" dirty="0"/>
              <a:t>pediatric sepsis consensus conference: definitions for sepsis and organ dysfunction in pediatrics</a:t>
            </a:r>
            <a:r>
              <a:rPr lang="en-US" i="1" dirty="0" smtClean="0"/>
              <a:t>.</a:t>
            </a:r>
          </a:p>
          <a:p>
            <a:pPr marL="624078" indent="-514350" algn="just">
              <a:buFont typeface="Wingdings 3"/>
              <a:buAutoNum type="arabicPeriod"/>
            </a:pPr>
            <a:r>
              <a:rPr lang="en-US" dirty="0" smtClean="0"/>
              <a:t>Davis AL. </a:t>
            </a:r>
            <a:r>
              <a:rPr lang="en-US" i="1" dirty="0" smtClean="0"/>
              <a:t>American </a:t>
            </a:r>
            <a:r>
              <a:rPr lang="en-US" i="1" dirty="0"/>
              <a:t>College of Critical Care Medicine Clinical Practice Parameters for Hemodynamic Support of Pediatric and Neonatal Septic Shock</a:t>
            </a:r>
            <a:r>
              <a:rPr lang="en-US" dirty="0" smtClean="0"/>
              <a:t>. </a:t>
            </a:r>
            <a:r>
              <a:rPr lang="en-US" dirty="0"/>
              <a:t>Critical Care </a:t>
            </a:r>
            <a:r>
              <a:rPr lang="en-US" dirty="0" smtClean="0"/>
              <a:t>Medicine 2017;45(6</a:t>
            </a:r>
            <a:r>
              <a:rPr lang="en-US" dirty="0"/>
              <a:t>):1061–1093</a:t>
            </a:r>
          </a:p>
          <a:p>
            <a:pPr marL="624078" indent="-514350" algn="just">
              <a:buFont typeface="Wingdings 3"/>
              <a:buAutoNum type="arabicPeriod"/>
            </a:pPr>
            <a:endParaRPr lang="en-US" dirty="0"/>
          </a:p>
          <a:p>
            <a:pPr marL="624078" indent="-514350" algn="just">
              <a:buAutoNum type="arabicPeriod"/>
            </a:pPr>
            <a:endParaRPr lang="en-US" dirty="0" smtClean="0"/>
          </a:p>
          <a:p>
            <a:pPr marL="624078" indent="-514350" algn="just"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3954"/>
            <a:ext cx="8229600" cy="1143000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7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498487"/>
              </p:ext>
            </p:extLst>
          </p:nvPr>
        </p:nvGraphicFramePr>
        <p:xfrm>
          <a:off x="381000" y="1295400"/>
          <a:ext cx="8382000" cy="4930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804862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Mạch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nhanh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(l/</a:t>
                      </a:r>
                      <a:r>
                        <a:rPr lang="en-US" dirty="0" err="1" smtClean="0"/>
                        <a:t>ph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Mạch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chậm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(l/</a:t>
                      </a:r>
                      <a:r>
                        <a:rPr lang="en-US" dirty="0" err="1" smtClean="0"/>
                        <a:t>ph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Bạch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máu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dirty="0" smtClean="0"/>
                        <a:t>(K/mm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 </a:t>
                      </a:r>
                      <a:r>
                        <a:rPr lang="en-US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thấp</a:t>
                      </a:r>
                      <a:r>
                        <a:rPr lang="en-US" baseline="0" dirty="0" smtClean="0"/>
                        <a:t> (mmHg)</a:t>
                      </a:r>
                      <a:endParaRPr lang="en-US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0-1 </a:t>
                      </a:r>
                      <a:r>
                        <a:rPr lang="en-US" sz="2000" dirty="0" err="1" smtClean="0"/>
                        <a:t>tuần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&gt;34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&lt;65</a:t>
                      </a:r>
                      <a:endParaRPr lang="en-US" sz="2800" dirty="0"/>
                    </a:p>
                  </a:txBody>
                  <a:tcPr/>
                </a:tc>
              </a:tr>
              <a:tr h="74460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 tuần-1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&lt;100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&gt;19.5 /&gt;5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75</a:t>
                      </a:r>
                      <a:endParaRPr lang="en-US" sz="2800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 tháng-1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&lt;90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&gt;17.5/&lt;5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100</a:t>
                      </a:r>
                      <a:endParaRPr lang="en-US" sz="2800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2-5 </a:t>
                      </a:r>
                      <a:r>
                        <a:rPr lang="en-US" sz="200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&gt;15.5/&lt;6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94</a:t>
                      </a:r>
                      <a:endParaRPr lang="en-US" sz="2800" dirty="0"/>
                    </a:p>
                  </a:txBody>
                  <a:tcPr/>
                </a:tc>
              </a:tr>
              <a:tr h="58559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6-12 </a:t>
                      </a:r>
                      <a:r>
                        <a:rPr lang="en-US" sz="200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&gt;130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&gt;13.5/&lt;4.5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105</a:t>
                      </a:r>
                      <a:endParaRPr lang="en-US" sz="2800" dirty="0"/>
                    </a:p>
                  </a:txBody>
                  <a:tcPr/>
                </a:tc>
              </a:tr>
              <a:tr h="60911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13-18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tuổi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&gt;14/&lt;4.5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117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PHỤ LỤC 1: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, </a:t>
            </a:r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chẩn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NTH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SIRS is </a:t>
            </a:r>
            <a:r>
              <a:rPr lang="en-US" sz="2800" dirty="0"/>
              <a:t>not practical primarily because of its high sensitivity and </a:t>
            </a:r>
            <a:r>
              <a:rPr lang="en-US" sz="2800" dirty="0" smtClean="0"/>
              <a:t>low specificity.</a:t>
            </a:r>
          </a:p>
          <a:p>
            <a:r>
              <a:rPr lang="en-US" sz="2800" dirty="0" smtClean="0"/>
              <a:t>In our pediatric study</a:t>
            </a:r>
            <a:r>
              <a:rPr lang="en-US" sz="2800" dirty="0"/>
              <a:t>, </a:t>
            </a:r>
            <a:r>
              <a:rPr lang="en-US" sz="2800" dirty="0" smtClean="0"/>
              <a:t>the </a:t>
            </a:r>
            <a:r>
              <a:rPr lang="en-US" sz="2800" dirty="0"/>
              <a:t>traditional </a:t>
            </a:r>
            <a:r>
              <a:rPr lang="en-US" sz="2800" dirty="0" smtClean="0"/>
              <a:t>SIRS-based </a:t>
            </a:r>
            <a:r>
              <a:rPr lang="en-US" sz="2800" dirty="0"/>
              <a:t>criteria identified nearly all admitted children (86%) as </a:t>
            </a:r>
            <a:r>
              <a:rPr lang="en-US" sz="2800" dirty="0" smtClean="0"/>
              <a:t>septic. </a:t>
            </a:r>
            <a:r>
              <a:rPr lang="en-US" sz="2800" dirty="0"/>
              <a:t>The corresponding sensitivity and specificity for </a:t>
            </a:r>
            <a:r>
              <a:rPr lang="en-US" sz="2800" dirty="0" smtClean="0"/>
              <a:t>in-hospital </a:t>
            </a:r>
            <a:r>
              <a:rPr lang="en-US" sz="2800" dirty="0"/>
              <a:t>mortality was 95% and 15%, </a:t>
            </a:r>
            <a:r>
              <a:rPr lang="en-US" sz="2800" dirty="0" smtClean="0"/>
              <a:t>respectively. Therefore</a:t>
            </a:r>
            <a:r>
              <a:rPr lang="en-US" sz="2800" dirty="0"/>
              <a:t>, </a:t>
            </a:r>
            <a:r>
              <a:rPr lang="en-US" sz="2800" dirty="0" smtClean="0"/>
              <a:t>our </a:t>
            </a:r>
            <a:r>
              <a:rPr lang="en-US" sz="2800" dirty="0"/>
              <a:t>findings lead us to conclude that there is a need for a more </a:t>
            </a:r>
            <a:r>
              <a:rPr lang="en-US" sz="2800" dirty="0" smtClean="0"/>
              <a:t>specific </a:t>
            </a:r>
            <a:r>
              <a:rPr lang="en-US" sz="2800" dirty="0"/>
              <a:t>definition of </a:t>
            </a:r>
            <a:r>
              <a:rPr lang="en-US" sz="2800" dirty="0" smtClean="0"/>
              <a:t>sepsis.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recently published Sepsis-3 definition of sepsis, </a:t>
            </a:r>
            <a:r>
              <a:rPr lang="en-US" sz="2800" dirty="0" smtClean="0"/>
              <a:t>currently </a:t>
            </a:r>
            <a:r>
              <a:rPr lang="en-US" sz="2800" dirty="0"/>
              <a:t>limited to </a:t>
            </a:r>
            <a:r>
              <a:rPr lang="en-US" sz="2800" dirty="0" smtClean="0"/>
              <a:t>adults.</a:t>
            </a:r>
            <a:endParaRPr lang="en-US" sz="2800" dirty="0"/>
          </a:p>
          <a:p>
            <a:endParaRPr lang="en-US" sz="2800" dirty="0"/>
          </a:p>
          <a:p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4618" y="0"/>
            <a:ext cx="9985514" cy="914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TIÊU CHUẨN CHẨN ĐOÁN NHIỄM TRÙNG HUYẾT 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2477655" y="6248400"/>
            <a:ext cx="6629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Pediatric Critical Care </a:t>
            </a:r>
            <a:r>
              <a:rPr lang="en-US" sz="2800" b="1" dirty="0" smtClean="0"/>
              <a:t>Medicine 2016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87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Có</a:t>
            </a:r>
            <a:r>
              <a:rPr lang="en-US" sz="2800" b="1" dirty="0" smtClean="0"/>
              <a:t> ổ </a:t>
            </a:r>
            <a:r>
              <a:rPr lang="en-US" sz="2800" b="1" dirty="0" err="1" smtClean="0"/>
              <a:t>nhiễm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trùng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nghi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ngờ</a:t>
            </a:r>
            <a:r>
              <a:rPr lang="en-US" sz="2800" b="1" dirty="0" smtClean="0"/>
              <a:t>) </a:t>
            </a:r>
            <a:r>
              <a:rPr lang="en-US" sz="2800" b="1" u="sng" dirty="0" err="1" smtClean="0">
                <a:solidFill>
                  <a:schemeClr val="accent2">
                    <a:lumMod val="75000"/>
                  </a:schemeClr>
                </a:solidFill>
              </a:rPr>
              <a:t>và</a:t>
            </a:r>
            <a:r>
              <a:rPr lang="en-US" sz="2800" b="1" u="sng" dirty="0" smtClean="0"/>
              <a:t> </a:t>
            </a:r>
            <a:endParaRPr lang="en-US" sz="2800" b="1" dirty="0" smtClean="0"/>
          </a:p>
          <a:p>
            <a:r>
              <a:rPr lang="en-US" sz="2800" b="1" dirty="0" err="1" smtClean="0"/>
              <a:t>Tình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trạng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viêm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CRP&gt;10mg/l 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procalcitonin</a:t>
            </a:r>
            <a:r>
              <a:rPr lang="en-US" sz="2800" b="1" dirty="0" smtClean="0"/>
              <a:t> &gt;0.5ng/ml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WBC </a:t>
            </a:r>
            <a:r>
              <a:rPr lang="en-US" sz="2800" b="1" dirty="0" err="1" smtClean="0"/>
              <a:t>tăng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/BC non&gt;10%</a:t>
            </a:r>
          </a:p>
          <a:p>
            <a:r>
              <a:rPr lang="en-US" sz="2800" b="1" dirty="0" err="1" smtClean="0"/>
              <a:t>Thân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nhiệt</a:t>
            </a:r>
            <a:r>
              <a:rPr lang="en-US" sz="2800" b="1" dirty="0" smtClean="0"/>
              <a:t>: &gt;38.5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C </a:t>
            </a:r>
            <a:r>
              <a:rPr lang="en-US" sz="2800" b="1" dirty="0" err="1" smtClean="0"/>
              <a:t>hoặc</a:t>
            </a:r>
            <a:r>
              <a:rPr lang="en-US" sz="2800" b="1" dirty="0" smtClean="0"/>
              <a:t> &lt;35</a:t>
            </a:r>
            <a:r>
              <a:rPr lang="en-US" sz="2800" b="1" baseline="30000" dirty="0" smtClean="0"/>
              <a:t>0</a:t>
            </a:r>
            <a:r>
              <a:rPr lang="en-US" sz="2800" b="1" dirty="0" smtClean="0"/>
              <a:t>C (HM)</a:t>
            </a:r>
          </a:p>
          <a:p>
            <a:r>
              <a:rPr lang="en-US" sz="2800" b="1" dirty="0" err="1" smtClean="0"/>
              <a:t>Nhịp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nhanh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Phụ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lục</a:t>
            </a:r>
            <a:r>
              <a:rPr lang="en-US" sz="2800" b="1" dirty="0" smtClean="0"/>
              <a:t> 1)</a:t>
            </a:r>
          </a:p>
          <a:p>
            <a:r>
              <a:rPr lang="en-US" sz="2800" b="1" dirty="0" smtClean="0"/>
              <a:t>1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4 </a:t>
            </a:r>
            <a:r>
              <a:rPr lang="en-US" sz="2800" b="1" dirty="0" err="1" smtClean="0"/>
              <a:t>dấu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sau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Rối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loạn</a:t>
            </a:r>
            <a:r>
              <a:rPr lang="en-US" sz="2800" b="1" dirty="0" smtClean="0"/>
              <a:t> tri </a:t>
            </a:r>
            <a:r>
              <a:rPr lang="en-US" sz="2800" b="1" dirty="0" err="1" smtClean="0"/>
              <a:t>giác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Mạch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dội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Giảm</a:t>
            </a:r>
            <a:r>
              <a:rPr lang="en-US" sz="2800" b="1" dirty="0" smtClean="0"/>
              <a:t> oxy </a:t>
            </a:r>
            <a:r>
              <a:rPr lang="en-US" sz="2800" b="1" dirty="0" err="1" smtClean="0"/>
              <a:t>máu</a:t>
            </a:r>
            <a:endParaRPr lang="en-US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err="1" smtClean="0"/>
              <a:t>Tăng</a:t>
            </a:r>
            <a:r>
              <a:rPr lang="en-US" sz="2800" b="1" dirty="0" smtClean="0"/>
              <a:t> lactate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(&gt;1mmol/l)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985514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TIÊU CHUẨN CHẨN ĐOÁN NHIỄM TRÙNG HUYẾT 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2477655" y="6324600"/>
            <a:ext cx="6629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SSC 2012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157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45259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NTH </a:t>
            </a:r>
            <a:r>
              <a:rPr lang="en-US" sz="2800" b="1" dirty="0" err="1" smtClean="0"/>
              <a:t>giảm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tưới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mô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rối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cơ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quan</a:t>
            </a:r>
            <a:endParaRPr lang="en-US" sz="2800" b="1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/>
              <a:t>Giảm</a:t>
            </a:r>
            <a:r>
              <a:rPr lang="en-US" sz="2800" b="1" dirty="0" smtClean="0"/>
              <a:t> HA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Lactate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 &gt; 2.5mmol/l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V NT &lt;0.5ml/kg/h </a:t>
            </a:r>
            <a:r>
              <a:rPr lang="en-US" sz="2800" b="1" dirty="0" err="1" smtClean="0"/>
              <a:t>trong</a:t>
            </a:r>
            <a:r>
              <a:rPr lang="en-US" sz="2800" b="1" dirty="0" smtClean="0"/>
              <a:t> 2 </a:t>
            </a:r>
            <a:r>
              <a:rPr lang="en-US" sz="2800" b="1" dirty="0" err="1" smtClean="0"/>
              <a:t>giờ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tiếp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dù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bù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dịch</a:t>
            </a:r>
            <a:endParaRPr lang="en-US" sz="2800" b="1" dirty="0" smtClean="0"/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>
                <a:sym typeface="Symbol"/>
              </a:rPr>
              <a:t></a:t>
            </a:r>
            <a:r>
              <a:rPr lang="en-US" sz="2800" b="1" dirty="0" smtClean="0"/>
              <a:t> Oxy </a:t>
            </a:r>
            <a:r>
              <a:rPr lang="en-US" sz="2800" b="1" dirty="0" err="1" smtClean="0"/>
              <a:t>máu</a:t>
            </a:r>
            <a:r>
              <a:rPr lang="en-US" sz="2800" b="1" dirty="0" smtClean="0"/>
              <a:t>: PaO2/FiO2&lt;250 (</a:t>
            </a:r>
            <a:r>
              <a:rPr lang="en-US" sz="2800" b="1" dirty="0" err="1" smtClean="0"/>
              <a:t>không</a:t>
            </a:r>
            <a:r>
              <a:rPr lang="en-US" sz="2800" b="1" dirty="0" smtClean="0"/>
              <a:t> VP); PaO2/FiO2 &lt; 200 (VP)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err="1" smtClean="0"/>
              <a:t>Creatinin</a:t>
            </a:r>
            <a:r>
              <a:rPr lang="en-US" sz="2800" b="1" dirty="0" smtClean="0"/>
              <a:t> &gt; 2mg%/l (&gt;176,8µmol/l)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Bilirubin &gt;2mg% (&gt;34.2</a:t>
            </a:r>
            <a:r>
              <a:rPr lang="en-US" sz="2800" b="1" dirty="0"/>
              <a:t>µmol/l</a:t>
            </a:r>
            <a:r>
              <a:rPr lang="en-US" sz="2800" b="1" dirty="0" smtClean="0"/>
              <a:t>)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PLT &lt;100000/mm</a:t>
            </a:r>
            <a:r>
              <a:rPr lang="en-US" sz="2800" b="1" baseline="30000" dirty="0" smtClean="0"/>
              <a:t>3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800" b="1" dirty="0" smtClean="0"/>
              <a:t>INR &gt;1.5</a:t>
            </a:r>
            <a:endParaRPr lang="en-US" sz="28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NHIỄM TRÙNG HUYẾT NẶNG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6" y="6019800"/>
            <a:ext cx="5943204" cy="83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7818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52400" y="10886"/>
            <a:ext cx="9296400" cy="5627914"/>
          </a:xfrm>
        </p:spPr>
        <p:txBody>
          <a:bodyPr>
            <a:noAutofit/>
          </a:bodyPr>
          <a:lstStyle/>
          <a:p>
            <a:r>
              <a:rPr lang="en-US" sz="2400" dirty="0"/>
              <a:t>Septic shock is </a:t>
            </a:r>
            <a:r>
              <a:rPr lang="en-US" dirty="0">
                <a:solidFill>
                  <a:srgbClr val="00B050"/>
                </a:solidFill>
              </a:rPr>
              <a:t>suspected</a:t>
            </a:r>
            <a:r>
              <a:rPr lang="en-US" sz="2400" dirty="0" smtClean="0"/>
              <a:t> when </a:t>
            </a:r>
            <a:r>
              <a:rPr lang="en-US" sz="2400" dirty="0"/>
              <a:t>children with </a:t>
            </a:r>
            <a:r>
              <a:rPr lang="en-US" sz="2400" dirty="0" smtClean="0">
                <a:solidFill>
                  <a:srgbClr val="FF0000"/>
                </a:solidFill>
              </a:rPr>
              <a:t>triad</a:t>
            </a:r>
            <a:r>
              <a:rPr lang="en-US" sz="2400" dirty="0" smtClean="0"/>
              <a:t> (fever, tachycardia, vasodilation) have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change in </a:t>
            </a:r>
            <a:r>
              <a:rPr lang="en-US" sz="2400" dirty="0" smtClean="0">
                <a:solidFill>
                  <a:srgbClr val="FF0000"/>
                </a:solidFill>
              </a:rPr>
              <a:t>mental </a:t>
            </a:r>
            <a:r>
              <a:rPr lang="en-US" sz="2400" dirty="0" smtClean="0">
                <a:solidFill>
                  <a:srgbClr val="FF0000"/>
                </a:solidFill>
                <a:latin typeface="Minion-Regular"/>
              </a:rPr>
              <a:t>status</a:t>
            </a:r>
            <a:r>
              <a:rPr lang="en-US" sz="2400" dirty="0" smtClean="0">
                <a:latin typeface="Minion-Regular"/>
              </a:rPr>
              <a:t>: irritability</a:t>
            </a:r>
            <a:r>
              <a:rPr lang="en-US" sz="2400" dirty="0">
                <a:latin typeface="Minion-Regular"/>
              </a:rPr>
              <a:t>, inappropriate crying, </a:t>
            </a:r>
            <a:r>
              <a:rPr lang="en-US" sz="2400" dirty="0" smtClean="0">
                <a:latin typeface="Minion-Regular"/>
              </a:rPr>
              <a:t>drowsiness, confusion</a:t>
            </a:r>
            <a:r>
              <a:rPr lang="en-US" sz="2400" dirty="0">
                <a:latin typeface="Minion-Regular"/>
              </a:rPr>
              <a:t>, poor interaction with parents, </a:t>
            </a:r>
            <a:r>
              <a:rPr lang="en-US" sz="2400" dirty="0" smtClean="0">
                <a:latin typeface="Minion-Regular"/>
              </a:rPr>
              <a:t>lethargy</a:t>
            </a:r>
            <a:r>
              <a:rPr lang="en-US" sz="2400" dirty="0">
                <a:latin typeface="Minion-Regular"/>
              </a:rPr>
              <a:t>, </a:t>
            </a:r>
            <a:r>
              <a:rPr lang="en-US" sz="2400" dirty="0" smtClean="0">
                <a:latin typeface="Minion-Regular"/>
              </a:rPr>
              <a:t>or becoming </a:t>
            </a:r>
            <a:r>
              <a:rPr lang="en-US" sz="2400" dirty="0" err="1" smtClean="0">
                <a:latin typeface="Minion-Regular"/>
              </a:rPr>
              <a:t>unarousal</a:t>
            </a:r>
            <a:r>
              <a:rPr lang="en-US" sz="2400" dirty="0" smtClean="0">
                <a:latin typeface="Minion-Regular"/>
              </a:rPr>
              <a:t>.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Minion-Regular"/>
              </a:rPr>
              <a:t>Septic shock is </a:t>
            </a:r>
            <a:r>
              <a:rPr lang="en-US" sz="2400" dirty="0">
                <a:solidFill>
                  <a:srgbClr val="00B050"/>
                </a:solidFill>
                <a:latin typeface="Minion-Regular"/>
              </a:rPr>
              <a:t>made </a:t>
            </a:r>
            <a:r>
              <a:rPr lang="en-US" sz="2400" dirty="0">
                <a:latin typeface="Minion-Regular"/>
              </a:rPr>
              <a:t>in </a:t>
            </a:r>
            <a:r>
              <a:rPr lang="en-US" sz="2400" dirty="0" smtClean="0">
                <a:latin typeface="Minion-Regular"/>
              </a:rPr>
              <a:t>children </a:t>
            </a:r>
            <a:r>
              <a:rPr lang="en-US" sz="2400" dirty="0" smtClean="0">
                <a:solidFill>
                  <a:srgbClr val="FF0000"/>
                </a:solidFill>
                <a:latin typeface="Minion-Regular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Minion-Regular"/>
              </a:rPr>
              <a:t>) have a suspected infection </a:t>
            </a:r>
            <a:r>
              <a:rPr lang="en-US" sz="2400" dirty="0" smtClean="0">
                <a:latin typeface="Minion-Regular"/>
              </a:rPr>
              <a:t>manifested by </a:t>
            </a:r>
            <a:r>
              <a:rPr lang="en-US" sz="2400" dirty="0">
                <a:latin typeface="Minion-Regular"/>
              </a:rPr>
              <a:t>hypothermia or hyperthermia and </a:t>
            </a:r>
            <a:r>
              <a:rPr lang="en-US" sz="2400" dirty="0">
                <a:solidFill>
                  <a:srgbClr val="FF0000"/>
                </a:solidFill>
                <a:latin typeface="Minion-Regular"/>
              </a:rPr>
              <a:t>2) have </a:t>
            </a:r>
            <a:r>
              <a:rPr lang="en-US" sz="2400" dirty="0" smtClean="0">
                <a:solidFill>
                  <a:srgbClr val="FF0000"/>
                </a:solidFill>
                <a:latin typeface="Minion-Regular"/>
              </a:rPr>
              <a:t>clinical signs </a:t>
            </a:r>
            <a:r>
              <a:rPr lang="en-US" sz="2400" dirty="0">
                <a:solidFill>
                  <a:srgbClr val="FF0000"/>
                </a:solidFill>
                <a:latin typeface="Minion-Regular"/>
              </a:rPr>
              <a:t>of </a:t>
            </a:r>
            <a:r>
              <a:rPr lang="en-US" sz="2400" dirty="0" smtClean="0">
                <a:solidFill>
                  <a:srgbClr val="FF0000"/>
                </a:solidFill>
                <a:latin typeface="Minion-Regular"/>
              </a:rPr>
              <a:t>inadequate </a:t>
            </a:r>
            <a:r>
              <a:rPr lang="en-US" sz="2400" dirty="0">
                <a:solidFill>
                  <a:srgbClr val="FF0000"/>
                </a:solidFill>
                <a:latin typeface="Minion-Regular"/>
              </a:rPr>
              <a:t>tissue perfusion</a:t>
            </a:r>
            <a:r>
              <a:rPr lang="en-US" sz="2400" dirty="0">
                <a:latin typeface="Minion-Regular"/>
              </a:rPr>
              <a:t> including any of the </a:t>
            </a:r>
            <a:r>
              <a:rPr lang="en-US" sz="2400" dirty="0" smtClean="0">
                <a:latin typeface="Minion-Regular"/>
              </a:rPr>
              <a:t>following: decreased </a:t>
            </a:r>
            <a:r>
              <a:rPr lang="en-US" sz="2400" dirty="0">
                <a:latin typeface="Minion-Regular"/>
              </a:rPr>
              <a:t>or altered mental status, </a:t>
            </a:r>
            <a:r>
              <a:rPr lang="en-US" sz="2400" dirty="0" smtClean="0">
                <a:latin typeface="Minion-Regular"/>
              </a:rPr>
              <a:t>CRT&gt; 2s, </a:t>
            </a:r>
            <a:r>
              <a:rPr lang="en-US" sz="2400" dirty="0">
                <a:latin typeface="Minion-Regular"/>
              </a:rPr>
              <a:t>diminished pulses, </a:t>
            </a:r>
            <a:r>
              <a:rPr lang="en-US" sz="2400" dirty="0" smtClean="0">
                <a:latin typeface="Minion-Regular"/>
              </a:rPr>
              <a:t>mottled cool </a:t>
            </a:r>
            <a:r>
              <a:rPr lang="en-US" sz="2400" dirty="0">
                <a:latin typeface="Minion-Regular"/>
              </a:rPr>
              <a:t>extremities, or flash capillary refill, bounding </a:t>
            </a:r>
            <a:r>
              <a:rPr lang="en-US" sz="2400" dirty="0" smtClean="0">
                <a:latin typeface="Minion-Regular"/>
              </a:rPr>
              <a:t>peripheral pulses </a:t>
            </a:r>
            <a:r>
              <a:rPr lang="en-US" sz="2400" dirty="0">
                <a:latin typeface="Minion-Regular"/>
              </a:rPr>
              <a:t>and wide pulse pressure or decreased urine output </a:t>
            </a:r>
            <a:r>
              <a:rPr lang="en-US" sz="2400" dirty="0" smtClean="0">
                <a:latin typeface="Minion-Regular"/>
              </a:rPr>
              <a:t>less than </a:t>
            </a:r>
            <a:r>
              <a:rPr lang="en-US" sz="2400" dirty="0">
                <a:latin typeface="Minion-Regular"/>
              </a:rPr>
              <a:t>1 mL/kg/hr</a:t>
            </a:r>
            <a:r>
              <a:rPr lang="en-US" sz="2400" dirty="0" smtClean="0">
                <a:latin typeface="Minion-Regular"/>
              </a:rPr>
              <a:t>.</a:t>
            </a:r>
          </a:p>
          <a:p>
            <a:r>
              <a:rPr lang="en-US" sz="2400" dirty="0" smtClean="0">
                <a:latin typeface="Minion-Regular"/>
              </a:rPr>
              <a:t>Hypotension </a:t>
            </a:r>
            <a:r>
              <a:rPr lang="en-US" sz="2400" dirty="0">
                <a:latin typeface="Minion-Regular"/>
              </a:rPr>
              <a:t>is not necessary for the </a:t>
            </a:r>
            <a:r>
              <a:rPr lang="en-US" sz="2400" dirty="0" smtClean="0">
                <a:latin typeface="Minion-Regular"/>
              </a:rPr>
              <a:t>clinical diagnosis </a:t>
            </a:r>
            <a:r>
              <a:rPr lang="en-US" sz="2400" dirty="0">
                <a:latin typeface="Minion-Regular"/>
              </a:rPr>
              <a:t>of septic shock; however, its presence in a child </a:t>
            </a:r>
            <a:r>
              <a:rPr lang="en-US" sz="2400" dirty="0" smtClean="0">
                <a:latin typeface="Minion-Regular"/>
              </a:rPr>
              <a:t>with clinical </a:t>
            </a:r>
            <a:r>
              <a:rPr lang="en-US" sz="2400" dirty="0">
                <a:latin typeface="Minion-Regular"/>
              </a:rPr>
              <a:t>suspicion of infection is confirmatory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4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ĐIỀU TRỊ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96200" y="85377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25919" cy="682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64" y="32287"/>
            <a:ext cx="3962400" cy="60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200400" y="1797120"/>
              <a:ext cx="2134080" cy="5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4560" y="1733400"/>
                <a:ext cx="2165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581120" y="1911240"/>
              <a:ext cx="3582000" cy="64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5280" y="1847880"/>
                <a:ext cx="3613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1987560" y="3524400"/>
              <a:ext cx="2966040" cy="101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1720" y="3460680"/>
                <a:ext cx="29977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/>
              <p14:cNvContentPartPr/>
              <p14:nvPr/>
            </p14:nvContentPartPr>
            <p14:xfrm>
              <a:off x="1276560" y="3390840"/>
              <a:ext cx="4210200" cy="1465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0720" y="3327480"/>
                <a:ext cx="42418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5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46" y="5943600"/>
            <a:ext cx="5943204" cy="90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7818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230104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9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6172200"/>
            <a:ext cx="1447800" cy="8844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" y="-1"/>
            <a:ext cx="8064759" cy="689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7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2521</TotalTime>
  <Words>1121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SỐC NHIỄM TRÙNG TRẺ EM MỘT SỐ KIẾN THỨC ỨNG DỤNG TRONG THỰC HÀNH</vt:lpstr>
      <vt:lpstr>ĐỊNH NGHĨA</vt:lpstr>
      <vt:lpstr>TIÊU CHUẨN CHẨN ĐOÁN NHIỄM TRÙNG HUYẾT </vt:lpstr>
      <vt:lpstr>TIÊU CHUẨN CHẨN ĐOÁN NHIỄM TRÙNG HUYẾT </vt:lpstr>
      <vt:lpstr>NHIỄM TRÙNG HUYẾT NẶNG</vt:lpstr>
      <vt:lpstr>PowerPoint Presentation</vt:lpstr>
      <vt:lpstr>ĐIỀU TRỊ</vt:lpstr>
      <vt:lpstr>PowerPoint Presentation</vt:lpstr>
      <vt:lpstr>PowerPoint Presentation</vt:lpstr>
      <vt:lpstr>Developmental differences in the hemodynamic response to Sepsis in newborns, children, and adults</vt:lpstr>
      <vt:lpstr>PowerPoint Presentation</vt:lpstr>
      <vt:lpstr>PowerPoint Presentation</vt:lpstr>
      <vt:lpstr>PowerPoint Presentation</vt:lpstr>
      <vt:lpstr>PowerPoint Presentation</vt:lpstr>
      <vt:lpstr>HỒI SỨC DỊCH</vt:lpstr>
      <vt:lpstr>THUỐC TĂNG SỨC CO BÓP CƠ TIM/VẬN MẠCH/DÃN MẠCH</vt:lpstr>
      <vt:lpstr>KHÁNG SINH</vt:lpstr>
      <vt:lpstr>CÁC VẤN ĐỀ KHÁC</vt:lpstr>
      <vt:lpstr>TRUYỀN CHẾ PHẨM MÁU</vt:lpstr>
      <vt:lpstr>Tài liệu tham khảo</vt:lpstr>
      <vt:lpstr>PHỤ LỤC 1: Tiêu chuẩn nhịp tim, bạch cầu trong chẩn đoán NTH trẻ em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SỐC NHIỄM TRÙNG TRẺ EM</dc:title>
  <dc:creator>M</dc:creator>
  <cp:lastModifiedBy>Asus</cp:lastModifiedBy>
  <cp:revision>84</cp:revision>
  <dcterms:created xsi:type="dcterms:W3CDTF">2016-10-17T07:14:13Z</dcterms:created>
  <dcterms:modified xsi:type="dcterms:W3CDTF">2017-12-20T04:35:24Z</dcterms:modified>
</cp:coreProperties>
</file>