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5"/>
  </p:notesMasterIdLst>
  <p:sldIdLst>
    <p:sldId id="454" r:id="rId2"/>
    <p:sldId id="399" r:id="rId3"/>
    <p:sldId id="567" r:id="rId4"/>
    <p:sldId id="493" r:id="rId5"/>
    <p:sldId id="401" r:id="rId6"/>
    <p:sldId id="339" r:id="rId7"/>
    <p:sldId id="344" r:id="rId8"/>
    <p:sldId id="661" r:id="rId9"/>
    <p:sldId id="646" r:id="rId10"/>
    <p:sldId id="411" r:id="rId11"/>
    <p:sldId id="414" r:id="rId12"/>
    <p:sldId id="473" r:id="rId13"/>
    <p:sldId id="645" r:id="rId14"/>
    <p:sldId id="545" r:id="rId15"/>
    <p:sldId id="475" r:id="rId16"/>
    <p:sldId id="476" r:id="rId17"/>
    <p:sldId id="495" r:id="rId18"/>
    <p:sldId id="624" r:id="rId19"/>
    <p:sldId id="642" r:id="rId20"/>
    <p:sldId id="543" r:id="rId21"/>
    <p:sldId id="504" r:id="rId22"/>
    <p:sldId id="644" r:id="rId23"/>
    <p:sldId id="507" r:id="rId24"/>
    <p:sldId id="657" r:id="rId25"/>
    <p:sldId id="481" r:id="rId26"/>
    <p:sldId id="513" r:id="rId27"/>
    <p:sldId id="487" r:id="rId28"/>
    <p:sldId id="394" r:id="rId29"/>
    <p:sldId id="488" r:id="rId30"/>
    <p:sldId id="498" r:id="rId31"/>
    <p:sldId id="395" r:id="rId32"/>
    <p:sldId id="501" r:id="rId33"/>
    <p:sldId id="396" r:id="rId34"/>
    <p:sldId id="310" r:id="rId35"/>
    <p:sldId id="551" r:id="rId36"/>
    <p:sldId id="256" r:id="rId37"/>
    <p:sldId id="553" r:id="rId38"/>
    <p:sldId id="554" r:id="rId39"/>
    <p:sldId id="555" r:id="rId40"/>
    <p:sldId id="641" r:id="rId41"/>
    <p:sldId id="558" r:id="rId42"/>
    <p:sldId id="559" r:id="rId43"/>
    <p:sldId id="564" r:id="rId44"/>
    <p:sldId id="566" r:id="rId45"/>
    <p:sldId id="565" r:id="rId46"/>
    <p:sldId id="628" r:id="rId47"/>
    <p:sldId id="639" r:id="rId48"/>
    <p:sldId id="602" r:id="rId49"/>
    <p:sldId id="616" r:id="rId50"/>
    <p:sldId id="603" r:id="rId51"/>
    <p:sldId id="609" r:id="rId52"/>
    <p:sldId id="489" r:id="rId53"/>
    <p:sldId id="617" r:id="rId54"/>
    <p:sldId id="618" r:id="rId55"/>
    <p:sldId id="619" r:id="rId56"/>
    <p:sldId id="605" r:id="rId57"/>
    <p:sldId id="606" r:id="rId58"/>
    <p:sldId id="608" r:id="rId59"/>
    <p:sldId id="623" r:id="rId60"/>
    <p:sldId id="532" r:id="rId61"/>
    <p:sldId id="533" r:id="rId62"/>
    <p:sldId id="535" r:id="rId63"/>
    <p:sldId id="539" r:id="rId64"/>
    <p:sldId id="534" r:id="rId65"/>
    <p:sldId id="540" r:id="rId66"/>
    <p:sldId id="541" r:id="rId67"/>
    <p:sldId id="266" r:id="rId68"/>
    <p:sldId id="336" r:id="rId69"/>
    <p:sldId id="335" r:id="rId70"/>
    <p:sldId id="660" r:id="rId71"/>
    <p:sldId id="314" r:id="rId72"/>
    <p:sldId id="546" r:id="rId73"/>
    <p:sldId id="471" r:id="rId74"/>
    <p:sldId id="472" r:id="rId75"/>
    <p:sldId id="519" r:id="rId76"/>
    <p:sldId id="520" r:id="rId77"/>
    <p:sldId id="523" r:id="rId78"/>
    <p:sldId id="522" r:id="rId79"/>
    <p:sldId id="524" r:id="rId80"/>
    <p:sldId id="637" r:id="rId81"/>
    <p:sldId id="638" r:id="rId82"/>
    <p:sldId id="601" r:id="rId83"/>
    <p:sldId id="65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57" autoAdjust="0"/>
  </p:normalViewPr>
  <p:slideViewPr>
    <p:cSldViewPr>
      <p:cViewPr>
        <p:scale>
          <a:sx n="81" d="100"/>
          <a:sy n="81" d="100"/>
        </p:scale>
        <p:origin x="-24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076A9-F18E-4EA2-A3E0-FB731C11F385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C69A-8D2C-4BF4-BE61-6F13431C1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treatment Prednisone* 1 mg/kg/d in patients (up to a maximum of 80 mg/d) or alternate-day prednisone 2 mg/kg (up to 120 mg) for at least 4 weeks and for a maximum of 4 months; in case of a complete remission, taper prednisone: e.g., reduce dose by 10 mg per 2 weeks down to 0.15 mg/kg/d, then taper dose every 2–4 weeks by 2.5 </a:t>
            </a:r>
          </a:p>
          <a:p>
            <a:r>
              <a:rPr lang="en-US" dirty="0" smtClean="0"/>
              <a:t>Therapy for SR FSGS Cyclosporine 3–5 mg/kg/d: in two divided doses (initial target levels 125–175 </a:t>
            </a:r>
            <a:r>
              <a:rPr lang="en-US" dirty="0" err="1" smtClean="0"/>
              <a:t>ng</a:t>
            </a:r>
            <a:r>
              <a:rPr lang="en-US" dirty="0" smtClean="0"/>
              <a:t>/ml [104–146 </a:t>
            </a:r>
            <a:r>
              <a:rPr lang="en-US" dirty="0" err="1" smtClean="0"/>
              <a:t>nmol</a:t>
            </a:r>
            <a:r>
              <a:rPr lang="en-US" dirty="0" smtClean="0"/>
              <a:t>/l]); in case of a remission continue treatment for 1 year then try to slowly taper cyclosporine: reduce cyclosporine dose by 25% every 2 months. If no remission by 6 months, discontinue cyclosporine treatment. Or </a:t>
            </a:r>
            <a:r>
              <a:rPr lang="en-US" dirty="0" err="1" smtClean="0"/>
              <a:t>Tacrolimus</a:t>
            </a:r>
            <a:r>
              <a:rPr lang="en-US" dirty="0" smtClean="0"/>
              <a:t> 0.1–0.2 mg/kg/d in two divided doses (initial target levels 5–10 </a:t>
            </a:r>
            <a:r>
              <a:rPr lang="en-US" dirty="0" err="1" smtClean="0"/>
              <a:t>ng</a:t>
            </a:r>
            <a:r>
              <a:rPr lang="en-US" dirty="0" smtClean="0"/>
              <a:t>/ml [6–12 </a:t>
            </a:r>
            <a:r>
              <a:rPr lang="en-US" dirty="0" err="1" smtClean="0"/>
              <a:t>nmol</a:t>
            </a:r>
            <a:r>
              <a:rPr lang="en-US" dirty="0" smtClean="0"/>
              <a:t>/l]); in case of remission see advice for cyclosporine.mg. In SR FSGS patients, taper off prednisone over 6 weeks.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4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16 | Risks and benefits of the cyclical corticosteroid/alkylating-agent regimen in IMN</a:t>
            </a:r>
          </a:p>
          <a:p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Risks Benefits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Enhanced risk of opportunistic infection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Reactivation of viral hepatitis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Alopecia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Gonadal damage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aspermatogenesis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ovulation failure)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Hemorrhagic cystitis (cyclophosphamide only)</a:t>
            </a:r>
          </a:p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Neoplasia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myelodysplastic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syndrome, acute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myelogenous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leukemia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Transitional cell carcinoma of the bladder, ureter or pelvis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Toxic hepatitis</a:t>
            </a:r>
          </a:p>
          <a:p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Prevention of CKD and ESRD</a:t>
            </a:r>
          </a:p>
          <a:p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Avoidance of complications of </a:t>
            </a:r>
            <a:r>
              <a:rPr lang="en-US" sz="1200" b="1" i="1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nephrotic</a:t>
            </a:r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syndrome (thrombosis,</a:t>
            </a:r>
          </a:p>
          <a:p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accelerated </a:t>
            </a:r>
            <a:r>
              <a:rPr lang="en-US" sz="1200" b="1" i="1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atherogenesis</a:t>
            </a:r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Prolongation of life; improved quality of </a:t>
            </a:r>
            <a:r>
              <a:rPr lang="en-US" sz="1200" b="1" i="1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lifee</a:t>
            </a:r>
            <a:r>
              <a:rPr lang="en-US" sz="1200" b="1" i="1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improved quality of life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18 | CNI-based regimens for IMN</a:t>
            </a:r>
          </a:p>
          <a:p>
            <a:r>
              <a:rPr lang="en-US" dirty="0" smtClean="0"/>
              <a:t>Cyclosporine: 3.5–5.0 mg/kg/d given orally in two equally divided</a:t>
            </a:r>
          </a:p>
          <a:p>
            <a:r>
              <a:rPr lang="en-US" dirty="0" smtClean="0"/>
              <a:t>doses 12 hours apart, with prednisone 0.15 mg/kg/d, for 6 months.</a:t>
            </a:r>
          </a:p>
          <a:p>
            <a:r>
              <a:rPr lang="en-US" dirty="0" smtClean="0"/>
              <a:t>We suggest starting at the low range of the recommended dosage</a:t>
            </a:r>
          </a:p>
          <a:p>
            <a:r>
              <a:rPr lang="en-US" dirty="0" smtClean="0"/>
              <a:t>and gradually increasing, if necessary, to avoid acute nephrotoxicity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Sandimmunes</a:t>
            </a:r>
            <a:r>
              <a:rPr lang="en-US" dirty="0" smtClean="0"/>
              <a:t>, </a:t>
            </a:r>
            <a:r>
              <a:rPr lang="en-US" dirty="0" err="1" smtClean="0"/>
              <a:t>Neorals</a:t>
            </a:r>
            <a:r>
              <a:rPr lang="en-US" dirty="0" smtClean="0"/>
              <a:t>, and generic </a:t>
            </a:r>
            <a:r>
              <a:rPr lang="en-US" dirty="0" err="1" smtClean="0"/>
              <a:t>cyclosporin</a:t>
            </a:r>
            <a:r>
              <a:rPr lang="en-US" dirty="0" smtClean="0"/>
              <a:t> considered equivalent).</a:t>
            </a:r>
          </a:p>
          <a:p>
            <a:r>
              <a:rPr lang="en-US" dirty="0" err="1" smtClean="0"/>
              <a:t>Tacrolimus</a:t>
            </a:r>
            <a:r>
              <a:rPr lang="en-US" dirty="0" smtClean="0"/>
              <a:t>: 0.05–0.075 mg/kg/d given orally in two divided doses</a:t>
            </a:r>
          </a:p>
          <a:p>
            <a:r>
              <a:rPr lang="en-US" dirty="0" smtClean="0"/>
              <a:t>12 hours apart, without prednisone, for 6–12 months. We suggest starting</a:t>
            </a:r>
          </a:p>
          <a:p>
            <a:r>
              <a:rPr lang="en-US" dirty="0" smtClean="0"/>
              <a:t>at the low range of the recommended dosage and gradually increasing,</a:t>
            </a:r>
          </a:p>
          <a:p>
            <a:r>
              <a:rPr lang="en-US" dirty="0" smtClean="0"/>
              <a:t>if necessary, to avoid acute nephrotoxicity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The addition of ketoconazole is safe and can lead Kidney International Supplements (2012) 2, 177–180 179 chapter 5 to significant reduction in costs associated with CNIs, but drug levels need to be assessed to avoid nephrotoxicity.73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The addition of ketoconazole is safe and can lead Kidney International Supplements (2012) 2, 177–180 179 chapter 5 to significant reduction in costs associated with CNIs, but drug levels need to be assessed to avoid nephrotoxicity.73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nephrotic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syndrome may occur at any age,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neonate to the adult. The neonatal or congenital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nephrotic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syndrome, also called Finnish congenital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nephrosis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clearly defined as a genetic mutation in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and has been mapped to chromosome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19q13.1.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glomerular basement membrane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protein that participates in formation of anionic-rich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causin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patients who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gross hematuria and proteinuria, IgA nephropathy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must be a diagnostic consideration.</a:t>
            </a: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electrochemical repulsion of plasma proteins.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mainstay of treatment is diuretics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7DDF-5EE8-4661-BF94-0889A9FFC69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7DDF-5EE8-4661-BF94-0889A9FFC69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7DDF-5EE8-4661-BF94-0889A9FFC69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Mild edema, in patients with steroid responsive </a:t>
            </a:r>
            <a:r>
              <a:rPr lang="en-US" dirty="0" err="1" smtClean="0"/>
              <a:t>nephrotic</a:t>
            </a:r>
            <a:r>
              <a:rPr lang="en-US" dirty="0" smtClean="0"/>
              <a:t> syndrome, resolves promptly following daily therapy with corticosteroids.</a:t>
            </a:r>
          </a:p>
          <a:p>
            <a:r>
              <a:rPr lang="en-US" dirty="0" smtClean="0"/>
              <a:t>• Judicious therapy with one or more diuretics, and restriction of salt intake is necessary for managing patients with significant edema.</a:t>
            </a:r>
          </a:p>
          <a:p>
            <a:r>
              <a:rPr lang="en-US" dirty="0" smtClean="0"/>
              <a:t>• Albumin infusions should be restricted to subjects with </a:t>
            </a:r>
            <a:r>
              <a:rPr lang="en-US" dirty="0" err="1" smtClean="0"/>
              <a:t>hypovolemia</a:t>
            </a:r>
            <a:r>
              <a:rPr lang="en-US" dirty="0" smtClean="0"/>
              <a:t> or refractory severe edema.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7DDF-5EE8-4661-BF94-0889A9FFC69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7DDF-5EE8-4661-BF94-0889A9FFC69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10 | Definitions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nephrotic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syndrome in adults with FSGS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 Definition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 of proteinuria to o0.3 g/d or o300 mg/g (o30 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normal serum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serum albumin 43.5 g/dl (35 g/l)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remissiona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Reduction of proteinuria to 0.3–3.5 g/d (300–3500 mg/g [30–350mg/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]),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stable serum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(change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o25%)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 of proteinuria to 0.3–3.5 g/d (300–3500 mg/g [30–350mg/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]),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decrease450% from baseline,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stable serum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(change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o25%)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Relapse Proteinuria 43.5 g/d or 43500 mg/g (4350 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complete remission has been obtained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 relapse Not defined in adults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Steroid-dependent Two relapses during or within 2 weeks of completing steroid therapy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Steroid-resistant Persistence of proteinuria despite prednisone 1 mg/kg/d or 2 mg/kg every other day for 44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10 | Definitions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nephrotic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syndrome in adults with FSGS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 Definition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 of proteinuria to o0.3 g/d or o300 mg/g (o30 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normal serum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serum albumin 43.5 g/dl (35 g/l)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remissiona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Reduction of proteinuria to 0.3–3.5 g/d (300–3500 mg/g [30–350mg/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]),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stable serum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(change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o25%)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 of proteinuria to 0.3–3.5 g/d (300–3500 mg/g [30–350mg/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]),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decrease450% from baseline,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stable serum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(change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o25%)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Relapse Proteinuria 43.5 g/d or 43500 mg/g (4350 mg/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urine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complete remission has been obtained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 relapse Not defined in adults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Steroid-dependent Two relapses during or within 2 weeks of completing steroid therapy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Steroid-resistant Persistence of proteinuria despite prednisone 1 mg/kg/d or 2 mg/kg every other day for 44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C69A-8D2C-4BF4-BE61-6F13431C1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BBA410-F069-409B-A0BC-2F8C2E97F31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3ABECC-F36F-4FB7-87A6-78CEA0E7D1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15" y="3581400"/>
            <a:ext cx="58674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BS CK II </a:t>
            </a:r>
            <a:r>
              <a:rPr lang="en-US" sz="4000" dirty="0" err="1">
                <a:solidFill>
                  <a:schemeClr val="tx1"/>
                </a:solidFill>
              </a:rPr>
              <a:t>Nguyễn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thị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Ngọc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Linh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>
                <a:solidFill>
                  <a:schemeClr val="tx1"/>
                </a:solidFill>
              </a:rPr>
              <a:t>Đối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tượng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 smtClean="0">
                <a:solidFill>
                  <a:schemeClr val="tx1"/>
                </a:solidFill>
              </a:rPr>
              <a:t>SAU ĐẠI HỌC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                    </a:t>
            </a:r>
            <a:r>
              <a:rPr lang="en-US" sz="4000" dirty="0" smtClean="0">
                <a:solidFill>
                  <a:schemeClr val="tx1"/>
                </a:solidFill>
              </a:rPr>
              <a:t>6/2019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8610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CHẨN </a:t>
            </a:r>
            <a:r>
              <a:rPr lang="en-US" sz="4000" dirty="0">
                <a:solidFill>
                  <a:schemeClr val="tx1"/>
                </a:solidFill>
              </a:rPr>
              <a:t>ĐOÁN VÀ ĐIỀU TRỊ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        HỘI CHỨNG THẬN HƯ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99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DB4A402F-CCB7-4B6C-816F-1884D484680A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762000" y="83820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sz="1800"/>
          </a:p>
        </p:txBody>
      </p:sp>
      <p:pic>
        <p:nvPicPr>
          <p:cNvPr id="52228" name="Picture 3" descr="edemaliver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16050"/>
            <a:ext cx="62484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7C4CCEA7-E9E7-4F8D-B767-4ABA9D935B58}" type="slidenum">
              <a:rPr lang="en-US"/>
              <a:pPr/>
              <a:t>11</a:t>
            </a:fld>
            <a:endParaRPr lang="en-US"/>
          </a:p>
        </p:txBody>
      </p:sp>
      <p:pic>
        <p:nvPicPr>
          <p:cNvPr id="55300" name="Picture 3" descr="AV6CSXCCA7BE14ZCA159JWRCAN1JVETCAZROM5OCAUPOT9CCACO5GUKCA0FG4PQCALKK36PCAPUTGTYCAM37UJCCA7XBESGCA6OKKHECA7KMUV1CAHEMTMTCA0F4UD3CAQ7EY59CAP34GNGCAQWHIQQCAM4LWWS"/>
          <p:cNvPicPr>
            <a:picLocks noChangeAspect="1" noChangeArrowheads="1"/>
          </p:cNvPicPr>
          <p:nvPr/>
        </p:nvPicPr>
        <p:blipFill>
          <a:blip r:embed="rId2" cstate="print"/>
          <a:srcRect l="2856"/>
          <a:stretch>
            <a:fillRect/>
          </a:stretch>
        </p:blipFill>
        <p:spPr bwMode="auto">
          <a:xfrm>
            <a:off x="3276600" y="1042795"/>
            <a:ext cx="5410200" cy="5672330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81000" y="2514600"/>
            <a:ext cx="2667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Phù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mắt</a:t>
            </a:r>
            <a:r>
              <a:rPr lang="en-US" sz="3200" dirty="0" smtClean="0">
                <a:solidFill>
                  <a:schemeClr val="tx1"/>
                </a:solidFill>
              </a:rPr>
              <a:t> do </a:t>
            </a:r>
            <a:r>
              <a:rPr lang="en-US" sz="3200" dirty="0" err="1" smtClean="0">
                <a:solidFill>
                  <a:schemeClr val="tx1"/>
                </a:solidFill>
              </a:rPr>
              <a:t>cường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giáp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</a:rPr>
              <a:t>kèm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mắt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lồi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9787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 CHẨN ĐÓAN (+) HCTH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8839200" cy="57912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Triệu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LS: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,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, </a:t>
            </a:r>
            <a:r>
              <a:rPr lang="en-US" sz="2400" dirty="0" err="1" smtClean="0"/>
              <a:t>tiểu</a:t>
            </a:r>
            <a:r>
              <a:rPr lang="en-US" sz="2400" dirty="0" smtClean="0"/>
              <a:t> </a:t>
            </a:r>
            <a:r>
              <a:rPr lang="en-US" sz="2400" dirty="0" err="1" smtClean="0"/>
              <a:t>bọt</a:t>
            </a:r>
            <a:endParaRPr lang="en-US" sz="2400" dirty="0" smtClean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lâm</a:t>
            </a:r>
            <a:r>
              <a:rPr lang="en-US" sz="2400" dirty="0" smtClean="0"/>
              <a:t> </a:t>
            </a:r>
            <a:r>
              <a:rPr lang="en-US" sz="2400" dirty="0" err="1" smtClean="0"/>
              <a:t>sàng</a:t>
            </a:r>
            <a:endParaRPr lang="en-US" sz="2400" dirty="0" smtClean="0"/>
          </a:p>
          <a:p>
            <a:pPr marL="365760" lvl="1" indent="0">
              <a:lnSpc>
                <a:spcPct val="140000"/>
              </a:lnSpc>
              <a:buNone/>
            </a:pPr>
            <a:r>
              <a:rPr lang="en-US" dirty="0" smtClean="0"/>
              <a:t>(1)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/24 </a:t>
            </a:r>
            <a:r>
              <a:rPr lang="en-US" dirty="0" err="1" smtClean="0"/>
              <a:t>giờ</a:t>
            </a:r>
            <a:r>
              <a:rPr lang="en-US" dirty="0" smtClean="0"/>
              <a:t> &gt; 3g/24g  -3,5g/24 </a:t>
            </a:r>
            <a:r>
              <a:rPr lang="en-US" dirty="0" err="1" smtClean="0"/>
              <a:t>giờ</a:t>
            </a:r>
            <a:r>
              <a:rPr lang="en-US" dirty="0" smtClean="0"/>
              <a:t> /1.73 m2  </a:t>
            </a:r>
          </a:p>
          <a:p>
            <a:pPr marL="365760" lvl="1" indent="0">
              <a:lnSpc>
                <a:spcPct val="140000"/>
              </a:lnSpc>
              <a:buNone/>
            </a:pP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protein/ </a:t>
            </a:r>
            <a:r>
              <a:rPr lang="en-US" dirty="0" err="1" smtClean="0"/>
              <a:t>creatinin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(PCR) &gt; 3-3,5   </a:t>
            </a:r>
          </a:p>
          <a:p>
            <a:pPr marL="365760" lvl="1" indent="0">
              <a:lnSpc>
                <a:spcPct val="140000"/>
              </a:lnSpc>
              <a:buNone/>
            </a:pP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albumin/ </a:t>
            </a:r>
            <a:r>
              <a:rPr lang="en-US" dirty="0" err="1" smtClean="0"/>
              <a:t>creatinin</a:t>
            </a:r>
            <a:r>
              <a:rPr lang="en-US" dirty="0" smtClean="0"/>
              <a:t> </a:t>
            </a:r>
            <a:r>
              <a:rPr lang="en-US" dirty="0" err="1"/>
              <a:t>niệu</a:t>
            </a:r>
            <a:r>
              <a:rPr lang="en-US" dirty="0"/>
              <a:t> </a:t>
            </a:r>
            <a:r>
              <a:rPr lang="en-US" dirty="0" smtClean="0"/>
              <a:t>(ACR) &gt; 2.200 mg/g ( # &gt; 220 mg/</a:t>
            </a:r>
            <a:r>
              <a:rPr lang="en-US" dirty="0" err="1" smtClean="0"/>
              <a:t>mmol</a:t>
            </a:r>
            <a:r>
              <a:rPr lang="en-US" dirty="0" smtClean="0"/>
              <a:t>)</a:t>
            </a:r>
          </a:p>
          <a:p>
            <a:pPr marL="365760" lvl="1" indent="0">
              <a:lnSpc>
                <a:spcPct val="140000"/>
              </a:lnSpc>
              <a:buNone/>
            </a:pPr>
            <a:r>
              <a:rPr lang="en-US" dirty="0" smtClean="0"/>
              <a:t>(2) Albumin </a:t>
            </a:r>
            <a:r>
              <a:rPr lang="en-US" dirty="0" err="1" smtClean="0"/>
              <a:t>máu</a:t>
            </a:r>
            <a:r>
              <a:rPr lang="en-US" dirty="0" smtClean="0"/>
              <a:t> &lt; 30 g/L, protein </a:t>
            </a:r>
            <a:r>
              <a:rPr lang="en-US" dirty="0" err="1" smtClean="0"/>
              <a:t>máu</a:t>
            </a:r>
            <a:r>
              <a:rPr lang="en-US" dirty="0" smtClean="0"/>
              <a:t> &lt; 60g/L</a:t>
            </a:r>
          </a:p>
          <a:p>
            <a:pPr marL="365760" lvl="1" indent="0">
              <a:lnSpc>
                <a:spcPct val="140000"/>
              </a:lnSpc>
              <a:buNone/>
            </a:pPr>
            <a:r>
              <a:rPr lang="en-US" dirty="0" smtClean="0"/>
              <a:t>(3) Lipid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cholesterol, LDL-C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400" b="1" dirty="0" smtClean="0"/>
              <a:t>                 </a:t>
            </a:r>
            <a:r>
              <a:rPr lang="en-US" sz="2400" b="1" dirty="0" err="1" smtClean="0"/>
              <a:t>Đạm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niệu</a:t>
            </a:r>
            <a:r>
              <a:rPr lang="en-US" sz="2400" b="1" dirty="0" smtClean="0"/>
              <a:t>/24g </a:t>
            </a:r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tiêu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chuẩn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chính</a:t>
            </a:r>
            <a:endParaRPr lang="en-US" sz="2400" b="1" dirty="0" smtClean="0"/>
          </a:p>
          <a:p>
            <a:pPr marL="609600" indent="-609600" eaLnBrk="1" hangingPunct="1">
              <a:lnSpc>
                <a:spcPct val="140000"/>
              </a:lnSpc>
              <a:buFontTx/>
              <a:buAutoNum type="arabicParenBoth"/>
            </a:pPr>
            <a:endParaRPr lang="en-US" sz="2400" dirty="0" smtClean="0"/>
          </a:p>
          <a:p>
            <a:pPr marL="609600" indent="-609600" eaLnBrk="1" hangingPunct="1">
              <a:lnSpc>
                <a:spcPct val="140000"/>
              </a:lnSpc>
              <a:buFontTx/>
              <a:buChar char="-"/>
            </a:pPr>
            <a:endParaRPr lang="en-US" sz="2400" dirty="0" smtClean="0"/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058F68-A463-44A7-8EB2-19D830DFDE75}" type="slidenum">
              <a:rPr lang="en-US" sz="1000">
                <a:solidFill>
                  <a:srgbClr val="C18EBF"/>
                </a:solidFill>
              </a:rPr>
              <a:pPr eaLnBrk="1" hangingPunct="1"/>
              <a:t>12</a:t>
            </a:fld>
            <a:endParaRPr lang="en-US" sz="1000">
              <a:solidFill>
                <a:srgbClr val="C18E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2" y="751344"/>
            <a:ext cx="8979877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Cách thực hiện XN đạm niệu/24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đi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hết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sau đó bắt đầu giữ tất cả lượng nước tiểu trong 24 giờ, đựng trong 1 bình-can nhựa có chất bảo quản của BV 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24g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XN.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viên XN sẽ ghi V nước tiểu,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lấy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một mẫu NT, định lượng đạm/L, sau đó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thể tích NT/24g, sẽ ra lượng đạm/24g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dụ: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PTNT: Đ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ạm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niệu: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2g/L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T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hể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tích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24 g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1.5 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Đạm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niệu /24g sẽ là: 2g x 1.5 L=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3g/24g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(spot urine),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24g</a:t>
            </a:r>
          </a:p>
          <a:p>
            <a:pPr marL="365760" lvl="1" indent="0"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protein/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(PCR) &gt; 3-3,5   </a:t>
            </a:r>
          </a:p>
          <a:p>
            <a:pPr marL="365760" lvl="1" indent="0"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albumin/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(ACR) &gt; 2.200 mg/g ( # &gt; 220 mg/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mmol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9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229600" cy="6026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chemeClr val="tx1"/>
                </a:solidFill>
              </a:rPr>
              <a:t>Tiêu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chuẩn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chẩn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đoán</a:t>
            </a:r>
            <a:r>
              <a:rPr lang="en-US" sz="3000" dirty="0" smtClean="0">
                <a:solidFill>
                  <a:schemeClr val="tx1"/>
                </a:solidFill>
              </a:rPr>
              <a:t> HCTH:</a:t>
            </a:r>
            <a:endParaRPr lang="en-US" sz="3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214863"/>
              </p:ext>
            </p:extLst>
          </p:nvPr>
        </p:nvGraphicFramePr>
        <p:xfrm>
          <a:off x="164123" y="762000"/>
          <a:ext cx="870065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477"/>
                <a:gridCol w="5207178"/>
              </a:tblGrid>
              <a:tr h="5513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Đạm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niệu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/24g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&gt; 3g/24g,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3,5g/24g/1,73 m2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protein/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creatinin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(PCR)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3-3,5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albumin/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creatinin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/>
                        <a:t>(ACR) &gt; 2.200 mg/g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( # &gt; 220 mg/</a:t>
                      </a:r>
                      <a:r>
                        <a:rPr lang="en-US" sz="2400" dirty="0" err="1" smtClean="0"/>
                        <a:t>mmol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 Albumin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Alpha 2 globulin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&lt; 30g/L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&gt; 12%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91110">
                <a:tc>
                  <a:txBody>
                    <a:bodyPr/>
                    <a:lstStyle/>
                    <a:p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Bilan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mỡ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Chủ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yếu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Cholesterol, LDL-C , Triglyceride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mmol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/L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876800"/>
            <a:ext cx="8077200" cy="1905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0110" lvl="1" indent="-514350">
              <a:buFont typeface="Wingdings 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HCTH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Wingdings 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THA</a:t>
            </a:r>
          </a:p>
          <a:p>
            <a:pPr marL="880110" lvl="1" indent="-514350">
              <a:buFont typeface="Wingdings 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2.Tiểu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Wingdings 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4D7D5F-451C-4E07-A843-29F6DC4319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0"/>
            <a:ext cx="3810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 smtClean="0">
                <a:solidFill>
                  <a:schemeClr val="tx1"/>
                </a:solidFill>
              </a:rPr>
              <a:t>Điện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điện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đạm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máu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1748" name="Picture 4" descr="L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4314" y="457200"/>
            <a:ext cx="5015727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4" descr="L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58551"/>
            <a:ext cx="4859338" cy="34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114800" y="838200"/>
            <a:ext cx="4572000" cy="358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BT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Albumin: 60%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Globulin : 40%</a:t>
            </a:r>
          </a:p>
          <a:p>
            <a:pPr lvl="2">
              <a:buFontTx/>
              <a:buChar char="-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alpha 1: 4%</a:t>
            </a:r>
          </a:p>
          <a:p>
            <a:pPr lvl="2">
              <a:buFontTx/>
              <a:buChar char="-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alpha 2: 8%</a:t>
            </a:r>
          </a:p>
          <a:p>
            <a:pPr lvl="2">
              <a:buFontTx/>
              <a:buChar char="-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beta: 12%</a:t>
            </a:r>
          </a:p>
          <a:p>
            <a:pPr lvl="2">
              <a:buFontTx/>
              <a:buChar char="-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Gamma: 16%</a:t>
            </a:r>
          </a:p>
        </p:txBody>
      </p:sp>
      <p:sp>
        <p:nvSpPr>
          <p:cNvPr id="7" name="Oval 6"/>
          <p:cNvSpPr/>
          <p:nvPr/>
        </p:nvSpPr>
        <p:spPr>
          <a:xfrm>
            <a:off x="4114800" y="4876800"/>
            <a:ext cx="4876800" cy="1746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000" dirty="0">
                <a:solidFill>
                  <a:schemeClr val="tx1"/>
                </a:solidFill>
              </a:rPr>
              <a:t>HCTH. </a:t>
            </a:r>
            <a:r>
              <a:rPr lang="en-US" sz="3000" dirty="0" smtClean="0">
                <a:solidFill>
                  <a:schemeClr val="tx1"/>
                </a:solidFill>
              </a:rPr>
              <a:t>Alpha </a:t>
            </a:r>
            <a:r>
              <a:rPr lang="en-US" sz="3000" dirty="0">
                <a:solidFill>
                  <a:schemeClr val="tx1"/>
                </a:solidFill>
              </a:rPr>
              <a:t>2 globulin </a:t>
            </a:r>
            <a:r>
              <a:rPr lang="en-US" sz="3000" dirty="0" smtClean="0">
                <a:solidFill>
                  <a:schemeClr val="tx1"/>
                </a:solidFill>
                <a:sym typeface="Wingdings"/>
              </a:rPr>
              <a:t> &gt; 12%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24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ED9E4E-091B-4110-9644-833AE98941A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HC </a:t>
            </a:r>
            <a:r>
              <a:rPr lang="en-US" sz="3200" dirty="0" err="1" smtClean="0">
                <a:solidFill>
                  <a:schemeClr val="tx1"/>
                </a:solidFill>
              </a:rPr>
              <a:t>thận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hư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Alpha globulin2  (lipoprotein) </a:t>
            </a:r>
            <a:r>
              <a:rPr lang="en-US" sz="3200" dirty="0" err="1" smtClean="0">
                <a:solidFill>
                  <a:schemeClr val="tx1"/>
                </a:solidFill>
              </a:rPr>
              <a:t>tăng</a:t>
            </a:r>
            <a:r>
              <a:rPr lang="en-US" sz="3200" dirty="0" smtClean="0">
                <a:solidFill>
                  <a:schemeClr val="tx1"/>
                </a:solidFill>
              </a:rPr>
              <a:t> &gt; 12%</a:t>
            </a:r>
          </a:p>
        </p:txBody>
      </p:sp>
      <p:pic>
        <p:nvPicPr>
          <p:cNvPr id="32772" name="Picture 4" descr="L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68704"/>
            <a:ext cx="8229600" cy="538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810000" y="1676400"/>
            <a:ext cx="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25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B4F60A-6693-4628-8E86-EBBB41BDBDCE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3797" name="Picture 5" descr="C:\Documents and Settings\LUCKY\My Documents\My Pictures\lupus diend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"/>
            <a:ext cx="6477000" cy="35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0" y="4692162"/>
            <a:ext cx="1081088" cy="485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3528604"/>
            <a:ext cx="8861537" cy="3176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Symbol"/>
              <a:buChar char="Þ"/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lupus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trẻ-trung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niên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niêm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 marL="457200" indent="-457200">
              <a:buFont typeface="Symbol"/>
              <a:buChar char="Þ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Kahler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60-70,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Kahler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ạm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Bence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Jones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 typeface="Symbol"/>
              <a:buChar char="Þ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hoái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tràng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3" name="Oval 2"/>
          <p:cNvSpPr/>
          <p:nvPr/>
        </p:nvSpPr>
        <p:spPr>
          <a:xfrm>
            <a:off x="1752600" y="457200"/>
            <a:ext cx="327660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Gamma globulin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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9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153400" cy="14065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   CHẨN ĐOÁN HCTH NGUYÊN PHÁT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NN </a:t>
            </a:r>
            <a:r>
              <a:rPr lang="en-US" sz="2800" dirty="0" err="1" smtClean="0">
                <a:solidFill>
                  <a:schemeClr val="tx1"/>
                </a:solidFill>
              </a:rPr>
              <a:t>thứ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phát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khác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8915400" cy="5029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140000"/>
              </a:lnSpc>
              <a:buAutoNum type="arabicPeriod"/>
            </a:pPr>
            <a:r>
              <a:rPr lang="en-US" sz="2400" b="1" dirty="0" err="1" smtClean="0"/>
              <a:t>Nguyên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phát</a:t>
            </a:r>
            <a:r>
              <a:rPr lang="en-US" sz="2400" b="1" dirty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dựa</a:t>
            </a:r>
            <a:r>
              <a:rPr lang="en-US" sz="2400" b="1" dirty="0" smtClean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sinh</a:t>
            </a:r>
            <a:r>
              <a:rPr lang="en-US" sz="2400" b="1" dirty="0"/>
              <a:t> </a:t>
            </a: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thận</a:t>
            </a:r>
            <a:r>
              <a:rPr lang="en-US" sz="2400" b="1" dirty="0" smtClean="0"/>
              <a:t>).  </a:t>
            </a:r>
            <a:r>
              <a:rPr lang="en-US" sz="2400" b="1" dirty="0" err="1" smtClean="0"/>
              <a:t>Tỉ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lệ</a:t>
            </a:r>
            <a:r>
              <a:rPr lang="en-US" sz="2400" b="1" dirty="0" smtClean="0"/>
              <a:t> &gt; 90%</a:t>
            </a:r>
          </a:p>
          <a:p>
            <a:pPr marL="975360" lvl="1" indent="-609600">
              <a:lnSpc>
                <a:spcPct val="140000"/>
              </a:lnSpc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75360" lvl="1" indent="-6096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75360" lvl="1" indent="-609600">
              <a:lnSpc>
                <a:spcPct val="140000"/>
              </a:lnSpc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75360" lvl="1" indent="-609600">
              <a:lnSpc>
                <a:spcPct val="140000"/>
              </a:lnSpc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75360" lvl="1" indent="-609600">
              <a:lnSpc>
                <a:spcPct val="140000"/>
              </a:lnSpc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75360" lvl="1" indent="-6096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liềm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40000"/>
              </a:lnSpc>
              <a:buFontTx/>
              <a:buChar char="-"/>
            </a:pPr>
            <a:endParaRPr lang="en-US" sz="2400" dirty="0" err="1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D9F68-8CDE-4A53-85BD-4C1B15756DBB}" type="slidenum">
              <a:rPr lang="en-US" sz="1000">
                <a:solidFill>
                  <a:srgbClr val="C18EBF"/>
                </a:solidFill>
              </a:rPr>
              <a:pPr eaLnBrk="1" hangingPunct="1"/>
              <a:t>18</a:t>
            </a:fld>
            <a:endParaRPr lang="en-US" sz="1000">
              <a:solidFill>
                <a:srgbClr val="C18E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23219"/>
              </p:ext>
            </p:extLst>
          </p:nvPr>
        </p:nvGraphicFramePr>
        <p:xfrm>
          <a:off x="228600" y="1066800"/>
          <a:ext cx="8763000" cy="569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10287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vi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hậu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liên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mạc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phong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lao,mycoplasma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virus: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siêu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vi B, C, HIV, CMV, EBV, Herpes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rét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toxoplasma,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schistosomiasis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7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chủ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yếu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kháng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non-steroid, 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Captoril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rifampin, interferon alpha, warfarin…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Bệnh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Lupus, HC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Henoch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Schonlein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HC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Goodpasture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khớp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dạng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thấp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thoái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hoá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tinh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bột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da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miễn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Bệnh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hoá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di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truyền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ĐTĐ,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suy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giáp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HC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Alport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HCTH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bẩm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indent="0" algn="just" eaLnBrk="1" hangingPunct="1">
                        <a:lnSpc>
                          <a:spcPct val="120000"/>
                        </a:lnSpc>
                        <a:buNone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5.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K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hạch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K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phổi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đại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tràng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dạ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dày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K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u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tuỷ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6. NN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dị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đốt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tuyến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giáp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nhiễm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độc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,THA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ác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2286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NGUYÊN NHÂN  </a:t>
            </a:r>
            <a:r>
              <a:rPr lang="en-US" sz="3200" dirty="0"/>
              <a:t>HCTH </a:t>
            </a:r>
            <a:r>
              <a:rPr lang="en-US" sz="3200" dirty="0" smtClean="0"/>
              <a:t>THỨPHÁT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4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02810E-6E90-4022-880D-D05A692E5D9A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60350"/>
            <a:ext cx="8459788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7"/>
            <a:ext cx="8915400" cy="5732463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I. NHẮC LẠI KIẾN THỨC CƠ BẢN </a:t>
            </a:r>
          </a:p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chế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HCTH</a:t>
            </a:r>
          </a:p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Hiểu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sang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GPB</a:t>
            </a:r>
          </a:p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CHẨN ĐOÁN HCTH</a:t>
            </a:r>
          </a:p>
          <a:p>
            <a:pPr lvl="2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Chẩn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đoán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(+)</a:t>
            </a:r>
          </a:p>
          <a:p>
            <a:pPr lvl="2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Chẩn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đoán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nhân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2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Chẩn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đoán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biến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chứng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II. ĐIỀU TRỊ </a:t>
            </a:r>
          </a:p>
          <a:p>
            <a:pPr marL="533400" indent="-533400" eaLnBrk="1" hangingPunct="1">
              <a:lnSpc>
                <a:spcPct val="125000"/>
              </a:lnSpc>
              <a:spcBef>
                <a:spcPct val="35000"/>
              </a:spcBef>
              <a:buFontTx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NN thứ phát gây HCTH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417862"/>
              </p:ext>
            </p:extLst>
          </p:nvPr>
        </p:nvGraphicFramePr>
        <p:xfrm>
          <a:off x="228600" y="187642"/>
          <a:ext cx="89154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841"/>
                <a:gridCol w="3996559"/>
              </a:tblGrid>
              <a:tr h="4301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XN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tầm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soát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NN HCTH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6443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Bệnh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chuyển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hóa</a:t>
                      </a:r>
                      <a:r>
                        <a:rPr lang="en-US" sz="2400" baseline="0" dirty="0" smtClean="0"/>
                        <a:t>: ĐTĐ, </a:t>
                      </a:r>
                      <a:r>
                        <a:rPr lang="en-US" sz="2400" baseline="0" dirty="0" err="1" smtClean="0"/>
                        <a:t>thoái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hoá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bột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Đường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huyết</a:t>
                      </a:r>
                      <a:r>
                        <a:rPr lang="en-US" sz="2400" baseline="0" dirty="0" smtClean="0"/>
                        <a:t> , </a:t>
                      </a:r>
                      <a:r>
                        <a:rPr lang="en-US" sz="2400" baseline="0" dirty="0" err="1" smtClean="0"/>
                        <a:t>HbA</a:t>
                      </a:r>
                      <a:r>
                        <a:rPr lang="en-US" sz="2400" baseline="0" dirty="0" smtClean="0"/>
                        <a:t> 1C</a:t>
                      </a:r>
                      <a:endParaRPr lang="en-US" sz="2400" dirty="0"/>
                    </a:p>
                  </a:txBody>
                  <a:tcPr/>
                </a:tc>
              </a:tr>
              <a:tr h="1806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Nhiễm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trùng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      -VGSV B, C</a:t>
                      </a:r>
                    </a:p>
                    <a:p>
                      <a:r>
                        <a:rPr lang="en-US" sz="2400" baseline="0" dirty="0" smtClean="0"/>
                        <a:t>      - HIV</a:t>
                      </a:r>
                    </a:p>
                    <a:p>
                      <a:r>
                        <a:rPr lang="en-US" sz="2400" baseline="0" dirty="0" smtClean="0"/>
                        <a:t>     - KST: </a:t>
                      </a:r>
                      <a:r>
                        <a:rPr lang="en-US" sz="2400" baseline="0" dirty="0" err="1" smtClean="0"/>
                        <a:t>giun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lươn</a:t>
                      </a:r>
                      <a:r>
                        <a:rPr lang="en-US" sz="2400" baseline="0" dirty="0" smtClean="0"/>
                        <a:t>…</a:t>
                      </a:r>
                    </a:p>
                    <a:p>
                      <a:r>
                        <a:rPr lang="en-US" sz="2400" baseline="0" dirty="0" smtClean="0"/>
                        <a:t>      -VCTC </a:t>
                      </a:r>
                      <a:r>
                        <a:rPr lang="en-US" sz="2400" baseline="0" dirty="0" err="1" smtClean="0"/>
                        <a:t>hậu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nhiễm</a:t>
                      </a:r>
                      <a:r>
                        <a:rPr lang="en-US" sz="2400" baseline="0" dirty="0" smtClean="0"/>
                        <a:t> LCT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HBsAg</a:t>
                      </a:r>
                      <a:r>
                        <a:rPr lang="en-US" sz="2400" dirty="0" smtClean="0"/>
                        <a:t>, Anti HCV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test</a:t>
                      </a:r>
                      <a:r>
                        <a:rPr lang="en-US" sz="2400" baseline="0" dirty="0" smtClean="0"/>
                        <a:t> HIV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Huyết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thanh</a:t>
                      </a:r>
                      <a:r>
                        <a:rPr lang="en-US" sz="2400" dirty="0" smtClean="0"/>
                        <a:t> ∆ </a:t>
                      </a:r>
                      <a:r>
                        <a:rPr lang="en-US" sz="2400" dirty="0" err="1" smtClean="0"/>
                        <a:t>giun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lươn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ASO</a:t>
                      </a:r>
                      <a:endParaRPr lang="en-US" sz="2400" dirty="0"/>
                    </a:p>
                  </a:txBody>
                  <a:tcPr/>
                </a:tc>
              </a:tr>
              <a:tr h="17836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Bệnh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hệ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thống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      Lupus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đỏ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      </a:t>
                      </a:r>
                      <a:r>
                        <a:rPr lang="en-US" sz="2400" baseline="0" dirty="0" err="1" smtClean="0"/>
                        <a:t>Viêm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khớp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thấp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      </a:t>
                      </a:r>
                      <a:r>
                        <a:rPr lang="en-US" sz="2400" baseline="0" dirty="0" err="1" smtClean="0"/>
                        <a:t>Xơ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cứng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bì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     HC </a:t>
                      </a:r>
                      <a:r>
                        <a:rPr lang="en-US" sz="2400" baseline="0" dirty="0" err="1" smtClean="0"/>
                        <a:t>Henoch</a:t>
                      </a:r>
                      <a:r>
                        <a:rPr lang="en-US" sz="2400" baseline="0" dirty="0" smtClean="0"/>
                        <a:t>- </a:t>
                      </a:r>
                      <a:r>
                        <a:rPr lang="en-US" sz="2400" baseline="0" dirty="0" err="1" smtClean="0"/>
                        <a:t>Schonlein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ANA, Anti </a:t>
                      </a:r>
                      <a:r>
                        <a:rPr lang="en-US" sz="2400" dirty="0" err="1" smtClean="0"/>
                        <a:t>DsDNA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RF, CRP</a:t>
                      </a:r>
                      <a:endParaRPr lang="en-US" sz="2400" dirty="0"/>
                    </a:p>
                  </a:txBody>
                  <a:tcPr/>
                </a:tc>
              </a:tr>
              <a:tr h="7742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 : X-</a:t>
                      </a:r>
                      <a:r>
                        <a:rPr lang="en-US" sz="2400" dirty="0" err="1" smtClean="0"/>
                        <a:t>quang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phổi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SA </a:t>
                      </a:r>
                      <a:r>
                        <a:rPr lang="en-US" sz="2400" baseline="0" dirty="0" err="1" smtClean="0"/>
                        <a:t>bụng</a:t>
                      </a:r>
                      <a:r>
                        <a:rPr lang="en-US" sz="2400" baseline="0" dirty="0" smtClean="0"/>
                        <a:t>, PSA, CEA, CA 125…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</a:tr>
              <a:tr h="348892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0B7C6A-0E79-4B04-874D-0BEF2F5F16B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SINH THIẾT THẬN-LỢI ÍCH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HCTH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GPB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NN HCTH: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thoái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lupus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50%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BN HC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10-15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lupus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6-10%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 Sang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Hodgkin,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non-steroid. Sang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ở BN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vi B-C…</a:t>
            </a:r>
          </a:p>
          <a:p>
            <a:endParaRPr lang="en-US" sz="24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40386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bệnh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BN HCTH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cyclosporin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64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738" y="926878"/>
            <a:ext cx="87630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4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10 t, HCTH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đái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tháo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NN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HCTH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nay,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STT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to,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cặn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NT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trụ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BN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BL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hay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võng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VCTC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trùng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2002"/>
            <a:ext cx="9144000" cy="6770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1530" tIns="238050" rIns="0" bIns="24915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CHỈ ĐỊNH SINH THIẾT THẬN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HCTH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tuổi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Tiểu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máu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đại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hoặc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vi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nhưng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kéo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dài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endParaRPr kumimoji="0" lang="en-US" sz="2400" b="0" i="0" u="none" strike="noStrike" cap="none" normalizeH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HCTH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NN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chắn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HCTH)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quyết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định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sử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dụng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cyclosporin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hoặc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tacrolimus</a:t>
            </a:r>
            <a:endParaRPr kumimoji="0" lang="en-US" sz="2400" b="0" i="0" u="none" strike="noStrike" cap="none" normalizeH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055162"/>
            <a:ext cx="8458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          Indian </a:t>
            </a:r>
            <a:r>
              <a:rPr lang="en-US" sz="3000" dirty="0"/>
              <a:t>J </a:t>
            </a:r>
            <a:r>
              <a:rPr lang="en-US" sz="3000" dirty="0" err="1"/>
              <a:t>Nephrol</a:t>
            </a:r>
            <a:r>
              <a:rPr lang="en-US" sz="3000" dirty="0"/>
              <a:t>. 2008 January; 18(1): 31–39. </a:t>
            </a:r>
          </a:p>
        </p:txBody>
      </p:sp>
    </p:spTree>
    <p:extLst>
      <p:ext uri="{BB962C8B-B14F-4D97-AF65-F5344CB8AC3E}">
        <p14:creationId xmlns:p14="http://schemas.microsoft.com/office/powerpoint/2010/main" val="20046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18C528-C6D0-4DF0-8F87-2B8B78EBD016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3315" name="Picture 5" descr="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88913"/>
            <a:ext cx="4406900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0" y="4724400"/>
            <a:ext cx="8893175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Cầu thận bình thường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Endothelial cell: tế bào nội mô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Visceral epithelial: tế bào biểu bì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Foot process: chân giả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Mesangial cell: tế bào trung mô.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Bowman space: nang Bowman. Fenestration: lỗ lọc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3657600" cy="472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Tế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nội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mô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Màng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cầu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thận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Tế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biểu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chân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giả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 smtClean="0">
                <a:solidFill>
                  <a:schemeClr val="tx1"/>
                </a:solidFill>
              </a:rPr>
              <a:t>4. </a:t>
            </a:r>
            <a:r>
              <a:rPr lang="en-US" sz="2400" dirty="0" err="1" smtClean="0">
                <a:solidFill>
                  <a:schemeClr val="tx1"/>
                </a:solidFill>
              </a:rPr>
              <a:t>Lòng</a:t>
            </a:r>
            <a:r>
              <a:rPr lang="en-US" sz="2400" dirty="0" smtClean="0">
                <a:solidFill>
                  <a:schemeClr val="tx1"/>
                </a:solidFill>
              </a:rPr>
              <a:t> MM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HC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 smtClean="0">
                <a:solidFill>
                  <a:schemeClr val="tx1"/>
                </a:solidFill>
              </a:rPr>
              <a:t>5. </a:t>
            </a:r>
            <a:r>
              <a:rPr lang="en-US" sz="2400" dirty="0" err="1" smtClean="0">
                <a:solidFill>
                  <a:schemeClr val="tx1"/>
                </a:solidFill>
              </a:rPr>
              <a:t>Tế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mô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743200"/>
            <a:ext cx="32004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6600" y="3048000"/>
            <a:ext cx="2438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10000" y="3886200"/>
            <a:ext cx="129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95600" y="3581400"/>
            <a:ext cx="335280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48000" y="5181600"/>
            <a:ext cx="3505200" cy="54371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5" y="5862"/>
            <a:ext cx="4400550" cy="1447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SINH THIẾT THẬN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CHẨN ĐOÁN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GIẢI PHẪU BỆNH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94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35E982-8A49-446B-8A93-6D719A471B87}" type="slidenum">
              <a:rPr lang="en-US"/>
              <a:pPr/>
              <a:t>25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"/>
            <a:ext cx="9105900" cy="710088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GPB: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Còn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gọi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nhiễm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0" indent="0" eaLnBrk="1" hangingPunct="1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phẫu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bệnh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kính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quang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thấy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thương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phẫu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bệnh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kính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tế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bào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bì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dính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nhau</a:t>
            </a: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endParaRPr lang="en-US" sz="2400" dirty="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125000"/>
              </a:lnSpc>
              <a:spcBef>
                <a:spcPct val="35000"/>
              </a:spcBef>
              <a:buFontTx/>
              <a:buNone/>
            </a:pPr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16389" name="Picture 5" descr="C:\Documents and Settings\LUCKY\My Documents\My Pictures\minim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3657598"/>
            <a:ext cx="6553200" cy="321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9050" y="3200399"/>
            <a:ext cx="3657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Cầu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thận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bình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thường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5250" y="3136105"/>
            <a:ext cx="4800600" cy="1042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Sang </a:t>
            </a:r>
            <a:r>
              <a:rPr lang="en-US" sz="3000" dirty="0" err="1" smtClean="0">
                <a:solidFill>
                  <a:schemeClr val="tx1"/>
                </a:solidFill>
              </a:rPr>
              <a:t>thương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tối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thiểu</a:t>
            </a:r>
            <a:r>
              <a:rPr lang="en-US" sz="3000" dirty="0" smtClean="0">
                <a:solidFill>
                  <a:schemeClr val="tx1"/>
                </a:solidFill>
              </a:rPr>
              <a:t>: </a:t>
            </a:r>
            <a:r>
              <a:rPr lang="en-US" sz="3000" dirty="0" err="1" smtClean="0">
                <a:solidFill>
                  <a:schemeClr val="tx1"/>
                </a:solidFill>
              </a:rPr>
              <a:t>tế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bào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chân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giả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dính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vào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nhau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32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-50631"/>
            <a:ext cx="87630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 </a:t>
            </a:r>
            <a:r>
              <a:rPr lang="en-US" sz="2400" b="1" u="sng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thương</a:t>
            </a:r>
            <a:r>
              <a:rPr lang="en-US" sz="2400" b="1" u="sng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tối</a:t>
            </a:r>
            <a:r>
              <a:rPr lang="en-US" sz="2400" b="1" u="sng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thiểu</a:t>
            </a:r>
            <a:r>
              <a:rPr lang="en-US" sz="2400" b="1" u="sng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2400" b="1" u="sng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u="sng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10-15%.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gặp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nam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trẻ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tuổi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HC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hư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điển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khởi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đột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ngột</a:t>
            </a: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Clr>
                <a:srgbClr val="FFFF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HCTH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thuần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túy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THA,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máu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suy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lọc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FF00"/>
              </a:buClr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C3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xét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huyết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Clr>
                <a:srgbClr val="FFFF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NN: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gặp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: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Vô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NSAID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dị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nhiễm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HIV, heroin,  K (lymphoma,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Hogdkin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…)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đáp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nhưng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tái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50%,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lệ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thuộc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corti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tiến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suy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thận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0" y="318701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8905"/>
              </p:ext>
            </p:extLst>
          </p:nvPr>
        </p:nvGraphicFramePr>
        <p:xfrm>
          <a:off x="6629400" y="5512585"/>
          <a:ext cx="1752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91"/>
                <a:gridCol w="1461809"/>
              </a:tblGrid>
              <a:tr h="9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102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40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" y="240804"/>
            <a:ext cx="845238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XƠ CHAI CẦU THẬN KHU TRÚ TỪNG VÙNG</a:t>
            </a:r>
            <a:endParaRPr lang="en-US" sz="2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Focal &amp; Segmental </a:t>
            </a:r>
            <a:r>
              <a:rPr kumimoji="0" lang="en-US" sz="30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Glomerulosclerosis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" y="1225689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20-30%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HCTH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Cặn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glucose,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gần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50% -&gt; STM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5-10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10/24h,  80%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3-5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NN: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heroin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Béo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phì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71C454-9E63-40A0-B8F8-0095193E9506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60350"/>
            <a:ext cx="8459788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GIẢI PHẪU BỆNH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" y="1066800"/>
            <a:ext cx="8064500" cy="5791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35000"/>
              </a:spcBef>
              <a:buFontTx/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Xơ</a:t>
            </a:r>
            <a:r>
              <a:rPr lang="en-US" b="1" dirty="0" smtClean="0"/>
              <a:t> chai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thận</a:t>
            </a:r>
            <a:r>
              <a:rPr lang="en-US" b="1" dirty="0" smtClean="0"/>
              <a:t> </a:t>
            </a:r>
            <a:r>
              <a:rPr lang="en-US" b="1" dirty="0" err="1" smtClean="0"/>
              <a:t>khu</a:t>
            </a:r>
            <a:r>
              <a:rPr lang="en-US" b="1" dirty="0" smtClean="0"/>
              <a:t> </a:t>
            </a:r>
            <a:r>
              <a:rPr lang="en-US" b="1" dirty="0" err="1" smtClean="0"/>
              <a:t>trú</a:t>
            </a:r>
            <a:r>
              <a:rPr lang="en-US" b="1" dirty="0" smtClean="0"/>
              <a:t> &amp; </a:t>
            </a:r>
            <a:r>
              <a:rPr lang="en-US" b="1" dirty="0" err="1" smtClean="0"/>
              <a:t>từng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endParaRPr lang="en-US" b="1" dirty="0" smtClean="0"/>
          </a:p>
        </p:txBody>
      </p:sp>
      <p:pic>
        <p:nvPicPr>
          <p:cNvPr id="18437" name="Picture 5" descr="C:\Documents and Settings\LUCKY\My Documents\My Pictures\xoho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571750"/>
            <a:ext cx="6500813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66553"/>
              </p:ext>
            </p:extLst>
          </p:nvPr>
        </p:nvGraphicFramePr>
        <p:xfrm>
          <a:off x="6629400" y="5512585"/>
          <a:ext cx="1752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91"/>
                <a:gridCol w="1461809"/>
              </a:tblGrid>
              <a:tr h="9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102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40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15" y="-87183"/>
            <a:ext cx="83547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BỆNH THẬN MÀNG (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embranous Nephropathy)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732" y="685800"/>
            <a:ext cx="91457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25% 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HCTH (70-80%)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(10-30%)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NN: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VGSV B,C, VT, KST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NSAID, captopril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BN &gt; 60t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(lupus,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căn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43123" y="1846634"/>
            <a:ext cx="4648200" cy="3155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HCTH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Là</a:t>
            </a:r>
            <a:r>
              <a:rPr lang="en-US" sz="3200" dirty="0" smtClean="0">
                <a:solidFill>
                  <a:schemeClr val="tx1"/>
                </a:solidFill>
              </a:rPr>
              <a:t> 1 </a:t>
            </a:r>
            <a:r>
              <a:rPr lang="en-US" sz="3200" dirty="0" err="1" smtClean="0">
                <a:solidFill>
                  <a:schemeClr val="tx1"/>
                </a:solidFill>
              </a:rPr>
              <a:t>tập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hợp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các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triệu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chứng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130071" y="1846823"/>
            <a:ext cx="2895600" cy="21644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Tăng</a:t>
            </a:r>
            <a:r>
              <a:rPr lang="en-US" sz="2800" dirty="0">
                <a:solidFill>
                  <a:schemeClr val="tx1"/>
                </a:solidFill>
              </a:rPr>
              <a:t> lipid </a:t>
            </a:r>
            <a:r>
              <a:rPr lang="en-US" sz="2800" dirty="0" err="1">
                <a:solidFill>
                  <a:schemeClr val="tx1"/>
                </a:solidFill>
              </a:rPr>
              <a:t>máu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09824" y="685800"/>
            <a:ext cx="4114799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</a:rPr>
              <a:t>Tiểu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đạm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&gt; 3,5g/1,73 m2 da /24 </a:t>
            </a:r>
            <a:r>
              <a:rPr lang="en-US" sz="2800" dirty="0" err="1">
                <a:solidFill>
                  <a:schemeClr val="tx1"/>
                </a:solidFill>
              </a:rPr>
              <a:t>giờ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5" name="Oval 4"/>
          <p:cNvSpPr/>
          <p:nvPr/>
        </p:nvSpPr>
        <p:spPr>
          <a:xfrm>
            <a:off x="216299" y="1999223"/>
            <a:ext cx="2590801" cy="18596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Giảm</a:t>
            </a:r>
            <a:r>
              <a:rPr lang="en-US" sz="2800" dirty="0">
                <a:solidFill>
                  <a:schemeClr val="tx1"/>
                </a:solidFill>
              </a:rPr>
              <a:t> albumin </a:t>
            </a:r>
            <a:r>
              <a:rPr lang="en-US" sz="2800" dirty="0" err="1" smtClean="0">
                <a:solidFill>
                  <a:schemeClr val="tx1"/>
                </a:solidFill>
              </a:rPr>
              <a:t>máu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07100" y="4391226"/>
            <a:ext cx="3301200" cy="14461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</a:t>
            </a:r>
            <a:r>
              <a:rPr lang="en-US" sz="3200" dirty="0" err="1" smtClean="0">
                <a:solidFill>
                  <a:schemeClr val="tx1"/>
                </a:solidFill>
              </a:rPr>
              <a:t>Phù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-304800"/>
            <a:ext cx="914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HỘI </a:t>
            </a:r>
            <a:r>
              <a:rPr lang="en-US" sz="2400" b="1" dirty="0" smtClean="0">
                <a:solidFill>
                  <a:schemeClr val="tx1"/>
                </a:solidFill>
              </a:rPr>
              <a:t>CHỨNG THẬN HƯ 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LÀ MỘT TẬP HỢP NHIỀU TRIỆU CHỨNG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5882802"/>
            <a:ext cx="9144000" cy="1002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HC </a:t>
            </a:r>
            <a:r>
              <a:rPr lang="en-US" sz="2800" dirty="0" err="1">
                <a:solidFill>
                  <a:schemeClr val="tx1"/>
                </a:solidFill>
              </a:rPr>
              <a:t>thận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hư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có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thể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nguyên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phát</a:t>
            </a:r>
            <a:r>
              <a:rPr lang="en-US" sz="2800" dirty="0">
                <a:solidFill>
                  <a:schemeClr val="tx1"/>
                </a:solidFill>
              </a:rPr>
              <a:t> ( do </a:t>
            </a:r>
            <a:r>
              <a:rPr lang="en-US" sz="2800" dirty="0" err="1">
                <a:solidFill>
                  <a:schemeClr val="tx1"/>
                </a:solidFill>
              </a:rPr>
              <a:t>bệnh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lý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tại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thận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dirty="0" err="1">
                <a:solidFill>
                  <a:schemeClr val="tx1"/>
                </a:solidFill>
              </a:rPr>
              <a:t>hoặc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thứ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phát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nhiều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nguyên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nhân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nhau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gây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ra.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50853" y="4267200"/>
            <a:ext cx="2895600" cy="15783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</a:t>
            </a:r>
            <a:r>
              <a:rPr lang="en-US" sz="2800" dirty="0" err="1" smtClean="0">
                <a:solidFill>
                  <a:schemeClr val="tx1"/>
                </a:solidFill>
              </a:rPr>
              <a:t>èm</a:t>
            </a:r>
            <a:r>
              <a:rPr lang="en-US" sz="2800" dirty="0" smtClean="0">
                <a:solidFill>
                  <a:schemeClr val="tx1"/>
                </a:solidFill>
              </a:rPr>
              <a:t> HC </a:t>
            </a:r>
            <a:r>
              <a:rPr lang="en-US" sz="2800" dirty="0" err="1" smtClean="0">
                <a:solidFill>
                  <a:schemeClr val="tx1"/>
                </a:solidFill>
              </a:rPr>
              <a:t>tăng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đông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70447"/>
              </p:ext>
            </p:extLst>
          </p:nvPr>
        </p:nvGraphicFramePr>
        <p:xfrm>
          <a:off x="6629400" y="5512585"/>
          <a:ext cx="1752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91"/>
                <a:gridCol w="1461809"/>
              </a:tblGrid>
              <a:tr h="9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102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40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6931"/>
            <a:ext cx="83547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BỆNH THẬN MÀNG 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3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embranous Nephropathy)</a:t>
            </a:r>
            <a:endParaRPr kumimoji="0" lang="en-US" sz="3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94325"/>
            <a:ext cx="91457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200150" lvl="2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-HCTH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200150" lvl="2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1200150" lvl="2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200150" lvl="2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-25% BN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6 tháng-1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xấu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200150" lvl="2" indent="-2857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F56757-82D2-4790-A2E1-747F226676DA}" type="slidenum">
              <a:rPr lang="en-US"/>
              <a:pPr/>
              <a:t>31</a:t>
            </a:fld>
            <a:endParaRPr lang="en-US"/>
          </a:p>
        </p:txBody>
      </p:sp>
      <p:pic>
        <p:nvPicPr>
          <p:cNvPr id="20483" name="Picture 4" descr="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773" y="1218633"/>
            <a:ext cx="4279860" cy="562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3930"/>
            <a:ext cx="83547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BỆNH THẬN MÀNG 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3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embranous Nephropathy)</a:t>
            </a:r>
            <a:endParaRPr kumimoji="0" lang="en-US" sz="3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914400" y="1761886"/>
            <a:ext cx="5867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đọng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IgG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C3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99918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VIÊM CẦU THẬN TĂNG SINH MÀNG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Membranoproliferative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Glomerulonephritis)</a:t>
            </a:r>
          </a:p>
          <a:p>
            <a:pPr lvl="2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34950" lvl="2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34950" lvl="2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692150" lvl="4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hiễm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(VGSV B, C,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rét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…), </a:t>
            </a:r>
          </a:p>
          <a:p>
            <a:pPr marL="692150" lvl="4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(Lupus,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sarcoidose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 marL="692150" lvl="4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pPr marL="234950"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34950"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34950" lvl="2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phẫu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34950" lvl="2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0978F0-D48F-4194-8864-D0DDFA168924}" type="slidenum">
              <a:rPr lang="en-US"/>
              <a:pPr/>
              <a:t>33</a:t>
            </a:fld>
            <a:endParaRPr lang="en-US"/>
          </a:p>
        </p:txBody>
      </p:sp>
      <p:pic>
        <p:nvPicPr>
          <p:cNvPr id="21507" name="Picture 5" descr="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20" y="914399"/>
            <a:ext cx="4389649" cy="5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758" y="914399"/>
            <a:ext cx="4302329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57200"/>
            <a:ext cx="8763000" cy="6400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 TRỊ HCTH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533400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trị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phù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0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2.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trị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corticoide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thuốc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UC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miễn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dịch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chế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calcineurin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alkylat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)</a:t>
            </a:r>
          </a:p>
          <a:p>
            <a:pPr marL="0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3.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trị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mỡ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máu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giảm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đạm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0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4.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trị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biến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chứng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365760" lvl="1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bệnh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</a:p>
          <a:p>
            <a:pPr marL="365760" lvl="1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thuốc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trị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0136-548D-4C5A-8A03-43A378C3964C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ĐIỀU TRỊ PHÙ TRONG HỘI CHỨNG THẬN HƯ</a:t>
            </a:r>
            <a:br>
              <a:rPr lang="en-US" sz="3600" dirty="0" smtClean="0"/>
            </a:br>
            <a:r>
              <a:rPr lang="en-US" sz="3600" dirty="0" smtClean="0"/>
              <a:t>VAI TRÒ CỦA CÁC THUỐC LỢI TIỂU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75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85800"/>
            <a:ext cx="8839200" cy="5724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 TRỊ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</a:p>
          <a:p>
            <a:endParaRPr lang="en-US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vi-V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&lt;2-3g/N</a:t>
            </a:r>
          </a:p>
          <a:p>
            <a:pPr marL="285750" indent="-285750"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1-1,5L/N</a:t>
            </a:r>
            <a:endParaRPr lang="en-US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0.5 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1l/N (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10%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cân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nặng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lvl="1"/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Nếu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BN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vẫn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phù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dùng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lợi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tiểu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cần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kiểm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tra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Na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niệu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/24g,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nếu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Na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niệu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&gt; 100mEq -&gt;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liều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lợi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tiểu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đã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đủ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hiệu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quả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phù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do BN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ăn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mặn</a:t>
            </a:r>
            <a:endParaRPr lang="en-US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285750" indent="-285750">
              <a:buFontTx/>
              <a:buChar char="-"/>
            </a:pPr>
            <a:endParaRPr lang="en-US" sz="3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39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ĐẶC ĐIỂM PHÙ TRONG HCTH</a:t>
            </a:r>
          </a:p>
          <a:p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ở BN HCTH.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BN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mệt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7-10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ở BN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nhạy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thuốc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K, thiazide,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albumin.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5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81000" y="990600"/>
            <a:ext cx="8077200" cy="434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Thuốc</a:t>
            </a:r>
            <a:r>
              <a:rPr lang="en-US" sz="2800" b="1" dirty="0" smtClean="0">
                <a:solidFill>
                  <a:schemeClr val="tx1"/>
                </a:solidFill>
              </a:rPr>
              <a:t> LỢI TIỂU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Thuốc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tăng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</a:rPr>
              <a:t> Na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</a:rPr>
              <a:t> qua </a:t>
            </a:r>
            <a:r>
              <a:rPr lang="en-US" sz="2800" dirty="0" err="1" smtClean="0">
                <a:solidFill>
                  <a:schemeClr val="tx1"/>
                </a:solidFill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giảm</a:t>
            </a:r>
            <a:r>
              <a:rPr lang="en-US" sz="2800" dirty="0" smtClean="0">
                <a:solidFill>
                  <a:schemeClr val="tx1"/>
                </a:solidFill>
              </a:rPr>
              <a:t> V </a:t>
            </a:r>
            <a:r>
              <a:rPr lang="en-US" sz="2800" dirty="0" err="1" smtClean="0">
                <a:solidFill>
                  <a:schemeClr val="tx1"/>
                </a:solidFill>
              </a:rPr>
              <a:t>dịch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thể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giảm</a:t>
            </a:r>
            <a:r>
              <a:rPr lang="en-US" sz="2800" dirty="0" smtClean="0">
                <a:solidFill>
                  <a:schemeClr val="tx1"/>
                </a:solidFill>
              </a:rPr>
              <a:t> P </a:t>
            </a:r>
            <a:r>
              <a:rPr lang="en-US" sz="2800" dirty="0" err="1" smtClean="0">
                <a:solidFill>
                  <a:schemeClr val="tx1"/>
                </a:solidFill>
              </a:rPr>
              <a:t>đm</a:t>
            </a:r>
            <a:r>
              <a:rPr lang="en-US" sz="2800" dirty="0" smtClean="0">
                <a:solidFill>
                  <a:schemeClr val="tx1"/>
                </a:solidFill>
              </a:rPr>
              <a:t>, 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giảm</a:t>
            </a:r>
            <a:r>
              <a:rPr lang="en-US" sz="2800" dirty="0" smtClean="0">
                <a:solidFill>
                  <a:schemeClr val="tx1"/>
                </a:solidFill>
              </a:rPr>
              <a:t> HA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ĐIỀU TRỊ HẠ HA + ĐIỀU TRỊ PHÙ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lassconnection.s3.amazonaws.com/923/flashcards/475923/png/kid13173400545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1" y="614159"/>
            <a:ext cx="8063969" cy="58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6400" y="2744146"/>
            <a:ext cx="1371600" cy="82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LT </a:t>
            </a:r>
            <a:r>
              <a:rPr lang="en-US" sz="2000" dirty="0" err="1" smtClean="0">
                <a:solidFill>
                  <a:schemeClr val="tx1"/>
                </a:solidFill>
              </a:rPr>
              <a:t>quai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furosemide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346100"/>
            <a:ext cx="3733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Vị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thuốc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tiểu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304800"/>
            <a:ext cx="2819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Ống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lượn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xa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hiazide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0512" y="2438400"/>
            <a:ext cx="1600200" cy="1245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Ống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góp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Lợi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tiểu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giữ</a:t>
            </a:r>
            <a:r>
              <a:rPr lang="en-US" sz="2000" dirty="0" smtClean="0">
                <a:solidFill>
                  <a:schemeClr val="tx1"/>
                </a:solidFill>
              </a:rPr>
              <a:t> 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763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v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SINH LÝ BỆNH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lỗ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HC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thấm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đáy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lỗ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loạt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974"/>
              </p:ext>
            </p:extLst>
          </p:nvPr>
        </p:nvGraphicFramePr>
        <p:xfrm>
          <a:off x="152400" y="126650"/>
          <a:ext cx="8915400" cy="650356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116664"/>
                <a:gridCol w="57453"/>
                <a:gridCol w="3741283"/>
              </a:tblGrid>
              <a:tr h="565845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kháng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hư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Xử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58079"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Ăn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mặn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niệu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&gt;100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mEq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chứng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tỏ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813742"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ở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niêm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mạc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dạ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dày-ruột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(do 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phù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toàn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thân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sang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furosemide TM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uống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1541172">
                <a:tc>
                  <a:txBody>
                    <a:bodyPr/>
                    <a:lstStyle/>
                    <a:p>
                      <a:pPr marL="7429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vận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chuyển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ống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(do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albumin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4572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nồng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Albmáu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 &lt; 2g/L,  V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phân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bố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nồng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phóng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endParaRPr lang="en-US" sz="1600" i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Truyền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albumin +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furosemide TM</a:t>
                      </a:r>
                    </a:p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1109146">
                <a:tc>
                  <a:txBody>
                    <a:bodyPr/>
                    <a:lstStyle/>
                    <a:p>
                      <a:pPr marL="7429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Wingdings 3"/>
                        </a:rPr>
                        <a:t>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iểu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albumin.</a:t>
                      </a:r>
                    </a:p>
                    <a:p>
                      <a:pPr marL="280988" marR="0" indent="-280988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huốc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ống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bài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gắn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Alb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lòng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ống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(do BN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đạm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khiến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nồng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furosemide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do 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  <a:sym typeface="Wingdings 3"/>
                        </a:rPr>
                        <a:t>giảm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sz="1600" i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51435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/>
                      </a:pP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alb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hạn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đạm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UCMC, UCTT,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đặc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1109146">
                <a:tc>
                  <a:txBody>
                    <a:bodyPr/>
                    <a:lstStyle/>
                    <a:p>
                      <a:pPr marL="7429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hấp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 ở OL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thải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Na ở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Henle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176213" marR="0" indent="-11747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mặt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ống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ống</a:t>
                      </a:r>
                      <a:r>
                        <a:rPr lang="en-US" sz="1600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góp</a:t>
                      </a:r>
                      <a:endParaRPr lang="en-US" sz="1600" i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68580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lợi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endParaRPr lang="en-US" sz="1600" baseline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8580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furosemide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8580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Phối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thiazide; spironolactone</a:t>
                      </a:r>
                    </a:p>
                  </a:txBody>
                  <a:tcPr marL="9525" marR="9525" marT="9525" marB="0"/>
                </a:tc>
              </a:tr>
              <a:tr h="289187"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lọc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Corticoide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UC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miễn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289187"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vẫn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kháng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Siêu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lọc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"/>
            <a:ext cx="8991600" cy="6781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Clr>
                <a:srgbClr val="FFFF00"/>
              </a:buCl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99160" lvl="1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Furosemide 40mg 1-2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/N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120-240mg/N</a:t>
            </a:r>
          </a:p>
          <a:p>
            <a:pPr marL="899160" lvl="1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Furosemide  20mg  2-4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/N TM</a:t>
            </a:r>
          </a:p>
          <a:p>
            <a:pPr marL="533400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</a:p>
          <a:p>
            <a:pPr marL="899160" lvl="1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Thiazide: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hypothiazide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25 mg 1-2v /N,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uống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1h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furosemide</a:t>
            </a:r>
          </a:p>
          <a:p>
            <a:pPr marL="899160" lvl="1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Kháng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aldosterone: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Verospirone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A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ldactone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25-50 mg/N</a:t>
            </a:r>
          </a:p>
          <a:p>
            <a:pPr marL="533400" indent="-533400">
              <a:lnSpc>
                <a:spcPct val="120000"/>
              </a:lnSpc>
              <a:buClr>
                <a:srgbClr val="FFFF00"/>
              </a:buCl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FFFF00"/>
              </a:buCl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FFFF00"/>
              </a:buClr>
              <a:buFontTx/>
              <a:buAutoNum type="arabicPeriod"/>
            </a:pPr>
            <a:endParaRPr lang="en-US" sz="2800" b="1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0136-548D-4C5A-8A03-43A378C3964C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5934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TIẾP CẬN PHÙ KHÁNG TRỊ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TM,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TM</a:t>
            </a:r>
          </a:p>
          <a:p>
            <a:pPr marL="228600" indent="-228600"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thiazide, LT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pPr marL="228600" indent="-228600"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Ngưng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NSAID</a:t>
            </a:r>
          </a:p>
          <a:p>
            <a:pPr marL="228600" indent="-228600"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uống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lọc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043" y="914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TÁC DỤNG PHỤ LỢI TIỂU QUAI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BN HCTH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LT</a:t>
            </a:r>
          </a:p>
          <a:p>
            <a:pPr marL="228600" indent="-22860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Na, K,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canxi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magne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BN than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tê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mỏi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vọp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Kaleoride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Magne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tai: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-&gt; TM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 4mg/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40 mg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TM &gt; 10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RL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acid uric,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ĐH, RL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mỡ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"/>
            <a:ext cx="86106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u="sng" dirty="0">
                <a:latin typeface="Times New Roman" pitchFamily="18" charset="0"/>
                <a:cs typeface="Times New Roman" pitchFamily="18" charset="0"/>
              </a:rPr>
              <a:t>đị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Albumin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HA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10mEq/l,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1%,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BUN/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20)</a:t>
            </a: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albumin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Liều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0,5g/kg/N,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± 7-10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 Human Albumin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20% 100ml (20g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Alb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)                        TTM xx-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xxxg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(1-4h)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 Furosemide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20mg 2-4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albumin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quá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-&gt; THA,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tim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phổi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cấp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24g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  <a:p>
            <a:pPr marL="533400" indent="-533400">
              <a:lnSpc>
                <a:spcPct val="120000"/>
              </a:lnSpc>
              <a:buClr>
                <a:srgbClr val="FFFF00"/>
              </a:buClr>
              <a:buFontTx/>
              <a:buAutoNum type="arabicPeriod"/>
            </a:pPr>
            <a:endParaRPr lang="en-US" sz="2400" b="1" dirty="0" smtClean="0">
              <a:latin typeface="Times New Roman" pitchFamily="18" charset="0"/>
              <a:cs typeface="Times New Roman" pitchFamily="18" charset="0"/>
              <a:sym typeface="Wingdings 3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0136-548D-4C5A-8A03-43A378C3964C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043" y="9144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BN HCTH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BN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8641"/>
            <a:ext cx="86106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ĐIỀU TRỊ ĐẶC HIỆU </a:t>
            </a:r>
            <a:br>
              <a:rPr lang="en-US" sz="2400" dirty="0"/>
            </a:br>
            <a:r>
              <a:rPr lang="en-US" sz="2400" dirty="0"/>
              <a:t>          HỘI CHỨNG THẬN HƯ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b="1" dirty="0" smtClean="0"/>
              <a:t>CÁC LOẠI THUỐC </a:t>
            </a:r>
            <a:r>
              <a:rPr lang="en-US" sz="2400" b="1" dirty="0"/>
              <a:t>UC MIỄN </a:t>
            </a:r>
            <a:r>
              <a:rPr lang="en-US" sz="2400" b="1" dirty="0" smtClean="0"/>
              <a:t>DỊCH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CƠ CHẾ TÁC DỤNG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 smtClean="0"/>
              <a:t>1. CORTICOIDE</a:t>
            </a:r>
          </a:p>
          <a:p>
            <a:endParaRPr lang="en-US" sz="2400" dirty="0"/>
          </a:p>
          <a:p>
            <a:r>
              <a:rPr lang="en-US" sz="2400" dirty="0" smtClean="0"/>
              <a:t>2.  UC CALCINEURIN (CNI)</a:t>
            </a:r>
          </a:p>
          <a:p>
            <a:pPr marL="0" lvl="1"/>
            <a:r>
              <a:rPr lang="en-US" sz="2400" dirty="0" smtClean="0"/>
              <a:t>(</a:t>
            </a:r>
            <a:r>
              <a:rPr lang="en-US" sz="2400" dirty="0" err="1" smtClean="0"/>
              <a:t>Cyclosporin</a:t>
            </a:r>
            <a:r>
              <a:rPr lang="en-US" sz="2400" dirty="0"/>
              <a:t>,  </a:t>
            </a:r>
            <a:r>
              <a:rPr lang="en-US" sz="2400" dirty="0" err="1"/>
              <a:t>Tacrolimus</a:t>
            </a:r>
            <a:r>
              <a:rPr lang="en-US" sz="2400" dirty="0" smtClean="0"/>
              <a:t>).</a:t>
            </a:r>
            <a:r>
              <a:rPr lang="en-US" sz="2400" dirty="0">
                <a:sym typeface="Wingdings 3" pitchFamily="18" charset="2"/>
              </a:rPr>
              <a:t> (</a:t>
            </a:r>
            <a:r>
              <a:rPr lang="en-US" sz="2400" dirty="0" err="1">
                <a:sym typeface="Wingdings 3" pitchFamily="18" charset="2"/>
              </a:rPr>
              <a:t>Sandimmun</a:t>
            </a:r>
            <a:r>
              <a:rPr lang="en-US" sz="2400" dirty="0">
                <a:sym typeface="Wingdings 3" pitchFamily="18" charset="2"/>
              </a:rPr>
              <a:t> </a:t>
            </a:r>
            <a:r>
              <a:rPr lang="en-US" sz="2400" dirty="0" err="1">
                <a:sym typeface="Wingdings 3" pitchFamily="18" charset="2"/>
              </a:rPr>
              <a:t>Neoral</a:t>
            </a:r>
            <a:r>
              <a:rPr lang="en-US" sz="2400" dirty="0">
                <a:sym typeface="Wingdings 3" pitchFamily="18" charset="2"/>
              </a:rPr>
              <a:t> 25mg</a:t>
            </a:r>
            <a:r>
              <a:rPr lang="en-US" sz="2400" dirty="0" smtClean="0">
                <a:sym typeface="Wingdings 3" pitchFamily="18" charset="2"/>
              </a:rPr>
              <a:t>)</a:t>
            </a:r>
          </a:p>
          <a:p>
            <a:pPr marL="0" lvl="1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THUỐC ĐỘC TẾ </a:t>
            </a:r>
            <a:r>
              <a:rPr lang="en-US" sz="2400" dirty="0" smtClean="0"/>
              <a:t>BÀO</a:t>
            </a:r>
          </a:p>
          <a:p>
            <a:pPr marL="0" lvl="1"/>
            <a:endParaRPr lang="en-US" sz="2400" dirty="0"/>
          </a:p>
          <a:p>
            <a:r>
              <a:rPr lang="en-US" sz="2400" i="1" u="sng" dirty="0" err="1"/>
              <a:t>Nhóm</a:t>
            </a:r>
            <a:r>
              <a:rPr lang="en-US" sz="2400" i="1" u="sng" dirty="0"/>
              <a:t>  UC </a:t>
            </a:r>
            <a:r>
              <a:rPr lang="en-US" sz="2400" i="1" u="sng" dirty="0" err="1"/>
              <a:t>tổng</a:t>
            </a:r>
            <a:r>
              <a:rPr lang="en-US" sz="2400" i="1" u="sng" dirty="0"/>
              <a:t> </a:t>
            </a:r>
            <a:r>
              <a:rPr lang="en-US" sz="2400" i="1" u="sng" dirty="0" err="1"/>
              <a:t>hợp</a:t>
            </a:r>
            <a:r>
              <a:rPr lang="en-US" sz="2400" i="1" u="sng" dirty="0"/>
              <a:t> </a:t>
            </a:r>
            <a:r>
              <a:rPr lang="en-US" sz="2400" i="1" u="sng" dirty="0" err="1"/>
              <a:t>purin</a:t>
            </a:r>
            <a:r>
              <a:rPr lang="en-US" sz="2400" i="1" u="sng" dirty="0"/>
              <a:t>, pyrimidine (</a:t>
            </a:r>
            <a:r>
              <a:rPr lang="en-US" sz="2400" i="1" u="sng" dirty="0" err="1"/>
              <a:t>chống</a:t>
            </a:r>
            <a:r>
              <a:rPr lang="en-US" sz="2400" i="1" u="sng" dirty="0"/>
              <a:t> </a:t>
            </a:r>
            <a:r>
              <a:rPr lang="en-US" sz="2400" i="1" u="sng" dirty="0" err="1"/>
              <a:t>chuyển</a:t>
            </a:r>
            <a:r>
              <a:rPr lang="en-US" sz="2400" i="1" u="sng" dirty="0"/>
              <a:t> </a:t>
            </a:r>
            <a:r>
              <a:rPr lang="en-US" sz="2400" i="1" u="sng" dirty="0" err="1"/>
              <a:t>hóa</a:t>
            </a:r>
            <a:r>
              <a:rPr lang="en-US" sz="2400" i="1" u="sng" dirty="0"/>
              <a:t>, </a:t>
            </a:r>
            <a:r>
              <a:rPr lang="en-US" sz="2400" i="1" u="sng" dirty="0" err="1"/>
              <a:t>chống</a:t>
            </a:r>
            <a:r>
              <a:rPr lang="en-US" sz="2400" i="1" u="sng" dirty="0"/>
              <a:t> </a:t>
            </a:r>
            <a:r>
              <a:rPr lang="en-US" sz="2400" i="1" u="sng" dirty="0" err="1"/>
              <a:t>tăng</a:t>
            </a:r>
            <a:r>
              <a:rPr lang="en-US" sz="2400" i="1" u="sng" dirty="0"/>
              <a:t> </a:t>
            </a:r>
            <a:r>
              <a:rPr lang="en-US" sz="2400" i="1" u="sng" dirty="0" err="1"/>
              <a:t>sinh</a:t>
            </a:r>
            <a:r>
              <a:rPr lang="en-US" sz="2400" i="1" u="sng" dirty="0" smtClean="0"/>
              <a:t>):</a:t>
            </a:r>
            <a:r>
              <a:rPr lang="en-US" sz="2400" dirty="0" smtClean="0"/>
              <a:t> </a:t>
            </a:r>
            <a:r>
              <a:rPr lang="en-US" sz="2400" dirty="0"/>
              <a:t>Azathioprine: </a:t>
            </a:r>
            <a:r>
              <a:rPr lang="en-US" sz="2400" dirty="0">
                <a:sym typeface="Wingdings 3" pitchFamily="18" charset="2"/>
              </a:rPr>
              <a:t>(</a:t>
            </a:r>
            <a:r>
              <a:rPr lang="en-US" sz="2400" dirty="0" err="1">
                <a:sym typeface="Wingdings 3" pitchFamily="18" charset="2"/>
              </a:rPr>
              <a:t>Imurel</a:t>
            </a:r>
            <a:r>
              <a:rPr lang="en-US" sz="2400" dirty="0">
                <a:sym typeface="Wingdings 3" pitchFamily="18" charset="2"/>
              </a:rPr>
              <a:t> 50 </a:t>
            </a:r>
            <a:r>
              <a:rPr lang="en-US" sz="2400" dirty="0" smtClean="0">
                <a:sym typeface="Wingdings 3" pitchFamily="18" charset="2"/>
              </a:rPr>
              <a:t>mg), </a:t>
            </a:r>
            <a:r>
              <a:rPr lang="en-US" sz="2400" dirty="0" smtClean="0"/>
              <a:t>MMF</a:t>
            </a:r>
            <a:r>
              <a:rPr lang="en-US" sz="2400" dirty="0"/>
              <a:t>:</a:t>
            </a:r>
            <a:r>
              <a:rPr lang="en-US" sz="2400" dirty="0">
                <a:sym typeface="Wingdings 3" pitchFamily="18" charset="2"/>
              </a:rPr>
              <a:t> </a:t>
            </a:r>
            <a:r>
              <a:rPr lang="en-US" sz="2400" dirty="0" err="1">
                <a:sym typeface="Wingdings 3" pitchFamily="18" charset="2"/>
              </a:rPr>
              <a:t>Mycophenolate</a:t>
            </a:r>
            <a:r>
              <a:rPr lang="en-US" sz="2400" dirty="0">
                <a:sym typeface="Wingdings 3" pitchFamily="18" charset="2"/>
              </a:rPr>
              <a:t> </a:t>
            </a:r>
            <a:r>
              <a:rPr lang="en-US" sz="2400" dirty="0" err="1">
                <a:sym typeface="Wingdings 3" pitchFamily="18" charset="2"/>
              </a:rPr>
              <a:t>Mofetil</a:t>
            </a:r>
            <a:r>
              <a:rPr lang="en-US" sz="2400" dirty="0">
                <a:sym typeface="Wingdings 3" pitchFamily="18" charset="2"/>
              </a:rPr>
              <a:t> (</a:t>
            </a:r>
            <a:r>
              <a:rPr lang="en-US" sz="2400" dirty="0" err="1">
                <a:sym typeface="Wingdings 3" pitchFamily="18" charset="2"/>
              </a:rPr>
              <a:t>Cellcept</a:t>
            </a:r>
            <a:r>
              <a:rPr lang="en-US" sz="2400" dirty="0">
                <a:sym typeface="Wingdings 3" pitchFamily="18" charset="2"/>
              </a:rPr>
              <a:t> 250mg, 500mg)</a:t>
            </a:r>
          </a:p>
          <a:p>
            <a:pPr marL="0" lvl="1"/>
            <a:r>
              <a:rPr lang="en-US" sz="2400" dirty="0"/>
              <a:t/>
            </a:r>
            <a:br>
              <a:rPr lang="en-US" sz="2400" dirty="0"/>
            </a:br>
            <a:r>
              <a:rPr lang="en-US" sz="2400" i="1" u="sng" dirty="0" err="1"/>
              <a:t>Tác</a:t>
            </a:r>
            <a:r>
              <a:rPr lang="en-US" sz="2400" i="1" u="sng" dirty="0"/>
              <a:t> </a:t>
            </a:r>
            <a:r>
              <a:rPr lang="en-US" sz="2400" i="1" u="sng" dirty="0" err="1"/>
              <a:t>nhân</a:t>
            </a:r>
            <a:r>
              <a:rPr lang="en-US" sz="2400" i="1" u="sng" dirty="0"/>
              <a:t> alkyl </a:t>
            </a:r>
            <a:r>
              <a:rPr lang="en-US" sz="2400" i="1" u="sng" dirty="0" err="1"/>
              <a:t>hóa</a:t>
            </a:r>
            <a:r>
              <a:rPr lang="en-US" sz="2400" i="1" u="sng" dirty="0"/>
              <a:t>:  </a:t>
            </a:r>
            <a:r>
              <a:rPr lang="en-US" sz="2400" dirty="0"/>
              <a:t>Cyclophosphamide,</a:t>
            </a:r>
            <a:r>
              <a:rPr lang="en-US" sz="3000" dirty="0">
                <a:sym typeface="Wingdings 3" pitchFamily="18" charset="2"/>
              </a:rPr>
              <a:t> </a:t>
            </a:r>
            <a:r>
              <a:rPr lang="en-US" sz="2400" dirty="0">
                <a:sym typeface="Wingdings 3" pitchFamily="18" charset="2"/>
              </a:rPr>
              <a:t>(</a:t>
            </a:r>
            <a:r>
              <a:rPr lang="en-US" sz="2400" dirty="0" err="1">
                <a:sym typeface="Wingdings 3" pitchFamily="18" charset="2"/>
              </a:rPr>
              <a:t>Endoxan</a:t>
            </a:r>
            <a:r>
              <a:rPr lang="en-US" sz="2400" dirty="0">
                <a:sym typeface="Wingdings 3" pitchFamily="18" charset="2"/>
              </a:rPr>
              <a:t> 50mg)</a:t>
            </a:r>
          </a:p>
          <a:p>
            <a:pPr marL="0" lvl="1"/>
            <a:endParaRPr lang="en-US" sz="2400" dirty="0">
              <a:sym typeface="Wingdings 3" pitchFamily="18" charset="2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6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804" y="8382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prednisolone, prednisolone-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methylprednisone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hydrocortisone, dexamethasone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5-10 mg/ 1- 2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tháng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5804" y="5614533"/>
            <a:ext cx="708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Kidney International supplement (2012)2, 177-180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Clin</a:t>
            </a:r>
            <a:r>
              <a:rPr lang="en-US" sz="2400" dirty="0"/>
              <a:t> J Am </a:t>
            </a:r>
            <a:r>
              <a:rPr lang="en-US" sz="2400" dirty="0" err="1"/>
              <a:t>Soc</a:t>
            </a:r>
            <a:r>
              <a:rPr lang="en-US" sz="2400" dirty="0"/>
              <a:t> </a:t>
            </a:r>
            <a:r>
              <a:rPr lang="en-US" sz="2400" dirty="0" err="1"/>
              <a:t>Nephrol</a:t>
            </a:r>
            <a:r>
              <a:rPr lang="en-US" sz="2400" dirty="0"/>
              <a:t> 2007; 2: 445–453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07341"/>
              </p:ext>
            </p:extLst>
          </p:nvPr>
        </p:nvGraphicFramePr>
        <p:xfrm>
          <a:off x="14591" y="152400"/>
          <a:ext cx="8839200" cy="64624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1113"/>
                <a:gridCol w="5348087"/>
              </a:tblGrid>
              <a:tr h="5998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đánh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oại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đá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26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endParaRPr lang="en-US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corticoid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Đ</a:t>
                      </a:r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ề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kháng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corticoid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nạp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corti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Đ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ạm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niệu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/24g (-)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dipstick (trace) 3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tiếp</a:t>
                      </a:r>
                      <a:endParaRPr lang="en-US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Đạm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niệu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&gt; 0,2g/24g - &lt; 3g/24g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50% so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ban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endParaRPr lang="en-US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mới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vi-VN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ư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Vẫn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tiểu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đạ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m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mức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HCTH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corti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tấn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ĐTĐ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soát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RL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thần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loãng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xương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nặng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291" y="304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38241"/>
              </p:ext>
            </p:extLst>
          </p:nvPr>
        </p:nvGraphicFramePr>
        <p:xfrm>
          <a:off x="-4864" y="1600200"/>
          <a:ext cx="906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648200"/>
              </a:tblGrid>
              <a:tr h="4239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Loại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2328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endParaRPr lang="en-US" sz="28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8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ườ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xuyên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vi-V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ườ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xuyên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HCTH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BN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ngưng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 </a:t>
                      </a:r>
                      <a:r>
                        <a:rPr lang="en-US" sz="28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8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 typeface="Wingdings"/>
                        <a:buNone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 typeface="Wingdings"/>
                        <a:buNone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&gt; 2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/6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Wingdings"/>
                        <a:buChar char="Ø"/>
                      </a:pP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/6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 3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290" y="304800"/>
            <a:ext cx="833351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</a:t>
            </a:r>
            <a:r>
              <a:rPr lang="en-US" sz="3000" dirty="0" err="1" smtClean="0">
                <a:solidFill>
                  <a:schemeClr val="bg1"/>
                </a:solidFill>
              </a:rPr>
              <a:t>Các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tiêu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chuẩn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đánh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giá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sự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tái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phát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sau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điều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trị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A10BD6-A611-4C79-A695-22372196CA94}" type="slidenum">
              <a:rPr lang="en-US"/>
              <a:pPr/>
              <a:t>5</a:t>
            </a:fld>
            <a:endParaRPr lang="en-US"/>
          </a:p>
        </p:txBody>
      </p:sp>
      <p:pic>
        <p:nvPicPr>
          <p:cNvPr id="7171" name="Picture 5" descr="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57600"/>
            <a:ext cx="7239000" cy="297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09619"/>
              </p:ext>
            </p:extLst>
          </p:nvPr>
        </p:nvGraphicFramePr>
        <p:xfrm>
          <a:off x="191311" y="1066801"/>
          <a:ext cx="8831094" cy="512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289"/>
                <a:gridCol w="187258"/>
                <a:gridCol w="4415547"/>
              </a:tblGrid>
              <a:tr h="875416">
                <a:tc gridSpan="3"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thường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xuyên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6146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Pred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mg/kg /N-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uống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/N (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80mg) 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Pred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2mg/kg/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(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120mg)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16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8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tiếp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tục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6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dần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5357">
                <a:tc gridSpan="3"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kháng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CCĐ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corti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corti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7076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Cyclophosphamide 2-2,5mg/kg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48982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PHÁC ĐỒ ĐIỀU TRỊ HCTH SANG THƯƠNG TỐI THIỂU (MCD) (KDIGO 2012)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0" y="6380122"/>
            <a:ext cx="6870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Kidney International supplement (2012)2, 177-180</a:t>
            </a:r>
            <a:endParaRPr kumimoji="0" lang="en-US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85477"/>
              </p:ext>
            </p:extLst>
          </p:nvPr>
        </p:nvGraphicFramePr>
        <p:xfrm>
          <a:off x="120784" y="1108314"/>
          <a:ext cx="9022405" cy="514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616"/>
                <a:gridCol w="339078"/>
                <a:gridCol w="4079711"/>
              </a:tblGrid>
              <a:tr h="1183573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Vẫn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muốn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(BN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tuổi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sanh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đẻ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043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Cyclosporin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3-5mg/kg chia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Tacrolimus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0,05-0,1 mg/kg/N (chia 2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/N)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au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dần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913042">
                <a:tc gridSpan="3"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Vẫn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nạp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corticoid,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cyclophosphomide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cyclosporin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3042">
                <a:tc gridSpan="2"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Mycophenolate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mofetil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0,5-1g x 2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4600" y="6248400"/>
            <a:ext cx="6507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Kidney International supplement (2012)2, 177-180</a:t>
            </a:r>
            <a:endParaRPr kumimoji="0" lang="en-US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3209" y="76200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PHÁC ĐỒ ĐIỀU TRỊ HCTH SANG THƯƠNG TỐI THIỂU (</a:t>
            </a:r>
            <a:r>
              <a:rPr lang="en-US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tt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58685"/>
              </p:ext>
            </p:extLst>
          </p:nvPr>
        </p:nvGraphicFramePr>
        <p:xfrm>
          <a:off x="6629400" y="5512585"/>
          <a:ext cx="1752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91"/>
                <a:gridCol w="1461809"/>
              </a:tblGrid>
              <a:tr h="9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102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40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632" y="-32266"/>
            <a:ext cx="86809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Phác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ĐIỀU TRỊ HCTH SANG THƯƠNG TỐI THIỂU  (</a:t>
            </a:r>
            <a:r>
              <a:rPr lang="en-US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tt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56" y="921841"/>
            <a:ext cx="8930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corti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HCTH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HCTH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(UCMC, UCTT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047" y="4038600"/>
            <a:ext cx="8680986" cy="266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HCTH sang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THA)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UCMC, UCTT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STC do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2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28697"/>
              </p:ext>
            </p:extLst>
          </p:nvPr>
        </p:nvGraphicFramePr>
        <p:xfrm>
          <a:off x="228599" y="1115969"/>
          <a:ext cx="8720848" cy="534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424"/>
                <a:gridCol w="4360424"/>
              </a:tblGrid>
              <a:tr h="774349">
                <a:tc gridSpan="2"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triệu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HCTH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4487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mg/kg /N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uống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/N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(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80mg) 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2mg/kg/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(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120mg)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16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toàn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tục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 6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dần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505">
                <a:tc gridSpan="2">
                  <a:txBody>
                    <a:bodyPr/>
                    <a:lstStyle/>
                    <a:p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BN CCĐ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corti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nạp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corti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 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(ĐTĐ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kiểm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soát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được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RL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tâm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thần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loãng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xương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nặng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.</a:t>
                      </a:r>
                      <a:endParaRPr kumimoji="0" lang="en-US" sz="2400" b="0" i="0" u="none" strike="noStrike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endParaRPr kumimoji="0"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234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Cyclosporin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 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3-5mg/kg 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8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129489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ĐIỀU TRỊ HCTH. XƠ CHAI CẦU THẬN KHU TRÚ TỪNG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VÙNG (KDIGO 2012)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1804" y="6396335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Kidney International supplement (2012)2, 177-180</a:t>
            </a:r>
            <a:endParaRPr kumimoji="0" lang="en-US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1321"/>
              </p:ext>
            </p:extLst>
          </p:nvPr>
        </p:nvGraphicFramePr>
        <p:xfrm>
          <a:off x="191311" y="1524000"/>
          <a:ext cx="8571689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689"/>
              </a:tblGrid>
              <a:tr h="106573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Pred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859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Prednisone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 mg (2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/2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0,15 mg/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tiếp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Prednisone 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2,5 mg (1/2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/2 -4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01254">
                <a:tc>
                  <a:txBody>
                    <a:bodyPr/>
                    <a:lstStyle/>
                    <a:p>
                      <a:endParaRPr lang="en-US" sz="2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BN </a:t>
                      </a:r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30222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HCTH sang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thương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thiểu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1804" y="6331749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Kidney International supplement (2012)2, 177-180</a:t>
            </a:r>
            <a:endParaRPr kumimoji="0" lang="en-US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1804" y="366355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PHÁC ĐỒ ĐIỀU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HCTH XƠ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CHAI CẦU THẬN KHU TRÚ TỪNG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VÙNG (KDIGO 2012) (</a:t>
            </a:r>
            <a:r>
              <a:rPr lang="en-US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tt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1898"/>
              </p:ext>
            </p:extLst>
          </p:nvPr>
        </p:nvGraphicFramePr>
        <p:xfrm>
          <a:off x="191311" y="1229618"/>
          <a:ext cx="8831094" cy="509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089"/>
                <a:gridCol w="4851725"/>
                <a:gridCol w="208280"/>
              </a:tblGrid>
              <a:tr h="727974">
                <a:tc gridSpan="3"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BN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kháng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corti</a:t>
                      </a:r>
                      <a:endParaRPr lang="en-US" sz="2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483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Cyclosporin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 3-5mg/kg /N chia 2 </a:t>
                      </a:r>
                      <a:r>
                        <a:rPr lang="en-US" sz="2400" dirty="0" err="1" smtClean="0"/>
                        <a:t>lần</a:t>
                      </a:r>
                      <a:r>
                        <a:rPr lang="en-US" sz="2400" dirty="0" smtClean="0"/>
                        <a:t>/N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Phối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hợp</a:t>
                      </a:r>
                      <a:r>
                        <a:rPr lang="en-US" sz="2400" baseline="0" dirty="0" smtClean="0"/>
                        <a:t> Prednisone 0.15 mg/kg x 4-6 </a:t>
                      </a:r>
                      <a:r>
                        <a:rPr lang="en-US" sz="2400" baseline="0" dirty="0" err="1" smtClean="0"/>
                        <a:t>tháng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sau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giảm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dần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trong</a:t>
                      </a:r>
                      <a:r>
                        <a:rPr lang="en-US" sz="2400" baseline="0" dirty="0" smtClean="0"/>
                        <a:t> 1-2 </a:t>
                      </a:r>
                      <a:r>
                        <a:rPr lang="en-US" sz="2400" baseline="0" dirty="0" err="1" smtClean="0"/>
                        <a:t>tháng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Thời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</a:t>
                      </a:r>
                      <a:r>
                        <a:rPr lang="en-US" sz="2400" dirty="0" err="1" smtClean="0"/>
                        <a:t>ối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thiểu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4-6 </a:t>
                      </a:r>
                      <a:r>
                        <a:rPr lang="en-US" sz="2400" dirty="0" err="1" smtClean="0"/>
                        <a:t>tháng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Ngưng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nếu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đáp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ứng</a:t>
                      </a:r>
                      <a:endParaRPr lang="en-US" sz="2400" baseline="0" dirty="0" smtClean="0"/>
                    </a:p>
                    <a:p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Nếu</a:t>
                      </a:r>
                      <a:r>
                        <a:rPr lang="en-US" sz="2400" baseline="0" dirty="0" smtClean="0"/>
                        <a:t> BN </a:t>
                      </a:r>
                      <a:r>
                        <a:rPr lang="en-US" sz="2400" baseline="0" dirty="0" err="1" smtClean="0"/>
                        <a:t>đáp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ứng</a:t>
                      </a:r>
                      <a:r>
                        <a:rPr lang="en-US" sz="2400" baseline="0" dirty="0" smtClean="0"/>
                        <a:t> , </a:t>
                      </a:r>
                      <a:r>
                        <a:rPr lang="en-US" sz="2400" baseline="0" dirty="0" err="1" smtClean="0"/>
                        <a:t>tiếp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tục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ít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nhất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năm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giảm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dần</a:t>
                      </a:r>
                      <a:r>
                        <a:rPr lang="en-US" sz="2400" baseline="0" dirty="0" smtClean="0"/>
                        <a:t> 25%/ 2 </a:t>
                      </a:r>
                      <a:r>
                        <a:rPr lang="en-US" sz="2400" baseline="0" dirty="0" err="1" smtClean="0"/>
                        <a:t>tháng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7356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nạp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Cyclosporin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062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Mycophenolate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Mofetil</a:t>
                      </a:r>
                      <a:r>
                        <a:rPr lang="en-US" sz="2400" dirty="0" smtClean="0"/>
                        <a:t> + dexamethasone </a:t>
                      </a:r>
                      <a:r>
                        <a:rPr lang="en-US" sz="2400" dirty="0" err="1" smtClean="0"/>
                        <a:t>liều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cao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1804" y="6331749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Kidney International supplement (2012)2, 177-180</a:t>
            </a:r>
            <a:endParaRPr kumimoji="0" lang="en-US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183177"/>
            <a:ext cx="887000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lang="en-US" sz="3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Phác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ĐIỀU </a:t>
            </a:r>
            <a:r>
              <a:rPr lang="en-US" sz="3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TRỊ HCTH. XƠ CHAI CẦU THẬN KHU TRÚ TỪNG 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VÙNG (KDIGO 2012) (</a:t>
            </a:r>
            <a:r>
              <a:rPr lang="en-US" sz="3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tt</a:t>
            </a:r>
            <a:r>
              <a:rPr lang="en-US" sz="3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282"/>
              </p:ext>
            </p:extLst>
          </p:nvPr>
        </p:nvGraphicFramePr>
        <p:xfrm>
          <a:off x="118353" y="1195869"/>
          <a:ext cx="8831094" cy="560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094"/>
              </a:tblGrid>
              <a:tr h="937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HCTH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VÀ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kèm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tình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622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1. Protein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niệu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&gt; 4g/N,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hơn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50%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THA,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đạm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niệu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Triệu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nặng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đe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dọa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vong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Creatinin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&gt; 30%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6-12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lúc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chẩn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đoán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eGFR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 25-30 ml/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/1.73 m 2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UC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miễn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dịch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Scr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&gt; 3,5 mg% (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GFR &lt; 30 ml/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/1.73 m 2 )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kéo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dài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ích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thước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teo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&lt; 80 mm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BN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hiễm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nặng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đe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doạ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vong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93209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ĐIỀU TRỊ HCTH. BỆNH CẦU THẬN MÀNG VÔ CĂN (KDIGO 2012)</a:t>
            </a:r>
          </a:p>
        </p:txBody>
      </p:sp>
    </p:spTree>
    <p:extLst>
      <p:ext uri="{BB962C8B-B14F-4D97-AF65-F5344CB8AC3E}">
        <p14:creationId xmlns:p14="http://schemas.microsoft.com/office/powerpoint/2010/main" val="14879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59099"/>
              </p:ext>
            </p:extLst>
          </p:nvPr>
        </p:nvGraphicFramePr>
        <p:xfrm>
          <a:off x="6629400" y="5512585"/>
          <a:ext cx="1752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91"/>
                <a:gridCol w="1461809"/>
              </a:tblGrid>
              <a:tr h="9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102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40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1386"/>
              </p:ext>
            </p:extLst>
          </p:nvPr>
        </p:nvGraphicFramePr>
        <p:xfrm>
          <a:off x="157264" y="684436"/>
          <a:ext cx="8834336" cy="5454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319"/>
                <a:gridCol w="7075017"/>
              </a:tblGrid>
              <a:tr h="851312">
                <a:tc gridSpan="2">
                  <a:txBody>
                    <a:bodyPr/>
                    <a:lstStyle/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HCTH - BỆNH CẦU THẬN MÀNG VÔ CĂN –</a:t>
                      </a:r>
                      <a:r>
                        <a:rPr lang="en-US" sz="28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 tháng</a:t>
                      </a:r>
                      <a:r>
                        <a:rPr lang="en-US" sz="28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đ</a:t>
                      </a:r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iều trị</a:t>
                      </a:r>
                      <a:r>
                        <a:rPr lang="en-US" sz="28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xen kẽ nhau - Phác đồ Ponticelli</a:t>
                      </a:r>
                      <a:r>
                        <a:rPr kumimoji="0" lang="en-US" sz="2800" b="0" i="0" u="none" strike="noStrike" kern="12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kumimoji="0" lang="en-US" sz="2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</a:tr>
              <a:tr h="1318161"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</a:p>
                    <a:p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</a:p>
                    <a:p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</a:t>
                      </a:r>
                      <a:endParaRPr lang="en-US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smtClean="0">
                          <a:latin typeface="Times New Roman" pitchFamily="18" charset="0"/>
                          <a:cs typeface="Times New Roman" pitchFamily="18" charset="0"/>
                        </a:rPr>
                        <a:t>Methylprednisolone  1g TM /N x</a:t>
                      </a:r>
                      <a:r>
                        <a:rPr lang="en-US" sz="3000" baseline="0" smtClean="0">
                          <a:latin typeface="Times New Roman" pitchFamily="18" charset="0"/>
                          <a:cs typeface="Times New Roman" pitchFamily="18" charset="0"/>
                        </a:rPr>
                        <a:t> 3 ngày</a:t>
                      </a:r>
                      <a:endParaRPr lang="en-US" sz="30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3000" smtClean="0">
                          <a:latin typeface="Times New Roman" pitchFamily="18" charset="0"/>
                          <a:cs typeface="Times New Roman" pitchFamily="18" charset="0"/>
                        </a:rPr>
                        <a:t>Sau đó</a:t>
                      </a:r>
                      <a:r>
                        <a:rPr lang="en-US" sz="3000" baseline="0" smtClean="0">
                          <a:latin typeface="Times New Roman" pitchFamily="18" charset="0"/>
                          <a:cs typeface="Times New Roman" pitchFamily="18" charset="0"/>
                        </a:rPr>
                        <a:t> dùng tiếp </a:t>
                      </a:r>
                      <a:r>
                        <a:rPr lang="en-US" sz="3000" smtClean="0">
                          <a:latin typeface="Times New Roman" pitchFamily="18" charset="0"/>
                          <a:cs typeface="Times New Roman" pitchFamily="18" charset="0"/>
                        </a:rPr>
                        <a:t>Methylprednisolone</a:t>
                      </a:r>
                    </a:p>
                    <a:p>
                      <a:r>
                        <a:rPr lang="en-US" sz="3000" smtClean="0">
                          <a:latin typeface="Times New Roman" pitchFamily="18" charset="0"/>
                          <a:cs typeface="Times New Roman" pitchFamily="18" charset="0"/>
                        </a:rPr>
                        <a:t>0,5 mg/kg/N   x 27 ngày</a:t>
                      </a:r>
                      <a:r>
                        <a:rPr lang="en-US" sz="3000" baseline="0" smtClean="0">
                          <a:latin typeface="Times New Roman" pitchFamily="18" charset="0"/>
                          <a:cs typeface="Times New Roman" pitchFamily="18" charset="0"/>
                        </a:rPr>
                        <a:t> (cho đủ 1 tháng)</a:t>
                      </a:r>
                      <a:endParaRPr lang="en-US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18161"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</a:p>
                    <a:p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</a:p>
                    <a:p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</a:t>
                      </a:r>
                      <a:endParaRPr lang="en-US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3000" smtClean="0">
                          <a:latin typeface="Times New Roman" pitchFamily="18" charset="0"/>
                          <a:cs typeface="Times New Roman" pitchFamily="18" charset="0"/>
                        </a:rPr>
                        <a:t>Cyclophosphamide 2mg/kg/N x 30 ngày</a:t>
                      </a:r>
                      <a:endParaRPr lang="en-US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83977">
                <a:tc gridSpan="2">
                  <a:txBody>
                    <a:bodyPr/>
                    <a:lstStyle/>
                    <a:p>
                      <a:r>
                        <a:rPr lang="en-US" sz="3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Phòng</a:t>
                      </a:r>
                      <a:r>
                        <a:rPr lang="en-US" sz="3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ngừa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huyết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khối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warfarin ở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mọi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BN HCTH BCT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màng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albumin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 25g/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dL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huyết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khối</a:t>
                      </a:r>
                      <a:r>
                        <a:rPr lang="en-US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en-US" sz="3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00400" y="6139373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Ponticelli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C,Glassock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Oxford University Press: Oxford, UK, 2009,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261–312.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58152"/>
              </p:ext>
            </p:extLst>
          </p:nvPr>
        </p:nvGraphicFramePr>
        <p:xfrm>
          <a:off x="6629400" y="5512585"/>
          <a:ext cx="1752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91"/>
                <a:gridCol w="1461809"/>
              </a:tblGrid>
              <a:tr h="96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102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</a:tr>
              <a:tr h="40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152400"/>
            <a:ext cx="8839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err="1" smtClean="0"/>
              <a:t>Lợi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ích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của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phác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đồ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điều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trị</a:t>
            </a:r>
            <a:endParaRPr lang="en-US" sz="2400" b="1" i="1" u="sng" dirty="0" smtClean="0"/>
          </a:p>
          <a:p>
            <a:pPr marL="285750" indent="-285750">
              <a:buFontTx/>
              <a:buChar char="-"/>
            </a:pPr>
            <a:r>
              <a:rPr lang="en-US" sz="2800" i="1" dirty="0" err="1" smtClean="0"/>
              <a:t>Ngăn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ngừa</a:t>
            </a:r>
            <a:r>
              <a:rPr lang="en-US" sz="2800" i="1" dirty="0" smtClean="0"/>
              <a:t> BTM </a:t>
            </a:r>
            <a:r>
              <a:rPr lang="en-US" sz="2800" i="1" dirty="0" err="1" smtClean="0"/>
              <a:t>và</a:t>
            </a:r>
            <a:r>
              <a:rPr lang="en-US" sz="2800" i="1" dirty="0" smtClean="0"/>
              <a:t> STM </a:t>
            </a:r>
            <a:r>
              <a:rPr lang="en-US" sz="2800" i="1" dirty="0" err="1" smtClean="0"/>
              <a:t>gđ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cuối</a:t>
            </a:r>
            <a:endParaRPr lang="en-US" sz="2800" i="1" dirty="0" smtClean="0"/>
          </a:p>
          <a:p>
            <a:pPr marL="285750" indent="-285750">
              <a:buFontTx/>
              <a:buChar char="-"/>
            </a:pPr>
            <a:r>
              <a:rPr lang="en-US" sz="2800" i="1" dirty="0" err="1" smtClean="0"/>
              <a:t>Phòng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ngừa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biến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chứng</a:t>
            </a:r>
            <a:r>
              <a:rPr lang="en-US" sz="2800" i="1" dirty="0" smtClean="0"/>
              <a:t> HCTH: </a:t>
            </a:r>
            <a:r>
              <a:rPr lang="en-US" sz="2800" i="1" dirty="0" err="1" smtClean="0"/>
              <a:t>huyết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khối</a:t>
            </a:r>
            <a:r>
              <a:rPr lang="en-US" sz="2800" i="1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sz="2800" i="1" dirty="0" err="1" smtClean="0"/>
              <a:t>Kéo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dài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thời</a:t>
            </a:r>
            <a:r>
              <a:rPr lang="en-US" sz="2800" i="1" dirty="0" smtClean="0"/>
              <a:t>  </a:t>
            </a:r>
            <a:r>
              <a:rPr lang="en-US" sz="2800" i="1" dirty="0" err="1" smtClean="0"/>
              <a:t>gian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và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chất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lượng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sống</a:t>
            </a:r>
            <a:endParaRPr lang="en-US" sz="2800" i="1" dirty="0" smtClean="0"/>
          </a:p>
          <a:p>
            <a:pPr marL="285750" indent="-285750">
              <a:buFontTx/>
              <a:buChar char="-"/>
            </a:pPr>
            <a:endParaRPr lang="en-US" sz="2800" i="1" dirty="0" smtClean="0"/>
          </a:p>
          <a:p>
            <a:r>
              <a:rPr lang="en-US" sz="2400" b="1" i="1" dirty="0" smtClean="0"/>
              <a:t>CHỐNG CHỈ ĐỊNH</a:t>
            </a:r>
          </a:p>
          <a:p>
            <a:pPr marL="285750" indent="-285750">
              <a:buFontTx/>
              <a:buChar char="-"/>
            </a:pPr>
            <a:r>
              <a:rPr lang="en-US" sz="2800" i="1" dirty="0" err="1" smtClean="0"/>
              <a:t>Nhiễm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trùng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chưa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điều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trị</a:t>
            </a:r>
            <a:r>
              <a:rPr lang="en-US" sz="2800" i="1" dirty="0" smtClean="0"/>
              <a:t> (VGSV B-C, </a:t>
            </a:r>
            <a:r>
              <a:rPr lang="en-US" sz="2800" i="1" dirty="0" err="1" smtClean="0"/>
              <a:t>lao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nhiễm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nấm</a:t>
            </a:r>
            <a:r>
              <a:rPr lang="en-US" sz="28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i="1" dirty="0" err="1" smtClean="0"/>
              <a:t>Tiền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căn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giảm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bạch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cầu</a:t>
            </a:r>
            <a:r>
              <a:rPr lang="en-US" sz="2800" i="1" dirty="0" smtClean="0"/>
              <a:t> &lt; 4.000/mm 3</a:t>
            </a:r>
          </a:p>
          <a:p>
            <a:pPr marL="285750" indent="-285750">
              <a:buFontTx/>
              <a:buChar char="-"/>
            </a:pPr>
            <a:r>
              <a:rPr lang="en-US" sz="2800" i="1" dirty="0" err="1" smtClean="0"/>
              <a:t>Creatinin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máu</a:t>
            </a:r>
            <a:r>
              <a:rPr lang="en-US" sz="2800" i="1" dirty="0" smtClean="0"/>
              <a:t> &gt; 3.5 mg</a:t>
            </a:r>
            <a:r>
              <a:rPr lang="en-US" sz="2800" i="1" dirty="0" smtClean="0"/>
              <a:t>%</a:t>
            </a:r>
            <a:endParaRPr lang="en-US" sz="2800" i="1" dirty="0" smtClean="0"/>
          </a:p>
          <a:p>
            <a:endParaRPr lang="en-US" sz="2800" i="1" u="sng" dirty="0"/>
          </a:p>
        </p:txBody>
      </p:sp>
      <p:sp>
        <p:nvSpPr>
          <p:cNvPr id="8" name="Rectangle 7"/>
          <p:cNvSpPr/>
          <p:nvPr/>
        </p:nvSpPr>
        <p:spPr>
          <a:xfrm>
            <a:off x="369651" y="3968829"/>
            <a:ext cx="8610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/>
              <a:t>PHÁC ĐỒ KHÁC </a:t>
            </a:r>
            <a:r>
              <a:rPr lang="en-US" sz="2800" b="1" i="1" u="sng" dirty="0" smtClean="0"/>
              <a:t>(</a:t>
            </a:r>
            <a:r>
              <a:rPr lang="en-US" sz="2800" b="1" i="1" u="sng" dirty="0" err="1" smtClean="0"/>
              <a:t>nếu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chống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chỉ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định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phác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đồ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trên</a:t>
            </a:r>
            <a:r>
              <a:rPr lang="en-US" sz="2800" b="1" i="1" u="sng" dirty="0" smtClean="0"/>
              <a:t>)</a:t>
            </a:r>
            <a:r>
              <a:rPr lang="en-US" b="1" i="1" u="sng" dirty="0" smtClean="0"/>
              <a:t> </a:t>
            </a:r>
          </a:p>
          <a:p>
            <a:endParaRPr lang="en-US" b="1" i="1" u="sng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3936"/>
              </p:ext>
            </p:extLst>
          </p:nvPr>
        </p:nvGraphicFramePr>
        <p:xfrm>
          <a:off x="152400" y="4589486"/>
          <a:ext cx="8839200" cy="212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/>
                <a:gridCol w="1828800"/>
              </a:tblGrid>
              <a:tr h="166853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="1" i="1" u="sng" dirty="0" err="1" smtClean="0">
                          <a:solidFill>
                            <a:schemeClr val="tx1"/>
                          </a:solidFill>
                        </a:rPr>
                        <a:t>Cyclosporin</a:t>
                      </a:r>
                      <a:r>
                        <a:rPr lang="en-US" sz="2400" b="1" i="1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3.5-5 mg/kg/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ngày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chia 2 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lần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ngày</a:t>
                      </a:r>
                      <a:endParaRPr lang="en-US" sz="2400" b="0" i="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Phối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hợp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prednisone 0.15 mg/kg/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ngày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Hoặc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Tacrolimus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0.05-0.075 mg/kg/mg 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đơn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i="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độc</a:t>
                      </a:r>
                      <a:r>
                        <a:rPr lang="en-US" sz="24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6-12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7271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Nên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dùng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thấp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tăng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dần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để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tính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trên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thận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53663"/>
              </p:ext>
            </p:extLst>
          </p:nvPr>
        </p:nvGraphicFramePr>
        <p:xfrm>
          <a:off x="0" y="99546"/>
          <a:ext cx="9144000" cy="637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50"/>
                <a:gridCol w="1406769"/>
                <a:gridCol w="4986881"/>
              </a:tblGrid>
              <a:tr h="89105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Tần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suất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bệnh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747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Sang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thươn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thiểu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Corticode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tốt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Hay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tái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phát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BTM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gđ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Xơ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chai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trú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từng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vùng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Corticoide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Đáp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phức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tạp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28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Bệnh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Thường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gặp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Corticoide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huốc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UC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miễn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dịch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1/3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thuyên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1/3 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hồi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phục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1/3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BTM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gđ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81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Viêm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thận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5%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điều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UC MC, UC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thụ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50%tiến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triển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BTM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gđ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02810E-6E90-4022-880D-D05A692E5D9A}" type="slidenum">
              <a:rPr lang="en-US"/>
              <a:pPr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" y="381000"/>
            <a:ext cx="8972550" cy="688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đạm: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Tiểu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đạm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nặng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≥ 3g/24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giờ</a:t>
            </a:r>
            <a:endParaRPr lang="en-US" sz="3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chính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dẫn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đến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hiện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lâm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sàng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đổi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hóa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HCTH</a:t>
            </a: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10-12g albumin/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đạm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nhiều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tổng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hợp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albumin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máu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albumin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máu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còn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tùy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thuộc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yếu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tố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tuổi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trạng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dinh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dưỡng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bệnh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lý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gan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533400" indent="-533400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endParaRPr lang="en-US" sz="3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15888"/>
            <a:ext cx="8459787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CÁC ĐIỀU TRỊ KHÁC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ƯCMC-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chẹn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nonsteroid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lipid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3. CHẾ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ĐỘ ĂN UỐNG:</a:t>
            </a:r>
          </a:p>
          <a:p>
            <a:pPr marL="899160" lvl="1" indent="-5334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THA.</a:t>
            </a:r>
          </a:p>
          <a:p>
            <a:pPr marL="899160" lvl="1" indent="-5334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0,6-0,7g/kg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3400" indent="-533400">
              <a:lnSpc>
                <a:spcPct val="14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Thịt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... ) 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/24g</a:t>
            </a:r>
          </a:p>
          <a:p>
            <a:pPr marL="533400" indent="-533400">
              <a:lnSpc>
                <a:spcPct val="14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100g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thịt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20g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50g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15 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33400" indent="-533400">
              <a:lnSpc>
                <a:spcPct val="14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ngơi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140000"/>
              </a:lnSpc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130000"/>
              </a:lnSpc>
              <a:buFontTx/>
              <a:buAutoNum type="arabicPeriod"/>
            </a:pPr>
            <a:endParaRPr lang="en-US" sz="2800" dirty="0" smtClean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04CCBE-979B-4D8C-8E23-D4F302DEA3A7}" type="slidenum">
              <a:rPr lang="en-US" sz="1000">
                <a:solidFill>
                  <a:srgbClr val="C18EBF"/>
                </a:solidFill>
              </a:rPr>
              <a:pPr eaLnBrk="1" hangingPunct="1"/>
              <a:t>60</a:t>
            </a:fld>
            <a:endParaRPr lang="en-US" sz="1000">
              <a:solidFill>
                <a:srgbClr val="C18E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538" y="304800"/>
            <a:ext cx="8991600" cy="63709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</a:t>
            </a:r>
            <a:r>
              <a:rPr lang="en-US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m: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UCMC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UC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niệu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=&gt;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&lt; 0.5g/24g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hông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ngờ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=&gt;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Cretinin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ion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2,3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CĐ: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hẹp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Ngưng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 30%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2-3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K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&gt; 5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mEq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/L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sử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dụng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HCTH sang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thương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tối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thiểu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đáp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ứng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hoàn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toàn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với</a:t>
            </a:r>
            <a:r>
              <a:rPr lang="en-US" sz="2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corticoide</a:t>
            </a:r>
            <a:endParaRPr lang="en-US" sz="24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1312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chemeClr val="tx1"/>
                </a:solidFill>
              </a:rPr>
              <a:t>Bảng</a:t>
            </a:r>
            <a:r>
              <a:rPr lang="en-US" sz="3000" dirty="0" smtClean="0">
                <a:solidFill>
                  <a:schemeClr val="tx1"/>
                </a:solidFill>
              </a:rPr>
              <a:t> 127. </a:t>
            </a:r>
            <a:r>
              <a:rPr lang="en-US" sz="3000" dirty="0" err="1" smtClean="0">
                <a:solidFill>
                  <a:schemeClr val="tx1"/>
                </a:solidFill>
              </a:rPr>
              <a:t>Phạm</a:t>
            </a:r>
            <a:r>
              <a:rPr lang="en-US" sz="3000" dirty="0" smtClean="0">
                <a:solidFill>
                  <a:schemeClr val="tx1"/>
                </a:solidFill>
              </a:rPr>
              <a:t> vi </a:t>
            </a:r>
            <a:r>
              <a:rPr lang="en-US" sz="3000" dirty="0" err="1" smtClean="0">
                <a:solidFill>
                  <a:schemeClr val="tx1"/>
                </a:solidFill>
              </a:rPr>
              <a:t>liều</a:t>
            </a:r>
            <a:r>
              <a:rPr lang="en-US" sz="3000" dirty="0" smtClean="0">
                <a:solidFill>
                  <a:schemeClr val="tx1"/>
                </a:solidFill>
              </a:rPr>
              <a:t> UCMC, </a:t>
            </a:r>
            <a:r>
              <a:rPr lang="en-US" sz="3000" dirty="0" err="1" smtClean="0">
                <a:solidFill>
                  <a:schemeClr val="tx1"/>
                </a:solidFill>
              </a:rPr>
              <a:t>chẹn</a:t>
            </a:r>
            <a:r>
              <a:rPr lang="en-US" sz="3000" dirty="0" smtClean="0">
                <a:solidFill>
                  <a:schemeClr val="tx1"/>
                </a:solidFill>
              </a:rPr>
              <a:t> TT. KDOQI 2004</a:t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err="1" smtClean="0">
                <a:solidFill>
                  <a:schemeClr val="tx1"/>
                </a:solidFill>
              </a:rPr>
              <a:t>Liều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trung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bình</a:t>
            </a:r>
            <a:r>
              <a:rPr lang="en-US" sz="3000" dirty="0" smtClean="0">
                <a:solidFill>
                  <a:schemeClr val="tx1"/>
                </a:solidFill>
              </a:rPr>
              <a:t>- </a:t>
            </a:r>
            <a:r>
              <a:rPr lang="en-US" sz="3000" dirty="0" err="1" smtClean="0">
                <a:solidFill>
                  <a:schemeClr val="tx1"/>
                </a:solidFill>
              </a:rPr>
              <a:t>cao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mới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hiệu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quả</a:t>
            </a:r>
            <a:endParaRPr lang="en-US" sz="3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51324"/>
              </p:ext>
            </p:extLst>
          </p:nvPr>
        </p:nvGraphicFramePr>
        <p:xfrm>
          <a:off x="152401" y="967154"/>
          <a:ext cx="8839198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798"/>
                <a:gridCol w="1425496"/>
                <a:gridCol w="1473200"/>
                <a:gridCol w="1522245"/>
                <a:gridCol w="1564459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UCMC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Viên</a:t>
                      </a:r>
                      <a:r>
                        <a:rPr lang="en-US" sz="2800" baseline="0" dirty="0" smtClean="0"/>
                        <a:t>  (mg)</a:t>
                      </a:r>
                      <a:endParaRPr lang="en-US" sz="2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Phạm</a:t>
                      </a:r>
                      <a:r>
                        <a:rPr lang="en-US" sz="2800" dirty="0" smtClean="0"/>
                        <a:t> vi </a:t>
                      </a:r>
                      <a:r>
                        <a:rPr lang="en-US" sz="2800" dirty="0" err="1" smtClean="0"/>
                        <a:t>liều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Số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sử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dụng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Liều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tối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đa</a:t>
                      </a:r>
                      <a:r>
                        <a:rPr lang="en-US" sz="2800" baseline="0" dirty="0" smtClean="0"/>
                        <a:t> mg/N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Captopril (</a:t>
                      </a:r>
                      <a:r>
                        <a:rPr lang="en-US" sz="2800" dirty="0" err="1" smtClean="0"/>
                        <a:t>Lopril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25mg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25-150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2-3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100-150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Enalapril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dirty="0" err="1" smtClean="0"/>
                        <a:t>Renitec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5-10mg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10-40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1-2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20-40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Lisinopril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dirty="0" err="1" smtClean="0"/>
                        <a:t>Zestril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5-10mg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20-40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1-2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Perindopril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dirty="0" err="1" smtClean="0"/>
                        <a:t>Coversyl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5mg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4-8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1-2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66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Quinapril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dirty="0" err="1" smtClean="0"/>
                        <a:t>Accupril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5-10mg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20-80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1-2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</a:t>
                      </a:r>
                      <a:endParaRPr 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130881"/>
              </p:ext>
            </p:extLst>
          </p:nvPr>
        </p:nvGraphicFramePr>
        <p:xfrm>
          <a:off x="-19050" y="327660"/>
          <a:ext cx="9010650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9153"/>
                <a:gridCol w="1453146"/>
                <a:gridCol w="1501775"/>
                <a:gridCol w="1551771"/>
                <a:gridCol w="1594805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Chẹn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thụ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thể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(mg)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Phạm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vi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mg/N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Candesartan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Candelong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4-8mg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16-32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16-32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Irbesartan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Aprovel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          150-300mg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150-300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Losartan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Cozaar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                25-50mg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50-100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Telmisartan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Micardis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          40-80mg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40-80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80"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Valsartan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Diovan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             80-160mg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80-320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9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77" y="762000"/>
            <a:ext cx="891540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lipid </a:t>
            </a:r>
            <a:r>
              <a:rPr lang="en-US" sz="28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Alb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lipid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hủ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LDL-C &amp; Cholesterol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(-)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HC TH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tiểu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đạ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kéo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dài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            t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ă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lipid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máu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kéo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dài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 BN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nguy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</a:t>
            </a:r>
            <a:r>
              <a:rPr lang="vi-V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ơ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THA, BMV, XVĐM…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sử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dụng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HCTH sang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thương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tối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thiểu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đáp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ứng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hoàn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toàn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với</a:t>
            </a:r>
            <a:r>
              <a:rPr lang="en-US" sz="2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corticoide</a:t>
            </a:r>
            <a:endParaRPr lang="en-US" sz="2800" b="1" i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0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1628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err="1" smtClean="0">
                <a:solidFill>
                  <a:schemeClr val="tx1"/>
                </a:solidFill>
              </a:rPr>
              <a:t>Điều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trị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hạ</a:t>
            </a:r>
            <a:r>
              <a:rPr lang="en-US" sz="3600" dirty="0" smtClean="0">
                <a:solidFill>
                  <a:schemeClr val="tx1"/>
                </a:solidFill>
              </a:rPr>
              <a:t> lipid </a:t>
            </a:r>
            <a:r>
              <a:rPr lang="en-US" sz="3600" dirty="0" err="1" smtClean="0">
                <a:solidFill>
                  <a:schemeClr val="tx1"/>
                </a:solidFill>
              </a:rPr>
              <a:t>máu</a:t>
            </a:r>
            <a:endParaRPr lang="en-US" sz="3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83048"/>
              </p:ext>
            </p:extLst>
          </p:nvPr>
        </p:nvGraphicFramePr>
        <p:xfrm>
          <a:off x="36634" y="3200400"/>
          <a:ext cx="8953501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701"/>
                <a:gridCol w="1443929"/>
                <a:gridCol w="1377085"/>
                <a:gridCol w="3241786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Thuốc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hạ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LDl</a:t>
                      </a:r>
                      <a:r>
                        <a:rPr lang="en-US" sz="2400" baseline="0" dirty="0" smtClean="0"/>
                        <a:t>-C</a:t>
                      </a:r>
                    </a:p>
                    <a:p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Nhóm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STATIN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Viên</a:t>
                      </a:r>
                      <a:r>
                        <a:rPr lang="en-US" sz="2400" baseline="0" dirty="0" smtClean="0"/>
                        <a:t>  (mg)</a:t>
                      </a:r>
                      <a:endParaRPr lang="en-US" sz="2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Phạm</a:t>
                      </a:r>
                      <a:r>
                        <a:rPr lang="en-US" sz="2400" dirty="0" smtClean="0"/>
                        <a:t> vi </a:t>
                      </a:r>
                      <a:r>
                        <a:rPr lang="en-US" sz="2400" dirty="0" err="1" smtClean="0"/>
                        <a:t>liều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Giảm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liều</a:t>
                      </a:r>
                      <a:r>
                        <a:rPr lang="en-US" sz="2400" baseline="0" dirty="0" smtClean="0"/>
                        <a:t> ( GFR ml/</a:t>
                      </a:r>
                      <a:r>
                        <a:rPr lang="en-US" sz="2400" baseline="0" dirty="0" err="1" smtClean="0"/>
                        <a:t>ph</a:t>
                      </a:r>
                      <a:r>
                        <a:rPr lang="en-US" sz="2400" baseline="0" dirty="0" smtClean="0"/>
                        <a:t>/1.73)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Atorvastatin ( Lipitor)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10-20mg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10-80mg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giảm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liều</a:t>
                      </a:r>
                      <a:r>
                        <a:rPr lang="en-US" sz="2400" baseline="0" dirty="0" smtClean="0"/>
                        <a:t> ở BN </a:t>
                      </a:r>
                      <a:r>
                        <a:rPr lang="en-US" sz="2400" baseline="0" dirty="0" err="1" smtClean="0"/>
                        <a:t>suy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thận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Simvastatin (Zocor)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10mg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10-40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Rosuvastatin</a:t>
                      </a:r>
                      <a:r>
                        <a:rPr lang="en-US" sz="2400" dirty="0" smtClean="0"/>
                        <a:t> (Crestor)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5-10mg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20-40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914400"/>
            <a:ext cx="899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Nhóm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Statin: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tác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hủy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cơ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vân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gây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STC.</a:t>
            </a:r>
          </a:p>
          <a:p>
            <a:pPr marL="742950" lvl="1" indent="-28575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BN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HCTH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ổn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phù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568717"/>
              </p:ext>
            </p:extLst>
          </p:nvPr>
        </p:nvGraphicFramePr>
        <p:xfrm>
          <a:off x="146539" y="990600"/>
          <a:ext cx="8991599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461"/>
                <a:gridCol w="1905000"/>
                <a:gridCol w="4185138"/>
              </a:tblGrid>
              <a:tr h="853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Thuốc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hạ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triglyceride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máu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tối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 GFR ml/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/1.73)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Fenofibrate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Lipanthyl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      200, 300mg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Lipanthyl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supra                            160mg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300 mg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GFR &lt; 60 ml/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GFR &lt; 15ml/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Uống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bữa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ăn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Gemfibrozil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Lopid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)                     300mg</a:t>
                      </a: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1.200 mg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liều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GFR &lt; 15ml/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Uống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ăn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phút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sáng-chiều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050" y="161544"/>
            <a:ext cx="8229600" cy="5913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>
                <a:solidFill>
                  <a:schemeClr val="tx1"/>
                </a:solidFill>
              </a:rPr>
              <a:t>Điều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trị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hạ</a:t>
            </a:r>
            <a:r>
              <a:rPr lang="en-US" sz="3000" dirty="0" smtClean="0">
                <a:solidFill>
                  <a:schemeClr val="tx1"/>
                </a:solidFill>
              </a:rPr>
              <a:t> lipid </a:t>
            </a:r>
            <a:r>
              <a:rPr lang="en-US" sz="3000" dirty="0" err="1" smtClean="0">
                <a:solidFill>
                  <a:schemeClr val="tx1"/>
                </a:solidFill>
              </a:rPr>
              <a:t>máu</a:t>
            </a:r>
            <a:r>
              <a:rPr lang="en-US" sz="3000" dirty="0" smtClean="0">
                <a:solidFill>
                  <a:schemeClr val="tx1"/>
                </a:solidFill>
              </a:rPr>
              <a:t>. </a:t>
            </a:r>
            <a:r>
              <a:rPr lang="en-US" sz="3000" dirty="0" err="1" smtClean="0">
                <a:solidFill>
                  <a:schemeClr val="tx1"/>
                </a:solidFill>
              </a:rPr>
              <a:t>Nếu</a:t>
            </a:r>
            <a:r>
              <a:rPr lang="en-US" sz="3000" dirty="0" smtClean="0">
                <a:solidFill>
                  <a:schemeClr val="tx1"/>
                </a:solidFill>
              </a:rPr>
              <a:t> triglyceride </a:t>
            </a:r>
            <a:r>
              <a:rPr lang="en-US" sz="3000" dirty="0" err="1" smtClean="0">
                <a:solidFill>
                  <a:schemeClr val="tx1"/>
                </a:solidFill>
              </a:rPr>
              <a:t>tăng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cao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0"/>
            <a:ext cx="5257800" cy="758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>
              <a:lnSpc>
                <a:spcPct val="140000"/>
              </a:lnSpc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CẤP TÍNH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HCTH</a:t>
            </a:r>
          </a:p>
          <a:p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sờ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Streptococcus pneumonia, Staphylococcus</a:t>
            </a: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1" indent="-514350"/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Thủy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đậu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acyclovir 7-10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ngày</a:t>
            </a:r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" name="Picture 4" descr="C:\Documents and Settings\LUCKY\My Documents\My Pictures\cellulitis_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97177"/>
            <a:ext cx="3165521" cy="593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5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991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ói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buồn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(+++)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VDD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ruột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(+):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đục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&gt;75-100/m3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(-)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Ceftriaxone 1g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TM/24g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7-10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ngày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Ampicilline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gentamycine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2"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nứt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chấn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VK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globulin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transferrin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lympho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Nên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corti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còn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50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gian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nhiễm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trùng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388AA0-DFDC-4C08-8618-9811B0B565DB}" type="slidenum">
              <a:rPr lang="en-US"/>
              <a:pPr/>
              <a:t>7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8915400" cy="6705600"/>
          </a:xfrm>
        </p:spPr>
        <p:txBody>
          <a:bodyPr>
            <a:noAutofit/>
          </a:bodyPr>
          <a:lstStyle/>
          <a:p>
            <a:pPr eaLnBrk="1" hangingPunct="1">
              <a:lnSpc>
                <a:spcPct val="125000"/>
              </a:lnSpc>
              <a:spcBef>
                <a:spcPct val="35000"/>
              </a:spcBef>
              <a:buFont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thóat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Thóat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renin-angiotensin-aldosterone,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ADH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aldosterone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lipid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do: </a:t>
            </a:r>
          </a:p>
          <a:p>
            <a:pPr marL="365760" lvl="1" indent="0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keo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thích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 lipid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máu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760" lvl="1" indent="0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dị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lipoprotein do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giảm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họat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lipoprotein lipase</a:t>
            </a:r>
          </a:p>
          <a:p>
            <a:pPr marL="365760" lvl="1" indent="0">
              <a:lnSpc>
                <a:spcPct val="125000"/>
              </a:lnSpc>
              <a:spcBef>
                <a:spcPct val="35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protein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hòa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lipid</a:t>
            </a:r>
          </a:p>
          <a:p>
            <a:pPr eaLnBrk="1" hangingPunct="1">
              <a:lnSpc>
                <a:spcPct val="125000"/>
              </a:lnSpc>
              <a:spcBef>
                <a:spcPct val="35000"/>
              </a:spcBef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35000"/>
              </a:spcBef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65824"/>
              </p:ext>
            </p:extLst>
          </p:nvPr>
        </p:nvGraphicFramePr>
        <p:xfrm>
          <a:off x="152400" y="304800"/>
          <a:ext cx="8839200" cy="646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  <a:gridCol w="2590800"/>
              </a:tblGrid>
              <a:tr h="716277">
                <a:tc gridSpan="2">
                  <a:txBody>
                    <a:bodyPr/>
                    <a:lstStyle/>
                    <a:p>
                      <a:pPr lvl="1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2. BIẾN CHỨNG SUY THẬN CẤP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             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Cơ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chế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                                                     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Điều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trị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                                       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1.Giảm V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máu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: (STC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1" indent="457200">
                        <a:buFontTx/>
                        <a:buChar char="-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Phù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+++, HA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tay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chân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ẩm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lạnh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1" indent="457200">
                        <a:buFontTx/>
                        <a:buChar char="-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niệu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&lt; 10mEq/L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-&gt; 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Lợi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tiểu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err="1" smtClean="0"/>
                        <a:t>truyền</a:t>
                      </a:r>
                      <a:r>
                        <a:rPr lang="en-US" sz="2400" baseline="0" dirty="0" smtClean="0"/>
                        <a:t> albumin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03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2.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Tắc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nghẽn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ống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thận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do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tiểu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đạm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nhiều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Corticoid</a:t>
                      </a: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8686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3.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Phù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nề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mô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kẽ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thận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Lợi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tiểu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+ Corticoid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89915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4.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Có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thể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STC do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các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NN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khác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thiếu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nước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viêm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OTMK,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bệnh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thận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tiến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triển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…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9202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PHÒNG NGỪA STC: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tránh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dụng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 UCMC, UCTT,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hạ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lipid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máu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= Statin (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có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thể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gây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ly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giải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cơ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vân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 ở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BN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đang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dùng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lợi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tiểu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HA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thấp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nghi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ngờ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thận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066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61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Thuyên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antithrombin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III,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Heparin TLPT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Warfarin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3-6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Td INR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phẫu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54AA93-11A8-46A0-9B92-F59F70F33CD1}" type="slidenum">
              <a:rPr lang="en-US"/>
              <a:pPr/>
              <a:t>72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42875"/>
            <a:ext cx="8839200" cy="657225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CHỨNG MẠN</a:t>
            </a:r>
          </a:p>
          <a:p>
            <a:pPr marL="708660" lvl="1" indent="-342900"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08660" lvl="1" indent="-3429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08660" lvl="1" indent="-3429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08660" lvl="1" indent="-3429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08660" lvl="1" indent="-3429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albumin</a:t>
            </a:r>
          </a:p>
          <a:p>
            <a:pPr marL="899160" lvl="1" indent="-5334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protein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cholecalciferol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99160" lvl="1" indent="-5334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transferin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99160" lvl="1" indent="-533400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ceruloplasmin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kẽm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33400" indent="-533400" eaLnBrk="1" hangingPunct="1">
              <a:lnSpc>
                <a:spcPct val="140000"/>
              </a:lnSpc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0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11382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THEO DÕI ĐIỀU TRỊ</a:t>
            </a:r>
          </a:p>
          <a:p>
            <a:pPr marL="342900" indent="-342900">
              <a:buAutoNum type="arabi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UC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iến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STC</a:t>
            </a:r>
          </a:p>
          <a:p>
            <a:pPr marL="914400" lvl="1" indent="-457200"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899160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THEO DÕI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HA,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NT/24g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/24g 1-2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UCMC, UCTT</a:t>
            </a:r>
          </a:p>
          <a:p>
            <a:pPr>
              <a:lnSpc>
                <a:spcPct val="14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BN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140000"/>
              </a:lnSpc>
              <a:buFontTx/>
              <a:buChar char="-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457200"/>
            <a:ext cx="9130145" cy="758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	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magne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Kali,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magne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tê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vọp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ĐH, a. uric…</a:t>
            </a:r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354013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-&gt;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Ion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UC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CTM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BC &lt;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3000/m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ngưng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VBQ XH, K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quang</a:t>
            </a:r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tuyến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sinh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dục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4"/>
            <a:endParaRPr lang="en-US" sz="2800" dirty="0" smtClean="0"/>
          </a:p>
          <a:p>
            <a:pPr lvl="4"/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0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TÁC DỤNG PHỤ CORTICOIDE</a:t>
            </a:r>
          </a:p>
          <a:p>
            <a:pPr>
              <a:buNone/>
            </a:pP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Adrenal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suppression.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Bone osteoporosis.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calci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Cataract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Diabetes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ĐTĐ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Emotion. RL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thần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Fluid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retension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Gastritis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NSAID)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Hypertension. THA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loét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23938" lvl="1" indent="-555625">
              <a:lnSpc>
                <a:spcPct val="13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5128-060B-461E-B929-B391D859117E}" type="slidenum">
              <a:rPr lang="en-US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7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78B9FB-100F-440A-A24B-1CA4D56EE0A9}" type="slidenum">
              <a:rPr lang="en-US" sz="1000">
                <a:solidFill>
                  <a:srgbClr val="C18EBF"/>
                </a:solidFill>
              </a:rPr>
              <a:pPr eaLnBrk="1" hangingPunct="1"/>
              <a:t>77</a:t>
            </a:fld>
            <a:endParaRPr lang="en-US" sz="1000">
              <a:solidFill>
                <a:srgbClr val="C18EBF"/>
              </a:solidFill>
            </a:endParaRPr>
          </a:p>
        </p:txBody>
      </p:sp>
      <p:pic>
        <p:nvPicPr>
          <p:cNvPr id="3074" name="Picture 2" descr="C:\Users\Dallas Laptop\Desktop\HCTHCK1\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63" y="89297"/>
            <a:ext cx="7602537" cy="5701903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5886450"/>
            <a:ext cx="838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HC CUSHING do </a:t>
            </a:r>
            <a:r>
              <a:rPr lang="en-US" sz="4000" dirty="0" err="1" smtClean="0">
                <a:solidFill>
                  <a:schemeClr val="tx1"/>
                </a:solidFill>
              </a:rPr>
              <a:t>thuốc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corticoide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46482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1023938" lvl="1" indent="-555625">
              <a:lnSpc>
                <a:spcPct val="13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5128-060B-461E-B929-B391D859117E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19204"/>
              </p:ext>
            </p:extLst>
          </p:nvPr>
        </p:nvGraphicFramePr>
        <p:xfrm>
          <a:off x="228600" y="609600"/>
          <a:ext cx="8458200" cy="57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2133600"/>
                <a:gridCol w="2667000"/>
              </a:tblGrid>
              <a:tr h="1515140"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Thuốc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mạnh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Liều</a:t>
                      </a:r>
                      <a:r>
                        <a:rPr lang="en-US" sz="3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00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000" baseline="0" dirty="0" err="1" smtClean="0">
                          <a:solidFill>
                            <a:schemeClr val="tx1"/>
                          </a:solidFill>
                        </a:rPr>
                        <a:t>đương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</a:rPr>
                        <a:t> (mg)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43764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Hydrocortiol</a:t>
                      </a:r>
                      <a:r>
                        <a:rPr lang="en-US" sz="3000" dirty="0" smtClean="0"/>
                        <a:t> </a:t>
                      </a:r>
                    </a:p>
                    <a:p>
                      <a:r>
                        <a:rPr lang="en-US" sz="3000" dirty="0" smtClean="0"/>
                        <a:t>     (</a:t>
                      </a:r>
                      <a:r>
                        <a:rPr lang="en-US" sz="3000" dirty="0" err="1" smtClean="0"/>
                        <a:t>cortisol</a:t>
                      </a:r>
                      <a:r>
                        <a:rPr lang="en-US" sz="3000" dirty="0" smtClean="0"/>
                        <a:t>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25</a:t>
                      </a:r>
                      <a:endParaRPr lang="en-US" sz="3000" dirty="0"/>
                    </a:p>
                  </a:txBody>
                  <a:tcPr/>
                </a:tc>
              </a:tr>
              <a:tr h="572386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Prednione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</a:tr>
              <a:tr h="572386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Predniolone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</a:tr>
              <a:tr h="15151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Methylpredniolone</a:t>
                      </a:r>
                      <a:endParaRPr lang="en-US" sz="3000" dirty="0" smtClean="0"/>
                    </a:p>
                    <a:p>
                      <a:r>
                        <a:rPr lang="en-US" sz="3000" dirty="0" smtClean="0"/>
                        <a:t>        (</a:t>
                      </a:r>
                      <a:r>
                        <a:rPr lang="en-US" sz="3000" dirty="0" err="1" smtClean="0"/>
                        <a:t>Medrol</a:t>
                      </a:r>
                      <a:r>
                        <a:rPr lang="en-US" sz="3000" dirty="0" smtClean="0"/>
                        <a:t>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</a:tr>
              <a:tr h="572386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Dexamethasone</a:t>
                      </a:r>
                      <a:r>
                        <a:rPr lang="en-US" sz="3000" dirty="0" smtClean="0"/>
                        <a:t> 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20-30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0,75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78B9FB-100F-440A-A24B-1CA4D56EE0A9}" type="slidenum">
              <a:rPr lang="en-US" sz="1000">
                <a:solidFill>
                  <a:srgbClr val="C18EBF"/>
                </a:solidFill>
              </a:rPr>
              <a:pPr eaLnBrk="1" hangingPunct="1"/>
              <a:t>79</a:t>
            </a:fld>
            <a:endParaRPr lang="en-US" sz="1000">
              <a:solidFill>
                <a:srgbClr val="C18EBF"/>
              </a:solidFill>
            </a:endParaRPr>
          </a:p>
        </p:txBody>
      </p:sp>
      <p:pic>
        <p:nvPicPr>
          <p:cNvPr id="2050" name="Picture 2" descr="C:\Users\Dallas Laptop\Desktop\HCTHCK1\dn470168.fig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827226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72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4" y="152400"/>
            <a:ext cx="87630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NN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trú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9562" y="4191000"/>
            <a:ext cx="86820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3. </a:t>
            </a:r>
            <a:r>
              <a:rPr lang="en-US" sz="2600" dirty="0" err="1">
                <a:solidFill>
                  <a:srgbClr val="FF0000"/>
                </a:solidFill>
              </a:rPr>
              <a:t>Viêm</a:t>
            </a:r>
            <a:r>
              <a:rPr lang="en-US" sz="2600" dirty="0">
                <a:solidFill>
                  <a:srgbClr val="FF0000"/>
                </a:solidFill>
              </a:rPr>
              <a:t> : </a:t>
            </a:r>
            <a:r>
              <a:rPr lang="en-US" sz="2600" dirty="0"/>
              <a:t>do </a:t>
            </a:r>
            <a:r>
              <a:rPr lang="en-US" sz="2600" dirty="0" err="1"/>
              <a:t>nhiệt</a:t>
            </a:r>
            <a:r>
              <a:rPr lang="en-US" sz="2600" dirty="0"/>
              <a:t> (</a:t>
            </a:r>
            <a:r>
              <a:rPr lang="en-US" sz="2600" dirty="0" err="1"/>
              <a:t>phỏng</a:t>
            </a:r>
            <a:r>
              <a:rPr lang="en-US" sz="2600" dirty="0"/>
              <a:t>,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chất</a:t>
            </a:r>
            <a:r>
              <a:rPr lang="en-US" sz="2600" dirty="0"/>
              <a:t>…), </a:t>
            </a:r>
            <a:r>
              <a:rPr lang="en-US" sz="2600" dirty="0" err="1"/>
              <a:t>nhiễm</a:t>
            </a:r>
            <a:r>
              <a:rPr lang="en-US" sz="2600" dirty="0"/>
              <a:t> </a:t>
            </a:r>
            <a:r>
              <a:rPr lang="en-US" sz="2600" dirty="0" err="1"/>
              <a:t>trùng</a:t>
            </a:r>
            <a:r>
              <a:rPr lang="en-US" sz="2600" dirty="0"/>
              <a:t> (</a:t>
            </a:r>
            <a:r>
              <a:rPr lang="en-US" sz="2600" dirty="0" err="1"/>
              <a:t>viêm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tế</a:t>
            </a:r>
            <a:r>
              <a:rPr lang="en-US" sz="2600" dirty="0"/>
              <a:t> </a:t>
            </a:r>
            <a:r>
              <a:rPr lang="en-US" sz="2600" dirty="0" err="1"/>
              <a:t>bào</a:t>
            </a:r>
            <a:r>
              <a:rPr lang="en-US" sz="2600" dirty="0"/>
              <a:t>, </a:t>
            </a:r>
            <a:r>
              <a:rPr lang="en-US" sz="2600" dirty="0" err="1"/>
              <a:t>chấn</a:t>
            </a:r>
            <a:r>
              <a:rPr lang="en-US" sz="2600" dirty="0"/>
              <a:t> </a:t>
            </a:r>
            <a:r>
              <a:rPr lang="en-US" sz="2600" dirty="0" err="1"/>
              <a:t>thương</a:t>
            </a:r>
            <a:r>
              <a:rPr lang="en-US" sz="2600" dirty="0"/>
              <a:t> </a:t>
            </a:r>
            <a:r>
              <a:rPr lang="en-US" sz="2600" dirty="0" err="1"/>
              <a:t>gây</a:t>
            </a:r>
            <a:r>
              <a:rPr lang="en-US" sz="2600" dirty="0"/>
              <a:t> </a:t>
            </a:r>
            <a:r>
              <a:rPr lang="en-US" sz="2600" dirty="0" err="1"/>
              <a:t>phù</a:t>
            </a:r>
            <a:r>
              <a:rPr lang="en-US" sz="2600" dirty="0"/>
              <a:t> + </a:t>
            </a:r>
            <a:r>
              <a:rPr lang="en-US" sz="2600" dirty="0" err="1"/>
              <a:t>bầm</a:t>
            </a:r>
            <a:r>
              <a:rPr lang="en-US" sz="2600" dirty="0"/>
              <a:t> </a:t>
            </a:r>
            <a:r>
              <a:rPr lang="en-US" sz="2600" dirty="0" err="1"/>
              <a:t>máu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52399" y="678893"/>
            <a:ext cx="8839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1. BL MM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-       </a:t>
            </a:r>
            <a:r>
              <a:rPr lang="en-US" sz="2600" dirty="0" err="1"/>
              <a:t>Viêm</a:t>
            </a:r>
            <a:r>
              <a:rPr lang="en-US" sz="2600" dirty="0"/>
              <a:t> </a:t>
            </a:r>
            <a:r>
              <a:rPr lang="en-US" sz="2600" dirty="0" err="1"/>
              <a:t>tắc</a:t>
            </a:r>
            <a:r>
              <a:rPr lang="en-US" sz="2600" dirty="0"/>
              <a:t> </a:t>
            </a:r>
            <a:r>
              <a:rPr lang="en-US" sz="2600" dirty="0" err="1"/>
              <a:t>Đm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-       </a:t>
            </a:r>
            <a:r>
              <a:rPr lang="en-US" sz="2600" dirty="0" err="1"/>
              <a:t>Viêm</a:t>
            </a:r>
            <a:r>
              <a:rPr lang="en-US" sz="2600" dirty="0"/>
              <a:t> </a:t>
            </a:r>
            <a:r>
              <a:rPr lang="en-US" sz="2600" dirty="0" err="1"/>
              <a:t>tắc</a:t>
            </a:r>
            <a:r>
              <a:rPr lang="en-US" sz="2600" dirty="0"/>
              <a:t> TM </a:t>
            </a:r>
            <a:r>
              <a:rPr lang="en-US" sz="2600" dirty="0" err="1"/>
              <a:t>huyết</a:t>
            </a:r>
            <a:r>
              <a:rPr lang="en-US" sz="2600" dirty="0"/>
              <a:t> </a:t>
            </a:r>
            <a:r>
              <a:rPr lang="en-US" sz="2600" dirty="0" err="1"/>
              <a:t>khối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-       </a:t>
            </a:r>
            <a:r>
              <a:rPr lang="en-US" sz="2600" dirty="0" err="1"/>
              <a:t>Suy</a:t>
            </a:r>
            <a:r>
              <a:rPr lang="en-US" sz="2600" dirty="0"/>
              <a:t> van TM </a:t>
            </a:r>
            <a:r>
              <a:rPr lang="en-US" sz="2600" dirty="0" err="1"/>
              <a:t>chân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-       HC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thất</a:t>
            </a:r>
            <a:r>
              <a:rPr lang="en-US" sz="2600" dirty="0"/>
              <a:t> (do u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thất</a:t>
            </a:r>
            <a:r>
              <a:rPr lang="en-US" sz="2600" dirty="0"/>
              <a:t> </a:t>
            </a:r>
            <a:r>
              <a:rPr lang="en-US" sz="2600" dirty="0" err="1"/>
              <a:t>chèn</a:t>
            </a:r>
            <a:r>
              <a:rPr lang="en-US" sz="2600" dirty="0"/>
              <a:t> </a:t>
            </a:r>
            <a:r>
              <a:rPr lang="en-US" sz="2600" dirty="0" err="1"/>
              <a:t>ép</a:t>
            </a:r>
            <a:r>
              <a:rPr lang="en-US" sz="2600" dirty="0"/>
              <a:t> TM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): </a:t>
            </a:r>
            <a:r>
              <a:rPr lang="en-US" sz="2600" dirty="0" err="1"/>
              <a:t>phù</a:t>
            </a:r>
            <a:r>
              <a:rPr lang="en-US" sz="2600" dirty="0"/>
              <a:t> </a:t>
            </a:r>
            <a:r>
              <a:rPr lang="en-US" sz="2600" dirty="0" err="1"/>
              <a:t>mặt</a:t>
            </a:r>
            <a:r>
              <a:rPr lang="en-US" sz="2600" dirty="0"/>
              <a:t>,   </a:t>
            </a:r>
            <a:r>
              <a:rPr lang="en-US" sz="2600" dirty="0" err="1"/>
              <a:t>cổ</a:t>
            </a:r>
            <a:r>
              <a:rPr lang="en-US" sz="2600" dirty="0"/>
              <a:t>, 2 </a:t>
            </a:r>
            <a:r>
              <a:rPr lang="en-US" sz="2600" dirty="0" err="1"/>
              <a:t>tay</a:t>
            </a:r>
            <a:r>
              <a:rPr lang="en-US" sz="2600" dirty="0"/>
              <a:t>  (</a:t>
            </a:r>
            <a:r>
              <a:rPr lang="en-US" sz="2600" dirty="0" err="1"/>
              <a:t>Phù</a:t>
            </a:r>
            <a:r>
              <a:rPr lang="en-US" sz="2600" dirty="0"/>
              <a:t> </a:t>
            </a:r>
            <a:r>
              <a:rPr lang="en-US" sz="2600" dirty="0" err="1"/>
              <a:t>áo</a:t>
            </a:r>
            <a:r>
              <a:rPr lang="en-US" sz="2600" dirty="0"/>
              <a:t> </a:t>
            </a:r>
            <a:r>
              <a:rPr lang="en-US" sz="2600" dirty="0" err="1"/>
              <a:t>khoác</a:t>
            </a:r>
            <a:r>
              <a:rPr lang="en-US" sz="2600" dirty="0"/>
              <a:t>), THBH </a:t>
            </a:r>
            <a:r>
              <a:rPr lang="en-US" sz="2600" dirty="0" err="1"/>
              <a:t>ngực</a:t>
            </a:r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533708"/>
            <a:ext cx="8763000" cy="12763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2. BL </a:t>
            </a:r>
            <a:r>
              <a:rPr lang="en-US" dirty="0" err="1">
                <a:solidFill>
                  <a:srgbClr val="FF0000"/>
                </a:solidFill>
              </a:rPr>
              <a:t>mạch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huyết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do </a:t>
            </a:r>
            <a:r>
              <a:rPr lang="en-US" dirty="0" err="1"/>
              <a:t>giun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), BL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BH (K </a:t>
            </a:r>
            <a:r>
              <a:rPr lang="en-US" dirty="0" err="1"/>
              <a:t>cố</a:t>
            </a:r>
            <a:r>
              <a:rPr lang="en-US" dirty="0"/>
              <a:t> TC,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889" y="5091553"/>
            <a:ext cx="88391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4. </a:t>
            </a:r>
            <a:r>
              <a:rPr lang="en-US" sz="2600" dirty="0" err="1">
                <a:solidFill>
                  <a:srgbClr val="FF0000"/>
                </a:solidFill>
              </a:rPr>
              <a:t>Dị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ứng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  <a:r>
              <a:rPr lang="en-US" sz="2600" dirty="0" err="1"/>
              <a:t>phù</a:t>
            </a:r>
            <a:r>
              <a:rPr lang="en-US" sz="2600" dirty="0"/>
              <a:t> </a:t>
            </a:r>
            <a:r>
              <a:rPr lang="en-US" sz="2600" dirty="0" err="1"/>
              <a:t>Quinkc</a:t>
            </a:r>
            <a:r>
              <a:rPr lang="en-US" sz="2600" dirty="0"/>
              <a:t>,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phù</a:t>
            </a:r>
            <a:r>
              <a:rPr lang="en-US" sz="2600" dirty="0"/>
              <a:t> </a:t>
            </a:r>
            <a:r>
              <a:rPr lang="en-US" sz="2600" dirty="0" err="1"/>
              <a:t>mặt</a:t>
            </a:r>
            <a:r>
              <a:rPr lang="en-US" sz="2600" dirty="0"/>
              <a:t>, </a:t>
            </a:r>
            <a:r>
              <a:rPr lang="en-US" sz="2600" dirty="0" err="1"/>
              <a:t>môi</a:t>
            </a:r>
            <a:r>
              <a:rPr lang="en-US" sz="2600" dirty="0"/>
              <a:t>,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mất</a:t>
            </a:r>
            <a:r>
              <a:rPr lang="en-US" sz="2600" dirty="0"/>
              <a:t> </a:t>
            </a:r>
            <a:r>
              <a:rPr lang="en-US" sz="2600" dirty="0" err="1"/>
              <a:t>nhanh</a:t>
            </a:r>
            <a:r>
              <a:rPr lang="en-US" sz="2600" dirty="0"/>
              <a:t>, do </a:t>
            </a:r>
            <a:r>
              <a:rPr lang="en-US" sz="2600" dirty="0" err="1"/>
              <a:t>dị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thứcăn</a:t>
            </a:r>
            <a:r>
              <a:rPr lang="en-US" sz="2600" dirty="0"/>
              <a:t>, </a:t>
            </a:r>
            <a:r>
              <a:rPr lang="en-US" sz="2600" dirty="0" err="1"/>
              <a:t>thuốc</a:t>
            </a:r>
            <a:r>
              <a:rPr lang="en-US" sz="2600" dirty="0"/>
              <a:t>… </a:t>
            </a: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152399" y="5927892"/>
            <a:ext cx="87629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5. </a:t>
            </a:r>
            <a:r>
              <a:rPr lang="en-US" sz="2600" dirty="0" err="1">
                <a:solidFill>
                  <a:srgbClr val="FF0000"/>
                </a:solidFill>
              </a:rPr>
              <a:t>Phù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bên</a:t>
            </a:r>
            <a:r>
              <a:rPr lang="en-US" sz="2600" dirty="0">
                <a:solidFill>
                  <a:srgbClr val="FF0000"/>
                </a:solidFill>
              </a:rPr>
              <a:t> chi </a:t>
            </a:r>
            <a:r>
              <a:rPr lang="en-US" sz="2600" dirty="0" err="1">
                <a:solidFill>
                  <a:srgbClr val="FF0000"/>
                </a:solidFill>
              </a:rPr>
              <a:t>liệt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  <a:r>
              <a:rPr lang="en-US" sz="2600" dirty="0" err="1"/>
              <a:t>trong</a:t>
            </a:r>
            <a:r>
              <a:rPr lang="en-US" sz="2600" dirty="0"/>
              <a:t> TBMMN, do </a:t>
            </a:r>
            <a:r>
              <a:rPr lang="en-US" sz="2600" dirty="0" err="1"/>
              <a:t>giảm</a:t>
            </a:r>
            <a:r>
              <a:rPr lang="en-US" sz="2600" dirty="0"/>
              <a:t> </a:t>
            </a:r>
            <a:r>
              <a:rPr lang="en-US" sz="2600" dirty="0" err="1"/>
              <a:t>dẫn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TM, </a:t>
            </a: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 smtClean="0"/>
              <a:t>Bạch</a:t>
            </a:r>
            <a:r>
              <a:rPr lang="en-US" sz="2600" dirty="0" smtClean="0"/>
              <a:t> </a:t>
            </a:r>
            <a:r>
              <a:rPr lang="en-US" sz="2600" dirty="0" err="1" smtClean="0"/>
              <a:t>huyết</a:t>
            </a:r>
            <a:r>
              <a:rPr lang="en-US" sz="2600" dirty="0" smtClean="0"/>
              <a:t> . + 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Các</a:t>
            </a:r>
            <a:r>
              <a:rPr lang="en-US" sz="2600" dirty="0">
                <a:solidFill>
                  <a:srgbClr val="FF0000"/>
                </a:solidFill>
              </a:rPr>
              <a:t> NN </a:t>
            </a:r>
            <a:r>
              <a:rPr lang="en-US" sz="2600" dirty="0" err="1">
                <a:solidFill>
                  <a:srgbClr val="FF0000"/>
                </a:solidFill>
              </a:rPr>
              <a:t>khác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29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28206"/>
              </p:ext>
            </p:extLst>
          </p:nvPr>
        </p:nvGraphicFramePr>
        <p:xfrm>
          <a:off x="146523" y="304800"/>
          <a:ext cx="8856984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3"/>
                <a:gridCol w="1728192"/>
                <a:gridCol w="2088232"/>
                <a:gridCol w="2592287"/>
              </a:tblGrid>
              <a:tr h="452220">
                <a:tc gridSpan="4">
                  <a:txBody>
                    <a:bodyPr/>
                    <a:lstStyle/>
                    <a:p>
                      <a:r>
                        <a:rPr lang="en-US" sz="2400" dirty="0" smtClean="0"/>
                        <a:t>TÁC</a:t>
                      </a:r>
                      <a:r>
                        <a:rPr lang="en-US" sz="2400" baseline="0" dirty="0" smtClean="0"/>
                        <a:t> DỤNG PHỤ CỦA THUỐC UC MIỄN DỊCH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2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Cyclophopha</a:t>
                      </a:r>
                      <a:r>
                        <a:rPr lang="en-US" sz="2400" dirty="0" smtClean="0"/>
                        <a:t>.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AZA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MMF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Cyclosporine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22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RL </a:t>
                      </a:r>
                      <a:r>
                        <a:rPr lang="en-US" sz="2400" dirty="0" err="1" smtClean="0"/>
                        <a:t>tiêu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hóa</a:t>
                      </a:r>
                      <a:r>
                        <a:rPr lang="en-US" sz="2400" dirty="0" smtClean="0"/>
                        <a:t>: </a:t>
                      </a:r>
                      <a:r>
                        <a:rPr lang="en-US" sz="2400" dirty="0" err="1" smtClean="0"/>
                        <a:t>ói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buồn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nôn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tiêu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chảy</a:t>
                      </a:r>
                      <a:endParaRPr lang="en-US" sz="2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400" dirty="0" smtClean="0"/>
                        <a:t>UC </a:t>
                      </a:r>
                      <a:r>
                        <a:rPr lang="en-US" sz="2400" dirty="0" err="1" smtClean="0"/>
                        <a:t>tủy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xương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err="1" smtClean="0"/>
                        <a:t>Hói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xạm</a:t>
                      </a:r>
                      <a:r>
                        <a:rPr lang="en-US" sz="2400" baseline="0" dirty="0" smtClean="0"/>
                        <a:t> 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Viêm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bàng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quang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xuất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huyết</a:t>
                      </a:r>
                      <a:r>
                        <a:rPr lang="en-US" sz="2400" dirty="0" smtClean="0"/>
                        <a:t>, K </a:t>
                      </a:r>
                      <a:r>
                        <a:rPr lang="en-US" sz="2400" dirty="0" err="1" smtClean="0"/>
                        <a:t>bàng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quang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err="1" smtClean="0"/>
                        <a:t>Vô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sinh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teo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tinh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hoàn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vô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kinh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err="1" smtClean="0"/>
                        <a:t>Độc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tính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-RL </a:t>
                      </a:r>
                      <a:r>
                        <a:rPr lang="en-US" sz="2400" dirty="0" err="1" smtClean="0"/>
                        <a:t>tiêu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hóa</a:t>
                      </a:r>
                      <a:endParaRPr lang="en-US" sz="24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 smtClean="0"/>
                        <a:t>- UC </a:t>
                      </a:r>
                      <a:r>
                        <a:rPr lang="en-US" sz="2400" dirty="0" err="1" smtClean="0"/>
                        <a:t>tủy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xương</a:t>
                      </a:r>
                      <a:r>
                        <a:rPr lang="en-US" sz="2400" dirty="0" smtClean="0"/>
                        <a:t>: </a:t>
                      </a:r>
                      <a:r>
                        <a:rPr lang="en-US" sz="2400" dirty="0" err="1" smtClean="0"/>
                        <a:t>giảm</a:t>
                      </a:r>
                      <a:r>
                        <a:rPr lang="en-US" sz="2400" dirty="0" smtClean="0"/>
                        <a:t> BC, </a:t>
                      </a:r>
                      <a:r>
                        <a:rPr lang="en-US" sz="2400" dirty="0" err="1" smtClean="0"/>
                        <a:t>tiểu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cầu</a:t>
                      </a: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Tăng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nguy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cơ</a:t>
                      </a:r>
                      <a:r>
                        <a:rPr lang="en-US" sz="2400" dirty="0" smtClean="0"/>
                        <a:t> 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Độc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gan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RL </a:t>
                      </a:r>
                      <a:r>
                        <a:rPr lang="en-US" sz="2400" dirty="0" err="1" smtClean="0"/>
                        <a:t>tiêu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hóa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err="1" smtClean="0"/>
                        <a:t>nôn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buồn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nôn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tiêu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chảy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đau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bụng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err="1" smtClean="0"/>
                        <a:t>Giảm</a:t>
                      </a:r>
                      <a:r>
                        <a:rPr lang="en-US" sz="2400" dirty="0" smtClean="0"/>
                        <a:t> BC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 CCĐ </a:t>
                      </a:r>
                      <a:r>
                        <a:rPr lang="en-US" sz="2400" dirty="0" err="1" smtClean="0"/>
                        <a:t>khi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có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thai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Độc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tính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thận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tăng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thêm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dùng</a:t>
                      </a:r>
                      <a:r>
                        <a:rPr lang="en-US" sz="2400" dirty="0" smtClean="0"/>
                        <a:t> NSAID, aminoglycoside), </a:t>
                      </a:r>
                      <a:r>
                        <a:rPr lang="en-US" sz="2400" dirty="0" err="1" smtClean="0"/>
                        <a:t>thần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kinh</a:t>
                      </a:r>
                      <a:r>
                        <a:rPr lang="en-US" sz="2400" dirty="0" smtClean="0"/>
                        <a:t> (rung </a:t>
                      </a:r>
                      <a:r>
                        <a:rPr lang="en-US" sz="2400" dirty="0" err="1" smtClean="0"/>
                        <a:t>vẩy</a:t>
                      </a:r>
                      <a:r>
                        <a:rPr lang="en-US" sz="2400" dirty="0" smtClean="0"/>
                        <a:t>)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- RL CN </a:t>
                      </a:r>
                      <a:r>
                        <a:rPr lang="en-US" sz="2400" dirty="0" err="1" smtClean="0"/>
                        <a:t>gan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- THA, </a:t>
                      </a:r>
                      <a:r>
                        <a:rPr lang="en-US" sz="2400" dirty="0" err="1" smtClean="0"/>
                        <a:t>tăng</a:t>
                      </a:r>
                      <a:r>
                        <a:rPr lang="en-US" sz="2400" dirty="0" smtClean="0"/>
                        <a:t> K </a:t>
                      </a:r>
                      <a:r>
                        <a:rPr lang="en-US" sz="2400" dirty="0" err="1" smtClean="0"/>
                        <a:t>máu</a:t>
                      </a:r>
                      <a:r>
                        <a:rPr lang="en-US" sz="2400" dirty="0" smtClean="0"/>
                        <a:t> ( </a:t>
                      </a:r>
                      <a:r>
                        <a:rPr lang="en-US" sz="2400" dirty="0" err="1" smtClean="0"/>
                        <a:t>không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dùng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với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lợi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tiểu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giữ</a:t>
                      </a:r>
                      <a:r>
                        <a:rPr lang="en-US" sz="2400" dirty="0" smtClean="0"/>
                        <a:t> K)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Tăng</a:t>
                      </a:r>
                      <a:r>
                        <a:rPr lang="en-US" sz="2400" dirty="0" smtClean="0"/>
                        <a:t> ĐH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Rậm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lông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- </a:t>
                      </a:r>
                      <a:r>
                        <a:rPr lang="en-US" sz="2400" dirty="0" err="1" smtClean="0"/>
                        <a:t>Tăng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sản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lợi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356" y="0"/>
            <a:ext cx="881913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Corticosteroid,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Cyclophophamide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Cyclosporin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Cyclophophamide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AZA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tủy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MMF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Cyclosporine: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HCTH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Chi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AZA, cyclophosphamide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MMF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CNI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đắt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BN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Eur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J Clin 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Pharmacol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2006; 62: 3–8.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KẾT LUẬN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(+)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LS, XN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GPB 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(+)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HCTH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HCTH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albumin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TM</a:t>
            </a:r>
          </a:p>
          <a:p>
            <a:pPr marL="457200" indent="-45720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HCTH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indent="-45720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lipid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HCTH</a:t>
            </a:r>
          </a:p>
          <a:p>
            <a:pPr lvl="1" indent="-45720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corticoide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AutoNum type="arabicPeriod" startAt="3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GPB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UC MC,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chẹn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lipid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CHÚC CÁC BẠN THI TỐT</a:t>
            </a:r>
          </a:p>
        </p:txBody>
      </p:sp>
    </p:spTree>
    <p:extLst>
      <p:ext uri="{BB962C8B-B14F-4D97-AF65-F5344CB8AC3E}">
        <p14:creationId xmlns:p14="http://schemas.microsoft.com/office/powerpoint/2010/main" val="2247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FF4B8AA6-C8EC-496A-B434-9A637BEEAC54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3555" name="Picture 4" descr="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356" y="551984"/>
            <a:ext cx="4352644" cy="63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971550" y="1916113"/>
            <a:ext cx="2562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Phù do suy tim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3886200" cy="533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Phù</a:t>
            </a:r>
            <a:r>
              <a:rPr lang="en-US" sz="2800" dirty="0" smtClean="0">
                <a:solidFill>
                  <a:schemeClr val="tx1"/>
                </a:solidFill>
              </a:rPr>
              <a:t> do </a:t>
            </a:r>
            <a:r>
              <a:rPr lang="en-US" sz="2800" dirty="0" err="1" smtClean="0">
                <a:solidFill>
                  <a:schemeClr val="tx1"/>
                </a:solidFill>
              </a:rPr>
              <a:t>suy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tim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-</a:t>
            </a:r>
            <a:r>
              <a:rPr lang="en-US" sz="2400" dirty="0" err="1">
                <a:solidFill>
                  <a:srgbClr val="FFFF00"/>
                </a:solidFill>
              </a:rPr>
              <a:t>M</a:t>
            </a:r>
            <a:r>
              <a:rPr lang="en-US" sz="2400" dirty="0" err="1" smtClean="0">
                <a:solidFill>
                  <a:srgbClr val="FFFF00"/>
                </a:solidFill>
              </a:rPr>
              <a:t>ệt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khó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thở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-</a:t>
            </a:r>
            <a:r>
              <a:rPr lang="en-US" sz="2400" dirty="0" err="1" smtClean="0">
                <a:solidFill>
                  <a:srgbClr val="FFFF00"/>
                </a:solidFill>
              </a:rPr>
              <a:t>Phù</a:t>
            </a:r>
            <a:r>
              <a:rPr lang="en-US" sz="2400" dirty="0" smtClean="0">
                <a:solidFill>
                  <a:srgbClr val="FFFF00"/>
                </a:solidFill>
              </a:rPr>
              <a:t> 2 </a:t>
            </a:r>
            <a:r>
              <a:rPr lang="en-US" sz="2400" dirty="0" err="1" smtClean="0">
                <a:solidFill>
                  <a:srgbClr val="FFFF00"/>
                </a:solidFill>
              </a:rPr>
              <a:t>chân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nhiều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về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chiều</a:t>
            </a:r>
            <a:r>
              <a:rPr lang="en-US" sz="2400" dirty="0" err="1">
                <a:solidFill>
                  <a:srgbClr val="FFFF00"/>
                </a:solidFill>
              </a:rPr>
              <a:t>sáng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ngủ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dậy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bớt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-</a:t>
            </a:r>
            <a:r>
              <a:rPr lang="en-US" sz="2400" dirty="0" err="1" smtClean="0">
                <a:solidFill>
                  <a:srgbClr val="FFFF00"/>
                </a:solidFill>
              </a:rPr>
              <a:t>Khám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en-US" sz="2400" dirty="0" err="1" smtClean="0">
                <a:solidFill>
                  <a:srgbClr val="FFFF00"/>
                </a:solidFill>
              </a:rPr>
              <a:t>dấu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khó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thở</a:t>
            </a:r>
            <a:r>
              <a:rPr lang="en-US" sz="2400" dirty="0" smtClean="0">
                <a:solidFill>
                  <a:srgbClr val="FFFF00"/>
                </a:solidFill>
              </a:rPr>
              <a:t>, TM </a:t>
            </a:r>
            <a:r>
              <a:rPr lang="en-US" sz="2400" dirty="0" err="1" smtClean="0">
                <a:solidFill>
                  <a:srgbClr val="FFFF00"/>
                </a:solidFill>
              </a:rPr>
              <a:t>cổ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nổi</a:t>
            </a:r>
            <a:r>
              <a:rPr lang="en-US" sz="2400" dirty="0" smtClean="0">
                <a:solidFill>
                  <a:srgbClr val="FFFF00"/>
                </a:solidFill>
              </a:rPr>
              <a:t> (+)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- Tim to: </a:t>
            </a:r>
            <a:r>
              <a:rPr lang="en-US" sz="2400" dirty="0" err="1" smtClean="0">
                <a:solidFill>
                  <a:srgbClr val="FFFF00"/>
                </a:solidFill>
              </a:rPr>
              <a:t>Hardzer</a:t>
            </a:r>
            <a:r>
              <a:rPr lang="en-US" sz="2400" dirty="0" smtClean="0">
                <a:solidFill>
                  <a:srgbClr val="FFFF00"/>
                </a:solidFill>
              </a:rPr>
              <a:t> (+)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Phổi</a:t>
            </a:r>
            <a:r>
              <a:rPr lang="en-US" sz="2400" dirty="0" smtClean="0">
                <a:solidFill>
                  <a:srgbClr val="FFFF00"/>
                </a:solidFill>
              </a:rPr>
              <a:t>: ran </a:t>
            </a:r>
            <a:r>
              <a:rPr lang="en-US" sz="2400" dirty="0" err="1" smtClean="0">
                <a:solidFill>
                  <a:srgbClr val="FFFF00"/>
                </a:solidFill>
              </a:rPr>
              <a:t>ẩm</a:t>
            </a:r>
            <a:r>
              <a:rPr lang="en-US" sz="2400" dirty="0" smtClean="0">
                <a:solidFill>
                  <a:srgbClr val="FFFF00"/>
                </a:solidFill>
              </a:rPr>
              <a:t> 2 </a:t>
            </a:r>
            <a:r>
              <a:rPr lang="en-US" sz="2400" dirty="0" err="1" smtClean="0">
                <a:solidFill>
                  <a:srgbClr val="FFFF00"/>
                </a:solidFill>
              </a:rPr>
              <a:t>đáy</a:t>
            </a:r>
            <a:r>
              <a:rPr lang="en-US" sz="2400" dirty="0" smtClean="0">
                <a:solidFill>
                  <a:srgbClr val="FFFF00"/>
                </a:solidFill>
              </a:rPr>
              <a:t>. TDMP (P) 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solidFill>
                  <a:srgbClr val="FFFF00"/>
                </a:solidFill>
              </a:rPr>
              <a:t>Bụng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en-US" sz="2400" dirty="0" err="1" smtClean="0">
                <a:solidFill>
                  <a:srgbClr val="FFFF00"/>
                </a:solidFill>
              </a:rPr>
              <a:t>Báng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bụng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Gan</a:t>
            </a:r>
            <a:r>
              <a:rPr lang="en-US" sz="2400" dirty="0" smtClean="0">
                <a:solidFill>
                  <a:srgbClr val="FFFF00"/>
                </a:solidFill>
              </a:rPr>
              <a:t> to, </a:t>
            </a:r>
            <a:r>
              <a:rPr lang="en-US" sz="2400" dirty="0" err="1" smtClean="0">
                <a:solidFill>
                  <a:srgbClr val="FFFF00"/>
                </a:solidFill>
              </a:rPr>
              <a:t>phản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hồi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gan</a:t>
            </a:r>
            <a:r>
              <a:rPr lang="en-US" sz="2400" dirty="0" smtClean="0">
                <a:solidFill>
                  <a:srgbClr val="FFFF00"/>
                </a:solidFill>
              </a:rPr>
              <a:t> TM </a:t>
            </a:r>
            <a:r>
              <a:rPr lang="en-US" sz="2400" dirty="0" err="1" smtClean="0">
                <a:solidFill>
                  <a:srgbClr val="FFFF00"/>
                </a:solidFill>
              </a:rPr>
              <a:t>cảnh</a:t>
            </a:r>
            <a:r>
              <a:rPr lang="en-US" sz="2400" dirty="0" smtClean="0">
                <a:solidFill>
                  <a:srgbClr val="FFFF00"/>
                </a:solidFill>
              </a:rPr>
              <a:t> (+)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4267200" y="3276600"/>
            <a:ext cx="2514600" cy="228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67200" y="2514600"/>
            <a:ext cx="2514600" cy="990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67200" y="4495800"/>
            <a:ext cx="2286000" cy="167640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91000" y="2286000"/>
            <a:ext cx="2438400" cy="6096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67200" y="2209800"/>
            <a:ext cx="27432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9266</TotalTime>
  <Words>7663</Words>
  <Application>Microsoft Office PowerPoint</Application>
  <PresentationFormat>On-screen Show (4:3)</PresentationFormat>
  <Paragraphs>1017</Paragraphs>
  <Slides>83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Flow</vt:lpstr>
      <vt:lpstr>                      BS CK II Nguyễn thị Ngọc Linh Đối tượng: SAU ĐẠI HỌC                     6/2019 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CHẨN ĐÓAN (+) HCTH</vt:lpstr>
      <vt:lpstr>PowerPoint Presentation</vt:lpstr>
      <vt:lpstr>Tiêu chuẩn chẩn đoán HCTH:</vt:lpstr>
      <vt:lpstr>Điện đi điện đạm máu </vt:lpstr>
      <vt:lpstr>HC thận hư:  Alpha globulin2  (lipoprotein) tăng &gt; 12%</vt:lpstr>
      <vt:lpstr>PowerPoint Presentation</vt:lpstr>
      <vt:lpstr>   CHẨN ĐOÁN HCTH NGUYÊN PHÁT (Sau khi đã loại trừ các NN thứ phát khác)</vt:lpstr>
      <vt:lpstr>PowerPoint Presentation</vt:lpstr>
      <vt:lpstr>Tìm NN thứ phát gây HCTH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PHẪU BỆNH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ĐIỀU TRỊ PHÙ TRONG HỘI CHỨNG THẬN HƯ VAI TRÒ CỦA CÁC THUỐC LỢI TIỂU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CÁC ĐIỀU TRỊ KHÁC</vt:lpstr>
      <vt:lpstr>PowerPoint Presentation</vt:lpstr>
      <vt:lpstr>Bảng 127. Phạm vi liều UCMC, chẹn TT. KDOQI 2004 Liều trung bình- cao mới hiệu quả</vt:lpstr>
      <vt:lpstr>PowerPoint Presentation</vt:lpstr>
      <vt:lpstr>PowerPoint Presentation</vt:lpstr>
      <vt:lpstr> Điều trị hạ lipid máu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</dc:creator>
  <cp:lastModifiedBy>Phuong Que</cp:lastModifiedBy>
  <cp:revision>315</cp:revision>
  <dcterms:created xsi:type="dcterms:W3CDTF">2012-04-06T08:31:50Z</dcterms:created>
  <dcterms:modified xsi:type="dcterms:W3CDTF">2019-06-26T01:51:52Z</dcterms:modified>
</cp:coreProperties>
</file>