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727" r:id="rId4"/>
    <p:sldMasterId id="2147483728" r:id="rId5"/>
    <p:sldMasterId id="2147483729" r:id="rId6"/>
    <p:sldMasterId id="2147483730" r:id="rId7"/>
    <p:sldMasterId id="2147483731" r:id="rId8"/>
    <p:sldMasterId id="2147483732" r:id="rId9"/>
    <p:sldMasterId id="2147483733"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Lst>
  <p:sldSz cy="6858000" cx="9144000"/>
  <p:notesSz cx="6858000" cy="9144000"/>
  <p:embeddedFontLst>
    <p:embeddedFont>
      <p:font typeface="Arial Narrow"/>
      <p:regular r:id="rId46"/>
      <p:bold r:id="rId47"/>
      <p:italic r:id="rId48"/>
      <p:boldItalic r:id="rId49"/>
    </p:embeddedFont>
    <p:embeddedFont>
      <p:font typeface="Tahoma"/>
      <p:regular r:id="rId50"/>
      <p:bold r:id="rId51"/>
    </p:embeddedFont>
    <p:embeddedFont>
      <p:font typeface="Arial Black"/>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
          <p15:clr>
            <a:srgbClr val="A4A3A4"/>
          </p15:clr>
        </p15:guide>
        <p15:guide id="2" orient="horz" pos="3801">
          <p15:clr>
            <a:srgbClr val="A4A3A4"/>
          </p15:clr>
        </p15:guide>
        <p15:guide id="3" orient="horz" pos="950">
          <p15:clr>
            <a:srgbClr val="A4A3A4"/>
          </p15:clr>
        </p15:guide>
        <p15:guide id="4" pos="5328">
          <p15:clr>
            <a:srgbClr val="A4A3A4"/>
          </p15:clr>
        </p15:guide>
        <p15:guide id="5" pos="2937">
          <p15:clr>
            <a:srgbClr val="A4A3A4"/>
          </p15:clr>
        </p15:guide>
        <p15:guide id="6" pos="432">
          <p15:clr>
            <a:srgbClr val="A4A3A4"/>
          </p15:clr>
        </p15:guide>
        <p15:guide id="7" pos="282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 orient="horz"/>
        <p:guide pos="3801" orient="horz"/>
        <p:guide pos="950" orient="horz"/>
        <p:guide pos="5328"/>
        <p:guide pos="2937"/>
        <p:guide pos="432"/>
        <p:guide pos="282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font" Target="fonts/ArialNarrow-regular.fntdata"/><Relationship Id="rId45" Type="http://schemas.openxmlformats.org/officeDocument/2006/relationships/slide" Target="slides/slide34.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ArialNarrow-italic.fntdata"/><Relationship Id="rId47" Type="http://schemas.openxmlformats.org/officeDocument/2006/relationships/font" Target="fonts/ArialNarrow-bold.fntdata"/><Relationship Id="rId49" Type="http://schemas.openxmlformats.org/officeDocument/2006/relationships/font" Target="fonts/ArialNarrow-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font" Target="fonts/Tahoma-bold.fntdata"/><Relationship Id="rId50" Type="http://schemas.openxmlformats.org/officeDocument/2006/relationships/font" Target="fonts/Tahoma-regular.fntdata"/><Relationship Id="rId52" Type="http://schemas.openxmlformats.org/officeDocument/2006/relationships/font" Target="fonts/ArialBlack-regular.fntdata"/><Relationship Id="rId11" Type="http://schemas.openxmlformats.org/officeDocument/2006/relationships/notesMaster" Target="notesMasters/notesMaster1.xml"/><Relationship Id="rId10" Type="http://schemas.openxmlformats.org/officeDocument/2006/relationships/slideMaster" Target="slideMasters/slideMaster7.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0" name="Shape 1020"/>
        <p:cNvGrpSpPr/>
        <p:nvPr/>
      </p:nvGrpSpPr>
      <p:grpSpPr>
        <a:xfrm>
          <a:off x="0" y="0"/>
          <a:ext cx="0" cy="0"/>
          <a:chOff x="0" y="0"/>
          <a:chExt cx="0" cy="0"/>
        </a:xfrm>
      </p:grpSpPr>
      <p:sp>
        <p:nvSpPr>
          <p:cNvPr id="1021" name="Google Shape;102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2" name="Google Shape;10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0" name="Shape 1040"/>
        <p:cNvGrpSpPr/>
        <p:nvPr/>
      </p:nvGrpSpPr>
      <p:grpSpPr>
        <a:xfrm>
          <a:off x="0" y="0"/>
          <a:ext cx="0" cy="0"/>
          <a:chOff x="0" y="0"/>
          <a:chExt cx="0" cy="0"/>
        </a:xfrm>
      </p:grpSpPr>
      <p:sp>
        <p:nvSpPr>
          <p:cNvPr id="1041" name="Google Shape;104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7" name="Shape 1047"/>
        <p:cNvGrpSpPr/>
        <p:nvPr/>
      </p:nvGrpSpPr>
      <p:grpSpPr>
        <a:xfrm>
          <a:off x="0" y="0"/>
          <a:ext cx="0" cy="0"/>
          <a:chOff x="0" y="0"/>
          <a:chExt cx="0" cy="0"/>
        </a:xfrm>
      </p:grpSpPr>
      <p:sp>
        <p:nvSpPr>
          <p:cNvPr id="1048" name="Google Shape;104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9" name="Google Shape;104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5" name="Shape 1055"/>
        <p:cNvGrpSpPr/>
        <p:nvPr/>
      </p:nvGrpSpPr>
      <p:grpSpPr>
        <a:xfrm>
          <a:off x="0" y="0"/>
          <a:ext cx="0" cy="0"/>
          <a:chOff x="0" y="0"/>
          <a:chExt cx="0" cy="0"/>
        </a:xfrm>
      </p:grpSpPr>
      <p:sp>
        <p:nvSpPr>
          <p:cNvPr id="1056" name="Google Shape;105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7" name="Google Shape;10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9" name="Shape 1099"/>
        <p:cNvGrpSpPr/>
        <p:nvPr/>
      </p:nvGrpSpPr>
      <p:grpSpPr>
        <a:xfrm>
          <a:off x="0" y="0"/>
          <a:ext cx="0" cy="0"/>
          <a:chOff x="0" y="0"/>
          <a:chExt cx="0" cy="0"/>
        </a:xfrm>
      </p:grpSpPr>
      <p:sp>
        <p:nvSpPr>
          <p:cNvPr id="1100" name="Google Shape;11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1" name="Google Shape;11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5" name="Shape 1135"/>
        <p:cNvGrpSpPr/>
        <p:nvPr/>
      </p:nvGrpSpPr>
      <p:grpSpPr>
        <a:xfrm>
          <a:off x="0" y="0"/>
          <a:ext cx="0" cy="0"/>
          <a:chOff x="0" y="0"/>
          <a:chExt cx="0" cy="0"/>
        </a:xfrm>
      </p:grpSpPr>
      <p:sp>
        <p:nvSpPr>
          <p:cNvPr id="1136" name="Google Shape;113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p2:notes"/>
          <p:cNvSpPr txBox="1"/>
          <p:nvPr>
            <p:ph idx="1" type="body"/>
          </p:nvPr>
        </p:nvSpPr>
        <p:spPr>
          <a:xfrm>
            <a:off x="685800" y="4343400"/>
            <a:ext cx="5486400" cy="4114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  	Patients with ischemic discomfort may present with or without ST-segment elevation (ST↑) on the electrocardiogram (ECG).  </a:t>
            </a:r>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	After initial management, the follow-up ECG and the cardiac markers will further allows patient to be classified to have Q wave or non-Q wave MI if the cardiac markers become positive and if not patient will be diagnosed of having unstable angina.  </a:t>
            </a:r>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	The majority of patients with ST↑ (thicker arrow) ultimately develop a Q wave myocardial infarction (MI), whereas a minority (20-30%) will develop a non-Q wave MI; rarely, either spontaneously or more commonly following prompt reperfusion therapy, these patients will have an “aborted” MI and in the absence of cardiac enzyme/marker elevation, will be classified as having unstable angina.  In contrast, the majority of patients who present without ST↑ (non- ST↑) will develop either unstable angina or a non-Q wave MI (rarely a Q wave MI).</a:t>
            </a:r>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  	The distinction between unstable angina and MI is ultimately made based upon the presence or absence of a cardiac enzyme/marker detected in the blood.  The distinction between non-Q wave and Q wave MI is dependent upon evolution of the 12-lead ECG over time.</a:t>
            </a:r>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rPr b="0" i="0" lang="en-US" sz="900" u="none" cap="none" strike="noStrike">
                <a:solidFill>
                  <a:schemeClr val="dk1"/>
                </a:solidFill>
                <a:latin typeface="Arial"/>
                <a:ea typeface="Arial"/>
                <a:cs typeface="Arial"/>
                <a:sym typeface="Arial"/>
              </a:rPr>
              <a:t>	While the newer classification using the presenting ECG (STE vs NSTE) helps with the initial management and disposition of these ACS patients …</a:t>
            </a:r>
            <a:endParaRPr/>
          </a:p>
          <a:p>
            <a:pPr indent="0" lvl="0" marL="0" marR="0" rtl="0" algn="l">
              <a:lnSpc>
                <a:spcPct val="80000"/>
              </a:lnSpc>
              <a:spcBef>
                <a:spcPts val="0"/>
              </a:spcBef>
              <a:spcAft>
                <a:spcPts val="0"/>
              </a:spcAft>
              <a:buNone/>
            </a:pPr>
            <a:r>
              <a:t/>
            </a:r>
            <a:endParaRPr b="0" i="0" sz="900" u="none" cap="none" strike="noStrike">
              <a:solidFill>
                <a:schemeClr val="dk1"/>
              </a:solidFill>
              <a:latin typeface="Arial"/>
              <a:ea typeface="Arial"/>
              <a:cs typeface="Arial"/>
              <a:sym typeface="Arial"/>
            </a:endParaRPr>
          </a:p>
          <a:p>
            <a:pPr indent="0" lvl="0" marL="0" marR="0" rtl="0" algn="l">
              <a:lnSpc>
                <a:spcPct val="80000"/>
              </a:lnSpc>
              <a:spcBef>
                <a:spcPts val="0"/>
              </a:spcBef>
              <a:spcAft>
                <a:spcPts val="0"/>
              </a:spcAft>
              <a:buNone/>
            </a:pPr>
            <a:r>
              <a:rPr b="0" i="0" lang="en-US" sz="900" u="none" cap="none" strike="noStrike">
                <a:solidFill>
                  <a:schemeClr val="dk1"/>
                </a:solidFill>
                <a:latin typeface="Arial"/>
                <a:ea typeface="Arial"/>
                <a:cs typeface="Arial"/>
                <a:sym typeface="Arial"/>
              </a:rPr>
              <a:t>	Traditional classification (QMI vs NQMI vs UA) which is based on follow-up ECG and cardiac maker status provides the discharge diagnosis</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	Current international guidelines recommend classifying acute coronary syndromes (ACS) by … </a:t>
            </a:r>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1" marL="457200" marR="0" rtl="0" algn="l">
              <a:spcBef>
                <a:spcPts val="0"/>
              </a:spcBef>
              <a:spcAft>
                <a:spcPts val="0"/>
              </a:spcAft>
              <a:buNone/>
            </a:pPr>
            <a:r>
              <a:rPr b="0" i="0" lang="en-US" sz="2400" u="none" cap="none" strike="noStrike">
                <a:solidFill>
                  <a:schemeClr val="dk1"/>
                </a:solidFill>
                <a:latin typeface="Arial"/>
                <a:ea typeface="Arial"/>
                <a:cs typeface="Arial"/>
                <a:sym typeface="Arial"/>
              </a:rPr>
              <a:t>1. Initial ECG findings (strategy-based) …</a:t>
            </a:r>
            <a:endParaRPr/>
          </a:p>
          <a:p>
            <a:pPr indent="0" lvl="2" marL="914400" marR="0" rtl="0" algn="l">
              <a:spcBef>
                <a:spcPts val="0"/>
              </a:spcBef>
              <a:spcAft>
                <a:spcPts val="0"/>
              </a:spcAft>
              <a:buNone/>
            </a:pPr>
            <a:r>
              <a:rPr b="0" i="0" lang="en-US" sz="2400" u="none" cap="none" strike="noStrike">
                <a:solidFill>
                  <a:schemeClr val="dk1"/>
                </a:solidFill>
                <a:latin typeface="Arial"/>
                <a:ea typeface="Arial"/>
                <a:cs typeface="Arial"/>
                <a:sym typeface="Arial"/>
              </a:rPr>
              <a:t>ST-segment elevation [STE] vs</a:t>
            </a:r>
            <a:endParaRPr/>
          </a:p>
          <a:p>
            <a:pPr indent="0" lvl="2" marL="914400" marR="0" rtl="0" algn="l">
              <a:spcBef>
                <a:spcPts val="0"/>
              </a:spcBef>
              <a:spcAft>
                <a:spcPts val="0"/>
              </a:spcAft>
              <a:buNone/>
            </a:pPr>
            <a:r>
              <a:rPr b="0" i="0" lang="en-US" sz="2400" u="none" cap="none" strike="noStrike">
                <a:solidFill>
                  <a:schemeClr val="dk1"/>
                </a:solidFill>
                <a:latin typeface="Arial"/>
                <a:ea typeface="Arial"/>
                <a:cs typeface="Arial"/>
                <a:sym typeface="Arial"/>
              </a:rPr>
              <a:t>Non-ST-segment elevation [NSTE]           rather than </a:t>
            </a:r>
            <a:endParaRPr/>
          </a:p>
          <a:p>
            <a:pPr indent="0" lvl="1" marL="457200" marR="0" rtl="0" algn="l">
              <a:spcBef>
                <a:spcPts val="0"/>
              </a:spcBef>
              <a:spcAft>
                <a:spcPts val="0"/>
              </a:spcAft>
              <a:buNone/>
            </a:pPr>
            <a:r>
              <a:rPr b="0" i="0" lang="en-US" sz="2400" u="none" cap="none" strike="noStrike">
                <a:solidFill>
                  <a:schemeClr val="dk1"/>
                </a:solidFill>
                <a:latin typeface="Arial"/>
                <a:ea typeface="Arial"/>
                <a:cs typeface="Arial"/>
                <a:sym typeface="Arial"/>
              </a:rPr>
              <a:t>2. Traditional follow-up ECG and cardiac marker-based      stratification </a:t>
            </a:r>
            <a:endParaRPr/>
          </a:p>
          <a:p>
            <a:pPr indent="0" lvl="2" marL="914400" marR="0" rtl="0" algn="l">
              <a:spcBef>
                <a:spcPts val="0"/>
              </a:spcBef>
              <a:spcAft>
                <a:spcPts val="0"/>
              </a:spcAft>
              <a:buNone/>
            </a:pPr>
            <a:r>
              <a:rPr b="0" i="0" lang="en-US" sz="2400" u="none" cap="none" strike="noStrike">
                <a:solidFill>
                  <a:schemeClr val="dk1"/>
                </a:solidFill>
                <a:latin typeface="Arial"/>
                <a:ea typeface="Arial"/>
                <a:cs typeface="Arial"/>
                <a:sym typeface="Arial"/>
              </a:rPr>
              <a:t>Q wave myocardial infarction [QMI] vs</a:t>
            </a:r>
            <a:endParaRPr/>
          </a:p>
          <a:p>
            <a:pPr indent="0" lvl="2" marL="914400" marR="0" rtl="0" algn="l">
              <a:spcBef>
                <a:spcPts val="0"/>
              </a:spcBef>
              <a:spcAft>
                <a:spcPts val="0"/>
              </a:spcAft>
              <a:buNone/>
            </a:pPr>
            <a:r>
              <a:rPr b="0" i="0" lang="en-US" sz="2400" u="none" cap="none" strike="noStrike">
                <a:solidFill>
                  <a:schemeClr val="dk1"/>
                </a:solidFill>
                <a:latin typeface="Arial"/>
                <a:ea typeface="Arial"/>
                <a:cs typeface="Arial"/>
                <a:sym typeface="Arial"/>
              </a:rPr>
              <a:t>Non-Q wave MI [NQMI] vs </a:t>
            </a:r>
            <a:endParaRPr/>
          </a:p>
          <a:p>
            <a:pPr indent="0" lvl="2" marL="914400" marR="0" rtl="0" algn="l">
              <a:spcBef>
                <a:spcPts val="0"/>
              </a:spcBef>
              <a:spcAft>
                <a:spcPts val="0"/>
              </a:spcAft>
              <a:buNone/>
            </a:pPr>
            <a:r>
              <a:rPr b="0" i="0" lang="en-US" sz="2400" u="none" cap="none" strike="noStrike">
                <a:solidFill>
                  <a:schemeClr val="dk1"/>
                </a:solidFill>
                <a:latin typeface="Arial"/>
                <a:ea typeface="Arial"/>
                <a:cs typeface="Arial"/>
                <a:sym typeface="Arial"/>
              </a:rPr>
              <a:t>Unstable Angina [UA]</a:t>
            </a:r>
            <a:endParaRPr/>
          </a:p>
          <a:p>
            <a:pPr indent="0" lvl="2" marL="914400" marR="0" rtl="0" algn="l">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2" marL="914400" marR="0" rtl="0" algn="l">
              <a:spcBef>
                <a:spcPts val="0"/>
              </a:spcBef>
              <a:spcAft>
                <a:spcPts val="0"/>
              </a:spcAft>
              <a:buNone/>
            </a:pPr>
            <a:r>
              <a:rPr b="0" i="0" lang="en-US" sz="2400" u="none" cap="none" strike="noStrike">
                <a:solidFill>
                  <a:schemeClr val="dk1"/>
                </a:solidFill>
                <a:latin typeface="Arial"/>
                <a:ea typeface="Arial"/>
                <a:cs typeface="Arial"/>
                <a:sym typeface="Arial"/>
              </a:rPr>
              <a:t>Strategy based vs. prognosis based, controversy the prognostic value of Q wave calssification.</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543" name="Google Shape;543;p2:notes"/>
          <p:cNvSpPr/>
          <p:nvPr>
            <p:ph idx="2" type="sldImg"/>
          </p:nvPr>
        </p:nvSpPr>
        <p:spPr>
          <a:xfrm>
            <a:off x="1144588" y="687388"/>
            <a:ext cx="4568825" cy="3425825"/>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8" name="Shape 1158"/>
        <p:cNvGrpSpPr/>
        <p:nvPr/>
      </p:nvGrpSpPr>
      <p:grpSpPr>
        <a:xfrm>
          <a:off x="0" y="0"/>
          <a:ext cx="0" cy="0"/>
          <a:chOff x="0" y="0"/>
          <a:chExt cx="0" cy="0"/>
        </a:xfrm>
      </p:grpSpPr>
      <p:sp>
        <p:nvSpPr>
          <p:cNvPr id="1159" name="Google Shape;115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6" name="Shape 1166"/>
        <p:cNvGrpSpPr/>
        <p:nvPr/>
      </p:nvGrpSpPr>
      <p:grpSpPr>
        <a:xfrm>
          <a:off x="0" y="0"/>
          <a:ext cx="0" cy="0"/>
          <a:chOff x="0" y="0"/>
          <a:chExt cx="0" cy="0"/>
        </a:xfrm>
      </p:grpSpPr>
      <p:sp>
        <p:nvSpPr>
          <p:cNvPr id="1167" name="Google Shape;116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8" name="Google Shape;116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1" name="Shape 1171"/>
        <p:cNvGrpSpPr/>
        <p:nvPr/>
      </p:nvGrpSpPr>
      <p:grpSpPr>
        <a:xfrm>
          <a:off x="0" y="0"/>
          <a:ext cx="0" cy="0"/>
          <a:chOff x="0" y="0"/>
          <a:chExt cx="0" cy="0"/>
        </a:xfrm>
      </p:grpSpPr>
      <p:sp>
        <p:nvSpPr>
          <p:cNvPr id="1172" name="Google Shape;117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3" name="Google Shape;11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8" name="Google Shape;11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4" name="Shape 1204"/>
        <p:cNvGrpSpPr/>
        <p:nvPr/>
      </p:nvGrpSpPr>
      <p:grpSpPr>
        <a:xfrm>
          <a:off x="0" y="0"/>
          <a:ext cx="0" cy="0"/>
          <a:chOff x="0" y="0"/>
          <a:chExt cx="0" cy="0"/>
        </a:xfrm>
      </p:grpSpPr>
      <p:sp>
        <p:nvSpPr>
          <p:cNvPr id="1205" name="Google Shape;120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6" name="Google Shape;120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Google Shape;128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2" name="Google Shape;128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9" name="Shape 1329"/>
        <p:cNvGrpSpPr/>
        <p:nvPr/>
      </p:nvGrpSpPr>
      <p:grpSpPr>
        <a:xfrm>
          <a:off x="0" y="0"/>
          <a:ext cx="0" cy="0"/>
          <a:chOff x="0" y="0"/>
          <a:chExt cx="0" cy="0"/>
        </a:xfrm>
      </p:grpSpPr>
      <p:sp>
        <p:nvSpPr>
          <p:cNvPr id="1330" name="Google Shape;133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1" name="Google Shape;13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7" name="Shape 1397"/>
        <p:cNvGrpSpPr/>
        <p:nvPr/>
      </p:nvGrpSpPr>
      <p:grpSpPr>
        <a:xfrm>
          <a:off x="0" y="0"/>
          <a:ext cx="0" cy="0"/>
          <a:chOff x="0" y="0"/>
          <a:chExt cx="0" cy="0"/>
        </a:xfrm>
      </p:grpSpPr>
      <p:sp>
        <p:nvSpPr>
          <p:cNvPr id="1398" name="Google Shape;139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9" name="Google Shape;139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9" name="Google Shape;148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1" name="Shape 1571"/>
        <p:cNvGrpSpPr/>
        <p:nvPr/>
      </p:nvGrpSpPr>
      <p:grpSpPr>
        <a:xfrm>
          <a:off x="0" y="0"/>
          <a:ext cx="0" cy="0"/>
          <a:chOff x="0" y="0"/>
          <a:chExt cx="0" cy="0"/>
        </a:xfrm>
      </p:grpSpPr>
      <p:sp>
        <p:nvSpPr>
          <p:cNvPr id="1572" name="Google Shape;1572;g4884dc670c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3" name="Google Shape;1573;g4884dc670c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6" name="Google Shape;59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A fundamental concept in the pathophysiology of ACS is the </a:t>
            </a:r>
            <a:r>
              <a:rPr b="1" i="0" lang="en-US" sz="1200" u="none" cap="none" strike="noStrike">
                <a:solidFill>
                  <a:schemeClr val="dk1"/>
                </a:solidFill>
                <a:latin typeface="Arial"/>
                <a:ea typeface="Arial"/>
                <a:cs typeface="Arial"/>
                <a:sym typeface="Arial"/>
              </a:rPr>
              <a:t>vulnerable plaque</a:t>
            </a:r>
            <a:r>
              <a:rPr b="0" i="0" lang="en-US" sz="1200" u="none" cap="none" strike="noStrike">
                <a:solidFill>
                  <a:schemeClr val="dk1"/>
                </a:solidFill>
                <a:latin typeface="Arial"/>
                <a:ea typeface="Arial"/>
                <a:cs typeface="Arial"/>
                <a:sym typeface="Arial"/>
              </a:rPr>
              <a:t>. More than 70% of plaques leading to ACS are indeed actually not angiographically severe. It is the combination of a vulnerable plaque at a site of luminal stenosis due to plaque that increases the likelihood of an ACS. More on that later.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When a vulnerable plaque ruptures it leads to vascular spasm and in-situ thrombosis which leads to a luminal compromise. The degree of luminal compromise it what differentiates UA/NSTEMI from STEMI.</a:t>
            </a:r>
            <a:endParaRPr/>
          </a:p>
        </p:txBody>
      </p:sp>
      <p:sp>
        <p:nvSpPr>
          <p:cNvPr id="597" name="Google Shape;59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5" name="Shape 1655"/>
        <p:cNvGrpSpPr/>
        <p:nvPr/>
      </p:nvGrpSpPr>
      <p:grpSpPr>
        <a:xfrm>
          <a:off x="0" y="0"/>
          <a:ext cx="0" cy="0"/>
          <a:chOff x="0" y="0"/>
          <a:chExt cx="0" cy="0"/>
        </a:xfrm>
      </p:grpSpPr>
      <p:sp>
        <p:nvSpPr>
          <p:cNvPr id="1656" name="Google Shape;165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7" name="Google Shape;165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1" name="Shape 1701"/>
        <p:cNvGrpSpPr/>
        <p:nvPr/>
      </p:nvGrpSpPr>
      <p:grpSpPr>
        <a:xfrm>
          <a:off x="0" y="0"/>
          <a:ext cx="0" cy="0"/>
          <a:chOff x="0" y="0"/>
          <a:chExt cx="0" cy="0"/>
        </a:xfrm>
      </p:grpSpPr>
      <p:sp>
        <p:nvSpPr>
          <p:cNvPr id="1702" name="Google Shape;170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3" name="Google Shape;170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6" name="Shape 1716"/>
        <p:cNvGrpSpPr/>
        <p:nvPr/>
      </p:nvGrpSpPr>
      <p:grpSpPr>
        <a:xfrm>
          <a:off x="0" y="0"/>
          <a:ext cx="0" cy="0"/>
          <a:chOff x="0" y="0"/>
          <a:chExt cx="0" cy="0"/>
        </a:xfrm>
      </p:grpSpPr>
      <p:sp>
        <p:nvSpPr>
          <p:cNvPr id="1717" name="Google Shape;171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8" name="Google Shape;171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4" name="Shape 1764"/>
        <p:cNvGrpSpPr/>
        <p:nvPr/>
      </p:nvGrpSpPr>
      <p:grpSpPr>
        <a:xfrm>
          <a:off x="0" y="0"/>
          <a:ext cx="0" cy="0"/>
          <a:chOff x="0" y="0"/>
          <a:chExt cx="0" cy="0"/>
        </a:xfrm>
      </p:grpSpPr>
      <p:sp>
        <p:nvSpPr>
          <p:cNvPr id="1765" name="Google Shape;176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6" name="Google Shape;176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Google Shape;182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3" name="Google Shape;182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5" name="Google Shape;61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616" name="Google Shape;616;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6:notes"/>
          <p:cNvSpPr/>
          <p:nvPr>
            <p:ph idx="2" type="sldImg"/>
          </p:nvPr>
        </p:nvSpPr>
        <p:spPr>
          <a:xfrm>
            <a:off x="917575" y="744538"/>
            <a:ext cx="4972050" cy="37290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5" name="Google Shape;625;p6:notes"/>
          <p:cNvSpPr txBox="1"/>
          <p:nvPr>
            <p:ph idx="1" type="body"/>
          </p:nvPr>
        </p:nvSpPr>
        <p:spPr>
          <a:xfrm>
            <a:off x="952500" y="4697413"/>
            <a:ext cx="4932363" cy="4471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Cơ chế bệnh sinh của hội chứng mạch vành cấp là hiện tượng huyết khối hình thành trên mảng xơ vữa nứt/vở trong động mạch vành. Khi mảng xơ vữa bị vỡ, tiểu cầu tiếp xúc với lõi lipid bên trong mảng và được hoạt hóa dẫn đến hình thành huyết khối (ban đầu là huyết khối tiểu cầu, sau đó hình thành thêm mạng lưới fibrin chồng lên) từ đó gây hẹp nặng hoặc tắc hẳn động mạch vành. </a:t>
            </a:r>
            <a:r>
              <a:rPr b="0" i="0" lang="en-US" sz="1000" u="none" cap="none" strike="noStrike">
                <a:solidFill>
                  <a:srgbClr val="FFFF00"/>
                </a:solidFill>
                <a:latin typeface="Arial"/>
                <a:ea typeface="Arial"/>
                <a:cs typeface="Arial"/>
                <a:sym typeface="Arial"/>
              </a:rPr>
              <a:t>Tiểu cầu </a:t>
            </a:r>
            <a:r>
              <a:rPr b="0" i="0" lang="en-US" sz="1000" u="none" cap="none" strike="noStrike">
                <a:solidFill>
                  <a:srgbClr val="FFFF00"/>
                </a:solidFill>
                <a:latin typeface="Calibri"/>
                <a:ea typeface="Calibri"/>
                <a:cs typeface="Calibri"/>
                <a:sym typeface="Calibri"/>
              </a:rPr>
              <a:t>đóng vai trò trung tâm trong việc hình thành huyết khối từ mảng xơ vữa đó. Vì vậy</a:t>
            </a:r>
            <a:r>
              <a:rPr b="0" i="0" lang="en-US" sz="1000" u="none" cap="none" strike="noStrike">
                <a:solidFill>
                  <a:schemeClr val="dk1"/>
                </a:solidFill>
                <a:latin typeface="Calibri"/>
                <a:ea typeface="Calibri"/>
                <a:cs typeface="Calibri"/>
                <a:sym typeface="Calibri"/>
              </a:rPr>
              <a:t>, </a:t>
            </a:r>
            <a:r>
              <a:rPr b="0" i="0" lang="en-US" sz="1000" u="none" cap="none" strike="noStrike">
                <a:solidFill>
                  <a:schemeClr val="dk1"/>
                </a:solidFill>
                <a:latin typeface="Arial"/>
                <a:ea typeface="Arial"/>
                <a:cs typeface="Arial"/>
                <a:sym typeface="Arial"/>
              </a:rPr>
              <a:t>liệu pháp kháng kết tập tiểu cầu là điều trị thiết yếu của hội chứng mạch vành cấp và trong phòng ngừa biến cố huyết khối tái phát.</a:t>
            </a:r>
            <a:endParaRPr/>
          </a:p>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Aspirin là thuốc kháng tiểu cầu đường uống đầu tiên được dùng trong lâm sàng và được xem là thuốc không thể thiếu trong điều trị HCMVC. Tuy nhiên, v</a:t>
            </a:r>
            <a:r>
              <a:rPr b="0" i="0" lang="en-US" sz="1000" u="none" cap="none" strike="noStrike">
                <a:solidFill>
                  <a:srgbClr val="FFFF00"/>
                </a:solidFill>
                <a:latin typeface="Arial"/>
                <a:ea typeface="Arial"/>
                <a:cs typeface="Arial"/>
                <a:sym typeface="Arial"/>
              </a:rPr>
              <a:t>iệc dùng một mình aspirin như một thuốc kháng ngưng tập tiểu cầu duy nhất là không đủ vì </a:t>
            </a:r>
            <a:r>
              <a:rPr b="0" i="0" lang="en-US" sz="1000" u="none" cap="none" strike="noStrike">
                <a:solidFill>
                  <a:schemeClr val="dk1"/>
                </a:solidFill>
                <a:latin typeface="Arial"/>
                <a:ea typeface="Arial"/>
                <a:cs typeface="Arial"/>
                <a:sym typeface="Arial"/>
              </a:rPr>
              <a:t>Aspirin chỉ ức chế kết tập tiểu cầu thông qua con đường thromboxane. </a:t>
            </a:r>
            <a:endParaRPr b="0" i="0" sz="1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Với sự ra đời của nhóm thuốc thienopyridine (gồm ticlopidine, clopidogrel và gần đây là prasugrel) có tác dụng ức chế kết tập tiểu cầu thông qua một con đường khác là tác động lên thụ thể P2Y12 tiểu cầu, các nhà nghiên cứu đã nghĩ đến việc phối hợp aspirin với một thuốc nhóm thienopyridine nhằm tăng cường hơn nữa hiệu lực kháng tiểu cầu trong điều trị hội chứng mạch vành cấp. Và nhiều nghiên cứu đã chứng minh được hiệu quả </a:t>
            </a:r>
            <a:r>
              <a:rPr b="0" i="0" lang="en-US" sz="1000" u="none" cap="none" strike="noStrike">
                <a:solidFill>
                  <a:srgbClr val="FFFF00"/>
                </a:solidFill>
                <a:latin typeface="Arial"/>
                <a:ea typeface="Arial"/>
                <a:cs typeface="Arial"/>
                <a:sym typeface="Arial"/>
              </a:rPr>
              <a:t>liệu pháp kháng kết tập tiểu cầu kép là nền tảng chính của điều trị kháng KTTC trong HCMVC.</a:t>
            </a:r>
            <a:endParaRPr/>
          </a:p>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000" u="none" cap="none" strike="noStrike">
                <a:solidFill>
                  <a:schemeClr val="dk1"/>
                </a:solidFill>
                <a:latin typeface="Arial"/>
                <a:ea typeface="Arial"/>
                <a:cs typeface="Arial"/>
                <a:sym typeface="Arial"/>
              </a:rPr>
              <a:t>Adapted from Ferguson JJ, et al. In: Antiplatelet Therapy in Clinical Practice. London: martin Dunitz; 2000:15-35.</a:t>
            </a:r>
            <a:endParaRPr/>
          </a:p>
          <a:p>
            <a:pPr indent="0" lvl="0" marL="0" marR="0" rtl="0" algn="l">
              <a:spcBef>
                <a:spcPts val="0"/>
              </a:spcBef>
              <a:spcAft>
                <a:spcPts val="0"/>
              </a:spcAft>
              <a:buNone/>
            </a:pPr>
            <a:r>
              <a:t/>
            </a:r>
            <a:endParaRPr b="0" i="0" sz="10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847" name="Google Shape;847;p7:notes"/>
          <p:cNvSpPr/>
          <p:nvPr>
            <p:ph idx="2" type="sldImg"/>
          </p:nvPr>
        </p:nvSpPr>
        <p:spPr>
          <a:xfrm>
            <a:off x="900113" y="739775"/>
            <a:ext cx="4935537" cy="3700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8" name="Google Shape;84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849" name="Google Shape;849;p7:notes"/>
          <p:cNvSpPr txBox="1"/>
          <p:nvPr/>
        </p:nvSpPr>
        <p:spPr>
          <a:xfrm>
            <a:off x="3815373" y="0"/>
            <a:ext cx="2918831" cy="49331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rgbClr val="000000"/>
                </a:solidFill>
                <a:latin typeface="Calibri"/>
                <a:ea typeface="Calibri"/>
                <a:cs typeface="Calibri"/>
                <a:sym typeface="Calibri"/>
              </a:rPr>
              <a:t>8/4/99</a:t>
            </a:r>
            <a:endParaRPr/>
          </a:p>
        </p:txBody>
      </p:sp>
      <p:sp>
        <p:nvSpPr>
          <p:cNvPr id="850" name="Google Shape;850;p7:notes"/>
          <p:cNvSpPr txBox="1"/>
          <p:nvPr/>
        </p:nvSpPr>
        <p:spPr>
          <a:xfrm>
            <a:off x="0"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None/>
            </a:pPr>
            <a:r>
              <a:rPr lang="en-US" sz="1200">
                <a:solidFill>
                  <a:srgbClr val="000000"/>
                </a:solidFill>
                <a:latin typeface="Calibri"/>
                <a:ea typeface="Calibri"/>
                <a:cs typeface="Calibri"/>
                <a:sym typeface="Calibri"/>
              </a:rPr>
              <a:t>For Healthcare Professionals Only.</a:t>
            </a:r>
            <a:endParaRPr/>
          </a:p>
        </p:txBody>
      </p:sp>
      <p:sp>
        <p:nvSpPr>
          <p:cNvPr id="851" name="Google Shape;851;p7:notes"/>
          <p:cNvSpPr txBox="1"/>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000000"/>
                </a:solidFill>
                <a:latin typeface="Calibri"/>
                <a:ea typeface="Calibri"/>
                <a:cs typeface="Calibri"/>
                <a:sym typeface="Calibri"/>
              </a:rPr>
              <a:t>‹#›</a:t>
            </a:fld>
            <a:endParaRPr sz="1200">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5" name="Shape 875"/>
        <p:cNvGrpSpPr/>
        <p:nvPr/>
      </p:nvGrpSpPr>
      <p:grpSpPr>
        <a:xfrm>
          <a:off x="0" y="0"/>
          <a:ext cx="0" cy="0"/>
          <a:chOff x="0" y="0"/>
          <a:chExt cx="0" cy="0"/>
        </a:xfrm>
      </p:grpSpPr>
      <p:sp>
        <p:nvSpPr>
          <p:cNvPr id="876" name="Google Shape;876;p8:notes"/>
          <p:cNvSpPr/>
          <p:nvPr>
            <p:ph idx="2" type="sldImg"/>
          </p:nvPr>
        </p:nvSpPr>
        <p:spPr>
          <a:xfrm>
            <a:off x="2859088" y="512763"/>
            <a:ext cx="3429000" cy="2571751"/>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7" name="Google Shape;877;p8:notes"/>
          <p:cNvSpPr txBox="1"/>
          <p:nvPr>
            <p:ph idx="1" type="body"/>
          </p:nvPr>
        </p:nvSpPr>
        <p:spPr>
          <a:xfrm>
            <a:off x="1219200" y="3258019"/>
            <a:ext cx="6705600" cy="3087037"/>
          </a:xfrm>
          <a:prstGeom prst="rect">
            <a:avLst/>
          </a:prstGeom>
          <a:noFill/>
          <a:ln>
            <a:noFill/>
          </a:ln>
        </p:spPr>
        <p:txBody>
          <a:bodyPr anchorCtr="0" anchor="t" bIns="45275" lIns="90550" spcFirstLastPara="1" rIns="90550" wrap="square" tIns="45275">
            <a:no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This slide illustration the process of coagulation and the primary sites of action of current pharmacologic agents.</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The thrombotic processes and the antithrombotic agents are on the left, the platelet processes and antiplatelet agents are on the right; these come together in the formation of fibrin on the bottom. Thus, the major actions of antithrombotic drugs come as they block the generation of thrombin or the actions of thrombin (on the thrombotic side), the activation of platelets or the aggregation of platelets (on the platelet side) and thrombus itself (fibrinolytic agents).  There is also cross-talk between the thrombotic and platelet processes: thrombin is a potent activator of platelets, and an activated platelet membrane is a necessary cofactor for coagulation to proceed efficiently</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The heparins ( UFH and LMWH) inhibit thrombin and Factor Xa (responsible for the generation of thrombin from prothrombin) </a:t>
            </a:r>
            <a:r>
              <a:rPr b="0" i="1" lang="en-US" sz="1200" u="none" cap="none" strike="noStrike">
                <a:solidFill>
                  <a:schemeClr val="dk1"/>
                </a:solidFill>
                <a:latin typeface="Arial"/>
                <a:ea typeface="Arial"/>
                <a:cs typeface="Arial"/>
                <a:sym typeface="Arial"/>
              </a:rPr>
              <a:t>indirectly </a:t>
            </a:r>
            <a:r>
              <a:rPr b="0" i="0" lang="en-US" sz="1200" u="none" cap="none" strike="noStrike">
                <a:solidFill>
                  <a:schemeClr val="dk1"/>
                </a:solidFill>
                <a:latin typeface="Arial"/>
                <a:ea typeface="Arial"/>
                <a:cs typeface="Arial"/>
                <a:sym typeface="Arial"/>
              </a:rPr>
              <a:t>…via antithrombin.  Direct thrombin inhibitors bivalirudin, hirudin, and argatroban work directly on thrombin, without the intermediary of antithrombin.  Fibrinolytic therapy disrupts the fibrin mesh.  Aspirin and  the thienopyridines and other P2Y12 inhibitors block platelet activation - aspirin via thromboxane and P2Y12 inhibitors via ADP. </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US" sz="1200" u="none" cap="none" strike="noStrike">
                <a:solidFill>
                  <a:schemeClr val="dk1"/>
                </a:solidFill>
                <a:latin typeface="Arial"/>
                <a:ea typeface="Arial"/>
                <a:cs typeface="Arial"/>
                <a:sym typeface="Arial"/>
              </a:rPr>
              <a:t>Given the central role of thrombin in the formation of thrombus, optimal antithrombotic therapy has to provide some means for preventing thrombin formation, blocking the effects of thromnbin, or both.</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9" name="Shape 909"/>
        <p:cNvGrpSpPr/>
        <p:nvPr/>
      </p:nvGrpSpPr>
      <p:grpSpPr>
        <a:xfrm>
          <a:off x="0" y="0"/>
          <a:ext cx="0" cy="0"/>
          <a:chOff x="0" y="0"/>
          <a:chExt cx="0" cy="0"/>
        </a:xfrm>
      </p:grpSpPr>
      <p:sp>
        <p:nvSpPr>
          <p:cNvPr id="910" name="Google Shape;91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 No Picture" showMasterSp="0">
  <p:cSld name="Section Header - No Picture">
    <p:spTree>
      <p:nvGrpSpPr>
        <p:cNvPr id="29" name="Shape 29"/>
        <p:cNvGrpSpPr/>
        <p:nvPr/>
      </p:nvGrpSpPr>
      <p:grpSpPr>
        <a:xfrm>
          <a:off x="0" y="0"/>
          <a:ext cx="0" cy="0"/>
          <a:chOff x="0" y="0"/>
          <a:chExt cx="0" cy="0"/>
        </a:xfrm>
      </p:grpSpPr>
      <p:pic>
        <p:nvPicPr>
          <p:cNvPr id="30" name="Google Shape;30;p2"/>
          <p:cNvPicPr preferRelativeResize="0"/>
          <p:nvPr/>
        </p:nvPicPr>
        <p:blipFill rotWithShape="1">
          <a:blip r:embed="rId2">
            <a:alphaModFix/>
          </a:blip>
          <a:srcRect b="0" l="0" r="0" t="0"/>
          <a:stretch/>
        </p:blipFill>
        <p:spPr>
          <a:xfrm>
            <a:off x="49" y="0"/>
            <a:ext cx="1508759" cy="6858000"/>
          </a:xfrm>
          <a:prstGeom prst="rect">
            <a:avLst/>
          </a:prstGeom>
          <a:noFill/>
          <a:ln>
            <a:noFill/>
          </a:ln>
        </p:spPr>
      </p:pic>
      <p:sp>
        <p:nvSpPr>
          <p:cNvPr id="31" name="Google Shape;31;p2"/>
          <p:cNvSpPr txBox="1"/>
          <p:nvPr>
            <p:ph type="ctrTitle"/>
          </p:nvPr>
        </p:nvSpPr>
        <p:spPr>
          <a:xfrm>
            <a:off x="1965960" y="2331720"/>
            <a:ext cx="6490654" cy="2286000"/>
          </a:xfrm>
          <a:prstGeom prst="rect">
            <a:avLst/>
          </a:prstGeom>
          <a:noFill/>
          <a:ln>
            <a:noFill/>
          </a:ln>
        </p:spPr>
        <p:txBody>
          <a:bodyPr anchorCtr="0" anchor="b"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2"/>
          <p:cNvSpPr txBox="1"/>
          <p:nvPr>
            <p:ph idx="1" type="subTitle"/>
          </p:nvPr>
        </p:nvSpPr>
        <p:spPr>
          <a:xfrm>
            <a:off x="1965960" y="4709161"/>
            <a:ext cx="6490654" cy="132492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rgbClr val="000000"/>
              </a:buClr>
              <a:buSzPts val="1920"/>
              <a:buFont typeface="Arial"/>
              <a:buNone/>
              <a:defRPr b="1" i="0" sz="1600" u="none" cap="none" strike="noStrike">
                <a:solidFill>
                  <a:srgbClr val="000000"/>
                </a:solidFill>
                <a:latin typeface="Arial"/>
                <a:ea typeface="Arial"/>
                <a:cs typeface="Arial"/>
                <a:sym typeface="Arial"/>
              </a:defRPr>
            </a:lvl1pPr>
            <a:lvl2pPr lvl="1" marR="0" rtl="0" algn="ctr">
              <a:spcBef>
                <a:spcPts val="6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lvl="2"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lvl="3"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lvl="4"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grpSp>
        <p:nvGrpSpPr>
          <p:cNvPr id="33" name="Google Shape;33;p2"/>
          <p:cNvGrpSpPr/>
          <p:nvPr/>
        </p:nvGrpSpPr>
        <p:grpSpPr>
          <a:xfrm>
            <a:off x="1508857" y="-137160"/>
            <a:ext cx="6949343" cy="7132320"/>
            <a:chOff x="1508857" y="-137160"/>
            <a:chExt cx="6949343" cy="7132320"/>
          </a:xfrm>
        </p:grpSpPr>
        <p:cxnSp>
          <p:nvCxnSpPr>
            <p:cNvPr id="34" name="Google Shape;34;p2"/>
            <p:cNvCxnSpPr/>
            <p:nvPr/>
          </p:nvCxnSpPr>
          <p:spPr>
            <a:xfrm rot="10800000">
              <a:off x="1508857"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35" name="Google Shape;35;p2"/>
            <p:cNvCxnSpPr/>
            <p:nvPr/>
          </p:nvCxnSpPr>
          <p:spPr>
            <a:xfrm rot="10800000">
              <a:off x="84582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36" name="Google Shape;36;p2"/>
            <p:cNvCxnSpPr/>
            <p:nvPr/>
          </p:nvCxnSpPr>
          <p:spPr>
            <a:xfrm rot="10800000">
              <a:off x="1508857"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37" name="Google Shape;37;p2"/>
            <p:cNvCxnSpPr/>
            <p:nvPr/>
          </p:nvCxnSpPr>
          <p:spPr>
            <a:xfrm rot="10800000">
              <a:off x="84582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38" name="Google Shape;38;p2"/>
            <p:cNvCxnSpPr/>
            <p:nvPr/>
          </p:nvCxnSpPr>
          <p:spPr>
            <a:xfrm rot="10800000">
              <a:off x="196596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39" name="Google Shape;39;p2"/>
            <p:cNvCxnSpPr/>
            <p:nvPr/>
          </p:nvCxnSpPr>
          <p:spPr>
            <a:xfrm rot="10800000">
              <a:off x="1965960" y="6903720"/>
              <a:ext cx="0" cy="91440"/>
            </a:xfrm>
            <a:prstGeom prst="straightConnector1">
              <a:avLst/>
            </a:prstGeom>
            <a:noFill/>
            <a:ln cap="flat" cmpd="sng" w="9525">
              <a:solidFill>
                <a:srgbClr val="737373"/>
              </a:solidFill>
              <a:prstDash val="solid"/>
              <a:round/>
              <a:headEnd len="sm" w="sm" type="none"/>
              <a:tailEnd len="sm" w="sm" type="none"/>
            </a:ln>
          </p:spPr>
        </p:cxnSp>
      </p:grpSp>
      <p:pic>
        <p:nvPicPr>
          <p:cNvPr id="40" name="Google Shape;40;p2"/>
          <p:cNvPicPr preferRelativeResize="0"/>
          <p:nvPr/>
        </p:nvPicPr>
        <p:blipFill rotWithShape="1">
          <a:blip r:embed="rId3">
            <a:alphaModFix/>
          </a:blip>
          <a:srcRect b="0" l="0" r="0" t="0"/>
          <a:stretch/>
        </p:blipFill>
        <p:spPr>
          <a:xfrm>
            <a:off x="6830568" y="6266013"/>
            <a:ext cx="1645919" cy="30051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3 Pictures" showMasterSp="0">
  <p:cSld name="Title and 3 Pictures">
    <p:spTree>
      <p:nvGrpSpPr>
        <p:cNvPr id="113" name="Shape 113"/>
        <p:cNvGrpSpPr/>
        <p:nvPr/>
      </p:nvGrpSpPr>
      <p:grpSpPr>
        <a:xfrm>
          <a:off x="0" y="0"/>
          <a:ext cx="0" cy="0"/>
          <a:chOff x="0" y="0"/>
          <a:chExt cx="0" cy="0"/>
        </a:xfrm>
      </p:grpSpPr>
      <p:sp>
        <p:nvSpPr>
          <p:cNvPr id="114" name="Google Shape;114;p11"/>
          <p:cNvSpPr txBox="1"/>
          <p:nvPr>
            <p:ph idx="1" type="body"/>
          </p:nvPr>
        </p:nvSpPr>
        <p:spPr>
          <a:xfrm>
            <a:off x="685800" y="5623561"/>
            <a:ext cx="246888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5" name="Google Shape;115;p11"/>
          <p:cNvSpPr txBox="1"/>
          <p:nvPr>
            <p:ph idx="2" type="body"/>
          </p:nvPr>
        </p:nvSpPr>
        <p:spPr>
          <a:xfrm>
            <a:off x="3337560" y="5623561"/>
            <a:ext cx="246888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6" name="Google Shape;116;p11"/>
          <p:cNvSpPr txBox="1"/>
          <p:nvPr>
            <p:ph idx="3" type="body"/>
          </p:nvPr>
        </p:nvSpPr>
        <p:spPr>
          <a:xfrm>
            <a:off x="5989320" y="5623561"/>
            <a:ext cx="246888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7" name="Google Shape;117;p11"/>
          <p:cNvSpPr txBox="1"/>
          <p:nvPr>
            <p:ph type="title"/>
          </p:nvPr>
        </p:nvSpPr>
        <p:spPr>
          <a:xfrm>
            <a:off x="457200" y="152400"/>
            <a:ext cx="83820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Google Shape;118;p11"/>
          <p:cNvSpPr txBox="1"/>
          <p:nvPr>
            <p:ph idx="4" type="body"/>
          </p:nvPr>
        </p:nvSpPr>
        <p:spPr>
          <a:xfrm>
            <a:off x="685800" y="1508761"/>
            <a:ext cx="7772400" cy="453839"/>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2880"/>
              <a:buFont typeface="Arial"/>
              <a:buNone/>
              <a:defRPr b="0" i="0" sz="2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9" name="Google Shape;119;p11"/>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0" name="Google Shape;120;p11"/>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1" name="Google Shape;121;p11"/>
          <p:cNvSpPr txBox="1"/>
          <p:nvPr>
            <p:ph idx="5" type="body"/>
          </p:nvPr>
        </p:nvSpPr>
        <p:spPr>
          <a:xfrm>
            <a:off x="685800" y="2057400"/>
            <a:ext cx="2468880" cy="3474720"/>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11"/>
          <p:cNvSpPr txBox="1"/>
          <p:nvPr>
            <p:ph idx="6" type="body"/>
          </p:nvPr>
        </p:nvSpPr>
        <p:spPr>
          <a:xfrm>
            <a:off x="3337560" y="2057400"/>
            <a:ext cx="2468880" cy="3474720"/>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3" name="Google Shape;123;p11"/>
          <p:cNvSpPr txBox="1"/>
          <p:nvPr>
            <p:ph idx="7" type="body"/>
          </p:nvPr>
        </p:nvSpPr>
        <p:spPr>
          <a:xfrm>
            <a:off x="5989320" y="2057400"/>
            <a:ext cx="2468880" cy="3474720"/>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and Big Statement" showMasterSp="0">
  <p:cSld name="Picture and Big Statement">
    <p:spTree>
      <p:nvGrpSpPr>
        <p:cNvPr id="124" name="Shape 124"/>
        <p:cNvGrpSpPr/>
        <p:nvPr/>
      </p:nvGrpSpPr>
      <p:grpSpPr>
        <a:xfrm>
          <a:off x="0" y="0"/>
          <a:ext cx="0" cy="0"/>
          <a:chOff x="0" y="0"/>
          <a:chExt cx="0" cy="0"/>
        </a:xfrm>
      </p:grpSpPr>
      <p:sp>
        <p:nvSpPr>
          <p:cNvPr id="125" name="Google Shape;125;p12"/>
          <p:cNvSpPr txBox="1"/>
          <p:nvPr>
            <p:ph idx="1" type="body"/>
          </p:nvPr>
        </p:nvSpPr>
        <p:spPr>
          <a:xfrm>
            <a:off x="4663440" y="1508761"/>
            <a:ext cx="3794760" cy="4525328"/>
          </a:xfrm>
          <a:prstGeom prst="rect">
            <a:avLst/>
          </a:prstGeom>
          <a:noFill/>
          <a:ln>
            <a:noFill/>
          </a:ln>
        </p:spPr>
        <p:txBody>
          <a:bodyPr anchorCtr="0" anchor="t" bIns="0" lIns="0" spcFirstLastPara="1" rIns="0" wrap="square" tIns="0"/>
          <a:lstStyle>
            <a:lvl1pPr indent="-228600" lvl="0" marL="457200" marR="0" rtl="0" algn="l">
              <a:lnSpc>
                <a:spcPct val="90000"/>
              </a:lnSpc>
              <a:spcBef>
                <a:spcPts val="0"/>
              </a:spcBef>
              <a:spcAft>
                <a:spcPts val="0"/>
              </a:spcAft>
              <a:buClr>
                <a:schemeClr val="accent1"/>
              </a:buClr>
              <a:buSzPts val="5280"/>
              <a:buFont typeface="Arial"/>
              <a:buNone/>
              <a:defRPr b="0" i="0" sz="4400" u="none" cap="none" strike="noStrike">
                <a:solidFill>
                  <a:schemeClr val="accent1"/>
                </a:solidFill>
                <a:latin typeface="Arial"/>
                <a:ea typeface="Arial"/>
                <a:cs typeface="Arial"/>
                <a:sym typeface="Arial"/>
              </a:defRPr>
            </a:lvl1pPr>
            <a:lvl2pPr indent="-228600" lvl="1" marL="914400" marR="0" rtl="0" algn="l">
              <a:lnSpc>
                <a:spcPct val="90000"/>
              </a:lnSpc>
              <a:spcBef>
                <a:spcPts val="0"/>
              </a:spcBef>
              <a:spcAft>
                <a:spcPts val="0"/>
              </a:spcAft>
              <a:buClr>
                <a:schemeClr val="accent1"/>
              </a:buClr>
              <a:buSzPts val="4400"/>
              <a:buFont typeface="Arial"/>
              <a:buNone/>
              <a:defRPr b="0" i="0" sz="4400" u="none" cap="none" strike="noStrike">
                <a:solidFill>
                  <a:schemeClr val="accent1"/>
                </a:solidFill>
                <a:latin typeface="Arial"/>
                <a:ea typeface="Arial"/>
                <a:cs typeface="Arial"/>
                <a:sym typeface="Arial"/>
              </a:defRPr>
            </a:lvl2pPr>
            <a:lvl3pPr indent="-228600" lvl="2" marL="1371600" marR="0" rtl="0" algn="l">
              <a:lnSpc>
                <a:spcPct val="90000"/>
              </a:lnSpc>
              <a:spcBef>
                <a:spcPts val="0"/>
              </a:spcBef>
              <a:spcAft>
                <a:spcPts val="0"/>
              </a:spcAft>
              <a:buClr>
                <a:schemeClr val="accent1"/>
              </a:buClr>
              <a:buSzPts val="4400"/>
              <a:buFont typeface="Arial"/>
              <a:buNone/>
              <a:defRPr b="0" i="0" sz="4400" u="none" cap="none" strike="noStrike">
                <a:solidFill>
                  <a:schemeClr val="accent1"/>
                </a:solidFill>
                <a:latin typeface="Arial"/>
                <a:ea typeface="Arial"/>
                <a:cs typeface="Arial"/>
                <a:sym typeface="Arial"/>
              </a:defRPr>
            </a:lvl3pPr>
            <a:lvl4pPr indent="-228600" lvl="3" marL="1828800" marR="0" rtl="0" algn="l">
              <a:lnSpc>
                <a:spcPct val="90000"/>
              </a:lnSpc>
              <a:spcBef>
                <a:spcPts val="0"/>
              </a:spcBef>
              <a:spcAft>
                <a:spcPts val="0"/>
              </a:spcAft>
              <a:buClr>
                <a:schemeClr val="accent1"/>
              </a:buClr>
              <a:buSzPts val="4400"/>
              <a:buFont typeface="Arial"/>
              <a:buNone/>
              <a:defRPr b="0" i="0" sz="4400" u="none" cap="none" strike="noStrike">
                <a:solidFill>
                  <a:schemeClr val="accent1"/>
                </a:solidFill>
                <a:latin typeface="Arial"/>
                <a:ea typeface="Arial"/>
                <a:cs typeface="Arial"/>
                <a:sym typeface="Arial"/>
              </a:defRPr>
            </a:lvl4pPr>
            <a:lvl5pPr indent="-228600" lvl="4" marL="2286000" marR="0" rtl="0" algn="l">
              <a:lnSpc>
                <a:spcPct val="90000"/>
              </a:lnSpc>
              <a:spcBef>
                <a:spcPts val="0"/>
              </a:spcBef>
              <a:spcAft>
                <a:spcPts val="0"/>
              </a:spcAft>
              <a:buClr>
                <a:schemeClr val="accent1"/>
              </a:buClr>
              <a:buSzPts val="4400"/>
              <a:buFont typeface="Arial"/>
              <a:buNone/>
              <a:defRPr b="0" i="0" sz="4400" u="none" cap="none" strike="noStrike">
                <a:solidFill>
                  <a:schemeClr val="accent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6" name="Google Shape;126;p12"/>
          <p:cNvSpPr txBox="1"/>
          <p:nvPr>
            <p:ph idx="2" type="body"/>
          </p:nvPr>
        </p:nvSpPr>
        <p:spPr>
          <a:xfrm>
            <a:off x="685800" y="5623561"/>
            <a:ext cx="379476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7" name="Google Shape;127;p12"/>
          <p:cNvSpPr txBox="1"/>
          <p:nvPr>
            <p:ph type="title"/>
          </p:nvPr>
        </p:nvSpPr>
        <p:spPr>
          <a:xfrm>
            <a:off x="685800" y="457200"/>
            <a:ext cx="77724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12"/>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Google Shape;129;p12"/>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30" name="Google Shape;130;p12"/>
          <p:cNvSpPr txBox="1"/>
          <p:nvPr>
            <p:ph idx="3" type="body"/>
          </p:nvPr>
        </p:nvSpPr>
        <p:spPr>
          <a:xfrm>
            <a:off x="685800" y="1508761"/>
            <a:ext cx="3794760" cy="4023359"/>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p:cSld name="Section Header">
    <p:spTree>
      <p:nvGrpSpPr>
        <p:cNvPr id="131" name="Shape 131"/>
        <p:cNvGrpSpPr/>
        <p:nvPr/>
      </p:nvGrpSpPr>
      <p:grpSpPr>
        <a:xfrm>
          <a:off x="0" y="0"/>
          <a:ext cx="0" cy="0"/>
          <a:chOff x="0" y="0"/>
          <a:chExt cx="0" cy="0"/>
        </a:xfrm>
      </p:grpSpPr>
      <p:pic>
        <p:nvPicPr>
          <p:cNvPr id="132" name="Google Shape;132;p13"/>
          <p:cNvPicPr preferRelativeResize="0"/>
          <p:nvPr/>
        </p:nvPicPr>
        <p:blipFill rotWithShape="1">
          <a:blip r:embed="rId2">
            <a:alphaModFix/>
          </a:blip>
          <a:srcRect b="0" l="0" r="0" t="0"/>
          <a:stretch/>
        </p:blipFill>
        <p:spPr>
          <a:xfrm>
            <a:off x="49" y="0"/>
            <a:ext cx="1508759" cy="6858000"/>
          </a:xfrm>
          <a:prstGeom prst="rect">
            <a:avLst/>
          </a:prstGeom>
          <a:noFill/>
          <a:ln>
            <a:noFill/>
          </a:ln>
        </p:spPr>
      </p:pic>
      <p:sp>
        <p:nvSpPr>
          <p:cNvPr id="133" name="Google Shape;133;p13"/>
          <p:cNvSpPr txBox="1"/>
          <p:nvPr>
            <p:ph type="ctrTitle"/>
          </p:nvPr>
        </p:nvSpPr>
        <p:spPr>
          <a:xfrm>
            <a:off x="1965960" y="4389120"/>
            <a:ext cx="6490654" cy="960120"/>
          </a:xfrm>
          <a:prstGeom prst="rect">
            <a:avLst/>
          </a:prstGeom>
          <a:noFill/>
          <a:ln>
            <a:noFill/>
          </a:ln>
        </p:spPr>
        <p:txBody>
          <a:bodyPr anchorCtr="0" anchor="b"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4" name="Google Shape;134;p13"/>
          <p:cNvSpPr txBox="1"/>
          <p:nvPr>
            <p:ph idx="1" type="subTitle"/>
          </p:nvPr>
        </p:nvSpPr>
        <p:spPr>
          <a:xfrm>
            <a:off x="1965960" y="5440680"/>
            <a:ext cx="4343400" cy="109728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rgbClr val="000000"/>
              </a:buClr>
              <a:buSzPts val="1920"/>
              <a:buFont typeface="Arial"/>
              <a:buNone/>
              <a:defRPr b="1" i="0" sz="1600" u="none" cap="none" strike="noStrike">
                <a:solidFill>
                  <a:srgbClr val="000000"/>
                </a:solidFill>
                <a:latin typeface="Arial"/>
                <a:ea typeface="Arial"/>
                <a:cs typeface="Arial"/>
                <a:sym typeface="Arial"/>
              </a:defRPr>
            </a:lvl1pPr>
            <a:lvl2pPr lvl="1" marR="0" rtl="0" algn="ctr">
              <a:spcBef>
                <a:spcPts val="6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lvl="2"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lvl="3"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lvl="4"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grpSp>
        <p:nvGrpSpPr>
          <p:cNvPr id="135" name="Google Shape;135;p13"/>
          <p:cNvGrpSpPr/>
          <p:nvPr/>
        </p:nvGrpSpPr>
        <p:grpSpPr>
          <a:xfrm>
            <a:off x="1508857" y="-137160"/>
            <a:ext cx="6949343" cy="7132320"/>
            <a:chOff x="1508857" y="-137160"/>
            <a:chExt cx="6949343" cy="7132320"/>
          </a:xfrm>
        </p:grpSpPr>
        <p:cxnSp>
          <p:nvCxnSpPr>
            <p:cNvPr id="136" name="Google Shape;136;p13"/>
            <p:cNvCxnSpPr/>
            <p:nvPr/>
          </p:nvCxnSpPr>
          <p:spPr>
            <a:xfrm rot="10800000">
              <a:off x="1508857"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37" name="Google Shape;137;p13"/>
            <p:cNvCxnSpPr/>
            <p:nvPr/>
          </p:nvCxnSpPr>
          <p:spPr>
            <a:xfrm rot="10800000">
              <a:off x="84582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38" name="Google Shape;138;p13"/>
            <p:cNvCxnSpPr/>
            <p:nvPr/>
          </p:nvCxnSpPr>
          <p:spPr>
            <a:xfrm rot="10800000">
              <a:off x="1508857"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39" name="Google Shape;139;p13"/>
            <p:cNvCxnSpPr/>
            <p:nvPr/>
          </p:nvCxnSpPr>
          <p:spPr>
            <a:xfrm rot="10800000">
              <a:off x="84582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40" name="Google Shape;140;p13"/>
            <p:cNvCxnSpPr/>
            <p:nvPr/>
          </p:nvCxnSpPr>
          <p:spPr>
            <a:xfrm rot="10800000">
              <a:off x="196596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41" name="Google Shape;141;p13"/>
            <p:cNvCxnSpPr/>
            <p:nvPr/>
          </p:nvCxnSpPr>
          <p:spPr>
            <a:xfrm rot="10800000">
              <a:off x="1965960" y="6903720"/>
              <a:ext cx="0" cy="91440"/>
            </a:xfrm>
            <a:prstGeom prst="straightConnector1">
              <a:avLst/>
            </a:prstGeom>
            <a:noFill/>
            <a:ln cap="flat" cmpd="sng" w="9525">
              <a:solidFill>
                <a:srgbClr val="737373"/>
              </a:solidFill>
              <a:prstDash val="solid"/>
              <a:round/>
              <a:headEnd len="sm" w="sm" type="none"/>
              <a:tailEnd len="sm" w="sm" type="none"/>
            </a:ln>
          </p:spPr>
        </p:cxnSp>
      </p:grpSp>
      <p:sp>
        <p:nvSpPr>
          <p:cNvPr id="142" name="Google Shape;142;p13"/>
          <p:cNvSpPr/>
          <p:nvPr>
            <p:ph idx="2" type="pic"/>
          </p:nvPr>
        </p:nvSpPr>
        <p:spPr>
          <a:xfrm>
            <a:off x="685800" y="455613"/>
            <a:ext cx="7770813" cy="3794760"/>
          </a:xfrm>
          <a:prstGeom prst="rect">
            <a:avLst/>
          </a:prstGeom>
          <a:solidFill>
            <a:srgbClr val="CCCCCC"/>
          </a:solidFill>
          <a:ln>
            <a:noFill/>
          </a:ln>
        </p:spPr>
        <p:txBody>
          <a:bodyPr anchorCtr="0" anchor="ctr" bIns="0" lIns="0" spcFirstLastPara="1" rIns="0" wrap="square" tIns="0"/>
          <a:lstStyle>
            <a:lvl1pPr lvl="0" marR="0" rtl="0" algn="ctr">
              <a:spcBef>
                <a:spcPts val="120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lvl="1"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43" name="Google Shape;143;p13"/>
          <p:cNvPicPr preferRelativeResize="0"/>
          <p:nvPr/>
        </p:nvPicPr>
        <p:blipFill rotWithShape="1">
          <a:blip r:embed="rId3">
            <a:alphaModFix/>
          </a:blip>
          <a:srcRect b="0" l="0" r="0" t="0"/>
          <a:stretch/>
        </p:blipFill>
        <p:spPr>
          <a:xfrm>
            <a:off x="6830568" y="6266013"/>
            <a:ext cx="1645919" cy="30051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144" name="Shape 144"/>
        <p:cNvGrpSpPr/>
        <p:nvPr/>
      </p:nvGrpSpPr>
      <p:grpSpPr>
        <a:xfrm>
          <a:off x="0" y="0"/>
          <a:ext cx="0" cy="0"/>
          <a:chOff x="0" y="0"/>
          <a:chExt cx="0" cy="0"/>
        </a:xfrm>
      </p:grpSpPr>
      <p:sp>
        <p:nvSpPr>
          <p:cNvPr id="145" name="Google Shape;145;p14"/>
          <p:cNvSpPr txBox="1"/>
          <p:nvPr>
            <p:ph type="title"/>
          </p:nvPr>
        </p:nvSpPr>
        <p:spPr>
          <a:xfrm>
            <a:off x="457200" y="152400"/>
            <a:ext cx="83820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6" name="Google Shape;146;p14"/>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7" name="Google Shape;147;p14"/>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48" name="Shape 148"/>
        <p:cNvGrpSpPr/>
        <p:nvPr/>
      </p:nvGrpSpPr>
      <p:grpSpPr>
        <a:xfrm>
          <a:off x="0" y="0"/>
          <a:ext cx="0" cy="0"/>
          <a:chOff x="0" y="0"/>
          <a:chExt cx="0" cy="0"/>
        </a:xfrm>
      </p:grpSpPr>
      <p:sp>
        <p:nvSpPr>
          <p:cNvPr id="149" name="Google Shape;149;p15"/>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0" name="Google Shape;150;p15"/>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showMasterSp="0">
  <p:cSld name="End Slide">
    <p:spTree>
      <p:nvGrpSpPr>
        <p:cNvPr id="151" name="Shape 151"/>
        <p:cNvGrpSpPr/>
        <p:nvPr/>
      </p:nvGrpSpPr>
      <p:grpSpPr>
        <a:xfrm>
          <a:off x="0" y="0"/>
          <a:ext cx="0" cy="0"/>
          <a:chOff x="0" y="0"/>
          <a:chExt cx="0" cy="0"/>
        </a:xfrm>
      </p:grpSpPr>
      <p:pic>
        <p:nvPicPr>
          <p:cNvPr id="152" name="Google Shape;152;p16"/>
          <p:cNvPicPr preferRelativeResize="0"/>
          <p:nvPr/>
        </p:nvPicPr>
        <p:blipFill rotWithShape="1">
          <a:blip r:embed="rId2">
            <a:alphaModFix/>
          </a:blip>
          <a:srcRect b="0" l="0" r="0" t="0"/>
          <a:stretch/>
        </p:blipFill>
        <p:spPr>
          <a:xfrm>
            <a:off x="49" y="0"/>
            <a:ext cx="1508759" cy="6858000"/>
          </a:xfrm>
          <a:prstGeom prst="rect">
            <a:avLst/>
          </a:prstGeom>
          <a:noFill/>
          <a:ln>
            <a:noFill/>
          </a:ln>
        </p:spPr>
      </p:pic>
      <p:sp>
        <p:nvSpPr>
          <p:cNvPr id="153" name="Google Shape;153;p16"/>
          <p:cNvSpPr txBox="1"/>
          <p:nvPr/>
        </p:nvSpPr>
        <p:spPr>
          <a:xfrm>
            <a:off x="1965959" y="4389120"/>
            <a:ext cx="6492241" cy="960120"/>
          </a:xfrm>
          <a:prstGeom prst="rect">
            <a:avLst/>
          </a:prstGeom>
          <a:noFill/>
          <a:ln>
            <a:noFill/>
          </a:ln>
        </p:spPr>
        <p:txBody>
          <a:bodyPr anchorCtr="0" anchor="b" bIns="0" lIns="0" spcFirstLastPara="1" rIns="0" wrap="square" tIns="0">
            <a:noAutofit/>
          </a:bodyPr>
          <a:lstStyle/>
          <a:p>
            <a:pPr indent="0" lvl="0" marL="0" marR="0" rtl="0" algn="l">
              <a:lnSpc>
                <a:spcPct val="95000"/>
              </a:lnSpc>
              <a:spcBef>
                <a:spcPts val="0"/>
              </a:spcBef>
              <a:spcAft>
                <a:spcPts val="0"/>
              </a:spcAft>
              <a:buClr>
                <a:schemeClr val="dk1"/>
              </a:buClr>
              <a:buSzPts val="3600"/>
              <a:buFont typeface="Arial Black"/>
              <a:buNone/>
            </a:pPr>
            <a:r>
              <a:rPr lang="en-US" sz="3600">
                <a:solidFill>
                  <a:schemeClr val="dk1"/>
                </a:solidFill>
                <a:latin typeface="Arial Black"/>
                <a:ea typeface="Arial Black"/>
                <a:cs typeface="Arial Black"/>
                <a:sym typeface="Arial Black"/>
              </a:rPr>
              <a:t>Thank</a:t>
            </a:r>
            <a:r>
              <a:rPr lang="en-US" sz="3600">
                <a:solidFill>
                  <a:schemeClr val="dk1"/>
                </a:solidFill>
                <a:latin typeface="Arial Black"/>
                <a:ea typeface="Arial Black"/>
                <a:cs typeface="Arial Black"/>
                <a:sym typeface="Arial Black"/>
              </a:rPr>
              <a:t> you</a:t>
            </a:r>
            <a:endParaRPr sz="3600">
              <a:solidFill>
                <a:schemeClr val="dk1"/>
              </a:solidFill>
              <a:latin typeface="Arial Black"/>
              <a:ea typeface="Arial Black"/>
              <a:cs typeface="Arial Black"/>
              <a:sym typeface="Arial Black"/>
            </a:endParaRPr>
          </a:p>
        </p:txBody>
      </p:sp>
      <p:sp>
        <p:nvSpPr>
          <p:cNvPr id="154" name="Google Shape;154;p16"/>
          <p:cNvSpPr/>
          <p:nvPr>
            <p:ph idx="2" type="pic"/>
          </p:nvPr>
        </p:nvSpPr>
        <p:spPr>
          <a:xfrm>
            <a:off x="685800" y="455613"/>
            <a:ext cx="7770813" cy="3794760"/>
          </a:xfrm>
          <a:prstGeom prst="rect">
            <a:avLst/>
          </a:prstGeom>
          <a:solidFill>
            <a:srgbClr val="CCCCCC"/>
          </a:solidFill>
          <a:ln>
            <a:noFill/>
          </a:ln>
        </p:spPr>
        <p:txBody>
          <a:bodyPr anchorCtr="0" anchor="ctr" bIns="0" lIns="0" spcFirstLastPara="1" rIns="0" wrap="square" tIns="0"/>
          <a:lstStyle>
            <a:lvl1pPr lvl="0" marR="0" rtl="0" algn="ctr">
              <a:spcBef>
                <a:spcPts val="120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lvl="1"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55" name="Google Shape;155;p16"/>
          <p:cNvGrpSpPr/>
          <p:nvPr/>
        </p:nvGrpSpPr>
        <p:grpSpPr>
          <a:xfrm>
            <a:off x="1508857" y="-137160"/>
            <a:ext cx="6949343" cy="7132320"/>
            <a:chOff x="1508857" y="-137160"/>
            <a:chExt cx="6949343" cy="7132320"/>
          </a:xfrm>
        </p:grpSpPr>
        <p:cxnSp>
          <p:nvCxnSpPr>
            <p:cNvPr id="156" name="Google Shape;156;p16"/>
            <p:cNvCxnSpPr/>
            <p:nvPr/>
          </p:nvCxnSpPr>
          <p:spPr>
            <a:xfrm rot="10800000">
              <a:off x="1508857"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57" name="Google Shape;157;p16"/>
            <p:cNvCxnSpPr/>
            <p:nvPr/>
          </p:nvCxnSpPr>
          <p:spPr>
            <a:xfrm rot="10800000">
              <a:off x="84582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58" name="Google Shape;158;p16"/>
            <p:cNvCxnSpPr/>
            <p:nvPr/>
          </p:nvCxnSpPr>
          <p:spPr>
            <a:xfrm rot="10800000">
              <a:off x="1508857"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59" name="Google Shape;159;p16"/>
            <p:cNvCxnSpPr/>
            <p:nvPr/>
          </p:nvCxnSpPr>
          <p:spPr>
            <a:xfrm rot="10800000">
              <a:off x="84582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60" name="Google Shape;160;p16"/>
            <p:cNvCxnSpPr/>
            <p:nvPr/>
          </p:nvCxnSpPr>
          <p:spPr>
            <a:xfrm rot="10800000">
              <a:off x="196596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61" name="Google Shape;161;p16"/>
            <p:cNvCxnSpPr/>
            <p:nvPr/>
          </p:nvCxnSpPr>
          <p:spPr>
            <a:xfrm rot="10800000">
              <a:off x="1965960" y="6903720"/>
              <a:ext cx="0" cy="91440"/>
            </a:xfrm>
            <a:prstGeom prst="straightConnector1">
              <a:avLst/>
            </a:prstGeom>
            <a:noFill/>
            <a:ln cap="flat" cmpd="sng" w="9525">
              <a:solidFill>
                <a:srgbClr val="737373"/>
              </a:solidFill>
              <a:prstDash val="solid"/>
              <a:round/>
              <a:headEnd len="sm" w="sm" type="none"/>
              <a:tailEnd len="sm" w="sm" type="none"/>
            </a:ln>
          </p:spPr>
        </p:cxnSp>
      </p:grpSp>
      <p:pic>
        <p:nvPicPr>
          <p:cNvPr id="162" name="Google Shape;162;p16"/>
          <p:cNvPicPr preferRelativeResize="0"/>
          <p:nvPr/>
        </p:nvPicPr>
        <p:blipFill rotWithShape="1">
          <a:blip r:embed="rId3">
            <a:alphaModFix/>
          </a:blip>
          <a:srcRect b="0" l="0" r="0" t="0"/>
          <a:stretch/>
        </p:blipFill>
        <p:spPr>
          <a:xfrm>
            <a:off x="6830568" y="6266013"/>
            <a:ext cx="1645919" cy="3005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d Slide - No Picture" showMasterSp="0">
  <p:cSld name="End Slide - No Picture">
    <p:spTree>
      <p:nvGrpSpPr>
        <p:cNvPr id="163" name="Shape 163"/>
        <p:cNvGrpSpPr/>
        <p:nvPr/>
      </p:nvGrpSpPr>
      <p:grpSpPr>
        <a:xfrm>
          <a:off x="0" y="0"/>
          <a:ext cx="0" cy="0"/>
          <a:chOff x="0" y="0"/>
          <a:chExt cx="0" cy="0"/>
        </a:xfrm>
      </p:grpSpPr>
      <p:pic>
        <p:nvPicPr>
          <p:cNvPr id="164" name="Google Shape;164;p17"/>
          <p:cNvPicPr preferRelativeResize="0"/>
          <p:nvPr/>
        </p:nvPicPr>
        <p:blipFill rotWithShape="1">
          <a:blip r:embed="rId2">
            <a:alphaModFix/>
          </a:blip>
          <a:srcRect b="0" l="0" r="0" t="0"/>
          <a:stretch/>
        </p:blipFill>
        <p:spPr>
          <a:xfrm>
            <a:off x="49" y="0"/>
            <a:ext cx="1508759" cy="6858000"/>
          </a:xfrm>
          <a:prstGeom prst="rect">
            <a:avLst/>
          </a:prstGeom>
          <a:noFill/>
          <a:ln>
            <a:noFill/>
          </a:ln>
        </p:spPr>
      </p:pic>
      <p:sp>
        <p:nvSpPr>
          <p:cNvPr id="165" name="Google Shape;165;p17"/>
          <p:cNvSpPr txBox="1"/>
          <p:nvPr/>
        </p:nvSpPr>
        <p:spPr>
          <a:xfrm>
            <a:off x="1965959" y="2331720"/>
            <a:ext cx="6492241" cy="2286000"/>
          </a:xfrm>
          <a:prstGeom prst="rect">
            <a:avLst/>
          </a:prstGeom>
          <a:noFill/>
          <a:ln>
            <a:noFill/>
          </a:ln>
        </p:spPr>
        <p:txBody>
          <a:bodyPr anchorCtr="0" anchor="b" bIns="0" lIns="0" spcFirstLastPara="1" rIns="0" wrap="square" tIns="0">
            <a:noAutofit/>
          </a:bodyPr>
          <a:lstStyle/>
          <a:p>
            <a:pPr indent="0" lvl="0" marL="0" marR="0" rtl="0" algn="l">
              <a:lnSpc>
                <a:spcPct val="95000"/>
              </a:lnSpc>
              <a:spcBef>
                <a:spcPts val="0"/>
              </a:spcBef>
              <a:spcAft>
                <a:spcPts val="0"/>
              </a:spcAft>
              <a:buClr>
                <a:schemeClr val="dk1"/>
              </a:buClr>
              <a:buSzPts val="3600"/>
              <a:buFont typeface="Arial Black"/>
              <a:buNone/>
            </a:pPr>
            <a:r>
              <a:rPr lang="en-US" sz="3600">
                <a:solidFill>
                  <a:schemeClr val="dk1"/>
                </a:solidFill>
                <a:latin typeface="Arial Black"/>
                <a:ea typeface="Arial Black"/>
                <a:cs typeface="Arial Black"/>
                <a:sym typeface="Arial Black"/>
              </a:rPr>
              <a:t>Thank</a:t>
            </a:r>
            <a:r>
              <a:rPr lang="en-US" sz="3600">
                <a:solidFill>
                  <a:schemeClr val="dk1"/>
                </a:solidFill>
                <a:latin typeface="Arial Black"/>
                <a:ea typeface="Arial Black"/>
                <a:cs typeface="Arial Black"/>
                <a:sym typeface="Arial Black"/>
              </a:rPr>
              <a:t> you</a:t>
            </a:r>
            <a:endParaRPr sz="3600">
              <a:solidFill>
                <a:schemeClr val="dk1"/>
              </a:solidFill>
              <a:latin typeface="Arial Black"/>
              <a:ea typeface="Arial Black"/>
              <a:cs typeface="Arial Black"/>
              <a:sym typeface="Arial Black"/>
            </a:endParaRPr>
          </a:p>
        </p:txBody>
      </p:sp>
      <p:grpSp>
        <p:nvGrpSpPr>
          <p:cNvPr id="166" name="Google Shape;166;p17"/>
          <p:cNvGrpSpPr/>
          <p:nvPr/>
        </p:nvGrpSpPr>
        <p:grpSpPr>
          <a:xfrm>
            <a:off x="1508857" y="-137160"/>
            <a:ext cx="6949343" cy="7132320"/>
            <a:chOff x="1508857" y="-137160"/>
            <a:chExt cx="6949343" cy="7132320"/>
          </a:xfrm>
        </p:grpSpPr>
        <p:cxnSp>
          <p:nvCxnSpPr>
            <p:cNvPr id="167" name="Google Shape;167;p17"/>
            <p:cNvCxnSpPr/>
            <p:nvPr/>
          </p:nvCxnSpPr>
          <p:spPr>
            <a:xfrm rot="10800000">
              <a:off x="1508857"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68" name="Google Shape;168;p17"/>
            <p:cNvCxnSpPr/>
            <p:nvPr/>
          </p:nvCxnSpPr>
          <p:spPr>
            <a:xfrm rot="10800000">
              <a:off x="84582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69" name="Google Shape;169;p17"/>
            <p:cNvCxnSpPr/>
            <p:nvPr/>
          </p:nvCxnSpPr>
          <p:spPr>
            <a:xfrm rot="10800000">
              <a:off x="1508857"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70" name="Google Shape;170;p17"/>
            <p:cNvCxnSpPr/>
            <p:nvPr/>
          </p:nvCxnSpPr>
          <p:spPr>
            <a:xfrm rot="10800000">
              <a:off x="84582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71" name="Google Shape;171;p17"/>
            <p:cNvCxnSpPr/>
            <p:nvPr/>
          </p:nvCxnSpPr>
          <p:spPr>
            <a:xfrm rot="10800000">
              <a:off x="196596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72" name="Google Shape;172;p17"/>
            <p:cNvCxnSpPr/>
            <p:nvPr/>
          </p:nvCxnSpPr>
          <p:spPr>
            <a:xfrm rot="10800000">
              <a:off x="1965960" y="6903720"/>
              <a:ext cx="0" cy="91440"/>
            </a:xfrm>
            <a:prstGeom prst="straightConnector1">
              <a:avLst/>
            </a:prstGeom>
            <a:noFill/>
            <a:ln cap="flat" cmpd="sng" w="9525">
              <a:solidFill>
                <a:srgbClr val="737373"/>
              </a:solidFill>
              <a:prstDash val="solid"/>
              <a:round/>
              <a:headEnd len="sm" w="sm" type="none"/>
              <a:tailEnd len="sm" w="sm" type="none"/>
            </a:ln>
          </p:spPr>
        </p:cxnSp>
      </p:grpSp>
      <p:pic>
        <p:nvPicPr>
          <p:cNvPr id="173" name="Google Shape;173;p17"/>
          <p:cNvPicPr preferRelativeResize="0"/>
          <p:nvPr/>
        </p:nvPicPr>
        <p:blipFill rotWithShape="1">
          <a:blip r:embed="rId3">
            <a:alphaModFix/>
          </a:blip>
          <a:srcRect b="0" l="0" r="0" t="0"/>
          <a:stretch/>
        </p:blipFill>
        <p:spPr>
          <a:xfrm>
            <a:off x="6830568" y="6266013"/>
            <a:ext cx="1645919" cy="30051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180" name="Shape 180"/>
        <p:cNvGrpSpPr/>
        <p:nvPr/>
      </p:nvGrpSpPr>
      <p:grpSpPr>
        <a:xfrm>
          <a:off x="0" y="0"/>
          <a:ext cx="0" cy="0"/>
          <a:chOff x="0" y="0"/>
          <a:chExt cx="0" cy="0"/>
        </a:xfrm>
      </p:grpSpPr>
      <p:sp>
        <p:nvSpPr>
          <p:cNvPr id="181" name="Google Shape;181;p19"/>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82" name="Google Shape;182;p19"/>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183" name="Google Shape;183;p1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84" name="Google Shape;184;p19"/>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85" name="Google Shape;185;p1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400" u="none" cap="none" strike="noStrike">
                <a:solidFill>
                  <a:srgbClr val="FFFFFF"/>
                </a:solidFill>
                <a:latin typeface="Tahoma"/>
                <a:ea typeface="Tahoma"/>
                <a:cs typeface="Tahoma"/>
                <a:sym typeface="Tahoma"/>
              </a:defRPr>
            </a:lvl1pPr>
            <a:lvl2pPr indent="0" lvl="1" marL="0" marR="0" rtl="0" algn="r">
              <a:spcBef>
                <a:spcPts val="0"/>
              </a:spcBef>
              <a:buNone/>
              <a:defRPr b="0" i="0" sz="1400" u="none" cap="none" strike="noStrike">
                <a:solidFill>
                  <a:srgbClr val="FFFFFF"/>
                </a:solidFill>
                <a:latin typeface="Tahoma"/>
                <a:ea typeface="Tahoma"/>
                <a:cs typeface="Tahoma"/>
                <a:sym typeface="Tahoma"/>
              </a:defRPr>
            </a:lvl2pPr>
            <a:lvl3pPr indent="0" lvl="2" marL="0" marR="0" rtl="0" algn="r">
              <a:spcBef>
                <a:spcPts val="0"/>
              </a:spcBef>
              <a:buNone/>
              <a:defRPr b="0" i="0" sz="1400" u="none" cap="none" strike="noStrike">
                <a:solidFill>
                  <a:srgbClr val="FFFFFF"/>
                </a:solidFill>
                <a:latin typeface="Tahoma"/>
                <a:ea typeface="Tahoma"/>
                <a:cs typeface="Tahoma"/>
                <a:sym typeface="Tahoma"/>
              </a:defRPr>
            </a:lvl3pPr>
            <a:lvl4pPr indent="0" lvl="3" marL="0" marR="0" rtl="0" algn="r">
              <a:spcBef>
                <a:spcPts val="0"/>
              </a:spcBef>
              <a:buNone/>
              <a:defRPr b="0" i="0" sz="1400" u="none" cap="none" strike="noStrike">
                <a:solidFill>
                  <a:srgbClr val="FFFFFF"/>
                </a:solidFill>
                <a:latin typeface="Tahoma"/>
                <a:ea typeface="Tahoma"/>
                <a:cs typeface="Tahoma"/>
                <a:sym typeface="Tahoma"/>
              </a:defRPr>
            </a:lvl4pPr>
            <a:lvl5pPr indent="0" lvl="4" marL="0" marR="0" rtl="0" algn="r">
              <a:spcBef>
                <a:spcPts val="0"/>
              </a:spcBef>
              <a:buNone/>
              <a:defRPr b="0" i="0" sz="1400" u="none" cap="none" strike="noStrike">
                <a:solidFill>
                  <a:srgbClr val="FFFFFF"/>
                </a:solidFill>
                <a:latin typeface="Tahoma"/>
                <a:ea typeface="Tahoma"/>
                <a:cs typeface="Tahoma"/>
                <a:sym typeface="Tahoma"/>
              </a:defRPr>
            </a:lvl5pPr>
            <a:lvl6pPr indent="0" lvl="5" marL="0" marR="0" rtl="0" algn="r">
              <a:spcBef>
                <a:spcPts val="0"/>
              </a:spcBef>
              <a:buNone/>
              <a:defRPr b="0" i="0" sz="1400" u="none" cap="none" strike="noStrike">
                <a:solidFill>
                  <a:srgbClr val="FFFFFF"/>
                </a:solidFill>
                <a:latin typeface="Tahoma"/>
                <a:ea typeface="Tahoma"/>
                <a:cs typeface="Tahoma"/>
                <a:sym typeface="Tahoma"/>
              </a:defRPr>
            </a:lvl6pPr>
            <a:lvl7pPr indent="0" lvl="6" marL="0" marR="0" rtl="0" algn="r">
              <a:spcBef>
                <a:spcPts val="0"/>
              </a:spcBef>
              <a:buNone/>
              <a:defRPr b="0" i="0" sz="1400" u="none" cap="none" strike="noStrike">
                <a:solidFill>
                  <a:srgbClr val="FFFFFF"/>
                </a:solidFill>
                <a:latin typeface="Tahoma"/>
                <a:ea typeface="Tahoma"/>
                <a:cs typeface="Tahoma"/>
                <a:sym typeface="Tahoma"/>
              </a:defRPr>
            </a:lvl7pPr>
            <a:lvl8pPr indent="0" lvl="7" marL="0" marR="0" rtl="0" algn="r">
              <a:spcBef>
                <a:spcPts val="0"/>
              </a:spcBef>
              <a:buNone/>
              <a:defRPr b="0" i="0" sz="1400" u="none" cap="none" strike="noStrike">
                <a:solidFill>
                  <a:srgbClr val="FFFFFF"/>
                </a:solidFill>
                <a:latin typeface="Tahoma"/>
                <a:ea typeface="Tahoma"/>
                <a:cs typeface="Tahoma"/>
                <a:sym typeface="Tahoma"/>
              </a:defRPr>
            </a:lvl8pPr>
            <a:lvl9pPr indent="0" lvl="8" marL="0" marR="0" rtl="0" algn="r">
              <a:spcBef>
                <a:spcPts val="0"/>
              </a:spcBef>
              <a:buNone/>
              <a:defRPr b="0" i="0" sz="1400" u="none" cap="none" strike="noStrike">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86" name="Shape 186"/>
        <p:cNvGrpSpPr/>
        <p:nvPr/>
      </p:nvGrpSpPr>
      <p:grpSpPr>
        <a:xfrm>
          <a:off x="0" y="0"/>
          <a:ext cx="0" cy="0"/>
          <a:chOff x="0" y="0"/>
          <a:chExt cx="0" cy="0"/>
        </a:xfrm>
      </p:grpSpPr>
      <p:sp>
        <p:nvSpPr>
          <p:cNvPr id="187" name="Google Shape;187;p2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88" name="Google Shape;188;p20"/>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89" name="Google Shape;189;p2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90" name="Shape 190"/>
        <p:cNvGrpSpPr/>
        <p:nvPr/>
      </p:nvGrpSpPr>
      <p:grpSpPr>
        <a:xfrm>
          <a:off x="0" y="0"/>
          <a:ext cx="0" cy="0"/>
          <a:chOff x="0" y="0"/>
          <a:chExt cx="0" cy="0"/>
        </a:xfrm>
      </p:grpSpPr>
      <p:sp>
        <p:nvSpPr>
          <p:cNvPr id="191" name="Google Shape;191;p21"/>
          <p:cNvSpPr txBox="1"/>
          <p:nvPr>
            <p:ph type="ctrTitle"/>
          </p:nvPr>
        </p:nvSpPr>
        <p:spPr>
          <a:xfrm>
            <a:off x="685800" y="1676400"/>
            <a:ext cx="7772400" cy="18288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92" name="Google Shape;192;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hlink"/>
              </a:buClr>
              <a:buSzPts val="2080"/>
              <a:buFont typeface="Noto Sans Symbols"/>
              <a:buNone/>
              <a:defRPr b="0" i="0" sz="3200" u="none" cap="none" strike="noStrike">
                <a:solidFill>
                  <a:schemeClr val="lt1"/>
                </a:solidFill>
                <a:latin typeface="Tahoma"/>
                <a:ea typeface="Tahoma"/>
                <a:cs typeface="Tahoma"/>
                <a:sym typeface="Tahoma"/>
              </a:defRPr>
            </a:lvl1pPr>
            <a:lvl2pPr lvl="1"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lvl="2"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lvl="3"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lvl="4"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lvl="5"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193" name="Google Shape;193;p2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94" name="Google Shape;194;p21"/>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95" name="Google Shape;195;p21"/>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41" name="Shape 41"/>
        <p:cNvGrpSpPr/>
        <p:nvPr/>
      </p:nvGrpSpPr>
      <p:grpSpPr>
        <a:xfrm>
          <a:off x="0" y="0"/>
          <a:ext cx="0" cy="0"/>
          <a:chOff x="0" y="0"/>
          <a:chExt cx="0" cy="0"/>
        </a:xfrm>
      </p:grpSpPr>
      <p:pic>
        <p:nvPicPr>
          <p:cNvPr id="42" name="Google Shape;42;p3"/>
          <p:cNvPicPr preferRelativeResize="0"/>
          <p:nvPr/>
        </p:nvPicPr>
        <p:blipFill rotWithShape="1">
          <a:blip r:embed="rId2">
            <a:alphaModFix/>
          </a:blip>
          <a:srcRect b="0" l="0" r="0" t="0"/>
          <a:stretch/>
        </p:blipFill>
        <p:spPr>
          <a:xfrm>
            <a:off x="49" y="0"/>
            <a:ext cx="1508759" cy="6858000"/>
          </a:xfrm>
          <a:prstGeom prst="rect">
            <a:avLst/>
          </a:prstGeom>
          <a:noFill/>
          <a:ln>
            <a:noFill/>
          </a:ln>
        </p:spPr>
      </p:pic>
      <p:sp>
        <p:nvSpPr>
          <p:cNvPr id="43" name="Google Shape;43;p3"/>
          <p:cNvSpPr/>
          <p:nvPr>
            <p:ph idx="2" type="pic"/>
          </p:nvPr>
        </p:nvSpPr>
        <p:spPr>
          <a:xfrm>
            <a:off x="685800" y="457200"/>
            <a:ext cx="7770813" cy="3794760"/>
          </a:xfrm>
          <a:prstGeom prst="rect">
            <a:avLst/>
          </a:prstGeom>
          <a:solidFill>
            <a:srgbClr val="CCCCCC"/>
          </a:solidFill>
          <a:ln>
            <a:noFill/>
          </a:ln>
        </p:spPr>
        <p:txBody>
          <a:bodyPr anchorCtr="0" anchor="ctr" bIns="0" lIns="0" spcFirstLastPara="1" rIns="0" wrap="square" tIns="0"/>
          <a:lstStyle>
            <a:lvl1pPr lvl="0" marR="0" rtl="0" algn="ctr">
              <a:lnSpc>
                <a:spcPct val="100000"/>
              </a:lnSpc>
              <a:spcBef>
                <a:spcPts val="1200"/>
              </a:spcBef>
              <a:spcAft>
                <a:spcPts val="0"/>
              </a:spcAft>
              <a:buClr>
                <a:schemeClr val="dk1"/>
              </a:buClr>
              <a:buSzPts val="1500"/>
              <a:buFont typeface="Arial"/>
              <a:buNone/>
              <a:defRPr b="0" i="0" sz="1200" u="none" cap="none" strike="noStrike">
                <a:solidFill>
                  <a:schemeClr val="dk1"/>
                </a:solidFill>
                <a:latin typeface="Arial"/>
                <a:ea typeface="Arial"/>
                <a:cs typeface="Arial"/>
                <a:sym typeface="Arial"/>
              </a:defRPr>
            </a:lvl1pPr>
            <a:lvl2pPr lvl="1"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lvl="2"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lvl="3"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lvl="4"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4" name="Google Shape;44;p3"/>
          <p:cNvSpPr txBox="1"/>
          <p:nvPr>
            <p:ph type="ctrTitle"/>
          </p:nvPr>
        </p:nvSpPr>
        <p:spPr>
          <a:xfrm>
            <a:off x="1965960" y="4389120"/>
            <a:ext cx="6490654" cy="960120"/>
          </a:xfrm>
          <a:prstGeom prst="rect">
            <a:avLst/>
          </a:prstGeom>
          <a:noFill/>
          <a:ln>
            <a:noFill/>
          </a:ln>
        </p:spPr>
        <p:txBody>
          <a:bodyPr anchorCtr="0" anchor="b"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3"/>
          <p:cNvSpPr txBox="1"/>
          <p:nvPr>
            <p:ph idx="1" type="subTitle"/>
          </p:nvPr>
        </p:nvSpPr>
        <p:spPr>
          <a:xfrm>
            <a:off x="1965958" y="5440680"/>
            <a:ext cx="4343400" cy="109728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rgbClr val="000000"/>
              </a:buClr>
              <a:buSzPts val="1920"/>
              <a:buFont typeface="Arial"/>
              <a:buNone/>
              <a:defRPr b="1" i="0" sz="1600" u="none" cap="none" strike="noStrike">
                <a:solidFill>
                  <a:srgbClr val="000000"/>
                </a:solidFill>
                <a:latin typeface="Arial"/>
                <a:ea typeface="Arial"/>
                <a:cs typeface="Arial"/>
                <a:sym typeface="Arial"/>
              </a:defRPr>
            </a:lvl1pPr>
            <a:lvl2pPr lvl="1" marR="0" rtl="0" algn="ctr">
              <a:spcBef>
                <a:spcPts val="6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lvl="2"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lvl="3"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lvl="4"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46" name="Google Shape;46;p3"/>
          <p:cNvSpPr txBox="1"/>
          <p:nvPr>
            <p:ph idx="3" type="body"/>
          </p:nvPr>
        </p:nvSpPr>
        <p:spPr>
          <a:xfrm>
            <a:off x="0" y="914400"/>
            <a:ext cx="1965960" cy="777240"/>
          </a:xfrm>
          <a:prstGeom prst="rect">
            <a:avLst/>
          </a:prstGeom>
          <a:solidFill>
            <a:schemeClr val="accent1"/>
          </a:solidFill>
          <a:ln>
            <a:noFill/>
          </a:ln>
        </p:spPr>
        <p:txBody>
          <a:bodyPr anchorCtr="0" anchor="ctr" bIns="91425" lIns="274300" spcFirstLastPara="1" rIns="91425" wrap="square" tIns="91425"/>
          <a:lstStyle>
            <a:lvl1pPr indent="-228600" lvl="0" marL="457200" marR="0" rtl="0" algn="l">
              <a:spcBef>
                <a:spcPts val="0"/>
              </a:spcBef>
              <a:spcAft>
                <a:spcPts val="0"/>
              </a:spcAft>
              <a:buClr>
                <a:schemeClr val="lt1"/>
              </a:buClr>
              <a:buSzPts val="1200"/>
              <a:buFont typeface="Arial"/>
              <a:buNone/>
              <a:defRPr b="1" i="0" sz="10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2pPr>
            <a:lvl3pPr indent="-228600" lvl="2" marL="13716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3pPr>
            <a:lvl4pPr indent="-228600" lvl="3" marL="18288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4pPr>
            <a:lvl5pPr indent="-228600" lvl="4" marL="22860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47" name="Google Shape;47;p3"/>
          <p:cNvGrpSpPr/>
          <p:nvPr/>
        </p:nvGrpSpPr>
        <p:grpSpPr>
          <a:xfrm>
            <a:off x="-137160" y="-137160"/>
            <a:ext cx="9418320" cy="7132320"/>
            <a:chOff x="-137160" y="-137160"/>
            <a:chExt cx="9418320" cy="7132320"/>
          </a:xfrm>
        </p:grpSpPr>
        <p:cxnSp>
          <p:nvCxnSpPr>
            <p:cNvPr id="48" name="Google Shape;48;p3"/>
            <p:cNvCxnSpPr/>
            <p:nvPr/>
          </p:nvCxnSpPr>
          <p:spPr>
            <a:xfrm rot="10800000">
              <a:off x="1508857"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49" name="Google Shape;49;p3"/>
            <p:cNvCxnSpPr/>
            <p:nvPr/>
          </p:nvCxnSpPr>
          <p:spPr>
            <a:xfrm rot="10800000">
              <a:off x="84582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50" name="Google Shape;50;p3"/>
            <p:cNvCxnSpPr/>
            <p:nvPr/>
          </p:nvCxnSpPr>
          <p:spPr>
            <a:xfrm rot="10800000">
              <a:off x="1508857"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51" name="Google Shape;51;p3"/>
            <p:cNvCxnSpPr/>
            <p:nvPr/>
          </p:nvCxnSpPr>
          <p:spPr>
            <a:xfrm rot="10800000">
              <a:off x="84582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52" name="Google Shape;52;p3"/>
            <p:cNvCxnSpPr/>
            <p:nvPr/>
          </p:nvCxnSpPr>
          <p:spPr>
            <a:xfrm rot="10800000">
              <a:off x="196596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53" name="Google Shape;53;p3"/>
            <p:cNvCxnSpPr/>
            <p:nvPr/>
          </p:nvCxnSpPr>
          <p:spPr>
            <a:xfrm rot="10800000">
              <a:off x="196596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54" name="Google Shape;54;p3"/>
            <p:cNvCxnSpPr/>
            <p:nvPr/>
          </p:nvCxnSpPr>
          <p:spPr>
            <a:xfrm>
              <a:off x="9189720" y="1691640"/>
              <a:ext cx="91440" cy="0"/>
            </a:xfrm>
            <a:prstGeom prst="straightConnector1">
              <a:avLst/>
            </a:prstGeom>
            <a:noFill/>
            <a:ln cap="flat" cmpd="sng" w="9525">
              <a:solidFill>
                <a:srgbClr val="737373"/>
              </a:solidFill>
              <a:prstDash val="solid"/>
              <a:round/>
              <a:headEnd len="sm" w="sm" type="none"/>
              <a:tailEnd len="sm" w="sm" type="none"/>
            </a:ln>
          </p:spPr>
        </p:cxnSp>
        <p:cxnSp>
          <p:nvCxnSpPr>
            <p:cNvPr id="55" name="Google Shape;55;p3"/>
            <p:cNvCxnSpPr/>
            <p:nvPr/>
          </p:nvCxnSpPr>
          <p:spPr>
            <a:xfrm>
              <a:off x="-137160" y="1691640"/>
              <a:ext cx="91440" cy="0"/>
            </a:xfrm>
            <a:prstGeom prst="straightConnector1">
              <a:avLst/>
            </a:prstGeom>
            <a:noFill/>
            <a:ln cap="flat" cmpd="sng" w="9525">
              <a:solidFill>
                <a:srgbClr val="737373"/>
              </a:solidFill>
              <a:prstDash val="solid"/>
              <a:round/>
              <a:headEnd len="sm" w="sm" type="none"/>
              <a:tailEnd len="sm" w="sm" type="none"/>
            </a:ln>
          </p:spPr>
        </p:cxnSp>
        <p:cxnSp>
          <p:nvCxnSpPr>
            <p:cNvPr id="56" name="Google Shape;56;p3"/>
            <p:cNvCxnSpPr/>
            <p:nvPr/>
          </p:nvCxnSpPr>
          <p:spPr>
            <a:xfrm>
              <a:off x="9189720" y="914400"/>
              <a:ext cx="91440" cy="0"/>
            </a:xfrm>
            <a:prstGeom prst="straightConnector1">
              <a:avLst/>
            </a:prstGeom>
            <a:noFill/>
            <a:ln cap="flat" cmpd="sng" w="9525">
              <a:solidFill>
                <a:srgbClr val="737373"/>
              </a:solidFill>
              <a:prstDash val="solid"/>
              <a:round/>
              <a:headEnd len="sm" w="sm" type="none"/>
              <a:tailEnd len="sm" w="sm" type="none"/>
            </a:ln>
          </p:spPr>
        </p:cxnSp>
        <p:cxnSp>
          <p:nvCxnSpPr>
            <p:cNvPr id="57" name="Google Shape;57;p3"/>
            <p:cNvCxnSpPr/>
            <p:nvPr/>
          </p:nvCxnSpPr>
          <p:spPr>
            <a:xfrm>
              <a:off x="-137160" y="914400"/>
              <a:ext cx="91440" cy="0"/>
            </a:xfrm>
            <a:prstGeom prst="straightConnector1">
              <a:avLst/>
            </a:prstGeom>
            <a:noFill/>
            <a:ln cap="flat" cmpd="sng" w="9525">
              <a:solidFill>
                <a:srgbClr val="737373"/>
              </a:solidFill>
              <a:prstDash val="solid"/>
              <a:round/>
              <a:headEnd len="sm" w="sm" type="none"/>
              <a:tailEnd len="sm" w="sm"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196" name="Shape 196"/>
        <p:cNvGrpSpPr/>
        <p:nvPr/>
      </p:nvGrpSpPr>
      <p:grpSpPr>
        <a:xfrm>
          <a:off x="0" y="0"/>
          <a:ext cx="0" cy="0"/>
          <a:chOff x="0" y="0"/>
          <a:chExt cx="0" cy="0"/>
        </a:xfrm>
      </p:grpSpPr>
      <p:sp>
        <p:nvSpPr>
          <p:cNvPr id="197" name="Google Shape;197;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98" name="Google Shape;198;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1pPr>
            <a:lvl2pPr indent="-228600" lvl="1" marL="914400" marR="0" rtl="0" algn="l">
              <a:spcBef>
                <a:spcPts val="360"/>
              </a:spcBef>
              <a:spcAft>
                <a:spcPts val="0"/>
              </a:spcAft>
              <a:buClr>
                <a:schemeClr val="folHlink"/>
              </a:buClr>
              <a:buSzPts val="1170"/>
              <a:buFont typeface="Noto Sans Symbols"/>
              <a:buNone/>
              <a:defRPr b="0" i="0" sz="1800" u="none" cap="none" strike="noStrike">
                <a:solidFill>
                  <a:schemeClr val="lt1"/>
                </a:solidFill>
                <a:latin typeface="Tahoma"/>
                <a:ea typeface="Tahoma"/>
                <a:cs typeface="Tahoma"/>
                <a:sym typeface="Tahoma"/>
              </a:defRPr>
            </a:lvl2pPr>
            <a:lvl3pPr indent="-228600" lvl="2" marL="1371600" marR="0" rtl="0" algn="l">
              <a:spcBef>
                <a:spcPts val="320"/>
              </a:spcBef>
              <a:spcAft>
                <a:spcPts val="0"/>
              </a:spcAft>
              <a:buClr>
                <a:schemeClr val="hlink"/>
              </a:buClr>
              <a:buSzPts val="1040"/>
              <a:buFont typeface="Noto Sans Symbols"/>
              <a:buNone/>
              <a:defRPr b="0" i="0" sz="1600" u="none" cap="none" strike="noStrike">
                <a:solidFill>
                  <a:schemeClr val="lt1"/>
                </a:solidFill>
                <a:latin typeface="Tahoma"/>
                <a:ea typeface="Tahoma"/>
                <a:cs typeface="Tahoma"/>
                <a:sym typeface="Tahoma"/>
              </a:defRPr>
            </a:lvl3pPr>
            <a:lvl4pPr indent="-228600" lvl="3" marL="1828800" marR="0" rtl="0" algn="l">
              <a:spcBef>
                <a:spcPts val="280"/>
              </a:spcBef>
              <a:spcAft>
                <a:spcPts val="0"/>
              </a:spcAft>
              <a:buClr>
                <a:schemeClr val="folHlink"/>
              </a:buClr>
              <a:buSzPts val="910"/>
              <a:buFont typeface="Noto Sans Symbols"/>
              <a:buNone/>
              <a:defRPr b="0" i="0" sz="1400" u="none" cap="none" strike="noStrike">
                <a:solidFill>
                  <a:schemeClr val="lt1"/>
                </a:solidFill>
                <a:latin typeface="Tahoma"/>
                <a:ea typeface="Tahoma"/>
                <a:cs typeface="Tahoma"/>
                <a:sym typeface="Tahoma"/>
              </a:defRPr>
            </a:lvl4pPr>
            <a:lvl5pPr indent="-228600" lvl="4" marL="22860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5pPr>
            <a:lvl6pPr indent="-228600" lvl="5" marL="27432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6pPr>
            <a:lvl7pPr indent="-228600" lvl="6" marL="32004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7pPr>
            <a:lvl8pPr indent="-228600" lvl="7" marL="36576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8pPr>
            <a:lvl9pPr indent="-228600" lvl="8" marL="41148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9pPr>
          </a:lstStyle>
          <a:p/>
        </p:txBody>
      </p:sp>
      <p:sp>
        <p:nvSpPr>
          <p:cNvPr id="199" name="Google Shape;199;p2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00" name="Google Shape;200;p22"/>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01" name="Google Shape;201;p22"/>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202" name="Shape 202"/>
        <p:cNvGrpSpPr/>
        <p:nvPr/>
      </p:nvGrpSpPr>
      <p:grpSpPr>
        <a:xfrm>
          <a:off x="0" y="0"/>
          <a:ext cx="0" cy="0"/>
          <a:chOff x="0" y="0"/>
          <a:chExt cx="0" cy="0"/>
        </a:xfrm>
      </p:grpSpPr>
      <p:sp>
        <p:nvSpPr>
          <p:cNvPr id="203" name="Google Shape;203;p23"/>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04" name="Google Shape;204;p23"/>
          <p:cNvSpPr txBox="1"/>
          <p:nvPr>
            <p:ph idx="1" type="body"/>
          </p:nvPr>
        </p:nvSpPr>
        <p:spPr>
          <a:xfrm>
            <a:off x="457200" y="1981200"/>
            <a:ext cx="4038600" cy="4114800"/>
          </a:xfrm>
          <a:prstGeom prst="rect">
            <a:avLst/>
          </a:prstGeom>
          <a:noFill/>
          <a:ln>
            <a:noFill/>
          </a:ln>
        </p:spPr>
        <p:txBody>
          <a:bodyPr anchorCtr="0" anchor="t" bIns="45700" lIns="91425" spcFirstLastPara="1" rIns="91425" wrap="square" tIns="45700"/>
          <a:lstStyle>
            <a:lvl1pPr indent="-344170" lvl="0" marL="457200" marR="0" rtl="0" algn="l">
              <a:spcBef>
                <a:spcPts val="560"/>
              </a:spcBef>
              <a:spcAft>
                <a:spcPts val="0"/>
              </a:spcAft>
              <a:buClr>
                <a:schemeClr val="hlink"/>
              </a:buClr>
              <a:buSzPts val="1820"/>
              <a:buFont typeface="Noto Sans Symbols"/>
              <a:buChar char="■"/>
              <a:defRPr b="0" i="0" sz="2800" u="none" cap="none" strike="noStrike">
                <a:solidFill>
                  <a:schemeClr val="lt1"/>
                </a:solidFill>
                <a:latin typeface="Tahoma"/>
                <a:ea typeface="Tahoma"/>
                <a:cs typeface="Tahoma"/>
                <a:sym typeface="Tahoma"/>
              </a:defRPr>
            </a:lvl1pPr>
            <a:lvl2pPr indent="-327660" lvl="1" marL="914400" marR="0" rtl="0" algn="l">
              <a:spcBef>
                <a:spcPts val="480"/>
              </a:spcBef>
              <a:spcAft>
                <a:spcPts val="0"/>
              </a:spcAft>
              <a:buClr>
                <a:schemeClr val="folHlink"/>
              </a:buClr>
              <a:buSzPts val="1560"/>
              <a:buFont typeface="Noto Sans Symbols"/>
              <a:buChar char="■"/>
              <a:defRPr b="0" i="0" sz="2400" u="none" cap="none" strike="noStrike">
                <a:solidFill>
                  <a:schemeClr val="lt1"/>
                </a:solidFill>
                <a:latin typeface="Tahoma"/>
                <a:ea typeface="Tahoma"/>
                <a:cs typeface="Tahoma"/>
                <a:sym typeface="Tahoma"/>
              </a:defRPr>
            </a:lvl2pPr>
            <a:lvl3pPr indent="-311150" lvl="2" marL="1371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3pPr>
            <a:lvl4pPr indent="-302894" lvl="3" marL="1828800" marR="0" rtl="0" algn="l">
              <a:spcBef>
                <a:spcPts val="360"/>
              </a:spcBef>
              <a:spcAft>
                <a:spcPts val="0"/>
              </a:spcAft>
              <a:buClr>
                <a:schemeClr val="folHlink"/>
              </a:buClr>
              <a:buSzPts val="1170"/>
              <a:buFont typeface="Noto Sans Symbols"/>
              <a:buChar char="■"/>
              <a:defRPr b="0" i="0" sz="1800" u="none" cap="none" strike="noStrike">
                <a:solidFill>
                  <a:schemeClr val="lt1"/>
                </a:solidFill>
                <a:latin typeface="Tahoma"/>
                <a:ea typeface="Tahoma"/>
                <a:cs typeface="Tahoma"/>
                <a:sym typeface="Tahoma"/>
              </a:defRPr>
            </a:lvl4pPr>
            <a:lvl5pPr indent="-302895" lvl="4" marL="22860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5pPr>
            <a:lvl6pPr indent="-302895" lvl="5" marL="27432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6pPr>
            <a:lvl7pPr indent="-302895" lvl="6" marL="32004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7pPr>
            <a:lvl8pPr indent="-302895" lvl="7" marL="3657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8pPr>
            <a:lvl9pPr indent="-302895" lvl="8" marL="41148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9pPr>
          </a:lstStyle>
          <a:p/>
        </p:txBody>
      </p:sp>
      <p:sp>
        <p:nvSpPr>
          <p:cNvPr id="205" name="Google Shape;205;p23"/>
          <p:cNvSpPr txBox="1"/>
          <p:nvPr>
            <p:ph idx="2" type="body"/>
          </p:nvPr>
        </p:nvSpPr>
        <p:spPr>
          <a:xfrm>
            <a:off x="4648200" y="1981200"/>
            <a:ext cx="4038600" cy="4114800"/>
          </a:xfrm>
          <a:prstGeom prst="rect">
            <a:avLst/>
          </a:prstGeom>
          <a:noFill/>
          <a:ln>
            <a:noFill/>
          </a:ln>
        </p:spPr>
        <p:txBody>
          <a:bodyPr anchorCtr="0" anchor="t" bIns="45700" lIns="91425" spcFirstLastPara="1" rIns="91425" wrap="square" tIns="45700"/>
          <a:lstStyle>
            <a:lvl1pPr indent="-344170" lvl="0" marL="457200" marR="0" rtl="0" algn="l">
              <a:spcBef>
                <a:spcPts val="560"/>
              </a:spcBef>
              <a:spcAft>
                <a:spcPts val="0"/>
              </a:spcAft>
              <a:buClr>
                <a:schemeClr val="hlink"/>
              </a:buClr>
              <a:buSzPts val="1820"/>
              <a:buFont typeface="Noto Sans Symbols"/>
              <a:buChar char="■"/>
              <a:defRPr b="0" i="0" sz="2800" u="none" cap="none" strike="noStrike">
                <a:solidFill>
                  <a:schemeClr val="lt1"/>
                </a:solidFill>
                <a:latin typeface="Tahoma"/>
                <a:ea typeface="Tahoma"/>
                <a:cs typeface="Tahoma"/>
                <a:sym typeface="Tahoma"/>
              </a:defRPr>
            </a:lvl1pPr>
            <a:lvl2pPr indent="-327660" lvl="1" marL="914400" marR="0" rtl="0" algn="l">
              <a:spcBef>
                <a:spcPts val="480"/>
              </a:spcBef>
              <a:spcAft>
                <a:spcPts val="0"/>
              </a:spcAft>
              <a:buClr>
                <a:schemeClr val="folHlink"/>
              </a:buClr>
              <a:buSzPts val="1560"/>
              <a:buFont typeface="Noto Sans Symbols"/>
              <a:buChar char="■"/>
              <a:defRPr b="0" i="0" sz="2400" u="none" cap="none" strike="noStrike">
                <a:solidFill>
                  <a:schemeClr val="lt1"/>
                </a:solidFill>
                <a:latin typeface="Tahoma"/>
                <a:ea typeface="Tahoma"/>
                <a:cs typeface="Tahoma"/>
                <a:sym typeface="Tahoma"/>
              </a:defRPr>
            </a:lvl2pPr>
            <a:lvl3pPr indent="-311150" lvl="2" marL="1371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3pPr>
            <a:lvl4pPr indent="-302894" lvl="3" marL="1828800" marR="0" rtl="0" algn="l">
              <a:spcBef>
                <a:spcPts val="360"/>
              </a:spcBef>
              <a:spcAft>
                <a:spcPts val="0"/>
              </a:spcAft>
              <a:buClr>
                <a:schemeClr val="folHlink"/>
              </a:buClr>
              <a:buSzPts val="1170"/>
              <a:buFont typeface="Noto Sans Symbols"/>
              <a:buChar char="■"/>
              <a:defRPr b="0" i="0" sz="1800" u="none" cap="none" strike="noStrike">
                <a:solidFill>
                  <a:schemeClr val="lt1"/>
                </a:solidFill>
                <a:latin typeface="Tahoma"/>
                <a:ea typeface="Tahoma"/>
                <a:cs typeface="Tahoma"/>
                <a:sym typeface="Tahoma"/>
              </a:defRPr>
            </a:lvl4pPr>
            <a:lvl5pPr indent="-302895" lvl="4" marL="22860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5pPr>
            <a:lvl6pPr indent="-302895" lvl="5" marL="27432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6pPr>
            <a:lvl7pPr indent="-302895" lvl="6" marL="32004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7pPr>
            <a:lvl8pPr indent="-302895" lvl="7" marL="3657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8pPr>
            <a:lvl9pPr indent="-302895" lvl="8" marL="41148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9pPr>
          </a:lstStyle>
          <a:p/>
        </p:txBody>
      </p:sp>
      <p:sp>
        <p:nvSpPr>
          <p:cNvPr id="206" name="Google Shape;206;p2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07" name="Google Shape;207;p23"/>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08" name="Google Shape;208;p23"/>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209" name="Shape 209"/>
        <p:cNvGrpSpPr/>
        <p:nvPr/>
      </p:nvGrpSpPr>
      <p:grpSpPr>
        <a:xfrm>
          <a:off x="0" y="0"/>
          <a:ext cx="0" cy="0"/>
          <a:chOff x="0" y="0"/>
          <a:chExt cx="0" cy="0"/>
        </a:xfrm>
      </p:grpSpPr>
      <p:sp>
        <p:nvSpPr>
          <p:cNvPr id="210" name="Google Shape;21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11" name="Google Shape;211;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hlink"/>
              </a:buClr>
              <a:buSzPts val="1560"/>
              <a:buFont typeface="Noto Sans Symbols"/>
              <a:buNone/>
              <a:defRPr b="1" i="0" sz="2400" u="none" cap="none" strike="noStrike">
                <a:solidFill>
                  <a:schemeClr val="lt1"/>
                </a:solidFill>
                <a:latin typeface="Tahoma"/>
                <a:ea typeface="Tahoma"/>
                <a:cs typeface="Tahoma"/>
                <a:sym typeface="Tahoma"/>
              </a:defRPr>
            </a:lvl1pPr>
            <a:lvl2pPr indent="-228600" lvl="1" marL="914400" marR="0" rtl="0" algn="l">
              <a:spcBef>
                <a:spcPts val="400"/>
              </a:spcBef>
              <a:spcAft>
                <a:spcPts val="0"/>
              </a:spcAft>
              <a:buClr>
                <a:schemeClr val="folHlink"/>
              </a:buClr>
              <a:buSzPts val="1300"/>
              <a:buFont typeface="Noto Sans Symbols"/>
              <a:buNone/>
              <a:defRPr b="1" i="0" sz="2000" u="none" cap="none" strike="noStrike">
                <a:solidFill>
                  <a:schemeClr val="lt1"/>
                </a:solidFill>
                <a:latin typeface="Tahoma"/>
                <a:ea typeface="Tahoma"/>
                <a:cs typeface="Tahoma"/>
                <a:sym typeface="Tahoma"/>
              </a:defRPr>
            </a:lvl2pPr>
            <a:lvl3pPr indent="-228600" lvl="2" marL="1371600" marR="0" rtl="0" algn="l">
              <a:spcBef>
                <a:spcPts val="360"/>
              </a:spcBef>
              <a:spcAft>
                <a:spcPts val="0"/>
              </a:spcAft>
              <a:buClr>
                <a:schemeClr val="hlink"/>
              </a:buClr>
              <a:buSzPts val="1170"/>
              <a:buFont typeface="Noto Sans Symbols"/>
              <a:buNone/>
              <a:defRPr b="1" i="0" sz="1800" u="none" cap="none" strike="noStrike">
                <a:solidFill>
                  <a:schemeClr val="lt1"/>
                </a:solidFill>
                <a:latin typeface="Tahoma"/>
                <a:ea typeface="Tahoma"/>
                <a:cs typeface="Tahoma"/>
                <a:sym typeface="Tahoma"/>
              </a:defRPr>
            </a:lvl3pPr>
            <a:lvl4pPr indent="-228600" lvl="3" marL="1828800" marR="0" rtl="0" algn="l">
              <a:spcBef>
                <a:spcPts val="320"/>
              </a:spcBef>
              <a:spcAft>
                <a:spcPts val="0"/>
              </a:spcAft>
              <a:buClr>
                <a:schemeClr val="folHlink"/>
              </a:buClr>
              <a:buSzPts val="1040"/>
              <a:buFont typeface="Noto Sans Symbols"/>
              <a:buNone/>
              <a:defRPr b="1" i="0" sz="1600" u="none" cap="none" strike="noStrike">
                <a:solidFill>
                  <a:schemeClr val="lt1"/>
                </a:solidFill>
                <a:latin typeface="Tahoma"/>
                <a:ea typeface="Tahoma"/>
                <a:cs typeface="Tahoma"/>
                <a:sym typeface="Tahoma"/>
              </a:defRPr>
            </a:lvl4pPr>
            <a:lvl5pPr indent="-228600" lvl="4" marL="22860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5pPr>
            <a:lvl6pPr indent="-228600" lvl="5" marL="27432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6pPr>
            <a:lvl7pPr indent="-228600" lvl="6" marL="32004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7pPr>
            <a:lvl8pPr indent="-228600" lvl="7" marL="36576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8pPr>
            <a:lvl9pPr indent="-228600" lvl="8" marL="41148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9pPr>
          </a:lstStyle>
          <a:p/>
        </p:txBody>
      </p:sp>
      <p:sp>
        <p:nvSpPr>
          <p:cNvPr id="212" name="Google Shape;212;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27660" lvl="0" marL="4572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1pPr>
            <a:lvl2pPr indent="-311150" lvl="1" marL="9144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2pPr>
            <a:lvl3pPr indent="-302894" lvl="2" marL="1371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3pPr>
            <a:lvl4pPr indent="-294639" lvl="3" marL="1828800" marR="0" rtl="0" algn="l">
              <a:spcBef>
                <a:spcPts val="320"/>
              </a:spcBef>
              <a:spcAft>
                <a:spcPts val="0"/>
              </a:spcAft>
              <a:buClr>
                <a:schemeClr val="folHlink"/>
              </a:buClr>
              <a:buSzPts val="1040"/>
              <a:buFont typeface="Noto Sans Symbols"/>
              <a:buChar char="■"/>
              <a:defRPr b="0" i="0" sz="1600" u="none" cap="none" strike="noStrike">
                <a:solidFill>
                  <a:schemeClr val="lt1"/>
                </a:solidFill>
                <a:latin typeface="Tahoma"/>
                <a:ea typeface="Tahoma"/>
                <a:cs typeface="Tahoma"/>
                <a:sym typeface="Tahoma"/>
              </a:defRPr>
            </a:lvl4pPr>
            <a:lvl5pPr indent="-294639" lvl="4" marL="22860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5pPr>
            <a:lvl6pPr indent="-294639" lvl="5" marL="27432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6pPr>
            <a:lvl7pPr indent="-294639" lvl="6" marL="32004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7pPr>
            <a:lvl8pPr indent="-294640" lvl="7" marL="36576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8pPr>
            <a:lvl9pPr indent="-294640" lvl="8" marL="41148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9pPr>
          </a:lstStyle>
          <a:p/>
        </p:txBody>
      </p:sp>
      <p:sp>
        <p:nvSpPr>
          <p:cNvPr id="213" name="Google Shape;213;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hlink"/>
              </a:buClr>
              <a:buSzPts val="1560"/>
              <a:buFont typeface="Noto Sans Symbols"/>
              <a:buNone/>
              <a:defRPr b="1" i="0" sz="2400" u="none" cap="none" strike="noStrike">
                <a:solidFill>
                  <a:schemeClr val="lt1"/>
                </a:solidFill>
                <a:latin typeface="Tahoma"/>
                <a:ea typeface="Tahoma"/>
                <a:cs typeface="Tahoma"/>
                <a:sym typeface="Tahoma"/>
              </a:defRPr>
            </a:lvl1pPr>
            <a:lvl2pPr indent="-228600" lvl="1" marL="914400" marR="0" rtl="0" algn="l">
              <a:spcBef>
                <a:spcPts val="400"/>
              </a:spcBef>
              <a:spcAft>
                <a:spcPts val="0"/>
              </a:spcAft>
              <a:buClr>
                <a:schemeClr val="folHlink"/>
              </a:buClr>
              <a:buSzPts val="1300"/>
              <a:buFont typeface="Noto Sans Symbols"/>
              <a:buNone/>
              <a:defRPr b="1" i="0" sz="2000" u="none" cap="none" strike="noStrike">
                <a:solidFill>
                  <a:schemeClr val="lt1"/>
                </a:solidFill>
                <a:latin typeface="Tahoma"/>
                <a:ea typeface="Tahoma"/>
                <a:cs typeface="Tahoma"/>
                <a:sym typeface="Tahoma"/>
              </a:defRPr>
            </a:lvl2pPr>
            <a:lvl3pPr indent="-228600" lvl="2" marL="1371600" marR="0" rtl="0" algn="l">
              <a:spcBef>
                <a:spcPts val="360"/>
              </a:spcBef>
              <a:spcAft>
                <a:spcPts val="0"/>
              </a:spcAft>
              <a:buClr>
                <a:schemeClr val="hlink"/>
              </a:buClr>
              <a:buSzPts val="1170"/>
              <a:buFont typeface="Noto Sans Symbols"/>
              <a:buNone/>
              <a:defRPr b="1" i="0" sz="1800" u="none" cap="none" strike="noStrike">
                <a:solidFill>
                  <a:schemeClr val="lt1"/>
                </a:solidFill>
                <a:latin typeface="Tahoma"/>
                <a:ea typeface="Tahoma"/>
                <a:cs typeface="Tahoma"/>
                <a:sym typeface="Tahoma"/>
              </a:defRPr>
            </a:lvl3pPr>
            <a:lvl4pPr indent="-228600" lvl="3" marL="1828800" marR="0" rtl="0" algn="l">
              <a:spcBef>
                <a:spcPts val="320"/>
              </a:spcBef>
              <a:spcAft>
                <a:spcPts val="0"/>
              </a:spcAft>
              <a:buClr>
                <a:schemeClr val="folHlink"/>
              </a:buClr>
              <a:buSzPts val="1040"/>
              <a:buFont typeface="Noto Sans Symbols"/>
              <a:buNone/>
              <a:defRPr b="1" i="0" sz="1600" u="none" cap="none" strike="noStrike">
                <a:solidFill>
                  <a:schemeClr val="lt1"/>
                </a:solidFill>
                <a:latin typeface="Tahoma"/>
                <a:ea typeface="Tahoma"/>
                <a:cs typeface="Tahoma"/>
                <a:sym typeface="Tahoma"/>
              </a:defRPr>
            </a:lvl4pPr>
            <a:lvl5pPr indent="-228600" lvl="4" marL="22860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5pPr>
            <a:lvl6pPr indent="-228600" lvl="5" marL="27432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6pPr>
            <a:lvl7pPr indent="-228600" lvl="6" marL="32004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7pPr>
            <a:lvl8pPr indent="-228600" lvl="7" marL="36576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8pPr>
            <a:lvl9pPr indent="-228600" lvl="8" marL="4114800" marR="0" rtl="0" algn="l">
              <a:spcBef>
                <a:spcPts val="320"/>
              </a:spcBef>
              <a:spcAft>
                <a:spcPts val="0"/>
              </a:spcAft>
              <a:buClr>
                <a:schemeClr val="hlink"/>
              </a:buClr>
              <a:buSzPts val="1040"/>
              <a:buFont typeface="Noto Sans Symbols"/>
              <a:buNone/>
              <a:defRPr b="1" i="0" sz="1600" u="none" cap="none" strike="noStrike">
                <a:solidFill>
                  <a:schemeClr val="lt1"/>
                </a:solidFill>
                <a:latin typeface="Tahoma"/>
                <a:ea typeface="Tahoma"/>
                <a:cs typeface="Tahoma"/>
                <a:sym typeface="Tahoma"/>
              </a:defRPr>
            </a:lvl9pPr>
          </a:lstStyle>
          <a:p/>
        </p:txBody>
      </p:sp>
      <p:sp>
        <p:nvSpPr>
          <p:cNvPr id="214" name="Google Shape;214;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27660" lvl="0" marL="4572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1pPr>
            <a:lvl2pPr indent="-311150" lvl="1" marL="9144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2pPr>
            <a:lvl3pPr indent="-302894" lvl="2" marL="1371600" marR="0" rtl="0" algn="l">
              <a:spcBef>
                <a:spcPts val="360"/>
              </a:spcBef>
              <a:spcAft>
                <a:spcPts val="0"/>
              </a:spcAft>
              <a:buClr>
                <a:schemeClr val="hlink"/>
              </a:buClr>
              <a:buSzPts val="1170"/>
              <a:buFont typeface="Noto Sans Symbols"/>
              <a:buChar char="■"/>
              <a:defRPr b="0" i="0" sz="1800" u="none" cap="none" strike="noStrike">
                <a:solidFill>
                  <a:schemeClr val="lt1"/>
                </a:solidFill>
                <a:latin typeface="Tahoma"/>
                <a:ea typeface="Tahoma"/>
                <a:cs typeface="Tahoma"/>
                <a:sym typeface="Tahoma"/>
              </a:defRPr>
            </a:lvl3pPr>
            <a:lvl4pPr indent="-294639" lvl="3" marL="1828800" marR="0" rtl="0" algn="l">
              <a:spcBef>
                <a:spcPts val="320"/>
              </a:spcBef>
              <a:spcAft>
                <a:spcPts val="0"/>
              </a:spcAft>
              <a:buClr>
                <a:schemeClr val="folHlink"/>
              </a:buClr>
              <a:buSzPts val="1040"/>
              <a:buFont typeface="Noto Sans Symbols"/>
              <a:buChar char="■"/>
              <a:defRPr b="0" i="0" sz="1600" u="none" cap="none" strike="noStrike">
                <a:solidFill>
                  <a:schemeClr val="lt1"/>
                </a:solidFill>
                <a:latin typeface="Tahoma"/>
                <a:ea typeface="Tahoma"/>
                <a:cs typeface="Tahoma"/>
                <a:sym typeface="Tahoma"/>
              </a:defRPr>
            </a:lvl4pPr>
            <a:lvl5pPr indent="-294639" lvl="4" marL="22860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5pPr>
            <a:lvl6pPr indent="-294639" lvl="5" marL="27432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6pPr>
            <a:lvl7pPr indent="-294639" lvl="6" marL="32004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7pPr>
            <a:lvl8pPr indent="-294640" lvl="7" marL="36576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8pPr>
            <a:lvl9pPr indent="-294640" lvl="8" marL="4114800" marR="0" rtl="0" algn="l">
              <a:spcBef>
                <a:spcPts val="320"/>
              </a:spcBef>
              <a:spcAft>
                <a:spcPts val="0"/>
              </a:spcAft>
              <a:buClr>
                <a:schemeClr val="hlink"/>
              </a:buClr>
              <a:buSzPts val="1040"/>
              <a:buFont typeface="Noto Sans Symbols"/>
              <a:buChar char="■"/>
              <a:defRPr b="0" i="0" sz="1600" u="none" cap="none" strike="noStrike">
                <a:solidFill>
                  <a:schemeClr val="lt1"/>
                </a:solidFill>
                <a:latin typeface="Tahoma"/>
                <a:ea typeface="Tahoma"/>
                <a:cs typeface="Tahoma"/>
                <a:sym typeface="Tahoma"/>
              </a:defRPr>
            </a:lvl9pPr>
          </a:lstStyle>
          <a:p/>
        </p:txBody>
      </p:sp>
      <p:sp>
        <p:nvSpPr>
          <p:cNvPr id="215" name="Google Shape;215;p2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16" name="Google Shape;216;p24"/>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17" name="Google Shape;217;p24"/>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218" name="Shape 218"/>
        <p:cNvGrpSpPr/>
        <p:nvPr/>
      </p:nvGrpSpPr>
      <p:grpSpPr>
        <a:xfrm>
          <a:off x="0" y="0"/>
          <a:ext cx="0" cy="0"/>
          <a:chOff x="0" y="0"/>
          <a:chExt cx="0" cy="0"/>
        </a:xfrm>
      </p:grpSpPr>
      <p:sp>
        <p:nvSpPr>
          <p:cNvPr id="219" name="Google Shape;219;p25"/>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20" name="Google Shape;220;p2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21" name="Google Shape;221;p25"/>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22" name="Google Shape;222;p25"/>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223" name="Shape 223"/>
        <p:cNvGrpSpPr/>
        <p:nvPr/>
      </p:nvGrpSpPr>
      <p:grpSpPr>
        <a:xfrm>
          <a:off x="0" y="0"/>
          <a:ext cx="0" cy="0"/>
          <a:chOff x="0" y="0"/>
          <a:chExt cx="0" cy="0"/>
        </a:xfrm>
      </p:grpSpPr>
      <p:sp>
        <p:nvSpPr>
          <p:cNvPr id="224" name="Google Shape;224;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25" name="Google Shape;225;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226" name="Google Shape;226;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1pPr>
            <a:lvl2pPr indent="-228600" lvl="1" marL="914400" marR="0" rtl="0" algn="l">
              <a:spcBef>
                <a:spcPts val="240"/>
              </a:spcBef>
              <a:spcAft>
                <a:spcPts val="0"/>
              </a:spcAft>
              <a:buClr>
                <a:schemeClr val="folHlink"/>
              </a:buClr>
              <a:buSzPts val="780"/>
              <a:buFont typeface="Noto Sans Symbols"/>
              <a:buNone/>
              <a:defRPr b="0" i="0" sz="1200" u="none" cap="none" strike="noStrike">
                <a:solidFill>
                  <a:schemeClr val="lt1"/>
                </a:solidFill>
                <a:latin typeface="Tahoma"/>
                <a:ea typeface="Tahoma"/>
                <a:cs typeface="Tahoma"/>
                <a:sym typeface="Tahoma"/>
              </a:defRPr>
            </a:lvl2pPr>
            <a:lvl3pPr indent="-228600" lvl="2" marL="1371600" marR="0" rtl="0" algn="l">
              <a:spcBef>
                <a:spcPts val="200"/>
              </a:spcBef>
              <a:spcAft>
                <a:spcPts val="0"/>
              </a:spcAft>
              <a:buClr>
                <a:schemeClr val="hlink"/>
              </a:buClr>
              <a:buSzPts val="650"/>
              <a:buFont typeface="Noto Sans Symbols"/>
              <a:buNone/>
              <a:defRPr b="0" i="0" sz="1000" u="none" cap="none" strike="noStrike">
                <a:solidFill>
                  <a:schemeClr val="lt1"/>
                </a:solidFill>
                <a:latin typeface="Tahoma"/>
                <a:ea typeface="Tahoma"/>
                <a:cs typeface="Tahoma"/>
                <a:sym typeface="Tahoma"/>
              </a:defRPr>
            </a:lvl3pPr>
            <a:lvl4pPr indent="-228600" lvl="3" marL="1828800" marR="0" rtl="0" algn="l">
              <a:spcBef>
                <a:spcPts val="180"/>
              </a:spcBef>
              <a:spcAft>
                <a:spcPts val="0"/>
              </a:spcAft>
              <a:buClr>
                <a:schemeClr val="folHlink"/>
              </a:buClr>
              <a:buSzPts val="585"/>
              <a:buFont typeface="Noto Sans Symbols"/>
              <a:buNone/>
              <a:defRPr b="0" i="0" sz="900" u="none" cap="none" strike="noStrike">
                <a:solidFill>
                  <a:schemeClr val="lt1"/>
                </a:solidFill>
                <a:latin typeface="Tahoma"/>
                <a:ea typeface="Tahoma"/>
                <a:cs typeface="Tahoma"/>
                <a:sym typeface="Tahoma"/>
              </a:defRPr>
            </a:lvl4pPr>
            <a:lvl5pPr indent="-228600" lvl="4" marL="22860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5pPr>
            <a:lvl6pPr indent="-228600" lvl="5" marL="27432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6pPr>
            <a:lvl7pPr indent="-228600" lvl="6" marL="32004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7pPr>
            <a:lvl8pPr indent="-228600" lvl="7" marL="36576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8pPr>
            <a:lvl9pPr indent="-228600" lvl="8" marL="41148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9pPr>
          </a:lstStyle>
          <a:p/>
        </p:txBody>
      </p:sp>
      <p:sp>
        <p:nvSpPr>
          <p:cNvPr id="227" name="Google Shape;227;p2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28" name="Google Shape;228;p26"/>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29" name="Google Shape;229;p26"/>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230" name="Shape 230"/>
        <p:cNvGrpSpPr/>
        <p:nvPr/>
      </p:nvGrpSpPr>
      <p:grpSpPr>
        <a:xfrm>
          <a:off x="0" y="0"/>
          <a:ext cx="0" cy="0"/>
          <a:chOff x="0" y="0"/>
          <a:chExt cx="0" cy="0"/>
        </a:xfrm>
      </p:grpSpPr>
      <p:sp>
        <p:nvSpPr>
          <p:cNvPr id="231" name="Google Shape;231;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32" name="Google Shape;232;p2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hlink"/>
              </a:buClr>
              <a:buSzPts val="2080"/>
              <a:buFont typeface="Noto Sans Symbols"/>
              <a:buNone/>
              <a:defRPr b="0" i="0" sz="3200" u="none" cap="none" strike="noStrike">
                <a:solidFill>
                  <a:schemeClr val="lt1"/>
                </a:solidFill>
                <a:latin typeface="Tahoma"/>
                <a:ea typeface="Tahoma"/>
                <a:cs typeface="Tahoma"/>
                <a:sym typeface="Tahoma"/>
              </a:defRPr>
            </a:lvl1pPr>
            <a:lvl2pPr lvl="1" marR="0" rtl="0" algn="l">
              <a:spcBef>
                <a:spcPts val="560"/>
              </a:spcBef>
              <a:spcAft>
                <a:spcPts val="0"/>
              </a:spcAft>
              <a:buClr>
                <a:schemeClr val="folHlink"/>
              </a:buClr>
              <a:buSzPts val="1820"/>
              <a:buFont typeface="Noto Sans Symbols"/>
              <a:buNone/>
              <a:defRPr b="0" i="0" sz="2800" u="none" cap="none" strike="noStrike">
                <a:solidFill>
                  <a:schemeClr val="lt1"/>
                </a:solidFill>
                <a:latin typeface="Tahoma"/>
                <a:ea typeface="Tahoma"/>
                <a:cs typeface="Tahoma"/>
                <a:sym typeface="Tahoma"/>
              </a:defRPr>
            </a:lvl2pPr>
            <a:lvl3pPr lvl="2" marR="0" rtl="0" algn="l">
              <a:spcBef>
                <a:spcPts val="480"/>
              </a:spcBef>
              <a:spcAft>
                <a:spcPts val="0"/>
              </a:spcAft>
              <a:buClr>
                <a:schemeClr val="hlink"/>
              </a:buClr>
              <a:buSzPts val="1560"/>
              <a:buFont typeface="Noto Sans Symbols"/>
              <a:buNone/>
              <a:defRPr b="0" i="0" sz="2400" u="none" cap="none" strike="noStrike">
                <a:solidFill>
                  <a:schemeClr val="lt1"/>
                </a:solidFill>
                <a:latin typeface="Tahoma"/>
                <a:ea typeface="Tahoma"/>
                <a:cs typeface="Tahoma"/>
                <a:sym typeface="Tahoma"/>
              </a:defRPr>
            </a:lvl3pPr>
            <a:lvl4pPr lvl="3" marR="0" rtl="0" algn="l">
              <a:spcBef>
                <a:spcPts val="400"/>
              </a:spcBef>
              <a:spcAft>
                <a:spcPts val="0"/>
              </a:spcAft>
              <a:buClr>
                <a:schemeClr val="folHlink"/>
              </a:buClr>
              <a:buSzPts val="1300"/>
              <a:buFont typeface="Noto Sans Symbols"/>
              <a:buNone/>
              <a:defRPr b="0" i="0" sz="2000" u="none" cap="none" strike="noStrike">
                <a:solidFill>
                  <a:schemeClr val="lt1"/>
                </a:solidFill>
                <a:latin typeface="Tahoma"/>
                <a:ea typeface="Tahoma"/>
                <a:cs typeface="Tahoma"/>
                <a:sym typeface="Tahoma"/>
              </a:defRPr>
            </a:lvl4pPr>
            <a:lvl5pPr lvl="4"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5pPr>
            <a:lvl6pPr lvl="5"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6pPr>
            <a:lvl7pPr lvl="6"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7pPr>
            <a:lvl8pPr lvl="7"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8pPr>
            <a:lvl9pPr lvl="8" marR="0" rtl="0" algn="l">
              <a:spcBef>
                <a:spcPts val="400"/>
              </a:spcBef>
              <a:spcAft>
                <a:spcPts val="0"/>
              </a:spcAft>
              <a:buClr>
                <a:schemeClr val="hlink"/>
              </a:buClr>
              <a:buSzPts val="1300"/>
              <a:buFont typeface="Noto Sans Symbols"/>
              <a:buNone/>
              <a:defRPr b="0" i="0" sz="2000" u="none" cap="none" strike="noStrike">
                <a:solidFill>
                  <a:schemeClr val="lt1"/>
                </a:solidFill>
                <a:latin typeface="Tahoma"/>
                <a:ea typeface="Tahoma"/>
                <a:cs typeface="Tahoma"/>
                <a:sym typeface="Tahoma"/>
              </a:defRPr>
            </a:lvl9pPr>
          </a:lstStyle>
          <a:p/>
        </p:txBody>
      </p:sp>
      <p:sp>
        <p:nvSpPr>
          <p:cNvPr id="233" name="Google Shape;233;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hlink"/>
              </a:buClr>
              <a:buSzPts val="910"/>
              <a:buFont typeface="Noto Sans Symbols"/>
              <a:buNone/>
              <a:defRPr b="0" i="0" sz="1400" u="none" cap="none" strike="noStrike">
                <a:solidFill>
                  <a:schemeClr val="lt1"/>
                </a:solidFill>
                <a:latin typeface="Tahoma"/>
                <a:ea typeface="Tahoma"/>
                <a:cs typeface="Tahoma"/>
                <a:sym typeface="Tahoma"/>
              </a:defRPr>
            </a:lvl1pPr>
            <a:lvl2pPr indent="-228600" lvl="1" marL="914400" marR="0" rtl="0" algn="l">
              <a:spcBef>
                <a:spcPts val="240"/>
              </a:spcBef>
              <a:spcAft>
                <a:spcPts val="0"/>
              </a:spcAft>
              <a:buClr>
                <a:schemeClr val="folHlink"/>
              </a:buClr>
              <a:buSzPts val="780"/>
              <a:buFont typeface="Noto Sans Symbols"/>
              <a:buNone/>
              <a:defRPr b="0" i="0" sz="1200" u="none" cap="none" strike="noStrike">
                <a:solidFill>
                  <a:schemeClr val="lt1"/>
                </a:solidFill>
                <a:latin typeface="Tahoma"/>
                <a:ea typeface="Tahoma"/>
                <a:cs typeface="Tahoma"/>
                <a:sym typeface="Tahoma"/>
              </a:defRPr>
            </a:lvl2pPr>
            <a:lvl3pPr indent="-228600" lvl="2" marL="1371600" marR="0" rtl="0" algn="l">
              <a:spcBef>
                <a:spcPts val="200"/>
              </a:spcBef>
              <a:spcAft>
                <a:spcPts val="0"/>
              </a:spcAft>
              <a:buClr>
                <a:schemeClr val="hlink"/>
              </a:buClr>
              <a:buSzPts val="650"/>
              <a:buFont typeface="Noto Sans Symbols"/>
              <a:buNone/>
              <a:defRPr b="0" i="0" sz="1000" u="none" cap="none" strike="noStrike">
                <a:solidFill>
                  <a:schemeClr val="lt1"/>
                </a:solidFill>
                <a:latin typeface="Tahoma"/>
                <a:ea typeface="Tahoma"/>
                <a:cs typeface="Tahoma"/>
                <a:sym typeface="Tahoma"/>
              </a:defRPr>
            </a:lvl3pPr>
            <a:lvl4pPr indent="-228600" lvl="3" marL="1828800" marR="0" rtl="0" algn="l">
              <a:spcBef>
                <a:spcPts val="180"/>
              </a:spcBef>
              <a:spcAft>
                <a:spcPts val="0"/>
              </a:spcAft>
              <a:buClr>
                <a:schemeClr val="folHlink"/>
              </a:buClr>
              <a:buSzPts val="585"/>
              <a:buFont typeface="Noto Sans Symbols"/>
              <a:buNone/>
              <a:defRPr b="0" i="0" sz="900" u="none" cap="none" strike="noStrike">
                <a:solidFill>
                  <a:schemeClr val="lt1"/>
                </a:solidFill>
                <a:latin typeface="Tahoma"/>
                <a:ea typeface="Tahoma"/>
                <a:cs typeface="Tahoma"/>
                <a:sym typeface="Tahoma"/>
              </a:defRPr>
            </a:lvl4pPr>
            <a:lvl5pPr indent="-228600" lvl="4" marL="22860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5pPr>
            <a:lvl6pPr indent="-228600" lvl="5" marL="27432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6pPr>
            <a:lvl7pPr indent="-228600" lvl="6" marL="32004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7pPr>
            <a:lvl8pPr indent="-228600" lvl="7" marL="36576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8pPr>
            <a:lvl9pPr indent="-228600" lvl="8" marL="4114800" marR="0" rtl="0" algn="l">
              <a:spcBef>
                <a:spcPts val="180"/>
              </a:spcBef>
              <a:spcAft>
                <a:spcPts val="0"/>
              </a:spcAft>
              <a:buClr>
                <a:schemeClr val="hlink"/>
              </a:buClr>
              <a:buSzPts val="585"/>
              <a:buFont typeface="Noto Sans Symbols"/>
              <a:buNone/>
              <a:defRPr b="0" i="0" sz="900" u="none" cap="none" strike="noStrike">
                <a:solidFill>
                  <a:schemeClr val="lt1"/>
                </a:solidFill>
                <a:latin typeface="Tahoma"/>
                <a:ea typeface="Tahoma"/>
                <a:cs typeface="Tahoma"/>
                <a:sym typeface="Tahoma"/>
              </a:defRPr>
            </a:lvl9pPr>
          </a:lstStyle>
          <a:p/>
        </p:txBody>
      </p:sp>
      <p:sp>
        <p:nvSpPr>
          <p:cNvPr id="234" name="Google Shape;234;p2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35" name="Google Shape;235;p27"/>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36" name="Google Shape;236;p27"/>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237" name="Shape 237"/>
        <p:cNvGrpSpPr/>
        <p:nvPr/>
      </p:nvGrpSpPr>
      <p:grpSpPr>
        <a:xfrm>
          <a:off x="0" y="0"/>
          <a:ext cx="0" cy="0"/>
          <a:chOff x="0" y="0"/>
          <a:chExt cx="0" cy="0"/>
        </a:xfrm>
      </p:grpSpPr>
      <p:sp>
        <p:nvSpPr>
          <p:cNvPr id="238" name="Google Shape;238;p28"/>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39" name="Google Shape;239;p28"/>
          <p:cNvSpPr txBox="1"/>
          <p:nvPr>
            <p:ph idx="1" type="body"/>
          </p:nvPr>
        </p:nvSpPr>
        <p:spPr>
          <a:xfrm rot="5400000">
            <a:off x="2514600" y="-76200"/>
            <a:ext cx="4114800" cy="8229600"/>
          </a:xfrm>
          <a:prstGeom prst="rect">
            <a:avLst/>
          </a:prstGeom>
          <a:noFill/>
          <a:ln>
            <a:noFill/>
          </a:ln>
        </p:spPr>
        <p:txBody>
          <a:bodyPr anchorCtr="0" anchor="t" bIns="45700" lIns="91425" spcFirstLastPara="1" rIns="91425" wrap="square" tIns="45700"/>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240" name="Google Shape;240;p2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41" name="Google Shape;241;p28"/>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42" name="Google Shape;242;p2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243" name="Shape 243"/>
        <p:cNvGrpSpPr/>
        <p:nvPr/>
      </p:nvGrpSpPr>
      <p:grpSpPr>
        <a:xfrm>
          <a:off x="0" y="0"/>
          <a:ext cx="0" cy="0"/>
          <a:chOff x="0" y="0"/>
          <a:chExt cx="0" cy="0"/>
        </a:xfrm>
      </p:grpSpPr>
      <p:sp>
        <p:nvSpPr>
          <p:cNvPr id="244" name="Google Shape;244;p29"/>
          <p:cNvSpPr txBox="1"/>
          <p:nvPr>
            <p:ph type="title"/>
          </p:nvPr>
        </p:nvSpPr>
        <p:spPr>
          <a:xfrm rot="5400000">
            <a:off x="4800600" y="2209800"/>
            <a:ext cx="5715000"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45" name="Google Shape;245;p29"/>
          <p:cNvSpPr txBox="1"/>
          <p:nvPr>
            <p:ph idx="1" type="body"/>
          </p:nvPr>
        </p:nvSpPr>
        <p:spPr>
          <a:xfrm rot="5400000">
            <a:off x="609600" y="228600"/>
            <a:ext cx="5715000" cy="6019800"/>
          </a:xfrm>
          <a:prstGeom prst="rect">
            <a:avLst/>
          </a:prstGeom>
          <a:noFill/>
          <a:ln>
            <a:noFill/>
          </a:ln>
        </p:spPr>
        <p:txBody>
          <a:bodyPr anchorCtr="0" anchor="t" bIns="45700" lIns="91425" spcFirstLastPara="1" rIns="91425" wrap="square" tIns="45700"/>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246" name="Google Shape;246;p2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47" name="Google Shape;247;p29"/>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48" name="Google Shape;248;p29"/>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showMasterSp="0" type="tbl">
  <p:cSld name="TABLE">
    <p:spTree>
      <p:nvGrpSpPr>
        <p:cNvPr id="249" name="Shape 249"/>
        <p:cNvGrpSpPr/>
        <p:nvPr/>
      </p:nvGrpSpPr>
      <p:grpSpPr>
        <a:xfrm>
          <a:off x="0" y="0"/>
          <a:ext cx="0" cy="0"/>
          <a:chOff x="0" y="0"/>
          <a:chExt cx="0" cy="0"/>
        </a:xfrm>
      </p:grpSpPr>
      <p:sp>
        <p:nvSpPr>
          <p:cNvPr id="250" name="Google Shape;250;p30"/>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251" name="Google Shape;251;p3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52" name="Google Shape;252;p30"/>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253" name="Google Shape;253;p30"/>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sz="1400">
                <a:solidFill>
                  <a:srgbClr val="FFFFFF"/>
                </a:solidFill>
                <a:latin typeface="Tahoma"/>
                <a:ea typeface="Tahoma"/>
                <a:cs typeface="Tahoma"/>
                <a:sym typeface="Tahoma"/>
              </a:defRPr>
            </a:lvl1pPr>
            <a:lvl2pPr indent="0" lvl="1" marL="0" marR="0" rtl="0" algn="r">
              <a:spcBef>
                <a:spcPts val="0"/>
              </a:spcBef>
              <a:buNone/>
              <a:defRPr sz="1400">
                <a:solidFill>
                  <a:srgbClr val="FFFFFF"/>
                </a:solidFill>
                <a:latin typeface="Tahoma"/>
                <a:ea typeface="Tahoma"/>
                <a:cs typeface="Tahoma"/>
                <a:sym typeface="Tahoma"/>
              </a:defRPr>
            </a:lvl2pPr>
            <a:lvl3pPr indent="0" lvl="2" marL="0" marR="0" rtl="0" algn="r">
              <a:spcBef>
                <a:spcPts val="0"/>
              </a:spcBef>
              <a:buNone/>
              <a:defRPr sz="1400">
                <a:solidFill>
                  <a:srgbClr val="FFFFFF"/>
                </a:solidFill>
                <a:latin typeface="Tahoma"/>
                <a:ea typeface="Tahoma"/>
                <a:cs typeface="Tahoma"/>
                <a:sym typeface="Tahoma"/>
              </a:defRPr>
            </a:lvl3pPr>
            <a:lvl4pPr indent="0" lvl="3" marL="0" marR="0" rtl="0" algn="r">
              <a:spcBef>
                <a:spcPts val="0"/>
              </a:spcBef>
              <a:buNone/>
              <a:defRPr sz="1400">
                <a:solidFill>
                  <a:srgbClr val="FFFFFF"/>
                </a:solidFill>
                <a:latin typeface="Tahoma"/>
                <a:ea typeface="Tahoma"/>
                <a:cs typeface="Tahoma"/>
                <a:sym typeface="Tahoma"/>
              </a:defRPr>
            </a:lvl4pPr>
            <a:lvl5pPr indent="0" lvl="4" marL="0" marR="0" rtl="0" algn="r">
              <a:spcBef>
                <a:spcPts val="0"/>
              </a:spcBef>
              <a:buNone/>
              <a:defRPr sz="1400">
                <a:solidFill>
                  <a:srgbClr val="FFFFFF"/>
                </a:solidFill>
                <a:latin typeface="Tahoma"/>
                <a:ea typeface="Tahoma"/>
                <a:cs typeface="Tahoma"/>
                <a:sym typeface="Tahoma"/>
              </a:defRPr>
            </a:lvl5pPr>
            <a:lvl6pPr indent="0" lvl="5" marL="0" marR="0" rtl="0" algn="r">
              <a:spcBef>
                <a:spcPts val="0"/>
              </a:spcBef>
              <a:buNone/>
              <a:defRPr sz="1400">
                <a:solidFill>
                  <a:srgbClr val="FFFFFF"/>
                </a:solidFill>
                <a:latin typeface="Tahoma"/>
                <a:ea typeface="Tahoma"/>
                <a:cs typeface="Tahoma"/>
                <a:sym typeface="Tahoma"/>
              </a:defRPr>
            </a:lvl6pPr>
            <a:lvl7pPr indent="0" lvl="6" marL="0" marR="0" rtl="0" algn="r">
              <a:spcBef>
                <a:spcPts val="0"/>
              </a:spcBef>
              <a:buNone/>
              <a:defRPr sz="1400">
                <a:solidFill>
                  <a:srgbClr val="FFFFFF"/>
                </a:solidFill>
                <a:latin typeface="Tahoma"/>
                <a:ea typeface="Tahoma"/>
                <a:cs typeface="Tahoma"/>
                <a:sym typeface="Tahoma"/>
              </a:defRPr>
            </a:lvl7pPr>
            <a:lvl8pPr indent="0" lvl="7" marL="0" marR="0" rtl="0" algn="r">
              <a:spcBef>
                <a:spcPts val="0"/>
              </a:spcBef>
              <a:buNone/>
              <a:defRPr sz="1400">
                <a:solidFill>
                  <a:srgbClr val="FFFFFF"/>
                </a:solidFill>
                <a:latin typeface="Tahoma"/>
                <a:ea typeface="Tahoma"/>
                <a:cs typeface="Tahoma"/>
                <a:sym typeface="Tahoma"/>
              </a:defRPr>
            </a:lvl8pPr>
            <a:lvl9pPr indent="0" lvl="8" marL="0" marR="0" rtl="0" algn="r">
              <a:spcBef>
                <a:spcPts val="0"/>
              </a:spcBef>
              <a:buNone/>
              <a:defRPr sz="1400">
                <a:solidFill>
                  <a:srgbClr val="FFFFFF"/>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spTree>
      <p:nvGrpSpPr>
        <p:cNvPr id="260" name="Shape 260"/>
        <p:cNvGrpSpPr/>
        <p:nvPr/>
      </p:nvGrpSpPr>
      <p:grpSpPr>
        <a:xfrm>
          <a:off x="0" y="0"/>
          <a:ext cx="0" cy="0"/>
          <a:chOff x="0" y="0"/>
          <a:chExt cx="0" cy="0"/>
        </a:xfrm>
      </p:grpSpPr>
      <p:sp>
        <p:nvSpPr>
          <p:cNvPr id="261" name="Google Shape;261;p3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2" name="Google Shape;262;p3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No Picture" showMasterSp="0">
  <p:cSld name="Title Slide - No Picture">
    <p:spTree>
      <p:nvGrpSpPr>
        <p:cNvPr id="58" name="Shape 58"/>
        <p:cNvGrpSpPr/>
        <p:nvPr/>
      </p:nvGrpSpPr>
      <p:grpSpPr>
        <a:xfrm>
          <a:off x="0" y="0"/>
          <a:ext cx="0" cy="0"/>
          <a:chOff x="0" y="0"/>
          <a:chExt cx="0" cy="0"/>
        </a:xfrm>
      </p:grpSpPr>
      <p:pic>
        <p:nvPicPr>
          <p:cNvPr id="59" name="Google Shape;59;p4"/>
          <p:cNvPicPr preferRelativeResize="0"/>
          <p:nvPr/>
        </p:nvPicPr>
        <p:blipFill rotWithShape="1">
          <a:blip r:embed="rId2">
            <a:alphaModFix/>
          </a:blip>
          <a:srcRect b="0" l="0" r="0" t="0"/>
          <a:stretch/>
        </p:blipFill>
        <p:spPr>
          <a:xfrm>
            <a:off x="49" y="0"/>
            <a:ext cx="1508759" cy="6858000"/>
          </a:xfrm>
          <a:prstGeom prst="rect">
            <a:avLst/>
          </a:prstGeom>
          <a:noFill/>
          <a:ln>
            <a:noFill/>
          </a:ln>
        </p:spPr>
      </p:pic>
      <p:sp>
        <p:nvSpPr>
          <p:cNvPr id="60" name="Google Shape;60;p4"/>
          <p:cNvSpPr txBox="1"/>
          <p:nvPr>
            <p:ph type="ctrTitle"/>
          </p:nvPr>
        </p:nvSpPr>
        <p:spPr>
          <a:xfrm>
            <a:off x="1965960" y="2331720"/>
            <a:ext cx="6490654" cy="2286000"/>
          </a:xfrm>
          <a:prstGeom prst="rect">
            <a:avLst/>
          </a:prstGeom>
          <a:noFill/>
          <a:ln>
            <a:noFill/>
          </a:ln>
        </p:spPr>
        <p:txBody>
          <a:bodyPr anchorCtr="0" anchor="b"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4"/>
          <p:cNvSpPr txBox="1"/>
          <p:nvPr>
            <p:ph idx="1" type="subTitle"/>
          </p:nvPr>
        </p:nvSpPr>
        <p:spPr>
          <a:xfrm>
            <a:off x="1965960" y="4709161"/>
            <a:ext cx="6490654" cy="132492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rgbClr val="000000"/>
              </a:buClr>
              <a:buSzPts val="1920"/>
              <a:buFont typeface="Arial"/>
              <a:buNone/>
              <a:defRPr b="1" i="0" sz="1600" u="none" cap="none" strike="noStrike">
                <a:solidFill>
                  <a:srgbClr val="000000"/>
                </a:solidFill>
                <a:latin typeface="Arial"/>
                <a:ea typeface="Arial"/>
                <a:cs typeface="Arial"/>
                <a:sym typeface="Arial"/>
              </a:defRPr>
            </a:lvl1pPr>
            <a:lvl2pPr lvl="1" marR="0" rtl="0" algn="ctr">
              <a:spcBef>
                <a:spcPts val="6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2pPr>
            <a:lvl3pPr lvl="2"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3pPr>
            <a:lvl4pPr lvl="3"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lvl="4" marR="0" rtl="0" algn="ctr">
              <a:spcBef>
                <a:spcPts val="6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62" name="Google Shape;62;p4"/>
          <p:cNvSpPr txBox="1"/>
          <p:nvPr>
            <p:ph idx="2" type="body"/>
          </p:nvPr>
        </p:nvSpPr>
        <p:spPr>
          <a:xfrm>
            <a:off x="0" y="914400"/>
            <a:ext cx="1965960" cy="777240"/>
          </a:xfrm>
          <a:prstGeom prst="rect">
            <a:avLst/>
          </a:prstGeom>
          <a:solidFill>
            <a:schemeClr val="accent1"/>
          </a:solidFill>
          <a:ln>
            <a:noFill/>
          </a:ln>
        </p:spPr>
        <p:txBody>
          <a:bodyPr anchorCtr="0" anchor="ctr" bIns="91425" lIns="274300" spcFirstLastPara="1" rIns="91425" wrap="square" tIns="91425"/>
          <a:lstStyle>
            <a:lvl1pPr indent="-228600" lvl="0" marL="457200" marR="0" rtl="0" algn="l">
              <a:spcBef>
                <a:spcPts val="0"/>
              </a:spcBef>
              <a:spcAft>
                <a:spcPts val="0"/>
              </a:spcAft>
              <a:buClr>
                <a:schemeClr val="lt1"/>
              </a:buClr>
              <a:buSzPts val="1200"/>
              <a:buFont typeface="Arial"/>
              <a:buNone/>
              <a:defRPr b="1" i="0" sz="1000" u="none" cap="none" strike="noStrike">
                <a:solidFill>
                  <a:schemeClr val="lt1"/>
                </a:solidFill>
                <a:latin typeface="Arial"/>
                <a:ea typeface="Arial"/>
                <a:cs typeface="Arial"/>
                <a:sym typeface="Arial"/>
              </a:defRPr>
            </a:lvl1pPr>
            <a:lvl2pPr indent="-228600" lvl="1" marL="9144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2pPr>
            <a:lvl3pPr indent="-228600" lvl="2" marL="13716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3pPr>
            <a:lvl4pPr indent="-228600" lvl="3" marL="18288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4pPr>
            <a:lvl5pPr indent="-228600" lvl="4" marL="2286000" marR="0" rtl="0" algn="l">
              <a:spcBef>
                <a:spcPts val="0"/>
              </a:spcBef>
              <a:spcAft>
                <a:spcPts val="0"/>
              </a:spcAft>
              <a:buClr>
                <a:schemeClr val="lt1"/>
              </a:buClr>
              <a:buSzPts val="1000"/>
              <a:buFont typeface="Arial"/>
              <a:buNone/>
              <a:defRPr b="1" i="0" sz="1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63" name="Google Shape;63;p4"/>
          <p:cNvGrpSpPr/>
          <p:nvPr/>
        </p:nvGrpSpPr>
        <p:grpSpPr>
          <a:xfrm>
            <a:off x="-137160" y="-137160"/>
            <a:ext cx="9418320" cy="7132320"/>
            <a:chOff x="-137160" y="-137160"/>
            <a:chExt cx="9418320" cy="7132320"/>
          </a:xfrm>
        </p:grpSpPr>
        <p:cxnSp>
          <p:nvCxnSpPr>
            <p:cNvPr id="64" name="Google Shape;64;p4"/>
            <p:cNvCxnSpPr/>
            <p:nvPr/>
          </p:nvCxnSpPr>
          <p:spPr>
            <a:xfrm rot="10800000">
              <a:off x="1508857"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65" name="Google Shape;65;p4"/>
            <p:cNvCxnSpPr/>
            <p:nvPr/>
          </p:nvCxnSpPr>
          <p:spPr>
            <a:xfrm rot="10800000">
              <a:off x="84582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66" name="Google Shape;66;p4"/>
            <p:cNvCxnSpPr/>
            <p:nvPr/>
          </p:nvCxnSpPr>
          <p:spPr>
            <a:xfrm rot="10800000">
              <a:off x="1508857"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67" name="Google Shape;67;p4"/>
            <p:cNvCxnSpPr/>
            <p:nvPr/>
          </p:nvCxnSpPr>
          <p:spPr>
            <a:xfrm rot="10800000">
              <a:off x="84582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68" name="Google Shape;68;p4"/>
            <p:cNvCxnSpPr/>
            <p:nvPr/>
          </p:nvCxnSpPr>
          <p:spPr>
            <a:xfrm rot="10800000">
              <a:off x="196596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69" name="Google Shape;69;p4"/>
            <p:cNvCxnSpPr/>
            <p:nvPr/>
          </p:nvCxnSpPr>
          <p:spPr>
            <a:xfrm rot="10800000">
              <a:off x="196596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70" name="Google Shape;70;p4"/>
            <p:cNvCxnSpPr/>
            <p:nvPr/>
          </p:nvCxnSpPr>
          <p:spPr>
            <a:xfrm>
              <a:off x="9189720" y="1691640"/>
              <a:ext cx="91440" cy="0"/>
            </a:xfrm>
            <a:prstGeom prst="straightConnector1">
              <a:avLst/>
            </a:prstGeom>
            <a:noFill/>
            <a:ln cap="flat" cmpd="sng" w="9525">
              <a:solidFill>
                <a:srgbClr val="737373"/>
              </a:solidFill>
              <a:prstDash val="solid"/>
              <a:round/>
              <a:headEnd len="sm" w="sm" type="none"/>
              <a:tailEnd len="sm" w="sm" type="none"/>
            </a:ln>
          </p:spPr>
        </p:cxnSp>
        <p:cxnSp>
          <p:nvCxnSpPr>
            <p:cNvPr id="71" name="Google Shape;71;p4"/>
            <p:cNvCxnSpPr/>
            <p:nvPr/>
          </p:nvCxnSpPr>
          <p:spPr>
            <a:xfrm>
              <a:off x="-137160" y="1691640"/>
              <a:ext cx="91440" cy="0"/>
            </a:xfrm>
            <a:prstGeom prst="straightConnector1">
              <a:avLst/>
            </a:prstGeom>
            <a:noFill/>
            <a:ln cap="flat" cmpd="sng" w="9525">
              <a:solidFill>
                <a:srgbClr val="737373"/>
              </a:solidFill>
              <a:prstDash val="solid"/>
              <a:round/>
              <a:headEnd len="sm" w="sm" type="none"/>
              <a:tailEnd len="sm" w="sm" type="none"/>
            </a:ln>
          </p:spPr>
        </p:cxnSp>
        <p:cxnSp>
          <p:nvCxnSpPr>
            <p:cNvPr id="72" name="Google Shape;72;p4"/>
            <p:cNvCxnSpPr/>
            <p:nvPr/>
          </p:nvCxnSpPr>
          <p:spPr>
            <a:xfrm>
              <a:off x="9189720" y="914400"/>
              <a:ext cx="91440" cy="0"/>
            </a:xfrm>
            <a:prstGeom prst="straightConnector1">
              <a:avLst/>
            </a:prstGeom>
            <a:noFill/>
            <a:ln cap="flat" cmpd="sng" w="9525">
              <a:solidFill>
                <a:srgbClr val="737373"/>
              </a:solidFill>
              <a:prstDash val="solid"/>
              <a:round/>
              <a:headEnd len="sm" w="sm" type="none"/>
              <a:tailEnd len="sm" w="sm" type="none"/>
            </a:ln>
          </p:spPr>
        </p:cxnSp>
        <p:cxnSp>
          <p:nvCxnSpPr>
            <p:cNvPr id="73" name="Google Shape;73;p4"/>
            <p:cNvCxnSpPr/>
            <p:nvPr/>
          </p:nvCxnSpPr>
          <p:spPr>
            <a:xfrm>
              <a:off x="-137160" y="914400"/>
              <a:ext cx="91440" cy="0"/>
            </a:xfrm>
            <a:prstGeom prst="straightConnector1">
              <a:avLst/>
            </a:prstGeom>
            <a:noFill/>
            <a:ln cap="flat" cmpd="sng" w="9525">
              <a:solidFill>
                <a:srgbClr val="737373"/>
              </a:solidFill>
              <a:prstDash val="solid"/>
              <a:round/>
              <a:headEnd len="sm" w="sm" type="none"/>
              <a:tailEnd len="sm" w="sm"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p:cSld name="Title Slide">
    <p:spTree>
      <p:nvGrpSpPr>
        <p:cNvPr id="263" name="Shape 263"/>
        <p:cNvGrpSpPr/>
        <p:nvPr/>
      </p:nvGrpSpPr>
      <p:grpSpPr>
        <a:xfrm>
          <a:off x="0" y="0"/>
          <a:ext cx="0" cy="0"/>
          <a:chOff x="0" y="0"/>
          <a:chExt cx="0" cy="0"/>
        </a:xfrm>
      </p:grpSpPr>
      <p:sp>
        <p:nvSpPr>
          <p:cNvPr id="264" name="Google Shape;264;p3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65" name="Google Shape;265;p3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480"/>
              </a:spcBef>
              <a:spcAft>
                <a:spcPts val="0"/>
              </a:spcAft>
              <a:buClr>
                <a:srgbClr val="FFCC00"/>
              </a:buClr>
              <a:buSzPts val="2400"/>
              <a:buFont typeface="Arial"/>
              <a:buNone/>
              <a:defRPr b="0" i="0" sz="2400" u="none" cap="none" strike="noStrike">
                <a:solidFill>
                  <a:schemeClr val="lt1"/>
                </a:solidFill>
                <a:latin typeface="Arial"/>
                <a:ea typeface="Arial"/>
                <a:cs typeface="Arial"/>
                <a:sym typeface="Arial"/>
              </a:defRPr>
            </a:lvl1pPr>
            <a:lvl2pPr lvl="1" marR="0" rtl="0" algn="ctr">
              <a:spcBef>
                <a:spcPts val="400"/>
              </a:spcBef>
              <a:spcAft>
                <a:spcPts val="0"/>
              </a:spcAft>
              <a:buClr>
                <a:schemeClr val="accent1"/>
              </a:buClr>
              <a:buSzPts val="2000"/>
              <a:buFont typeface="Arial"/>
              <a:buNone/>
              <a:defRPr b="0" i="0" sz="2000" u="none" cap="none" strike="noStrike">
                <a:solidFill>
                  <a:schemeClr val="accent1"/>
                </a:solidFill>
                <a:latin typeface="Arial"/>
                <a:ea typeface="Arial"/>
                <a:cs typeface="Arial"/>
                <a:sym typeface="Arial"/>
              </a:defRPr>
            </a:lvl2pPr>
            <a:lvl3pPr lvl="2" marR="0" rtl="0" algn="ctr">
              <a:spcBef>
                <a:spcPts val="340"/>
              </a:spcBef>
              <a:spcAft>
                <a:spcPts val="0"/>
              </a:spcAft>
              <a:buClr>
                <a:schemeClr val="lt1"/>
              </a:buClr>
              <a:buSzPts val="1700"/>
              <a:buFont typeface="Arial"/>
              <a:buNone/>
              <a:defRPr b="0" i="0" sz="1700" u="none" cap="none" strike="noStrike">
                <a:solidFill>
                  <a:schemeClr val="lt1"/>
                </a:solidFill>
                <a:latin typeface="Arial"/>
                <a:ea typeface="Arial"/>
                <a:cs typeface="Arial"/>
                <a:sym typeface="Arial"/>
              </a:defRPr>
            </a:lvl3pPr>
            <a:lvl4pPr lvl="3" marR="0" rtl="0" algn="ctr">
              <a:spcBef>
                <a:spcPts val="300"/>
              </a:spcBef>
              <a:spcAft>
                <a:spcPts val="0"/>
              </a:spcAft>
              <a:buClr>
                <a:schemeClr val="lt1"/>
              </a:buClr>
              <a:buSzPts val="1500"/>
              <a:buFont typeface="Arial"/>
              <a:buNone/>
              <a:defRPr b="0" i="0" sz="1500" u="none" cap="none" strike="noStrike">
                <a:solidFill>
                  <a:schemeClr val="lt1"/>
                </a:solidFill>
                <a:latin typeface="Arial"/>
                <a:ea typeface="Arial"/>
                <a:cs typeface="Arial"/>
                <a:sym typeface="Arial"/>
              </a:defRPr>
            </a:lvl4pPr>
            <a:lvl5pPr lvl="4" marR="0" rtl="0" algn="ctr">
              <a:spcBef>
                <a:spcPts val="26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5pPr>
            <a:lvl6pPr lvl="5" marR="0" rtl="0" algn="ctr">
              <a:spcBef>
                <a:spcPts val="26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6pPr>
            <a:lvl7pPr lvl="6" marR="0" rtl="0" algn="ctr">
              <a:spcBef>
                <a:spcPts val="26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7pPr>
            <a:lvl8pPr lvl="7" marR="0" rtl="0" algn="ctr">
              <a:spcBef>
                <a:spcPts val="26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8pPr>
            <a:lvl9pPr lvl="8" marR="0" rtl="0" algn="ctr">
              <a:spcBef>
                <a:spcPts val="260"/>
              </a:spcBef>
              <a:spcAft>
                <a:spcPts val="0"/>
              </a:spcAft>
              <a:buClr>
                <a:schemeClr val="lt1"/>
              </a:buClr>
              <a:buSzPts val="1300"/>
              <a:buFont typeface="Arial"/>
              <a:buNone/>
              <a:defRPr b="0" i="0" sz="1300" u="none" cap="none" strike="noStrike">
                <a:solidFill>
                  <a:schemeClr val="lt1"/>
                </a:solidFill>
                <a:latin typeface="Arial"/>
                <a:ea typeface="Arial"/>
                <a:cs typeface="Arial"/>
                <a:sym typeface="Arial"/>
              </a:defRPr>
            </a:lvl9pPr>
          </a:lstStyle>
          <a:p/>
        </p:txBody>
      </p:sp>
      <p:sp>
        <p:nvSpPr>
          <p:cNvPr id="266" name="Google Shape;266;p3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267" name="Shape 267"/>
        <p:cNvGrpSpPr/>
        <p:nvPr/>
      </p:nvGrpSpPr>
      <p:grpSpPr>
        <a:xfrm>
          <a:off x="0" y="0"/>
          <a:ext cx="0" cy="0"/>
          <a:chOff x="0" y="0"/>
          <a:chExt cx="0" cy="0"/>
        </a:xfrm>
      </p:grpSpPr>
      <p:sp>
        <p:nvSpPr>
          <p:cNvPr id="268" name="Google Shape;26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2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69" name="Google Shape;26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55600" lvl="0" marL="457200" marR="0" rtl="0" algn="l">
              <a:spcBef>
                <a:spcPts val="400"/>
              </a:spcBef>
              <a:spcAft>
                <a:spcPts val="0"/>
              </a:spcAft>
              <a:buClr>
                <a:srgbClr val="FFCC00"/>
              </a:buClr>
              <a:buSzPts val="2000"/>
              <a:buFont typeface="Arial"/>
              <a:buChar char="•"/>
              <a:defRPr b="0" i="0" sz="2000" u="none" cap="none" strike="noStrike">
                <a:solidFill>
                  <a:schemeClr val="lt1"/>
                </a:solidFill>
                <a:latin typeface="Arial"/>
                <a:ea typeface="Arial"/>
                <a:cs typeface="Arial"/>
                <a:sym typeface="Arial"/>
              </a:defRPr>
            </a:lvl1pPr>
            <a:lvl2pPr indent="-330200" lvl="1" marL="914400" marR="0" rtl="0" algn="l">
              <a:spcBef>
                <a:spcPts val="320"/>
              </a:spcBef>
              <a:spcAft>
                <a:spcPts val="0"/>
              </a:spcAft>
              <a:buClr>
                <a:schemeClr val="accent1"/>
              </a:buClr>
              <a:buSzPts val="1600"/>
              <a:buFont typeface="Arial"/>
              <a:buChar char="–"/>
              <a:defRPr b="0" i="0" sz="1600" u="none" cap="none" strike="noStrike">
                <a:solidFill>
                  <a:schemeClr val="accent1"/>
                </a:solidFill>
                <a:latin typeface="Arial"/>
                <a:ea typeface="Arial"/>
                <a:cs typeface="Arial"/>
                <a:sym typeface="Arial"/>
              </a:defRPr>
            </a:lvl2pPr>
            <a:lvl3pPr indent="-317500" lvl="2" marL="13716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17500" lvl="3" marL="18288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270" name="Google Shape;270;p3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271" name="Shape 271"/>
        <p:cNvGrpSpPr/>
        <p:nvPr/>
      </p:nvGrpSpPr>
      <p:grpSpPr>
        <a:xfrm>
          <a:off x="0" y="0"/>
          <a:ext cx="0" cy="0"/>
          <a:chOff x="0" y="0"/>
          <a:chExt cx="0" cy="0"/>
        </a:xfrm>
      </p:grpSpPr>
      <p:sp>
        <p:nvSpPr>
          <p:cNvPr id="272" name="Google Shape;272;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73" name="Google Shape;273;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FFCC00"/>
              </a:buClr>
              <a:buSzPts val="2000"/>
              <a:buFont typeface="Arial"/>
              <a:buNone/>
              <a:defRPr b="0" i="0" sz="2000" u="none" cap="none" strike="noStrike">
                <a:solidFill>
                  <a:schemeClr val="lt1"/>
                </a:solidFill>
                <a:latin typeface="Arial"/>
                <a:ea typeface="Arial"/>
                <a:cs typeface="Arial"/>
                <a:sym typeface="Arial"/>
              </a:defRPr>
            </a:lvl1pPr>
            <a:lvl2pPr indent="-228600" lvl="1" marL="914400" marR="0" rtl="0" algn="l">
              <a:spcBef>
                <a:spcPts val="360"/>
              </a:spcBef>
              <a:spcAft>
                <a:spcPts val="0"/>
              </a:spcAft>
              <a:buClr>
                <a:schemeClr val="accent1"/>
              </a:buClr>
              <a:buSzPts val="1800"/>
              <a:buFont typeface="Arial"/>
              <a:buNone/>
              <a:defRPr b="0" i="0" sz="1800" u="none" cap="none" strike="noStrike">
                <a:solidFill>
                  <a:schemeClr val="accent1"/>
                </a:solidFill>
                <a:latin typeface="Arial"/>
                <a:ea typeface="Arial"/>
                <a:cs typeface="Arial"/>
                <a:sym typeface="Arial"/>
              </a:defRPr>
            </a:lvl2pPr>
            <a:lvl3pPr indent="-228600" lvl="2" marL="1371600" marR="0" rtl="0" algn="l">
              <a:spcBef>
                <a:spcPts val="32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4pPr>
            <a:lvl5pPr indent="-228600" lvl="4" marL="22860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5pPr>
            <a:lvl6pPr indent="-228600" lvl="5" marL="27432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6pPr>
            <a:lvl7pPr indent="-228600" lvl="6" marL="32004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7pPr>
            <a:lvl8pPr indent="-228600" lvl="7" marL="36576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8pPr>
            <a:lvl9pPr indent="-228600" lvl="8" marL="4114800" marR="0" rtl="0" algn="l">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9pPr>
          </a:lstStyle>
          <a:p/>
        </p:txBody>
      </p:sp>
      <p:sp>
        <p:nvSpPr>
          <p:cNvPr id="274" name="Google Shape;274;p3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5" name="Google Shape;275;p3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276" name="Shape 276"/>
        <p:cNvGrpSpPr/>
        <p:nvPr/>
      </p:nvGrpSpPr>
      <p:grpSpPr>
        <a:xfrm>
          <a:off x="0" y="0"/>
          <a:ext cx="0" cy="0"/>
          <a:chOff x="0" y="0"/>
          <a:chExt cx="0" cy="0"/>
        </a:xfrm>
      </p:grpSpPr>
      <p:sp>
        <p:nvSpPr>
          <p:cNvPr id="277" name="Google Shape;27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2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78" name="Google Shape;278;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rgbClr val="FFCC00"/>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accen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79" name="Google Shape;279;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rgbClr val="FFCC00"/>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spcBef>
                <a:spcPts val="480"/>
              </a:spcBef>
              <a:spcAft>
                <a:spcPts val="0"/>
              </a:spcAft>
              <a:buClr>
                <a:schemeClr val="accent1"/>
              </a:buClr>
              <a:buSzPts val="2400"/>
              <a:buFont typeface="Arial"/>
              <a:buChar char="–"/>
              <a:defRPr b="0" i="0" sz="2400" u="none" cap="none" strike="noStrike">
                <a:solidFill>
                  <a:schemeClr val="accent1"/>
                </a:solidFill>
                <a:latin typeface="Arial"/>
                <a:ea typeface="Arial"/>
                <a:cs typeface="Arial"/>
                <a:sym typeface="Arial"/>
              </a:defRPr>
            </a:lvl2pPr>
            <a:lvl3pPr indent="-355600" lvl="2" marL="1371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80" name="Google Shape;280;p3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281" name="Shape 281"/>
        <p:cNvGrpSpPr/>
        <p:nvPr/>
      </p:nvGrpSpPr>
      <p:grpSpPr>
        <a:xfrm>
          <a:off x="0" y="0"/>
          <a:ext cx="0" cy="0"/>
          <a:chOff x="0" y="0"/>
          <a:chExt cx="0" cy="0"/>
        </a:xfrm>
      </p:grpSpPr>
      <p:sp>
        <p:nvSpPr>
          <p:cNvPr id="282" name="Google Shape;282;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2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83" name="Google Shape;283;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rgbClr val="FFCC00"/>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284" name="Google Shape;284;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CC00"/>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85" name="Google Shape;285;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rgbClr val="FFCC00"/>
              </a:buClr>
              <a:buSzPts val="2400"/>
              <a:buFont typeface="Arial"/>
              <a:buNone/>
              <a:defRPr b="1" i="0" sz="2400" u="none" cap="none" strike="noStrike">
                <a:solidFill>
                  <a:schemeClr val="lt1"/>
                </a:solidFill>
                <a:latin typeface="Arial"/>
                <a:ea typeface="Arial"/>
                <a:cs typeface="Arial"/>
                <a:sym typeface="Arial"/>
              </a:defRPr>
            </a:lvl1pPr>
            <a:lvl2pPr indent="-228600" lvl="1" marL="914400" marR="0" rtl="0" algn="l">
              <a:spcBef>
                <a:spcPts val="400"/>
              </a:spcBef>
              <a:spcAft>
                <a:spcPts val="0"/>
              </a:spcAft>
              <a:buClr>
                <a:schemeClr val="accent1"/>
              </a:buClr>
              <a:buSzPts val="2000"/>
              <a:buFont typeface="Arial"/>
              <a:buNone/>
              <a:defRPr b="1" i="0" sz="2000" u="none" cap="none" strike="noStrike">
                <a:solidFill>
                  <a:schemeClr val="accent1"/>
                </a:solidFill>
                <a:latin typeface="Arial"/>
                <a:ea typeface="Arial"/>
                <a:cs typeface="Arial"/>
                <a:sym typeface="Arial"/>
              </a:defRPr>
            </a:lvl2pPr>
            <a:lvl3pPr indent="-228600" lvl="2" marL="1371600" marR="0" rtl="0" algn="l">
              <a:spcBef>
                <a:spcPts val="36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3pPr>
            <a:lvl4pPr indent="-228600" lvl="3" marL="1828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4pPr>
            <a:lvl5pPr indent="-228600" lvl="4" marL="22860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5pPr>
            <a:lvl6pPr indent="-228600" lvl="5" marL="27432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6pPr>
            <a:lvl7pPr indent="-228600" lvl="6" marL="32004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7pPr>
            <a:lvl8pPr indent="-228600" lvl="7" marL="36576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8pPr>
            <a:lvl9pPr indent="-228600" lvl="8" marL="4114800" marR="0" rtl="0" algn="l">
              <a:spcBef>
                <a:spcPts val="32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9pPr>
          </a:lstStyle>
          <a:p/>
        </p:txBody>
      </p:sp>
      <p:sp>
        <p:nvSpPr>
          <p:cNvPr id="286" name="Google Shape;286;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CC00"/>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87" name="Google Shape;287;p3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8" name="Google Shape;288;p3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289" name="Shape 289"/>
        <p:cNvGrpSpPr/>
        <p:nvPr/>
      </p:nvGrpSpPr>
      <p:grpSpPr>
        <a:xfrm>
          <a:off x="0" y="0"/>
          <a:ext cx="0" cy="0"/>
          <a:chOff x="0" y="0"/>
          <a:chExt cx="0" cy="0"/>
        </a:xfrm>
      </p:grpSpPr>
      <p:sp>
        <p:nvSpPr>
          <p:cNvPr id="290" name="Google Shape;290;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2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91" name="Google Shape;291;p3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2" name="Google Shape;292;p3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293" name="Shape 293"/>
        <p:cNvGrpSpPr/>
        <p:nvPr/>
      </p:nvGrpSpPr>
      <p:grpSpPr>
        <a:xfrm>
          <a:off x="0" y="0"/>
          <a:ext cx="0" cy="0"/>
          <a:chOff x="0" y="0"/>
          <a:chExt cx="0" cy="0"/>
        </a:xfrm>
      </p:grpSpPr>
      <p:sp>
        <p:nvSpPr>
          <p:cNvPr id="294" name="Google Shape;294;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95" name="Google Shape;295;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rgbClr val="FFCC00"/>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accent1"/>
              </a:buClr>
              <a:buSzPts val="2800"/>
              <a:buFont typeface="Arial"/>
              <a:buChar char="–"/>
              <a:defRPr b="0" i="0" sz="2800" u="none" cap="none" strike="noStrike">
                <a:solidFill>
                  <a:schemeClr val="accent1"/>
                </a:solidFill>
                <a:latin typeface="Arial"/>
                <a:ea typeface="Arial"/>
                <a:cs typeface="Arial"/>
                <a:sym typeface="Arial"/>
              </a:defRPr>
            </a:lvl2pPr>
            <a:lvl3pPr indent="-381000" lvl="2" marL="1371600" marR="0" rtl="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296" name="Google Shape;296;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rgbClr val="FFCC00"/>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Arial"/>
              <a:buNone/>
              <a:defRPr b="0" i="0" sz="1200" u="none" cap="none" strike="noStrike">
                <a:solidFill>
                  <a:schemeClr val="accen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
        <p:nvSpPr>
          <p:cNvPr id="297" name="Google Shape;297;p3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8" name="Google Shape;298;p3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299" name="Shape 299"/>
        <p:cNvGrpSpPr/>
        <p:nvPr/>
      </p:nvGrpSpPr>
      <p:grpSpPr>
        <a:xfrm>
          <a:off x="0" y="0"/>
          <a:ext cx="0" cy="0"/>
          <a:chOff x="0" y="0"/>
          <a:chExt cx="0" cy="0"/>
        </a:xfrm>
      </p:grpSpPr>
      <p:sp>
        <p:nvSpPr>
          <p:cNvPr id="300" name="Google Shape;300;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301" name="Google Shape;301;p4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rgbClr val="FFCC00"/>
              </a:buClr>
              <a:buSzPts val="3200"/>
              <a:buFont typeface="Arial"/>
              <a:buNone/>
              <a:defRPr b="0" i="0" sz="3200" u="none" cap="none" strike="noStrike">
                <a:solidFill>
                  <a:schemeClr val="lt1"/>
                </a:solidFill>
                <a:latin typeface="Arial"/>
                <a:ea typeface="Arial"/>
                <a:cs typeface="Arial"/>
                <a:sym typeface="Arial"/>
              </a:defRPr>
            </a:lvl1pPr>
            <a:lvl2pPr lvl="1" marR="0" rtl="0" algn="l">
              <a:spcBef>
                <a:spcPts val="560"/>
              </a:spcBef>
              <a:spcAft>
                <a:spcPts val="0"/>
              </a:spcAft>
              <a:buClr>
                <a:schemeClr val="accent1"/>
              </a:buClr>
              <a:buSzPts val="2800"/>
              <a:buFont typeface="Arial"/>
              <a:buNone/>
              <a:defRPr b="0" i="0" sz="2800" u="none" cap="none" strike="noStrike">
                <a:solidFill>
                  <a:schemeClr val="accent1"/>
                </a:solidFill>
                <a:latin typeface="Arial"/>
                <a:ea typeface="Arial"/>
                <a:cs typeface="Arial"/>
                <a:sym typeface="Arial"/>
              </a:defRPr>
            </a:lvl2pPr>
            <a:lvl3pPr lvl="2" marR="0" rtl="0" algn="l">
              <a:spcBef>
                <a:spcPts val="48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3pPr>
            <a:lvl4pPr lvl="3"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4pPr>
            <a:lvl5pPr lvl="4"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6pPr>
            <a:lvl7pPr lvl="6"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7pPr>
            <a:lvl8pPr lvl="7"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8pPr>
            <a:lvl9pPr lvl="8" marR="0" rtl="0" algn="l">
              <a:spcBef>
                <a:spcPts val="4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9pPr>
          </a:lstStyle>
          <a:p/>
        </p:txBody>
      </p:sp>
      <p:sp>
        <p:nvSpPr>
          <p:cNvPr id="302" name="Google Shape;302;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rgbClr val="FFCC00"/>
              </a:buClr>
              <a:buSzPts val="1400"/>
              <a:buFont typeface="Arial"/>
              <a:buNone/>
              <a:defRPr b="0" i="0" sz="1400" u="none" cap="none" strike="noStrike">
                <a:solidFill>
                  <a:schemeClr val="lt1"/>
                </a:solidFill>
                <a:latin typeface="Arial"/>
                <a:ea typeface="Arial"/>
                <a:cs typeface="Arial"/>
                <a:sym typeface="Arial"/>
              </a:defRPr>
            </a:lvl1pPr>
            <a:lvl2pPr indent="-228600" lvl="1" marL="914400" marR="0" rtl="0" algn="l">
              <a:spcBef>
                <a:spcPts val="240"/>
              </a:spcBef>
              <a:spcAft>
                <a:spcPts val="0"/>
              </a:spcAft>
              <a:buClr>
                <a:schemeClr val="accent1"/>
              </a:buClr>
              <a:buSzPts val="1200"/>
              <a:buFont typeface="Arial"/>
              <a:buNone/>
              <a:defRPr b="0" i="0" sz="1200" u="none" cap="none" strike="noStrike">
                <a:solidFill>
                  <a:schemeClr val="accent1"/>
                </a:solidFill>
                <a:latin typeface="Arial"/>
                <a:ea typeface="Arial"/>
                <a:cs typeface="Arial"/>
                <a:sym typeface="Arial"/>
              </a:defRPr>
            </a:lvl2pPr>
            <a:lvl3pPr indent="-228600" lvl="2" marL="1371600" marR="0" rtl="0" algn="l">
              <a:spcBef>
                <a:spcPts val="200"/>
              </a:spcBef>
              <a:spcAft>
                <a:spcPts val="0"/>
              </a:spcAft>
              <a:buClr>
                <a:schemeClr val="lt1"/>
              </a:buClr>
              <a:buSzPts val="1000"/>
              <a:buFont typeface="Arial"/>
              <a:buNone/>
              <a:defRPr b="0" i="0" sz="1000" u="none" cap="none" strike="noStrike">
                <a:solidFill>
                  <a:schemeClr val="lt1"/>
                </a:solidFill>
                <a:latin typeface="Arial"/>
                <a:ea typeface="Arial"/>
                <a:cs typeface="Arial"/>
                <a:sym typeface="Arial"/>
              </a:defRPr>
            </a:lvl3pPr>
            <a:lvl4pPr indent="-228600" lvl="3" marL="1828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4pPr>
            <a:lvl5pPr indent="-228600" lvl="4" marL="22860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5pPr>
            <a:lvl6pPr indent="-228600" lvl="5" marL="27432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6pPr>
            <a:lvl7pPr indent="-228600" lvl="6" marL="32004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7pPr>
            <a:lvl8pPr indent="-228600" lvl="7" marL="36576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8pPr>
            <a:lvl9pPr indent="-228600" lvl="8" marL="4114800" marR="0" rtl="0" algn="l">
              <a:spcBef>
                <a:spcPts val="180"/>
              </a:spcBef>
              <a:spcAft>
                <a:spcPts val="0"/>
              </a:spcAft>
              <a:buClr>
                <a:schemeClr val="lt1"/>
              </a:buClr>
              <a:buSzPts val="900"/>
              <a:buFont typeface="Arial"/>
              <a:buNone/>
              <a:defRPr b="0" i="0" sz="900" u="none" cap="none" strike="noStrike">
                <a:solidFill>
                  <a:schemeClr val="lt1"/>
                </a:solidFill>
                <a:latin typeface="Arial"/>
                <a:ea typeface="Arial"/>
                <a:cs typeface="Arial"/>
                <a:sym typeface="Arial"/>
              </a:defRPr>
            </a:lvl9pPr>
          </a:lstStyle>
          <a:p/>
        </p:txBody>
      </p:sp>
      <p:sp>
        <p:nvSpPr>
          <p:cNvPr id="303" name="Google Shape;303;p4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4" name="Google Shape;304;p4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305" name="Shape 305"/>
        <p:cNvGrpSpPr/>
        <p:nvPr/>
      </p:nvGrpSpPr>
      <p:grpSpPr>
        <a:xfrm>
          <a:off x="0" y="0"/>
          <a:ext cx="0" cy="0"/>
          <a:chOff x="0" y="0"/>
          <a:chExt cx="0" cy="0"/>
        </a:xfrm>
      </p:grpSpPr>
      <p:sp>
        <p:nvSpPr>
          <p:cNvPr id="306" name="Google Shape;306;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307" name="Google Shape;307;p4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CC00"/>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2pPr>
            <a:lvl3pPr indent="-336550" lvl="2" marL="1371600" marR="0" rtl="0" algn="l">
              <a:spcBef>
                <a:spcPts val="340"/>
              </a:spcBef>
              <a:spcAft>
                <a:spcPts val="0"/>
              </a:spcAft>
              <a:buClr>
                <a:schemeClr val="lt1"/>
              </a:buClr>
              <a:buSzPts val="1700"/>
              <a:buFont typeface="Arial"/>
              <a:buChar char="•"/>
              <a:defRPr b="0" i="0" sz="1700" u="none" cap="none" strike="noStrike">
                <a:solidFill>
                  <a:schemeClr val="lt1"/>
                </a:solidFill>
                <a:latin typeface="Arial"/>
                <a:ea typeface="Arial"/>
                <a:cs typeface="Arial"/>
                <a:sym typeface="Arial"/>
              </a:defRPr>
            </a:lvl3pPr>
            <a:lvl4pPr indent="-323850" lvl="3" marL="1828800" marR="0" rtl="0" algn="l">
              <a:spcBef>
                <a:spcPts val="3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4pPr>
            <a:lvl5pPr indent="-311150" lvl="4" marL="22860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308" name="Google Shape;308;p4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9" name="Google Shape;309;p4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310" name="Shape 310"/>
        <p:cNvGrpSpPr/>
        <p:nvPr/>
      </p:nvGrpSpPr>
      <p:grpSpPr>
        <a:xfrm>
          <a:off x="0" y="0"/>
          <a:ext cx="0" cy="0"/>
          <a:chOff x="0" y="0"/>
          <a:chExt cx="0" cy="0"/>
        </a:xfrm>
      </p:grpSpPr>
      <p:sp>
        <p:nvSpPr>
          <p:cNvPr id="311" name="Google Shape;311;p4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312" name="Google Shape;312;p4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CC00"/>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2pPr>
            <a:lvl3pPr indent="-336550" lvl="2" marL="1371600" marR="0" rtl="0" algn="l">
              <a:spcBef>
                <a:spcPts val="340"/>
              </a:spcBef>
              <a:spcAft>
                <a:spcPts val="0"/>
              </a:spcAft>
              <a:buClr>
                <a:schemeClr val="lt1"/>
              </a:buClr>
              <a:buSzPts val="1700"/>
              <a:buFont typeface="Arial"/>
              <a:buChar char="•"/>
              <a:defRPr b="0" i="0" sz="1700" u="none" cap="none" strike="noStrike">
                <a:solidFill>
                  <a:schemeClr val="lt1"/>
                </a:solidFill>
                <a:latin typeface="Arial"/>
                <a:ea typeface="Arial"/>
                <a:cs typeface="Arial"/>
                <a:sym typeface="Arial"/>
              </a:defRPr>
            </a:lvl3pPr>
            <a:lvl4pPr indent="-323850" lvl="3" marL="1828800" marR="0" rtl="0" algn="l">
              <a:spcBef>
                <a:spcPts val="3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4pPr>
            <a:lvl5pPr indent="-311150" lvl="4" marL="22860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313" name="Google Shape;313;p4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4" name="Google Shape;314;p4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2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showMasterSp="0" type="obj">
  <p:cSld name="OBJECT">
    <p:spTree>
      <p:nvGrpSpPr>
        <p:cNvPr id="74" name="Shape 74"/>
        <p:cNvGrpSpPr/>
        <p:nvPr/>
      </p:nvGrpSpPr>
      <p:grpSpPr>
        <a:xfrm>
          <a:off x="0" y="0"/>
          <a:ext cx="0" cy="0"/>
          <a:chOff x="0" y="0"/>
          <a:chExt cx="0" cy="0"/>
        </a:xfrm>
      </p:grpSpPr>
      <p:sp>
        <p:nvSpPr>
          <p:cNvPr id="75" name="Google Shape;75;p5"/>
          <p:cNvSpPr txBox="1"/>
          <p:nvPr>
            <p:ph type="title"/>
          </p:nvPr>
        </p:nvSpPr>
        <p:spPr>
          <a:xfrm>
            <a:off x="457200" y="152400"/>
            <a:ext cx="83820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5"/>
          <p:cNvSpPr txBox="1"/>
          <p:nvPr>
            <p:ph idx="1" type="body"/>
          </p:nvPr>
        </p:nvSpPr>
        <p:spPr>
          <a:xfrm>
            <a:off x="457200" y="1219200"/>
            <a:ext cx="8382000" cy="4815840"/>
          </a:xfrm>
          <a:prstGeom prst="rect">
            <a:avLst/>
          </a:prstGeom>
          <a:noFill/>
          <a:ln>
            <a:noFill/>
          </a:ln>
        </p:spPr>
        <p:txBody>
          <a:bodyPr anchorCtr="0" anchor="t" bIns="0" lIns="0" spcFirstLastPara="1" rIns="0" wrap="square" tIns="0"/>
          <a:lstStyle>
            <a:lvl1pPr indent="-381000" lvl="0" marL="457200" marR="0" rtl="0" algn="l">
              <a:spcBef>
                <a:spcPts val="1200"/>
              </a:spcBef>
              <a:spcAft>
                <a:spcPts val="0"/>
              </a:spcAft>
              <a:buClr>
                <a:schemeClr val="dk1"/>
              </a:buClr>
              <a:buSzPts val="2400"/>
              <a:buFont typeface="Arial Black"/>
              <a:buAutoNum type="arabicPeriod"/>
              <a:defRPr b="0" i="0" sz="24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7" name="Google Shape;77;p5"/>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5"/>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315" name="Shape 315"/>
        <p:cNvGrpSpPr/>
        <p:nvPr/>
      </p:nvGrpSpPr>
      <p:grpSpPr>
        <a:xfrm>
          <a:off x="0" y="0"/>
          <a:ext cx="0" cy="0"/>
          <a:chOff x="0" y="0"/>
          <a:chExt cx="0" cy="0"/>
        </a:xfrm>
      </p:grpSpPr>
      <p:sp>
        <p:nvSpPr>
          <p:cNvPr id="316" name="Google Shape;316;p4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7" name="Google Shape;317;p4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sz="1800">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p:cSld name="Custom Layout">
    <p:spTree>
      <p:nvGrpSpPr>
        <p:cNvPr id="318" name="Shape 318"/>
        <p:cNvGrpSpPr/>
        <p:nvPr/>
      </p:nvGrpSpPr>
      <p:grpSpPr>
        <a:xfrm>
          <a:off x="0" y="0"/>
          <a:ext cx="0" cy="0"/>
          <a:chOff x="0" y="0"/>
          <a:chExt cx="0" cy="0"/>
        </a:xfrm>
      </p:grpSpPr>
      <p:sp>
        <p:nvSpPr>
          <p:cNvPr id="319" name="Google Shape;31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320" name="Google Shape;320;p44"/>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CC00"/>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36550" lvl="2" marL="1371600" marR="0" rtl="0" algn="l">
              <a:spcBef>
                <a:spcPts val="340"/>
              </a:spcBef>
              <a:spcAft>
                <a:spcPts val="0"/>
              </a:spcAft>
              <a:buClr>
                <a:schemeClr val="lt1"/>
              </a:buClr>
              <a:buSzPts val="1700"/>
              <a:buFont typeface="Arial"/>
              <a:buChar char="•"/>
              <a:defRPr b="0" i="0" sz="1700" u="none" cap="none" strike="noStrike">
                <a:solidFill>
                  <a:schemeClr val="lt1"/>
                </a:solidFill>
                <a:latin typeface="Arial"/>
                <a:ea typeface="Arial"/>
                <a:cs typeface="Arial"/>
                <a:sym typeface="Arial"/>
              </a:defRPr>
            </a:lvl3pPr>
            <a:lvl4pPr indent="-323850" lvl="3" marL="1828800" marR="0" rtl="0" algn="l">
              <a:spcBef>
                <a:spcPts val="3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4pPr>
            <a:lvl5pPr indent="-311150" lvl="4" marL="22860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9pPr>
          </a:lstStyle>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24" name="Shape 324"/>
        <p:cNvGrpSpPr/>
        <p:nvPr/>
      </p:nvGrpSpPr>
      <p:grpSpPr>
        <a:xfrm>
          <a:off x="0" y="0"/>
          <a:ext cx="0" cy="0"/>
          <a:chOff x="0" y="0"/>
          <a:chExt cx="0" cy="0"/>
        </a:xfrm>
      </p:grpSpPr>
      <p:sp>
        <p:nvSpPr>
          <p:cNvPr id="325" name="Google Shape;325;p46"/>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26" name="Google Shape;326;p46"/>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27" name="Shape 327"/>
        <p:cNvGrpSpPr/>
        <p:nvPr/>
      </p:nvGrpSpPr>
      <p:grpSpPr>
        <a:xfrm>
          <a:off x="0" y="0"/>
          <a:ext cx="0" cy="0"/>
          <a:chOff x="0" y="0"/>
          <a:chExt cx="0" cy="0"/>
        </a:xfrm>
      </p:grpSpPr>
      <p:sp>
        <p:nvSpPr>
          <p:cNvPr id="328" name="Google Shape;328;p47"/>
          <p:cNvSpPr txBox="1"/>
          <p:nvPr>
            <p:ph type="ctrTitle"/>
          </p:nvPr>
        </p:nvSpPr>
        <p:spPr>
          <a:xfrm>
            <a:off x="685800" y="2130429"/>
            <a:ext cx="7772400" cy="1470025"/>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29" name="Google Shape;329;p47"/>
          <p:cNvSpPr txBox="1"/>
          <p:nvPr>
            <p:ph idx="1" type="subTitle"/>
          </p:nvPr>
        </p:nvSpPr>
        <p:spPr>
          <a:xfrm>
            <a:off x="1371600" y="3886200"/>
            <a:ext cx="6400800" cy="1752600"/>
          </a:xfrm>
          <a:prstGeom prst="rect">
            <a:avLst/>
          </a:prstGeom>
          <a:noFill/>
          <a:ln>
            <a:noFill/>
          </a:ln>
        </p:spPr>
        <p:txBody>
          <a:bodyPr anchorCtr="0" anchor="t" bIns="44450" lIns="90475" spcFirstLastPara="1" rIns="90475" wrap="square" tIns="44450"/>
          <a:lstStyle>
            <a:lvl1pPr lvl="0" marR="0" rtl="0" algn="ctr">
              <a:spcBef>
                <a:spcPts val="640"/>
              </a:spcBef>
              <a:spcAft>
                <a:spcPts val="0"/>
              </a:spcAft>
              <a:buClr>
                <a:schemeClr val="lt1"/>
              </a:buClr>
              <a:buSzPts val="3200"/>
              <a:buFont typeface="Times New Roman"/>
              <a:buNone/>
              <a:defRPr b="0" i="0" sz="3200" u="none" cap="none" strike="noStrike">
                <a:solidFill>
                  <a:schemeClr val="lt1"/>
                </a:solidFill>
                <a:latin typeface="Times New Roman"/>
                <a:ea typeface="Times New Roman"/>
                <a:cs typeface="Times New Roman"/>
                <a:sym typeface="Times New Roman"/>
              </a:defRPr>
            </a:lvl1pPr>
            <a:lvl2pPr lvl="1" marR="0" rtl="0" algn="ctr">
              <a:spcBef>
                <a:spcPts val="560"/>
              </a:spcBef>
              <a:spcAft>
                <a:spcPts val="0"/>
              </a:spcAft>
              <a:buClr>
                <a:schemeClr val="lt1"/>
              </a:buClr>
              <a:buSzPts val="2800"/>
              <a:buFont typeface="Times New Roman"/>
              <a:buNone/>
              <a:defRPr b="0" i="0" sz="2800" u="none" cap="none" strike="noStrike">
                <a:solidFill>
                  <a:schemeClr val="lt1"/>
                </a:solidFill>
                <a:latin typeface="Times New Roman"/>
                <a:ea typeface="Times New Roman"/>
                <a:cs typeface="Times New Roman"/>
                <a:sym typeface="Times New Roman"/>
              </a:defRPr>
            </a:lvl2pPr>
            <a:lvl3pPr lvl="2" marR="0" rtl="0" algn="ctr">
              <a:spcBef>
                <a:spcPts val="480"/>
              </a:spcBef>
              <a:spcAft>
                <a:spcPts val="0"/>
              </a:spcAft>
              <a:buClr>
                <a:schemeClr val="lt1"/>
              </a:buClr>
              <a:buSzPts val="2400"/>
              <a:buFont typeface="Times New Roman"/>
              <a:buNone/>
              <a:defRPr b="0" i="0" sz="2400" u="none" cap="none" strike="noStrike">
                <a:solidFill>
                  <a:schemeClr val="lt1"/>
                </a:solidFill>
                <a:latin typeface="Times New Roman"/>
                <a:ea typeface="Times New Roman"/>
                <a:cs typeface="Times New Roman"/>
                <a:sym typeface="Times New Roman"/>
              </a:defRPr>
            </a:lvl3pPr>
            <a:lvl4pPr lvl="3"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0" name="Shape 330"/>
        <p:cNvGrpSpPr/>
        <p:nvPr/>
      </p:nvGrpSpPr>
      <p:grpSpPr>
        <a:xfrm>
          <a:off x="0" y="0"/>
          <a:ext cx="0" cy="0"/>
          <a:chOff x="0" y="0"/>
          <a:chExt cx="0" cy="0"/>
        </a:xfrm>
      </p:grpSpPr>
      <p:sp>
        <p:nvSpPr>
          <p:cNvPr id="331" name="Google Shape;331;p48"/>
          <p:cNvSpPr txBox="1"/>
          <p:nvPr>
            <p:ph type="title"/>
          </p:nvPr>
        </p:nvSpPr>
        <p:spPr>
          <a:xfrm>
            <a:off x="722313" y="4406904"/>
            <a:ext cx="7772400" cy="1362075"/>
          </a:xfrm>
          <a:prstGeom prst="rect">
            <a:avLst/>
          </a:prstGeom>
          <a:noFill/>
          <a:ln>
            <a:noFill/>
          </a:ln>
        </p:spPr>
        <p:txBody>
          <a:bodyPr anchorCtr="0" anchor="t" bIns="44450" lIns="90475" spcFirstLastPara="1" rIns="90475" wrap="square" tIns="44450"/>
          <a:lstStyle>
            <a:lvl1pPr lvl="0" marR="0" rtl="0" algn="l">
              <a:spcBef>
                <a:spcPts val="0"/>
              </a:spcBef>
              <a:spcAft>
                <a:spcPts val="0"/>
              </a:spcAft>
              <a:buSzPts val="1400"/>
              <a:buNone/>
              <a:defRPr b="1" i="0" sz="40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32" name="Google Shape;332;p48"/>
          <p:cNvSpPr txBox="1"/>
          <p:nvPr>
            <p:ph idx="1" type="body"/>
          </p:nvPr>
        </p:nvSpPr>
        <p:spPr>
          <a:xfrm>
            <a:off x="722313" y="2906713"/>
            <a:ext cx="7772400" cy="1500187"/>
          </a:xfrm>
          <a:prstGeom prst="rect">
            <a:avLst/>
          </a:prstGeom>
          <a:noFill/>
          <a:ln>
            <a:noFill/>
          </a:ln>
        </p:spPr>
        <p:txBody>
          <a:bodyPr anchorCtr="0" anchor="b" bIns="44450" lIns="90475" spcFirstLastPara="1" rIns="90475" wrap="square" tIns="44450"/>
          <a:lstStyle>
            <a:lvl1pPr indent="-228600" lvl="0" marL="457200"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lt1"/>
              </a:buClr>
              <a:buSzPts val="1800"/>
              <a:buFont typeface="Times New Roman"/>
              <a:buNone/>
              <a:defRPr b="0" i="0" sz="18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lt1"/>
              </a:buClr>
              <a:buSzPts val="1600"/>
              <a:buFont typeface="Times New Roman"/>
              <a:buNone/>
              <a:defRPr b="0" i="0" sz="16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3" name="Shape 333"/>
        <p:cNvGrpSpPr/>
        <p:nvPr/>
      </p:nvGrpSpPr>
      <p:grpSpPr>
        <a:xfrm>
          <a:off x="0" y="0"/>
          <a:ext cx="0" cy="0"/>
          <a:chOff x="0" y="0"/>
          <a:chExt cx="0" cy="0"/>
        </a:xfrm>
      </p:grpSpPr>
      <p:sp>
        <p:nvSpPr>
          <p:cNvPr id="334" name="Google Shape;334;p49"/>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35" name="Google Shape;335;p49"/>
          <p:cNvSpPr txBox="1"/>
          <p:nvPr>
            <p:ph idx="1" type="body"/>
          </p:nvPr>
        </p:nvSpPr>
        <p:spPr>
          <a:xfrm>
            <a:off x="685800" y="1981200"/>
            <a:ext cx="3810000" cy="4114800"/>
          </a:xfrm>
          <a:prstGeom prst="rect">
            <a:avLst/>
          </a:prstGeom>
          <a:noFill/>
          <a:ln>
            <a:noFill/>
          </a:ln>
        </p:spPr>
        <p:txBody>
          <a:bodyPr anchorCtr="0" anchor="t" bIns="44450" lIns="90475" spcFirstLastPara="1" rIns="90475" wrap="square" tIns="44450"/>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336" name="Google Shape;336;p49"/>
          <p:cNvSpPr txBox="1"/>
          <p:nvPr>
            <p:ph idx="2" type="body"/>
          </p:nvPr>
        </p:nvSpPr>
        <p:spPr>
          <a:xfrm>
            <a:off x="4648200" y="1981200"/>
            <a:ext cx="3810000" cy="4114800"/>
          </a:xfrm>
          <a:prstGeom prst="rect">
            <a:avLst/>
          </a:prstGeom>
          <a:noFill/>
          <a:ln>
            <a:noFill/>
          </a:ln>
        </p:spPr>
        <p:txBody>
          <a:bodyPr anchorCtr="0" anchor="t" bIns="44450" lIns="90475" spcFirstLastPara="1" rIns="90475" wrap="square" tIns="44450"/>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37" name="Shape 337"/>
        <p:cNvGrpSpPr/>
        <p:nvPr/>
      </p:nvGrpSpPr>
      <p:grpSpPr>
        <a:xfrm>
          <a:off x="0" y="0"/>
          <a:ext cx="0" cy="0"/>
          <a:chOff x="0" y="0"/>
          <a:chExt cx="0" cy="0"/>
        </a:xfrm>
      </p:grpSpPr>
      <p:sp>
        <p:nvSpPr>
          <p:cNvPr id="338" name="Google Shape;338;p50"/>
          <p:cNvSpPr txBox="1"/>
          <p:nvPr>
            <p:ph type="title"/>
          </p:nvPr>
        </p:nvSpPr>
        <p:spPr>
          <a:xfrm>
            <a:off x="457200" y="274638"/>
            <a:ext cx="82296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39" name="Google Shape;339;p50"/>
          <p:cNvSpPr txBox="1"/>
          <p:nvPr>
            <p:ph idx="1" type="body"/>
          </p:nvPr>
        </p:nvSpPr>
        <p:spPr>
          <a:xfrm>
            <a:off x="457200" y="1535113"/>
            <a:ext cx="4040188" cy="639762"/>
          </a:xfrm>
          <a:prstGeom prst="rect">
            <a:avLst/>
          </a:prstGeom>
          <a:noFill/>
          <a:ln>
            <a:noFill/>
          </a:ln>
        </p:spPr>
        <p:txBody>
          <a:bodyPr anchorCtr="0" anchor="b" bIns="44450" lIns="90475" spcFirstLastPara="1" rIns="90475" wrap="square" tIns="44450"/>
          <a:lstStyle>
            <a:lvl1pPr indent="-228600" lvl="0" marL="457200" marR="0" rtl="0" algn="l">
              <a:spcBef>
                <a:spcPts val="480"/>
              </a:spcBef>
              <a:spcAft>
                <a:spcPts val="0"/>
              </a:spcAft>
              <a:buClr>
                <a:schemeClr val="lt1"/>
              </a:buClr>
              <a:buSzPts val="24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0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18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340" name="Google Shape;340;p50"/>
          <p:cNvSpPr txBox="1"/>
          <p:nvPr>
            <p:ph idx="2" type="body"/>
          </p:nvPr>
        </p:nvSpPr>
        <p:spPr>
          <a:xfrm>
            <a:off x="457200" y="2174875"/>
            <a:ext cx="4040188" cy="3951288"/>
          </a:xfrm>
          <a:prstGeom prst="rect">
            <a:avLst/>
          </a:prstGeom>
          <a:noFill/>
          <a:ln>
            <a:noFill/>
          </a:ln>
        </p:spPr>
        <p:txBody>
          <a:bodyPr anchorCtr="0" anchor="t" bIns="44450" lIns="90475" spcFirstLastPara="1" rIns="90475" wrap="square" tIns="44450"/>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
        <p:nvSpPr>
          <p:cNvPr id="341" name="Google Shape;341;p50"/>
          <p:cNvSpPr txBox="1"/>
          <p:nvPr>
            <p:ph idx="3" type="body"/>
          </p:nvPr>
        </p:nvSpPr>
        <p:spPr>
          <a:xfrm>
            <a:off x="4645027" y="1535113"/>
            <a:ext cx="4041775" cy="639762"/>
          </a:xfrm>
          <a:prstGeom prst="rect">
            <a:avLst/>
          </a:prstGeom>
          <a:noFill/>
          <a:ln>
            <a:noFill/>
          </a:ln>
        </p:spPr>
        <p:txBody>
          <a:bodyPr anchorCtr="0" anchor="b" bIns="44450" lIns="90475" spcFirstLastPara="1" rIns="90475" wrap="square" tIns="44450"/>
          <a:lstStyle>
            <a:lvl1pPr indent="-228600" lvl="0" marL="457200" marR="0" rtl="0" algn="l">
              <a:spcBef>
                <a:spcPts val="480"/>
              </a:spcBef>
              <a:spcAft>
                <a:spcPts val="0"/>
              </a:spcAft>
              <a:buClr>
                <a:schemeClr val="lt1"/>
              </a:buClr>
              <a:buSzPts val="24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0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18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342" name="Google Shape;342;p50"/>
          <p:cNvSpPr txBox="1"/>
          <p:nvPr>
            <p:ph idx="4" type="body"/>
          </p:nvPr>
        </p:nvSpPr>
        <p:spPr>
          <a:xfrm>
            <a:off x="4645027" y="2174875"/>
            <a:ext cx="4041775" cy="3951288"/>
          </a:xfrm>
          <a:prstGeom prst="rect">
            <a:avLst/>
          </a:prstGeom>
          <a:noFill/>
          <a:ln>
            <a:noFill/>
          </a:ln>
        </p:spPr>
        <p:txBody>
          <a:bodyPr anchorCtr="0" anchor="t" bIns="44450" lIns="90475" spcFirstLastPara="1" rIns="90475" wrap="square" tIns="44450"/>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3" name="Shape 343"/>
        <p:cNvGrpSpPr/>
        <p:nvPr/>
      </p:nvGrpSpPr>
      <p:grpSpPr>
        <a:xfrm>
          <a:off x="0" y="0"/>
          <a:ext cx="0" cy="0"/>
          <a:chOff x="0" y="0"/>
          <a:chExt cx="0" cy="0"/>
        </a:xfrm>
      </p:grpSpPr>
      <p:sp>
        <p:nvSpPr>
          <p:cNvPr id="344" name="Google Shape;344;p51"/>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45" name="Shape 345"/>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346" name="Shape 346"/>
        <p:cNvGrpSpPr/>
        <p:nvPr/>
      </p:nvGrpSpPr>
      <p:grpSpPr>
        <a:xfrm>
          <a:off x="0" y="0"/>
          <a:ext cx="0" cy="0"/>
          <a:chOff x="0" y="0"/>
          <a:chExt cx="0" cy="0"/>
        </a:xfrm>
      </p:grpSpPr>
      <p:sp>
        <p:nvSpPr>
          <p:cNvPr id="347" name="Google Shape;347;p53"/>
          <p:cNvSpPr txBox="1"/>
          <p:nvPr>
            <p:ph type="title"/>
          </p:nvPr>
        </p:nvSpPr>
        <p:spPr>
          <a:xfrm>
            <a:off x="457202" y="273050"/>
            <a:ext cx="3008313" cy="1162050"/>
          </a:xfrm>
          <a:prstGeom prst="rect">
            <a:avLst/>
          </a:prstGeom>
          <a:noFill/>
          <a:ln>
            <a:noFill/>
          </a:ln>
        </p:spPr>
        <p:txBody>
          <a:bodyPr anchorCtr="0" anchor="b" bIns="44450" lIns="90475" spcFirstLastPara="1" rIns="90475" wrap="square" tIns="44450"/>
          <a:lstStyle>
            <a:lvl1pPr lvl="0" marR="0" rtl="0" algn="l">
              <a:spcBef>
                <a:spcPts val="0"/>
              </a:spcBef>
              <a:spcAft>
                <a:spcPts val="0"/>
              </a:spcAft>
              <a:buSzPts val="1400"/>
              <a:buNone/>
              <a:defRPr b="1" i="0" sz="20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48" name="Google Shape;348;p53"/>
          <p:cNvSpPr txBox="1"/>
          <p:nvPr>
            <p:ph idx="1" type="body"/>
          </p:nvPr>
        </p:nvSpPr>
        <p:spPr>
          <a:xfrm>
            <a:off x="3575050" y="273054"/>
            <a:ext cx="5111750" cy="5853113"/>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349" name="Google Shape;349;p53"/>
          <p:cNvSpPr txBox="1"/>
          <p:nvPr>
            <p:ph idx="2" type="body"/>
          </p:nvPr>
        </p:nvSpPr>
        <p:spPr>
          <a:xfrm>
            <a:off x="457202" y="1435103"/>
            <a:ext cx="3008313" cy="4691063"/>
          </a:xfrm>
          <a:prstGeom prst="rect">
            <a:avLst/>
          </a:prstGeom>
          <a:noFill/>
          <a:ln>
            <a:noFill/>
          </a:ln>
        </p:spPr>
        <p:txBody>
          <a:bodyPr anchorCtr="0" anchor="t" bIns="44450" lIns="90475" spcFirstLastPara="1" rIns="90475" wrap="square" tIns="44450"/>
          <a:lstStyle>
            <a:lvl1pPr indent="-228600" lvl="0" marL="4572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12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10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p:cSld name="Title and Content">
    <p:spTree>
      <p:nvGrpSpPr>
        <p:cNvPr id="79" name="Shape 79"/>
        <p:cNvGrpSpPr/>
        <p:nvPr/>
      </p:nvGrpSpPr>
      <p:grpSpPr>
        <a:xfrm>
          <a:off x="0" y="0"/>
          <a:ext cx="0" cy="0"/>
          <a:chOff x="0" y="0"/>
          <a:chExt cx="0" cy="0"/>
        </a:xfrm>
      </p:grpSpPr>
      <p:sp>
        <p:nvSpPr>
          <p:cNvPr id="80" name="Google Shape;80;p6"/>
          <p:cNvSpPr txBox="1"/>
          <p:nvPr>
            <p:ph type="title"/>
          </p:nvPr>
        </p:nvSpPr>
        <p:spPr>
          <a:xfrm>
            <a:off x="457200" y="152400"/>
            <a:ext cx="83820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1" name="Google Shape;81;p6"/>
          <p:cNvSpPr txBox="1"/>
          <p:nvPr>
            <p:ph idx="1" type="body"/>
          </p:nvPr>
        </p:nvSpPr>
        <p:spPr>
          <a:xfrm>
            <a:off x="457200" y="1219200"/>
            <a:ext cx="8382000" cy="4815840"/>
          </a:xfrm>
          <a:prstGeom prst="rect">
            <a:avLst/>
          </a:prstGeom>
          <a:noFill/>
          <a:ln>
            <a:noFill/>
          </a:ln>
        </p:spPr>
        <p:txBody>
          <a:bodyPr anchorCtr="0" anchor="t" bIns="0" lIns="0" spcFirstLastPara="1" rIns="0" wrap="square" tIns="0"/>
          <a:lstStyle>
            <a:lvl1pPr indent="-411480" lvl="0" marL="457200" marR="0" rtl="0" algn="l">
              <a:spcBef>
                <a:spcPts val="1200"/>
              </a:spcBef>
              <a:spcAft>
                <a:spcPts val="0"/>
              </a:spcAft>
              <a:buClr>
                <a:schemeClr val="dk1"/>
              </a:buClr>
              <a:buSzPts val="2880"/>
              <a:buFont typeface="Arial"/>
              <a:buChar char="•"/>
              <a:defRPr b="0" i="0" sz="24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2" name="Google Shape;82;p6"/>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6"/>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350" name="Shape 350"/>
        <p:cNvGrpSpPr/>
        <p:nvPr/>
      </p:nvGrpSpPr>
      <p:grpSpPr>
        <a:xfrm>
          <a:off x="0" y="0"/>
          <a:ext cx="0" cy="0"/>
          <a:chOff x="0" y="0"/>
          <a:chExt cx="0" cy="0"/>
        </a:xfrm>
      </p:grpSpPr>
      <p:sp>
        <p:nvSpPr>
          <p:cNvPr id="351" name="Google Shape;351;p54"/>
          <p:cNvSpPr txBox="1"/>
          <p:nvPr>
            <p:ph type="title"/>
          </p:nvPr>
        </p:nvSpPr>
        <p:spPr>
          <a:xfrm>
            <a:off x="1792288" y="4800600"/>
            <a:ext cx="5486400" cy="566738"/>
          </a:xfrm>
          <a:prstGeom prst="rect">
            <a:avLst/>
          </a:prstGeom>
          <a:noFill/>
          <a:ln>
            <a:noFill/>
          </a:ln>
        </p:spPr>
        <p:txBody>
          <a:bodyPr anchorCtr="0" anchor="b" bIns="44450" lIns="90475" spcFirstLastPara="1" rIns="90475" wrap="square" tIns="44450"/>
          <a:lstStyle>
            <a:lvl1pPr lvl="0" marR="0" rtl="0" algn="l">
              <a:spcBef>
                <a:spcPts val="0"/>
              </a:spcBef>
              <a:spcAft>
                <a:spcPts val="0"/>
              </a:spcAft>
              <a:buSzPts val="1400"/>
              <a:buNone/>
              <a:defRPr b="1" i="0" sz="20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52" name="Google Shape;352;p54"/>
          <p:cNvSpPr/>
          <p:nvPr>
            <p:ph idx="2" type="pic"/>
          </p:nvPr>
        </p:nvSpPr>
        <p:spPr>
          <a:xfrm>
            <a:off x="1792288" y="612775"/>
            <a:ext cx="5486400" cy="4114800"/>
          </a:xfrm>
          <a:prstGeom prst="rect">
            <a:avLst/>
          </a:prstGeom>
          <a:noFill/>
          <a:ln>
            <a:noFill/>
          </a:ln>
        </p:spPr>
        <p:txBody>
          <a:bodyPr anchorCtr="0" anchor="t" bIns="44450" lIns="90475" spcFirstLastPara="1" rIns="90475" wrap="square" tIns="44450"/>
          <a:lstStyle>
            <a:lvl1pPr lvl="0" marR="0" rtl="0" algn="l">
              <a:spcBef>
                <a:spcPts val="640"/>
              </a:spcBef>
              <a:spcAft>
                <a:spcPts val="0"/>
              </a:spcAft>
              <a:buClr>
                <a:schemeClr val="lt1"/>
              </a:buClr>
              <a:buSzPts val="3200"/>
              <a:buFont typeface="Times New Roman"/>
              <a:buNone/>
              <a:defRPr b="0" i="0" sz="3200" u="none" cap="none" strike="noStrike">
                <a:solidFill>
                  <a:schemeClr val="lt1"/>
                </a:solidFill>
                <a:latin typeface="Times New Roman"/>
                <a:ea typeface="Times New Roman"/>
                <a:cs typeface="Times New Roman"/>
                <a:sym typeface="Times New Roman"/>
              </a:defRPr>
            </a:lvl1pPr>
            <a:lvl2pPr lvl="1" marR="0" rtl="0" algn="l">
              <a:spcBef>
                <a:spcPts val="560"/>
              </a:spcBef>
              <a:spcAft>
                <a:spcPts val="0"/>
              </a:spcAft>
              <a:buClr>
                <a:schemeClr val="lt1"/>
              </a:buClr>
              <a:buSzPts val="2800"/>
              <a:buFont typeface="Times New Roman"/>
              <a:buNone/>
              <a:defRPr b="0" i="0" sz="2800" u="none" cap="none" strike="noStrike">
                <a:solidFill>
                  <a:schemeClr val="lt1"/>
                </a:solidFill>
                <a:latin typeface="Times New Roman"/>
                <a:ea typeface="Times New Roman"/>
                <a:cs typeface="Times New Roman"/>
                <a:sym typeface="Times New Roman"/>
              </a:defRPr>
            </a:lvl2pPr>
            <a:lvl3pPr lvl="2" marR="0" rtl="0" algn="l">
              <a:spcBef>
                <a:spcPts val="480"/>
              </a:spcBef>
              <a:spcAft>
                <a:spcPts val="0"/>
              </a:spcAft>
              <a:buClr>
                <a:schemeClr val="lt1"/>
              </a:buClr>
              <a:buSzPts val="2400"/>
              <a:buFont typeface="Times New Roman"/>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353" name="Google Shape;353;p54"/>
          <p:cNvSpPr txBox="1"/>
          <p:nvPr>
            <p:ph idx="1" type="body"/>
          </p:nvPr>
        </p:nvSpPr>
        <p:spPr>
          <a:xfrm>
            <a:off x="1792288" y="5367338"/>
            <a:ext cx="5486400" cy="804862"/>
          </a:xfrm>
          <a:prstGeom prst="rect">
            <a:avLst/>
          </a:prstGeom>
          <a:noFill/>
          <a:ln>
            <a:noFill/>
          </a:ln>
        </p:spPr>
        <p:txBody>
          <a:bodyPr anchorCtr="0" anchor="t" bIns="44450" lIns="90475" spcFirstLastPara="1" rIns="90475" wrap="square" tIns="44450"/>
          <a:lstStyle>
            <a:lvl1pPr indent="-228600" lvl="0" marL="4572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12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10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54" name="Shape 354"/>
        <p:cNvGrpSpPr/>
        <p:nvPr/>
      </p:nvGrpSpPr>
      <p:grpSpPr>
        <a:xfrm>
          <a:off x="0" y="0"/>
          <a:ext cx="0" cy="0"/>
          <a:chOff x="0" y="0"/>
          <a:chExt cx="0" cy="0"/>
        </a:xfrm>
      </p:grpSpPr>
      <p:sp>
        <p:nvSpPr>
          <p:cNvPr id="355" name="Google Shape;355;p55"/>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56" name="Google Shape;356;p55"/>
          <p:cNvSpPr txBox="1"/>
          <p:nvPr>
            <p:ph idx="1" type="body"/>
          </p:nvPr>
        </p:nvSpPr>
        <p:spPr>
          <a:xfrm rot="5400000">
            <a:off x="2514600" y="152400"/>
            <a:ext cx="4114800" cy="7772400"/>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57" name="Shape 357"/>
        <p:cNvGrpSpPr/>
        <p:nvPr/>
      </p:nvGrpSpPr>
      <p:grpSpPr>
        <a:xfrm>
          <a:off x="0" y="0"/>
          <a:ext cx="0" cy="0"/>
          <a:chOff x="0" y="0"/>
          <a:chExt cx="0" cy="0"/>
        </a:xfrm>
      </p:grpSpPr>
      <p:sp>
        <p:nvSpPr>
          <p:cNvPr id="358" name="Google Shape;358;p56"/>
          <p:cNvSpPr txBox="1"/>
          <p:nvPr>
            <p:ph type="title"/>
          </p:nvPr>
        </p:nvSpPr>
        <p:spPr>
          <a:xfrm rot="5400000">
            <a:off x="4743450" y="2381250"/>
            <a:ext cx="5486400" cy="19431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59" name="Google Shape;359;p56"/>
          <p:cNvSpPr txBox="1"/>
          <p:nvPr>
            <p:ph idx="1" type="body"/>
          </p:nvPr>
        </p:nvSpPr>
        <p:spPr>
          <a:xfrm rot="5400000">
            <a:off x="781052" y="514350"/>
            <a:ext cx="5486400" cy="5676900"/>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hart" type="chart">
  <p:cSld name="CHART">
    <p:spTree>
      <p:nvGrpSpPr>
        <p:cNvPr id="360" name="Shape 360"/>
        <p:cNvGrpSpPr/>
        <p:nvPr/>
      </p:nvGrpSpPr>
      <p:grpSpPr>
        <a:xfrm>
          <a:off x="0" y="0"/>
          <a:ext cx="0" cy="0"/>
          <a:chOff x="0" y="0"/>
          <a:chExt cx="0" cy="0"/>
        </a:xfrm>
      </p:grpSpPr>
      <p:sp>
        <p:nvSpPr>
          <p:cNvPr id="361" name="Google Shape;361;p57"/>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62" name="Google Shape;362;p57"/>
          <p:cNvSpPr/>
          <p:nvPr>
            <p:ph idx="2" type="chart"/>
          </p:nvPr>
        </p:nvSpPr>
        <p:spPr>
          <a:xfrm>
            <a:off x="685800" y="1981200"/>
            <a:ext cx="7772400" cy="4114800"/>
          </a:xfrm>
          <a:prstGeom prst="rect">
            <a:avLst/>
          </a:prstGeom>
          <a:noFill/>
          <a:ln>
            <a:noFill/>
          </a:ln>
        </p:spPr>
        <p:txBody>
          <a:bodyPr anchorCtr="0" anchor="t" bIns="44450" lIns="90475" spcFirstLastPara="1" rIns="90475" wrap="square" tIns="44450"/>
          <a:lstStyle>
            <a:lvl1pPr lvl="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lvl="1"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lvl="2"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lvl="3"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lvl="6"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lvl="7"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lvl="8"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363" name="Shape 363"/>
        <p:cNvGrpSpPr/>
        <p:nvPr/>
      </p:nvGrpSpPr>
      <p:grpSpPr>
        <a:xfrm>
          <a:off x="0" y="0"/>
          <a:ext cx="0" cy="0"/>
          <a:chOff x="0" y="0"/>
          <a:chExt cx="0" cy="0"/>
        </a:xfrm>
      </p:grpSpPr>
      <p:sp>
        <p:nvSpPr>
          <p:cNvPr id="364" name="Google Shape;364;p58"/>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2 Content over Text" type="twoObjOverTx">
  <p:cSld name="TWO_OBJECTS_OVER_TEXT">
    <p:spTree>
      <p:nvGrpSpPr>
        <p:cNvPr id="365" name="Shape 365"/>
        <p:cNvGrpSpPr/>
        <p:nvPr/>
      </p:nvGrpSpPr>
      <p:grpSpPr>
        <a:xfrm>
          <a:off x="0" y="0"/>
          <a:ext cx="0" cy="0"/>
          <a:chOff x="0" y="0"/>
          <a:chExt cx="0" cy="0"/>
        </a:xfrm>
      </p:grpSpPr>
      <p:sp>
        <p:nvSpPr>
          <p:cNvPr id="366" name="Google Shape;366;p59"/>
          <p:cNvSpPr txBox="1"/>
          <p:nvPr>
            <p:ph type="title"/>
          </p:nvPr>
        </p:nvSpPr>
        <p:spPr>
          <a:xfrm>
            <a:off x="1044575" y="500063"/>
            <a:ext cx="8077200" cy="500062"/>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67" name="Google Shape;367;p59"/>
          <p:cNvSpPr txBox="1"/>
          <p:nvPr>
            <p:ph idx="1" type="body"/>
          </p:nvPr>
        </p:nvSpPr>
        <p:spPr>
          <a:xfrm>
            <a:off x="1044575" y="1371600"/>
            <a:ext cx="3783013" cy="927100"/>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368" name="Google Shape;368;p59"/>
          <p:cNvSpPr txBox="1"/>
          <p:nvPr>
            <p:ph idx="2" type="body"/>
          </p:nvPr>
        </p:nvSpPr>
        <p:spPr>
          <a:xfrm>
            <a:off x="4979988" y="1371600"/>
            <a:ext cx="3783012" cy="927100"/>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369" name="Google Shape;369;p59"/>
          <p:cNvSpPr txBox="1"/>
          <p:nvPr>
            <p:ph idx="3" type="body"/>
          </p:nvPr>
        </p:nvSpPr>
        <p:spPr>
          <a:xfrm>
            <a:off x="1044577" y="2451100"/>
            <a:ext cx="7718425" cy="928688"/>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1" name="Shape 371"/>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72" name="Shape 372"/>
        <p:cNvGrpSpPr/>
        <p:nvPr/>
      </p:nvGrpSpPr>
      <p:grpSpPr>
        <a:xfrm>
          <a:off x="0" y="0"/>
          <a:ext cx="0" cy="0"/>
          <a:chOff x="0" y="0"/>
          <a:chExt cx="0" cy="0"/>
        </a:xfrm>
      </p:grpSpPr>
      <p:sp>
        <p:nvSpPr>
          <p:cNvPr id="373" name="Google Shape;373;p6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4" name="Google Shape;374;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5" name="Google Shape;375;p6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6" name="Google Shape;376;p6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7" name="Google Shape;377;p6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84" name="Shape 384"/>
        <p:cNvGrpSpPr/>
        <p:nvPr/>
      </p:nvGrpSpPr>
      <p:grpSpPr>
        <a:xfrm>
          <a:off x="0" y="0"/>
          <a:ext cx="0" cy="0"/>
          <a:chOff x="0" y="0"/>
          <a:chExt cx="0" cy="0"/>
        </a:xfrm>
      </p:grpSpPr>
      <p:sp>
        <p:nvSpPr>
          <p:cNvPr id="385" name="Google Shape;385;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386" name="Google Shape;386;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387" name="Google Shape;387;p6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88" name="Google Shape;388;p6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89" name="Google Shape;389;p6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90" name="Shape 390"/>
        <p:cNvGrpSpPr/>
        <p:nvPr/>
      </p:nvGrpSpPr>
      <p:grpSpPr>
        <a:xfrm>
          <a:off x="0" y="0"/>
          <a:ext cx="0" cy="0"/>
          <a:chOff x="0" y="0"/>
          <a:chExt cx="0" cy="0"/>
        </a:xfrm>
      </p:grpSpPr>
      <p:sp>
        <p:nvSpPr>
          <p:cNvPr id="391" name="Google Shape;391;p6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92" name="Google Shape;392;p6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93" name="Google Shape;393;p6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p:cSld name="Two Content">
    <p:spTree>
      <p:nvGrpSpPr>
        <p:cNvPr id="84" name="Shape 84"/>
        <p:cNvGrpSpPr/>
        <p:nvPr/>
      </p:nvGrpSpPr>
      <p:grpSpPr>
        <a:xfrm>
          <a:off x="0" y="0"/>
          <a:ext cx="0" cy="0"/>
          <a:chOff x="0" y="0"/>
          <a:chExt cx="0" cy="0"/>
        </a:xfrm>
      </p:grpSpPr>
      <p:sp>
        <p:nvSpPr>
          <p:cNvPr id="85" name="Google Shape;85;p7"/>
          <p:cNvSpPr txBox="1"/>
          <p:nvPr>
            <p:ph idx="1" type="body"/>
          </p:nvPr>
        </p:nvSpPr>
        <p:spPr>
          <a:xfrm>
            <a:off x="685800" y="1508761"/>
            <a:ext cx="3794760" cy="4525328"/>
          </a:xfrm>
          <a:prstGeom prst="rect">
            <a:avLst/>
          </a:prstGeom>
          <a:noFill/>
          <a:ln>
            <a:noFill/>
          </a:ln>
        </p:spPr>
        <p:txBody>
          <a:bodyPr anchorCtr="0" anchor="t" bIns="0" lIns="0" spcFirstLastPara="1" rIns="0" wrap="square" tIns="0"/>
          <a:lstStyle>
            <a:lvl1pPr indent="-411480" lvl="0" marL="457200" marR="0" rtl="0" algn="l">
              <a:spcBef>
                <a:spcPts val="1200"/>
              </a:spcBef>
              <a:spcAft>
                <a:spcPts val="0"/>
              </a:spcAft>
              <a:buClr>
                <a:schemeClr val="dk1"/>
              </a:buClr>
              <a:buSzPts val="2880"/>
              <a:buFont typeface="Arial"/>
              <a:buChar char="•"/>
              <a:defRPr b="0" i="0" sz="24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7"/>
          <p:cNvSpPr txBox="1"/>
          <p:nvPr>
            <p:ph idx="2" type="body"/>
          </p:nvPr>
        </p:nvSpPr>
        <p:spPr>
          <a:xfrm>
            <a:off x="4663440" y="1508761"/>
            <a:ext cx="3794760" cy="4525328"/>
          </a:xfrm>
          <a:prstGeom prst="rect">
            <a:avLst/>
          </a:prstGeom>
          <a:noFill/>
          <a:ln>
            <a:noFill/>
          </a:ln>
        </p:spPr>
        <p:txBody>
          <a:bodyPr anchorCtr="0" anchor="t" bIns="0" lIns="0" spcFirstLastPara="1" rIns="0" wrap="square" tIns="0"/>
          <a:lstStyle>
            <a:lvl1pPr indent="-411480" lvl="0" marL="457200" marR="0" rtl="0" algn="l">
              <a:spcBef>
                <a:spcPts val="1200"/>
              </a:spcBef>
              <a:spcAft>
                <a:spcPts val="0"/>
              </a:spcAft>
              <a:buClr>
                <a:schemeClr val="dk1"/>
              </a:buClr>
              <a:buSzPts val="2880"/>
              <a:buFont typeface="Arial"/>
              <a:buChar char="•"/>
              <a:defRPr b="0" i="0" sz="24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 name="Google Shape;87;p7"/>
          <p:cNvSpPr txBox="1"/>
          <p:nvPr>
            <p:ph type="title"/>
          </p:nvPr>
        </p:nvSpPr>
        <p:spPr>
          <a:xfrm>
            <a:off x="685800" y="457200"/>
            <a:ext cx="77724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7"/>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9" name="Google Shape;89;p7"/>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94" name="Shape 394"/>
        <p:cNvGrpSpPr/>
        <p:nvPr/>
      </p:nvGrpSpPr>
      <p:grpSpPr>
        <a:xfrm>
          <a:off x="0" y="0"/>
          <a:ext cx="0" cy="0"/>
          <a:chOff x="0" y="0"/>
          <a:chExt cx="0" cy="0"/>
        </a:xfrm>
      </p:grpSpPr>
      <p:sp>
        <p:nvSpPr>
          <p:cNvPr id="395" name="Google Shape;395;p6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396" name="Google Shape;396;p6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chemeClr val="lt1"/>
              </a:buClr>
              <a:buSzPts val="3200"/>
              <a:buFont typeface="Times New Roman"/>
              <a:buNone/>
              <a:defRPr b="0" i="0" sz="3200" u="none" cap="none" strike="noStrike">
                <a:solidFill>
                  <a:schemeClr val="lt1"/>
                </a:solidFill>
                <a:latin typeface="Times New Roman"/>
                <a:ea typeface="Times New Roman"/>
                <a:cs typeface="Times New Roman"/>
                <a:sym typeface="Times New Roman"/>
              </a:defRPr>
            </a:lvl1pPr>
            <a:lvl2pPr lvl="1" marR="0" rtl="0" algn="ctr">
              <a:spcBef>
                <a:spcPts val="560"/>
              </a:spcBef>
              <a:spcAft>
                <a:spcPts val="0"/>
              </a:spcAft>
              <a:buClr>
                <a:schemeClr val="lt1"/>
              </a:buClr>
              <a:buSzPts val="2800"/>
              <a:buFont typeface="Times New Roman"/>
              <a:buNone/>
              <a:defRPr b="0" i="0" sz="2800" u="none" cap="none" strike="noStrike">
                <a:solidFill>
                  <a:schemeClr val="lt1"/>
                </a:solidFill>
                <a:latin typeface="Times New Roman"/>
                <a:ea typeface="Times New Roman"/>
                <a:cs typeface="Times New Roman"/>
                <a:sym typeface="Times New Roman"/>
              </a:defRPr>
            </a:lvl2pPr>
            <a:lvl3pPr lvl="2" marR="0" rtl="0" algn="ctr">
              <a:spcBef>
                <a:spcPts val="480"/>
              </a:spcBef>
              <a:spcAft>
                <a:spcPts val="0"/>
              </a:spcAft>
              <a:buClr>
                <a:schemeClr val="lt1"/>
              </a:buClr>
              <a:buSzPts val="2400"/>
              <a:buFont typeface="Times New Roman"/>
              <a:buNone/>
              <a:defRPr b="0" i="0" sz="2400" u="none" cap="none" strike="noStrike">
                <a:solidFill>
                  <a:schemeClr val="lt1"/>
                </a:solidFill>
                <a:latin typeface="Times New Roman"/>
                <a:ea typeface="Times New Roman"/>
                <a:cs typeface="Times New Roman"/>
                <a:sym typeface="Times New Roman"/>
              </a:defRPr>
            </a:lvl3pPr>
            <a:lvl4pPr lvl="3"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397" name="Google Shape;397;p6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98" name="Google Shape;398;p6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99" name="Google Shape;399;p6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00" name="Shape 400"/>
        <p:cNvGrpSpPr/>
        <p:nvPr/>
      </p:nvGrpSpPr>
      <p:grpSpPr>
        <a:xfrm>
          <a:off x="0" y="0"/>
          <a:ext cx="0" cy="0"/>
          <a:chOff x="0" y="0"/>
          <a:chExt cx="0" cy="0"/>
        </a:xfrm>
      </p:grpSpPr>
      <p:sp>
        <p:nvSpPr>
          <p:cNvPr id="401" name="Google Shape;401;p6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1" i="0" sz="40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02" name="Google Shape;402;p6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lt1"/>
              </a:buClr>
              <a:buSzPts val="1800"/>
              <a:buFont typeface="Times New Roman"/>
              <a:buNone/>
              <a:defRPr b="0" i="0" sz="18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lt1"/>
              </a:buClr>
              <a:buSzPts val="1600"/>
              <a:buFont typeface="Times New Roman"/>
              <a:buNone/>
              <a:defRPr b="0" i="0" sz="16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p:txBody>
      </p:sp>
      <p:sp>
        <p:nvSpPr>
          <p:cNvPr id="403" name="Google Shape;403;p6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04" name="Google Shape;404;p6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05" name="Google Shape;405;p6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06" name="Shape 406"/>
        <p:cNvGrpSpPr/>
        <p:nvPr/>
      </p:nvGrpSpPr>
      <p:grpSpPr>
        <a:xfrm>
          <a:off x="0" y="0"/>
          <a:ext cx="0" cy="0"/>
          <a:chOff x="0" y="0"/>
          <a:chExt cx="0" cy="0"/>
        </a:xfrm>
      </p:grpSpPr>
      <p:sp>
        <p:nvSpPr>
          <p:cNvPr id="407" name="Google Shape;407;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08" name="Google Shape;408;p6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409" name="Google Shape;409;p6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410" name="Google Shape;410;p6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11" name="Google Shape;411;p6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12" name="Google Shape;412;p6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13" name="Shape 413"/>
        <p:cNvGrpSpPr/>
        <p:nvPr/>
      </p:nvGrpSpPr>
      <p:grpSpPr>
        <a:xfrm>
          <a:off x="0" y="0"/>
          <a:ext cx="0" cy="0"/>
          <a:chOff x="0" y="0"/>
          <a:chExt cx="0" cy="0"/>
        </a:xfrm>
      </p:grpSpPr>
      <p:sp>
        <p:nvSpPr>
          <p:cNvPr id="414" name="Google Shape;414;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15" name="Google Shape;415;p6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lt1"/>
              </a:buClr>
              <a:buSzPts val="24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0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18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416" name="Google Shape;416;p6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
        <p:nvSpPr>
          <p:cNvPr id="417" name="Google Shape;417;p6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lt1"/>
              </a:buClr>
              <a:buSzPts val="24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0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18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16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418" name="Google Shape;418;p6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
        <p:nvSpPr>
          <p:cNvPr id="419" name="Google Shape;419;p6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20" name="Google Shape;420;p6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21" name="Google Shape;421;p6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22" name="Shape 422"/>
        <p:cNvGrpSpPr/>
        <p:nvPr/>
      </p:nvGrpSpPr>
      <p:grpSpPr>
        <a:xfrm>
          <a:off x="0" y="0"/>
          <a:ext cx="0" cy="0"/>
          <a:chOff x="0" y="0"/>
          <a:chExt cx="0" cy="0"/>
        </a:xfrm>
      </p:grpSpPr>
      <p:sp>
        <p:nvSpPr>
          <p:cNvPr id="423" name="Google Shape;423;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24" name="Google Shape;424;p7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25" name="Google Shape;425;p7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26" name="Google Shape;426;p7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427" name="Shape 427"/>
        <p:cNvGrpSpPr/>
        <p:nvPr/>
      </p:nvGrpSpPr>
      <p:grpSpPr>
        <a:xfrm>
          <a:off x="0" y="0"/>
          <a:ext cx="0" cy="0"/>
          <a:chOff x="0" y="0"/>
          <a:chExt cx="0" cy="0"/>
        </a:xfrm>
      </p:grpSpPr>
      <p:sp>
        <p:nvSpPr>
          <p:cNvPr id="428" name="Google Shape;428;p7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29" name="Google Shape;429;p7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430" name="Google Shape;430;p7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12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10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
        <p:nvSpPr>
          <p:cNvPr id="431" name="Google Shape;431;p7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32" name="Google Shape;432;p7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33" name="Google Shape;433;p7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434" name="Shape 434"/>
        <p:cNvGrpSpPr/>
        <p:nvPr/>
      </p:nvGrpSpPr>
      <p:grpSpPr>
        <a:xfrm>
          <a:off x="0" y="0"/>
          <a:ext cx="0" cy="0"/>
          <a:chOff x="0" y="0"/>
          <a:chExt cx="0" cy="0"/>
        </a:xfrm>
      </p:grpSpPr>
      <p:sp>
        <p:nvSpPr>
          <p:cNvPr id="435" name="Google Shape;435;p7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1" i="0" sz="20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36" name="Google Shape;436;p7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lt1"/>
              </a:buClr>
              <a:buSzPts val="3200"/>
              <a:buFont typeface="Times New Roman"/>
              <a:buNone/>
              <a:defRPr b="0" i="0" sz="3200" u="none" cap="none" strike="noStrike">
                <a:solidFill>
                  <a:schemeClr val="lt1"/>
                </a:solidFill>
                <a:latin typeface="Times New Roman"/>
                <a:ea typeface="Times New Roman"/>
                <a:cs typeface="Times New Roman"/>
                <a:sym typeface="Times New Roman"/>
              </a:defRPr>
            </a:lvl1pPr>
            <a:lvl2pPr lvl="1" marR="0" rtl="0" algn="l">
              <a:spcBef>
                <a:spcPts val="560"/>
              </a:spcBef>
              <a:spcAft>
                <a:spcPts val="0"/>
              </a:spcAft>
              <a:buClr>
                <a:schemeClr val="lt1"/>
              </a:buClr>
              <a:buSzPts val="2800"/>
              <a:buFont typeface="Times New Roman"/>
              <a:buNone/>
              <a:defRPr b="0" i="0" sz="2800" u="none" cap="none" strike="noStrike">
                <a:solidFill>
                  <a:schemeClr val="lt1"/>
                </a:solidFill>
                <a:latin typeface="Times New Roman"/>
                <a:ea typeface="Times New Roman"/>
                <a:cs typeface="Times New Roman"/>
                <a:sym typeface="Times New Roman"/>
              </a:defRPr>
            </a:lvl2pPr>
            <a:lvl3pPr lvl="2" marR="0" rtl="0" algn="l">
              <a:spcBef>
                <a:spcPts val="480"/>
              </a:spcBef>
              <a:spcAft>
                <a:spcPts val="0"/>
              </a:spcAft>
              <a:buClr>
                <a:schemeClr val="lt1"/>
              </a:buClr>
              <a:buSzPts val="2400"/>
              <a:buFont typeface="Times New Roman"/>
              <a:buNone/>
              <a:defRPr b="0" i="0" sz="2400" u="none" cap="none" strike="noStrike">
                <a:solidFill>
                  <a:schemeClr val="lt1"/>
                </a:solidFill>
                <a:latin typeface="Times New Roman"/>
                <a:ea typeface="Times New Roman"/>
                <a:cs typeface="Times New Roman"/>
                <a:sym typeface="Times New Roman"/>
              </a:defRPr>
            </a:lvl3pPr>
            <a:lvl4pPr lvl="3"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lvl="4"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lvl="5"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lvl="6"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lvl="7"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lvl="8" marR="0" rtl="0" algn="l">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437" name="Google Shape;437;p7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12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10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9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
        <p:nvSpPr>
          <p:cNvPr id="438" name="Google Shape;438;p7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39" name="Google Shape;439;p7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40" name="Google Shape;440;p7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41" name="Shape 441"/>
        <p:cNvGrpSpPr/>
        <p:nvPr/>
      </p:nvGrpSpPr>
      <p:grpSpPr>
        <a:xfrm>
          <a:off x="0" y="0"/>
          <a:ext cx="0" cy="0"/>
          <a:chOff x="0" y="0"/>
          <a:chExt cx="0" cy="0"/>
        </a:xfrm>
      </p:grpSpPr>
      <p:sp>
        <p:nvSpPr>
          <p:cNvPr id="442" name="Google Shape;44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43" name="Google Shape;443;p73"/>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444" name="Google Shape;444;p7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45" name="Google Shape;445;p7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46" name="Google Shape;446;p7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47" name="Shape 447"/>
        <p:cNvGrpSpPr/>
        <p:nvPr/>
      </p:nvGrpSpPr>
      <p:grpSpPr>
        <a:xfrm>
          <a:off x="0" y="0"/>
          <a:ext cx="0" cy="0"/>
          <a:chOff x="0" y="0"/>
          <a:chExt cx="0" cy="0"/>
        </a:xfrm>
      </p:grpSpPr>
      <p:sp>
        <p:nvSpPr>
          <p:cNvPr id="448" name="Google Shape;448;p74"/>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449" name="Google Shape;449;p74"/>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450" name="Google Shape;450;p7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51" name="Google Shape;451;p7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452" name="Google Shape;452;p7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sz="1400">
                <a:solidFill>
                  <a:srgbClr val="FFFFFF"/>
                </a:solidFill>
                <a:latin typeface="Arial"/>
                <a:ea typeface="Arial"/>
                <a:cs typeface="Arial"/>
                <a:sym typeface="Arial"/>
              </a:defRPr>
            </a:lvl1pPr>
            <a:lvl2pPr indent="0" lvl="1" marL="0" marR="0" rtl="0" algn="r">
              <a:spcBef>
                <a:spcPts val="0"/>
              </a:spcBef>
              <a:buNone/>
              <a:defRPr sz="1400">
                <a:solidFill>
                  <a:srgbClr val="FFFFFF"/>
                </a:solidFill>
                <a:latin typeface="Arial"/>
                <a:ea typeface="Arial"/>
                <a:cs typeface="Arial"/>
                <a:sym typeface="Arial"/>
              </a:defRPr>
            </a:lvl2pPr>
            <a:lvl3pPr indent="0" lvl="2" marL="0" marR="0" rtl="0" algn="r">
              <a:spcBef>
                <a:spcPts val="0"/>
              </a:spcBef>
              <a:buNone/>
              <a:defRPr sz="1400">
                <a:solidFill>
                  <a:srgbClr val="FFFFFF"/>
                </a:solidFill>
                <a:latin typeface="Arial"/>
                <a:ea typeface="Arial"/>
                <a:cs typeface="Arial"/>
                <a:sym typeface="Arial"/>
              </a:defRPr>
            </a:lvl3pPr>
            <a:lvl4pPr indent="0" lvl="3" marL="0" marR="0" rtl="0" algn="r">
              <a:spcBef>
                <a:spcPts val="0"/>
              </a:spcBef>
              <a:buNone/>
              <a:defRPr sz="1400">
                <a:solidFill>
                  <a:srgbClr val="FFFFFF"/>
                </a:solidFill>
                <a:latin typeface="Arial"/>
                <a:ea typeface="Arial"/>
                <a:cs typeface="Arial"/>
                <a:sym typeface="Arial"/>
              </a:defRPr>
            </a:lvl4pPr>
            <a:lvl5pPr indent="0" lvl="4" marL="0" marR="0" rtl="0" algn="r">
              <a:spcBef>
                <a:spcPts val="0"/>
              </a:spcBef>
              <a:buNone/>
              <a:defRPr sz="1400">
                <a:solidFill>
                  <a:srgbClr val="FFFFFF"/>
                </a:solidFill>
                <a:latin typeface="Arial"/>
                <a:ea typeface="Arial"/>
                <a:cs typeface="Arial"/>
                <a:sym typeface="Arial"/>
              </a:defRPr>
            </a:lvl5pPr>
            <a:lvl6pPr indent="0" lvl="5" marL="0" marR="0" rtl="0" algn="r">
              <a:spcBef>
                <a:spcPts val="0"/>
              </a:spcBef>
              <a:buNone/>
              <a:defRPr sz="1400">
                <a:solidFill>
                  <a:srgbClr val="FFFFFF"/>
                </a:solidFill>
                <a:latin typeface="Arial"/>
                <a:ea typeface="Arial"/>
                <a:cs typeface="Arial"/>
                <a:sym typeface="Arial"/>
              </a:defRPr>
            </a:lvl6pPr>
            <a:lvl7pPr indent="0" lvl="6" marL="0" marR="0" rtl="0" algn="r">
              <a:spcBef>
                <a:spcPts val="0"/>
              </a:spcBef>
              <a:buNone/>
              <a:defRPr sz="1400">
                <a:solidFill>
                  <a:srgbClr val="FFFFFF"/>
                </a:solidFill>
                <a:latin typeface="Arial"/>
                <a:ea typeface="Arial"/>
                <a:cs typeface="Arial"/>
                <a:sym typeface="Arial"/>
              </a:defRPr>
            </a:lvl7pPr>
            <a:lvl8pPr indent="0" lvl="7" marL="0" marR="0" rtl="0" algn="r">
              <a:spcBef>
                <a:spcPts val="0"/>
              </a:spcBef>
              <a:buNone/>
              <a:defRPr sz="1400">
                <a:solidFill>
                  <a:srgbClr val="FFFFFF"/>
                </a:solidFill>
                <a:latin typeface="Arial"/>
                <a:ea typeface="Arial"/>
                <a:cs typeface="Arial"/>
                <a:sym typeface="Arial"/>
              </a:defRPr>
            </a:lvl8pPr>
            <a:lvl9pPr indent="0" lvl="8" marL="0" marR="0" rtl="0" algn="r">
              <a:spcBef>
                <a:spcPts val="0"/>
              </a:spcBef>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59" name="Shape 459"/>
        <p:cNvGrpSpPr/>
        <p:nvPr/>
      </p:nvGrpSpPr>
      <p:grpSpPr>
        <a:xfrm>
          <a:off x="0" y="0"/>
          <a:ext cx="0" cy="0"/>
          <a:chOff x="0" y="0"/>
          <a:chExt cx="0" cy="0"/>
        </a:xfrm>
      </p:grpSpPr>
      <p:sp>
        <p:nvSpPr>
          <p:cNvPr id="460" name="Google Shape;460;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1" name="Google Shape;461;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2" name="Google Shape;462;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3" name="Google Shape;463;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4" name="Google Shape;464;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ext and 1 Picture" showMasterSp="0">
  <p:cSld name="Title, Text and 1 Picture">
    <p:spTree>
      <p:nvGrpSpPr>
        <p:cNvPr id="90" name="Shape 90"/>
        <p:cNvGrpSpPr/>
        <p:nvPr/>
      </p:nvGrpSpPr>
      <p:grpSpPr>
        <a:xfrm>
          <a:off x="0" y="0"/>
          <a:ext cx="0" cy="0"/>
          <a:chOff x="0" y="0"/>
          <a:chExt cx="0" cy="0"/>
        </a:xfrm>
      </p:grpSpPr>
      <p:sp>
        <p:nvSpPr>
          <p:cNvPr id="91" name="Google Shape;91;p8"/>
          <p:cNvSpPr txBox="1"/>
          <p:nvPr>
            <p:ph idx="1" type="body"/>
          </p:nvPr>
        </p:nvSpPr>
        <p:spPr>
          <a:xfrm>
            <a:off x="4663440" y="5623561"/>
            <a:ext cx="379476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2" name="Google Shape;92;p8"/>
          <p:cNvSpPr txBox="1"/>
          <p:nvPr>
            <p:ph idx="2" type="body"/>
          </p:nvPr>
        </p:nvSpPr>
        <p:spPr>
          <a:xfrm>
            <a:off x="685800" y="1508761"/>
            <a:ext cx="3794760" cy="4525328"/>
          </a:xfrm>
          <a:prstGeom prst="rect">
            <a:avLst/>
          </a:prstGeom>
          <a:noFill/>
          <a:ln>
            <a:noFill/>
          </a:ln>
        </p:spPr>
        <p:txBody>
          <a:bodyPr anchorCtr="0" anchor="t" bIns="0" lIns="0" spcFirstLastPara="1" rIns="0" wrap="square" tIns="0"/>
          <a:lstStyle>
            <a:lvl1pPr indent="-411480" lvl="0" marL="457200" marR="0" rtl="0" algn="l">
              <a:spcBef>
                <a:spcPts val="1200"/>
              </a:spcBef>
              <a:spcAft>
                <a:spcPts val="0"/>
              </a:spcAft>
              <a:buClr>
                <a:schemeClr val="dk1"/>
              </a:buClr>
              <a:buSzPts val="2880"/>
              <a:buFont typeface="Arial"/>
              <a:buChar char="•"/>
              <a:defRPr b="0" i="0" sz="24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3" name="Google Shape;93;p8"/>
          <p:cNvSpPr txBox="1"/>
          <p:nvPr>
            <p:ph type="title"/>
          </p:nvPr>
        </p:nvSpPr>
        <p:spPr>
          <a:xfrm>
            <a:off x="685800" y="457200"/>
            <a:ext cx="77724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8"/>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8"/>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96" name="Google Shape;96;p8"/>
          <p:cNvSpPr txBox="1"/>
          <p:nvPr>
            <p:ph idx="3" type="body"/>
          </p:nvPr>
        </p:nvSpPr>
        <p:spPr>
          <a:xfrm>
            <a:off x="4663440" y="1508761"/>
            <a:ext cx="3794760" cy="4023359"/>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5" name="Shape 465"/>
        <p:cNvGrpSpPr/>
        <p:nvPr/>
      </p:nvGrpSpPr>
      <p:grpSpPr>
        <a:xfrm>
          <a:off x="0" y="0"/>
          <a:ext cx="0" cy="0"/>
          <a:chOff x="0" y="0"/>
          <a:chExt cx="0" cy="0"/>
        </a:xfrm>
      </p:grpSpPr>
      <p:sp>
        <p:nvSpPr>
          <p:cNvPr id="466" name="Google Shape;466;p7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7" name="Google Shape;467;p7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68" name="Google Shape;468;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69" name="Shape 469"/>
        <p:cNvGrpSpPr/>
        <p:nvPr/>
      </p:nvGrpSpPr>
      <p:grpSpPr>
        <a:xfrm>
          <a:off x="0" y="0"/>
          <a:ext cx="0" cy="0"/>
          <a:chOff x="0" y="0"/>
          <a:chExt cx="0" cy="0"/>
        </a:xfrm>
      </p:grpSpPr>
      <p:sp>
        <p:nvSpPr>
          <p:cNvPr id="470" name="Google Shape;470;p7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1" name="Google Shape;471;p7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472" name="Google Shape;472;p7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3" name="Google Shape;473;p7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4" name="Google Shape;474;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75" name="Shape 475"/>
        <p:cNvGrpSpPr/>
        <p:nvPr/>
      </p:nvGrpSpPr>
      <p:grpSpPr>
        <a:xfrm>
          <a:off x="0" y="0"/>
          <a:ext cx="0" cy="0"/>
          <a:chOff x="0" y="0"/>
          <a:chExt cx="0" cy="0"/>
        </a:xfrm>
      </p:grpSpPr>
      <p:sp>
        <p:nvSpPr>
          <p:cNvPr id="476" name="Google Shape;476;p7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7" name="Google Shape;477;p7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8" name="Google Shape;478;p7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9" name="Google Shape;479;p7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0" name="Google Shape;480;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81" name="Shape 481"/>
        <p:cNvGrpSpPr/>
        <p:nvPr/>
      </p:nvGrpSpPr>
      <p:grpSpPr>
        <a:xfrm>
          <a:off x="0" y="0"/>
          <a:ext cx="0" cy="0"/>
          <a:chOff x="0" y="0"/>
          <a:chExt cx="0" cy="0"/>
        </a:xfrm>
      </p:grpSpPr>
      <p:sp>
        <p:nvSpPr>
          <p:cNvPr id="482" name="Google Shape;482;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3" name="Google Shape;483;p8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4" name="Google Shape;484;p8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5" name="Google Shape;485;p8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6" name="Google Shape;486;p8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7" name="Google Shape;487;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88" name="Shape 488"/>
        <p:cNvGrpSpPr/>
        <p:nvPr/>
      </p:nvGrpSpPr>
      <p:grpSpPr>
        <a:xfrm>
          <a:off x="0" y="0"/>
          <a:ext cx="0" cy="0"/>
          <a:chOff x="0" y="0"/>
          <a:chExt cx="0" cy="0"/>
        </a:xfrm>
      </p:grpSpPr>
      <p:sp>
        <p:nvSpPr>
          <p:cNvPr id="489" name="Google Shape;489;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0" name="Google Shape;490;p8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1" name="Google Shape;491;p8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2" name="Google Shape;492;p8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93" name="Google Shape;493;p8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4" name="Google Shape;494;p8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5" name="Google Shape;495;p8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6" name="Google Shape;496;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7" name="Shape 497"/>
        <p:cNvGrpSpPr/>
        <p:nvPr/>
      </p:nvGrpSpPr>
      <p:grpSpPr>
        <a:xfrm>
          <a:off x="0" y="0"/>
          <a:ext cx="0" cy="0"/>
          <a:chOff x="0" y="0"/>
          <a:chExt cx="0" cy="0"/>
        </a:xfrm>
      </p:grpSpPr>
      <p:sp>
        <p:nvSpPr>
          <p:cNvPr id="498" name="Google Shape;498;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9" name="Google Shape;499;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0" name="Google Shape;500;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1" name="Google Shape;501;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02" name="Shape 502"/>
        <p:cNvGrpSpPr/>
        <p:nvPr/>
      </p:nvGrpSpPr>
      <p:grpSpPr>
        <a:xfrm>
          <a:off x="0" y="0"/>
          <a:ext cx="0" cy="0"/>
          <a:chOff x="0" y="0"/>
          <a:chExt cx="0" cy="0"/>
        </a:xfrm>
      </p:grpSpPr>
      <p:sp>
        <p:nvSpPr>
          <p:cNvPr id="503" name="Google Shape;503;p8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4" name="Google Shape;504;p8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05" name="Google Shape;505;p8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06" name="Google Shape;506;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7" name="Google Shape;507;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8" name="Google Shape;508;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09" name="Shape 509"/>
        <p:cNvGrpSpPr/>
        <p:nvPr/>
      </p:nvGrpSpPr>
      <p:grpSpPr>
        <a:xfrm>
          <a:off x="0" y="0"/>
          <a:ext cx="0" cy="0"/>
          <a:chOff x="0" y="0"/>
          <a:chExt cx="0" cy="0"/>
        </a:xfrm>
      </p:grpSpPr>
      <p:sp>
        <p:nvSpPr>
          <p:cNvPr id="510" name="Google Shape;510;p8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1" name="Google Shape;511;p8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12" name="Google Shape;512;p8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13" name="Google Shape;513;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4" name="Google Shape;514;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15" name="Google Shape;515;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516" name="Shape 516"/>
        <p:cNvGrpSpPr/>
        <p:nvPr/>
      </p:nvGrpSpPr>
      <p:grpSpPr>
        <a:xfrm>
          <a:off x="0" y="0"/>
          <a:ext cx="0" cy="0"/>
          <a:chOff x="0" y="0"/>
          <a:chExt cx="0" cy="0"/>
        </a:xfrm>
      </p:grpSpPr>
      <p:sp>
        <p:nvSpPr>
          <p:cNvPr id="517" name="Google Shape;517;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8" name="Google Shape;518;p8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9" name="Google Shape;519;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0" name="Google Shape;520;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1" name="Google Shape;521;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522" name="Shape 522"/>
        <p:cNvGrpSpPr/>
        <p:nvPr/>
      </p:nvGrpSpPr>
      <p:grpSpPr>
        <a:xfrm>
          <a:off x="0" y="0"/>
          <a:ext cx="0" cy="0"/>
          <a:chOff x="0" y="0"/>
          <a:chExt cx="0" cy="0"/>
        </a:xfrm>
      </p:grpSpPr>
      <p:sp>
        <p:nvSpPr>
          <p:cNvPr id="523" name="Google Shape;523;p86"/>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4" name="Google Shape;524;p8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5" name="Google Shape;525;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6" name="Google Shape;526;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7" name="Google Shape;527;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1 Picture" showMasterSp="0">
  <p:cSld name="Title and 1 Picture">
    <p:spTree>
      <p:nvGrpSpPr>
        <p:cNvPr id="97" name="Shape 97"/>
        <p:cNvGrpSpPr/>
        <p:nvPr/>
      </p:nvGrpSpPr>
      <p:grpSpPr>
        <a:xfrm>
          <a:off x="0" y="0"/>
          <a:ext cx="0" cy="0"/>
          <a:chOff x="0" y="0"/>
          <a:chExt cx="0" cy="0"/>
        </a:xfrm>
      </p:grpSpPr>
      <p:sp>
        <p:nvSpPr>
          <p:cNvPr id="98" name="Google Shape;98;p9"/>
          <p:cNvSpPr txBox="1"/>
          <p:nvPr>
            <p:ph type="title"/>
          </p:nvPr>
        </p:nvSpPr>
        <p:spPr>
          <a:xfrm>
            <a:off x="457200" y="152400"/>
            <a:ext cx="83820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Google Shape;99;p9"/>
          <p:cNvSpPr txBox="1"/>
          <p:nvPr>
            <p:ph idx="1" type="body"/>
          </p:nvPr>
        </p:nvSpPr>
        <p:spPr>
          <a:xfrm>
            <a:off x="685800" y="1508761"/>
            <a:ext cx="7772400" cy="453839"/>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2880"/>
              <a:buFont typeface="Arial"/>
              <a:buNone/>
              <a:defRPr b="0" i="0" sz="2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0" name="Google Shape;100;p9"/>
          <p:cNvSpPr txBox="1"/>
          <p:nvPr>
            <p:ph idx="2" type="body"/>
          </p:nvPr>
        </p:nvSpPr>
        <p:spPr>
          <a:xfrm>
            <a:off x="685800" y="5623561"/>
            <a:ext cx="777240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1" name="Google Shape;101;p9"/>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2" name="Google Shape;102;p9"/>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3" name="Google Shape;103;p9"/>
          <p:cNvSpPr txBox="1"/>
          <p:nvPr>
            <p:ph idx="3" type="body"/>
          </p:nvPr>
        </p:nvSpPr>
        <p:spPr>
          <a:xfrm>
            <a:off x="685800" y="2057400"/>
            <a:ext cx="7772400" cy="3474720"/>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2 Pictures" showMasterSp="0">
  <p:cSld name="Title and 2 Pictures">
    <p:spTree>
      <p:nvGrpSpPr>
        <p:cNvPr id="104" name="Shape 104"/>
        <p:cNvGrpSpPr/>
        <p:nvPr/>
      </p:nvGrpSpPr>
      <p:grpSpPr>
        <a:xfrm>
          <a:off x="0" y="0"/>
          <a:ext cx="0" cy="0"/>
          <a:chOff x="0" y="0"/>
          <a:chExt cx="0" cy="0"/>
        </a:xfrm>
      </p:grpSpPr>
      <p:sp>
        <p:nvSpPr>
          <p:cNvPr id="105" name="Google Shape;105;p10"/>
          <p:cNvSpPr txBox="1"/>
          <p:nvPr>
            <p:ph idx="1" type="body"/>
          </p:nvPr>
        </p:nvSpPr>
        <p:spPr>
          <a:xfrm>
            <a:off x="685800" y="5623561"/>
            <a:ext cx="379476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6" name="Google Shape;106;p10"/>
          <p:cNvSpPr txBox="1"/>
          <p:nvPr>
            <p:ph idx="2" type="body"/>
          </p:nvPr>
        </p:nvSpPr>
        <p:spPr>
          <a:xfrm>
            <a:off x="4663440" y="5623561"/>
            <a:ext cx="3794760" cy="410528"/>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1440"/>
              <a:buFont typeface="Arial"/>
              <a:buNone/>
              <a:defRPr b="1" i="0" sz="12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1200"/>
              <a:buFont typeface="Arial"/>
              <a:buNone/>
              <a:defRPr b="1" i="0" sz="12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7" name="Google Shape;107;p10"/>
          <p:cNvSpPr txBox="1"/>
          <p:nvPr>
            <p:ph type="title"/>
          </p:nvPr>
        </p:nvSpPr>
        <p:spPr>
          <a:xfrm>
            <a:off x="457200" y="152400"/>
            <a:ext cx="83820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10"/>
          <p:cNvSpPr txBox="1"/>
          <p:nvPr>
            <p:ph idx="3" type="body"/>
          </p:nvPr>
        </p:nvSpPr>
        <p:spPr>
          <a:xfrm>
            <a:off x="685800" y="1508761"/>
            <a:ext cx="7772400" cy="453839"/>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Clr>
                <a:srgbClr val="000000"/>
              </a:buClr>
              <a:buSzPts val="2880"/>
              <a:buFont typeface="Arial"/>
              <a:buNone/>
              <a:defRPr b="0" i="0" sz="2400" u="none" cap="none" strike="noStrike">
                <a:solidFill>
                  <a:srgbClr val="000000"/>
                </a:solidFill>
                <a:latin typeface="Arial"/>
                <a:ea typeface="Arial"/>
                <a:cs typeface="Arial"/>
                <a:sym typeface="Arial"/>
              </a:defRPr>
            </a:lvl1pPr>
            <a:lvl2pPr indent="-228600" lvl="1" marL="9144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indent="-228600" lvl="2" marL="13716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indent="-228600" lvl="3" marL="18288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indent="-228600" lvl="4" marL="2286000" marR="0" rtl="0" algn="l">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10"/>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sz="700">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10"/>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sz="700">
                <a:solidFill>
                  <a:srgbClr val="7F7F7F"/>
                </a:solidFill>
                <a:latin typeface="Arial"/>
                <a:ea typeface="Arial"/>
                <a:cs typeface="Arial"/>
                <a:sym typeface="Arial"/>
              </a:defRPr>
            </a:lvl1pPr>
            <a:lvl2pPr indent="0" lvl="1" marL="0" marR="0" rtl="0" algn="l">
              <a:spcBef>
                <a:spcPts val="0"/>
              </a:spcBef>
              <a:buNone/>
              <a:defRPr sz="700">
                <a:solidFill>
                  <a:srgbClr val="7F7F7F"/>
                </a:solidFill>
                <a:latin typeface="Arial"/>
                <a:ea typeface="Arial"/>
                <a:cs typeface="Arial"/>
                <a:sym typeface="Arial"/>
              </a:defRPr>
            </a:lvl2pPr>
            <a:lvl3pPr indent="0" lvl="2" marL="0" marR="0" rtl="0" algn="l">
              <a:spcBef>
                <a:spcPts val="0"/>
              </a:spcBef>
              <a:buNone/>
              <a:defRPr sz="700">
                <a:solidFill>
                  <a:srgbClr val="7F7F7F"/>
                </a:solidFill>
                <a:latin typeface="Arial"/>
                <a:ea typeface="Arial"/>
                <a:cs typeface="Arial"/>
                <a:sym typeface="Arial"/>
              </a:defRPr>
            </a:lvl3pPr>
            <a:lvl4pPr indent="0" lvl="3" marL="0" marR="0" rtl="0" algn="l">
              <a:spcBef>
                <a:spcPts val="0"/>
              </a:spcBef>
              <a:buNone/>
              <a:defRPr sz="700">
                <a:solidFill>
                  <a:srgbClr val="7F7F7F"/>
                </a:solidFill>
                <a:latin typeface="Arial"/>
                <a:ea typeface="Arial"/>
                <a:cs typeface="Arial"/>
                <a:sym typeface="Arial"/>
              </a:defRPr>
            </a:lvl4pPr>
            <a:lvl5pPr indent="0" lvl="4" marL="0" marR="0" rtl="0" algn="l">
              <a:spcBef>
                <a:spcPts val="0"/>
              </a:spcBef>
              <a:buNone/>
              <a:defRPr sz="700">
                <a:solidFill>
                  <a:srgbClr val="7F7F7F"/>
                </a:solidFill>
                <a:latin typeface="Arial"/>
                <a:ea typeface="Arial"/>
                <a:cs typeface="Arial"/>
                <a:sym typeface="Arial"/>
              </a:defRPr>
            </a:lvl5pPr>
            <a:lvl6pPr indent="0" lvl="5" marL="0" marR="0" rtl="0" algn="l">
              <a:spcBef>
                <a:spcPts val="0"/>
              </a:spcBef>
              <a:buNone/>
              <a:defRPr sz="700">
                <a:solidFill>
                  <a:srgbClr val="7F7F7F"/>
                </a:solidFill>
                <a:latin typeface="Arial"/>
                <a:ea typeface="Arial"/>
                <a:cs typeface="Arial"/>
                <a:sym typeface="Arial"/>
              </a:defRPr>
            </a:lvl6pPr>
            <a:lvl7pPr indent="0" lvl="6" marL="0" marR="0" rtl="0" algn="l">
              <a:spcBef>
                <a:spcPts val="0"/>
              </a:spcBef>
              <a:buNone/>
              <a:defRPr sz="700">
                <a:solidFill>
                  <a:srgbClr val="7F7F7F"/>
                </a:solidFill>
                <a:latin typeface="Arial"/>
                <a:ea typeface="Arial"/>
                <a:cs typeface="Arial"/>
                <a:sym typeface="Arial"/>
              </a:defRPr>
            </a:lvl7pPr>
            <a:lvl8pPr indent="0" lvl="7" marL="0" marR="0" rtl="0" algn="l">
              <a:spcBef>
                <a:spcPts val="0"/>
              </a:spcBef>
              <a:buNone/>
              <a:defRPr sz="700">
                <a:solidFill>
                  <a:srgbClr val="7F7F7F"/>
                </a:solidFill>
                <a:latin typeface="Arial"/>
                <a:ea typeface="Arial"/>
                <a:cs typeface="Arial"/>
                <a:sym typeface="Arial"/>
              </a:defRPr>
            </a:lvl8pPr>
            <a:lvl9pPr indent="0" lvl="8" marL="0" marR="0" rtl="0" algn="l">
              <a:spcBef>
                <a:spcPts val="0"/>
              </a:spcBef>
              <a:buNone/>
              <a:defRPr sz="700">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11" name="Google Shape;111;p10"/>
          <p:cNvSpPr txBox="1"/>
          <p:nvPr>
            <p:ph idx="4" type="body"/>
          </p:nvPr>
        </p:nvSpPr>
        <p:spPr>
          <a:xfrm>
            <a:off x="685800" y="2057400"/>
            <a:ext cx="3794760" cy="3474720"/>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2" name="Google Shape;112;p10"/>
          <p:cNvSpPr txBox="1"/>
          <p:nvPr>
            <p:ph idx="5" type="body"/>
          </p:nvPr>
        </p:nvSpPr>
        <p:spPr>
          <a:xfrm>
            <a:off x="4663440" y="2057400"/>
            <a:ext cx="3794760" cy="3474720"/>
          </a:xfrm>
          <a:prstGeom prst="rect">
            <a:avLst/>
          </a:prstGeom>
          <a:solidFill>
            <a:srgbClr val="CCCCCC"/>
          </a:solidFill>
          <a:ln>
            <a:noFill/>
          </a:ln>
        </p:spPr>
        <p:txBody>
          <a:bodyPr anchorCtr="0" anchor="ctr" bIns="0" lIns="0" spcFirstLastPara="1" rIns="0" wrap="square" tIns="0"/>
          <a:lstStyle>
            <a:lvl1pPr indent="-228600" lvl="0" marL="457200" marR="0" rtl="0" algn="ctr">
              <a:spcBef>
                <a:spcPts val="0"/>
              </a:spcBef>
              <a:spcAft>
                <a:spcPts val="0"/>
              </a:spcAft>
              <a:buClr>
                <a:schemeClr val="dk1"/>
              </a:buClr>
              <a:buSzPts val="1440"/>
              <a:buFont typeface="Arial"/>
              <a:buNone/>
              <a:defRPr b="0" i="0" sz="1200" u="none" cap="none" strike="noStrike">
                <a:solidFill>
                  <a:schemeClr val="dk1"/>
                </a:solidFill>
                <a:latin typeface="Arial"/>
                <a:ea typeface="Arial"/>
                <a:cs typeface="Arial"/>
                <a:sym typeface="Arial"/>
              </a:defRPr>
            </a:lvl1pPr>
            <a:lvl2pPr indent="-228600" lvl="1" marL="9144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4pPr>
            <a:lvl5pPr indent="-228600" lvl="4" marL="2286000" marR="0" rtl="0" algn="ctr">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6.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4.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theme" Target="../theme/theme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2.xml"/><Relationship Id="rId10" Type="http://schemas.openxmlformats.org/officeDocument/2006/relationships/slideLayout" Target="../slideLayouts/slideLayout51.xml"/><Relationship Id="rId13" Type="http://schemas.openxmlformats.org/officeDocument/2006/relationships/slideLayout" Target="../slideLayouts/slideLayout54.xml"/><Relationship Id="rId12" Type="http://schemas.openxmlformats.org/officeDocument/2006/relationships/slideLayout" Target="../slideLayouts/slideLayout53.xml"/><Relationship Id="rId1" Type="http://schemas.openxmlformats.org/officeDocument/2006/relationships/slideLayout" Target="../slideLayouts/slideLayout42.xml"/><Relationship Id="rId2" Type="http://schemas.openxmlformats.org/officeDocument/2006/relationships/slideLayout" Target="../slideLayouts/slideLayout43.xml"/><Relationship Id="rId3" Type="http://schemas.openxmlformats.org/officeDocument/2006/relationships/slideLayout" Target="../slideLayouts/slideLayout44.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5" Type="http://schemas.openxmlformats.org/officeDocument/2006/relationships/theme" Target="../theme/theme8.xml"/><Relationship Id="rId14" Type="http://schemas.openxmlformats.org/officeDocument/2006/relationships/slideLayout" Target="../slideLayouts/slideLayout55.xml"/><Relationship Id="rId5" Type="http://schemas.openxmlformats.org/officeDocument/2006/relationships/slideLayout" Target="../slideLayouts/slideLayout46.xml"/><Relationship Id="rId6" Type="http://schemas.openxmlformats.org/officeDocument/2006/relationships/slideLayout" Target="../slideLayouts/slideLayout47.xml"/><Relationship Id="rId7" Type="http://schemas.openxmlformats.org/officeDocument/2006/relationships/slideLayout" Target="../slideLayouts/slideLayout48.xml"/><Relationship Id="rId8"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slideLayout" Target="../slideLayouts/slideLayout57.xml"/><Relationship Id="rId3" Type="http://schemas.openxmlformats.org/officeDocument/2006/relationships/theme" Target="../theme/theme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8.xml"/><Relationship Id="rId10" Type="http://schemas.openxmlformats.org/officeDocument/2006/relationships/slideLayout" Target="../slideLayouts/slideLayout67.xml"/><Relationship Id="rId12" Type="http://schemas.openxmlformats.org/officeDocument/2006/relationships/theme" Target="../theme/theme1.xml"/><Relationship Id="rId1" Type="http://schemas.openxmlformats.org/officeDocument/2006/relationships/slideLayout" Target="../slideLayouts/slideLayout58.xml"/><Relationship Id="rId2" Type="http://schemas.openxmlformats.org/officeDocument/2006/relationships/slideLayout" Target="../slideLayouts/slideLayout59.xml"/><Relationship Id="rId3" Type="http://schemas.openxmlformats.org/officeDocument/2006/relationships/slideLayout" Target="../slideLayouts/slideLayout60.xml"/><Relationship Id="rId4" Type="http://schemas.openxmlformats.org/officeDocument/2006/relationships/slideLayout" Target="../slideLayouts/slideLayout61.xml"/><Relationship Id="rId9" Type="http://schemas.openxmlformats.org/officeDocument/2006/relationships/slideLayout" Target="../slideLayouts/slideLayout66.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79.xml"/><Relationship Id="rId10" Type="http://schemas.openxmlformats.org/officeDocument/2006/relationships/slideLayout" Target="../slideLayouts/slideLayout78.xml"/><Relationship Id="rId12" Type="http://schemas.openxmlformats.org/officeDocument/2006/relationships/theme" Target="../theme/theme3.xml"/><Relationship Id="rId1" Type="http://schemas.openxmlformats.org/officeDocument/2006/relationships/slideLayout" Target="../slideLayouts/slideLayout69.xml"/><Relationship Id="rId2" Type="http://schemas.openxmlformats.org/officeDocument/2006/relationships/slideLayout" Target="../slideLayouts/slideLayout70.xml"/><Relationship Id="rId3" Type="http://schemas.openxmlformats.org/officeDocument/2006/relationships/slideLayout" Target="../slideLayouts/slideLayout71.xml"/><Relationship Id="rId4" Type="http://schemas.openxmlformats.org/officeDocument/2006/relationships/slideLayout" Target="../slideLayouts/slideLayout72.xml"/><Relationship Id="rId9" Type="http://schemas.openxmlformats.org/officeDocument/2006/relationships/slideLayout" Target="../slideLayouts/slideLayout77.xml"/><Relationship Id="rId5" Type="http://schemas.openxmlformats.org/officeDocument/2006/relationships/slideLayout" Target="../slideLayouts/slideLayout73.xml"/><Relationship Id="rId6" Type="http://schemas.openxmlformats.org/officeDocument/2006/relationships/slideLayout" Target="../slideLayouts/slideLayout74.xml"/><Relationship Id="rId7" Type="http://schemas.openxmlformats.org/officeDocument/2006/relationships/slideLayout" Target="../slideLayouts/slideLayout75.xml"/><Relationship Id="rId8"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152400"/>
            <a:ext cx="8382000" cy="960120"/>
          </a:xfrm>
          <a:prstGeom prst="rect">
            <a:avLst/>
          </a:prstGeom>
          <a:noFill/>
          <a:ln>
            <a:noFill/>
          </a:ln>
        </p:spPr>
        <p:txBody>
          <a:bodyPr anchorCtr="0" anchor="t" bIns="0" lIns="0" spcFirstLastPara="1" rIns="0" wrap="square" tIns="0"/>
          <a:lstStyle>
            <a:lvl1pPr lvl="0" marR="0" rtl="0" algn="ctr">
              <a:lnSpc>
                <a:spcPct val="95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19200"/>
            <a:ext cx="8382000" cy="4815840"/>
          </a:xfrm>
          <a:prstGeom prst="rect">
            <a:avLst/>
          </a:prstGeom>
          <a:noFill/>
          <a:ln>
            <a:noFill/>
          </a:ln>
        </p:spPr>
        <p:txBody>
          <a:bodyPr anchorCtr="0" anchor="t" bIns="0" lIns="0" spcFirstLastPara="1" rIns="0" wrap="square" tIns="0"/>
          <a:lstStyle>
            <a:lvl1pPr indent="-411480" lvl="0" marL="457200" marR="0" rtl="0" algn="l">
              <a:spcBef>
                <a:spcPts val="1200"/>
              </a:spcBef>
              <a:spcAft>
                <a:spcPts val="0"/>
              </a:spcAft>
              <a:buClr>
                <a:schemeClr val="dk1"/>
              </a:buClr>
              <a:buSzPts val="2880"/>
              <a:buFont typeface="Arial"/>
              <a:buChar char="•"/>
              <a:defRPr b="0" i="0" sz="2400" u="none" cap="none" strike="noStrike">
                <a:solidFill>
                  <a:schemeClr val="dk1"/>
                </a:solidFill>
                <a:latin typeface="Arial"/>
                <a:ea typeface="Arial"/>
                <a:cs typeface="Arial"/>
                <a:sym typeface="Arial"/>
              </a:defRPr>
            </a:lvl1pPr>
            <a:lvl2pPr indent="-342900" lvl="1" marL="914400" marR="0" rtl="0" algn="l">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2" name="Google Shape;12;p1"/>
          <p:cNvGrpSpPr/>
          <p:nvPr/>
        </p:nvGrpSpPr>
        <p:grpSpPr>
          <a:xfrm>
            <a:off x="-137160" y="-137160"/>
            <a:ext cx="9418320" cy="7132320"/>
            <a:chOff x="-137160" y="-137160"/>
            <a:chExt cx="9418320" cy="7132320"/>
          </a:xfrm>
        </p:grpSpPr>
        <p:cxnSp>
          <p:nvCxnSpPr>
            <p:cNvPr id="13" name="Google Shape;13;p1"/>
            <p:cNvCxnSpPr/>
            <p:nvPr/>
          </p:nvCxnSpPr>
          <p:spPr>
            <a:xfrm rot="10800000">
              <a:off x="6858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4" name="Google Shape;14;p1"/>
            <p:cNvCxnSpPr/>
            <p:nvPr/>
          </p:nvCxnSpPr>
          <p:spPr>
            <a:xfrm rot="10800000">
              <a:off x="845820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5" name="Google Shape;15;p1"/>
            <p:cNvCxnSpPr/>
            <p:nvPr/>
          </p:nvCxnSpPr>
          <p:spPr>
            <a:xfrm rot="10800000">
              <a:off x="6858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6" name="Google Shape;16;p1"/>
            <p:cNvCxnSpPr/>
            <p:nvPr/>
          </p:nvCxnSpPr>
          <p:spPr>
            <a:xfrm rot="10800000">
              <a:off x="845820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7" name="Google Shape;17;p1"/>
            <p:cNvCxnSpPr/>
            <p:nvPr/>
          </p:nvCxnSpPr>
          <p:spPr>
            <a:xfrm rot="10800000">
              <a:off x="448056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18" name="Google Shape;18;p1"/>
            <p:cNvCxnSpPr/>
            <p:nvPr/>
          </p:nvCxnSpPr>
          <p:spPr>
            <a:xfrm rot="10800000">
              <a:off x="448056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19" name="Google Shape;19;p1"/>
            <p:cNvCxnSpPr/>
            <p:nvPr/>
          </p:nvCxnSpPr>
          <p:spPr>
            <a:xfrm rot="10800000">
              <a:off x="4663440" y="-137160"/>
              <a:ext cx="0" cy="91440"/>
            </a:xfrm>
            <a:prstGeom prst="straightConnector1">
              <a:avLst/>
            </a:prstGeom>
            <a:noFill/>
            <a:ln cap="flat" cmpd="sng" w="9525">
              <a:solidFill>
                <a:srgbClr val="737373"/>
              </a:solidFill>
              <a:prstDash val="solid"/>
              <a:round/>
              <a:headEnd len="sm" w="sm" type="none"/>
              <a:tailEnd len="sm" w="sm" type="none"/>
            </a:ln>
          </p:spPr>
        </p:cxnSp>
        <p:cxnSp>
          <p:nvCxnSpPr>
            <p:cNvPr id="20" name="Google Shape;20;p1"/>
            <p:cNvCxnSpPr/>
            <p:nvPr/>
          </p:nvCxnSpPr>
          <p:spPr>
            <a:xfrm rot="10800000">
              <a:off x="4663440" y="6903720"/>
              <a:ext cx="0" cy="91440"/>
            </a:xfrm>
            <a:prstGeom prst="straightConnector1">
              <a:avLst/>
            </a:prstGeom>
            <a:noFill/>
            <a:ln cap="flat" cmpd="sng" w="9525">
              <a:solidFill>
                <a:srgbClr val="737373"/>
              </a:solidFill>
              <a:prstDash val="solid"/>
              <a:round/>
              <a:headEnd len="sm" w="sm" type="none"/>
              <a:tailEnd len="sm" w="sm" type="none"/>
            </a:ln>
          </p:spPr>
        </p:cxnSp>
        <p:cxnSp>
          <p:nvCxnSpPr>
            <p:cNvPr id="21" name="Google Shape;21;p1"/>
            <p:cNvCxnSpPr/>
            <p:nvPr/>
          </p:nvCxnSpPr>
          <p:spPr>
            <a:xfrm>
              <a:off x="9189720" y="1508760"/>
              <a:ext cx="91440" cy="0"/>
            </a:xfrm>
            <a:prstGeom prst="straightConnector1">
              <a:avLst/>
            </a:prstGeom>
            <a:noFill/>
            <a:ln cap="flat" cmpd="sng" w="9525">
              <a:solidFill>
                <a:srgbClr val="737373"/>
              </a:solidFill>
              <a:prstDash val="solid"/>
              <a:round/>
              <a:headEnd len="sm" w="sm" type="none"/>
              <a:tailEnd len="sm" w="sm" type="none"/>
            </a:ln>
          </p:spPr>
        </p:cxnSp>
        <p:cxnSp>
          <p:nvCxnSpPr>
            <p:cNvPr id="22" name="Google Shape;22;p1"/>
            <p:cNvCxnSpPr/>
            <p:nvPr/>
          </p:nvCxnSpPr>
          <p:spPr>
            <a:xfrm>
              <a:off x="9189720" y="6035040"/>
              <a:ext cx="91440" cy="0"/>
            </a:xfrm>
            <a:prstGeom prst="straightConnector1">
              <a:avLst/>
            </a:prstGeom>
            <a:noFill/>
            <a:ln cap="flat" cmpd="sng" w="9525">
              <a:solidFill>
                <a:srgbClr val="737373"/>
              </a:solidFill>
              <a:prstDash val="solid"/>
              <a:round/>
              <a:headEnd len="sm" w="sm" type="none"/>
              <a:tailEnd len="sm" w="sm" type="none"/>
            </a:ln>
          </p:spPr>
        </p:cxnSp>
        <p:cxnSp>
          <p:nvCxnSpPr>
            <p:cNvPr id="23" name="Google Shape;23;p1"/>
            <p:cNvCxnSpPr/>
            <p:nvPr/>
          </p:nvCxnSpPr>
          <p:spPr>
            <a:xfrm>
              <a:off x="-137160" y="1508760"/>
              <a:ext cx="91440" cy="0"/>
            </a:xfrm>
            <a:prstGeom prst="straightConnector1">
              <a:avLst/>
            </a:prstGeom>
            <a:noFill/>
            <a:ln cap="flat" cmpd="sng" w="9525">
              <a:solidFill>
                <a:srgbClr val="737373"/>
              </a:solidFill>
              <a:prstDash val="solid"/>
              <a:round/>
              <a:headEnd len="sm" w="sm" type="none"/>
              <a:tailEnd len="sm" w="sm" type="none"/>
            </a:ln>
          </p:spPr>
        </p:cxnSp>
        <p:cxnSp>
          <p:nvCxnSpPr>
            <p:cNvPr id="24" name="Google Shape;24;p1"/>
            <p:cNvCxnSpPr/>
            <p:nvPr/>
          </p:nvCxnSpPr>
          <p:spPr>
            <a:xfrm>
              <a:off x="-137160" y="6035040"/>
              <a:ext cx="91440" cy="0"/>
            </a:xfrm>
            <a:prstGeom prst="straightConnector1">
              <a:avLst/>
            </a:prstGeom>
            <a:noFill/>
            <a:ln cap="flat" cmpd="sng" w="9525">
              <a:solidFill>
                <a:srgbClr val="737373"/>
              </a:solidFill>
              <a:prstDash val="solid"/>
              <a:round/>
              <a:headEnd len="sm" w="sm" type="none"/>
              <a:tailEnd len="sm" w="sm" type="none"/>
            </a:ln>
          </p:spPr>
        </p:cxnSp>
        <p:cxnSp>
          <p:nvCxnSpPr>
            <p:cNvPr id="25" name="Google Shape;25;p1"/>
            <p:cNvCxnSpPr/>
            <p:nvPr/>
          </p:nvCxnSpPr>
          <p:spPr>
            <a:xfrm>
              <a:off x="9189720" y="457200"/>
              <a:ext cx="91440" cy="0"/>
            </a:xfrm>
            <a:prstGeom prst="straightConnector1">
              <a:avLst/>
            </a:prstGeom>
            <a:noFill/>
            <a:ln cap="flat" cmpd="sng" w="9525">
              <a:solidFill>
                <a:srgbClr val="737373"/>
              </a:solidFill>
              <a:prstDash val="solid"/>
              <a:round/>
              <a:headEnd len="sm" w="sm" type="none"/>
              <a:tailEnd len="sm" w="sm" type="none"/>
            </a:ln>
          </p:spPr>
        </p:cxnSp>
        <p:cxnSp>
          <p:nvCxnSpPr>
            <p:cNvPr id="26" name="Google Shape;26;p1"/>
            <p:cNvCxnSpPr/>
            <p:nvPr/>
          </p:nvCxnSpPr>
          <p:spPr>
            <a:xfrm>
              <a:off x="-137160" y="457200"/>
              <a:ext cx="91440" cy="0"/>
            </a:xfrm>
            <a:prstGeom prst="straightConnector1">
              <a:avLst/>
            </a:prstGeom>
            <a:noFill/>
            <a:ln cap="flat" cmpd="sng" w="9525">
              <a:solidFill>
                <a:srgbClr val="737373"/>
              </a:solidFill>
              <a:prstDash val="solid"/>
              <a:round/>
              <a:headEnd len="sm" w="sm" type="none"/>
              <a:tailEnd len="sm" w="sm" type="none"/>
            </a:ln>
          </p:spPr>
        </p:cxnSp>
      </p:grpSp>
      <p:sp>
        <p:nvSpPr>
          <p:cNvPr id="27" name="Google Shape;27;p1"/>
          <p:cNvSpPr txBox="1"/>
          <p:nvPr>
            <p:ph idx="12" type="sldNum"/>
          </p:nvPr>
        </p:nvSpPr>
        <p:spPr>
          <a:xfrm>
            <a:off x="685800" y="6629400"/>
            <a:ext cx="228600" cy="228600"/>
          </a:xfrm>
          <a:prstGeom prst="rect">
            <a:avLst/>
          </a:prstGeom>
          <a:noFill/>
          <a:ln>
            <a:noFill/>
          </a:ln>
        </p:spPr>
        <p:txBody>
          <a:bodyPr anchorCtr="0" anchor="t" bIns="0" lIns="0" spcFirstLastPara="1" rIns="0" wrap="square" tIns="0">
            <a:noAutofit/>
          </a:bodyPr>
          <a:lstStyle>
            <a:lvl1pPr indent="0" lvl="0" marL="0" marR="0" rtl="0" algn="l">
              <a:spcBef>
                <a:spcPts val="0"/>
              </a:spcBef>
              <a:buNone/>
              <a:defRPr b="0" i="0" sz="700" u="none" cap="none" strike="noStrike">
                <a:solidFill>
                  <a:srgbClr val="7F7F7F"/>
                </a:solidFill>
                <a:latin typeface="Arial"/>
                <a:ea typeface="Arial"/>
                <a:cs typeface="Arial"/>
                <a:sym typeface="Arial"/>
              </a:defRPr>
            </a:lvl1pPr>
            <a:lvl2pPr indent="0" lvl="1" marL="0" marR="0" rtl="0" algn="l">
              <a:spcBef>
                <a:spcPts val="0"/>
              </a:spcBef>
              <a:buNone/>
              <a:defRPr b="0" i="0" sz="700" u="none" cap="none" strike="noStrike">
                <a:solidFill>
                  <a:srgbClr val="7F7F7F"/>
                </a:solidFill>
                <a:latin typeface="Arial"/>
                <a:ea typeface="Arial"/>
                <a:cs typeface="Arial"/>
                <a:sym typeface="Arial"/>
              </a:defRPr>
            </a:lvl2pPr>
            <a:lvl3pPr indent="0" lvl="2" marL="0" marR="0" rtl="0" algn="l">
              <a:spcBef>
                <a:spcPts val="0"/>
              </a:spcBef>
              <a:buNone/>
              <a:defRPr b="0" i="0" sz="700" u="none" cap="none" strike="noStrike">
                <a:solidFill>
                  <a:srgbClr val="7F7F7F"/>
                </a:solidFill>
                <a:latin typeface="Arial"/>
                <a:ea typeface="Arial"/>
                <a:cs typeface="Arial"/>
                <a:sym typeface="Arial"/>
              </a:defRPr>
            </a:lvl3pPr>
            <a:lvl4pPr indent="0" lvl="3" marL="0" marR="0" rtl="0" algn="l">
              <a:spcBef>
                <a:spcPts val="0"/>
              </a:spcBef>
              <a:buNone/>
              <a:defRPr b="0" i="0" sz="700" u="none" cap="none" strike="noStrike">
                <a:solidFill>
                  <a:srgbClr val="7F7F7F"/>
                </a:solidFill>
                <a:latin typeface="Arial"/>
                <a:ea typeface="Arial"/>
                <a:cs typeface="Arial"/>
                <a:sym typeface="Arial"/>
              </a:defRPr>
            </a:lvl4pPr>
            <a:lvl5pPr indent="0" lvl="4" marL="0" marR="0" rtl="0" algn="l">
              <a:spcBef>
                <a:spcPts val="0"/>
              </a:spcBef>
              <a:buNone/>
              <a:defRPr b="0" i="0" sz="700" u="none" cap="none" strike="noStrike">
                <a:solidFill>
                  <a:srgbClr val="7F7F7F"/>
                </a:solidFill>
                <a:latin typeface="Arial"/>
                <a:ea typeface="Arial"/>
                <a:cs typeface="Arial"/>
                <a:sym typeface="Arial"/>
              </a:defRPr>
            </a:lvl5pPr>
            <a:lvl6pPr indent="0" lvl="5" marL="0" marR="0" rtl="0" algn="l">
              <a:spcBef>
                <a:spcPts val="0"/>
              </a:spcBef>
              <a:buNone/>
              <a:defRPr b="0" i="0" sz="700" u="none" cap="none" strike="noStrike">
                <a:solidFill>
                  <a:srgbClr val="7F7F7F"/>
                </a:solidFill>
                <a:latin typeface="Arial"/>
                <a:ea typeface="Arial"/>
                <a:cs typeface="Arial"/>
                <a:sym typeface="Arial"/>
              </a:defRPr>
            </a:lvl6pPr>
            <a:lvl7pPr indent="0" lvl="6" marL="0" marR="0" rtl="0" algn="l">
              <a:spcBef>
                <a:spcPts val="0"/>
              </a:spcBef>
              <a:buNone/>
              <a:defRPr b="0" i="0" sz="700" u="none" cap="none" strike="noStrike">
                <a:solidFill>
                  <a:srgbClr val="7F7F7F"/>
                </a:solidFill>
                <a:latin typeface="Arial"/>
                <a:ea typeface="Arial"/>
                <a:cs typeface="Arial"/>
                <a:sym typeface="Arial"/>
              </a:defRPr>
            </a:lvl7pPr>
            <a:lvl8pPr indent="0" lvl="7" marL="0" marR="0" rtl="0" algn="l">
              <a:spcBef>
                <a:spcPts val="0"/>
              </a:spcBef>
              <a:buNone/>
              <a:defRPr b="0" i="0" sz="700" u="none" cap="none" strike="noStrike">
                <a:solidFill>
                  <a:srgbClr val="7F7F7F"/>
                </a:solidFill>
                <a:latin typeface="Arial"/>
                <a:ea typeface="Arial"/>
                <a:cs typeface="Arial"/>
                <a:sym typeface="Arial"/>
              </a:defRPr>
            </a:lvl8pPr>
            <a:lvl9pPr indent="0" lvl="8" marL="0" marR="0" rtl="0" algn="l">
              <a:spcBef>
                <a:spcPts val="0"/>
              </a:spcBef>
              <a:buNone/>
              <a:defRPr b="0" i="0" sz="700" u="none" cap="none" strike="noStrike">
                <a:solidFill>
                  <a:srgbClr val="7F7F7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1"/>
          <p:cNvSpPr txBox="1"/>
          <p:nvPr>
            <p:ph idx="11" type="ftr"/>
          </p:nvPr>
        </p:nvSpPr>
        <p:spPr>
          <a:xfrm>
            <a:off x="914400" y="6629400"/>
            <a:ext cx="5715000" cy="22860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7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01861"/>
        </a:solidFill>
      </p:bgPr>
    </p:bg>
    <p:spTree>
      <p:nvGrpSpPr>
        <p:cNvPr id="174" name="Shape 174"/>
        <p:cNvGrpSpPr/>
        <p:nvPr/>
      </p:nvGrpSpPr>
      <p:grpSpPr>
        <a:xfrm>
          <a:off x="0" y="0"/>
          <a:ext cx="0" cy="0"/>
          <a:chOff x="0" y="0"/>
          <a:chExt cx="0" cy="0"/>
        </a:xfrm>
      </p:grpSpPr>
      <p:sp>
        <p:nvSpPr>
          <p:cNvPr id="175" name="Google Shape;175;p18"/>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1pPr>
            <a:lvl2pPr lvl="1"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2pPr>
            <a:lvl3pPr lvl="2"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3pPr>
            <a:lvl4pPr lvl="3"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4pPr>
            <a:lvl5pPr lvl="4"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5pPr>
            <a:lvl6pPr lvl="5"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6pPr>
            <a:lvl7pPr lvl="6"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7pPr>
            <a:lvl8pPr lvl="7"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8pPr>
            <a:lvl9pPr lvl="8" marR="0" rtl="0" algn="ctr">
              <a:spcBef>
                <a:spcPts val="0"/>
              </a:spcBef>
              <a:spcAft>
                <a:spcPts val="0"/>
              </a:spcAft>
              <a:buSzPts val="1400"/>
              <a:buNone/>
              <a:defRPr b="0" i="0" sz="4400" u="none" cap="none" strike="noStrike">
                <a:solidFill>
                  <a:schemeClr val="lt2"/>
                </a:solidFill>
                <a:latin typeface="Tahoma"/>
                <a:ea typeface="Tahoma"/>
                <a:cs typeface="Tahoma"/>
                <a:sym typeface="Tahoma"/>
              </a:defRPr>
            </a:lvl9pPr>
          </a:lstStyle>
          <a:p/>
        </p:txBody>
      </p:sp>
      <p:sp>
        <p:nvSpPr>
          <p:cNvPr id="176" name="Google Shape;176;p18"/>
          <p:cNvSpPr txBox="1"/>
          <p:nvPr>
            <p:ph idx="1" type="body"/>
          </p:nvPr>
        </p:nvSpPr>
        <p:spPr>
          <a:xfrm>
            <a:off x="457200" y="1981200"/>
            <a:ext cx="8229600" cy="4114800"/>
          </a:xfrm>
          <a:prstGeom prst="rect">
            <a:avLst/>
          </a:prstGeom>
          <a:noFill/>
          <a:ln>
            <a:noFill/>
          </a:ln>
        </p:spPr>
        <p:txBody>
          <a:bodyPr anchorCtr="0" anchor="t" bIns="45700" lIns="91425" spcFirstLastPara="1" rIns="91425" wrap="square" tIns="45700"/>
          <a:lstStyle>
            <a:lvl1pPr indent="-360680" lvl="0" marL="457200" marR="0" rtl="0" algn="l">
              <a:spcBef>
                <a:spcPts val="640"/>
              </a:spcBef>
              <a:spcAft>
                <a:spcPts val="0"/>
              </a:spcAft>
              <a:buClr>
                <a:schemeClr val="hlink"/>
              </a:buClr>
              <a:buSzPts val="2080"/>
              <a:buFont typeface="Noto Sans Symbols"/>
              <a:buChar char="■"/>
              <a:defRPr b="0" i="0" sz="3200" u="none" cap="none" strike="noStrike">
                <a:solidFill>
                  <a:schemeClr val="lt1"/>
                </a:solidFill>
                <a:latin typeface="Tahoma"/>
                <a:ea typeface="Tahoma"/>
                <a:cs typeface="Tahoma"/>
                <a:sym typeface="Tahoma"/>
              </a:defRPr>
            </a:lvl1pPr>
            <a:lvl2pPr indent="-344169" lvl="1" marL="914400" marR="0" rtl="0" algn="l">
              <a:spcBef>
                <a:spcPts val="560"/>
              </a:spcBef>
              <a:spcAft>
                <a:spcPts val="0"/>
              </a:spcAft>
              <a:buClr>
                <a:schemeClr val="folHlink"/>
              </a:buClr>
              <a:buSzPts val="1820"/>
              <a:buFont typeface="Noto Sans Symbols"/>
              <a:buChar char="■"/>
              <a:defRPr b="0" i="0" sz="2800" u="none" cap="none" strike="noStrike">
                <a:solidFill>
                  <a:schemeClr val="lt1"/>
                </a:solidFill>
                <a:latin typeface="Tahoma"/>
                <a:ea typeface="Tahoma"/>
                <a:cs typeface="Tahoma"/>
                <a:sym typeface="Tahoma"/>
              </a:defRPr>
            </a:lvl2pPr>
            <a:lvl3pPr indent="-327660" lvl="2" marL="1371600" marR="0" rtl="0" algn="l">
              <a:spcBef>
                <a:spcPts val="480"/>
              </a:spcBef>
              <a:spcAft>
                <a:spcPts val="0"/>
              </a:spcAft>
              <a:buClr>
                <a:schemeClr val="hlink"/>
              </a:buClr>
              <a:buSzPts val="1560"/>
              <a:buFont typeface="Noto Sans Symbols"/>
              <a:buChar char="■"/>
              <a:defRPr b="0" i="0" sz="2400" u="none" cap="none" strike="noStrike">
                <a:solidFill>
                  <a:schemeClr val="lt1"/>
                </a:solidFill>
                <a:latin typeface="Tahoma"/>
                <a:ea typeface="Tahoma"/>
                <a:cs typeface="Tahoma"/>
                <a:sym typeface="Tahoma"/>
              </a:defRPr>
            </a:lvl3pPr>
            <a:lvl4pPr indent="-311150" lvl="3" marL="1828800" marR="0" rtl="0" algn="l">
              <a:spcBef>
                <a:spcPts val="400"/>
              </a:spcBef>
              <a:spcAft>
                <a:spcPts val="0"/>
              </a:spcAft>
              <a:buClr>
                <a:schemeClr val="folHlink"/>
              </a:buClr>
              <a:buSzPts val="1300"/>
              <a:buFont typeface="Noto Sans Symbols"/>
              <a:buChar char="■"/>
              <a:defRPr b="0" i="0" sz="2000" u="none" cap="none" strike="noStrike">
                <a:solidFill>
                  <a:schemeClr val="lt1"/>
                </a:solidFill>
                <a:latin typeface="Tahoma"/>
                <a:ea typeface="Tahoma"/>
                <a:cs typeface="Tahoma"/>
                <a:sym typeface="Tahoma"/>
              </a:defRPr>
            </a:lvl4pPr>
            <a:lvl5pPr indent="-311150" lvl="4" marL="22860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5pPr>
            <a:lvl6pPr indent="-311150" lvl="5" marL="27432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6pPr>
            <a:lvl7pPr indent="-311150" lvl="6" marL="32004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7pPr>
            <a:lvl8pPr indent="-311150" lvl="7" marL="36576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8pPr>
            <a:lvl9pPr indent="-311150" lvl="8" marL="4114800" marR="0" rtl="0" algn="l">
              <a:spcBef>
                <a:spcPts val="400"/>
              </a:spcBef>
              <a:spcAft>
                <a:spcPts val="0"/>
              </a:spcAft>
              <a:buClr>
                <a:schemeClr val="hlink"/>
              </a:buClr>
              <a:buSzPts val="1300"/>
              <a:buFont typeface="Noto Sans Symbols"/>
              <a:buChar char="■"/>
              <a:defRPr b="0" i="0" sz="2000" u="none" cap="none" strike="noStrike">
                <a:solidFill>
                  <a:schemeClr val="lt1"/>
                </a:solidFill>
                <a:latin typeface="Tahoma"/>
                <a:ea typeface="Tahoma"/>
                <a:cs typeface="Tahoma"/>
                <a:sym typeface="Tahoma"/>
              </a:defRPr>
            </a:lvl9pPr>
          </a:lstStyle>
          <a:p/>
        </p:txBody>
      </p:sp>
      <p:sp>
        <p:nvSpPr>
          <p:cNvPr id="177" name="Google Shape;177;p1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78" name="Google Shape;178;p18"/>
          <p:cNvSpPr txBox="1"/>
          <p:nvPr>
            <p:ph idx="11" type="ftr"/>
          </p:nvPr>
        </p:nvSpPr>
        <p:spPr>
          <a:xfrm>
            <a:off x="3124200" y="6245225"/>
            <a:ext cx="2895600" cy="476250"/>
          </a:xfrm>
          <a:prstGeom prst="rect">
            <a:avLst/>
          </a:prstGeom>
          <a:noFill/>
          <a:ln>
            <a:noFill/>
          </a:ln>
        </p:spPr>
        <p:txBody>
          <a:bodyPr anchorCtr="0" anchor="b" bIns="45700" lIns="91425" spcFirstLastPara="1" rIns="91425" wrap="square" tIns="45700"/>
          <a:lstStyle>
            <a:lvl1pPr lvl="0" marR="0" rtl="0" algn="ctr">
              <a:spcBef>
                <a:spcPts val="0"/>
              </a:spcBef>
              <a:spcAft>
                <a:spcPts val="0"/>
              </a:spcAft>
              <a:buSzPts val="1400"/>
              <a:buNone/>
              <a:defRPr b="0" i="0" sz="14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2pPr>
            <a:lvl3pPr lvl="2"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3pPr>
            <a:lvl4pPr lvl="3"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4pPr>
            <a:lvl5pPr lvl="4"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5pPr>
            <a:lvl6pPr lvl="5"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6pPr>
            <a:lvl7pPr lvl="6"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7pPr>
            <a:lvl8pPr lvl="7"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8pPr>
            <a:lvl9pPr lvl="8" marR="0" rtl="0" algn="l">
              <a:spcBef>
                <a:spcPts val="0"/>
              </a:spcBef>
              <a:spcAft>
                <a:spcPts val="0"/>
              </a:spcAft>
              <a:buSzPts val="1400"/>
              <a:buNone/>
              <a:defRPr b="0" i="0" sz="1800" u="none" cap="none" strike="noStrike">
                <a:solidFill>
                  <a:schemeClr val="lt1"/>
                </a:solidFill>
                <a:latin typeface="Tahoma"/>
                <a:ea typeface="Tahoma"/>
                <a:cs typeface="Tahoma"/>
                <a:sym typeface="Tahoma"/>
              </a:defRPr>
            </a:lvl9pPr>
          </a:lstStyle>
          <a:p/>
        </p:txBody>
      </p:sp>
      <p:sp>
        <p:nvSpPr>
          <p:cNvPr id="179" name="Google Shape;179;p18"/>
          <p:cNvSpPr txBox="1"/>
          <p:nvPr>
            <p:ph idx="12" type="sldNum"/>
          </p:nvPr>
        </p:nvSpPr>
        <p:spPr>
          <a:xfrm>
            <a:off x="6553200" y="6245225"/>
            <a:ext cx="2133600" cy="47625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FFFFFF"/>
                </a:solidFill>
                <a:latin typeface="Arial"/>
                <a:ea typeface="Arial"/>
                <a:cs typeface="Arial"/>
                <a:sym typeface="Arial"/>
              </a:defRPr>
            </a:lvl1pPr>
            <a:lvl2pPr indent="0" lvl="1" marL="0" marR="0" rtl="0" algn="r">
              <a:spcBef>
                <a:spcPts val="0"/>
              </a:spcBef>
              <a:spcAft>
                <a:spcPts val="0"/>
              </a:spcAft>
              <a:buNone/>
              <a:defRPr b="0" i="0" sz="1400" u="none" cap="none" strike="noStrike">
                <a:solidFill>
                  <a:srgbClr val="FFFFFF"/>
                </a:solidFill>
                <a:latin typeface="Arial"/>
                <a:ea typeface="Arial"/>
                <a:cs typeface="Arial"/>
                <a:sym typeface="Arial"/>
              </a:defRPr>
            </a:lvl2pPr>
            <a:lvl3pPr indent="0" lvl="2" marL="0" marR="0" rtl="0" algn="r">
              <a:spcBef>
                <a:spcPts val="0"/>
              </a:spcBef>
              <a:spcAft>
                <a:spcPts val="0"/>
              </a:spcAft>
              <a:buNone/>
              <a:defRPr b="0" i="0" sz="1400" u="none" cap="none" strike="noStrike">
                <a:solidFill>
                  <a:srgbClr val="FFFFFF"/>
                </a:solidFill>
                <a:latin typeface="Arial"/>
                <a:ea typeface="Arial"/>
                <a:cs typeface="Arial"/>
                <a:sym typeface="Arial"/>
              </a:defRPr>
            </a:lvl3pPr>
            <a:lvl4pPr indent="0" lvl="3" marL="0" marR="0" rtl="0" algn="r">
              <a:spcBef>
                <a:spcPts val="0"/>
              </a:spcBef>
              <a:spcAft>
                <a:spcPts val="0"/>
              </a:spcAft>
              <a:buNone/>
              <a:defRPr b="0" i="0" sz="1400" u="none" cap="none" strike="noStrike">
                <a:solidFill>
                  <a:srgbClr val="FFFFFF"/>
                </a:solidFill>
                <a:latin typeface="Arial"/>
                <a:ea typeface="Arial"/>
                <a:cs typeface="Arial"/>
                <a:sym typeface="Arial"/>
              </a:defRPr>
            </a:lvl4pPr>
            <a:lvl5pPr indent="0" lvl="4" marL="0" marR="0" rtl="0" algn="r">
              <a:spcBef>
                <a:spcPts val="0"/>
              </a:spcBef>
              <a:spcAft>
                <a:spcPts val="0"/>
              </a:spcAft>
              <a:buNone/>
              <a:defRPr b="0" i="0" sz="1400" u="none" cap="none" strike="noStrike">
                <a:solidFill>
                  <a:srgbClr val="FFFFFF"/>
                </a:solidFill>
                <a:latin typeface="Arial"/>
                <a:ea typeface="Arial"/>
                <a:cs typeface="Arial"/>
                <a:sym typeface="Arial"/>
              </a:defRPr>
            </a:lvl5pPr>
            <a:lvl6pPr indent="0" lvl="5" marL="0" marR="0" rtl="0" algn="r">
              <a:spcBef>
                <a:spcPts val="0"/>
              </a:spcBef>
              <a:spcAft>
                <a:spcPts val="0"/>
              </a:spcAft>
              <a:buNone/>
              <a:defRPr b="0" i="0" sz="1400" u="none" cap="none" strike="noStrike">
                <a:solidFill>
                  <a:srgbClr val="FFFFFF"/>
                </a:solidFill>
                <a:latin typeface="Arial"/>
                <a:ea typeface="Arial"/>
                <a:cs typeface="Arial"/>
                <a:sym typeface="Arial"/>
              </a:defRPr>
            </a:lvl6pPr>
            <a:lvl7pPr indent="0" lvl="6" marL="0" marR="0" rtl="0" algn="r">
              <a:spcBef>
                <a:spcPts val="0"/>
              </a:spcBef>
              <a:spcAft>
                <a:spcPts val="0"/>
              </a:spcAft>
              <a:buNone/>
              <a:defRPr b="0" i="0" sz="1400" u="none" cap="none" strike="noStrike">
                <a:solidFill>
                  <a:srgbClr val="FFFFFF"/>
                </a:solidFill>
                <a:latin typeface="Arial"/>
                <a:ea typeface="Arial"/>
                <a:cs typeface="Arial"/>
                <a:sym typeface="Arial"/>
              </a:defRPr>
            </a:lvl7pPr>
            <a:lvl8pPr indent="0" lvl="7" marL="0" marR="0" rtl="0" algn="r">
              <a:spcBef>
                <a:spcPts val="0"/>
              </a:spcBef>
              <a:spcAft>
                <a:spcPts val="0"/>
              </a:spcAft>
              <a:buNone/>
              <a:defRPr b="0" i="0" sz="1400" u="none" cap="none" strike="noStrike">
                <a:solidFill>
                  <a:srgbClr val="FFFFFF"/>
                </a:solidFill>
                <a:latin typeface="Arial"/>
                <a:ea typeface="Arial"/>
                <a:cs typeface="Arial"/>
                <a:sym typeface="Arial"/>
              </a:defRPr>
            </a:lvl8pPr>
            <a:lvl9pPr indent="0" lvl="8" marL="0" marR="0" rtl="0" algn="r">
              <a:spcBef>
                <a:spcPts val="0"/>
              </a:spcBef>
              <a:spcAft>
                <a:spcPts val="0"/>
              </a:spcAft>
              <a:buNone/>
              <a:defRPr b="0" i="0" sz="14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58"/>
        </a:solidFill>
      </p:bgPr>
    </p:bg>
    <p:spTree>
      <p:nvGrpSpPr>
        <p:cNvPr id="254" name="Shape 254"/>
        <p:cNvGrpSpPr/>
        <p:nvPr/>
      </p:nvGrpSpPr>
      <p:grpSpPr>
        <a:xfrm>
          <a:off x="0" y="0"/>
          <a:ext cx="0" cy="0"/>
          <a:chOff x="0" y="0"/>
          <a:chExt cx="0" cy="0"/>
        </a:xfrm>
      </p:grpSpPr>
      <p:sp>
        <p:nvSpPr>
          <p:cNvPr id="255" name="Google Shape;255;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1pPr>
            <a:lvl2pPr lvl="1"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2pPr>
            <a:lvl3pPr lvl="2"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3pPr>
            <a:lvl4pPr lvl="3"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4pPr>
            <a:lvl5pPr lvl="4"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5pPr>
            <a:lvl6pPr lvl="5"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6pPr>
            <a:lvl7pPr lvl="6"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7pPr>
            <a:lvl8pPr lvl="7"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8pPr>
            <a:lvl9pPr lvl="8" marR="0" rtl="0" algn="ctr">
              <a:spcBef>
                <a:spcPts val="0"/>
              </a:spcBef>
              <a:spcAft>
                <a:spcPts val="0"/>
              </a:spcAft>
              <a:buSzPts val="1400"/>
              <a:buNone/>
              <a:defRPr b="1" i="0" sz="3600" u="none" cap="none" strike="noStrike">
                <a:solidFill>
                  <a:srgbClr val="FFCC00"/>
                </a:solidFill>
                <a:latin typeface="Arial"/>
                <a:ea typeface="Arial"/>
                <a:cs typeface="Arial"/>
                <a:sym typeface="Arial"/>
              </a:defRPr>
            </a:lvl9pPr>
          </a:lstStyle>
          <a:p/>
        </p:txBody>
      </p:sp>
      <p:sp>
        <p:nvSpPr>
          <p:cNvPr id="256" name="Google Shape;25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FFCC00"/>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spcBef>
                <a:spcPts val="400"/>
              </a:spcBef>
              <a:spcAft>
                <a:spcPts val="0"/>
              </a:spcAft>
              <a:buClr>
                <a:schemeClr val="accent1"/>
              </a:buClr>
              <a:buSzPts val="2000"/>
              <a:buFont typeface="Arial"/>
              <a:buChar char="–"/>
              <a:defRPr b="0" i="0" sz="2000" u="none" cap="none" strike="noStrike">
                <a:solidFill>
                  <a:schemeClr val="accent1"/>
                </a:solidFill>
                <a:latin typeface="Arial"/>
                <a:ea typeface="Arial"/>
                <a:cs typeface="Arial"/>
                <a:sym typeface="Arial"/>
              </a:defRPr>
            </a:lvl2pPr>
            <a:lvl3pPr indent="-336550" lvl="2" marL="1371600" marR="0" rtl="0" algn="l">
              <a:spcBef>
                <a:spcPts val="340"/>
              </a:spcBef>
              <a:spcAft>
                <a:spcPts val="0"/>
              </a:spcAft>
              <a:buClr>
                <a:schemeClr val="lt1"/>
              </a:buClr>
              <a:buSzPts val="1700"/>
              <a:buFont typeface="Arial"/>
              <a:buChar char="•"/>
              <a:defRPr b="0" i="0" sz="1700" u="none" cap="none" strike="noStrike">
                <a:solidFill>
                  <a:schemeClr val="lt1"/>
                </a:solidFill>
                <a:latin typeface="Arial"/>
                <a:ea typeface="Arial"/>
                <a:cs typeface="Arial"/>
                <a:sym typeface="Arial"/>
              </a:defRPr>
            </a:lvl3pPr>
            <a:lvl4pPr indent="-323850" lvl="3" marL="1828800" marR="0" rtl="0" algn="l">
              <a:spcBef>
                <a:spcPts val="3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4pPr>
            <a:lvl5pPr indent="-311150" lvl="4" marL="22860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l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257" name="Google Shape;257;p3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8" name="Google Shape;258;p31"/>
          <p:cNvSpPr txBox="1"/>
          <p:nvPr/>
        </p:nvSpPr>
        <p:spPr>
          <a:xfrm>
            <a:off x="8599488" y="6248400"/>
            <a:ext cx="533400" cy="381000"/>
          </a:xfrm>
          <a:prstGeom prst="rect">
            <a:avLst/>
          </a:prstGeom>
          <a:noFill/>
          <a:ln>
            <a:noFill/>
          </a:ln>
        </p:spPr>
        <p:txBody>
          <a:bodyPr anchorCtr="0" anchor="b" bIns="45700" lIns="91425" spcFirstLastPara="1" rIns="91425" wrap="square" tIns="45700">
            <a:noAutofit/>
          </a:bodyPr>
          <a:lstStyle/>
          <a:p>
            <a:pPr indent="-342900" lvl="0" marL="342900" marR="0" rtl="0" algn="r">
              <a:spcBef>
                <a:spcPts val="0"/>
              </a:spcBef>
              <a:spcAft>
                <a:spcPts val="0"/>
              </a:spcAft>
              <a:buNone/>
            </a:pPr>
            <a:fld id="{00000000-1234-1234-1234-123412341234}" type="slidenum">
              <a:rPr b="0" lang="en-US" sz="1000">
                <a:solidFill>
                  <a:srgbClr val="FFFFFF"/>
                </a:solidFill>
                <a:latin typeface="Arial"/>
                <a:ea typeface="Arial"/>
                <a:cs typeface="Arial"/>
                <a:sym typeface="Arial"/>
              </a:rPr>
              <a:t>‹#›</a:t>
            </a:fld>
            <a:endParaRPr b="0" sz="1000">
              <a:solidFill>
                <a:srgbClr val="FFFFFF"/>
              </a:solidFill>
              <a:latin typeface="Arial"/>
              <a:ea typeface="Arial"/>
              <a:cs typeface="Arial"/>
              <a:sym typeface="Arial"/>
            </a:endParaRPr>
          </a:p>
        </p:txBody>
      </p:sp>
      <p:sp>
        <p:nvSpPr>
          <p:cNvPr id="259" name="Google Shape;259;p31"/>
          <p:cNvSpPr txBox="1"/>
          <p:nvPr/>
        </p:nvSpPr>
        <p:spPr>
          <a:xfrm>
            <a:off x="8297863" y="6575425"/>
            <a:ext cx="784225" cy="246063"/>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000">
                <a:solidFill>
                  <a:srgbClr val="FFFFCC"/>
                </a:solidFill>
                <a:latin typeface="Arial"/>
                <a:ea typeface="Arial"/>
                <a:cs typeface="Arial"/>
                <a:sym typeface="Arial"/>
              </a:rPr>
              <a:t>201302 v1</a:t>
            </a:r>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2060"/>
        </a:solidFill>
      </p:bgPr>
    </p:bg>
    <p:spTree>
      <p:nvGrpSpPr>
        <p:cNvPr id="321" name="Shape 321"/>
        <p:cNvGrpSpPr/>
        <p:nvPr/>
      </p:nvGrpSpPr>
      <p:grpSpPr>
        <a:xfrm>
          <a:off x="0" y="0"/>
          <a:ext cx="0" cy="0"/>
          <a:chOff x="0" y="0"/>
          <a:chExt cx="0" cy="0"/>
        </a:xfrm>
      </p:grpSpPr>
      <p:sp>
        <p:nvSpPr>
          <p:cNvPr id="322" name="Google Shape;322;p45"/>
          <p:cNvSpPr txBox="1"/>
          <p:nvPr>
            <p:ph type="title"/>
          </p:nvPr>
        </p:nvSpPr>
        <p:spPr>
          <a:xfrm>
            <a:off x="685800" y="609600"/>
            <a:ext cx="7772400" cy="1143000"/>
          </a:xfrm>
          <a:prstGeom prst="rect">
            <a:avLst/>
          </a:prstGeom>
          <a:noFill/>
          <a:ln>
            <a:noFill/>
          </a:ln>
        </p:spPr>
        <p:txBody>
          <a:bodyPr anchorCtr="0" anchor="ctr" bIns="44450" lIns="90475" spcFirstLastPara="1" rIns="90475" wrap="square" tIns="44450"/>
          <a:lstStyle>
            <a:lvl1pPr lv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23" name="Google Shape;323;p45"/>
          <p:cNvSpPr txBox="1"/>
          <p:nvPr>
            <p:ph idx="1" type="body"/>
          </p:nvPr>
        </p:nvSpPr>
        <p:spPr>
          <a:xfrm>
            <a:off x="685800" y="1981200"/>
            <a:ext cx="7772400" cy="4114800"/>
          </a:xfrm>
          <a:prstGeom prst="rect">
            <a:avLst/>
          </a:prstGeom>
          <a:noFill/>
          <a:ln>
            <a:noFill/>
          </a:ln>
        </p:spPr>
        <p:txBody>
          <a:bodyPr anchorCtr="0" anchor="t" bIns="44450" lIns="90475" spcFirstLastPara="1" rIns="90475" wrap="square" tIns="4445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70" name="Shape 37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3" r:id="rId1"/>
    <p:sldLayoutId id="214748370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378" name="Shape 378"/>
        <p:cNvGrpSpPr/>
        <p:nvPr/>
      </p:nvGrpSpPr>
      <p:grpSpPr>
        <a:xfrm>
          <a:off x="0" y="0"/>
          <a:ext cx="0" cy="0"/>
          <a:chOff x="0" y="0"/>
          <a:chExt cx="0" cy="0"/>
        </a:xfrm>
      </p:grpSpPr>
      <p:sp>
        <p:nvSpPr>
          <p:cNvPr id="379" name="Google Shape;379;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lt2"/>
                </a:solidFill>
                <a:latin typeface="Arial"/>
                <a:ea typeface="Arial"/>
                <a:cs typeface="Arial"/>
                <a:sym typeface="Arial"/>
              </a:defRPr>
            </a:lvl9pPr>
          </a:lstStyle>
          <a:p/>
        </p:txBody>
      </p:sp>
      <p:sp>
        <p:nvSpPr>
          <p:cNvPr id="380" name="Google Shape;380;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381" name="Google Shape;381;p6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82" name="Google Shape;382;p6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lstStyle>
            <a:lvl1pPr lvl="0" marR="0" rtl="0" algn="ctr">
              <a:spcBef>
                <a:spcPts val="0"/>
              </a:spcBef>
              <a:spcAft>
                <a:spcPts val="0"/>
              </a:spcAft>
              <a:buSzPts val="1400"/>
              <a:buNone/>
              <a:defRPr sz="1400">
                <a:solidFill>
                  <a:srgbClr val="FFFFF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lt1"/>
                </a:solidFill>
                <a:latin typeface="Times New Roman"/>
                <a:ea typeface="Times New Roman"/>
                <a:cs typeface="Times New Roman"/>
                <a:sym typeface="Times New Roman"/>
              </a:defRPr>
            </a:lvl9pPr>
          </a:lstStyle>
          <a:p/>
        </p:txBody>
      </p:sp>
      <p:sp>
        <p:nvSpPr>
          <p:cNvPr id="383" name="Google Shape;383;p6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400">
                <a:solidFill>
                  <a:srgbClr val="FFFFFF"/>
                </a:solidFill>
                <a:latin typeface="Arial"/>
                <a:ea typeface="Arial"/>
                <a:cs typeface="Arial"/>
                <a:sym typeface="Arial"/>
              </a:defRPr>
            </a:lvl1pPr>
            <a:lvl2pPr indent="0" lvl="1" marL="0" marR="0" rtl="0" algn="r">
              <a:spcBef>
                <a:spcPts val="0"/>
              </a:spcBef>
              <a:spcAft>
                <a:spcPts val="0"/>
              </a:spcAft>
              <a:buNone/>
              <a:defRPr sz="1400">
                <a:solidFill>
                  <a:srgbClr val="FFFFFF"/>
                </a:solidFill>
                <a:latin typeface="Arial"/>
                <a:ea typeface="Arial"/>
                <a:cs typeface="Arial"/>
                <a:sym typeface="Arial"/>
              </a:defRPr>
            </a:lvl2pPr>
            <a:lvl3pPr indent="0" lvl="2" marL="0" marR="0" rtl="0" algn="r">
              <a:spcBef>
                <a:spcPts val="0"/>
              </a:spcBef>
              <a:spcAft>
                <a:spcPts val="0"/>
              </a:spcAft>
              <a:buNone/>
              <a:defRPr sz="1400">
                <a:solidFill>
                  <a:srgbClr val="FFFFFF"/>
                </a:solidFill>
                <a:latin typeface="Arial"/>
                <a:ea typeface="Arial"/>
                <a:cs typeface="Arial"/>
                <a:sym typeface="Arial"/>
              </a:defRPr>
            </a:lvl3pPr>
            <a:lvl4pPr indent="0" lvl="3" marL="0" marR="0" rtl="0" algn="r">
              <a:spcBef>
                <a:spcPts val="0"/>
              </a:spcBef>
              <a:spcAft>
                <a:spcPts val="0"/>
              </a:spcAft>
              <a:buNone/>
              <a:defRPr sz="1400">
                <a:solidFill>
                  <a:srgbClr val="FFFFFF"/>
                </a:solidFill>
                <a:latin typeface="Arial"/>
                <a:ea typeface="Arial"/>
                <a:cs typeface="Arial"/>
                <a:sym typeface="Arial"/>
              </a:defRPr>
            </a:lvl4pPr>
            <a:lvl5pPr indent="0" lvl="4" marL="0" marR="0" rtl="0" algn="r">
              <a:spcBef>
                <a:spcPts val="0"/>
              </a:spcBef>
              <a:spcAft>
                <a:spcPts val="0"/>
              </a:spcAft>
              <a:buNone/>
              <a:defRPr sz="1400">
                <a:solidFill>
                  <a:srgbClr val="FFFFFF"/>
                </a:solidFill>
                <a:latin typeface="Arial"/>
                <a:ea typeface="Arial"/>
                <a:cs typeface="Arial"/>
                <a:sym typeface="Arial"/>
              </a:defRPr>
            </a:lvl5pPr>
            <a:lvl6pPr indent="0" lvl="5" marL="0" marR="0" rtl="0" algn="r">
              <a:spcBef>
                <a:spcPts val="0"/>
              </a:spcBef>
              <a:spcAft>
                <a:spcPts val="0"/>
              </a:spcAft>
              <a:buNone/>
              <a:defRPr sz="1400">
                <a:solidFill>
                  <a:srgbClr val="FFFFFF"/>
                </a:solidFill>
                <a:latin typeface="Arial"/>
                <a:ea typeface="Arial"/>
                <a:cs typeface="Arial"/>
                <a:sym typeface="Arial"/>
              </a:defRPr>
            </a:lvl6pPr>
            <a:lvl7pPr indent="0" lvl="6" marL="0" marR="0" rtl="0" algn="r">
              <a:spcBef>
                <a:spcPts val="0"/>
              </a:spcBef>
              <a:spcAft>
                <a:spcPts val="0"/>
              </a:spcAft>
              <a:buNone/>
              <a:defRPr sz="1400">
                <a:solidFill>
                  <a:srgbClr val="FFFFFF"/>
                </a:solidFill>
                <a:latin typeface="Arial"/>
                <a:ea typeface="Arial"/>
                <a:cs typeface="Arial"/>
                <a:sym typeface="Arial"/>
              </a:defRPr>
            </a:lvl7pPr>
            <a:lvl8pPr indent="0" lvl="7" marL="0" marR="0" rtl="0" algn="r">
              <a:spcBef>
                <a:spcPts val="0"/>
              </a:spcBef>
              <a:spcAft>
                <a:spcPts val="0"/>
              </a:spcAft>
              <a:buNone/>
              <a:defRPr sz="1400">
                <a:solidFill>
                  <a:srgbClr val="FFFFFF"/>
                </a:solidFill>
                <a:latin typeface="Arial"/>
                <a:ea typeface="Arial"/>
                <a:cs typeface="Arial"/>
                <a:sym typeface="Arial"/>
              </a:defRPr>
            </a:lvl8pPr>
            <a:lvl9pPr indent="0" lvl="8" marL="0" marR="0" rtl="0" algn="r">
              <a:spcBef>
                <a:spcPts val="0"/>
              </a:spcBef>
              <a:spcAft>
                <a:spcPts val="0"/>
              </a:spcAft>
              <a:buNone/>
              <a:defRPr sz="14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53" name="Shape 453"/>
        <p:cNvGrpSpPr/>
        <p:nvPr/>
      </p:nvGrpSpPr>
      <p:grpSpPr>
        <a:xfrm>
          <a:off x="0" y="0"/>
          <a:ext cx="0" cy="0"/>
          <a:chOff x="0" y="0"/>
          <a:chExt cx="0" cy="0"/>
        </a:xfrm>
      </p:grpSpPr>
      <p:sp>
        <p:nvSpPr>
          <p:cNvPr id="454" name="Google Shape;454;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5" name="Google Shape;455;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6" name="Google Shape;456;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7" name="Google Shape;457;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58" name="Google Shape;458;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8.xml"/><Relationship Id="rId3" Type="http://schemas.openxmlformats.org/officeDocument/2006/relationships/hyperlink" Target="http://www.timi.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 Id="rId3" Type="http://schemas.openxmlformats.org/officeDocument/2006/relationships/hyperlink" Target="http://www.outcom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25.png"/><Relationship Id="rId6" Type="http://schemas.openxmlformats.org/officeDocument/2006/relationships/image" Target="../media/image8.jpg"/><Relationship Id="rId7"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9.xml"/><Relationship Id="rId3" Type="http://schemas.openxmlformats.org/officeDocument/2006/relationships/image" Target="../media/image28.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4.png"/><Relationship Id="rId7" Type="http://schemas.openxmlformats.org/officeDocument/2006/relationships/image" Target="../media/image13.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31" name="Shape 531"/>
        <p:cNvGrpSpPr/>
        <p:nvPr/>
      </p:nvGrpSpPr>
      <p:grpSpPr>
        <a:xfrm>
          <a:off x="0" y="0"/>
          <a:ext cx="0" cy="0"/>
          <a:chOff x="0" y="0"/>
          <a:chExt cx="0" cy="0"/>
        </a:xfrm>
      </p:grpSpPr>
      <p:sp>
        <p:nvSpPr>
          <p:cNvPr id="532" name="Google Shape;532;p87"/>
          <p:cNvSpPr/>
          <p:nvPr/>
        </p:nvSpPr>
        <p:spPr>
          <a:xfrm rot="-5400000">
            <a:off x="3088973" y="-1183972"/>
            <a:ext cx="2356456" cy="8229600"/>
          </a:xfrm>
          <a:prstGeom prst="rect">
            <a:avLst/>
          </a:prstGeom>
          <a:solidFill>
            <a:srgbClr val="851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3" name="Google Shape;533;p87"/>
          <p:cNvSpPr/>
          <p:nvPr/>
        </p:nvSpPr>
        <p:spPr>
          <a:xfrm rot="-5400000">
            <a:off x="-1793240" y="1793242"/>
            <a:ext cx="6858001" cy="3271520"/>
          </a:xfrm>
          <a:prstGeom prst="rect">
            <a:avLst/>
          </a:prstGeom>
          <a:solidFill>
            <a:srgbClr val="851D3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4" name="Google Shape;534;p87"/>
          <p:cNvSpPr txBox="1"/>
          <p:nvPr>
            <p:ph type="ctrTitle"/>
          </p:nvPr>
        </p:nvSpPr>
        <p:spPr>
          <a:xfrm>
            <a:off x="1670180" y="1752600"/>
            <a:ext cx="6330820" cy="1828800"/>
          </a:xfrm>
          <a:prstGeom prst="rect">
            <a:avLst/>
          </a:prstGeom>
          <a:noFill/>
          <a:ln>
            <a:noFill/>
          </a:ln>
        </p:spPr>
        <p:txBody>
          <a:bodyPr anchorCtr="0" anchor="b" bIns="0" lIns="0" spcFirstLastPara="1" rIns="0" wrap="square" tIns="0">
            <a:noAutofit/>
          </a:bodyPr>
          <a:lstStyle/>
          <a:p>
            <a:pPr indent="0" lvl="0" marL="0" marR="0" rtl="0" algn="l">
              <a:lnSpc>
                <a:spcPct val="95000"/>
              </a:lnSpc>
              <a:spcBef>
                <a:spcPts val="0"/>
              </a:spcBef>
              <a:spcAft>
                <a:spcPts val="0"/>
              </a:spcAft>
              <a:buClr>
                <a:srgbClr val="F7D6A4"/>
              </a:buClr>
              <a:buSzPts val="4000"/>
              <a:buFont typeface="Calibri"/>
              <a:buNone/>
            </a:pPr>
            <a:r>
              <a:rPr b="1" i="0" lang="en-US" sz="4000" u="none" cap="none" strike="noStrike">
                <a:solidFill>
                  <a:srgbClr val="F7D6A4"/>
                </a:solidFill>
                <a:latin typeface="Calibri"/>
                <a:ea typeface="Calibri"/>
                <a:cs typeface="Calibri"/>
                <a:sym typeface="Calibri"/>
              </a:rPr>
              <a:t>Điều trị</a:t>
            </a:r>
            <a:br>
              <a:rPr b="1" i="0" lang="en-US" sz="4000" u="none" cap="none" strike="noStrike">
                <a:solidFill>
                  <a:srgbClr val="F7D6A4"/>
                </a:solidFill>
                <a:latin typeface="Calibri"/>
                <a:ea typeface="Calibri"/>
                <a:cs typeface="Calibri"/>
                <a:sym typeface="Calibri"/>
              </a:rPr>
            </a:br>
            <a:r>
              <a:rPr b="1" i="0" lang="en-US" sz="4000" u="none" cap="none" strike="noStrike">
                <a:solidFill>
                  <a:srgbClr val="F7D6A4"/>
                </a:solidFill>
                <a:latin typeface="Calibri"/>
                <a:ea typeface="Calibri"/>
                <a:cs typeface="Calibri"/>
                <a:sym typeface="Calibri"/>
              </a:rPr>
              <a:t>Hội chứng mạch vành cấp không ST chênh lên</a:t>
            </a:r>
            <a:endParaRPr b="1" i="0" sz="4000" u="none" cap="none" strike="noStrike">
              <a:solidFill>
                <a:srgbClr val="F7D6A4"/>
              </a:solidFill>
              <a:latin typeface="Calibri"/>
              <a:ea typeface="Calibri"/>
              <a:cs typeface="Calibri"/>
              <a:sym typeface="Calibri"/>
            </a:endParaRPr>
          </a:p>
        </p:txBody>
      </p:sp>
      <p:sp>
        <p:nvSpPr>
          <p:cNvPr id="535" name="Google Shape;535;p87"/>
          <p:cNvSpPr txBox="1"/>
          <p:nvPr>
            <p:ph idx="1" type="subTitle"/>
          </p:nvPr>
        </p:nvSpPr>
        <p:spPr>
          <a:xfrm>
            <a:off x="3352800" y="4957223"/>
            <a:ext cx="4114800" cy="129266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851D3E"/>
              </a:buClr>
              <a:buSzPts val="3360"/>
              <a:buFont typeface="Noto Sans Symbols"/>
              <a:buNone/>
            </a:pPr>
            <a:r>
              <a:rPr b="1" i="0" lang="en-US" sz="2800" u="none" cap="none" strike="noStrike">
                <a:solidFill>
                  <a:srgbClr val="851D3E"/>
                </a:solidFill>
                <a:latin typeface="Calibri"/>
                <a:ea typeface="Calibri"/>
                <a:cs typeface="Calibri"/>
                <a:sym typeface="Calibri"/>
              </a:rPr>
              <a:t>Trần Anh Chương</a:t>
            </a:r>
            <a:endParaRPr b="1" i="0" sz="2800" u="none" cap="none" strike="noStrike">
              <a:solidFill>
                <a:srgbClr val="851D3E"/>
              </a:solidFill>
              <a:latin typeface="Calibri"/>
              <a:ea typeface="Calibri"/>
              <a:cs typeface="Calibri"/>
              <a:sym typeface="Calibri"/>
            </a:endParaRPr>
          </a:p>
          <a:p>
            <a:pPr indent="0" lvl="0" marL="0" marR="0" rtl="0" algn="l">
              <a:lnSpc>
                <a:spcPct val="100000"/>
              </a:lnSpc>
              <a:spcBef>
                <a:spcPts val="0"/>
              </a:spcBef>
              <a:spcAft>
                <a:spcPts val="0"/>
              </a:spcAft>
              <a:buClr>
                <a:srgbClr val="851D3E"/>
              </a:buClr>
              <a:buSzPts val="3360"/>
              <a:buFont typeface="Noto Sans Symbols"/>
              <a:buNone/>
            </a:pPr>
            <a:r>
              <a:rPr b="1" i="0" lang="en-US" sz="2800" u="none" cap="none" strike="noStrike">
                <a:solidFill>
                  <a:srgbClr val="851D3E"/>
                </a:solidFill>
                <a:latin typeface="Calibri"/>
                <a:ea typeface="Calibri"/>
                <a:cs typeface="Calibri"/>
                <a:sym typeface="Calibri"/>
              </a:rPr>
              <a:t>Khoa Tim mạch can thiệp</a:t>
            </a:r>
            <a:endParaRPr b="1" i="0" sz="2800" u="none" cap="none" strike="noStrike">
              <a:solidFill>
                <a:srgbClr val="851D3E"/>
              </a:solidFill>
              <a:latin typeface="Calibri"/>
              <a:ea typeface="Calibri"/>
              <a:cs typeface="Calibri"/>
              <a:sym typeface="Calibri"/>
            </a:endParaRPr>
          </a:p>
          <a:p>
            <a:pPr indent="0" lvl="0" marL="0" marR="0" rtl="0" algn="l">
              <a:lnSpc>
                <a:spcPct val="100000"/>
              </a:lnSpc>
              <a:spcBef>
                <a:spcPts val="0"/>
              </a:spcBef>
              <a:spcAft>
                <a:spcPts val="0"/>
              </a:spcAft>
              <a:buClr>
                <a:srgbClr val="851D3E"/>
              </a:buClr>
              <a:buSzPts val="3360"/>
              <a:buFont typeface="Noto Sans Symbols"/>
              <a:buNone/>
            </a:pPr>
            <a:r>
              <a:rPr b="1" i="0" lang="en-US" sz="2800" u="none" cap="none" strike="noStrike">
                <a:solidFill>
                  <a:srgbClr val="851D3E"/>
                </a:solidFill>
                <a:latin typeface="Calibri"/>
                <a:ea typeface="Calibri"/>
                <a:cs typeface="Calibri"/>
                <a:sym typeface="Calibri"/>
              </a:rPr>
              <a:t>BV Chợ Rẫy</a:t>
            </a:r>
            <a:endParaRPr b="1" i="0" sz="2800" u="none" cap="none" strike="noStrike">
              <a:solidFill>
                <a:srgbClr val="851D3E"/>
              </a:solidFill>
              <a:latin typeface="Calibri"/>
              <a:ea typeface="Calibri"/>
              <a:cs typeface="Calibri"/>
              <a:sym typeface="Calibri"/>
            </a:endParaRPr>
          </a:p>
        </p:txBody>
      </p:sp>
      <p:sp>
        <p:nvSpPr>
          <p:cNvPr id="536" name="Google Shape;536;p87"/>
          <p:cNvSpPr/>
          <p:nvPr/>
        </p:nvSpPr>
        <p:spPr>
          <a:xfrm>
            <a:off x="1244687" y="793582"/>
            <a:ext cx="6603913" cy="3969691"/>
          </a:xfrm>
          <a:prstGeom prst="rect">
            <a:avLst/>
          </a:prstGeom>
          <a:noFill/>
          <a:ln cap="flat" cmpd="sng" w="76200">
            <a:solidFill>
              <a:srgbClr val="F3C17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7" name="Google Shape;537;p87"/>
          <p:cNvSpPr/>
          <p:nvPr/>
        </p:nvSpPr>
        <p:spPr>
          <a:xfrm flipH="1" rot="10800000">
            <a:off x="956352" y="518936"/>
            <a:ext cx="2366470" cy="629440"/>
          </a:xfrm>
          <a:prstGeom prst="rect">
            <a:avLst/>
          </a:prstGeom>
          <a:solidFill>
            <a:srgbClr val="EA8E89">
              <a:alpha val="4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7C993"/>
              </a:solidFill>
              <a:latin typeface="Arial"/>
              <a:ea typeface="Arial"/>
              <a:cs typeface="Arial"/>
              <a:sym typeface="Arial"/>
            </a:endParaRPr>
          </a:p>
        </p:txBody>
      </p:sp>
      <p:sp>
        <p:nvSpPr>
          <p:cNvPr id="538" name="Google Shape;538;p87"/>
          <p:cNvSpPr/>
          <p:nvPr/>
        </p:nvSpPr>
        <p:spPr>
          <a:xfrm flipH="1" rot="10800000">
            <a:off x="241140" y="1066798"/>
            <a:ext cx="2044860" cy="669643"/>
          </a:xfrm>
          <a:prstGeom prst="rect">
            <a:avLst/>
          </a:prstGeom>
          <a:solidFill>
            <a:srgbClr val="EA8E89">
              <a:alpha val="4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7C993"/>
              </a:solidFill>
              <a:latin typeface="Arial"/>
              <a:ea typeface="Arial"/>
              <a:cs typeface="Arial"/>
              <a:sym typeface="Arial"/>
            </a:endParaRPr>
          </a:p>
        </p:txBody>
      </p:sp>
      <p:sp>
        <p:nvSpPr>
          <p:cNvPr id="539" name="Google Shape;539;p87"/>
          <p:cNvSpPr/>
          <p:nvPr/>
        </p:nvSpPr>
        <p:spPr>
          <a:xfrm flipH="1" rot="10800000">
            <a:off x="670519" y="265370"/>
            <a:ext cx="626752" cy="1066797"/>
          </a:xfrm>
          <a:prstGeom prst="rect">
            <a:avLst/>
          </a:prstGeom>
          <a:solidFill>
            <a:srgbClr val="EA8E89">
              <a:alpha val="4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7C993"/>
              </a:solidFill>
              <a:latin typeface="Arial"/>
              <a:ea typeface="Arial"/>
              <a:cs typeface="Arial"/>
              <a:sym typeface="Arial"/>
            </a:endParaRPr>
          </a:p>
        </p:txBody>
      </p:sp>
      <p:sp>
        <p:nvSpPr>
          <p:cNvPr id="540" name="Google Shape;540;p87"/>
          <p:cNvSpPr/>
          <p:nvPr/>
        </p:nvSpPr>
        <p:spPr>
          <a:xfrm flipH="1" rot="10800000">
            <a:off x="1216500" y="669228"/>
            <a:ext cx="626752" cy="1325878"/>
          </a:xfrm>
          <a:prstGeom prst="rect">
            <a:avLst/>
          </a:prstGeom>
          <a:solidFill>
            <a:srgbClr val="EA8E89">
              <a:alpha val="4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E7C99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2"/>
                </a:solidFill>
                <a:latin typeface="Arial"/>
                <a:ea typeface="Arial"/>
                <a:cs typeface="Arial"/>
                <a:sym typeface="Arial"/>
              </a:rPr>
              <a:t>Đau thắt ngực cấp</a:t>
            </a:r>
            <a:endParaRPr b="0" i="0" sz="4400" u="none" cap="none" strike="noStrike">
              <a:solidFill>
                <a:schemeClr val="lt2"/>
              </a:solidFill>
              <a:latin typeface="Arial"/>
              <a:ea typeface="Arial"/>
              <a:cs typeface="Arial"/>
              <a:sym typeface="Arial"/>
            </a:endParaRPr>
          </a:p>
        </p:txBody>
      </p:sp>
      <p:sp>
        <p:nvSpPr>
          <p:cNvPr id="1006" name="Google Shape;1006;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lt1"/>
              </a:buClr>
              <a:buSzPts val="3200"/>
              <a:buFont typeface="Times New Roman"/>
              <a:buNone/>
            </a:pPr>
            <a:r>
              <a:t/>
            </a:r>
            <a:endParaRPr b="0" i="0" sz="3200" u="none" cap="none" strike="noStrike">
              <a:solidFill>
                <a:schemeClr val="lt1"/>
              </a:solidFill>
              <a:latin typeface="Times New Roman"/>
              <a:ea typeface="Times New Roman"/>
              <a:cs typeface="Times New Roman"/>
              <a:sym typeface="Times New Roman"/>
            </a:endParaRPr>
          </a:p>
        </p:txBody>
      </p:sp>
      <p:pic>
        <p:nvPicPr>
          <p:cNvPr id="1007" name="Google Shape;1007;p96"/>
          <p:cNvPicPr preferRelativeResize="0"/>
          <p:nvPr/>
        </p:nvPicPr>
        <p:blipFill rotWithShape="1">
          <a:blip r:embed="rId3">
            <a:alphaModFix/>
          </a:blip>
          <a:srcRect b="0" l="0" r="0" t="0"/>
          <a:stretch/>
        </p:blipFill>
        <p:spPr>
          <a:xfrm>
            <a:off x="322790" y="1542167"/>
            <a:ext cx="8498421" cy="3773667"/>
          </a:xfrm>
          <a:prstGeom prst="rect">
            <a:avLst/>
          </a:prstGeom>
          <a:noFill/>
          <a:ln>
            <a:noFill/>
          </a:ln>
        </p:spPr>
      </p:pic>
      <p:pic>
        <p:nvPicPr>
          <p:cNvPr id="1008" name="Google Shape;1008;p96"/>
          <p:cNvPicPr preferRelativeResize="0"/>
          <p:nvPr/>
        </p:nvPicPr>
        <p:blipFill rotWithShape="1">
          <a:blip r:embed="rId4">
            <a:alphaModFix/>
          </a:blip>
          <a:srcRect b="0" l="0" r="0" t="0"/>
          <a:stretch/>
        </p:blipFill>
        <p:spPr>
          <a:xfrm>
            <a:off x="6428439" y="6091271"/>
            <a:ext cx="2182161" cy="5381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97"/>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2"/>
                </a:solidFill>
                <a:latin typeface="Arial"/>
                <a:ea typeface="Arial"/>
                <a:cs typeface="Arial"/>
                <a:sym typeface="Arial"/>
              </a:rPr>
              <a:t>Chẩn đoán phân biệt đau TN cấp NSTMI-ACS và các nguyên nhân đau ngực cấp khác</a:t>
            </a:r>
            <a:endParaRPr b="0" i="0" sz="2800" u="none" cap="none" strike="noStrike">
              <a:solidFill>
                <a:schemeClr val="lt2"/>
              </a:solidFill>
              <a:latin typeface="Arial"/>
              <a:ea typeface="Arial"/>
              <a:cs typeface="Arial"/>
              <a:sym typeface="Arial"/>
            </a:endParaRPr>
          </a:p>
        </p:txBody>
      </p:sp>
      <p:sp>
        <p:nvSpPr>
          <p:cNvPr id="1014" name="Google Shape;1014;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lt1"/>
              </a:buClr>
              <a:buSzPts val="3200"/>
              <a:buFont typeface="Times New Roman"/>
              <a:buNone/>
            </a:pPr>
            <a:r>
              <a:t/>
            </a:r>
            <a:endParaRPr b="0" i="0" sz="3200" u="none" cap="none" strike="noStrike">
              <a:solidFill>
                <a:schemeClr val="lt1"/>
              </a:solidFill>
              <a:latin typeface="Times New Roman"/>
              <a:ea typeface="Times New Roman"/>
              <a:cs typeface="Times New Roman"/>
              <a:sym typeface="Times New Roman"/>
            </a:endParaRPr>
          </a:p>
        </p:txBody>
      </p:sp>
      <p:pic>
        <p:nvPicPr>
          <p:cNvPr id="1015" name="Google Shape;1015;p97"/>
          <p:cNvPicPr preferRelativeResize="0"/>
          <p:nvPr/>
        </p:nvPicPr>
        <p:blipFill rotWithShape="1">
          <a:blip r:embed="rId3">
            <a:alphaModFix/>
          </a:blip>
          <a:srcRect b="0" l="0" r="0" t="0"/>
          <a:stretch/>
        </p:blipFill>
        <p:spPr>
          <a:xfrm>
            <a:off x="381000" y="990600"/>
            <a:ext cx="5768388" cy="2865178"/>
          </a:xfrm>
          <a:prstGeom prst="rect">
            <a:avLst/>
          </a:prstGeom>
          <a:noFill/>
          <a:ln>
            <a:noFill/>
          </a:ln>
        </p:spPr>
      </p:pic>
      <p:pic>
        <p:nvPicPr>
          <p:cNvPr id="1016" name="Google Shape;1016;p97"/>
          <p:cNvPicPr preferRelativeResize="0"/>
          <p:nvPr/>
        </p:nvPicPr>
        <p:blipFill rotWithShape="1">
          <a:blip r:embed="rId4">
            <a:alphaModFix/>
          </a:blip>
          <a:srcRect b="0" l="0" r="0" t="0"/>
          <a:stretch/>
        </p:blipFill>
        <p:spPr>
          <a:xfrm>
            <a:off x="381000" y="3810000"/>
            <a:ext cx="5768388" cy="2903211"/>
          </a:xfrm>
          <a:prstGeom prst="rect">
            <a:avLst/>
          </a:prstGeom>
          <a:noFill/>
          <a:ln>
            <a:noFill/>
          </a:ln>
        </p:spPr>
      </p:pic>
      <p:sp>
        <p:nvSpPr>
          <p:cNvPr id="1017" name="Google Shape;1017;p97"/>
          <p:cNvSpPr txBox="1"/>
          <p:nvPr/>
        </p:nvSpPr>
        <p:spPr>
          <a:xfrm>
            <a:off x="7848600" y="1447800"/>
            <a:ext cx="10668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018" name="Google Shape;1018;p97"/>
          <p:cNvSpPr txBox="1"/>
          <p:nvPr/>
        </p:nvSpPr>
        <p:spPr>
          <a:xfrm>
            <a:off x="6400800" y="2133600"/>
            <a:ext cx="2438400" cy="163121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FFFF"/>
                </a:solidFill>
                <a:latin typeface="Arial"/>
                <a:ea typeface="Arial"/>
                <a:cs typeface="Arial"/>
                <a:sym typeface="Arial"/>
              </a:rPr>
              <a:t>5-10% STEMI</a:t>
            </a:r>
            <a:endParaRPr/>
          </a:p>
          <a:p>
            <a:pPr indent="0" lvl="0" marL="0" marR="0" rtl="0" algn="l">
              <a:spcBef>
                <a:spcPts val="0"/>
              </a:spcBef>
              <a:spcAft>
                <a:spcPts val="0"/>
              </a:spcAft>
              <a:buNone/>
            </a:pPr>
            <a:r>
              <a:rPr lang="en-US" sz="2000">
                <a:solidFill>
                  <a:srgbClr val="FFFFFF"/>
                </a:solidFill>
                <a:latin typeface="Arial"/>
                <a:ea typeface="Arial"/>
                <a:cs typeface="Arial"/>
                <a:sym typeface="Arial"/>
              </a:rPr>
              <a:t>15-20% NSTEMI</a:t>
            </a:r>
            <a:endParaRPr/>
          </a:p>
          <a:p>
            <a:pPr indent="0" lvl="0" marL="0" marR="0" rtl="0" algn="l">
              <a:spcBef>
                <a:spcPts val="0"/>
              </a:spcBef>
              <a:spcAft>
                <a:spcPts val="0"/>
              </a:spcAft>
              <a:buNone/>
            </a:pPr>
            <a:r>
              <a:rPr lang="en-US" sz="2000">
                <a:solidFill>
                  <a:srgbClr val="FFFFFF"/>
                </a:solidFill>
                <a:latin typeface="Arial"/>
                <a:ea typeface="Arial"/>
                <a:cs typeface="Arial"/>
                <a:sym typeface="Arial"/>
              </a:rPr>
              <a:t>10% UA</a:t>
            </a:r>
            <a:endParaRPr/>
          </a:p>
          <a:p>
            <a:pPr indent="0" lvl="0" marL="0" marR="0" rtl="0" algn="l">
              <a:spcBef>
                <a:spcPts val="0"/>
              </a:spcBef>
              <a:spcAft>
                <a:spcPts val="0"/>
              </a:spcAft>
              <a:buNone/>
            </a:pPr>
            <a:r>
              <a:rPr lang="en-US" sz="2000">
                <a:solidFill>
                  <a:srgbClr val="FFFFFF"/>
                </a:solidFill>
                <a:latin typeface="Arial"/>
                <a:ea typeface="Arial"/>
                <a:cs typeface="Arial"/>
                <a:sym typeface="Arial"/>
              </a:rPr>
              <a:t>15% other cardiac</a:t>
            </a:r>
            <a:endParaRPr/>
          </a:p>
          <a:p>
            <a:pPr indent="0" lvl="0" marL="0" marR="0" rtl="0" algn="l">
              <a:spcBef>
                <a:spcPts val="0"/>
              </a:spcBef>
              <a:spcAft>
                <a:spcPts val="0"/>
              </a:spcAft>
              <a:buNone/>
            </a:pPr>
            <a:r>
              <a:rPr lang="en-US" sz="2000">
                <a:solidFill>
                  <a:srgbClr val="FFFFFF"/>
                </a:solidFill>
                <a:latin typeface="Arial"/>
                <a:ea typeface="Arial"/>
                <a:cs typeface="Arial"/>
                <a:sym typeface="Arial"/>
              </a:rPr>
              <a:t>50% non-cardiac </a:t>
            </a:r>
            <a:endParaRPr/>
          </a:p>
        </p:txBody>
      </p:sp>
      <p:pic>
        <p:nvPicPr>
          <p:cNvPr id="1019" name="Google Shape;1019;p97"/>
          <p:cNvPicPr preferRelativeResize="0"/>
          <p:nvPr/>
        </p:nvPicPr>
        <p:blipFill rotWithShape="1">
          <a:blip r:embed="rId5">
            <a:alphaModFix/>
          </a:blip>
          <a:srcRect b="0" l="0" r="0" t="0"/>
          <a:stretch/>
        </p:blipFill>
        <p:spPr>
          <a:xfrm>
            <a:off x="9176657" y="3725107"/>
            <a:ext cx="4127883" cy="11993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3" name="Shape 1023"/>
        <p:cNvGrpSpPr/>
        <p:nvPr/>
      </p:nvGrpSpPr>
      <p:grpSpPr>
        <a:xfrm>
          <a:off x="0" y="0"/>
          <a:ext cx="0" cy="0"/>
          <a:chOff x="0" y="0"/>
          <a:chExt cx="0" cy="0"/>
        </a:xfrm>
      </p:grpSpPr>
      <p:sp>
        <p:nvSpPr>
          <p:cNvPr id="1024" name="Google Shape;1024;p98"/>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5" name="Google Shape;1025;p98"/>
          <p:cNvSpPr txBox="1"/>
          <p:nvPr/>
        </p:nvSpPr>
        <p:spPr>
          <a:xfrm>
            <a:off x="717550" y="231889"/>
            <a:ext cx="1405646" cy="435609"/>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Loại trừ</a:t>
            </a:r>
            <a:endParaRPr sz="3200">
              <a:solidFill>
                <a:srgbClr val="000000"/>
              </a:solidFill>
              <a:latin typeface="Times New Roman"/>
              <a:ea typeface="Times New Roman"/>
              <a:cs typeface="Times New Roman"/>
              <a:sym typeface="Times New Roman"/>
            </a:endParaRPr>
          </a:p>
        </p:txBody>
      </p:sp>
      <p:sp>
        <p:nvSpPr>
          <p:cNvPr id="1026" name="Google Shape;1026;p98"/>
          <p:cNvSpPr txBox="1"/>
          <p:nvPr/>
        </p:nvSpPr>
        <p:spPr>
          <a:xfrm>
            <a:off x="2138426" y="231889"/>
            <a:ext cx="6347556" cy="435609"/>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nhanh HCMVC và chiến lược tiếp cận</a:t>
            </a:r>
            <a:endParaRPr sz="3200">
              <a:solidFill>
                <a:srgbClr val="000000"/>
              </a:solidFill>
              <a:latin typeface="Times New Roman"/>
              <a:ea typeface="Times New Roman"/>
              <a:cs typeface="Times New Roman"/>
              <a:sym typeface="Times New Roman"/>
            </a:endParaRPr>
          </a:p>
        </p:txBody>
      </p:sp>
      <p:sp>
        <p:nvSpPr>
          <p:cNvPr id="1027" name="Google Shape;1027;p98"/>
          <p:cNvSpPr txBox="1"/>
          <p:nvPr/>
        </p:nvSpPr>
        <p:spPr>
          <a:xfrm>
            <a:off x="879792" y="718299"/>
            <a:ext cx="619794"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với</a:t>
            </a:r>
            <a:endParaRPr sz="3200">
              <a:solidFill>
                <a:srgbClr val="000000"/>
              </a:solidFill>
              <a:latin typeface="Times New Roman"/>
              <a:ea typeface="Times New Roman"/>
              <a:cs typeface="Times New Roman"/>
              <a:sym typeface="Times New Roman"/>
            </a:endParaRPr>
          </a:p>
        </p:txBody>
      </p:sp>
      <p:sp>
        <p:nvSpPr>
          <p:cNvPr id="1028" name="Google Shape;1028;p98"/>
          <p:cNvSpPr txBox="1"/>
          <p:nvPr/>
        </p:nvSpPr>
        <p:spPr>
          <a:xfrm>
            <a:off x="1509014" y="718299"/>
            <a:ext cx="583285"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xét</a:t>
            </a:r>
            <a:endParaRPr sz="3200">
              <a:solidFill>
                <a:srgbClr val="000000"/>
              </a:solidFill>
              <a:latin typeface="Times New Roman"/>
              <a:ea typeface="Times New Roman"/>
              <a:cs typeface="Times New Roman"/>
              <a:sym typeface="Times New Roman"/>
            </a:endParaRPr>
          </a:p>
        </p:txBody>
      </p:sp>
      <p:sp>
        <p:nvSpPr>
          <p:cNvPr id="1029" name="Google Shape;1029;p98"/>
          <p:cNvSpPr txBox="1"/>
          <p:nvPr/>
        </p:nvSpPr>
        <p:spPr>
          <a:xfrm>
            <a:off x="2109851" y="718299"/>
            <a:ext cx="1292538"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nghiệm</a:t>
            </a:r>
            <a:endParaRPr sz="3200">
              <a:solidFill>
                <a:srgbClr val="000000"/>
              </a:solidFill>
              <a:latin typeface="Times New Roman"/>
              <a:ea typeface="Times New Roman"/>
              <a:cs typeface="Times New Roman"/>
              <a:sym typeface="Times New Roman"/>
            </a:endParaRPr>
          </a:p>
        </p:txBody>
      </p:sp>
      <p:sp>
        <p:nvSpPr>
          <p:cNvPr id="1030" name="Google Shape;1030;p98"/>
          <p:cNvSpPr txBox="1"/>
          <p:nvPr/>
        </p:nvSpPr>
        <p:spPr>
          <a:xfrm>
            <a:off x="3435096" y="718299"/>
            <a:ext cx="441448"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hs</a:t>
            </a:r>
            <a:endParaRPr sz="3200">
              <a:solidFill>
                <a:srgbClr val="000000"/>
              </a:solidFill>
              <a:latin typeface="Times New Roman"/>
              <a:ea typeface="Times New Roman"/>
              <a:cs typeface="Times New Roman"/>
              <a:sym typeface="Times New Roman"/>
            </a:endParaRPr>
          </a:p>
        </p:txBody>
      </p:sp>
      <p:sp>
        <p:nvSpPr>
          <p:cNvPr id="1031" name="Google Shape;1031;p98"/>
          <p:cNvSpPr txBox="1"/>
          <p:nvPr/>
        </p:nvSpPr>
        <p:spPr>
          <a:xfrm>
            <a:off x="3892804" y="718299"/>
            <a:ext cx="1596914"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Troponin</a:t>
            </a:r>
            <a:endParaRPr sz="3200">
              <a:solidFill>
                <a:srgbClr val="000000"/>
              </a:solidFill>
              <a:latin typeface="Times New Roman"/>
              <a:ea typeface="Times New Roman"/>
              <a:cs typeface="Times New Roman"/>
              <a:sym typeface="Times New Roman"/>
            </a:endParaRPr>
          </a:p>
        </p:txBody>
      </p:sp>
      <p:sp>
        <p:nvSpPr>
          <p:cNvPr id="1032" name="Google Shape;1032;p98"/>
          <p:cNvSpPr txBox="1"/>
          <p:nvPr/>
        </p:nvSpPr>
        <p:spPr>
          <a:xfrm>
            <a:off x="5513705" y="718299"/>
            <a:ext cx="940168"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trong</a:t>
            </a:r>
            <a:endParaRPr sz="3200">
              <a:solidFill>
                <a:srgbClr val="000000"/>
              </a:solidFill>
              <a:latin typeface="Times New Roman"/>
              <a:ea typeface="Times New Roman"/>
              <a:cs typeface="Times New Roman"/>
              <a:sym typeface="Times New Roman"/>
            </a:endParaRPr>
          </a:p>
        </p:txBody>
      </p:sp>
      <p:sp>
        <p:nvSpPr>
          <p:cNvPr id="1033" name="Google Shape;1033;p98"/>
          <p:cNvSpPr txBox="1"/>
          <p:nvPr/>
        </p:nvSpPr>
        <p:spPr>
          <a:xfrm>
            <a:off x="6467221" y="718299"/>
            <a:ext cx="901608"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vòng</a:t>
            </a:r>
            <a:endParaRPr sz="3200">
              <a:solidFill>
                <a:srgbClr val="000000"/>
              </a:solidFill>
              <a:latin typeface="Times New Roman"/>
              <a:ea typeface="Times New Roman"/>
              <a:cs typeface="Times New Roman"/>
              <a:sym typeface="Times New Roman"/>
            </a:endParaRPr>
          </a:p>
        </p:txBody>
      </p:sp>
      <p:sp>
        <p:nvSpPr>
          <p:cNvPr id="1034" name="Google Shape;1034;p98"/>
          <p:cNvSpPr txBox="1"/>
          <p:nvPr/>
        </p:nvSpPr>
        <p:spPr>
          <a:xfrm>
            <a:off x="7382509" y="718299"/>
            <a:ext cx="292036"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1</a:t>
            </a:r>
            <a:endParaRPr sz="3200">
              <a:solidFill>
                <a:srgbClr val="000000"/>
              </a:solidFill>
              <a:latin typeface="Times New Roman"/>
              <a:ea typeface="Times New Roman"/>
              <a:cs typeface="Times New Roman"/>
              <a:sym typeface="Times New Roman"/>
            </a:endParaRPr>
          </a:p>
        </p:txBody>
      </p:sp>
      <p:sp>
        <p:nvSpPr>
          <p:cNvPr id="1035" name="Google Shape;1035;p98"/>
          <p:cNvSpPr txBox="1"/>
          <p:nvPr/>
        </p:nvSpPr>
        <p:spPr>
          <a:xfrm>
            <a:off x="7687691" y="718299"/>
            <a:ext cx="618153"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00"/>
                </a:solidFill>
                <a:latin typeface="Times New Roman"/>
                <a:ea typeface="Times New Roman"/>
                <a:cs typeface="Times New Roman"/>
                <a:sym typeface="Times New Roman"/>
              </a:rPr>
              <a:t>giờ</a:t>
            </a:r>
            <a:endParaRPr sz="3200">
              <a:solidFill>
                <a:srgbClr val="000000"/>
              </a:solidFill>
              <a:latin typeface="Times New Roman"/>
              <a:ea typeface="Times New Roman"/>
              <a:cs typeface="Times New Roman"/>
              <a:sym typeface="Times New Roman"/>
            </a:endParaRPr>
          </a:p>
        </p:txBody>
      </p:sp>
      <p:sp>
        <p:nvSpPr>
          <p:cNvPr id="1036" name="Google Shape;1036;p98"/>
          <p:cNvSpPr txBox="1"/>
          <p:nvPr/>
        </p:nvSpPr>
        <p:spPr>
          <a:xfrm>
            <a:off x="1150302" y="5950301"/>
            <a:ext cx="2205898" cy="235267"/>
          </a:xfrm>
          <a:prstGeom prst="rect">
            <a:avLst/>
          </a:prstGeom>
          <a:noFill/>
          <a:ln>
            <a:noFill/>
          </a:ln>
        </p:spPr>
        <p:txBody>
          <a:bodyPr anchorCtr="0" anchor="t" bIns="0" lIns="0" spcFirstLastPara="1" rIns="0" wrap="square" tIns="0">
            <a:noAutofit/>
          </a:bodyPr>
          <a:lstStyle/>
          <a:p>
            <a:pPr indent="0" lvl="0" marL="12700" marR="0" rtl="0" algn="l">
              <a:lnSpc>
                <a:spcPct val="109696"/>
              </a:lnSpc>
              <a:spcBef>
                <a:spcPts val="0"/>
              </a:spcBef>
              <a:spcAft>
                <a:spcPts val="0"/>
              </a:spcAft>
              <a:buNone/>
            </a:pPr>
            <a:r>
              <a:rPr b="1" lang="en-US" sz="1650">
                <a:solidFill>
                  <a:srgbClr val="FFC000"/>
                </a:solidFill>
                <a:latin typeface="Tahoma"/>
                <a:ea typeface="Tahoma"/>
                <a:cs typeface="Tahoma"/>
                <a:sym typeface="Tahoma"/>
              </a:rPr>
              <a:t>• </a:t>
            </a:r>
            <a:r>
              <a:rPr b="1" lang="en-US" sz="1550">
                <a:solidFill>
                  <a:srgbClr val="FFC000"/>
                </a:solidFill>
                <a:latin typeface="Tahoma"/>
                <a:ea typeface="Tahoma"/>
                <a:cs typeface="Tahoma"/>
                <a:sym typeface="Tahoma"/>
              </a:rPr>
              <a:t>Negative predictive</a:t>
            </a:r>
            <a:endParaRPr sz="1550">
              <a:solidFill>
                <a:srgbClr val="000000"/>
              </a:solidFill>
              <a:latin typeface="Tahoma"/>
              <a:ea typeface="Tahoma"/>
              <a:cs typeface="Tahoma"/>
              <a:sym typeface="Tahoma"/>
            </a:endParaRPr>
          </a:p>
        </p:txBody>
      </p:sp>
      <p:sp>
        <p:nvSpPr>
          <p:cNvPr id="1037" name="Google Shape;1037;p98"/>
          <p:cNvSpPr txBox="1"/>
          <p:nvPr/>
        </p:nvSpPr>
        <p:spPr>
          <a:xfrm>
            <a:off x="3400425" y="5958196"/>
            <a:ext cx="2662630" cy="225742"/>
          </a:xfrm>
          <a:prstGeom prst="rect">
            <a:avLst/>
          </a:prstGeom>
          <a:noFill/>
          <a:ln>
            <a:noFill/>
          </a:ln>
        </p:spPr>
        <p:txBody>
          <a:bodyPr anchorCtr="0" anchor="t" bIns="0" lIns="0" spcFirstLastPara="1" rIns="0" wrap="square" tIns="0">
            <a:noAutofit/>
          </a:bodyPr>
          <a:lstStyle/>
          <a:p>
            <a:pPr indent="0" lvl="0" marL="12700" marR="0" rtl="0" algn="l">
              <a:lnSpc>
                <a:spcPct val="74408"/>
              </a:lnSpc>
              <a:spcBef>
                <a:spcPts val="0"/>
              </a:spcBef>
              <a:spcAft>
                <a:spcPts val="0"/>
              </a:spcAft>
              <a:buNone/>
            </a:pPr>
            <a:r>
              <a:rPr b="1" baseline="-25000" lang="en-US" sz="2325">
                <a:solidFill>
                  <a:srgbClr val="FFC000"/>
                </a:solidFill>
                <a:latin typeface="Tahoma"/>
                <a:ea typeface="Tahoma"/>
                <a:cs typeface="Tahoma"/>
                <a:sym typeface="Tahoma"/>
              </a:rPr>
              <a:t>value &gt;98% for acute MI</a:t>
            </a:r>
            <a:endParaRPr sz="1550">
              <a:solidFill>
                <a:srgbClr val="000000"/>
              </a:solidFill>
              <a:latin typeface="Tahoma"/>
              <a:ea typeface="Tahoma"/>
              <a:cs typeface="Tahoma"/>
              <a:sym typeface="Tahoma"/>
            </a:endParaRPr>
          </a:p>
        </p:txBody>
      </p:sp>
      <p:sp>
        <p:nvSpPr>
          <p:cNvPr id="1038" name="Google Shape;1038;p98"/>
          <p:cNvSpPr txBox="1"/>
          <p:nvPr/>
        </p:nvSpPr>
        <p:spPr>
          <a:xfrm>
            <a:off x="1150302" y="6188744"/>
            <a:ext cx="5749238" cy="473709"/>
          </a:xfrm>
          <a:prstGeom prst="rect">
            <a:avLst/>
          </a:prstGeom>
          <a:noFill/>
          <a:ln>
            <a:noFill/>
          </a:ln>
        </p:spPr>
        <p:txBody>
          <a:bodyPr anchorCtr="0" anchor="t" bIns="0" lIns="0" spcFirstLastPara="1" rIns="0" wrap="square" tIns="0">
            <a:noAutofit/>
          </a:bodyPr>
          <a:lstStyle/>
          <a:p>
            <a:pPr indent="0" lvl="0" marL="12700" marR="31480" rtl="0" algn="l">
              <a:lnSpc>
                <a:spcPct val="109696"/>
              </a:lnSpc>
              <a:spcBef>
                <a:spcPts val="0"/>
              </a:spcBef>
              <a:spcAft>
                <a:spcPts val="0"/>
              </a:spcAft>
              <a:buNone/>
            </a:pPr>
            <a:r>
              <a:rPr b="1" lang="en-US" sz="1650">
                <a:solidFill>
                  <a:srgbClr val="FFC000"/>
                </a:solidFill>
                <a:latin typeface="Tahoma"/>
                <a:ea typeface="Tahoma"/>
                <a:cs typeface="Tahoma"/>
                <a:sym typeface="Tahoma"/>
              </a:rPr>
              <a:t>• </a:t>
            </a:r>
            <a:r>
              <a:rPr b="1" lang="en-US" sz="1550">
                <a:solidFill>
                  <a:srgbClr val="FFC000"/>
                </a:solidFill>
                <a:latin typeface="Tahoma"/>
                <a:ea typeface="Tahoma"/>
                <a:cs typeface="Tahoma"/>
                <a:sym typeface="Tahoma"/>
              </a:rPr>
              <a:t>Positive predictive value 75-80% for acute MI</a:t>
            </a:r>
            <a:endParaRPr sz="1550">
              <a:solidFill>
                <a:srgbClr val="000000"/>
              </a:solidFill>
              <a:latin typeface="Tahoma"/>
              <a:ea typeface="Tahoma"/>
              <a:cs typeface="Tahoma"/>
              <a:sym typeface="Tahoma"/>
            </a:endParaRPr>
          </a:p>
          <a:p>
            <a:pPr indent="0" lvl="0" marL="12700" marR="0" rtl="0" algn="l">
              <a:lnSpc>
                <a:spcPct val="75959"/>
              </a:lnSpc>
              <a:spcBef>
                <a:spcPts val="3"/>
              </a:spcBef>
              <a:spcAft>
                <a:spcPts val="0"/>
              </a:spcAft>
              <a:buNone/>
            </a:pPr>
            <a:r>
              <a:rPr b="1" baseline="-25000" lang="en-US" sz="2475">
                <a:solidFill>
                  <a:srgbClr val="FFC000"/>
                </a:solidFill>
                <a:latin typeface="Tahoma"/>
                <a:ea typeface="Tahoma"/>
                <a:cs typeface="Tahoma"/>
                <a:sym typeface="Tahoma"/>
              </a:rPr>
              <a:t>• </a:t>
            </a:r>
            <a:r>
              <a:rPr b="1" baseline="-25000" lang="en-US" sz="2325">
                <a:solidFill>
                  <a:srgbClr val="FFC000"/>
                </a:solidFill>
                <a:latin typeface="Tahoma"/>
                <a:ea typeface="Tahoma"/>
                <a:cs typeface="Tahoma"/>
                <a:sym typeface="Tahoma"/>
              </a:rPr>
              <a:t>Cut-offs for « rule-in » and « rule-out » assay specific</a:t>
            </a:r>
            <a:endParaRPr sz="1550">
              <a:solidFill>
                <a:srgbClr val="000000"/>
              </a:solidFill>
              <a:latin typeface="Tahoma"/>
              <a:ea typeface="Tahoma"/>
              <a:cs typeface="Tahoma"/>
              <a:sym typeface="Tahoma"/>
            </a:endParaRPr>
          </a:p>
        </p:txBody>
      </p:sp>
      <p:pic>
        <p:nvPicPr>
          <p:cNvPr id="1039" name="Google Shape;1039;p98"/>
          <p:cNvPicPr preferRelativeResize="0"/>
          <p:nvPr/>
        </p:nvPicPr>
        <p:blipFill rotWithShape="1">
          <a:blip r:embed="rId3">
            <a:alphaModFix/>
          </a:blip>
          <a:srcRect b="0" l="0" r="0" t="0"/>
          <a:stretch/>
        </p:blipFill>
        <p:spPr>
          <a:xfrm>
            <a:off x="1476375" y="1333500"/>
            <a:ext cx="6191250" cy="438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3" name="Shape 1043"/>
        <p:cNvGrpSpPr/>
        <p:nvPr/>
      </p:nvGrpSpPr>
      <p:grpSpPr>
        <a:xfrm>
          <a:off x="0" y="0"/>
          <a:ext cx="0" cy="0"/>
          <a:chOff x="0" y="0"/>
          <a:chExt cx="0" cy="0"/>
        </a:xfrm>
      </p:grpSpPr>
      <p:sp>
        <p:nvSpPr>
          <p:cNvPr id="1044" name="Google Shape;1044;p9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Calibri"/>
              <a:buNone/>
            </a:pPr>
            <a:r>
              <a:t/>
            </a:r>
            <a:endParaRPr b="0" i="0" sz="4400" u="none" cap="none" strike="noStrike">
              <a:solidFill>
                <a:schemeClr val="dk1"/>
              </a:solidFill>
              <a:latin typeface="Calibri"/>
              <a:ea typeface="Calibri"/>
              <a:cs typeface="Calibri"/>
              <a:sym typeface="Calibri"/>
            </a:endParaRPr>
          </a:p>
        </p:txBody>
      </p:sp>
      <p:sp>
        <p:nvSpPr>
          <p:cNvPr id="1045" name="Google Shape;1045;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C:\Users\USER\Downloads\1333-2.png" id="1046" name="Google Shape;1046;p99"/>
          <p:cNvPicPr preferRelativeResize="0"/>
          <p:nvPr/>
        </p:nvPicPr>
        <p:blipFill rotWithShape="1">
          <a:blip r:embed="rId3">
            <a:alphaModFix/>
          </a:blip>
          <a:srcRect b="0" l="0" r="0" t="0"/>
          <a:stretch/>
        </p:blipFill>
        <p:spPr>
          <a:xfrm>
            <a:off x="1779711" y="277198"/>
            <a:ext cx="5584578" cy="64284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0" name="Shape 1050"/>
        <p:cNvGrpSpPr/>
        <p:nvPr/>
      </p:nvGrpSpPr>
      <p:grpSpPr>
        <a:xfrm>
          <a:off x="0" y="0"/>
          <a:ext cx="0" cy="0"/>
          <a:chOff x="0" y="0"/>
          <a:chExt cx="0" cy="0"/>
        </a:xfrm>
      </p:grpSpPr>
      <p:sp>
        <p:nvSpPr>
          <p:cNvPr id="1051" name="Google Shape;1051;p100"/>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2" name="Google Shape;1052;p100"/>
          <p:cNvSpPr txBox="1"/>
          <p:nvPr/>
        </p:nvSpPr>
        <p:spPr>
          <a:xfrm>
            <a:off x="1261745" y="2665650"/>
            <a:ext cx="3844825" cy="635952"/>
          </a:xfrm>
          <a:prstGeom prst="rect">
            <a:avLst/>
          </a:prstGeom>
          <a:noFill/>
          <a:ln>
            <a:noFill/>
          </a:ln>
        </p:spPr>
        <p:txBody>
          <a:bodyPr anchorCtr="0" anchor="t" bIns="0" lIns="0" spcFirstLastPara="1" rIns="0" wrap="square" tIns="0">
            <a:noAutofit/>
          </a:bodyPr>
          <a:lstStyle/>
          <a:p>
            <a:pPr indent="0" lvl="0" marL="12700" marR="0" rtl="0" algn="l">
              <a:lnSpc>
                <a:spcPct val="69375"/>
              </a:lnSpc>
              <a:spcBef>
                <a:spcPts val="0"/>
              </a:spcBef>
              <a:spcAft>
                <a:spcPts val="0"/>
              </a:spcAft>
              <a:buNone/>
            </a:pPr>
            <a:r>
              <a:rPr b="1" baseline="30000" lang="en-US" sz="7200">
                <a:solidFill>
                  <a:srgbClr val="F9FC00"/>
                </a:solidFill>
                <a:latin typeface="Calibri"/>
                <a:ea typeface="Calibri"/>
                <a:cs typeface="Calibri"/>
                <a:sym typeface="Calibri"/>
              </a:rPr>
              <a:t>Đánh giá và xử</a:t>
            </a:r>
            <a:endParaRPr sz="4800">
              <a:solidFill>
                <a:srgbClr val="000000"/>
              </a:solidFill>
              <a:latin typeface="Calibri"/>
              <a:ea typeface="Calibri"/>
              <a:cs typeface="Calibri"/>
              <a:sym typeface="Calibri"/>
            </a:endParaRPr>
          </a:p>
        </p:txBody>
      </p:sp>
      <p:sp>
        <p:nvSpPr>
          <p:cNvPr id="1053" name="Google Shape;1053;p100"/>
          <p:cNvSpPr txBox="1"/>
          <p:nvPr/>
        </p:nvSpPr>
        <p:spPr>
          <a:xfrm>
            <a:off x="5152009" y="2665650"/>
            <a:ext cx="2904427" cy="635952"/>
          </a:xfrm>
          <a:prstGeom prst="rect">
            <a:avLst/>
          </a:prstGeom>
          <a:noFill/>
          <a:ln>
            <a:noFill/>
          </a:ln>
        </p:spPr>
        <p:txBody>
          <a:bodyPr anchorCtr="0" anchor="t" bIns="0" lIns="0" spcFirstLastPara="1" rIns="0" wrap="square" tIns="0">
            <a:noAutofit/>
          </a:bodyPr>
          <a:lstStyle/>
          <a:p>
            <a:pPr indent="0" lvl="0" marL="12700" marR="0" rtl="0" algn="l">
              <a:lnSpc>
                <a:spcPct val="69375"/>
              </a:lnSpc>
              <a:spcBef>
                <a:spcPts val="0"/>
              </a:spcBef>
              <a:spcAft>
                <a:spcPts val="0"/>
              </a:spcAft>
              <a:buNone/>
            </a:pPr>
            <a:r>
              <a:rPr b="1" baseline="30000" lang="en-US" sz="7200">
                <a:solidFill>
                  <a:srgbClr val="F9FC00"/>
                </a:solidFill>
                <a:latin typeface="Calibri"/>
                <a:ea typeface="Calibri"/>
                <a:cs typeface="Calibri"/>
                <a:sym typeface="Calibri"/>
              </a:rPr>
              <a:t>trí ban đầu</a:t>
            </a:r>
            <a:endParaRPr sz="4800">
              <a:solidFill>
                <a:srgbClr val="000000"/>
              </a:solidFill>
              <a:latin typeface="Calibri"/>
              <a:ea typeface="Calibri"/>
              <a:cs typeface="Calibri"/>
              <a:sym typeface="Calibri"/>
            </a:endParaRPr>
          </a:p>
        </p:txBody>
      </p:sp>
      <p:sp>
        <p:nvSpPr>
          <p:cNvPr id="1054" name="Google Shape;1054;p100"/>
          <p:cNvSpPr txBox="1"/>
          <p:nvPr/>
        </p:nvSpPr>
        <p:spPr>
          <a:xfrm>
            <a:off x="1614551" y="3399964"/>
            <a:ext cx="6084906" cy="635952"/>
          </a:xfrm>
          <a:prstGeom prst="rect">
            <a:avLst/>
          </a:prstGeom>
          <a:noFill/>
          <a:ln>
            <a:noFill/>
          </a:ln>
        </p:spPr>
        <p:txBody>
          <a:bodyPr anchorCtr="0" anchor="t" bIns="0" lIns="0" spcFirstLastPara="1" rIns="0" wrap="square" tIns="0">
            <a:noAutofit/>
          </a:bodyPr>
          <a:lstStyle/>
          <a:p>
            <a:pPr indent="0" lvl="0" marL="12700" marR="0" rtl="0" algn="l">
              <a:lnSpc>
                <a:spcPct val="69375"/>
              </a:lnSpc>
              <a:spcBef>
                <a:spcPts val="0"/>
              </a:spcBef>
              <a:spcAft>
                <a:spcPts val="0"/>
              </a:spcAft>
              <a:buNone/>
            </a:pPr>
            <a:r>
              <a:rPr b="1" baseline="30000" lang="en-US" sz="7200">
                <a:solidFill>
                  <a:srgbClr val="F9FC00"/>
                </a:solidFill>
                <a:latin typeface="Calibri"/>
                <a:ea typeface="Calibri"/>
                <a:cs typeface="Calibri"/>
                <a:sym typeface="Calibri"/>
              </a:rPr>
              <a:t>Phân tầng nguy cơ sớm</a:t>
            </a:r>
            <a:endParaRPr sz="48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8" name="Shape 1058"/>
        <p:cNvGrpSpPr/>
        <p:nvPr/>
      </p:nvGrpSpPr>
      <p:grpSpPr>
        <a:xfrm>
          <a:off x="0" y="0"/>
          <a:ext cx="0" cy="0"/>
          <a:chOff x="0" y="0"/>
          <a:chExt cx="0" cy="0"/>
        </a:xfrm>
      </p:grpSpPr>
      <p:sp>
        <p:nvSpPr>
          <p:cNvPr id="1059" name="Google Shape;1059;p101"/>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0" name="Google Shape;1060;p101"/>
          <p:cNvSpPr txBox="1"/>
          <p:nvPr/>
        </p:nvSpPr>
        <p:spPr>
          <a:xfrm>
            <a:off x="1244917" y="631650"/>
            <a:ext cx="6564794" cy="3044684"/>
          </a:xfrm>
          <a:prstGeom prst="rect">
            <a:avLst/>
          </a:prstGeom>
          <a:noFill/>
          <a:ln>
            <a:noFill/>
          </a:ln>
        </p:spPr>
        <p:txBody>
          <a:bodyPr anchorCtr="0" anchor="t" bIns="0" lIns="0" spcFirstLastPara="1" rIns="0" wrap="square" tIns="0">
            <a:noAutofit/>
          </a:bodyPr>
          <a:lstStyle/>
          <a:p>
            <a:pPr indent="0" lvl="0" marL="667448" marR="70098"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Phân tầng nguy cơ sớm</a:t>
            </a:r>
            <a:endParaRPr sz="4400">
              <a:solidFill>
                <a:srgbClr val="000000"/>
              </a:solidFill>
              <a:latin typeface="Calibri"/>
              <a:ea typeface="Calibri"/>
              <a:cs typeface="Calibri"/>
              <a:sym typeface="Calibri"/>
            </a:endParaRPr>
          </a:p>
          <a:p>
            <a:pPr indent="0" lvl="0" marL="12700" marR="0" rtl="0" algn="l">
              <a:lnSpc>
                <a:spcPct val="95825"/>
              </a:lnSpc>
              <a:spcBef>
                <a:spcPts val="3489"/>
              </a:spcBef>
              <a:spcAft>
                <a:spcPts val="0"/>
              </a:spcAft>
              <a:buNone/>
            </a:pPr>
            <a:r>
              <a:rPr lang="en-US" sz="3200">
                <a:solidFill>
                  <a:srgbClr val="FFFFFF"/>
                </a:solidFill>
                <a:latin typeface="Times New Roman"/>
                <a:ea typeface="Times New Roman"/>
                <a:cs typeface="Times New Roman"/>
                <a:sym typeface="Times New Roman"/>
              </a:rPr>
              <a:t>Tầng nguy cơ liên quan chiến lược điều</a:t>
            </a:r>
            <a:endParaRPr sz="3200">
              <a:solidFill>
                <a:srgbClr val="000000"/>
              </a:solidFill>
              <a:latin typeface="Times New Roman"/>
              <a:ea typeface="Times New Roman"/>
              <a:cs typeface="Times New Roman"/>
              <a:sym typeface="Times New Roman"/>
            </a:endParaRPr>
          </a:p>
          <a:p>
            <a:pPr indent="0" lvl="0" marL="12700" marR="70098" rtl="0" algn="l">
              <a:lnSpc>
                <a:spcPct val="95825"/>
              </a:lnSpc>
              <a:spcBef>
                <a:spcPts val="150"/>
              </a:spcBef>
              <a:spcAft>
                <a:spcPts val="0"/>
              </a:spcAft>
              <a:buNone/>
            </a:pPr>
            <a:r>
              <a:rPr lang="en-US" sz="3200">
                <a:solidFill>
                  <a:srgbClr val="FFFFFF"/>
                </a:solidFill>
                <a:latin typeface="Times New Roman"/>
                <a:ea typeface="Times New Roman"/>
                <a:cs typeface="Times New Roman"/>
                <a:sym typeface="Times New Roman"/>
              </a:rPr>
              <a:t>can thiệp hay bảo tồn:</a:t>
            </a:r>
            <a:endParaRPr sz="3200">
              <a:solidFill>
                <a:srgbClr val="000000"/>
              </a:solidFill>
              <a:latin typeface="Times New Roman"/>
              <a:ea typeface="Times New Roman"/>
              <a:cs typeface="Times New Roman"/>
              <a:sym typeface="Times New Roman"/>
            </a:endParaRPr>
          </a:p>
          <a:p>
            <a:pPr indent="0" lvl="0" marL="126936" marR="70098" rtl="0" algn="l">
              <a:lnSpc>
                <a:spcPct val="95825"/>
              </a:lnSpc>
              <a:spcBef>
                <a:spcPts val="871"/>
              </a:spcBef>
              <a:spcAft>
                <a:spcPts val="0"/>
              </a:spcAft>
              <a:buNone/>
            </a:pPr>
            <a:r>
              <a:rPr lang="en-US" sz="2750">
                <a:solidFill>
                  <a:srgbClr val="FFFFFF"/>
                </a:solidFill>
                <a:latin typeface="Times New Roman"/>
                <a:ea typeface="Times New Roman"/>
                <a:cs typeface="Times New Roman"/>
                <a:sym typeface="Times New Roman"/>
              </a:rPr>
              <a:t>– Lâm sàng; ĐTĐ; marker sinh học cơ tim</a:t>
            </a:r>
            <a:endParaRPr sz="2750">
              <a:solidFill>
                <a:srgbClr val="000000"/>
              </a:solidFill>
              <a:latin typeface="Times New Roman"/>
              <a:ea typeface="Times New Roman"/>
              <a:cs typeface="Times New Roman"/>
              <a:sym typeface="Times New Roman"/>
            </a:endParaRPr>
          </a:p>
          <a:p>
            <a:pPr indent="0" lvl="0" marL="126936" marR="70098" rtl="0" algn="l">
              <a:lnSpc>
                <a:spcPct val="95825"/>
              </a:lnSpc>
              <a:spcBef>
                <a:spcPts val="894"/>
              </a:spcBef>
              <a:spcAft>
                <a:spcPts val="0"/>
              </a:spcAft>
              <a:buNone/>
            </a:pPr>
            <a:r>
              <a:rPr lang="en-US" sz="2750">
                <a:solidFill>
                  <a:srgbClr val="FFFFFF"/>
                </a:solidFill>
                <a:latin typeface="Times New Roman"/>
                <a:ea typeface="Times New Roman"/>
                <a:cs typeface="Times New Roman"/>
                <a:sym typeface="Times New Roman"/>
              </a:rPr>
              <a:t>– Thang điểm: TIMI; GRACE</a:t>
            </a:r>
            <a:endParaRPr sz="2750">
              <a:solidFill>
                <a:srgbClr val="000000"/>
              </a:solidFill>
              <a:latin typeface="Times New Roman"/>
              <a:ea typeface="Times New Roman"/>
              <a:cs typeface="Times New Roman"/>
              <a:sym typeface="Times New Roman"/>
            </a:endParaRPr>
          </a:p>
        </p:txBody>
      </p:sp>
      <p:sp>
        <p:nvSpPr>
          <p:cNvPr id="1061" name="Google Shape;1061;p101"/>
          <p:cNvSpPr txBox="1"/>
          <p:nvPr/>
        </p:nvSpPr>
        <p:spPr>
          <a:xfrm>
            <a:off x="901700" y="1725663"/>
            <a:ext cx="230505"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FF"/>
                </a:solidFill>
                <a:latin typeface="Times New Roman"/>
                <a:ea typeface="Times New Roman"/>
                <a:cs typeface="Times New Roman"/>
                <a:sym typeface="Times New Roman"/>
              </a:rPr>
              <a:t>•</a:t>
            </a:r>
            <a:endParaRPr sz="3200">
              <a:solidFill>
                <a:srgbClr val="000000"/>
              </a:solidFill>
              <a:latin typeface="Times New Roman"/>
              <a:ea typeface="Times New Roman"/>
              <a:cs typeface="Times New Roman"/>
              <a:sym typeface="Times New Roman"/>
            </a:endParaRPr>
          </a:p>
        </p:txBody>
      </p:sp>
      <p:sp>
        <p:nvSpPr>
          <p:cNvPr id="1062" name="Google Shape;1062;p101"/>
          <p:cNvSpPr txBox="1"/>
          <p:nvPr/>
        </p:nvSpPr>
        <p:spPr>
          <a:xfrm>
            <a:off x="7814691" y="1725663"/>
            <a:ext cx="448736"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FF"/>
                </a:solidFill>
                <a:latin typeface="Times New Roman"/>
                <a:ea typeface="Times New Roman"/>
                <a:cs typeface="Times New Roman"/>
                <a:sym typeface="Times New Roman"/>
              </a:rPr>
              <a:t>trị</a:t>
            </a:r>
            <a:endParaRPr sz="3200">
              <a:solidFill>
                <a:srgbClr val="000000"/>
              </a:solidFill>
              <a:latin typeface="Times New Roman"/>
              <a:ea typeface="Times New Roman"/>
              <a:cs typeface="Times New Roman"/>
              <a:sym typeface="Times New Roman"/>
            </a:endParaRPr>
          </a:p>
        </p:txBody>
      </p:sp>
      <p:sp>
        <p:nvSpPr>
          <p:cNvPr id="1063" name="Google Shape;1063;p101"/>
          <p:cNvSpPr txBox="1"/>
          <p:nvPr/>
        </p:nvSpPr>
        <p:spPr>
          <a:xfrm>
            <a:off x="901700" y="4339069"/>
            <a:ext cx="230505"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FF"/>
                </a:solidFill>
                <a:latin typeface="Times New Roman"/>
                <a:ea typeface="Times New Roman"/>
                <a:cs typeface="Times New Roman"/>
                <a:sym typeface="Times New Roman"/>
              </a:rPr>
              <a:t>•</a:t>
            </a:r>
            <a:endParaRPr sz="3200">
              <a:solidFill>
                <a:srgbClr val="000000"/>
              </a:solidFill>
              <a:latin typeface="Times New Roman"/>
              <a:ea typeface="Times New Roman"/>
              <a:cs typeface="Times New Roman"/>
              <a:sym typeface="Times New Roman"/>
            </a:endParaRPr>
          </a:p>
        </p:txBody>
      </p:sp>
      <p:sp>
        <p:nvSpPr>
          <p:cNvPr id="1064" name="Google Shape;1064;p101"/>
          <p:cNvSpPr txBox="1"/>
          <p:nvPr/>
        </p:nvSpPr>
        <p:spPr>
          <a:xfrm>
            <a:off x="1244917" y="4339069"/>
            <a:ext cx="6191647" cy="435610"/>
          </a:xfrm>
          <a:prstGeom prst="rect">
            <a:avLst/>
          </a:prstGeom>
          <a:noFill/>
          <a:ln>
            <a:noFill/>
          </a:ln>
        </p:spPr>
        <p:txBody>
          <a:bodyPr anchorCtr="0" anchor="t" bIns="0" lIns="0" spcFirstLastPara="1" rIns="0" wrap="square" tIns="0">
            <a:noAutofit/>
          </a:bodyPr>
          <a:lstStyle/>
          <a:p>
            <a:pPr indent="0" lvl="0" marL="12700" marR="0" rtl="0" algn="l">
              <a:lnSpc>
                <a:spcPct val="105937"/>
              </a:lnSpc>
              <a:spcBef>
                <a:spcPts val="0"/>
              </a:spcBef>
              <a:spcAft>
                <a:spcPts val="0"/>
              </a:spcAft>
              <a:buNone/>
            </a:pPr>
            <a:r>
              <a:rPr lang="en-US" sz="3200">
                <a:solidFill>
                  <a:srgbClr val="FFFFFF"/>
                </a:solidFill>
                <a:latin typeface="Times New Roman"/>
                <a:ea typeface="Times New Roman"/>
                <a:cs typeface="Times New Roman"/>
                <a:sym typeface="Times New Roman"/>
              </a:rPr>
              <a:t>Nguy cơ chảy máu: điểm CRUSADE</a:t>
            </a:r>
            <a:endParaRPr sz="32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102"/>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0" name="Google Shape;1070;p102"/>
          <p:cNvSpPr/>
          <p:nvPr/>
        </p:nvSpPr>
        <p:spPr>
          <a:xfrm>
            <a:off x="1644650" y="1365250"/>
            <a:ext cx="0" cy="4676140"/>
          </a:xfrm>
          <a:custGeom>
            <a:rect b="b" l="l" r="r" t="t"/>
            <a:pathLst>
              <a:path extrusionOk="0" h="4676140" w="120000">
                <a:moveTo>
                  <a:pt x="0" y="0"/>
                </a:moveTo>
                <a:lnTo>
                  <a:pt x="0" y="467614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1" name="Google Shape;1071;p102"/>
          <p:cNvSpPr/>
          <p:nvPr/>
        </p:nvSpPr>
        <p:spPr>
          <a:xfrm>
            <a:off x="5157851" y="1365250"/>
            <a:ext cx="0" cy="4676140"/>
          </a:xfrm>
          <a:custGeom>
            <a:rect b="b" l="l" r="r" t="t"/>
            <a:pathLst>
              <a:path extrusionOk="0" h="4676140" w="120000">
                <a:moveTo>
                  <a:pt x="0" y="0"/>
                </a:moveTo>
                <a:lnTo>
                  <a:pt x="0" y="467614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102"/>
          <p:cNvSpPr/>
          <p:nvPr/>
        </p:nvSpPr>
        <p:spPr>
          <a:xfrm>
            <a:off x="679450" y="1828800"/>
            <a:ext cx="7785100" cy="0"/>
          </a:xfrm>
          <a:custGeom>
            <a:rect b="b" l="l" r="r" t="t"/>
            <a:pathLst>
              <a:path extrusionOk="0" h="120000" w="7785100">
                <a:moveTo>
                  <a:pt x="0" y="0"/>
                </a:moveTo>
                <a:lnTo>
                  <a:pt x="77851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102"/>
          <p:cNvSpPr/>
          <p:nvPr/>
        </p:nvSpPr>
        <p:spPr>
          <a:xfrm>
            <a:off x="679450" y="3931920"/>
            <a:ext cx="7785100" cy="0"/>
          </a:xfrm>
          <a:custGeom>
            <a:rect b="b" l="l" r="r" t="t"/>
            <a:pathLst>
              <a:path extrusionOk="0" h="120000" w="7785100">
                <a:moveTo>
                  <a:pt x="0" y="0"/>
                </a:moveTo>
                <a:lnTo>
                  <a:pt x="77851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102"/>
          <p:cNvSpPr/>
          <p:nvPr/>
        </p:nvSpPr>
        <p:spPr>
          <a:xfrm>
            <a:off x="685800" y="1365250"/>
            <a:ext cx="0" cy="4676140"/>
          </a:xfrm>
          <a:custGeom>
            <a:rect b="b" l="l" r="r" t="t"/>
            <a:pathLst>
              <a:path extrusionOk="0" h="4676140" w="120000">
                <a:moveTo>
                  <a:pt x="0" y="0"/>
                </a:moveTo>
                <a:lnTo>
                  <a:pt x="0" y="467614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5" name="Google Shape;1075;p102"/>
          <p:cNvSpPr/>
          <p:nvPr/>
        </p:nvSpPr>
        <p:spPr>
          <a:xfrm>
            <a:off x="8458200" y="1365250"/>
            <a:ext cx="0" cy="4676140"/>
          </a:xfrm>
          <a:custGeom>
            <a:rect b="b" l="l" r="r" t="t"/>
            <a:pathLst>
              <a:path extrusionOk="0" h="4676140" w="120000">
                <a:moveTo>
                  <a:pt x="0" y="0"/>
                </a:moveTo>
                <a:lnTo>
                  <a:pt x="0" y="467614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6" name="Google Shape;1076;p102"/>
          <p:cNvSpPr/>
          <p:nvPr/>
        </p:nvSpPr>
        <p:spPr>
          <a:xfrm>
            <a:off x="679450" y="1371600"/>
            <a:ext cx="7785100" cy="0"/>
          </a:xfrm>
          <a:custGeom>
            <a:rect b="b" l="l" r="r" t="t"/>
            <a:pathLst>
              <a:path extrusionOk="0" h="120000" w="7785100">
                <a:moveTo>
                  <a:pt x="0" y="0"/>
                </a:moveTo>
                <a:lnTo>
                  <a:pt x="77851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7" name="Google Shape;1077;p102"/>
          <p:cNvSpPr/>
          <p:nvPr/>
        </p:nvSpPr>
        <p:spPr>
          <a:xfrm>
            <a:off x="679450" y="6035040"/>
            <a:ext cx="7785100" cy="0"/>
          </a:xfrm>
          <a:custGeom>
            <a:rect b="b" l="l" r="r" t="t"/>
            <a:pathLst>
              <a:path extrusionOk="0" h="120000" w="7785100">
                <a:moveTo>
                  <a:pt x="0" y="0"/>
                </a:moveTo>
                <a:lnTo>
                  <a:pt x="77851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8" name="Google Shape;1078;p102"/>
          <p:cNvSpPr/>
          <p:nvPr/>
        </p:nvSpPr>
        <p:spPr>
          <a:xfrm>
            <a:off x="234950" y="1143000"/>
            <a:ext cx="8664575" cy="0"/>
          </a:xfrm>
          <a:custGeom>
            <a:rect b="b" l="l" r="r" t="t"/>
            <a:pathLst>
              <a:path extrusionOk="0" h="120000" w="8664575">
                <a:moveTo>
                  <a:pt x="0" y="0"/>
                </a:moveTo>
                <a:lnTo>
                  <a:pt x="8664575" y="0"/>
                </a:lnTo>
              </a:path>
            </a:pathLst>
          </a:custGeom>
          <a:noFill/>
          <a:ln cap="flat" cmpd="sng" w="28575">
            <a:solidFill>
              <a:srgbClr val="E0040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9" name="Google Shape;1079;p102"/>
          <p:cNvSpPr txBox="1"/>
          <p:nvPr/>
        </p:nvSpPr>
        <p:spPr>
          <a:xfrm>
            <a:off x="564832" y="145097"/>
            <a:ext cx="677821" cy="435610"/>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Các</a:t>
            </a:r>
            <a:endParaRPr sz="3200">
              <a:solidFill>
                <a:srgbClr val="000000"/>
              </a:solidFill>
              <a:latin typeface="Calibri"/>
              <a:ea typeface="Calibri"/>
              <a:cs typeface="Calibri"/>
              <a:sym typeface="Calibri"/>
            </a:endParaRPr>
          </a:p>
        </p:txBody>
      </p:sp>
      <p:sp>
        <p:nvSpPr>
          <p:cNvPr id="1080" name="Google Shape;1080;p102"/>
          <p:cNvSpPr txBox="1"/>
          <p:nvPr/>
        </p:nvSpPr>
        <p:spPr>
          <a:xfrm>
            <a:off x="1241742" y="145097"/>
            <a:ext cx="7565165" cy="435610"/>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thang điểm phân tầng nguy cơ thường dùng</a:t>
            </a:r>
            <a:endParaRPr sz="3200">
              <a:solidFill>
                <a:srgbClr val="000000"/>
              </a:solidFill>
              <a:latin typeface="Calibri"/>
              <a:ea typeface="Calibri"/>
              <a:cs typeface="Calibri"/>
              <a:sym typeface="Calibri"/>
            </a:endParaRPr>
          </a:p>
        </p:txBody>
      </p:sp>
      <p:sp>
        <p:nvSpPr>
          <p:cNvPr id="1081" name="Google Shape;1081;p102"/>
          <p:cNvSpPr txBox="1"/>
          <p:nvPr/>
        </p:nvSpPr>
        <p:spPr>
          <a:xfrm>
            <a:off x="1289304" y="631745"/>
            <a:ext cx="840676"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hiện</a:t>
            </a:r>
            <a:endParaRPr sz="3200">
              <a:solidFill>
                <a:srgbClr val="000000"/>
              </a:solidFill>
              <a:latin typeface="Calibri"/>
              <a:ea typeface="Calibri"/>
              <a:cs typeface="Calibri"/>
              <a:sym typeface="Calibri"/>
            </a:endParaRPr>
          </a:p>
        </p:txBody>
      </p:sp>
      <p:sp>
        <p:nvSpPr>
          <p:cNvPr id="1082" name="Google Shape;1082;p102"/>
          <p:cNvSpPr txBox="1"/>
          <p:nvPr/>
        </p:nvSpPr>
        <p:spPr>
          <a:xfrm>
            <a:off x="2118995" y="631745"/>
            <a:ext cx="700752"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nay</a:t>
            </a:r>
            <a:endParaRPr sz="3200">
              <a:solidFill>
                <a:srgbClr val="000000"/>
              </a:solidFill>
              <a:latin typeface="Calibri"/>
              <a:ea typeface="Calibri"/>
              <a:cs typeface="Calibri"/>
              <a:sym typeface="Calibri"/>
            </a:endParaRPr>
          </a:p>
        </p:txBody>
      </p:sp>
      <p:sp>
        <p:nvSpPr>
          <p:cNvPr id="1083" name="Google Shape;1083;p102"/>
          <p:cNvSpPr txBox="1"/>
          <p:nvPr/>
        </p:nvSpPr>
        <p:spPr>
          <a:xfrm>
            <a:off x="2824480" y="631745"/>
            <a:ext cx="1006322"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trong</a:t>
            </a:r>
            <a:endParaRPr sz="3200">
              <a:solidFill>
                <a:srgbClr val="000000"/>
              </a:solidFill>
              <a:latin typeface="Calibri"/>
              <a:ea typeface="Calibri"/>
              <a:cs typeface="Calibri"/>
              <a:sym typeface="Calibri"/>
            </a:endParaRPr>
          </a:p>
        </p:txBody>
      </p:sp>
      <p:sp>
        <p:nvSpPr>
          <p:cNvPr id="1084" name="Google Shape;1084;p102"/>
          <p:cNvSpPr txBox="1"/>
          <p:nvPr/>
        </p:nvSpPr>
        <p:spPr>
          <a:xfrm>
            <a:off x="3835400" y="631745"/>
            <a:ext cx="945863"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phân</a:t>
            </a:r>
            <a:endParaRPr sz="3200">
              <a:solidFill>
                <a:srgbClr val="000000"/>
              </a:solidFill>
              <a:latin typeface="Calibri"/>
              <a:ea typeface="Calibri"/>
              <a:cs typeface="Calibri"/>
              <a:sym typeface="Calibri"/>
            </a:endParaRPr>
          </a:p>
        </p:txBody>
      </p:sp>
      <p:sp>
        <p:nvSpPr>
          <p:cNvPr id="1085" name="Google Shape;1085;p102"/>
          <p:cNvSpPr txBox="1"/>
          <p:nvPr/>
        </p:nvSpPr>
        <p:spPr>
          <a:xfrm>
            <a:off x="4779391" y="631745"/>
            <a:ext cx="843955"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tầng</a:t>
            </a:r>
            <a:endParaRPr sz="3200">
              <a:solidFill>
                <a:srgbClr val="000000"/>
              </a:solidFill>
              <a:latin typeface="Calibri"/>
              <a:ea typeface="Calibri"/>
              <a:cs typeface="Calibri"/>
              <a:sym typeface="Calibri"/>
            </a:endParaRPr>
          </a:p>
        </p:txBody>
      </p:sp>
      <p:sp>
        <p:nvSpPr>
          <p:cNvPr id="1086" name="Google Shape;1086;p102"/>
          <p:cNvSpPr txBox="1"/>
          <p:nvPr/>
        </p:nvSpPr>
        <p:spPr>
          <a:xfrm>
            <a:off x="5618226" y="631745"/>
            <a:ext cx="911281"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nguy</a:t>
            </a:r>
            <a:endParaRPr sz="3200">
              <a:solidFill>
                <a:srgbClr val="000000"/>
              </a:solidFill>
              <a:latin typeface="Calibri"/>
              <a:ea typeface="Calibri"/>
              <a:cs typeface="Calibri"/>
              <a:sym typeface="Calibri"/>
            </a:endParaRPr>
          </a:p>
        </p:txBody>
      </p:sp>
      <p:sp>
        <p:nvSpPr>
          <p:cNvPr id="1087" name="Google Shape;1087;p102"/>
          <p:cNvSpPr txBox="1"/>
          <p:nvPr/>
        </p:nvSpPr>
        <p:spPr>
          <a:xfrm>
            <a:off x="6533515" y="631745"/>
            <a:ext cx="518544"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cơ</a:t>
            </a:r>
            <a:endParaRPr sz="3200">
              <a:solidFill>
                <a:srgbClr val="000000"/>
              </a:solidFill>
              <a:latin typeface="Calibri"/>
              <a:ea typeface="Calibri"/>
              <a:cs typeface="Calibri"/>
              <a:sym typeface="Calibri"/>
            </a:endParaRPr>
          </a:p>
        </p:txBody>
      </p:sp>
      <p:sp>
        <p:nvSpPr>
          <p:cNvPr id="1088" name="Google Shape;1088;p102"/>
          <p:cNvSpPr txBox="1"/>
          <p:nvPr/>
        </p:nvSpPr>
        <p:spPr>
          <a:xfrm>
            <a:off x="7048500" y="631745"/>
            <a:ext cx="1018691"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1" baseline="30000" lang="en-US" sz="4800">
                <a:solidFill>
                  <a:srgbClr val="FFFF99"/>
                </a:solidFill>
                <a:latin typeface="Calibri"/>
                <a:ea typeface="Calibri"/>
                <a:cs typeface="Calibri"/>
                <a:sym typeface="Calibri"/>
              </a:rPr>
              <a:t>HCVC</a:t>
            </a:r>
            <a:endParaRPr sz="3200">
              <a:solidFill>
                <a:srgbClr val="000000"/>
              </a:solidFill>
              <a:latin typeface="Calibri"/>
              <a:ea typeface="Calibri"/>
              <a:cs typeface="Calibri"/>
              <a:sym typeface="Calibri"/>
            </a:endParaRPr>
          </a:p>
        </p:txBody>
      </p:sp>
      <p:sp>
        <p:nvSpPr>
          <p:cNvPr id="1089" name="Google Shape;1089;p102"/>
          <p:cNvSpPr txBox="1"/>
          <p:nvPr/>
        </p:nvSpPr>
        <p:spPr>
          <a:xfrm>
            <a:off x="536575" y="6237340"/>
            <a:ext cx="5538831" cy="301882"/>
          </a:xfrm>
          <a:prstGeom prst="rect">
            <a:avLst/>
          </a:prstGeom>
          <a:noFill/>
          <a:ln>
            <a:noFill/>
          </a:ln>
        </p:spPr>
        <p:txBody>
          <a:bodyPr anchorCtr="0" anchor="t" bIns="0" lIns="0" spcFirstLastPara="1" rIns="0" wrap="square" tIns="0">
            <a:noAutofit/>
          </a:bodyPr>
          <a:lstStyle/>
          <a:p>
            <a:pPr indent="0" lvl="0" marL="12700" marR="18573" rtl="0" algn="l">
              <a:lnSpc>
                <a:spcPct val="95825"/>
              </a:lnSpc>
              <a:spcBef>
                <a:spcPts val="0"/>
              </a:spcBef>
              <a:spcAft>
                <a:spcPts val="0"/>
              </a:spcAft>
              <a:buNone/>
            </a:pPr>
            <a:r>
              <a:rPr lang="en-US" sz="950">
                <a:solidFill>
                  <a:srgbClr val="FFFFFF"/>
                </a:solidFill>
                <a:latin typeface="Arial"/>
                <a:ea typeface="Arial"/>
                <a:cs typeface="Arial"/>
                <a:sym typeface="Arial"/>
              </a:rPr>
              <a:t>Antman EM, et al. </a:t>
            </a:r>
            <a:r>
              <a:rPr i="1" lang="en-US" sz="950">
                <a:solidFill>
                  <a:srgbClr val="FFFFFF"/>
                </a:solidFill>
                <a:latin typeface="Arial"/>
                <a:ea typeface="Arial"/>
                <a:cs typeface="Arial"/>
                <a:sym typeface="Arial"/>
              </a:rPr>
              <a:t>JAMA </a:t>
            </a:r>
            <a:r>
              <a:rPr lang="en-US" sz="950">
                <a:solidFill>
                  <a:srgbClr val="FFFFFF"/>
                </a:solidFill>
                <a:latin typeface="Arial"/>
                <a:ea typeface="Arial"/>
                <a:cs typeface="Arial"/>
                <a:sym typeface="Arial"/>
              </a:rPr>
              <a:t>2000;284:835–42.  Eagle KA, et al. </a:t>
            </a:r>
            <a:r>
              <a:rPr i="1" lang="en-US" sz="950">
                <a:solidFill>
                  <a:srgbClr val="FFFFFF"/>
                </a:solidFill>
                <a:latin typeface="Arial"/>
                <a:ea typeface="Arial"/>
                <a:cs typeface="Arial"/>
                <a:sym typeface="Arial"/>
              </a:rPr>
              <a:t>JAMA </a:t>
            </a:r>
            <a:r>
              <a:rPr lang="en-US" sz="950">
                <a:solidFill>
                  <a:srgbClr val="FFFFFF"/>
                </a:solidFill>
                <a:latin typeface="Arial"/>
                <a:ea typeface="Arial"/>
                <a:cs typeface="Arial"/>
                <a:sym typeface="Arial"/>
              </a:rPr>
              <a:t>2004;291:2727–33.</a:t>
            </a:r>
            <a:endParaRPr sz="950">
              <a:solidFill>
                <a:srgbClr val="000000"/>
              </a:solidFill>
              <a:latin typeface="Arial"/>
              <a:ea typeface="Arial"/>
              <a:cs typeface="Arial"/>
              <a:sym typeface="Arial"/>
            </a:endParaRPr>
          </a:p>
          <a:p>
            <a:pPr indent="0" lvl="0" marL="12700" marR="0" rtl="0" algn="l">
              <a:lnSpc>
                <a:spcPct val="95825"/>
              </a:lnSpc>
              <a:spcBef>
                <a:spcPts val="105"/>
              </a:spcBef>
              <a:spcAft>
                <a:spcPts val="0"/>
              </a:spcAft>
              <a:buNone/>
            </a:pPr>
            <a:r>
              <a:rPr lang="en-US" sz="950">
                <a:solidFill>
                  <a:srgbClr val="FFFFFF"/>
                </a:solidFill>
                <a:latin typeface="Arial"/>
                <a:ea typeface="Arial"/>
                <a:cs typeface="Arial"/>
                <a:sym typeface="Arial"/>
              </a:rPr>
              <a:t>GRACE = Global Registry of Acute Coronary  Events; TIMI = Thrombolysis  in Myocardial Infarction.</a:t>
            </a:r>
            <a:endParaRPr sz="950">
              <a:solidFill>
                <a:srgbClr val="000000"/>
              </a:solidFill>
              <a:latin typeface="Arial"/>
              <a:ea typeface="Arial"/>
              <a:cs typeface="Arial"/>
              <a:sym typeface="Arial"/>
            </a:endParaRPr>
          </a:p>
        </p:txBody>
      </p:sp>
      <p:sp>
        <p:nvSpPr>
          <p:cNvPr id="1090" name="Google Shape;1090;p102"/>
          <p:cNvSpPr txBox="1"/>
          <p:nvPr/>
        </p:nvSpPr>
        <p:spPr>
          <a:xfrm>
            <a:off x="685800" y="1371600"/>
            <a:ext cx="958850" cy="4572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1091" name="Google Shape;1091;p102"/>
          <p:cNvSpPr txBox="1"/>
          <p:nvPr/>
        </p:nvSpPr>
        <p:spPr>
          <a:xfrm>
            <a:off x="1644650" y="1371600"/>
            <a:ext cx="3513201" cy="457200"/>
          </a:xfrm>
          <a:prstGeom prst="rect">
            <a:avLst/>
          </a:prstGeom>
          <a:noFill/>
          <a:ln>
            <a:noFill/>
          </a:ln>
        </p:spPr>
        <p:txBody>
          <a:bodyPr anchorCtr="0" anchor="t" bIns="0" lIns="0" spcFirstLastPara="1" rIns="0" wrap="square" tIns="0">
            <a:noAutofit/>
          </a:bodyPr>
          <a:lstStyle/>
          <a:p>
            <a:pPr indent="0" lvl="0" marL="1463413" marR="1466401" rtl="0" algn="ctr">
              <a:lnSpc>
                <a:spcPct val="95825"/>
              </a:lnSpc>
              <a:spcBef>
                <a:spcPts val="0"/>
              </a:spcBef>
              <a:spcAft>
                <a:spcPts val="0"/>
              </a:spcAft>
              <a:buNone/>
            </a:pPr>
            <a:r>
              <a:rPr b="1" lang="en-US" sz="2000">
                <a:solidFill>
                  <a:srgbClr val="FFFFFF"/>
                </a:solidFill>
                <a:latin typeface="Arial"/>
                <a:ea typeface="Arial"/>
                <a:cs typeface="Arial"/>
                <a:sym typeface="Arial"/>
              </a:rPr>
              <a:t>TIMI</a:t>
            </a:r>
            <a:endParaRPr sz="2000">
              <a:solidFill>
                <a:srgbClr val="000000"/>
              </a:solidFill>
              <a:latin typeface="Arial"/>
              <a:ea typeface="Arial"/>
              <a:cs typeface="Arial"/>
              <a:sym typeface="Arial"/>
            </a:endParaRPr>
          </a:p>
        </p:txBody>
      </p:sp>
      <p:sp>
        <p:nvSpPr>
          <p:cNvPr id="1092" name="Google Shape;1092;p102"/>
          <p:cNvSpPr txBox="1"/>
          <p:nvPr/>
        </p:nvSpPr>
        <p:spPr>
          <a:xfrm>
            <a:off x="5157851" y="1371600"/>
            <a:ext cx="3300349" cy="457200"/>
          </a:xfrm>
          <a:prstGeom prst="rect">
            <a:avLst/>
          </a:prstGeom>
          <a:noFill/>
          <a:ln>
            <a:noFill/>
          </a:ln>
        </p:spPr>
        <p:txBody>
          <a:bodyPr anchorCtr="0" anchor="t" bIns="0" lIns="0" spcFirstLastPara="1" rIns="0" wrap="square" tIns="0">
            <a:noAutofit/>
          </a:bodyPr>
          <a:lstStyle/>
          <a:p>
            <a:pPr indent="0" lvl="0" marL="1152263" marR="1150651" rtl="0" algn="ctr">
              <a:lnSpc>
                <a:spcPct val="95825"/>
              </a:lnSpc>
              <a:spcBef>
                <a:spcPts val="0"/>
              </a:spcBef>
              <a:spcAft>
                <a:spcPts val="0"/>
              </a:spcAft>
              <a:buNone/>
            </a:pPr>
            <a:r>
              <a:rPr b="1" lang="en-US" sz="2000">
                <a:solidFill>
                  <a:srgbClr val="FFFFFF"/>
                </a:solidFill>
                <a:latin typeface="Arial"/>
                <a:ea typeface="Arial"/>
                <a:cs typeface="Arial"/>
                <a:sym typeface="Arial"/>
              </a:rPr>
              <a:t>GRACE</a:t>
            </a:r>
            <a:endParaRPr sz="2000">
              <a:solidFill>
                <a:srgbClr val="000000"/>
              </a:solidFill>
              <a:latin typeface="Arial"/>
              <a:ea typeface="Arial"/>
              <a:cs typeface="Arial"/>
              <a:sym typeface="Arial"/>
            </a:endParaRPr>
          </a:p>
        </p:txBody>
      </p:sp>
      <p:sp>
        <p:nvSpPr>
          <p:cNvPr id="1093" name="Google Shape;1093;p102"/>
          <p:cNvSpPr txBox="1"/>
          <p:nvPr/>
        </p:nvSpPr>
        <p:spPr>
          <a:xfrm rot="5400000">
            <a:off x="33345" y="2547945"/>
            <a:ext cx="2311386" cy="82232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600">
              <a:solidFill>
                <a:srgbClr val="000000"/>
              </a:solidFill>
              <a:latin typeface="Calibri"/>
              <a:ea typeface="Calibri"/>
              <a:cs typeface="Calibri"/>
              <a:sym typeface="Calibri"/>
            </a:endParaRPr>
          </a:p>
          <a:p>
            <a:pPr indent="0" lvl="0" marL="67309" marR="0" rtl="0" algn="l">
              <a:lnSpc>
                <a:spcPct val="95825"/>
              </a:lnSpc>
              <a:spcBef>
                <a:spcPts val="2000"/>
              </a:spcBef>
              <a:spcAft>
                <a:spcPts val="0"/>
              </a:spcAft>
              <a:buNone/>
            </a:pPr>
            <a:r>
              <a:rPr lang="en-US" sz="2000">
                <a:solidFill>
                  <a:srgbClr val="FFFF00"/>
                </a:solidFill>
                <a:latin typeface="Arial"/>
                <a:ea typeface="Arial"/>
                <a:cs typeface="Arial"/>
                <a:sym typeface="Arial"/>
              </a:rPr>
              <a:t>Tiển sử lâm sàng</a:t>
            </a:r>
            <a:endParaRPr sz="2000">
              <a:solidFill>
                <a:srgbClr val="000000"/>
              </a:solidFill>
              <a:latin typeface="Arial"/>
              <a:ea typeface="Arial"/>
              <a:cs typeface="Arial"/>
              <a:sym typeface="Arial"/>
            </a:endParaRPr>
          </a:p>
        </p:txBody>
      </p:sp>
      <p:sp>
        <p:nvSpPr>
          <p:cNvPr id="1094" name="Google Shape;1094;p102"/>
          <p:cNvSpPr txBox="1"/>
          <p:nvPr/>
        </p:nvSpPr>
        <p:spPr>
          <a:xfrm>
            <a:off x="1644650" y="1828800"/>
            <a:ext cx="3513201" cy="2103120"/>
          </a:xfrm>
          <a:prstGeom prst="rect">
            <a:avLst/>
          </a:prstGeom>
          <a:noFill/>
          <a:ln>
            <a:noFill/>
          </a:ln>
        </p:spPr>
        <p:txBody>
          <a:bodyPr anchorCtr="0" anchor="t" bIns="0" lIns="0" spcFirstLastPara="1" rIns="0" wrap="square" tIns="0">
            <a:noAutofit/>
          </a:bodyPr>
          <a:lstStyle/>
          <a:p>
            <a:pPr indent="0" lvl="0" marL="93344" marR="2847412" rtl="0" algn="just">
              <a:lnSpc>
                <a:spcPct val="95441"/>
              </a:lnSpc>
              <a:spcBef>
                <a:spcPts val="0"/>
              </a:spcBef>
              <a:spcAft>
                <a:spcPts val="0"/>
              </a:spcAft>
              <a:buNone/>
            </a:pPr>
            <a:r>
              <a:rPr lang="en-US" sz="2000">
                <a:solidFill>
                  <a:srgbClr val="FFFFFF"/>
                </a:solidFill>
                <a:latin typeface="Arial"/>
                <a:ea typeface="Arial"/>
                <a:cs typeface="Arial"/>
                <a:sym typeface="Arial"/>
              </a:rPr>
              <a:t>Tuổi THA ĐTĐ</a:t>
            </a:r>
            <a:endParaRPr sz="2000">
              <a:solidFill>
                <a:srgbClr val="000000"/>
              </a:solidFill>
              <a:latin typeface="Arial"/>
              <a:ea typeface="Arial"/>
              <a:cs typeface="Arial"/>
              <a:sym typeface="Arial"/>
            </a:endParaRPr>
          </a:p>
          <a:p>
            <a:pPr indent="0" lvl="0" marL="93344" marR="2028881" rtl="0" algn="just">
              <a:lnSpc>
                <a:spcPct val="75166"/>
              </a:lnSpc>
              <a:spcBef>
                <a:spcPts val="112"/>
              </a:spcBef>
              <a:spcAft>
                <a:spcPts val="0"/>
              </a:spcAft>
              <a:buNone/>
            </a:pPr>
            <a:r>
              <a:rPr baseline="-25000" lang="en-US" sz="3000">
                <a:solidFill>
                  <a:srgbClr val="FFFFFF"/>
                </a:solidFill>
                <a:latin typeface="Arial"/>
                <a:ea typeface="Arial"/>
                <a:cs typeface="Arial"/>
                <a:sym typeface="Arial"/>
              </a:rPr>
              <a:t>Hút thuốc lá</a:t>
            </a:r>
            <a:endParaRPr sz="2000">
              <a:solidFill>
                <a:srgbClr val="000000"/>
              </a:solidFill>
              <a:latin typeface="Arial"/>
              <a:ea typeface="Arial"/>
              <a:cs typeface="Arial"/>
              <a:sym typeface="Arial"/>
            </a:endParaRPr>
          </a:p>
          <a:p>
            <a:pPr indent="0" lvl="0" marL="93344" marR="1866707" rtl="0" algn="just">
              <a:lnSpc>
                <a:spcPct val="75166"/>
              </a:lnSpc>
              <a:spcBef>
                <a:spcPts val="0"/>
              </a:spcBef>
              <a:spcAft>
                <a:spcPts val="0"/>
              </a:spcAft>
              <a:buNone/>
            </a:pPr>
            <a:r>
              <a:rPr baseline="-25000" lang="en-US" sz="3000">
                <a:solidFill>
                  <a:srgbClr val="FFFFFF"/>
                </a:solidFill>
                <a:latin typeface="Arial"/>
                <a:ea typeface="Arial"/>
                <a:cs typeface="Arial"/>
                <a:sym typeface="Arial"/>
              </a:rPr>
              <a:t>↑ Cholesterol</a:t>
            </a:r>
            <a:endParaRPr sz="2000">
              <a:solidFill>
                <a:srgbClr val="000000"/>
              </a:solidFill>
              <a:latin typeface="Arial"/>
              <a:ea typeface="Arial"/>
              <a:cs typeface="Arial"/>
              <a:sym typeface="Arial"/>
            </a:endParaRPr>
          </a:p>
          <a:p>
            <a:pPr indent="0" lvl="0" marL="93344" marR="2018143" rtl="0" algn="just">
              <a:lnSpc>
                <a:spcPct val="95825"/>
              </a:lnSpc>
              <a:spcBef>
                <a:spcPts val="0"/>
              </a:spcBef>
              <a:spcAft>
                <a:spcPts val="0"/>
              </a:spcAft>
              <a:buNone/>
            </a:pPr>
            <a:r>
              <a:rPr lang="en-US" sz="2000">
                <a:solidFill>
                  <a:srgbClr val="FFFFFF"/>
                </a:solidFill>
                <a:latin typeface="Arial"/>
                <a:ea typeface="Arial"/>
                <a:cs typeface="Arial"/>
                <a:sym typeface="Arial"/>
              </a:rPr>
              <a:t>T/S gia đình</a:t>
            </a:r>
            <a:endParaRPr sz="2000">
              <a:solidFill>
                <a:srgbClr val="000000"/>
              </a:solidFill>
              <a:latin typeface="Arial"/>
              <a:ea typeface="Arial"/>
              <a:cs typeface="Arial"/>
              <a:sym typeface="Arial"/>
            </a:endParaRPr>
          </a:p>
          <a:p>
            <a:pPr indent="0" lvl="0" marL="93344" marR="1219325" rtl="0" algn="just">
              <a:lnSpc>
                <a:spcPct val="75166"/>
              </a:lnSpc>
              <a:spcBef>
                <a:spcPts val="112"/>
              </a:spcBef>
              <a:spcAft>
                <a:spcPts val="0"/>
              </a:spcAft>
              <a:buNone/>
            </a:pPr>
            <a:r>
              <a:rPr baseline="-25000" lang="en-US" sz="3000">
                <a:solidFill>
                  <a:srgbClr val="FFFFFF"/>
                </a:solidFill>
                <a:latin typeface="Arial"/>
                <a:ea typeface="Arial"/>
                <a:cs typeface="Arial"/>
                <a:sym typeface="Arial"/>
              </a:rPr>
              <a:t>TIền sử bệnh ĐMV</a:t>
            </a:r>
            <a:endParaRPr sz="2000">
              <a:solidFill>
                <a:srgbClr val="000000"/>
              </a:solidFill>
              <a:latin typeface="Arial"/>
              <a:ea typeface="Arial"/>
              <a:cs typeface="Arial"/>
              <a:sym typeface="Arial"/>
            </a:endParaRPr>
          </a:p>
        </p:txBody>
      </p:sp>
      <p:sp>
        <p:nvSpPr>
          <p:cNvPr id="1095" name="Google Shape;1095;p102"/>
          <p:cNvSpPr txBox="1"/>
          <p:nvPr/>
        </p:nvSpPr>
        <p:spPr>
          <a:xfrm>
            <a:off x="5157851" y="1828800"/>
            <a:ext cx="3300349" cy="2103120"/>
          </a:xfrm>
          <a:prstGeom prst="rect">
            <a:avLst/>
          </a:prstGeom>
          <a:noFill/>
          <a:ln>
            <a:noFill/>
          </a:ln>
        </p:spPr>
        <p:txBody>
          <a:bodyPr anchorCtr="0" anchor="t" bIns="0" lIns="0" spcFirstLastPara="1" rIns="0" wrap="square" tIns="0">
            <a:noAutofit/>
          </a:bodyPr>
          <a:lstStyle/>
          <a:p>
            <a:pPr indent="0" lvl="0" marL="96774" marR="0" rtl="0" algn="l">
              <a:lnSpc>
                <a:spcPct val="95825"/>
              </a:lnSpc>
              <a:spcBef>
                <a:spcPts val="0"/>
              </a:spcBef>
              <a:spcAft>
                <a:spcPts val="0"/>
              </a:spcAft>
              <a:buNone/>
            </a:pPr>
            <a:r>
              <a:rPr lang="en-US" sz="2000">
                <a:solidFill>
                  <a:srgbClr val="FFFFFF"/>
                </a:solidFill>
                <a:latin typeface="Arial"/>
                <a:ea typeface="Arial"/>
                <a:cs typeface="Arial"/>
                <a:sym typeface="Arial"/>
              </a:rPr>
              <a:t>Tuổi</a:t>
            </a:r>
            <a:endParaRPr sz="2000">
              <a:solidFill>
                <a:srgbClr val="000000"/>
              </a:solidFill>
              <a:latin typeface="Arial"/>
              <a:ea typeface="Arial"/>
              <a:cs typeface="Arial"/>
              <a:sym typeface="Arial"/>
            </a:endParaRPr>
          </a:p>
        </p:txBody>
      </p:sp>
      <p:sp>
        <p:nvSpPr>
          <p:cNvPr id="1096" name="Google Shape;1096;p102"/>
          <p:cNvSpPr txBox="1"/>
          <p:nvPr/>
        </p:nvSpPr>
        <p:spPr>
          <a:xfrm rot="5400000">
            <a:off x="33345" y="4572318"/>
            <a:ext cx="2311386" cy="82232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600">
              <a:solidFill>
                <a:srgbClr val="000000"/>
              </a:solidFill>
              <a:latin typeface="Calibri"/>
              <a:ea typeface="Calibri"/>
              <a:cs typeface="Calibri"/>
              <a:sym typeface="Calibri"/>
            </a:endParaRPr>
          </a:p>
          <a:p>
            <a:pPr indent="0" lvl="0" marL="203834" marR="0" rtl="0" algn="l">
              <a:lnSpc>
                <a:spcPct val="95825"/>
              </a:lnSpc>
              <a:spcBef>
                <a:spcPts val="2000"/>
              </a:spcBef>
              <a:spcAft>
                <a:spcPts val="0"/>
              </a:spcAft>
              <a:buNone/>
            </a:pPr>
            <a:r>
              <a:rPr lang="en-US" sz="2000">
                <a:solidFill>
                  <a:srgbClr val="FFFF00"/>
                </a:solidFill>
                <a:latin typeface="Arial"/>
                <a:ea typeface="Arial"/>
                <a:cs typeface="Arial"/>
                <a:sym typeface="Arial"/>
              </a:rPr>
              <a:t>Biểu hiện bệnh</a:t>
            </a:r>
            <a:endParaRPr sz="2000">
              <a:solidFill>
                <a:srgbClr val="000000"/>
              </a:solidFill>
              <a:latin typeface="Arial"/>
              <a:ea typeface="Arial"/>
              <a:cs typeface="Arial"/>
              <a:sym typeface="Arial"/>
            </a:endParaRPr>
          </a:p>
        </p:txBody>
      </p:sp>
      <p:sp>
        <p:nvSpPr>
          <p:cNvPr id="1097" name="Google Shape;1097;p102"/>
          <p:cNvSpPr txBox="1"/>
          <p:nvPr/>
        </p:nvSpPr>
        <p:spPr>
          <a:xfrm>
            <a:off x="1644650" y="3931920"/>
            <a:ext cx="3513201" cy="2103120"/>
          </a:xfrm>
          <a:prstGeom prst="rect">
            <a:avLst/>
          </a:prstGeom>
          <a:noFill/>
          <a:ln>
            <a:noFill/>
          </a:ln>
        </p:spPr>
        <p:txBody>
          <a:bodyPr anchorCtr="0" anchor="t" bIns="0" lIns="0" spcFirstLastPara="1" rIns="0" wrap="square" tIns="0">
            <a:noAutofit/>
          </a:bodyPr>
          <a:lstStyle/>
          <a:p>
            <a:pPr indent="0" lvl="0" marL="93344" marR="0" rtl="0" algn="l">
              <a:lnSpc>
                <a:spcPct val="95825"/>
              </a:lnSpc>
              <a:spcBef>
                <a:spcPts val="0"/>
              </a:spcBef>
              <a:spcAft>
                <a:spcPts val="0"/>
              </a:spcAft>
              <a:buNone/>
            </a:pPr>
            <a:r>
              <a:rPr lang="en-US" sz="2000">
                <a:solidFill>
                  <a:srgbClr val="FFFFFF"/>
                </a:solidFill>
                <a:latin typeface="Arial"/>
                <a:ea typeface="Arial"/>
                <a:cs typeface="Arial"/>
                <a:sym typeface="Arial"/>
              </a:rPr>
              <a:t>Đau ngực nhiều</a:t>
            </a:r>
            <a:endParaRPr sz="2000">
              <a:solidFill>
                <a:srgbClr val="000000"/>
              </a:solidFill>
              <a:latin typeface="Arial"/>
              <a:ea typeface="Arial"/>
              <a:cs typeface="Arial"/>
              <a:sym typeface="Arial"/>
            </a:endParaRPr>
          </a:p>
          <a:p>
            <a:pPr indent="0" lvl="0" marL="93344" marR="0" rtl="0" algn="l">
              <a:lnSpc>
                <a:spcPct val="75166"/>
              </a:lnSpc>
              <a:spcBef>
                <a:spcPts val="112"/>
              </a:spcBef>
              <a:spcAft>
                <a:spcPts val="0"/>
              </a:spcAft>
              <a:buNone/>
            </a:pPr>
            <a:r>
              <a:rPr baseline="-25000" lang="en-US" sz="3000">
                <a:solidFill>
                  <a:srgbClr val="FFFFFF"/>
                </a:solidFill>
                <a:latin typeface="Arial"/>
                <a:ea typeface="Arial"/>
                <a:cs typeface="Arial"/>
                <a:sym typeface="Arial"/>
              </a:rPr>
              <a:t>Đã dùng Aspirin trong 7 ngày</a:t>
            </a:r>
            <a:endParaRPr sz="2000">
              <a:solidFill>
                <a:srgbClr val="000000"/>
              </a:solidFill>
              <a:latin typeface="Arial"/>
              <a:ea typeface="Arial"/>
              <a:cs typeface="Arial"/>
              <a:sym typeface="Arial"/>
            </a:endParaRPr>
          </a:p>
          <a:p>
            <a:pPr indent="0" lvl="0" marL="93344" marR="0" rtl="0" algn="l">
              <a:lnSpc>
                <a:spcPct val="95825"/>
              </a:lnSpc>
              <a:spcBef>
                <a:spcPts val="0"/>
              </a:spcBef>
              <a:spcAft>
                <a:spcPts val="0"/>
              </a:spcAft>
              <a:buNone/>
            </a:pPr>
            <a:r>
              <a:rPr lang="en-US" sz="2000">
                <a:solidFill>
                  <a:srgbClr val="FFFFFF"/>
                </a:solidFill>
                <a:latin typeface="Arial"/>
                <a:ea typeface="Arial"/>
                <a:cs typeface="Arial"/>
                <a:sym typeface="Arial"/>
              </a:rPr>
              <a:t>Tăng maker tim</a:t>
            </a:r>
            <a:endParaRPr sz="2000">
              <a:solidFill>
                <a:srgbClr val="000000"/>
              </a:solidFill>
              <a:latin typeface="Arial"/>
              <a:ea typeface="Arial"/>
              <a:cs typeface="Arial"/>
              <a:sym typeface="Arial"/>
            </a:endParaRPr>
          </a:p>
          <a:p>
            <a:pPr indent="0" lvl="0" marL="93344" marR="0" rtl="0" algn="l">
              <a:lnSpc>
                <a:spcPct val="75000"/>
              </a:lnSpc>
              <a:spcBef>
                <a:spcPts val="112"/>
              </a:spcBef>
              <a:spcAft>
                <a:spcPts val="0"/>
              </a:spcAft>
              <a:buNone/>
            </a:pPr>
            <a:r>
              <a:rPr baseline="-25000" lang="en-US" sz="3000">
                <a:solidFill>
                  <a:srgbClr val="FFFFFF"/>
                </a:solidFill>
                <a:latin typeface="Arial"/>
                <a:ea typeface="Arial"/>
                <a:cs typeface="Arial"/>
                <a:sym typeface="Arial"/>
              </a:rPr>
              <a:t>Thay đổi ST</a:t>
            </a:r>
            <a:endParaRPr sz="2000">
              <a:solidFill>
                <a:srgbClr val="000000"/>
              </a:solidFill>
              <a:latin typeface="Arial"/>
              <a:ea typeface="Arial"/>
              <a:cs typeface="Arial"/>
              <a:sym typeface="Arial"/>
            </a:endParaRPr>
          </a:p>
        </p:txBody>
      </p:sp>
      <p:sp>
        <p:nvSpPr>
          <p:cNvPr id="1098" name="Google Shape;1098;p102"/>
          <p:cNvSpPr txBox="1"/>
          <p:nvPr/>
        </p:nvSpPr>
        <p:spPr>
          <a:xfrm>
            <a:off x="5157851" y="3931920"/>
            <a:ext cx="3300349" cy="2103120"/>
          </a:xfrm>
          <a:prstGeom prst="rect">
            <a:avLst/>
          </a:prstGeom>
          <a:noFill/>
          <a:ln>
            <a:noFill/>
          </a:ln>
        </p:spPr>
        <p:txBody>
          <a:bodyPr anchorCtr="0" anchor="t" bIns="0" lIns="0" spcFirstLastPara="1" rIns="0" wrap="square" tIns="0">
            <a:noAutofit/>
          </a:bodyPr>
          <a:lstStyle/>
          <a:p>
            <a:pPr indent="0" lvl="0" marL="96774" marR="0" rtl="0" algn="l">
              <a:lnSpc>
                <a:spcPct val="95825"/>
              </a:lnSpc>
              <a:spcBef>
                <a:spcPts val="0"/>
              </a:spcBef>
              <a:spcAft>
                <a:spcPts val="0"/>
              </a:spcAft>
              <a:buNone/>
            </a:pPr>
            <a:r>
              <a:rPr lang="en-US" sz="2000">
                <a:solidFill>
                  <a:srgbClr val="FFFFFF"/>
                </a:solidFill>
                <a:latin typeface="Arial"/>
                <a:ea typeface="Arial"/>
                <a:cs typeface="Arial"/>
                <a:sym typeface="Arial"/>
              </a:rPr>
              <a:t>Nhịp tim</a:t>
            </a:r>
            <a:endParaRPr sz="2000">
              <a:solidFill>
                <a:srgbClr val="000000"/>
              </a:solidFill>
              <a:latin typeface="Arial"/>
              <a:ea typeface="Arial"/>
              <a:cs typeface="Arial"/>
              <a:sym typeface="Arial"/>
            </a:endParaRPr>
          </a:p>
          <a:p>
            <a:pPr indent="0" lvl="0" marL="96774" marR="0" rtl="0" algn="l">
              <a:lnSpc>
                <a:spcPct val="75166"/>
              </a:lnSpc>
              <a:spcBef>
                <a:spcPts val="112"/>
              </a:spcBef>
              <a:spcAft>
                <a:spcPts val="0"/>
              </a:spcAft>
              <a:buNone/>
            </a:pPr>
            <a:r>
              <a:rPr baseline="-25000" lang="en-US" sz="3000">
                <a:solidFill>
                  <a:srgbClr val="FFFFFF"/>
                </a:solidFill>
                <a:latin typeface="Arial"/>
                <a:ea typeface="Arial"/>
                <a:cs typeface="Arial"/>
                <a:sym typeface="Arial"/>
              </a:rPr>
              <a:t>HA tâm thu</a:t>
            </a:r>
            <a:endParaRPr sz="2000">
              <a:solidFill>
                <a:srgbClr val="000000"/>
              </a:solidFill>
              <a:latin typeface="Arial"/>
              <a:ea typeface="Arial"/>
              <a:cs typeface="Arial"/>
              <a:sym typeface="Arial"/>
            </a:endParaRPr>
          </a:p>
          <a:p>
            <a:pPr indent="0" lvl="0" marL="96774" marR="0" rtl="0" algn="l">
              <a:lnSpc>
                <a:spcPct val="95825"/>
              </a:lnSpc>
              <a:spcBef>
                <a:spcPts val="0"/>
              </a:spcBef>
              <a:spcAft>
                <a:spcPts val="0"/>
              </a:spcAft>
              <a:buNone/>
            </a:pPr>
            <a:r>
              <a:rPr lang="en-US" sz="2000">
                <a:solidFill>
                  <a:srgbClr val="FFFFFF"/>
                </a:solidFill>
                <a:latin typeface="Arial"/>
                <a:ea typeface="Arial"/>
                <a:cs typeface="Arial"/>
                <a:sym typeface="Arial"/>
              </a:rPr>
              <a:t>Tăng creatinine</a:t>
            </a:r>
            <a:endParaRPr sz="2000">
              <a:solidFill>
                <a:srgbClr val="000000"/>
              </a:solidFill>
              <a:latin typeface="Arial"/>
              <a:ea typeface="Arial"/>
              <a:cs typeface="Arial"/>
              <a:sym typeface="Arial"/>
            </a:endParaRPr>
          </a:p>
          <a:p>
            <a:pPr indent="0" lvl="0" marL="96774" marR="0" rtl="0" algn="l">
              <a:lnSpc>
                <a:spcPct val="75000"/>
              </a:lnSpc>
              <a:spcBef>
                <a:spcPts val="112"/>
              </a:spcBef>
              <a:spcAft>
                <a:spcPts val="0"/>
              </a:spcAft>
              <a:buNone/>
            </a:pPr>
            <a:r>
              <a:rPr baseline="-25000" lang="en-US" sz="3000">
                <a:solidFill>
                  <a:srgbClr val="FFFFFF"/>
                </a:solidFill>
                <a:latin typeface="Arial"/>
                <a:ea typeface="Arial"/>
                <a:cs typeface="Arial"/>
                <a:sym typeface="Arial"/>
              </a:rPr>
              <a:t>Suy tim</a:t>
            </a:r>
            <a:endParaRPr sz="2000">
              <a:solidFill>
                <a:srgbClr val="000000"/>
              </a:solidFill>
              <a:latin typeface="Arial"/>
              <a:ea typeface="Arial"/>
              <a:cs typeface="Arial"/>
              <a:sym typeface="Arial"/>
            </a:endParaRPr>
          </a:p>
          <a:p>
            <a:pPr indent="0" lvl="0" marL="96774" marR="0" rtl="0" algn="l">
              <a:lnSpc>
                <a:spcPct val="75000"/>
              </a:lnSpc>
              <a:spcBef>
                <a:spcPts val="0"/>
              </a:spcBef>
              <a:spcAft>
                <a:spcPts val="0"/>
              </a:spcAft>
              <a:buNone/>
            </a:pPr>
            <a:r>
              <a:rPr baseline="-25000" lang="en-US" sz="3000">
                <a:solidFill>
                  <a:srgbClr val="FFFFFF"/>
                </a:solidFill>
                <a:latin typeface="Arial"/>
                <a:ea typeface="Arial"/>
                <a:cs typeface="Arial"/>
                <a:sym typeface="Arial"/>
              </a:rPr>
              <a:t>Có ngừng tuần hoàn</a:t>
            </a:r>
            <a:endParaRPr sz="2000">
              <a:solidFill>
                <a:srgbClr val="000000"/>
              </a:solidFill>
              <a:latin typeface="Arial"/>
              <a:ea typeface="Arial"/>
              <a:cs typeface="Arial"/>
              <a:sym typeface="Arial"/>
            </a:endParaRPr>
          </a:p>
          <a:p>
            <a:pPr indent="0" lvl="0" marL="96774" marR="0" rtl="0" algn="l">
              <a:lnSpc>
                <a:spcPct val="95825"/>
              </a:lnSpc>
              <a:spcBef>
                <a:spcPts val="0"/>
              </a:spcBef>
              <a:spcAft>
                <a:spcPts val="0"/>
              </a:spcAft>
              <a:buNone/>
            </a:pPr>
            <a:r>
              <a:rPr lang="en-US" sz="2000">
                <a:solidFill>
                  <a:srgbClr val="FFFFFF"/>
                </a:solidFill>
                <a:latin typeface="Arial"/>
                <a:ea typeface="Arial"/>
                <a:cs typeface="Arial"/>
                <a:sym typeface="Arial"/>
              </a:rPr>
              <a:t>Tăng maker tim</a:t>
            </a:r>
            <a:endParaRPr sz="2000">
              <a:solidFill>
                <a:srgbClr val="000000"/>
              </a:solidFill>
              <a:latin typeface="Arial"/>
              <a:ea typeface="Arial"/>
              <a:cs typeface="Arial"/>
              <a:sym typeface="Arial"/>
            </a:endParaRPr>
          </a:p>
          <a:p>
            <a:pPr indent="0" lvl="0" marL="96774" marR="0" rtl="0" algn="l">
              <a:lnSpc>
                <a:spcPct val="75000"/>
              </a:lnSpc>
              <a:spcBef>
                <a:spcPts val="112"/>
              </a:spcBef>
              <a:spcAft>
                <a:spcPts val="0"/>
              </a:spcAft>
              <a:buNone/>
            </a:pPr>
            <a:r>
              <a:rPr baseline="-25000" lang="en-US" sz="3000">
                <a:solidFill>
                  <a:srgbClr val="FFFFFF"/>
                </a:solidFill>
                <a:latin typeface="Arial"/>
                <a:ea typeface="Arial"/>
                <a:cs typeface="Arial"/>
                <a:sym typeface="Arial"/>
              </a:rPr>
              <a:t>Thay đổi ST</a:t>
            </a:r>
            <a:endParaRPr sz="20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2" name="Shape 1102"/>
        <p:cNvGrpSpPr/>
        <p:nvPr/>
      </p:nvGrpSpPr>
      <p:grpSpPr>
        <a:xfrm>
          <a:off x="0" y="0"/>
          <a:ext cx="0" cy="0"/>
          <a:chOff x="0" y="0"/>
          <a:chExt cx="0" cy="0"/>
        </a:xfrm>
      </p:grpSpPr>
      <p:sp>
        <p:nvSpPr>
          <p:cNvPr id="1103" name="Google Shape;1103;p103"/>
          <p:cNvSpPr/>
          <p:nvPr/>
        </p:nvSpPr>
        <p:spPr>
          <a:xfrm>
            <a:off x="6400800" y="5334000"/>
            <a:ext cx="2209800" cy="1200327"/>
          </a:xfrm>
          <a:custGeom>
            <a:rect b="b" l="l" r="r" t="t"/>
            <a:pathLst>
              <a:path extrusionOk="0" h="1200327" w="2209800">
                <a:moveTo>
                  <a:pt x="0" y="1200327"/>
                </a:moveTo>
                <a:lnTo>
                  <a:pt x="2209800" y="1200327"/>
                </a:lnTo>
                <a:lnTo>
                  <a:pt x="2209800" y="0"/>
                </a:lnTo>
                <a:lnTo>
                  <a:pt x="0" y="0"/>
                </a:lnTo>
                <a:lnTo>
                  <a:pt x="0" y="1200327"/>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04" name="Google Shape;1104;p103"/>
          <p:cNvSpPr txBox="1"/>
          <p:nvPr/>
        </p:nvSpPr>
        <p:spPr>
          <a:xfrm>
            <a:off x="6400800" y="5334000"/>
            <a:ext cx="2209800" cy="1200327"/>
          </a:xfrm>
          <a:prstGeom prst="rect">
            <a:avLst/>
          </a:prstGeom>
          <a:solidFill>
            <a:schemeClr val="accent4"/>
          </a:solidFill>
          <a:ln>
            <a:noFill/>
          </a:ln>
        </p:spPr>
        <p:txBody>
          <a:bodyPr anchorCtr="0" anchor="t" bIns="0" lIns="0" spcFirstLastPara="1" rIns="0" wrap="square" tIns="0">
            <a:noAutofit/>
          </a:bodyPr>
          <a:lstStyle/>
          <a:p>
            <a:pPr indent="0" lvl="0" marL="98171" marR="0" rtl="0" algn="l">
              <a:lnSpc>
                <a:spcPct val="106852"/>
              </a:lnSpc>
              <a:spcBef>
                <a:spcPts val="0"/>
              </a:spcBef>
              <a:spcAft>
                <a:spcPts val="0"/>
              </a:spcAft>
              <a:buNone/>
            </a:pPr>
            <a:r>
              <a:rPr lang="en-US" sz="1800">
                <a:solidFill>
                  <a:srgbClr val="000000"/>
                </a:solidFill>
                <a:latin typeface="Arial"/>
                <a:ea typeface="Arial"/>
                <a:cs typeface="Arial"/>
                <a:sym typeface="Arial"/>
              </a:rPr>
              <a:t>0-2: Nguy cơ thấp</a:t>
            </a:r>
            <a:endParaRPr sz="1800">
              <a:solidFill>
                <a:srgbClr val="000000"/>
              </a:solidFill>
              <a:latin typeface="Arial"/>
              <a:ea typeface="Arial"/>
              <a:cs typeface="Arial"/>
              <a:sym typeface="Arial"/>
            </a:endParaRPr>
          </a:p>
          <a:p>
            <a:pPr indent="0" lvl="0" marL="98171" marR="0" rtl="0" algn="l">
              <a:lnSpc>
                <a:spcPct val="106852"/>
              </a:lnSpc>
              <a:spcBef>
                <a:spcPts val="919"/>
              </a:spcBef>
              <a:spcAft>
                <a:spcPts val="0"/>
              </a:spcAft>
              <a:buNone/>
            </a:pPr>
            <a:r>
              <a:rPr lang="en-US" sz="1800">
                <a:solidFill>
                  <a:srgbClr val="000000"/>
                </a:solidFill>
                <a:latin typeface="Arial"/>
                <a:ea typeface="Arial"/>
                <a:cs typeface="Arial"/>
                <a:sym typeface="Arial"/>
              </a:rPr>
              <a:t>3-4: Nguy cơ vừa</a:t>
            </a:r>
            <a:endParaRPr sz="1800">
              <a:solidFill>
                <a:srgbClr val="000000"/>
              </a:solidFill>
              <a:latin typeface="Arial"/>
              <a:ea typeface="Arial"/>
              <a:cs typeface="Arial"/>
              <a:sym typeface="Arial"/>
            </a:endParaRPr>
          </a:p>
          <a:p>
            <a:pPr indent="0" lvl="0" marL="98171" marR="0" rtl="0" algn="l">
              <a:lnSpc>
                <a:spcPct val="106852"/>
              </a:lnSpc>
              <a:spcBef>
                <a:spcPts val="921"/>
              </a:spcBef>
              <a:spcAft>
                <a:spcPts val="0"/>
              </a:spcAft>
              <a:buNone/>
            </a:pPr>
            <a:r>
              <a:rPr lang="en-US" sz="1800">
                <a:solidFill>
                  <a:srgbClr val="000000"/>
                </a:solidFill>
                <a:latin typeface="Arial"/>
                <a:ea typeface="Arial"/>
                <a:cs typeface="Arial"/>
                <a:sym typeface="Arial"/>
              </a:rPr>
              <a:t>&gt; 4: Nguy cơ cao</a:t>
            </a:r>
            <a:endParaRPr sz="1800">
              <a:solidFill>
                <a:srgbClr val="000000"/>
              </a:solidFill>
              <a:latin typeface="Arial"/>
              <a:ea typeface="Arial"/>
              <a:cs typeface="Arial"/>
              <a:sym typeface="Arial"/>
            </a:endParaRPr>
          </a:p>
        </p:txBody>
      </p:sp>
      <p:sp>
        <p:nvSpPr>
          <p:cNvPr id="1105" name="Google Shape;1105;p103"/>
          <p:cNvSpPr txBox="1"/>
          <p:nvPr/>
        </p:nvSpPr>
        <p:spPr>
          <a:xfrm>
            <a:off x="533400" y="381000"/>
            <a:ext cx="8077200"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FFFF00"/>
                </a:solidFill>
                <a:latin typeface="Times New Roman"/>
                <a:ea typeface="Times New Roman"/>
                <a:cs typeface="Times New Roman"/>
                <a:sym typeface="Times New Roman"/>
              </a:rPr>
              <a:t>Thang điểm nguy cơ đối với bệnh ĐMV cấp (TIMI Risk score)</a:t>
            </a:r>
            <a:endParaRPr/>
          </a:p>
        </p:txBody>
      </p:sp>
      <p:sp>
        <p:nvSpPr>
          <p:cNvPr id="1106" name="Google Shape;1106;p103"/>
          <p:cNvSpPr txBox="1"/>
          <p:nvPr/>
        </p:nvSpPr>
        <p:spPr>
          <a:xfrm>
            <a:off x="762000" y="2286000"/>
            <a:ext cx="6553200" cy="3108543"/>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Tuổi &gt;65</a:t>
            </a:r>
            <a:endParaRPr/>
          </a:p>
          <a:p>
            <a:pPr indent="-285750" lvl="0" marL="285750" marR="0" rtl="0" algn="l">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Có &gt; 3 yếu tố nguy cơ tim mạch</a:t>
            </a:r>
            <a:endParaRPr sz="2800">
              <a:solidFill>
                <a:srgbClr val="FFFFFF"/>
              </a:solidFill>
              <a:latin typeface="Arial"/>
              <a:ea typeface="Arial"/>
              <a:cs typeface="Arial"/>
              <a:sym typeface="Arial"/>
            </a:endParaRPr>
          </a:p>
          <a:p>
            <a:pPr indent="-285750" lvl="0" marL="285750" marR="0" rtl="0" algn="l">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Có hẹp ĐM vành &gt; 50%</a:t>
            </a:r>
            <a:endParaRPr/>
          </a:p>
          <a:p>
            <a:pPr indent="-285750" lvl="0" marL="285750" marR="0" rtl="0" algn="l">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Có thay đổi đoạn ST</a:t>
            </a:r>
            <a:endParaRPr/>
          </a:p>
          <a:p>
            <a:pPr indent="-285750" lvl="0" marL="285750" marR="0" rtl="0" algn="l">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Có &gt; 2 cơn đau ngực trong 24 giờ</a:t>
            </a:r>
            <a:endParaRPr sz="2800">
              <a:solidFill>
                <a:srgbClr val="FFFFFF"/>
              </a:solidFill>
              <a:latin typeface="Arial"/>
              <a:ea typeface="Arial"/>
              <a:cs typeface="Arial"/>
              <a:sym typeface="Arial"/>
            </a:endParaRPr>
          </a:p>
          <a:p>
            <a:pPr indent="-285750" lvl="0" marL="285750" marR="0" rtl="0" algn="l">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Đang dùng Aspirin trong 7 ngày</a:t>
            </a:r>
            <a:endParaRPr sz="2800">
              <a:solidFill>
                <a:srgbClr val="FFFFFF"/>
              </a:solidFill>
              <a:latin typeface="Arial"/>
              <a:ea typeface="Arial"/>
              <a:cs typeface="Arial"/>
              <a:sym typeface="Arial"/>
            </a:endParaRPr>
          </a:p>
          <a:p>
            <a:pPr indent="-285750" lvl="0" marL="285750" marR="0" rtl="0" algn="l">
              <a:spcBef>
                <a:spcPts val="0"/>
              </a:spcBef>
              <a:spcAft>
                <a:spcPts val="0"/>
              </a:spcAft>
              <a:buClr>
                <a:srgbClr val="FFFFFF"/>
              </a:buClr>
              <a:buSzPts val="2800"/>
              <a:buFont typeface="Arial"/>
              <a:buChar char="•"/>
            </a:pPr>
            <a:r>
              <a:rPr lang="en-US" sz="2800">
                <a:solidFill>
                  <a:srgbClr val="FFFFFF"/>
                </a:solidFill>
                <a:latin typeface="Arial"/>
                <a:ea typeface="Arial"/>
                <a:cs typeface="Arial"/>
                <a:sym typeface="Arial"/>
              </a:rPr>
              <a:t>Có tăng men tim</a:t>
            </a:r>
            <a:endParaRPr sz="2800">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104"/>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12" name="Google Shape;1112;p104"/>
          <p:cNvSpPr/>
          <p:nvPr/>
        </p:nvSpPr>
        <p:spPr>
          <a:xfrm>
            <a:off x="234950" y="1452626"/>
            <a:ext cx="8664575" cy="0"/>
          </a:xfrm>
          <a:custGeom>
            <a:rect b="b" l="l" r="r" t="t"/>
            <a:pathLst>
              <a:path extrusionOk="0" h="120000" w="8664575">
                <a:moveTo>
                  <a:pt x="0" y="0"/>
                </a:moveTo>
                <a:lnTo>
                  <a:pt x="8664575" y="0"/>
                </a:lnTo>
              </a:path>
            </a:pathLst>
          </a:custGeom>
          <a:noFill/>
          <a:ln cap="flat" cmpd="sng" w="28575">
            <a:solidFill>
              <a:srgbClr val="E0040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13" name="Google Shape;1113;p104"/>
          <p:cNvSpPr/>
          <p:nvPr/>
        </p:nvSpPr>
        <p:spPr>
          <a:xfrm>
            <a:off x="533400" y="2895600"/>
            <a:ext cx="8069326" cy="0"/>
          </a:xfrm>
          <a:custGeom>
            <a:rect b="b" l="l" r="r" t="t"/>
            <a:pathLst>
              <a:path extrusionOk="0" h="120000" w="8069326">
                <a:moveTo>
                  <a:pt x="0" y="0"/>
                </a:moveTo>
                <a:lnTo>
                  <a:pt x="8069326" y="0"/>
                </a:lnTo>
              </a:path>
            </a:pathLst>
          </a:custGeom>
          <a:noFill/>
          <a:ln cap="flat" cmpd="sng" w="9525">
            <a:solidFill>
              <a:srgbClr val="F9F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14" name="Google Shape;1114;p104"/>
          <p:cNvSpPr/>
          <p:nvPr/>
        </p:nvSpPr>
        <p:spPr>
          <a:xfrm>
            <a:off x="533400" y="1676400"/>
            <a:ext cx="8069326" cy="0"/>
          </a:xfrm>
          <a:custGeom>
            <a:rect b="b" l="l" r="r" t="t"/>
            <a:pathLst>
              <a:path extrusionOk="0" h="120000" w="8069326">
                <a:moveTo>
                  <a:pt x="0" y="0"/>
                </a:moveTo>
                <a:lnTo>
                  <a:pt x="8069326" y="0"/>
                </a:lnTo>
              </a:path>
            </a:pathLst>
          </a:custGeom>
          <a:noFill/>
          <a:ln cap="flat" cmpd="sng" w="9525">
            <a:solidFill>
              <a:srgbClr val="F9F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15" name="Google Shape;1115;p104"/>
          <p:cNvSpPr/>
          <p:nvPr/>
        </p:nvSpPr>
        <p:spPr>
          <a:xfrm>
            <a:off x="533400" y="5791200"/>
            <a:ext cx="8069326" cy="0"/>
          </a:xfrm>
          <a:custGeom>
            <a:rect b="b" l="l" r="r" t="t"/>
            <a:pathLst>
              <a:path extrusionOk="0" h="120000" w="8069326">
                <a:moveTo>
                  <a:pt x="0" y="0"/>
                </a:moveTo>
                <a:lnTo>
                  <a:pt x="8069326" y="0"/>
                </a:lnTo>
              </a:path>
            </a:pathLst>
          </a:custGeom>
          <a:noFill/>
          <a:ln cap="flat" cmpd="sng" w="9525">
            <a:solidFill>
              <a:srgbClr val="F9FC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16" name="Google Shape;1116;p104"/>
          <p:cNvSpPr txBox="1"/>
          <p:nvPr/>
        </p:nvSpPr>
        <p:spPr>
          <a:xfrm>
            <a:off x="415607" y="586208"/>
            <a:ext cx="1021648" cy="483235"/>
          </a:xfrm>
          <a:prstGeom prst="rect">
            <a:avLst/>
          </a:prstGeom>
          <a:noFill/>
          <a:ln>
            <a:noFill/>
          </a:ln>
        </p:spPr>
        <p:txBody>
          <a:bodyPr anchorCtr="0" anchor="t" bIns="0" lIns="0" spcFirstLastPara="1" rIns="0" wrap="square" tIns="0">
            <a:noAutofit/>
          </a:bodyPr>
          <a:lstStyle/>
          <a:p>
            <a:pPr indent="0" lvl="0" marL="12700" marR="0" rtl="0" algn="l">
              <a:lnSpc>
                <a:spcPct val="105138"/>
              </a:lnSpc>
              <a:spcBef>
                <a:spcPts val="0"/>
              </a:spcBef>
              <a:spcAft>
                <a:spcPts val="0"/>
              </a:spcAft>
              <a:buNone/>
            </a:pPr>
            <a:r>
              <a:rPr b="1" lang="en-US" sz="3600">
                <a:solidFill>
                  <a:srgbClr val="FFFF99"/>
                </a:solidFill>
                <a:latin typeface="Arial"/>
                <a:ea typeface="Arial"/>
                <a:cs typeface="Arial"/>
                <a:sym typeface="Arial"/>
              </a:rPr>
              <a:t>TIMI</a:t>
            </a:r>
            <a:endParaRPr sz="3600">
              <a:solidFill>
                <a:srgbClr val="FFFFFF"/>
              </a:solidFill>
              <a:latin typeface="Arial"/>
              <a:ea typeface="Arial"/>
              <a:cs typeface="Arial"/>
              <a:sym typeface="Arial"/>
            </a:endParaRPr>
          </a:p>
        </p:txBody>
      </p:sp>
      <p:sp>
        <p:nvSpPr>
          <p:cNvPr id="1117" name="Google Shape;1117;p104"/>
          <p:cNvSpPr txBox="1"/>
          <p:nvPr/>
        </p:nvSpPr>
        <p:spPr>
          <a:xfrm>
            <a:off x="1454435" y="586208"/>
            <a:ext cx="5879050" cy="483235"/>
          </a:xfrm>
          <a:prstGeom prst="rect">
            <a:avLst/>
          </a:prstGeom>
          <a:noFill/>
          <a:ln>
            <a:noFill/>
          </a:ln>
        </p:spPr>
        <p:txBody>
          <a:bodyPr anchorCtr="0" anchor="t" bIns="0" lIns="0" spcFirstLastPara="1" rIns="0" wrap="square" tIns="0">
            <a:noAutofit/>
          </a:bodyPr>
          <a:lstStyle/>
          <a:p>
            <a:pPr indent="0" lvl="0" marL="12700" marR="0" rtl="0" algn="l">
              <a:lnSpc>
                <a:spcPct val="105138"/>
              </a:lnSpc>
              <a:spcBef>
                <a:spcPts val="0"/>
              </a:spcBef>
              <a:spcAft>
                <a:spcPts val="0"/>
              </a:spcAft>
              <a:buNone/>
            </a:pPr>
            <a:r>
              <a:rPr b="1" lang="en-US" sz="3600">
                <a:solidFill>
                  <a:srgbClr val="FFFF99"/>
                </a:solidFill>
                <a:latin typeface="Arial"/>
                <a:ea typeface="Arial"/>
                <a:cs typeface="Arial"/>
                <a:sym typeface="Arial"/>
              </a:rPr>
              <a:t>Risk Score và tỷ lệ biến cố</a:t>
            </a:r>
            <a:endParaRPr sz="3600">
              <a:solidFill>
                <a:srgbClr val="FFFFFF"/>
              </a:solidFill>
              <a:latin typeface="Arial"/>
              <a:ea typeface="Arial"/>
              <a:cs typeface="Arial"/>
              <a:sym typeface="Arial"/>
            </a:endParaRPr>
          </a:p>
        </p:txBody>
      </p:sp>
      <p:sp>
        <p:nvSpPr>
          <p:cNvPr id="1118" name="Google Shape;1118;p104"/>
          <p:cNvSpPr txBox="1"/>
          <p:nvPr/>
        </p:nvSpPr>
        <p:spPr>
          <a:xfrm>
            <a:off x="631825" y="1730344"/>
            <a:ext cx="746392" cy="1065086"/>
          </a:xfrm>
          <a:prstGeom prst="rect">
            <a:avLst/>
          </a:prstGeom>
          <a:noFill/>
          <a:ln>
            <a:noFill/>
          </a:ln>
        </p:spPr>
        <p:txBody>
          <a:bodyPr anchorCtr="0" anchor="t" bIns="0" lIns="0" spcFirstLastPara="1" rIns="0" wrap="square" tIns="0">
            <a:noAutofit/>
          </a:bodyPr>
          <a:lstStyle/>
          <a:p>
            <a:pPr indent="0" lvl="0" marL="31750" marR="1274" rtl="0" algn="l">
              <a:lnSpc>
                <a:spcPct val="106458"/>
              </a:lnSpc>
              <a:spcBef>
                <a:spcPts val="0"/>
              </a:spcBef>
              <a:spcAft>
                <a:spcPts val="0"/>
              </a:spcAft>
              <a:buNone/>
            </a:pPr>
            <a:r>
              <a:rPr lang="en-US" sz="2400">
                <a:solidFill>
                  <a:srgbClr val="FFFF00"/>
                </a:solidFill>
                <a:latin typeface="Times New Roman"/>
                <a:ea typeface="Times New Roman"/>
                <a:cs typeface="Times New Roman"/>
                <a:sym typeface="Times New Roman"/>
              </a:rPr>
              <a:t>TIMI</a:t>
            </a:r>
            <a:endParaRPr sz="2400">
              <a:solidFill>
                <a:srgbClr val="FFFFFF"/>
              </a:solidFill>
              <a:latin typeface="Times New Roman"/>
              <a:ea typeface="Times New Roman"/>
              <a:cs typeface="Times New Roman"/>
              <a:sym typeface="Times New Roman"/>
            </a:endParaRPr>
          </a:p>
          <a:p>
            <a:pPr indent="0" lvl="0" marL="49913" marR="74786" rtl="0" algn="ctr">
              <a:lnSpc>
                <a:spcPct val="95825"/>
              </a:lnSpc>
              <a:spcBef>
                <a:spcPts val="0"/>
              </a:spcBef>
              <a:spcAft>
                <a:spcPts val="0"/>
              </a:spcAft>
              <a:buNone/>
            </a:pPr>
            <a:r>
              <a:rPr lang="en-US" sz="2400">
                <a:solidFill>
                  <a:srgbClr val="FFFF00"/>
                </a:solidFill>
                <a:latin typeface="Times New Roman"/>
                <a:ea typeface="Times New Roman"/>
                <a:cs typeface="Times New Roman"/>
                <a:sym typeface="Times New Roman"/>
              </a:rPr>
              <a:t>Risk</a:t>
            </a:r>
            <a:endParaRPr sz="2400">
              <a:solidFill>
                <a:srgbClr val="FFFFFF"/>
              </a:solidFill>
              <a:latin typeface="Times New Roman"/>
              <a:ea typeface="Times New Roman"/>
              <a:cs typeface="Times New Roman"/>
              <a:sym typeface="Times New Roman"/>
            </a:endParaRPr>
          </a:p>
          <a:p>
            <a:pPr indent="0" lvl="0" marL="0" marR="0" rtl="0" algn="ctr">
              <a:lnSpc>
                <a:spcPct val="95825"/>
              </a:lnSpc>
              <a:spcBef>
                <a:spcPts val="170"/>
              </a:spcBef>
              <a:spcAft>
                <a:spcPts val="0"/>
              </a:spcAft>
              <a:buNone/>
            </a:pPr>
            <a:r>
              <a:rPr lang="en-US" sz="2400">
                <a:solidFill>
                  <a:srgbClr val="FFFF00"/>
                </a:solidFill>
                <a:latin typeface="Times New Roman"/>
                <a:ea typeface="Times New Roman"/>
                <a:cs typeface="Times New Roman"/>
                <a:sym typeface="Times New Roman"/>
              </a:rPr>
              <a:t>Score</a:t>
            </a:r>
            <a:endParaRPr sz="2400">
              <a:solidFill>
                <a:srgbClr val="FFFFFF"/>
              </a:solidFill>
              <a:latin typeface="Times New Roman"/>
              <a:ea typeface="Times New Roman"/>
              <a:cs typeface="Times New Roman"/>
              <a:sym typeface="Times New Roman"/>
            </a:endParaRPr>
          </a:p>
        </p:txBody>
      </p:sp>
      <p:sp>
        <p:nvSpPr>
          <p:cNvPr id="1119" name="Google Shape;1119;p104"/>
          <p:cNvSpPr txBox="1"/>
          <p:nvPr/>
        </p:nvSpPr>
        <p:spPr>
          <a:xfrm>
            <a:off x="2024761" y="1730344"/>
            <a:ext cx="6608846" cy="330835"/>
          </a:xfrm>
          <a:prstGeom prst="rect">
            <a:avLst/>
          </a:prstGeom>
          <a:noFill/>
          <a:ln>
            <a:noFill/>
          </a:ln>
        </p:spPr>
        <p:txBody>
          <a:bodyPr anchorCtr="0" anchor="t" bIns="0" lIns="0" spcFirstLastPara="1" rIns="0" wrap="square" tIns="0">
            <a:noAutofit/>
          </a:bodyPr>
          <a:lstStyle/>
          <a:p>
            <a:pPr indent="0" lvl="0" marL="12700" marR="0" rtl="0" algn="l">
              <a:lnSpc>
                <a:spcPct val="106458"/>
              </a:lnSpc>
              <a:spcBef>
                <a:spcPts val="0"/>
              </a:spcBef>
              <a:spcAft>
                <a:spcPts val="0"/>
              </a:spcAft>
              <a:buNone/>
            </a:pPr>
            <a:r>
              <a:rPr lang="en-US" sz="2400">
                <a:solidFill>
                  <a:srgbClr val="FFFF00"/>
                </a:solidFill>
                <a:latin typeface="Times New Roman"/>
                <a:ea typeface="Times New Roman"/>
                <a:cs typeface="Times New Roman"/>
                <a:sym typeface="Times New Roman"/>
              </a:rPr>
              <a:t>All-Cause Mortality, New or Recurrent MI, or Severe</a:t>
            </a:r>
            <a:endParaRPr sz="2400">
              <a:solidFill>
                <a:srgbClr val="FFFFFF"/>
              </a:solidFill>
              <a:latin typeface="Times New Roman"/>
              <a:ea typeface="Times New Roman"/>
              <a:cs typeface="Times New Roman"/>
              <a:sym typeface="Times New Roman"/>
            </a:endParaRPr>
          </a:p>
        </p:txBody>
      </p:sp>
      <p:sp>
        <p:nvSpPr>
          <p:cNvPr id="1120" name="Google Shape;1120;p104"/>
          <p:cNvSpPr txBox="1"/>
          <p:nvPr/>
        </p:nvSpPr>
        <p:spPr>
          <a:xfrm>
            <a:off x="1891411" y="2092803"/>
            <a:ext cx="3724034"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Recurrent Ischemia Requiring</a:t>
            </a:r>
            <a:endParaRPr sz="2400">
              <a:solidFill>
                <a:srgbClr val="FFFFFF"/>
              </a:solidFill>
              <a:latin typeface="Times New Roman"/>
              <a:ea typeface="Times New Roman"/>
              <a:cs typeface="Times New Roman"/>
              <a:sym typeface="Times New Roman"/>
            </a:endParaRPr>
          </a:p>
        </p:txBody>
      </p:sp>
      <p:sp>
        <p:nvSpPr>
          <p:cNvPr id="1121" name="Google Shape;1121;p104"/>
          <p:cNvSpPr txBox="1"/>
          <p:nvPr/>
        </p:nvSpPr>
        <p:spPr>
          <a:xfrm>
            <a:off x="5639474" y="2092803"/>
            <a:ext cx="3133021"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Urgent Revascularization</a:t>
            </a:r>
            <a:endParaRPr sz="2400">
              <a:solidFill>
                <a:srgbClr val="FFFFFF"/>
              </a:solidFill>
              <a:latin typeface="Times New Roman"/>
              <a:ea typeface="Times New Roman"/>
              <a:cs typeface="Times New Roman"/>
              <a:sym typeface="Times New Roman"/>
            </a:endParaRPr>
          </a:p>
        </p:txBody>
      </p:sp>
      <p:sp>
        <p:nvSpPr>
          <p:cNvPr id="1122" name="Google Shape;1122;p104"/>
          <p:cNvSpPr txBox="1"/>
          <p:nvPr/>
        </p:nvSpPr>
        <p:spPr>
          <a:xfrm>
            <a:off x="2730500" y="2464913"/>
            <a:ext cx="1091785"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Through</a:t>
            </a:r>
            <a:endParaRPr sz="2400">
              <a:solidFill>
                <a:srgbClr val="FFFFFF"/>
              </a:solidFill>
              <a:latin typeface="Times New Roman"/>
              <a:ea typeface="Times New Roman"/>
              <a:cs typeface="Times New Roman"/>
              <a:sym typeface="Times New Roman"/>
            </a:endParaRPr>
          </a:p>
        </p:txBody>
      </p:sp>
      <p:sp>
        <p:nvSpPr>
          <p:cNvPr id="1123" name="Google Shape;1123;p104"/>
          <p:cNvSpPr txBox="1"/>
          <p:nvPr/>
        </p:nvSpPr>
        <p:spPr>
          <a:xfrm>
            <a:off x="3856078" y="2464913"/>
            <a:ext cx="376285"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14</a:t>
            </a:r>
            <a:endParaRPr sz="2400">
              <a:solidFill>
                <a:srgbClr val="FFFFFF"/>
              </a:solidFill>
              <a:latin typeface="Times New Roman"/>
              <a:ea typeface="Times New Roman"/>
              <a:cs typeface="Times New Roman"/>
              <a:sym typeface="Times New Roman"/>
            </a:endParaRPr>
          </a:p>
        </p:txBody>
      </p:sp>
      <p:sp>
        <p:nvSpPr>
          <p:cNvPr id="1124" name="Google Shape;1124;p104"/>
          <p:cNvSpPr txBox="1"/>
          <p:nvPr/>
        </p:nvSpPr>
        <p:spPr>
          <a:xfrm>
            <a:off x="4237475" y="2464913"/>
            <a:ext cx="686589"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Days</a:t>
            </a:r>
            <a:endParaRPr sz="2400">
              <a:solidFill>
                <a:srgbClr val="FFFFFF"/>
              </a:solidFill>
              <a:latin typeface="Times New Roman"/>
              <a:ea typeface="Times New Roman"/>
              <a:cs typeface="Times New Roman"/>
              <a:sym typeface="Times New Roman"/>
            </a:endParaRPr>
          </a:p>
        </p:txBody>
      </p:sp>
      <p:sp>
        <p:nvSpPr>
          <p:cNvPr id="1125" name="Google Shape;1125;p104"/>
          <p:cNvSpPr txBox="1"/>
          <p:nvPr/>
        </p:nvSpPr>
        <p:spPr>
          <a:xfrm>
            <a:off x="4924905" y="2464913"/>
            <a:ext cx="697573"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After</a:t>
            </a:r>
            <a:endParaRPr sz="2400">
              <a:solidFill>
                <a:srgbClr val="FFFFFF"/>
              </a:solidFill>
              <a:latin typeface="Times New Roman"/>
              <a:ea typeface="Times New Roman"/>
              <a:cs typeface="Times New Roman"/>
              <a:sym typeface="Times New Roman"/>
            </a:endParaRPr>
          </a:p>
        </p:txBody>
      </p:sp>
      <p:sp>
        <p:nvSpPr>
          <p:cNvPr id="1126" name="Google Shape;1126;p104"/>
          <p:cNvSpPr txBox="1"/>
          <p:nvPr/>
        </p:nvSpPr>
        <p:spPr>
          <a:xfrm>
            <a:off x="5649559" y="2464913"/>
            <a:ext cx="1902787"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Randomization</a:t>
            </a:r>
            <a:endParaRPr sz="2400">
              <a:solidFill>
                <a:srgbClr val="FFFFFF"/>
              </a:solidFill>
              <a:latin typeface="Times New Roman"/>
              <a:ea typeface="Times New Roman"/>
              <a:cs typeface="Times New Roman"/>
              <a:sym typeface="Times New Roman"/>
            </a:endParaRPr>
          </a:p>
        </p:txBody>
      </p:sp>
      <p:sp>
        <p:nvSpPr>
          <p:cNvPr id="1127" name="Google Shape;1127;p104"/>
          <p:cNvSpPr txBox="1"/>
          <p:nvPr/>
        </p:nvSpPr>
        <p:spPr>
          <a:xfrm>
            <a:off x="7586445" y="2464913"/>
            <a:ext cx="325330" cy="330517"/>
          </a:xfrm>
          <a:prstGeom prst="rect">
            <a:avLst/>
          </a:prstGeom>
          <a:noFill/>
          <a:ln>
            <a:noFill/>
          </a:ln>
        </p:spPr>
        <p:txBody>
          <a:bodyPr anchorCtr="0" anchor="t" bIns="0" lIns="0" spcFirstLastPara="1" rIns="0" wrap="square" tIns="0">
            <a:noAutofit/>
          </a:bodyPr>
          <a:lstStyle/>
          <a:p>
            <a:pPr indent="0" lvl="0" marL="12700" marR="0" rtl="0" algn="l">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a:t>
            </a:r>
            <a:endParaRPr sz="2400">
              <a:solidFill>
                <a:srgbClr val="FFFFFF"/>
              </a:solidFill>
              <a:latin typeface="Times New Roman"/>
              <a:ea typeface="Times New Roman"/>
              <a:cs typeface="Times New Roman"/>
              <a:sym typeface="Times New Roman"/>
            </a:endParaRPr>
          </a:p>
        </p:txBody>
      </p:sp>
      <p:sp>
        <p:nvSpPr>
          <p:cNvPr id="1128" name="Google Shape;1128;p104"/>
          <p:cNvSpPr txBox="1"/>
          <p:nvPr/>
        </p:nvSpPr>
        <p:spPr>
          <a:xfrm>
            <a:off x="774700" y="2920970"/>
            <a:ext cx="448992" cy="2791458"/>
          </a:xfrm>
          <a:prstGeom prst="rect">
            <a:avLst/>
          </a:prstGeom>
          <a:noFill/>
          <a:ln>
            <a:noFill/>
          </a:ln>
        </p:spPr>
        <p:txBody>
          <a:bodyPr anchorCtr="0" anchor="t" bIns="0" lIns="0" spcFirstLastPara="1" rIns="0" wrap="square" tIns="0">
            <a:noAutofit/>
          </a:bodyPr>
          <a:lstStyle/>
          <a:p>
            <a:pPr indent="0" lvl="0" marL="0" marR="182" rtl="0" algn="ctr">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0-1</a:t>
            </a:r>
            <a:endParaRPr sz="2400">
              <a:solidFill>
                <a:srgbClr val="FFFFFF"/>
              </a:solidFill>
              <a:latin typeface="Times New Roman"/>
              <a:ea typeface="Times New Roman"/>
              <a:cs typeface="Times New Roman"/>
              <a:sym typeface="Times New Roman"/>
            </a:endParaRPr>
          </a:p>
          <a:p>
            <a:pPr indent="0" lvl="0" marL="101258" marR="124007" rtl="0" algn="ctr">
              <a:lnSpc>
                <a:spcPct val="95825"/>
              </a:lnSpc>
              <a:spcBef>
                <a:spcPts val="1041"/>
              </a:spcBef>
              <a:spcAft>
                <a:spcPts val="0"/>
              </a:spcAft>
              <a:buNone/>
            </a:pPr>
            <a:r>
              <a:rPr lang="en-US" sz="2400">
                <a:solidFill>
                  <a:srgbClr val="FFFF00"/>
                </a:solidFill>
                <a:latin typeface="Times New Roman"/>
                <a:ea typeface="Times New Roman"/>
                <a:cs typeface="Times New Roman"/>
                <a:sym typeface="Times New Roman"/>
              </a:rPr>
              <a:t>2</a:t>
            </a:r>
            <a:endParaRPr sz="2400">
              <a:solidFill>
                <a:srgbClr val="FFFFFF"/>
              </a:solidFill>
              <a:latin typeface="Times New Roman"/>
              <a:ea typeface="Times New Roman"/>
              <a:cs typeface="Times New Roman"/>
              <a:sym typeface="Times New Roman"/>
            </a:endParaRPr>
          </a:p>
          <a:p>
            <a:pPr indent="0" lvl="0" marL="101258" marR="124007" rtl="0" algn="ctr">
              <a:lnSpc>
                <a:spcPct val="95825"/>
              </a:lnSpc>
              <a:spcBef>
                <a:spcPts val="870"/>
              </a:spcBef>
              <a:spcAft>
                <a:spcPts val="0"/>
              </a:spcAft>
              <a:buNone/>
            </a:pPr>
            <a:r>
              <a:rPr lang="en-US" sz="2400">
                <a:solidFill>
                  <a:srgbClr val="FFFF00"/>
                </a:solidFill>
                <a:latin typeface="Times New Roman"/>
                <a:ea typeface="Times New Roman"/>
                <a:cs typeface="Times New Roman"/>
                <a:sym typeface="Times New Roman"/>
              </a:rPr>
              <a:t>3</a:t>
            </a:r>
            <a:endParaRPr sz="2400">
              <a:solidFill>
                <a:srgbClr val="FFFFFF"/>
              </a:solidFill>
              <a:latin typeface="Times New Roman"/>
              <a:ea typeface="Times New Roman"/>
              <a:cs typeface="Times New Roman"/>
              <a:sym typeface="Times New Roman"/>
            </a:endParaRPr>
          </a:p>
          <a:p>
            <a:pPr indent="0" lvl="0" marL="101258" marR="124007" rtl="0" algn="ctr">
              <a:lnSpc>
                <a:spcPct val="95825"/>
              </a:lnSpc>
              <a:spcBef>
                <a:spcPts val="1183"/>
              </a:spcBef>
              <a:spcAft>
                <a:spcPts val="0"/>
              </a:spcAft>
              <a:buNone/>
            </a:pPr>
            <a:r>
              <a:rPr lang="en-US" sz="2400">
                <a:solidFill>
                  <a:srgbClr val="FFFF00"/>
                </a:solidFill>
                <a:latin typeface="Times New Roman"/>
                <a:ea typeface="Times New Roman"/>
                <a:cs typeface="Times New Roman"/>
                <a:sym typeface="Times New Roman"/>
              </a:rPr>
              <a:t>4</a:t>
            </a:r>
            <a:endParaRPr sz="2400">
              <a:solidFill>
                <a:srgbClr val="FFFFFF"/>
              </a:solidFill>
              <a:latin typeface="Times New Roman"/>
              <a:ea typeface="Times New Roman"/>
              <a:cs typeface="Times New Roman"/>
              <a:sym typeface="Times New Roman"/>
            </a:endParaRPr>
          </a:p>
          <a:p>
            <a:pPr indent="0" lvl="0" marL="101234" marR="123823" rtl="0" algn="ctr">
              <a:lnSpc>
                <a:spcPct val="95825"/>
              </a:lnSpc>
              <a:spcBef>
                <a:spcPts val="1182"/>
              </a:spcBef>
              <a:spcAft>
                <a:spcPts val="0"/>
              </a:spcAft>
              <a:buNone/>
            </a:pPr>
            <a:r>
              <a:rPr lang="en-US" sz="2400">
                <a:solidFill>
                  <a:srgbClr val="FFFF00"/>
                </a:solidFill>
                <a:latin typeface="Times New Roman"/>
                <a:ea typeface="Times New Roman"/>
                <a:cs typeface="Times New Roman"/>
                <a:sym typeface="Times New Roman"/>
              </a:rPr>
              <a:t>5</a:t>
            </a:r>
            <a:endParaRPr sz="2400">
              <a:solidFill>
                <a:srgbClr val="FFFFFF"/>
              </a:solidFill>
              <a:latin typeface="Times New Roman"/>
              <a:ea typeface="Times New Roman"/>
              <a:cs typeface="Times New Roman"/>
              <a:sym typeface="Times New Roman"/>
            </a:endParaRPr>
          </a:p>
          <a:p>
            <a:pPr indent="0" lvl="0" marL="0" marR="0" rtl="0" algn="ctr">
              <a:lnSpc>
                <a:spcPct val="95825"/>
              </a:lnSpc>
              <a:spcBef>
                <a:spcPts val="1173"/>
              </a:spcBef>
              <a:spcAft>
                <a:spcPts val="0"/>
              </a:spcAft>
              <a:buNone/>
            </a:pPr>
            <a:r>
              <a:rPr lang="en-US" sz="2400">
                <a:solidFill>
                  <a:srgbClr val="FFFF00"/>
                </a:solidFill>
                <a:latin typeface="Times New Roman"/>
                <a:ea typeface="Times New Roman"/>
                <a:cs typeface="Times New Roman"/>
                <a:sym typeface="Times New Roman"/>
              </a:rPr>
              <a:t>6-7</a:t>
            </a:r>
            <a:endParaRPr sz="2400">
              <a:solidFill>
                <a:srgbClr val="FFFFFF"/>
              </a:solidFill>
              <a:latin typeface="Times New Roman"/>
              <a:ea typeface="Times New Roman"/>
              <a:cs typeface="Times New Roman"/>
              <a:sym typeface="Times New Roman"/>
            </a:endParaRPr>
          </a:p>
        </p:txBody>
      </p:sp>
      <p:sp>
        <p:nvSpPr>
          <p:cNvPr id="1129" name="Google Shape;1129;p104"/>
          <p:cNvSpPr txBox="1"/>
          <p:nvPr/>
        </p:nvSpPr>
        <p:spPr>
          <a:xfrm>
            <a:off x="5018659" y="2920970"/>
            <a:ext cx="582874" cy="2791458"/>
          </a:xfrm>
          <a:prstGeom prst="rect">
            <a:avLst/>
          </a:prstGeom>
          <a:noFill/>
          <a:ln>
            <a:noFill/>
          </a:ln>
        </p:spPr>
        <p:txBody>
          <a:bodyPr anchorCtr="0" anchor="t" bIns="0" lIns="0" spcFirstLastPara="1" rIns="0" wrap="square" tIns="0">
            <a:noAutofit/>
          </a:bodyPr>
          <a:lstStyle/>
          <a:p>
            <a:pPr indent="0" lvl="0" marL="53316" marR="76517" rtl="0" algn="ctr">
              <a:lnSpc>
                <a:spcPct val="106250"/>
              </a:lnSpc>
              <a:spcBef>
                <a:spcPts val="0"/>
              </a:spcBef>
              <a:spcAft>
                <a:spcPts val="0"/>
              </a:spcAft>
              <a:buNone/>
            </a:pPr>
            <a:r>
              <a:rPr lang="en-US" sz="2400">
                <a:solidFill>
                  <a:srgbClr val="FFFF00"/>
                </a:solidFill>
                <a:latin typeface="Times New Roman"/>
                <a:ea typeface="Times New Roman"/>
                <a:cs typeface="Times New Roman"/>
                <a:sym typeface="Times New Roman"/>
              </a:rPr>
              <a:t>4.7</a:t>
            </a:r>
            <a:endParaRPr sz="2400">
              <a:solidFill>
                <a:srgbClr val="FFFFFF"/>
              </a:solidFill>
              <a:latin typeface="Times New Roman"/>
              <a:ea typeface="Times New Roman"/>
              <a:cs typeface="Times New Roman"/>
              <a:sym typeface="Times New Roman"/>
            </a:endParaRPr>
          </a:p>
          <a:p>
            <a:pPr indent="0" lvl="0" marL="53316" marR="76517" rtl="0" algn="ctr">
              <a:lnSpc>
                <a:spcPct val="95825"/>
              </a:lnSpc>
              <a:spcBef>
                <a:spcPts val="1041"/>
              </a:spcBef>
              <a:spcAft>
                <a:spcPts val="0"/>
              </a:spcAft>
              <a:buNone/>
            </a:pPr>
            <a:r>
              <a:rPr lang="en-US" sz="2400">
                <a:solidFill>
                  <a:srgbClr val="FFFF00"/>
                </a:solidFill>
                <a:latin typeface="Times New Roman"/>
                <a:ea typeface="Times New Roman"/>
                <a:cs typeface="Times New Roman"/>
                <a:sym typeface="Times New Roman"/>
              </a:rPr>
              <a:t>8.3</a:t>
            </a:r>
            <a:endParaRPr sz="2400">
              <a:solidFill>
                <a:srgbClr val="FFFFFF"/>
              </a:solidFill>
              <a:latin typeface="Times New Roman"/>
              <a:ea typeface="Times New Roman"/>
              <a:cs typeface="Times New Roman"/>
              <a:sym typeface="Times New Roman"/>
            </a:endParaRPr>
          </a:p>
          <a:p>
            <a:pPr indent="0" lvl="0" marL="0" marR="0" rtl="0" algn="ctr">
              <a:lnSpc>
                <a:spcPct val="95825"/>
              </a:lnSpc>
              <a:spcBef>
                <a:spcPts val="870"/>
              </a:spcBef>
              <a:spcAft>
                <a:spcPts val="0"/>
              </a:spcAft>
              <a:buNone/>
            </a:pPr>
            <a:r>
              <a:rPr lang="en-US" sz="2400">
                <a:solidFill>
                  <a:srgbClr val="FFFF00"/>
                </a:solidFill>
                <a:latin typeface="Times New Roman"/>
                <a:ea typeface="Times New Roman"/>
                <a:cs typeface="Times New Roman"/>
                <a:sym typeface="Times New Roman"/>
              </a:rPr>
              <a:t>13.2</a:t>
            </a:r>
            <a:endParaRPr sz="2400">
              <a:solidFill>
                <a:srgbClr val="FFFFFF"/>
              </a:solidFill>
              <a:latin typeface="Times New Roman"/>
              <a:ea typeface="Times New Roman"/>
              <a:cs typeface="Times New Roman"/>
              <a:sym typeface="Times New Roman"/>
            </a:endParaRPr>
          </a:p>
          <a:p>
            <a:pPr indent="0" lvl="0" marL="0" marR="0" rtl="0" algn="ctr">
              <a:lnSpc>
                <a:spcPct val="95825"/>
              </a:lnSpc>
              <a:spcBef>
                <a:spcPts val="1183"/>
              </a:spcBef>
              <a:spcAft>
                <a:spcPts val="0"/>
              </a:spcAft>
              <a:buNone/>
            </a:pPr>
            <a:r>
              <a:rPr lang="en-US" sz="2400">
                <a:solidFill>
                  <a:srgbClr val="FFFF00"/>
                </a:solidFill>
                <a:latin typeface="Times New Roman"/>
                <a:ea typeface="Times New Roman"/>
                <a:cs typeface="Times New Roman"/>
                <a:sym typeface="Times New Roman"/>
              </a:rPr>
              <a:t>19.9</a:t>
            </a:r>
            <a:endParaRPr sz="2400">
              <a:solidFill>
                <a:srgbClr val="FFFFFF"/>
              </a:solidFill>
              <a:latin typeface="Times New Roman"/>
              <a:ea typeface="Times New Roman"/>
              <a:cs typeface="Times New Roman"/>
              <a:sym typeface="Times New Roman"/>
            </a:endParaRPr>
          </a:p>
          <a:p>
            <a:pPr indent="0" lvl="0" marL="0" marR="55" rtl="0" algn="ctr">
              <a:lnSpc>
                <a:spcPct val="95825"/>
              </a:lnSpc>
              <a:spcBef>
                <a:spcPts val="1182"/>
              </a:spcBef>
              <a:spcAft>
                <a:spcPts val="0"/>
              </a:spcAft>
              <a:buNone/>
            </a:pPr>
            <a:r>
              <a:rPr lang="en-US" sz="2400">
                <a:solidFill>
                  <a:srgbClr val="FFFF00"/>
                </a:solidFill>
                <a:latin typeface="Times New Roman"/>
                <a:ea typeface="Times New Roman"/>
                <a:cs typeface="Times New Roman"/>
                <a:sym typeface="Times New Roman"/>
              </a:rPr>
              <a:t>26.2</a:t>
            </a:r>
            <a:endParaRPr sz="2400">
              <a:solidFill>
                <a:srgbClr val="FFFFFF"/>
              </a:solidFill>
              <a:latin typeface="Times New Roman"/>
              <a:ea typeface="Times New Roman"/>
              <a:cs typeface="Times New Roman"/>
              <a:sym typeface="Times New Roman"/>
            </a:endParaRPr>
          </a:p>
          <a:p>
            <a:pPr indent="0" lvl="0" marL="0" marR="55" rtl="0" algn="ctr">
              <a:lnSpc>
                <a:spcPct val="95825"/>
              </a:lnSpc>
              <a:spcBef>
                <a:spcPts val="1173"/>
              </a:spcBef>
              <a:spcAft>
                <a:spcPts val="0"/>
              </a:spcAft>
              <a:buNone/>
            </a:pPr>
            <a:r>
              <a:rPr lang="en-US" sz="2400">
                <a:solidFill>
                  <a:srgbClr val="FFFF00"/>
                </a:solidFill>
                <a:latin typeface="Times New Roman"/>
                <a:ea typeface="Times New Roman"/>
                <a:cs typeface="Times New Roman"/>
                <a:sym typeface="Times New Roman"/>
              </a:rPr>
              <a:t>40.9</a:t>
            </a:r>
            <a:endParaRPr sz="2400">
              <a:solidFill>
                <a:srgbClr val="FFFFFF"/>
              </a:solidFill>
              <a:latin typeface="Times New Roman"/>
              <a:ea typeface="Times New Roman"/>
              <a:cs typeface="Times New Roman"/>
              <a:sym typeface="Times New Roman"/>
            </a:endParaRPr>
          </a:p>
        </p:txBody>
      </p:sp>
      <p:sp>
        <p:nvSpPr>
          <p:cNvPr id="1130" name="Google Shape;1130;p104"/>
          <p:cNvSpPr txBox="1"/>
          <p:nvPr/>
        </p:nvSpPr>
        <p:spPr>
          <a:xfrm>
            <a:off x="457200" y="6145205"/>
            <a:ext cx="8153958" cy="149225"/>
          </a:xfrm>
          <a:prstGeom prst="rect">
            <a:avLst/>
          </a:prstGeom>
          <a:noFill/>
          <a:ln>
            <a:noFill/>
          </a:ln>
        </p:spPr>
        <p:txBody>
          <a:bodyPr anchorCtr="0" anchor="t" bIns="0" lIns="0" spcFirstLastPara="1" rIns="0" wrap="square" tIns="0">
            <a:noAutofit/>
          </a:bodyPr>
          <a:lstStyle/>
          <a:p>
            <a:pPr indent="0" lvl="0" marL="12700" marR="0" rtl="0" algn="l">
              <a:lnSpc>
                <a:spcPct val="114736"/>
              </a:lnSpc>
              <a:spcBef>
                <a:spcPts val="0"/>
              </a:spcBef>
              <a:spcAft>
                <a:spcPts val="0"/>
              </a:spcAft>
              <a:buNone/>
            </a:pPr>
            <a:r>
              <a:rPr lang="en-US" sz="950">
                <a:solidFill>
                  <a:srgbClr val="FFFFFF"/>
                </a:solidFill>
                <a:latin typeface="Arial"/>
                <a:ea typeface="Arial"/>
                <a:cs typeface="Arial"/>
                <a:sym typeface="Arial"/>
              </a:rPr>
              <a:t>Reprinted with permission from  Antman EM, et al. </a:t>
            </a:r>
            <a:r>
              <a:rPr i="1" lang="en-US" sz="950">
                <a:solidFill>
                  <a:srgbClr val="FFFFFF"/>
                </a:solidFill>
                <a:latin typeface="Arial"/>
                <a:ea typeface="Arial"/>
                <a:cs typeface="Arial"/>
                <a:sym typeface="Arial"/>
              </a:rPr>
              <a:t>JAMA </a:t>
            </a:r>
            <a:r>
              <a:rPr lang="en-US" sz="950">
                <a:solidFill>
                  <a:srgbClr val="FFFFFF"/>
                </a:solidFill>
                <a:latin typeface="Arial"/>
                <a:ea typeface="Arial"/>
                <a:cs typeface="Arial"/>
                <a:sym typeface="Arial"/>
              </a:rPr>
              <a:t>2000;284:835–42.  Copyright © 2000, American Medical Association. All Rights reserved.</a:t>
            </a:r>
            <a:endParaRPr sz="950">
              <a:solidFill>
                <a:srgbClr val="FFFFFF"/>
              </a:solidFill>
              <a:latin typeface="Arial"/>
              <a:ea typeface="Arial"/>
              <a:cs typeface="Arial"/>
              <a:sym typeface="Arial"/>
            </a:endParaRPr>
          </a:p>
        </p:txBody>
      </p:sp>
      <p:sp>
        <p:nvSpPr>
          <p:cNvPr id="1131" name="Google Shape;1131;p104"/>
          <p:cNvSpPr txBox="1"/>
          <p:nvPr/>
        </p:nvSpPr>
        <p:spPr>
          <a:xfrm>
            <a:off x="457200" y="6297922"/>
            <a:ext cx="3645336" cy="454342"/>
          </a:xfrm>
          <a:prstGeom prst="rect">
            <a:avLst/>
          </a:prstGeom>
          <a:noFill/>
          <a:ln>
            <a:noFill/>
          </a:ln>
        </p:spPr>
        <p:txBody>
          <a:bodyPr anchorCtr="0" anchor="t" bIns="0" lIns="0" spcFirstLastPara="1" rIns="0" wrap="square" tIns="0">
            <a:noAutofit/>
          </a:bodyPr>
          <a:lstStyle/>
          <a:p>
            <a:pPr indent="0" lvl="0" marL="12700" marR="20810" rtl="0" algn="l">
              <a:lnSpc>
                <a:spcPct val="114736"/>
              </a:lnSpc>
              <a:spcBef>
                <a:spcPts val="0"/>
              </a:spcBef>
              <a:spcAft>
                <a:spcPts val="0"/>
              </a:spcAft>
              <a:buNone/>
            </a:pPr>
            <a:r>
              <a:rPr lang="en-US" sz="950">
                <a:solidFill>
                  <a:srgbClr val="FFFFFF"/>
                </a:solidFill>
                <a:latin typeface="Arial"/>
                <a:ea typeface="Arial"/>
                <a:cs typeface="Arial"/>
                <a:sym typeface="Arial"/>
              </a:rPr>
              <a:t>The TIMI risk calculator is available  at </a:t>
            </a:r>
            <a:r>
              <a:rPr lang="en-US" sz="950" u="sng">
                <a:solidFill>
                  <a:schemeClr val="hlink"/>
                </a:solidFill>
                <a:latin typeface="Arial"/>
                <a:ea typeface="Arial"/>
                <a:cs typeface="Arial"/>
                <a:sym typeface="Arial"/>
                <a:hlinkClick r:id="rId3"/>
              </a:rPr>
              <a:t>www.timi.org</a:t>
            </a:r>
            <a:r>
              <a:rPr lang="en-US" sz="950">
                <a:solidFill>
                  <a:srgbClr val="FFFFFF"/>
                </a:solidFill>
                <a:latin typeface="Arial"/>
                <a:ea typeface="Arial"/>
                <a:cs typeface="Arial"/>
                <a:sym typeface="Arial"/>
              </a:rPr>
              <a:t>.</a:t>
            </a:r>
            <a:endParaRPr sz="950">
              <a:solidFill>
                <a:srgbClr val="FFFFFF"/>
              </a:solidFill>
              <a:latin typeface="Arial"/>
              <a:ea typeface="Arial"/>
              <a:cs typeface="Arial"/>
              <a:sym typeface="Arial"/>
            </a:endParaRPr>
          </a:p>
          <a:p>
            <a:pPr indent="0" lvl="0" marL="12700" marR="0" rtl="0" algn="l">
              <a:lnSpc>
                <a:spcPct val="95825"/>
              </a:lnSpc>
              <a:spcBef>
                <a:spcPts val="55"/>
              </a:spcBef>
              <a:spcAft>
                <a:spcPts val="0"/>
              </a:spcAft>
              <a:buNone/>
            </a:pPr>
            <a:r>
              <a:rPr lang="en-US" sz="950">
                <a:solidFill>
                  <a:srgbClr val="FFFFFF"/>
                </a:solidFill>
                <a:latin typeface="Arial"/>
                <a:ea typeface="Arial"/>
                <a:cs typeface="Arial"/>
                <a:sym typeface="Arial"/>
              </a:rPr>
              <a:t>Anderson JL, et al. </a:t>
            </a:r>
            <a:r>
              <a:rPr i="1" lang="en-US" sz="950">
                <a:solidFill>
                  <a:srgbClr val="FFFFFF"/>
                </a:solidFill>
                <a:latin typeface="Arial"/>
                <a:ea typeface="Arial"/>
                <a:cs typeface="Arial"/>
                <a:sym typeface="Arial"/>
              </a:rPr>
              <a:t>J Am Coll Cardiol </a:t>
            </a:r>
            <a:r>
              <a:rPr lang="en-US" sz="950">
                <a:solidFill>
                  <a:srgbClr val="FFFFFF"/>
                </a:solidFill>
                <a:latin typeface="Arial"/>
                <a:ea typeface="Arial"/>
                <a:cs typeface="Arial"/>
                <a:sym typeface="Arial"/>
              </a:rPr>
              <a:t>2007;50:e1–e157,  Table 8.</a:t>
            </a:r>
            <a:endParaRPr sz="950">
              <a:solidFill>
                <a:srgbClr val="FFFFFF"/>
              </a:solidFill>
              <a:latin typeface="Arial"/>
              <a:ea typeface="Arial"/>
              <a:cs typeface="Arial"/>
              <a:sym typeface="Arial"/>
            </a:endParaRPr>
          </a:p>
          <a:p>
            <a:pPr indent="0" lvl="0" marL="12700" marR="20810" rtl="0" algn="l">
              <a:lnSpc>
                <a:spcPct val="95825"/>
              </a:lnSpc>
              <a:spcBef>
                <a:spcPts val="105"/>
              </a:spcBef>
              <a:spcAft>
                <a:spcPts val="0"/>
              </a:spcAft>
              <a:buNone/>
            </a:pPr>
            <a:r>
              <a:rPr lang="en-US" sz="950">
                <a:solidFill>
                  <a:srgbClr val="FFFFFF"/>
                </a:solidFill>
                <a:latin typeface="Arial"/>
                <a:ea typeface="Arial"/>
                <a:cs typeface="Arial"/>
                <a:sym typeface="Arial"/>
              </a:rPr>
              <a:t>TIMI = Thrombolysis  in Myocardial Infarction.</a:t>
            </a:r>
            <a:endParaRPr sz="950">
              <a:solidFill>
                <a:srgbClr val="FFFFFF"/>
              </a:solidFill>
              <a:latin typeface="Arial"/>
              <a:ea typeface="Arial"/>
              <a:cs typeface="Arial"/>
              <a:sym typeface="Arial"/>
            </a:endParaRPr>
          </a:p>
        </p:txBody>
      </p:sp>
      <p:sp>
        <p:nvSpPr>
          <p:cNvPr id="1132" name="Google Shape;1132;p104"/>
          <p:cNvSpPr txBox="1"/>
          <p:nvPr/>
        </p:nvSpPr>
        <p:spPr>
          <a:xfrm>
            <a:off x="533400" y="1536700"/>
            <a:ext cx="8069326" cy="1524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p:txBody>
      </p:sp>
      <p:sp>
        <p:nvSpPr>
          <p:cNvPr id="1133" name="Google Shape;1133;p104"/>
          <p:cNvSpPr txBox="1"/>
          <p:nvPr/>
        </p:nvSpPr>
        <p:spPr>
          <a:xfrm>
            <a:off x="533400" y="2755900"/>
            <a:ext cx="8069326" cy="1524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p:txBody>
      </p:sp>
      <p:sp>
        <p:nvSpPr>
          <p:cNvPr id="1134" name="Google Shape;1134;p104"/>
          <p:cNvSpPr txBox="1"/>
          <p:nvPr/>
        </p:nvSpPr>
        <p:spPr>
          <a:xfrm>
            <a:off x="533400" y="5651500"/>
            <a:ext cx="8069326" cy="1524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8" name="Shape 1138"/>
        <p:cNvGrpSpPr/>
        <p:nvPr/>
      </p:nvGrpSpPr>
      <p:grpSpPr>
        <a:xfrm>
          <a:off x="0" y="0"/>
          <a:ext cx="0" cy="0"/>
          <a:chOff x="0" y="0"/>
          <a:chExt cx="0" cy="0"/>
        </a:xfrm>
      </p:grpSpPr>
      <p:sp>
        <p:nvSpPr>
          <p:cNvPr id="1139" name="Google Shape;1139;p105"/>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40" name="Google Shape;1140;p105"/>
          <p:cNvSpPr/>
          <p:nvPr/>
        </p:nvSpPr>
        <p:spPr>
          <a:xfrm>
            <a:off x="234950" y="1452626"/>
            <a:ext cx="8664575" cy="0"/>
          </a:xfrm>
          <a:custGeom>
            <a:rect b="b" l="l" r="r" t="t"/>
            <a:pathLst>
              <a:path extrusionOk="0" h="120000" w="8664575">
                <a:moveTo>
                  <a:pt x="0" y="0"/>
                </a:moveTo>
                <a:lnTo>
                  <a:pt x="8664575" y="0"/>
                </a:lnTo>
              </a:path>
            </a:pathLst>
          </a:custGeom>
          <a:noFill/>
          <a:ln cap="flat" cmpd="sng" w="28575">
            <a:solidFill>
              <a:srgbClr val="E0040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41" name="Google Shape;1141;p105"/>
          <p:cNvSpPr/>
          <p:nvPr/>
        </p:nvSpPr>
        <p:spPr>
          <a:xfrm>
            <a:off x="533400" y="2057400"/>
            <a:ext cx="8069326" cy="0"/>
          </a:xfrm>
          <a:custGeom>
            <a:rect b="b" l="l" r="r" t="t"/>
            <a:pathLst>
              <a:path extrusionOk="0" h="120000" w="8069326">
                <a:moveTo>
                  <a:pt x="0" y="0"/>
                </a:moveTo>
                <a:lnTo>
                  <a:pt x="8069326" y="0"/>
                </a:lnTo>
              </a:path>
            </a:pathLst>
          </a:custGeom>
          <a:noFill/>
          <a:ln cap="flat" cmpd="sng" w="9525">
            <a:solidFill>
              <a:srgbClr val="3364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FFFFFF"/>
              </a:solidFill>
              <a:latin typeface="Times New Roman"/>
              <a:ea typeface="Times New Roman"/>
              <a:cs typeface="Times New Roman"/>
              <a:sym typeface="Times New Roman"/>
            </a:endParaRPr>
          </a:p>
        </p:txBody>
      </p:sp>
      <p:sp>
        <p:nvSpPr>
          <p:cNvPr id="1142" name="Google Shape;1142;p105"/>
          <p:cNvSpPr txBox="1"/>
          <p:nvPr/>
        </p:nvSpPr>
        <p:spPr>
          <a:xfrm>
            <a:off x="415607" y="382119"/>
            <a:ext cx="4430230" cy="483234"/>
          </a:xfrm>
          <a:prstGeom prst="rect">
            <a:avLst/>
          </a:prstGeom>
          <a:noFill/>
          <a:ln>
            <a:noFill/>
          </a:ln>
        </p:spPr>
        <p:txBody>
          <a:bodyPr anchorCtr="0" anchor="t" bIns="0" lIns="0" spcFirstLastPara="1" rIns="0" wrap="square" tIns="0">
            <a:noAutofit/>
          </a:bodyPr>
          <a:lstStyle/>
          <a:p>
            <a:pPr indent="0" lvl="0" marL="12700" marR="0" rtl="0" algn="l">
              <a:lnSpc>
                <a:spcPct val="105138"/>
              </a:lnSpc>
              <a:spcBef>
                <a:spcPts val="0"/>
              </a:spcBef>
              <a:spcAft>
                <a:spcPts val="0"/>
              </a:spcAft>
              <a:buNone/>
            </a:pPr>
            <a:r>
              <a:rPr b="1" lang="en-US" sz="3600">
                <a:solidFill>
                  <a:srgbClr val="FFFF99"/>
                </a:solidFill>
                <a:latin typeface="Arial"/>
                <a:ea typeface="Arial"/>
                <a:cs typeface="Arial"/>
                <a:sym typeface="Arial"/>
              </a:rPr>
              <a:t>Thang điểm GRACE</a:t>
            </a:r>
            <a:endParaRPr sz="3600">
              <a:solidFill>
                <a:srgbClr val="FFFFFF"/>
              </a:solidFill>
              <a:latin typeface="Arial"/>
              <a:ea typeface="Arial"/>
              <a:cs typeface="Arial"/>
              <a:sym typeface="Arial"/>
            </a:endParaRPr>
          </a:p>
        </p:txBody>
      </p:sp>
      <p:sp>
        <p:nvSpPr>
          <p:cNvPr id="1143" name="Google Shape;1143;p105"/>
          <p:cNvSpPr txBox="1"/>
          <p:nvPr/>
        </p:nvSpPr>
        <p:spPr>
          <a:xfrm>
            <a:off x="415607" y="892099"/>
            <a:ext cx="1624388" cy="254317"/>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rgbClr val="FFFF99"/>
                </a:solidFill>
                <a:latin typeface="Arial"/>
                <a:ea typeface="Arial"/>
                <a:cs typeface="Arial"/>
                <a:sym typeface="Arial"/>
              </a:rPr>
              <a:t>Global Registry</a:t>
            </a:r>
            <a:endParaRPr sz="1800">
              <a:solidFill>
                <a:srgbClr val="FFFFFF"/>
              </a:solidFill>
              <a:latin typeface="Arial"/>
              <a:ea typeface="Arial"/>
              <a:cs typeface="Arial"/>
              <a:sym typeface="Arial"/>
            </a:endParaRPr>
          </a:p>
        </p:txBody>
      </p:sp>
      <p:sp>
        <p:nvSpPr>
          <p:cNvPr id="1144" name="Google Shape;1144;p105"/>
          <p:cNvSpPr txBox="1"/>
          <p:nvPr/>
        </p:nvSpPr>
        <p:spPr>
          <a:xfrm>
            <a:off x="2047560" y="892099"/>
            <a:ext cx="1883065" cy="254317"/>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rgbClr val="FFFF99"/>
                </a:solidFill>
                <a:latin typeface="Arial"/>
                <a:ea typeface="Arial"/>
                <a:cs typeface="Arial"/>
                <a:sym typeface="Arial"/>
              </a:rPr>
              <a:t>of Acute Coronary</a:t>
            </a:r>
            <a:endParaRPr sz="1800">
              <a:solidFill>
                <a:srgbClr val="FFFFFF"/>
              </a:solidFill>
              <a:latin typeface="Arial"/>
              <a:ea typeface="Arial"/>
              <a:cs typeface="Arial"/>
              <a:sym typeface="Arial"/>
            </a:endParaRPr>
          </a:p>
        </p:txBody>
      </p:sp>
      <p:sp>
        <p:nvSpPr>
          <p:cNvPr id="1145" name="Google Shape;1145;p105"/>
          <p:cNvSpPr txBox="1"/>
          <p:nvPr/>
        </p:nvSpPr>
        <p:spPr>
          <a:xfrm>
            <a:off x="3938189" y="892099"/>
            <a:ext cx="756333" cy="254317"/>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rgbClr val="FFFF99"/>
                </a:solidFill>
                <a:latin typeface="Arial"/>
                <a:ea typeface="Arial"/>
                <a:cs typeface="Arial"/>
                <a:sym typeface="Arial"/>
              </a:rPr>
              <a:t>Events</a:t>
            </a:r>
            <a:endParaRPr sz="1800">
              <a:solidFill>
                <a:srgbClr val="FFFFFF"/>
              </a:solidFill>
              <a:latin typeface="Arial"/>
              <a:ea typeface="Arial"/>
              <a:cs typeface="Arial"/>
              <a:sym typeface="Arial"/>
            </a:endParaRPr>
          </a:p>
        </p:txBody>
      </p:sp>
      <p:sp>
        <p:nvSpPr>
          <p:cNvPr id="1146" name="Google Shape;1146;p105"/>
          <p:cNvSpPr txBox="1"/>
          <p:nvPr/>
        </p:nvSpPr>
        <p:spPr>
          <a:xfrm>
            <a:off x="4701629" y="892099"/>
            <a:ext cx="2068259" cy="254317"/>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rgbClr val="FFFF99"/>
                </a:solidFill>
                <a:latin typeface="Arial"/>
                <a:ea typeface="Arial"/>
                <a:cs typeface="Arial"/>
                <a:sym typeface="Arial"/>
              </a:rPr>
              <a:t>(GRACE) risk score</a:t>
            </a:r>
            <a:endParaRPr sz="1800">
              <a:solidFill>
                <a:srgbClr val="FFFFFF"/>
              </a:solidFill>
              <a:latin typeface="Arial"/>
              <a:ea typeface="Arial"/>
              <a:cs typeface="Arial"/>
              <a:sym typeface="Arial"/>
            </a:endParaRPr>
          </a:p>
        </p:txBody>
      </p:sp>
      <p:sp>
        <p:nvSpPr>
          <p:cNvPr id="1147" name="Google Shape;1147;p105"/>
          <p:cNvSpPr txBox="1"/>
          <p:nvPr/>
        </p:nvSpPr>
        <p:spPr>
          <a:xfrm>
            <a:off x="2186686" y="1659956"/>
            <a:ext cx="1074568" cy="282892"/>
          </a:xfrm>
          <a:prstGeom prst="rect">
            <a:avLst/>
          </a:prstGeom>
          <a:noFill/>
          <a:ln>
            <a:noFill/>
          </a:ln>
        </p:spPr>
        <p:txBody>
          <a:bodyPr anchorCtr="0" anchor="t" bIns="0" lIns="0" spcFirstLastPara="1" rIns="0" wrap="square" tIns="0">
            <a:noAutofit/>
          </a:bodyPr>
          <a:lstStyle/>
          <a:p>
            <a:pPr indent="0" lvl="0" marL="12700" marR="0" rtl="0" algn="l">
              <a:lnSpc>
                <a:spcPct val="108250"/>
              </a:lnSpc>
              <a:spcBef>
                <a:spcPts val="0"/>
              </a:spcBef>
              <a:spcAft>
                <a:spcPts val="0"/>
              </a:spcAft>
              <a:buNone/>
            </a:pPr>
            <a:r>
              <a:rPr b="1" lang="en-US" sz="2000">
                <a:solidFill>
                  <a:srgbClr val="F9FC00"/>
                </a:solidFill>
                <a:latin typeface="Times New Roman"/>
                <a:ea typeface="Times New Roman"/>
                <a:cs typeface="Times New Roman"/>
                <a:sym typeface="Times New Roman"/>
              </a:rPr>
              <a:t>Thông số</a:t>
            </a:r>
            <a:endParaRPr sz="2000">
              <a:solidFill>
                <a:srgbClr val="FFFFFF"/>
              </a:solidFill>
              <a:latin typeface="Times New Roman"/>
              <a:ea typeface="Times New Roman"/>
              <a:cs typeface="Times New Roman"/>
              <a:sym typeface="Times New Roman"/>
            </a:endParaRPr>
          </a:p>
        </p:txBody>
      </p:sp>
      <p:sp>
        <p:nvSpPr>
          <p:cNvPr id="1148" name="Google Shape;1148;p105"/>
          <p:cNvSpPr txBox="1"/>
          <p:nvPr/>
        </p:nvSpPr>
        <p:spPr>
          <a:xfrm>
            <a:off x="6439154" y="1659956"/>
            <a:ext cx="659089" cy="282892"/>
          </a:xfrm>
          <a:prstGeom prst="rect">
            <a:avLst/>
          </a:prstGeom>
          <a:noFill/>
          <a:ln>
            <a:noFill/>
          </a:ln>
        </p:spPr>
        <p:txBody>
          <a:bodyPr anchorCtr="0" anchor="t" bIns="0" lIns="0" spcFirstLastPara="1" rIns="0" wrap="square" tIns="0">
            <a:noAutofit/>
          </a:bodyPr>
          <a:lstStyle/>
          <a:p>
            <a:pPr indent="0" lvl="0" marL="12700" marR="0" rtl="0" algn="l">
              <a:lnSpc>
                <a:spcPct val="108250"/>
              </a:lnSpc>
              <a:spcBef>
                <a:spcPts val="0"/>
              </a:spcBef>
              <a:spcAft>
                <a:spcPts val="0"/>
              </a:spcAft>
              <a:buNone/>
            </a:pPr>
            <a:r>
              <a:rPr b="1" lang="en-US" sz="2000">
                <a:solidFill>
                  <a:srgbClr val="00FF99"/>
                </a:solidFill>
                <a:latin typeface="Times New Roman"/>
                <a:ea typeface="Times New Roman"/>
                <a:cs typeface="Times New Roman"/>
                <a:sym typeface="Times New Roman"/>
              </a:rPr>
              <a:t>Điểm</a:t>
            </a:r>
            <a:endParaRPr sz="2000">
              <a:solidFill>
                <a:srgbClr val="FFFFFF"/>
              </a:solidFill>
              <a:latin typeface="Times New Roman"/>
              <a:ea typeface="Times New Roman"/>
              <a:cs typeface="Times New Roman"/>
              <a:sym typeface="Times New Roman"/>
            </a:endParaRPr>
          </a:p>
        </p:txBody>
      </p:sp>
      <p:sp>
        <p:nvSpPr>
          <p:cNvPr id="1149" name="Google Shape;1149;p105"/>
          <p:cNvSpPr txBox="1"/>
          <p:nvPr/>
        </p:nvSpPr>
        <p:spPr>
          <a:xfrm>
            <a:off x="612775" y="2203897"/>
            <a:ext cx="2136278" cy="3199447"/>
          </a:xfrm>
          <a:prstGeom prst="rect">
            <a:avLst/>
          </a:prstGeom>
          <a:noFill/>
          <a:ln>
            <a:noFill/>
          </a:ln>
        </p:spPr>
        <p:txBody>
          <a:bodyPr anchorCtr="0" anchor="t" bIns="0" lIns="0" spcFirstLastPara="1" rIns="0" wrap="square" tIns="0">
            <a:noAutofit/>
          </a:bodyPr>
          <a:lstStyle/>
          <a:p>
            <a:pPr indent="0" lvl="0" marL="12700" marR="1194287" rtl="0" algn="just">
              <a:lnSpc>
                <a:spcPct val="108250"/>
              </a:lnSpc>
              <a:spcBef>
                <a:spcPts val="0"/>
              </a:spcBef>
              <a:spcAft>
                <a:spcPts val="0"/>
              </a:spcAft>
              <a:buNone/>
            </a:pPr>
            <a:r>
              <a:rPr lang="en-US" sz="2000">
                <a:solidFill>
                  <a:srgbClr val="F9FC00"/>
                </a:solidFill>
                <a:latin typeface="Times New Roman"/>
                <a:ea typeface="Times New Roman"/>
                <a:cs typeface="Times New Roman"/>
                <a:sym typeface="Times New Roman"/>
              </a:rPr>
              <a:t>Tuổi cao</a:t>
            </a:r>
            <a:endParaRPr sz="2000">
              <a:solidFill>
                <a:srgbClr val="FFFFFF"/>
              </a:solidFill>
              <a:latin typeface="Times New Roman"/>
              <a:ea typeface="Times New Roman"/>
              <a:cs typeface="Times New Roman"/>
              <a:sym typeface="Times New Roman"/>
            </a:endParaRPr>
          </a:p>
          <a:p>
            <a:pPr indent="0" lvl="0" marL="12700" marR="878683" rtl="0" algn="just">
              <a:lnSpc>
                <a:spcPct val="114950"/>
              </a:lnSpc>
              <a:spcBef>
                <a:spcPts val="1021"/>
              </a:spcBef>
              <a:spcAft>
                <a:spcPts val="0"/>
              </a:spcAft>
              <a:buNone/>
            </a:pPr>
            <a:r>
              <a:rPr lang="en-US" sz="2000">
                <a:solidFill>
                  <a:srgbClr val="F9FC00"/>
                </a:solidFill>
                <a:latin typeface="Times New Roman"/>
                <a:ea typeface="Times New Roman"/>
                <a:cs typeface="Times New Roman"/>
                <a:sym typeface="Times New Roman"/>
              </a:rPr>
              <a:t>Killip class </a:t>
            </a:r>
            <a:endParaRPr sz="2000">
              <a:solidFill>
                <a:srgbClr val="FFFFFF"/>
              </a:solidFill>
              <a:latin typeface="Times New Roman"/>
              <a:ea typeface="Times New Roman"/>
              <a:cs typeface="Times New Roman"/>
              <a:sym typeface="Times New Roman"/>
            </a:endParaRPr>
          </a:p>
          <a:p>
            <a:pPr indent="0" lvl="0" marL="12700" marR="878683" rtl="0" algn="just">
              <a:lnSpc>
                <a:spcPct val="114950"/>
              </a:lnSpc>
              <a:spcBef>
                <a:spcPts val="1085"/>
              </a:spcBef>
              <a:spcAft>
                <a:spcPts val="0"/>
              </a:spcAft>
              <a:buNone/>
            </a:pPr>
            <a:r>
              <a:rPr lang="en-US" sz="2000">
                <a:solidFill>
                  <a:srgbClr val="F9FC00"/>
                </a:solidFill>
                <a:latin typeface="Times New Roman"/>
                <a:ea typeface="Times New Roman"/>
                <a:cs typeface="Times New Roman"/>
                <a:sym typeface="Times New Roman"/>
              </a:rPr>
              <a:t>HA tâm thu </a:t>
            </a:r>
            <a:endParaRPr sz="2000">
              <a:solidFill>
                <a:srgbClr val="FFFFFF"/>
              </a:solidFill>
              <a:latin typeface="Times New Roman"/>
              <a:ea typeface="Times New Roman"/>
              <a:cs typeface="Times New Roman"/>
              <a:sym typeface="Times New Roman"/>
            </a:endParaRPr>
          </a:p>
          <a:p>
            <a:pPr indent="0" lvl="0" marL="12700" marR="878683" rtl="0" algn="just">
              <a:lnSpc>
                <a:spcPct val="114950"/>
              </a:lnSpc>
              <a:spcBef>
                <a:spcPts val="1085"/>
              </a:spcBef>
              <a:spcAft>
                <a:spcPts val="0"/>
              </a:spcAft>
              <a:buNone/>
            </a:pPr>
            <a:r>
              <a:rPr lang="en-US" sz="2000">
                <a:solidFill>
                  <a:srgbClr val="F9FC00"/>
                </a:solidFill>
                <a:latin typeface="Times New Roman"/>
                <a:ea typeface="Times New Roman"/>
                <a:cs typeface="Times New Roman"/>
                <a:sym typeface="Times New Roman"/>
              </a:rPr>
              <a:t>ST-thay đổi</a:t>
            </a:r>
            <a:endParaRPr sz="2000">
              <a:solidFill>
                <a:srgbClr val="FFFFFF"/>
              </a:solidFill>
              <a:latin typeface="Times New Roman"/>
              <a:ea typeface="Times New Roman"/>
              <a:cs typeface="Times New Roman"/>
              <a:sym typeface="Times New Roman"/>
            </a:endParaRPr>
          </a:p>
          <a:p>
            <a:pPr indent="0" lvl="0" marL="12700" marR="0" rtl="0" algn="just">
              <a:lnSpc>
                <a:spcPct val="95825"/>
              </a:lnSpc>
              <a:spcBef>
                <a:spcPts val="1130"/>
              </a:spcBef>
              <a:spcAft>
                <a:spcPts val="0"/>
              </a:spcAft>
              <a:buNone/>
            </a:pPr>
            <a:r>
              <a:rPr lang="en-US" sz="2000">
                <a:solidFill>
                  <a:srgbClr val="F9FC00"/>
                </a:solidFill>
                <a:latin typeface="Times New Roman"/>
                <a:ea typeface="Times New Roman"/>
                <a:cs typeface="Times New Roman"/>
                <a:sym typeface="Times New Roman"/>
              </a:rPr>
              <a:t>Có ngừng tuần hoàn</a:t>
            </a:r>
            <a:endParaRPr sz="2000">
              <a:solidFill>
                <a:srgbClr val="FFFFFF"/>
              </a:solidFill>
              <a:latin typeface="Times New Roman"/>
              <a:ea typeface="Times New Roman"/>
              <a:cs typeface="Times New Roman"/>
              <a:sym typeface="Times New Roman"/>
            </a:endParaRPr>
          </a:p>
          <a:p>
            <a:pPr indent="0" lvl="0" marL="12700" marR="636521" rtl="0" algn="just">
              <a:lnSpc>
                <a:spcPct val="95825"/>
              </a:lnSpc>
              <a:spcBef>
                <a:spcPts val="825"/>
              </a:spcBef>
              <a:spcAft>
                <a:spcPts val="0"/>
              </a:spcAft>
              <a:buNone/>
            </a:pPr>
            <a:r>
              <a:rPr lang="en-US" sz="2000">
                <a:solidFill>
                  <a:srgbClr val="F9FC00"/>
                </a:solidFill>
                <a:latin typeface="Times New Roman"/>
                <a:ea typeface="Times New Roman"/>
                <a:cs typeface="Times New Roman"/>
                <a:sym typeface="Times New Roman"/>
              </a:rPr>
              <a:t>Mức creatinin</a:t>
            </a:r>
            <a:endParaRPr sz="2000">
              <a:solidFill>
                <a:srgbClr val="FFFFFF"/>
              </a:solidFill>
              <a:latin typeface="Times New Roman"/>
              <a:ea typeface="Times New Roman"/>
              <a:cs typeface="Times New Roman"/>
              <a:sym typeface="Times New Roman"/>
            </a:endParaRPr>
          </a:p>
          <a:p>
            <a:pPr indent="0" lvl="0" marL="12700" marR="703727" rtl="0" algn="just">
              <a:lnSpc>
                <a:spcPct val="95825"/>
              </a:lnSpc>
              <a:spcBef>
                <a:spcPts val="825"/>
              </a:spcBef>
              <a:spcAft>
                <a:spcPts val="0"/>
              </a:spcAft>
              <a:buNone/>
            </a:pPr>
            <a:r>
              <a:rPr lang="en-US" sz="2000">
                <a:solidFill>
                  <a:srgbClr val="F9FC00"/>
                </a:solidFill>
                <a:latin typeface="Times New Roman"/>
                <a:ea typeface="Times New Roman"/>
                <a:cs typeface="Times New Roman"/>
                <a:sym typeface="Times New Roman"/>
              </a:rPr>
              <a:t>Men tim tăng</a:t>
            </a:r>
            <a:endParaRPr sz="2000">
              <a:solidFill>
                <a:srgbClr val="FFFFFF"/>
              </a:solidFill>
              <a:latin typeface="Times New Roman"/>
              <a:ea typeface="Times New Roman"/>
              <a:cs typeface="Times New Roman"/>
              <a:sym typeface="Times New Roman"/>
            </a:endParaRPr>
          </a:p>
          <a:p>
            <a:pPr indent="0" lvl="0" marL="12700" marR="1170598" rtl="0" algn="just">
              <a:lnSpc>
                <a:spcPct val="95825"/>
              </a:lnSpc>
              <a:spcBef>
                <a:spcPts val="823"/>
              </a:spcBef>
              <a:spcAft>
                <a:spcPts val="0"/>
              </a:spcAft>
              <a:buNone/>
            </a:pPr>
            <a:r>
              <a:rPr lang="en-US" sz="2000">
                <a:solidFill>
                  <a:srgbClr val="F9FC00"/>
                </a:solidFill>
                <a:latin typeface="Times New Roman"/>
                <a:ea typeface="Times New Roman"/>
                <a:cs typeface="Times New Roman"/>
                <a:sym typeface="Times New Roman"/>
              </a:rPr>
              <a:t>Nhịp tim</a:t>
            </a:r>
            <a:endParaRPr sz="2000">
              <a:solidFill>
                <a:srgbClr val="FFFFFF"/>
              </a:solidFill>
              <a:latin typeface="Times New Roman"/>
              <a:ea typeface="Times New Roman"/>
              <a:cs typeface="Times New Roman"/>
              <a:sym typeface="Times New Roman"/>
            </a:endParaRPr>
          </a:p>
        </p:txBody>
      </p:sp>
      <p:sp>
        <p:nvSpPr>
          <p:cNvPr id="1150" name="Google Shape;1150;p105"/>
          <p:cNvSpPr txBox="1"/>
          <p:nvPr/>
        </p:nvSpPr>
        <p:spPr>
          <a:xfrm>
            <a:off x="4960620" y="2203897"/>
            <a:ext cx="2413127" cy="2802826"/>
          </a:xfrm>
          <a:prstGeom prst="rect">
            <a:avLst/>
          </a:prstGeom>
          <a:noFill/>
          <a:ln>
            <a:noFill/>
          </a:ln>
        </p:spPr>
        <p:txBody>
          <a:bodyPr anchorCtr="0" anchor="t" bIns="0" lIns="0" spcFirstLastPara="1" rIns="0" wrap="square" tIns="0">
            <a:noAutofit/>
          </a:bodyPr>
          <a:lstStyle/>
          <a:p>
            <a:pPr indent="0" lvl="0" marL="12700" marR="38623" rtl="0" algn="l">
              <a:lnSpc>
                <a:spcPct val="108250"/>
              </a:lnSpc>
              <a:spcBef>
                <a:spcPts val="0"/>
              </a:spcBef>
              <a:spcAft>
                <a:spcPts val="0"/>
              </a:spcAft>
              <a:buNone/>
            </a:pPr>
            <a:r>
              <a:rPr lang="en-US" sz="2000">
                <a:solidFill>
                  <a:srgbClr val="F9FC00"/>
                </a:solidFill>
                <a:latin typeface="Times New Roman"/>
                <a:ea typeface="Times New Roman"/>
                <a:cs typeface="Times New Roman"/>
                <a:sym typeface="Times New Roman"/>
              </a:rPr>
              <a:t>1.7 cho mỗi 10 tuổi</a:t>
            </a:r>
            <a:endParaRPr sz="2000">
              <a:solidFill>
                <a:srgbClr val="FFFFFF"/>
              </a:solidFill>
              <a:latin typeface="Times New Roman"/>
              <a:ea typeface="Times New Roman"/>
              <a:cs typeface="Times New Roman"/>
              <a:sym typeface="Times New Roman"/>
            </a:endParaRPr>
          </a:p>
          <a:p>
            <a:pPr indent="0" lvl="0" marL="12700" marR="38623" rtl="0" algn="l">
              <a:lnSpc>
                <a:spcPct val="95825"/>
              </a:lnSpc>
              <a:spcBef>
                <a:spcPts val="1021"/>
              </a:spcBef>
              <a:spcAft>
                <a:spcPts val="0"/>
              </a:spcAft>
              <a:buNone/>
            </a:pPr>
            <a:r>
              <a:rPr lang="en-US" sz="2000">
                <a:solidFill>
                  <a:srgbClr val="F9FC00"/>
                </a:solidFill>
                <a:latin typeface="Times New Roman"/>
                <a:ea typeface="Times New Roman"/>
                <a:cs typeface="Times New Roman"/>
                <a:sym typeface="Times New Roman"/>
              </a:rPr>
              <a:t>2.0 cho mỗi độ</a:t>
            </a:r>
            <a:endParaRPr sz="2000">
              <a:solidFill>
                <a:srgbClr val="FFFFFF"/>
              </a:solidFill>
              <a:latin typeface="Times New Roman"/>
              <a:ea typeface="Times New Roman"/>
              <a:cs typeface="Times New Roman"/>
              <a:sym typeface="Times New Roman"/>
            </a:endParaRPr>
          </a:p>
          <a:p>
            <a:pPr indent="0" lvl="0" marL="12700" marR="0" rtl="0" algn="l">
              <a:lnSpc>
                <a:spcPct val="95825"/>
              </a:lnSpc>
              <a:spcBef>
                <a:spcPts val="1090"/>
              </a:spcBef>
              <a:spcAft>
                <a:spcPts val="0"/>
              </a:spcAft>
              <a:buNone/>
            </a:pPr>
            <a:r>
              <a:rPr lang="en-US" sz="2000">
                <a:solidFill>
                  <a:srgbClr val="F9FC00"/>
                </a:solidFill>
                <a:latin typeface="Times New Roman"/>
                <a:ea typeface="Times New Roman"/>
                <a:cs typeface="Times New Roman"/>
                <a:sym typeface="Times New Roman"/>
              </a:rPr>
              <a:t>1.4 cho mỗi 20 mm Hg</a:t>
            </a:r>
            <a:endParaRPr sz="2000">
              <a:solidFill>
                <a:srgbClr val="FFFFFF"/>
              </a:solidFill>
              <a:latin typeface="Times New Roman"/>
              <a:ea typeface="Times New Roman"/>
              <a:cs typeface="Times New Roman"/>
              <a:sym typeface="Times New Roman"/>
            </a:endParaRPr>
          </a:p>
          <a:p>
            <a:pPr indent="0" lvl="0" marL="12700" marR="38623" rtl="0" algn="l">
              <a:lnSpc>
                <a:spcPct val="95825"/>
              </a:lnSpc>
              <a:spcBef>
                <a:spcPts val="1080"/>
              </a:spcBef>
              <a:spcAft>
                <a:spcPts val="0"/>
              </a:spcAft>
              <a:buNone/>
            </a:pPr>
            <a:r>
              <a:rPr lang="en-US" sz="2000">
                <a:solidFill>
                  <a:srgbClr val="F9FC00"/>
                </a:solidFill>
                <a:latin typeface="Times New Roman"/>
                <a:ea typeface="Times New Roman"/>
                <a:cs typeface="Times New Roman"/>
                <a:sym typeface="Times New Roman"/>
              </a:rPr>
              <a:t>2.4</a:t>
            </a:r>
            <a:endParaRPr sz="2000">
              <a:solidFill>
                <a:srgbClr val="FFFFFF"/>
              </a:solidFill>
              <a:latin typeface="Times New Roman"/>
              <a:ea typeface="Times New Roman"/>
              <a:cs typeface="Times New Roman"/>
              <a:sym typeface="Times New Roman"/>
            </a:endParaRPr>
          </a:p>
          <a:p>
            <a:pPr indent="0" lvl="0" marL="12700" marR="38623" rtl="0" algn="l">
              <a:lnSpc>
                <a:spcPct val="95825"/>
              </a:lnSpc>
              <a:spcBef>
                <a:spcPts val="1092"/>
              </a:spcBef>
              <a:spcAft>
                <a:spcPts val="0"/>
              </a:spcAft>
              <a:buNone/>
            </a:pPr>
            <a:r>
              <a:rPr lang="en-US" sz="2000">
                <a:solidFill>
                  <a:srgbClr val="F9FC00"/>
                </a:solidFill>
                <a:latin typeface="Times New Roman"/>
                <a:ea typeface="Times New Roman"/>
                <a:cs typeface="Times New Roman"/>
                <a:sym typeface="Times New Roman"/>
              </a:rPr>
              <a:t>4.3</a:t>
            </a:r>
            <a:endParaRPr sz="2000">
              <a:solidFill>
                <a:srgbClr val="FFFFFF"/>
              </a:solidFill>
              <a:latin typeface="Times New Roman"/>
              <a:ea typeface="Times New Roman"/>
              <a:cs typeface="Times New Roman"/>
              <a:sym typeface="Times New Roman"/>
            </a:endParaRPr>
          </a:p>
          <a:p>
            <a:pPr indent="0" lvl="0" marL="12700" marR="8480" rtl="0" algn="l">
              <a:lnSpc>
                <a:spcPct val="95825"/>
              </a:lnSpc>
              <a:spcBef>
                <a:spcPts val="825"/>
              </a:spcBef>
              <a:spcAft>
                <a:spcPts val="0"/>
              </a:spcAft>
              <a:buNone/>
            </a:pPr>
            <a:r>
              <a:rPr lang="en-US" sz="2000">
                <a:solidFill>
                  <a:srgbClr val="F9FC00"/>
                </a:solidFill>
                <a:latin typeface="Times New Roman"/>
                <a:ea typeface="Times New Roman"/>
                <a:cs typeface="Times New Roman"/>
                <a:sym typeface="Times New Roman"/>
              </a:rPr>
              <a:t>1.2 cho mỗi 1-mg/dL ↑</a:t>
            </a:r>
            <a:endParaRPr sz="2000">
              <a:solidFill>
                <a:srgbClr val="FFFFFF"/>
              </a:solidFill>
              <a:latin typeface="Times New Roman"/>
              <a:ea typeface="Times New Roman"/>
              <a:cs typeface="Times New Roman"/>
              <a:sym typeface="Times New Roman"/>
            </a:endParaRPr>
          </a:p>
          <a:p>
            <a:pPr indent="0" lvl="0" marL="12700" marR="38623" rtl="0" algn="l">
              <a:lnSpc>
                <a:spcPct val="95825"/>
              </a:lnSpc>
              <a:spcBef>
                <a:spcPts val="825"/>
              </a:spcBef>
              <a:spcAft>
                <a:spcPts val="0"/>
              </a:spcAft>
              <a:buNone/>
            </a:pPr>
            <a:r>
              <a:rPr lang="en-US" sz="2000">
                <a:solidFill>
                  <a:srgbClr val="F9FC00"/>
                </a:solidFill>
                <a:latin typeface="Times New Roman"/>
                <a:ea typeface="Times New Roman"/>
                <a:cs typeface="Times New Roman"/>
                <a:sym typeface="Times New Roman"/>
              </a:rPr>
              <a:t>1.6</a:t>
            </a:r>
            <a:endParaRPr sz="2000">
              <a:solidFill>
                <a:srgbClr val="FFFFFF"/>
              </a:solidFill>
              <a:latin typeface="Times New Roman"/>
              <a:ea typeface="Times New Roman"/>
              <a:cs typeface="Times New Roman"/>
              <a:sym typeface="Times New Roman"/>
            </a:endParaRPr>
          </a:p>
        </p:txBody>
      </p:sp>
      <p:sp>
        <p:nvSpPr>
          <p:cNvPr id="1151" name="Google Shape;1151;p105"/>
          <p:cNvSpPr txBox="1"/>
          <p:nvPr/>
        </p:nvSpPr>
        <p:spPr>
          <a:xfrm>
            <a:off x="7381306" y="3070037"/>
            <a:ext cx="192770" cy="282892"/>
          </a:xfrm>
          <a:prstGeom prst="rect">
            <a:avLst/>
          </a:prstGeom>
          <a:noFill/>
          <a:ln>
            <a:noFill/>
          </a:ln>
        </p:spPr>
        <p:txBody>
          <a:bodyPr anchorCtr="0" anchor="t" bIns="0" lIns="0" spcFirstLastPara="1" rIns="0" wrap="square" tIns="0">
            <a:noAutofit/>
          </a:bodyPr>
          <a:lstStyle/>
          <a:p>
            <a:pPr indent="0" lvl="0" marL="12700" marR="0" rtl="0" algn="l">
              <a:lnSpc>
                <a:spcPct val="108250"/>
              </a:lnSpc>
              <a:spcBef>
                <a:spcPts val="0"/>
              </a:spcBef>
              <a:spcAft>
                <a:spcPts val="0"/>
              </a:spcAft>
              <a:buNone/>
            </a:pPr>
            <a:r>
              <a:rPr lang="en-US" sz="2000">
                <a:solidFill>
                  <a:srgbClr val="F9FC00"/>
                </a:solidFill>
                <a:latin typeface="Times New Roman"/>
                <a:ea typeface="Times New Roman"/>
                <a:cs typeface="Times New Roman"/>
                <a:sym typeface="Times New Roman"/>
              </a:rPr>
              <a:t>↑</a:t>
            </a:r>
            <a:endParaRPr sz="2000">
              <a:solidFill>
                <a:srgbClr val="FFFFFF"/>
              </a:solidFill>
              <a:latin typeface="Times New Roman"/>
              <a:ea typeface="Times New Roman"/>
              <a:cs typeface="Times New Roman"/>
              <a:sym typeface="Times New Roman"/>
            </a:endParaRPr>
          </a:p>
        </p:txBody>
      </p:sp>
      <p:sp>
        <p:nvSpPr>
          <p:cNvPr id="1152" name="Google Shape;1152;p105"/>
          <p:cNvSpPr txBox="1"/>
          <p:nvPr/>
        </p:nvSpPr>
        <p:spPr>
          <a:xfrm>
            <a:off x="4960620" y="5120452"/>
            <a:ext cx="2843641" cy="282892"/>
          </a:xfrm>
          <a:prstGeom prst="rect">
            <a:avLst/>
          </a:prstGeom>
          <a:noFill/>
          <a:ln>
            <a:noFill/>
          </a:ln>
        </p:spPr>
        <p:txBody>
          <a:bodyPr anchorCtr="0" anchor="t" bIns="0" lIns="0" spcFirstLastPara="1" rIns="0" wrap="square" tIns="0">
            <a:noAutofit/>
          </a:bodyPr>
          <a:lstStyle/>
          <a:p>
            <a:pPr indent="0" lvl="0" marL="12700" marR="0" rtl="0" algn="l">
              <a:lnSpc>
                <a:spcPct val="108250"/>
              </a:lnSpc>
              <a:spcBef>
                <a:spcPts val="0"/>
              </a:spcBef>
              <a:spcAft>
                <a:spcPts val="0"/>
              </a:spcAft>
              <a:buNone/>
            </a:pPr>
            <a:r>
              <a:rPr lang="en-US" sz="2000">
                <a:solidFill>
                  <a:srgbClr val="F9FC00"/>
                </a:solidFill>
                <a:latin typeface="Times New Roman"/>
                <a:ea typeface="Times New Roman"/>
                <a:cs typeface="Times New Roman"/>
                <a:sym typeface="Times New Roman"/>
              </a:rPr>
              <a:t>1.3 cho mỗi 30-nhịp/phút ↑</a:t>
            </a:r>
            <a:endParaRPr sz="2000">
              <a:solidFill>
                <a:srgbClr val="FFFFFF"/>
              </a:solidFill>
              <a:latin typeface="Times New Roman"/>
              <a:ea typeface="Times New Roman"/>
              <a:cs typeface="Times New Roman"/>
              <a:sym typeface="Times New Roman"/>
            </a:endParaRPr>
          </a:p>
        </p:txBody>
      </p:sp>
      <p:sp>
        <p:nvSpPr>
          <p:cNvPr id="1153" name="Google Shape;1153;p105"/>
          <p:cNvSpPr txBox="1"/>
          <p:nvPr/>
        </p:nvSpPr>
        <p:spPr>
          <a:xfrm>
            <a:off x="1757045" y="5652694"/>
            <a:ext cx="1647051" cy="254317"/>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rgbClr val="FFFFFF"/>
                </a:solidFill>
                <a:latin typeface="Arial"/>
                <a:ea typeface="Arial"/>
                <a:cs typeface="Arial"/>
                <a:sym typeface="Arial"/>
              </a:rPr>
              <a:t>&gt; 140 : nguy cơ</a:t>
            </a:r>
            <a:endParaRPr sz="1800">
              <a:solidFill>
                <a:srgbClr val="FFFFFF"/>
              </a:solidFill>
              <a:latin typeface="Arial"/>
              <a:ea typeface="Arial"/>
              <a:cs typeface="Arial"/>
              <a:sym typeface="Arial"/>
            </a:endParaRPr>
          </a:p>
        </p:txBody>
      </p:sp>
      <p:sp>
        <p:nvSpPr>
          <p:cNvPr id="1154" name="Google Shape;1154;p105"/>
          <p:cNvSpPr txBox="1"/>
          <p:nvPr/>
        </p:nvSpPr>
        <p:spPr>
          <a:xfrm>
            <a:off x="3412576" y="5652694"/>
            <a:ext cx="425089" cy="254317"/>
          </a:xfrm>
          <a:prstGeom prst="rect">
            <a:avLst/>
          </a:prstGeom>
          <a:noFill/>
          <a:ln>
            <a:noFill/>
          </a:ln>
        </p:spPr>
        <p:txBody>
          <a:bodyPr anchorCtr="0" anchor="t" bIns="0" lIns="0" spcFirstLastPara="1" rIns="0" wrap="square" tIns="0">
            <a:noAutofit/>
          </a:bodyPr>
          <a:lstStyle/>
          <a:p>
            <a:pPr indent="0" lvl="0" marL="12700" marR="0" rtl="0" algn="l">
              <a:lnSpc>
                <a:spcPct val="107722"/>
              </a:lnSpc>
              <a:spcBef>
                <a:spcPts val="0"/>
              </a:spcBef>
              <a:spcAft>
                <a:spcPts val="0"/>
              </a:spcAft>
              <a:buNone/>
            </a:pPr>
            <a:r>
              <a:rPr lang="en-US" sz="1800">
                <a:solidFill>
                  <a:srgbClr val="FFFFFF"/>
                </a:solidFill>
                <a:latin typeface="Arial"/>
                <a:ea typeface="Arial"/>
                <a:cs typeface="Arial"/>
                <a:sym typeface="Arial"/>
              </a:rPr>
              <a:t>cao</a:t>
            </a:r>
            <a:endParaRPr/>
          </a:p>
        </p:txBody>
      </p:sp>
      <p:sp>
        <p:nvSpPr>
          <p:cNvPr id="1155" name="Google Shape;1155;p105"/>
          <p:cNvSpPr txBox="1"/>
          <p:nvPr/>
        </p:nvSpPr>
        <p:spPr>
          <a:xfrm>
            <a:off x="457200" y="6084880"/>
            <a:ext cx="8051945" cy="302002"/>
          </a:xfrm>
          <a:prstGeom prst="rect">
            <a:avLst/>
          </a:prstGeom>
          <a:noFill/>
          <a:ln>
            <a:noFill/>
          </a:ln>
        </p:spPr>
        <p:txBody>
          <a:bodyPr anchorCtr="0" anchor="t" bIns="0" lIns="0" spcFirstLastPara="1" rIns="0" wrap="square" tIns="0">
            <a:noAutofit/>
          </a:bodyPr>
          <a:lstStyle/>
          <a:p>
            <a:pPr indent="0" lvl="0" marL="12700" marR="18621" rtl="0" algn="l">
              <a:lnSpc>
                <a:spcPct val="114736"/>
              </a:lnSpc>
              <a:spcBef>
                <a:spcPts val="0"/>
              </a:spcBef>
              <a:spcAft>
                <a:spcPts val="0"/>
              </a:spcAft>
              <a:buNone/>
            </a:pPr>
            <a:r>
              <a:rPr lang="en-US" sz="950">
                <a:solidFill>
                  <a:srgbClr val="FFFFFF"/>
                </a:solidFill>
                <a:latin typeface="Arial"/>
                <a:ea typeface="Arial"/>
                <a:cs typeface="Arial"/>
                <a:sym typeface="Arial"/>
              </a:rPr>
              <a:t>The sum of scores is applied to a reference  monogram  to determine the corresponding  all -cause mortality from hospital discharge  to 6 months.</a:t>
            </a:r>
            <a:endParaRPr sz="950">
              <a:solidFill>
                <a:srgbClr val="FFFFFF"/>
              </a:solidFill>
              <a:latin typeface="Arial"/>
              <a:ea typeface="Arial"/>
              <a:cs typeface="Arial"/>
              <a:sym typeface="Arial"/>
            </a:endParaRPr>
          </a:p>
          <a:p>
            <a:pPr indent="0" lvl="0" marL="12700" marR="0" rtl="0" algn="l">
              <a:lnSpc>
                <a:spcPct val="95825"/>
              </a:lnSpc>
              <a:spcBef>
                <a:spcPts val="55"/>
              </a:spcBef>
              <a:spcAft>
                <a:spcPts val="0"/>
              </a:spcAft>
              <a:buNone/>
            </a:pPr>
            <a:r>
              <a:rPr lang="en-US" sz="950">
                <a:solidFill>
                  <a:srgbClr val="FFFFFF"/>
                </a:solidFill>
                <a:latin typeface="Arial"/>
                <a:ea typeface="Arial"/>
                <a:cs typeface="Arial"/>
                <a:sym typeface="Arial"/>
              </a:rPr>
              <a:t>Eagle KA, et al. </a:t>
            </a:r>
            <a:r>
              <a:rPr i="1" lang="en-US" sz="950">
                <a:solidFill>
                  <a:srgbClr val="FFFFFF"/>
                </a:solidFill>
                <a:latin typeface="Arial"/>
                <a:ea typeface="Arial"/>
                <a:cs typeface="Arial"/>
                <a:sym typeface="Arial"/>
              </a:rPr>
              <a:t>JAMA </a:t>
            </a:r>
            <a:r>
              <a:rPr lang="en-US" sz="950">
                <a:solidFill>
                  <a:srgbClr val="FFFFFF"/>
                </a:solidFill>
                <a:latin typeface="Arial"/>
                <a:ea typeface="Arial"/>
                <a:cs typeface="Arial"/>
                <a:sym typeface="Arial"/>
              </a:rPr>
              <a:t>2004;291:2727–33.   The GRACE clinical application tool can be found at </a:t>
            </a:r>
            <a:r>
              <a:rPr lang="en-US" sz="950" u="sng">
                <a:solidFill>
                  <a:schemeClr val="hlink"/>
                </a:solidFill>
                <a:latin typeface="Arial"/>
                <a:ea typeface="Arial"/>
                <a:cs typeface="Arial"/>
                <a:sym typeface="Arial"/>
                <a:hlinkClick r:id="rId3"/>
              </a:rPr>
              <a:t>www.outcomes</a:t>
            </a:r>
            <a:r>
              <a:rPr lang="en-US" sz="950">
                <a:solidFill>
                  <a:srgbClr val="FFFFFF"/>
                </a:solidFill>
                <a:latin typeface="Arial"/>
                <a:ea typeface="Arial"/>
                <a:cs typeface="Arial"/>
                <a:sym typeface="Arial"/>
              </a:rPr>
              <a:t> -umassmed.org/grace.   Also see</a:t>
            </a:r>
            <a:endParaRPr sz="950">
              <a:solidFill>
                <a:srgbClr val="FFFFFF"/>
              </a:solidFill>
              <a:latin typeface="Arial"/>
              <a:ea typeface="Arial"/>
              <a:cs typeface="Arial"/>
              <a:sym typeface="Arial"/>
            </a:endParaRPr>
          </a:p>
        </p:txBody>
      </p:sp>
      <p:sp>
        <p:nvSpPr>
          <p:cNvPr id="1156" name="Google Shape;1156;p105"/>
          <p:cNvSpPr txBox="1"/>
          <p:nvPr/>
        </p:nvSpPr>
        <p:spPr>
          <a:xfrm>
            <a:off x="457200" y="6389997"/>
            <a:ext cx="3756304" cy="301942"/>
          </a:xfrm>
          <a:prstGeom prst="rect">
            <a:avLst/>
          </a:prstGeom>
          <a:noFill/>
          <a:ln>
            <a:noFill/>
          </a:ln>
        </p:spPr>
        <p:txBody>
          <a:bodyPr anchorCtr="0" anchor="t" bIns="0" lIns="0" spcFirstLastPara="1" rIns="0" wrap="square" tIns="0">
            <a:noAutofit/>
          </a:bodyPr>
          <a:lstStyle/>
          <a:p>
            <a:pPr indent="0" lvl="0" marL="12700" marR="0" rtl="0" algn="l">
              <a:lnSpc>
                <a:spcPct val="114736"/>
              </a:lnSpc>
              <a:spcBef>
                <a:spcPts val="0"/>
              </a:spcBef>
              <a:spcAft>
                <a:spcPts val="0"/>
              </a:spcAft>
              <a:buNone/>
            </a:pPr>
            <a:r>
              <a:rPr lang="en-US" sz="950">
                <a:solidFill>
                  <a:srgbClr val="FFFFFF"/>
                </a:solidFill>
                <a:latin typeface="Arial"/>
                <a:ea typeface="Arial"/>
                <a:cs typeface="Arial"/>
                <a:sym typeface="Arial"/>
              </a:rPr>
              <a:t>Figure 4 in Anderson JL, et al. </a:t>
            </a:r>
            <a:r>
              <a:rPr i="1" lang="en-US" sz="950">
                <a:solidFill>
                  <a:srgbClr val="FFFFFF"/>
                </a:solidFill>
                <a:latin typeface="Arial"/>
                <a:ea typeface="Arial"/>
                <a:cs typeface="Arial"/>
                <a:sym typeface="Arial"/>
              </a:rPr>
              <a:t>J Am Coll Cardiol  </a:t>
            </a:r>
            <a:r>
              <a:rPr lang="en-US" sz="950">
                <a:solidFill>
                  <a:srgbClr val="FFFFFF"/>
                </a:solidFill>
                <a:latin typeface="Arial"/>
                <a:ea typeface="Arial"/>
                <a:cs typeface="Arial"/>
                <a:sym typeface="Arial"/>
              </a:rPr>
              <a:t>2007;50:e1–e157.</a:t>
            </a:r>
            <a:endParaRPr sz="950">
              <a:solidFill>
                <a:srgbClr val="FFFFFF"/>
              </a:solidFill>
              <a:latin typeface="Arial"/>
              <a:ea typeface="Arial"/>
              <a:cs typeface="Arial"/>
              <a:sym typeface="Arial"/>
            </a:endParaRPr>
          </a:p>
          <a:p>
            <a:pPr indent="0" lvl="0" marL="12700" marR="18573" rtl="0" algn="l">
              <a:lnSpc>
                <a:spcPct val="95825"/>
              </a:lnSpc>
              <a:spcBef>
                <a:spcPts val="55"/>
              </a:spcBef>
              <a:spcAft>
                <a:spcPts val="0"/>
              </a:spcAft>
              <a:buNone/>
            </a:pPr>
            <a:r>
              <a:rPr lang="en-US" sz="950">
                <a:solidFill>
                  <a:srgbClr val="FFFFFF"/>
                </a:solidFill>
                <a:latin typeface="Arial"/>
                <a:ea typeface="Arial"/>
                <a:cs typeface="Arial"/>
                <a:sym typeface="Arial"/>
              </a:rPr>
              <a:t>GRACE = Global Registry of Acute Coronary  Events.</a:t>
            </a:r>
            <a:endParaRPr sz="950">
              <a:solidFill>
                <a:srgbClr val="FFFFFF"/>
              </a:solidFill>
              <a:latin typeface="Arial"/>
              <a:ea typeface="Arial"/>
              <a:cs typeface="Arial"/>
              <a:sym typeface="Arial"/>
            </a:endParaRPr>
          </a:p>
        </p:txBody>
      </p:sp>
      <p:sp>
        <p:nvSpPr>
          <p:cNvPr id="1157" name="Google Shape;1157;p105"/>
          <p:cNvSpPr txBox="1"/>
          <p:nvPr/>
        </p:nvSpPr>
        <p:spPr>
          <a:xfrm>
            <a:off x="533400" y="1917700"/>
            <a:ext cx="8069326" cy="152400"/>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44" name="Shape 544"/>
        <p:cNvGrpSpPr/>
        <p:nvPr/>
      </p:nvGrpSpPr>
      <p:grpSpPr>
        <a:xfrm>
          <a:off x="0" y="0"/>
          <a:ext cx="0" cy="0"/>
          <a:chOff x="0" y="0"/>
          <a:chExt cx="0" cy="0"/>
        </a:xfrm>
      </p:grpSpPr>
      <p:sp>
        <p:nvSpPr>
          <p:cNvPr id="545" name="Google Shape;545;p88"/>
          <p:cNvSpPr/>
          <p:nvPr/>
        </p:nvSpPr>
        <p:spPr>
          <a:xfrm>
            <a:off x="2971800" y="1196974"/>
            <a:ext cx="5107281" cy="644525"/>
          </a:xfrm>
          <a:prstGeom prst="roundRect">
            <a:avLst>
              <a:gd fmla="val 16667" name="adj"/>
            </a:avLst>
          </a:prstGeom>
          <a:solidFill>
            <a:srgbClr val="FFEBA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546" name="Google Shape;546;p88"/>
          <p:cNvSpPr txBox="1"/>
          <p:nvPr/>
        </p:nvSpPr>
        <p:spPr>
          <a:xfrm>
            <a:off x="2968625" y="1331913"/>
            <a:ext cx="5019175"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800" u="none" cap="none" strike="noStrike">
                <a:solidFill>
                  <a:srgbClr val="38342D"/>
                </a:solidFill>
                <a:latin typeface="Arial"/>
                <a:ea typeface="Arial"/>
                <a:cs typeface="Arial"/>
                <a:sym typeface="Arial"/>
              </a:rPr>
              <a:t>Nghi ngờ HCMVC (Đau ngực kiểu HCMVC)</a:t>
            </a:r>
            <a:endParaRPr/>
          </a:p>
        </p:txBody>
      </p:sp>
      <p:sp>
        <p:nvSpPr>
          <p:cNvPr id="547" name="Google Shape;547;p88"/>
          <p:cNvSpPr txBox="1"/>
          <p:nvPr/>
        </p:nvSpPr>
        <p:spPr>
          <a:xfrm>
            <a:off x="4370388" y="6235700"/>
            <a:ext cx="4513262"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8000"/>
                </a:solidFill>
                <a:latin typeface="Arial"/>
                <a:ea typeface="Arial"/>
                <a:cs typeface="Arial"/>
                <a:sym typeface="Arial"/>
              </a:rPr>
              <a:t>+ = dấu ấn/men tim dương tính</a:t>
            </a:r>
            <a:endParaRPr/>
          </a:p>
        </p:txBody>
      </p:sp>
      <p:sp>
        <p:nvSpPr>
          <p:cNvPr id="548" name="Google Shape;548;p88"/>
          <p:cNvSpPr txBox="1"/>
          <p:nvPr/>
        </p:nvSpPr>
        <p:spPr>
          <a:xfrm>
            <a:off x="814388" y="179388"/>
            <a:ext cx="7732712" cy="6463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FFFF00"/>
                </a:solidFill>
                <a:latin typeface="Calibri"/>
                <a:ea typeface="Calibri"/>
                <a:cs typeface="Calibri"/>
                <a:sym typeface="Calibri"/>
              </a:rPr>
              <a:t>Hội chứng mạch vành cấp</a:t>
            </a:r>
            <a:endParaRPr b="1" i="0" sz="3600" u="none" cap="none" strike="noStrike">
              <a:solidFill>
                <a:srgbClr val="FFFF00"/>
              </a:solidFill>
              <a:latin typeface="Calibri"/>
              <a:ea typeface="Calibri"/>
              <a:cs typeface="Calibri"/>
              <a:sym typeface="Calibri"/>
            </a:endParaRPr>
          </a:p>
        </p:txBody>
      </p:sp>
      <p:grpSp>
        <p:nvGrpSpPr>
          <p:cNvPr id="549" name="Google Shape;549;p88"/>
          <p:cNvGrpSpPr/>
          <p:nvPr/>
        </p:nvGrpSpPr>
        <p:grpSpPr>
          <a:xfrm>
            <a:off x="2292350" y="4127500"/>
            <a:ext cx="5349875" cy="773113"/>
            <a:chOff x="1624" y="2600"/>
            <a:chExt cx="3792" cy="487"/>
          </a:xfrm>
        </p:grpSpPr>
        <p:cxnSp>
          <p:nvCxnSpPr>
            <p:cNvPr id="550" name="Google Shape;550;p88"/>
            <p:cNvCxnSpPr/>
            <p:nvPr/>
          </p:nvCxnSpPr>
          <p:spPr>
            <a:xfrm flipH="1">
              <a:off x="1624" y="2696"/>
              <a:ext cx="336" cy="336"/>
            </a:xfrm>
            <a:prstGeom prst="straightConnector1">
              <a:avLst/>
            </a:prstGeom>
            <a:noFill/>
            <a:ln cap="flat" cmpd="sng" w="76200">
              <a:solidFill>
                <a:schemeClr val="lt1"/>
              </a:solidFill>
              <a:prstDash val="solid"/>
              <a:round/>
              <a:headEnd len="med" w="med" type="none"/>
              <a:tailEnd len="med" w="med" type="triangle"/>
            </a:ln>
            <a:effectLst>
              <a:outerShdw rotWithShape="0" algn="ctr" dir="1593903" dist="56796">
                <a:schemeClr val="dk1"/>
              </a:outerShdw>
            </a:effectLst>
          </p:spPr>
        </p:cxnSp>
        <p:cxnSp>
          <p:nvCxnSpPr>
            <p:cNvPr id="551" name="Google Shape;551;p88"/>
            <p:cNvCxnSpPr/>
            <p:nvPr/>
          </p:nvCxnSpPr>
          <p:spPr>
            <a:xfrm rot="112314">
              <a:off x="2776" y="2742"/>
              <a:ext cx="768" cy="240"/>
            </a:xfrm>
            <a:prstGeom prst="straightConnector1">
              <a:avLst/>
            </a:prstGeom>
            <a:noFill/>
            <a:ln cap="flat" cmpd="sng" w="57150">
              <a:solidFill>
                <a:srgbClr val="FF8000"/>
              </a:solidFill>
              <a:prstDash val="solid"/>
              <a:round/>
              <a:headEnd len="med" w="med" type="none"/>
              <a:tailEnd len="med" w="med" type="triangle"/>
            </a:ln>
            <a:effectLst>
              <a:outerShdw rotWithShape="0" algn="ctr" dir="4091915" dist="68392">
                <a:schemeClr val="dk1"/>
              </a:outerShdw>
            </a:effectLst>
          </p:spPr>
        </p:cxnSp>
        <p:cxnSp>
          <p:nvCxnSpPr>
            <p:cNvPr id="552" name="Google Shape;552;p88"/>
            <p:cNvCxnSpPr/>
            <p:nvPr/>
          </p:nvCxnSpPr>
          <p:spPr>
            <a:xfrm>
              <a:off x="3016" y="2600"/>
              <a:ext cx="2400" cy="384"/>
            </a:xfrm>
            <a:prstGeom prst="straightConnector1">
              <a:avLst/>
            </a:prstGeom>
            <a:noFill/>
            <a:ln cap="flat" cmpd="sng" w="19050">
              <a:solidFill>
                <a:srgbClr val="FF8000"/>
              </a:solidFill>
              <a:prstDash val="solid"/>
              <a:round/>
              <a:headEnd len="med" w="med" type="none"/>
              <a:tailEnd len="med" w="med" type="triangle"/>
            </a:ln>
            <a:effectLst>
              <a:outerShdw rotWithShape="0" algn="ctr" dir="3378596" dist="45791">
                <a:schemeClr val="dk1"/>
              </a:outerShdw>
            </a:effectLst>
          </p:spPr>
        </p:cxnSp>
        <p:sp>
          <p:nvSpPr>
            <p:cNvPr id="553" name="Google Shape;553;p88"/>
            <p:cNvSpPr txBox="1"/>
            <p:nvPr/>
          </p:nvSpPr>
          <p:spPr>
            <a:xfrm>
              <a:off x="2950" y="2833"/>
              <a:ext cx="236"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8000"/>
                  </a:solidFill>
                  <a:latin typeface="Arial"/>
                  <a:ea typeface="Arial"/>
                  <a:cs typeface="Arial"/>
                  <a:sym typeface="Arial"/>
                </a:rPr>
                <a:t>+</a:t>
              </a:r>
              <a:endParaRPr b="0" i="0" sz="2000" u="none" cap="none" strike="noStrike">
                <a:solidFill>
                  <a:srgbClr val="FFFFFF"/>
                </a:solidFill>
                <a:latin typeface="Arial"/>
                <a:ea typeface="Arial"/>
                <a:cs typeface="Arial"/>
                <a:sym typeface="Arial"/>
              </a:endParaRPr>
            </a:p>
          </p:txBody>
        </p:sp>
        <p:sp>
          <p:nvSpPr>
            <p:cNvPr id="554" name="Google Shape;554;p88"/>
            <p:cNvSpPr txBox="1"/>
            <p:nvPr/>
          </p:nvSpPr>
          <p:spPr>
            <a:xfrm>
              <a:off x="4728" y="2837"/>
              <a:ext cx="234"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8000"/>
                  </a:solidFill>
                  <a:latin typeface="Arial"/>
                  <a:ea typeface="Arial"/>
                  <a:cs typeface="Arial"/>
                  <a:sym typeface="Arial"/>
                </a:rPr>
                <a:t>+</a:t>
              </a:r>
              <a:endParaRPr/>
            </a:p>
          </p:txBody>
        </p:sp>
      </p:grpSp>
      <p:grpSp>
        <p:nvGrpSpPr>
          <p:cNvPr id="555" name="Google Shape;555;p88"/>
          <p:cNvGrpSpPr/>
          <p:nvPr/>
        </p:nvGrpSpPr>
        <p:grpSpPr>
          <a:xfrm>
            <a:off x="5407330" y="4127500"/>
            <a:ext cx="3157233" cy="776288"/>
            <a:chOff x="3832" y="2600"/>
            <a:chExt cx="2237" cy="489"/>
          </a:xfrm>
        </p:grpSpPr>
        <p:cxnSp>
          <p:nvCxnSpPr>
            <p:cNvPr id="556" name="Google Shape;556;p88"/>
            <p:cNvCxnSpPr/>
            <p:nvPr/>
          </p:nvCxnSpPr>
          <p:spPr>
            <a:xfrm rot="819738">
              <a:off x="5515" y="2744"/>
              <a:ext cx="384" cy="218"/>
            </a:xfrm>
            <a:prstGeom prst="straightConnector1">
              <a:avLst/>
            </a:prstGeom>
            <a:noFill/>
            <a:ln cap="flat" cmpd="sng" w="88900">
              <a:solidFill>
                <a:srgbClr val="FF8000"/>
              </a:solidFill>
              <a:prstDash val="solid"/>
              <a:round/>
              <a:headEnd len="med" w="med" type="none"/>
              <a:tailEnd len="med" w="med" type="triangle"/>
            </a:ln>
            <a:effectLst>
              <a:outerShdw rotWithShape="0" algn="ctr" dir="6993903" dist="56796">
                <a:schemeClr val="dk1"/>
              </a:outerShdw>
            </a:effectLst>
          </p:spPr>
        </p:cxnSp>
        <p:cxnSp>
          <p:nvCxnSpPr>
            <p:cNvPr id="557" name="Google Shape;557;p88"/>
            <p:cNvCxnSpPr/>
            <p:nvPr/>
          </p:nvCxnSpPr>
          <p:spPr>
            <a:xfrm flipH="1">
              <a:off x="3832" y="2600"/>
              <a:ext cx="672" cy="432"/>
            </a:xfrm>
            <a:prstGeom prst="straightConnector1">
              <a:avLst/>
            </a:prstGeom>
            <a:noFill/>
            <a:ln cap="flat" cmpd="sng" w="38100">
              <a:solidFill>
                <a:srgbClr val="FF8000"/>
              </a:solidFill>
              <a:prstDash val="solid"/>
              <a:round/>
              <a:headEnd len="med" w="med" type="none"/>
              <a:tailEnd len="med" w="med" type="triangle"/>
            </a:ln>
            <a:effectLst>
              <a:outerShdw rotWithShape="0" algn="ctr" dir="2700000" dist="35921">
                <a:schemeClr val="dk1"/>
              </a:outerShdw>
            </a:effectLst>
          </p:spPr>
        </p:cxnSp>
        <p:sp>
          <p:nvSpPr>
            <p:cNvPr id="558" name="Google Shape;558;p88"/>
            <p:cNvSpPr txBox="1"/>
            <p:nvPr/>
          </p:nvSpPr>
          <p:spPr>
            <a:xfrm>
              <a:off x="4063" y="2835"/>
              <a:ext cx="234"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8000"/>
                  </a:solidFill>
                  <a:latin typeface="Arial"/>
                  <a:ea typeface="Arial"/>
                  <a:cs typeface="Arial"/>
                  <a:sym typeface="Arial"/>
                </a:rPr>
                <a:t>+</a:t>
              </a:r>
              <a:endParaRPr b="0" i="0" sz="2000" u="none" cap="none" strike="noStrike">
                <a:solidFill>
                  <a:srgbClr val="FFFFFF"/>
                </a:solidFill>
                <a:latin typeface="Arial"/>
                <a:ea typeface="Arial"/>
                <a:cs typeface="Arial"/>
                <a:sym typeface="Arial"/>
              </a:endParaRPr>
            </a:p>
          </p:txBody>
        </p:sp>
        <p:sp>
          <p:nvSpPr>
            <p:cNvPr id="559" name="Google Shape;559;p88"/>
            <p:cNvSpPr txBox="1"/>
            <p:nvPr/>
          </p:nvSpPr>
          <p:spPr>
            <a:xfrm>
              <a:off x="5833" y="2839"/>
              <a:ext cx="236" cy="2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8000"/>
                  </a:solidFill>
                  <a:latin typeface="Arial"/>
                  <a:ea typeface="Arial"/>
                  <a:cs typeface="Arial"/>
                  <a:sym typeface="Arial"/>
                </a:rPr>
                <a:t>+</a:t>
              </a:r>
              <a:endParaRPr b="0" i="0" sz="2000" u="none" cap="none" strike="noStrike">
                <a:solidFill>
                  <a:srgbClr val="FFFFFF"/>
                </a:solidFill>
                <a:latin typeface="Arial"/>
                <a:ea typeface="Arial"/>
                <a:cs typeface="Arial"/>
                <a:sym typeface="Arial"/>
              </a:endParaRPr>
            </a:p>
          </p:txBody>
        </p:sp>
      </p:grpSp>
      <p:sp>
        <p:nvSpPr>
          <p:cNvPr id="560" name="Google Shape;560;p88"/>
          <p:cNvSpPr txBox="1"/>
          <p:nvPr/>
        </p:nvSpPr>
        <p:spPr>
          <a:xfrm>
            <a:off x="34925" y="1196975"/>
            <a:ext cx="2005013"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FFFF"/>
                </a:solidFill>
                <a:latin typeface="Arial"/>
                <a:ea typeface="Arial"/>
                <a:cs typeface="Arial"/>
                <a:sym typeface="Arial"/>
              </a:rPr>
              <a:t>Nhận biết</a:t>
            </a:r>
            <a:endParaRPr b="0" i="0" sz="2000" u="none" cap="none" strike="noStrike">
              <a:solidFill>
                <a:srgbClr val="FFFFFF"/>
              </a:solidFill>
              <a:latin typeface="Arial"/>
              <a:ea typeface="Arial"/>
              <a:cs typeface="Arial"/>
              <a:sym typeface="Arial"/>
            </a:endParaRPr>
          </a:p>
        </p:txBody>
      </p:sp>
      <p:sp>
        <p:nvSpPr>
          <p:cNvPr id="561" name="Google Shape;561;p88"/>
          <p:cNvSpPr txBox="1"/>
          <p:nvPr/>
        </p:nvSpPr>
        <p:spPr>
          <a:xfrm>
            <a:off x="-577056" y="6539112"/>
            <a:ext cx="52578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FFFFFF"/>
                </a:solidFill>
                <a:latin typeface="Arial"/>
                <a:ea typeface="Arial"/>
                <a:cs typeface="Arial"/>
                <a:sym typeface="Arial"/>
              </a:rPr>
              <a:t>Amsterdam EA, et al. 2014 AHA/ACC NSTE-ACS</a:t>
            </a:r>
            <a:endParaRPr b="0" i="0" sz="1400" u="none" cap="none" strike="noStrike">
              <a:solidFill>
                <a:srgbClr val="FFFFFF"/>
              </a:solidFill>
              <a:latin typeface="Arial"/>
              <a:ea typeface="Arial"/>
              <a:cs typeface="Arial"/>
              <a:sym typeface="Arial"/>
            </a:endParaRPr>
          </a:p>
        </p:txBody>
      </p:sp>
      <p:grpSp>
        <p:nvGrpSpPr>
          <p:cNvPr id="562" name="Google Shape;562;p88"/>
          <p:cNvGrpSpPr/>
          <p:nvPr/>
        </p:nvGrpSpPr>
        <p:grpSpPr>
          <a:xfrm>
            <a:off x="36513" y="1593850"/>
            <a:ext cx="8658225" cy="3203575"/>
            <a:chOff x="26" y="996"/>
            <a:chExt cx="6136" cy="2018"/>
          </a:xfrm>
        </p:grpSpPr>
        <p:sp>
          <p:nvSpPr>
            <p:cNvPr id="563" name="Google Shape;563;p88"/>
            <p:cNvSpPr/>
            <p:nvPr/>
          </p:nvSpPr>
          <p:spPr>
            <a:xfrm rot="1902317">
              <a:off x="4129" y="1442"/>
              <a:ext cx="960" cy="326"/>
            </a:xfrm>
            <a:prstGeom prst="rightArrow">
              <a:avLst>
                <a:gd fmla="val 50000" name="adj1"/>
                <a:gd fmla="val 82468" name="adj2"/>
              </a:avLst>
            </a:prstGeom>
            <a:solidFill>
              <a:srgbClr val="FFEBAB"/>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CAF278"/>
                </a:buClr>
                <a:buSzPts val="2400"/>
                <a:buFont typeface="Arial"/>
                <a:buNone/>
              </a:pPr>
              <a:r>
                <a:t/>
              </a:r>
              <a:endParaRPr b="1" i="0" sz="2400" u="none" cap="none" strike="noStrike">
                <a:solidFill>
                  <a:srgbClr val="FFFFFF"/>
                </a:solidFill>
                <a:latin typeface="Arial"/>
                <a:ea typeface="Arial"/>
                <a:cs typeface="Arial"/>
                <a:sym typeface="Arial"/>
              </a:endParaRPr>
            </a:p>
          </p:txBody>
        </p:sp>
        <p:sp>
          <p:nvSpPr>
            <p:cNvPr id="564" name="Google Shape;564;p88"/>
            <p:cNvSpPr/>
            <p:nvPr/>
          </p:nvSpPr>
          <p:spPr>
            <a:xfrm flipH="1" rot="-1902317">
              <a:off x="2344" y="1448"/>
              <a:ext cx="960" cy="288"/>
            </a:xfrm>
            <a:prstGeom prst="rightArrow">
              <a:avLst>
                <a:gd fmla="val 50000" name="adj1"/>
                <a:gd fmla="val 83333" name="adj2"/>
              </a:avLst>
            </a:prstGeom>
            <a:solidFill>
              <a:srgbClr val="FFEBAB"/>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CAF278"/>
                </a:buClr>
                <a:buSzPts val="2400"/>
                <a:buFont typeface="Arial"/>
                <a:buNone/>
              </a:pPr>
              <a:r>
                <a:t/>
              </a:r>
              <a:endParaRPr b="1" i="0" sz="2400" u="none" cap="none" strike="noStrike">
                <a:solidFill>
                  <a:srgbClr val="FFFFFF"/>
                </a:solidFill>
                <a:latin typeface="Arial"/>
                <a:ea typeface="Arial"/>
                <a:cs typeface="Arial"/>
                <a:sym typeface="Arial"/>
              </a:endParaRPr>
            </a:p>
          </p:txBody>
        </p:sp>
        <p:sp>
          <p:nvSpPr>
            <p:cNvPr id="565" name="Google Shape;565;p88"/>
            <p:cNvSpPr/>
            <p:nvPr/>
          </p:nvSpPr>
          <p:spPr>
            <a:xfrm>
              <a:off x="612" y="996"/>
              <a:ext cx="198" cy="476"/>
            </a:xfrm>
            <a:prstGeom prst="downArrow">
              <a:avLst>
                <a:gd fmla="val 50000" name="adj1"/>
                <a:gd fmla="val 109104" name="adj2"/>
              </a:avLst>
            </a:prstGeom>
            <a:solidFill>
              <a:srgbClr val="FFEB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t/>
              </a:r>
              <a:endParaRPr b="0" i="0" sz="1600" u="none" cap="none" strike="noStrike">
                <a:solidFill>
                  <a:srgbClr val="FFFFFF"/>
                </a:solidFill>
                <a:latin typeface="Arial"/>
                <a:ea typeface="Arial"/>
                <a:cs typeface="Arial"/>
                <a:sym typeface="Arial"/>
              </a:endParaRPr>
            </a:p>
          </p:txBody>
        </p:sp>
        <p:grpSp>
          <p:nvGrpSpPr>
            <p:cNvPr id="566" name="Google Shape;566;p88"/>
            <p:cNvGrpSpPr/>
            <p:nvPr/>
          </p:nvGrpSpPr>
          <p:grpSpPr>
            <a:xfrm>
              <a:off x="26" y="1976"/>
              <a:ext cx="6136" cy="1038"/>
              <a:chOff x="26" y="1976"/>
              <a:chExt cx="6136" cy="1038"/>
            </a:xfrm>
          </p:grpSpPr>
          <p:sp>
            <p:nvSpPr>
              <p:cNvPr id="567" name="Google Shape;567;p88"/>
              <p:cNvSpPr txBox="1"/>
              <p:nvPr/>
            </p:nvSpPr>
            <p:spPr>
              <a:xfrm>
                <a:off x="26" y="2568"/>
                <a:ext cx="1421" cy="4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FFFF"/>
                    </a:solidFill>
                    <a:latin typeface="Arial"/>
                    <a:ea typeface="Arial"/>
                    <a:cs typeface="Arial"/>
                    <a:sym typeface="Arial"/>
                  </a:rPr>
                  <a:t>Cardiac biomarker</a:t>
                </a:r>
                <a:endParaRPr/>
              </a:p>
            </p:txBody>
          </p:sp>
          <p:grpSp>
            <p:nvGrpSpPr>
              <p:cNvPr id="568" name="Google Shape;568;p88"/>
              <p:cNvGrpSpPr/>
              <p:nvPr/>
            </p:nvGrpSpPr>
            <p:grpSpPr>
              <a:xfrm>
                <a:off x="4264" y="1976"/>
                <a:ext cx="1898" cy="720"/>
                <a:chOff x="4264" y="1976"/>
                <a:chExt cx="1898" cy="720"/>
              </a:xfrm>
            </p:grpSpPr>
            <p:sp>
              <p:nvSpPr>
                <p:cNvPr id="569" name="Google Shape;569;p88"/>
                <p:cNvSpPr/>
                <p:nvPr/>
              </p:nvSpPr>
              <p:spPr>
                <a:xfrm>
                  <a:off x="4408" y="1976"/>
                  <a:ext cx="1296" cy="720"/>
                </a:xfrm>
                <a:prstGeom prst="ellipse">
                  <a:avLst/>
                </a:prstGeom>
                <a:solidFill>
                  <a:srgbClr val="FFEBA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70" name="Google Shape;570;p88"/>
                <p:cNvSpPr txBox="1"/>
                <p:nvPr/>
              </p:nvSpPr>
              <p:spPr>
                <a:xfrm>
                  <a:off x="4264" y="2168"/>
                  <a:ext cx="1680" cy="32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003D7A"/>
                      </a:solidFill>
                      <a:latin typeface="Arial"/>
                      <a:ea typeface="Arial"/>
                      <a:cs typeface="Arial"/>
                      <a:sym typeface="Arial"/>
                    </a:rPr>
                    <a:t>ST ↑</a:t>
                  </a:r>
                  <a:endParaRPr b="1" sz="2800">
                    <a:solidFill>
                      <a:srgbClr val="003D7A"/>
                    </a:solidFill>
                    <a:latin typeface="Arial"/>
                    <a:ea typeface="Arial"/>
                    <a:cs typeface="Arial"/>
                    <a:sym typeface="Arial"/>
                  </a:endParaRPr>
                </a:p>
              </p:txBody>
            </p:sp>
            <p:pic>
              <p:nvPicPr>
                <p:cNvPr id="571" name="Google Shape;571;p88"/>
                <p:cNvPicPr preferRelativeResize="0"/>
                <p:nvPr/>
              </p:nvPicPr>
              <p:blipFill rotWithShape="1">
                <a:blip r:embed="rId3">
                  <a:alphaModFix/>
                </a:blip>
                <a:srcRect b="0" l="0" r="0" t="0"/>
                <a:stretch/>
              </p:blipFill>
              <p:spPr>
                <a:xfrm>
                  <a:off x="5661" y="2029"/>
                  <a:ext cx="501" cy="384"/>
                </a:xfrm>
                <a:prstGeom prst="rect">
                  <a:avLst/>
                </a:prstGeom>
                <a:solidFill>
                  <a:srgbClr val="FFEBAB"/>
                </a:solidFill>
                <a:ln>
                  <a:noFill/>
                </a:ln>
              </p:spPr>
            </p:pic>
          </p:grpSp>
          <p:grpSp>
            <p:nvGrpSpPr>
              <p:cNvPr id="572" name="Google Shape;572;p88"/>
              <p:cNvGrpSpPr/>
              <p:nvPr/>
            </p:nvGrpSpPr>
            <p:grpSpPr>
              <a:xfrm>
                <a:off x="1528" y="1976"/>
                <a:ext cx="2316" cy="720"/>
                <a:chOff x="1528" y="1976"/>
                <a:chExt cx="2316" cy="720"/>
              </a:xfrm>
            </p:grpSpPr>
            <p:sp>
              <p:nvSpPr>
                <p:cNvPr id="573" name="Google Shape;573;p88"/>
                <p:cNvSpPr/>
                <p:nvPr/>
              </p:nvSpPr>
              <p:spPr>
                <a:xfrm>
                  <a:off x="1720" y="1976"/>
                  <a:ext cx="1296" cy="720"/>
                </a:xfrm>
                <a:prstGeom prst="ellipse">
                  <a:avLst/>
                </a:prstGeom>
                <a:solidFill>
                  <a:srgbClr val="FFEBA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Arial"/>
                    <a:ea typeface="Arial"/>
                    <a:cs typeface="Arial"/>
                    <a:sym typeface="Arial"/>
                  </a:endParaRPr>
                </a:p>
              </p:txBody>
            </p:sp>
            <p:sp>
              <p:nvSpPr>
                <p:cNvPr id="574" name="Google Shape;574;p88"/>
                <p:cNvSpPr txBox="1"/>
                <p:nvPr/>
              </p:nvSpPr>
              <p:spPr>
                <a:xfrm>
                  <a:off x="1528" y="2168"/>
                  <a:ext cx="1681" cy="32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003D7A"/>
                      </a:solidFill>
                      <a:latin typeface="Arial"/>
                      <a:ea typeface="Arial"/>
                      <a:cs typeface="Arial"/>
                      <a:sym typeface="Arial"/>
                    </a:rPr>
                    <a:t>Non-ST ↑</a:t>
                  </a:r>
                  <a:endParaRPr b="1" sz="2800">
                    <a:solidFill>
                      <a:srgbClr val="003D7A"/>
                    </a:solidFill>
                    <a:latin typeface="Arial"/>
                    <a:ea typeface="Arial"/>
                    <a:cs typeface="Arial"/>
                    <a:sym typeface="Arial"/>
                  </a:endParaRPr>
                </a:p>
              </p:txBody>
            </p:sp>
            <p:pic>
              <p:nvPicPr>
                <p:cNvPr id="575" name="Google Shape;575;p88"/>
                <p:cNvPicPr preferRelativeResize="0"/>
                <p:nvPr/>
              </p:nvPicPr>
              <p:blipFill rotWithShape="1">
                <a:blip r:embed="rId4">
                  <a:alphaModFix/>
                </a:blip>
                <a:srcRect b="0" l="0" r="0" t="0"/>
                <a:stretch/>
              </p:blipFill>
              <p:spPr>
                <a:xfrm>
                  <a:off x="3374" y="1990"/>
                  <a:ext cx="470" cy="476"/>
                </a:xfrm>
                <a:prstGeom prst="rect">
                  <a:avLst/>
                </a:prstGeom>
                <a:solidFill>
                  <a:srgbClr val="FFEBAB"/>
                </a:solidFill>
                <a:ln>
                  <a:noFill/>
                </a:ln>
              </p:spPr>
            </p:pic>
            <p:pic>
              <p:nvPicPr>
                <p:cNvPr id="576" name="Google Shape;576;p88"/>
                <p:cNvPicPr preferRelativeResize="0"/>
                <p:nvPr/>
              </p:nvPicPr>
              <p:blipFill rotWithShape="1">
                <a:blip r:embed="rId5">
                  <a:alphaModFix/>
                </a:blip>
                <a:srcRect b="0" l="0" r="0" t="0"/>
                <a:stretch/>
              </p:blipFill>
              <p:spPr>
                <a:xfrm>
                  <a:off x="2958" y="1990"/>
                  <a:ext cx="412" cy="478"/>
                </a:xfrm>
                <a:prstGeom prst="rect">
                  <a:avLst/>
                </a:prstGeom>
                <a:solidFill>
                  <a:srgbClr val="FFEBAB"/>
                </a:solidFill>
                <a:ln>
                  <a:noFill/>
                </a:ln>
              </p:spPr>
            </p:pic>
          </p:grpSp>
        </p:grpSp>
      </p:grpSp>
      <p:grpSp>
        <p:nvGrpSpPr>
          <p:cNvPr id="577" name="Google Shape;577;p88"/>
          <p:cNvGrpSpPr/>
          <p:nvPr/>
        </p:nvGrpSpPr>
        <p:grpSpPr>
          <a:xfrm>
            <a:off x="150813" y="4783138"/>
            <a:ext cx="8594725" cy="1289050"/>
            <a:chOff x="94" y="3080"/>
            <a:chExt cx="6090" cy="812"/>
          </a:xfrm>
        </p:grpSpPr>
        <p:sp>
          <p:nvSpPr>
            <p:cNvPr id="578" name="Google Shape;578;p88"/>
            <p:cNvSpPr txBox="1"/>
            <p:nvPr/>
          </p:nvSpPr>
          <p:spPr>
            <a:xfrm>
              <a:off x="94" y="3414"/>
              <a:ext cx="1108" cy="44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FFFF"/>
                  </a:solidFill>
                  <a:latin typeface="Arial"/>
                  <a:ea typeface="Arial"/>
                  <a:cs typeface="Arial"/>
                  <a:sym typeface="Arial"/>
                </a:rPr>
                <a:t>Chẩn đoán xác định</a:t>
              </a:r>
              <a:endParaRPr sz="2000">
                <a:solidFill>
                  <a:srgbClr val="FFFFFF"/>
                </a:solidFill>
                <a:latin typeface="Arial"/>
                <a:ea typeface="Arial"/>
                <a:cs typeface="Arial"/>
                <a:sym typeface="Arial"/>
              </a:endParaRPr>
            </a:p>
          </p:txBody>
        </p:sp>
        <p:grpSp>
          <p:nvGrpSpPr>
            <p:cNvPr id="579" name="Google Shape;579;p88"/>
            <p:cNvGrpSpPr/>
            <p:nvPr/>
          </p:nvGrpSpPr>
          <p:grpSpPr>
            <a:xfrm>
              <a:off x="1346" y="3080"/>
              <a:ext cx="4838" cy="812"/>
              <a:chOff x="1346" y="3080"/>
              <a:chExt cx="4838" cy="812"/>
            </a:xfrm>
          </p:grpSpPr>
          <p:grpSp>
            <p:nvGrpSpPr>
              <p:cNvPr id="580" name="Google Shape;580;p88"/>
              <p:cNvGrpSpPr/>
              <p:nvPr/>
            </p:nvGrpSpPr>
            <p:grpSpPr>
              <a:xfrm>
                <a:off x="1346" y="3091"/>
                <a:ext cx="1248" cy="801"/>
                <a:chOff x="1346" y="3091"/>
                <a:chExt cx="1248" cy="801"/>
              </a:xfrm>
            </p:grpSpPr>
            <p:sp>
              <p:nvSpPr>
                <p:cNvPr id="581" name="Google Shape;581;p88"/>
                <p:cNvSpPr/>
                <p:nvPr/>
              </p:nvSpPr>
              <p:spPr>
                <a:xfrm>
                  <a:off x="1346" y="3091"/>
                  <a:ext cx="1248" cy="768"/>
                </a:xfrm>
                <a:prstGeom prst="rect">
                  <a:avLst/>
                </a:prstGeom>
                <a:solidFill>
                  <a:srgbClr val="FFA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t/>
                  </a:r>
                  <a:endParaRPr b="0" sz="1600" u="none">
                    <a:solidFill>
                      <a:srgbClr val="FFFFFF"/>
                    </a:solidFill>
                    <a:latin typeface="Arial"/>
                    <a:ea typeface="Arial"/>
                    <a:cs typeface="Arial"/>
                    <a:sym typeface="Arial"/>
                  </a:endParaRPr>
                </a:p>
              </p:txBody>
            </p:sp>
            <p:sp>
              <p:nvSpPr>
                <p:cNvPr id="582" name="Google Shape;582;p88"/>
                <p:cNvSpPr txBox="1"/>
                <p:nvPr/>
              </p:nvSpPr>
              <p:spPr>
                <a:xfrm>
                  <a:off x="1403" y="3161"/>
                  <a:ext cx="1114" cy="73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003D7A"/>
                      </a:solidFill>
                      <a:latin typeface="Arial"/>
                      <a:ea typeface="Arial"/>
                      <a:cs typeface="Arial"/>
                      <a:sym typeface="Arial"/>
                    </a:rPr>
                    <a:t>ĐTN</a:t>
                  </a:r>
                  <a:endParaRPr/>
                </a:p>
                <a:p>
                  <a:pPr indent="0" lvl="0" marL="0" marR="0" rtl="0" algn="ctr">
                    <a:spcBef>
                      <a:spcPts val="1400"/>
                    </a:spcBef>
                    <a:spcAft>
                      <a:spcPts val="0"/>
                    </a:spcAft>
                    <a:buNone/>
                  </a:pPr>
                  <a:r>
                    <a:rPr b="1" lang="en-US" sz="2800">
                      <a:solidFill>
                        <a:srgbClr val="003D7A"/>
                      </a:solidFill>
                      <a:latin typeface="Arial"/>
                      <a:ea typeface="Arial"/>
                      <a:cs typeface="Arial"/>
                      <a:sym typeface="Arial"/>
                    </a:rPr>
                    <a:t>KÔĐ</a:t>
                  </a:r>
                  <a:endParaRPr/>
                </a:p>
              </p:txBody>
            </p:sp>
          </p:grpSp>
          <p:grpSp>
            <p:nvGrpSpPr>
              <p:cNvPr id="583" name="Google Shape;583;p88"/>
              <p:cNvGrpSpPr/>
              <p:nvPr/>
            </p:nvGrpSpPr>
            <p:grpSpPr>
              <a:xfrm>
                <a:off x="3136" y="3080"/>
                <a:ext cx="1248" cy="768"/>
                <a:chOff x="3136" y="3080"/>
                <a:chExt cx="1248" cy="768"/>
              </a:xfrm>
            </p:grpSpPr>
            <p:sp>
              <p:nvSpPr>
                <p:cNvPr id="584" name="Google Shape;584;p88"/>
                <p:cNvSpPr/>
                <p:nvPr/>
              </p:nvSpPr>
              <p:spPr>
                <a:xfrm>
                  <a:off x="3136" y="3080"/>
                  <a:ext cx="1248" cy="768"/>
                </a:xfrm>
                <a:prstGeom prst="rect">
                  <a:avLst/>
                </a:prstGeom>
                <a:solidFill>
                  <a:srgbClr val="FFA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t/>
                  </a:r>
                  <a:endParaRPr b="0" sz="1600" u="none">
                    <a:solidFill>
                      <a:srgbClr val="FFFFFF"/>
                    </a:solidFill>
                    <a:latin typeface="Arial"/>
                    <a:ea typeface="Arial"/>
                    <a:cs typeface="Arial"/>
                    <a:sym typeface="Arial"/>
                  </a:endParaRPr>
                </a:p>
              </p:txBody>
            </p:sp>
            <p:sp>
              <p:nvSpPr>
                <p:cNvPr id="585" name="Google Shape;585;p88"/>
                <p:cNvSpPr txBox="1"/>
                <p:nvPr/>
              </p:nvSpPr>
              <p:spPr>
                <a:xfrm>
                  <a:off x="3176" y="3166"/>
                  <a:ext cx="1159" cy="59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003D7A"/>
                      </a:solidFill>
                      <a:latin typeface="Arial"/>
                      <a:ea typeface="Arial"/>
                      <a:cs typeface="Arial"/>
                      <a:sym typeface="Arial"/>
                    </a:rPr>
                    <a:t>NMCT non Q</a:t>
                  </a:r>
                  <a:endParaRPr/>
                </a:p>
              </p:txBody>
            </p:sp>
          </p:grpSp>
          <p:grpSp>
            <p:nvGrpSpPr>
              <p:cNvPr id="586" name="Google Shape;586;p88"/>
              <p:cNvGrpSpPr/>
              <p:nvPr/>
            </p:nvGrpSpPr>
            <p:grpSpPr>
              <a:xfrm>
                <a:off x="4936" y="3080"/>
                <a:ext cx="1248" cy="768"/>
                <a:chOff x="4936" y="3080"/>
                <a:chExt cx="1248" cy="768"/>
              </a:xfrm>
            </p:grpSpPr>
            <p:sp>
              <p:nvSpPr>
                <p:cNvPr id="587" name="Google Shape;587;p88"/>
                <p:cNvSpPr/>
                <p:nvPr/>
              </p:nvSpPr>
              <p:spPr>
                <a:xfrm>
                  <a:off x="4936" y="3080"/>
                  <a:ext cx="1248" cy="768"/>
                </a:xfrm>
                <a:prstGeom prst="rect">
                  <a:avLst/>
                </a:prstGeom>
                <a:solidFill>
                  <a:srgbClr val="FFA3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t/>
                  </a:r>
                  <a:endParaRPr b="0" sz="1600" u="none">
                    <a:solidFill>
                      <a:srgbClr val="FFFFFF"/>
                    </a:solidFill>
                    <a:latin typeface="Arial"/>
                    <a:ea typeface="Arial"/>
                    <a:cs typeface="Arial"/>
                    <a:sym typeface="Arial"/>
                  </a:endParaRPr>
                </a:p>
              </p:txBody>
            </p:sp>
            <p:sp>
              <p:nvSpPr>
                <p:cNvPr id="588" name="Google Shape;588;p88"/>
                <p:cNvSpPr txBox="1"/>
                <p:nvPr/>
              </p:nvSpPr>
              <p:spPr>
                <a:xfrm>
                  <a:off x="4986" y="3166"/>
                  <a:ext cx="1150" cy="5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003D7A"/>
                      </a:solidFill>
                      <a:latin typeface="Arial"/>
                      <a:ea typeface="Arial"/>
                      <a:cs typeface="Arial"/>
                      <a:sym typeface="Arial"/>
                    </a:rPr>
                    <a:t>NMCT có sóng </a:t>
                  </a:r>
                  <a:r>
                    <a:rPr b="1" lang="en-US" sz="2800">
                      <a:solidFill>
                        <a:srgbClr val="003D7A"/>
                      </a:solidFill>
                      <a:latin typeface="Arial"/>
                      <a:ea typeface="Arial"/>
                      <a:cs typeface="Arial"/>
                      <a:sym typeface="Arial"/>
                    </a:rPr>
                    <a:t>Q</a:t>
                  </a:r>
                  <a:endParaRPr/>
                </a:p>
              </p:txBody>
            </p:sp>
          </p:grpSp>
        </p:grpSp>
      </p:grpSp>
      <p:sp>
        <p:nvSpPr>
          <p:cNvPr id="589" name="Google Shape;589;p88"/>
          <p:cNvSpPr txBox="1"/>
          <p:nvPr/>
        </p:nvSpPr>
        <p:spPr>
          <a:xfrm>
            <a:off x="-36513" y="2239963"/>
            <a:ext cx="2005013"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FFFF"/>
                </a:solidFill>
                <a:latin typeface="Arial"/>
                <a:ea typeface="Arial"/>
                <a:cs typeface="Arial"/>
                <a:sym typeface="Arial"/>
              </a:rPr>
              <a:t>Chẩn đoán</a:t>
            </a:r>
            <a:endParaRPr sz="2000">
              <a:solidFill>
                <a:srgbClr val="FFFFFF"/>
              </a:solidFill>
              <a:latin typeface="Arial"/>
              <a:ea typeface="Arial"/>
              <a:cs typeface="Arial"/>
              <a:sym typeface="Arial"/>
            </a:endParaRPr>
          </a:p>
        </p:txBody>
      </p:sp>
      <p:sp>
        <p:nvSpPr>
          <p:cNvPr id="590" name="Google Shape;590;p88"/>
          <p:cNvSpPr txBox="1"/>
          <p:nvPr/>
        </p:nvSpPr>
        <p:spPr>
          <a:xfrm>
            <a:off x="-36513" y="3319463"/>
            <a:ext cx="2005013" cy="3968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rgbClr val="FFFFFF"/>
                </a:solidFill>
                <a:latin typeface="Arial"/>
                <a:ea typeface="Arial"/>
                <a:cs typeface="Arial"/>
                <a:sym typeface="Arial"/>
              </a:rPr>
              <a:t>ECG</a:t>
            </a:r>
            <a:endParaRPr/>
          </a:p>
        </p:txBody>
      </p:sp>
      <p:sp>
        <p:nvSpPr>
          <p:cNvPr id="591" name="Google Shape;591;p88"/>
          <p:cNvSpPr/>
          <p:nvPr/>
        </p:nvSpPr>
        <p:spPr>
          <a:xfrm>
            <a:off x="863611" y="2597150"/>
            <a:ext cx="279389" cy="755650"/>
          </a:xfrm>
          <a:prstGeom prst="downArrow">
            <a:avLst>
              <a:gd fmla="val 50000" name="adj1"/>
              <a:gd fmla="val 109104" name="adj2"/>
            </a:avLst>
          </a:prstGeom>
          <a:solidFill>
            <a:srgbClr val="FFEB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t/>
            </a:r>
            <a:endParaRPr b="0" sz="1600" u="none">
              <a:solidFill>
                <a:srgbClr val="FFFFFF"/>
              </a:solidFill>
              <a:latin typeface="Arial"/>
              <a:ea typeface="Arial"/>
              <a:cs typeface="Arial"/>
              <a:sym typeface="Arial"/>
            </a:endParaRPr>
          </a:p>
        </p:txBody>
      </p:sp>
      <p:sp>
        <p:nvSpPr>
          <p:cNvPr id="592" name="Google Shape;592;p88"/>
          <p:cNvSpPr/>
          <p:nvPr/>
        </p:nvSpPr>
        <p:spPr>
          <a:xfrm>
            <a:off x="857865" y="3725862"/>
            <a:ext cx="253872" cy="388938"/>
          </a:xfrm>
          <a:prstGeom prst="downArrow">
            <a:avLst>
              <a:gd fmla="val 50000" name="adj1"/>
              <a:gd fmla="val 109104" name="adj2"/>
            </a:avLst>
          </a:prstGeom>
          <a:solidFill>
            <a:srgbClr val="FFEB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t/>
            </a:r>
            <a:endParaRPr b="0" sz="1600" u="none">
              <a:solidFill>
                <a:srgbClr val="FFFFFF"/>
              </a:solidFill>
              <a:latin typeface="Arial"/>
              <a:ea typeface="Arial"/>
              <a:cs typeface="Arial"/>
              <a:sym typeface="Arial"/>
            </a:endParaRPr>
          </a:p>
        </p:txBody>
      </p:sp>
      <p:sp>
        <p:nvSpPr>
          <p:cNvPr id="593" name="Google Shape;593;p88"/>
          <p:cNvSpPr/>
          <p:nvPr/>
        </p:nvSpPr>
        <p:spPr>
          <a:xfrm>
            <a:off x="859632" y="4755719"/>
            <a:ext cx="253872" cy="626390"/>
          </a:xfrm>
          <a:prstGeom prst="downArrow">
            <a:avLst>
              <a:gd fmla="val 50000" name="adj1"/>
              <a:gd fmla="val 109104" name="adj2"/>
            </a:avLst>
          </a:prstGeom>
          <a:solidFill>
            <a:srgbClr val="FFEB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600"/>
              <a:buFont typeface="Arial"/>
              <a:buNone/>
            </a:pPr>
            <a:r>
              <a:t/>
            </a:r>
            <a:endParaRPr b="0" sz="1600" u="non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1" name="Shape 1161"/>
        <p:cNvGrpSpPr/>
        <p:nvPr/>
      </p:nvGrpSpPr>
      <p:grpSpPr>
        <a:xfrm>
          <a:off x="0" y="0"/>
          <a:ext cx="0" cy="0"/>
          <a:chOff x="0" y="0"/>
          <a:chExt cx="0" cy="0"/>
        </a:xfrm>
      </p:grpSpPr>
      <p:sp>
        <p:nvSpPr>
          <p:cNvPr id="1162" name="Google Shape;1162;p1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163" name="Google Shape;1163;p106"/>
          <p:cNvPicPr preferRelativeResize="0"/>
          <p:nvPr/>
        </p:nvPicPr>
        <p:blipFill rotWithShape="1">
          <a:blip r:embed="rId3">
            <a:alphaModFix/>
          </a:blip>
          <a:srcRect b="0" l="0" r="0" t="0"/>
          <a:stretch/>
        </p:blipFill>
        <p:spPr>
          <a:xfrm>
            <a:off x="228600" y="152400"/>
            <a:ext cx="4323122" cy="6624137"/>
          </a:xfrm>
          <a:prstGeom prst="rect">
            <a:avLst/>
          </a:prstGeom>
          <a:noFill/>
          <a:ln>
            <a:noFill/>
          </a:ln>
        </p:spPr>
      </p:pic>
      <p:sp>
        <p:nvSpPr>
          <p:cNvPr id="1164" name="Google Shape;1164;p106"/>
          <p:cNvSpPr txBox="1"/>
          <p:nvPr/>
        </p:nvSpPr>
        <p:spPr>
          <a:xfrm>
            <a:off x="4724400" y="446782"/>
            <a:ext cx="4267200"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1B4170"/>
                </a:solidFill>
                <a:latin typeface="Calibri"/>
                <a:ea typeface="Calibri"/>
                <a:cs typeface="Calibri"/>
                <a:sym typeface="Calibri"/>
              </a:rPr>
              <a:t>Chiến lược điều trị can thiệp hay bảo tồn</a:t>
            </a:r>
            <a:endParaRPr sz="3200">
              <a:solidFill>
                <a:srgbClr val="1B4170"/>
              </a:solidFill>
              <a:latin typeface="Calibri"/>
              <a:ea typeface="Calibri"/>
              <a:cs typeface="Calibri"/>
              <a:sym typeface="Calibri"/>
            </a:endParaRPr>
          </a:p>
        </p:txBody>
      </p:sp>
      <p:pic>
        <p:nvPicPr>
          <p:cNvPr id="1165" name="Google Shape;1165;p106"/>
          <p:cNvPicPr preferRelativeResize="0"/>
          <p:nvPr/>
        </p:nvPicPr>
        <p:blipFill rotWithShape="1">
          <a:blip r:embed="rId4">
            <a:alphaModFix/>
          </a:blip>
          <a:srcRect b="0" l="0" r="0" t="0"/>
          <a:stretch/>
        </p:blipFill>
        <p:spPr>
          <a:xfrm>
            <a:off x="4572000" y="1748722"/>
            <a:ext cx="3955466" cy="50330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9" name="Shape 1169"/>
        <p:cNvGrpSpPr/>
        <p:nvPr/>
      </p:nvGrpSpPr>
      <p:grpSpPr>
        <a:xfrm>
          <a:off x="0" y="0"/>
          <a:ext cx="0" cy="0"/>
          <a:chOff x="0" y="0"/>
          <a:chExt cx="0" cy="0"/>
        </a:xfrm>
      </p:grpSpPr>
      <p:pic>
        <p:nvPicPr>
          <p:cNvPr id="1170" name="Google Shape;1170;p107"/>
          <p:cNvPicPr preferRelativeResize="0"/>
          <p:nvPr/>
        </p:nvPicPr>
        <p:blipFill rotWithShape="1">
          <a:blip r:embed="rId3">
            <a:alphaModFix/>
          </a:blip>
          <a:srcRect b="0" l="0" r="0" t="0"/>
          <a:stretch/>
        </p:blipFill>
        <p:spPr>
          <a:xfrm>
            <a:off x="269099" y="206043"/>
            <a:ext cx="8605802" cy="644591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4" name="Shape 1174"/>
        <p:cNvGrpSpPr/>
        <p:nvPr/>
      </p:nvGrpSpPr>
      <p:grpSpPr>
        <a:xfrm>
          <a:off x="0" y="0"/>
          <a:ext cx="0" cy="0"/>
          <a:chOff x="0" y="0"/>
          <a:chExt cx="0" cy="0"/>
        </a:xfrm>
      </p:grpSpPr>
      <p:pic>
        <p:nvPicPr>
          <p:cNvPr id="1175" name="Google Shape;1175;p108"/>
          <p:cNvPicPr preferRelativeResize="0"/>
          <p:nvPr/>
        </p:nvPicPr>
        <p:blipFill rotWithShape="1">
          <a:blip r:embed="rId3">
            <a:alphaModFix/>
          </a:blip>
          <a:srcRect b="0" l="0" r="0" t="0"/>
          <a:stretch/>
        </p:blipFill>
        <p:spPr>
          <a:xfrm>
            <a:off x="269098" y="76200"/>
            <a:ext cx="8779153" cy="657575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79" name="Shape 1179"/>
        <p:cNvGrpSpPr/>
        <p:nvPr/>
      </p:nvGrpSpPr>
      <p:grpSpPr>
        <a:xfrm>
          <a:off x="0" y="0"/>
          <a:ext cx="0" cy="0"/>
          <a:chOff x="0" y="0"/>
          <a:chExt cx="0" cy="0"/>
        </a:xfrm>
      </p:grpSpPr>
      <p:sp>
        <p:nvSpPr>
          <p:cNvPr id="1180" name="Google Shape;1180;p109"/>
          <p:cNvSpPr txBox="1"/>
          <p:nvPr/>
        </p:nvSpPr>
        <p:spPr>
          <a:xfrm>
            <a:off x="-140408" y="225292"/>
            <a:ext cx="9284407"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rgbClr val="FFFF00"/>
                </a:solidFill>
                <a:latin typeface="Calibri"/>
                <a:ea typeface="Calibri"/>
                <a:cs typeface="Calibri"/>
                <a:sym typeface="Calibri"/>
              </a:rPr>
              <a:t>Điều trị hội chứng mạch vành cấp</a:t>
            </a:r>
            <a:endParaRPr b="1" sz="4000">
              <a:solidFill>
                <a:srgbClr val="FFFF00"/>
              </a:solidFill>
              <a:latin typeface="Calibri"/>
              <a:ea typeface="Calibri"/>
              <a:cs typeface="Calibri"/>
              <a:sym typeface="Calibri"/>
            </a:endParaRPr>
          </a:p>
        </p:txBody>
      </p:sp>
      <p:sp>
        <p:nvSpPr>
          <p:cNvPr id="1181" name="Google Shape;1181;p109"/>
          <p:cNvSpPr txBox="1"/>
          <p:nvPr/>
        </p:nvSpPr>
        <p:spPr>
          <a:xfrm>
            <a:off x="0" y="1066800"/>
            <a:ext cx="9144000" cy="461665"/>
          </a:xfrm>
          <a:prstGeom prst="rect">
            <a:avLst/>
          </a:prstGeom>
          <a:solidFill>
            <a:srgbClr val="FFE57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2C2D59"/>
                </a:solidFill>
                <a:latin typeface="Calibri"/>
                <a:ea typeface="Calibri"/>
                <a:cs typeface="Calibri"/>
                <a:sym typeface="Calibri"/>
              </a:rPr>
              <a:t>ĐIỀU TRỊ HỘI CHỨNG MẠCH VÀNH CẤP</a:t>
            </a:r>
            <a:endParaRPr/>
          </a:p>
        </p:txBody>
      </p:sp>
      <p:sp>
        <p:nvSpPr>
          <p:cNvPr id="1182" name="Google Shape;1182;p109"/>
          <p:cNvSpPr txBox="1"/>
          <p:nvPr/>
        </p:nvSpPr>
        <p:spPr>
          <a:xfrm>
            <a:off x="533400" y="2191434"/>
            <a:ext cx="2895600" cy="646331"/>
          </a:xfrm>
          <a:prstGeom prst="rect">
            <a:avLst/>
          </a:prstGeom>
          <a:solidFill>
            <a:srgbClr val="FEC05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2C2D59"/>
                </a:solidFill>
                <a:latin typeface="Calibri"/>
                <a:ea typeface="Calibri"/>
                <a:cs typeface="Calibri"/>
                <a:sym typeface="Calibri"/>
              </a:rPr>
              <a:t>NHỒI MÁU CƠ TIM CÓ ST CHÊNH LÊN</a:t>
            </a:r>
            <a:endParaRPr/>
          </a:p>
        </p:txBody>
      </p:sp>
      <p:sp>
        <p:nvSpPr>
          <p:cNvPr id="1183" name="Google Shape;1183;p109"/>
          <p:cNvSpPr txBox="1"/>
          <p:nvPr/>
        </p:nvSpPr>
        <p:spPr>
          <a:xfrm>
            <a:off x="6019800" y="2009001"/>
            <a:ext cx="2895600" cy="923330"/>
          </a:xfrm>
          <a:prstGeom prst="rect">
            <a:avLst/>
          </a:prstGeom>
          <a:solidFill>
            <a:srgbClr val="FEC05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2C2D59"/>
                </a:solidFill>
                <a:latin typeface="Calibri"/>
                <a:ea typeface="Calibri"/>
                <a:cs typeface="Calibri"/>
                <a:sym typeface="Calibri"/>
              </a:rPr>
              <a:t>ĐAU THẮT NGỰC KHÔNG ỔN ĐỊNH/NHỒI MÁU CƠ TIM KHÔNG ST CHÊNH LÊN</a:t>
            </a:r>
            <a:endParaRPr/>
          </a:p>
        </p:txBody>
      </p:sp>
      <p:sp>
        <p:nvSpPr>
          <p:cNvPr id="1184" name="Google Shape;1184;p109"/>
          <p:cNvSpPr txBox="1"/>
          <p:nvPr/>
        </p:nvSpPr>
        <p:spPr>
          <a:xfrm>
            <a:off x="457200" y="3276600"/>
            <a:ext cx="2895600" cy="830997"/>
          </a:xfrm>
          <a:prstGeom prst="rect">
            <a:avLst/>
          </a:prstGeom>
          <a:solidFill>
            <a:srgbClr val="FF8866"/>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2C2D59"/>
                </a:solidFill>
                <a:latin typeface="Calibri"/>
                <a:ea typeface="Calibri"/>
                <a:cs typeface="Calibri"/>
                <a:sym typeface="Calibri"/>
              </a:rPr>
              <a:t>CHỐNG ĐÔNG, KHÁNG KẾT TẬP TIỂU CẦU KÉP, NỘI KHOA KHÁC, TÁI TƯỚI MÁU CƠ TIM</a:t>
            </a:r>
            <a:endParaRPr/>
          </a:p>
        </p:txBody>
      </p:sp>
      <p:sp>
        <p:nvSpPr>
          <p:cNvPr id="1185" name="Google Shape;1185;p109"/>
          <p:cNvSpPr txBox="1"/>
          <p:nvPr/>
        </p:nvSpPr>
        <p:spPr>
          <a:xfrm>
            <a:off x="0" y="4800600"/>
            <a:ext cx="1828801" cy="369332"/>
          </a:xfrm>
          <a:prstGeom prst="rect">
            <a:avLst/>
          </a:prstGeom>
          <a:solidFill>
            <a:srgbClr val="FD605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2C2D59"/>
                </a:solidFill>
                <a:latin typeface="Calibri"/>
                <a:ea typeface="Calibri"/>
                <a:cs typeface="Calibri"/>
                <a:sym typeface="Calibri"/>
              </a:rPr>
              <a:t>TIÊU SỢI HUYẾT</a:t>
            </a:r>
            <a:endParaRPr/>
          </a:p>
        </p:txBody>
      </p:sp>
      <p:sp>
        <p:nvSpPr>
          <p:cNvPr id="1186" name="Google Shape;1186;p109"/>
          <p:cNvSpPr txBox="1"/>
          <p:nvPr/>
        </p:nvSpPr>
        <p:spPr>
          <a:xfrm>
            <a:off x="2209800" y="4800600"/>
            <a:ext cx="1828801" cy="369332"/>
          </a:xfrm>
          <a:prstGeom prst="rect">
            <a:avLst/>
          </a:prstGeom>
          <a:solidFill>
            <a:srgbClr val="FD605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2C2D59"/>
                </a:solidFill>
                <a:latin typeface="Calibri"/>
                <a:ea typeface="Calibri"/>
                <a:cs typeface="Calibri"/>
                <a:sym typeface="Calibri"/>
              </a:rPr>
              <a:t>CABG</a:t>
            </a:r>
            <a:endParaRPr/>
          </a:p>
        </p:txBody>
      </p:sp>
      <p:sp>
        <p:nvSpPr>
          <p:cNvPr id="1187" name="Google Shape;1187;p109"/>
          <p:cNvSpPr txBox="1"/>
          <p:nvPr/>
        </p:nvSpPr>
        <p:spPr>
          <a:xfrm>
            <a:off x="5613275" y="4786319"/>
            <a:ext cx="1828801" cy="369332"/>
          </a:xfrm>
          <a:prstGeom prst="rect">
            <a:avLst/>
          </a:prstGeom>
          <a:solidFill>
            <a:srgbClr val="FD6051"/>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2C2D59"/>
                </a:solidFill>
                <a:latin typeface="Calibri"/>
                <a:ea typeface="Calibri"/>
                <a:cs typeface="Calibri"/>
                <a:sym typeface="Calibri"/>
              </a:rPr>
              <a:t>PCI HOẶC CABG</a:t>
            </a:r>
            <a:endParaRPr/>
          </a:p>
        </p:txBody>
      </p:sp>
      <p:sp>
        <p:nvSpPr>
          <p:cNvPr id="1188" name="Google Shape;1188;p109"/>
          <p:cNvSpPr txBox="1"/>
          <p:nvPr/>
        </p:nvSpPr>
        <p:spPr>
          <a:xfrm>
            <a:off x="-10887" y="5668328"/>
            <a:ext cx="9144000" cy="461665"/>
          </a:xfrm>
          <a:prstGeom prst="rect">
            <a:avLst/>
          </a:prstGeom>
          <a:solidFill>
            <a:srgbClr val="AA304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400">
                <a:solidFill>
                  <a:srgbClr val="FFFF00"/>
                </a:solidFill>
                <a:latin typeface="Calibri"/>
                <a:ea typeface="Calibri"/>
                <a:cs typeface="Calibri"/>
                <a:sym typeface="Calibri"/>
              </a:rPr>
              <a:t>ĐIỀU TRỊ NỘI KHOA LÂU DÀI</a:t>
            </a:r>
            <a:endParaRPr/>
          </a:p>
        </p:txBody>
      </p:sp>
      <p:sp>
        <p:nvSpPr>
          <p:cNvPr id="1189" name="Google Shape;1189;p109"/>
          <p:cNvSpPr txBox="1"/>
          <p:nvPr/>
        </p:nvSpPr>
        <p:spPr>
          <a:xfrm>
            <a:off x="6096000" y="3276600"/>
            <a:ext cx="2895600" cy="1077218"/>
          </a:xfrm>
          <a:prstGeom prst="rect">
            <a:avLst/>
          </a:prstGeom>
          <a:solidFill>
            <a:srgbClr val="FF8866"/>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2C2D59"/>
                </a:solidFill>
                <a:latin typeface="Calibri"/>
                <a:ea typeface="Calibri"/>
                <a:cs typeface="Calibri"/>
                <a:sym typeface="Calibri"/>
              </a:rPr>
              <a:t>CHỐNG ĐÔNG, KHÁNG KẾT TẬP TIỂU CẦU KÉP, NỘI KHOA KHÁC,</a:t>
            </a:r>
            <a:endParaRPr/>
          </a:p>
          <a:p>
            <a:pPr indent="0" lvl="0" marL="0" marR="0" rtl="0" algn="ctr">
              <a:spcBef>
                <a:spcPts val="0"/>
              </a:spcBef>
              <a:spcAft>
                <a:spcPts val="0"/>
              </a:spcAft>
              <a:buNone/>
            </a:pPr>
            <a:r>
              <a:rPr b="1" lang="en-US" sz="1600">
                <a:solidFill>
                  <a:srgbClr val="2C2D59"/>
                </a:solidFill>
                <a:latin typeface="Calibri"/>
                <a:ea typeface="Calibri"/>
                <a:cs typeface="Calibri"/>
                <a:sym typeface="Calibri"/>
              </a:rPr>
              <a:t>TÁI TƯỚI MÁU CƠ TIM/NỘI KHOA BẢO TỒN</a:t>
            </a:r>
            <a:endParaRPr/>
          </a:p>
        </p:txBody>
      </p:sp>
      <p:cxnSp>
        <p:nvCxnSpPr>
          <p:cNvPr id="1190" name="Google Shape;1190;p109"/>
          <p:cNvCxnSpPr/>
          <p:nvPr/>
        </p:nvCxnSpPr>
        <p:spPr>
          <a:xfrm flipH="1">
            <a:off x="1828801" y="1528465"/>
            <a:ext cx="1295399" cy="619035"/>
          </a:xfrm>
          <a:prstGeom prst="straightConnector1">
            <a:avLst/>
          </a:prstGeom>
          <a:noFill/>
          <a:ln cap="flat" cmpd="sng" w="38100">
            <a:solidFill>
              <a:schemeClr val="lt1"/>
            </a:solidFill>
            <a:prstDash val="solid"/>
            <a:round/>
            <a:headEnd len="sm" w="sm" type="none"/>
            <a:tailEnd len="med" w="med" type="stealth"/>
          </a:ln>
        </p:spPr>
      </p:cxnSp>
      <p:cxnSp>
        <p:nvCxnSpPr>
          <p:cNvPr id="1191" name="Google Shape;1191;p109"/>
          <p:cNvCxnSpPr/>
          <p:nvPr/>
        </p:nvCxnSpPr>
        <p:spPr>
          <a:xfrm>
            <a:off x="6096000" y="1524000"/>
            <a:ext cx="914400" cy="480536"/>
          </a:xfrm>
          <a:prstGeom prst="straightConnector1">
            <a:avLst/>
          </a:prstGeom>
          <a:noFill/>
          <a:ln cap="flat" cmpd="sng" w="38100">
            <a:solidFill>
              <a:schemeClr val="lt1"/>
            </a:solidFill>
            <a:prstDash val="solid"/>
            <a:round/>
            <a:headEnd len="sm" w="sm" type="none"/>
            <a:tailEnd len="med" w="med" type="stealth"/>
          </a:ln>
        </p:spPr>
      </p:cxnSp>
      <p:cxnSp>
        <p:nvCxnSpPr>
          <p:cNvPr id="1192" name="Google Shape;1192;p109"/>
          <p:cNvCxnSpPr/>
          <p:nvPr/>
        </p:nvCxnSpPr>
        <p:spPr>
          <a:xfrm>
            <a:off x="1828801" y="2857940"/>
            <a:ext cx="0" cy="418660"/>
          </a:xfrm>
          <a:prstGeom prst="straightConnector1">
            <a:avLst/>
          </a:prstGeom>
          <a:noFill/>
          <a:ln cap="flat" cmpd="sng" w="38100">
            <a:solidFill>
              <a:schemeClr val="lt1"/>
            </a:solidFill>
            <a:prstDash val="solid"/>
            <a:round/>
            <a:headEnd len="sm" w="sm" type="none"/>
            <a:tailEnd len="med" w="med" type="stealth"/>
          </a:ln>
        </p:spPr>
      </p:cxnSp>
      <p:cxnSp>
        <p:nvCxnSpPr>
          <p:cNvPr id="1193" name="Google Shape;1193;p109"/>
          <p:cNvCxnSpPr/>
          <p:nvPr/>
        </p:nvCxnSpPr>
        <p:spPr>
          <a:xfrm>
            <a:off x="7543800" y="2932331"/>
            <a:ext cx="0" cy="365760"/>
          </a:xfrm>
          <a:prstGeom prst="straightConnector1">
            <a:avLst/>
          </a:prstGeom>
          <a:noFill/>
          <a:ln cap="flat" cmpd="sng" w="38100">
            <a:solidFill>
              <a:schemeClr val="lt1"/>
            </a:solidFill>
            <a:prstDash val="solid"/>
            <a:round/>
            <a:headEnd len="sm" w="sm" type="none"/>
            <a:tailEnd len="med" w="med" type="stealth"/>
          </a:ln>
        </p:spPr>
      </p:cxnSp>
      <p:cxnSp>
        <p:nvCxnSpPr>
          <p:cNvPr id="1194" name="Google Shape;1194;p109"/>
          <p:cNvCxnSpPr/>
          <p:nvPr/>
        </p:nvCxnSpPr>
        <p:spPr>
          <a:xfrm flipH="1">
            <a:off x="762000" y="4103916"/>
            <a:ext cx="381000" cy="600670"/>
          </a:xfrm>
          <a:prstGeom prst="straightConnector1">
            <a:avLst/>
          </a:prstGeom>
          <a:noFill/>
          <a:ln cap="flat" cmpd="sng" w="38100">
            <a:solidFill>
              <a:schemeClr val="lt1"/>
            </a:solidFill>
            <a:prstDash val="solid"/>
            <a:round/>
            <a:headEnd len="sm" w="sm" type="none"/>
            <a:tailEnd len="med" w="med" type="stealth"/>
          </a:ln>
        </p:spPr>
      </p:cxnSp>
      <p:cxnSp>
        <p:nvCxnSpPr>
          <p:cNvPr id="1195" name="Google Shape;1195;p109"/>
          <p:cNvCxnSpPr/>
          <p:nvPr/>
        </p:nvCxnSpPr>
        <p:spPr>
          <a:xfrm>
            <a:off x="2667001" y="4125684"/>
            <a:ext cx="333705" cy="609600"/>
          </a:xfrm>
          <a:prstGeom prst="straightConnector1">
            <a:avLst/>
          </a:prstGeom>
          <a:noFill/>
          <a:ln cap="flat" cmpd="sng" w="38100">
            <a:solidFill>
              <a:schemeClr val="lt1"/>
            </a:solidFill>
            <a:prstDash val="solid"/>
            <a:round/>
            <a:headEnd len="sm" w="sm" type="none"/>
            <a:tailEnd len="med" w="med" type="stealth"/>
          </a:ln>
        </p:spPr>
      </p:cxnSp>
      <p:cxnSp>
        <p:nvCxnSpPr>
          <p:cNvPr id="1196" name="Google Shape;1196;p109"/>
          <p:cNvCxnSpPr>
            <a:stCxn id="1185" idx="2"/>
          </p:cNvCxnSpPr>
          <p:nvPr/>
        </p:nvCxnSpPr>
        <p:spPr>
          <a:xfrm>
            <a:off x="914400" y="5169932"/>
            <a:ext cx="0" cy="466500"/>
          </a:xfrm>
          <a:prstGeom prst="straightConnector1">
            <a:avLst/>
          </a:prstGeom>
          <a:noFill/>
          <a:ln cap="flat" cmpd="sng" w="38100">
            <a:solidFill>
              <a:schemeClr val="lt1"/>
            </a:solidFill>
            <a:prstDash val="solid"/>
            <a:round/>
            <a:headEnd len="sm" w="sm" type="none"/>
            <a:tailEnd len="med" w="med" type="stealth"/>
          </a:ln>
        </p:spPr>
      </p:cxnSp>
      <p:cxnSp>
        <p:nvCxnSpPr>
          <p:cNvPr id="1197" name="Google Shape;1197;p109"/>
          <p:cNvCxnSpPr/>
          <p:nvPr/>
        </p:nvCxnSpPr>
        <p:spPr>
          <a:xfrm flipH="1">
            <a:off x="3352799" y="5181600"/>
            <a:ext cx="1" cy="466553"/>
          </a:xfrm>
          <a:prstGeom prst="straightConnector1">
            <a:avLst/>
          </a:prstGeom>
          <a:noFill/>
          <a:ln cap="flat" cmpd="sng" w="38100">
            <a:solidFill>
              <a:schemeClr val="lt1"/>
            </a:solidFill>
            <a:prstDash val="solid"/>
            <a:round/>
            <a:headEnd len="sm" w="sm" type="none"/>
            <a:tailEnd len="med" w="med" type="stealth"/>
          </a:ln>
        </p:spPr>
      </p:cxnSp>
      <p:cxnSp>
        <p:nvCxnSpPr>
          <p:cNvPr id="1198" name="Google Shape;1198;p109"/>
          <p:cNvCxnSpPr/>
          <p:nvPr/>
        </p:nvCxnSpPr>
        <p:spPr>
          <a:xfrm flipH="1">
            <a:off x="6400799" y="5181600"/>
            <a:ext cx="1" cy="466553"/>
          </a:xfrm>
          <a:prstGeom prst="straightConnector1">
            <a:avLst/>
          </a:prstGeom>
          <a:noFill/>
          <a:ln cap="flat" cmpd="sng" w="38100">
            <a:solidFill>
              <a:schemeClr val="lt1"/>
            </a:solidFill>
            <a:prstDash val="solid"/>
            <a:round/>
            <a:headEnd len="sm" w="sm" type="none"/>
            <a:tailEnd len="med" w="med" type="stealth"/>
          </a:ln>
        </p:spPr>
      </p:cxnSp>
      <p:cxnSp>
        <p:nvCxnSpPr>
          <p:cNvPr id="1199" name="Google Shape;1199;p109"/>
          <p:cNvCxnSpPr/>
          <p:nvPr/>
        </p:nvCxnSpPr>
        <p:spPr>
          <a:xfrm>
            <a:off x="8077201" y="4338346"/>
            <a:ext cx="0" cy="1333768"/>
          </a:xfrm>
          <a:prstGeom prst="straightConnector1">
            <a:avLst/>
          </a:prstGeom>
          <a:noFill/>
          <a:ln cap="flat" cmpd="sng" w="38100">
            <a:solidFill>
              <a:schemeClr val="lt1"/>
            </a:solidFill>
            <a:prstDash val="solid"/>
            <a:round/>
            <a:headEnd len="sm" w="sm" type="none"/>
            <a:tailEnd len="med" w="med" type="stealth"/>
          </a:ln>
        </p:spPr>
      </p:cxnSp>
      <p:cxnSp>
        <p:nvCxnSpPr>
          <p:cNvPr id="1200" name="Google Shape;1200;p109"/>
          <p:cNvCxnSpPr/>
          <p:nvPr/>
        </p:nvCxnSpPr>
        <p:spPr>
          <a:xfrm flipH="1">
            <a:off x="6781800" y="4338346"/>
            <a:ext cx="760894" cy="437870"/>
          </a:xfrm>
          <a:prstGeom prst="straightConnector1">
            <a:avLst/>
          </a:prstGeom>
          <a:noFill/>
          <a:ln cap="flat" cmpd="sng" w="38100">
            <a:solidFill>
              <a:schemeClr val="lt1"/>
            </a:solidFill>
            <a:prstDash val="solid"/>
            <a:round/>
            <a:headEnd len="sm" w="sm" type="none"/>
            <a:tailEnd len="med" w="med" type="stealth"/>
          </a:ln>
        </p:spPr>
      </p:cxnSp>
      <p:sp>
        <p:nvSpPr>
          <p:cNvPr id="1201" name="Google Shape;1201;p109"/>
          <p:cNvSpPr txBox="1"/>
          <p:nvPr/>
        </p:nvSpPr>
        <p:spPr>
          <a:xfrm>
            <a:off x="1240221" y="4353818"/>
            <a:ext cx="1371601" cy="369332"/>
          </a:xfrm>
          <a:prstGeom prst="rect">
            <a:avLst/>
          </a:prstGeom>
          <a:solidFill>
            <a:srgbClr val="C1D3D3"/>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800">
                <a:solidFill>
                  <a:srgbClr val="2C2D59"/>
                </a:solidFill>
                <a:latin typeface="Calibri"/>
                <a:ea typeface="Calibri"/>
                <a:cs typeface="Calibri"/>
                <a:sym typeface="Calibri"/>
              </a:rPr>
              <a:t>PCI </a:t>
            </a:r>
            <a:endParaRPr/>
          </a:p>
        </p:txBody>
      </p:sp>
      <p:cxnSp>
        <p:nvCxnSpPr>
          <p:cNvPr id="1202" name="Google Shape;1202;p109"/>
          <p:cNvCxnSpPr>
            <a:stCxn id="1184" idx="2"/>
          </p:cNvCxnSpPr>
          <p:nvPr/>
        </p:nvCxnSpPr>
        <p:spPr>
          <a:xfrm>
            <a:off x="1905000" y="4107597"/>
            <a:ext cx="0" cy="264600"/>
          </a:xfrm>
          <a:prstGeom prst="straightConnector1">
            <a:avLst/>
          </a:prstGeom>
          <a:noFill/>
          <a:ln cap="flat" cmpd="sng" w="38100">
            <a:solidFill>
              <a:schemeClr val="lt1"/>
            </a:solidFill>
            <a:prstDash val="solid"/>
            <a:round/>
            <a:headEnd len="sm" w="sm" type="none"/>
            <a:tailEnd len="med" w="med" type="stealth"/>
          </a:ln>
        </p:spPr>
      </p:cxnSp>
      <p:cxnSp>
        <p:nvCxnSpPr>
          <p:cNvPr id="1203" name="Google Shape;1203;p109"/>
          <p:cNvCxnSpPr/>
          <p:nvPr/>
        </p:nvCxnSpPr>
        <p:spPr>
          <a:xfrm>
            <a:off x="1981200" y="4714795"/>
            <a:ext cx="0" cy="953533"/>
          </a:xfrm>
          <a:prstGeom prst="straightConnector1">
            <a:avLst/>
          </a:prstGeom>
          <a:noFill/>
          <a:ln cap="flat" cmpd="sng" w="38100">
            <a:solidFill>
              <a:schemeClr val="lt1"/>
            </a:solidFill>
            <a:prstDash val="solid"/>
            <a:round/>
            <a:headEnd len="sm" w="sm" type="none"/>
            <a:tailEnd len="med" w="med" type="stealth"/>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7" name="Shape 1207"/>
        <p:cNvGrpSpPr/>
        <p:nvPr/>
      </p:nvGrpSpPr>
      <p:grpSpPr>
        <a:xfrm>
          <a:off x="0" y="0"/>
          <a:ext cx="0" cy="0"/>
          <a:chOff x="0" y="0"/>
          <a:chExt cx="0" cy="0"/>
        </a:xfrm>
      </p:grpSpPr>
      <p:sp>
        <p:nvSpPr>
          <p:cNvPr id="1208" name="Google Shape;1208;p110"/>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10"/>
          <p:cNvSpPr/>
          <p:nvPr/>
        </p:nvSpPr>
        <p:spPr>
          <a:xfrm>
            <a:off x="228600" y="1453159"/>
            <a:ext cx="6674104" cy="369290"/>
          </a:xfrm>
          <a:custGeom>
            <a:rect b="b" l="l" r="r" t="t"/>
            <a:pathLst>
              <a:path extrusionOk="0" h="369290" w="6674104">
                <a:moveTo>
                  <a:pt x="0" y="369290"/>
                </a:moveTo>
                <a:lnTo>
                  <a:pt x="6674104" y="369290"/>
                </a:lnTo>
                <a:lnTo>
                  <a:pt x="6674104" y="0"/>
                </a:lnTo>
                <a:lnTo>
                  <a:pt x="0" y="0"/>
                </a:lnTo>
                <a:lnTo>
                  <a:pt x="0" y="36929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110"/>
          <p:cNvSpPr/>
          <p:nvPr/>
        </p:nvSpPr>
        <p:spPr>
          <a:xfrm>
            <a:off x="6902704" y="1453159"/>
            <a:ext cx="975944" cy="369290"/>
          </a:xfrm>
          <a:custGeom>
            <a:rect b="b" l="l" r="r" t="t"/>
            <a:pathLst>
              <a:path extrusionOk="0" h="369290" w="975944">
                <a:moveTo>
                  <a:pt x="0" y="369290"/>
                </a:moveTo>
                <a:lnTo>
                  <a:pt x="975944" y="369290"/>
                </a:lnTo>
                <a:lnTo>
                  <a:pt x="975944" y="0"/>
                </a:lnTo>
                <a:lnTo>
                  <a:pt x="0" y="0"/>
                </a:lnTo>
                <a:lnTo>
                  <a:pt x="0" y="36929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110"/>
          <p:cNvSpPr/>
          <p:nvPr/>
        </p:nvSpPr>
        <p:spPr>
          <a:xfrm>
            <a:off x="7878699" y="1453159"/>
            <a:ext cx="731951" cy="369290"/>
          </a:xfrm>
          <a:custGeom>
            <a:rect b="b" l="l" r="r" t="t"/>
            <a:pathLst>
              <a:path extrusionOk="0" h="369290" w="731951">
                <a:moveTo>
                  <a:pt x="0" y="369290"/>
                </a:moveTo>
                <a:lnTo>
                  <a:pt x="731951" y="369290"/>
                </a:lnTo>
                <a:lnTo>
                  <a:pt x="731951" y="0"/>
                </a:lnTo>
                <a:lnTo>
                  <a:pt x="0" y="0"/>
                </a:lnTo>
                <a:lnTo>
                  <a:pt x="0" y="36929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10"/>
          <p:cNvSpPr/>
          <p:nvPr/>
        </p:nvSpPr>
        <p:spPr>
          <a:xfrm>
            <a:off x="228600" y="1822437"/>
            <a:ext cx="8382000" cy="319290"/>
          </a:xfrm>
          <a:custGeom>
            <a:rect b="b" l="l" r="r" t="t"/>
            <a:pathLst>
              <a:path extrusionOk="0" h="319290" w="8382000">
                <a:moveTo>
                  <a:pt x="0" y="319290"/>
                </a:moveTo>
                <a:lnTo>
                  <a:pt x="8382000" y="319290"/>
                </a:lnTo>
                <a:lnTo>
                  <a:pt x="8382000" y="0"/>
                </a:lnTo>
                <a:lnTo>
                  <a:pt x="0" y="0"/>
                </a:lnTo>
                <a:lnTo>
                  <a:pt x="0" y="31929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110"/>
          <p:cNvSpPr/>
          <p:nvPr/>
        </p:nvSpPr>
        <p:spPr>
          <a:xfrm>
            <a:off x="228600" y="2141766"/>
            <a:ext cx="6674104" cy="689571"/>
          </a:xfrm>
          <a:custGeom>
            <a:rect b="b" l="l" r="r" t="t"/>
            <a:pathLst>
              <a:path extrusionOk="0" h="689571" w="6674104">
                <a:moveTo>
                  <a:pt x="0" y="689571"/>
                </a:moveTo>
                <a:lnTo>
                  <a:pt x="6674104" y="689571"/>
                </a:lnTo>
                <a:lnTo>
                  <a:pt x="6674104" y="0"/>
                </a:lnTo>
                <a:lnTo>
                  <a:pt x="0" y="0"/>
                </a:lnTo>
                <a:lnTo>
                  <a:pt x="0" y="689571"/>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4" name="Google Shape;1214;p110"/>
          <p:cNvSpPr/>
          <p:nvPr/>
        </p:nvSpPr>
        <p:spPr>
          <a:xfrm>
            <a:off x="6902704" y="2141766"/>
            <a:ext cx="975944" cy="689571"/>
          </a:xfrm>
          <a:custGeom>
            <a:rect b="b" l="l" r="r" t="t"/>
            <a:pathLst>
              <a:path extrusionOk="0" h="689571" w="975944">
                <a:moveTo>
                  <a:pt x="0" y="689571"/>
                </a:moveTo>
                <a:lnTo>
                  <a:pt x="975944" y="689571"/>
                </a:lnTo>
                <a:lnTo>
                  <a:pt x="975944" y="0"/>
                </a:lnTo>
                <a:lnTo>
                  <a:pt x="0" y="0"/>
                </a:lnTo>
                <a:lnTo>
                  <a:pt x="0" y="689571"/>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5" name="Google Shape;1215;p110"/>
          <p:cNvSpPr/>
          <p:nvPr/>
        </p:nvSpPr>
        <p:spPr>
          <a:xfrm>
            <a:off x="7878699" y="2141766"/>
            <a:ext cx="731951" cy="689571"/>
          </a:xfrm>
          <a:custGeom>
            <a:rect b="b" l="l" r="r" t="t"/>
            <a:pathLst>
              <a:path extrusionOk="0" h="689571" w="731951">
                <a:moveTo>
                  <a:pt x="0" y="689571"/>
                </a:moveTo>
                <a:lnTo>
                  <a:pt x="731951" y="689571"/>
                </a:lnTo>
                <a:lnTo>
                  <a:pt x="731951" y="0"/>
                </a:lnTo>
                <a:lnTo>
                  <a:pt x="0" y="0"/>
                </a:lnTo>
                <a:lnTo>
                  <a:pt x="0" y="689571"/>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110"/>
          <p:cNvSpPr/>
          <p:nvPr/>
        </p:nvSpPr>
        <p:spPr>
          <a:xfrm>
            <a:off x="228600" y="2831363"/>
            <a:ext cx="8382000" cy="344779"/>
          </a:xfrm>
          <a:custGeom>
            <a:rect b="b" l="l" r="r" t="t"/>
            <a:pathLst>
              <a:path extrusionOk="0" h="344779" w="8382000">
                <a:moveTo>
                  <a:pt x="0" y="344779"/>
                </a:moveTo>
                <a:lnTo>
                  <a:pt x="8382000" y="344779"/>
                </a:lnTo>
                <a:lnTo>
                  <a:pt x="8382000" y="0"/>
                </a:lnTo>
                <a:lnTo>
                  <a:pt x="0" y="0"/>
                </a:lnTo>
                <a:lnTo>
                  <a:pt x="0" y="344779"/>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110"/>
          <p:cNvSpPr/>
          <p:nvPr/>
        </p:nvSpPr>
        <p:spPr>
          <a:xfrm>
            <a:off x="228600" y="3176181"/>
            <a:ext cx="6674104" cy="689571"/>
          </a:xfrm>
          <a:custGeom>
            <a:rect b="b" l="l" r="r" t="t"/>
            <a:pathLst>
              <a:path extrusionOk="0" h="689571" w="6674104">
                <a:moveTo>
                  <a:pt x="0" y="689571"/>
                </a:moveTo>
                <a:lnTo>
                  <a:pt x="6674104" y="689571"/>
                </a:lnTo>
                <a:lnTo>
                  <a:pt x="6674104" y="0"/>
                </a:lnTo>
                <a:lnTo>
                  <a:pt x="0" y="0"/>
                </a:lnTo>
                <a:lnTo>
                  <a:pt x="0" y="689571"/>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110"/>
          <p:cNvSpPr/>
          <p:nvPr/>
        </p:nvSpPr>
        <p:spPr>
          <a:xfrm>
            <a:off x="6902704" y="3176181"/>
            <a:ext cx="975944" cy="689571"/>
          </a:xfrm>
          <a:custGeom>
            <a:rect b="b" l="l" r="r" t="t"/>
            <a:pathLst>
              <a:path extrusionOk="0" h="689571" w="975944">
                <a:moveTo>
                  <a:pt x="0" y="689571"/>
                </a:moveTo>
                <a:lnTo>
                  <a:pt x="975944" y="689571"/>
                </a:lnTo>
                <a:lnTo>
                  <a:pt x="975944" y="0"/>
                </a:lnTo>
                <a:lnTo>
                  <a:pt x="0" y="0"/>
                </a:lnTo>
                <a:lnTo>
                  <a:pt x="0" y="689571"/>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9" name="Google Shape;1219;p110"/>
          <p:cNvSpPr/>
          <p:nvPr/>
        </p:nvSpPr>
        <p:spPr>
          <a:xfrm>
            <a:off x="7878699" y="3176181"/>
            <a:ext cx="731951" cy="689571"/>
          </a:xfrm>
          <a:custGeom>
            <a:rect b="b" l="l" r="r" t="t"/>
            <a:pathLst>
              <a:path extrusionOk="0" h="689571" w="731951">
                <a:moveTo>
                  <a:pt x="0" y="689571"/>
                </a:moveTo>
                <a:lnTo>
                  <a:pt x="731951" y="689571"/>
                </a:lnTo>
                <a:lnTo>
                  <a:pt x="731951" y="0"/>
                </a:lnTo>
                <a:lnTo>
                  <a:pt x="0" y="0"/>
                </a:lnTo>
                <a:lnTo>
                  <a:pt x="0" y="689571"/>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0" name="Google Shape;1220;p110"/>
          <p:cNvSpPr/>
          <p:nvPr/>
        </p:nvSpPr>
        <p:spPr>
          <a:xfrm>
            <a:off x="228600" y="3865651"/>
            <a:ext cx="6674104" cy="344779"/>
          </a:xfrm>
          <a:custGeom>
            <a:rect b="b" l="l" r="r" t="t"/>
            <a:pathLst>
              <a:path extrusionOk="0" h="344779" w="6674104">
                <a:moveTo>
                  <a:pt x="0" y="344779"/>
                </a:moveTo>
                <a:lnTo>
                  <a:pt x="6674104" y="344779"/>
                </a:lnTo>
                <a:lnTo>
                  <a:pt x="6674104" y="0"/>
                </a:lnTo>
                <a:lnTo>
                  <a:pt x="0" y="0"/>
                </a:lnTo>
                <a:lnTo>
                  <a:pt x="0" y="344779"/>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1" name="Google Shape;1221;p110"/>
          <p:cNvSpPr/>
          <p:nvPr/>
        </p:nvSpPr>
        <p:spPr>
          <a:xfrm>
            <a:off x="6902704" y="3865651"/>
            <a:ext cx="975944" cy="344779"/>
          </a:xfrm>
          <a:custGeom>
            <a:rect b="b" l="l" r="r" t="t"/>
            <a:pathLst>
              <a:path extrusionOk="0" h="344779" w="975944">
                <a:moveTo>
                  <a:pt x="0" y="344779"/>
                </a:moveTo>
                <a:lnTo>
                  <a:pt x="975944" y="344779"/>
                </a:lnTo>
                <a:lnTo>
                  <a:pt x="975944" y="0"/>
                </a:lnTo>
                <a:lnTo>
                  <a:pt x="0" y="0"/>
                </a:lnTo>
                <a:lnTo>
                  <a:pt x="0" y="34477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2" name="Google Shape;1222;p110"/>
          <p:cNvSpPr/>
          <p:nvPr/>
        </p:nvSpPr>
        <p:spPr>
          <a:xfrm>
            <a:off x="7878699" y="3865651"/>
            <a:ext cx="731951" cy="344779"/>
          </a:xfrm>
          <a:custGeom>
            <a:rect b="b" l="l" r="r" t="t"/>
            <a:pathLst>
              <a:path extrusionOk="0" h="344779" w="731951">
                <a:moveTo>
                  <a:pt x="0" y="344779"/>
                </a:moveTo>
                <a:lnTo>
                  <a:pt x="731951" y="344779"/>
                </a:lnTo>
                <a:lnTo>
                  <a:pt x="731951" y="0"/>
                </a:lnTo>
                <a:lnTo>
                  <a:pt x="0" y="0"/>
                </a:lnTo>
                <a:lnTo>
                  <a:pt x="0" y="34477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3" name="Google Shape;1223;p110"/>
          <p:cNvSpPr/>
          <p:nvPr/>
        </p:nvSpPr>
        <p:spPr>
          <a:xfrm>
            <a:off x="228600" y="4210431"/>
            <a:ext cx="6674104" cy="521843"/>
          </a:xfrm>
          <a:custGeom>
            <a:rect b="b" l="l" r="r" t="t"/>
            <a:pathLst>
              <a:path extrusionOk="0" h="521843" w="6674104">
                <a:moveTo>
                  <a:pt x="0" y="521843"/>
                </a:moveTo>
                <a:lnTo>
                  <a:pt x="6674104" y="521843"/>
                </a:lnTo>
                <a:lnTo>
                  <a:pt x="6674104" y="0"/>
                </a:lnTo>
                <a:lnTo>
                  <a:pt x="0" y="0"/>
                </a:lnTo>
                <a:lnTo>
                  <a:pt x="0" y="521843"/>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4" name="Google Shape;1224;p110"/>
          <p:cNvSpPr/>
          <p:nvPr/>
        </p:nvSpPr>
        <p:spPr>
          <a:xfrm>
            <a:off x="6902704" y="4210431"/>
            <a:ext cx="975944" cy="521843"/>
          </a:xfrm>
          <a:custGeom>
            <a:rect b="b" l="l" r="r" t="t"/>
            <a:pathLst>
              <a:path extrusionOk="0" h="521843" w="975944">
                <a:moveTo>
                  <a:pt x="0" y="521843"/>
                </a:moveTo>
                <a:lnTo>
                  <a:pt x="975944" y="521843"/>
                </a:lnTo>
                <a:lnTo>
                  <a:pt x="975944" y="0"/>
                </a:lnTo>
                <a:lnTo>
                  <a:pt x="0" y="0"/>
                </a:lnTo>
                <a:lnTo>
                  <a:pt x="0" y="52184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5" name="Google Shape;1225;p110"/>
          <p:cNvSpPr/>
          <p:nvPr/>
        </p:nvSpPr>
        <p:spPr>
          <a:xfrm>
            <a:off x="7878699" y="4210431"/>
            <a:ext cx="731951" cy="521843"/>
          </a:xfrm>
          <a:custGeom>
            <a:rect b="b" l="l" r="r" t="t"/>
            <a:pathLst>
              <a:path extrusionOk="0" h="521843" w="731951">
                <a:moveTo>
                  <a:pt x="0" y="521843"/>
                </a:moveTo>
                <a:lnTo>
                  <a:pt x="731951" y="521843"/>
                </a:lnTo>
                <a:lnTo>
                  <a:pt x="731951" y="0"/>
                </a:lnTo>
                <a:lnTo>
                  <a:pt x="0" y="0"/>
                </a:lnTo>
                <a:lnTo>
                  <a:pt x="0" y="52184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6" name="Google Shape;1226;p110"/>
          <p:cNvSpPr/>
          <p:nvPr/>
        </p:nvSpPr>
        <p:spPr>
          <a:xfrm>
            <a:off x="228600" y="4732299"/>
            <a:ext cx="8382000" cy="344779"/>
          </a:xfrm>
          <a:custGeom>
            <a:rect b="b" l="l" r="r" t="t"/>
            <a:pathLst>
              <a:path extrusionOk="0" h="344779" w="8382000">
                <a:moveTo>
                  <a:pt x="0" y="344779"/>
                </a:moveTo>
                <a:lnTo>
                  <a:pt x="8382000" y="344779"/>
                </a:lnTo>
                <a:lnTo>
                  <a:pt x="8382000" y="0"/>
                </a:lnTo>
                <a:lnTo>
                  <a:pt x="0" y="0"/>
                </a:lnTo>
                <a:lnTo>
                  <a:pt x="0" y="344779"/>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7" name="Google Shape;1227;p110"/>
          <p:cNvSpPr/>
          <p:nvPr/>
        </p:nvSpPr>
        <p:spPr>
          <a:xfrm>
            <a:off x="228600" y="5077117"/>
            <a:ext cx="6674104" cy="782764"/>
          </a:xfrm>
          <a:custGeom>
            <a:rect b="b" l="l" r="r" t="t"/>
            <a:pathLst>
              <a:path extrusionOk="0" h="782764" w="6674104">
                <a:moveTo>
                  <a:pt x="0" y="782764"/>
                </a:moveTo>
                <a:lnTo>
                  <a:pt x="6674104" y="782764"/>
                </a:lnTo>
                <a:lnTo>
                  <a:pt x="6674104" y="0"/>
                </a:lnTo>
                <a:lnTo>
                  <a:pt x="0" y="0"/>
                </a:lnTo>
                <a:lnTo>
                  <a:pt x="0" y="782764"/>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8" name="Google Shape;1228;p110"/>
          <p:cNvSpPr/>
          <p:nvPr/>
        </p:nvSpPr>
        <p:spPr>
          <a:xfrm>
            <a:off x="6902704" y="5077117"/>
            <a:ext cx="975944" cy="782764"/>
          </a:xfrm>
          <a:custGeom>
            <a:rect b="b" l="l" r="r" t="t"/>
            <a:pathLst>
              <a:path extrusionOk="0" h="782764" w="975944">
                <a:moveTo>
                  <a:pt x="0" y="782764"/>
                </a:moveTo>
                <a:lnTo>
                  <a:pt x="975944" y="782764"/>
                </a:lnTo>
                <a:lnTo>
                  <a:pt x="975944" y="0"/>
                </a:lnTo>
                <a:lnTo>
                  <a:pt x="0" y="0"/>
                </a:lnTo>
                <a:lnTo>
                  <a:pt x="0" y="78276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9" name="Google Shape;1229;p110"/>
          <p:cNvSpPr/>
          <p:nvPr/>
        </p:nvSpPr>
        <p:spPr>
          <a:xfrm>
            <a:off x="7878699" y="5077117"/>
            <a:ext cx="731951" cy="782764"/>
          </a:xfrm>
          <a:custGeom>
            <a:rect b="b" l="l" r="r" t="t"/>
            <a:pathLst>
              <a:path extrusionOk="0" h="782764" w="731951">
                <a:moveTo>
                  <a:pt x="0" y="782764"/>
                </a:moveTo>
                <a:lnTo>
                  <a:pt x="731951" y="782764"/>
                </a:lnTo>
                <a:lnTo>
                  <a:pt x="731951" y="0"/>
                </a:lnTo>
                <a:lnTo>
                  <a:pt x="0" y="0"/>
                </a:lnTo>
                <a:lnTo>
                  <a:pt x="0" y="78276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0" name="Google Shape;1230;p110"/>
          <p:cNvSpPr/>
          <p:nvPr/>
        </p:nvSpPr>
        <p:spPr>
          <a:xfrm>
            <a:off x="228600" y="5859881"/>
            <a:ext cx="6674104" cy="689571"/>
          </a:xfrm>
          <a:custGeom>
            <a:rect b="b" l="l" r="r" t="t"/>
            <a:pathLst>
              <a:path extrusionOk="0" h="689571" w="6674104">
                <a:moveTo>
                  <a:pt x="0" y="689571"/>
                </a:moveTo>
                <a:lnTo>
                  <a:pt x="6674104" y="689571"/>
                </a:lnTo>
                <a:lnTo>
                  <a:pt x="6674104" y="0"/>
                </a:lnTo>
                <a:lnTo>
                  <a:pt x="0" y="0"/>
                </a:lnTo>
                <a:lnTo>
                  <a:pt x="0" y="689571"/>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1" name="Google Shape;1231;p110"/>
          <p:cNvSpPr/>
          <p:nvPr/>
        </p:nvSpPr>
        <p:spPr>
          <a:xfrm>
            <a:off x="6902704" y="5859881"/>
            <a:ext cx="975944" cy="689571"/>
          </a:xfrm>
          <a:custGeom>
            <a:rect b="b" l="l" r="r" t="t"/>
            <a:pathLst>
              <a:path extrusionOk="0" h="689571" w="975944">
                <a:moveTo>
                  <a:pt x="0" y="689571"/>
                </a:moveTo>
                <a:lnTo>
                  <a:pt x="975944" y="689571"/>
                </a:lnTo>
                <a:lnTo>
                  <a:pt x="975944" y="0"/>
                </a:lnTo>
                <a:lnTo>
                  <a:pt x="0" y="0"/>
                </a:lnTo>
                <a:lnTo>
                  <a:pt x="0" y="68957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2" name="Google Shape;1232;p110"/>
          <p:cNvSpPr/>
          <p:nvPr/>
        </p:nvSpPr>
        <p:spPr>
          <a:xfrm>
            <a:off x="7878699" y="5859881"/>
            <a:ext cx="731951" cy="689571"/>
          </a:xfrm>
          <a:custGeom>
            <a:rect b="b" l="l" r="r" t="t"/>
            <a:pathLst>
              <a:path extrusionOk="0" h="689571" w="731951">
                <a:moveTo>
                  <a:pt x="0" y="689571"/>
                </a:moveTo>
                <a:lnTo>
                  <a:pt x="731951" y="689571"/>
                </a:lnTo>
                <a:lnTo>
                  <a:pt x="731951" y="0"/>
                </a:lnTo>
                <a:lnTo>
                  <a:pt x="0" y="0"/>
                </a:lnTo>
                <a:lnTo>
                  <a:pt x="0" y="68957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3" name="Google Shape;1233;p110"/>
          <p:cNvSpPr/>
          <p:nvPr/>
        </p:nvSpPr>
        <p:spPr>
          <a:xfrm>
            <a:off x="6902704" y="1446784"/>
            <a:ext cx="0" cy="394715"/>
          </a:xfrm>
          <a:custGeom>
            <a:rect b="b" l="l" r="r" t="t"/>
            <a:pathLst>
              <a:path extrusionOk="0" h="394715" w="120000">
                <a:moveTo>
                  <a:pt x="0" y="0"/>
                </a:moveTo>
                <a:lnTo>
                  <a:pt x="0" y="39471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4" name="Google Shape;1234;p110"/>
          <p:cNvSpPr/>
          <p:nvPr/>
        </p:nvSpPr>
        <p:spPr>
          <a:xfrm>
            <a:off x="6902704" y="2135378"/>
            <a:ext cx="0" cy="702310"/>
          </a:xfrm>
          <a:custGeom>
            <a:rect b="b" l="l" r="r" t="t"/>
            <a:pathLst>
              <a:path extrusionOk="0" h="702310" w="120000">
                <a:moveTo>
                  <a:pt x="0" y="0"/>
                </a:moveTo>
                <a:lnTo>
                  <a:pt x="0" y="70231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5" name="Google Shape;1235;p110"/>
          <p:cNvSpPr/>
          <p:nvPr/>
        </p:nvSpPr>
        <p:spPr>
          <a:xfrm>
            <a:off x="6902704" y="3169792"/>
            <a:ext cx="0" cy="1568831"/>
          </a:xfrm>
          <a:custGeom>
            <a:rect b="b" l="l" r="r" t="t"/>
            <a:pathLst>
              <a:path extrusionOk="0" h="1568831" w="120000">
                <a:moveTo>
                  <a:pt x="0" y="0"/>
                </a:moveTo>
                <a:lnTo>
                  <a:pt x="0" y="156883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6" name="Google Shape;1236;p110"/>
          <p:cNvSpPr/>
          <p:nvPr/>
        </p:nvSpPr>
        <p:spPr>
          <a:xfrm>
            <a:off x="6902704" y="5070729"/>
            <a:ext cx="0" cy="1485074"/>
          </a:xfrm>
          <a:custGeom>
            <a:rect b="b" l="l" r="r" t="t"/>
            <a:pathLst>
              <a:path extrusionOk="0" h="1485074" w="120000">
                <a:moveTo>
                  <a:pt x="0" y="0"/>
                </a:moveTo>
                <a:lnTo>
                  <a:pt x="0" y="1485074"/>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7" name="Google Shape;1237;p110"/>
          <p:cNvSpPr/>
          <p:nvPr/>
        </p:nvSpPr>
        <p:spPr>
          <a:xfrm>
            <a:off x="7878699" y="1446784"/>
            <a:ext cx="0" cy="394715"/>
          </a:xfrm>
          <a:custGeom>
            <a:rect b="b" l="l" r="r" t="t"/>
            <a:pathLst>
              <a:path extrusionOk="0" h="394715" w="120000">
                <a:moveTo>
                  <a:pt x="0" y="0"/>
                </a:moveTo>
                <a:lnTo>
                  <a:pt x="0" y="39471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8" name="Google Shape;1238;p110"/>
          <p:cNvSpPr/>
          <p:nvPr/>
        </p:nvSpPr>
        <p:spPr>
          <a:xfrm>
            <a:off x="7878699" y="2135378"/>
            <a:ext cx="0" cy="702310"/>
          </a:xfrm>
          <a:custGeom>
            <a:rect b="b" l="l" r="r" t="t"/>
            <a:pathLst>
              <a:path extrusionOk="0" h="702310" w="120000">
                <a:moveTo>
                  <a:pt x="0" y="0"/>
                </a:moveTo>
                <a:lnTo>
                  <a:pt x="0" y="70231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9" name="Google Shape;1239;p110"/>
          <p:cNvSpPr/>
          <p:nvPr/>
        </p:nvSpPr>
        <p:spPr>
          <a:xfrm>
            <a:off x="7878699" y="3169792"/>
            <a:ext cx="0" cy="1568831"/>
          </a:xfrm>
          <a:custGeom>
            <a:rect b="b" l="l" r="r" t="t"/>
            <a:pathLst>
              <a:path extrusionOk="0" h="1568831" w="120000">
                <a:moveTo>
                  <a:pt x="0" y="0"/>
                </a:moveTo>
                <a:lnTo>
                  <a:pt x="0" y="156883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0" name="Google Shape;1240;p110"/>
          <p:cNvSpPr/>
          <p:nvPr/>
        </p:nvSpPr>
        <p:spPr>
          <a:xfrm>
            <a:off x="7878699" y="5070729"/>
            <a:ext cx="0" cy="1485074"/>
          </a:xfrm>
          <a:custGeom>
            <a:rect b="b" l="l" r="r" t="t"/>
            <a:pathLst>
              <a:path extrusionOk="0" h="1485074" w="120000">
                <a:moveTo>
                  <a:pt x="0" y="0"/>
                </a:moveTo>
                <a:lnTo>
                  <a:pt x="0" y="1485074"/>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110"/>
          <p:cNvSpPr/>
          <p:nvPr/>
        </p:nvSpPr>
        <p:spPr>
          <a:xfrm>
            <a:off x="222250" y="1822450"/>
            <a:ext cx="8394700" cy="0"/>
          </a:xfrm>
          <a:custGeom>
            <a:rect b="b" l="l" r="r" t="t"/>
            <a:pathLst>
              <a:path extrusionOk="0" h="120000" w="8394700">
                <a:moveTo>
                  <a:pt x="0" y="0"/>
                </a:moveTo>
                <a:lnTo>
                  <a:pt x="83947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110"/>
          <p:cNvSpPr/>
          <p:nvPr/>
        </p:nvSpPr>
        <p:spPr>
          <a:xfrm>
            <a:off x="222250" y="2141728"/>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110"/>
          <p:cNvSpPr/>
          <p:nvPr/>
        </p:nvSpPr>
        <p:spPr>
          <a:xfrm>
            <a:off x="222250" y="2831338"/>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110"/>
          <p:cNvSpPr/>
          <p:nvPr/>
        </p:nvSpPr>
        <p:spPr>
          <a:xfrm>
            <a:off x="222250" y="3176142"/>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110"/>
          <p:cNvSpPr/>
          <p:nvPr/>
        </p:nvSpPr>
        <p:spPr>
          <a:xfrm>
            <a:off x="222250" y="3865753"/>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6" name="Google Shape;1246;p110"/>
          <p:cNvSpPr/>
          <p:nvPr/>
        </p:nvSpPr>
        <p:spPr>
          <a:xfrm>
            <a:off x="222250" y="4210431"/>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7" name="Google Shape;1247;p110"/>
          <p:cNvSpPr/>
          <p:nvPr/>
        </p:nvSpPr>
        <p:spPr>
          <a:xfrm>
            <a:off x="222250" y="4732274"/>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110"/>
          <p:cNvSpPr/>
          <p:nvPr/>
        </p:nvSpPr>
        <p:spPr>
          <a:xfrm>
            <a:off x="222250" y="5077079"/>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110"/>
          <p:cNvSpPr/>
          <p:nvPr/>
        </p:nvSpPr>
        <p:spPr>
          <a:xfrm>
            <a:off x="222250" y="5859881"/>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110"/>
          <p:cNvSpPr/>
          <p:nvPr/>
        </p:nvSpPr>
        <p:spPr>
          <a:xfrm>
            <a:off x="228600" y="1446784"/>
            <a:ext cx="0" cy="5109019"/>
          </a:xfrm>
          <a:custGeom>
            <a:rect b="b" l="l" r="r" t="t"/>
            <a:pathLst>
              <a:path extrusionOk="0" h="5109019" w="120000">
                <a:moveTo>
                  <a:pt x="0" y="0"/>
                </a:moveTo>
                <a:lnTo>
                  <a:pt x="0" y="5109019"/>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1" name="Google Shape;1251;p110"/>
          <p:cNvSpPr/>
          <p:nvPr/>
        </p:nvSpPr>
        <p:spPr>
          <a:xfrm>
            <a:off x="8610600" y="1446784"/>
            <a:ext cx="0" cy="5109019"/>
          </a:xfrm>
          <a:custGeom>
            <a:rect b="b" l="l" r="r" t="t"/>
            <a:pathLst>
              <a:path extrusionOk="0" h="5109019" w="120000">
                <a:moveTo>
                  <a:pt x="0" y="0"/>
                </a:moveTo>
                <a:lnTo>
                  <a:pt x="0" y="5109019"/>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2" name="Google Shape;1252;p110"/>
          <p:cNvSpPr/>
          <p:nvPr/>
        </p:nvSpPr>
        <p:spPr>
          <a:xfrm>
            <a:off x="222250" y="1453134"/>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3" name="Google Shape;1253;p110"/>
          <p:cNvSpPr/>
          <p:nvPr/>
        </p:nvSpPr>
        <p:spPr>
          <a:xfrm>
            <a:off x="222250" y="6549453"/>
            <a:ext cx="8394700" cy="0"/>
          </a:xfrm>
          <a:custGeom>
            <a:rect b="b" l="l" r="r" t="t"/>
            <a:pathLst>
              <a:path extrusionOk="0" h="120000" w="8394700">
                <a:moveTo>
                  <a:pt x="0" y="0"/>
                </a:moveTo>
                <a:lnTo>
                  <a:pt x="8394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4" name="Google Shape;1254;p110"/>
          <p:cNvSpPr txBox="1"/>
          <p:nvPr/>
        </p:nvSpPr>
        <p:spPr>
          <a:xfrm>
            <a:off x="1365885" y="66992"/>
            <a:ext cx="6623468" cy="1255776"/>
          </a:xfrm>
          <a:prstGeom prst="rect">
            <a:avLst/>
          </a:prstGeom>
          <a:noFill/>
          <a:ln>
            <a:noFill/>
          </a:ln>
        </p:spPr>
        <p:txBody>
          <a:bodyPr anchorCtr="0" anchor="t" bIns="0" lIns="0" spcFirstLastPara="1" rIns="0" wrap="square" tIns="0">
            <a:noAutofit/>
          </a:bodyPr>
          <a:lstStyle/>
          <a:p>
            <a:pPr indent="0" lvl="0" marL="0" marR="0" rtl="0" algn="ctr">
              <a:lnSpc>
                <a:spcPct val="69772"/>
              </a:lnSpc>
              <a:spcBef>
                <a:spcPts val="0"/>
              </a:spcBef>
              <a:spcAft>
                <a:spcPts val="0"/>
              </a:spcAft>
              <a:buNone/>
            </a:pPr>
            <a:r>
              <a:rPr baseline="30000" lang="en-US" sz="6600">
                <a:solidFill>
                  <a:srgbClr val="F9FC00"/>
                </a:solidFill>
                <a:latin typeface="Calibri"/>
                <a:ea typeface="Calibri"/>
                <a:cs typeface="Calibri"/>
                <a:sym typeface="Calibri"/>
              </a:rPr>
              <a:t>Khuyến cáo các biện pháp và</a:t>
            </a:r>
            <a:endParaRPr sz="4400">
              <a:solidFill>
                <a:srgbClr val="000000"/>
              </a:solidFill>
              <a:latin typeface="Calibri"/>
              <a:ea typeface="Calibri"/>
              <a:cs typeface="Calibri"/>
              <a:sym typeface="Calibri"/>
            </a:endParaRPr>
          </a:p>
          <a:p>
            <a:pPr indent="0" lvl="0" marL="1206849" marR="1265450" rtl="0" algn="ctr">
              <a:lnSpc>
                <a:spcPct val="79696"/>
              </a:lnSpc>
              <a:spcBef>
                <a:spcPts val="32"/>
              </a:spcBef>
              <a:spcAft>
                <a:spcPts val="0"/>
              </a:spcAft>
              <a:buNone/>
            </a:pPr>
            <a:r>
              <a:rPr baseline="30000" lang="en-US" sz="6600">
                <a:solidFill>
                  <a:srgbClr val="F9FC00"/>
                </a:solidFill>
                <a:latin typeface="Calibri"/>
                <a:ea typeface="Calibri"/>
                <a:cs typeface="Calibri"/>
                <a:sym typeface="Calibri"/>
              </a:rPr>
              <a:t>thuốc ban đầu (1)</a:t>
            </a:r>
            <a:endParaRPr sz="4400">
              <a:solidFill>
                <a:srgbClr val="000000"/>
              </a:solidFill>
              <a:latin typeface="Calibri"/>
              <a:ea typeface="Calibri"/>
              <a:cs typeface="Calibri"/>
              <a:sym typeface="Calibri"/>
            </a:endParaRPr>
          </a:p>
        </p:txBody>
      </p:sp>
      <p:sp>
        <p:nvSpPr>
          <p:cNvPr id="1255" name="Google Shape;1255;p110"/>
          <p:cNvSpPr txBox="1"/>
          <p:nvPr/>
        </p:nvSpPr>
        <p:spPr>
          <a:xfrm>
            <a:off x="228600" y="1453134"/>
            <a:ext cx="6674104" cy="369315"/>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Khuyến cáo</a:t>
            </a:r>
            <a:endParaRPr sz="1550">
              <a:solidFill>
                <a:srgbClr val="000000"/>
              </a:solidFill>
              <a:latin typeface="Calibri"/>
              <a:ea typeface="Calibri"/>
              <a:cs typeface="Calibri"/>
              <a:sym typeface="Calibri"/>
            </a:endParaRPr>
          </a:p>
        </p:txBody>
      </p:sp>
      <p:sp>
        <p:nvSpPr>
          <p:cNvPr id="1256" name="Google Shape;1256;p110"/>
          <p:cNvSpPr txBox="1"/>
          <p:nvPr/>
        </p:nvSpPr>
        <p:spPr>
          <a:xfrm>
            <a:off x="6902704" y="1453134"/>
            <a:ext cx="975995" cy="36931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500">
              <a:solidFill>
                <a:srgbClr val="000000"/>
              </a:solidFill>
              <a:latin typeface="Calibri"/>
              <a:ea typeface="Calibri"/>
              <a:cs typeface="Calibri"/>
              <a:sym typeface="Calibri"/>
            </a:endParaRPr>
          </a:p>
          <a:p>
            <a:pPr indent="0" lvl="0" marL="314451"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COR</a:t>
            </a:r>
            <a:endParaRPr sz="1550">
              <a:solidFill>
                <a:srgbClr val="000000"/>
              </a:solidFill>
              <a:latin typeface="Calibri"/>
              <a:ea typeface="Calibri"/>
              <a:cs typeface="Calibri"/>
              <a:sym typeface="Calibri"/>
            </a:endParaRPr>
          </a:p>
        </p:txBody>
      </p:sp>
      <p:sp>
        <p:nvSpPr>
          <p:cNvPr id="1257" name="Google Shape;1257;p110"/>
          <p:cNvSpPr txBox="1"/>
          <p:nvPr/>
        </p:nvSpPr>
        <p:spPr>
          <a:xfrm>
            <a:off x="7878699" y="1453134"/>
            <a:ext cx="731901" cy="36931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500">
              <a:solidFill>
                <a:srgbClr val="000000"/>
              </a:solidFill>
              <a:latin typeface="Calibri"/>
              <a:ea typeface="Calibri"/>
              <a:cs typeface="Calibri"/>
              <a:sym typeface="Calibri"/>
            </a:endParaRPr>
          </a:p>
          <a:p>
            <a:pPr indent="0" lvl="0" marL="210820"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LOE</a:t>
            </a:r>
            <a:endParaRPr sz="1550">
              <a:solidFill>
                <a:srgbClr val="000000"/>
              </a:solidFill>
              <a:latin typeface="Calibri"/>
              <a:ea typeface="Calibri"/>
              <a:cs typeface="Calibri"/>
              <a:sym typeface="Calibri"/>
            </a:endParaRPr>
          </a:p>
        </p:txBody>
      </p:sp>
      <p:sp>
        <p:nvSpPr>
          <p:cNvPr id="1258" name="Google Shape;1258;p110"/>
          <p:cNvSpPr txBox="1"/>
          <p:nvPr/>
        </p:nvSpPr>
        <p:spPr>
          <a:xfrm>
            <a:off x="228600" y="1822450"/>
            <a:ext cx="8382000" cy="319277"/>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Oxy</a:t>
            </a:r>
            <a:endParaRPr sz="1550">
              <a:solidFill>
                <a:srgbClr val="000000"/>
              </a:solidFill>
              <a:latin typeface="Calibri"/>
              <a:ea typeface="Calibri"/>
              <a:cs typeface="Calibri"/>
              <a:sym typeface="Calibri"/>
            </a:endParaRPr>
          </a:p>
        </p:txBody>
      </p:sp>
      <p:sp>
        <p:nvSpPr>
          <p:cNvPr id="1259" name="Google Shape;1259;p110"/>
          <p:cNvSpPr txBox="1"/>
          <p:nvPr/>
        </p:nvSpPr>
        <p:spPr>
          <a:xfrm>
            <a:off x="228600" y="2141728"/>
            <a:ext cx="6674104" cy="689610"/>
          </a:xfrm>
          <a:prstGeom prst="rect">
            <a:avLst/>
          </a:prstGeom>
          <a:noFill/>
          <a:ln>
            <a:noFill/>
          </a:ln>
        </p:spPr>
        <p:txBody>
          <a:bodyPr anchorCtr="0" anchor="t" bIns="0" lIns="0" spcFirstLastPara="1" rIns="0" wrap="square" tIns="0">
            <a:noAutofit/>
          </a:bodyPr>
          <a:lstStyle/>
          <a:p>
            <a:pPr indent="0" lvl="0" marL="68897" marR="319077" rtl="0" algn="l">
              <a:lnSpc>
                <a:spcPct val="122064"/>
              </a:lnSpc>
              <a:spcBef>
                <a:spcPts val="0"/>
              </a:spcBef>
              <a:spcAft>
                <a:spcPts val="0"/>
              </a:spcAft>
              <a:buNone/>
            </a:pPr>
            <a:r>
              <a:rPr b="1" lang="en-US" sz="1550">
                <a:solidFill>
                  <a:srgbClr val="FFFFFF"/>
                </a:solidFill>
                <a:latin typeface="Calibri"/>
                <a:ea typeface="Calibri"/>
                <a:cs typeface="Calibri"/>
                <a:sym typeface="Calibri"/>
              </a:rPr>
              <a:t>Chỉ cung cấp oxy khi độ bão hòa oxy &lt;90%, suy hô hấp, hoặc khi có các đặc </a:t>
            </a:r>
            <a:endParaRPr sz="1550">
              <a:solidFill>
                <a:srgbClr val="000000"/>
              </a:solidFill>
              <a:latin typeface="Calibri"/>
              <a:ea typeface="Calibri"/>
              <a:cs typeface="Calibri"/>
              <a:sym typeface="Calibri"/>
            </a:endParaRPr>
          </a:p>
          <a:p>
            <a:pPr indent="0" lvl="0" marL="68897" marR="319077" rtl="0" algn="l">
              <a:lnSpc>
                <a:spcPct val="122064"/>
              </a:lnSpc>
              <a:spcBef>
                <a:spcPts val="134"/>
              </a:spcBef>
              <a:spcAft>
                <a:spcPts val="0"/>
              </a:spcAft>
              <a:buNone/>
            </a:pPr>
            <a:r>
              <a:rPr b="1" lang="en-US" sz="1550">
                <a:solidFill>
                  <a:srgbClr val="FFFFFF"/>
                </a:solidFill>
                <a:latin typeface="Calibri"/>
                <a:ea typeface="Calibri"/>
                <a:cs typeface="Calibri"/>
                <a:sym typeface="Calibri"/>
              </a:rPr>
              <a:t>điểm nguy cơ cao bị thiếu oxy máu</a:t>
            </a:r>
            <a:endParaRPr sz="1550">
              <a:solidFill>
                <a:srgbClr val="000000"/>
              </a:solidFill>
              <a:latin typeface="Calibri"/>
              <a:ea typeface="Calibri"/>
              <a:cs typeface="Calibri"/>
              <a:sym typeface="Calibri"/>
            </a:endParaRPr>
          </a:p>
        </p:txBody>
      </p:sp>
      <p:sp>
        <p:nvSpPr>
          <p:cNvPr id="1260" name="Google Shape;1260;p110"/>
          <p:cNvSpPr txBox="1"/>
          <p:nvPr/>
        </p:nvSpPr>
        <p:spPr>
          <a:xfrm>
            <a:off x="6902704" y="2141728"/>
            <a:ext cx="975995" cy="689610"/>
          </a:xfrm>
          <a:prstGeom prst="rect">
            <a:avLst/>
          </a:prstGeom>
          <a:noFill/>
          <a:ln>
            <a:noFill/>
          </a:ln>
        </p:spPr>
        <p:txBody>
          <a:bodyPr anchorCtr="0" anchor="t" bIns="0" lIns="0" spcFirstLastPara="1" rIns="0" wrap="square" tIns="0">
            <a:noAutofit/>
          </a:bodyPr>
          <a:lstStyle/>
          <a:p>
            <a:pPr indent="0" lvl="0" marL="439380" marR="430686"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261" name="Google Shape;1261;p110"/>
          <p:cNvSpPr txBox="1"/>
          <p:nvPr/>
        </p:nvSpPr>
        <p:spPr>
          <a:xfrm>
            <a:off x="7878699" y="2141728"/>
            <a:ext cx="731901" cy="689610"/>
          </a:xfrm>
          <a:prstGeom prst="rect">
            <a:avLst/>
          </a:prstGeom>
          <a:noFill/>
          <a:ln>
            <a:noFill/>
          </a:ln>
        </p:spPr>
        <p:txBody>
          <a:bodyPr anchorCtr="0" anchor="t" bIns="0" lIns="0" spcFirstLastPara="1" rIns="0" wrap="square" tIns="0">
            <a:noAutofit/>
          </a:bodyPr>
          <a:lstStyle/>
          <a:p>
            <a:pPr indent="0" lvl="0" marL="287869" marR="281757" rtl="0" algn="ctr">
              <a:lnSpc>
                <a:spcPct val="101725"/>
              </a:lnSpc>
              <a:spcBef>
                <a:spcPts val="0"/>
              </a:spcBef>
              <a:spcAft>
                <a:spcPts val="0"/>
              </a:spcAft>
              <a:buNone/>
            </a:pPr>
            <a:r>
              <a:rPr lang="en-US" sz="1550">
                <a:solidFill>
                  <a:srgbClr val="081D57"/>
                </a:solidFill>
                <a:latin typeface="Calibri"/>
                <a:ea typeface="Calibri"/>
                <a:cs typeface="Calibri"/>
                <a:sym typeface="Calibri"/>
              </a:rPr>
              <a:t>C</a:t>
            </a:r>
            <a:endParaRPr sz="1550">
              <a:solidFill>
                <a:srgbClr val="000000"/>
              </a:solidFill>
              <a:latin typeface="Calibri"/>
              <a:ea typeface="Calibri"/>
              <a:cs typeface="Calibri"/>
              <a:sym typeface="Calibri"/>
            </a:endParaRPr>
          </a:p>
        </p:txBody>
      </p:sp>
      <p:sp>
        <p:nvSpPr>
          <p:cNvPr id="1262" name="Google Shape;1262;p110"/>
          <p:cNvSpPr txBox="1"/>
          <p:nvPr/>
        </p:nvSpPr>
        <p:spPr>
          <a:xfrm>
            <a:off x="228600" y="2831338"/>
            <a:ext cx="8382000" cy="344804"/>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Nitrates</a:t>
            </a:r>
            <a:endParaRPr sz="1550">
              <a:solidFill>
                <a:srgbClr val="000000"/>
              </a:solidFill>
              <a:latin typeface="Calibri"/>
              <a:ea typeface="Calibri"/>
              <a:cs typeface="Calibri"/>
              <a:sym typeface="Calibri"/>
            </a:endParaRPr>
          </a:p>
        </p:txBody>
      </p:sp>
      <p:sp>
        <p:nvSpPr>
          <p:cNvPr id="1263" name="Google Shape;1263;p110"/>
          <p:cNvSpPr txBox="1"/>
          <p:nvPr/>
        </p:nvSpPr>
        <p:spPr>
          <a:xfrm>
            <a:off x="228600" y="3176142"/>
            <a:ext cx="6674104" cy="68961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Sử dụng NTG dưới lưỡi mỗi 5’ x 3 cho đau ngực liên tục do thiếu máu và sau</a:t>
            </a:r>
            <a:endParaRPr sz="1550">
              <a:solidFill>
                <a:srgbClr val="000000"/>
              </a:solidFill>
              <a:latin typeface="Calibri"/>
              <a:ea typeface="Calibri"/>
              <a:cs typeface="Calibri"/>
              <a:sym typeface="Calibri"/>
            </a:endParaRPr>
          </a:p>
          <a:p>
            <a:pPr indent="0" lvl="0" marL="68897" marR="0" rtl="0" algn="l">
              <a:lnSpc>
                <a:spcPct val="101725"/>
              </a:lnSpc>
              <a:spcBef>
                <a:spcPts val="135"/>
              </a:spcBef>
              <a:spcAft>
                <a:spcPts val="0"/>
              </a:spcAft>
              <a:buNone/>
            </a:pPr>
            <a:r>
              <a:rPr b="1" lang="en-US" sz="1550">
                <a:solidFill>
                  <a:srgbClr val="FFFFFF"/>
                </a:solidFill>
                <a:latin typeface="Calibri"/>
                <a:ea typeface="Calibri"/>
                <a:cs typeface="Calibri"/>
                <a:sym typeface="Calibri"/>
              </a:rPr>
              <a:t>đó đánh giá nhu cầu phải dùng NTG TTM</a:t>
            </a:r>
            <a:endParaRPr sz="1550">
              <a:solidFill>
                <a:srgbClr val="000000"/>
              </a:solidFill>
              <a:latin typeface="Calibri"/>
              <a:ea typeface="Calibri"/>
              <a:cs typeface="Calibri"/>
              <a:sym typeface="Calibri"/>
            </a:endParaRPr>
          </a:p>
        </p:txBody>
      </p:sp>
      <p:sp>
        <p:nvSpPr>
          <p:cNvPr id="1264" name="Google Shape;1264;p110"/>
          <p:cNvSpPr txBox="1"/>
          <p:nvPr/>
        </p:nvSpPr>
        <p:spPr>
          <a:xfrm>
            <a:off x="6902704" y="3176142"/>
            <a:ext cx="975995" cy="689610"/>
          </a:xfrm>
          <a:prstGeom prst="rect">
            <a:avLst/>
          </a:prstGeom>
          <a:noFill/>
          <a:ln>
            <a:noFill/>
          </a:ln>
        </p:spPr>
        <p:txBody>
          <a:bodyPr anchorCtr="0" anchor="t" bIns="0" lIns="0" spcFirstLastPara="1" rIns="0" wrap="square" tIns="0">
            <a:noAutofit/>
          </a:bodyPr>
          <a:lstStyle/>
          <a:p>
            <a:pPr indent="0" lvl="0" marL="439404" marR="430789"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265" name="Google Shape;1265;p110"/>
          <p:cNvSpPr txBox="1"/>
          <p:nvPr/>
        </p:nvSpPr>
        <p:spPr>
          <a:xfrm>
            <a:off x="7878699" y="3176142"/>
            <a:ext cx="731901" cy="689610"/>
          </a:xfrm>
          <a:prstGeom prst="rect">
            <a:avLst/>
          </a:prstGeom>
          <a:noFill/>
          <a:ln>
            <a:noFill/>
          </a:ln>
        </p:spPr>
        <p:txBody>
          <a:bodyPr anchorCtr="0" anchor="t" bIns="0" lIns="0" spcFirstLastPara="1" rIns="0" wrap="square" tIns="0">
            <a:noAutofit/>
          </a:bodyPr>
          <a:lstStyle/>
          <a:p>
            <a:pPr indent="0" lvl="0" marL="287893" marR="281950" rtl="0" algn="ctr">
              <a:lnSpc>
                <a:spcPct val="101725"/>
              </a:lnSpc>
              <a:spcBef>
                <a:spcPts val="0"/>
              </a:spcBef>
              <a:spcAft>
                <a:spcPts val="0"/>
              </a:spcAft>
              <a:buNone/>
            </a:pPr>
            <a:r>
              <a:rPr lang="en-US" sz="1550">
                <a:solidFill>
                  <a:srgbClr val="081D57"/>
                </a:solidFill>
                <a:latin typeface="Calibri"/>
                <a:ea typeface="Calibri"/>
                <a:cs typeface="Calibri"/>
                <a:sym typeface="Calibri"/>
              </a:rPr>
              <a:t>C</a:t>
            </a:r>
            <a:endParaRPr sz="1550">
              <a:solidFill>
                <a:srgbClr val="000000"/>
              </a:solidFill>
              <a:latin typeface="Calibri"/>
              <a:ea typeface="Calibri"/>
              <a:cs typeface="Calibri"/>
              <a:sym typeface="Calibri"/>
            </a:endParaRPr>
          </a:p>
        </p:txBody>
      </p:sp>
      <p:sp>
        <p:nvSpPr>
          <p:cNvPr id="1266" name="Google Shape;1266;p110"/>
          <p:cNvSpPr txBox="1"/>
          <p:nvPr/>
        </p:nvSpPr>
        <p:spPr>
          <a:xfrm>
            <a:off x="228600" y="3865753"/>
            <a:ext cx="6674104" cy="344678"/>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Dùng NTG TTM cho thiếu máu kéo dài, Suy tim, hoặc tăng huyết áp</a:t>
            </a:r>
            <a:endParaRPr sz="1550">
              <a:solidFill>
                <a:srgbClr val="000000"/>
              </a:solidFill>
              <a:latin typeface="Calibri"/>
              <a:ea typeface="Calibri"/>
              <a:cs typeface="Calibri"/>
              <a:sym typeface="Calibri"/>
            </a:endParaRPr>
          </a:p>
        </p:txBody>
      </p:sp>
      <p:sp>
        <p:nvSpPr>
          <p:cNvPr id="1267" name="Google Shape;1267;p110"/>
          <p:cNvSpPr txBox="1"/>
          <p:nvPr/>
        </p:nvSpPr>
        <p:spPr>
          <a:xfrm>
            <a:off x="6902704" y="3865753"/>
            <a:ext cx="975995" cy="344678"/>
          </a:xfrm>
          <a:prstGeom prst="rect">
            <a:avLst/>
          </a:prstGeom>
          <a:noFill/>
          <a:ln>
            <a:noFill/>
          </a:ln>
        </p:spPr>
        <p:txBody>
          <a:bodyPr anchorCtr="0" anchor="t" bIns="0" lIns="0" spcFirstLastPara="1" rIns="0" wrap="square" tIns="0">
            <a:noAutofit/>
          </a:bodyPr>
          <a:lstStyle/>
          <a:p>
            <a:pPr indent="0" lvl="0" marL="439380" marR="430686"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268" name="Google Shape;1268;p110"/>
          <p:cNvSpPr txBox="1"/>
          <p:nvPr/>
        </p:nvSpPr>
        <p:spPr>
          <a:xfrm>
            <a:off x="7878699" y="3865753"/>
            <a:ext cx="731901" cy="344678"/>
          </a:xfrm>
          <a:prstGeom prst="rect">
            <a:avLst/>
          </a:prstGeom>
          <a:noFill/>
          <a:ln>
            <a:noFill/>
          </a:ln>
        </p:spPr>
        <p:txBody>
          <a:bodyPr anchorCtr="0" anchor="t" bIns="0" lIns="0" spcFirstLastPara="1" rIns="0" wrap="square" tIns="0">
            <a:noAutofit/>
          </a:bodyPr>
          <a:lstStyle/>
          <a:p>
            <a:pPr indent="0" lvl="0" marL="287869" marR="279604" rtl="0" algn="ctr">
              <a:lnSpc>
                <a:spcPct val="101725"/>
              </a:lnSpc>
              <a:spcBef>
                <a:spcPts val="0"/>
              </a:spcBef>
              <a:spcAft>
                <a:spcPts val="0"/>
              </a:spcAft>
              <a:buNone/>
            </a:pPr>
            <a:r>
              <a:rPr lang="en-US" sz="1550">
                <a:solidFill>
                  <a:srgbClr val="081D57"/>
                </a:solidFill>
                <a:latin typeface="Calibri"/>
                <a:ea typeface="Calibri"/>
                <a:cs typeface="Calibri"/>
                <a:sym typeface="Calibri"/>
              </a:rPr>
              <a:t>B</a:t>
            </a:r>
            <a:endParaRPr sz="1550">
              <a:solidFill>
                <a:srgbClr val="000000"/>
              </a:solidFill>
              <a:latin typeface="Calibri"/>
              <a:ea typeface="Calibri"/>
              <a:cs typeface="Calibri"/>
              <a:sym typeface="Calibri"/>
            </a:endParaRPr>
          </a:p>
        </p:txBody>
      </p:sp>
      <p:sp>
        <p:nvSpPr>
          <p:cNvPr id="1269" name="Google Shape;1269;p110"/>
          <p:cNvSpPr txBox="1"/>
          <p:nvPr/>
        </p:nvSpPr>
        <p:spPr>
          <a:xfrm>
            <a:off x="228600" y="4210431"/>
            <a:ext cx="6674104" cy="521843"/>
          </a:xfrm>
          <a:prstGeom prst="rect">
            <a:avLst/>
          </a:prstGeom>
          <a:noFill/>
          <a:ln>
            <a:noFill/>
          </a:ln>
        </p:spPr>
        <p:txBody>
          <a:bodyPr anchorCtr="0" anchor="t" bIns="0" lIns="0" spcFirstLastPara="1" rIns="0" wrap="square" tIns="0">
            <a:noAutofit/>
          </a:bodyPr>
          <a:lstStyle/>
          <a:p>
            <a:pPr indent="0" lvl="0" marL="68897" marR="1453015" rtl="0" algn="l">
              <a:lnSpc>
                <a:spcPct val="122064"/>
              </a:lnSpc>
              <a:spcBef>
                <a:spcPts val="0"/>
              </a:spcBef>
              <a:spcAft>
                <a:spcPts val="0"/>
              </a:spcAft>
              <a:buNone/>
            </a:pPr>
            <a:r>
              <a:rPr b="1" lang="en-US" sz="1550">
                <a:solidFill>
                  <a:srgbClr val="FFFFFF"/>
                </a:solidFill>
                <a:latin typeface="Calibri"/>
                <a:ea typeface="Calibri"/>
                <a:cs typeface="Calibri"/>
                <a:sym typeface="Calibri"/>
              </a:rPr>
              <a:t>Nitrates bị chống chỉ định khi BN đã được dùng thuốc ức chế </a:t>
            </a:r>
            <a:endParaRPr sz="1550">
              <a:solidFill>
                <a:srgbClr val="000000"/>
              </a:solidFill>
              <a:latin typeface="Calibri"/>
              <a:ea typeface="Calibri"/>
              <a:cs typeface="Calibri"/>
              <a:sym typeface="Calibri"/>
            </a:endParaRPr>
          </a:p>
          <a:p>
            <a:pPr indent="0" lvl="0" marL="68897" marR="1453015" rtl="0" algn="l">
              <a:lnSpc>
                <a:spcPct val="122064"/>
              </a:lnSpc>
              <a:spcBef>
                <a:spcPts val="136"/>
              </a:spcBef>
              <a:spcAft>
                <a:spcPts val="0"/>
              </a:spcAft>
              <a:buNone/>
            </a:pPr>
            <a:r>
              <a:rPr b="1" lang="en-US" sz="1550">
                <a:solidFill>
                  <a:srgbClr val="FFFFFF"/>
                </a:solidFill>
                <a:latin typeface="Calibri"/>
                <a:ea typeface="Calibri"/>
                <a:cs typeface="Calibri"/>
                <a:sym typeface="Calibri"/>
              </a:rPr>
              <a:t>phosphodiesterase  gần đây</a:t>
            </a:r>
            <a:endParaRPr sz="1550">
              <a:solidFill>
                <a:srgbClr val="000000"/>
              </a:solidFill>
              <a:latin typeface="Calibri"/>
              <a:ea typeface="Calibri"/>
              <a:cs typeface="Calibri"/>
              <a:sym typeface="Calibri"/>
            </a:endParaRPr>
          </a:p>
        </p:txBody>
      </p:sp>
      <p:sp>
        <p:nvSpPr>
          <p:cNvPr id="1270" name="Google Shape;1270;p110"/>
          <p:cNvSpPr txBox="1"/>
          <p:nvPr/>
        </p:nvSpPr>
        <p:spPr>
          <a:xfrm>
            <a:off x="6902704" y="4210431"/>
            <a:ext cx="975995" cy="521843"/>
          </a:xfrm>
          <a:prstGeom prst="rect">
            <a:avLst/>
          </a:prstGeom>
          <a:noFill/>
          <a:ln>
            <a:noFill/>
          </a:ln>
        </p:spPr>
        <p:txBody>
          <a:bodyPr anchorCtr="0" anchor="t" bIns="0" lIns="0" spcFirstLastPara="1" rIns="0" wrap="square" tIns="0">
            <a:noAutofit/>
          </a:bodyPr>
          <a:lstStyle/>
          <a:p>
            <a:pPr indent="0" lvl="0" marL="114426" marR="0" rtl="0" algn="l">
              <a:lnSpc>
                <a:spcPct val="101725"/>
              </a:lnSpc>
              <a:spcBef>
                <a:spcPts val="0"/>
              </a:spcBef>
              <a:spcAft>
                <a:spcPts val="0"/>
              </a:spcAft>
              <a:buNone/>
            </a:pPr>
            <a:r>
              <a:rPr lang="en-US" sz="1550">
                <a:solidFill>
                  <a:srgbClr val="081D57"/>
                </a:solidFill>
                <a:latin typeface="Calibri"/>
                <a:ea typeface="Calibri"/>
                <a:cs typeface="Calibri"/>
                <a:sym typeface="Calibri"/>
              </a:rPr>
              <a:t>III: Có hại</a:t>
            </a:r>
            <a:endParaRPr sz="1550">
              <a:solidFill>
                <a:srgbClr val="000000"/>
              </a:solidFill>
              <a:latin typeface="Calibri"/>
              <a:ea typeface="Calibri"/>
              <a:cs typeface="Calibri"/>
              <a:sym typeface="Calibri"/>
            </a:endParaRPr>
          </a:p>
        </p:txBody>
      </p:sp>
      <p:sp>
        <p:nvSpPr>
          <p:cNvPr id="1271" name="Google Shape;1271;p110"/>
          <p:cNvSpPr txBox="1"/>
          <p:nvPr/>
        </p:nvSpPr>
        <p:spPr>
          <a:xfrm>
            <a:off x="7878699" y="4210431"/>
            <a:ext cx="731901" cy="521843"/>
          </a:xfrm>
          <a:prstGeom prst="rect">
            <a:avLst/>
          </a:prstGeom>
          <a:noFill/>
          <a:ln>
            <a:noFill/>
          </a:ln>
        </p:spPr>
        <p:txBody>
          <a:bodyPr anchorCtr="0" anchor="t" bIns="0" lIns="0" spcFirstLastPara="1" rIns="0" wrap="square" tIns="0">
            <a:noAutofit/>
          </a:bodyPr>
          <a:lstStyle/>
          <a:p>
            <a:pPr indent="0" lvl="0" marL="287869" marR="279604" rtl="0" algn="ctr">
              <a:lnSpc>
                <a:spcPct val="101725"/>
              </a:lnSpc>
              <a:spcBef>
                <a:spcPts val="0"/>
              </a:spcBef>
              <a:spcAft>
                <a:spcPts val="0"/>
              </a:spcAft>
              <a:buNone/>
            </a:pPr>
            <a:r>
              <a:rPr lang="en-US" sz="1550">
                <a:solidFill>
                  <a:srgbClr val="081D57"/>
                </a:solidFill>
                <a:latin typeface="Calibri"/>
                <a:ea typeface="Calibri"/>
                <a:cs typeface="Calibri"/>
                <a:sym typeface="Calibri"/>
              </a:rPr>
              <a:t>B</a:t>
            </a:r>
            <a:endParaRPr sz="1550">
              <a:solidFill>
                <a:srgbClr val="000000"/>
              </a:solidFill>
              <a:latin typeface="Calibri"/>
              <a:ea typeface="Calibri"/>
              <a:cs typeface="Calibri"/>
              <a:sym typeface="Calibri"/>
            </a:endParaRPr>
          </a:p>
        </p:txBody>
      </p:sp>
      <p:sp>
        <p:nvSpPr>
          <p:cNvPr id="1272" name="Google Shape;1272;p110"/>
          <p:cNvSpPr txBox="1"/>
          <p:nvPr/>
        </p:nvSpPr>
        <p:spPr>
          <a:xfrm>
            <a:off x="228600" y="4732274"/>
            <a:ext cx="8382000" cy="344805"/>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Điều trị giảm đau</a:t>
            </a:r>
            <a:endParaRPr sz="1550">
              <a:solidFill>
                <a:srgbClr val="000000"/>
              </a:solidFill>
              <a:latin typeface="Calibri"/>
              <a:ea typeface="Calibri"/>
              <a:cs typeface="Calibri"/>
              <a:sym typeface="Calibri"/>
            </a:endParaRPr>
          </a:p>
        </p:txBody>
      </p:sp>
      <p:sp>
        <p:nvSpPr>
          <p:cNvPr id="1273" name="Google Shape;1273;p110"/>
          <p:cNvSpPr txBox="1"/>
          <p:nvPr/>
        </p:nvSpPr>
        <p:spPr>
          <a:xfrm>
            <a:off x="228600" y="5077079"/>
            <a:ext cx="6674104" cy="782802"/>
          </a:xfrm>
          <a:prstGeom prst="rect">
            <a:avLst/>
          </a:prstGeom>
          <a:noFill/>
          <a:ln>
            <a:noFill/>
          </a:ln>
        </p:spPr>
        <p:txBody>
          <a:bodyPr anchorCtr="0" anchor="t" bIns="0" lIns="0" spcFirstLastPara="1" rIns="0" wrap="square" tIns="0">
            <a:noAutofit/>
          </a:bodyPr>
          <a:lstStyle/>
          <a:p>
            <a:pPr indent="0" lvl="0" marL="68897" marR="65243" rtl="0" algn="l">
              <a:lnSpc>
                <a:spcPct val="122064"/>
              </a:lnSpc>
              <a:spcBef>
                <a:spcPts val="0"/>
              </a:spcBef>
              <a:spcAft>
                <a:spcPts val="0"/>
              </a:spcAft>
              <a:buNone/>
            </a:pPr>
            <a:r>
              <a:rPr b="1" lang="en-US" sz="1550">
                <a:solidFill>
                  <a:srgbClr val="FFFFFF"/>
                </a:solidFill>
                <a:latin typeface="Calibri"/>
                <a:ea typeface="Calibri"/>
                <a:cs typeface="Calibri"/>
                <a:sym typeface="Calibri"/>
              </a:rPr>
              <a:t>Morphin sulfate TTM có thể hợp l{ cho những cơn đau ngực liên tục do thiếu </a:t>
            </a:r>
            <a:endParaRPr sz="1550">
              <a:solidFill>
                <a:srgbClr val="000000"/>
              </a:solidFill>
              <a:latin typeface="Calibri"/>
              <a:ea typeface="Calibri"/>
              <a:cs typeface="Calibri"/>
              <a:sym typeface="Calibri"/>
            </a:endParaRPr>
          </a:p>
          <a:p>
            <a:pPr indent="0" lvl="0" marL="68897" marR="65243" rtl="0" algn="l">
              <a:lnSpc>
                <a:spcPct val="122064"/>
              </a:lnSpc>
              <a:spcBef>
                <a:spcPts val="136"/>
              </a:spcBef>
              <a:spcAft>
                <a:spcPts val="0"/>
              </a:spcAft>
              <a:buNone/>
            </a:pPr>
            <a:r>
              <a:rPr b="1" lang="en-US" sz="1550">
                <a:solidFill>
                  <a:srgbClr val="FFFFFF"/>
                </a:solidFill>
                <a:latin typeface="Calibri"/>
                <a:ea typeface="Calibri"/>
                <a:cs typeface="Calibri"/>
                <a:sym typeface="Calibri"/>
              </a:rPr>
              <a:t>máu dù đã dùng thuốc chống thiếu máu ở liều cao nhất có thể dung nạp</a:t>
            </a:r>
            <a:endParaRPr sz="1550">
              <a:solidFill>
                <a:srgbClr val="000000"/>
              </a:solidFill>
              <a:latin typeface="Calibri"/>
              <a:ea typeface="Calibri"/>
              <a:cs typeface="Calibri"/>
              <a:sym typeface="Calibri"/>
            </a:endParaRPr>
          </a:p>
          <a:p>
            <a:pPr indent="0" lvl="0" marL="68897" marR="0" rtl="0" algn="l">
              <a:lnSpc>
                <a:spcPct val="81247"/>
              </a:lnSpc>
              <a:spcBef>
                <a:spcPts val="230"/>
              </a:spcBef>
              <a:spcAft>
                <a:spcPts val="0"/>
              </a:spcAft>
              <a:buNone/>
            </a:pPr>
            <a:r>
              <a:rPr b="1" baseline="30000" lang="en-US" sz="2325">
                <a:solidFill>
                  <a:srgbClr val="FFFFFF"/>
                </a:solidFill>
                <a:latin typeface="Calibri"/>
                <a:ea typeface="Calibri"/>
                <a:cs typeface="Calibri"/>
                <a:sym typeface="Calibri"/>
              </a:rPr>
              <a:t>được</a:t>
            </a:r>
            <a:endParaRPr sz="1550">
              <a:solidFill>
                <a:srgbClr val="000000"/>
              </a:solidFill>
              <a:latin typeface="Calibri"/>
              <a:ea typeface="Calibri"/>
              <a:cs typeface="Calibri"/>
              <a:sym typeface="Calibri"/>
            </a:endParaRPr>
          </a:p>
        </p:txBody>
      </p:sp>
      <p:sp>
        <p:nvSpPr>
          <p:cNvPr id="1274" name="Google Shape;1274;p110"/>
          <p:cNvSpPr txBox="1"/>
          <p:nvPr/>
        </p:nvSpPr>
        <p:spPr>
          <a:xfrm>
            <a:off x="6902704" y="5077079"/>
            <a:ext cx="975995" cy="782802"/>
          </a:xfrm>
          <a:prstGeom prst="rect">
            <a:avLst/>
          </a:prstGeom>
          <a:noFill/>
          <a:ln>
            <a:noFill/>
          </a:ln>
        </p:spPr>
        <p:txBody>
          <a:bodyPr anchorCtr="0" anchor="t" bIns="0" lIns="0" spcFirstLastPara="1" rIns="0" wrap="square" tIns="0">
            <a:noAutofit/>
          </a:bodyPr>
          <a:lstStyle/>
          <a:p>
            <a:pPr indent="0" lvl="0" marL="363180" marR="359723" rtl="0" algn="ctr">
              <a:lnSpc>
                <a:spcPct val="101725"/>
              </a:lnSpc>
              <a:spcBef>
                <a:spcPts val="0"/>
              </a:spcBef>
              <a:spcAft>
                <a:spcPts val="0"/>
              </a:spcAft>
              <a:buNone/>
            </a:pPr>
            <a:r>
              <a:rPr lang="en-US" sz="1550">
                <a:solidFill>
                  <a:srgbClr val="081D57"/>
                </a:solidFill>
                <a:latin typeface="Calibri"/>
                <a:ea typeface="Calibri"/>
                <a:cs typeface="Calibri"/>
                <a:sym typeface="Calibri"/>
              </a:rPr>
              <a:t>IIb</a:t>
            </a:r>
            <a:endParaRPr sz="1550">
              <a:solidFill>
                <a:srgbClr val="000000"/>
              </a:solidFill>
              <a:latin typeface="Calibri"/>
              <a:ea typeface="Calibri"/>
              <a:cs typeface="Calibri"/>
              <a:sym typeface="Calibri"/>
            </a:endParaRPr>
          </a:p>
        </p:txBody>
      </p:sp>
      <p:sp>
        <p:nvSpPr>
          <p:cNvPr id="1275" name="Google Shape;1275;p110"/>
          <p:cNvSpPr txBox="1"/>
          <p:nvPr/>
        </p:nvSpPr>
        <p:spPr>
          <a:xfrm>
            <a:off x="7878699" y="5077079"/>
            <a:ext cx="731901" cy="782802"/>
          </a:xfrm>
          <a:prstGeom prst="rect">
            <a:avLst/>
          </a:prstGeom>
          <a:noFill/>
          <a:ln>
            <a:noFill/>
          </a:ln>
        </p:spPr>
        <p:txBody>
          <a:bodyPr anchorCtr="0" anchor="t" bIns="0" lIns="0" spcFirstLastPara="1" rIns="0" wrap="square" tIns="0">
            <a:noAutofit/>
          </a:bodyPr>
          <a:lstStyle/>
          <a:p>
            <a:pPr indent="0" lvl="0" marL="287869" marR="279604" rtl="0" algn="ctr">
              <a:lnSpc>
                <a:spcPct val="101725"/>
              </a:lnSpc>
              <a:spcBef>
                <a:spcPts val="0"/>
              </a:spcBef>
              <a:spcAft>
                <a:spcPts val="0"/>
              </a:spcAft>
              <a:buNone/>
            </a:pPr>
            <a:r>
              <a:rPr lang="en-US" sz="1550">
                <a:solidFill>
                  <a:srgbClr val="081D57"/>
                </a:solidFill>
                <a:latin typeface="Calibri"/>
                <a:ea typeface="Calibri"/>
                <a:cs typeface="Calibri"/>
                <a:sym typeface="Calibri"/>
              </a:rPr>
              <a:t>B</a:t>
            </a:r>
            <a:endParaRPr sz="1550">
              <a:solidFill>
                <a:srgbClr val="000000"/>
              </a:solidFill>
              <a:latin typeface="Calibri"/>
              <a:ea typeface="Calibri"/>
              <a:cs typeface="Calibri"/>
              <a:sym typeface="Calibri"/>
            </a:endParaRPr>
          </a:p>
        </p:txBody>
      </p:sp>
      <p:sp>
        <p:nvSpPr>
          <p:cNvPr id="1276" name="Google Shape;1276;p110"/>
          <p:cNvSpPr txBox="1"/>
          <p:nvPr/>
        </p:nvSpPr>
        <p:spPr>
          <a:xfrm>
            <a:off x="228600" y="5859881"/>
            <a:ext cx="6674104" cy="689571"/>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Không nên bắt đầu NSAIDs (trừ aspirin)  và nên ngừng sử dụng chúng trong</a:t>
            </a:r>
            <a:endParaRPr sz="1550">
              <a:solidFill>
                <a:srgbClr val="000000"/>
              </a:solidFill>
              <a:latin typeface="Calibri"/>
              <a:ea typeface="Calibri"/>
              <a:cs typeface="Calibri"/>
              <a:sym typeface="Calibri"/>
            </a:endParaRPr>
          </a:p>
          <a:p>
            <a:pPr indent="0" lvl="0" marL="68897" marR="0" rtl="0" algn="l">
              <a:lnSpc>
                <a:spcPct val="101725"/>
              </a:lnSpc>
              <a:spcBef>
                <a:spcPts val="135"/>
              </a:spcBef>
              <a:spcAft>
                <a:spcPts val="0"/>
              </a:spcAft>
              <a:buNone/>
            </a:pPr>
            <a:r>
              <a:rPr b="1" lang="en-US" sz="1550">
                <a:solidFill>
                  <a:srgbClr val="FFFFFF"/>
                </a:solidFill>
                <a:latin typeface="Calibri"/>
                <a:ea typeface="Calibri"/>
                <a:cs typeface="Calibri"/>
                <a:sym typeface="Calibri"/>
              </a:rPr>
              <a:t>thời gian nằm viện vì nó làm tăng nguy cơ bị MACE</a:t>
            </a:r>
            <a:endParaRPr sz="1550">
              <a:solidFill>
                <a:srgbClr val="000000"/>
              </a:solidFill>
              <a:latin typeface="Calibri"/>
              <a:ea typeface="Calibri"/>
              <a:cs typeface="Calibri"/>
              <a:sym typeface="Calibri"/>
            </a:endParaRPr>
          </a:p>
        </p:txBody>
      </p:sp>
      <p:sp>
        <p:nvSpPr>
          <p:cNvPr id="1277" name="Google Shape;1277;p110"/>
          <p:cNvSpPr txBox="1"/>
          <p:nvPr/>
        </p:nvSpPr>
        <p:spPr>
          <a:xfrm>
            <a:off x="6902704" y="5859881"/>
            <a:ext cx="975995" cy="689571"/>
          </a:xfrm>
          <a:prstGeom prst="rect">
            <a:avLst/>
          </a:prstGeom>
          <a:noFill/>
          <a:ln>
            <a:noFill/>
          </a:ln>
        </p:spPr>
        <p:txBody>
          <a:bodyPr anchorCtr="0" anchor="t" bIns="0" lIns="0" spcFirstLastPara="1" rIns="0" wrap="square" tIns="0">
            <a:noAutofit/>
          </a:bodyPr>
          <a:lstStyle/>
          <a:p>
            <a:pPr indent="0" lvl="0" marL="114426" marR="0" rtl="0" algn="l">
              <a:lnSpc>
                <a:spcPct val="101725"/>
              </a:lnSpc>
              <a:spcBef>
                <a:spcPts val="0"/>
              </a:spcBef>
              <a:spcAft>
                <a:spcPts val="0"/>
              </a:spcAft>
              <a:buNone/>
            </a:pPr>
            <a:r>
              <a:rPr lang="en-US" sz="1550">
                <a:solidFill>
                  <a:srgbClr val="081D57"/>
                </a:solidFill>
                <a:latin typeface="Calibri"/>
                <a:ea typeface="Calibri"/>
                <a:cs typeface="Calibri"/>
                <a:sym typeface="Calibri"/>
              </a:rPr>
              <a:t>III: Có hại</a:t>
            </a:r>
            <a:endParaRPr sz="1550">
              <a:solidFill>
                <a:srgbClr val="000000"/>
              </a:solidFill>
              <a:latin typeface="Calibri"/>
              <a:ea typeface="Calibri"/>
              <a:cs typeface="Calibri"/>
              <a:sym typeface="Calibri"/>
            </a:endParaRPr>
          </a:p>
        </p:txBody>
      </p:sp>
      <p:sp>
        <p:nvSpPr>
          <p:cNvPr id="1278" name="Google Shape;1278;p110"/>
          <p:cNvSpPr txBox="1"/>
          <p:nvPr/>
        </p:nvSpPr>
        <p:spPr>
          <a:xfrm>
            <a:off x="7878699" y="5859881"/>
            <a:ext cx="731901" cy="689571"/>
          </a:xfrm>
          <a:prstGeom prst="rect">
            <a:avLst/>
          </a:prstGeom>
          <a:noFill/>
          <a:ln>
            <a:noFill/>
          </a:ln>
        </p:spPr>
        <p:txBody>
          <a:bodyPr anchorCtr="0" anchor="t" bIns="0" lIns="0" spcFirstLastPara="1" rIns="0" wrap="square" tIns="0">
            <a:noAutofit/>
          </a:bodyPr>
          <a:lstStyle/>
          <a:p>
            <a:pPr indent="0" lvl="0" marL="287869" marR="279604" rtl="0" algn="ctr">
              <a:lnSpc>
                <a:spcPct val="101725"/>
              </a:lnSpc>
              <a:spcBef>
                <a:spcPts val="0"/>
              </a:spcBef>
              <a:spcAft>
                <a:spcPts val="0"/>
              </a:spcAft>
              <a:buNone/>
            </a:pPr>
            <a:r>
              <a:rPr lang="en-US" sz="1550">
                <a:solidFill>
                  <a:srgbClr val="081D57"/>
                </a:solidFill>
                <a:latin typeface="Calibri"/>
                <a:ea typeface="Calibri"/>
                <a:cs typeface="Calibri"/>
                <a:sym typeface="Calibri"/>
              </a:rPr>
              <a:t>B</a:t>
            </a:r>
            <a:endParaRPr sz="1550">
              <a:solidFill>
                <a:srgbClr val="000000"/>
              </a:solidFill>
              <a:latin typeface="Calibri"/>
              <a:ea typeface="Calibri"/>
              <a:cs typeface="Calibri"/>
              <a:sym typeface="Calibri"/>
            </a:endParaRPr>
          </a:p>
        </p:txBody>
      </p:sp>
      <p:sp>
        <p:nvSpPr>
          <p:cNvPr id="1279" name="Google Shape;1279;p110"/>
          <p:cNvSpPr txBox="1"/>
          <p:nvPr/>
        </p:nvSpPr>
        <p:spPr>
          <a:xfrm>
            <a:off x="2285544" y="3137690"/>
            <a:ext cx="45710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Mai a đem theo tiền đưa lại cho e hả 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Google Shape;1284;p111"/>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5" name="Google Shape;1285;p111"/>
          <p:cNvSpPr/>
          <p:nvPr/>
        </p:nvSpPr>
        <p:spPr>
          <a:xfrm>
            <a:off x="609600" y="1371549"/>
            <a:ext cx="8001000" cy="454964"/>
          </a:xfrm>
          <a:custGeom>
            <a:rect b="b" l="l" r="r" t="t"/>
            <a:pathLst>
              <a:path extrusionOk="0" h="454964" w="8001000">
                <a:moveTo>
                  <a:pt x="0" y="454964"/>
                </a:moveTo>
                <a:lnTo>
                  <a:pt x="8001000" y="454964"/>
                </a:lnTo>
                <a:lnTo>
                  <a:pt x="8001000" y="0"/>
                </a:lnTo>
                <a:lnTo>
                  <a:pt x="0" y="0"/>
                </a:lnTo>
                <a:lnTo>
                  <a:pt x="0" y="454964"/>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6" name="Google Shape;1286;p111"/>
          <p:cNvSpPr/>
          <p:nvPr/>
        </p:nvSpPr>
        <p:spPr>
          <a:xfrm>
            <a:off x="609600" y="1826602"/>
            <a:ext cx="6370701" cy="922312"/>
          </a:xfrm>
          <a:custGeom>
            <a:rect b="b" l="l" r="r" t="t"/>
            <a:pathLst>
              <a:path extrusionOk="0" h="922312" w="6370701">
                <a:moveTo>
                  <a:pt x="0" y="922312"/>
                </a:moveTo>
                <a:lnTo>
                  <a:pt x="6370701" y="922312"/>
                </a:lnTo>
                <a:lnTo>
                  <a:pt x="6370701" y="0"/>
                </a:lnTo>
                <a:lnTo>
                  <a:pt x="0" y="0"/>
                </a:lnTo>
                <a:lnTo>
                  <a:pt x="0" y="922312"/>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7" name="Google Shape;1287;p111"/>
          <p:cNvSpPr/>
          <p:nvPr/>
        </p:nvSpPr>
        <p:spPr>
          <a:xfrm>
            <a:off x="6980301" y="1826602"/>
            <a:ext cx="931583" cy="922312"/>
          </a:xfrm>
          <a:custGeom>
            <a:rect b="b" l="l" r="r" t="t"/>
            <a:pathLst>
              <a:path extrusionOk="0" h="922312" w="931583">
                <a:moveTo>
                  <a:pt x="0" y="922312"/>
                </a:moveTo>
                <a:lnTo>
                  <a:pt x="931583" y="922312"/>
                </a:lnTo>
                <a:lnTo>
                  <a:pt x="931583" y="0"/>
                </a:lnTo>
                <a:lnTo>
                  <a:pt x="0" y="0"/>
                </a:lnTo>
                <a:lnTo>
                  <a:pt x="0" y="922312"/>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8" name="Google Shape;1288;p111"/>
          <p:cNvSpPr/>
          <p:nvPr/>
        </p:nvSpPr>
        <p:spPr>
          <a:xfrm>
            <a:off x="7911973" y="1826602"/>
            <a:ext cx="698690" cy="922312"/>
          </a:xfrm>
          <a:custGeom>
            <a:rect b="b" l="l" r="r" t="t"/>
            <a:pathLst>
              <a:path extrusionOk="0" h="922312" w="698690">
                <a:moveTo>
                  <a:pt x="0" y="922312"/>
                </a:moveTo>
                <a:lnTo>
                  <a:pt x="698690" y="922312"/>
                </a:lnTo>
                <a:lnTo>
                  <a:pt x="698690" y="0"/>
                </a:lnTo>
                <a:lnTo>
                  <a:pt x="0" y="0"/>
                </a:lnTo>
                <a:lnTo>
                  <a:pt x="0" y="922312"/>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9" name="Google Shape;1289;p111"/>
          <p:cNvSpPr/>
          <p:nvPr/>
        </p:nvSpPr>
        <p:spPr>
          <a:xfrm>
            <a:off x="609600" y="2748915"/>
            <a:ext cx="6370701" cy="1229741"/>
          </a:xfrm>
          <a:custGeom>
            <a:rect b="b" l="l" r="r" t="t"/>
            <a:pathLst>
              <a:path extrusionOk="0" h="1229740" w="6370701">
                <a:moveTo>
                  <a:pt x="0" y="1229741"/>
                </a:moveTo>
                <a:lnTo>
                  <a:pt x="6370701" y="1229741"/>
                </a:lnTo>
                <a:lnTo>
                  <a:pt x="6370701" y="0"/>
                </a:lnTo>
                <a:lnTo>
                  <a:pt x="0" y="0"/>
                </a:lnTo>
                <a:lnTo>
                  <a:pt x="0" y="1229741"/>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0" name="Google Shape;1290;p111"/>
          <p:cNvSpPr/>
          <p:nvPr/>
        </p:nvSpPr>
        <p:spPr>
          <a:xfrm>
            <a:off x="6980301" y="2748915"/>
            <a:ext cx="931583" cy="1229741"/>
          </a:xfrm>
          <a:custGeom>
            <a:rect b="b" l="l" r="r" t="t"/>
            <a:pathLst>
              <a:path extrusionOk="0" h="1229740" w="931583">
                <a:moveTo>
                  <a:pt x="0" y="1229741"/>
                </a:moveTo>
                <a:lnTo>
                  <a:pt x="931583" y="1229741"/>
                </a:lnTo>
                <a:lnTo>
                  <a:pt x="931583" y="0"/>
                </a:lnTo>
                <a:lnTo>
                  <a:pt x="0" y="0"/>
                </a:lnTo>
                <a:lnTo>
                  <a:pt x="0" y="1229741"/>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1" name="Google Shape;1291;p111"/>
          <p:cNvSpPr/>
          <p:nvPr/>
        </p:nvSpPr>
        <p:spPr>
          <a:xfrm>
            <a:off x="7911973" y="2748915"/>
            <a:ext cx="698690" cy="1229741"/>
          </a:xfrm>
          <a:custGeom>
            <a:rect b="b" l="l" r="r" t="t"/>
            <a:pathLst>
              <a:path extrusionOk="0" h="1229740" w="698690">
                <a:moveTo>
                  <a:pt x="0" y="1229741"/>
                </a:moveTo>
                <a:lnTo>
                  <a:pt x="698690" y="1229741"/>
                </a:lnTo>
                <a:lnTo>
                  <a:pt x="698690" y="0"/>
                </a:lnTo>
                <a:lnTo>
                  <a:pt x="0" y="0"/>
                </a:lnTo>
                <a:lnTo>
                  <a:pt x="0" y="1229741"/>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2" name="Google Shape;1292;p111"/>
          <p:cNvSpPr/>
          <p:nvPr/>
        </p:nvSpPr>
        <p:spPr>
          <a:xfrm>
            <a:off x="609600" y="3978668"/>
            <a:ext cx="6370701" cy="909942"/>
          </a:xfrm>
          <a:custGeom>
            <a:rect b="b" l="l" r="r" t="t"/>
            <a:pathLst>
              <a:path extrusionOk="0" h="909942" w="6370701">
                <a:moveTo>
                  <a:pt x="0" y="909942"/>
                </a:moveTo>
                <a:lnTo>
                  <a:pt x="6370701" y="909942"/>
                </a:lnTo>
                <a:lnTo>
                  <a:pt x="6370701" y="0"/>
                </a:lnTo>
                <a:lnTo>
                  <a:pt x="0" y="0"/>
                </a:lnTo>
                <a:lnTo>
                  <a:pt x="0" y="909942"/>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3" name="Google Shape;1293;p111"/>
          <p:cNvSpPr/>
          <p:nvPr/>
        </p:nvSpPr>
        <p:spPr>
          <a:xfrm>
            <a:off x="6980301" y="3978668"/>
            <a:ext cx="931583" cy="909942"/>
          </a:xfrm>
          <a:custGeom>
            <a:rect b="b" l="l" r="r" t="t"/>
            <a:pathLst>
              <a:path extrusionOk="0" h="909942" w="931583">
                <a:moveTo>
                  <a:pt x="0" y="909942"/>
                </a:moveTo>
                <a:lnTo>
                  <a:pt x="931583" y="909942"/>
                </a:lnTo>
                <a:lnTo>
                  <a:pt x="931583" y="0"/>
                </a:lnTo>
                <a:lnTo>
                  <a:pt x="0" y="0"/>
                </a:lnTo>
                <a:lnTo>
                  <a:pt x="0" y="909942"/>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111"/>
          <p:cNvSpPr/>
          <p:nvPr/>
        </p:nvSpPr>
        <p:spPr>
          <a:xfrm>
            <a:off x="7911973" y="3978668"/>
            <a:ext cx="698690" cy="909942"/>
          </a:xfrm>
          <a:custGeom>
            <a:rect b="b" l="l" r="r" t="t"/>
            <a:pathLst>
              <a:path extrusionOk="0" h="909942" w="698690">
                <a:moveTo>
                  <a:pt x="0" y="909942"/>
                </a:moveTo>
                <a:lnTo>
                  <a:pt x="698690" y="909942"/>
                </a:lnTo>
                <a:lnTo>
                  <a:pt x="698690" y="0"/>
                </a:lnTo>
                <a:lnTo>
                  <a:pt x="0" y="0"/>
                </a:lnTo>
                <a:lnTo>
                  <a:pt x="0" y="909942"/>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111"/>
          <p:cNvSpPr/>
          <p:nvPr/>
        </p:nvSpPr>
        <p:spPr>
          <a:xfrm>
            <a:off x="609600" y="4888560"/>
            <a:ext cx="6370701" cy="909942"/>
          </a:xfrm>
          <a:custGeom>
            <a:rect b="b" l="l" r="r" t="t"/>
            <a:pathLst>
              <a:path extrusionOk="0" h="909942" w="6370701">
                <a:moveTo>
                  <a:pt x="0" y="909942"/>
                </a:moveTo>
                <a:lnTo>
                  <a:pt x="6370701" y="909942"/>
                </a:lnTo>
                <a:lnTo>
                  <a:pt x="6370701" y="0"/>
                </a:lnTo>
                <a:lnTo>
                  <a:pt x="0" y="0"/>
                </a:lnTo>
                <a:lnTo>
                  <a:pt x="0" y="909942"/>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111"/>
          <p:cNvSpPr/>
          <p:nvPr/>
        </p:nvSpPr>
        <p:spPr>
          <a:xfrm>
            <a:off x="6980301" y="4888560"/>
            <a:ext cx="931583" cy="909942"/>
          </a:xfrm>
          <a:custGeom>
            <a:rect b="b" l="l" r="r" t="t"/>
            <a:pathLst>
              <a:path extrusionOk="0" h="909942" w="931583">
                <a:moveTo>
                  <a:pt x="0" y="909942"/>
                </a:moveTo>
                <a:lnTo>
                  <a:pt x="931583" y="909942"/>
                </a:lnTo>
                <a:lnTo>
                  <a:pt x="931583" y="0"/>
                </a:lnTo>
                <a:lnTo>
                  <a:pt x="0" y="0"/>
                </a:lnTo>
                <a:lnTo>
                  <a:pt x="0" y="909942"/>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111"/>
          <p:cNvSpPr/>
          <p:nvPr/>
        </p:nvSpPr>
        <p:spPr>
          <a:xfrm>
            <a:off x="7911973" y="4888560"/>
            <a:ext cx="698690" cy="909942"/>
          </a:xfrm>
          <a:custGeom>
            <a:rect b="b" l="l" r="r" t="t"/>
            <a:pathLst>
              <a:path extrusionOk="0" h="909942" w="698690">
                <a:moveTo>
                  <a:pt x="0" y="909942"/>
                </a:moveTo>
                <a:lnTo>
                  <a:pt x="698690" y="909942"/>
                </a:lnTo>
                <a:lnTo>
                  <a:pt x="698690" y="0"/>
                </a:lnTo>
                <a:lnTo>
                  <a:pt x="0" y="0"/>
                </a:lnTo>
                <a:lnTo>
                  <a:pt x="0" y="909942"/>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111"/>
          <p:cNvSpPr/>
          <p:nvPr/>
        </p:nvSpPr>
        <p:spPr>
          <a:xfrm>
            <a:off x="609600" y="5798502"/>
            <a:ext cx="6370701" cy="614870"/>
          </a:xfrm>
          <a:custGeom>
            <a:rect b="b" l="l" r="r" t="t"/>
            <a:pathLst>
              <a:path extrusionOk="0" h="614870" w="6370701">
                <a:moveTo>
                  <a:pt x="0" y="614870"/>
                </a:moveTo>
                <a:lnTo>
                  <a:pt x="6370701" y="614870"/>
                </a:lnTo>
                <a:lnTo>
                  <a:pt x="6370701" y="0"/>
                </a:lnTo>
                <a:lnTo>
                  <a:pt x="0" y="0"/>
                </a:lnTo>
                <a:lnTo>
                  <a:pt x="0" y="614870"/>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9" name="Google Shape;1299;p111"/>
          <p:cNvSpPr/>
          <p:nvPr/>
        </p:nvSpPr>
        <p:spPr>
          <a:xfrm>
            <a:off x="6980301" y="5798502"/>
            <a:ext cx="931583" cy="614870"/>
          </a:xfrm>
          <a:custGeom>
            <a:rect b="b" l="l" r="r" t="t"/>
            <a:pathLst>
              <a:path extrusionOk="0" h="614870" w="931583">
                <a:moveTo>
                  <a:pt x="0" y="614870"/>
                </a:moveTo>
                <a:lnTo>
                  <a:pt x="931583" y="614870"/>
                </a:lnTo>
                <a:lnTo>
                  <a:pt x="931583" y="0"/>
                </a:lnTo>
                <a:lnTo>
                  <a:pt x="0" y="0"/>
                </a:lnTo>
                <a:lnTo>
                  <a:pt x="0" y="61487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0" name="Google Shape;1300;p111"/>
          <p:cNvSpPr/>
          <p:nvPr/>
        </p:nvSpPr>
        <p:spPr>
          <a:xfrm>
            <a:off x="7911973" y="5798502"/>
            <a:ext cx="698690" cy="614870"/>
          </a:xfrm>
          <a:custGeom>
            <a:rect b="b" l="l" r="r" t="t"/>
            <a:pathLst>
              <a:path extrusionOk="0" h="614870" w="698690">
                <a:moveTo>
                  <a:pt x="0" y="614870"/>
                </a:moveTo>
                <a:lnTo>
                  <a:pt x="698690" y="614870"/>
                </a:lnTo>
                <a:lnTo>
                  <a:pt x="698690" y="0"/>
                </a:lnTo>
                <a:lnTo>
                  <a:pt x="0" y="0"/>
                </a:lnTo>
                <a:lnTo>
                  <a:pt x="0" y="61487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111"/>
          <p:cNvSpPr/>
          <p:nvPr/>
        </p:nvSpPr>
        <p:spPr>
          <a:xfrm>
            <a:off x="6980301" y="1807464"/>
            <a:ext cx="0" cy="4612259"/>
          </a:xfrm>
          <a:custGeom>
            <a:rect b="b" l="l" r="r" t="t"/>
            <a:pathLst>
              <a:path extrusionOk="0" h="4612259" w="120000">
                <a:moveTo>
                  <a:pt x="0" y="0"/>
                </a:moveTo>
                <a:lnTo>
                  <a:pt x="0" y="4612259"/>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111"/>
          <p:cNvSpPr/>
          <p:nvPr/>
        </p:nvSpPr>
        <p:spPr>
          <a:xfrm>
            <a:off x="7911973" y="1807464"/>
            <a:ext cx="0" cy="4612259"/>
          </a:xfrm>
          <a:custGeom>
            <a:rect b="b" l="l" r="r" t="t"/>
            <a:pathLst>
              <a:path extrusionOk="0" h="4612259" w="120000">
                <a:moveTo>
                  <a:pt x="0" y="0"/>
                </a:moveTo>
                <a:lnTo>
                  <a:pt x="0" y="4612259"/>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111"/>
          <p:cNvSpPr/>
          <p:nvPr/>
        </p:nvSpPr>
        <p:spPr>
          <a:xfrm>
            <a:off x="603250" y="1826514"/>
            <a:ext cx="8013700" cy="0"/>
          </a:xfrm>
          <a:custGeom>
            <a:rect b="b" l="l" r="r" t="t"/>
            <a:pathLst>
              <a:path extrusionOk="0" h="120000" w="8013700">
                <a:moveTo>
                  <a:pt x="0" y="0"/>
                </a:moveTo>
                <a:lnTo>
                  <a:pt x="80137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4" name="Google Shape;1304;p111"/>
          <p:cNvSpPr/>
          <p:nvPr/>
        </p:nvSpPr>
        <p:spPr>
          <a:xfrm>
            <a:off x="603250" y="2748915"/>
            <a:ext cx="8013700" cy="0"/>
          </a:xfrm>
          <a:custGeom>
            <a:rect b="b" l="l" r="r" t="t"/>
            <a:pathLst>
              <a:path extrusionOk="0" h="120000" w="8013700">
                <a:moveTo>
                  <a:pt x="0" y="0"/>
                </a:moveTo>
                <a:lnTo>
                  <a:pt x="8013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5" name="Google Shape;1305;p111"/>
          <p:cNvSpPr/>
          <p:nvPr/>
        </p:nvSpPr>
        <p:spPr>
          <a:xfrm>
            <a:off x="603250" y="3978655"/>
            <a:ext cx="8013700" cy="0"/>
          </a:xfrm>
          <a:custGeom>
            <a:rect b="b" l="l" r="r" t="t"/>
            <a:pathLst>
              <a:path extrusionOk="0" h="120000" w="8013700">
                <a:moveTo>
                  <a:pt x="0" y="0"/>
                </a:moveTo>
                <a:lnTo>
                  <a:pt x="8013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6" name="Google Shape;1306;p111"/>
          <p:cNvSpPr/>
          <p:nvPr/>
        </p:nvSpPr>
        <p:spPr>
          <a:xfrm>
            <a:off x="603250" y="4888611"/>
            <a:ext cx="8013700" cy="0"/>
          </a:xfrm>
          <a:custGeom>
            <a:rect b="b" l="l" r="r" t="t"/>
            <a:pathLst>
              <a:path extrusionOk="0" h="120000" w="8013700">
                <a:moveTo>
                  <a:pt x="0" y="0"/>
                </a:moveTo>
                <a:lnTo>
                  <a:pt x="8013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7" name="Google Shape;1307;p111"/>
          <p:cNvSpPr/>
          <p:nvPr/>
        </p:nvSpPr>
        <p:spPr>
          <a:xfrm>
            <a:off x="603250" y="5798502"/>
            <a:ext cx="8013700" cy="0"/>
          </a:xfrm>
          <a:custGeom>
            <a:rect b="b" l="l" r="r" t="t"/>
            <a:pathLst>
              <a:path extrusionOk="0" h="120000" w="8013700">
                <a:moveTo>
                  <a:pt x="0" y="0"/>
                </a:moveTo>
                <a:lnTo>
                  <a:pt x="8013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8" name="Google Shape;1308;p111"/>
          <p:cNvSpPr/>
          <p:nvPr/>
        </p:nvSpPr>
        <p:spPr>
          <a:xfrm>
            <a:off x="609600" y="1365250"/>
            <a:ext cx="0" cy="5054473"/>
          </a:xfrm>
          <a:custGeom>
            <a:rect b="b" l="l" r="r" t="t"/>
            <a:pathLst>
              <a:path extrusionOk="0" h="5054473" w="120000">
                <a:moveTo>
                  <a:pt x="0" y="0"/>
                </a:moveTo>
                <a:lnTo>
                  <a:pt x="0" y="5054473"/>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9" name="Google Shape;1309;p111"/>
          <p:cNvSpPr/>
          <p:nvPr/>
        </p:nvSpPr>
        <p:spPr>
          <a:xfrm>
            <a:off x="8610600" y="1365250"/>
            <a:ext cx="0" cy="5054473"/>
          </a:xfrm>
          <a:custGeom>
            <a:rect b="b" l="l" r="r" t="t"/>
            <a:pathLst>
              <a:path extrusionOk="0" h="5054473" w="120000">
                <a:moveTo>
                  <a:pt x="0" y="0"/>
                </a:moveTo>
                <a:lnTo>
                  <a:pt x="0" y="5054473"/>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0" name="Google Shape;1310;p111"/>
          <p:cNvSpPr/>
          <p:nvPr/>
        </p:nvSpPr>
        <p:spPr>
          <a:xfrm>
            <a:off x="603250" y="1371600"/>
            <a:ext cx="8013700" cy="0"/>
          </a:xfrm>
          <a:custGeom>
            <a:rect b="b" l="l" r="r" t="t"/>
            <a:pathLst>
              <a:path extrusionOk="0" h="120000" w="8013700">
                <a:moveTo>
                  <a:pt x="0" y="0"/>
                </a:moveTo>
                <a:lnTo>
                  <a:pt x="8013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1" name="Google Shape;1311;p111"/>
          <p:cNvSpPr/>
          <p:nvPr/>
        </p:nvSpPr>
        <p:spPr>
          <a:xfrm>
            <a:off x="603250" y="6413373"/>
            <a:ext cx="8013700" cy="0"/>
          </a:xfrm>
          <a:custGeom>
            <a:rect b="b" l="l" r="r" t="t"/>
            <a:pathLst>
              <a:path extrusionOk="0" h="120000" w="8013700">
                <a:moveTo>
                  <a:pt x="0" y="0"/>
                </a:moveTo>
                <a:lnTo>
                  <a:pt x="80137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2" name="Google Shape;1312;p111"/>
          <p:cNvSpPr txBox="1"/>
          <p:nvPr/>
        </p:nvSpPr>
        <p:spPr>
          <a:xfrm>
            <a:off x="1365885" y="143208"/>
            <a:ext cx="6623507" cy="1255839"/>
          </a:xfrm>
          <a:prstGeom prst="rect">
            <a:avLst/>
          </a:prstGeom>
          <a:noFill/>
          <a:ln>
            <a:noFill/>
          </a:ln>
        </p:spPr>
        <p:txBody>
          <a:bodyPr anchorCtr="0" anchor="t" bIns="0" lIns="0" spcFirstLastPara="1" rIns="0" wrap="square" tIns="0">
            <a:noAutofit/>
          </a:bodyPr>
          <a:lstStyle/>
          <a:p>
            <a:pPr indent="0" lvl="0" marL="0" marR="0" rtl="0" algn="ctr">
              <a:lnSpc>
                <a:spcPct val="69772"/>
              </a:lnSpc>
              <a:spcBef>
                <a:spcPts val="0"/>
              </a:spcBef>
              <a:spcAft>
                <a:spcPts val="0"/>
              </a:spcAft>
              <a:buNone/>
            </a:pPr>
            <a:r>
              <a:rPr baseline="30000" lang="en-US" sz="6600">
                <a:solidFill>
                  <a:srgbClr val="F9FC00"/>
                </a:solidFill>
                <a:latin typeface="Calibri"/>
                <a:ea typeface="Calibri"/>
                <a:cs typeface="Calibri"/>
                <a:sym typeface="Calibri"/>
              </a:rPr>
              <a:t>Khuyến cáo các biện pháp và</a:t>
            </a:r>
            <a:endParaRPr sz="4400">
              <a:solidFill>
                <a:srgbClr val="000000"/>
              </a:solidFill>
              <a:latin typeface="Calibri"/>
              <a:ea typeface="Calibri"/>
              <a:cs typeface="Calibri"/>
              <a:sym typeface="Calibri"/>
            </a:endParaRPr>
          </a:p>
          <a:p>
            <a:pPr indent="0" lvl="0" marL="1206825" marR="1265674" rtl="0" algn="ctr">
              <a:lnSpc>
                <a:spcPct val="79621"/>
              </a:lnSpc>
              <a:spcBef>
                <a:spcPts val="32"/>
              </a:spcBef>
              <a:spcAft>
                <a:spcPts val="0"/>
              </a:spcAft>
              <a:buNone/>
            </a:pPr>
            <a:r>
              <a:rPr baseline="30000" lang="en-US" sz="6600">
                <a:solidFill>
                  <a:srgbClr val="F9FC00"/>
                </a:solidFill>
                <a:latin typeface="Calibri"/>
                <a:ea typeface="Calibri"/>
                <a:cs typeface="Calibri"/>
                <a:sym typeface="Calibri"/>
              </a:rPr>
              <a:t>thuốc ban đầu (2)</a:t>
            </a:r>
            <a:endParaRPr sz="4400">
              <a:solidFill>
                <a:srgbClr val="000000"/>
              </a:solidFill>
              <a:latin typeface="Calibri"/>
              <a:ea typeface="Calibri"/>
              <a:cs typeface="Calibri"/>
              <a:sym typeface="Calibri"/>
            </a:endParaRPr>
          </a:p>
        </p:txBody>
      </p:sp>
      <p:sp>
        <p:nvSpPr>
          <p:cNvPr id="1313" name="Google Shape;1313;p111"/>
          <p:cNvSpPr txBox="1"/>
          <p:nvPr/>
        </p:nvSpPr>
        <p:spPr>
          <a:xfrm>
            <a:off x="609600" y="1371600"/>
            <a:ext cx="8001000" cy="454913"/>
          </a:xfrm>
          <a:prstGeom prst="rect">
            <a:avLst/>
          </a:prstGeom>
          <a:noFill/>
          <a:ln>
            <a:noFill/>
          </a:ln>
        </p:spPr>
        <p:txBody>
          <a:bodyPr anchorCtr="0" anchor="t" bIns="0" lIns="0" spcFirstLastPara="1" rIns="0" wrap="square" tIns="0">
            <a:noAutofit/>
          </a:bodyPr>
          <a:lstStyle/>
          <a:p>
            <a:pPr indent="0" lvl="0" marL="69215" marR="0" rtl="0" algn="l">
              <a:lnSpc>
                <a:spcPct val="101725"/>
              </a:lnSpc>
              <a:spcBef>
                <a:spcPts val="0"/>
              </a:spcBef>
              <a:spcAft>
                <a:spcPts val="0"/>
              </a:spcAft>
              <a:buNone/>
            </a:pPr>
            <a:r>
              <a:rPr b="1" lang="en-US" sz="1800">
                <a:solidFill>
                  <a:srgbClr val="FFFFFF"/>
                </a:solidFill>
                <a:latin typeface="Calibri"/>
                <a:ea typeface="Calibri"/>
                <a:cs typeface="Calibri"/>
                <a:sym typeface="Calibri"/>
              </a:rPr>
              <a:t>Thuốc chẹn beta</a:t>
            </a:r>
            <a:endParaRPr sz="1800">
              <a:solidFill>
                <a:srgbClr val="000000"/>
              </a:solidFill>
              <a:latin typeface="Calibri"/>
              <a:ea typeface="Calibri"/>
              <a:cs typeface="Calibri"/>
              <a:sym typeface="Calibri"/>
            </a:endParaRPr>
          </a:p>
        </p:txBody>
      </p:sp>
      <p:sp>
        <p:nvSpPr>
          <p:cNvPr id="1314" name="Google Shape;1314;p111"/>
          <p:cNvSpPr txBox="1"/>
          <p:nvPr/>
        </p:nvSpPr>
        <p:spPr>
          <a:xfrm>
            <a:off x="609600" y="1826514"/>
            <a:ext cx="6370701" cy="922401"/>
          </a:xfrm>
          <a:prstGeom prst="rect">
            <a:avLst/>
          </a:prstGeom>
          <a:noFill/>
          <a:ln>
            <a:noFill/>
          </a:ln>
        </p:spPr>
        <p:txBody>
          <a:bodyPr anchorCtr="0" anchor="t" bIns="0" lIns="0" spcFirstLastPara="1" rIns="0" wrap="square" tIns="0">
            <a:noAutofit/>
          </a:bodyPr>
          <a:lstStyle/>
          <a:p>
            <a:pPr indent="0" lvl="0" marL="69215" marR="208880" rtl="0" algn="l">
              <a:lnSpc>
                <a:spcPct val="122055"/>
              </a:lnSpc>
              <a:spcBef>
                <a:spcPts val="0"/>
              </a:spcBef>
              <a:spcAft>
                <a:spcPts val="0"/>
              </a:spcAft>
              <a:buNone/>
            </a:pPr>
            <a:r>
              <a:rPr b="1" lang="en-US" sz="1800">
                <a:solidFill>
                  <a:srgbClr val="FFFFFF"/>
                </a:solidFill>
                <a:latin typeface="Calibri"/>
                <a:ea typeface="Calibri"/>
                <a:cs typeface="Calibri"/>
                <a:sym typeface="Calibri"/>
              </a:rPr>
              <a:t>Bắt đầu sử dụng thuốc chẹn beta trong vòng 24h nếu không có </a:t>
            </a:r>
            <a:endParaRPr sz="1800">
              <a:solidFill>
                <a:srgbClr val="000000"/>
              </a:solidFill>
              <a:latin typeface="Calibri"/>
              <a:ea typeface="Calibri"/>
              <a:cs typeface="Calibri"/>
              <a:sym typeface="Calibri"/>
            </a:endParaRPr>
          </a:p>
          <a:p>
            <a:pPr indent="0" lvl="0" marL="69215" marR="208880" rtl="0" algn="l">
              <a:lnSpc>
                <a:spcPct val="122055"/>
              </a:lnSpc>
              <a:spcBef>
                <a:spcPts val="131"/>
              </a:spcBef>
              <a:spcAft>
                <a:spcPts val="0"/>
              </a:spcAft>
              <a:buNone/>
            </a:pPr>
            <a:r>
              <a:rPr b="1" lang="en-US" sz="1800">
                <a:solidFill>
                  <a:srgbClr val="FFFFFF"/>
                </a:solidFill>
                <a:latin typeface="Calibri"/>
                <a:ea typeface="Calibri"/>
                <a:cs typeface="Calibri"/>
                <a:sym typeface="Calibri"/>
              </a:rPr>
              <a:t>suy tim, tình trạng cung lượng thấp; nguy cơ bị sốc tim hoặc các </a:t>
            </a:r>
            <a:endParaRPr sz="1800">
              <a:solidFill>
                <a:srgbClr val="000000"/>
              </a:solidFill>
              <a:latin typeface="Calibri"/>
              <a:ea typeface="Calibri"/>
              <a:cs typeface="Calibri"/>
              <a:sym typeface="Calibri"/>
            </a:endParaRPr>
          </a:p>
          <a:p>
            <a:pPr indent="0" lvl="0" marL="69215" marR="208880" rtl="0" algn="l">
              <a:lnSpc>
                <a:spcPct val="122055"/>
              </a:lnSpc>
              <a:spcBef>
                <a:spcPts val="131"/>
              </a:spcBef>
              <a:spcAft>
                <a:spcPts val="0"/>
              </a:spcAft>
              <a:buNone/>
            </a:pPr>
            <a:r>
              <a:rPr b="1" lang="en-US" sz="1800">
                <a:solidFill>
                  <a:srgbClr val="FFFFFF"/>
                </a:solidFill>
                <a:latin typeface="Calibri"/>
                <a:ea typeface="Calibri"/>
                <a:cs typeface="Calibri"/>
                <a:sym typeface="Calibri"/>
              </a:rPr>
              <a:t>chống chỉ định khác</a:t>
            </a:r>
            <a:endParaRPr sz="1800">
              <a:solidFill>
                <a:srgbClr val="000000"/>
              </a:solidFill>
              <a:latin typeface="Calibri"/>
              <a:ea typeface="Calibri"/>
              <a:cs typeface="Calibri"/>
              <a:sym typeface="Calibri"/>
            </a:endParaRPr>
          </a:p>
        </p:txBody>
      </p:sp>
      <p:sp>
        <p:nvSpPr>
          <p:cNvPr id="1315" name="Google Shape;1315;p111"/>
          <p:cNvSpPr txBox="1"/>
          <p:nvPr/>
        </p:nvSpPr>
        <p:spPr>
          <a:xfrm>
            <a:off x="6980301" y="1826514"/>
            <a:ext cx="931672" cy="922401"/>
          </a:xfrm>
          <a:prstGeom prst="rect">
            <a:avLst/>
          </a:prstGeom>
          <a:noFill/>
          <a:ln>
            <a:noFill/>
          </a:ln>
        </p:spPr>
        <p:txBody>
          <a:bodyPr anchorCtr="0" anchor="t" bIns="0" lIns="0" spcFirstLastPara="1" rIns="0" wrap="square" tIns="0">
            <a:noAutofit/>
          </a:bodyPr>
          <a:lstStyle/>
          <a:p>
            <a:pPr indent="0" lvl="0" marL="408789" marR="405468" rtl="0" algn="ctr">
              <a:lnSpc>
                <a:spcPct val="101725"/>
              </a:lnSpc>
              <a:spcBef>
                <a:spcPts val="0"/>
              </a:spcBef>
              <a:spcAft>
                <a:spcPts val="0"/>
              </a:spcAft>
              <a:buNone/>
            </a:pPr>
            <a:r>
              <a:rPr lang="en-US" sz="1800">
                <a:solidFill>
                  <a:srgbClr val="081D57"/>
                </a:solidFill>
                <a:latin typeface="Calibri"/>
                <a:ea typeface="Calibri"/>
                <a:cs typeface="Calibri"/>
                <a:sym typeface="Calibri"/>
              </a:rPr>
              <a:t>I</a:t>
            </a:r>
            <a:endParaRPr sz="1800">
              <a:solidFill>
                <a:srgbClr val="000000"/>
              </a:solidFill>
              <a:latin typeface="Calibri"/>
              <a:ea typeface="Calibri"/>
              <a:cs typeface="Calibri"/>
              <a:sym typeface="Calibri"/>
            </a:endParaRPr>
          </a:p>
        </p:txBody>
      </p:sp>
      <p:sp>
        <p:nvSpPr>
          <p:cNvPr id="1316" name="Google Shape;1316;p111"/>
          <p:cNvSpPr txBox="1"/>
          <p:nvPr/>
        </p:nvSpPr>
        <p:spPr>
          <a:xfrm>
            <a:off x="7911973" y="1826514"/>
            <a:ext cx="698626" cy="922401"/>
          </a:xfrm>
          <a:prstGeom prst="rect">
            <a:avLst/>
          </a:prstGeom>
          <a:noFill/>
          <a:ln>
            <a:noFill/>
          </a:ln>
        </p:spPr>
        <p:txBody>
          <a:bodyPr anchorCtr="0" anchor="t" bIns="0" lIns="0" spcFirstLastPara="1" rIns="0" wrap="square" tIns="0">
            <a:noAutofit/>
          </a:bodyPr>
          <a:lstStyle/>
          <a:p>
            <a:pPr indent="0" lvl="0" marL="257278" marR="249155" rtl="0" algn="ctr">
              <a:lnSpc>
                <a:spcPct val="101725"/>
              </a:lnSpc>
              <a:spcBef>
                <a:spcPts val="0"/>
              </a:spcBef>
              <a:spcAft>
                <a:spcPts val="0"/>
              </a:spcAft>
              <a:buNone/>
            </a:pPr>
            <a:r>
              <a:rPr lang="en-US" sz="1800">
                <a:solidFill>
                  <a:srgbClr val="081D57"/>
                </a:solidFill>
                <a:latin typeface="Calibri"/>
                <a:ea typeface="Calibri"/>
                <a:cs typeface="Calibri"/>
                <a:sym typeface="Calibri"/>
              </a:rPr>
              <a:t>A</a:t>
            </a:r>
            <a:endParaRPr sz="1800">
              <a:solidFill>
                <a:srgbClr val="000000"/>
              </a:solidFill>
              <a:latin typeface="Calibri"/>
              <a:ea typeface="Calibri"/>
              <a:cs typeface="Calibri"/>
              <a:sym typeface="Calibri"/>
            </a:endParaRPr>
          </a:p>
        </p:txBody>
      </p:sp>
      <p:sp>
        <p:nvSpPr>
          <p:cNvPr id="1317" name="Google Shape;1317;p111"/>
          <p:cNvSpPr txBox="1"/>
          <p:nvPr/>
        </p:nvSpPr>
        <p:spPr>
          <a:xfrm>
            <a:off x="609600" y="2748915"/>
            <a:ext cx="6370701" cy="1229741"/>
          </a:xfrm>
          <a:prstGeom prst="rect">
            <a:avLst/>
          </a:prstGeom>
          <a:noFill/>
          <a:ln>
            <a:noFill/>
          </a:ln>
        </p:spPr>
        <p:txBody>
          <a:bodyPr anchorCtr="0" anchor="t" bIns="0" lIns="0" spcFirstLastPara="1" rIns="0" wrap="square" tIns="0">
            <a:noAutofit/>
          </a:bodyPr>
          <a:lstStyle/>
          <a:p>
            <a:pPr indent="0" lvl="0" marL="69215" marR="219182" rtl="0" algn="just">
              <a:lnSpc>
                <a:spcPct val="122055"/>
              </a:lnSpc>
              <a:spcBef>
                <a:spcPts val="0"/>
              </a:spcBef>
              <a:spcAft>
                <a:spcPts val="0"/>
              </a:spcAft>
              <a:buNone/>
            </a:pPr>
            <a:r>
              <a:rPr b="1" lang="en-US" sz="1800">
                <a:solidFill>
                  <a:srgbClr val="FFFFFF"/>
                </a:solidFill>
                <a:latin typeface="Calibri"/>
                <a:ea typeface="Calibri"/>
                <a:cs typeface="Calibri"/>
                <a:sym typeface="Calibri"/>
              </a:rPr>
              <a:t>Sử dụng metoprolol, carvedilol hoặc bisoprolol giải phóng được </a:t>
            </a:r>
            <a:endParaRPr sz="1800">
              <a:solidFill>
                <a:srgbClr val="000000"/>
              </a:solidFill>
              <a:latin typeface="Calibri"/>
              <a:ea typeface="Calibri"/>
              <a:cs typeface="Calibri"/>
              <a:sym typeface="Calibri"/>
            </a:endParaRPr>
          </a:p>
          <a:p>
            <a:pPr indent="0" lvl="0" marL="69215" marR="219182" rtl="0" algn="just">
              <a:lnSpc>
                <a:spcPct val="122055"/>
              </a:lnSpc>
              <a:spcBef>
                <a:spcPts val="129"/>
              </a:spcBef>
              <a:spcAft>
                <a:spcPts val="0"/>
              </a:spcAft>
              <a:buNone/>
            </a:pPr>
            <a:r>
              <a:rPr b="1" lang="en-US" sz="1800">
                <a:solidFill>
                  <a:srgbClr val="FFFFFF"/>
                </a:solidFill>
                <a:latin typeface="Calibri"/>
                <a:ea typeface="Calibri"/>
                <a:cs typeface="Calibri"/>
                <a:sym typeface="Calibri"/>
              </a:rPr>
              <a:t>duy trì liên tục được khuyến cáo ở những BN vừa có NSTE-ACS, </a:t>
            </a:r>
            <a:endParaRPr sz="1800">
              <a:solidFill>
                <a:srgbClr val="000000"/>
              </a:solidFill>
              <a:latin typeface="Calibri"/>
              <a:ea typeface="Calibri"/>
              <a:cs typeface="Calibri"/>
              <a:sym typeface="Calibri"/>
            </a:endParaRPr>
          </a:p>
          <a:p>
            <a:pPr indent="0" lvl="0" marL="69215" marR="219182" rtl="0" algn="just">
              <a:lnSpc>
                <a:spcPct val="122055"/>
              </a:lnSpc>
              <a:spcBef>
                <a:spcPts val="129"/>
              </a:spcBef>
              <a:spcAft>
                <a:spcPts val="0"/>
              </a:spcAft>
              <a:buNone/>
            </a:pPr>
            <a:r>
              <a:rPr b="1" lang="en-US" sz="1800">
                <a:solidFill>
                  <a:srgbClr val="FFFFFF"/>
                </a:solidFill>
                <a:latin typeface="Calibri"/>
                <a:ea typeface="Calibri"/>
                <a:cs typeface="Calibri"/>
                <a:sym typeface="Calibri"/>
              </a:rPr>
              <a:t>vừa có suy tim ổn định và giảm chức năng tâm thu</a:t>
            </a:r>
            <a:endParaRPr sz="1800">
              <a:solidFill>
                <a:srgbClr val="000000"/>
              </a:solidFill>
              <a:latin typeface="Calibri"/>
              <a:ea typeface="Calibri"/>
              <a:cs typeface="Calibri"/>
              <a:sym typeface="Calibri"/>
            </a:endParaRPr>
          </a:p>
        </p:txBody>
      </p:sp>
      <p:sp>
        <p:nvSpPr>
          <p:cNvPr id="1318" name="Google Shape;1318;p111"/>
          <p:cNvSpPr txBox="1"/>
          <p:nvPr/>
        </p:nvSpPr>
        <p:spPr>
          <a:xfrm>
            <a:off x="6980301" y="2748915"/>
            <a:ext cx="931672" cy="1229741"/>
          </a:xfrm>
          <a:prstGeom prst="rect">
            <a:avLst/>
          </a:prstGeom>
          <a:noFill/>
          <a:ln>
            <a:noFill/>
          </a:ln>
        </p:spPr>
        <p:txBody>
          <a:bodyPr anchorCtr="0" anchor="t" bIns="0" lIns="0" spcFirstLastPara="1" rIns="0" wrap="square" tIns="0">
            <a:noAutofit/>
          </a:bodyPr>
          <a:lstStyle/>
          <a:p>
            <a:pPr indent="0" lvl="0" marL="408789" marR="405468" rtl="0" algn="ctr">
              <a:lnSpc>
                <a:spcPct val="101725"/>
              </a:lnSpc>
              <a:spcBef>
                <a:spcPts val="0"/>
              </a:spcBef>
              <a:spcAft>
                <a:spcPts val="0"/>
              </a:spcAft>
              <a:buNone/>
            </a:pPr>
            <a:r>
              <a:rPr lang="en-US" sz="1800">
                <a:solidFill>
                  <a:srgbClr val="081D57"/>
                </a:solidFill>
                <a:latin typeface="Calibri"/>
                <a:ea typeface="Calibri"/>
                <a:cs typeface="Calibri"/>
                <a:sym typeface="Calibri"/>
              </a:rPr>
              <a:t>I</a:t>
            </a:r>
            <a:endParaRPr sz="1800">
              <a:solidFill>
                <a:srgbClr val="000000"/>
              </a:solidFill>
              <a:latin typeface="Calibri"/>
              <a:ea typeface="Calibri"/>
              <a:cs typeface="Calibri"/>
              <a:sym typeface="Calibri"/>
            </a:endParaRPr>
          </a:p>
        </p:txBody>
      </p:sp>
      <p:sp>
        <p:nvSpPr>
          <p:cNvPr id="1319" name="Google Shape;1319;p111"/>
          <p:cNvSpPr txBox="1"/>
          <p:nvPr/>
        </p:nvSpPr>
        <p:spPr>
          <a:xfrm>
            <a:off x="7911973" y="2748915"/>
            <a:ext cx="698626" cy="1229741"/>
          </a:xfrm>
          <a:prstGeom prst="rect">
            <a:avLst/>
          </a:prstGeom>
          <a:noFill/>
          <a:ln>
            <a:noFill/>
          </a:ln>
        </p:spPr>
        <p:txBody>
          <a:bodyPr anchorCtr="0" anchor="t" bIns="0" lIns="0" spcFirstLastPara="1" rIns="0" wrap="square" tIns="0">
            <a:noAutofit/>
          </a:bodyPr>
          <a:lstStyle/>
          <a:p>
            <a:pPr indent="0" lvl="0" marL="266803" marR="250026" rtl="0" algn="ctr">
              <a:lnSpc>
                <a:spcPct val="101725"/>
              </a:lnSpc>
              <a:spcBef>
                <a:spcPts val="0"/>
              </a:spcBef>
              <a:spcAft>
                <a:spcPts val="0"/>
              </a:spcAft>
              <a:buNone/>
            </a:pPr>
            <a:r>
              <a:rPr lang="en-US" sz="1800">
                <a:solidFill>
                  <a:srgbClr val="081D57"/>
                </a:solidFill>
                <a:latin typeface="Calibri"/>
                <a:ea typeface="Calibri"/>
                <a:cs typeface="Calibri"/>
                <a:sym typeface="Calibri"/>
              </a:rPr>
              <a:t>C</a:t>
            </a:r>
            <a:endParaRPr sz="1800">
              <a:solidFill>
                <a:srgbClr val="000000"/>
              </a:solidFill>
              <a:latin typeface="Calibri"/>
              <a:ea typeface="Calibri"/>
              <a:cs typeface="Calibri"/>
              <a:sym typeface="Calibri"/>
            </a:endParaRPr>
          </a:p>
        </p:txBody>
      </p:sp>
      <p:sp>
        <p:nvSpPr>
          <p:cNvPr id="1320" name="Google Shape;1320;p111"/>
          <p:cNvSpPr txBox="1"/>
          <p:nvPr/>
        </p:nvSpPr>
        <p:spPr>
          <a:xfrm>
            <a:off x="609600" y="3978655"/>
            <a:ext cx="6370701" cy="909955"/>
          </a:xfrm>
          <a:prstGeom prst="rect">
            <a:avLst/>
          </a:prstGeom>
          <a:noFill/>
          <a:ln>
            <a:noFill/>
          </a:ln>
        </p:spPr>
        <p:txBody>
          <a:bodyPr anchorCtr="0" anchor="t" bIns="0" lIns="0" spcFirstLastPara="1" rIns="0" wrap="square" tIns="0">
            <a:noAutofit/>
          </a:bodyPr>
          <a:lstStyle/>
          <a:p>
            <a:pPr indent="0" lvl="0" marL="69215" marR="422917" rtl="0" algn="l">
              <a:lnSpc>
                <a:spcPct val="122055"/>
              </a:lnSpc>
              <a:spcBef>
                <a:spcPts val="0"/>
              </a:spcBef>
              <a:spcAft>
                <a:spcPts val="0"/>
              </a:spcAft>
              <a:buNone/>
            </a:pPr>
            <a:r>
              <a:rPr b="1" lang="en-US" sz="1800">
                <a:solidFill>
                  <a:srgbClr val="FFFFFF"/>
                </a:solidFill>
                <a:latin typeface="Calibri"/>
                <a:ea typeface="Calibri"/>
                <a:cs typeface="Calibri"/>
                <a:sym typeface="Calibri"/>
              </a:rPr>
              <a:t>Đánh giá lại để xác định xem bệnh nhân có thích hợp để dùng </a:t>
            </a:r>
            <a:endParaRPr sz="1800">
              <a:solidFill>
                <a:srgbClr val="000000"/>
              </a:solidFill>
              <a:latin typeface="Calibri"/>
              <a:ea typeface="Calibri"/>
              <a:cs typeface="Calibri"/>
              <a:sym typeface="Calibri"/>
            </a:endParaRPr>
          </a:p>
          <a:p>
            <a:pPr indent="0" lvl="0" marL="69215" marR="422917" rtl="0" algn="l">
              <a:lnSpc>
                <a:spcPct val="122055"/>
              </a:lnSpc>
              <a:spcBef>
                <a:spcPts val="131"/>
              </a:spcBef>
              <a:spcAft>
                <a:spcPts val="0"/>
              </a:spcAft>
              <a:buNone/>
            </a:pPr>
            <a:r>
              <a:rPr b="1" lang="en-US" sz="1800">
                <a:solidFill>
                  <a:srgbClr val="FFFFFF"/>
                </a:solidFill>
                <a:latin typeface="Calibri"/>
                <a:ea typeface="Calibri"/>
                <a:cs typeface="Calibri"/>
                <a:sym typeface="Calibri"/>
              </a:rPr>
              <a:t>chẹn beta không nếu lúc đầu họ có chống chỉ định với thuốc</a:t>
            </a:r>
            <a:endParaRPr sz="1800">
              <a:solidFill>
                <a:srgbClr val="000000"/>
              </a:solidFill>
              <a:latin typeface="Calibri"/>
              <a:ea typeface="Calibri"/>
              <a:cs typeface="Calibri"/>
              <a:sym typeface="Calibri"/>
            </a:endParaRPr>
          </a:p>
        </p:txBody>
      </p:sp>
      <p:sp>
        <p:nvSpPr>
          <p:cNvPr id="1321" name="Google Shape;1321;p111"/>
          <p:cNvSpPr txBox="1"/>
          <p:nvPr/>
        </p:nvSpPr>
        <p:spPr>
          <a:xfrm>
            <a:off x="6980301" y="3978655"/>
            <a:ext cx="931672" cy="909955"/>
          </a:xfrm>
          <a:prstGeom prst="rect">
            <a:avLst/>
          </a:prstGeom>
          <a:noFill/>
          <a:ln>
            <a:noFill/>
          </a:ln>
        </p:spPr>
        <p:txBody>
          <a:bodyPr anchorCtr="0" anchor="t" bIns="0" lIns="0" spcFirstLastPara="1" rIns="0" wrap="square" tIns="0">
            <a:noAutofit/>
          </a:bodyPr>
          <a:lstStyle/>
          <a:p>
            <a:pPr indent="0" lvl="0" marL="408789" marR="405468" rtl="0" algn="ctr">
              <a:lnSpc>
                <a:spcPct val="101725"/>
              </a:lnSpc>
              <a:spcBef>
                <a:spcPts val="0"/>
              </a:spcBef>
              <a:spcAft>
                <a:spcPts val="0"/>
              </a:spcAft>
              <a:buNone/>
            </a:pPr>
            <a:r>
              <a:rPr lang="en-US" sz="1800">
                <a:solidFill>
                  <a:srgbClr val="081D57"/>
                </a:solidFill>
                <a:latin typeface="Calibri"/>
                <a:ea typeface="Calibri"/>
                <a:cs typeface="Calibri"/>
                <a:sym typeface="Calibri"/>
              </a:rPr>
              <a:t>I</a:t>
            </a:r>
            <a:endParaRPr sz="1800">
              <a:solidFill>
                <a:srgbClr val="000000"/>
              </a:solidFill>
              <a:latin typeface="Calibri"/>
              <a:ea typeface="Calibri"/>
              <a:cs typeface="Calibri"/>
              <a:sym typeface="Calibri"/>
            </a:endParaRPr>
          </a:p>
        </p:txBody>
      </p:sp>
      <p:sp>
        <p:nvSpPr>
          <p:cNvPr id="1322" name="Google Shape;1322;p111"/>
          <p:cNvSpPr txBox="1"/>
          <p:nvPr/>
        </p:nvSpPr>
        <p:spPr>
          <a:xfrm>
            <a:off x="7911973" y="3978655"/>
            <a:ext cx="698626" cy="909955"/>
          </a:xfrm>
          <a:prstGeom prst="rect">
            <a:avLst/>
          </a:prstGeom>
          <a:noFill/>
          <a:ln>
            <a:noFill/>
          </a:ln>
        </p:spPr>
        <p:txBody>
          <a:bodyPr anchorCtr="0" anchor="t" bIns="0" lIns="0" spcFirstLastPara="1" rIns="0" wrap="square" tIns="0">
            <a:noAutofit/>
          </a:bodyPr>
          <a:lstStyle/>
          <a:p>
            <a:pPr indent="0" lvl="0" marL="266803" marR="250026" rtl="0" algn="ctr">
              <a:lnSpc>
                <a:spcPct val="101725"/>
              </a:lnSpc>
              <a:spcBef>
                <a:spcPts val="0"/>
              </a:spcBef>
              <a:spcAft>
                <a:spcPts val="0"/>
              </a:spcAft>
              <a:buNone/>
            </a:pPr>
            <a:r>
              <a:rPr lang="en-US" sz="1800">
                <a:solidFill>
                  <a:srgbClr val="081D57"/>
                </a:solidFill>
                <a:latin typeface="Calibri"/>
                <a:ea typeface="Calibri"/>
                <a:cs typeface="Calibri"/>
                <a:sym typeface="Calibri"/>
              </a:rPr>
              <a:t>C</a:t>
            </a:r>
            <a:endParaRPr sz="1800">
              <a:solidFill>
                <a:srgbClr val="000000"/>
              </a:solidFill>
              <a:latin typeface="Calibri"/>
              <a:ea typeface="Calibri"/>
              <a:cs typeface="Calibri"/>
              <a:sym typeface="Calibri"/>
            </a:endParaRPr>
          </a:p>
        </p:txBody>
      </p:sp>
      <p:sp>
        <p:nvSpPr>
          <p:cNvPr id="1323" name="Google Shape;1323;p111"/>
          <p:cNvSpPr txBox="1"/>
          <p:nvPr/>
        </p:nvSpPr>
        <p:spPr>
          <a:xfrm>
            <a:off x="609600" y="4888611"/>
            <a:ext cx="6370701" cy="909891"/>
          </a:xfrm>
          <a:prstGeom prst="rect">
            <a:avLst/>
          </a:prstGeom>
          <a:noFill/>
          <a:ln>
            <a:noFill/>
          </a:ln>
        </p:spPr>
        <p:txBody>
          <a:bodyPr anchorCtr="0" anchor="t" bIns="0" lIns="0" spcFirstLastPara="1" rIns="0" wrap="square" tIns="0">
            <a:noAutofit/>
          </a:bodyPr>
          <a:lstStyle/>
          <a:p>
            <a:pPr indent="0" lvl="0" marL="69215" marR="0" rtl="0" algn="l">
              <a:lnSpc>
                <a:spcPct val="101725"/>
              </a:lnSpc>
              <a:spcBef>
                <a:spcPts val="0"/>
              </a:spcBef>
              <a:spcAft>
                <a:spcPts val="0"/>
              </a:spcAft>
              <a:buNone/>
            </a:pPr>
            <a:r>
              <a:rPr b="1" lang="en-US" sz="1800">
                <a:solidFill>
                  <a:srgbClr val="FFFFFF"/>
                </a:solidFill>
                <a:latin typeface="Calibri"/>
                <a:ea typeface="Calibri"/>
                <a:cs typeface="Calibri"/>
                <a:sym typeface="Calibri"/>
              </a:rPr>
              <a:t>Việc tiếp tục điều trị với thuốc chẹn beta ở những BN NSTE-ACS</a:t>
            </a:r>
            <a:endParaRPr sz="1800">
              <a:solidFill>
                <a:srgbClr val="000000"/>
              </a:solidFill>
              <a:latin typeface="Calibri"/>
              <a:ea typeface="Calibri"/>
              <a:cs typeface="Calibri"/>
              <a:sym typeface="Calibri"/>
            </a:endParaRPr>
          </a:p>
          <a:p>
            <a:pPr indent="0" lvl="0" marL="69215" marR="0" rtl="0" algn="l">
              <a:lnSpc>
                <a:spcPct val="101725"/>
              </a:lnSpc>
              <a:spcBef>
                <a:spcPts val="130"/>
              </a:spcBef>
              <a:spcAft>
                <a:spcPts val="0"/>
              </a:spcAft>
              <a:buNone/>
            </a:pPr>
            <a:r>
              <a:rPr b="1" lang="en-US" sz="1800">
                <a:solidFill>
                  <a:srgbClr val="FFFFFF"/>
                </a:solidFill>
                <a:latin typeface="Calibri"/>
                <a:ea typeface="Calibri"/>
                <a:cs typeface="Calibri"/>
                <a:sym typeface="Calibri"/>
              </a:rPr>
              <a:t>có chức năng thất trái bình thường là hợp lý</a:t>
            </a:r>
            <a:endParaRPr sz="1800">
              <a:solidFill>
                <a:srgbClr val="000000"/>
              </a:solidFill>
              <a:latin typeface="Calibri"/>
              <a:ea typeface="Calibri"/>
              <a:cs typeface="Calibri"/>
              <a:sym typeface="Calibri"/>
            </a:endParaRPr>
          </a:p>
        </p:txBody>
      </p:sp>
      <p:sp>
        <p:nvSpPr>
          <p:cNvPr id="1324" name="Google Shape;1324;p111"/>
          <p:cNvSpPr txBox="1"/>
          <p:nvPr/>
        </p:nvSpPr>
        <p:spPr>
          <a:xfrm>
            <a:off x="6980301" y="4888611"/>
            <a:ext cx="931672" cy="909891"/>
          </a:xfrm>
          <a:prstGeom prst="rect">
            <a:avLst/>
          </a:prstGeom>
          <a:noFill/>
          <a:ln>
            <a:noFill/>
          </a:ln>
        </p:spPr>
        <p:txBody>
          <a:bodyPr anchorCtr="0" anchor="t" bIns="0" lIns="0" spcFirstLastPara="1" rIns="0" wrap="square" tIns="0">
            <a:noAutofit/>
          </a:bodyPr>
          <a:lstStyle/>
          <a:p>
            <a:pPr indent="0" lvl="0" marL="322810" marR="325730" rtl="0" algn="ctr">
              <a:lnSpc>
                <a:spcPct val="101725"/>
              </a:lnSpc>
              <a:spcBef>
                <a:spcPts val="0"/>
              </a:spcBef>
              <a:spcAft>
                <a:spcPts val="0"/>
              </a:spcAft>
              <a:buNone/>
            </a:pPr>
            <a:r>
              <a:rPr lang="en-US" sz="1800">
                <a:solidFill>
                  <a:srgbClr val="081D57"/>
                </a:solidFill>
                <a:latin typeface="Calibri"/>
                <a:ea typeface="Calibri"/>
                <a:cs typeface="Calibri"/>
                <a:sym typeface="Calibri"/>
              </a:rPr>
              <a:t>IIa</a:t>
            </a:r>
            <a:endParaRPr sz="1800">
              <a:solidFill>
                <a:srgbClr val="000000"/>
              </a:solidFill>
              <a:latin typeface="Calibri"/>
              <a:ea typeface="Calibri"/>
              <a:cs typeface="Calibri"/>
              <a:sym typeface="Calibri"/>
            </a:endParaRPr>
          </a:p>
        </p:txBody>
      </p:sp>
      <p:sp>
        <p:nvSpPr>
          <p:cNvPr id="1325" name="Google Shape;1325;p111"/>
          <p:cNvSpPr txBox="1"/>
          <p:nvPr/>
        </p:nvSpPr>
        <p:spPr>
          <a:xfrm>
            <a:off x="7911973" y="4888611"/>
            <a:ext cx="698626" cy="909891"/>
          </a:xfrm>
          <a:prstGeom prst="rect">
            <a:avLst/>
          </a:prstGeom>
          <a:noFill/>
          <a:ln>
            <a:noFill/>
          </a:ln>
        </p:spPr>
        <p:txBody>
          <a:bodyPr anchorCtr="0" anchor="t" bIns="0" lIns="0" spcFirstLastPara="1" rIns="0" wrap="square" tIns="0">
            <a:noAutofit/>
          </a:bodyPr>
          <a:lstStyle/>
          <a:p>
            <a:pPr indent="0" lvl="0" marL="266803" marR="250026" rtl="0" algn="ctr">
              <a:lnSpc>
                <a:spcPct val="101725"/>
              </a:lnSpc>
              <a:spcBef>
                <a:spcPts val="0"/>
              </a:spcBef>
              <a:spcAft>
                <a:spcPts val="0"/>
              </a:spcAft>
              <a:buNone/>
            </a:pPr>
            <a:r>
              <a:rPr lang="en-US" sz="1800">
                <a:solidFill>
                  <a:srgbClr val="081D57"/>
                </a:solidFill>
                <a:latin typeface="Calibri"/>
                <a:ea typeface="Calibri"/>
                <a:cs typeface="Calibri"/>
                <a:sym typeface="Calibri"/>
              </a:rPr>
              <a:t>C</a:t>
            </a:r>
            <a:endParaRPr sz="1800">
              <a:solidFill>
                <a:srgbClr val="000000"/>
              </a:solidFill>
              <a:latin typeface="Calibri"/>
              <a:ea typeface="Calibri"/>
              <a:cs typeface="Calibri"/>
              <a:sym typeface="Calibri"/>
            </a:endParaRPr>
          </a:p>
        </p:txBody>
      </p:sp>
      <p:sp>
        <p:nvSpPr>
          <p:cNvPr id="1326" name="Google Shape;1326;p111"/>
          <p:cNvSpPr txBox="1"/>
          <p:nvPr/>
        </p:nvSpPr>
        <p:spPr>
          <a:xfrm>
            <a:off x="609600" y="5798502"/>
            <a:ext cx="6370701" cy="614870"/>
          </a:xfrm>
          <a:prstGeom prst="rect">
            <a:avLst/>
          </a:prstGeom>
          <a:noFill/>
          <a:ln>
            <a:noFill/>
          </a:ln>
        </p:spPr>
        <p:txBody>
          <a:bodyPr anchorCtr="0" anchor="t" bIns="0" lIns="0" spcFirstLastPara="1" rIns="0" wrap="square" tIns="0">
            <a:noAutofit/>
          </a:bodyPr>
          <a:lstStyle/>
          <a:p>
            <a:pPr indent="0" lvl="0" marL="69215" marR="0" rtl="0" algn="l">
              <a:lnSpc>
                <a:spcPct val="101725"/>
              </a:lnSpc>
              <a:spcBef>
                <a:spcPts val="0"/>
              </a:spcBef>
              <a:spcAft>
                <a:spcPts val="0"/>
              </a:spcAft>
              <a:buNone/>
            </a:pPr>
            <a:r>
              <a:rPr b="1" lang="en-US" sz="1800">
                <a:solidFill>
                  <a:srgbClr val="FFFFFF"/>
                </a:solidFill>
                <a:latin typeface="Calibri"/>
                <a:ea typeface="Calibri"/>
                <a:cs typeface="Calibri"/>
                <a:sym typeface="Calibri"/>
              </a:rPr>
              <a:t>Khi có các yếu tố nguy cơ của sốc việc dùng thuốc chẹn beta TTM</a:t>
            </a:r>
            <a:endParaRPr sz="1800">
              <a:solidFill>
                <a:srgbClr val="000000"/>
              </a:solidFill>
              <a:latin typeface="Calibri"/>
              <a:ea typeface="Calibri"/>
              <a:cs typeface="Calibri"/>
              <a:sym typeface="Calibri"/>
            </a:endParaRPr>
          </a:p>
          <a:p>
            <a:pPr indent="0" lvl="0" marL="69215" marR="0" rtl="0" algn="l">
              <a:lnSpc>
                <a:spcPct val="101725"/>
              </a:lnSpc>
              <a:spcBef>
                <a:spcPts val="130"/>
              </a:spcBef>
              <a:spcAft>
                <a:spcPts val="0"/>
              </a:spcAft>
              <a:buNone/>
            </a:pPr>
            <a:r>
              <a:rPr b="1" lang="en-US" sz="1800">
                <a:solidFill>
                  <a:srgbClr val="FFFFFF"/>
                </a:solidFill>
                <a:latin typeface="Calibri"/>
                <a:ea typeface="Calibri"/>
                <a:cs typeface="Calibri"/>
                <a:sym typeface="Calibri"/>
              </a:rPr>
              <a:t>có thể gây hại</a:t>
            </a:r>
            <a:endParaRPr sz="1800">
              <a:solidFill>
                <a:srgbClr val="000000"/>
              </a:solidFill>
              <a:latin typeface="Calibri"/>
              <a:ea typeface="Calibri"/>
              <a:cs typeface="Calibri"/>
              <a:sym typeface="Calibri"/>
            </a:endParaRPr>
          </a:p>
        </p:txBody>
      </p:sp>
      <p:sp>
        <p:nvSpPr>
          <p:cNvPr id="1327" name="Google Shape;1327;p111"/>
          <p:cNvSpPr txBox="1"/>
          <p:nvPr/>
        </p:nvSpPr>
        <p:spPr>
          <a:xfrm>
            <a:off x="6980301" y="5798502"/>
            <a:ext cx="931672" cy="614870"/>
          </a:xfrm>
          <a:prstGeom prst="rect">
            <a:avLst/>
          </a:prstGeom>
          <a:noFill/>
          <a:ln>
            <a:noFill/>
          </a:ln>
        </p:spPr>
        <p:txBody>
          <a:bodyPr anchorCtr="0" anchor="t" bIns="0" lIns="0" spcFirstLastPara="1" rIns="0" wrap="square" tIns="0">
            <a:noAutofit/>
          </a:bodyPr>
          <a:lstStyle/>
          <a:p>
            <a:pPr indent="0" lvl="0" marL="166650" marR="165350" rtl="0" algn="ctr">
              <a:lnSpc>
                <a:spcPct val="101725"/>
              </a:lnSpc>
              <a:spcBef>
                <a:spcPts val="0"/>
              </a:spcBef>
              <a:spcAft>
                <a:spcPts val="0"/>
              </a:spcAft>
              <a:buNone/>
            </a:pPr>
            <a:r>
              <a:rPr lang="en-US" sz="1800">
                <a:solidFill>
                  <a:srgbClr val="F9FC00"/>
                </a:solidFill>
                <a:latin typeface="Calibri"/>
                <a:ea typeface="Calibri"/>
                <a:cs typeface="Calibri"/>
                <a:sym typeface="Calibri"/>
              </a:rPr>
              <a:t>III: Có</a:t>
            </a:r>
            <a:endParaRPr sz="1800">
              <a:solidFill>
                <a:srgbClr val="000000"/>
              </a:solidFill>
              <a:latin typeface="Calibri"/>
              <a:ea typeface="Calibri"/>
              <a:cs typeface="Calibri"/>
              <a:sym typeface="Calibri"/>
            </a:endParaRPr>
          </a:p>
          <a:p>
            <a:pPr indent="0" lvl="0" marL="294235" marR="287431" rtl="0" algn="ctr">
              <a:lnSpc>
                <a:spcPct val="101725"/>
              </a:lnSpc>
              <a:spcBef>
                <a:spcPts val="130"/>
              </a:spcBef>
              <a:spcAft>
                <a:spcPts val="0"/>
              </a:spcAft>
              <a:buNone/>
            </a:pPr>
            <a:r>
              <a:rPr lang="en-US" sz="1800">
                <a:solidFill>
                  <a:srgbClr val="F9FC00"/>
                </a:solidFill>
                <a:latin typeface="Calibri"/>
                <a:ea typeface="Calibri"/>
                <a:cs typeface="Calibri"/>
                <a:sym typeface="Calibri"/>
              </a:rPr>
              <a:t>hại</a:t>
            </a:r>
            <a:endParaRPr sz="1800">
              <a:solidFill>
                <a:srgbClr val="000000"/>
              </a:solidFill>
              <a:latin typeface="Calibri"/>
              <a:ea typeface="Calibri"/>
              <a:cs typeface="Calibri"/>
              <a:sym typeface="Calibri"/>
            </a:endParaRPr>
          </a:p>
        </p:txBody>
      </p:sp>
      <p:sp>
        <p:nvSpPr>
          <p:cNvPr id="1328" name="Google Shape;1328;p111"/>
          <p:cNvSpPr txBox="1"/>
          <p:nvPr/>
        </p:nvSpPr>
        <p:spPr>
          <a:xfrm>
            <a:off x="7911973" y="5798502"/>
            <a:ext cx="698626" cy="614870"/>
          </a:xfrm>
          <a:prstGeom prst="rect">
            <a:avLst/>
          </a:prstGeom>
          <a:noFill/>
          <a:ln>
            <a:noFill/>
          </a:ln>
        </p:spPr>
        <p:txBody>
          <a:bodyPr anchorCtr="0" anchor="t" bIns="0" lIns="0" spcFirstLastPara="1" rIns="0" wrap="square" tIns="0">
            <a:noAutofit/>
          </a:bodyPr>
          <a:lstStyle/>
          <a:p>
            <a:pPr indent="0" lvl="0" marL="266549" marR="247821" rtl="0" algn="ctr">
              <a:lnSpc>
                <a:spcPct val="101725"/>
              </a:lnSpc>
              <a:spcBef>
                <a:spcPts val="0"/>
              </a:spcBef>
              <a:spcAft>
                <a:spcPts val="0"/>
              </a:spcAft>
              <a:buNone/>
            </a:pPr>
            <a:r>
              <a:rPr lang="en-US" sz="1800">
                <a:solidFill>
                  <a:srgbClr val="F9FC00"/>
                </a:solidFill>
                <a:latin typeface="Calibri"/>
                <a:ea typeface="Calibri"/>
                <a:cs typeface="Calibri"/>
                <a:sym typeface="Calibri"/>
              </a:rPr>
              <a:t>B</a:t>
            </a:r>
            <a:endParaRPr sz="1800">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2" name="Shape 1332"/>
        <p:cNvGrpSpPr/>
        <p:nvPr/>
      </p:nvGrpSpPr>
      <p:grpSpPr>
        <a:xfrm>
          <a:off x="0" y="0"/>
          <a:ext cx="0" cy="0"/>
          <a:chOff x="0" y="0"/>
          <a:chExt cx="0" cy="0"/>
        </a:xfrm>
      </p:grpSpPr>
      <p:sp>
        <p:nvSpPr>
          <p:cNvPr id="1333" name="Google Shape;1333;p112"/>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4" name="Google Shape;1334;p112"/>
          <p:cNvSpPr/>
          <p:nvPr/>
        </p:nvSpPr>
        <p:spPr>
          <a:xfrm>
            <a:off x="381000" y="1371549"/>
            <a:ext cx="8305800" cy="335203"/>
          </a:xfrm>
          <a:custGeom>
            <a:rect b="b" l="l" r="r" t="t"/>
            <a:pathLst>
              <a:path extrusionOk="0" h="335203" w="8305800">
                <a:moveTo>
                  <a:pt x="0" y="335203"/>
                </a:moveTo>
                <a:lnTo>
                  <a:pt x="8305800" y="335203"/>
                </a:lnTo>
                <a:lnTo>
                  <a:pt x="8305800" y="0"/>
                </a:lnTo>
                <a:lnTo>
                  <a:pt x="0" y="0"/>
                </a:lnTo>
                <a:lnTo>
                  <a:pt x="0" y="335203"/>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5" name="Google Shape;1335;p112"/>
          <p:cNvSpPr/>
          <p:nvPr/>
        </p:nvSpPr>
        <p:spPr>
          <a:xfrm>
            <a:off x="381000" y="1706752"/>
            <a:ext cx="6613398" cy="1043686"/>
          </a:xfrm>
          <a:custGeom>
            <a:rect b="b" l="l" r="r" t="t"/>
            <a:pathLst>
              <a:path extrusionOk="0" h="1043686" w="6613398">
                <a:moveTo>
                  <a:pt x="0" y="1043686"/>
                </a:moveTo>
                <a:lnTo>
                  <a:pt x="6613398" y="1043686"/>
                </a:lnTo>
                <a:lnTo>
                  <a:pt x="6613398" y="0"/>
                </a:lnTo>
                <a:lnTo>
                  <a:pt x="0" y="0"/>
                </a:lnTo>
                <a:lnTo>
                  <a:pt x="0" y="1043686"/>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6" name="Google Shape;1336;p112"/>
          <p:cNvSpPr/>
          <p:nvPr/>
        </p:nvSpPr>
        <p:spPr>
          <a:xfrm>
            <a:off x="6994398" y="1706752"/>
            <a:ext cx="967066" cy="1043686"/>
          </a:xfrm>
          <a:custGeom>
            <a:rect b="b" l="l" r="r" t="t"/>
            <a:pathLst>
              <a:path extrusionOk="0" h="1043686" w="967066">
                <a:moveTo>
                  <a:pt x="0" y="1043686"/>
                </a:moveTo>
                <a:lnTo>
                  <a:pt x="967066" y="1043686"/>
                </a:lnTo>
                <a:lnTo>
                  <a:pt x="967066" y="0"/>
                </a:lnTo>
                <a:lnTo>
                  <a:pt x="0" y="0"/>
                </a:lnTo>
                <a:lnTo>
                  <a:pt x="0" y="1043686"/>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7" name="Google Shape;1337;p112"/>
          <p:cNvSpPr/>
          <p:nvPr/>
        </p:nvSpPr>
        <p:spPr>
          <a:xfrm>
            <a:off x="7961503" y="1706752"/>
            <a:ext cx="725297" cy="1043686"/>
          </a:xfrm>
          <a:custGeom>
            <a:rect b="b" l="l" r="r" t="t"/>
            <a:pathLst>
              <a:path extrusionOk="0" h="1043686" w="725297">
                <a:moveTo>
                  <a:pt x="0" y="1043686"/>
                </a:moveTo>
                <a:lnTo>
                  <a:pt x="725297" y="1043686"/>
                </a:lnTo>
                <a:lnTo>
                  <a:pt x="725297" y="0"/>
                </a:lnTo>
                <a:lnTo>
                  <a:pt x="0" y="0"/>
                </a:lnTo>
                <a:lnTo>
                  <a:pt x="0" y="1043686"/>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8" name="Google Shape;1338;p112"/>
          <p:cNvSpPr/>
          <p:nvPr/>
        </p:nvSpPr>
        <p:spPr>
          <a:xfrm>
            <a:off x="381000" y="2750451"/>
            <a:ext cx="6613398" cy="670420"/>
          </a:xfrm>
          <a:custGeom>
            <a:rect b="b" l="l" r="r" t="t"/>
            <a:pathLst>
              <a:path extrusionOk="0" h="670420" w="6613398">
                <a:moveTo>
                  <a:pt x="0" y="670420"/>
                </a:moveTo>
                <a:lnTo>
                  <a:pt x="6613398" y="670420"/>
                </a:lnTo>
                <a:lnTo>
                  <a:pt x="6613398" y="0"/>
                </a:lnTo>
                <a:lnTo>
                  <a:pt x="0" y="0"/>
                </a:lnTo>
                <a:lnTo>
                  <a:pt x="0" y="670420"/>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9" name="Google Shape;1339;p112"/>
          <p:cNvSpPr/>
          <p:nvPr/>
        </p:nvSpPr>
        <p:spPr>
          <a:xfrm>
            <a:off x="6994398" y="2750451"/>
            <a:ext cx="967066" cy="670420"/>
          </a:xfrm>
          <a:custGeom>
            <a:rect b="b" l="l" r="r" t="t"/>
            <a:pathLst>
              <a:path extrusionOk="0" h="670420" w="967066">
                <a:moveTo>
                  <a:pt x="0" y="670420"/>
                </a:moveTo>
                <a:lnTo>
                  <a:pt x="967066" y="670420"/>
                </a:lnTo>
                <a:lnTo>
                  <a:pt x="967066" y="0"/>
                </a:lnTo>
                <a:lnTo>
                  <a:pt x="0" y="0"/>
                </a:lnTo>
                <a:lnTo>
                  <a:pt x="0" y="670420"/>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0" name="Google Shape;1340;p112"/>
          <p:cNvSpPr/>
          <p:nvPr/>
        </p:nvSpPr>
        <p:spPr>
          <a:xfrm>
            <a:off x="7961503" y="2750451"/>
            <a:ext cx="725297" cy="670420"/>
          </a:xfrm>
          <a:custGeom>
            <a:rect b="b" l="l" r="r" t="t"/>
            <a:pathLst>
              <a:path extrusionOk="0" h="670420" w="725297">
                <a:moveTo>
                  <a:pt x="0" y="670420"/>
                </a:moveTo>
                <a:lnTo>
                  <a:pt x="725297" y="670420"/>
                </a:lnTo>
                <a:lnTo>
                  <a:pt x="725297" y="0"/>
                </a:lnTo>
                <a:lnTo>
                  <a:pt x="0" y="0"/>
                </a:lnTo>
                <a:lnTo>
                  <a:pt x="0" y="670420"/>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1" name="Google Shape;1341;p112"/>
          <p:cNvSpPr/>
          <p:nvPr/>
        </p:nvSpPr>
        <p:spPr>
          <a:xfrm>
            <a:off x="381000" y="3420935"/>
            <a:ext cx="6613398" cy="782764"/>
          </a:xfrm>
          <a:custGeom>
            <a:rect b="b" l="l" r="r" t="t"/>
            <a:pathLst>
              <a:path extrusionOk="0" h="782764" w="6613398">
                <a:moveTo>
                  <a:pt x="0" y="782764"/>
                </a:moveTo>
                <a:lnTo>
                  <a:pt x="6613398" y="782764"/>
                </a:lnTo>
                <a:lnTo>
                  <a:pt x="6613398" y="0"/>
                </a:lnTo>
                <a:lnTo>
                  <a:pt x="0" y="0"/>
                </a:lnTo>
                <a:lnTo>
                  <a:pt x="0" y="782764"/>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2" name="Google Shape;1342;p112"/>
          <p:cNvSpPr/>
          <p:nvPr/>
        </p:nvSpPr>
        <p:spPr>
          <a:xfrm>
            <a:off x="6994398" y="3420935"/>
            <a:ext cx="967066" cy="782764"/>
          </a:xfrm>
          <a:custGeom>
            <a:rect b="b" l="l" r="r" t="t"/>
            <a:pathLst>
              <a:path extrusionOk="0" h="782764" w="967066">
                <a:moveTo>
                  <a:pt x="0" y="782764"/>
                </a:moveTo>
                <a:lnTo>
                  <a:pt x="967066" y="782764"/>
                </a:lnTo>
                <a:lnTo>
                  <a:pt x="967066" y="0"/>
                </a:lnTo>
                <a:lnTo>
                  <a:pt x="0" y="0"/>
                </a:lnTo>
                <a:lnTo>
                  <a:pt x="0" y="782764"/>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3" name="Google Shape;1343;p112"/>
          <p:cNvSpPr/>
          <p:nvPr/>
        </p:nvSpPr>
        <p:spPr>
          <a:xfrm>
            <a:off x="7961503" y="3420935"/>
            <a:ext cx="725297" cy="782764"/>
          </a:xfrm>
          <a:custGeom>
            <a:rect b="b" l="l" r="r" t="t"/>
            <a:pathLst>
              <a:path extrusionOk="0" h="782764" w="725297">
                <a:moveTo>
                  <a:pt x="0" y="782764"/>
                </a:moveTo>
                <a:lnTo>
                  <a:pt x="725297" y="782764"/>
                </a:lnTo>
                <a:lnTo>
                  <a:pt x="725297" y="0"/>
                </a:lnTo>
                <a:lnTo>
                  <a:pt x="0" y="0"/>
                </a:lnTo>
                <a:lnTo>
                  <a:pt x="0" y="782764"/>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4" name="Google Shape;1344;p112"/>
          <p:cNvSpPr/>
          <p:nvPr/>
        </p:nvSpPr>
        <p:spPr>
          <a:xfrm>
            <a:off x="381000" y="4203712"/>
            <a:ext cx="6613398" cy="670420"/>
          </a:xfrm>
          <a:custGeom>
            <a:rect b="b" l="l" r="r" t="t"/>
            <a:pathLst>
              <a:path extrusionOk="0" h="670420" w="6613398">
                <a:moveTo>
                  <a:pt x="0" y="670420"/>
                </a:moveTo>
                <a:lnTo>
                  <a:pt x="6613398" y="670420"/>
                </a:lnTo>
                <a:lnTo>
                  <a:pt x="6613398" y="0"/>
                </a:lnTo>
                <a:lnTo>
                  <a:pt x="0" y="0"/>
                </a:lnTo>
                <a:lnTo>
                  <a:pt x="0" y="670420"/>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112"/>
          <p:cNvSpPr/>
          <p:nvPr/>
        </p:nvSpPr>
        <p:spPr>
          <a:xfrm>
            <a:off x="6994398" y="4203712"/>
            <a:ext cx="967066" cy="670420"/>
          </a:xfrm>
          <a:custGeom>
            <a:rect b="b" l="l" r="r" t="t"/>
            <a:pathLst>
              <a:path extrusionOk="0" h="670420" w="967066">
                <a:moveTo>
                  <a:pt x="0" y="670420"/>
                </a:moveTo>
                <a:lnTo>
                  <a:pt x="967066" y="670420"/>
                </a:lnTo>
                <a:lnTo>
                  <a:pt x="967066" y="0"/>
                </a:lnTo>
                <a:lnTo>
                  <a:pt x="0" y="0"/>
                </a:lnTo>
                <a:lnTo>
                  <a:pt x="0" y="670420"/>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112"/>
          <p:cNvSpPr/>
          <p:nvPr/>
        </p:nvSpPr>
        <p:spPr>
          <a:xfrm>
            <a:off x="7961503" y="4203712"/>
            <a:ext cx="725297" cy="670420"/>
          </a:xfrm>
          <a:custGeom>
            <a:rect b="b" l="l" r="r" t="t"/>
            <a:pathLst>
              <a:path extrusionOk="0" h="670420" w="725297">
                <a:moveTo>
                  <a:pt x="0" y="670420"/>
                </a:moveTo>
                <a:lnTo>
                  <a:pt x="725297" y="670420"/>
                </a:lnTo>
                <a:lnTo>
                  <a:pt x="725297" y="0"/>
                </a:lnTo>
                <a:lnTo>
                  <a:pt x="0" y="0"/>
                </a:lnTo>
                <a:lnTo>
                  <a:pt x="0" y="670420"/>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112"/>
          <p:cNvSpPr/>
          <p:nvPr/>
        </p:nvSpPr>
        <p:spPr>
          <a:xfrm>
            <a:off x="381000" y="4874133"/>
            <a:ext cx="6613398" cy="521843"/>
          </a:xfrm>
          <a:custGeom>
            <a:rect b="b" l="l" r="r" t="t"/>
            <a:pathLst>
              <a:path extrusionOk="0" h="521843" w="6613398">
                <a:moveTo>
                  <a:pt x="0" y="521843"/>
                </a:moveTo>
                <a:lnTo>
                  <a:pt x="6613398" y="521843"/>
                </a:lnTo>
                <a:lnTo>
                  <a:pt x="6613398" y="0"/>
                </a:lnTo>
                <a:lnTo>
                  <a:pt x="0" y="0"/>
                </a:lnTo>
                <a:lnTo>
                  <a:pt x="0" y="521843"/>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8" name="Google Shape;1348;p112"/>
          <p:cNvSpPr/>
          <p:nvPr/>
        </p:nvSpPr>
        <p:spPr>
          <a:xfrm>
            <a:off x="6994398" y="4874133"/>
            <a:ext cx="967066" cy="521843"/>
          </a:xfrm>
          <a:custGeom>
            <a:rect b="b" l="l" r="r" t="t"/>
            <a:pathLst>
              <a:path extrusionOk="0" h="521843" w="967066">
                <a:moveTo>
                  <a:pt x="0" y="521843"/>
                </a:moveTo>
                <a:lnTo>
                  <a:pt x="967066" y="521843"/>
                </a:lnTo>
                <a:lnTo>
                  <a:pt x="967066" y="0"/>
                </a:lnTo>
                <a:lnTo>
                  <a:pt x="0" y="0"/>
                </a:lnTo>
                <a:lnTo>
                  <a:pt x="0" y="521843"/>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9" name="Google Shape;1349;p112"/>
          <p:cNvSpPr/>
          <p:nvPr/>
        </p:nvSpPr>
        <p:spPr>
          <a:xfrm>
            <a:off x="7961503" y="4874133"/>
            <a:ext cx="725297" cy="521843"/>
          </a:xfrm>
          <a:custGeom>
            <a:rect b="b" l="l" r="r" t="t"/>
            <a:pathLst>
              <a:path extrusionOk="0" h="521843" w="725297">
                <a:moveTo>
                  <a:pt x="0" y="521843"/>
                </a:moveTo>
                <a:lnTo>
                  <a:pt x="725297" y="521843"/>
                </a:lnTo>
                <a:lnTo>
                  <a:pt x="725297" y="0"/>
                </a:lnTo>
                <a:lnTo>
                  <a:pt x="0" y="0"/>
                </a:lnTo>
                <a:lnTo>
                  <a:pt x="0" y="521843"/>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0" name="Google Shape;1350;p112"/>
          <p:cNvSpPr/>
          <p:nvPr/>
        </p:nvSpPr>
        <p:spPr>
          <a:xfrm>
            <a:off x="381000" y="5395937"/>
            <a:ext cx="8305800" cy="335203"/>
          </a:xfrm>
          <a:custGeom>
            <a:rect b="b" l="l" r="r" t="t"/>
            <a:pathLst>
              <a:path extrusionOk="0" h="335203" w="8305800">
                <a:moveTo>
                  <a:pt x="0" y="335203"/>
                </a:moveTo>
                <a:lnTo>
                  <a:pt x="8305800" y="335203"/>
                </a:lnTo>
                <a:lnTo>
                  <a:pt x="8305800" y="0"/>
                </a:lnTo>
                <a:lnTo>
                  <a:pt x="0" y="0"/>
                </a:lnTo>
                <a:lnTo>
                  <a:pt x="0" y="335203"/>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1" name="Google Shape;1351;p112"/>
          <p:cNvSpPr/>
          <p:nvPr/>
        </p:nvSpPr>
        <p:spPr>
          <a:xfrm>
            <a:off x="381000" y="5731141"/>
            <a:ext cx="6613398" cy="670420"/>
          </a:xfrm>
          <a:custGeom>
            <a:rect b="b" l="l" r="r" t="t"/>
            <a:pathLst>
              <a:path extrusionOk="0" h="670420" w="6613398">
                <a:moveTo>
                  <a:pt x="0" y="670420"/>
                </a:moveTo>
                <a:lnTo>
                  <a:pt x="6613398" y="670420"/>
                </a:lnTo>
                <a:lnTo>
                  <a:pt x="6613398" y="0"/>
                </a:lnTo>
                <a:lnTo>
                  <a:pt x="0" y="0"/>
                </a:lnTo>
                <a:lnTo>
                  <a:pt x="0" y="670420"/>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2" name="Google Shape;1352;p112"/>
          <p:cNvSpPr/>
          <p:nvPr/>
        </p:nvSpPr>
        <p:spPr>
          <a:xfrm>
            <a:off x="6994398" y="5731141"/>
            <a:ext cx="967066" cy="670420"/>
          </a:xfrm>
          <a:custGeom>
            <a:rect b="b" l="l" r="r" t="t"/>
            <a:pathLst>
              <a:path extrusionOk="0" h="670420" w="967066">
                <a:moveTo>
                  <a:pt x="0" y="670420"/>
                </a:moveTo>
                <a:lnTo>
                  <a:pt x="967066" y="670420"/>
                </a:lnTo>
                <a:lnTo>
                  <a:pt x="967066" y="0"/>
                </a:lnTo>
                <a:lnTo>
                  <a:pt x="0" y="0"/>
                </a:lnTo>
                <a:lnTo>
                  <a:pt x="0" y="670420"/>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3" name="Google Shape;1353;p112"/>
          <p:cNvSpPr/>
          <p:nvPr/>
        </p:nvSpPr>
        <p:spPr>
          <a:xfrm>
            <a:off x="7961503" y="5731141"/>
            <a:ext cx="725297" cy="670420"/>
          </a:xfrm>
          <a:custGeom>
            <a:rect b="b" l="l" r="r" t="t"/>
            <a:pathLst>
              <a:path extrusionOk="0" h="670420" w="725297">
                <a:moveTo>
                  <a:pt x="0" y="670420"/>
                </a:moveTo>
                <a:lnTo>
                  <a:pt x="725297" y="670420"/>
                </a:lnTo>
                <a:lnTo>
                  <a:pt x="725297" y="0"/>
                </a:lnTo>
                <a:lnTo>
                  <a:pt x="0" y="0"/>
                </a:lnTo>
                <a:lnTo>
                  <a:pt x="0" y="670420"/>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4" name="Google Shape;1354;p112"/>
          <p:cNvSpPr/>
          <p:nvPr/>
        </p:nvSpPr>
        <p:spPr>
          <a:xfrm>
            <a:off x="381000" y="6401564"/>
            <a:ext cx="6613398" cy="335203"/>
          </a:xfrm>
          <a:custGeom>
            <a:rect b="b" l="l" r="r" t="t"/>
            <a:pathLst>
              <a:path extrusionOk="0" h="335203" w="6613398">
                <a:moveTo>
                  <a:pt x="0" y="335203"/>
                </a:moveTo>
                <a:lnTo>
                  <a:pt x="6613398" y="335203"/>
                </a:lnTo>
                <a:lnTo>
                  <a:pt x="6613398" y="0"/>
                </a:lnTo>
                <a:lnTo>
                  <a:pt x="0" y="0"/>
                </a:lnTo>
                <a:lnTo>
                  <a:pt x="0" y="335203"/>
                </a:lnTo>
                <a:close/>
              </a:path>
            </a:pathLst>
          </a:custGeom>
          <a:solidFill>
            <a:srgbClr val="C8382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5" name="Google Shape;1355;p112"/>
          <p:cNvSpPr/>
          <p:nvPr/>
        </p:nvSpPr>
        <p:spPr>
          <a:xfrm>
            <a:off x="6994398" y="6401564"/>
            <a:ext cx="967066" cy="335203"/>
          </a:xfrm>
          <a:custGeom>
            <a:rect b="b" l="l" r="r" t="t"/>
            <a:pathLst>
              <a:path extrusionOk="0" h="335203" w="967066">
                <a:moveTo>
                  <a:pt x="0" y="335203"/>
                </a:moveTo>
                <a:lnTo>
                  <a:pt x="967066" y="335203"/>
                </a:lnTo>
                <a:lnTo>
                  <a:pt x="967066" y="0"/>
                </a:lnTo>
                <a:lnTo>
                  <a:pt x="0" y="0"/>
                </a:lnTo>
                <a:lnTo>
                  <a:pt x="0" y="33520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6" name="Google Shape;1356;p112"/>
          <p:cNvSpPr/>
          <p:nvPr/>
        </p:nvSpPr>
        <p:spPr>
          <a:xfrm>
            <a:off x="7961503" y="6401564"/>
            <a:ext cx="725297" cy="335203"/>
          </a:xfrm>
          <a:custGeom>
            <a:rect b="b" l="l" r="r" t="t"/>
            <a:pathLst>
              <a:path extrusionOk="0" h="335203" w="725297">
                <a:moveTo>
                  <a:pt x="0" y="335203"/>
                </a:moveTo>
                <a:lnTo>
                  <a:pt x="725297" y="335203"/>
                </a:lnTo>
                <a:lnTo>
                  <a:pt x="725297" y="0"/>
                </a:lnTo>
                <a:lnTo>
                  <a:pt x="0" y="0"/>
                </a:lnTo>
                <a:lnTo>
                  <a:pt x="0" y="33520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7" name="Google Shape;1357;p112"/>
          <p:cNvSpPr/>
          <p:nvPr/>
        </p:nvSpPr>
        <p:spPr>
          <a:xfrm>
            <a:off x="6994398" y="1687702"/>
            <a:ext cx="0" cy="3714623"/>
          </a:xfrm>
          <a:custGeom>
            <a:rect b="b" l="l" r="r" t="t"/>
            <a:pathLst>
              <a:path extrusionOk="0" h="3714623" w="120000">
                <a:moveTo>
                  <a:pt x="0" y="0"/>
                </a:moveTo>
                <a:lnTo>
                  <a:pt x="0" y="3714623"/>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8" name="Google Shape;1358;p112"/>
          <p:cNvSpPr/>
          <p:nvPr/>
        </p:nvSpPr>
        <p:spPr>
          <a:xfrm>
            <a:off x="6994398" y="5724791"/>
            <a:ext cx="0" cy="1018326"/>
          </a:xfrm>
          <a:custGeom>
            <a:rect b="b" l="l" r="r" t="t"/>
            <a:pathLst>
              <a:path extrusionOk="0" h="1018326" w="120000">
                <a:moveTo>
                  <a:pt x="0" y="0"/>
                </a:moveTo>
                <a:lnTo>
                  <a:pt x="0" y="101832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9" name="Google Shape;1359;p112"/>
          <p:cNvSpPr/>
          <p:nvPr/>
        </p:nvSpPr>
        <p:spPr>
          <a:xfrm>
            <a:off x="7961503" y="1687702"/>
            <a:ext cx="0" cy="3714623"/>
          </a:xfrm>
          <a:custGeom>
            <a:rect b="b" l="l" r="r" t="t"/>
            <a:pathLst>
              <a:path extrusionOk="0" h="3714623" w="120000">
                <a:moveTo>
                  <a:pt x="0" y="0"/>
                </a:moveTo>
                <a:lnTo>
                  <a:pt x="0" y="3714623"/>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0" name="Google Shape;1360;p112"/>
          <p:cNvSpPr/>
          <p:nvPr/>
        </p:nvSpPr>
        <p:spPr>
          <a:xfrm>
            <a:off x="7961503" y="5724791"/>
            <a:ext cx="0" cy="1018326"/>
          </a:xfrm>
          <a:custGeom>
            <a:rect b="b" l="l" r="r" t="t"/>
            <a:pathLst>
              <a:path extrusionOk="0" h="1018326" w="120000">
                <a:moveTo>
                  <a:pt x="0" y="0"/>
                </a:moveTo>
                <a:lnTo>
                  <a:pt x="0" y="101832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1" name="Google Shape;1361;p112"/>
          <p:cNvSpPr/>
          <p:nvPr/>
        </p:nvSpPr>
        <p:spPr>
          <a:xfrm>
            <a:off x="374650" y="1706752"/>
            <a:ext cx="8318500" cy="0"/>
          </a:xfrm>
          <a:custGeom>
            <a:rect b="b" l="l" r="r" t="t"/>
            <a:pathLst>
              <a:path extrusionOk="0" h="120000" w="8318500">
                <a:moveTo>
                  <a:pt x="0" y="0"/>
                </a:moveTo>
                <a:lnTo>
                  <a:pt x="83185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112"/>
          <p:cNvSpPr/>
          <p:nvPr/>
        </p:nvSpPr>
        <p:spPr>
          <a:xfrm>
            <a:off x="374650" y="2750439"/>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12"/>
          <p:cNvSpPr/>
          <p:nvPr/>
        </p:nvSpPr>
        <p:spPr>
          <a:xfrm>
            <a:off x="374650" y="3420872"/>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112"/>
          <p:cNvSpPr/>
          <p:nvPr/>
        </p:nvSpPr>
        <p:spPr>
          <a:xfrm>
            <a:off x="374650" y="4203700"/>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5" name="Google Shape;1365;p112"/>
          <p:cNvSpPr/>
          <p:nvPr/>
        </p:nvSpPr>
        <p:spPr>
          <a:xfrm>
            <a:off x="374650" y="4874133"/>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6" name="Google Shape;1366;p112"/>
          <p:cNvSpPr/>
          <p:nvPr/>
        </p:nvSpPr>
        <p:spPr>
          <a:xfrm>
            <a:off x="374650" y="5395976"/>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7" name="Google Shape;1367;p112"/>
          <p:cNvSpPr/>
          <p:nvPr/>
        </p:nvSpPr>
        <p:spPr>
          <a:xfrm>
            <a:off x="374650" y="5731141"/>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8" name="Google Shape;1368;p112"/>
          <p:cNvSpPr/>
          <p:nvPr/>
        </p:nvSpPr>
        <p:spPr>
          <a:xfrm>
            <a:off x="374650" y="6401562"/>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9" name="Google Shape;1369;p112"/>
          <p:cNvSpPr/>
          <p:nvPr/>
        </p:nvSpPr>
        <p:spPr>
          <a:xfrm>
            <a:off x="381000" y="1365250"/>
            <a:ext cx="0" cy="5377868"/>
          </a:xfrm>
          <a:custGeom>
            <a:rect b="b" l="l" r="r" t="t"/>
            <a:pathLst>
              <a:path extrusionOk="0" h="5377868" w="120000">
                <a:moveTo>
                  <a:pt x="0" y="0"/>
                </a:moveTo>
                <a:lnTo>
                  <a:pt x="0" y="5377868"/>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0" name="Google Shape;1370;p112"/>
          <p:cNvSpPr/>
          <p:nvPr/>
        </p:nvSpPr>
        <p:spPr>
          <a:xfrm>
            <a:off x="8686800" y="1365250"/>
            <a:ext cx="0" cy="5377868"/>
          </a:xfrm>
          <a:custGeom>
            <a:rect b="b" l="l" r="r" t="t"/>
            <a:pathLst>
              <a:path extrusionOk="0" h="5377868" w="120000">
                <a:moveTo>
                  <a:pt x="0" y="0"/>
                </a:moveTo>
                <a:lnTo>
                  <a:pt x="0" y="5377868"/>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1" name="Google Shape;1371;p112"/>
          <p:cNvSpPr/>
          <p:nvPr/>
        </p:nvSpPr>
        <p:spPr>
          <a:xfrm>
            <a:off x="374650" y="1371600"/>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2" name="Google Shape;1372;p112"/>
          <p:cNvSpPr/>
          <p:nvPr/>
        </p:nvSpPr>
        <p:spPr>
          <a:xfrm>
            <a:off x="374650" y="6736768"/>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3" name="Google Shape;1373;p112"/>
          <p:cNvSpPr txBox="1"/>
          <p:nvPr/>
        </p:nvSpPr>
        <p:spPr>
          <a:xfrm>
            <a:off x="1365885" y="66992"/>
            <a:ext cx="6623468" cy="1255776"/>
          </a:xfrm>
          <a:prstGeom prst="rect">
            <a:avLst/>
          </a:prstGeom>
          <a:noFill/>
          <a:ln>
            <a:noFill/>
          </a:ln>
        </p:spPr>
        <p:txBody>
          <a:bodyPr anchorCtr="0" anchor="t" bIns="0" lIns="0" spcFirstLastPara="1" rIns="0" wrap="square" tIns="0">
            <a:noAutofit/>
          </a:bodyPr>
          <a:lstStyle/>
          <a:p>
            <a:pPr indent="0" lvl="0" marL="0" marR="0" rtl="0" algn="ctr">
              <a:lnSpc>
                <a:spcPct val="69772"/>
              </a:lnSpc>
              <a:spcBef>
                <a:spcPts val="0"/>
              </a:spcBef>
              <a:spcAft>
                <a:spcPts val="0"/>
              </a:spcAft>
              <a:buNone/>
            </a:pPr>
            <a:r>
              <a:rPr baseline="30000" lang="en-US" sz="6600">
                <a:solidFill>
                  <a:srgbClr val="F9FC00"/>
                </a:solidFill>
                <a:latin typeface="Calibri"/>
                <a:ea typeface="Calibri"/>
                <a:cs typeface="Calibri"/>
                <a:sym typeface="Calibri"/>
              </a:rPr>
              <a:t>Khuyến cáo các biện pháp và</a:t>
            </a:r>
            <a:endParaRPr sz="4400">
              <a:solidFill>
                <a:srgbClr val="000000"/>
              </a:solidFill>
              <a:latin typeface="Calibri"/>
              <a:ea typeface="Calibri"/>
              <a:cs typeface="Calibri"/>
              <a:sym typeface="Calibri"/>
            </a:endParaRPr>
          </a:p>
          <a:p>
            <a:pPr indent="0" lvl="0" marL="1206849" marR="1265450" rtl="0" algn="ctr">
              <a:lnSpc>
                <a:spcPct val="79696"/>
              </a:lnSpc>
              <a:spcBef>
                <a:spcPts val="32"/>
              </a:spcBef>
              <a:spcAft>
                <a:spcPts val="0"/>
              </a:spcAft>
              <a:buNone/>
            </a:pPr>
            <a:r>
              <a:rPr baseline="30000" lang="en-US" sz="6600">
                <a:solidFill>
                  <a:srgbClr val="F9FC00"/>
                </a:solidFill>
                <a:latin typeface="Calibri"/>
                <a:ea typeface="Calibri"/>
                <a:cs typeface="Calibri"/>
                <a:sym typeface="Calibri"/>
              </a:rPr>
              <a:t>thuốc ban đầu (3)</a:t>
            </a:r>
            <a:endParaRPr sz="4400">
              <a:solidFill>
                <a:srgbClr val="000000"/>
              </a:solidFill>
              <a:latin typeface="Calibri"/>
              <a:ea typeface="Calibri"/>
              <a:cs typeface="Calibri"/>
              <a:sym typeface="Calibri"/>
            </a:endParaRPr>
          </a:p>
        </p:txBody>
      </p:sp>
      <p:sp>
        <p:nvSpPr>
          <p:cNvPr id="1374" name="Google Shape;1374;p112"/>
          <p:cNvSpPr txBox="1"/>
          <p:nvPr/>
        </p:nvSpPr>
        <p:spPr>
          <a:xfrm>
            <a:off x="381000" y="1371600"/>
            <a:ext cx="8305800" cy="335152"/>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Thuốc chẹn kênh calci (CCB)</a:t>
            </a:r>
            <a:endParaRPr sz="1550">
              <a:solidFill>
                <a:srgbClr val="000000"/>
              </a:solidFill>
              <a:latin typeface="Calibri"/>
              <a:ea typeface="Calibri"/>
              <a:cs typeface="Calibri"/>
              <a:sym typeface="Calibri"/>
            </a:endParaRPr>
          </a:p>
        </p:txBody>
      </p:sp>
      <p:sp>
        <p:nvSpPr>
          <p:cNvPr id="1375" name="Google Shape;1375;p112"/>
          <p:cNvSpPr txBox="1"/>
          <p:nvPr/>
        </p:nvSpPr>
        <p:spPr>
          <a:xfrm>
            <a:off x="381000" y="1706752"/>
            <a:ext cx="6613398" cy="1043686"/>
          </a:xfrm>
          <a:prstGeom prst="rect">
            <a:avLst/>
          </a:prstGeom>
          <a:noFill/>
          <a:ln>
            <a:noFill/>
          </a:ln>
        </p:spPr>
        <p:txBody>
          <a:bodyPr anchorCtr="0" anchor="t" bIns="0" lIns="0" spcFirstLastPara="1" rIns="0" wrap="square" tIns="0">
            <a:noAutofit/>
          </a:bodyPr>
          <a:lstStyle/>
          <a:p>
            <a:pPr indent="0" lvl="0" marL="68897" marR="61834" rtl="0" algn="l">
              <a:lnSpc>
                <a:spcPct val="122064"/>
              </a:lnSpc>
              <a:spcBef>
                <a:spcPts val="0"/>
              </a:spcBef>
              <a:spcAft>
                <a:spcPts val="0"/>
              </a:spcAft>
              <a:buNone/>
            </a:pPr>
            <a:r>
              <a:rPr b="1" lang="en-US" sz="1550">
                <a:solidFill>
                  <a:srgbClr val="FFFFFF"/>
                </a:solidFill>
                <a:latin typeface="Calibri"/>
                <a:ea typeface="Calibri"/>
                <a:cs typeface="Calibri"/>
                <a:sym typeface="Calibri"/>
              </a:rPr>
              <a:t>Điều trị khởi đầu bằng CCB nondihydropyridine  với thiếu máu tái phát và </a:t>
            </a:r>
            <a:endParaRPr sz="1550">
              <a:solidFill>
                <a:srgbClr val="000000"/>
              </a:solidFill>
              <a:latin typeface="Calibri"/>
              <a:ea typeface="Calibri"/>
              <a:cs typeface="Calibri"/>
              <a:sym typeface="Calibri"/>
            </a:endParaRPr>
          </a:p>
          <a:p>
            <a:pPr indent="0" lvl="0" marL="68897" marR="61834" rtl="0" algn="l">
              <a:lnSpc>
                <a:spcPct val="122064"/>
              </a:lnSpc>
              <a:spcBef>
                <a:spcPts val="136"/>
              </a:spcBef>
              <a:spcAft>
                <a:spcPts val="0"/>
              </a:spcAft>
              <a:buNone/>
            </a:pPr>
            <a:r>
              <a:rPr b="1" lang="en-US" sz="1550">
                <a:solidFill>
                  <a:srgbClr val="FFFFFF"/>
                </a:solidFill>
                <a:latin typeface="Calibri"/>
                <a:ea typeface="Calibri"/>
                <a:cs typeface="Calibri"/>
                <a:sym typeface="Calibri"/>
              </a:rPr>
              <a:t>chống chỉ định với thuốc chẹn beta ở những BN không có rối loạn chức năng </a:t>
            </a:r>
            <a:endParaRPr sz="1550">
              <a:solidFill>
                <a:srgbClr val="000000"/>
              </a:solidFill>
              <a:latin typeface="Calibri"/>
              <a:ea typeface="Calibri"/>
              <a:cs typeface="Calibri"/>
              <a:sym typeface="Calibri"/>
            </a:endParaRPr>
          </a:p>
          <a:p>
            <a:pPr indent="0" lvl="0" marL="68897" marR="61834" rtl="0" algn="l">
              <a:lnSpc>
                <a:spcPct val="122064"/>
              </a:lnSpc>
              <a:spcBef>
                <a:spcPts val="136"/>
              </a:spcBef>
              <a:spcAft>
                <a:spcPts val="0"/>
              </a:spcAft>
              <a:buNone/>
            </a:pPr>
            <a:r>
              <a:rPr b="1" lang="en-US" sz="1550">
                <a:solidFill>
                  <a:srgbClr val="FFFFFF"/>
                </a:solidFill>
                <a:latin typeface="Calibri"/>
                <a:ea typeface="Calibri"/>
                <a:cs typeface="Calibri"/>
                <a:sym typeface="Calibri"/>
              </a:rPr>
              <a:t>thất trái, không có tăng nguy cơ bị sốc timl PR &gt;0,24s hoặc block nhĩ thất độ</a:t>
            </a:r>
            <a:endParaRPr sz="1550">
              <a:solidFill>
                <a:srgbClr val="000000"/>
              </a:solidFill>
              <a:latin typeface="Calibri"/>
              <a:ea typeface="Calibri"/>
              <a:cs typeface="Calibri"/>
              <a:sym typeface="Calibri"/>
            </a:endParaRPr>
          </a:p>
          <a:p>
            <a:pPr indent="0" lvl="0" marL="68897" marR="0" rtl="0" algn="l">
              <a:lnSpc>
                <a:spcPct val="101725"/>
              </a:lnSpc>
              <a:spcBef>
                <a:spcPts val="211"/>
              </a:spcBef>
              <a:spcAft>
                <a:spcPts val="0"/>
              </a:spcAft>
              <a:buNone/>
            </a:pPr>
            <a:r>
              <a:rPr b="1" lang="en-US" sz="1550">
                <a:solidFill>
                  <a:srgbClr val="FFFFFF"/>
                </a:solidFill>
                <a:latin typeface="Calibri"/>
                <a:ea typeface="Calibri"/>
                <a:cs typeface="Calibri"/>
                <a:sym typeface="Calibri"/>
              </a:rPr>
              <a:t>2-3 không có máy tạo nhịp.</a:t>
            </a:r>
            <a:endParaRPr sz="1550">
              <a:solidFill>
                <a:srgbClr val="000000"/>
              </a:solidFill>
              <a:latin typeface="Calibri"/>
              <a:ea typeface="Calibri"/>
              <a:cs typeface="Calibri"/>
              <a:sym typeface="Calibri"/>
            </a:endParaRPr>
          </a:p>
        </p:txBody>
      </p:sp>
      <p:sp>
        <p:nvSpPr>
          <p:cNvPr id="1376" name="Google Shape;1376;p112"/>
          <p:cNvSpPr txBox="1"/>
          <p:nvPr/>
        </p:nvSpPr>
        <p:spPr>
          <a:xfrm>
            <a:off x="6994398" y="1706752"/>
            <a:ext cx="967104" cy="1043686"/>
          </a:xfrm>
          <a:prstGeom prst="rect">
            <a:avLst/>
          </a:prstGeom>
          <a:noFill/>
          <a:ln>
            <a:noFill/>
          </a:ln>
        </p:spPr>
        <p:txBody>
          <a:bodyPr anchorCtr="0" anchor="t" bIns="0" lIns="0" spcFirstLastPara="1" rIns="0" wrap="square" tIns="0">
            <a:noAutofit/>
          </a:bodyPr>
          <a:lstStyle/>
          <a:p>
            <a:pPr indent="0" lvl="0" marL="439761" marR="421415"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377" name="Google Shape;1377;p112"/>
          <p:cNvSpPr txBox="1"/>
          <p:nvPr/>
        </p:nvSpPr>
        <p:spPr>
          <a:xfrm>
            <a:off x="7961503" y="1706752"/>
            <a:ext cx="725297" cy="1043686"/>
          </a:xfrm>
          <a:prstGeom prst="rect">
            <a:avLst/>
          </a:prstGeom>
          <a:noFill/>
          <a:ln>
            <a:noFill/>
          </a:ln>
        </p:spPr>
        <p:txBody>
          <a:bodyPr anchorCtr="0" anchor="t" bIns="0" lIns="0" spcFirstLastPara="1" rIns="0" wrap="square" tIns="0">
            <a:noAutofit/>
          </a:bodyPr>
          <a:lstStyle/>
          <a:p>
            <a:pPr indent="0" lvl="0" marL="287996" marR="272873" rtl="0" algn="ctr">
              <a:lnSpc>
                <a:spcPct val="101725"/>
              </a:lnSpc>
              <a:spcBef>
                <a:spcPts val="0"/>
              </a:spcBef>
              <a:spcAft>
                <a:spcPts val="0"/>
              </a:spcAft>
              <a:buNone/>
            </a:pPr>
            <a:r>
              <a:rPr lang="en-US" sz="1550">
                <a:solidFill>
                  <a:srgbClr val="081D57"/>
                </a:solidFill>
                <a:latin typeface="Calibri"/>
                <a:ea typeface="Calibri"/>
                <a:cs typeface="Calibri"/>
                <a:sym typeface="Calibri"/>
              </a:rPr>
              <a:t>B</a:t>
            </a:r>
            <a:endParaRPr sz="1550">
              <a:solidFill>
                <a:srgbClr val="000000"/>
              </a:solidFill>
              <a:latin typeface="Calibri"/>
              <a:ea typeface="Calibri"/>
              <a:cs typeface="Calibri"/>
              <a:sym typeface="Calibri"/>
            </a:endParaRPr>
          </a:p>
        </p:txBody>
      </p:sp>
      <p:sp>
        <p:nvSpPr>
          <p:cNvPr id="1378" name="Google Shape;1378;p112"/>
          <p:cNvSpPr txBox="1"/>
          <p:nvPr/>
        </p:nvSpPr>
        <p:spPr>
          <a:xfrm>
            <a:off x="381000" y="2750439"/>
            <a:ext cx="6613398" cy="670433"/>
          </a:xfrm>
          <a:prstGeom prst="rect">
            <a:avLst/>
          </a:prstGeom>
          <a:noFill/>
          <a:ln>
            <a:noFill/>
          </a:ln>
        </p:spPr>
        <p:txBody>
          <a:bodyPr anchorCtr="0" anchor="t" bIns="0" lIns="0" spcFirstLastPara="1" rIns="0" wrap="square" tIns="0">
            <a:noAutofit/>
          </a:bodyPr>
          <a:lstStyle/>
          <a:p>
            <a:pPr indent="0" lvl="0" marL="68897" marR="422852" rtl="0" algn="l">
              <a:lnSpc>
                <a:spcPct val="122064"/>
              </a:lnSpc>
              <a:spcBef>
                <a:spcPts val="0"/>
              </a:spcBef>
              <a:spcAft>
                <a:spcPts val="0"/>
              </a:spcAft>
              <a:buNone/>
            </a:pPr>
            <a:r>
              <a:rPr b="1" lang="en-US" sz="1550">
                <a:solidFill>
                  <a:srgbClr val="FFFFFF"/>
                </a:solidFill>
                <a:latin typeface="Calibri"/>
                <a:ea typeface="Calibri"/>
                <a:cs typeface="Calibri"/>
                <a:sym typeface="Calibri"/>
              </a:rPr>
              <a:t>Sử dụng CCB nondihydropyridine  với thiếu máu tái phát sau khi sử dụng </a:t>
            </a:r>
            <a:endParaRPr sz="1550">
              <a:solidFill>
                <a:srgbClr val="000000"/>
              </a:solidFill>
              <a:latin typeface="Calibri"/>
              <a:ea typeface="Calibri"/>
              <a:cs typeface="Calibri"/>
              <a:sym typeface="Calibri"/>
            </a:endParaRPr>
          </a:p>
          <a:p>
            <a:pPr indent="0" lvl="0" marL="68897" marR="422852" rtl="0" algn="l">
              <a:lnSpc>
                <a:spcPct val="122064"/>
              </a:lnSpc>
              <a:spcBef>
                <a:spcPts val="134"/>
              </a:spcBef>
              <a:spcAft>
                <a:spcPts val="0"/>
              </a:spcAft>
              <a:buNone/>
            </a:pPr>
            <a:r>
              <a:rPr b="1" lang="en-US" sz="1550">
                <a:solidFill>
                  <a:srgbClr val="FFFFFF"/>
                </a:solidFill>
                <a:latin typeface="Calibri"/>
                <a:ea typeface="Calibri"/>
                <a:cs typeface="Calibri"/>
                <a:sym typeface="Calibri"/>
              </a:rPr>
              <a:t>chẹn beta và nitrates khi không có chống chỉ định</a:t>
            </a:r>
            <a:endParaRPr sz="1550">
              <a:solidFill>
                <a:srgbClr val="000000"/>
              </a:solidFill>
              <a:latin typeface="Calibri"/>
              <a:ea typeface="Calibri"/>
              <a:cs typeface="Calibri"/>
              <a:sym typeface="Calibri"/>
            </a:endParaRPr>
          </a:p>
        </p:txBody>
      </p:sp>
      <p:sp>
        <p:nvSpPr>
          <p:cNvPr id="1379" name="Google Shape;1379;p112"/>
          <p:cNvSpPr txBox="1"/>
          <p:nvPr/>
        </p:nvSpPr>
        <p:spPr>
          <a:xfrm>
            <a:off x="6994398" y="2750439"/>
            <a:ext cx="967104" cy="670433"/>
          </a:xfrm>
          <a:prstGeom prst="rect">
            <a:avLst/>
          </a:prstGeom>
          <a:noFill/>
          <a:ln>
            <a:noFill/>
          </a:ln>
        </p:spPr>
        <p:txBody>
          <a:bodyPr anchorCtr="0" anchor="t" bIns="0" lIns="0" spcFirstLastPara="1" rIns="0" wrap="square" tIns="0">
            <a:noAutofit/>
          </a:bodyPr>
          <a:lstStyle/>
          <a:p>
            <a:pPr indent="0" lvl="0" marL="439761" marR="421415"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380" name="Google Shape;1380;p112"/>
          <p:cNvSpPr txBox="1"/>
          <p:nvPr/>
        </p:nvSpPr>
        <p:spPr>
          <a:xfrm>
            <a:off x="7961503" y="2750439"/>
            <a:ext cx="725297" cy="670433"/>
          </a:xfrm>
          <a:prstGeom prst="rect">
            <a:avLst/>
          </a:prstGeom>
          <a:noFill/>
          <a:ln>
            <a:noFill/>
          </a:ln>
        </p:spPr>
        <p:txBody>
          <a:bodyPr anchorCtr="0" anchor="t" bIns="0" lIns="0" spcFirstLastPara="1" rIns="0" wrap="square" tIns="0">
            <a:noAutofit/>
          </a:bodyPr>
          <a:lstStyle/>
          <a:p>
            <a:pPr indent="0" lvl="0" marL="287996" marR="275026" rtl="0" algn="ctr">
              <a:lnSpc>
                <a:spcPct val="101725"/>
              </a:lnSpc>
              <a:spcBef>
                <a:spcPts val="0"/>
              </a:spcBef>
              <a:spcAft>
                <a:spcPts val="0"/>
              </a:spcAft>
              <a:buNone/>
            </a:pPr>
            <a:r>
              <a:rPr lang="en-US" sz="1550">
                <a:solidFill>
                  <a:srgbClr val="081D57"/>
                </a:solidFill>
                <a:latin typeface="Calibri"/>
                <a:ea typeface="Calibri"/>
                <a:cs typeface="Calibri"/>
                <a:sym typeface="Calibri"/>
              </a:rPr>
              <a:t>C</a:t>
            </a:r>
            <a:endParaRPr sz="1550">
              <a:solidFill>
                <a:srgbClr val="000000"/>
              </a:solidFill>
              <a:latin typeface="Calibri"/>
              <a:ea typeface="Calibri"/>
              <a:cs typeface="Calibri"/>
              <a:sym typeface="Calibri"/>
            </a:endParaRPr>
          </a:p>
        </p:txBody>
      </p:sp>
      <p:sp>
        <p:nvSpPr>
          <p:cNvPr id="1381" name="Google Shape;1381;p112"/>
          <p:cNvSpPr txBox="1"/>
          <p:nvPr/>
        </p:nvSpPr>
        <p:spPr>
          <a:xfrm>
            <a:off x="381000" y="3420872"/>
            <a:ext cx="6613398" cy="782827"/>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CCB được khuyến cáo sử dụng cho các triệu chứng thiếu máu khi thuốc chẹn</a:t>
            </a:r>
            <a:endParaRPr sz="1550">
              <a:solidFill>
                <a:srgbClr val="000000"/>
              </a:solidFill>
              <a:latin typeface="Calibri"/>
              <a:ea typeface="Calibri"/>
              <a:cs typeface="Calibri"/>
              <a:sym typeface="Calibri"/>
            </a:endParaRPr>
          </a:p>
          <a:p>
            <a:pPr indent="0" lvl="0" marL="68897" marR="564895" rtl="0" algn="l">
              <a:lnSpc>
                <a:spcPct val="122064"/>
              </a:lnSpc>
              <a:spcBef>
                <a:spcPts val="135"/>
              </a:spcBef>
              <a:spcAft>
                <a:spcPts val="0"/>
              </a:spcAft>
              <a:buNone/>
            </a:pPr>
            <a:r>
              <a:rPr b="1" lang="en-US" sz="1550">
                <a:solidFill>
                  <a:srgbClr val="FFFFFF"/>
                </a:solidFill>
                <a:latin typeface="Calibri"/>
                <a:ea typeface="Calibri"/>
                <a:cs typeface="Calibri"/>
                <a:sym typeface="Calibri"/>
              </a:rPr>
              <a:t>beta không thành công, bị chống chỉ định hoặc gây ra các tác dụng phụ </a:t>
            </a:r>
            <a:endParaRPr sz="1550">
              <a:solidFill>
                <a:srgbClr val="000000"/>
              </a:solidFill>
              <a:latin typeface="Calibri"/>
              <a:ea typeface="Calibri"/>
              <a:cs typeface="Calibri"/>
              <a:sym typeface="Calibri"/>
            </a:endParaRPr>
          </a:p>
          <a:p>
            <a:pPr indent="0" lvl="0" marL="68897" marR="564895" rtl="0" algn="l">
              <a:lnSpc>
                <a:spcPct val="122064"/>
              </a:lnSpc>
              <a:spcBef>
                <a:spcPts val="136"/>
              </a:spcBef>
              <a:spcAft>
                <a:spcPts val="0"/>
              </a:spcAft>
              <a:buNone/>
            </a:pPr>
            <a:r>
              <a:rPr b="1" lang="en-US" sz="1550">
                <a:solidFill>
                  <a:srgbClr val="FFFFFF"/>
                </a:solidFill>
                <a:latin typeface="Calibri"/>
                <a:ea typeface="Calibri"/>
                <a:cs typeface="Calibri"/>
                <a:sym typeface="Calibri"/>
              </a:rPr>
              <a:t>không chấp nhận được</a:t>
            </a:r>
            <a:endParaRPr sz="1550">
              <a:solidFill>
                <a:srgbClr val="000000"/>
              </a:solidFill>
              <a:latin typeface="Calibri"/>
              <a:ea typeface="Calibri"/>
              <a:cs typeface="Calibri"/>
              <a:sym typeface="Calibri"/>
            </a:endParaRPr>
          </a:p>
        </p:txBody>
      </p:sp>
      <p:sp>
        <p:nvSpPr>
          <p:cNvPr id="1382" name="Google Shape;1382;p112"/>
          <p:cNvSpPr txBox="1"/>
          <p:nvPr/>
        </p:nvSpPr>
        <p:spPr>
          <a:xfrm>
            <a:off x="6994398" y="3420872"/>
            <a:ext cx="967104" cy="782827"/>
          </a:xfrm>
          <a:prstGeom prst="rect">
            <a:avLst/>
          </a:prstGeom>
          <a:noFill/>
          <a:ln>
            <a:noFill/>
          </a:ln>
        </p:spPr>
        <p:txBody>
          <a:bodyPr anchorCtr="0" anchor="t" bIns="0" lIns="0" spcFirstLastPara="1" rIns="0" wrap="square" tIns="0">
            <a:noAutofit/>
          </a:bodyPr>
          <a:lstStyle/>
          <a:p>
            <a:pPr indent="0" lvl="0" marL="439784" marR="421519"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383" name="Google Shape;1383;p112"/>
          <p:cNvSpPr txBox="1"/>
          <p:nvPr/>
        </p:nvSpPr>
        <p:spPr>
          <a:xfrm>
            <a:off x="7961503" y="3420872"/>
            <a:ext cx="725297" cy="782827"/>
          </a:xfrm>
          <a:prstGeom prst="rect">
            <a:avLst/>
          </a:prstGeom>
          <a:noFill/>
          <a:ln>
            <a:noFill/>
          </a:ln>
        </p:spPr>
        <p:txBody>
          <a:bodyPr anchorCtr="0" anchor="t" bIns="0" lIns="0" spcFirstLastPara="1" rIns="0" wrap="square" tIns="0">
            <a:noAutofit/>
          </a:bodyPr>
          <a:lstStyle/>
          <a:p>
            <a:pPr indent="0" lvl="0" marL="288020" marR="275219" rtl="0" algn="ctr">
              <a:lnSpc>
                <a:spcPct val="101725"/>
              </a:lnSpc>
              <a:spcBef>
                <a:spcPts val="0"/>
              </a:spcBef>
              <a:spcAft>
                <a:spcPts val="0"/>
              </a:spcAft>
              <a:buNone/>
            </a:pPr>
            <a:r>
              <a:rPr lang="en-US" sz="1550">
                <a:solidFill>
                  <a:srgbClr val="081D57"/>
                </a:solidFill>
                <a:latin typeface="Calibri"/>
                <a:ea typeface="Calibri"/>
                <a:cs typeface="Calibri"/>
                <a:sym typeface="Calibri"/>
              </a:rPr>
              <a:t>C</a:t>
            </a:r>
            <a:endParaRPr sz="1550">
              <a:solidFill>
                <a:srgbClr val="000000"/>
              </a:solidFill>
              <a:latin typeface="Calibri"/>
              <a:ea typeface="Calibri"/>
              <a:cs typeface="Calibri"/>
              <a:sym typeface="Calibri"/>
            </a:endParaRPr>
          </a:p>
        </p:txBody>
      </p:sp>
      <p:sp>
        <p:nvSpPr>
          <p:cNvPr id="1384" name="Google Shape;1384;p112"/>
          <p:cNvSpPr txBox="1"/>
          <p:nvPr/>
        </p:nvSpPr>
        <p:spPr>
          <a:xfrm>
            <a:off x="381000" y="4203700"/>
            <a:ext cx="6613398" cy="670432"/>
          </a:xfrm>
          <a:prstGeom prst="rect">
            <a:avLst/>
          </a:prstGeom>
          <a:noFill/>
          <a:ln>
            <a:noFill/>
          </a:ln>
        </p:spPr>
        <p:txBody>
          <a:bodyPr anchorCtr="0" anchor="t" bIns="0" lIns="0" spcFirstLastPara="1" rIns="0" wrap="square" tIns="0">
            <a:noAutofit/>
          </a:bodyPr>
          <a:lstStyle/>
          <a:p>
            <a:pPr indent="0" lvl="0" marL="68897" marR="77862" rtl="0" algn="l">
              <a:lnSpc>
                <a:spcPct val="122064"/>
              </a:lnSpc>
              <a:spcBef>
                <a:spcPts val="0"/>
              </a:spcBef>
              <a:spcAft>
                <a:spcPts val="0"/>
              </a:spcAft>
              <a:buNone/>
            </a:pPr>
            <a:r>
              <a:rPr b="1" lang="en-US" sz="1550">
                <a:solidFill>
                  <a:srgbClr val="FFFFFF"/>
                </a:solidFill>
                <a:latin typeface="Calibri"/>
                <a:ea typeface="Calibri"/>
                <a:cs typeface="Calibri"/>
                <a:sym typeface="Calibri"/>
              </a:rPr>
              <a:t>CCB tác dụng kéo dài và nitrates được khuyến cáo ở những bệnh nhân có co </a:t>
            </a:r>
            <a:endParaRPr sz="1550">
              <a:solidFill>
                <a:srgbClr val="000000"/>
              </a:solidFill>
              <a:latin typeface="Calibri"/>
              <a:ea typeface="Calibri"/>
              <a:cs typeface="Calibri"/>
              <a:sym typeface="Calibri"/>
            </a:endParaRPr>
          </a:p>
          <a:p>
            <a:pPr indent="0" lvl="0" marL="68897" marR="77862" rtl="0" algn="l">
              <a:lnSpc>
                <a:spcPct val="122064"/>
              </a:lnSpc>
              <a:spcBef>
                <a:spcPts val="134"/>
              </a:spcBef>
              <a:spcAft>
                <a:spcPts val="0"/>
              </a:spcAft>
              <a:buNone/>
            </a:pPr>
            <a:r>
              <a:rPr b="1" lang="en-US" sz="1550">
                <a:solidFill>
                  <a:srgbClr val="FFFFFF"/>
                </a:solidFill>
                <a:latin typeface="Calibri"/>
                <a:ea typeface="Calibri"/>
                <a:cs typeface="Calibri"/>
                <a:sym typeface="Calibri"/>
              </a:rPr>
              <a:t>thắt động mạch vành</a:t>
            </a:r>
            <a:endParaRPr sz="1550">
              <a:solidFill>
                <a:srgbClr val="000000"/>
              </a:solidFill>
              <a:latin typeface="Calibri"/>
              <a:ea typeface="Calibri"/>
              <a:cs typeface="Calibri"/>
              <a:sym typeface="Calibri"/>
            </a:endParaRPr>
          </a:p>
        </p:txBody>
      </p:sp>
      <p:sp>
        <p:nvSpPr>
          <p:cNvPr id="1385" name="Google Shape;1385;p112"/>
          <p:cNvSpPr txBox="1"/>
          <p:nvPr/>
        </p:nvSpPr>
        <p:spPr>
          <a:xfrm>
            <a:off x="6994398" y="4203700"/>
            <a:ext cx="967104" cy="670432"/>
          </a:xfrm>
          <a:prstGeom prst="rect">
            <a:avLst/>
          </a:prstGeom>
          <a:noFill/>
          <a:ln>
            <a:noFill/>
          </a:ln>
        </p:spPr>
        <p:txBody>
          <a:bodyPr anchorCtr="0" anchor="t" bIns="0" lIns="0" spcFirstLastPara="1" rIns="0" wrap="square" tIns="0">
            <a:noAutofit/>
          </a:bodyPr>
          <a:lstStyle/>
          <a:p>
            <a:pPr indent="0" lvl="0" marL="439761" marR="421415"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386" name="Google Shape;1386;p112"/>
          <p:cNvSpPr txBox="1"/>
          <p:nvPr/>
        </p:nvSpPr>
        <p:spPr>
          <a:xfrm>
            <a:off x="7961503" y="4203700"/>
            <a:ext cx="725297" cy="670432"/>
          </a:xfrm>
          <a:prstGeom prst="rect">
            <a:avLst/>
          </a:prstGeom>
          <a:noFill/>
          <a:ln>
            <a:noFill/>
          </a:ln>
        </p:spPr>
        <p:txBody>
          <a:bodyPr anchorCtr="0" anchor="t" bIns="0" lIns="0" spcFirstLastPara="1" rIns="0" wrap="square" tIns="0">
            <a:noAutofit/>
          </a:bodyPr>
          <a:lstStyle/>
          <a:p>
            <a:pPr indent="0" lvl="0" marL="287996" marR="275026" rtl="0" algn="ctr">
              <a:lnSpc>
                <a:spcPct val="101725"/>
              </a:lnSpc>
              <a:spcBef>
                <a:spcPts val="0"/>
              </a:spcBef>
              <a:spcAft>
                <a:spcPts val="0"/>
              </a:spcAft>
              <a:buNone/>
            </a:pPr>
            <a:r>
              <a:rPr lang="en-US" sz="1550">
                <a:solidFill>
                  <a:srgbClr val="081D57"/>
                </a:solidFill>
                <a:latin typeface="Calibri"/>
                <a:ea typeface="Calibri"/>
                <a:cs typeface="Calibri"/>
                <a:sym typeface="Calibri"/>
              </a:rPr>
              <a:t>C</a:t>
            </a:r>
            <a:endParaRPr sz="1550">
              <a:solidFill>
                <a:srgbClr val="000000"/>
              </a:solidFill>
              <a:latin typeface="Calibri"/>
              <a:ea typeface="Calibri"/>
              <a:cs typeface="Calibri"/>
              <a:sym typeface="Calibri"/>
            </a:endParaRPr>
          </a:p>
        </p:txBody>
      </p:sp>
      <p:sp>
        <p:nvSpPr>
          <p:cNvPr id="1387" name="Google Shape;1387;p112"/>
          <p:cNvSpPr txBox="1"/>
          <p:nvPr/>
        </p:nvSpPr>
        <p:spPr>
          <a:xfrm>
            <a:off x="381000" y="4874133"/>
            <a:ext cx="6613398" cy="521843"/>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Nifedipine giải phóng ngay lập tức bị chống chỉ định khi không có thuốc chẹn</a:t>
            </a:r>
            <a:endParaRPr sz="1550">
              <a:solidFill>
                <a:srgbClr val="000000"/>
              </a:solidFill>
              <a:latin typeface="Calibri"/>
              <a:ea typeface="Calibri"/>
              <a:cs typeface="Calibri"/>
              <a:sym typeface="Calibri"/>
            </a:endParaRPr>
          </a:p>
          <a:p>
            <a:pPr indent="0" lvl="0" marL="68897" marR="0" rtl="0" algn="l">
              <a:lnSpc>
                <a:spcPct val="101725"/>
              </a:lnSpc>
              <a:spcBef>
                <a:spcPts val="135"/>
              </a:spcBef>
              <a:spcAft>
                <a:spcPts val="0"/>
              </a:spcAft>
              <a:buNone/>
            </a:pPr>
            <a:r>
              <a:rPr b="1" lang="en-US" sz="1550">
                <a:solidFill>
                  <a:srgbClr val="FFFFFF"/>
                </a:solidFill>
                <a:latin typeface="Calibri"/>
                <a:ea typeface="Calibri"/>
                <a:cs typeface="Calibri"/>
                <a:sym typeface="Calibri"/>
              </a:rPr>
              <a:t>beta</a:t>
            </a:r>
            <a:endParaRPr sz="1550">
              <a:solidFill>
                <a:srgbClr val="000000"/>
              </a:solidFill>
              <a:latin typeface="Calibri"/>
              <a:ea typeface="Calibri"/>
              <a:cs typeface="Calibri"/>
              <a:sym typeface="Calibri"/>
            </a:endParaRPr>
          </a:p>
        </p:txBody>
      </p:sp>
      <p:sp>
        <p:nvSpPr>
          <p:cNvPr id="1388" name="Google Shape;1388;p112"/>
          <p:cNvSpPr txBox="1"/>
          <p:nvPr/>
        </p:nvSpPr>
        <p:spPr>
          <a:xfrm>
            <a:off x="6994398" y="4874133"/>
            <a:ext cx="967104" cy="521843"/>
          </a:xfrm>
          <a:prstGeom prst="rect">
            <a:avLst/>
          </a:prstGeom>
          <a:noFill/>
          <a:ln>
            <a:noFill/>
          </a:ln>
        </p:spPr>
        <p:txBody>
          <a:bodyPr anchorCtr="0" anchor="t" bIns="0" lIns="0" spcFirstLastPara="1" rIns="0" wrap="square" tIns="0">
            <a:noAutofit/>
          </a:bodyPr>
          <a:lstStyle/>
          <a:p>
            <a:pPr indent="0" lvl="0" marL="105281" marR="0" rtl="0" algn="l">
              <a:lnSpc>
                <a:spcPct val="101725"/>
              </a:lnSpc>
              <a:spcBef>
                <a:spcPts val="0"/>
              </a:spcBef>
              <a:spcAft>
                <a:spcPts val="0"/>
              </a:spcAft>
              <a:buNone/>
            </a:pPr>
            <a:r>
              <a:rPr lang="en-US" sz="1550">
                <a:solidFill>
                  <a:srgbClr val="F9FC00"/>
                </a:solidFill>
                <a:latin typeface="Calibri"/>
                <a:ea typeface="Calibri"/>
                <a:cs typeface="Calibri"/>
                <a:sym typeface="Calibri"/>
              </a:rPr>
              <a:t>III: Có hại</a:t>
            </a:r>
            <a:endParaRPr sz="1550">
              <a:solidFill>
                <a:srgbClr val="000000"/>
              </a:solidFill>
              <a:latin typeface="Calibri"/>
              <a:ea typeface="Calibri"/>
              <a:cs typeface="Calibri"/>
              <a:sym typeface="Calibri"/>
            </a:endParaRPr>
          </a:p>
        </p:txBody>
      </p:sp>
      <p:sp>
        <p:nvSpPr>
          <p:cNvPr id="1389" name="Google Shape;1389;p112"/>
          <p:cNvSpPr txBox="1"/>
          <p:nvPr/>
        </p:nvSpPr>
        <p:spPr>
          <a:xfrm>
            <a:off x="7961503" y="4874133"/>
            <a:ext cx="725297" cy="521843"/>
          </a:xfrm>
          <a:prstGeom prst="rect">
            <a:avLst/>
          </a:prstGeom>
          <a:noFill/>
          <a:ln>
            <a:noFill/>
          </a:ln>
        </p:spPr>
        <p:txBody>
          <a:bodyPr anchorCtr="0" anchor="t" bIns="0" lIns="0" spcFirstLastPara="1" rIns="0" wrap="square" tIns="0">
            <a:noAutofit/>
          </a:bodyPr>
          <a:lstStyle/>
          <a:p>
            <a:pPr indent="0" lvl="0" marL="287996" marR="272873" rtl="0" algn="ctr">
              <a:lnSpc>
                <a:spcPct val="101725"/>
              </a:lnSpc>
              <a:spcBef>
                <a:spcPts val="0"/>
              </a:spcBef>
              <a:spcAft>
                <a:spcPts val="0"/>
              </a:spcAft>
              <a:buNone/>
            </a:pPr>
            <a:r>
              <a:rPr lang="en-US" sz="1550">
                <a:solidFill>
                  <a:srgbClr val="F9FC00"/>
                </a:solidFill>
                <a:latin typeface="Calibri"/>
                <a:ea typeface="Calibri"/>
                <a:cs typeface="Calibri"/>
                <a:sym typeface="Calibri"/>
              </a:rPr>
              <a:t>B</a:t>
            </a:r>
            <a:endParaRPr sz="1550">
              <a:solidFill>
                <a:srgbClr val="000000"/>
              </a:solidFill>
              <a:latin typeface="Calibri"/>
              <a:ea typeface="Calibri"/>
              <a:cs typeface="Calibri"/>
              <a:sym typeface="Calibri"/>
            </a:endParaRPr>
          </a:p>
        </p:txBody>
      </p:sp>
      <p:sp>
        <p:nvSpPr>
          <p:cNvPr id="1390" name="Google Shape;1390;p112"/>
          <p:cNvSpPr txBox="1"/>
          <p:nvPr/>
        </p:nvSpPr>
        <p:spPr>
          <a:xfrm>
            <a:off x="381000" y="5395976"/>
            <a:ext cx="8305800" cy="335165"/>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Điều trị cholesterol</a:t>
            </a:r>
            <a:endParaRPr sz="1550">
              <a:solidFill>
                <a:srgbClr val="000000"/>
              </a:solidFill>
              <a:latin typeface="Calibri"/>
              <a:ea typeface="Calibri"/>
              <a:cs typeface="Calibri"/>
              <a:sym typeface="Calibri"/>
            </a:endParaRPr>
          </a:p>
        </p:txBody>
      </p:sp>
      <p:sp>
        <p:nvSpPr>
          <p:cNvPr id="1391" name="Google Shape;1391;p112"/>
          <p:cNvSpPr txBox="1"/>
          <p:nvPr/>
        </p:nvSpPr>
        <p:spPr>
          <a:xfrm>
            <a:off x="381000" y="5731141"/>
            <a:ext cx="6781800" cy="670420"/>
          </a:xfrm>
          <a:prstGeom prst="rect">
            <a:avLst/>
          </a:prstGeom>
          <a:noFill/>
          <a:ln>
            <a:noFill/>
          </a:ln>
        </p:spPr>
        <p:txBody>
          <a:bodyPr anchorCtr="0" anchor="t" bIns="0" lIns="0" spcFirstLastPara="1" rIns="0" wrap="square" tIns="0">
            <a:noAutofit/>
          </a:bodyPr>
          <a:lstStyle/>
          <a:p>
            <a:pPr indent="0" lvl="0" marL="68897" marR="148182" rtl="0" algn="l">
              <a:lnSpc>
                <a:spcPct val="122064"/>
              </a:lnSpc>
              <a:spcBef>
                <a:spcPts val="0"/>
              </a:spcBef>
              <a:spcAft>
                <a:spcPts val="0"/>
              </a:spcAft>
              <a:buNone/>
            </a:pPr>
            <a:r>
              <a:rPr b="1" lang="en-US" sz="1550">
                <a:solidFill>
                  <a:srgbClr val="FFFFFF"/>
                </a:solidFill>
                <a:latin typeface="Calibri"/>
                <a:ea typeface="Calibri"/>
                <a:cs typeface="Calibri"/>
                <a:sym typeface="Calibri"/>
              </a:rPr>
              <a:t>Bắt đầu hoặc tiếp tục sử dụng liệu pháp điều trị statin cường độ cao ở những </a:t>
            </a:r>
            <a:endParaRPr sz="1550">
              <a:solidFill>
                <a:srgbClr val="000000"/>
              </a:solidFill>
              <a:latin typeface="Calibri"/>
              <a:ea typeface="Calibri"/>
              <a:cs typeface="Calibri"/>
              <a:sym typeface="Calibri"/>
            </a:endParaRPr>
          </a:p>
          <a:p>
            <a:pPr indent="0" lvl="0" marL="68897" marR="148182" rtl="0" algn="l">
              <a:lnSpc>
                <a:spcPct val="122064"/>
              </a:lnSpc>
              <a:spcBef>
                <a:spcPts val="136"/>
              </a:spcBef>
              <a:spcAft>
                <a:spcPts val="0"/>
              </a:spcAft>
              <a:buNone/>
            </a:pPr>
            <a:r>
              <a:rPr b="1" lang="en-US" sz="1550">
                <a:solidFill>
                  <a:srgbClr val="FFFFFF"/>
                </a:solidFill>
                <a:latin typeface="Calibri"/>
                <a:ea typeface="Calibri"/>
                <a:cs typeface="Calibri"/>
                <a:sym typeface="Calibri"/>
              </a:rPr>
              <a:t>bệnh nhân không có chống chỉ định</a:t>
            </a:r>
            <a:endParaRPr sz="1550">
              <a:solidFill>
                <a:srgbClr val="000000"/>
              </a:solidFill>
              <a:latin typeface="Calibri"/>
              <a:ea typeface="Calibri"/>
              <a:cs typeface="Calibri"/>
              <a:sym typeface="Calibri"/>
            </a:endParaRPr>
          </a:p>
        </p:txBody>
      </p:sp>
      <p:sp>
        <p:nvSpPr>
          <p:cNvPr id="1392" name="Google Shape;1392;p112"/>
          <p:cNvSpPr txBox="1"/>
          <p:nvPr/>
        </p:nvSpPr>
        <p:spPr>
          <a:xfrm>
            <a:off x="6994398" y="5731141"/>
            <a:ext cx="967104" cy="670420"/>
          </a:xfrm>
          <a:prstGeom prst="rect">
            <a:avLst/>
          </a:prstGeom>
          <a:noFill/>
          <a:ln>
            <a:noFill/>
          </a:ln>
        </p:spPr>
        <p:txBody>
          <a:bodyPr anchorCtr="0" anchor="t" bIns="0" lIns="0" spcFirstLastPara="1" rIns="0" wrap="square" tIns="0">
            <a:noAutofit/>
          </a:bodyPr>
          <a:lstStyle/>
          <a:p>
            <a:pPr indent="0" lvl="0" marL="439761" marR="421415" rtl="0" algn="ctr">
              <a:lnSpc>
                <a:spcPct val="101725"/>
              </a:lnSpc>
              <a:spcBef>
                <a:spcPts val="0"/>
              </a:spcBef>
              <a:spcAft>
                <a:spcPts val="0"/>
              </a:spcAft>
              <a:buNone/>
            </a:pPr>
            <a:r>
              <a:rPr lang="en-US" sz="1550">
                <a:solidFill>
                  <a:srgbClr val="081D57"/>
                </a:solidFill>
                <a:latin typeface="Calibri"/>
                <a:ea typeface="Calibri"/>
                <a:cs typeface="Calibri"/>
                <a:sym typeface="Calibri"/>
              </a:rPr>
              <a:t>I</a:t>
            </a:r>
            <a:endParaRPr sz="1550">
              <a:solidFill>
                <a:srgbClr val="000000"/>
              </a:solidFill>
              <a:latin typeface="Calibri"/>
              <a:ea typeface="Calibri"/>
              <a:cs typeface="Calibri"/>
              <a:sym typeface="Calibri"/>
            </a:endParaRPr>
          </a:p>
        </p:txBody>
      </p:sp>
      <p:sp>
        <p:nvSpPr>
          <p:cNvPr id="1393" name="Google Shape;1393;p112"/>
          <p:cNvSpPr txBox="1"/>
          <p:nvPr/>
        </p:nvSpPr>
        <p:spPr>
          <a:xfrm>
            <a:off x="7961503" y="5731141"/>
            <a:ext cx="725297" cy="670420"/>
          </a:xfrm>
          <a:prstGeom prst="rect">
            <a:avLst/>
          </a:prstGeom>
          <a:noFill/>
          <a:ln>
            <a:noFill/>
          </a:ln>
        </p:spPr>
        <p:txBody>
          <a:bodyPr anchorCtr="0" anchor="t" bIns="0" lIns="0" spcFirstLastPara="1" rIns="0" wrap="square" tIns="0">
            <a:noAutofit/>
          </a:bodyPr>
          <a:lstStyle/>
          <a:p>
            <a:pPr indent="0" lvl="0" marL="287996" marR="265928" rtl="0" algn="ctr">
              <a:lnSpc>
                <a:spcPct val="101725"/>
              </a:lnSpc>
              <a:spcBef>
                <a:spcPts val="0"/>
              </a:spcBef>
              <a:spcAft>
                <a:spcPts val="0"/>
              </a:spcAft>
              <a:buNone/>
            </a:pPr>
            <a:r>
              <a:rPr lang="en-US" sz="1550">
                <a:solidFill>
                  <a:srgbClr val="081D57"/>
                </a:solidFill>
                <a:latin typeface="Calibri"/>
                <a:ea typeface="Calibri"/>
                <a:cs typeface="Calibri"/>
                <a:sym typeface="Calibri"/>
              </a:rPr>
              <a:t>A</a:t>
            </a:r>
            <a:endParaRPr sz="1550">
              <a:solidFill>
                <a:srgbClr val="000000"/>
              </a:solidFill>
              <a:latin typeface="Calibri"/>
              <a:ea typeface="Calibri"/>
              <a:cs typeface="Calibri"/>
              <a:sym typeface="Calibri"/>
            </a:endParaRPr>
          </a:p>
        </p:txBody>
      </p:sp>
      <p:sp>
        <p:nvSpPr>
          <p:cNvPr id="1394" name="Google Shape;1394;p112"/>
          <p:cNvSpPr txBox="1"/>
          <p:nvPr/>
        </p:nvSpPr>
        <p:spPr>
          <a:xfrm>
            <a:off x="381000" y="6401562"/>
            <a:ext cx="6613398" cy="335206"/>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550">
                <a:solidFill>
                  <a:srgbClr val="FFFFFF"/>
                </a:solidFill>
                <a:latin typeface="Calibri"/>
                <a:ea typeface="Calibri"/>
                <a:cs typeface="Calibri"/>
                <a:sym typeface="Calibri"/>
              </a:rPr>
              <a:t>Xét nghiệm lipid máu lúc đói, tốt nhất là trong vòng 24h</a:t>
            </a:r>
            <a:endParaRPr sz="1550">
              <a:solidFill>
                <a:srgbClr val="000000"/>
              </a:solidFill>
              <a:latin typeface="Calibri"/>
              <a:ea typeface="Calibri"/>
              <a:cs typeface="Calibri"/>
              <a:sym typeface="Calibri"/>
            </a:endParaRPr>
          </a:p>
        </p:txBody>
      </p:sp>
      <p:sp>
        <p:nvSpPr>
          <p:cNvPr id="1395" name="Google Shape;1395;p112"/>
          <p:cNvSpPr txBox="1"/>
          <p:nvPr/>
        </p:nvSpPr>
        <p:spPr>
          <a:xfrm>
            <a:off x="6994398" y="6401562"/>
            <a:ext cx="967104" cy="335206"/>
          </a:xfrm>
          <a:prstGeom prst="rect">
            <a:avLst/>
          </a:prstGeom>
          <a:noFill/>
          <a:ln>
            <a:noFill/>
          </a:ln>
        </p:spPr>
        <p:txBody>
          <a:bodyPr anchorCtr="0" anchor="t" bIns="0" lIns="0" spcFirstLastPara="1" rIns="0" wrap="square" tIns="0">
            <a:noAutofit/>
          </a:bodyPr>
          <a:lstStyle/>
          <a:p>
            <a:pPr indent="0" lvl="0" marL="363561" marR="359746" rtl="0" algn="ctr">
              <a:lnSpc>
                <a:spcPct val="101725"/>
              </a:lnSpc>
              <a:spcBef>
                <a:spcPts val="0"/>
              </a:spcBef>
              <a:spcAft>
                <a:spcPts val="0"/>
              </a:spcAft>
              <a:buNone/>
            </a:pPr>
            <a:r>
              <a:rPr lang="en-US" sz="1550">
                <a:solidFill>
                  <a:srgbClr val="081D57"/>
                </a:solidFill>
                <a:latin typeface="Calibri"/>
                <a:ea typeface="Calibri"/>
                <a:cs typeface="Calibri"/>
                <a:sym typeface="Calibri"/>
              </a:rPr>
              <a:t>IIa</a:t>
            </a:r>
            <a:endParaRPr sz="1550">
              <a:solidFill>
                <a:srgbClr val="000000"/>
              </a:solidFill>
              <a:latin typeface="Calibri"/>
              <a:ea typeface="Calibri"/>
              <a:cs typeface="Calibri"/>
              <a:sym typeface="Calibri"/>
            </a:endParaRPr>
          </a:p>
        </p:txBody>
      </p:sp>
      <p:sp>
        <p:nvSpPr>
          <p:cNvPr id="1396" name="Google Shape;1396;p112"/>
          <p:cNvSpPr txBox="1"/>
          <p:nvPr/>
        </p:nvSpPr>
        <p:spPr>
          <a:xfrm>
            <a:off x="7961503" y="6401562"/>
            <a:ext cx="725297" cy="335206"/>
          </a:xfrm>
          <a:prstGeom prst="rect">
            <a:avLst/>
          </a:prstGeom>
          <a:noFill/>
          <a:ln>
            <a:noFill/>
          </a:ln>
        </p:spPr>
        <p:txBody>
          <a:bodyPr anchorCtr="0" anchor="t" bIns="0" lIns="0" spcFirstLastPara="1" rIns="0" wrap="square" tIns="0">
            <a:noAutofit/>
          </a:bodyPr>
          <a:lstStyle/>
          <a:p>
            <a:pPr indent="0" lvl="0" marL="287996" marR="275026" rtl="0" algn="ctr">
              <a:lnSpc>
                <a:spcPct val="101725"/>
              </a:lnSpc>
              <a:spcBef>
                <a:spcPts val="0"/>
              </a:spcBef>
              <a:spcAft>
                <a:spcPts val="0"/>
              </a:spcAft>
              <a:buNone/>
            </a:pPr>
            <a:r>
              <a:rPr lang="en-US" sz="1550">
                <a:solidFill>
                  <a:srgbClr val="081D57"/>
                </a:solidFill>
                <a:latin typeface="Calibri"/>
                <a:ea typeface="Calibri"/>
                <a:cs typeface="Calibri"/>
                <a:sym typeface="Calibri"/>
              </a:rPr>
              <a:t>C</a:t>
            </a:r>
            <a:endParaRPr sz="155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0" name="Shape 1400"/>
        <p:cNvGrpSpPr/>
        <p:nvPr/>
      </p:nvGrpSpPr>
      <p:grpSpPr>
        <a:xfrm>
          <a:off x="0" y="0"/>
          <a:ext cx="0" cy="0"/>
          <a:chOff x="0" y="0"/>
          <a:chExt cx="0" cy="0"/>
        </a:xfrm>
      </p:grpSpPr>
      <p:sp>
        <p:nvSpPr>
          <p:cNvPr id="1401" name="Google Shape;1401;p113"/>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2" name="Google Shape;1402;p113"/>
          <p:cNvSpPr/>
          <p:nvPr/>
        </p:nvSpPr>
        <p:spPr>
          <a:xfrm>
            <a:off x="381000" y="1524000"/>
            <a:ext cx="4549140" cy="456564"/>
          </a:xfrm>
          <a:custGeom>
            <a:rect b="b" l="l" r="r" t="t"/>
            <a:pathLst>
              <a:path extrusionOk="0" h="456564" w="4549140">
                <a:moveTo>
                  <a:pt x="0" y="456564"/>
                </a:moveTo>
                <a:lnTo>
                  <a:pt x="4549140" y="456564"/>
                </a:lnTo>
                <a:lnTo>
                  <a:pt x="4549140" y="0"/>
                </a:lnTo>
                <a:lnTo>
                  <a:pt x="0" y="0"/>
                </a:lnTo>
                <a:lnTo>
                  <a:pt x="0" y="456564"/>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3" name="Google Shape;1403;p113"/>
          <p:cNvSpPr/>
          <p:nvPr/>
        </p:nvSpPr>
        <p:spPr>
          <a:xfrm>
            <a:off x="4930140" y="1524000"/>
            <a:ext cx="2096389" cy="456564"/>
          </a:xfrm>
          <a:custGeom>
            <a:rect b="b" l="l" r="r" t="t"/>
            <a:pathLst>
              <a:path extrusionOk="0" h="456564" w="2096389">
                <a:moveTo>
                  <a:pt x="0" y="456564"/>
                </a:moveTo>
                <a:lnTo>
                  <a:pt x="2096389" y="456564"/>
                </a:lnTo>
                <a:lnTo>
                  <a:pt x="2096389" y="0"/>
                </a:lnTo>
                <a:lnTo>
                  <a:pt x="0" y="0"/>
                </a:lnTo>
                <a:lnTo>
                  <a:pt x="0" y="456564"/>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113"/>
          <p:cNvSpPr/>
          <p:nvPr/>
        </p:nvSpPr>
        <p:spPr>
          <a:xfrm>
            <a:off x="7026529" y="1524000"/>
            <a:ext cx="905611" cy="456564"/>
          </a:xfrm>
          <a:custGeom>
            <a:rect b="b" l="l" r="r" t="t"/>
            <a:pathLst>
              <a:path extrusionOk="0" h="456564" w="905611">
                <a:moveTo>
                  <a:pt x="0" y="456564"/>
                </a:moveTo>
                <a:lnTo>
                  <a:pt x="905611" y="456564"/>
                </a:lnTo>
                <a:lnTo>
                  <a:pt x="905611" y="0"/>
                </a:lnTo>
                <a:lnTo>
                  <a:pt x="0" y="0"/>
                </a:lnTo>
                <a:lnTo>
                  <a:pt x="0" y="456564"/>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113"/>
          <p:cNvSpPr/>
          <p:nvPr/>
        </p:nvSpPr>
        <p:spPr>
          <a:xfrm>
            <a:off x="7932166" y="1524000"/>
            <a:ext cx="754672" cy="456564"/>
          </a:xfrm>
          <a:custGeom>
            <a:rect b="b" l="l" r="r" t="t"/>
            <a:pathLst>
              <a:path extrusionOk="0" h="456564" w="754672">
                <a:moveTo>
                  <a:pt x="0" y="456564"/>
                </a:moveTo>
                <a:lnTo>
                  <a:pt x="754672" y="456564"/>
                </a:lnTo>
                <a:lnTo>
                  <a:pt x="754672" y="0"/>
                </a:lnTo>
                <a:lnTo>
                  <a:pt x="0" y="0"/>
                </a:lnTo>
                <a:lnTo>
                  <a:pt x="0" y="456564"/>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113"/>
          <p:cNvSpPr/>
          <p:nvPr/>
        </p:nvSpPr>
        <p:spPr>
          <a:xfrm>
            <a:off x="381000" y="1980590"/>
            <a:ext cx="8305800" cy="235686"/>
          </a:xfrm>
          <a:custGeom>
            <a:rect b="b" l="l" r="r" t="t"/>
            <a:pathLst>
              <a:path extrusionOk="0" h="235686" w="8305800">
                <a:moveTo>
                  <a:pt x="0" y="235686"/>
                </a:moveTo>
                <a:lnTo>
                  <a:pt x="8305800" y="235686"/>
                </a:lnTo>
                <a:lnTo>
                  <a:pt x="8305800" y="0"/>
                </a:lnTo>
                <a:lnTo>
                  <a:pt x="0" y="0"/>
                </a:lnTo>
                <a:lnTo>
                  <a:pt x="0" y="235686"/>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7" name="Google Shape;1407;p113"/>
          <p:cNvSpPr/>
          <p:nvPr/>
        </p:nvSpPr>
        <p:spPr>
          <a:xfrm>
            <a:off x="381000" y="2216200"/>
            <a:ext cx="4549140" cy="471373"/>
          </a:xfrm>
          <a:custGeom>
            <a:rect b="b" l="l" r="r" t="t"/>
            <a:pathLst>
              <a:path extrusionOk="0" h="471373" w="4549140">
                <a:moveTo>
                  <a:pt x="0" y="471373"/>
                </a:moveTo>
                <a:lnTo>
                  <a:pt x="4549140" y="471373"/>
                </a:lnTo>
                <a:lnTo>
                  <a:pt x="4549140" y="0"/>
                </a:lnTo>
                <a:lnTo>
                  <a:pt x="0" y="0"/>
                </a:lnTo>
                <a:lnTo>
                  <a:pt x="0" y="471373"/>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8" name="Google Shape;1408;p113"/>
          <p:cNvSpPr/>
          <p:nvPr/>
        </p:nvSpPr>
        <p:spPr>
          <a:xfrm>
            <a:off x="4930140" y="2216200"/>
            <a:ext cx="2096389" cy="471373"/>
          </a:xfrm>
          <a:custGeom>
            <a:rect b="b" l="l" r="r" t="t"/>
            <a:pathLst>
              <a:path extrusionOk="0" h="471373" w="2096389">
                <a:moveTo>
                  <a:pt x="0" y="471373"/>
                </a:moveTo>
                <a:lnTo>
                  <a:pt x="2096389" y="471373"/>
                </a:lnTo>
                <a:lnTo>
                  <a:pt x="2096389" y="0"/>
                </a:lnTo>
                <a:lnTo>
                  <a:pt x="0" y="0"/>
                </a:lnTo>
                <a:lnTo>
                  <a:pt x="0" y="47137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9" name="Google Shape;1409;p113"/>
          <p:cNvSpPr/>
          <p:nvPr/>
        </p:nvSpPr>
        <p:spPr>
          <a:xfrm>
            <a:off x="7026529" y="2216200"/>
            <a:ext cx="905611" cy="471373"/>
          </a:xfrm>
          <a:custGeom>
            <a:rect b="b" l="l" r="r" t="t"/>
            <a:pathLst>
              <a:path extrusionOk="0" h="471373" w="905611">
                <a:moveTo>
                  <a:pt x="0" y="471373"/>
                </a:moveTo>
                <a:lnTo>
                  <a:pt x="905611" y="471373"/>
                </a:lnTo>
                <a:lnTo>
                  <a:pt x="905611" y="0"/>
                </a:lnTo>
                <a:lnTo>
                  <a:pt x="0" y="0"/>
                </a:lnTo>
                <a:lnTo>
                  <a:pt x="0" y="47137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0" name="Google Shape;1410;p113"/>
          <p:cNvSpPr/>
          <p:nvPr/>
        </p:nvSpPr>
        <p:spPr>
          <a:xfrm>
            <a:off x="7932166" y="2216200"/>
            <a:ext cx="754672" cy="471373"/>
          </a:xfrm>
          <a:custGeom>
            <a:rect b="b" l="l" r="r" t="t"/>
            <a:pathLst>
              <a:path extrusionOk="0" h="471373" w="754672">
                <a:moveTo>
                  <a:pt x="0" y="471373"/>
                </a:moveTo>
                <a:lnTo>
                  <a:pt x="754672" y="471373"/>
                </a:lnTo>
                <a:lnTo>
                  <a:pt x="754672" y="0"/>
                </a:lnTo>
                <a:lnTo>
                  <a:pt x="0" y="0"/>
                </a:lnTo>
                <a:lnTo>
                  <a:pt x="0" y="47137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1" name="Google Shape;1411;p113"/>
          <p:cNvSpPr/>
          <p:nvPr/>
        </p:nvSpPr>
        <p:spPr>
          <a:xfrm>
            <a:off x="381000" y="2687574"/>
            <a:ext cx="4549140" cy="456564"/>
          </a:xfrm>
          <a:custGeom>
            <a:rect b="b" l="l" r="r" t="t"/>
            <a:pathLst>
              <a:path extrusionOk="0" h="456564" w="4549140">
                <a:moveTo>
                  <a:pt x="0" y="456564"/>
                </a:moveTo>
                <a:lnTo>
                  <a:pt x="4549140" y="456564"/>
                </a:lnTo>
                <a:lnTo>
                  <a:pt x="4549140" y="0"/>
                </a:lnTo>
                <a:lnTo>
                  <a:pt x="0" y="0"/>
                </a:lnTo>
                <a:lnTo>
                  <a:pt x="0" y="456564"/>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2" name="Google Shape;1412;p113"/>
          <p:cNvSpPr/>
          <p:nvPr/>
        </p:nvSpPr>
        <p:spPr>
          <a:xfrm>
            <a:off x="4930140" y="2687574"/>
            <a:ext cx="2096389" cy="456564"/>
          </a:xfrm>
          <a:custGeom>
            <a:rect b="b" l="l" r="r" t="t"/>
            <a:pathLst>
              <a:path extrusionOk="0" h="456564" w="2096389">
                <a:moveTo>
                  <a:pt x="0" y="456564"/>
                </a:moveTo>
                <a:lnTo>
                  <a:pt x="2096389" y="456564"/>
                </a:lnTo>
                <a:lnTo>
                  <a:pt x="2096389" y="0"/>
                </a:lnTo>
                <a:lnTo>
                  <a:pt x="0" y="0"/>
                </a:lnTo>
                <a:lnTo>
                  <a:pt x="0" y="456564"/>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3" name="Google Shape;1413;p113"/>
          <p:cNvSpPr/>
          <p:nvPr/>
        </p:nvSpPr>
        <p:spPr>
          <a:xfrm>
            <a:off x="7026529" y="2687574"/>
            <a:ext cx="905611" cy="456564"/>
          </a:xfrm>
          <a:custGeom>
            <a:rect b="b" l="l" r="r" t="t"/>
            <a:pathLst>
              <a:path extrusionOk="0" h="456564" w="905611">
                <a:moveTo>
                  <a:pt x="0" y="456564"/>
                </a:moveTo>
                <a:lnTo>
                  <a:pt x="905611" y="456564"/>
                </a:lnTo>
                <a:lnTo>
                  <a:pt x="905611" y="0"/>
                </a:lnTo>
                <a:lnTo>
                  <a:pt x="0" y="0"/>
                </a:lnTo>
                <a:lnTo>
                  <a:pt x="0" y="456564"/>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113"/>
          <p:cNvSpPr/>
          <p:nvPr/>
        </p:nvSpPr>
        <p:spPr>
          <a:xfrm>
            <a:off x="7932166" y="2687574"/>
            <a:ext cx="754672" cy="456564"/>
          </a:xfrm>
          <a:custGeom>
            <a:rect b="b" l="l" r="r" t="t"/>
            <a:pathLst>
              <a:path extrusionOk="0" h="456564" w="754672">
                <a:moveTo>
                  <a:pt x="0" y="456564"/>
                </a:moveTo>
                <a:lnTo>
                  <a:pt x="754672" y="456564"/>
                </a:lnTo>
                <a:lnTo>
                  <a:pt x="754672" y="0"/>
                </a:lnTo>
                <a:lnTo>
                  <a:pt x="0" y="0"/>
                </a:lnTo>
                <a:lnTo>
                  <a:pt x="0" y="456564"/>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113"/>
          <p:cNvSpPr/>
          <p:nvPr/>
        </p:nvSpPr>
        <p:spPr>
          <a:xfrm>
            <a:off x="381000" y="3144164"/>
            <a:ext cx="8305800" cy="235686"/>
          </a:xfrm>
          <a:custGeom>
            <a:rect b="b" l="l" r="r" t="t"/>
            <a:pathLst>
              <a:path extrusionOk="0" h="235686" w="8305800">
                <a:moveTo>
                  <a:pt x="0" y="235686"/>
                </a:moveTo>
                <a:lnTo>
                  <a:pt x="8305800" y="235686"/>
                </a:lnTo>
                <a:lnTo>
                  <a:pt x="8305800" y="0"/>
                </a:lnTo>
                <a:lnTo>
                  <a:pt x="0" y="0"/>
                </a:lnTo>
                <a:lnTo>
                  <a:pt x="0" y="235686"/>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113"/>
          <p:cNvSpPr/>
          <p:nvPr/>
        </p:nvSpPr>
        <p:spPr>
          <a:xfrm>
            <a:off x="381000" y="3379901"/>
            <a:ext cx="4549140" cy="471373"/>
          </a:xfrm>
          <a:custGeom>
            <a:rect b="b" l="l" r="r" t="t"/>
            <a:pathLst>
              <a:path extrusionOk="0" h="471373" w="4549140">
                <a:moveTo>
                  <a:pt x="0" y="471373"/>
                </a:moveTo>
                <a:lnTo>
                  <a:pt x="4549140" y="471373"/>
                </a:lnTo>
                <a:lnTo>
                  <a:pt x="4549140" y="0"/>
                </a:lnTo>
                <a:lnTo>
                  <a:pt x="0" y="0"/>
                </a:lnTo>
                <a:lnTo>
                  <a:pt x="0" y="471373"/>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7" name="Google Shape;1417;p113"/>
          <p:cNvSpPr/>
          <p:nvPr/>
        </p:nvSpPr>
        <p:spPr>
          <a:xfrm>
            <a:off x="4930140" y="3379901"/>
            <a:ext cx="2096389" cy="471373"/>
          </a:xfrm>
          <a:custGeom>
            <a:rect b="b" l="l" r="r" t="t"/>
            <a:pathLst>
              <a:path extrusionOk="0" h="471373" w="2096389">
                <a:moveTo>
                  <a:pt x="0" y="471373"/>
                </a:moveTo>
                <a:lnTo>
                  <a:pt x="2096389" y="471373"/>
                </a:lnTo>
                <a:lnTo>
                  <a:pt x="2096389" y="0"/>
                </a:lnTo>
                <a:lnTo>
                  <a:pt x="0" y="0"/>
                </a:lnTo>
                <a:lnTo>
                  <a:pt x="0" y="471373"/>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8" name="Google Shape;1418;p113"/>
          <p:cNvSpPr/>
          <p:nvPr/>
        </p:nvSpPr>
        <p:spPr>
          <a:xfrm>
            <a:off x="7026529" y="3379901"/>
            <a:ext cx="905611" cy="471373"/>
          </a:xfrm>
          <a:custGeom>
            <a:rect b="b" l="l" r="r" t="t"/>
            <a:pathLst>
              <a:path extrusionOk="0" h="471373" w="905611">
                <a:moveTo>
                  <a:pt x="0" y="471373"/>
                </a:moveTo>
                <a:lnTo>
                  <a:pt x="905611" y="471373"/>
                </a:lnTo>
                <a:lnTo>
                  <a:pt x="905611" y="0"/>
                </a:lnTo>
                <a:lnTo>
                  <a:pt x="0" y="0"/>
                </a:lnTo>
                <a:lnTo>
                  <a:pt x="0" y="471373"/>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9" name="Google Shape;1419;p113"/>
          <p:cNvSpPr/>
          <p:nvPr/>
        </p:nvSpPr>
        <p:spPr>
          <a:xfrm>
            <a:off x="7932166" y="3379901"/>
            <a:ext cx="754672" cy="471373"/>
          </a:xfrm>
          <a:custGeom>
            <a:rect b="b" l="l" r="r" t="t"/>
            <a:pathLst>
              <a:path extrusionOk="0" h="471373" w="754672">
                <a:moveTo>
                  <a:pt x="0" y="471373"/>
                </a:moveTo>
                <a:lnTo>
                  <a:pt x="754672" y="471373"/>
                </a:lnTo>
                <a:lnTo>
                  <a:pt x="754672" y="0"/>
                </a:lnTo>
                <a:lnTo>
                  <a:pt x="0" y="0"/>
                </a:lnTo>
                <a:lnTo>
                  <a:pt x="0" y="471373"/>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0" name="Google Shape;1420;p113"/>
          <p:cNvSpPr/>
          <p:nvPr/>
        </p:nvSpPr>
        <p:spPr>
          <a:xfrm>
            <a:off x="381000" y="3851275"/>
            <a:ext cx="4549140" cy="1196213"/>
          </a:xfrm>
          <a:custGeom>
            <a:rect b="b" l="l" r="r" t="t"/>
            <a:pathLst>
              <a:path extrusionOk="0" h="1196213" w="4549140">
                <a:moveTo>
                  <a:pt x="0" y="1196213"/>
                </a:moveTo>
                <a:lnTo>
                  <a:pt x="4549140" y="1196213"/>
                </a:lnTo>
                <a:lnTo>
                  <a:pt x="4549140" y="0"/>
                </a:lnTo>
                <a:lnTo>
                  <a:pt x="0" y="0"/>
                </a:lnTo>
                <a:lnTo>
                  <a:pt x="0" y="1196213"/>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1" name="Google Shape;1421;p113"/>
          <p:cNvSpPr/>
          <p:nvPr/>
        </p:nvSpPr>
        <p:spPr>
          <a:xfrm>
            <a:off x="4930140" y="3851198"/>
            <a:ext cx="2096389" cy="471373"/>
          </a:xfrm>
          <a:custGeom>
            <a:rect b="b" l="l" r="r" t="t"/>
            <a:pathLst>
              <a:path extrusionOk="0" h="471373" w="2096389">
                <a:moveTo>
                  <a:pt x="0" y="471373"/>
                </a:moveTo>
                <a:lnTo>
                  <a:pt x="2096389" y="471373"/>
                </a:lnTo>
                <a:lnTo>
                  <a:pt x="2096389" y="0"/>
                </a:lnTo>
                <a:lnTo>
                  <a:pt x="0" y="0"/>
                </a:lnTo>
                <a:lnTo>
                  <a:pt x="0" y="47137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113"/>
          <p:cNvSpPr/>
          <p:nvPr/>
        </p:nvSpPr>
        <p:spPr>
          <a:xfrm>
            <a:off x="7026529" y="3851275"/>
            <a:ext cx="905611" cy="1196213"/>
          </a:xfrm>
          <a:custGeom>
            <a:rect b="b" l="l" r="r" t="t"/>
            <a:pathLst>
              <a:path extrusionOk="0" h="1196213" w="905611">
                <a:moveTo>
                  <a:pt x="0" y="1196213"/>
                </a:moveTo>
                <a:lnTo>
                  <a:pt x="905611" y="1196213"/>
                </a:lnTo>
                <a:lnTo>
                  <a:pt x="905611" y="0"/>
                </a:lnTo>
                <a:lnTo>
                  <a:pt x="0" y="0"/>
                </a:lnTo>
                <a:lnTo>
                  <a:pt x="0" y="119621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113"/>
          <p:cNvSpPr/>
          <p:nvPr/>
        </p:nvSpPr>
        <p:spPr>
          <a:xfrm>
            <a:off x="7932166" y="3851275"/>
            <a:ext cx="754672" cy="1196213"/>
          </a:xfrm>
          <a:custGeom>
            <a:rect b="b" l="l" r="r" t="t"/>
            <a:pathLst>
              <a:path extrusionOk="0" h="1196213" w="754672">
                <a:moveTo>
                  <a:pt x="0" y="1196213"/>
                </a:moveTo>
                <a:lnTo>
                  <a:pt x="754672" y="1196213"/>
                </a:lnTo>
                <a:lnTo>
                  <a:pt x="754672" y="0"/>
                </a:lnTo>
                <a:lnTo>
                  <a:pt x="0" y="0"/>
                </a:lnTo>
                <a:lnTo>
                  <a:pt x="0" y="1196213"/>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113"/>
          <p:cNvSpPr/>
          <p:nvPr/>
        </p:nvSpPr>
        <p:spPr>
          <a:xfrm>
            <a:off x="4930140" y="4322648"/>
            <a:ext cx="2096389" cy="724839"/>
          </a:xfrm>
          <a:custGeom>
            <a:rect b="b" l="l" r="r" t="t"/>
            <a:pathLst>
              <a:path extrusionOk="0" h="724839" w="2096389">
                <a:moveTo>
                  <a:pt x="0" y="724839"/>
                </a:moveTo>
                <a:lnTo>
                  <a:pt x="2096389" y="724839"/>
                </a:lnTo>
                <a:lnTo>
                  <a:pt x="2096389" y="0"/>
                </a:lnTo>
                <a:lnTo>
                  <a:pt x="0" y="0"/>
                </a:lnTo>
                <a:lnTo>
                  <a:pt x="0" y="72483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5" name="Google Shape;1425;p113"/>
          <p:cNvSpPr/>
          <p:nvPr/>
        </p:nvSpPr>
        <p:spPr>
          <a:xfrm>
            <a:off x="381000" y="5047449"/>
            <a:ext cx="4549140" cy="707059"/>
          </a:xfrm>
          <a:custGeom>
            <a:rect b="b" l="l" r="r" t="t"/>
            <a:pathLst>
              <a:path extrusionOk="0" h="707059" w="4549140">
                <a:moveTo>
                  <a:pt x="0" y="707059"/>
                </a:moveTo>
                <a:lnTo>
                  <a:pt x="4549140" y="707059"/>
                </a:lnTo>
                <a:lnTo>
                  <a:pt x="4549140" y="0"/>
                </a:lnTo>
                <a:lnTo>
                  <a:pt x="0" y="0"/>
                </a:lnTo>
                <a:lnTo>
                  <a:pt x="0" y="707059"/>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6" name="Google Shape;1426;p113"/>
          <p:cNvSpPr/>
          <p:nvPr/>
        </p:nvSpPr>
        <p:spPr>
          <a:xfrm>
            <a:off x="4930140" y="5047449"/>
            <a:ext cx="2096389" cy="707059"/>
          </a:xfrm>
          <a:custGeom>
            <a:rect b="b" l="l" r="r" t="t"/>
            <a:pathLst>
              <a:path extrusionOk="0" h="707059" w="2096389">
                <a:moveTo>
                  <a:pt x="0" y="707059"/>
                </a:moveTo>
                <a:lnTo>
                  <a:pt x="2096389" y="707059"/>
                </a:lnTo>
                <a:lnTo>
                  <a:pt x="2096389" y="0"/>
                </a:lnTo>
                <a:lnTo>
                  <a:pt x="0" y="0"/>
                </a:lnTo>
                <a:lnTo>
                  <a:pt x="0" y="707059"/>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7" name="Google Shape;1427;p113"/>
          <p:cNvSpPr/>
          <p:nvPr/>
        </p:nvSpPr>
        <p:spPr>
          <a:xfrm>
            <a:off x="7026529" y="5047449"/>
            <a:ext cx="905611" cy="707059"/>
          </a:xfrm>
          <a:custGeom>
            <a:rect b="b" l="l" r="r" t="t"/>
            <a:pathLst>
              <a:path extrusionOk="0" h="707059" w="905611">
                <a:moveTo>
                  <a:pt x="0" y="707059"/>
                </a:moveTo>
                <a:lnTo>
                  <a:pt x="905611" y="707059"/>
                </a:lnTo>
                <a:lnTo>
                  <a:pt x="905611" y="0"/>
                </a:lnTo>
                <a:lnTo>
                  <a:pt x="0" y="0"/>
                </a:lnTo>
                <a:lnTo>
                  <a:pt x="0" y="707059"/>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8" name="Google Shape;1428;p113"/>
          <p:cNvSpPr/>
          <p:nvPr/>
        </p:nvSpPr>
        <p:spPr>
          <a:xfrm>
            <a:off x="7932166" y="5047449"/>
            <a:ext cx="754672" cy="707059"/>
          </a:xfrm>
          <a:custGeom>
            <a:rect b="b" l="l" r="r" t="t"/>
            <a:pathLst>
              <a:path extrusionOk="0" h="707059" w="754672">
                <a:moveTo>
                  <a:pt x="0" y="707059"/>
                </a:moveTo>
                <a:lnTo>
                  <a:pt x="754672" y="707059"/>
                </a:lnTo>
                <a:lnTo>
                  <a:pt x="754672" y="0"/>
                </a:lnTo>
                <a:lnTo>
                  <a:pt x="0" y="0"/>
                </a:lnTo>
                <a:lnTo>
                  <a:pt x="0" y="707059"/>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9" name="Google Shape;1429;p113"/>
          <p:cNvSpPr/>
          <p:nvPr/>
        </p:nvSpPr>
        <p:spPr>
          <a:xfrm>
            <a:off x="381000" y="5754497"/>
            <a:ext cx="4549140" cy="707059"/>
          </a:xfrm>
          <a:custGeom>
            <a:rect b="b" l="l" r="r" t="t"/>
            <a:pathLst>
              <a:path extrusionOk="0" h="707059" w="4549140">
                <a:moveTo>
                  <a:pt x="0" y="707059"/>
                </a:moveTo>
                <a:lnTo>
                  <a:pt x="4549140" y="707059"/>
                </a:lnTo>
                <a:lnTo>
                  <a:pt x="4549140" y="0"/>
                </a:lnTo>
                <a:lnTo>
                  <a:pt x="0" y="0"/>
                </a:lnTo>
                <a:lnTo>
                  <a:pt x="0" y="707059"/>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0" name="Google Shape;1430;p113"/>
          <p:cNvSpPr/>
          <p:nvPr/>
        </p:nvSpPr>
        <p:spPr>
          <a:xfrm>
            <a:off x="4930140" y="5754497"/>
            <a:ext cx="2096389" cy="707059"/>
          </a:xfrm>
          <a:custGeom>
            <a:rect b="b" l="l" r="r" t="t"/>
            <a:pathLst>
              <a:path extrusionOk="0" h="707059" w="2096389">
                <a:moveTo>
                  <a:pt x="0" y="707059"/>
                </a:moveTo>
                <a:lnTo>
                  <a:pt x="2096389" y="707059"/>
                </a:lnTo>
                <a:lnTo>
                  <a:pt x="2096389" y="0"/>
                </a:lnTo>
                <a:lnTo>
                  <a:pt x="0" y="0"/>
                </a:lnTo>
                <a:lnTo>
                  <a:pt x="0" y="70705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1" name="Google Shape;1431;p113"/>
          <p:cNvSpPr/>
          <p:nvPr/>
        </p:nvSpPr>
        <p:spPr>
          <a:xfrm>
            <a:off x="7026529" y="5754497"/>
            <a:ext cx="905611" cy="707059"/>
          </a:xfrm>
          <a:custGeom>
            <a:rect b="b" l="l" r="r" t="t"/>
            <a:pathLst>
              <a:path extrusionOk="0" h="707059" w="905611">
                <a:moveTo>
                  <a:pt x="0" y="707059"/>
                </a:moveTo>
                <a:lnTo>
                  <a:pt x="905611" y="707059"/>
                </a:lnTo>
                <a:lnTo>
                  <a:pt x="905611" y="0"/>
                </a:lnTo>
                <a:lnTo>
                  <a:pt x="0" y="0"/>
                </a:lnTo>
                <a:lnTo>
                  <a:pt x="0" y="70705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113"/>
          <p:cNvSpPr/>
          <p:nvPr/>
        </p:nvSpPr>
        <p:spPr>
          <a:xfrm>
            <a:off x="7932166" y="5754497"/>
            <a:ext cx="754672" cy="707059"/>
          </a:xfrm>
          <a:custGeom>
            <a:rect b="b" l="l" r="r" t="t"/>
            <a:pathLst>
              <a:path extrusionOk="0" h="707059" w="754672">
                <a:moveTo>
                  <a:pt x="0" y="707059"/>
                </a:moveTo>
                <a:lnTo>
                  <a:pt x="754672" y="707059"/>
                </a:lnTo>
                <a:lnTo>
                  <a:pt x="754672" y="0"/>
                </a:lnTo>
                <a:lnTo>
                  <a:pt x="0" y="0"/>
                </a:lnTo>
                <a:lnTo>
                  <a:pt x="0" y="70705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113"/>
          <p:cNvSpPr/>
          <p:nvPr/>
        </p:nvSpPr>
        <p:spPr>
          <a:xfrm>
            <a:off x="4930140" y="1517650"/>
            <a:ext cx="0" cy="481964"/>
          </a:xfrm>
          <a:custGeom>
            <a:rect b="b" l="l" r="r" t="t"/>
            <a:pathLst>
              <a:path extrusionOk="0" h="481964" w="120000">
                <a:moveTo>
                  <a:pt x="0" y="0"/>
                </a:moveTo>
                <a:lnTo>
                  <a:pt x="0" y="481964"/>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113"/>
          <p:cNvSpPr/>
          <p:nvPr/>
        </p:nvSpPr>
        <p:spPr>
          <a:xfrm>
            <a:off x="4930140" y="2209927"/>
            <a:ext cx="0" cy="940562"/>
          </a:xfrm>
          <a:custGeom>
            <a:rect b="b" l="l" r="r" t="t"/>
            <a:pathLst>
              <a:path extrusionOk="0" h="940562" w="120000">
                <a:moveTo>
                  <a:pt x="0" y="0"/>
                </a:moveTo>
                <a:lnTo>
                  <a:pt x="0" y="940562"/>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5" name="Google Shape;1435;p113"/>
          <p:cNvSpPr/>
          <p:nvPr/>
        </p:nvSpPr>
        <p:spPr>
          <a:xfrm>
            <a:off x="4930140" y="3373501"/>
            <a:ext cx="0" cy="3094405"/>
          </a:xfrm>
          <a:custGeom>
            <a:rect b="b" l="l" r="r" t="t"/>
            <a:pathLst>
              <a:path extrusionOk="0" h="3094405" w="120000">
                <a:moveTo>
                  <a:pt x="0" y="0"/>
                </a:moveTo>
                <a:lnTo>
                  <a:pt x="0" y="309440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6" name="Google Shape;1436;p113"/>
          <p:cNvSpPr/>
          <p:nvPr/>
        </p:nvSpPr>
        <p:spPr>
          <a:xfrm>
            <a:off x="7026529" y="1517650"/>
            <a:ext cx="0" cy="481964"/>
          </a:xfrm>
          <a:custGeom>
            <a:rect b="b" l="l" r="r" t="t"/>
            <a:pathLst>
              <a:path extrusionOk="0" h="481964" w="120000">
                <a:moveTo>
                  <a:pt x="0" y="0"/>
                </a:moveTo>
                <a:lnTo>
                  <a:pt x="0" y="481964"/>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7" name="Google Shape;1437;p113"/>
          <p:cNvSpPr/>
          <p:nvPr/>
        </p:nvSpPr>
        <p:spPr>
          <a:xfrm>
            <a:off x="7026529" y="2209927"/>
            <a:ext cx="0" cy="940562"/>
          </a:xfrm>
          <a:custGeom>
            <a:rect b="b" l="l" r="r" t="t"/>
            <a:pathLst>
              <a:path extrusionOk="0" h="940562" w="120000">
                <a:moveTo>
                  <a:pt x="0" y="0"/>
                </a:moveTo>
                <a:lnTo>
                  <a:pt x="0" y="940562"/>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8" name="Google Shape;1438;p113"/>
          <p:cNvSpPr/>
          <p:nvPr/>
        </p:nvSpPr>
        <p:spPr>
          <a:xfrm>
            <a:off x="7026529" y="3373501"/>
            <a:ext cx="0" cy="3094405"/>
          </a:xfrm>
          <a:custGeom>
            <a:rect b="b" l="l" r="r" t="t"/>
            <a:pathLst>
              <a:path extrusionOk="0" h="3094405" w="120000">
                <a:moveTo>
                  <a:pt x="0" y="0"/>
                </a:moveTo>
                <a:lnTo>
                  <a:pt x="0" y="309440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9" name="Google Shape;1439;p113"/>
          <p:cNvSpPr/>
          <p:nvPr/>
        </p:nvSpPr>
        <p:spPr>
          <a:xfrm>
            <a:off x="7932166" y="1517650"/>
            <a:ext cx="0" cy="481964"/>
          </a:xfrm>
          <a:custGeom>
            <a:rect b="b" l="l" r="r" t="t"/>
            <a:pathLst>
              <a:path extrusionOk="0" h="481964" w="120000">
                <a:moveTo>
                  <a:pt x="0" y="0"/>
                </a:moveTo>
                <a:lnTo>
                  <a:pt x="0" y="481964"/>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0" name="Google Shape;1440;p113"/>
          <p:cNvSpPr/>
          <p:nvPr/>
        </p:nvSpPr>
        <p:spPr>
          <a:xfrm>
            <a:off x="7932166" y="2209927"/>
            <a:ext cx="0" cy="940562"/>
          </a:xfrm>
          <a:custGeom>
            <a:rect b="b" l="l" r="r" t="t"/>
            <a:pathLst>
              <a:path extrusionOk="0" h="940562" w="120000">
                <a:moveTo>
                  <a:pt x="0" y="0"/>
                </a:moveTo>
                <a:lnTo>
                  <a:pt x="0" y="940562"/>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1" name="Google Shape;1441;p113"/>
          <p:cNvSpPr/>
          <p:nvPr/>
        </p:nvSpPr>
        <p:spPr>
          <a:xfrm>
            <a:off x="7932166" y="3373501"/>
            <a:ext cx="0" cy="3094405"/>
          </a:xfrm>
          <a:custGeom>
            <a:rect b="b" l="l" r="r" t="t"/>
            <a:pathLst>
              <a:path extrusionOk="0" h="3094405" w="120000">
                <a:moveTo>
                  <a:pt x="0" y="0"/>
                </a:moveTo>
                <a:lnTo>
                  <a:pt x="0" y="309440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2" name="Google Shape;1442;p113"/>
          <p:cNvSpPr/>
          <p:nvPr/>
        </p:nvSpPr>
        <p:spPr>
          <a:xfrm>
            <a:off x="374650" y="1980564"/>
            <a:ext cx="8318500" cy="0"/>
          </a:xfrm>
          <a:custGeom>
            <a:rect b="b" l="l" r="r" t="t"/>
            <a:pathLst>
              <a:path extrusionOk="0" h="120000" w="8318500">
                <a:moveTo>
                  <a:pt x="0" y="0"/>
                </a:moveTo>
                <a:lnTo>
                  <a:pt x="83185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3" name="Google Shape;1443;p113"/>
          <p:cNvSpPr/>
          <p:nvPr/>
        </p:nvSpPr>
        <p:spPr>
          <a:xfrm>
            <a:off x="374650" y="2216277"/>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4" name="Google Shape;1444;p113"/>
          <p:cNvSpPr/>
          <p:nvPr/>
        </p:nvSpPr>
        <p:spPr>
          <a:xfrm>
            <a:off x="374650" y="2687574"/>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5" name="Google Shape;1445;p113"/>
          <p:cNvSpPr/>
          <p:nvPr/>
        </p:nvSpPr>
        <p:spPr>
          <a:xfrm>
            <a:off x="374650" y="3144139"/>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6" name="Google Shape;1446;p113"/>
          <p:cNvSpPr/>
          <p:nvPr/>
        </p:nvSpPr>
        <p:spPr>
          <a:xfrm>
            <a:off x="374650" y="3379851"/>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7" name="Google Shape;1447;p113"/>
          <p:cNvSpPr/>
          <p:nvPr/>
        </p:nvSpPr>
        <p:spPr>
          <a:xfrm>
            <a:off x="374650" y="3851275"/>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8" name="Google Shape;1448;p113"/>
          <p:cNvSpPr/>
          <p:nvPr/>
        </p:nvSpPr>
        <p:spPr>
          <a:xfrm>
            <a:off x="4923790" y="4322572"/>
            <a:ext cx="2109089" cy="0"/>
          </a:xfrm>
          <a:custGeom>
            <a:rect b="b" l="l" r="r" t="t"/>
            <a:pathLst>
              <a:path extrusionOk="0" h="120000" w="2109089">
                <a:moveTo>
                  <a:pt x="0" y="0"/>
                </a:moveTo>
                <a:lnTo>
                  <a:pt x="2109089"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9" name="Google Shape;1449;p113"/>
          <p:cNvSpPr/>
          <p:nvPr/>
        </p:nvSpPr>
        <p:spPr>
          <a:xfrm>
            <a:off x="374650" y="5047488"/>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0" name="Google Shape;1450;p113"/>
          <p:cNvSpPr/>
          <p:nvPr/>
        </p:nvSpPr>
        <p:spPr>
          <a:xfrm>
            <a:off x="374650" y="5754509"/>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1" name="Google Shape;1451;p113"/>
          <p:cNvSpPr/>
          <p:nvPr/>
        </p:nvSpPr>
        <p:spPr>
          <a:xfrm>
            <a:off x="381000" y="1517650"/>
            <a:ext cx="0" cy="4950256"/>
          </a:xfrm>
          <a:custGeom>
            <a:rect b="b" l="l" r="r" t="t"/>
            <a:pathLst>
              <a:path extrusionOk="0" h="4950256" w="120000">
                <a:moveTo>
                  <a:pt x="0" y="0"/>
                </a:moveTo>
                <a:lnTo>
                  <a:pt x="0" y="495025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2" name="Google Shape;1452;p113"/>
          <p:cNvSpPr/>
          <p:nvPr/>
        </p:nvSpPr>
        <p:spPr>
          <a:xfrm>
            <a:off x="8686800" y="1517650"/>
            <a:ext cx="0" cy="4950256"/>
          </a:xfrm>
          <a:custGeom>
            <a:rect b="b" l="l" r="r" t="t"/>
            <a:pathLst>
              <a:path extrusionOk="0" h="4950256" w="120000">
                <a:moveTo>
                  <a:pt x="0" y="0"/>
                </a:moveTo>
                <a:lnTo>
                  <a:pt x="0" y="495025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3" name="Google Shape;1453;p113"/>
          <p:cNvSpPr/>
          <p:nvPr/>
        </p:nvSpPr>
        <p:spPr>
          <a:xfrm>
            <a:off x="374650" y="1524000"/>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4" name="Google Shape;1454;p113"/>
          <p:cNvSpPr/>
          <p:nvPr/>
        </p:nvSpPr>
        <p:spPr>
          <a:xfrm>
            <a:off x="374650" y="6461556"/>
            <a:ext cx="8318500" cy="0"/>
          </a:xfrm>
          <a:custGeom>
            <a:rect b="b" l="l" r="r" t="t"/>
            <a:pathLst>
              <a:path extrusionOk="0" h="120000" w="8318500">
                <a:moveTo>
                  <a:pt x="0" y="0"/>
                </a:moveTo>
                <a:lnTo>
                  <a:pt x="8318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5" name="Google Shape;1455;p113"/>
          <p:cNvSpPr txBox="1"/>
          <p:nvPr/>
        </p:nvSpPr>
        <p:spPr>
          <a:xfrm>
            <a:off x="755650" y="207012"/>
            <a:ext cx="7896951" cy="1236724"/>
          </a:xfrm>
          <a:prstGeom prst="rect">
            <a:avLst/>
          </a:prstGeom>
          <a:noFill/>
          <a:ln>
            <a:noFill/>
          </a:ln>
        </p:spPr>
        <p:txBody>
          <a:bodyPr anchorCtr="0" anchor="t" bIns="0" lIns="0" spcFirstLastPara="1" rIns="0" wrap="square" tIns="0">
            <a:noAutofit/>
          </a:bodyPr>
          <a:lstStyle/>
          <a:p>
            <a:pPr indent="0" lvl="0" marL="144994" marR="182507" rtl="0" algn="ctr">
              <a:lnSpc>
                <a:spcPct val="106545"/>
              </a:lnSpc>
              <a:spcBef>
                <a:spcPts val="0"/>
              </a:spcBef>
              <a:spcAft>
                <a:spcPts val="0"/>
              </a:spcAft>
              <a:buNone/>
            </a:pPr>
            <a:r>
              <a:rPr b="1" lang="en-US" sz="2750">
                <a:solidFill>
                  <a:srgbClr val="F9FC00"/>
                </a:solidFill>
                <a:latin typeface="Times New Roman"/>
                <a:ea typeface="Times New Roman"/>
                <a:cs typeface="Times New Roman"/>
                <a:sym typeface="Times New Roman"/>
              </a:rPr>
              <a:t>Tổng hợp các khuyến cáo về liệu pháp kháng tiểu</a:t>
            </a:r>
            <a:endParaRPr sz="2750">
              <a:solidFill>
                <a:srgbClr val="000000"/>
              </a:solidFill>
              <a:latin typeface="Times New Roman"/>
              <a:ea typeface="Times New Roman"/>
              <a:cs typeface="Times New Roman"/>
              <a:sym typeface="Times New Roman"/>
            </a:endParaRPr>
          </a:p>
          <a:p>
            <a:pPr indent="0" lvl="0" marL="0" marR="0" rtl="0" algn="ctr">
              <a:lnSpc>
                <a:spcPct val="95825"/>
              </a:lnSpc>
              <a:spcBef>
                <a:spcPts val="68"/>
              </a:spcBef>
              <a:spcAft>
                <a:spcPts val="0"/>
              </a:spcAft>
              <a:buNone/>
            </a:pPr>
            <a:r>
              <a:rPr b="1" lang="en-US" sz="2750">
                <a:solidFill>
                  <a:srgbClr val="F9FC00"/>
                </a:solidFill>
                <a:latin typeface="Times New Roman"/>
                <a:ea typeface="Times New Roman"/>
                <a:cs typeface="Times New Roman"/>
                <a:sym typeface="Times New Roman"/>
              </a:rPr>
              <a:t>cầu/chống đông ban đầu ở những BN xác định hoặc</a:t>
            </a:r>
            <a:endParaRPr sz="2750">
              <a:solidFill>
                <a:srgbClr val="000000"/>
              </a:solidFill>
              <a:latin typeface="Times New Roman"/>
              <a:ea typeface="Times New Roman"/>
              <a:cs typeface="Times New Roman"/>
              <a:sym typeface="Times New Roman"/>
            </a:endParaRPr>
          </a:p>
          <a:p>
            <a:pPr indent="0" lvl="0" marL="154495" marR="166415" rtl="0" algn="ctr">
              <a:lnSpc>
                <a:spcPct val="95825"/>
              </a:lnSpc>
              <a:spcBef>
                <a:spcPts val="215"/>
              </a:spcBef>
              <a:spcAft>
                <a:spcPts val="0"/>
              </a:spcAft>
              <a:buNone/>
            </a:pPr>
            <a:r>
              <a:rPr b="1" lang="en-US" sz="2750">
                <a:solidFill>
                  <a:srgbClr val="F9FC00"/>
                </a:solidFill>
                <a:latin typeface="Times New Roman"/>
                <a:ea typeface="Times New Roman"/>
                <a:cs typeface="Times New Roman"/>
                <a:sym typeface="Times New Roman"/>
              </a:rPr>
              <a:t>nhiều khả năng bị NSTE-ACS và có chỉ định PCI</a:t>
            </a:r>
            <a:endParaRPr sz="2750">
              <a:solidFill>
                <a:srgbClr val="000000"/>
              </a:solidFill>
              <a:latin typeface="Times New Roman"/>
              <a:ea typeface="Times New Roman"/>
              <a:cs typeface="Times New Roman"/>
              <a:sym typeface="Times New Roman"/>
            </a:endParaRPr>
          </a:p>
        </p:txBody>
      </p:sp>
      <p:sp>
        <p:nvSpPr>
          <p:cNvPr id="1456" name="Google Shape;1456;p113"/>
          <p:cNvSpPr txBox="1"/>
          <p:nvPr/>
        </p:nvSpPr>
        <p:spPr>
          <a:xfrm>
            <a:off x="381000" y="1524000"/>
            <a:ext cx="4549140" cy="456564"/>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Khuyến cáo</a:t>
            </a:r>
            <a:endParaRPr sz="1400">
              <a:solidFill>
                <a:srgbClr val="000000"/>
              </a:solidFill>
              <a:latin typeface="Calibri"/>
              <a:ea typeface="Calibri"/>
              <a:cs typeface="Calibri"/>
              <a:sym typeface="Calibri"/>
            </a:endParaRPr>
          </a:p>
        </p:txBody>
      </p:sp>
      <p:sp>
        <p:nvSpPr>
          <p:cNvPr id="1457" name="Google Shape;1457;p113"/>
          <p:cNvSpPr txBox="1"/>
          <p:nvPr/>
        </p:nvSpPr>
        <p:spPr>
          <a:xfrm>
            <a:off x="4930140" y="1524000"/>
            <a:ext cx="2096389" cy="456564"/>
          </a:xfrm>
          <a:prstGeom prst="rect">
            <a:avLst/>
          </a:prstGeom>
          <a:noFill/>
          <a:ln>
            <a:noFill/>
          </a:ln>
        </p:spPr>
        <p:txBody>
          <a:bodyPr anchorCtr="0" anchor="t" bIns="0" lIns="0" spcFirstLastPara="1" rIns="0" wrap="square" tIns="0">
            <a:noAutofit/>
          </a:bodyPr>
          <a:lstStyle/>
          <a:p>
            <a:pPr indent="-743712" lvl="0" marL="903350" marR="122034" rtl="0" algn="l">
              <a:lnSpc>
                <a:spcPct val="122000"/>
              </a:lnSpc>
              <a:spcBef>
                <a:spcPts val="0"/>
              </a:spcBef>
              <a:spcAft>
                <a:spcPts val="0"/>
              </a:spcAft>
              <a:buNone/>
            </a:pPr>
            <a:r>
              <a:rPr b="1" lang="en-US" sz="1400">
                <a:solidFill>
                  <a:srgbClr val="FFFFFF"/>
                </a:solidFill>
                <a:latin typeface="Calibri"/>
                <a:ea typeface="Calibri"/>
                <a:cs typeface="Calibri"/>
                <a:sym typeface="Calibri"/>
              </a:rPr>
              <a:t>Liều và các cân nhắc đặc biệt</a:t>
            </a:r>
            <a:endParaRPr sz="1400">
              <a:solidFill>
                <a:srgbClr val="000000"/>
              </a:solidFill>
              <a:latin typeface="Calibri"/>
              <a:ea typeface="Calibri"/>
              <a:cs typeface="Calibri"/>
              <a:sym typeface="Calibri"/>
            </a:endParaRPr>
          </a:p>
        </p:txBody>
      </p:sp>
      <p:sp>
        <p:nvSpPr>
          <p:cNvPr id="1458" name="Google Shape;1458;p113"/>
          <p:cNvSpPr txBox="1"/>
          <p:nvPr/>
        </p:nvSpPr>
        <p:spPr>
          <a:xfrm>
            <a:off x="7026529" y="1524000"/>
            <a:ext cx="905637" cy="456564"/>
          </a:xfrm>
          <a:prstGeom prst="rect">
            <a:avLst/>
          </a:prstGeom>
          <a:noFill/>
          <a:ln>
            <a:noFill/>
          </a:ln>
        </p:spPr>
        <p:txBody>
          <a:bodyPr anchorCtr="0" anchor="t" bIns="0" lIns="0" spcFirstLastPara="1" rIns="0" wrap="square" tIns="0">
            <a:noAutofit/>
          </a:bodyPr>
          <a:lstStyle/>
          <a:p>
            <a:pPr indent="0" lvl="0" marL="304926"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Loại</a:t>
            </a:r>
            <a:endParaRPr sz="1400">
              <a:solidFill>
                <a:srgbClr val="000000"/>
              </a:solidFill>
              <a:latin typeface="Calibri"/>
              <a:ea typeface="Calibri"/>
              <a:cs typeface="Calibri"/>
              <a:sym typeface="Calibri"/>
            </a:endParaRPr>
          </a:p>
        </p:txBody>
      </p:sp>
      <p:sp>
        <p:nvSpPr>
          <p:cNvPr id="1459" name="Google Shape;1459;p113"/>
          <p:cNvSpPr txBox="1"/>
          <p:nvPr/>
        </p:nvSpPr>
        <p:spPr>
          <a:xfrm>
            <a:off x="7932166" y="1524000"/>
            <a:ext cx="754633" cy="456564"/>
          </a:xfrm>
          <a:prstGeom prst="rect">
            <a:avLst/>
          </a:prstGeom>
          <a:noFill/>
          <a:ln>
            <a:noFill/>
          </a:ln>
        </p:spPr>
        <p:txBody>
          <a:bodyPr anchorCtr="0" anchor="t" bIns="0" lIns="0" spcFirstLastPara="1" rIns="0" wrap="square" tIns="0">
            <a:noAutofit/>
          </a:bodyPr>
          <a:lstStyle/>
          <a:p>
            <a:pPr indent="0" lvl="0" marL="201145" marR="143716" rtl="0" algn="ctr">
              <a:lnSpc>
                <a:spcPct val="101725"/>
              </a:lnSpc>
              <a:spcBef>
                <a:spcPts val="0"/>
              </a:spcBef>
              <a:spcAft>
                <a:spcPts val="0"/>
              </a:spcAft>
              <a:buNone/>
            </a:pPr>
            <a:r>
              <a:rPr b="1" lang="en-US" sz="1400">
                <a:solidFill>
                  <a:srgbClr val="FFFFFF"/>
                </a:solidFill>
                <a:latin typeface="Calibri"/>
                <a:ea typeface="Calibri"/>
                <a:cs typeface="Calibri"/>
                <a:sym typeface="Calibri"/>
              </a:rPr>
              <a:t>Mức</a:t>
            </a:r>
            <a:endParaRPr sz="1400">
              <a:solidFill>
                <a:srgbClr val="000000"/>
              </a:solidFill>
              <a:latin typeface="Calibri"/>
              <a:ea typeface="Calibri"/>
              <a:cs typeface="Calibri"/>
              <a:sym typeface="Calibri"/>
            </a:endParaRPr>
          </a:p>
          <a:p>
            <a:pPr indent="0" lvl="0" marL="261000" marR="237350" rtl="0" algn="ctr">
              <a:lnSpc>
                <a:spcPct val="101725"/>
              </a:lnSpc>
              <a:spcBef>
                <a:spcPts val="95"/>
              </a:spcBef>
              <a:spcAft>
                <a:spcPts val="0"/>
              </a:spcAft>
              <a:buNone/>
            </a:pPr>
            <a:r>
              <a:rPr b="1" lang="en-US" sz="1400">
                <a:solidFill>
                  <a:srgbClr val="FFFFFF"/>
                </a:solidFill>
                <a:latin typeface="Calibri"/>
                <a:ea typeface="Calibri"/>
                <a:cs typeface="Calibri"/>
                <a:sym typeface="Calibri"/>
              </a:rPr>
              <a:t>BC</a:t>
            </a:r>
            <a:endParaRPr sz="1400">
              <a:solidFill>
                <a:srgbClr val="000000"/>
              </a:solidFill>
              <a:latin typeface="Calibri"/>
              <a:ea typeface="Calibri"/>
              <a:cs typeface="Calibri"/>
              <a:sym typeface="Calibri"/>
            </a:endParaRPr>
          </a:p>
        </p:txBody>
      </p:sp>
      <p:sp>
        <p:nvSpPr>
          <p:cNvPr id="1460" name="Google Shape;1460;p113"/>
          <p:cNvSpPr txBox="1"/>
          <p:nvPr/>
        </p:nvSpPr>
        <p:spPr>
          <a:xfrm>
            <a:off x="381000" y="1980564"/>
            <a:ext cx="8305800" cy="235712"/>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Aspirin</a:t>
            </a:r>
            <a:endParaRPr sz="1400">
              <a:solidFill>
                <a:srgbClr val="000000"/>
              </a:solidFill>
              <a:latin typeface="Calibri"/>
              <a:ea typeface="Calibri"/>
              <a:cs typeface="Calibri"/>
              <a:sym typeface="Calibri"/>
            </a:endParaRPr>
          </a:p>
        </p:txBody>
      </p:sp>
      <p:sp>
        <p:nvSpPr>
          <p:cNvPr id="1461" name="Google Shape;1461;p113"/>
          <p:cNvSpPr txBox="1"/>
          <p:nvPr/>
        </p:nvSpPr>
        <p:spPr>
          <a:xfrm>
            <a:off x="381000" y="2216277"/>
            <a:ext cx="4549140" cy="471297"/>
          </a:xfrm>
          <a:prstGeom prst="rect">
            <a:avLst/>
          </a:prstGeom>
          <a:noFill/>
          <a:ln>
            <a:noFill/>
          </a:ln>
        </p:spPr>
        <p:txBody>
          <a:bodyPr anchorCtr="0" anchor="t" bIns="0" lIns="0" spcFirstLastPara="1" rIns="0" wrap="square" tIns="0">
            <a:noAutofit/>
          </a:bodyPr>
          <a:lstStyle/>
          <a:p>
            <a:pPr indent="0" lvl="0" marL="68897" marR="77449" rtl="0" algn="l">
              <a:lnSpc>
                <a:spcPct val="122000"/>
              </a:lnSpc>
              <a:spcBef>
                <a:spcPts val="0"/>
              </a:spcBef>
              <a:spcAft>
                <a:spcPts val="0"/>
              </a:spcAft>
              <a:buNone/>
            </a:pPr>
            <a:r>
              <a:rPr b="1" lang="en-US" sz="1400">
                <a:solidFill>
                  <a:srgbClr val="FFFFFF"/>
                </a:solidFill>
                <a:latin typeface="Calibri"/>
                <a:ea typeface="Calibri"/>
                <a:cs typeface="Calibri"/>
                <a:sym typeface="Calibri"/>
              </a:rPr>
              <a:t>Aspirin có vỏ bọc không tan trong ruột một cách hợp l{ cho tất cả bệnh nhân sau khi đến viện</a:t>
            </a:r>
            <a:endParaRPr sz="1400">
              <a:solidFill>
                <a:srgbClr val="000000"/>
              </a:solidFill>
              <a:latin typeface="Calibri"/>
              <a:ea typeface="Calibri"/>
              <a:cs typeface="Calibri"/>
              <a:sym typeface="Calibri"/>
            </a:endParaRPr>
          </a:p>
        </p:txBody>
      </p:sp>
      <p:sp>
        <p:nvSpPr>
          <p:cNvPr id="1462" name="Google Shape;1462;p113"/>
          <p:cNvSpPr txBox="1"/>
          <p:nvPr/>
        </p:nvSpPr>
        <p:spPr>
          <a:xfrm>
            <a:off x="4930140" y="2216277"/>
            <a:ext cx="2096389" cy="471297"/>
          </a:xfrm>
          <a:prstGeom prst="rect">
            <a:avLst/>
          </a:prstGeom>
          <a:noFill/>
          <a:ln>
            <a:noFill/>
          </a:ln>
        </p:spPr>
        <p:txBody>
          <a:bodyPr anchorCtr="0" anchor="t" bIns="0" lIns="0" spcFirstLastPara="1" rIns="0" wrap="square" tIns="0">
            <a:noAutofit/>
          </a:bodyPr>
          <a:lstStyle/>
          <a:p>
            <a:pPr indent="0" lvl="0" marL="73660" marR="0" rtl="0" algn="l">
              <a:lnSpc>
                <a:spcPct val="101725"/>
              </a:lnSpc>
              <a:spcBef>
                <a:spcPts val="0"/>
              </a:spcBef>
              <a:spcAft>
                <a:spcPts val="0"/>
              </a:spcAft>
              <a:buNone/>
            </a:pPr>
            <a:r>
              <a:rPr lang="en-US" sz="1400">
                <a:solidFill>
                  <a:srgbClr val="081D57"/>
                </a:solidFill>
                <a:latin typeface="Calibri"/>
                <a:ea typeface="Calibri"/>
                <a:cs typeface="Calibri"/>
                <a:sym typeface="Calibri"/>
              </a:rPr>
              <a:t>162 mg – 325 mg</a:t>
            </a:r>
            <a:endParaRPr sz="1400">
              <a:solidFill>
                <a:srgbClr val="000000"/>
              </a:solidFill>
              <a:latin typeface="Calibri"/>
              <a:ea typeface="Calibri"/>
              <a:cs typeface="Calibri"/>
              <a:sym typeface="Calibri"/>
            </a:endParaRPr>
          </a:p>
        </p:txBody>
      </p:sp>
      <p:sp>
        <p:nvSpPr>
          <p:cNvPr id="1463" name="Google Shape;1463;p113"/>
          <p:cNvSpPr txBox="1"/>
          <p:nvPr/>
        </p:nvSpPr>
        <p:spPr>
          <a:xfrm>
            <a:off x="7026529" y="2216277"/>
            <a:ext cx="905637" cy="471297"/>
          </a:xfrm>
          <a:prstGeom prst="rect">
            <a:avLst/>
          </a:prstGeom>
          <a:noFill/>
          <a:ln>
            <a:noFill/>
          </a:ln>
        </p:spPr>
        <p:txBody>
          <a:bodyPr anchorCtr="0" anchor="t" bIns="0" lIns="0" spcFirstLastPara="1" rIns="0" wrap="square" tIns="0">
            <a:noAutofit/>
          </a:bodyPr>
          <a:lstStyle/>
          <a:p>
            <a:pPr indent="0" lvl="0" marL="402455" marR="404910" rtl="0" algn="ctr">
              <a:lnSpc>
                <a:spcPct val="101725"/>
              </a:lnSpc>
              <a:spcBef>
                <a:spcPts val="0"/>
              </a:spcBef>
              <a:spcAft>
                <a:spcPts val="0"/>
              </a:spcAft>
              <a:buNone/>
            </a:pPr>
            <a:r>
              <a:rPr lang="en-US" sz="1400">
                <a:solidFill>
                  <a:srgbClr val="081D57"/>
                </a:solidFill>
                <a:latin typeface="Calibri"/>
                <a:ea typeface="Calibri"/>
                <a:cs typeface="Calibri"/>
                <a:sym typeface="Calibri"/>
              </a:rPr>
              <a:t>I</a:t>
            </a:r>
            <a:endParaRPr sz="1400">
              <a:solidFill>
                <a:srgbClr val="000000"/>
              </a:solidFill>
              <a:latin typeface="Calibri"/>
              <a:ea typeface="Calibri"/>
              <a:cs typeface="Calibri"/>
              <a:sym typeface="Calibri"/>
            </a:endParaRPr>
          </a:p>
        </p:txBody>
      </p:sp>
      <p:sp>
        <p:nvSpPr>
          <p:cNvPr id="1464" name="Google Shape;1464;p113"/>
          <p:cNvSpPr txBox="1"/>
          <p:nvPr/>
        </p:nvSpPr>
        <p:spPr>
          <a:xfrm>
            <a:off x="7932166" y="2216277"/>
            <a:ext cx="754633" cy="471297"/>
          </a:xfrm>
          <a:prstGeom prst="rect">
            <a:avLst/>
          </a:prstGeom>
          <a:noFill/>
          <a:ln>
            <a:noFill/>
          </a:ln>
        </p:spPr>
        <p:txBody>
          <a:bodyPr anchorCtr="0" anchor="t" bIns="0" lIns="0" spcFirstLastPara="1" rIns="0" wrap="square" tIns="0">
            <a:noAutofit/>
          </a:bodyPr>
          <a:lstStyle/>
          <a:p>
            <a:pPr indent="0" lvl="0" marL="308856" marR="288285" rtl="0" algn="ctr">
              <a:lnSpc>
                <a:spcPct val="101725"/>
              </a:lnSpc>
              <a:spcBef>
                <a:spcPts val="0"/>
              </a:spcBef>
              <a:spcAft>
                <a:spcPts val="0"/>
              </a:spcAft>
              <a:buNone/>
            </a:pPr>
            <a:r>
              <a:rPr lang="en-US" sz="1400">
                <a:solidFill>
                  <a:srgbClr val="081D57"/>
                </a:solidFill>
                <a:latin typeface="Calibri"/>
                <a:ea typeface="Calibri"/>
                <a:cs typeface="Calibri"/>
                <a:sym typeface="Calibri"/>
              </a:rPr>
              <a:t>A</a:t>
            </a:r>
            <a:endParaRPr sz="1400">
              <a:solidFill>
                <a:srgbClr val="000000"/>
              </a:solidFill>
              <a:latin typeface="Calibri"/>
              <a:ea typeface="Calibri"/>
              <a:cs typeface="Calibri"/>
              <a:sym typeface="Calibri"/>
            </a:endParaRPr>
          </a:p>
        </p:txBody>
      </p:sp>
      <p:sp>
        <p:nvSpPr>
          <p:cNvPr id="1465" name="Google Shape;1465;p113"/>
          <p:cNvSpPr txBox="1"/>
          <p:nvPr/>
        </p:nvSpPr>
        <p:spPr>
          <a:xfrm>
            <a:off x="381000" y="2687574"/>
            <a:ext cx="4549140" cy="456564"/>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Liều aspirin duy trì được tiếp tục một cách vô hạn</a:t>
            </a:r>
            <a:endParaRPr sz="1400">
              <a:solidFill>
                <a:srgbClr val="000000"/>
              </a:solidFill>
              <a:latin typeface="Calibri"/>
              <a:ea typeface="Calibri"/>
              <a:cs typeface="Calibri"/>
              <a:sym typeface="Calibri"/>
            </a:endParaRPr>
          </a:p>
        </p:txBody>
      </p:sp>
      <p:sp>
        <p:nvSpPr>
          <p:cNvPr id="1466" name="Google Shape;1466;p113"/>
          <p:cNvSpPr txBox="1"/>
          <p:nvPr/>
        </p:nvSpPr>
        <p:spPr>
          <a:xfrm>
            <a:off x="4930140" y="2687574"/>
            <a:ext cx="2096389" cy="456564"/>
          </a:xfrm>
          <a:prstGeom prst="rect">
            <a:avLst/>
          </a:prstGeom>
          <a:noFill/>
          <a:ln>
            <a:noFill/>
          </a:ln>
        </p:spPr>
        <p:txBody>
          <a:bodyPr anchorCtr="0" anchor="t" bIns="0" lIns="0" spcFirstLastPara="1" rIns="0" wrap="square" tIns="0">
            <a:noAutofit/>
          </a:bodyPr>
          <a:lstStyle/>
          <a:p>
            <a:pPr indent="0" lvl="0" marL="73660" marR="741480" rtl="0" algn="l">
              <a:lnSpc>
                <a:spcPct val="122000"/>
              </a:lnSpc>
              <a:spcBef>
                <a:spcPts val="0"/>
              </a:spcBef>
              <a:spcAft>
                <a:spcPts val="0"/>
              </a:spcAft>
              <a:buNone/>
            </a:pPr>
            <a:r>
              <a:rPr lang="en-US" sz="1400">
                <a:solidFill>
                  <a:srgbClr val="081D57"/>
                </a:solidFill>
                <a:latin typeface="Calibri"/>
                <a:ea typeface="Calibri"/>
                <a:cs typeface="Calibri"/>
                <a:sym typeface="Calibri"/>
              </a:rPr>
              <a:t>81 mg/ngày -325 mg/ngày*</a:t>
            </a:r>
            <a:endParaRPr sz="1400">
              <a:solidFill>
                <a:srgbClr val="000000"/>
              </a:solidFill>
              <a:latin typeface="Calibri"/>
              <a:ea typeface="Calibri"/>
              <a:cs typeface="Calibri"/>
              <a:sym typeface="Calibri"/>
            </a:endParaRPr>
          </a:p>
        </p:txBody>
      </p:sp>
      <p:sp>
        <p:nvSpPr>
          <p:cNvPr id="1467" name="Google Shape;1467;p113"/>
          <p:cNvSpPr txBox="1"/>
          <p:nvPr/>
        </p:nvSpPr>
        <p:spPr>
          <a:xfrm>
            <a:off x="7026529" y="2687574"/>
            <a:ext cx="905637" cy="456564"/>
          </a:xfrm>
          <a:prstGeom prst="rect">
            <a:avLst/>
          </a:prstGeom>
          <a:noFill/>
          <a:ln>
            <a:noFill/>
          </a:ln>
        </p:spPr>
        <p:txBody>
          <a:bodyPr anchorCtr="0" anchor="t" bIns="0" lIns="0" spcFirstLastPara="1" rIns="0" wrap="square" tIns="0">
            <a:noAutofit/>
          </a:bodyPr>
          <a:lstStyle/>
          <a:p>
            <a:pPr indent="0" lvl="0" marL="402478" marR="405014" rtl="0" algn="ctr">
              <a:lnSpc>
                <a:spcPct val="101725"/>
              </a:lnSpc>
              <a:spcBef>
                <a:spcPts val="0"/>
              </a:spcBef>
              <a:spcAft>
                <a:spcPts val="0"/>
              </a:spcAft>
              <a:buNone/>
            </a:pPr>
            <a:r>
              <a:rPr lang="en-US" sz="1400">
                <a:solidFill>
                  <a:srgbClr val="081D57"/>
                </a:solidFill>
                <a:latin typeface="Calibri"/>
                <a:ea typeface="Calibri"/>
                <a:cs typeface="Calibri"/>
                <a:sym typeface="Calibri"/>
              </a:rPr>
              <a:t>I</a:t>
            </a:r>
            <a:endParaRPr sz="1400">
              <a:solidFill>
                <a:srgbClr val="000000"/>
              </a:solidFill>
              <a:latin typeface="Calibri"/>
              <a:ea typeface="Calibri"/>
              <a:cs typeface="Calibri"/>
              <a:sym typeface="Calibri"/>
            </a:endParaRPr>
          </a:p>
        </p:txBody>
      </p:sp>
      <p:sp>
        <p:nvSpPr>
          <p:cNvPr id="1468" name="Google Shape;1468;p113"/>
          <p:cNvSpPr txBox="1"/>
          <p:nvPr/>
        </p:nvSpPr>
        <p:spPr>
          <a:xfrm>
            <a:off x="7932166" y="2687574"/>
            <a:ext cx="754633" cy="456564"/>
          </a:xfrm>
          <a:prstGeom prst="rect">
            <a:avLst/>
          </a:prstGeom>
          <a:noFill/>
          <a:ln>
            <a:noFill/>
          </a:ln>
        </p:spPr>
        <p:txBody>
          <a:bodyPr anchorCtr="0" anchor="t" bIns="0" lIns="0" spcFirstLastPara="1" rIns="0" wrap="square" tIns="0">
            <a:noAutofit/>
          </a:bodyPr>
          <a:lstStyle/>
          <a:p>
            <a:pPr indent="0" lvl="0" marL="308879" marR="288493" rtl="0" algn="ctr">
              <a:lnSpc>
                <a:spcPct val="101725"/>
              </a:lnSpc>
              <a:spcBef>
                <a:spcPts val="0"/>
              </a:spcBef>
              <a:spcAft>
                <a:spcPts val="0"/>
              </a:spcAft>
              <a:buNone/>
            </a:pPr>
            <a:r>
              <a:rPr lang="en-US" sz="1400">
                <a:solidFill>
                  <a:srgbClr val="081D57"/>
                </a:solidFill>
                <a:latin typeface="Calibri"/>
                <a:ea typeface="Calibri"/>
                <a:cs typeface="Calibri"/>
                <a:sym typeface="Calibri"/>
              </a:rPr>
              <a:t>A</a:t>
            </a:r>
            <a:endParaRPr sz="1400">
              <a:solidFill>
                <a:srgbClr val="000000"/>
              </a:solidFill>
              <a:latin typeface="Calibri"/>
              <a:ea typeface="Calibri"/>
              <a:cs typeface="Calibri"/>
              <a:sym typeface="Calibri"/>
            </a:endParaRPr>
          </a:p>
        </p:txBody>
      </p:sp>
      <p:sp>
        <p:nvSpPr>
          <p:cNvPr id="1469" name="Google Shape;1469;p113"/>
          <p:cNvSpPr txBox="1"/>
          <p:nvPr/>
        </p:nvSpPr>
        <p:spPr>
          <a:xfrm>
            <a:off x="381000" y="3144139"/>
            <a:ext cx="8305800" cy="235712"/>
          </a:xfrm>
          <a:prstGeom prst="rect">
            <a:avLst/>
          </a:prstGeom>
          <a:noFill/>
          <a:ln>
            <a:noFill/>
          </a:ln>
        </p:spPr>
        <p:txBody>
          <a:bodyPr anchorCtr="0" anchor="t" bIns="0" lIns="0" spcFirstLastPara="1" rIns="0" wrap="square" tIns="0">
            <a:noAutofit/>
          </a:bodyPr>
          <a:lstStyle/>
          <a:p>
            <a:pPr indent="0" lvl="0" marL="68897" marR="0" rtl="0" algn="l">
              <a:lnSpc>
                <a:spcPct val="85952"/>
              </a:lnSpc>
              <a:spcBef>
                <a:spcPts val="0"/>
              </a:spcBef>
              <a:spcAft>
                <a:spcPts val="0"/>
              </a:spcAft>
              <a:buNone/>
            </a:pPr>
            <a:r>
              <a:rPr b="1" baseline="30000" lang="en-US" sz="2100">
                <a:solidFill>
                  <a:srgbClr val="FFFFFF"/>
                </a:solidFill>
                <a:latin typeface="Calibri"/>
                <a:ea typeface="Calibri"/>
                <a:cs typeface="Calibri"/>
                <a:sym typeface="Calibri"/>
              </a:rPr>
              <a:t>Thuốc ức chế P2Y</a:t>
            </a:r>
            <a:r>
              <a:rPr b="1" baseline="-25000" lang="en-US" sz="1350">
                <a:solidFill>
                  <a:srgbClr val="FFFFFF"/>
                </a:solidFill>
                <a:latin typeface="Calibri"/>
                <a:ea typeface="Calibri"/>
                <a:cs typeface="Calibri"/>
                <a:sym typeface="Calibri"/>
              </a:rPr>
              <a:t>12</a:t>
            </a:r>
            <a:endParaRPr sz="900">
              <a:solidFill>
                <a:srgbClr val="000000"/>
              </a:solidFill>
              <a:latin typeface="Calibri"/>
              <a:ea typeface="Calibri"/>
              <a:cs typeface="Calibri"/>
              <a:sym typeface="Calibri"/>
            </a:endParaRPr>
          </a:p>
        </p:txBody>
      </p:sp>
      <p:sp>
        <p:nvSpPr>
          <p:cNvPr id="1470" name="Google Shape;1470;p113"/>
          <p:cNvSpPr txBox="1"/>
          <p:nvPr/>
        </p:nvSpPr>
        <p:spPr>
          <a:xfrm>
            <a:off x="381000" y="3379851"/>
            <a:ext cx="4549140" cy="471424"/>
          </a:xfrm>
          <a:prstGeom prst="rect">
            <a:avLst/>
          </a:prstGeom>
          <a:noFill/>
          <a:ln>
            <a:noFill/>
          </a:ln>
        </p:spPr>
        <p:txBody>
          <a:bodyPr anchorCtr="0" anchor="t" bIns="0" lIns="0" spcFirstLastPara="1" rIns="0" wrap="square" tIns="0">
            <a:noAutofit/>
          </a:bodyPr>
          <a:lstStyle/>
          <a:p>
            <a:pPr indent="0" lvl="0" marL="68897" marR="165920" rtl="0" algn="l">
              <a:lnSpc>
                <a:spcPct val="122000"/>
              </a:lnSpc>
              <a:spcBef>
                <a:spcPts val="0"/>
              </a:spcBef>
              <a:spcAft>
                <a:spcPts val="0"/>
              </a:spcAft>
              <a:buNone/>
            </a:pPr>
            <a:r>
              <a:rPr b="1" lang="en-US" sz="1400">
                <a:solidFill>
                  <a:srgbClr val="FFFFFF"/>
                </a:solidFill>
                <a:latin typeface="Calibri"/>
                <a:ea typeface="Calibri"/>
                <a:cs typeface="Calibri"/>
                <a:sym typeface="Calibri"/>
              </a:rPr>
              <a:t>Clopidogrel liều loading, sau đó là liều duy trì hàng ngày ở những BN không dùng được aspirin</a:t>
            </a:r>
            <a:endParaRPr sz="1400">
              <a:solidFill>
                <a:srgbClr val="000000"/>
              </a:solidFill>
              <a:latin typeface="Calibri"/>
              <a:ea typeface="Calibri"/>
              <a:cs typeface="Calibri"/>
              <a:sym typeface="Calibri"/>
            </a:endParaRPr>
          </a:p>
        </p:txBody>
      </p:sp>
      <p:sp>
        <p:nvSpPr>
          <p:cNvPr id="1471" name="Google Shape;1471;p113"/>
          <p:cNvSpPr txBox="1"/>
          <p:nvPr/>
        </p:nvSpPr>
        <p:spPr>
          <a:xfrm>
            <a:off x="4930140" y="3379851"/>
            <a:ext cx="2096389" cy="471424"/>
          </a:xfrm>
          <a:prstGeom prst="rect">
            <a:avLst/>
          </a:prstGeom>
          <a:noFill/>
          <a:ln>
            <a:noFill/>
          </a:ln>
        </p:spPr>
        <p:txBody>
          <a:bodyPr anchorCtr="0" anchor="t" bIns="0" lIns="0" spcFirstLastPara="1" rIns="0" wrap="square" tIns="0">
            <a:noAutofit/>
          </a:bodyPr>
          <a:lstStyle/>
          <a:p>
            <a:pPr indent="0" lvl="0" marL="73660" marR="0" rtl="0" algn="l">
              <a:lnSpc>
                <a:spcPct val="101725"/>
              </a:lnSpc>
              <a:spcBef>
                <a:spcPts val="0"/>
              </a:spcBef>
              <a:spcAft>
                <a:spcPts val="0"/>
              </a:spcAft>
              <a:buNone/>
            </a:pPr>
            <a:r>
              <a:rPr lang="en-US" sz="1400">
                <a:solidFill>
                  <a:srgbClr val="081D57"/>
                </a:solidFill>
                <a:latin typeface="Calibri"/>
                <a:ea typeface="Calibri"/>
                <a:cs typeface="Calibri"/>
                <a:sym typeface="Calibri"/>
              </a:rPr>
              <a:t>75 mg</a:t>
            </a:r>
            <a:endParaRPr sz="1400">
              <a:solidFill>
                <a:srgbClr val="000000"/>
              </a:solidFill>
              <a:latin typeface="Calibri"/>
              <a:ea typeface="Calibri"/>
              <a:cs typeface="Calibri"/>
              <a:sym typeface="Calibri"/>
            </a:endParaRPr>
          </a:p>
        </p:txBody>
      </p:sp>
      <p:sp>
        <p:nvSpPr>
          <p:cNvPr id="1472" name="Google Shape;1472;p113"/>
          <p:cNvSpPr txBox="1"/>
          <p:nvPr/>
        </p:nvSpPr>
        <p:spPr>
          <a:xfrm>
            <a:off x="7026529" y="3379851"/>
            <a:ext cx="905637" cy="471424"/>
          </a:xfrm>
          <a:prstGeom prst="rect">
            <a:avLst/>
          </a:prstGeom>
          <a:noFill/>
          <a:ln>
            <a:noFill/>
          </a:ln>
        </p:spPr>
        <p:txBody>
          <a:bodyPr anchorCtr="0" anchor="t" bIns="0" lIns="0" spcFirstLastPara="1" rIns="0" wrap="square" tIns="0">
            <a:noAutofit/>
          </a:bodyPr>
          <a:lstStyle/>
          <a:p>
            <a:pPr indent="0" lvl="0" marL="402455" marR="404910" rtl="0" algn="ctr">
              <a:lnSpc>
                <a:spcPct val="101725"/>
              </a:lnSpc>
              <a:spcBef>
                <a:spcPts val="0"/>
              </a:spcBef>
              <a:spcAft>
                <a:spcPts val="0"/>
              </a:spcAft>
              <a:buNone/>
            </a:pPr>
            <a:r>
              <a:rPr lang="en-US" sz="1400">
                <a:solidFill>
                  <a:srgbClr val="081D57"/>
                </a:solidFill>
                <a:latin typeface="Calibri"/>
                <a:ea typeface="Calibri"/>
                <a:cs typeface="Calibri"/>
                <a:sym typeface="Calibri"/>
              </a:rPr>
              <a:t>I</a:t>
            </a:r>
            <a:endParaRPr sz="1400">
              <a:solidFill>
                <a:srgbClr val="000000"/>
              </a:solidFill>
              <a:latin typeface="Calibri"/>
              <a:ea typeface="Calibri"/>
              <a:cs typeface="Calibri"/>
              <a:sym typeface="Calibri"/>
            </a:endParaRPr>
          </a:p>
        </p:txBody>
      </p:sp>
      <p:sp>
        <p:nvSpPr>
          <p:cNvPr id="1473" name="Google Shape;1473;p113"/>
          <p:cNvSpPr txBox="1"/>
          <p:nvPr/>
        </p:nvSpPr>
        <p:spPr>
          <a:xfrm>
            <a:off x="7932166" y="3379851"/>
            <a:ext cx="754633" cy="471424"/>
          </a:xfrm>
          <a:prstGeom prst="rect">
            <a:avLst/>
          </a:prstGeom>
          <a:noFill/>
          <a:ln>
            <a:noFill/>
          </a:ln>
        </p:spPr>
        <p:txBody>
          <a:bodyPr anchorCtr="0" anchor="t" bIns="0" lIns="0" spcFirstLastPara="1" rIns="0" wrap="square" tIns="0">
            <a:noAutofit/>
          </a:bodyPr>
          <a:lstStyle/>
          <a:p>
            <a:pPr indent="0" lvl="0" marL="308856" marR="294570" rtl="0" algn="ctr">
              <a:lnSpc>
                <a:spcPct val="101725"/>
              </a:lnSpc>
              <a:spcBef>
                <a:spcPts val="0"/>
              </a:spcBef>
              <a:spcAft>
                <a:spcPts val="0"/>
              </a:spcAft>
              <a:buNone/>
            </a:pPr>
            <a:r>
              <a:rPr lang="en-US" sz="1400">
                <a:solidFill>
                  <a:srgbClr val="081D57"/>
                </a:solidFill>
                <a:latin typeface="Calibri"/>
                <a:ea typeface="Calibri"/>
                <a:cs typeface="Calibri"/>
                <a:sym typeface="Calibri"/>
              </a:rPr>
              <a:t>B</a:t>
            </a:r>
            <a:endParaRPr sz="1400">
              <a:solidFill>
                <a:srgbClr val="000000"/>
              </a:solidFill>
              <a:latin typeface="Calibri"/>
              <a:ea typeface="Calibri"/>
              <a:cs typeface="Calibri"/>
              <a:sym typeface="Calibri"/>
            </a:endParaRPr>
          </a:p>
        </p:txBody>
      </p:sp>
      <p:sp>
        <p:nvSpPr>
          <p:cNvPr id="1474" name="Google Shape;1474;p113"/>
          <p:cNvSpPr txBox="1"/>
          <p:nvPr/>
        </p:nvSpPr>
        <p:spPr>
          <a:xfrm>
            <a:off x="381000" y="3851275"/>
            <a:ext cx="4549140" cy="1196213"/>
          </a:xfrm>
          <a:prstGeom prst="rect">
            <a:avLst/>
          </a:prstGeom>
          <a:noFill/>
          <a:ln>
            <a:noFill/>
          </a:ln>
        </p:spPr>
        <p:txBody>
          <a:bodyPr anchorCtr="0" anchor="t" bIns="0" lIns="0" spcFirstLastPara="1" rIns="0" wrap="square" tIns="0">
            <a:noAutofit/>
          </a:bodyPr>
          <a:lstStyle/>
          <a:p>
            <a:pPr indent="0" lvl="0" marL="68897" marR="131604" rtl="0" algn="just">
              <a:lnSpc>
                <a:spcPct val="111571"/>
              </a:lnSpc>
              <a:spcBef>
                <a:spcPts val="0"/>
              </a:spcBef>
              <a:spcAft>
                <a:spcPts val="0"/>
              </a:spcAft>
              <a:buNone/>
            </a:pPr>
            <a:r>
              <a:rPr b="1" lang="en-US" sz="1400">
                <a:solidFill>
                  <a:srgbClr val="FFFFFF"/>
                </a:solidFill>
                <a:latin typeface="Calibri"/>
                <a:ea typeface="Calibri"/>
                <a:cs typeface="Calibri"/>
                <a:sym typeface="Calibri"/>
              </a:rPr>
              <a:t>Thuốc ức chế P2Y</a:t>
            </a:r>
            <a:r>
              <a:rPr b="1" baseline="-25000" lang="en-US" sz="1350">
                <a:solidFill>
                  <a:srgbClr val="FFFFFF"/>
                </a:solidFill>
                <a:latin typeface="Calibri"/>
                <a:ea typeface="Calibri"/>
                <a:cs typeface="Calibri"/>
                <a:sym typeface="Calibri"/>
              </a:rPr>
              <a:t>12 </a:t>
            </a:r>
            <a:r>
              <a:rPr b="1" lang="en-US" sz="1400">
                <a:solidFill>
                  <a:srgbClr val="FFFFFF"/>
                </a:solidFill>
                <a:latin typeface="Calibri"/>
                <a:ea typeface="Calibri"/>
                <a:cs typeface="Calibri"/>
                <a:sym typeface="Calibri"/>
              </a:rPr>
              <a:t>kèm theo aspirin, dùng đến 12 tháng ở </a:t>
            </a:r>
            <a:endParaRPr sz="1400">
              <a:solidFill>
                <a:srgbClr val="000000"/>
              </a:solidFill>
              <a:latin typeface="Calibri"/>
              <a:ea typeface="Calibri"/>
              <a:cs typeface="Calibri"/>
              <a:sym typeface="Calibri"/>
            </a:endParaRPr>
          </a:p>
          <a:p>
            <a:pPr indent="0" lvl="0" marL="68897" marR="131604" rtl="0" algn="just">
              <a:lnSpc>
                <a:spcPct val="102539"/>
              </a:lnSpc>
              <a:spcBef>
                <a:spcPts val="314"/>
              </a:spcBef>
              <a:spcAft>
                <a:spcPts val="0"/>
              </a:spcAft>
              <a:buNone/>
            </a:pPr>
            <a:r>
              <a:rPr b="1" lang="en-US" sz="1400">
                <a:solidFill>
                  <a:srgbClr val="FFFFFF"/>
                </a:solidFill>
                <a:latin typeface="Calibri"/>
                <a:ea typeface="Calibri"/>
                <a:cs typeface="Calibri"/>
                <a:sym typeface="Calibri"/>
              </a:rPr>
              <a:t>những BN được điều trị ban đầu với chiến lược can thiệp sớm hoặc định hướng theo thiếu máu</a:t>
            </a:r>
            <a:endParaRPr sz="1400">
              <a:solidFill>
                <a:srgbClr val="000000"/>
              </a:solidFill>
              <a:latin typeface="Calibri"/>
              <a:ea typeface="Calibri"/>
              <a:cs typeface="Calibri"/>
              <a:sym typeface="Calibri"/>
            </a:endParaRPr>
          </a:p>
          <a:p>
            <a:pPr indent="0" lvl="0" marL="68897" marR="3581722" rtl="0" algn="just">
              <a:lnSpc>
                <a:spcPct val="101725"/>
              </a:lnSpc>
              <a:spcBef>
                <a:spcPts val="80"/>
              </a:spcBef>
              <a:spcAft>
                <a:spcPts val="0"/>
              </a:spcAft>
              <a:buNone/>
            </a:pPr>
            <a:r>
              <a:rPr b="1" lang="en-US" sz="1400">
                <a:solidFill>
                  <a:srgbClr val="FFFFFF"/>
                </a:solidFill>
                <a:latin typeface="Calibri"/>
                <a:ea typeface="Calibri"/>
                <a:cs typeface="Calibri"/>
                <a:sym typeface="Calibri"/>
              </a:rPr>
              <a:t>Clopidogrel</a:t>
            </a:r>
            <a:endParaRPr sz="1400">
              <a:solidFill>
                <a:srgbClr val="000000"/>
              </a:solidFill>
              <a:latin typeface="Calibri"/>
              <a:ea typeface="Calibri"/>
              <a:cs typeface="Calibri"/>
              <a:sym typeface="Calibri"/>
            </a:endParaRPr>
          </a:p>
          <a:p>
            <a:pPr indent="0" lvl="0" marL="68897" marR="3608217" rtl="0" algn="just">
              <a:lnSpc>
                <a:spcPct val="101725"/>
              </a:lnSpc>
              <a:spcBef>
                <a:spcPts val="95"/>
              </a:spcBef>
              <a:spcAft>
                <a:spcPts val="0"/>
              </a:spcAft>
              <a:buNone/>
            </a:pPr>
            <a:r>
              <a:rPr b="1" lang="en-US" sz="1400">
                <a:solidFill>
                  <a:srgbClr val="FFFFFF"/>
                </a:solidFill>
                <a:latin typeface="Calibri"/>
                <a:ea typeface="Calibri"/>
                <a:cs typeface="Calibri"/>
                <a:sym typeface="Calibri"/>
              </a:rPr>
              <a:t>Ticagrelor*</a:t>
            </a:r>
            <a:endParaRPr sz="1400">
              <a:solidFill>
                <a:srgbClr val="000000"/>
              </a:solidFill>
              <a:latin typeface="Calibri"/>
              <a:ea typeface="Calibri"/>
              <a:cs typeface="Calibri"/>
              <a:sym typeface="Calibri"/>
            </a:endParaRPr>
          </a:p>
        </p:txBody>
      </p:sp>
      <p:sp>
        <p:nvSpPr>
          <p:cNvPr id="1475" name="Google Shape;1475;p113"/>
          <p:cNvSpPr txBox="1"/>
          <p:nvPr/>
        </p:nvSpPr>
        <p:spPr>
          <a:xfrm>
            <a:off x="4930140" y="3851275"/>
            <a:ext cx="2096389" cy="471297"/>
          </a:xfrm>
          <a:prstGeom prst="rect">
            <a:avLst/>
          </a:prstGeom>
          <a:noFill/>
          <a:ln>
            <a:noFill/>
          </a:ln>
        </p:spPr>
        <p:txBody>
          <a:bodyPr anchorCtr="0" anchor="t" bIns="0" lIns="0" spcFirstLastPara="1" rIns="0" wrap="square" tIns="0">
            <a:noAutofit/>
          </a:bodyPr>
          <a:lstStyle/>
          <a:p>
            <a:pPr indent="0" lvl="0" marL="73660" marR="0" rtl="0" algn="l">
              <a:lnSpc>
                <a:spcPct val="101725"/>
              </a:lnSpc>
              <a:spcBef>
                <a:spcPts val="0"/>
              </a:spcBef>
              <a:spcAft>
                <a:spcPts val="0"/>
              </a:spcAft>
              <a:buNone/>
            </a:pPr>
            <a:r>
              <a:rPr lang="en-US" sz="1400">
                <a:solidFill>
                  <a:srgbClr val="081D57"/>
                </a:solidFill>
                <a:latin typeface="Calibri"/>
                <a:ea typeface="Calibri"/>
                <a:cs typeface="Calibri"/>
                <a:sym typeface="Calibri"/>
              </a:rPr>
              <a:t>Liều nạp 300-mg hoặc 600-</a:t>
            </a:r>
            <a:endParaRPr sz="1400">
              <a:solidFill>
                <a:srgbClr val="000000"/>
              </a:solidFill>
              <a:latin typeface="Calibri"/>
              <a:ea typeface="Calibri"/>
              <a:cs typeface="Calibri"/>
              <a:sym typeface="Calibri"/>
            </a:endParaRPr>
          </a:p>
          <a:p>
            <a:pPr indent="0" lvl="0" marL="73660" marR="0" rtl="0" algn="l">
              <a:lnSpc>
                <a:spcPct val="101725"/>
              </a:lnSpc>
              <a:spcBef>
                <a:spcPts val="95"/>
              </a:spcBef>
              <a:spcAft>
                <a:spcPts val="0"/>
              </a:spcAft>
              <a:buNone/>
            </a:pPr>
            <a:r>
              <a:rPr lang="en-US" sz="1400">
                <a:solidFill>
                  <a:srgbClr val="081D57"/>
                </a:solidFill>
                <a:latin typeface="Calibri"/>
                <a:ea typeface="Calibri"/>
                <a:cs typeface="Calibri"/>
                <a:sym typeface="Calibri"/>
              </a:rPr>
              <a:t>mg, sau đó 75 mg/ngày</a:t>
            </a:r>
            <a:endParaRPr sz="1400">
              <a:solidFill>
                <a:srgbClr val="000000"/>
              </a:solidFill>
              <a:latin typeface="Calibri"/>
              <a:ea typeface="Calibri"/>
              <a:cs typeface="Calibri"/>
              <a:sym typeface="Calibri"/>
            </a:endParaRPr>
          </a:p>
        </p:txBody>
      </p:sp>
      <p:sp>
        <p:nvSpPr>
          <p:cNvPr id="1476" name="Google Shape;1476;p113"/>
          <p:cNvSpPr txBox="1"/>
          <p:nvPr/>
        </p:nvSpPr>
        <p:spPr>
          <a:xfrm>
            <a:off x="7026529" y="3851275"/>
            <a:ext cx="905637" cy="1196213"/>
          </a:xfrm>
          <a:prstGeom prst="rect">
            <a:avLst/>
          </a:prstGeom>
          <a:noFill/>
          <a:ln>
            <a:noFill/>
          </a:ln>
        </p:spPr>
        <p:txBody>
          <a:bodyPr anchorCtr="0" anchor="t" bIns="0" lIns="0" spcFirstLastPara="1" rIns="0" wrap="square" tIns="0">
            <a:noAutofit/>
          </a:bodyPr>
          <a:lstStyle/>
          <a:p>
            <a:pPr indent="0" lvl="0" marL="402455" marR="404910" rtl="0" algn="ctr">
              <a:lnSpc>
                <a:spcPct val="101725"/>
              </a:lnSpc>
              <a:spcBef>
                <a:spcPts val="0"/>
              </a:spcBef>
              <a:spcAft>
                <a:spcPts val="0"/>
              </a:spcAft>
              <a:buNone/>
            </a:pPr>
            <a:r>
              <a:rPr lang="en-US" sz="1400">
                <a:solidFill>
                  <a:srgbClr val="081D57"/>
                </a:solidFill>
                <a:latin typeface="Calibri"/>
                <a:ea typeface="Calibri"/>
                <a:cs typeface="Calibri"/>
                <a:sym typeface="Calibri"/>
              </a:rPr>
              <a:t>I</a:t>
            </a:r>
            <a:endParaRPr sz="1400">
              <a:solidFill>
                <a:srgbClr val="000000"/>
              </a:solidFill>
              <a:latin typeface="Calibri"/>
              <a:ea typeface="Calibri"/>
              <a:cs typeface="Calibri"/>
              <a:sym typeface="Calibri"/>
            </a:endParaRPr>
          </a:p>
        </p:txBody>
      </p:sp>
      <p:sp>
        <p:nvSpPr>
          <p:cNvPr id="1477" name="Google Shape;1477;p113"/>
          <p:cNvSpPr txBox="1"/>
          <p:nvPr/>
        </p:nvSpPr>
        <p:spPr>
          <a:xfrm>
            <a:off x="7932166" y="3851275"/>
            <a:ext cx="754633" cy="1196213"/>
          </a:xfrm>
          <a:prstGeom prst="rect">
            <a:avLst/>
          </a:prstGeom>
          <a:noFill/>
          <a:ln>
            <a:noFill/>
          </a:ln>
        </p:spPr>
        <p:txBody>
          <a:bodyPr anchorCtr="0" anchor="t" bIns="0" lIns="0" spcFirstLastPara="1" rIns="0" wrap="square" tIns="0">
            <a:noAutofit/>
          </a:bodyPr>
          <a:lstStyle/>
          <a:p>
            <a:pPr indent="0" lvl="0" marL="307254" marR="292969" rtl="0" algn="ctr">
              <a:lnSpc>
                <a:spcPct val="101725"/>
              </a:lnSpc>
              <a:spcBef>
                <a:spcPts val="0"/>
              </a:spcBef>
              <a:spcAft>
                <a:spcPts val="0"/>
              </a:spcAft>
              <a:buNone/>
            </a:pPr>
            <a:r>
              <a:rPr lang="en-US" sz="1400">
                <a:solidFill>
                  <a:srgbClr val="081D57"/>
                </a:solidFill>
                <a:latin typeface="Calibri"/>
                <a:ea typeface="Calibri"/>
                <a:cs typeface="Calibri"/>
                <a:sym typeface="Calibri"/>
              </a:rPr>
              <a:t>B</a:t>
            </a:r>
            <a:endParaRPr sz="1400">
              <a:solidFill>
                <a:srgbClr val="000000"/>
              </a:solidFill>
              <a:latin typeface="Calibri"/>
              <a:ea typeface="Calibri"/>
              <a:cs typeface="Calibri"/>
              <a:sym typeface="Calibri"/>
            </a:endParaRPr>
          </a:p>
        </p:txBody>
      </p:sp>
      <p:sp>
        <p:nvSpPr>
          <p:cNvPr id="1478" name="Google Shape;1478;p113"/>
          <p:cNvSpPr txBox="1"/>
          <p:nvPr/>
        </p:nvSpPr>
        <p:spPr>
          <a:xfrm>
            <a:off x="4930140" y="4322572"/>
            <a:ext cx="2096389" cy="724915"/>
          </a:xfrm>
          <a:prstGeom prst="rect">
            <a:avLst/>
          </a:prstGeom>
          <a:noFill/>
          <a:ln>
            <a:noFill/>
          </a:ln>
        </p:spPr>
        <p:txBody>
          <a:bodyPr anchorCtr="0" anchor="t" bIns="0" lIns="0" spcFirstLastPara="1" rIns="0" wrap="square" tIns="0">
            <a:noAutofit/>
          </a:bodyPr>
          <a:lstStyle/>
          <a:p>
            <a:pPr indent="0" lvl="0" marL="73660" marR="0" rtl="0" algn="l">
              <a:lnSpc>
                <a:spcPct val="101725"/>
              </a:lnSpc>
              <a:spcBef>
                <a:spcPts val="0"/>
              </a:spcBef>
              <a:spcAft>
                <a:spcPts val="0"/>
              </a:spcAft>
              <a:buNone/>
            </a:pPr>
            <a:r>
              <a:rPr lang="en-US" sz="1400">
                <a:solidFill>
                  <a:srgbClr val="081D57"/>
                </a:solidFill>
                <a:latin typeface="Calibri"/>
                <a:ea typeface="Calibri"/>
                <a:cs typeface="Calibri"/>
                <a:sym typeface="Calibri"/>
              </a:rPr>
              <a:t>Liều nạp 180-mg, sau đó</a:t>
            </a:r>
            <a:endParaRPr sz="1400">
              <a:solidFill>
                <a:srgbClr val="000000"/>
              </a:solidFill>
              <a:latin typeface="Calibri"/>
              <a:ea typeface="Calibri"/>
              <a:cs typeface="Calibri"/>
              <a:sym typeface="Calibri"/>
            </a:endParaRPr>
          </a:p>
          <a:p>
            <a:pPr indent="0" lvl="0" marL="73660" marR="0" rtl="0" algn="l">
              <a:lnSpc>
                <a:spcPct val="101725"/>
              </a:lnSpc>
              <a:spcBef>
                <a:spcPts val="90"/>
              </a:spcBef>
              <a:spcAft>
                <a:spcPts val="0"/>
              </a:spcAft>
              <a:buNone/>
            </a:pPr>
            <a:r>
              <a:rPr lang="en-US" sz="1400">
                <a:solidFill>
                  <a:srgbClr val="081D57"/>
                </a:solidFill>
                <a:latin typeface="Calibri"/>
                <a:ea typeface="Calibri"/>
                <a:cs typeface="Calibri"/>
                <a:sym typeface="Calibri"/>
              </a:rPr>
              <a:t>90 mg 2 lần/ngày</a:t>
            </a:r>
            <a:endParaRPr sz="1400">
              <a:solidFill>
                <a:srgbClr val="000000"/>
              </a:solidFill>
              <a:latin typeface="Calibri"/>
              <a:ea typeface="Calibri"/>
              <a:cs typeface="Calibri"/>
              <a:sym typeface="Calibri"/>
            </a:endParaRPr>
          </a:p>
        </p:txBody>
      </p:sp>
      <p:sp>
        <p:nvSpPr>
          <p:cNvPr id="1479" name="Google Shape;1479;p113"/>
          <p:cNvSpPr txBox="1"/>
          <p:nvPr/>
        </p:nvSpPr>
        <p:spPr>
          <a:xfrm>
            <a:off x="381000" y="5047488"/>
            <a:ext cx="4549140" cy="707021"/>
          </a:xfrm>
          <a:prstGeom prst="rect">
            <a:avLst/>
          </a:prstGeom>
          <a:noFill/>
          <a:ln>
            <a:noFill/>
          </a:ln>
        </p:spPr>
        <p:txBody>
          <a:bodyPr anchorCtr="0" anchor="t" bIns="0" lIns="0" spcFirstLastPara="1" rIns="0" wrap="square" tIns="0">
            <a:noAutofit/>
          </a:bodyPr>
          <a:lstStyle/>
          <a:p>
            <a:pPr indent="0" lvl="0" marL="68897" marR="84668" rtl="0" algn="l">
              <a:lnSpc>
                <a:spcPct val="111571"/>
              </a:lnSpc>
              <a:spcBef>
                <a:spcPts val="0"/>
              </a:spcBef>
              <a:spcAft>
                <a:spcPts val="0"/>
              </a:spcAft>
              <a:buNone/>
            </a:pPr>
            <a:r>
              <a:rPr b="1" lang="en-US" sz="1400">
                <a:solidFill>
                  <a:srgbClr val="FFFFFF"/>
                </a:solidFill>
                <a:latin typeface="Calibri"/>
                <a:ea typeface="Calibri"/>
                <a:cs typeface="Calibri"/>
                <a:sym typeface="Calibri"/>
              </a:rPr>
              <a:t>Thuốc ức chế P2Y</a:t>
            </a:r>
            <a:r>
              <a:rPr b="1" baseline="-25000" lang="en-US" sz="1350">
                <a:solidFill>
                  <a:srgbClr val="FFFFFF"/>
                </a:solidFill>
                <a:latin typeface="Calibri"/>
                <a:ea typeface="Calibri"/>
                <a:cs typeface="Calibri"/>
                <a:sym typeface="Calibri"/>
              </a:rPr>
              <a:t>12 </a:t>
            </a:r>
            <a:r>
              <a:rPr b="1" lang="en-US" sz="1400">
                <a:solidFill>
                  <a:srgbClr val="FFFFFF"/>
                </a:solidFill>
                <a:latin typeface="Calibri"/>
                <a:ea typeface="Calibri"/>
                <a:cs typeface="Calibri"/>
                <a:sym typeface="Calibri"/>
              </a:rPr>
              <a:t>(Clopidogrel, prasugrel hoặc ticagrelor) </a:t>
            </a:r>
            <a:endParaRPr sz="1400">
              <a:solidFill>
                <a:srgbClr val="000000"/>
              </a:solidFill>
              <a:latin typeface="Calibri"/>
              <a:ea typeface="Calibri"/>
              <a:cs typeface="Calibri"/>
              <a:sym typeface="Calibri"/>
            </a:endParaRPr>
          </a:p>
          <a:p>
            <a:pPr indent="0" lvl="0" marL="68897" marR="84668" rtl="0" algn="l">
              <a:lnSpc>
                <a:spcPct val="102539"/>
              </a:lnSpc>
              <a:spcBef>
                <a:spcPts val="314"/>
              </a:spcBef>
              <a:spcAft>
                <a:spcPts val="0"/>
              </a:spcAft>
              <a:buNone/>
            </a:pPr>
            <a:r>
              <a:rPr b="1" lang="en-US" sz="1400">
                <a:solidFill>
                  <a:srgbClr val="FFFFFF"/>
                </a:solidFill>
                <a:latin typeface="Calibri"/>
                <a:ea typeface="Calibri"/>
                <a:cs typeface="Calibri"/>
                <a:sym typeface="Calibri"/>
              </a:rPr>
              <a:t>dùng tiếp tục đến ít nhất 12 tháng ở những BN được đặt stent mạch vành</a:t>
            </a:r>
            <a:endParaRPr sz="1400">
              <a:solidFill>
                <a:srgbClr val="000000"/>
              </a:solidFill>
              <a:latin typeface="Calibri"/>
              <a:ea typeface="Calibri"/>
              <a:cs typeface="Calibri"/>
              <a:sym typeface="Calibri"/>
            </a:endParaRPr>
          </a:p>
        </p:txBody>
      </p:sp>
      <p:sp>
        <p:nvSpPr>
          <p:cNvPr id="1480" name="Google Shape;1480;p113"/>
          <p:cNvSpPr txBox="1"/>
          <p:nvPr/>
        </p:nvSpPr>
        <p:spPr>
          <a:xfrm>
            <a:off x="4930140" y="5047488"/>
            <a:ext cx="2096389" cy="707021"/>
          </a:xfrm>
          <a:prstGeom prst="rect">
            <a:avLst/>
          </a:prstGeom>
          <a:noFill/>
          <a:ln>
            <a:noFill/>
          </a:ln>
        </p:spPr>
        <p:txBody>
          <a:bodyPr anchorCtr="0" anchor="t" bIns="0" lIns="0" spcFirstLastPara="1" rIns="0" wrap="square" tIns="0">
            <a:noAutofit/>
          </a:bodyPr>
          <a:lstStyle/>
          <a:p>
            <a:pPr indent="0" lvl="0" marL="73660" marR="0" rtl="0" algn="l">
              <a:lnSpc>
                <a:spcPct val="101725"/>
              </a:lnSpc>
              <a:spcBef>
                <a:spcPts val="0"/>
              </a:spcBef>
              <a:spcAft>
                <a:spcPts val="0"/>
              </a:spcAft>
              <a:buNone/>
            </a:pPr>
            <a:r>
              <a:rPr lang="en-US" sz="1400">
                <a:solidFill>
                  <a:srgbClr val="081D57"/>
                </a:solidFill>
                <a:latin typeface="Calibri"/>
                <a:ea typeface="Calibri"/>
                <a:cs typeface="Calibri"/>
                <a:sym typeface="Calibri"/>
              </a:rPr>
              <a:t>N/A</a:t>
            </a:r>
            <a:endParaRPr sz="1400">
              <a:solidFill>
                <a:srgbClr val="000000"/>
              </a:solidFill>
              <a:latin typeface="Calibri"/>
              <a:ea typeface="Calibri"/>
              <a:cs typeface="Calibri"/>
              <a:sym typeface="Calibri"/>
            </a:endParaRPr>
          </a:p>
        </p:txBody>
      </p:sp>
      <p:sp>
        <p:nvSpPr>
          <p:cNvPr id="1481" name="Google Shape;1481;p113"/>
          <p:cNvSpPr txBox="1"/>
          <p:nvPr/>
        </p:nvSpPr>
        <p:spPr>
          <a:xfrm>
            <a:off x="7026529" y="5047488"/>
            <a:ext cx="905637" cy="707021"/>
          </a:xfrm>
          <a:prstGeom prst="rect">
            <a:avLst/>
          </a:prstGeom>
          <a:noFill/>
          <a:ln>
            <a:noFill/>
          </a:ln>
        </p:spPr>
        <p:txBody>
          <a:bodyPr anchorCtr="0" anchor="t" bIns="0" lIns="0" spcFirstLastPara="1" rIns="0" wrap="square" tIns="0">
            <a:noAutofit/>
          </a:bodyPr>
          <a:lstStyle/>
          <a:p>
            <a:pPr indent="0" lvl="0" marL="402478" marR="405014" rtl="0" algn="ctr">
              <a:lnSpc>
                <a:spcPct val="101725"/>
              </a:lnSpc>
              <a:spcBef>
                <a:spcPts val="0"/>
              </a:spcBef>
              <a:spcAft>
                <a:spcPts val="0"/>
              </a:spcAft>
              <a:buNone/>
            </a:pPr>
            <a:r>
              <a:rPr lang="en-US" sz="1400">
                <a:solidFill>
                  <a:srgbClr val="081D57"/>
                </a:solidFill>
                <a:latin typeface="Calibri"/>
                <a:ea typeface="Calibri"/>
                <a:cs typeface="Calibri"/>
                <a:sym typeface="Calibri"/>
              </a:rPr>
              <a:t>I</a:t>
            </a:r>
            <a:endParaRPr sz="1400">
              <a:solidFill>
                <a:srgbClr val="000000"/>
              </a:solidFill>
              <a:latin typeface="Calibri"/>
              <a:ea typeface="Calibri"/>
              <a:cs typeface="Calibri"/>
              <a:sym typeface="Calibri"/>
            </a:endParaRPr>
          </a:p>
        </p:txBody>
      </p:sp>
      <p:sp>
        <p:nvSpPr>
          <p:cNvPr id="1482" name="Google Shape;1482;p113"/>
          <p:cNvSpPr txBox="1"/>
          <p:nvPr/>
        </p:nvSpPr>
        <p:spPr>
          <a:xfrm>
            <a:off x="7932166" y="5047488"/>
            <a:ext cx="754633" cy="707021"/>
          </a:xfrm>
          <a:prstGeom prst="rect">
            <a:avLst/>
          </a:prstGeom>
          <a:noFill/>
          <a:ln>
            <a:noFill/>
          </a:ln>
        </p:spPr>
        <p:txBody>
          <a:bodyPr anchorCtr="0" anchor="t" bIns="0" lIns="0" spcFirstLastPara="1" rIns="0" wrap="square" tIns="0">
            <a:noAutofit/>
          </a:bodyPr>
          <a:lstStyle/>
          <a:p>
            <a:pPr indent="0" lvl="0" marL="307272" marR="293160" rtl="0" algn="ctr">
              <a:lnSpc>
                <a:spcPct val="101725"/>
              </a:lnSpc>
              <a:spcBef>
                <a:spcPts val="0"/>
              </a:spcBef>
              <a:spcAft>
                <a:spcPts val="0"/>
              </a:spcAft>
              <a:buNone/>
            </a:pPr>
            <a:r>
              <a:rPr lang="en-US" sz="1400">
                <a:solidFill>
                  <a:srgbClr val="081D57"/>
                </a:solidFill>
                <a:latin typeface="Calibri"/>
                <a:ea typeface="Calibri"/>
                <a:cs typeface="Calibri"/>
                <a:sym typeface="Calibri"/>
              </a:rPr>
              <a:t>B</a:t>
            </a:r>
            <a:endParaRPr sz="1400">
              <a:solidFill>
                <a:srgbClr val="000000"/>
              </a:solidFill>
              <a:latin typeface="Calibri"/>
              <a:ea typeface="Calibri"/>
              <a:cs typeface="Calibri"/>
              <a:sym typeface="Calibri"/>
            </a:endParaRPr>
          </a:p>
        </p:txBody>
      </p:sp>
      <p:sp>
        <p:nvSpPr>
          <p:cNvPr id="1483" name="Google Shape;1483;p113"/>
          <p:cNvSpPr txBox="1"/>
          <p:nvPr/>
        </p:nvSpPr>
        <p:spPr>
          <a:xfrm>
            <a:off x="381000" y="5754509"/>
            <a:ext cx="4549140" cy="707047"/>
          </a:xfrm>
          <a:prstGeom prst="rect">
            <a:avLst/>
          </a:prstGeom>
          <a:noFill/>
          <a:ln>
            <a:noFill/>
          </a:ln>
        </p:spPr>
        <p:txBody>
          <a:bodyPr anchorCtr="0" anchor="t" bIns="0" lIns="0" spcFirstLastPara="1" rIns="0" wrap="square" tIns="0">
            <a:noAutofit/>
          </a:bodyPr>
          <a:lstStyle/>
          <a:p>
            <a:pPr indent="0" lvl="0" marL="68897" marR="356384" rtl="0" algn="l">
              <a:lnSpc>
                <a:spcPct val="122000"/>
              </a:lnSpc>
              <a:spcBef>
                <a:spcPts val="0"/>
              </a:spcBef>
              <a:spcAft>
                <a:spcPts val="0"/>
              </a:spcAft>
              <a:buNone/>
            </a:pPr>
            <a:r>
              <a:rPr b="1" lang="en-US" sz="1400">
                <a:solidFill>
                  <a:srgbClr val="FFFFFF"/>
                </a:solidFill>
                <a:latin typeface="Calibri"/>
                <a:ea typeface="Calibri"/>
                <a:cs typeface="Calibri"/>
                <a:sym typeface="Calibri"/>
              </a:rPr>
              <a:t>Ticagrelor được ưa dùng hơn clopidogrel ở những BN được điều trị bằng chiến lược can thiệp sớm hoặc định hướng theo thiếu máu</a:t>
            </a:r>
            <a:endParaRPr sz="1400">
              <a:solidFill>
                <a:srgbClr val="000000"/>
              </a:solidFill>
              <a:latin typeface="Calibri"/>
              <a:ea typeface="Calibri"/>
              <a:cs typeface="Calibri"/>
              <a:sym typeface="Calibri"/>
            </a:endParaRPr>
          </a:p>
        </p:txBody>
      </p:sp>
      <p:sp>
        <p:nvSpPr>
          <p:cNvPr id="1484" name="Google Shape;1484;p113"/>
          <p:cNvSpPr txBox="1"/>
          <p:nvPr/>
        </p:nvSpPr>
        <p:spPr>
          <a:xfrm>
            <a:off x="4930140" y="5754509"/>
            <a:ext cx="2096389" cy="707047"/>
          </a:xfrm>
          <a:prstGeom prst="rect">
            <a:avLst/>
          </a:prstGeom>
          <a:noFill/>
          <a:ln>
            <a:noFill/>
          </a:ln>
        </p:spPr>
        <p:txBody>
          <a:bodyPr anchorCtr="0" anchor="t" bIns="0" lIns="0" spcFirstLastPara="1" rIns="0" wrap="square" tIns="0">
            <a:noAutofit/>
          </a:bodyPr>
          <a:lstStyle/>
          <a:p>
            <a:pPr indent="0" lvl="0" marL="73660" marR="0" rtl="0" algn="l">
              <a:lnSpc>
                <a:spcPct val="101725"/>
              </a:lnSpc>
              <a:spcBef>
                <a:spcPts val="0"/>
              </a:spcBef>
              <a:spcAft>
                <a:spcPts val="0"/>
              </a:spcAft>
              <a:buNone/>
            </a:pPr>
            <a:r>
              <a:rPr lang="en-US" sz="1400">
                <a:solidFill>
                  <a:srgbClr val="081D57"/>
                </a:solidFill>
                <a:latin typeface="Calibri"/>
                <a:ea typeface="Calibri"/>
                <a:cs typeface="Calibri"/>
                <a:sym typeface="Calibri"/>
              </a:rPr>
              <a:t>N/A</a:t>
            </a:r>
            <a:endParaRPr sz="1400">
              <a:solidFill>
                <a:srgbClr val="000000"/>
              </a:solidFill>
              <a:latin typeface="Calibri"/>
              <a:ea typeface="Calibri"/>
              <a:cs typeface="Calibri"/>
              <a:sym typeface="Calibri"/>
            </a:endParaRPr>
          </a:p>
        </p:txBody>
      </p:sp>
      <p:sp>
        <p:nvSpPr>
          <p:cNvPr id="1485" name="Google Shape;1485;p113"/>
          <p:cNvSpPr txBox="1"/>
          <p:nvPr/>
        </p:nvSpPr>
        <p:spPr>
          <a:xfrm>
            <a:off x="7026529" y="5754509"/>
            <a:ext cx="905637" cy="707047"/>
          </a:xfrm>
          <a:prstGeom prst="rect">
            <a:avLst/>
          </a:prstGeom>
          <a:noFill/>
          <a:ln>
            <a:noFill/>
          </a:ln>
        </p:spPr>
        <p:txBody>
          <a:bodyPr anchorCtr="0" anchor="t" bIns="0" lIns="0" spcFirstLastPara="1" rIns="0" wrap="square" tIns="0">
            <a:noAutofit/>
          </a:bodyPr>
          <a:lstStyle/>
          <a:p>
            <a:pPr indent="0" lvl="0" marL="335803" marR="304771" rtl="0" algn="ctr">
              <a:spcBef>
                <a:spcPts val="0"/>
              </a:spcBef>
              <a:spcAft>
                <a:spcPts val="0"/>
              </a:spcAft>
              <a:buNone/>
            </a:pPr>
            <a:r>
              <a:rPr lang="en-US" sz="1400">
                <a:solidFill>
                  <a:srgbClr val="081D57"/>
                </a:solidFill>
                <a:latin typeface="Calibri"/>
                <a:ea typeface="Calibri"/>
                <a:cs typeface="Calibri"/>
                <a:sym typeface="Calibri"/>
              </a:rPr>
              <a:t>IIa </a:t>
            </a:r>
            <a:endParaRPr sz="1400">
              <a:solidFill>
                <a:srgbClr val="000000"/>
              </a:solidFill>
              <a:latin typeface="Calibri"/>
              <a:ea typeface="Calibri"/>
              <a:cs typeface="Calibri"/>
              <a:sym typeface="Calibri"/>
            </a:endParaRPr>
          </a:p>
        </p:txBody>
      </p:sp>
      <p:sp>
        <p:nvSpPr>
          <p:cNvPr id="1486" name="Google Shape;1486;p113"/>
          <p:cNvSpPr txBox="1"/>
          <p:nvPr/>
        </p:nvSpPr>
        <p:spPr>
          <a:xfrm>
            <a:off x="7932166" y="5754509"/>
            <a:ext cx="754633" cy="707047"/>
          </a:xfrm>
          <a:prstGeom prst="rect">
            <a:avLst/>
          </a:prstGeom>
          <a:noFill/>
          <a:ln>
            <a:noFill/>
          </a:ln>
        </p:spPr>
        <p:txBody>
          <a:bodyPr anchorCtr="0" anchor="t" bIns="0" lIns="0" spcFirstLastPara="1" rIns="0" wrap="square" tIns="0">
            <a:noAutofit/>
          </a:bodyPr>
          <a:lstStyle/>
          <a:p>
            <a:pPr indent="0" lvl="0" marL="308879" marR="294767" rtl="0" algn="ctr">
              <a:lnSpc>
                <a:spcPct val="101725"/>
              </a:lnSpc>
              <a:spcBef>
                <a:spcPts val="0"/>
              </a:spcBef>
              <a:spcAft>
                <a:spcPts val="0"/>
              </a:spcAft>
              <a:buNone/>
            </a:pPr>
            <a:r>
              <a:rPr lang="en-US" sz="1400">
                <a:solidFill>
                  <a:srgbClr val="081D57"/>
                </a:solidFill>
                <a:latin typeface="Calibri"/>
                <a:ea typeface="Calibri"/>
                <a:cs typeface="Calibri"/>
                <a:sym typeface="Calibri"/>
              </a:rPr>
              <a:t>B</a:t>
            </a:r>
            <a:endParaRPr sz="1400">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14"/>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2" name="Google Shape;1492;p114"/>
          <p:cNvSpPr/>
          <p:nvPr/>
        </p:nvSpPr>
        <p:spPr>
          <a:xfrm>
            <a:off x="228600" y="1353794"/>
            <a:ext cx="8686800" cy="217195"/>
          </a:xfrm>
          <a:custGeom>
            <a:rect b="b" l="l" r="r" t="t"/>
            <a:pathLst>
              <a:path extrusionOk="0" h="217195" w="8686800">
                <a:moveTo>
                  <a:pt x="0" y="217195"/>
                </a:moveTo>
                <a:lnTo>
                  <a:pt x="8686800" y="217195"/>
                </a:lnTo>
                <a:lnTo>
                  <a:pt x="8686800" y="0"/>
                </a:lnTo>
                <a:lnTo>
                  <a:pt x="0" y="0"/>
                </a:lnTo>
                <a:lnTo>
                  <a:pt x="0" y="217195"/>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3" name="Google Shape;1493;p114"/>
          <p:cNvSpPr/>
          <p:nvPr/>
        </p:nvSpPr>
        <p:spPr>
          <a:xfrm>
            <a:off x="228600" y="1570989"/>
            <a:ext cx="3581400" cy="847851"/>
          </a:xfrm>
          <a:custGeom>
            <a:rect b="b" l="l" r="r" t="t"/>
            <a:pathLst>
              <a:path extrusionOk="0" h="847851" w="3581400">
                <a:moveTo>
                  <a:pt x="0" y="847851"/>
                </a:moveTo>
                <a:lnTo>
                  <a:pt x="3581400" y="847851"/>
                </a:lnTo>
                <a:lnTo>
                  <a:pt x="3581400" y="0"/>
                </a:lnTo>
                <a:lnTo>
                  <a:pt x="0" y="0"/>
                </a:lnTo>
                <a:lnTo>
                  <a:pt x="0" y="847851"/>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4" name="Google Shape;1494;p114"/>
          <p:cNvSpPr/>
          <p:nvPr/>
        </p:nvSpPr>
        <p:spPr>
          <a:xfrm>
            <a:off x="3810000" y="1570989"/>
            <a:ext cx="3368929" cy="847851"/>
          </a:xfrm>
          <a:custGeom>
            <a:rect b="b" l="l" r="r" t="t"/>
            <a:pathLst>
              <a:path extrusionOk="0" h="847851" w="3368929">
                <a:moveTo>
                  <a:pt x="0" y="847851"/>
                </a:moveTo>
                <a:lnTo>
                  <a:pt x="3368929" y="847851"/>
                </a:lnTo>
                <a:lnTo>
                  <a:pt x="3368929" y="0"/>
                </a:lnTo>
                <a:lnTo>
                  <a:pt x="0" y="0"/>
                </a:lnTo>
                <a:lnTo>
                  <a:pt x="0" y="84785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5" name="Google Shape;1495;p114"/>
          <p:cNvSpPr/>
          <p:nvPr/>
        </p:nvSpPr>
        <p:spPr>
          <a:xfrm>
            <a:off x="7178929" y="1570989"/>
            <a:ext cx="947153" cy="847851"/>
          </a:xfrm>
          <a:custGeom>
            <a:rect b="b" l="l" r="r" t="t"/>
            <a:pathLst>
              <a:path extrusionOk="0" h="847851" w="947153">
                <a:moveTo>
                  <a:pt x="0" y="847851"/>
                </a:moveTo>
                <a:lnTo>
                  <a:pt x="947153" y="847851"/>
                </a:lnTo>
                <a:lnTo>
                  <a:pt x="947153" y="0"/>
                </a:lnTo>
                <a:lnTo>
                  <a:pt x="0" y="0"/>
                </a:lnTo>
                <a:lnTo>
                  <a:pt x="0" y="84785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6" name="Google Shape;1496;p114"/>
          <p:cNvSpPr/>
          <p:nvPr/>
        </p:nvSpPr>
        <p:spPr>
          <a:xfrm>
            <a:off x="8126095" y="1570989"/>
            <a:ext cx="789292" cy="847851"/>
          </a:xfrm>
          <a:custGeom>
            <a:rect b="b" l="l" r="r" t="t"/>
            <a:pathLst>
              <a:path extrusionOk="0" h="847851" w="789292">
                <a:moveTo>
                  <a:pt x="0" y="847851"/>
                </a:moveTo>
                <a:lnTo>
                  <a:pt x="789292" y="847851"/>
                </a:lnTo>
                <a:lnTo>
                  <a:pt x="789292" y="0"/>
                </a:lnTo>
                <a:lnTo>
                  <a:pt x="0" y="0"/>
                </a:lnTo>
                <a:lnTo>
                  <a:pt x="0" y="84785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7" name="Google Shape;1497;p114"/>
          <p:cNvSpPr/>
          <p:nvPr/>
        </p:nvSpPr>
        <p:spPr>
          <a:xfrm>
            <a:off x="228600" y="2418816"/>
            <a:ext cx="8686800" cy="217195"/>
          </a:xfrm>
          <a:custGeom>
            <a:rect b="b" l="l" r="r" t="t"/>
            <a:pathLst>
              <a:path extrusionOk="0" h="217195" w="8686800">
                <a:moveTo>
                  <a:pt x="0" y="217195"/>
                </a:moveTo>
                <a:lnTo>
                  <a:pt x="8686800" y="217195"/>
                </a:lnTo>
                <a:lnTo>
                  <a:pt x="8686800" y="0"/>
                </a:lnTo>
                <a:lnTo>
                  <a:pt x="0" y="0"/>
                </a:lnTo>
                <a:lnTo>
                  <a:pt x="0" y="217195"/>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8" name="Google Shape;1498;p114"/>
          <p:cNvSpPr/>
          <p:nvPr/>
        </p:nvSpPr>
        <p:spPr>
          <a:xfrm>
            <a:off x="228600" y="2636024"/>
            <a:ext cx="3581400" cy="1102347"/>
          </a:xfrm>
          <a:custGeom>
            <a:rect b="b" l="l" r="r" t="t"/>
            <a:pathLst>
              <a:path extrusionOk="0" h="1102347" w="3581400">
                <a:moveTo>
                  <a:pt x="0" y="1102347"/>
                </a:moveTo>
                <a:lnTo>
                  <a:pt x="3581400" y="1102347"/>
                </a:lnTo>
                <a:lnTo>
                  <a:pt x="3581400" y="0"/>
                </a:lnTo>
                <a:lnTo>
                  <a:pt x="0" y="0"/>
                </a:lnTo>
                <a:lnTo>
                  <a:pt x="0" y="1102347"/>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9" name="Google Shape;1499;p114"/>
          <p:cNvSpPr/>
          <p:nvPr/>
        </p:nvSpPr>
        <p:spPr>
          <a:xfrm>
            <a:off x="3810000" y="2636024"/>
            <a:ext cx="3368929" cy="1102347"/>
          </a:xfrm>
          <a:custGeom>
            <a:rect b="b" l="l" r="r" t="t"/>
            <a:pathLst>
              <a:path extrusionOk="0" h="1102347" w="3368929">
                <a:moveTo>
                  <a:pt x="0" y="1102347"/>
                </a:moveTo>
                <a:lnTo>
                  <a:pt x="3368929" y="1102347"/>
                </a:lnTo>
                <a:lnTo>
                  <a:pt x="3368929" y="0"/>
                </a:lnTo>
                <a:lnTo>
                  <a:pt x="0" y="0"/>
                </a:lnTo>
                <a:lnTo>
                  <a:pt x="0" y="1102347"/>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0" name="Google Shape;1500;p114"/>
          <p:cNvSpPr/>
          <p:nvPr/>
        </p:nvSpPr>
        <p:spPr>
          <a:xfrm>
            <a:off x="7178929" y="2636024"/>
            <a:ext cx="947153" cy="1102347"/>
          </a:xfrm>
          <a:custGeom>
            <a:rect b="b" l="l" r="r" t="t"/>
            <a:pathLst>
              <a:path extrusionOk="0" h="1102347" w="947153">
                <a:moveTo>
                  <a:pt x="0" y="1102347"/>
                </a:moveTo>
                <a:lnTo>
                  <a:pt x="947153" y="1102347"/>
                </a:lnTo>
                <a:lnTo>
                  <a:pt x="947153" y="0"/>
                </a:lnTo>
                <a:lnTo>
                  <a:pt x="0" y="0"/>
                </a:lnTo>
                <a:lnTo>
                  <a:pt x="0" y="1102347"/>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1" name="Google Shape;1501;p114"/>
          <p:cNvSpPr/>
          <p:nvPr/>
        </p:nvSpPr>
        <p:spPr>
          <a:xfrm>
            <a:off x="8126095" y="2636024"/>
            <a:ext cx="789292" cy="1102347"/>
          </a:xfrm>
          <a:custGeom>
            <a:rect b="b" l="l" r="r" t="t"/>
            <a:pathLst>
              <a:path extrusionOk="0" h="1102347" w="789292">
                <a:moveTo>
                  <a:pt x="0" y="1102347"/>
                </a:moveTo>
                <a:lnTo>
                  <a:pt x="789292" y="1102347"/>
                </a:lnTo>
                <a:lnTo>
                  <a:pt x="789292" y="0"/>
                </a:lnTo>
                <a:lnTo>
                  <a:pt x="0" y="0"/>
                </a:lnTo>
                <a:lnTo>
                  <a:pt x="0" y="1102347"/>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2" name="Google Shape;1502;p114"/>
          <p:cNvSpPr/>
          <p:nvPr/>
        </p:nvSpPr>
        <p:spPr>
          <a:xfrm>
            <a:off x="228600" y="3738283"/>
            <a:ext cx="3581400" cy="869784"/>
          </a:xfrm>
          <a:custGeom>
            <a:rect b="b" l="l" r="r" t="t"/>
            <a:pathLst>
              <a:path extrusionOk="0" h="869784" w="3581400">
                <a:moveTo>
                  <a:pt x="0" y="869784"/>
                </a:moveTo>
                <a:lnTo>
                  <a:pt x="3581400" y="869784"/>
                </a:lnTo>
                <a:lnTo>
                  <a:pt x="3581400" y="0"/>
                </a:lnTo>
                <a:lnTo>
                  <a:pt x="0" y="0"/>
                </a:lnTo>
                <a:lnTo>
                  <a:pt x="0" y="869784"/>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3" name="Google Shape;1503;p114"/>
          <p:cNvSpPr/>
          <p:nvPr/>
        </p:nvSpPr>
        <p:spPr>
          <a:xfrm>
            <a:off x="3810000" y="3738283"/>
            <a:ext cx="3368929" cy="869784"/>
          </a:xfrm>
          <a:custGeom>
            <a:rect b="b" l="l" r="r" t="t"/>
            <a:pathLst>
              <a:path extrusionOk="0" h="869784" w="3368929">
                <a:moveTo>
                  <a:pt x="0" y="869784"/>
                </a:moveTo>
                <a:lnTo>
                  <a:pt x="3368929" y="869784"/>
                </a:lnTo>
                <a:lnTo>
                  <a:pt x="3368929" y="0"/>
                </a:lnTo>
                <a:lnTo>
                  <a:pt x="0" y="0"/>
                </a:lnTo>
                <a:lnTo>
                  <a:pt x="0" y="86978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4" name="Google Shape;1504;p114"/>
          <p:cNvSpPr/>
          <p:nvPr/>
        </p:nvSpPr>
        <p:spPr>
          <a:xfrm>
            <a:off x="7178929" y="3738283"/>
            <a:ext cx="947153" cy="869784"/>
          </a:xfrm>
          <a:custGeom>
            <a:rect b="b" l="l" r="r" t="t"/>
            <a:pathLst>
              <a:path extrusionOk="0" h="869784" w="947153">
                <a:moveTo>
                  <a:pt x="0" y="869784"/>
                </a:moveTo>
                <a:lnTo>
                  <a:pt x="947153" y="869784"/>
                </a:lnTo>
                <a:lnTo>
                  <a:pt x="947153" y="0"/>
                </a:lnTo>
                <a:lnTo>
                  <a:pt x="0" y="0"/>
                </a:lnTo>
                <a:lnTo>
                  <a:pt x="0" y="86978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5" name="Google Shape;1505;p114"/>
          <p:cNvSpPr/>
          <p:nvPr/>
        </p:nvSpPr>
        <p:spPr>
          <a:xfrm>
            <a:off x="8126095" y="3738283"/>
            <a:ext cx="789292" cy="869784"/>
          </a:xfrm>
          <a:custGeom>
            <a:rect b="b" l="l" r="r" t="t"/>
            <a:pathLst>
              <a:path extrusionOk="0" h="869784" w="789292">
                <a:moveTo>
                  <a:pt x="0" y="869784"/>
                </a:moveTo>
                <a:lnTo>
                  <a:pt x="789292" y="869784"/>
                </a:lnTo>
                <a:lnTo>
                  <a:pt x="789292" y="0"/>
                </a:lnTo>
                <a:lnTo>
                  <a:pt x="0" y="0"/>
                </a:lnTo>
                <a:lnTo>
                  <a:pt x="0" y="86978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6" name="Google Shape;1506;p114"/>
          <p:cNvSpPr/>
          <p:nvPr/>
        </p:nvSpPr>
        <p:spPr>
          <a:xfrm>
            <a:off x="228600" y="4608156"/>
            <a:ext cx="3581400" cy="434378"/>
          </a:xfrm>
          <a:custGeom>
            <a:rect b="b" l="l" r="r" t="t"/>
            <a:pathLst>
              <a:path extrusionOk="0" h="434378" w="3581400">
                <a:moveTo>
                  <a:pt x="0" y="434378"/>
                </a:moveTo>
                <a:lnTo>
                  <a:pt x="3581400" y="434378"/>
                </a:lnTo>
                <a:lnTo>
                  <a:pt x="3581400" y="0"/>
                </a:lnTo>
                <a:lnTo>
                  <a:pt x="0" y="0"/>
                </a:lnTo>
                <a:lnTo>
                  <a:pt x="0" y="434378"/>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7" name="Google Shape;1507;p114"/>
          <p:cNvSpPr/>
          <p:nvPr/>
        </p:nvSpPr>
        <p:spPr>
          <a:xfrm>
            <a:off x="3810000" y="4608156"/>
            <a:ext cx="3368929" cy="434378"/>
          </a:xfrm>
          <a:custGeom>
            <a:rect b="b" l="l" r="r" t="t"/>
            <a:pathLst>
              <a:path extrusionOk="0" h="434378" w="3368929">
                <a:moveTo>
                  <a:pt x="0" y="434378"/>
                </a:moveTo>
                <a:lnTo>
                  <a:pt x="3368929" y="434378"/>
                </a:lnTo>
                <a:lnTo>
                  <a:pt x="3368929" y="0"/>
                </a:lnTo>
                <a:lnTo>
                  <a:pt x="0" y="0"/>
                </a:lnTo>
                <a:lnTo>
                  <a:pt x="0" y="434378"/>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8" name="Google Shape;1508;p114"/>
          <p:cNvSpPr/>
          <p:nvPr/>
        </p:nvSpPr>
        <p:spPr>
          <a:xfrm>
            <a:off x="7178929" y="4608156"/>
            <a:ext cx="947153" cy="434378"/>
          </a:xfrm>
          <a:custGeom>
            <a:rect b="b" l="l" r="r" t="t"/>
            <a:pathLst>
              <a:path extrusionOk="0" h="434378" w="947153">
                <a:moveTo>
                  <a:pt x="0" y="434378"/>
                </a:moveTo>
                <a:lnTo>
                  <a:pt x="947153" y="434378"/>
                </a:lnTo>
                <a:lnTo>
                  <a:pt x="947153" y="0"/>
                </a:lnTo>
                <a:lnTo>
                  <a:pt x="0" y="0"/>
                </a:lnTo>
                <a:lnTo>
                  <a:pt x="0" y="434378"/>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9" name="Google Shape;1509;p114"/>
          <p:cNvSpPr/>
          <p:nvPr/>
        </p:nvSpPr>
        <p:spPr>
          <a:xfrm>
            <a:off x="8126095" y="4608156"/>
            <a:ext cx="789292" cy="434378"/>
          </a:xfrm>
          <a:custGeom>
            <a:rect b="b" l="l" r="r" t="t"/>
            <a:pathLst>
              <a:path extrusionOk="0" h="434378" w="789292">
                <a:moveTo>
                  <a:pt x="0" y="434378"/>
                </a:moveTo>
                <a:lnTo>
                  <a:pt x="789292" y="434378"/>
                </a:lnTo>
                <a:lnTo>
                  <a:pt x="789292" y="0"/>
                </a:lnTo>
                <a:lnTo>
                  <a:pt x="0" y="0"/>
                </a:lnTo>
                <a:lnTo>
                  <a:pt x="0" y="434378"/>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0" name="Google Shape;1510;p114"/>
          <p:cNvSpPr/>
          <p:nvPr/>
        </p:nvSpPr>
        <p:spPr>
          <a:xfrm>
            <a:off x="228600" y="5042496"/>
            <a:ext cx="3581400" cy="635889"/>
          </a:xfrm>
          <a:custGeom>
            <a:rect b="b" l="l" r="r" t="t"/>
            <a:pathLst>
              <a:path extrusionOk="0" h="635888" w="3581400">
                <a:moveTo>
                  <a:pt x="0" y="635888"/>
                </a:moveTo>
                <a:lnTo>
                  <a:pt x="3581400" y="635888"/>
                </a:lnTo>
                <a:lnTo>
                  <a:pt x="3581400" y="0"/>
                </a:lnTo>
                <a:lnTo>
                  <a:pt x="0" y="0"/>
                </a:lnTo>
                <a:lnTo>
                  <a:pt x="0" y="635888"/>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1" name="Google Shape;1511;p114"/>
          <p:cNvSpPr/>
          <p:nvPr/>
        </p:nvSpPr>
        <p:spPr>
          <a:xfrm>
            <a:off x="3810000" y="5042496"/>
            <a:ext cx="3368929" cy="635889"/>
          </a:xfrm>
          <a:custGeom>
            <a:rect b="b" l="l" r="r" t="t"/>
            <a:pathLst>
              <a:path extrusionOk="0" h="635888" w="3368929">
                <a:moveTo>
                  <a:pt x="0" y="635888"/>
                </a:moveTo>
                <a:lnTo>
                  <a:pt x="3368929" y="635888"/>
                </a:lnTo>
                <a:lnTo>
                  <a:pt x="3368929" y="0"/>
                </a:lnTo>
                <a:lnTo>
                  <a:pt x="0" y="0"/>
                </a:lnTo>
                <a:lnTo>
                  <a:pt x="0" y="63588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2" name="Google Shape;1512;p114"/>
          <p:cNvSpPr/>
          <p:nvPr/>
        </p:nvSpPr>
        <p:spPr>
          <a:xfrm>
            <a:off x="7178929" y="5042496"/>
            <a:ext cx="947153" cy="635889"/>
          </a:xfrm>
          <a:custGeom>
            <a:rect b="b" l="l" r="r" t="t"/>
            <a:pathLst>
              <a:path extrusionOk="0" h="635888" w="947153">
                <a:moveTo>
                  <a:pt x="0" y="635888"/>
                </a:moveTo>
                <a:lnTo>
                  <a:pt x="947153" y="635888"/>
                </a:lnTo>
                <a:lnTo>
                  <a:pt x="947153" y="0"/>
                </a:lnTo>
                <a:lnTo>
                  <a:pt x="0" y="0"/>
                </a:lnTo>
                <a:lnTo>
                  <a:pt x="0" y="63588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3" name="Google Shape;1513;p114"/>
          <p:cNvSpPr/>
          <p:nvPr/>
        </p:nvSpPr>
        <p:spPr>
          <a:xfrm>
            <a:off x="8126095" y="5042496"/>
            <a:ext cx="789292" cy="635889"/>
          </a:xfrm>
          <a:custGeom>
            <a:rect b="b" l="l" r="r" t="t"/>
            <a:pathLst>
              <a:path extrusionOk="0" h="635888" w="789292">
                <a:moveTo>
                  <a:pt x="0" y="635888"/>
                </a:moveTo>
                <a:lnTo>
                  <a:pt x="789292" y="635888"/>
                </a:lnTo>
                <a:lnTo>
                  <a:pt x="789292" y="0"/>
                </a:lnTo>
                <a:lnTo>
                  <a:pt x="0" y="0"/>
                </a:lnTo>
                <a:lnTo>
                  <a:pt x="0" y="63588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4" name="Google Shape;1514;p114"/>
          <p:cNvSpPr/>
          <p:nvPr/>
        </p:nvSpPr>
        <p:spPr>
          <a:xfrm>
            <a:off x="228600" y="5678373"/>
            <a:ext cx="3581400" cy="667969"/>
          </a:xfrm>
          <a:custGeom>
            <a:rect b="b" l="l" r="r" t="t"/>
            <a:pathLst>
              <a:path extrusionOk="0" h="667969" w="3581400">
                <a:moveTo>
                  <a:pt x="0" y="667969"/>
                </a:moveTo>
                <a:lnTo>
                  <a:pt x="3581400" y="667969"/>
                </a:lnTo>
                <a:lnTo>
                  <a:pt x="3581400" y="0"/>
                </a:lnTo>
                <a:lnTo>
                  <a:pt x="0" y="0"/>
                </a:lnTo>
                <a:lnTo>
                  <a:pt x="0" y="667969"/>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5" name="Google Shape;1515;p114"/>
          <p:cNvSpPr/>
          <p:nvPr/>
        </p:nvSpPr>
        <p:spPr>
          <a:xfrm>
            <a:off x="3810000" y="5678373"/>
            <a:ext cx="3368929" cy="667969"/>
          </a:xfrm>
          <a:custGeom>
            <a:rect b="b" l="l" r="r" t="t"/>
            <a:pathLst>
              <a:path extrusionOk="0" h="667969" w="3368929">
                <a:moveTo>
                  <a:pt x="0" y="667969"/>
                </a:moveTo>
                <a:lnTo>
                  <a:pt x="3368929" y="667969"/>
                </a:lnTo>
                <a:lnTo>
                  <a:pt x="3368929" y="0"/>
                </a:lnTo>
                <a:lnTo>
                  <a:pt x="0" y="0"/>
                </a:lnTo>
                <a:lnTo>
                  <a:pt x="0" y="66796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6" name="Google Shape;1516;p114"/>
          <p:cNvSpPr/>
          <p:nvPr/>
        </p:nvSpPr>
        <p:spPr>
          <a:xfrm>
            <a:off x="7178929" y="5678373"/>
            <a:ext cx="947153" cy="667969"/>
          </a:xfrm>
          <a:custGeom>
            <a:rect b="b" l="l" r="r" t="t"/>
            <a:pathLst>
              <a:path extrusionOk="0" h="667969" w="947153">
                <a:moveTo>
                  <a:pt x="0" y="667969"/>
                </a:moveTo>
                <a:lnTo>
                  <a:pt x="947153" y="667969"/>
                </a:lnTo>
                <a:lnTo>
                  <a:pt x="947153" y="0"/>
                </a:lnTo>
                <a:lnTo>
                  <a:pt x="0" y="0"/>
                </a:lnTo>
                <a:lnTo>
                  <a:pt x="0" y="66796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7" name="Google Shape;1517;p114"/>
          <p:cNvSpPr/>
          <p:nvPr/>
        </p:nvSpPr>
        <p:spPr>
          <a:xfrm>
            <a:off x="8126095" y="5678373"/>
            <a:ext cx="789292" cy="667969"/>
          </a:xfrm>
          <a:custGeom>
            <a:rect b="b" l="l" r="r" t="t"/>
            <a:pathLst>
              <a:path extrusionOk="0" h="667969" w="789292">
                <a:moveTo>
                  <a:pt x="0" y="667969"/>
                </a:moveTo>
                <a:lnTo>
                  <a:pt x="789292" y="667969"/>
                </a:lnTo>
                <a:lnTo>
                  <a:pt x="789292" y="0"/>
                </a:lnTo>
                <a:lnTo>
                  <a:pt x="0" y="0"/>
                </a:lnTo>
                <a:lnTo>
                  <a:pt x="0" y="66796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8" name="Google Shape;1518;p114"/>
          <p:cNvSpPr/>
          <p:nvPr/>
        </p:nvSpPr>
        <p:spPr>
          <a:xfrm>
            <a:off x="228600" y="6346350"/>
            <a:ext cx="3581400" cy="434378"/>
          </a:xfrm>
          <a:custGeom>
            <a:rect b="b" l="l" r="r" t="t"/>
            <a:pathLst>
              <a:path extrusionOk="0" h="434378" w="3581400">
                <a:moveTo>
                  <a:pt x="0" y="434378"/>
                </a:moveTo>
                <a:lnTo>
                  <a:pt x="3581400" y="434378"/>
                </a:lnTo>
                <a:lnTo>
                  <a:pt x="3581400" y="0"/>
                </a:lnTo>
                <a:lnTo>
                  <a:pt x="0" y="0"/>
                </a:lnTo>
                <a:lnTo>
                  <a:pt x="0" y="434378"/>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9" name="Google Shape;1519;p114"/>
          <p:cNvSpPr/>
          <p:nvPr/>
        </p:nvSpPr>
        <p:spPr>
          <a:xfrm>
            <a:off x="3810000" y="6346350"/>
            <a:ext cx="3368929" cy="434378"/>
          </a:xfrm>
          <a:custGeom>
            <a:rect b="b" l="l" r="r" t="t"/>
            <a:pathLst>
              <a:path extrusionOk="0" h="434378" w="3368929">
                <a:moveTo>
                  <a:pt x="0" y="434378"/>
                </a:moveTo>
                <a:lnTo>
                  <a:pt x="3368929" y="434378"/>
                </a:lnTo>
                <a:lnTo>
                  <a:pt x="3368929" y="0"/>
                </a:lnTo>
                <a:lnTo>
                  <a:pt x="0" y="0"/>
                </a:lnTo>
                <a:lnTo>
                  <a:pt x="0" y="43437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0" name="Google Shape;1520;p114"/>
          <p:cNvSpPr/>
          <p:nvPr/>
        </p:nvSpPr>
        <p:spPr>
          <a:xfrm>
            <a:off x="7178929" y="6346350"/>
            <a:ext cx="947153" cy="434378"/>
          </a:xfrm>
          <a:custGeom>
            <a:rect b="b" l="l" r="r" t="t"/>
            <a:pathLst>
              <a:path extrusionOk="0" h="434378" w="947153">
                <a:moveTo>
                  <a:pt x="0" y="434378"/>
                </a:moveTo>
                <a:lnTo>
                  <a:pt x="947153" y="434378"/>
                </a:lnTo>
                <a:lnTo>
                  <a:pt x="947153" y="0"/>
                </a:lnTo>
                <a:lnTo>
                  <a:pt x="0" y="0"/>
                </a:lnTo>
                <a:lnTo>
                  <a:pt x="0" y="434378"/>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1" name="Google Shape;1521;p114"/>
          <p:cNvSpPr/>
          <p:nvPr/>
        </p:nvSpPr>
        <p:spPr>
          <a:xfrm>
            <a:off x="8126095" y="6346350"/>
            <a:ext cx="789292" cy="434378"/>
          </a:xfrm>
          <a:custGeom>
            <a:rect b="b" l="l" r="r" t="t"/>
            <a:pathLst>
              <a:path extrusionOk="0" h="434378" w="789292">
                <a:moveTo>
                  <a:pt x="0" y="434378"/>
                </a:moveTo>
                <a:lnTo>
                  <a:pt x="789292" y="434378"/>
                </a:lnTo>
                <a:lnTo>
                  <a:pt x="789292" y="0"/>
                </a:lnTo>
                <a:lnTo>
                  <a:pt x="0" y="0"/>
                </a:lnTo>
                <a:lnTo>
                  <a:pt x="0" y="43437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2" name="Google Shape;1522;p114"/>
          <p:cNvSpPr/>
          <p:nvPr/>
        </p:nvSpPr>
        <p:spPr>
          <a:xfrm>
            <a:off x="3810000" y="1551939"/>
            <a:ext cx="0" cy="873251"/>
          </a:xfrm>
          <a:custGeom>
            <a:rect b="b" l="l" r="r" t="t"/>
            <a:pathLst>
              <a:path extrusionOk="0" h="873251" w="120000">
                <a:moveTo>
                  <a:pt x="0" y="0"/>
                </a:moveTo>
                <a:lnTo>
                  <a:pt x="0" y="87325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3" name="Google Shape;1523;p114"/>
          <p:cNvSpPr/>
          <p:nvPr/>
        </p:nvSpPr>
        <p:spPr>
          <a:xfrm>
            <a:off x="3810000" y="2629662"/>
            <a:ext cx="0" cy="4157416"/>
          </a:xfrm>
          <a:custGeom>
            <a:rect b="b" l="l" r="r" t="t"/>
            <a:pathLst>
              <a:path extrusionOk="0" h="4157416" w="120000">
                <a:moveTo>
                  <a:pt x="0" y="0"/>
                </a:moveTo>
                <a:lnTo>
                  <a:pt x="0" y="415741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4" name="Google Shape;1524;p114"/>
          <p:cNvSpPr/>
          <p:nvPr/>
        </p:nvSpPr>
        <p:spPr>
          <a:xfrm>
            <a:off x="7178929" y="1551939"/>
            <a:ext cx="0" cy="873251"/>
          </a:xfrm>
          <a:custGeom>
            <a:rect b="b" l="l" r="r" t="t"/>
            <a:pathLst>
              <a:path extrusionOk="0" h="873251" w="120000">
                <a:moveTo>
                  <a:pt x="0" y="0"/>
                </a:moveTo>
                <a:lnTo>
                  <a:pt x="0" y="87325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5" name="Google Shape;1525;p114"/>
          <p:cNvSpPr/>
          <p:nvPr/>
        </p:nvSpPr>
        <p:spPr>
          <a:xfrm>
            <a:off x="7178929" y="2629662"/>
            <a:ext cx="0" cy="4157416"/>
          </a:xfrm>
          <a:custGeom>
            <a:rect b="b" l="l" r="r" t="t"/>
            <a:pathLst>
              <a:path extrusionOk="0" h="4157416" w="120000">
                <a:moveTo>
                  <a:pt x="0" y="0"/>
                </a:moveTo>
                <a:lnTo>
                  <a:pt x="0" y="415741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6" name="Google Shape;1526;p114"/>
          <p:cNvSpPr/>
          <p:nvPr/>
        </p:nvSpPr>
        <p:spPr>
          <a:xfrm>
            <a:off x="8126095" y="1551939"/>
            <a:ext cx="0" cy="873251"/>
          </a:xfrm>
          <a:custGeom>
            <a:rect b="b" l="l" r="r" t="t"/>
            <a:pathLst>
              <a:path extrusionOk="0" h="873251" w="120000">
                <a:moveTo>
                  <a:pt x="0" y="0"/>
                </a:moveTo>
                <a:lnTo>
                  <a:pt x="0" y="87325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7" name="Google Shape;1527;p114"/>
          <p:cNvSpPr/>
          <p:nvPr/>
        </p:nvSpPr>
        <p:spPr>
          <a:xfrm>
            <a:off x="8126095" y="2629662"/>
            <a:ext cx="0" cy="4157416"/>
          </a:xfrm>
          <a:custGeom>
            <a:rect b="b" l="l" r="r" t="t"/>
            <a:pathLst>
              <a:path extrusionOk="0" h="4157416" w="120000">
                <a:moveTo>
                  <a:pt x="0" y="0"/>
                </a:moveTo>
                <a:lnTo>
                  <a:pt x="0" y="415741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8" name="Google Shape;1528;p114"/>
          <p:cNvSpPr/>
          <p:nvPr/>
        </p:nvSpPr>
        <p:spPr>
          <a:xfrm>
            <a:off x="222250" y="1570989"/>
            <a:ext cx="8699500" cy="0"/>
          </a:xfrm>
          <a:custGeom>
            <a:rect b="b" l="l" r="r" t="t"/>
            <a:pathLst>
              <a:path extrusionOk="0" h="120000" w="8699500">
                <a:moveTo>
                  <a:pt x="0" y="0"/>
                </a:moveTo>
                <a:lnTo>
                  <a:pt x="86995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9" name="Google Shape;1529;p114"/>
          <p:cNvSpPr/>
          <p:nvPr/>
        </p:nvSpPr>
        <p:spPr>
          <a:xfrm>
            <a:off x="222250" y="2418841"/>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0" name="Google Shape;1530;p114"/>
          <p:cNvSpPr/>
          <p:nvPr/>
        </p:nvSpPr>
        <p:spPr>
          <a:xfrm>
            <a:off x="222250" y="263601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1" name="Google Shape;1531;p114"/>
          <p:cNvSpPr/>
          <p:nvPr/>
        </p:nvSpPr>
        <p:spPr>
          <a:xfrm>
            <a:off x="222250" y="373837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2" name="Google Shape;1532;p114"/>
          <p:cNvSpPr/>
          <p:nvPr/>
        </p:nvSpPr>
        <p:spPr>
          <a:xfrm>
            <a:off x="222250" y="4608068"/>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3" name="Google Shape;1533;p114"/>
          <p:cNvSpPr/>
          <p:nvPr/>
        </p:nvSpPr>
        <p:spPr>
          <a:xfrm>
            <a:off x="222250" y="5042535"/>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4" name="Google Shape;1534;p114"/>
          <p:cNvSpPr/>
          <p:nvPr/>
        </p:nvSpPr>
        <p:spPr>
          <a:xfrm>
            <a:off x="222250" y="5678385"/>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5" name="Google Shape;1535;p114"/>
          <p:cNvSpPr/>
          <p:nvPr/>
        </p:nvSpPr>
        <p:spPr>
          <a:xfrm>
            <a:off x="222250" y="634634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6" name="Google Shape;1536;p114"/>
          <p:cNvSpPr/>
          <p:nvPr/>
        </p:nvSpPr>
        <p:spPr>
          <a:xfrm>
            <a:off x="228600" y="1347342"/>
            <a:ext cx="0" cy="5439735"/>
          </a:xfrm>
          <a:custGeom>
            <a:rect b="b" l="l" r="r" t="t"/>
            <a:pathLst>
              <a:path extrusionOk="0" h="5439735" w="120000">
                <a:moveTo>
                  <a:pt x="0" y="0"/>
                </a:moveTo>
                <a:lnTo>
                  <a:pt x="0" y="543973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7" name="Google Shape;1537;p114"/>
          <p:cNvSpPr/>
          <p:nvPr/>
        </p:nvSpPr>
        <p:spPr>
          <a:xfrm>
            <a:off x="8915400" y="1347342"/>
            <a:ext cx="0" cy="5439735"/>
          </a:xfrm>
          <a:custGeom>
            <a:rect b="b" l="l" r="r" t="t"/>
            <a:pathLst>
              <a:path extrusionOk="0" h="5439735" w="120000">
                <a:moveTo>
                  <a:pt x="0" y="0"/>
                </a:moveTo>
                <a:lnTo>
                  <a:pt x="0" y="543973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8" name="Google Shape;1538;p114"/>
          <p:cNvSpPr/>
          <p:nvPr/>
        </p:nvSpPr>
        <p:spPr>
          <a:xfrm>
            <a:off x="222250" y="135369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9" name="Google Shape;1539;p114"/>
          <p:cNvSpPr/>
          <p:nvPr/>
        </p:nvSpPr>
        <p:spPr>
          <a:xfrm>
            <a:off x="222250" y="6780728"/>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0" name="Google Shape;1540;p114"/>
          <p:cNvSpPr txBox="1"/>
          <p:nvPr/>
        </p:nvSpPr>
        <p:spPr>
          <a:xfrm>
            <a:off x="755650" y="54356"/>
            <a:ext cx="7884251" cy="1236663"/>
          </a:xfrm>
          <a:prstGeom prst="rect">
            <a:avLst/>
          </a:prstGeom>
          <a:noFill/>
          <a:ln>
            <a:noFill/>
          </a:ln>
        </p:spPr>
        <p:txBody>
          <a:bodyPr anchorCtr="0" anchor="t" bIns="0" lIns="0" spcFirstLastPara="1" rIns="0" wrap="square" tIns="0">
            <a:noAutofit/>
          </a:bodyPr>
          <a:lstStyle/>
          <a:p>
            <a:pPr indent="0" lvl="0" marL="144970" marR="169280" rtl="0" algn="ctr">
              <a:lnSpc>
                <a:spcPct val="106545"/>
              </a:lnSpc>
              <a:spcBef>
                <a:spcPts val="0"/>
              </a:spcBef>
              <a:spcAft>
                <a:spcPts val="0"/>
              </a:spcAft>
              <a:buNone/>
            </a:pPr>
            <a:r>
              <a:rPr b="1" lang="en-US" sz="2750">
                <a:solidFill>
                  <a:srgbClr val="F9FC00"/>
                </a:solidFill>
                <a:latin typeface="Times New Roman"/>
                <a:ea typeface="Times New Roman"/>
                <a:cs typeface="Times New Roman"/>
                <a:sym typeface="Times New Roman"/>
              </a:rPr>
              <a:t>Tổng hợp các khuyến cáo về liệu pháp kháng tiểu</a:t>
            </a:r>
            <a:endParaRPr sz="2750">
              <a:solidFill>
                <a:srgbClr val="000000"/>
              </a:solidFill>
              <a:latin typeface="Times New Roman"/>
              <a:ea typeface="Times New Roman"/>
              <a:cs typeface="Times New Roman"/>
              <a:sym typeface="Times New Roman"/>
            </a:endParaRPr>
          </a:p>
          <a:p>
            <a:pPr indent="0" lvl="0" marL="0" marR="0" rtl="0" algn="ctr">
              <a:lnSpc>
                <a:spcPct val="122872"/>
              </a:lnSpc>
              <a:spcBef>
                <a:spcPts val="97"/>
              </a:spcBef>
              <a:spcAft>
                <a:spcPts val="0"/>
              </a:spcAft>
              <a:buNone/>
            </a:pPr>
            <a:r>
              <a:rPr b="1" lang="en-US" sz="2750">
                <a:solidFill>
                  <a:srgbClr val="F9FC00"/>
                </a:solidFill>
                <a:latin typeface="Times New Roman"/>
                <a:ea typeface="Times New Roman"/>
                <a:cs typeface="Times New Roman"/>
                <a:sym typeface="Times New Roman"/>
              </a:rPr>
              <a:t>cầu/chống đông ban đầu ở những BN xác định hoặc nhiều khả năng bị NSTE-ACS và có chỉ định PCI</a:t>
            </a:r>
            <a:endParaRPr sz="2750">
              <a:solidFill>
                <a:srgbClr val="000000"/>
              </a:solidFill>
              <a:latin typeface="Times New Roman"/>
              <a:ea typeface="Times New Roman"/>
              <a:cs typeface="Times New Roman"/>
              <a:sym typeface="Times New Roman"/>
            </a:endParaRPr>
          </a:p>
        </p:txBody>
      </p:sp>
      <p:sp>
        <p:nvSpPr>
          <p:cNvPr id="1541" name="Google Shape;1541;p114"/>
          <p:cNvSpPr txBox="1"/>
          <p:nvPr/>
        </p:nvSpPr>
        <p:spPr>
          <a:xfrm>
            <a:off x="228600" y="1353692"/>
            <a:ext cx="8686800" cy="217297"/>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250">
                <a:solidFill>
                  <a:srgbClr val="FFFFFF"/>
                </a:solidFill>
                <a:latin typeface="Calibri"/>
                <a:ea typeface="Calibri"/>
                <a:cs typeface="Calibri"/>
                <a:sym typeface="Calibri"/>
              </a:rPr>
              <a:t>Thuốc ức chế GP IIb/IIIa</a:t>
            </a:r>
            <a:endParaRPr sz="1250">
              <a:solidFill>
                <a:srgbClr val="000000"/>
              </a:solidFill>
              <a:latin typeface="Calibri"/>
              <a:ea typeface="Calibri"/>
              <a:cs typeface="Calibri"/>
              <a:sym typeface="Calibri"/>
            </a:endParaRPr>
          </a:p>
        </p:txBody>
      </p:sp>
      <p:sp>
        <p:nvSpPr>
          <p:cNvPr id="1542" name="Google Shape;1542;p114"/>
          <p:cNvSpPr txBox="1"/>
          <p:nvPr/>
        </p:nvSpPr>
        <p:spPr>
          <a:xfrm>
            <a:off x="228600" y="1570989"/>
            <a:ext cx="3581400" cy="847851"/>
          </a:xfrm>
          <a:prstGeom prst="rect">
            <a:avLst/>
          </a:prstGeom>
          <a:noFill/>
          <a:ln>
            <a:noFill/>
          </a:ln>
        </p:spPr>
        <p:txBody>
          <a:bodyPr anchorCtr="0" anchor="t" bIns="0" lIns="0" spcFirstLastPara="1" rIns="0" wrap="square" tIns="0">
            <a:noAutofit/>
          </a:bodyPr>
          <a:lstStyle/>
          <a:p>
            <a:pPr indent="0" lvl="0" marL="68897" marR="79609" rtl="0" algn="l">
              <a:lnSpc>
                <a:spcPct val="122000"/>
              </a:lnSpc>
              <a:spcBef>
                <a:spcPts val="0"/>
              </a:spcBef>
              <a:spcAft>
                <a:spcPts val="0"/>
              </a:spcAft>
              <a:buNone/>
            </a:pPr>
            <a:r>
              <a:rPr lang="en-US" sz="1250">
                <a:solidFill>
                  <a:srgbClr val="FFFFFF"/>
                </a:solidFill>
                <a:latin typeface="Calibri"/>
                <a:ea typeface="Calibri"/>
                <a:cs typeface="Calibri"/>
                <a:sym typeface="Calibri"/>
              </a:rPr>
              <a:t>Sử dụng thuốc ức chế GP IIb/IIIa cho những BN </a:t>
            </a:r>
            <a:endParaRPr sz="1250">
              <a:solidFill>
                <a:srgbClr val="000000"/>
              </a:solidFill>
              <a:latin typeface="Calibri"/>
              <a:ea typeface="Calibri"/>
              <a:cs typeface="Calibri"/>
              <a:sym typeface="Calibri"/>
            </a:endParaRPr>
          </a:p>
          <a:p>
            <a:pPr indent="0" lvl="0" marL="68897" marR="79609" rtl="0" algn="l">
              <a:lnSpc>
                <a:spcPct val="122000"/>
              </a:lnSpc>
              <a:spcBef>
                <a:spcPts val="126"/>
              </a:spcBef>
              <a:spcAft>
                <a:spcPts val="0"/>
              </a:spcAft>
              <a:buNone/>
            </a:pPr>
            <a:r>
              <a:rPr lang="en-US" sz="1250">
                <a:solidFill>
                  <a:srgbClr val="FFFFFF"/>
                </a:solidFill>
                <a:latin typeface="Calibri"/>
                <a:ea typeface="Calibri"/>
                <a:cs typeface="Calibri"/>
                <a:sym typeface="Calibri"/>
              </a:rPr>
              <a:t>được điều trị can thiệp sớm và DAPT với những BN </a:t>
            </a:r>
            <a:endParaRPr sz="1250">
              <a:solidFill>
                <a:srgbClr val="000000"/>
              </a:solidFill>
              <a:latin typeface="Calibri"/>
              <a:ea typeface="Calibri"/>
              <a:cs typeface="Calibri"/>
              <a:sym typeface="Calibri"/>
            </a:endParaRPr>
          </a:p>
          <a:p>
            <a:pPr indent="0" lvl="0" marL="68897" marR="79609" rtl="0" algn="l">
              <a:lnSpc>
                <a:spcPct val="122000"/>
              </a:lnSpc>
              <a:spcBef>
                <a:spcPts val="126"/>
              </a:spcBef>
              <a:spcAft>
                <a:spcPts val="0"/>
              </a:spcAft>
              <a:buNone/>
            </a:pPr>
            <a:r>
              <a:rPr lang="en-US" sz="1250">
                <a:solidFill>
                  <a:srgbClr val="FFFFFF"/>
                </a:solidFill>
                <a:latin typeface="Calibri"/>
                <a:ea typeface="Calibri"/>
                <a:cs typeface="Calibri"/>
                <a:sym typeface="Calibri"/>
              </a:rPr>
              <a:t>có đặc điểm nguy cơ trung bình/cao (ví dụ</a:t>
            </a:r>
            <a:endParaRPr sz="1250">
              <a:solidFill>
                <a:srgbClr val="000000"/>
              </a:solidFill>
              <a:latin typeface="Calibri"/>
              <a:ea typeface="Calibri"/>
              <a:cs typeface="Calibri"/>
              <a:sym typeface="Calibri"/>
            </a:endParaRPr>
          </a:p>
          <a:p>
            <a:pPr indent="0" lvl="0" marL="68897" marR="0" rtl="0" algn="l">
              <a:lnSpc>
                <a:spcPct val="101725"/>
              </a:lnSpc>
              <a:spcBef>
                <a:spcPts val="126"/>
              </a:spcBef>
              <a:spcAft>
                <a:spcPts val="0"/>
              </a:spcAft>
              <a:buNone/>
            </a:pPr>
            <a:r>
              <a:rPr lang="en-US" sz="1250">
                <a:solidFill>
                  <a:srgbClr val="FFFFFF"/>
                </a:solidFill>
                <a:latin typeface="Calibri"/>
                <a:ea typeface="Calibri"/>
                <a:cs typeface="Calibri"/>
                <a:sym typeface="Calibri"/>
              </a:rPr>
              <a:t>troponin dương tính)</a:t>
            </a:r>
            <a:endParaRPr sz="1250">
              <a:solidFill>
                <a:srgbClr val="000000"/>
              </a:solidFill>
              <a:latin typeface="Calibri"/>
              <a:ea typeface="Calibri"/>
              <a:cs typeface="Calibri"/>
              <a:sym typeface="Calibri"/>
            </a:endParaRPr>
          </a:p>
        </p:txBody>
      </p:sp>
      <p:sp>
        <p:nvSpPr>
          <p:cNvPr id="1543" name="Google Shape;1543;p114"/>
          <p:cNvSpPr txBox="1"/>
          <p:nvPr/>
        </p:nvSpPr>
        <p:spPr>
          <a:xfrm>
            <a:off x="3810000" y="1570989"/>
            <a:ext cx="3368929" cy="847851"/>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Lựa chọn hay dùng bao gồm eptifibatide hoặc</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tirofiban</a:t>
            </a:r>
            <a:endParaRPr sz="1250">
              <a:solidFill>
                <a:srgbClr val="000000"/>
              </a:solidFill>
              <a:latin typeface="Calibri"/>
              <a:ea typeface="Calibri"/>
              <a:cs typeface="Calibri"/>
              <a:sym typeface="Calibri"/>
            </a:endParaRPr>
          </a:p>
        </p:txBody>
      </p:sp>
      <p:sp>
        <p:nvSpPr>
          <p:cNvPr id="1544" name="Google Shape;1544;p114"/>
          <p:cNvSpPr txBox="1"/>
          <p:nvPr/>
        </p:nvSpPr>
        <p:spPr>
          <a:xfrm>
            <a:off x="7178929" y="1570989"/>
            <a:ext cx="947166" cy="847851"/>
          </a:xfrm>
          <a:prstGeom prst="rect">
            <a:avLst/>
          </a:prstGeom>
          <a:noFill/>
          <a:ln>
            <a:noFill/>
          </a:ln>
        </p:spPr>
        <p:txBody>
          <a:bodyPr anchorCtr="0" anchor="t" bIns="0" lIns="0" spcFirstLastPara="1" rIns="0" wrap="square" tIns="0">
            <a:noAutofit/>
          </a:bodyPr>
          <a:lstStyle/>
          <a:p>
            <a:pPr indent="0" lvl="0" marL="375586" marR="363337" rtl="0" algn="ctr">
              <a:lnSpc>
                <a:spcPct val="101725"/>
              </a:lnSpc>
              <a:spcBef>
                <a:spcPts val="0"/>
              </a:spcBef>
              <a:spcAft>
                <a:spcPts val="0"/>
              </a:spcAft>
              <a:buNone/>
            </a:pPr>
            <a:r>
              <a:rPr lang="en-US" sz="1250">
                <a:solidFill>
                  <a:srgbClr val="081D57"/>
                </a:solidFill>
                <a:latin typeface="Calibri"/>
                <a:ea typeface="Calibri"/>
                <a:cs typeface="Calibri"/>
                <a:sym typeface="Calibri"/>
              </a:rPr>
              <a:t>IIb</a:t>
            </a:r>
            <a:endParaRPr sz="1250">
              <a:solidFill>
                <a:srgbClr val="000000"/>
              </a:solidFill>
              <a:latin typeface="Calibri"/>
              <a:ea typeface="Calibri"/>
              <a:cs typeface="Calibri"/>
              <a:sym typeface="Calibri"/>
            </a:endParaRPr>
          </a:p>
        </p:txBody>
      </p:sp>
      <p:sp>
        <p:nvSpPr>
          <p:cNvPr id="1545" name="Google Shape;1545;p114"/>
          <p:cNvSpPr txBox="1"/>
          <p:nvPr/>
        </p:nvSpPr>
        <p:spPr>
          <a:xfrm>
            <a:off x="8126095" y="1570989"/>
            <a:ext cx="789304" cy="847851"/>
          </a:xfrm>
          <a:prstGeom prst="rect">
            <a:avLst/>
          </a:prstGeom>
          <a:noFill/>
          <a:ln>
            <a:noFill/>
          </a:ln>
        </p:spPr>
        <p:txBody>
          <a:bodyPr anchorCtr="0" anchor="t" bIns="0" lIns="0" spcFirstLastPara="1" rIns="0" wrap="square" tIns="0">
            <a:noAutofit/>
          </a:bodyPr>
          <a:lstStyle/>
          <a:p>
            <a:pPr indent="0" lvl="0" marL="329485" marR="322052"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546" name="Google Shape;1546;p114"/>
          <p:cNvSpPr txBox="1"/>
          <p:nvPr/>
        </p:nvSpPr>
        <p:spPr>
          <a:xfrm>
            <a:off x="228600" y="2418841"/>
            <a:ext cx="8686800" cy="21717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250">
                <a:solidFill>
                  <a:srgbClr val="FFFFFF"/>
                </a:solidFill>
                <a:latin typeface="Calibri"/>
                <a:ea typeface="Calibri"/>
                <a:cs typeface="Calibri"/>
                <a:sym typeface="Calibri"/>
              </a:rPr>
              <a:t>Thuốc chống đông và tiêu fibrin đường tiêm truyền</a:t>
            </a:r>
            <a:endParaRPr sz="1250">
              <a:solidFill>
                <a:srgbClr val="000000"/>
              </a:solidFill>
              <a:latin typeface="Calibri"/>
              <a:ea typeface="Calibri"/>
              <a:cs typeface="Calibri"/>
              <a:sym typeface="Calibri"/>
            </a:endParaRPr>
          </a:p>
        </p:txBody>
      </p:sp>
      <p:sp>
        <p:nvSpPr>
          <p:cNvPr id="1547" name="Google Shape;1547;p114"/>
          <p:cNvSpPr txBox="1"/>
          <p:nvPr/>
        </p:nvSpPr>
        <p:spPr>
          <a:xfrm>
            <a:off x="228600" y="2636012"/>
            <a:ext cx="3581400" cy="110236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lang="en-US" sz="1250">
                <a:solidFill>
                  <a:srgbClr val="FFFFFF"/>
                </a:solidFill>
                <a:latin typeface="Calibri"/>
                <a:ea typeface="Calibri"/>
                <a:cs typeface="Calibri"/>
                <a:sym typeface="Calibri"/>
              </a:rPr>
              <a:t>Enoxparin TDD trong thời gian nằm viện cho đến</a:t>
            </a:r>
            <a:endParaRPr sz="1250">
              <a:solidFill>
                <a:srgbClr val="000000"/>
              </a:solidFill>
              <a:latin typeface="Calibri"/>
              <a:ea typeface="Calibri"/>
              <a:cs typeface="Calibri"/>
              <a:sym typeface="Calibri"/>
            </a:endParaRPr>
          </a:p>
          <a:p>
            <a:pPr indent="0" lvl="0" marL="68897" marR="0" rtl="0" algn="l">
              <a:lnSpc>
                <a:spcPct val="101725"/>
              </a:lnSpc>
              <a:spcBef>
                <a:spcPts val="125"/>
              </a:spcBef>
              <a:spcAft>
                <a:spcPts val="0"/>
              </a:spcAft>
              <a:buNone/>
            </a:pPr>
            <a:r>
              <a:rPr lang="en-US" sz="1250">
                <a:solidFill>
                  <a:srgbClr val="FFFFFF"/>
                </a:solidFill>
                <a:latin typeface="Calibri"/>
                <a:ea typeface="Calibri"/>
                <a:cs typeface="Calibri"/>
                <a:sym typeface="Calibri"/>
              </a:rPr>
              <a:t>khi PCI được tiến hành</a:t>
            </a:r>
            <a:endParaRPr sz="1250">
              <a:solidFill>
                <a:srgbClr val="000000"/>
              </a:solidFill>
              <a:latin typeface="Calibri"/>
              <a:ea typeface="Calibri"/>
              <a:cs typeface="Calibri"/>
              <a:sym typeface="Calibri"/>
            </a:endParaRPr>
          </a:p>
        </p:txBody>
      </p:sp>
      <p:sp>
        <p:nvSpPr>
          <p:cNvPr id="1548" name="Google Shape;1548;p114"/>
          <p:cNvSpPr txBox="1"/>
          <p:nvPr/>
        </p:nvSpPr>
        <p:spPr>
          <a:xfrm>
            <a:off x="3810000" y="2636012"/>
            <a:ext cx="3368929" cy="1102360"/>
          </a:xfrm>
          <a:prstGeom prst="rect">
            <a:avLst/>
          </a:prstGeom>
          <a:noFill/>
          <a:ln>
            <a:noFill/>
          </a:ln>
        </p:spPr>
        <p:txBody>
          <a:bodyPr anchorCtr="0" anchor="t" bIns="0" lIns="0" spcFirstLastPara="1" rIns="0" wrap="square" tIns="0">
            <a:noAutofit/>
          </a:bodyPr>
          <a:lstStyle/>
          <a:p>
            <a:pPr indent="0" lvl="0" marL="72771" marR="712770" rtl="0" algn="just">
              <a:lnSpc>
                <a:spcPct val="101725"/>
              </a:lnSpc>
              <a:spcBef>
                <a:spcPts val="0"/>
              </a:spcBef>
              <a:spcAft>
                <a:spcPts val="0"/>
              </a:spcAft>
              <a:buNone/>
            </a:pPr>
            <a:r>
              <a:rPr lang="en-US" sz="1250">
                <a:solidFill>
                  <a:srgbClr val="081D57"/>
                </a:solidFill>
                <a:latin typeface="Calibri"/>
                <a:ea typeface="Calibri"/>
                <a:cs typeface="Calibri"/>
                <a:sym typeface="Calibri"/>
              </a:rPr>
              <a:t>1mg /kg TDD mỗi 12h (giảm liều xuống</a:t>
            </a:r>
            <a:endParaRPr sz="1250">
              <a:solidFill>
                <a:srgbClr val="000000"/>
              </a:solidFill>
              <a:latin typeface="Calibri"/>
              <a:ea typeface="Calibri"/>
              <a:cs typeface="Calibri"/>
              <a:sym typeface="Calibri"/>
            </a:endParaRPr>
          </a:p>
          <a:p>
            <a:pPr indent="0" lvl="0" marL="72771" marR="66480" rtl="0" algn="just">
              <a:lnSpc>
                <a:spcPct val="122000"/>
              </a:lnSpc>
              <a:spcBef>
                <a:spcPts val="125"/>
              </a:spcBef>
              <a:spcAft>
                <a:spcPts val="0"/>
              </a:spcAft>
              <a:buNone/>
            </a:pPr>
            <a:r>
              <a:rPr lang="en-US" sz="1250">
                <a:solidFill>
                  <a:srgbClr val="081D57"/>
                </a:solidFill>
                <a:latin typeface="Calibri"/>
                <a:ea typeface="Calibri"/>
                <a:cs typeface="Calibri"/>
                <a:sym typeface="Calibri"/>
              </a:rPr>
              <a:t>1mg /kg /ngày ở những BN có CrCl &lt;30 mL/phút) </a:t>
            </a:r>
            <a:endParaRPr sz="1250">
              <a:solidFill>
                <a:srgbClr val="000000"/>
              </a:solidFill>
              <a:latin typeface="Calibri"/>
              <a:ea typeface="Calibri"/>
              <a:cs typeface="Calibri"/>
              <a:sym typeface="Calibri"/>
            </a:endParaRPr>
          </a:p>
          <a:p>
            <a:pPr indent="0" lvl="0" marL="72771" marR="66480" rtl="0" algn="just">
              <a:lnSpc>
                <a:spcPct val="122000"/>
              </a:lnSpc>
              <a:spcBef>
                <a:spcPts val="126"/>
              </a:spcBef>
              <a:spcAft>
                <a:spcPts val="0"/>
              </a:spcAft>
              <a:buNone/>
            </a:pPr>
            <a:r>
              <a:rPr lang="en-US" sz="1250">
                <a:solidFill>
                  <a:srgbClr val="081D57"/>
                </a:solidFill>
                <a:latin typeface="Calibri"/>
                <a:ea typeface="Calibri"/>
                <a:cs typeface="Calibri"/>
                <a:sym typeface="Calibri"/>
              </a:rPr>
              <a:t>Ở một số BN chọn lọc dùng liều nạp ban đầu 30 </a:t>
            </a:r>
            <a:endParaRPr sz="1250">
              <a:solidFill>
                <a:srgbClr val="000000"/>
              </a:solidFill>
              <a:latin typeface="Calibri"/>
              <a:ea typeface="Calibri"/>
              <a:cs typeface="Calibri"/>
              <a:sym typeface="Calibri"/>
            </a:endParaRPr>
          </a:p>
          <a:p>
            <a:pPr indent="0" lvl="0" marL="72771" marR="66480" rtl="0" algn="just">
              <a:lnSpc>
                <a:spcPct val="122000"/>
              </a:lnSpc>
              <a:spcBef>
                <a:spcPts val="126"/>
              </a:spcBef>
              <a:spcAft>
                <a:spcPts val="0"/>
              </a:spcAft>
              <a:buNone/>
            </a:pPr>
            <a:r>
              <a:rPr lang="en-US" sz="1250">
                <a:solidFill>
                  <a:srgbClr val="081D57"/>
                </a:solidFill>
                <a:latin typeface="Calibri"/>
                <a:ea typeface="Calibri"/>
                <a:cs typeface="Calibri"/>
                <a:sym typeface="Calibri"/>
              </a:rPr>
              <a:t>mg TTM</a:t>
            </a:r>
            <a:endParaRPr sz="1250">
              <a:solidFill>
                <a:srgbClr val="000000"/>
              </a:solidFill>
              <a:latin typeface="Calibri"/>
              <a:ea typeface="Calibri"/>
              <a:cs typeface="Calibri"/>
              <a:sym typeface="Calibri"/>
            </a:endParaRPr>
          </a:p>
        </p:txBody>
      </p:sp>
      <p:sp>
        <p:nvSpPr>
          <p:cNvPr id="1549" name="Google Shape;1549;p114"/>
          <p:cNvSpPr txBox="1"/>
          <p:nvPr/>
        </p:nvSpPr>
        <p:spPr>
          <a:xfrm>
            <a:off x="7178929" y="2636012"/>
            <a:ext cx="947166" cy="1102360"/>
          </a:xfrm>
          <a:prstGeom prst="rect">
            <a:avLst/>
          </a:prstGeom>
          <a:noFill/>
          <a:ln>
            <a:noFill/>
          </a:ln>
        </p:spPr>
        <p:txBody>
          <a:bodyPr anchorCtr="0" anchor="t" bIns="0" lIns="0" spcFirstLastPara="1" rIns="0" wrap="square" tIns="0">
            <a:noAutofit/>
          </a:bodyPr>
          <a:lstStyle/>
          <a:p>
            <a:pPr indent="0" lvl="0" marL="432712" marR="423839"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550" name="Google Shape;1550;p114"/>
          <p:cNvSpPr txBox="1"/>
          <p:nvPr/>
        </p:nvSpPr>
        <p:spPr>
          <a:xfrm>
            <a:off x="8126095" y="2636012"/>
            <a:ext cx="789304" cy="1102360"/>
          </a:xfrm>
          <a:prstGeom prst="rect">
            <a:avLst/>
          </a:prstGeom>
          <a:noFill/>
          <a:ln>
            <a:noFill/>
          </a:ln>
        </p:spPr>
        <p:txBody>
          <a:bodyPr anchorCtr="0" anchor="t" bIns="0" lIns="0" spcFirstLastPara="1" rIns="0" wrap="square" tIns="0">
            <a:noAutofit/>
          </a:bodyPr>
          <a:lstStyle/>
          <a:p>
            <a:pPr indent="0" lvl="0" marL="329461" marR="316231" rtl="0" algn="ctr">
              <a:lnSpc>
                <a:spcPct val="101725"/>
              </a:lnSpc>
              <a:spcBef>
                <a:spcPts val="0"/>
              </a:spcBef>
              <a:spcAft>
                <a:spcPts val="0"/>
              </a:spcAft>
              <a:buNone/>
            </a:pPr>
            <a:r>
              <a:rPr lang="en-US" sz="1250">
                <a:solidFill>
                  <a:srgbClr val="081D57"/>
                </a:solidFill>
                <a:latin typeface="Calibri"/>
                <a:ea typeface="Calibri"/>
                <a:cs typeface="Calibri"/>
                <a:sym typeface="Calibri"/>
              </a:rPr>
              <a:t>A</a:t>
            </a:r>
            <a:endParaRPr sz="1250">
              <a:solidFill>
                <a:srgbClr val="000000"/>
              </a:solidFill>
              <a:latin typeface="Calibri"/>
              <a:ea typeface="Calibri"/>
              <a:cs typeface="Calibri"/>
              <a:sym typeface="Calibri"/>
            </a:endParaRPr>
          </a:p>
        </p:txBody>
      </p:sp>
      <p:sp>
        <p:nvSpPr>
          <p:cNvPr id="1551" name="Google Shape;1551;p114"/>
          <p:cNvSpPr txBox="1"/>
          <p:nvPr/>
        </p:nvSpPr>
        <p:spPr>
          <a:xfrm>
            <a:off x="228600" y="3738372"/>
            <a:ext cx="3581400" cy="869695"/>
          </a:xfrm>
          <a:prstGeom prst="rect">
            <a:avLst/>
          </a:prstGeom>
          <a:noFill/>
          <a:ln>
            <a:noFill/>
          </a:ln>
        </p:spPr>
        <p:txBody>
          <a:bodyPr anchorCtr="0" anchor="t" bIns="0" lIns="0" spcFirstLastPara="1" rIns="0" wrap="square" tIns="0">
            <a:noAutofit/>
          </a:bodyPr>
          <a:lstStyle/>
          <a:p>
            <a:pPr indent="0" lvl="0" marL="68897" marR="147131" rtl="0" algn="l">
              <a:lnSpc>
                <a:spcPct val="122000"/>
              </a:lnSpc>
              <a:spcBef>
                <a:spcPts val="0"/>
              </a:spcBef>
              <a:spcAft>
                <a:spcPts val="0"/>
              </a:spcAft>
              <a:buNone/>
            </a:pPr>
            <a:r>
              <a:rPr lang="en-US" sz="1250">
                <a:solidFill>
                  <a:srgbClr val="FFFFFF"/>
                </a:solidFill>
                <a:latin typeface="Calibri"/>
                <a:ea typeface="Calibri"/>
                <a:cs typeface="Calibri"/>
                <a:sym typeface="Calibri"/>
              </a:rPr>
              <a:t>Bivalirudin cho đến khi tiến hành chụp mạch chẩn </a:t>
            </a:r>
            <a:endParaRPr sz="1250">
              <a:solidFill>
                <a:srgbClr val="000000"/>
              </a:solidFill>
              <a:latin typeface="Calibri"/>
              <a:ea typeface="Calibri"/>
              <a:cs typeface="Calibri"/>
              <a:sym typeface="Calibri"/>
            </a:endParaRPr>
          </a:p>
          <a:p>
            <a:pPr indent="0" lvl="0" marL="68897" marR="147131" rtl="0" algn="l">
              <a:lnSpc>
                <a:spcPct val="122000"/>
              </a:lnSpc>
              <a:spcBef>
                <a:spcPts val="126"/>
              </a:spcBef>
              <a:spcAft>
                <a:spcPts val="0"/>
              </a:spcAft>
              <a:buNone/>
            </a:pPr>
            <a:r>
              <a:rPr lang="en-US" sz="1250">
                <a:solidFill>
                  <a:srgbClr val="FFFFFF"/>
                </a:solidFill>
                <a:latin typeface="Calibri"/>
                <a:ea typeface="Calibri"/>
                <a:cs typeface="Calibri"/>
                <a:sym typeface="Calibri"/>
              </a:rPr>
              <a:t>đoán hoặc PCI ở những BN chỉ được điều trị can </a:t>
            </a:r>
            <a:endParaRPr sz="1250">
              <a:solidFill>
                <a:srgbClr val="000000"/>
              </a:solidFill>
              <a:latin typeface="Calibri"/>
              <a:ea typeface="Calibri"/>
              <a:cs typeface="Calibri"/>
              <a:sym typeface="Calibri"/>
            </a:endParaRPr>
          </a:p>
          <a:p>
            <a:pPr indent="0" lvl="0" marL="68897" marR="147131" rtl="0" algn="l">
              <a:lnSpc>
                <a:spcPct val="122000"/>
              </a:lnSpc>
              <a:spcBef>
                <a:spcPts val="126"/>
              </a:spcBef>
              <a:spcAft>
                <a:spcPts val="0"/>
              </a:spcAft>
              <a:buNone/>
            </a:pPr>
            <a:r>
              <a:rPr lang="en-US" sz="1250">
                <a:solidFill>
                  <a:srgbClr val="FFFFFF"/>
                </a:solidFill>
                <a:latin typeface="Calibri"/>
                <a:ea typeface="Calibri"/>
                <a:cs typeface="Calibri"/>
                <a:sym typeface="Calibri"/>
              </a:rPr>
              <a:t>thiệp sớm</a:t>
            </a:r>
            <a:endParaRPr sz="1250">
              <a:solidFill>
                <a:srgbClr val="000000"/>
              </a:solidFill>
              <a:latin typeface="Calibri"/>
              <a:ea typeface="Calibri"/>
              <a:cs typeface="Calibri"/>
              <a:sym typeface="Calibri"/>
            </a:endParaRPr>
          </a:p>
        </p:txBody>
      </p:sp>
      <p:sp>
        <p:nvSpPr>
          <p:cNvPr id="1552" name="Google Shape;1552;p114"/>
          <p:cNvSpPr txBox="1"/>
          <p:nvPr/>
        </p:nvSpPr>
        <p:spPr>
          <a:xfrm>
            <a:off x="3810000" y="3738372"/>
            <a:ext cx="3368929" cy="869695"/>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Liều nạp 0,10 mg /kg, liều nạp tiếp theo 0.25</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mg /kg /h</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Chỉ dùng GP IIb/IIIa dự phòng ở những bệnh</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nhân được điều trị DAPT</a:t>
            </a:r>
            <a:endParaRPr sz="1250">
              <a:solidFill>
                <a:srgbClr val="000000"/>
              </a:solidFill>
              <a:latin typeface="Calibri"/>
              <a:ea typeface="Calibri"/>
              <a:cs typeface="Calibri"/>
              <a:sym typeface="Calibri"/>
            </a:endParaRPr>
          </a:p>
        </p:txBody>
      </p:sp>
      <p:sp>
        <p:nvSpPr>
          <p:cNvPr id="1553" name="Google Shape;1553;p114"/>
          <p:cNvSpPr txBox="1"/>
          <p:nvPr/>
        </p:nvSpPr>
        <p:spPr>
          <a:xfrm>
            <a:off x="7178929" y="3738372"/>
            <a:ext cx="947166" cy="869695"/>
          </a:xfrm>
          <a:prstGeom prst="rect">
            <a:avLst/>
          </a:prstGeom>
          <a:noFill/>
          <a:ln>
            <a:noFill/>
          </a:ln>
        </p:spPr>
        <p:txBody>
          <a:bodyPr anchorCtr="0" anchor="t" bIns="0" lIns="0" spcFirstLastPara="1" rIns="0" wrap="square" tIns="0">
            <a:noAutofit/>
          </a:bodyPr>
          <a:lstStyle/>
          <a:p>
            <a:pPr indent="0" lvl="0" marL="432736" marR="423943"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554" name="Google Shape;1554;p114"/>
          <p:cNvSpPr txBox="1"/>
          <p:nvPr/>
        </p:nvSpPr>
        <p:spPr>
          <a:xfrm>
            <a:off x="8126095" y="3738372"/>
            <a:ext cx="789304" cy="869695"/>
          </a:xfrm>
          <a:prstGeom prst="rect">
            <a:avLst/>
          </a:prstGeom>
          <a:noFill/>
          <a:ln>
            <a:noFill/>
          </a:ln>
        </p:spPr>
        <p:txBody>
          <a:bodyPr anchorCtr="0" anchor="t" bIns="0" lIns="0" spcFirstLastPara="1" rIns="0" wrap="square" tIns="0">
            <a:noAutofit/>
          </a:bodyPr>
          <a:lstStyle/>
          <a:p>
            <a:pPr indent="0" lvl="0" marL="329485" marR="322052"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555" name="Google Shape;1555;p114"/>
          <p:cNvSpPr txBox="1"/>
          <p:nvPr/>
        </p:nvSpPr>
        <p:spPr>
          <a:xfrm>
            <a:off x="228600" y="4608068"/>
            <a:ext cx="3581400" cy="434467"/>
          </a:xfrm>
          <a:prstGeom prst="rect">
            <a:avLst/>
          </a:prstGeom>
          <a:noFill/>
          <a:ln>
            <a:noFill/>
          </a:ln>
        </p:spPr>
        <p:txBody>
          <a:bodyPr anchorCtr="0" anchor="t" bIns="0" lIns="0" spcFirstLastPara="1" rIns="0" wrap="square" tIns="0">
            <a:noAutofit/>
          </a:bodyPr>
          <a:lstStyle/>
          <a:p>
            <a:pPr indent="0" lvl="0" marL="68897" marR="278496" rtl="0" algn="l">
              <a:lnSpc>
                <a:spcPct val="122000"/>
              </a:lnSpc>
              <a:spcBef>
                <a:spcPts val="0"/>
              </a:spcBef>
              <a:spcAft>
                <a:spcPts val="0"/>
              </a:spcAft>
              <a:buNone/>
            </a:pPr>
            <a:r>
              <a:rPr lang="en-US" sz="1250">
                <a:solidFill>
                  <a:srgbClr val="FFFFFF"/>
                </a:solidFill>
                <a:latin typeface="Calibri"/>
                <a:ea typeface="Calibri"/>
                <a:cs typeface="Calibri"/>
                <a:sym typeface="Calibri"/>
              </a:rPr>
              <a:t>Fondaparinux TDD trong thời gian nằm viện cho </a:t>
            </a:r>
            <a:endParaRPr sz="1250">
              <a:solidFill>
                <a:srgbClr val="000000"/>
              </a:solidFill>
              <a:latin typeface="Calibri"/>
              <a:ea typeface="Calibri"/>
              <a:cs typeface="Calibri"/>
              <a:sym typeface="Calibri"/>
            </a:endParaRPr>
          </a:p>
          <a:p>
            <a:pPr indent="0" lvl="0" marL="68897" marR="278496" rtl="0" algn="l">
              <a:lnSpc>
                <a:spcPct val="122000"/>
              </a:lnSpc>
              <a:spcBef>
                <a:spcPts val="126"/>
              </a:spcBef>
              <a:spcAft>
                <a:spcPts val="0"/>
              </a:spcAft>
              <a:buNone/>
            </a:pPr>
            <a:r>
              <a:rPr lang="en-US" sz="1250">
                <a:solidFill>
                  <a:srgbClr val="FFFFFF"/>
                </a:solidFill>
                <a:latin typeface="Calibri"/>
                <a:ea typeface="Calibri"/>
                <a:cs typeface="Calibri"/>
                <a:sym typeface="Calibri"/>
              </a:rPr>
              <a:t>đến khi tiến hành PCI</a:t>
            </a:r>
            <a:endParaRPr sz="1250">
              <a:solidFill>
                <a:srgbClr val="000000"/>
              </a:solidFill>
              <a:latin typeface="Calibri"/>
              <a:ea typeface="Calibri"/>
              <a:cs typeface="Calibri"/>
              <a:sym typeface="Calibri"/>
            </a:endParaRPr>
          </a:p>
        </p:txBody>
      </p:sp>
      <p:sp>
        <p:nvSpPr>
          <p:cNvPr id="1556" name="Google Shape;1556;p114"/>
          <p:cNvSpPr txBox="1"/>
          <p:nvPr/>
        </p:nvSpPr>
        <p:spPr>
          <a:xfrm>
            <a:off x="3810000" y="4608068"/>
            <a:ext cx="3368929" cy="434467"/>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2,5 mg TDD hàng ngày</a:t>
            </a:r>
            <a:endParaRPr sz="1250">
              <a:solidFill>
                <a:srgbClr val="000000"/>
              </a:solidFill>
              <a:latin typeface="Calibri"/>
              <a:ea typeface="Calibri"/>
              <a:cs typeface="Calibri"/>
              <a:sym typeface="Calibri"/>
            </a:endParaRPr>
          </a:p>
        </p:txBody>
      </p:sp>
      <p:sp>
        <p:nvSpPr>
          <p:cNvPr id="1557" name="Google Shape;1557;p114"/>
          <p:cNvSpPr txBox="1"/>
          <p:nvPr/>
        </p:nvSpPr>
        <p:spPr>
          <a:xfrm>
            <a:off x="7178929" y="4608068"/>
            <a:ext cx="947166" cy="434467"/>
          </a:xfrm>
          <a:prstGeom prst="rect">
            <a:avLst/>
          </a:prstGeom>
          <a:noFill/>
          <a:ln>
            <a:noFill/>
          </a:ln>
        </p:spPr>
        <p:txBody>
          <a:bodyPr anchorCtr="0" anchor="t" bIns="0" lIns="0" spcFirstLastPara="1" rIns="0" wrap="square" tIns="0">
            <a:noAutofit/>
          </a:bodyPr>
          <a:lstStyle/>
          <a:p>
            <a:pPr indent="0" lvl="0" marL="432712" marR="423839"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558" name="Google Shape;1558;p114"/>
          <p:cNvSpPr txBox="1"/>
          <p:nvPr/>
        </p:nvSpPr>
        <p:spPr>
          <a:xfrm>
            <a:off x="8126095" y="4608068"/>
            <a:ext cx="789304" cy="434467"/>
          </a:xfrm>
          <a:prstGeom prst="rect">
            <a:avLst/>
          </a:prstGeom>
          <a:noFill/>
          <a:ln>
            <a:noFill/>
          </a:ln>
        </p:spPr>
        <p:txBody>
          <a:bodyPr anchorCtr="0" anchor="t" bIns="0" lIns="0" spcFirstLastPara="1" rIns="0" wrap="square" tIns="0">
            <a:noAutofit/>
          </a:bodyPr>
          <a:lstStyle/>
          <a:p>
            <a:pPr indent="0" lvl="0" marL="329461" marR="321855"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559" name="Google Shape;1559;p114"/>
          <p:cNvSpPr txBox="1"/>
          <p:nvPr/>
        </p:nvSpPr>
        <p:spPr>
          <a:xfrm>
            <a:off x="228600" y="5042535"/>
            <a:ext cx="3581400" cy="635850"/>
          </a:xfrm>
          <a:prstGeom prst="rect">
            <a:avLst/>
          </a:prstGeom>
          <a:noFill/>
          <a:ln>
            <a:noFill/>
          </a:ln>
        </p:spPr>
        <p:txBody>
          <a:bodyPr anchorCtr="0" anchor="t" bIns="0" lIns="0" spcFirstLastPara="1" rIns="0" wrap="square" tIns="0">
            <a:noAutofit/>
          </a:bodyPr>
          <a:lstStyle/>
          <a:p>
            <a:pPr indent="0" lvl="0" marL="68897" marR="202728" rtl="0" algn="l">
              <a:lnSpc>
                <a:spcPct val="122000"/>
              </a:lnSpc>
              <a:spcBef>
                <a:spcPts val="0"/>
              </a:spcBef>
              <a:spcAft>
                <a:spcPts val="0"/>
              </a:spcAft>
              <a:buNone/>
            </a:pPr>
            <a:r>
              <a:rPr lang="en-US" sz="1250">
                <a:solidFill>
                  <a:srgbClr val="FFFFFF"/>
                </a:solidFill>
                <a:latin typeface="Calibri"/>
                <a:ea typeface="Calibri"/>
                <a:cs typeface="Calibri"/>
                <a:sym typeface="Calibri"/>
              </a:rPr>
              <a:t>Sử dụng thuốc chống đông bổ sung kháng yếu tố </a:t>
            </a:r>
            <a:endParaRPr sz="1250">
              <a:solidFill>
                <a:srgbClr val="000000"/>
              </a:solidFill>
              <a:latin typeface="Calibri"/>
              <a:ea typeface="Calibri"/>
              <a:cs typeface="Calibri"/>
              <a:sym typeface="Calibri"/>
            </a:endParaRPr>
          </a:p>
          <a:p>
            <a:pPr indent="0" lvl="0" marL="68897" marR="202728" rtl="0" algn="l">
              <a:lnSpc>
                <a:spcPct val="122000"/>
              </a:lnSpc>
              <a:spcBef>
                <a:spcPts val="125"/>
              </a:spcBef>
              <a:spcAft>
                <a:spcPts val="0"/>
              </a:spcAft>
              <a:buNone/>
            </a:pPr>
            <a:r>
              <a:rPr lang="en-US" sz="1250">
                <a:solidFill>
                  <a:srgbClr val="FFFFFF"/>
                </a:solidFill>
                <a:latin typeface="Calibri"/>
                <a:ea typeface="Calibri"/>
                <a:cs typeface="Calibri"/>
                <a:sym typeface="Calibri"/>
              </a:rPr>
              <a:t>IIa nếu PCI được thực hiện khi BN đang dùng </a:t>
            </a:r>
            <a:endParaRPr sz="1250">
              <a:solidFill>
                <a:srgbClr val="000000"/>
              </a:solidFill>
              <a:latin typeface="Calibri"/>
              <a:ea typeface="Calibri"/>
              <a:cs typeface="Calibri"/>
              <a:sym typeface="Calibri"/>
            </a:endParaRPr>
          </a:p>
          <a:p>
            <a:pPr indent="0" lvl="0" marL="68897" marR="202728" rtl="0" algn="l">
              <a:lnSpc>
                <a:spcPct val="122000"/>
              </a:lnSpc>
              <a:spcBef>
                <a:spcPts val="125"/>
              </a:spcBef>
              <a:spcAft>
                <a:spcPts val="0"/>
              </a:spcAft>
              <a:buNone/>
            </a:pPr>
            <a:r>
              <a:rPr lang="en-US" sz="1250">
                <a:solidFill>
                  <a:srgbClr val="FFFFFF"/>
                </a:solidFill>
                <a:latin typeface="Calibri"/>
                <a:ea typeface="Calibri"/>
                <a:cs typeface="Calibri"/>
                <a:sym typeface="Calibri"/>
              </a:rPr>
              <a:t>fondaparinux</a:t>
            </a:r>
            <a:endParaRPr sz="1250">
              <a:solidFill>
                <a:srgbClr val="000000"/>
              </a:solidFill>
              <a:latin typeface="Calibri"/>
              <a:ea typeface="Calibri"/>
              <a:cs typeface="Calibri"/>
              <a:sym typeface="Calibri"/>
            </a:endParaRPr>
          </a:p>
        </p:txBody>
      </p:sp>
      <p:sp>
        <p:nvSpPr>
          <p:cNvPr id="1560" name="Google Shape;1560;p114"/>
          <p:cNvSpPr txBox="1"/>
          <p:nvPr/>
        </p:nvSpPr>
        <p:spPr>
          <a:xfrm>
            <a:off x="3810000" y="5042535"/>
            <a:ext cx="3368929" cy="635850"/>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N/A</a:t>
            </a:r>
            <a:endParaRPr sz="1250">
              <a:solidFill>
                <a:srgbClr val="000000"/>
              </a:solidFill>
              <a:latin typeface="Calibri"/>
              <a:ea typeface="Calibri"/>
              <a:cs typeface="Calibri"/>
              <a:sym typeface="Calibri"/>
            </a:endParaRPr>
          </a:p>
        </p:txBody>
      </p:sp>
      <p:sp>
        <p:nvSpPr>
          <p:cNvPr id="1561" name="Google Shape;1561;p114"/>
          <p:cNvSpPr txBox="1"/>
          <p:nvPr/>
        </p:nvSpPr>
        <p:spPr>
          <a:xfrm>
            <a:off x="7178929" y="5042535"/>
            <a:ext cx="947166" cy="635850"/>
          </a:xfrm>
          <a:prstGeom prst="rect">
            <a:avLst/>
          </a:prstGeom>
          <a:noFill/>
          <a:ln>
            <a:noFill/>
          </a:ln>
        </p:spPr>
        <p:txBody>
          <a:bodyPr anchorCtr="0" anchor="t" bIns="0" lIns="0" spcFirstLastPara="1" rIns="0" wrap="square" tIns="0">
            <a:noAutofit/>
          </a:bodyPr>
          <a:lstStyle/>
          <a:p>
            <a:pPr indent="0" lvl="0" marL="432712" marR="423839"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562" name="Google Shape;1562;p114"/>
          <p:cNvSpPr txBox="1"/>
          <p:nvPr/>
        </p:nvSpPr>
        <p:spPr>
          <a:xfrm>
            <a:off x="8126095" y="5042535"/>
            <a:ext cx="789304" cy="635850"/>
          </a:xfrm>
          <a:prstGeom prst="rect">
            <a:avLst/>
          </a:prstGeom>
          <a:noFill/>
          <a:ln>
            <a:noFill/>
          </a:ln>
        </p:spPr>
        <p:txBody>
          <a:bodyPr anchorCtr="0" anchor="t" bIns="0" lIns="0" spcFirstLastPara="1" rIns="0" wrap="square" tIns="0">
            <a:noAutofit/>
          </a:bodyPr>
          <a:lstStyle/>
          <a:p>
            <a:pPr indent="0" lvl="0" marL="329461" marR="321855"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563" name="Google Shape;1563;p114"/>
          <p:cNvSpPr txBox="1"/>
          <p:nvPr/>
        </p:nvSpPr>
        <p:spPr>
          <a:xfrm>
            <a:off x="228600" y="5678385"/>
            <a:ext cx="3581400" cy="667956"/>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lang="en-US" sz="1250">
                <a:solidFill>
                  <a:srgbClr val="FFFFFF"/>
                </a:solidFill>
                <a:latin typeface="Calibri"/>
                <a:ea typeface="Calibri"/>
                <a:cs typeface="Calibri"/>
                <a:sym typeface="Calibri"/>
              </a:rPr>
              <a:t>IV UFH trong 48h hoặc cho đến khi tiến hành PCI</a:t>
            </a:r>
            <a:endParaRPr sz="1250">
              <a:solidFill>
                <a:srgbClr val="000000"/>
              </a:solidFill>
              <a:latin typeface="Calibri"/>
              <a:ea typeface="Calibri"/>
              <a:cs typeface="Calibri"/>
              <a:sym typeface="Calibri"/>
            </a:endParaRPr>
          </a:p>
        </p:txBody>
      </p:sp>
      <p:sp>
        <p:nvSpPr>
          <p:cNvPr id="1564" name="Google Shape;1564;p114"/>
          <p:cNvSpPr txBox="1"/>
          <p:nvPr/>
        </p:nvSpPr>
        <p:spPr>
          <a:xfrm>
            <a:off x="3810000" y="5678385"/>
            <a:ext cx="3368929" cy="667956"/>
          </a:xfrm>
          <a:prstGeom prst="rect">
            <a:avLst/>
          </a:prstGeom>
          <a:noFill/>
          <a:ln>
            <a:noFill/>
          </a:ln>
        </p:spPr>
        <p:txBody>
          <a:bodyPr anchorCtr="0" anchor="t" bIns="0" lIns="0" spcFirstLastPara="1" rIns="0" wrap="square" tIns="0">
            <a:noAutofit/>
          </a:bodyPr>
          <a:lstStyle/>
          <a:p>
            <a:pPr indent="0" lvl="0" marL="72771" marR="187438" rtl="0" algn="l">
              <a:lnSpc>
                <a:spcPct val="122000"/>
              </a:lnSpc>
              <a:spcBef>
                <a:spcPts val="0"/>
              </a:spcBef>
              <a:spcAft>
                <a:spcPts val="0"/>
              </a:spcAft>
              <a:buNone/>
            </a:pPr>
            <a:r>
              <a:rPr lang="en-US" sz="1250">
                <a:solidFill>
                  <a:srgbClr val="081D57"/>
                </a:solidFill>
                <a:latin typeface="Calibri"/>
                <a:ea typeface="Calibri"/>
                <a:cs typeface="Calibri"/>
                <a:sym typeface="Calibri"/>
              </a:rPr>
              <a:t>Liều nạp đầu 60 IU/kg (tối đa 4000 IU) với liều </a:t>
            </a:r>
            <a:endParaRPr sz="1250">
              <a:solidFill>
                <a:srgbClr val="000000"/>
              </a:solidFill>
              <a:latin typeface="Calibri"/>
              <a:ea typeface="Calibri"/>
              <a:cs typeface="Calibri"/>
              <a:sym typeface="Calibri"/>
            </a:endParaRPr>
          </a:p>
          <a:p>
            <a:pPr indent="0" lvl="0" marL="72771" marR="187438" rtl="0" algn="l">
              <a:lnSpc>
                <a:spcPct val="122000"/>
              </a:lnSpc>
              <a:spcBef>
                <a:spcPts val="126"/>
              </a:spcBef>
              <a:spcAft>
                <a:spcPts val="0"/>
              </a:spcAft>
              <a:buNone/>
            </a:pPr>
            <a:r>
              <a:rPr lang="en-US" sz="1250">
                <a:solidFill>
                  <a:srgbClr val="081D57"/>
                </a:solidFill>
                <a:latin typeface="Calibri"/>
                <a:ea typeface="Calibri"/>
                <a:cs typeface="Calibri"/>
                <a:sym typeface="Calibri"/>
              </a:rPr>
              <a:t>truyền đầu tiên 12 IU/kg /h (tối đa 1000 IU) </a:t>
            </a:r>
            <a:endParaRPr sz="1250">
              <a:solidFill>
                <a:srgbClr val="000000"/>
              </a:solidFill>
              <a:latin typeface="Calibri"/>
              <a:ea typeface="Calibri"/>
              <a:cs typeface="Calibri"/>
              <a:sym typeface="Calibri"/>
            </a:endParaRPr>
          </a:p>
          <a:p>
            <a:pPr indent="0" lvl="0" marL="72771" marR="187438" rtl="0" algn="l">
              <a:lnSpc>
                <a:spcPct val="122000"/>
              </a:lnSpc>
              <a:spcBef>
                <a:spcPts val="126"/>
              </a:spcBef>
              <a:spcAft>
                <a:spcPts val="0"/>
              </a:spcAft>
              <a:buNone/>
            </a:pPr>
            <a:r>
              <a:rPr lang="en-US" sz="1250">
                <a:solidFill>
                  <a:srgbClr val="081D57"/>
                </a:solidFill>
                <a:latin typeface="Calibri"/>
                <a:ea typeface="Calibri"/>
                <a:cs typeface="Calibri"/>
                <a:sym typeface="Calibri"/>
              </a:rPr>
              <a:t>Chỉnh liều theo aPTT</a:t>
            </a:r>
            <a:endParaRPr sz="1250">
              <a:solidFill>
                <a:srgbClr val="000000"/>
              </a:solidFill>
              <a:latin typeface="Calibri"/>
              <a:ea typeface="Calibri"/>
              <a:cs typeface="Calibri"/>
              <a:sym typeface="Calibri"/>
            </a:endParaRPr>
          </a:p>
        </p:txBody>
      </p:sp>
      <p:sp>
        <p:nvSpPr>
          <p:cNvPr id="1565" name="Google Shape;1565;p114"/>
          <p:cNvSpPr txBox="1"/>
          <p:nvPr/>
        </p:nvSpPr>
        <p:spPr>
          <a:xfrm>
            <a:off x="7178929" y="5678385"/>
            <a:ext cx="947166" cy="667956"/>
          </a:xfrm>
          <a:prstGeom prst="rect">
            <a:avLst/>
          </a:prstGeom>
          <a:noFill/>
          <a:ln>
            <a:noFill/>
          </a:ln>
        </p:spPr>
        <p:txBody>
          <a:bodyPr anchorCtr="0" anchor="t" bIns="0" lIns="0" spcFirstLastPara="1" rIns="0" wrap="square" tIns="0">
            <a:noAutofit/>
          </a:bodyPr>
          <a:lstStyle/>
          <a:p>
            <a:pPr indent="0" lvl="0" marL="432736" marR="423943"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566" name="Google Shape;1566;p114"/>
          <p:cNvSpPr txBox="1"/>
          <p:nvPr/>
        </p:nvSpPr>
        <p:spPr>
          <a:xfrm>
            <a:off x="8126095" y="5678385"/>
            <a:ext cx="789304" cy="667956"/>
          </a:xfrm>
          <a:prstGeom prst="rect">
            <a:avLst/>
          </a:prstGeom>
          <a:noFill/>
          <a:ln>
            <a:noFill/>
          </a:ln>
        </p:spPr>
        <p:txBody>
          <a:bodyPr anchorCtr="0" anchor="t" bIns="0" lIns="0" spcFirstLastPara="1" rIns="0" wrap="square" tIns="0">
            <a:noAutofit/>
          </a:bodyPr>
          <a:lstStyle/>
          <a:p>
            <a:pPr indent="0" lvl="0" marL="329485" marR="322052"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567" name="Google Shape;1567;p114"/>
          <p:cNvSpPr txBox="1"/>
          <p:nvPr/>
        </p:nvSpPr>
        <p:spPr>
          <a:xfrm>
            <a:off x="228600" y="6346342"/>
            <a:ext cx="3581400" cy="434385"/>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lang="en-US" sz="1250">
                <a:solidFill>
                  <a:srgbClr val="FFFFFF"/>
                </a:solidFill>
                <a:latin typeface="Calibri"/>
                <a:ea typeface="Calibri"/>
                <a:cs typeface="Calibri"/>
                <a:sym typeface="Calibri"/>
              </a:rPr>
              <a:t>Điều trị tiêu sợi huyết IV không được khuyến cáo ở BN NSTE-ACS</a:t>
            </a:r>
            <a:endParaRPr sz="1250">
              <a:solidFill>
                <a:srgbClr val="000000"/>
              </a:solidFill>
              <a:latin typeface="Calibri"/>
              <a:ea typeface="Calibri"/>
              <a:cs typeface="Calibri"/>
              <a:sym typeface="Calibri"/>
            </a:endParaRPr>
          </a:p>
        </p:txBody>
      </p:sp>
      <p:sp>
        <p:nvSpPr>
          <p:cNvPr id="1568" name="Google Shape;1568;p114"/>
          <p:cNvSpPr txBox="1"/>
          <p:nvPr/>
        </p:nvSpPr>
        <p:spPr>
          <a:xfrm>
            <a:off x="3810000" y="6346342"/>
            <a:ext cx="3368929" cy="434385"/>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N/A</a:t>
            </a:r>
            <a:endParaRPr sz="1250">
              <a:solidFill>
                <a:srgbClr val="000000"/>
              </a:solidFill>
              <a:latin typeface="Calibri"/>
              <a:ea typeface="Calibri"/>
              <a:cs typeface="Calibri"/>
              <a:sym typeface="Calibri"/>
            </a:endParaRPr>
          </a:p>
        </p:txBody>
      </p:sp>
      <p:sp>
        <p:nvSpPr>
          <p:cNvPr id="1569" name="Google Shape;1569;p114"/>
          <p:cNvSpPr txBox="1"/>
          <p:nvPr/>
        </p:nvSpPr>
        <p:spPr>
          <a:xfrm>
            <a:off x="7178929" y="6346342"/>
            <a:ext cx="947166" cy="434385"/>
          </a:xfrm>
          <a:prstGeom prst="rect">
            <a:avLst/>
          </a:prstGeom>
          <a:noFill/>
          <a:ln>
            <a:noFill/>
          </a:ln>
        </p:spPr>
        <p:txBody>
          <a:bodyPr anchorCtr="0" anchor="t" bIns="0" lIns="0" spcFirstLastPara="1" rIns="0" wrap="square" tIns="0">
            <a:noAutofit/>
          </a:bodyPr>
          <a:lstStyle/>
          <a:p>
            <a:pPr indent="0" lvl="0" marL="171576" marR="0" rtl="0" algn="l">
              <a:lnSpc>
                <a:spcPct val="101725"/>
              </a:lnSpc>
              <a:spcBef>
                <a:spcPts val="0"/>
              </a:spcBef>
              <a:spcAft>
                <a:spcPts val="0"/>
              </a:spcAft>
              <a:buNone/>
            </a:pPr>
            <a:r>
              <a:rPr lang="en-US" sz="1250">
                <a:solidFill>
                  <a:srgbClr val="F9FC00"/>
                </a:solidFill>
                <a:latin typeface="Calibri"/>
                <a:ea typeface="Calibri"/>
                <a:cs typeface="Calibri"/>
                <a:sym typeface="Calibri"/>
              </a:rPr>
              <a:t>III: Có hại</a:t>
            </a:r>
            <a:endParaRPr sz="1250">
              <a:solidFill>
                <a:srgbClr val="000000"/>
              </a:solidFill>
              <a:latin typeface="Calibri"/>
              <a:ea typeface="Calibri"/>
              <a:cs typeface="Calibri"/>
              <a:sym typeface="Calibri"/>
            </a:endParaRPr>
          </a:p>
        </p:txBody>
      </p:sp>
      <p:sp>
        <p:nvSpPr>
          <p:cNvPr id="1570" name="Google Shape;1570;p114"/>
          <p:cNvSpPr txBox="1"/>
          <p:nvPr/>
        </p:nvSpPr>
        <p:spPr>
          <a:xfrm>
            <a:off x="8126095" y="6346342"/>
            <a:ext cx="789304" cy="434385"/>
          </a:xfrm>
          <a:prstGeom prst="rect">
            <a:avLst/>
          </a:prstGeom>
          <a:noFill/>
          <a:ln>
            <a:noFill/>
          </a:ln>
        </p:spPr>
        <p:txBody>
          <a:bodyPr anchorCtr="0" anchor="t" bIns="0" lIns="0" spcFirstLastPara="1" rIns="0" wrap="square" tIns="0">
            <a:noAutofit/>
          </a:bodyPr>
          <a:lstStyle/>
          <a:p>
            <a:pPr indent="0" lvl="0" marL="329461" marR="316231" rtl="0" algn="ctr">
              <a:lnSpc>
                <a:spcPct val="101725"/>
              </a:lnSpc>
              <a:spcBef>
                <a:spcPts val="0"/>
              </a:spcBef>
              <a:spcAft>
                <a:spcPts val="0"/>
              </a:spcAft>
              <a:buNone/>
            </a:pPr>
            <a:r>
              <a:rPr lang="en-US" sz="1250">
                <a:solidFill>
                  <a:srgbClr val="081D57"/>
                </a:solidFill>
                <a:latin typeface="Calibri"/>
                <a:ea typeface="Calibri"/>
                <a:cs typeface="Calibri"/>
                <a:sym typeface="Calibri"/>
              </a:rPr>
              <a:t>A</a:t>
            </a:r>
            <a:endParaRPr sz="125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4" name="Shape 1574"/>
        <p:cNvGrpSpPr/>
        <p:nvPr/>
      </p:nvGrpSpPr>
      <p:grpSpPr>
        <a:xfrm>
          <a:off x="0" y="0"/>
          <a:ext cx="0" cy="0"/>
          <a:chOff x="0" y="0"/>
          <a:chExt cx="0" cy="0"/>
        </a:xfrm>
      </p:grpSpPr>
      <p:sp>
        <p:nvSpPr>
          <p:cNvPr id="1575" name="Google Shape;1575;p115"/>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6" name="Google Shape;1576;p115"/>
          <p:cNvSpPr/>
          <p:nvPr/>
        </p:nvSpPr>
        <p:spPr>
          <a:xfrm>
            <a:off x="228600" y="1353794"/>
            <a:ext cx="8686800" cy="217195"/>
          </a:xfrm>
          <a:custGeom>
            <a:rect b="b" l="l" r="r" t="t"/>
            <a:pathLst>
              <a:path extrusionOk="0" h="217195" w="8686800">
                <a:moveTo>
                  <a:pt x="0" y="217195"/>
                </a:moveTo>
                <a:lnTo>
                  <a:pt x="8686800" y="217195"/>
                </a:lnTo>
                <a:lnTo>
                  <a:pt x="8686800" y="0"/>
                </a:lnTo>
                <a:lnTo>
                  <a:pt x="0" y="0"/>
                </a:lnTo>
                <a:lnTo>
                  <a:pt x="0" y="217195"/>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7" name="Google Shape;1577;p115"/>
          <p:cNvSpPr/>
          <p:nvPr/>
        </p:nvSpPr>
        <p:spPr>
          <a:xfrm>
            <a:off x="228600" y="1570989"/>
            <a:ext cx="3581400" cy="847851"/>
          </a:xfrm>
          <a:custGeom>
            <a:rect b="b" l="l" r="r" t="t"/>
            <a:pathLst>
              <a:path extrusionOk="0" h="847851" w="3581400">
                <a:moveTo>
                  <a:pt x="0" y="847851"/>
                </a:moveTo>
                <a:lnTo>
                  <a:pt x="3581400" y="847851"/>
                </a:lnTo>
                <a:lnTo>
                  <a:pt x="3581400" y="0"/>
                </a:lnTo>
                <a:lnTo>
                  <a:pt x="0" y="0"/>
                </a:lnTo>
                <a:lnTo>
                  <a:pt x="0" y="847851"/>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8" name="Google Shape;1578;p115"/>
          <p:cNvSpPr/>
          <p:nvPr/>
        </p:nvSpPr>
        <p:spPr>
          <a:xfrm>
            <a:off x="3810000" y="1570989"/>
            <a:ext cx="3368929" cy="847851"/>
          </a:xfrm>
          <a:custGeom>
            <a:rect b="b" l="l" r="r" t="t"/>
            <a:pathLst>
              <a:path extrusionOk="0" h="847851" w="3368929">
                <a:moveTo>
                  <a:pt x="0" y="847851"/>
                </a:moveTo>
                <a:lnTo>
                  <a:pt x="3368929" y="847851"/>
                </a:lnTo>
                <a:lnTo>
                  <a:pt x="3368929" y="0"/>
                </a:lnTo>
                <a:lnTo>
                  <a:pt x="0" y="0"/>
                </a:lnTo>
                <a:lnTo>
                  <a:pt x="0" y="84785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9" name="Google Shape;1579;p115"/>
          <p:cNvSpPr/>
          <p:nvPr/>
        </p:nvSpPr>
        <p:spPr>
          <a:xfrm>
            <a:off x="7178929" y="1570989"/>
            <a:ext cx="947153" cy="847851"/>
          </a:xfrm>
          <a:custGeom>
            <a:rect b="b" l="l" r="r" t="t"/>
            <a:pathLst>
              <a:path extrusionOk="0" h="847851" w="947153">
                <a:moveTo>
                  <a:pt x="0" y="847851"/>
                </a:moveTo>
                <a:lnTo>
                  <a:pt x="947153" y="847851"/>
                </a:lnTo>
                <a:lnTo>
                  <a:pt x="947153" y="0"/>
                </a:lnTo>
                <a:lnTo>
                  <a:pt x="0" y="0"/>
                </a:lnTo>
                <a:lnTo>
                  <a:pt x="0" y="84785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0" name="Google Shape;1580;p115"/>
          <p:cNvSpPr/>
          <p:nvPr/>
        </p:nvSpPr>
        <p:spPr>
          <a:xfrm>
            <a:off x="8126095" y="1570989"/>
            <a:ext cx="789292" cy="847851"/>
          </a:xfrm>
          <a:custGeom>
            <a:rect b="b" l="l" r="r" t="t"/>
            <a:pathLst>
              <a:path extrusionOk="0" h="847851" w="789292">
                <a:moveTo>
                  <a:pt x="0" y="847851"/>
                </a:moveTo>
                <a:lnTo>
                  <a:pt x="789292" y="847851"/>
                </a:lnTo>
                <a:lnTo>
                  <a:pt x="789292" y="0"/>
                </a:lnTo>
                <a:lnTo>
                  <a:pt x="0" y="0"/>
                </a:lnTo>
                <a:lnTo>
                  <a:pt x="0" y="847851"/>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1" name="Google Shape;1581;p115"/>
          <p:cNvSpPr/>
          <p:nvPr/>
        </p:nvSpPr>
        <p:spPr>
          <a:xfrm>
            <a:off x="228600" y="2418816"/>
            <a:ext cx="8686800" cy="217195"/>
          </a:xfrm>
          <a:custGeom>
            <a:rect b="b" l="l" r="r" t="t"/>
            <a:pathLst>
              <a:path extrusionOk="0" h="217195" w="8686800">
                <a:moveTo>
                  <a:pt x="0" y="217195"/>
                </a:moveTo>
                <a:lnTo>
                  <a:pt x="8686800" y="217195"/>
                </a:lnTo>
                <a:lnTo>
                  <a:pt x="8686800" y="0"/>
                </a:lnTo>
                <a:lnTo>
                  <a:pt x="0" y="0"/>
                </a:lnTo>
                <a:lnTo>
                  <a:pt x="0" y="217195"/>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2" name="Google Shape;1582;p115"/>
          <p:cNvSpPr/>
          <p:nvPr/>
        </p:nvSpPr>
        <p:spPr>
          <a:xfrm>
            <a:off x="228600" y="2636024"/>
            <a:ext cx="3581400" cy="1102347"/>
          </a:xfrm>
          <a:custGeom>
            <a:rect b="b" l="l" r="r" t="t"/>
            <a:pathLst>
              <a:path extrusionOk="0" h="1102347" w="3581400">
                <a:moveTo>
                  <a:pt x="0" y="1102347"/>
                </a:moveTo>
                <a:lnTo>
                  <a:pt x="3581400" y="1102347"/>
                </a:lnTo>
                <a:lnTo>
                  <a:pt x="3581400" y="0"/>
                </a:lnTo>
                <a:lnTo>
                  <a:pt x="0" y="0"/>
                </a:lnTo>
                <a:lnTo>
                  <a:pt x="0" y="1102347"/>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3" name="Google Shape;1583;p115"/>
          <p:cNvSpPr/>
          <p:nvPr/>
        </p:nvSpPr>
        <p:spPr>
          <a:xfrm>
            <a:off x="3810000" y="2636024"/>
            <a:ext cx="3368929" cy="1102347"/>
          </a:xfrm>
          <a:custGeom>
            <a:rect b="b" l="l" r="r" t="t"/>
            <a:pathLst>
              <a:path extrusionOk="0" h="1102347" w="3368929">
                <a:moveTo>
                  <a:pt x="0" y="1102347"/>
                </a:moveTo>
                <a:lnTo>
                  <a:pt x="3368929" y="1102347"/>
                </a:lnTo>
                <a:lnTo>
                  <a:pt x="3368929" y="0"/>
                </a:lnTo>
                <a:lnTo>
                  <a:pt x="0" y="0"/>
                </a:lnTo>
                <a:lnTo>
                  <a:pt x="0" y="1102347"/>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4" name="Google Shape;1584;p115"/>
          <p:cNvSpPr/>
          <p:nvPr/>
        </p:nvSpPr>
        <p:spPr>
          <a:xfrm>
            <a:off x="7178929" y="2636024"/>
            <a:ext cx="947153" cy="1102347"/>
          </a:xfrm>
          <a:custGeom>
            <a:rect b="b" l="l" r="r" t="t"/>
            <a:pathLst>
              <a:path extrusionOk="0" h="1102347" w="947153">
                <a:moveTo>
                  <a:pt x="0" y="1102347"/>
                </a:moveTo>
                <a:lnTo>
                  <a:pt x="947153" y="1102347"/>
                </a:lnTo>
                <a:lnTo>
                  <a:pt x="947153" y="0"/>
                </a:lnTo>
                <a:lnTo>
                  <a:pt x="0" y="0"/>
                </a:lnTo>
                <a:lnTo>
                  <a:pt x="0" y="1102347"/>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5" name="Google Shape;1585;p115"/>
          <p:cNvSpPr/>
          <p:nvPr/>
        </p:nvSpPr>
        <p:spPr>
          <a:xfrm>
            <a:off x="8126095" y="2636024"/>
            <a:ext cx="789292" cy="1102347"/>
          </a:xfrm>
          <a:custGeom>
            <a:rect b="b" l="l" r="r" t="t"/>
            <a:pathLst>
              <a:path extrusionOk="0" h="1102347" w="789292">
                <a:moveTo>
                  <a:pt x="0" y="1102347"/>
                </a:moveTo>
                <a:lnTo>
                  <a:pt x="789292" y="1102347"/>
                </a:lnTo>
                <a:lnTo>
                  <a:pt x="789292" y="0"/>
                </a:lnTo>
                <a:lnTo>
                  <a:pt x="0" y="0"/>
                </a:lnTo>
                <a:lnTo>
                  <a:pt x="0" y="1102347"/>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6" name="Google Shape;1586;p115"/>
          <p:cNvSpPr/>
          <p:nvPr/>
        </p:nvSpPr>
        <p:spPr>
          <a:xfrm>
            <a:off x="228600" y="3738283"/>
            <a:ext cx="3581400" cy="869784"/>
          </a:xfrm>
          <a:custGeom>
            <a:rect b="b" l="l" r="r" t="t"/>
            <a:pathLst>
              <a:path extrusionOk="0" h="869784" w="3581400">
                <a:moveTo>
                  <a:pt x="0" y="869784"/>
                </a:moveTo>
                <a:lnTo>
                  <a:pt x="3581400" y="869784"/>
                </a:lnTo>
                <a:lnTo>
                  <a:pt x="3581400" y="0"/>
                </a:lnTo>
                <a:lnTo>
                  <a:pt x="0" y="0"/>
                </a:lnTo>
                <a:lnTo>
                  <a:pt x="0" y="869784"/>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7" name="Google Shape;1587;p115"/>
          <p:cNvSpPr/>
          <p:nvPr/>
        </p:nvSpPr>
        <p:spPr>
          <a:xfrm>
            <a:off x="3810000" y="3738283"/>
            <a:ext cx="3368929" cy="869784"/>
          </a:xfrm>
          <a:custGeom>
            <a:rect b="b" l="l" r="r" t="t"/>
            <a:pathLst>
              <a:path extrusionOk="0" h="869784" w="3368929">
                <a:moveTo>
                  <a:pt x="0" y="869784"/>
                </a:moveTo>
                <a:lnTo>
                  <a:pt x="3368929" y="869784"/>
                </a:lnTo>
                <a:lnTo>
                  <a:pt x="3368929" y="0"/>
                </a:lnTo>
                <a:lnTo>
                  <a:pt x="0" y="0"/>
                </a:lnTo>
                <a:lnTo>
                  <a:pt x="0" y="86978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8" name="Google Shape;1588;p115"/>
          <p:cNvSpPr/>
          <p:nvPr/>
        </p:nvSpPr>
        <p:spPr>
          <a:xfrm>
            <a:off x="7178929" y="3738283"/>
            <a:ext cx="947153" cy="869784"/>
          </a:xfrm>
          <a:custGeom>
            <a:rect b="b" l="l" r="r" t="t"/>
            <a:pathLst>
              <a:path extrusionOk="0" h="869784" w="947153">
                <a:moveTo>
                  <a:pt x="0" y="869784"/>
                </a:moveTo>
                <a:lnTo>
                  <a:pt x="947153" y="869784"/>
                </a:lnTo>
                <a:lnTo>
                  <a:pt x="947153" y="0"/>
                </a:lnTo>
                <a:lnTo>
                  <a:pt x="0" y="0"/>
                </a:lnTo>
                <a:lnTo>
                  <a:pt x="0" y="86978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9" name="Google Shape;1589;p115"/>
          <p:cNvSpPr/>
          <p:nvPr/>
        </p:nvSpPr>
        <p:spPr>
          <a:xfrm>
            <a:off x="8126095" y="3738283"/>
            <a:ext cx="789292" cy="869784"/>
          </a:xfrm>
          <a:custGeom>
            <a:rect b="b" l="l" r="r" t="t"/>
            <a:pathLst>
              <a:path extrusionOk="0" h="869784" w="789292">
                <a:moveTo>
                  <a:pt x="0" y="869784"/>
                </a:moveTo>
                <a:lnTo>
                  <a:pt x="789292" y="869784"/>
                </a:lnTo>
                <a:lnTo>
                  <a:pt x="789292" y="0"/>
                </a:lnTo>
                <a:lnTo>
                  <a:pt x="0" y="0"/>
                </a:lnTo>
                <a:lnTo>
                  <a:pt x="0" y="869784"/>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0" name="Google Shape;1590;p115"/>
          <p:cNvSpPr/>
          <p:nvPr/>
        </p:nvSpPr>
        <p:spPr>
          <a:xfrm>
            <a:off x="228600" y="4608156"/>
            <a:ext cx="3581400" cy="434378"/>
          </a:xfrm>
          <a:custGeom>
            <a:rect b="b" l="l" r="r" t="t"/>
            <a:pathLst>
              <a:path extrusionOk="0" h="434378" w="3581400">
                <a:moveTo>
                  <a:pt x="0" y="434378"/>
                </a:moveTo>
                <a:lnTo>
                  <a:pt x="3581400" y="434378"/>
                </a:lnTo>
                <a:lnTo>
                  <a:pt x="3581400" y="0"/>
                </a:lnTo>
                <a:lnTo>
                  <a:pt x="0" y="0"/>
                </a:lnTo>
                <a:lnTo>
                  <a:pt x="0" y="434378"/>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1" name="Google Shape;1591;p115"/>
          <p:cNvSpPr/>
          <p:nvPr/>
        </p:nvSpPr>
        <p:spPr>
          <a:xfrm>
            <a:off x="3810000" y="4608156"/>
            <a:ext cx="3368929" cy="434378"/>
          </a:xfrm>
          <a:custGeom>
            <a:rect b="b" l="l" r="r" t="t"/>
            <a:pathLst>
              <a:path extrusionOk="0" h="434378" w="3368929">
                <a:moveTo>
                  <a:pt x="0" y="434378"/>
                </a:moveTo>
                <a:lnTo>
                  <a:pt x="3368929" y="434378"/>
                </a:lnTo>
                <a:lnTo>
                  <a:pt x="3368929" y="0"/>
                </a:lnTo>
                <a:lnTo>
                  <a:pt x="0" y="0"/>
                </a:lnTo>
                <a:lnTo>
                  <a:pt x="0" y="434378"/>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2" name="Google Shape;1592;p115"/>
          <p:cNvSpPr/>
          <p:nvPr/>
        </p:nvSpPr>
        <p:spPr>
          <a:xfrm>
            <a:off x="7178929" y="4608156"/>
            <a:ext cx="947153" cy="434378"/>
          </a:xfrm>
          <a:custGeom>
            <a:rect b="b" l="l" r="r" t="t"/>
            <a:pathLst>
              <a:path extrusionOk="0" h="434378" w="947153">
                <a:moveTo>
                  <a:pt x="0" y="434378"/>
                </a:moveTo>
                <a:lnTo>
                  <a:pt x="947153" y="434378"/>
                </a:lnTo>
                <a:lnTo>
                  <a:pt x="947153" y="0"/>
                </a:lnTo>
                <a:lnTo>
                  <a:pt x="0" y="0"/>
                </a:lnTo>
                <a:lnTo>
                  <a:pt x="0" y="434378"/>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3" name="Google Shape;1593;p115"/>
          <p:cNvSpPr/>
          <p:nvPr/>
        </p:nvSpPr>
        <p:spPr>
          <a:xfrm>
            <a:off x="8126095" y="4608156"/>
            <a:ext cx="789292" cy="434378"/>
          </a:xfrm>
          <a:custGeom>
            <a:rect b="b" l="l" r="r" t="t"/>
            <a:pathLst>
              <a:path extrusionOk="0" h="434378" w="789292">
                <a:moveTo>
                  <a:pt x="0" y="434378"/>
                </a:moveTo>
                <a:lnTo>
                  <a:pt x="789292" y="434378"/>
                </a:lnTo>
                <a:lnTo>
                  <a:pt x="789292" y="0"/>
                </a:lnTo>
                <a:lnTo>
                  <a:pt x="0" y="0"/>
                </a:lnTo>
                <a:lnTo>
                  <a:pt x="0" y="434378"/>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4" name="Google Shape;1594;p115"/>
          <p:cNvSpPr/>
          <p:nvPr/>
        </p:nvSpPr>
        <p:spPr>
          <a:xfrm>
            <a:off x="228600" y="5042496"/>
            <a:ext cx="3581400" cy="635888"/>
          </a:xfrm>
          <a:custGeom>
            <a:rect b="b" l="l" r="r" t="t"/>
            <a:pathLst>
              <a:path extrusionOk="0" h="635888" w="3581400">
                <a:moveTo>
                  <a:pt x="0" y="635888"/>
                </a:moveTo>
                <a:lnTo>
                  <a:pt x="3581400" y="635888"/>
                </a:lnTo>
                <a:lnTo>
                  <a:pt x="3581400" y="0"/>
                </a:lnTo>
                <a:lnTo>
                  <a:pt x="0" y="0"/>
                </a:lnTo>
                <a:lnTo>
                  <a:pt x="0" y="635888"/>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5" name="Google Shape;1595;p115"/>
          <p:cNvSpPr/>
          <p:nvPr/>
        </p:nvSpPr>
        <p:spPr>
          <a:xfrm>
            <a:off x="3810000" y="5042496"/>
            <a:ext cx="3368929" cy="635888"/>
          </a:xfrm>
          <a:custGeom>
            <a:rect b="b" l="l" r="r" t="t"/>
            <a:pathLst>
              <a:path extrusionOk="0" h="635888" w="3368929">
                <a:moveTo>
                  <a:pt x="0" y="635888"/>
                </a:moveTo>
                <a:lnTo>
                  <a:pt x="3368929" y="635888"/>
                </a:lnTo>
                <a:lnTo>
                  <a:pt x="3368929" y="0"/>
                </a:lnTo>
                <a:lnTo>
                  <a:pt x="0" y="0"/>
                </a:lnTo>
                <a:lnTo>
                  <a:pt x="0" y="63588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6" name="Google Shape;1596;p115"/>
          <p:cNvSpPr/>
          <p:nvPr/>
        </p:nvSpPr>
        <p:spPr>
          <a:xfrm>
            <a:off x="7178929" y="5042496"/>
            <a:ext cx="947153" cy="635888"/>
          </a:xfrm>
          <a:custGeom>
            <a:rect b="b" l="l" r="r" t="t"/>
            <a:pathLst>
              <a:path extrusionOk="0" h="635888" w="947153">
                <a:moveTo>
                  <a:pt x="0" y="635888"/>
                </a:moveTo>
                <a:lnTo>
                  <a:pt x="947153" y="635888"/>
                </a:lnTo>
                <a:lnTo>
                  <a:pt x="947153" y="0"/>
                </a:lnTo>
                <a:lnTo>
                  <a:pt x="0" y="0"/>
                </a:lnTo>
                <a:lnTo>
                  <a:pt x="0" y="63588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7" name="Google Shape;1597;p115"/>
          <p:cNvSpPr/>
          <p:nvPr/>
        </p:nvSpPr>
        <p:spPr>
          <a:xfrm>
            <a:off x="8126095" y="5042496"/>
            <a:ext cx="789292" cy="635888"/>
          </a:xfrm>
          <a:custGeom>
            <a:rect b="b" l="l" r="r" t="t"/>
            <a:pathLst>
              <a:path extrusionOk="0" h="635888" w="789292">
                <a:moveTo>
                  <a:pt x="0" y="635888"/>
                </a:moveTo>
                <a:lnTo>
                  <a:pt x="789292" y="635888"/>
                </a:lnTo>
                <a:lnTo>
                  <a:pt x="789292" y="0"/>
                </a:lnTo>
                <a:lnTo>
                  <a:pt x="0" y="0"/>
                </a:lnTo>
                <a:lnTo>
                  <a:pt x="0" y="63588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8" name="Google Shape;1598;p115"/>
          <p:cNvSpPr/>
          <p:nvPr/>
        </p:nvSpPr>
        <p:spPr>
          <a:xfrm>
            <a:off x="228600" y="5678373"/>
            <a:ext cx="3581400" cy="667969"/>
          </a:xfrm>
          <a:custGeom>
            <a:rect b="b" l="l" r="r" t="t"/>
            <a:pathLst>
              <a:path extrusionOk="0" h="667969" w="3581400">
                <a:moveTo>
                  <a:pt x="0" y="667969"/>
                </a:moveTo>
                <a:lnTo>
                  <a:pt x="3581400" y="667969"/>
                </a:lnTo>
                <a:lnTo>
                  <a:pt x="3581400" y="0"/>
                </a:lnTo>
                <a:lnTo>
                  <a:pt x="0" y="0"/>
                </a:lnTo>
                <a:lnTo>
                  <a:pt x="0" y="667969"/>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9" name="Google Shape;1599;p115"/>
          <p:cNvSpPr/>
          <p:nvPr/>
        </p:nvSpPr>
        <p:spPr>
          <a:xfrm>
            <a:off x="3810000" y="5678373"/>
            <a:ext cx="3368929" cy="667969"/>
          </a:xfrm>
          <a:custGeom>
            <a:rect b="b" l="l" r="r" t="t"/>
            <a:pathLst>
              <a:path extrusionOk="0" h="667969" w="3368929">
                <a:moveTo>
                  <a:pt x="0" y="667969"/>
                </a:moveTo>
                <a:lnTo>
                  <a:pt x="3368929" y="667969"/>
                </a:lnTo>
                <a:lnTo>
                  <a:pt x="3368929" y="0"/>
                </a:lnTo>
                <a:lnTo>
                  <a:pt x="0" y="0"/>
                </a:lnTo>
                <a:lnTo>
                  <a:pt x="0" y="66796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0" name="Google Shape;1600;p115"/>
          <p:cNvSpPr/>
          <p:nvPr/>
        </p:nvSpPr>
        <p:spPr>
          <a:xfrm>
            <a:off x="7178929" y="5678373"/>
            <a:ext cx="947153" cy="667969"/>
          </a:xfrm>
          <a:custGeom>
            <a:rect b="b" l="l" r="r" t="t"/>
            <a:pathLst>
              <a:path extrusionOk="0" h="667969" w="947153">
                <a:moveTo>
                  <a:pt x="0" y="667969"/>
                </a:moveTo>
                <a:lnTo>
                  <a:pt x="947153" y="667969"/>
                </a:lnTo>
                <a:lnTo>
                  <a:pt x="947153" y="0"/>
                </a:lnTo>
                <a:lnTo>
                  <a:pt x="0" y="0"/>
                </a:lnTo>
                <a:lnTo>
                  <a:pt x="0" y="66796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1" name="Google Shape;1601;p115"/>
          <p:cNvSpPr/>
          <p:nvPr/>
        </p:nvSpPr>
        <p:spPr>
          <a:xfrm>
            <a:off x="8126095" y="5678373"/>
            <a:ext cx="789292" cy="667969"/>
          </a:xfrm>
          <a:custGeom>
            <a:rect b="b" l="l" r="r" t="t"/>
            <a:pathLst>
              <a:path extrusionOk="0" h="667969" w="789292">
                <a:moveTo>
                  <a:pt x="0" y="667969"/>
                </a:moveTo>
                <a:lnTo>
                  <a:pt x="789292" y="667969"/>
                </a:lnTo>
                <a:lnTo>
                  <a:pt x="789292" y="0"/>
                </a:lnTo>
                <a:lnTo>
                  <a:pt x="0" y="0"/>
                </a:lnTo>
                <a:lnTo>
                  <a:pt x="0" y="667969"/>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2" name="Google Shape;1602;p115"/>
          <p:cNvSpPr/>
          <p:nvPr/>
        </p:nvSpPr>
        <p:spPr>
          <a:xfrm>
            <a:off x="228600" y="6346350"/>
            <a:ext cx="3581400" cy="434378"/>
          </a:xfrm>
          <a:custGeom>
            <a:rect b="b" l="l" r="r" t="t"/>
            <a:pathLst>
              <a:path extrusionOk="0" h="434378" w="3581400">
                <a:moveTo>
                  <a:pt x="0" y="434378"/>
                </a:moveTo>
                <a:lnTo>
                  <a:pt x="3581400" y="434378"/>
                </a:lnTo>
                <a:lnTo>
                  <a:pt x="3581400" y="0"/>
                </a:lnTo>
                <a:lnTo>
                  <a:pt x="0" y="0"/>
                </a:lnTo>
                <a:lnTo>
                  <a:pt x="0" y="434378"/>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3" name="Google Shape;1603;p115"/>
          <p:cNvSpPr/>
          <p:nvPr/>
        </p:nvSpPr>
        <p:spPr>
          <a:xfrm>
            <a:off x="3810000" y="6346350"/>
            <a:ext cx="3368929" cy="434378"/>
          </a:xfrm>
          <a:custGeom>
            <a:rect b="b" l="l" r="r" t="t"/>
            <a:pathLst>
              <a:path extrusionOk="0" h="434378" w="3368929">
                <a:moveTo>
                  <a:pt x="0" y="434378"/>
                </a:moveTo>
                <a:lnTo>
                  <a:pt x="3368929" y="434378"/>
                </a:lnTo>
                <a:lnTo>
                  <a:pt x="3368929" y="0"/>
                </a:lnTo>
                <a:lnTo>
                  <a:pt x="0" y="0"/>
                </a:lnTo>
                <a:lnTo>
                  <a:pt x="0" y="43437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4" name="Google Shape;1604;p115"/>
          <p:cNvSpPr/>
          <p:nvPr/>
        </p:nvSpPr>
        <p:spPr>
          <a:xfrm>
            <a:off x="7178929" y="6346350"/>
            <a:ext cx="947153" cy="434378"/>
          </a:xfrm>
          <a:custGeom>
            <a:rect b="b" l="l" r="r" t="t"/>
            <a:pathLst>
              <a:path extrusionOk="0" h="434378" w="947153">
                <a:moveTo>
                  <a:pt x="0" y="434378"/>
                </a:moveTo>
                <a:lnTo>
                  <a:pt x="947153" y="434378"/>
                </a:lnTo>
                <a:lnTo>
                  <a:pt x="947153" y="0"/>
                </a:lnTo>
                <a:lnTo>
                  <a:pt x="0" y="0"/>
                </a:lnTo>
                <a:lnTo>
                  <a:pt x="0" y="434378"/>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5" name="Google Shape;1605;p115"/>
          <p:cNvSpPr/>
          <p:nvPr/>
        </p:nvSpPr>
        <p:spPr>
          <a:xfrm>
            <a:off x="8126095" y="6346350"/>
            <a:ext cx="789292" cy="434378"/>
          </a:xfrm>
          <a:custGeom>
            <a:rect b="b" l="l" r="r" t="t"/>
            <a:pathLst>
              <a:path extrusionOk="0" h="434378" w="789292">
                <a:moveTo>
                  <a:pt x="0" y="434378"/>
                </a:moveTo>
                <a:lnTo>
                  <a:pt x="789292" y="434378"/>
                </a:lnTo>
                <a:lnTo>
                  <a:pt x="789292" y="0"/>
                </a:lnTo>
                <a:lnTo>
                  <a:pt x="0" y="0"/>
                </a:lnTo>
                <a:lnTo>
                  <a:pt x="0" y="434378"/>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6" name="Google Shape;1606;p115"/>
          <p:cNvSpPr/>
          <p:nvPr/>
        </p:nvSpPr>
        <p:spPr>
          <a:xfrm>
            <a:off x="3810000" y="1551939"/>
            <a:ext cx="0" cy="873251"/>
          </a:xfrm>
          <a:custGeom>
            <a:rect b="b" l="l" r="r" t="t"/>
            <a:pathLst>
              <a:path extrusionOk="0" h="873251" w="120000">
                <a:moveTo>
                  <a:pt x="0" y="0"/>
                </a:moveTo>
                <a:lnTo>
                  <a:pt x="0" y="87325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7" name="Google Shape;1607;p115"/>
          <p:cNvSpPr/>
          <p:nvPr/>
        </p:nvSpPr>
        <p:spPr>
          <a:xfrm>
            <a:off x="3810000" y="2629662"/>
            <a:ext cx="0" cy="4157416"/>
          </a:xfrm>
          <a:custGeom>
            <a:rect b="b" l="l" r="r" t="t"/>
            <a:pathLst>
              <a:path extrusionOk="0" h="4157416" w="120000">
                <a:moveTo>
                  <a:pt x="0" y="0"/>
                </a:moveTo>
                <a:lnTo>
                  <a:pt x="0" y="415741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8" name="Google Shape;1608;p115"/>
          <p:cNvSpPr/>
          <p:nvPr/>
        </p:nvSpPr>
        <p:spPr>
          <a:xfrm>
            <a:off x="7178929" y="1551939"/>
            <a:ext cx="0" cy="873251"/>
          </a:xfrm>
          <a:custGeom>
            <a:rect b="b" l="l" r="r" t="t"/>
            <a:pathLst>
              <a:path extrusionOk="0" h="873251" w="120000">
                <a:moveTo>
                  <a:pt x="0" y="0"/>
                </a:moveTo>
                <a:lnTo>
                  <a:pt x="0" y="87325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9" name="Google Shape;1609;p115"/>
          <p:cNvSpPr/>
          <p:nvPr/>
        </p:nvSpPr>
        <p:spPr>
          <a:xfrm>
            <a:off x="7178929" y="2629662"/>
            <a:ext cx="0" cy="4157416"/>
          </a:xfrm>
          <a:custGeom>
            <a:rect b="b" l="l" r="r" t="t"/>
            <a:pathLst>
              <a:path extrusionOk="0" h="4157416" w="120000">
                <a:moveTo>
                  <a:pt x="0" y="0"/>
                </a:moveTo>
                <a:lnTo>
                  <a:pt x="0" y="415741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0" name="Google Shape;1610;p115"/>
          <p:cNvSpPr/>
          <p:nvPr/>
        </p:nvSpPr>
        <p:spPr>
          <a:xfrm>
            <a:off x="8126095" y="1551939"/>
            <a:ext cx="0" cy="873251"/>
          </a:xfrm>
          <a:custGeom>
            <a:rect b="b" l="l" r="r" t="t"/>
            <a:pathLst>
              <a:path extrusionOk="0" h="873251" w="120000">
                <a:moveTo>
                  <a:pt x="0" y="0"/>
                </a:moveTo>
                <a:lnTo>
                  <a:pt x="0" y="873251"/>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1" name="Google Shape;1611;p115"/>
          <p:cNvSpPr/>
          <p:nvPr/>
        </p:nvSpPr>
        <p:spPr>
          <a:xfrm>
            <a:off x="8126095" y="2629662"/>
            <a:ext cx="0" cy="4157416"/>
          </a:xfrm>
          <a:custGeom>
            <a:rect b="b" l="l" r="r" t="t"/>
            <a:pathLst>
              <a:path extrusionOk="0" h="4157416" w="120000">
                <a:moveTo>
                  <a:pt x="0" y="0"/>
                </a:moveTo>
                <a:lnTo>
                  <a:pt x="0" y="4157416"/>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2" name="Google Shape;1612;p115"/>
          <p:cNvSpPr/>
          <p:nvPr/>
        </p:nvSpPr>
        <p:spPr>
          <a:xfrm>
            <a:off x="222250" y="1570989"/>
            <a:ext cx="8699500" cy="0"/>
          </a:xfrm>
          <a:custGeom>
            <a:rect b="b" l="l" r="r" t="t"/>
            <a:pathLst>
              <a:path extrusionOk="0" h="120000" w="8699500">
                <a:moveTo>
                  <a:pt x="0" y="0"/>
                </a:moveTo>
                <a:lnTo>
                  <a:pt x="86995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3" name="Google Shape;1613;p115"/>
          <p:cNvSpPr/>
          <p:nvPr/>
        </p:nvSpPr>
        <p:spPr>
          <a:xfrm>
            <a:off x="222250" y="2418841"/>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4" name="Google Shape;1614;p115"/>
          <p:cNvSpPr/>
          <p:nvPr/>
        </p:nvSpPr>
        <p:spPr>
          <a:xfrm>
            <a:off x="222250" y="263601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5" name="Google Shape;1615;p115"/>
          <p:cNvSpPr/>
          <p:nvPr/>
        </p:nvSpPr>
        <p:spPr>
          <a:xfrm>
            <a:off x="222250" y="373837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6" name="Google Shape;1616;p115"/>
          <p:cNvSpPr/>
          <p:nvPr/>
        </p:nvSpPr>
        <p:spPr>
          <a:xfrm>
            <a:off x="222250" y="4608068"/>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7" name="Google Shape;1617;p115"/>
          <p:cNvSpPr/>
          <p:nvPr/>
        </p:nvSpPr>
        <p:spPr>
          <a:xfrm>
            <a:off x="222250" y="5042535"/>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8" name="Google Shape;1618;p115"/>
          <p:cNvSpPr/>
          <p:nvPr/>
        </p:nvSpPr>
        <p:spPr>
          <a:xfrm>
            <a:off x="222250" y="5678385"/>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9" name="Google Shape;1619;p115"/>
          <p:cNvSpPr/>
          <p:nvPr/>
        </p:nvSpPr>
        <p:spPr>
          <a:xfrm>
            <a:off x="222250" y="634634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0" name="Google Shape;1620;p115"/>
          <p:cNvSpPr/>
          <p:nvPr/>
        </p:nvSpPr>
        <p:spPr>
          <a:xfrm>
            <a:off x="228600" y="1347342"/>
            <a:ext cx="0" cy="5439735"/>
          </a:xfrm>
          <a:custGeom>
            <a:rect b="b" l="l" r="r" t="t"/>
            <a:pathLst>
              <a:path extrusionOk="0" h="5439735" w="120000">
                <a:moveTo>
                  <a:pt x="0" y="0"/>
                </a:moveTo>
                <a:lnTo>
                  <a:pt x="0" y="543973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1" name="Google Shape;1621;p115"/>
          <p:cNvSpPr/>
          <p:nvPr/>
        </p:nvSpPr>
        <p:spPr>
          <a:xfrm>
            <a:off x="8915400" y="1347342"/>
            <a:ext cx="0" cy="5439735"/>
          </a:xfrm>
          <a:custGeom>
            <a:rect b="b" l="l" r="r" t="t"/>
            <a:pathLst>
              <a:path extrusionOk="0" h="5439735" w="120000">
                <a:moveTo>
                  <a:pt x="0" y="0"/>
                </a:moveTo>
                <a:lnTo>
                  <a:pt x="0" y="5439735"/>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2" name="Google Shape;1622;p115"/>
          <p:cNvSpPr/>
          <p:nvPr/>
        </p:nvSpPr>
        <p:spPr>
          <a:xfrm>
            <a:off x="222250" y="1353692"/>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3" name="Google Shape;1623;p115"/>
          <p:cNvSpPr/>
          <p:nvPr/>
        </p:nvSpPr>
        <p:spPr>
          <a:xfrm>
            <a:off x="222250" y="6780728"/>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4" name="Google Shape;1624;p115"/>
          <p:cNvSpPr txBox="1"/>
          <p:nvPr/>
        </p:nvSpPr>
        <p:spPr>
          <a:xfrm>
            <a:off x="755650" y="54356"/>
            <a:ext cx="7884300" cy="1236600"/>
          </a:xfrm>
          <a:prstGeom prst="rect">
            <a:avLst/>
          </a:prstGeom>
          <a:noFill/>
          <a:ln>
            <a:noFill/>
          </a:ln>
        </p:spPr>
        <p:txBody>
          <a:bodyPr anchorCtr="0" anchor="t" bIns="0" lIns="0" spcFirstLastPara="1" rIns="0" wrap="square" tIns="0">
            <a:noAutofit/>
          </a:bodyPr>
          <a:lstStyle/>
          <a:p>
            <a:pPr indent="0" lvl="0" marL="144970" marR="169279" rtl="0" algn="ctr">
              <a:lnSpc>
                <a:spcPct val="106545"/>
              </a:lnSpc>
              <a:spcBef>
                <a:spcPts val="0"/>
              </a:spcBef>
              <a:spcAft>
                <a:spcPts val="0"/>
              </a:spcAft>
              <a:buNone/>
            </a:pPr>
            <a:r>
              <a:rPr b="1" lang="en-US" sz="2750">
                <a:solidFill>
                  <a:srgbClr val="F9FC00"/>
                </a:solidFill>
                <a:latin typeface="Times New Roman"/>
                <a:ea typeface="Times New Roman"/>
                <a:cs typeface="Times New Roman"/>
                <a:sym typeface="Times New Roman"/>
              </a:rPr>
              <a:t>Tổng hợp các khuyến cáo về liệu pháp kháng tiểu</a:t>
            </a:r>
            <a:endParaRPr sz="2750">
              <a:solidFill>
                <a:srgbClr val="000000"/>
              </a:solidFill>
              <a:latin typeface="Times New Roman"/>
              <a:ea typeface="Times New Roman"/>
              <a:cs typeface="Times New Roman"/>
              <a:sym typeface="Times New Roman"/>
            </a:endParaRPr>
          </a:p>
          <a:p>
            <a:pPr indent="0" lvl="0" marL="0" marR="0" rtl="0" algn="ctr">
              <a:lnSpc>
                <a:spcPct val="122872"/>
              </a:lnSpc>
              <a:spcBef>
                <a:spcPts val="97"/>
              </a:spcBef>
              <a:spcAft>
                <a:spcPts val="0"/>
              </a:spcAft>
              <a:buNone/>
            </a:pPr>
            <a:r>
              <a:rPr b="1" lang="en-US" sz="2750">
                <a:solidFill>
                  <a:srgbClr val="F9FC00"/>
                </a:solidFill>
                <a:latin typeface="Times New Roman"/>
                <a:ea typeface="Times New Roman"/>
                <a:cs typeface="Times New Roman"/>
                <a:sym typeface="Times New Roman"/>
              </a:rPr>
              <a:t>cầu/chống đông ban đầu ở những BN xác định hoặc nhiều khả năng bị NSTE-ACS và có chỉ định PCI</a:t>
            </a:r>
            <a:endParaRPr sz="2750">
              <a:solidFill>
                <a:srgbClr val="000000"/>
              </a:solidFill>
              <a:latin typeface="Times New Roman"/>
              <a:ea typeface="Times New Roman"/>
              <a:cs typeface="Times New Roman"/>
              <a:sym typeface="Times New Roman"/>
            </a:endParaRPr>
          </a:p>
        </p:txBody>
      </p:sp>
      <p:sp>
        <p:nvSpPr>
          <p:cNvPr id="1625" name="Google Shape;1625;p115"/>
          <p:cNvSpPr txBox="1"/>
          <p:nvPr/>
        </p:nvSpPr>
        <p:spPr>
          <a:xfrm>
            <a:off x="228600" y="1353692"/>
            <a:ext cx="8686800" cy="21720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250">
                <a:solidFill>
                  <a:srgbClr val="FFFFFF"/>
                </a:solidFill>
                <a:latin typeface="Calibri"/>
                <a:ea typeface="Calibri"/>
                <a:cs typeface="Calibri"/>
                <a:sym typeface="Calibri"/>
              </a:rPr>
              <a:t>Thuốc ức chế GP IIb/IIIa</a:t>
            </a:r>
            <a:endParaRPr sz="1250">
              <a:solidFill>
                <a:srgbClr val="000000"/>
              </a:solidFill>
              <a:latin typeface="Calibri"/>
              <a:ea typeface="Calibri"/>
              <a:cs typeface="Calibri"/>
              <a:sym typeface="Calibri"/>
            </a:endParaRPr>
          </a:p>
        </p:txBody>
      </p:sp>
      <p:sp>
        <p:nvSpPr>
          <p:cNvPr id="1626" name="Google Shape;1626;p115"/>
          <p:cNvSpPr txBox="1"/>
          <p:nvPr/>
        </p:nvSpPr>
        <p:spPr>
          <a:xfrm>
            <a:off x="228600" y="1570989"/>
            <a:ext cx="3581400" cy="847800"/>
          </a:xfrm>
          <a:prstGeom prst="rect">
            <a:avLst/>
          </a:prstGeom>
          <a:noFill/>
          <a:ln>
            <a:noFill/>
          </a:ln>
        </p:spPr>
        <p:txBody>
          <a:bodyPr anchorCtr="0" anchor="t" bIns="0" lIns="0" spcFirstLastPara="1" rIns="0" wrap="square" tIns="0">
            <a:noAutofit/>
          </a:bodyPr>
          <a:lstStyle/>
          <a:p>
            <a:pPr indent="0" lvl="0" marL="68897" marR="79608" rtl="0" algn="l">
              <a:lnSpc>
                <a:spcPct val="122000"/>
              </a:lnSpc>
              <a:spcBef>
                <a:spcPts val="0"/>
              </a:spcBef>
              <a:spcAft>
                <a:spcPts val="0"/>
              </a:spcAft>
              <a:buNone/>
            </a:pPr>
            <a:r>
              <a:rPr lang="en-US" sz="1250">
                <a:solidFill>
                  <a:srgbClr val="FFFFFF"/>
                </a:solidFill>
                <a:latin typeface="Calibri"/>
                <a:ea typeface="Calibri"/>
                <a:cs typeface="Calibri"/>
                <a:sym typeface="Calibri"/>
              </a:rPr>
              <a:t>Sử dụng thuốc ức chế GP IIb/IIIa cho những BN </a:t>
            </a:r>
            <a:endParaRPr sz="1250">
              <a:solidFill>
                <a:srgbClr val="000000"/>
              </a:solidFill>
              <a:latin typeface="Calibri"/>
              <a:ea typeface="Calibri"/>
              <a:cs typeface="Calibri"/>
              <a:sym typeface="Calibri"/>
            </a:endParaRPr>
          </a:p>
          <a:p>
            <a:pPr indent="0" lvl="0" marL="68897" marR="79608" rtl="0" algn="l">
              <a:lnSpc>
                <a:spcPct val="122000"/>
              </a:lnSpc>
              <a:spcBef>
                <a:spcPts val="126"/>
              </a:spcBef>
              <a:spcAft>
                <a:spcPts val="0"/>
              </a:spcAft>
              <a:buNone/>
            </a:pPr>
            <a:r>
              <a:rPr lang="en-US" sz="1250">
                <a:solidFill>
                  <a:srgbClr val="FFFFFF"/>
                </a:solidFill>
                <a:latin typeface="Calibri"/>
                <a:ea typeface="Calibri"/>
                <a:cs typeface="Calibri"/>
                <a:sym typeface="Calibri"/>
              </a:rPr>
              <a:t>được điều trị can thiệp sớm và DAPT với những BN </a:t>
            </a:r>
            <a:endParaRPr sz="1250">
              <a:solidFill>
                <a:srgbClr val="000000"/>
              </a:solidFill>
              <a:latin typeface="Calibri"/>
              <a:ea typeface="Calibri"/>
              <a:cs typeface="Calibri"/>
              <a:sym typeface="Calibri"/>
            </a:endParaRPr>
          </a:p>
          <a:p>
            <a:pPr indent="0" lvl="0" marL="68897" marR="79608" rtl="0" algn="l">
              <a:lnSpc>
                <a:spcPct val="122000"/>
              </a:lnSpc>
              <a:spcBef>
                <a:spcPts val="126"/>
              </a:spcBef>
              <a:spcAft>
                <a:spcPts val="0"/>
              </a:spcAft>
              <a:buNone/>
            </a:pPr>
            <a:r>
              <a:rPr lang="en-US" sz="1250">
                <a:solidFill>
                  <a:srgbClr val="FFFFFF"/>
                </a:solidFill>
                <a:latin typeface="Calibri"/>
                <a:ea typeface="Calibri"/>
                <a:cs typeface="Calibri"/>
                <a:sym typeface="Calibri"/>
              </a:rPr>
              <a:t>có đặc điểm nguy cơ trung bình/cao (ví dụ</a:t>
            </a:r>
            <a:endParaRPr sz="1250">
              <a:solidFill>
                <a:srgbClr val="000000"/>
              </a:solidFill>
              <a:latin typeface="Calibri"/>
              <a:ea typeface="Calibri"/>
              <a:cs typeface="Calibri"/>
              <a:sym typeface="Calibri"/>
            </a:endParaRPr>
          </a:p>
          <a:p>
            <a:pPr indent="0" lvl="0" marL="68897" marR="0" rtl="0" algn="l">
              <a:lnSpc>
                <a:spcPct val="101725"/>
              </a:lnSpc>
              <a:spcBef>
                <a:spcPts val="126"/>
              </a:spcBef>
              <a:spcAft>
                <a:spcPts val="0"/>
              </a:spcAft>
              <a:buNone/>
            </a:pPr>
            <a:r>
              <a:rPr lang="en-US" sz="1250">
                <a:solidFill>
                  <a:srgbClr val="FFFFFF"/>
                </a:solidFill>
                <a:latin typeface="Calibri"/>
                <a:ea typeface="Calibri"/>
                <a:cs typeface="Calibri"/>
                <a:sym typeface="Calibri"/>
              </a:rPr>
              <a:t>troponin dương tính)</a:t>
            </a:r>
            <a:endParaRPr sz="1250">
              <a:solidFill>
                <a:srgbClr val="000000"/>
              </a:solidFill>
              <a:latin typeface="Calibri"/>
              <a:ea typeface="Calibri"/>
              <a:cs typeface="Calibri"/>
              <a:sym typeface="Calibri"/>
            </a:endParaRPr>
          </a:p>
        </p:txBody>
      </p:sp>
      <p:sp>
        <p:nvSpPr>
          <p:cNvPr id="1627" name="Google Shape;1627;p115"/>
          <p:cNvSpPr txBox="1"/>
          <p:nvPr/>
        </p:nvSpPr>
        <p:spPr>
          <a:xfrm>
            <a:off x="3810000" y="1570989"/>
            <a:ext cx="3369000" cy="847800"/>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Lựa chọn hay dùng bao gồm eptifibatide hoặc</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tirofiban</a:t>
            </a:r>
            <a:endParaRPr sz="1250">
              <a:solidFill>
                <a:srgbClr val="000000"/>
              </a:solidFill>
              <a:latin typeface="Calibri"/>
              <a:ea typeface="Calibri"/>
              <a:cs typeface="Calibri"/>
              <a:sym typeface="Calibri"/>
            </a:endParaRPr>
          </a:p>
        </p:txBody>
      </p:sp>
      <p:sp>
        <p:nvSpPr>
          <p:cNvPr id="1628" name="Google Shape;1628;p115"/>
          <p:cNvSpPr txBox="1"/>
          <p:nvPr/>
        </p:nvSpPr>
        <p:spPr>
          <a:xfrm>
            <a:off x="7178929" y="1570989"/>
            <a:ext cx="947100" cy="847800"/>
          </a:xfrm>
          <a:prstGeom prst="rect">
            <a:avLst/>
          </a:prstGeom>
          <a:noFill/>
          <a:ln>
            <a:noFill/>
          </a:ln>
        </p:spPr>
        <p:txBody>
          <a:bodyPr anchorCtr="0" anchor="t" bIns="0" lIns="0" spcFirstLastPara="1" rIns="0" wrap="square" tIns="0">
            <a:noAutofit/>
          </a:bodyPr>
          <a:lstStyle/>
          <a:p>
            <a:pPr indent="0" lvl="0" marL="375586" marR="363336" rtl="0" algn="ctr">
              <a:lnSpc>
                <a:spcPct val="101725"/>
              </a:lnSpc>
              <a:spcBef>
                <a:spcPts val="0"/>
              </a:spcBef>
              <a:spcAft>
                <a:spcPts val="0"/>
              </a:spcAft>
              <a:buNone/>
            </a:pPr>
            <a:r>
              <a:rPr lang="en-US" sz="1250">
                <a:solidFill>
                  <a:srgbClr val="081D57"/>
                </a:solidFill>
                <a:latin typeface="Calibri"/>
                <a:ea typeface="Calibri"/>
                <a:cs typeface="Calibri"/>
                <a:sym typeface="Calibri"/>
              </a:rPr>
              <a:t>IIb</a:t>
            </a:r>
            <a:endParaRPr sz="1250">
              <a:solidFill>
                <a:srgbClr val="000000"/>
              </a:solidFill>
              <a:latin typeface="Calibri"/>
              <a:ea typeface="Calibri"/>
              <a:cs typeface="Calibri"/>
              <a:sym typeface="Calibri"/>
            </a:endParaRPr>
          </a:p>
        </p:txBody>
      </p:sp>
      <p:sp>
        <p:nvSpPr>
          <p:cNvPr id="1629" name="Google Shape;1629;p115"/>
          <p:cNvSpPr txBox="1"/>
          <p:nvPr/>
        </p:nvSpPr>
        <p:spPr>
          <a:xfrm>
            <a:off x="8126095" y="1570989"/>
            <a:ext cx="789300" cy="847800"/>
          </a:xfrm>
          <a:prstGeom prst="rect">
            <a:avLst/>
          </a:prstGeom>
          <a:noFill/>
          <a:ln>
            <a:noFill/>
          </a:ln>
        </p:spPr>
        <p:txBody>
          <a:bodyPr anchorCtr="0" anchor="t" bIns="0" lIns="0" spcFirstLastPara="1" rIns="0" wrap="square" tIns="0">
            <a:noAutofit/>
          </a:bodyPr>
          <a:lstStyle/>
          <a:p>
            <a:pPr indent="0" lvl="0" marL="329485" marR="322051"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630" name="Google Shape;1630;p115"/>
          <p:cNvSpPr txBox="1"/>
          <p:nvPr/>
        </p:nvSpPr>
        <p:spPr>
          <a:xfrm>
            <a:off x="228600" y="2418841"/>
            <a:ext cx="8686800" cy="21720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250">
                <a:solidFill>
                  <a:srgbClr val="FFFFFF"/>
                </a:solidFill>
                <a:latin typeface="Calibri"/>
                <a:ea typeface="Calibri"/>
                <a:cs typeface="Calibri"/>
                <a:sym typeface="Calibri"/>
              </a:rPr>
              <a:t>Thuốc chống đông và tiêu fibrin đường tiêm truyền</a:t>
            </a:r>
            <a:endParaRPr sz="1250">
              <a:solidFill>
                <a:srgbClr val="000000"/>
              </a:solidFill>
              <a:latin typeface="Calibri"/>
              <a:ea typeface="Calibri"/>
              <a:cs typeface="Calibri"/>
              <a:sym typeface="Calibri"/>
            </a:endParaRPr>
          </a:p>
        </p:txBody>
      </p:sp>
      <p:sp>
        <p:nvSpPr>
          <p:cNvPr id="1631" name="Google Shape;1631;p115"/>
          <p:cNvSpPr txBox="1"/>
          <p:nvPr/>
        </p:nvSpPr>
        <p:spPr>
          <a:xfrm>
            <a:off x="228600" y="2636012"/>
            <a:ext cx="3581400" cy="110250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lang="en-US" sz="1250">
                <a:solidFill>
                  <a:srgbClr val="FFFFFF"/>
                </a:solidFill>
                <a:latin typeface="Calibri"/>
                <a:ea typeface="Calibri"/>
                <a:cs typeface="Calibri"/>
                <a:sym typeface="Calibri"/>
              </a:rPr>
              <a:t>Enoxparin TDD trong thời gian nằm viện cho đến</a:t>
            </a:r>
            <a:endParaRPr sz="1250">
              <a:solidFill>
                <a:srgbClr val="000000"/>
              </a:solidFill>
              <a:latin typeface="Calibri"/>
              <a:ea typeface="Calibri"/>
              <a:cs typeface="Calibri"/>
              <a:sym typeface="Calibri"/>
            </a:endParaRPr>
          </a:p>
          <a:p>
            <a:pPr indent="0" lvl="0" marL="68897" marR="0" rtl="0" algn="l">
              <a:lnSpc>
                <a:spcPct val="101725"/>
              </a:lnSpc>
              <a:spcBef>
                <a:spcPts val="125"/>
              </a:spcBef>
              <a:spcAft>
                <a:spcPts val="0"/>
              </a:spcAft>
              <a:buNone/>
            </a:pPr>
            <a:r>
              <a:rPr lang="en-US" sz="1250">
                <a:solidFill>
                  <a:srgbClr val="FFFFFF"/>
                </a:solidFill>
                <a:latin typeface="Calibri"/>
                <a:ea typeface="Calibri"/>
                <a:cs typeface="Calibri"/>
                <a:sym typeface="Calibri"/>
              </a:rPr>
              <a:t>khi PCI được tiến hành</a:t>
            </a:r>
            <a:endParaRPr sz="1250">
              <a:solidFill>
                <a:srgbClr val="000000"/>
              </a:solidFill>
              <a:latin typeface="Calibri"/>
              <a:ea typeface="Calibri"/>
              <a:cs typeface="Calibri"/>
              <a:sym typeface="Calibri"/>
            </a:endParaRPr>
          </a:p>
        </p:txBody>
      </p:sp>
      <p:sp>
        <p:nvSpPr>
          <p:cNvPr id="1632" name="Google Shape;1632;p115"/>
          <p:cNvSpPr txBox="1"/>
          <p:nvPr/>
        </p:nvSpPr>
        <p:spPr>
          <a:xfrm>
            <a:off x="3810000" y="2636012"/>
            <a:ext cx="3369000" cy="1102500"/>
          </a:xfrm>
          <a:prstGeom prst="rect">
            <a:avLst/>
          </a:prstGeom>
          <a:noFill/>
          <a:ln>
            <a:noFill/>
          </a:ln>
        </p:spPr>
        <p:txBody>
          <a:bodyPr anchorCtr="0" anchor="t" bIns="0" lIns="0" spcFirstLastPara="1" rIns="0" wrap="square" tIns="0">
            <a:noAutofit/>
          </a:bodyPr>
          <a:lstStyle/>
          <a:p>
            <a:pPr indent="0" lvl="0" marL="72771" marR="712769" rtl="0" algn="just">
              <a:lnSpc>
                <a:spcPct val="101725"/>
              </a:lnSpc>
              <a:spcBef>
                <a:spcPts val="0"/>
              </a:spcBef>
              <a:spcAft>
                <a:spcPts val="0"/>
              </a:spcAft>
              <a:buNone/>
            </a:pPr>
            <a:r>
              <a:rPr lang="en-US" sz="1250">
                <a:solidFill>
                  <a:srgbClr val="081D57"/>
                </a:solidFill>
                <a:latin typeface="Calibri"/>
                <a:ea typeface="Calibri"/>
                <a:cs typeface="Calibri"/>
                <a:sym typeface="Calibri"/>
              </a:rPr>
              <a:t>1mg /kg TDD mỗi 12h (giảm liều xuống</a:t>
            </a:r>
            <a:endParaRPr sz="1250">
              <a:solidFill>
                <a:srgbClr val="000000"/>
              </a:solidFill>
              <a:latin typeface="Calibri"/>
              <a:ea typeface="Calibri"/>
              <a:cs typeface="Calibri"/>
              <a:sym typeface="Calibri"/>
            </a:endParaRPr>
          </a:p>
          <a:p>
            <a:pPr indent="0" lvl="0" marL="72771" marR="66479" rtl="0" algn="just">
              <a:lnSpc>
                <a:spcPct val="122000"/>
              </a:lnSpc>
              <a:spcBef>
                <a:spcPts val="125"/>
              </a:spcBef>
              <a:spcAft>
                <a:spcPts val="0"/>
              </a:spcAft>
              <a:buNone/>
            </a:pPr>
            <a:r>
              <a:rPr lang="en-US" sz="1250">
                <a:solidFill>
                  <a:srgbClr val="081D57"/>
                </a:solidFill>
                <a:latin typeface="Calibri"/>
                <a:ea typeface="Calibri"/>
                <a:cs typeface="Calibri"/>
                <a:sym typeface="Calibri"/>
              </a:rPr>
              <a:t>1mg /kg /ngày ở những BN có CrCl &lt;30 mL/phút) </a:t>
            </a:r>
            <a:endParaRPr sz="1250">
              <a:solidFill>
                <a:srgbClr val="000000"/>
              </a:solidFill>
              <a:latin typeface="Calibri"/>
              <a:ea typeface="Calibri"/>
              <a:cs typeface="Calibri"/>
              <a:sym typeface="Calibri"/>
            </a:endParaRPr>
          </a:p>
          <a:p>
            <a:pPr indent="0" lvl="0" marL="72771" marR="66479" rtl="0" algn="just">
              <a:lnSpc>
                <a:spcPct val="122000"/>
              </a:lnSpc>
              <a:spcBef>
                <a:spcPts val="126"/>
              </a:spcBef>
              <a:spcAft>
                <a:spcPts val="0"/>
              </a:spcAft>
              <a:buNone/>
            </a:pPr>
            <a:r>
              <a:rPr lang="en-US" sz="1250">
                <a:solidFill>
                  <a:srgbClr val="081D57"/>
                </a:solidFill>
                <a:latin typeface="Calibri"/>
                <a:ea typeface="Calibri"/>
                <a:cs typeface="Calibri"/>
                <a:sym typeface="Calibri"/>
              </a:rPr>
              <a:t>Ở một số BN chọn lọc dùng liều nạp ban đầu 30 </a:t>
            </a:r>
            <a:endParaRPr sz="1250">
              <a:solidFill>
                <a:srgbClr val="000000"/>
              </a:solidFill>
              <a:latin typeface="Calibri"/>
              <a:ea typeface="Calibri"/>
              <a:cs typeface="Calibri"/>
              <a:sym typeface="Calibri"/>
            </a:endParaRPr>
          </a:p>
          <a:p>
            <a:pPr indent="0" lvl="0" marL="72771" marR="66479" rtl="0" algn="just">
              <a:lnSpc>
                <a:spcPct val="122000"/>
              </a:lnSpc>
              <a:spcBef>
                <a:spcPts val="126"/>
              </a:spcBef>
              <a:spcAft>
                <a:spcPts val="0"/>
              </a:spcAft>
              <a:buNone/>
            </a:pPr>
            <a:r>
              <a:rPr lang="en-US" sz="1250">
                <a:solidFill>
                  <a:srgbClr val="081D57"/>
                </a:solidFill>
                <a:latin typeface="Calibri"/>
                <a:ea typeface="Calibri"/>
                <a:cs typeface="Calibri"/>
                <a:sym typeface="Calibri"/>
              </a:rPr>
              <a:t>mg TTM</a:t>
            </a:r>
            <a:endParaRPr sz="1250">
              <a:solidFill>
                <a:srgbClr val="000000"/>
              </a:solidFill>
              <a:latin typeface="Calibri"/>
              <a:ea typeface="Calibri"/>
              <a:cs typeface="Calibri"/>
              <a:sym typeface="Calibri"/>
            </a:endParaRPr>
          </a:p>
        </p:txBody>
      </p:sp>
      <p:sp>
        <p:nvSpPr>
          <p:cNvPr id="1633" name="Google Shape;1633;p115"/>
          <p:cNvSpPr txBox="1"/>
          <p:nvPr/>
        </p:nvSpPr>
        <p:spPr>
          <a:xfrm>
            <a:off x="7178929" y="2636012"/>
            <a:ext cx="947100" cy="1102500"/>
          </a:xfrm>
          <a:prstGeom prst="rect">
            <a:avLst/>
          </a:prstGeom>
          <a:noFill/>
          <a:ln>
            <a:noFill/>
          </a:ln>
        </p:spPr>
        <p:txBody>
          <a:bodyPr anchorCtr="0" anchor="t" bIns="0" lIns="0" spcFirstLastPara="1" rIns="0" wrap="square" tIns="0">
            <a:noAutofit/>
          </a:bodyPr>
          <a:lstStyle/>
          <a:p>
            <a:pPr indent="0" lvl="0" marL="432711" marR="423839"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634" name="Google Shape;1634;p115"/>
          <p:cNvSpPr txBox="1"/>
          <p:nvPr/>
        </p:nvSpPr>
        <p:spPr>
          <a:xfrm>
            <a:off x="8126095" y="2636012"/>
            <a:ext cx="789300" cy="1102500"/>
          </a:xfrm>
          <a:prstGeom prst="rect">
            <a:avLst/>
          </a:prstGeom>
          <a:noFill/>
          <a:ln>
            <a:noFill/>
          </a:ln>
        </p:spPr>
        <p:txBody>
          <a:bodyPr anchorCtr="0" anchor="t" bIns="0" lIns="0" spcFirstLastPara="1" rIns="0" wrap="square" tIns="0">
            <a:noAutofit/>
          </a:bodyPr>
          <a:lstStyle/>
          <a:p>
            <a:pPr indent="0" lvl="0" marL="329460" marR="316231" rtl="0" algn="ctr">
              <a:lnSpc>
                <a:spcPct val="101725"/>
              </a:lnSpc>
              <a:spcBef>
                <a:spcPts val="0"/>
              </a:spcBef>
              <a:spcAft>
                <a:spcPts val="0"/>
              </a:spcAft>
              <a:buNone/>
            </a:pPr>
            <a:r>
              <a:rPr lang="en-US" sz="1250">
                <a:solidFill>
                  <a:srgbClr val="081D57"/>
                </a:solidFill>
                <a:latin typeface="Calibri"/>
                <a:ea typeface="Calibri"/>
                <a:cs typeface="Calibri"/>
                <a:sym typeface="Calibri"/>
              </a:rPr>
              <a:t>A</a:t>
            </a:r>
            <a:endParaRPr sz="1250">
              <a:solidFill>
                <a:srgbClr val="000000"/>
              </a:solidFill>
              <a:latin typeface="Calibri"/>
              <a:ea typeface="Calibri"/>
              <a:cs typeface="Calibri"/>
              <a:sym typeface="Calibri"/>
            </a:endParaRPr>
          </a:p>
        </p:txBody>
      </p:sp>
      <p:sp>
        <p:nvSpPr>
          <p:cNvPr id="1635" name="Google Shape;1635;p115"/>
          <p:cNvSpPr txBox="1"/>
          <p:nvPr/>
        </p:nvSpPr>
        <p:spPr>
          <a:xfrm>
            <a:off x="228600" y="3738372"/>
            <a:ext cx="3581400" cy="869700"/>
          </a:xfrm>
          <a:prstGeom prst="rect">
            <a:avLst/>
          </a:prstGeom>
          <a:noFill/>
          <a:ln>
            <a:noFill/>
          </a:ln>
        </p:spPr>
        <p:txBody>
          <a:bodyPr anchorCtr="0" anchor="t" bIns="0" lIns="0" spcFirstLastPara="1" rIns="0" wrap="square" tIns="0">
            <a:noAutofit/>
          </a:bodyPr>
          <a:lstStyle/>
          <a:p>
            <a:pPr indent="0" lvl="0" marL="68897" marR="147130" rtl="0" algn="l">
              <a:lnSpc>
                <a:spcPct val="122000"/>
              </a:lnSpc>
              <a:spcBef>
                <a:spcPts val="0"/>
              </a:spcBef>
              <a:spcAft>
                <a:spcPts val="0"/>
              </a:spcAft>
              <a:buNone/>
            </a:pPr>
            <a:r>
              <a:rPr lang="en-US" sz="1250">
                <a:solidFill>
                  <a:srgbClr val="FFFFFF"/>
                </a:solidFill>
                <a:latin typeface="Calibri"/>
                <a:ea typeface="Calibri"/>
                <a:cs typeface="Calibri"/>
                <a:sym typeface="Calibri"/>
              </a:rPr>
              <a:t>Bivalirudin cho đến khi tiến hành chụp mạch chẩn </a:t>
            </a:r>
            <a:endParaRPr sz="1250">
              <a:solidFill>
                <a:srgbClr val="000000"/>
              </a:solidFill>
              <a:latin typeface="Calibri"/>
              <a:ea typeface="Calibri"/>
              <a:cs typeface="Calibri"/>
              <a:sym typeface="Calibri"/>
            </a:endParaRPr>
          </a:p>
          <a:p>
            <a:pPr indent="0" lvl="0" marL="68897" marR="147130" rtl="0" algn="l">
              <a:lnSpc>
                <a:spcPct val="122000"/>
              </a:lnSpc>
              <a:spcBef>
                <a:spcPts val="126"/>
              </a:spcBef>
              <a:spcAft>
                <a:spcPts val="0"/>
              </a:spcAft>
              <a:buNone/>
            </a:pPr>
            <a:r>
              <a:rPr lang="en-US" sz="1250">
                <a:solidFill>
                  <a:srgbClr val="FFFFFF"/>
                </a:solidFill>
                <a:latin typeface="Calibri"/>
                <a:ea typeface="Calibri"/>
                <a:cs typeface="Calibri"/>
                <a:sym typeface="Calibri"/>
              </a:rPr>
              <a:t>đoán hoặc PCI ở những BN chỉ được điều trị can </a:t>
            </a:r>
            <a:endParaRPr sz="1250">
              <a:solidFill>
                <a:srgbClr val="000000"/>
              </a:solidFill>
              <a:latin typeface="Calibri"/>
              <a:ea typeface="Calibri"/>
              <a:cs typeface="Calibri"/>
              <a:sym typeface="Calibri"/>
            </a:endParaRPr>
          </a:p>
          <a:p>
            <a:pPr indent="0" lvl="0" marL="68897" marR="147130" rtl="0" algn="l">
              <a:lnSpc>
                <a:spcPct val="122000"/>
              </a:lnSpc>
              <a:spcBef>
                <a:spcPts val="126"/>
              </a:spcBef>
              <a:spcAft>
                <a:spcPts val="0"/>
              </a:spcAft>
              <a:buNone/>
            </a:pPr>
            <a:r>
              <a:rPr lang="en-US" sz="1250">
                <a:solidFill>
                  <a:srgbClr val="FFFFFF"/>
                </a:solidFill>
                <a:latin typeface="Calibri"/>
                <a:ea typeface="Calibri"/>
                <a:cs typeface="Calibri"/>
                <a:sym typeface="Calibri"/>
              </a:rPr>
              <a:t>thiệp sớm</a:t>
            </a:r>
            <a:endParaRPr sz="1250">
              <a:solidFill>
                <a:srgbClr val="000000"/>
              </a:solidFill>
              <a:latin typeface="Calibri"/>
              <a:ea typeface="Calibri"/>
              <a:cs typeface="Calibri"/>
              <a:sym typeface="Calibri"/>
            </a:endParaRPr>
          </a:p>
        </p:txBody>
      </p:sp>
      <p:sp>
        <p:nvSpPr>
          <p:cNvPr id="1636" name="Google Shape;1636;p115"/>
          <p:cNvSpPr txBox="1"/>
          <p:nvPr/>
        </p:nvSpPr>
        <p:spPr>
          <a:xfrm>
            <a:off x="3810000" y="3738372"/>
            <a:ext cx="3369000" cy="869700"/>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Liều nạp 0,10 mg /kg, liều nạp tiếp theo 0.25</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mg /kg /h</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Chỉ dùng GP IIb/IIIa dự phòng ở những bệnh</a:t>
            </a:r>
            <a:endParaRPr sz="1250">
              <a:solidFill>
                <a:srgbClr val="000000"/>
              </a:solidFill>
              <a:latin typeface="Calibri"/>
              <a:ea typeface="Calibri"/>
              <a:cs typeface="Calibri"/>
              <a:sym typeface="Calibri"/>
            </a:endParaRPr>
          </a:p>
          <a:p>
            <a:pPr indent="0" lvl="0" marL="72771" marR="0" rtl="0" algn="l">
              <a:lnSpc>
                <a:spcPct val="101725"/>
              </a:lnSpc>
              <a:spcBef>
                <a:spcPts val="125"/>
              </a:spcBef>
              <a:spcAft>
                <a:spcPts val="0"/>
              </a:spcAft>
              <a:buNone/>
            </a:pPr>
            <a:r>
              <a:rPr lang="en-US" sz="1250">
                <a:solidFill>
                  <a:srgbClr val="081D57"/>
                </a:solidFill>
                <a:latin typeface="Calibri"/>
                <a:ea typeface="Calibri"/>
                <a:cs typeface="Calibri"/>
                <a:sym typeface="Calibri"/>
              </a:rPr>
              <a:t>nhân được điều trị DAPT</a:t>
            </a:r>
            <a:endParaRPr sz="1250">
              <a:solidFill>
                <a:srgbClr val="000000"/>
              </a:solidFill>
              <a:latin typeface="Calibri"/>
              <a:ea typeface="Calibri"/>
              <a:cs typeface="Calibri"/>
              <a:sym typeface="Calibri"/>
            </a:endParaRPr>
          </a:p>
        </p:txBody>
      </p:sp>
      <p:sp>
        <p:nvSpPr>
          <p:cNvPr id="1637" name="Google Shape;1637;p115"/>
          <p:cNvSpPr txBox="1"/>
          <p:nvPr/>
        </p:nvSpPr>
        <p:spPr>
          <a:xfrm>
            <a:off x="7178929" y="3738372"/>
            <a:ext cx="947100" cy="869700"/>
          </a:xfrm>
          <a:prstGeom prst="rect">
            <a:avLst/>
          </a:prstGeom>
          <a:noFill/>
          <a:ln>
            <a:noFill/>
          </a:ln>
        </p:spPr>
        <p:txBody>
          <a:bodyPr anchorCtr="0" anchor="t" bIns="0" lIns="0" spcFirstLastPara="1" rIns="0" wrap="square" tIns="0">
            <a:noAutofit/>
          </a:bodyPr>
          <a:lstStyle/>
          <a:p>
            <a:pPr indent="0" lvl="0" marL="432736" marR="423942"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638" name="Google Shape;1638;p115"/>
          <p:cNvSpPr txBox="1"/>
          <p:nvPr/>
        </p:nvSpPr>
        <p:spPr>
          <a:xfrm>
            <a:off x="8126095" y="3738372"/>
            <a:ext cx="789300" cy="869700"/>
          </a:xfrm>
          <a:prstGeom prst="rect">
            <a:avLst/>
          </a:prstGeom>
          <a:noFill/>
          <a:ln>
            <a:noFill/>
          </a:ln>
        </p:spPr>
        <p:txBody>
          <a:bodyPr anchorCtr="0" anchor="t" bIns="0" lIns="0" spcFirstLastPara="1" rIns="0" wrap="square" tIns="0">
            <a:noAutofit/>
          </a:bodyPr>
          <a:lstStyle/>
          <a:p>
            <a:pPr indent="0" lvl="0" marL="329485" marR="322051"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639" name="Google Shape;1639;p115"/>
          <p:cNvSpPr txBox="1"/>
          <p:nvPr/>
        </p:nvSpPr>
        <p:spPr>
          <a:xfrm>
            <a:off x="228600" y="4608068"/>
            <a:ext cx="3581400" cy="434400"/>
          </a:xfrm>
          <a:prstGeom prst="rect">
            <a:avLst/>
          </a:prstGeom>
          <a:noFill/>
          <a:ln>
            <a:noFill/>
          </a:ln>
        </p:spPr>
        <p:txBody>
          <a:bodyPr anchorCtr="0" anchor="t" bIns="0" lIns="0" spcFirstLastPara="1" rIns="0" wrap="square" tIns="0">
            <a:noAutofit/>
          </a:bodyPr>
          <a:lstStyle/>
          <a:p>
            <a:pPr indent="0" lvl="0" marL="68897" marR="278495" rtl="0" algn="l">
              <a:lnSpc>
                <a:spcPct val="122000"/>
              </a:lnSpc>
              <a:spcBef>
                <a:spcPts val="0"/>
              </a:spcBef>
              <a:spcAft>
                <a:spcPts val="0"/>
              </a:spcAft>
              <a:buNone/>
            </a:pPr>
            <a:r>
              <a:rPr lang="en-US" sz="1250">
                <a:solidFill>
                  <a:srgbClr val="FFFFFF"/>
                </a:solidFill>
                <a:latin typeface="Calibri"/>
                <a:ea typeface="Calibri"/>
                <a:cs typeface="Calibri"/>
                <a:sym typeface="Calibri"/>
              </a:rPr>
              <a:t>Fondaparinux TDD trong thời gian nằm viện cho </a:t>
            </a:r>
            <a:endParaRPr sz="1250">
              <a:solidFill>
                <a:srgbClr val="000000"/>
              </a:solidFill>
              <a:latin typeface="Calibri"/>
              <a:ea typeface="Calibri"/>
              <a:cs typeface="Calibri"/>
              <a:sym typeface="Calibri"/>
            </a:endParaRPr>
          </a:p>
          <a:p>
            <a:pPr indent="0" lvl="0" marL="68897" marR="278495" rtl="0" algn="l">
              <a:lnSpc>
                <a:spcPct val="122000"/>
              </a:lnSpc>
              <a:spcBef>
                <a:spcPts val="126"/>
              </a:spcBef>
              <a:spcAft>
                <a:spcPts val="0"/>
              </a:spcAft>
              <a:buNone/>
            </a:pPr>
            <a:r>
              <a:rPr lang="en-US" sz="1250">
                <a:solidFill>
                  <a:srgbClr val="FFFFFF"/>
                </a:solidFill>
                <a:latin typeface="Calibri"/>
                <a:ea typeface="Calibri"/>
                <a:cs typeface="Calibri"/>
                <a:sym typeface="Calibri"/>
              </a:rPr>
              <a:t>đến khi tiến hành PCI</a:t>
            </a:r>
            <a:endParaRPr sz="1250">
              <a:solidFill>
                <a:srgbClr val="000000"/>
              </a:solidFill>
              <a:latin typeface="Calibri"/>
              <a:ea typeface="Calibri"/>
              <a:cs typeface="Calibri"/>
              <a:sym typeface="Calibri"/>
            </a:endParaRPr>
          </a:p>
        </p:txBody>
      </p:sp>
      <p:sp>
        <p:nvSpPr>
          <p:cNvPr id="1640" name="Google Shape;1640;p115"/>
          <p:cNvSpPr txBox="1"/>
          <p:nvPr/>
        </p:nvSpPr>
        <p:spPr>
          <a:xfrm>
            <a:off x="3810000" y="4608068"/>
            <a:ext cx="3369000" cy="434400"/>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2,5 mg TDD hàng ngày</a:t>
            </a:r>
            <a:endParaRPr sz="1250">
              <a:solidFill>
                <a:srgbClr val="000000"/>
              </a:solidFill>
              <a:latin typeface="Calibri"/>
              <a:ea typeface="Calibri"/>
              <a:cs typeface="Calibri"/>
              <a:sym typeface="Calibri"/>
            </a:endParaRPr>
          </a:p>
        </p:txBody>
      </p:sp>
      <p:sp>
        <p:nvSpPr>
          <p:cNvPr id="1641" name="Google Shape;1641;p115"/>
          <p:cNvSpPr txBox="1"/>
          <p:nvPr/>
        </p:nvSpPr>
        <p:spPr>
          <a:xfrm>
            <a:off x="7178929" y="4608068"/>
            <a:ext cx="947100" cy="434400"/>
          </a:xfrm>
          <a:prstGeom prst="rect">
            <a:avLst/>
          </a:prstGeom>
          <a:noFill/>
          <a:ln>
            <a:noFill/>
          </a:ln>
        </p:spPr>
        <p:txBody>
          <a:bodyPr anchorCtr="0" anchor="t" bIns="0" lIns="0" spcFirstLastPara="1" rIns="0" wrap="square" tIns="0">
            <a:noAutofit/>
          </a:bodyPr>
          <a:lstStyle/>
          <a:p>
            <a:pPr indent="0" lvl="0" marL="432711" marR="423839"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642" name="Google Shape;1642;p115"/>
          <p:cNvSpPr txBox="1"/>
          <p:nvPr/>
        </p:nvSpPr>
        <p:spPr>
          <a:xfrm>
            <a:off x="8126095" y="4608068"/>
            <a:ext cx="789300" cy="434400"/>
          </a:xfrm>
          <a:prstGeom prst="rect">
            <a:avLst/>
          </a:prstGeom>
          <a:noFill/>
          <a:ln>
            <a:noFill/>
          </a:ln>
        </p:spPr>
        <p:txBody>
          <a:bodyPr anchorCtr="0" anchor="t" bIns="0" lIns="0" spcFirstLastPara="1" rIns="0" wrap="square" tIns="0">
            <a:noAutofit/>
          </a:bodyPr>
          <a:lstStyle/>
          <a:p>
            <a:pPr indent="0" lvl="0" marL="329460" marR="321854"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643" name="Google Shape;1643;p115"/>
          <p:cNvSpPr txBox="1"/>
          <p:nvPr/>
        </p:nvSpPr>
        <p:spPr>
          <a:xfrm>
            <a:off x="228600" y="5042535"/>
            <a:ext cx="3581400" cy="636000"/>
          </a:xfrm>
          <a:prstGeom prst="rect">
            <a:avLst/>
          </a:prstGeom>
          <a:noFill/>
          <a:ln>
            <a:noFill/>
          </a:ln>
        </p:spPr>
        <p:txBody>
          <a:bodyPr anchorCtr="0" anchor="t" bIns="0" lIns="0" spcFirstLastPara="1" rIns="0" wrap="square" tIns="0">
            <a:noAutofit/>
          </a:bodyPr>
          <a:lstStyle/>
          <a:p>
            <a:pPr indent="0" lvl="0" marL="68897" marR="202727" rtl="0" algn="l">
              <a:lnSpc>
                <a:spcPct val="122000"/>
              </a:lnSpc>
              <a:spcBef>
                <a:spcPts val="0"/>
              </a:spcBef>
              <a:spcAft>
                <a:spcPts val="0"/>
              </a:spcAft>
              <a:buNone/>
            </a:pPr>
            <a:r>
              <a:rPr lang="en-US" sz="1250">
                <a:solidFill>
                  <a:srgbClr val="FFFFFF"/>
                </a:solidFill>
                <a:latin typeface="Calibri"/>
                <a:ea typeface="Calibri"/>
                <a:cs typeface="Calibri"/>
                <a:sym typeface="Calibri"/>
              </a:rPr>
              <a:t>Sử dụng thuốc chống đông bổ sung kháng yếu tố </a:t>
            </a:r>
            <a:endParaRPr sz="1250">
              <a:solidFill>
                <a:srgbClr val="000000"/>
              </a:solidFill>
              <a:latin typeface="Calibri"/>
              <a:ea typeface="Calibri"/>
              <a:cs typeface="Calibri"/>
              <a:sym typeface="Calibri"/>
            </a:endParaRPr>
          </a:p>
          <a:p>
            <a:pPr indent="0" lvl="0" marL="68897" marR="202727" rtl="0" algn="l">
              <a:lnSpc>
                <a:spcPct val="122000"/>
              </a:lnSpc>
              <a:spcBef>
                <a:spcPts val="125"/>
              </a:spcBef>
              <a:spcAft>
                <a:spcPts val="0"/>
              </a:spcAft>
              <a:buNone/>
            </a:pPr>
            <a:r>
              <a:rPr lang="en-US" sz="1250">
                <a:solidFill>
                  <a:srgbClr val="FFFFFF"/>
                </a:solidFill>
                <a:latin typeface="Calibri"/>
                <a:ea typeface="Calibri"/>
                <a:cs typeface="Calibri"/>
                <a:sym typeface="Calibri"/>
              </a:rPr>
              <a:t>IIa nếu PCI được thực hiện khi BN đang dùng </a:t>
            </a:r>
            <a:endParaRPr sz="1250">
              <a:solidFill>
                <a:srgbClr val="000000"/>
              </a:solidFill>
              <a:latin typeface="Calibri"/>
              <a:ea typeface="Calibri"/>
              <a:cs typeface="Calibri"/>
              <a:sym typeface="Calibri"/>
            </a:endParaRPr>
          </a:p>
          <a:p>
            <a:pPr indent="0" lvl="0" marL="68897" marR="202727" rtl="0" algn="l">
              <a:lnSpc>
                <a:spcPct val="122000"/>
              </a:lnSpc>
              <a:spcBef>
                <a:spcPts val="125"/>
              </a:spcBef>
              <a:spcAft>
                <a:spcPts val="0"/>
              </a:spcAft>
              <a:buNone/>
            </a:pPr>
            <a:r>
              <a:rPr lang="en-US" sz="1250">
                <a:solidFill>
                  <a:srgbClr val="FFFFFF"/>
                </a:solidFill>
                <a:latin typeface="Calibri"/>
                <a:ea typeface="Calibri"/>
                <a:cs typeface="Calibri"/>
                <a:sym typeface="Calibri"/>
              </a:rPr>
              <a:t>fondaparinux</a:t>
            </a:r>
            <a:endParaRPr sz="1250">
              <a:solidFill>
                <a:srgbClr val="000000"/>
              </a:solidFill>
              <a:latin typeface="Calibri"/>
              <a:ea typeface="Calibri"/>
              <a:cs typeface="Calibri"/>
              <a:sym typeface="Calibri"/>
            </a:endParaRPr>
          </a:p>
        </p:txBody>
      </p:sp>
      <p:sp>
        <p:nvSpPr>
          <p:cNvPr id="1644" name="Google Shape;1644;p115"/>
          <p:cNvSpPr txBox="1"/>
          <p:nvPr/>
        </p:nvSpPr>
        <p:spPr>
          <a:xfrm>
            <a:off x="3810000" y="5042535"/>
            <a:ext cx="3369000" cy="636000"/>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N/A</a:t>
            </a:r>
            <a:endParaRPr sz="1250">
              <a:solidFill>
                <a:srgbClr val="000000"/>
              </a:solidFill>
              <a:latin typeface="Calibri"/>
              <a:ea typeface="Calibri"/>
              <a:cs typeface="Calibri"/>
              <a:sym typeface="Calibri"/>
            </a:endParaRPr>
          </a:p>
        </p:txBody>
      </p:sp>
      <p:sp>
        <p:nvSpPr>
          <p:cNvPr id="1645" name="Google Shape;1645;p115"/>
          <p:cNvSpPr txBox="1"/>
          <p:nvPr/>
        </p:nvSpPr>
        <p:spPr>
          <a:xfrm>
            <a:off x="7178929" y="5042535"/>
            <a:ext cx="947100" cy="636000"/>
          </a:xfrm>
          <a:prstGeom prst="rect">
            <a:avLst/>
          </a:prstGeom>
          <a:noFill/>
          <a:ln>
            <a:noFill/>
          </a:ln>
        </p:spPr>
        <p:txBody>
          <a:bodyPr anchorCtr="0" anchor="t" bIns="0" lIns="0" spcFirstLastPara="1" rIns="0" wrap="square" tIns="0">
            <a:noAutofit/>
          </a:bodyPr>
          <a:lstStyle/>
          <a:p>
            <a:pPr indent="0" lvl="0" marL="432711" marR="423839"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646" name="Google Shape;1646;p115"/>
          <p:cNvSpPr txBox="1"/>
          <p:nvPr/>
        </p:nvSpPr>
        <p:spPr>
          <a:xfrm>
            <a:off x="8126095" y="5042535"/>
            <a:ext cx="789300" cy="636000"/>
          </a:xfrm>
          <a:prstGeom prst="rect">
            <a:avLst/>
          </a:prstGeom>
          <a:noFill/>
          <a:ln>
            <a:noFill/>
          </a:ln>
        </p:spPr>
        <p:txBody>
          <a:bodyPr anchorCtr="0" anchor="t" bIns="0" lIns="0" spcFirstLastPara="1" rIns="0" wrap="square" tIns="0">
            <a:noAutofit/>
          </a:bodyPr>
          <a:lstStyle/>
          <a:p>
            <a:pPr indent="0" lvl="0" marL="329460" marR="321854"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647" name="Google Shape;1647;p115"/>
          <p:cNvSpPr txBox="1"/>
          <p:nvPr/>
        </p:nvSpPr>
        <p:spPr>
          <a:xfrm>
            <a:off x="228600" y="5678385"/>
            <a:ext cx="3581400" cy="66810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lang="en-US" sz="1250">
                <a:solidFill>
                  <a:srgbClr val="FFFFFF"/>
                </a:solidFill>
                <a:latin typeface="Calibri"/>
                <a:ea typeface="Calibri"/>
                <a:cs typeface="Calibri"/>
                <a:sym typeface="Calibri"/>
              </a:rPr>
              <a:t>IV UFH trong 48h hoặc cho đến khi tiến hành PCI</a:t>
            </a:r>
            <a:endParaRPr sz="1250">
              <a:solidFill>
                <a:srgbClr val="000000"/>
              </a:solidFill>
              <a:latin typeface="Calibri"/>
              <a:ea typeface="Calibri"/>
              <a:cs typeface="Calibri"/>
              <a:sym typeface="Calibri"/>
            </a:endParaRPr>
          </a:p>
        </p:txBody>
      </p:sp>
      <p:sp>
        <p:nvSpPr>
          <p:cNvPr id="1648" name="Google Shape;1648;p115"/>
          <p:cNvSpPr txBox="1"/>
          <p:nvPr/>
        </p:nvSpPr>
        <p:spPr>
          <a:xfrm>
            <a:off x="3810000" y="5678385"/>
            <a:ext cx="3369000" cy="668100"/>
          </a:xfrm>
          <a:prstGeom prst="rect">
            <a:avLst/>
          </a:prstGeom>
          <a:noFill/>
          <a:ln>
            <a:noFill/>
          </a:ln>
        </p:spPr>
        <p:txBody>
          <a:bodyPr anchorCtr="0" anchor="t" bIns="0" lIns="0" spcFirstLastPara="1" rIns="0" wrap="square" tIns="0">
            <a:noAutofit/>
          </a:bodyPr>
          <a:lstStyle/>
          <a:p>
            <a:pPr indent="0" lvl="0" marL="72771" marR="187438" rtl="0" algn="l">
              <a:lnSpc>
                <a:spcPct val="122000"/>
              </a:lnSpc>
              <a:spcBef>
                <a:spcPts val="0"/>
              </a:spcBef>
              <a:spcAft>
                <a:spcPts val="0"/>
              </a:spcAft>
              <a:buNone/>
            </a:pPr>
            <a:r>
              <a:rPr lang="en-US" sz="1250">
                <a:solidFill>
                  <a:srgbClr val="081D57"/>
                </a:solidFill>
                <a:latin typeface="Calibri"/>
                <a:ea typeface="Calibri"/>
                <a:cs typeface="Calibri"/>
                <a:sym typeface="Calibri"/>
              </a:rPr>
              <a:t>Liều nạp đầu 60 IU/kg (tối đa 4000 IU) với liều </a:t>
            </a:r>
            <a:endParaRPr sz="1250">
              <a:solidFill>
                <a:srgbClr val="000000"/>
              </a:solidFill>
              <a:latin typeface="Calibri"/>
              <a:ea typeface="Calibri"/>
              <a:cs typeface="Calibri"/>
              <a:sym typeface="Calibri"/>
            </a:endParaRPr>
          </a:p>
          <a:p>
            <a:pPr indent="0" lvl="0" marL="72771" marR="187438" rtl="0" algn="l">
              <a:lnSpc>
                <a:spcPct val="122000"/>
              </a:lnSpc>
              <a:spcBef>
                <a:spcPts val="126"/>
              </a:spcBef>
              <a:spcAft>
                <a:spcPts val="0"/>
              </a:spcAft>
              <a:buNone/>
            </a:pPr>
            <a:r>
              <a:rPr lang="en-US" sz="1250">
                <a:solidFill>
                  <a:srgbClr val="081D57"/>
                </a:solidFill>
                <a:latin typeface="Calibri"/>
                <a:ea typeface="Calibri"/>
                <a:cs typeface="Calibri"/>
                <a:sym typeface="Calibri"/>
              </a:rPr>
              <a:t>truyền đầu tiên 12 IU/kg /h (tối đa 1000 IU) </a:t>
            </a:r>
            <a:endParaRPr sz="1250">
              <a:solidFill>
                <a:srgbClr val="000000"/>
              </a:solidFill>
              <a:latin typeface="Calibri"/>
              <a:ea typeface="Calibri"/>
              <a:cs typeface="Calibri"/>
              <a:sym typeface="Calibri"/>
            </a:endParaRPr>
          </a:p>
          <a:p>
            <a:pPr indent="0" lvl="0" marL="72771" marR="187438" rtl="0" algn="l">
              <a:lnSpc>
                <a:spcPct val="122000"/>
              </a:lnSpc>
              <a:spcBef>
                <a:spcPts val="126"/>
              </a:spcBef>
              <a:spcAft>
                <a:spcPts val="0"/>
              </a:spcAft>
              <a:buNone/>
            </a:pPr>
            <a:r>
              <a:rPr lang="en-US" sz="1250">
                <a:solidFill>
                  <a:srgbClr val="081D57"/>
                </a:solidFill>
                <a:latin typeface="Calibri"/>
                <a:ea typeface="Calibri"/>
                <a:cs typeface="Calibri"/>
                <a:sym typeface="Calibri"/>
              </a:rPr>
              <a:t>Chỉnh liều theo aPTT</a:t>
            </a:r>
            <a:endParaRPr sz="1250">
              <a:solidFill>
                <a:srgbClr val="000000"/>
              </a:solidFill>
              <a:latin typeface="Calibri"/>
              <a:ea typeface="Calibri"/>
              <a:cs typeface="Calibri"/>
              <a:sym typeface="Calibri"/>
            </a:endParaRPr>
          </a:p>
        </p:txBody>
      </p:sp>
      <p:sp>
        <p:nvSpPr>
          <p:cNvPr id="1649" name="Google Shape;1649;p115"/>
          <p:cNvSpPr txBox="1"/>
          <p:nvPr/>
        </p:nvSpPr>
        <p:spPr>
          <a:xfrm>
            <a:off x="7178929" y="5678385"/>
            <a:ext cx="947100" cy="668100"/>
          </a:xfrm>
          <a:prstGeom prst="rect">
            <a:avLst/>
          </a:prstGeom>
          <a:noFill/>
          <a:ln>
            <a:noFill/>
          </a:ln>
        </p:spPr>
        <p:txBody>
          <a:bodyPr anchorCtr="0" anchor="t" bIns="0" lIns="0" spcFirstLastPara="1" rIns="0" wrap="square" tIns="0">
            <a:noAutofit/>
          </a:bodyPr>
          <a:lstStyle/>
          <a:p>
            <a:pPr indent="0" lvl="0" marL="432736" marR="423942" rtl="0" algn="ctr">
              <a:lnSpc>
                <a:spcPct val="101725"/>
              </a:lnSpc>
              <a:spcBef>
                <a:spcPts val="0"/>
              </a:spcBef>
              <a:spcAft>
                <a:spcPts val="0"/>
              </a:spcAft>
              <a:buNone/>
            </a:pPr>
            <a:r>
              <a:rPr lang="en-US" sz="1250">
                <a:solidFill>
                  <a:srgbClr val="081D57"/>
                </a:solidFill>
                <a:latin typeface="Calibri"/>
                <a:ea typeface="Calibri"/>
                <a:cs typeface="Calibri"/>
                <a:sym typeface="Calibri"/>
              </a:rPr>
              <a:t>I</a:t>
            </a:r>
            <a:endParaRPr sz="1250">
              <a:solidFill>
                <a:srgbClr val="000000"/>
              </a:solidFill>
              <a:latin typeface="Calibri"/>
              <a:ea typeface="Calibri"/>
              <a:cs typeface="Calibri"/>
              <a:sym typeface="Calibri"/>
            </a:endParaRPr>
          </a:p>
        </p:txBody>
      </p:sp>
      <p:sp>
        <p:nvSpPr>
          <p:cNvPr id="1650" name="Google Shape;1650;p115"/>
          <p:cNvSpPr txBox="1"/>
          <p:nvPr/>
        </p:nvSpPr>
        <p:spPr>
          <a:xfrm>
            <a:off x="8126095" y="5678385"/>
            <a:ext cx="789300" cy="668100"/>
          </a:xfrm>
          <a:prstGeom prst="rect">
            <a:avLst/>
          </a:prstGeom>
          <a:noFill/>
          <a:ln>
            <a:noFill/>
          </a:ln>
        </p:spPr>
        <p:txBody>
          <a:bodyPr anchorCtr="0" anchor="t" bIns="0" lIns="0" spcFirstLastPara="1" rIns="0" wrap="square" tIns="0">
            <a:noAutofit/>
          </a:bodyPr>
          <a:lstStyle/>
          <a:p>
            <a:pPr indent="0" lvl="0" marL="329485" marR="322051" rtl="0" algn="ctr">
              <a:lnSpc>
                <a:spcPct val="101725"/>
              </a:lnSpc>
              <a:spcBef>
                <a:spcPts val="0"/>
              </a:spcBef>
              <a:spcAft>
                <a:spcPts val="0"/>
              </a:spcAft>
              <a:buNone/>
            </a:pPr>
            <a:r>
              <a:rPr lang="en-US" sz="1250">
                <a:solidFill>
                  <a:srgbClr val="081D57"/>
                </a:solidFill>
                <a:latin typeface="Calibri"/>
                <a:ea typeface="Calibri"/>
                <a:cs typeface="Calibri"/>
                <a:sym typeface="Calibri"/>
              </a:rPr>
              <a:t>B</a:t>
            </a:r>
            <a:endParaRPr sz="1250">
              <a:solidFill>
                <a:srgbClr val="000000"/>
              </a:solidFill>
              <a:latin typeface="Calibri"/>
              <a:ea typeface="Calibri"/>
              <a:cs typeface="Calibri"/>
              <a:sym typeface="Calibri"/>
            </a:endParaRPr>
          </a:p>
        </p:txBody>
      </p:sp>
      <p:sp>
        <p:nvSpPr>
          <p:cNvPr id="1651" name="Google Shape;1651;p115"/>
          <p:cNvSpPr txBox="1"/>
          <p:nvPr/>
        </p:nvSpPr>
        <p:spPr>
          <a:xfrm>
            <a:off x="228600" y="6346342"/>
            <a:ext cx="3581400" cy="434400"/>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lang="en-US" sz="1250">
                <a:solidFill>
                  <a:srgbClr val="FFFFFF"/>
                </a:solidFill>
                <a:latin typeface="Calibri"/>
                <a:ea typeface="Calibri"/>
                <a:cs typeface="Calibri"/>
                <a:sym typeface="Calibri"/>
              </a:rPr>
              <a:t>Điều trị tiêu sợi huyết IV không được khuyến cáo ở BN NSTE-ACS</a:t>
            </a:r>
            <a:endParaRPr sz="1250">
              <a:solidFill>
                <a:srgbClr val="000000"/>
              </a:solidFill>
              <a:latin typeface="Calibri"/>
              <a:ea typeface="Calibri"/>
              <a:cs typeface="Calibri"/>
              <a:sym typeface="Calibri"/>
            </a:endParaRPr>
          </a:p>
        </p:txBody>
      </p:sp>
      <p:sp>
        <p:nvSpPr>
          <p:cNvPr id="1652" name="Google Shape;1652;p115"/>
          <p:cNvSpPr txBox="1"/>
          <p:nvPr/>
        </p:nvSpPr>
        <p:spPr>
          <a:xfrm>
            <a:off x="3810000" y="6346342"/>
            <a:ext cx="3369000" cy="434400"/>
          </a:xfrm>
          <a:prstGeom prst="rect">
            <a:avLst/>
          </a:prstGeom>
          <a:noFill/>
          <a:ln>
            <a:noFill/>
          </a:ln>
        </p:spPr>
        <p:txBody>
          <a:bodyPr anchorCtr="0" anchor="t" bIns="0" lIns="0" spcFirstLastPara="1" rIns="0" wrap="square" tIns="0">
            <a:noAutofit/>
          </a:bodyPr>
          <a:lstStyle/>
          <a:p>
            <a:pPr indent="0" lvl="0" marL="72771" marR="0" rtl="0" algn="l">
              <a:lnSpc>
                <a:spcPct val="101725"/>
              </a:lnSpc>
              <a:spcBef>
                <a:spcPts val="0"/>
              </a:spcBef>
              <a:spcAft>
                <a:spcPts val="0"/>
              </a:spcAft>
              <a:buNone/>
            </a:pPr>
            <a:r>
              <a:rPr lang="en-US" sz="1250">
                <a:solidFill>
                  <a:srgbClr val="081D57"/>
                </a:solidFill>
                <a:latin typeface="Calibri"/>
                <a:ea typeface="Calibri"/>
                <a:cs typeface="Calibri"/>
                <a:sym typeface="Calibri"/>
              </a:rPr>
              <a:t>N/A</a:t>
            </a:r>
            <a:endParaRPr sz="1250">
              <a:solidFill>
                <a:srgbClr val="000000"/>
              </a:solidFill>
              <a:latin typeface="Calibri"/>
              <a:ea typeface="Calibri"/>
              <a:cs typeface="Calibri"/>
              <a:sym typeface="Calibri"/>
            </a:endParaRPr>
          </a:p>
        </p:txBody>
      </p:sp>
      <p:sp>
        <p:nvSpPr>
          <p:cNvPr id="1653" name="Google Shape;1653;p115"/>
          <p:cNvSpPr txBox="1"/>
          <p:nvPr/>
        </p:nvSpPr>
        <p:spPr>
          <a:xfrm>
            <a:off x="7178929" y="6346342"/>
            <a:ext cx="947100" cy="434400"/>
          </a:xfrm>
          <a:prstGeom prst="rect">
            <a:avLst/>
          </a:prstGeom>
          <a:noFill/>
          <a:ln>
            <a:noFill/>
          </a:ln>
        </p:spPr>
        <p:txBody>
          <a:bodyPr anchorCtr="0" anchor="t" bIns="0" lIns="0" spcFirstLastPara="1" rIns="0" wrap="square" tIns="0">
            <a:noAutofit/>
          </a:bodyPr>
          <a:lstStyle/>
          <a:p>
            <a:pPr indent="0" lvl="0" marL="171575" marR="0" rtl="0" algn="l">
              <a:lnSpc>
                <a:spcPct val="101725"/>
              </a:lnSpc>
              <a:spcBef>
                <a:spcPts val="0"/>
              </a:spcBef>
              <a:spcAft>
                <a:spcPts val="0"/>
              </a:spcAft>
              <a:buNone/>
            </a:pPr>
            <a:r>
              <a:rPr lang="en-US" sz="1250">
                <a:solidFill>
                  <a:srgbClr val="F9FC00"/>
                </a:solidFill>
                <a:latin typeface="Calibri"/>
                <a:ea typeface="Calibri"/>
                <a:cs typeface="Calibri"/>
                <a:sym typeface="Calibri"/>
              </a:rPr>
              <a:t>III: Có hại</a:t>
            </a:r>
            <a:endParaRPr sz="1250">
              <a:solidFill>
                <a:srgbClr val="000000"/>
              </a:solidFill>
              <a:latin typeface="Calibri"/>
              <a:ea typeface="Calibri"/>
              <a:cs typeface="Calibri"/>
              <a:sym typeface="Calibri"/>
            </a:endParaRPr>
          </a:p>
        </p:txBody>
      </p:sp>
      <p:sp>
        <p:nvSpPr>
          <p:cNvPr id="1654" name="Google Shape;1654;p115"/>
          <p:cNvSpPr txBox="1"/>
          <p:nvPr/>
        </p:nvSpPr>
        <p:spPr>
          <a:xfrm>
            <a:off x="8126095" y="6346342"/>
            <a:ext cx="789300" cy="434400"/>
          </a:xfrm>
          <a:prstGeom prst="rect">
            <a:avLst/>
          </a:prstGeom>
          <a:noFill/>
          <a:ln>
            <a:noFill/>
          </a:ln>
        </p:spPr>
        <p:txBody>
          <a:bodyPr anchorCtr="0" anchor="t" bIns="0" lIns="0" spcFirstLastPara="1" rIns="0" wrap="square" tIns="0">
            <a:noAutofit/>
          </a:bodyPr>
          <a:lstStyle/>
          <a:p>
            <a:pPr indent="0" lvl="0" marL="329460" marR="316231" rtl="0" algn="ctr">
              <a:lnSpc>
                <a:spcPct val="101725"/>
              </a:lnSpc>
              <a:spcBef>
                <a:spcPts val="0"/>
              </a:spcBef>
              <a:spcAft>
                <a:spcPts val="0"/>
              </a:spcAft>
              <a:buNone/>
            </a:pPr>
            <a:r>
              <a:rPr lang="en-US" sz="1250">
                <a:solidFill>
                  <a:srgbClr val="081D57"/>
                </a:solidFill>
                <a:latin typeface="Calibri"/>
                <a:ea typeface="Calibri"/>
                <a:cs typeface="Calibri"/>
                <a:sym typeface="Calibri"/>
              </a:rPr>
              <a:t>A</a:t>
            </a:r>
            <a:endParaRPr sz="125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98" name="Shape 598"/>
        <p:cNvGrpSpPr/>
        <p:nvPr/>
      </p:nvGrpSpPr>
      <p:grpSpPr>
        <a:xfrm>
          <a:off x="0" y="0"/>
          <a:ext cx="0" cy="0"/>
          <a:chOff x="0" y="0"/>
          <a:chExt cx="0" cy="0"/>
        </a:xfrm>
      </p:grpSpPr>
      <p:sp>
        <p:nvSpPr>
          <p:cNvPr id="599" name="Google Shape;599;p89"/>
          <p:cNvSpPr/>
          <p:nvPr/>
        </p:nvSpPr>
        <p:spPr>
          <a:xfrm>
            <a:off x="304800" y="3751386"/>
            <a:ext cx="8583390" cy="654948"/>
          </a:xfrm>
          <a:prstGeom prst="rightArrow">
            <a:avLst>
              <a:gd fmla="val 50000" name="adj1"/>
              <a:gd fmla="val 50000" name="adj2"/>
            </a:avLst>
          </a:prstGeom>
          <a:gradFill>
            <a:gsLst>
              <a:gs pos="0">
                <a:srgbClr val="FD6051"/>
              </a:gs>
              <a:gs pos="21000">
                <a:srgbClr val="FD6051"/>
              </a:gs>
              <a:gs pos="100000">
                <a:srgbClr val="FFE577"/>
              </a:gs>
            </a:gsLst>
            <a:path path="circle">
              <a:fillToRect l="100%" t="100%"/>
            </a:path>
            <a:tileRect b="-100%" r="-10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ahoma"/>
              <a:ea typeface="Tahoma"/>
              <a:cs typeface="Tahoma"/>
              <a:sym typeface="Tahoma"/>
            </a:endParaRPr>
          </a:p>
        </p:txBody>
      </p:sp>
      <p:sp>
        <p:nvSpPr>
          <p:cNvPr id="600" name="Google Shape;600;p89"/>
          <p:cNvSpPr txBox="1"/>
          <p:nvPr/>
        </p:nvSpPr>
        <p:spPr>
          <a:xfrm>
            <a:off x="25400" y="305584"/>
            <a:ext cx="9144000" cy="76944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400">
                <a:solidFill>
                  <a:srgbClr val="FFFF00"/>
                </a:solidFill>
                <a:latin typeface="Calibri"/>
                <a:ea typeface="Calibri"/>
                <a:cs typeface="Calibri"/>
                <a:sym typeface="Calibri"/>
              </a:rPr>
              <a:t>CƠ CHẾ BỆNH SINH </a:t>
            </a:r>
            <a:endParaRPr b="1" sz="4400">
              <a:solidFill>
                <a:srgbClr val="FFFF00"/>
              </a:solidFill>
              <a:latin typeface="Calibri"/>
              <a:ea typeface="Calibri"/>
              <a:cs typeface="Calibri"/>
              <a:sym typeface="Calibri"/>
            </a:endParaRPr>
          </a:p>
        </p:txBody>
      </p:sp>
      <p:sp>
        <p:nvSpPr>
          <p:cNvPr id="601" name="Google Shape;601;p89"/>
          <p:cNvSpPr/>
          <p:nvPr/>
        </p:nvSpPr>
        <p:spPr>
          <a:xfrm>
            <a:off x="25400" y="6427113"/>
            <a:ext cx="79248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100">
                <a:solidFill>
                  <a:srgbClr val="FFFFFF"/>
                </a:solidFill>
                <a:latin typeface="Arial"/>
                <a:ea typeface="Arial"/>
                <a:cs typeface="Arial"/>
                <a:sym typeface="Arial"/>
              </a:rPr>
              <a:t>Ambrose JA. J Am Coll Cardiol 1985;6:1233-8.</a:t>
            </a:r>
            <a:endParaRPr/>
          </a:p>
          <a:p>
            <a:pPr indent="0" lvl="0" marL="0" marR="0" rtl="0" algn="l">
              <a:spcBef>
                <a:spcPts val="0"/>
              </a:spcBef>
              <a:spcAft>
                <a:spcPts val="0"/>
              </a:spcAft>
              <a:buNone/>
            </a:pPr>
            <a:r>
              <a:rPr lang="en-US" sz="1100">
                <a:solidFill>
                  <a:srgbClr val="FFFFFF"/>
                </a:solidFill>
                <a:latin typeface="Arial"/>
                <a:ea typeface="Arial"/>
                <a:cs typeface="Arial"/>
                <a:sym typeface="Arial"/>
              </a:rPr>
              <a:t>Finn AV,. Arterioscler Thromb Vasc Biol 2010;30:1282-92</a:t>
            </a:r>
            <a:endParaRPr/>
          </a:p>
        </p:txBody>
      </p:sp>
      <p:sp>
        <p:nvSpPr>
          <p:cNvPr id="602" name="Google Shape;602;p89"/>
          <p:cNvSpPr/>
          <p:nvPr/>
        </p:nvSpPr>
        <p:spPr>
          <a:xfrm>
            <a:off x="265788" y="1730350"/>
            <a:ext cx="1928586" cy="1295162"/>
          </a:xfrm>
          <a:prstGeom prst="rect">
            <a:avLst/>
          </a:prstGeom>
          <a:solidFill>
            <a:srgbClr val="FFE577"/>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2C2D59"/>
                </a:solidFill>
                <a:latin typeface="Arial"/>
                <a:ea typeface="Arial"/>
                <a:cs typeface="Arial"/>
                <a:sym typeface="Arial"/>
              </a:rPr>
              <a:t>Mảng xv không ổn định</a:t>
            </a:r>
            <a:endParaRPr/>
          </a:p>
        </p:txBody>
      </p:sp>
      <p:sp>
        <p:nvSpPr>
          <p:cNvPr id="603" name="Google Shape;603;p89"/>
          <p:cNvSpPr/>
          <p:nvPr/>
        </p:nvSpPr>
        <p:spPr>
          <a:xfrm>
            <a:off x="2265586" y="2150308"/>
            <a:ext cx="2082801" cy="1309896"/>
          </a:xfrm>
          <a:prstGeom prst="rect">
            <a:avLst/>
          </a:prstGeom>
          <a:solidFill>
            <a:srgbClr val="FEC05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2C2D59"/>
                </a:solidFill>
                <a:latin typeface="Arial"/>
                <a:ea typeface="Arial"/>
                <a:cs typeface="Arial"/>
                <a:sym typeface="Arial"/>
              </a:rPr>
              <a:t>Nứt vỡ mảng XV cấp</a:t>
            </a:r>
            <a:endParaRPr/>
          </a:p>
        </p:txBody>
      </p:sp>
      <p:sp>
        <p:nvSpPr>
          <p:cNvPr id="604" name="Google Shape;604;p89"/>
          <p:cNvSpPr/>
          <p:nvPr/>
        </p:nvSpPr>
        <p:spPr>
          <a:xfrm>
            <a:off x="4408713" y="1592704"/>
            <a:ext cx="2209800" cy="1447800"/>
          </a:xfrm>
          <a:prstGeom prst="rect">
            <a:avLst/>
          </a:prstGeom>
          <a:solidFill>
            <a:srgbClr val="FF886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2C2D59"/>
                </a:solidFill>
                <a:latin typeface="Arial"/>
                <a:ea typeface="Arial"/>
                <a:cs typeface="Arial"/>
                <a:sym typeface="Arial"/>
              </a:rPr>
              <a:t>Co thắt mạch máu và Huyết khối tại chổ</a:t>
            </a:r>
            <a:endParaRPr/>
          </a:p>
        </p:txBody>
      </p:sp>
      <p:sp>
        <p:nvSpPr>
          <p:cNvPr id="605" name="Google Shape;605;p89"/>
          <p:cNvSpPr/>
          <p:nvPr/>
        </p:nvSpPr>
        <p:spPr>
          <a:xfrm>
            <a:off x="6678838" y="2081356"/>
            <a:ext cx="2007961" cy="1447800"/>
          </a:xfrm>
          <a:prstGeom prst="rect">
            <a:avLst/>
          </a:prstGeom>
          <a:solidFill>
            <a:srgbClr val="FD605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rgbClr val="2C2D59"/>
                </a:solidFill>
                <a:latin typeface="Arial"/>
                <a:ea typeface="Arial"/>
                <a:cs typeface="Arial"/>
                <a:sym typeface="Arial"/>
              </a:rPr>
              <a:t>Gây hẹp tắc lòng</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116"/>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0" name="Google Shape;1660;p116"/>
          <p:cNvSpPr/>
          <p:nvPr/>
        </p:nvSpPr>
        <p:spPr>
          <a:xfrm>
            <a:off x="228600" y="1295400"/>
            <a:ext cx="1330706" cy="456564"/>
          </a:xfrm>
          <a:custGeom>
            <a:rect b="b" l="l" r="r" t="t"/>
            <a:pathLst>
              <a:path extrusionOk="0" h="456564" w="1330706">
                <a:moveTo>
                  <a:pt x="0" y="456564"/>
                </a:moveTo>
                <a:lnTo>
                  <a:pt x="1330706" y="456564"/>
                </a:lnTo>
                <a:lnTo>
                  <a:pt x="1330706" y="0"/>
                </a:lnTo>
                <a:lnTo>
                  <a:pt x="0" y="0"/>
                </a:lnTo>
                <a:lnTo>
                  <a:pt x="0" y="456564"/>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1" name="Google Shape;1661;p116"/>
          <p:cNvSpPr/>
          <p:nvPr/>
        </p:nvSpPr>
        <p:spPr>
          <a:xfrm>
            <a:off x="1559306" y="1295400"/>
            <a:ext cx="4092829" cy="456564"/>
          </a:xfrm>
          <a:custGeom>
            <a:rect b="b" l="l" r="r" t="t"/>
            <a:pathLst>
              <a:path extrusionOk="0" h="456564" w="4092829">
                <a:moveTo>
                  <a:pt x="0" y="456564"/>
                </a:moveTo>
                <a:lnTo>
                  <a:pt x="4092829" y="456564"/>
                </a:lnTo>
                <a:lnTo>
                  <a:pt x="4092829" y="0"/>
                </a:lnTo>
                <a:lnTo>
                  <a:pt x="0" y="0"/>
                </a:lnTo>
                <a:lnTo>
                  <a:pt x="0" y="456564"/>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2" name="Google Shape;1662;p116"/>
          <p:cNvSpPr/>
          <p:nvPr/>
        </p:nvSpPr>
        <p:spPr>
          <a:xfrm>
            <a:off x="5652135" y="1295400"/>
            <a:ext cx="3187065" cy="456564"/>
          </a:xfrm>
          <a:custGeom>
            <a:rect b="b" l="l" r="r" t="t"/>
            <a:pathLst>
              <a:path extrusionOk="0" h="456564" w="3187065">
                <a:moveTo>
                  <a:pt x="0" y="456564"/>
                </a:moveTo>
                <a:lnTo>
                  <a:pt x="3187065" y="456564"/>
                </a:lnTo>
                <a:lnTo>
                  <a:pt x="3187065" y="0"/>
                </a:lnTo>
                <a:lnTo>
                  <a:pt x="0" y="0"/>
                </a:lnTo>
                <a:lnTo>
                  <a:pt x="0" y="456564"/>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3" name="Google Shape;1663;p116"/>
          <p:cNvSpPr/>
          <p:nvPr/>
        </p:nvSpPr>
        <p:spPr>
          <a:xfrm>
            <a:off x="228600" y="1751965"/>
            <a:ext cx="1330706" cy="1369694"/>
          </a:xfrm>
          <a:custGeom>
            <a:rect b="b" l="l" r="r" t="t"/>
            <a:pathLst>
              <a:path extrusionOk="0" h="1369694" w="1330706">
                <a:moveTo>
                  <a:pt x="0" y="1369694"/>
                </a:moveTo>
                <a:lnTo>
                  <a:pt x="1330706" y="1369694"/>
                </a:lnTo>
                <a:lnTo>
                  <a:pt x="1330706" y="0"/>
                </a:lnTo>
                <a:lnTo>
                  <a:pt x="0" y="0"/>
                </a:lnTo>
                <a:lnTo>
                  <a:pt x="0" y="1369694"/>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4" name="Google Shape;1664;p116"/>
          <p:cNvSpPr/>
          <p:nvPr/>
        </p:nvSpPr>
        <p:spPr>
          <a:xfrm>
            <a:off x="1559306" y="1751965"/>
            <a:ext cx="4092829" cy="1369694"/>
          </a:xfrm>
          <a:custGeom>
            <a:rect b="b" l="l" r="r" t="t"/>
            <a:pathLst>
              <a:path extrusionOk="0" h="1369694" w="4092829">
                <a:moveTo>
                  <a:pt x="0" y="1369694"/>
                </a:moveTo>
                <a:lnTo>
                  <a:pt x="4092829" y="1369694"/>
                </a:lnTo>
                <a:lnTo>
                  <a:pt x="4092829" y="0"/>
                </a:lnTo>
                <a:lnTo>
                  <a:pt x="0" y="0"/>
                </a:lnTo>
                <a:lnTo>
                  <a:pt x="0" y="1369694"/>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5" name="Google Shape;1665;p116"/>
          <p:cNvSpPr/>
          <p:nvPr/>
        </p:nvSpPr>
        <p:spPr>
          <a:xfrm>
            <a:off x="5652135" y="1751965"/>
            <a:ext cx="3187065" cy="1369694"/>
          </a:xfrm>
          <a:custGeom>
            <a:rect b="b" l="l" r="r" t="t"/>
            <a:pathLst>
              <a:path extrusionOk="0" h="1369694" w="3187065">
                <a:moveTo>
                  <a:pt x="0" y="1369694"/>
                </a:moveTo>
                <a:lnTo>
                  <a:pt x="3187065" y="1369694"/>
                </a:lnTo>
                <a:lnTo>
                  <a:pt x="3187065" y="0"/>
                </a:lnTo>
                <a:lnTo>
                  <a:pt x="0" y="0"/>
                </a:lnTo>
                <a:lnTo>
                  <a:pt x="0" y="1369694"/>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6" name="Google Shape;1666;p116"/>
          <p:cNvSpPr/>
          <p:nvPr/>
        </p:nvSpPr>
        <p:spPr>
          <a:xfrm>
            <a:off x="228600" y="3121723"/>
            <a:ext cx="1330706" cy="1141412"/>
          </a:xfrm>
          <a:custGeom>
            <a:rect b="b" l="l" r="r" t="t"/>
            <a:pathLst>
              <a:path extrusionOk="0" h="1141412" w="1330706">
                <a:moveTo>
                  <a:pt x="0" y="1141412"/>
                </a:moveTo>
                <a:lnTo>
                  <a:pt x="1330706" y="1141412"/>
                </a:lnTo>
                <a:lnTo>
                  <a:pt x="1330706" y="0"/>
                </a:lnTo>
                <a:lnTo>
                  <a:pt x="0" y="0"/>
                </a:lnTo>
                <a:lnTo>
                  <a:pt x="0" y="1141412"/>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7" name="Google Shape;1667;p116"/>
          <p:cNvSpPr/>
          <p:nvPr/>
        </p:nvSpPr>
        <p:spPr>
          <a:xfrm>
            <a:off x="1559306" y="3121723"/>
            <a:ext cx="4092829" cy="1141412"/>
          </a:xfrm>
          <a:custGeom>
            <a:rect b="b" l="l" r="r" t="t"/>
            <a:pathLst>
              <a:path extrusionOk="0" h="1141412" w="4092829">
                <a:moveTo>
                  <a:pt x="0" y="1141412"/>
                </a:moveTo>
                <a:lnTo>
                  <a:pt x="4092829" y="1141412"/>
                </a:lnTo>
                <a:lnTo>
                  <a:pt x="4092829" y="0"/>
                </a:lnTo>
                <a:lnTo>
                  <a:pt x="0" y="0"/>
                </a:lnTo>
                <a:lnTo>
                  <a:pt x="0" y="1141412"/>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8" name="Google Shape;1668;p116"/>
          <p:cNvSpPr/>
          <p:nvPr/>
        </p:nvSpPr>
        <p:spPr>
          <a:xfrm>
            <a:off x="5652135" y="3121723"/>
            <a:ext cx="3187065" cy="1141412"/>
          </a:xfrm>
          <a:custGeom>
            <a:rect b="b" l="l" r="r" t="t"/>
            <a:pathLst>
              <a:path extrusionOk="0" h="1141412" w="3187065">
                <a:moveTo>
                  <a:pt x="0" y="1141412"/>
                </a:moveTo>
                <a:lnTo>
                  <a:pt x="3187065" y="1141412"/>
                </a:lnTo>
                <a:lnTo>
                  <a:pt x="3187065" y="0"/>
                </a:lnTo>
                <a:lnTo>
                  <a:pt x="0" y="0"/>
                </a:lnTo>
                <a:lnTo>
                  <a:pt x="0" y="1141412"/>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9" name="Google Shape;1669;p116"/>
          <p:cNvSpPr/>
          <p:nvPr/>
        </p:nvSpPr>
        <p:spPr>
          <a:xfrm>
            <a:off x="228600" y="4263072"/>
            <a:ext cx="1330706" cy="1141412"/>
          </a:xfrm>
          <a:custGeom>
            <a:rect b="b" l="l" r="r" t="t"/>
            <a:pathLst>
              <a:path extrusionOk="0" h="1141412" w="1330706">
                <a:moveTo>
                  <a:pt x="0" y="1141412"/>
                </a:moveTo>
                <a:lnTo>
                  <a:pt x="1330706" y="1141412"/>
                </a:lnTo>
                <a:lnTo>
                  <a:pt x="1330706" y="0"/>
                </a:lnTo>
                <a:lnTo>
                  <a:pt x="0" y="0"/>
                </a:lnTo>
                <a:lnTo>
                  <a:pt x="0" y="1141412"/>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0" name="Google Shape;1670;p116"/>
          <p:cNvSpPr/>
          <p:nvPr/>
        </p:nvSpPr>
        <p:spPr>
          <a:xfrm>
            <a:off x="1559306" y="4263072"/>
            <a:ext cx="4092829" cy="1141412"/>
          </a:xfrm>
          <a:custGeom>
            <a:rect b="b" l="l" r="r" t="t"/>
            <a:pathLst>
              <a:path extrusionOk="0" h="1141412" w="4092829">
                <a:moveTo>
                  <a:pt x="0" y="1141412"/>
                </a:moveTo>
                <a:lnTo>
                  <a:pt x="4092829" y="1141412"/>
                </a:lnTo>
                <a:lnTo>
                  <a:pt x="4092829" y="0"/>
                </a:lnTo>
                <a:lnTo>
                  <a:pt x="0" y="0"/>
                </a:lnTo>
                <a:lnTo>
                  <a:pt x="0" y="1141412"/>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1" name="Google Shape;1671;p116"/>
          <p:cNvSpPr/>
          <p:nvPr/>
        </p:nvSpPr>
        <p:spPr>
          <a:xfrm>
            <a:off x="5652135" y="4263072"/>
            <a:ext cx="3187065" cy="1141412"/>
          </a:xfrm>
          <a:custGeom>
            <a:rect b="b" l="l" r="r" t="t"/>
            <a:pathLst>
              <a:path extrusionOk="0" h="1141412" w="3187065">
                <a:moveTo>
                  <a:pt x="0" y="1141412"/>
                </a:moveTo>
                <a:lnTo>
                  <a:pt x="3187065" y="1141412"/>
                </a:lnTo>
                <a:lnTo>
                  <a:pt x="3187065" y="0"/>
                </a:lnTo>
                <a:lnTo>
                  <a:pt x="0" y="0"/>
                </a:lnTo>
                <a:lnTo>
                  <a:pt x="0" y="1141412"/>
                </a:lnTo>
                <a:close/>
              </a:path>
            </a:pathLst>
          </a:custGeom>
          <a:solidFill>
            <a:srgbClr val="FAD6C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2" name="Google Shape;1672;p116"/>
          <p:cNvSpPr/>
          <p:nvPr/>
        </p:nvSpPr>
        <p:spPr>
          <a:xfrm>
            <a:off x="228600" y="5404485"/>
            <a:ext cx="1330706" cy="1369695"/>
          </a:xfrm>
          <a:custGeom>
            <a:rect b="b" l="l" r="r" t="t"/>
            <a:pathLst>
              <a:path extrusionOk="0" h="1369694" w="1330706">
                <a:moveTo>
                  <a:pt x="0" y="1369695"/>
                </a:moveTo>
                <a:lnTo>
                  <a:pt x="1330706" y="1369695"/>
                </a:lnTo>
                <a:lnTo>
                  <a:pt x="1330706" y="0"/>
                </a:lnTo>
                <a:lnTo>
                  <a:pt x="0" y="0"/>
                </a:lnTo>
                <a:lnTo>
                  <a:pt x="0" y="1369695"/>
                </a:lnTo>
                <a:close/>
              </a:path>
            </a:pathLst>
          </a:custGeom>
          <a:solidFill>
            <a:srgbClr val="F57A4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3" name="Google Shape;1673;p116"/>
          <p:cNvSpPr/>
          <p:nvPr/>
        </p:nvSpPr>
        <p:spPr>
          <a:xfrm>
            <a:off x="1559306" y="5404485"/>
            <a:ext cx="4092829" cy="1369695"/>
          </a:xfrm>
          <a:custGeom>
            <a:rect b="b" l="l" r="r" t="t"/>
            <a:pathLst>
              <a:path extrusionOk="0" h="1369694" w="4092829">
                <a:moveTo>
                  <a:pt x="0" y="1369695"/>
                </a:moveTo>
                <a:lnTo>
                  <a:pt x="4092829" y="1369695"/>
                </a:lnTo>
                <a:lnTo>
                  <a:pt x="4092829" y="0"/>
                </a:lnTo>
                <a:lnTo>
                  <a:pt x="0" y="0"/>
                </a:lnTo>
                <a:lnTo>
                  <a:pt x="0" y="1369695"/>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4" name="Google Shape;1674;p116"/>
          <p:cNvSpPr/>
          <p:nvPr/>
        </p:nvSpPr>
        <p:spPr>
          <a:xfrm>
            <a:off x="5652135" y="5404485"/>
            <a:ext cx="3187065" cy="1369695"/>
          </a:xfrm>
          <a:custGeom>
            <a:rect b="b" l="l" r="r" t="t"/>
            <a:pathLst>
              <a:path extrusionOk="0" h="1369694" w="3187065">
                <a:moveTo>
                  <a:pt x="0" y="1369695"/>
                </a:moveTo>
                <a:lnTo>
                  <a:pt x="3187065" y="1369695"/>
                </a:lnTo>
                <a:lnTo>
                  <a:pt x="3187065" y="0"/>
                </a:lnTo>
                <a:lnTo>
                  <a:pt x="0" y="0"/>
                </a:lnTo>
                <a:lnTo>
                  <a:pt x="0" y="1369695"/>
                </a:lnTo>
                <a:close/>
              </a:path>
            </a:pathLst>
          </a:custGeom>
          <a:solidFill>
            <a:srgbClr val="FCEBE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5" name="Google Shape;1675;p116"/>
          <p:cNvSpPr/>
          <p:nvPr/>
        </p:nvSpPr>
        <p:spPr>
          <a:xfrm>
            <a:off x="1559306" y="1289050"/>
            <a:ext cx="0" cy="5491480"/>
          </a:xfrm>
          <a:custGeom>
            <a:rect b="b" l="l" r="r" t="t"/>
            <a:pathLst>
              <a:path extrusionOk="0" h="5491480" w="120000">
                <a:moveTo>
                  <a:pt x="0" y="0"/>
                </a:moveTo>
                <a:lnTo>
                  <a:pt x="0" y="549148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6" name="Google Shape;1676;p116"/>
          <p:cNvSpPr/>
          <p:nvPr/>
        </p:nvSpPr>
        <p:spPr>
          <a:xfrm>
            <a:off x="5652135" y="1289050"/>
            <a:ext cx="0" cy="5491480"/>
          </a:xfrm>
          <a:custGeom>
            <a:rect b="b" l="l" r="r" t="t"/>
            <a:pathLst>
              <a:path extrusionOk="0" h="5491480" w="120000">
                <a:moveTo>
                  <a:pt x="0" y="0"/>
                </a:moveTo>
                <a:lnTo>
                  <a:pt x="0" y="549148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7" name="Google Shape;1677;p116"/>
          <p:cNvSpPr/>
          <p:nvPr/>
        </p:nvSpPr>
        <p:spPr>
          <a:xfrm>
            <a:off x="222250" y="1751964"/>
            <a:ext cx="8623300" cy="0"/>
          </a:xfrm>
          <a:custGeom>
            <a:rect b="b" l="l" r="r" t="t"/>
            <a:pathLst>
              <a:path extrusionOk="0" h="120000" w="8623300">
                <a:moveTo>
                  <a:pt x="0" y="0"/>
                </a:moveTo>
                <a:lnTo>
                  <a:pt x="8623300" y="0"/>
                </a:lnTo>
              </a:path>
            </a:pathLst>
          </a:custGeom>
          <a:noFill/>
          <a:ln cap="flat" cmpd="sng" w="381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8" name="Google Shape;1678;p116"/>
          <p:cNvSpPr/>
          <p:nvPr/>
        </p:nvSpPr>
        <p:spPr>
          <a:xfrm>
            <a:off x="222250" y="3121660"/>
            <a:ext cx="8623300" cy="0"/>
          </a:xfrm>
          <a:custGeom>
            <a:rect b="b" l="l" r="r" t="t"/>
            <a:pathLst>
              <a:path extrusionOk="0" h="120000" w="8623300">
                <a:moveTo>
                  <a:pt x="0" y="0"/>
                </a:moveTo>
                <a:lnTo>
                  <a:pt x="86233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9" name="Google Shape;1679;p116"/>
          <p:cNvSpPr/>
          <p:nvPr/>
        </p:nvSpPr>
        <p:spPr>
          <a:xfrm>
            <a:off x="222250" y="4263136"/>
            <a:ext cx="8623300" cy="0"/>
          </a:xfrm>
          <a:custGeom>
            <a:rect b="b" l="l" r="r" t="t"/>
            <a:pathLst>
              <a:path extrusionOk="0" h="120000" w="8623300">
                <a:moveTo>
                  <a:pt x="0" y="0"/>
                </a:moveTo>
                <a:lnTo>
                  <a:pt x="86233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0" name="Google Shape;1680;p116"/>
          <p:cNvSpPr/>
          <p:nvPr/>
        </p:nvSpPr>
        <p:spPr>
          <a:xfrm>
            <a:off x="222250" y="5404485"/>
            <a:ext cx="8623300" cy="0"/>
          </a:xfrm>
          <a:custGeom>
            <a:rect b="b" l="l" r="r" t="t"/>
            <a:pathLst>
              <a:path extrusionOk="0" h="120000" w="8623300">
                <a:moveTo>
                  <a:pt x="0" y="0"/>
                </a:moveTo>
                <a:lnTo>
                  <a:pt x="86233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1" name="Google Shape;1681;p116"/>
          <p:cNvSpPr/>
          <p:nvPr/>
        </p:nvSpPr>
        <p:spPr>
          <a:xfrm>
            <a:off x="228600" y="1289050"/>
            <a:ext cx="0" cy="5491480"/>
          </a:xfrm>
          <a:custGeom>
            <a:rect b="b" l="l" r="r" t="t"/>
            <a:pathLst>
              <a:path extrusionOk="0" h="5491480" w="120000">
                <a:moveTo>
                  <a:pt x="0" y="0"/>
                </a:moveTo>
                <a:lnTo>
                  <a:pt x="0" y="549148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2" name="Google Shape;1682;p116"/>
          <p:cNvSpPr/>
          <p:nvPr/>
        </p:nvSpPr>
        <p:spPr>
          <a:xfrm>
            <a:off x="8839200" y="1289050"/>
            <a:ext cx="0" cy="5491480"/>
          </a:xfrm>
          <a:custGeom>
            <a:rect b="b" l="l" r="r" t="t"/>
            <a:pathLst>
              <a:path extrusionOk="0" h="5491480" w="120000">
                <a:moveTo>
                  <a:pt x="0" y="0"/>
                </a:moveTo>
                <a:lnTo>
                  <a:pt x="0" y="549148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3" name="Google Shape;1683;p116"/>
          <p:cNvSpPr/>
          <p:nvPr/>
        </p:nvSpPr>
        <p:spPr>
          <a:xfrm>
            <a:off x="222250" y="1295400"/>
            <a:ext cx="8623300" cy="0"/>
          </a:xfrm>
          <a:custGeom>
            <a:rect b="b" l="l" r="r" t="t"/>
            <a:pathLst>
              <a:path extrusionOk="0" h="120000" w="8623300">
                <a:moveTo>
                  <a:pt x="0" y="0"/>
                </a:moveTo>
                <a:lnTo>
                  <a:pt x="86233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4" name="Google Shape;1684;p116"/>
          <p:cNvSpPr/>
          <p:nvPr/>
        </p:nvSpPr>
        <p:spPr>
          <a:xfrm>
            <a:off x="222250" y="6774180"/>
            <a:ext cx="8623300" cy="0"/>
          </a:xfrm>
          <a:custGeom>
            <a:rect b="b" l="l" r="r" t="t"/>
            <a:pathLst>
              <a:path extrusionOk="0" h="120000" w="8623300">
                <a:moveTo>
                  <a:pt x="0" y="0"/>
                </a:moveTo>
                <a:lnTo>
                  <a:pt x="86233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5" name="Google Shape;1685;p116"/>
          <p:cNvSpPr txBox="1"/>
          <p:nvPr/>
        </p:nvSpPr>
        <p:spPr>
          <a:xfrm>
            <a:off x="669607" y="66992"/>
            <a:ext cx="7935006" cy="1255776"/>
          </a:xfrm>
          <a:prstGeom prst="rect">
            <a:avLst/>
          </a:prstGeom>
          <a:noFill/>
          <a:ln>
            <a:noFill/>
          </a:ln>
        </p:spPr>
        <p:txBody>
          <a:bodyPr anchorCtr="0" anchor="t" bIns="0" lIns="0" spcFirstLastPara="1" rIns="0" wrap="square" tIns="0">
            <a:noAutofit/>
          </a:bodyPr>
          <a:lstStyle/>
          <a:p>
            <a:pPr indent="0" lvl="0" marL="0" marR="0" rtl="0" algn="ctr">
              <a:lnSpc>
                <a:spcPct val="69772"/>
              </a:lnSpc>
              <a:spcBef>
                <a:spcPts val="0"/>
              </a:spcBef>
              <a:spcAft>
                <a:spcPts val="0"/>
              </a:spcAft>
              <a:buNone/>
            </a:pPr>
            <a:r>
              <a:rPr baseline="30000" lang="en-US" sz="6600">
                <a:solidFill>
                  <a:srgbClr val="F9FC00"/>
                </a:solidFill>
                <a:latin typeface="Calibri"/>
                <a:ea typeface="Calibri"/>
                <a:cs typeface="Calibri"/>
                <a:sym typeface="Calibri"/>
              </a:rPr>
              <a:t>Các thuốc chống đông đường tiêm</a:t>
            </a:r>
            <a:endParaRPr sz="4400">
              <a:solidFill>
                <a:srgbClr val="000000"/>
              </a:solidFill>
              <a:latin typeface="Calibri"/>
              <a:ea typeface="Calibri"/>
              <a:cs typeface="Calibri"/>
              <a:sym typeface="Calibri"/>
            </a:endParaRPr>
          </a:p>
          <a:p>
            <a:pPr indent="0" lvl="0" marL="358489" marR="406343" rtl="0" algn="ctr">
              <a:lnSpc>
                <a:spcPct val="79696"/>
              </a:lnSpc>
              <a:spcBef>
                <a:spcPts val="32"/>
              </a:spcBef>
              <a:spcAft>
                <a:spcPts val="0"/>
              </a:spcAft>
              <a:buNone/>
            </a:pPr>
            <a:r>
              <a:rPr baseline="30000" lang="en-US" sz="6600">
                <a:solidFill>
                  <a:srgbClr val="F9FC00"/>
                </a:solidFill>
                <a:latin typeface="Calibri"/>
                <a:ea typeface="Calibri"/>
                <a:cs typeface="Calibri"/>
                <a:sym typeface="Calibri"/>
              </a:rPr>
              <a:t>ở bệnh nhân có can thiệp ĐMV</a:t>
            </a:r>
            <a:endParaRPr sz="4400">
              <a:solidFill>
                <a:srgbClr val="000000"/>
              </a:solidFill>
              <a:latin typeface="Calibri"/>
              <a:ea typeface="Calibri"/>
              <a:cs typeface="Calibri"/>
              <a:sym typeface="Calibri"/>
            </a:endParaRPr>
          </a:p>
        </p:txBody>
      </p:sp>
      <p:sp>
        <p:nvSpPr>
          <p:cNvPr id="1686" name="Google Shape;1686;p116"/>
          <p:cNvSpPr txBox="1"/>
          <p:nvPr/>
        </p:nvSpPr>
        <p:spPr>
          <a:xfrm>
            <a:off x="228600" y="1295400"/>
            <a:ext cx="1330706" cy="456564"/>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Thuốc*</a:t>
            </a:r>
            <a:endParaRPr sz="1400">
              <a:solidFill>
                <a:srgbClr val="000000"/>
              </a:solidFill>
              <a:latin typeface="Calibri"/>
              <a:ea typeface="Calibri"/>
              <a:cs typeface="Calibri"/>
              <a:sym typeface="Calibri"/>
            </a:endParaRPr>
          </a:p>
        </p:txBody>
      </p:sp>
      <p:sp>
        <p:nvSpPr>
          <p:cNvPr id="1687" name="Google Shape;1687;p116"/>
          <p:cNvSpPr txBox="1"/>
          <p:nvPr/>
        </p:nvSpPr>
        <p:spPr>
          <a:xfrm>
            <a:off x="1559306" y="1295400"/>
            <a:ext cx="4092829" cy="456564"/>
          </a:xfrm>
          <a:prstGeom prst="rect">
            <a:avLst/>
          </a:prstGeom>
          <a:noFill/>
          <a:ln>
            <a:noFill/>
          </a:ln>
        </p:spPr>
        <p:txBody>
          <a:bodyPr anchorCtr="0" anchor="t" bIns="0" lIns="0" spcFirstLastPara="1" rIns="0" wrap="square" tIns="0">
            <a:noAutofit/>
          </a:bodyPr>
          <a:lstStyle/>
          <a:p>
            <a:pPr indent="0" lvl="0" marL="70485"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Ở những BN đã được điều trị chống đông trước đó</a:t>
            </a:r>
            <a:endParaRPr sz="1400">
              <a:solidFill>
                <a:srgbClr val="000000"/>
              </a:solidFill>
              <a:latin typeface="Calibri"/>
              <a:ea typeface="Calibri"/>
              <a:cs typeface="Calibri"/>
              <a:sym typeface="Calibri"/>
            </a:endParaRPr>
          </a:p>
        </p:txBody>
      </p:sp>
      <p:sp>
        <p:nvSpPr>
          <p:cNvPr id="1688" name="Google Shape;1688;p116"/>
          <p:cNvSpPr txBox="1"/>
          <p:nvPr/>
        </p:nvSpPr>
        <p:spPr>
          <a:xfrm>
            <a:off x="5652135" y="1295400"/>
            <a:ext cx="3187065" cy="456564"/>
          </a:xfrm>
          <a:prstGeom prst="rect">
            <a:avLst/>
          </a:prstGeom>
          <a:noFill/>
          <a:ln>
            <a:noFill/>
          </a:ln>
        </p:spPr>
        <p:txBody>
          <a:bodyPr anchorCtr="0" anchor="t" bIns="0" lIns="0" spcFirstLastPara="1" rIns="0" wrap="square" tIns="0">
            <a:noAutofit/>
          </a:bodyPr>
          <a:lstStyle/>
          <a:p>
            <a:pPr indent="0" lvl="0" marL="74549" marR="20072" rtl="0" algn="l">
              <a:lnSpc>
                <a:spcPct val="122000"/>
              </a:lnSpc>
              <a:spcBef>
                <a:spcPts val="0"/>
              </a:spcBef>
              <a:spcAft>
                <a:spcPts val="0"/>
              </a:spcAft>
              <a:buNone/>
            </a:pPr>
            <a:r>
              <a:rPr b="1" lang="en-US" sz="1400">
                <a:solidFill>
                  <a:srgbClr val="FFFFFF"/>
                </a:solidFill>
                <a:latin typeface="Calibri"/>
                <a:ea typeface="Calibri"/>
                <a:cs typeface="Calibri"/>
                <a:sym typeface="Calibri"/>
              </a:rPr>
              <a:t>Ở những BN chưa được điều trị chống đông trước đó</a:t>
            </a:r>
            <a:endParaRPr sz="1400">
              <a:solidFill>
                <a:srgbClr val="000000"/>
              </a:solidFill>
              <a:latin typeface="Calibri"/>
              <a:ea typeface="Calibri"/>
              <a:cs typeface="Calibri"/>
              <a:sym typeface="Calibri"/>
            </a:endParaRPr>
          </a:p>
        </p:txBody>
      </p:sp>
      <p:sp>
        <p:nvSpPr>
          <p:cNvPr id="1689" name="Google Shape;1689;p116"/>
          <p:cNvSpPr txBox="1"/>
          <p:nvPr/>
        </p:nvSpPr>
        <p:spPr>
          <a:xfrm>
            <a:off x="228600" y="1751964"/>
            <a:ext cx="1330706" cy="1369695"/>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Enoxaparin</a:t>
            </a:r>
            <a:endParaRPr sz="1400">
              <a:solidFill>
                <a:srgbClr val="000000"/>
              </a:solidFill>
              <a:latin typeface="Calibri"/>
              <a:ea typeface="Calibri"/>
              <a:cs typeface="Calibri"/>
              <a:sym typeface="Calibri"/>
            </a:endParaRPr>
          </a:p>
        </p:txBody>
      </p:sp>
      <p:sp>
        <p:nvSpPr>
          <p:cNvPr id="1690" name="Google Shape;1690;p116"/>
          <p:cNvSpPr txBox="1"/>
          <p:nvPr/>
        </p:nvSpPr>
        <p:spPr>
          <a:xfrm>
            <a:off x="1559306" y="1751964"/>
            <a:ext cx="4092829" cy="1369695"/>
          </a:xfrm>
          <a:prstGeom prst="rect">
            <a:avLst/>
          </a:prstGeom>
          <a:noFill/>
          <a:ln>
            <a:noFill/>
          </a:ln>
        </p:spPr>
        <p:txBody>
          <a:bodyPr anchorCtr="0" anchor="t" bIns="0" lIns="0" spcFirstLastPara="1" rIns="0" wrap="square" tIns="0">
            <a:noAutofit/>
          </a:bodyPr>
          <a:lstStyle/>
          <a:p>
            <a:pPr indent="0" lvl="0" marL="70485" marR="0" rtl="0" algn="l">
              <a:lnSpc>
                <a:spcPct val="101725"/>
              </a:lnSpc>
              <a:spcBef>
                <a:spcPts val="0"/>
              </a:spcBef>
              <a:spcAft>
                <a:spcPts val="0"/>
              </a:spcAft>
              <a:buNone/>
            </a:pPr>
            <a:r>
              <a:rPr lang="en-US" sz="1400">
                <a:solidFill>
                  <a:srgbClr val="081D57"/>
                </a:solidFill>
                <a:latin typeface="Calibri"/>
                <a:ea typeface="Calibri"/>
                <a:cs typeface="Calibri"/>
                <a:sym typeface="Calibri"/>
              </a:rPr>
              <a:t>●  Nếu  trước  đó  bệnh  nhân  được  điều  trị  bằng</a:t>
            </a:r>
            <a:endParaRPr sz="1400">
              <a:solidFill>
                <a:srgbClr val="000000"/>
              </a:solidFill>
              <a:latin typeface="Calibri"/>
              <a:ea typeface="Calibri"/>
              <a:cs typeface="Calibri"/>
              <a:sym typeface="Calibri"/>
            </a:endParaRPr>
          </a:p>
          <a:p>
            <a:pPr indent="0" lvl="0" marL="70485" marR="0" rtl="0" algn="l">
              <a:lnSpc>
                <a:spcPct val="101725"/>
              </a:lnSpc>
              <a:spcBef>
                <a:spcPts val="90"/>
              </a:spcBef>
              <a:spcAft>
                <a:spcPts val="0"/>
              </a:spcAft>
              <a:buNone/>
            </a:pPr>
            <a:r>
              <a:rPr lang="en-US" sz="1400">
                <a:solidFill>
                  <a:srgbClr val="081D57"/>
                </a:solidFill>
                <a:latin typeface="Calibri"/>
                <a:ea typeface="Calibri"/>
                <a:cs typeface="Calibri"/>
                <a:sym typeface="Calibri"/>
              </a:rPr>
              <a:t>enoxaparin, liều TDD cuối cùng được dùng trước đó 8-</a:t>
            </a:r>
            <a:endParaRPr sz="1400">
              <a:solidFill>
                <a:srgbClr val="000000"/>
              </a:solidFill>
              <a:latin typeface="Calibri"/>
              <a:ea typeface="Calibri"/>
              <a:cs typeface="Calibri"/>
              <a:sym typeface="Calibri"/>
            </a:endParaRPr>
          </a:p>
          <a:p>
            <a:pPr indent="0" lvl="0" marL="70485" marR="0" rtl="0" algn="l">
              <a:lnSpc>
                <a:spcPct val="101725"/>
              </a:lnSpc>
              <a:spcBef>
                <a:spcPts val="95"/>
              </a:spcBef>
              <a:spcAft>
                <a:spcPts val="0"/>
              </a:spcAft>
              <a:buNone/>
            </a:pPr>
            <a:r>
              <a:rPr lang="en-US" sz="1400">
                <a:solidFill>
                  <a:srgbClr val="081D57"/>
                </a:solidFill>
                <a:latin typeface="Calibri"/>
                <a:ea typeface="Calibri"/>
                <a:cs typeface="Calibri"/>
                <a:sym typeface="Calibri"/>
              </a:rPr>
              <a:t>12  giờ hoặc  nếu mới được  tiêm &lt;2  liều enoxaparin</a:t>
            </a:r>
            <a:endParaRPr sz="1400">
              <a:solidFill>
                <a:srgbClr val="000000"/>
              </a:solidFill>
              <a:latin typeface="Calibri"/>
              <a:ea typeface="Calibri"/>
              <a:cs typeface="Calibri"/>
              <a:sym typeface="Calibri"/>
            </a:endParaRPr>
          </a:p>
          <a:p>
            <a:pPr indent="0" lvl="0" marL="70485" marR="0" rtl="0" algn="l">
              <a:spcBef>
                <a:spcPts val="95"/>
              </a:spcBef>
              <a:spcAft>
                <a:spcPts val="0"/>
              </a:spcAft>
              <a:buNone/>
            </a:pPr>
            <a:r>
              <a:rPr lang="en-US" sz="1400">
                <a:solidFill>
                  <a:srgbClr val="081D57"/>
                </a:solidFill>
                <a:latin typeface="Calibri"/>
                <a:ea typeface="Calibri"/>
                <a:cs typeface="Calibri"/>
                <a:sym typeface="Calibri"/>
              </a:rPr>
              <a:t>TDD, nên dùng enoxaparin 0,3 mg/kg IV </a:t>
            </a:r>
            <a:endParaRPr sz="1400">
              <a:solidFill>
                <a:srgbClr val="000000"/>
              </a:solidFill>
              <a:latin typeface="Calibri"/>
              <a:ea typeface="Calibri"/>
              <a:cs typeface="Calibri"/>
              <a:sym typeface="Calibri"/>
            </a:endParaRPr>
          </a:p>
          <a:p>
            <a:pPr indent="0" lvl="0" marL="70485" marR="0" rtl="0" algn="l">
              <a:lnSpc>
                <a:spcPct val="101725"/>
              </a:lnSpc>
              <a:spcBef>
                <a:spcPts val="90"/>
              </a:spcBef>
              <a:spcAft>
                <a:spcPts val="0"/>
              </a:spcAft>
              <a:buNone/>
            </a:pPr>
            <a:r>
              <a:rPr lang="en-US" sz="1400">
                <a:solidFill>
                  <a:srgbClr val="081D57"/>
                </a:solidFill>
                <a:latin typeface="Calibri"/>
                <a:ea typeface="Calibri"/>
                <a:cs typeface="Calibri"/>
                <a:sym typeface="Calibri"/>
              </a:rPr>
              <a:t>● Nếu liều TDD cuối cùng được dùng trong vòng 8h</a:t>
            </a:r>
            <a:endParaRPr sz="1400">
              <a:solidFill>
                <a:srgbClr val="000000"/>
              </a:solidFill>
              <a:latin typeface="Calibri"/>
              <a:ea typeface="Calibri"/>
              <a:cs typeface="Calibri"/>
              <a:sym typeface="Calibri"/>
            </a:endParaRPr>
          </a:p>
          <a:p>
            <a:pPr indent="0" lvl="0" marL="70485" marR="0" rtl="0" algn="l">
              <a:lnSpc>
                <a:spcPct val="101725"/>
              </a:lnSpc>
              <a:spcBef>
                <a:spcPts val="90"/>
              </a:spcBef>
              <a:spcAft>
                <a:spcPts val="0"/>
              </a:spcAft>
              <a:buNone/>
            </a:pPr>
            <a:r>
              <a:rPr lang="en-US" sz="1400">
                <a:solidFill>
                  <a:srgbClr val="081D57"/>
                </a:solidFill>
                <a:latin typeface="Calibri"/>
                <a:ea typeface="Calibri"/>
                <a:cs typeface="Calibri"/>
                <a:sym typeface="Calibri"/>
              </a:rPr>
              <a:t>trước, không nên dùng bổ sung enoxaparin</a:t>
            </a:r>
            <a:endParaRPr sz="1400">
              <a:solidFill>
                <a:srgbClr val="000000"/>
              </a:solidFill>
              <a:latin typeface="Calibri"/>
              <a:ea typeface="Calibri"/>
              <a:cs typeface="Calibri"/>
              <a:sym typeface="Calibri"/>
            </a:endParaRPr>
          </a:p>
        </p:txBody>
      </p:sp>
      <p:sp>
        <p:nvSpPr>
          <p:cNvPr id="1691" name="Google Shape;1691;p116"/>
          <p:cNvSpPr txBox="1"/>
          <p:nvPr/>
        </p:nvSpPr>
        <p:spPr>
          <a:xfrm>
            <a:off x="5652135" y="1751964"/>
            <a:ext cx="3187065" cy="1369695"/>
          </a:xfrm>
          <a:prstGeom prst="rect">
            <a:avLst/>
          </a:prstGeom>
          <a:noFill/>
          <a:ln>
            <a:noFill/>
          </a:ln>
        </p:spPr>
        <p:txBody>
          <a:bodyPr anchorCtr="0" anchor="t" bIns="0" lIns="0" spcFirstLastPara="1" rIns="0" wrap="square" tIns="0">
            <a:noAutofit/>
          </a:bodyPr>
          <a:lstStyle/>
          <a:p>
            <a:pPr indent="0" lvl="0" marL="74549" marR="0" rtl="0" algn="l">
              <a:spcBef>
                <a:spcPts val="0"/>
              </a:spcBef>
              <a:spcAft>
                <a:spcPts val="0"/>
              </a:spcAft>
              <a:buNone/>
            </a:pPr>
            <a:r>
              <a:rPr lang="en-US" sz="1400">
                <a:solidFill>
                  <a:srgbClr val="081D57"/>
                </a:solidFill>
                <a:latin typeface="Calibri"/>
                <a:ea typeface="Calibri"/>
                <a:cs typeface="Calibri"/>
                <a:sym typeface="Calibri"/>
              </a:rPr>
              <a:t>● Liều nạp 0,5 mg/kg – 0.75 mg/kg IV </a:t>
            </a:r>
            <a:endParaRPr sz="1400">
              <a:solidFill>
                <a:srgbClr val="000000"/>
              </a:solidFill>
              <a:latin typeface="Calibri"/>
              <a:ea typeface="Calibri"/>
              <a:cs typeface="Calibri"/>
              <a:sym typeface="Calibri"/>
            </a:endParaRPr>
          </a:p>
        </p:txBody>
      </p:sp>
      <p:sp>
        <p:nvSpPr>
          <p:cNvPr id="1692" name="Google Shape;1692;p116"/>
          <p:cNvSpPr txBox="1"/>
          <p:nvPr/>
        </p:nvSpPr>
        <p:spPr>
          <a:xfrm>
            <a:off x="228600" y="3121660"/>
            <a:ext cx="1330706" cy="1141476"/>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Bivalirudin</a:t>
            </a:r>
            <a:endParaRPr sz="1400">
              <a:solidFill>
                <a:srgbClr val="000000"/>
              </a:solidFill>
              <a:latin typeface="Calibri"/>
              <a:ea typeface="Calibri"/>
              <a:cs typeface="Calibri"/>
              <a:sym typeface="Calibri"/>
            </a:endParaRPr>
          </a:p>
        </p:txBody>
      </p:sp>
      <p:sp>
        <p:nvSpPr>
          <p:cNvPr id="1693" name="Google Shape;1693;p116"/>
          <p:cNvSpPr txBox="1"/>
          <p:nvPr/>
        </p:nvSpPr>
        <p:spPr>
          <a:xfrm>
            <a:off x="1559306" y="3121660"/>
            <a:ext cx="4092829" cy="1141476"/>
          </a:xfrm>
          <a:prstGeom prst="rect">
            <a:avLst/>
          </a:prstGeom>
          <a:noFill/>
          <a:ln>
            <a:noFill/>
          </a:ln>
        </p:spPr>
        <p:txBody>
          <a:bodyPr anchorCtr="0" anchor="t" bIns="0" lIns="0" spcFirstLastPara="1" rIns="0" wrap="square" tIns="0">
            <a:noAutofit/>
          </a:bodyPr>
          <a:lstStyle/>
          <a:p>
            <a:pPr indent="0" lvl="0" marL="70485" marR="29225" rtl="0" algn="just">
              <a:lnSpc>
                <a:spcPct val="101725"/>
              </a:lnSpc>
              <a:spcBef>
                <a:spcPts val="0"/>
              </a:spcBef>
              <a:spcAft>
                <a:spcPts val="0"/>
              </a:spcAft>
              <a:buNone/>
            </a:pPr>
            <a:r>
              <a:rPr lang="en-US" sz="1400">
                <a:solidFill>
                  <a:srgbClr val="081D57"/>
                </a:solidFill>
                <a:latin typeface="Calibri"/>
                <a:ea typeface="Calibri"/>
                <a:cs typeface="Calibri"/>
                <a:sym typeface="Calibri"/>
              </a:rPr>
              <a:t>● Với BN đã dùng UFH, đợi 30’, sau đó dùng liều nạp</a:t>
            </a:r>
            <a:endParaRPr sz="1400">
              <a:solidFill>
                <a:srgbClr val="000000"/>
              </a:solidFill>
              <a:latin typeface="Calibri"/>
              <a:ea typeface="Calibri"/>
              <a:cs typeface="Calibri"/>
              <a:sym typeface="Calibri"/>
            </a:endParaRPr>
          </a:p>
          <a:p>
            <a:pPr indent="0" lvl="0" marL="70485" marR="667879" rtl="0" algn="just">
              <a:spcBef>
                <a:spcPts val="90"/>
              </a:spcBef>
              <a:spcAft>
                <a:spcPts val="0"/>
              </a:spcAft>
              <a:buNone/>
            </a:pPr>
            <a:r>
              <a:rPr lang="en-US" sz="1400">
                <a:solidFill>
                  <a:srgbClr val="081D57"/>
                </a:solidFill>
                <a:latin typeface="Calibri"/>
                <a:ea typeface="Calibri"/>
                <a:cs typeface="Calibri"/>
                <a:sym typeface="Calibri"/>
              </a:rPr>
              <a:t>0,75 mg/kg I V, sau đó truyền 1,75 mg/kg/h IV </a:t>
            </a:r>
            <a:endParaRPr sz="1400">
              <a:solidFill>
                <a:srgbClr val="000000"/>
              </a:solidFill>
              <a:latin typeface="Calibri"/>
              <a:ea typeface="Calibri"/>
              <a:cs typeface="Calibri"/>
              <a:sym typeface="Calibri"/>
            </a:endParaRPr>
          </a:p>
          <a:p>
            <a:pPr indent="0" lvl="0" marL="70485" marR="24045" rtl="0" algn="just">
              <a:lnSpc>
                <a:spcPct val="122000"/>
              </a:lnSpc>
              <a:spcBef>
                <a:spcPts val="95"/>
              </a:spcBef>
              <a:spcAft>
                <a:spcPts val="0"/>
              </a:spcAft>
              <a:buNone/>
            </a:pPr>
            <a:r>
              <a:rPr lang="en-US" sz="1400">
                <a:solidFill>
                  <a:srgbClr val="081D57"/>
                </a:solidFill>
                <a:latin typeface="Calibri"/>
                <a:ea typeface="Calibri"/>
                <a:cs typeface="Calibri"/>
                <a:sym typeface="Calibri"/>
              </a:rPr>
              <a:t>●  Với  những  BN  đã  được  truyền  bivalirudin,  dùng thêm liều nạp 0,5 mg/kg và tăng liều truyền lên 1,75 mg/kg/h trong PCI</a:t>
            </a:r>
            <a:endParaRPr sz="1400">
              <a:solidFill>
                <a:srgbClr val="000000"/>
              </a:solidFill>
              <a:latin typeface="Calibri"/>
              <a:ea typeface="Calibri"/>
              <a:cs typeface="Calibri"/>
              <a:sym typeface="Calibri"/>
            </a:endParaRPr>
          </a:p>
        </p:txBody>
      </p:sp>
      <p:sp>
        <p:nvSpPr>
          <p:cNvPr id="1694" name="Google Shape;1694;p116"/>
          <p:cNvSpPr txBox="1"/>
          <p:nvPr/>
        </p:nvSpPr>
        <p:spPr>
          <a:xfrm>
            <a:off x="5652135" y="3121660"/>
            <a:ext cx="3187065" cy="1141476"/>
          </a:xfrm>
          <a:prstGeom prst="rect">
            <a:avLst/>
          </a:prstGeom>
          <a:noFill/>
          <a:ln>
            <a:noFill/>
          </a:ln>
        </p:spPr>
        <p:txBody>
          <a:bodyPr anchorCtr="0" anchor="t" bIns="0" lIns="0" spcFirstLastPara="1" rIns="0" wrap="square" tIns="0">
            <a:noAutofit/>
          </a:bodyPr>
          <a:lstStyle/>
          <a:p>
            <a:pPr indent="0" lvl="0" marL="74549" marR="29104" rtl="0" algn="l">
              <a:lnSpc>
                <a:spcPct val="122000"/>
              </a:lnSpc>
              <a:spcBef>
                <a:spcPts val="0"/>
              </a:spcBef>
              <a:spcAft>
                <a:spcPts val="0"/>
              </a:spcAft>
              <a:buNone/>
            </a:pPr>
            <a:r>
              <a:rPr lang="en-US" sz="1400">
                <a:solidFill>
                  <a:srgbClr val="081D57"/>
                </a:solidFill>
                <a:latin typeface="Calibri"/>
                <a:ea typeface="Calibri"/>
                <a:cs typeface="Calibri"/>
                <a:sym typeface="Calibri"/>
              </a:rPr>
              <a:t>● Liều nạp 0,75 mg/kg, liều truyền 1,75 mg/kg/h</a:t>
            </a:r>
            <a:endParaRPr sz="1400">
              <a:solidFill>
                <a:srgbClr val="000000"/>
              </a:solidFill>
              <a:latin typeface="Calibri"/>
              <a:ea typeface="Calibri"/>
              <a:cs typeface="Calibri"/>
              <a:sym typeface="Calibri"/>
            </a:endParaRPr>
          </a:p>
        </p:txBody>
      </p:sp>
      <p:sp>
        <p:nvSpPr>
          <p:cNvPr id="1695" name="Google Shape;1695;p116"/>
          <p:cNvSpPr txBox="1"/>
          <p:nvPr/>
        </p:nvSpPr>
        <p:spPr>
          <a:xfrm>
            <a:off x="228600" y="4263136"/>
            <a:ext cx="1330706" cy="1141348"/>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Fondaparinux</a:t>
            </a:r>
            <a:endParaRPr sz="1400">
              <a:solidFill>
                <a:srgbClr val="000000"/>
              </a:solidFill>
              <a:latin typeface="Calibri"/>
              <a:ea typeface="Calibri"/>
              <a:cs typeface="Calibri"/>
              <a:sym typeface="Calibri"/>
            </a:endParaRPr>
          </a:p>
        </p:txBody>
      </p:sp>
      <p:sp>
        <p:nvSpPr>
          <p:cNvPr id="1696" name="Google Shape;1696;p116"/>
          <p:cNvSpPr txBox="1"/>
          <p:nvPr/>
        </p:nvSpPr>
        <p:spPr>
          <a:xfrm>
            <a:off x="1559306" y="4263136"/>
            <a:ext cx="4092829" cy="1141348"/>
          </a:xfrm>
          <a:prstGeom prst="rect">
            <a:avLst/>
          </a:prstGeom>
          <a:noFill/>
          <a:ln>
            <a:noFill/>
          </a:ln>
        </p:spPr>
        <p:txBody>
          <a:bodyPr anchorCtr="0" anchor="t" bIns="0" lIns="0" spcFirstLastPara="1" rIns="0" wrap="square" tIns="0">
            <a:noAutofit/>
          </a:bodyPr>
          <a:lstStyle/>
          <a:p>
            <a:pPr indent="0" lvl="0" marL="70485" marR="20060" rtl="0" algn="just">
              <a:lnSpc>
                <a:spcPct val="122000"/>
              </a:lnSpc>
              <a:spcBef>
                <a:spcPts val="0"/>
              </a:spcBef>
              <a:spcAft>
                <a:spcPts val="0"/>
              </a:spcAft>
              <a:buNone/>
            </a:pPr>
            <a:r>
              <a:rPr lang="en-US" sz="1400">
                <a:solidFill>
                  <a:srgbClr val="081D57"/>
                </a:solidFill>
                <a:latin typeface="Calibri"/>
                <a:ea typeface="Calibri"/>
                <a:cs typeface="Calibri"/>
                <a:sym typeface="Calibri"/>
              </a:rPr>
              <a:t>● Với những BN đã được điều trị fondaparinux trước đó, dùng liều bổ sung đường tĩnh mạch cùng với thuốc chống đông có hoạt tính ức chế yếu tố II a, xem xét xem liệu BN đã được dùng thuốc ức chế thụ thể GPI hay chưa</a:t>
            </a:r>
            <a:endParaRPr sz="1400">
              <a:solidFill>
                <a:srgbClr val="000000"/>
              </a:solidFill>
              <a:latin typeface="Calibri"/>
              <a:ea typeface="Calibri"/>
              <a:cs typeface="Calibri"/>
              <a:sym typeface="Calibri"/>
            </a:endParaRPr>
          </a:p>
        </p:txBody>
      </p:sp>
      <p:sp>
        <p:nvSpPr>
          <p:cNvPr id="1697" name="Google Shape;1697;p116"/>
          <p:cNvSpPr txBox="1"/>
          <p:nvPr/>
        </p:nvSpPr>
        <p:spPr>
          <a:xfrm>
            <a:off x="5652135" y="4263136"/>
            <a:ext cx="3187065" cy="1141348"/>
          </a:xfrm>
          <a:prstGeom prst="rect">
            <a:avLst/>
          </a:prstGeom>
          <a:noFill/>
          <a:ln>
            <a:noFill/>
          </a:ln>
        </p:spPr>
        <p:txBody>
          <a:bodyPr anchorCtr="0" anchor="t" bIns="0" lIns="0" spcFirstLastPara="1" rIns="0" wrap="square" tIns="0">
            <a:noAutofit/>
          </a:bodyPr>
          <a:lstStyle/>
          <a:p>
            <a:pPr indent="0" lvl="0" marL="74549" marR="0" rtl="0" algn="l">
              <a:lnSpc>
                <a:spcPct val="101725"/>
              </a:lnSpc>
              <a:spcBef>
                <a:spcPts val="0"/>
              </a:spcBef>
              <a:spcAft>
                <a:spcPts val="0"/>
              </a:spcAft>
              <a:buNone/>
            </a:pPr>
            <a:r>
              <a:rPr lang="en-US" sz="1400">
                <a:solidFill>
                  <a:srgbClr val="081D57"/>
                </a:solidFill>
                <a:latin typeface="Calibri"/>
                <a:ea typeface="Calibri"/>
                <a:cs typeface="Calibri"/>
                <a:sym typeface="Calibri"/>
              </a:rPr>
              <a:t>N/A</a:t>
            </a:r>
            <a:endParaRPr sz="1400">
              <a:solidFill>
                <a:srgbClr val="000000"/>
              </a:solidFill>
              <a:latin typeface="Calibri"/>
              <a:ea typeface="Calibri"/>
              <a:cs typeface="Calibri"/>
              <a:sym typeface="Calibri"/>
            </a:endParaRPr>
          </a:p>
        </p:txBody>
      </p:sp>
      <p:sp>
        <p:nvSpPr>
          <p:cNvPr id="1698" name="Google Shape;1698;p116"/>
          <p:cNvSpPr txBox="1"/>
          <p:nvPr/>
        </p:nvSpPr>
        <p:spPr>
          <a:xfrm>
            <a:off x="228600" y="5404485"/>
            <a:ext cx="1330706" cy="1369695"/>
          </a:xfrm>
          <a:prstGeom prst="rect">
            <a:avLst/>
          </a:prstGeom>
          <a:noFill/>
          <a:ln>
            <a:noFill/>
          </a:ln>
        </p:spPr>
        <p:txBody>
          <a:bodyPr anchorCtr="0" anchor="t" bIns="0" lIns="0" spcFirstLastPara="1" rIns="0" wrap="square" tIns="0">
            <a:noAutofit/>
          </a:bodyPr>
          <a:lstStyle/>
          <a:p>
            <a:pPr indent="0" lvl="0" marL="68897" marR="0" rtl="0" algn="l">
              <a:lnSpc>
                <a:spcPct val="101725"/>
              </a:lnSpc>
              <a:spcBef>
                <a:spcPts val="0"/>
              </a:spcBef>
              <a:spcAft>
                <a:spcPts val="0"/>
              </a:spcAft>
              <a:buNone/>
            </a:pPr>
            <a:r>
              <a:rPr b="1" lang="en-US" sz="1400">
                <a:solidFill>
                  <a:srgbClr val="FFFFFF"/>
                </a:solidFill>
                <a:latin typeface="Calibri"/>
                <a:ea typeface="Calibri"/>
                <a:cs typeface="Calibri"/>
                <a:sym typeface="Calibri"/>
              </a:rPr>
              <a:t>UFH</a:t>
            </a:r>
            <a:endParaRPr sz="1400">
              <a:solidFill>
                <a:srgbClr val="000000"/>
              </a:solidFill>
              <a:latin typeface="Calibri"/>
              <a:ea typeface="Calibri"/>
              <a:cs typeface="Calibri"/>
              <a:sym typeface="Calibri"/>
            </a:endParaRPr>
          </a:p>
        </p:txBody>
      </p:sp>
      <p:sp>
        <p:nvSpPr>
          <p:cNvPr id="1699" name="Google Shape;1699;p116"/>
          <p:cNvSpPr txBox="1"/>
          <p:nvPr/>
        </p:nvSpPr>
        <p:spPr>
          <a:xfrm>
            <a:off x="1559306" y="5404485"/>
            <a:ext cx="4092829" cy="1369695"/>
          </a:xfrm>
          <a:prstGeom prst="rect">
            <a:avLst/>
          </a:prstGeom>
          <a:noFill/>
          <a:ln>
            <a:noFill/>
          </a:ln>
        </p:spPr>
        <p:txBody>
          <a:bodyPr anchorCtr="0" anchor="t" bIns="0" lIns="0" spcFirstLastPara="1" rIns="0" wrap="square" tIns="0">
            <a:noAutofit/>
          </a:bodyPr>
          <a:lstStyle/>
          <a:p>
            <a:pPr indent="0" lvl="0" marL="70485" marR="23815" rtl="0" algn="just">
              <a:lnSpc>
                <a:spcPct val="122000"/>
              </a:lnSpc>
              <a:spcBef>
                <a:spcPts val="0"/>
              </a:spcBef>
              <a:spcAft>
                <a:spcPts val="0"/>
              </a:spcAft>
              <a:buNone/>
            </a:pPr>
            <a:r>
              <a:rPr lang="en-US" sz="1400">
                <a:solidFill>
                  <a:srgbClr val="081D57"/>
                </a:solidFill>
                <a:latin typeface="Calibri"/>
                <a:ea typeface="Calibri"/>
                <a:cs typeface="Calibri"/>
                <a:sym typeface="Calibri"/>
              </a:rPr>
              <a:t>● Có kế hoạch sử dụng GPI I V: bổ sung thêm UFH nếu cần (ví dụ 2.000-5000 U) để đạt được ACT 200-250s</a:t>
            </a:r>
            <a:endParaRPr sz="1400">
              <a:solidFill>
                <a:srgbClr val="000000"/>
              </a:solidFill>
              <a:latin typeface="Calibri"/>
              <a:ea typeface="Calibri"/>
              <a:cs typeface="Calibri"/>
              <a:sym typeface="Calibri"/>
            </a:endParaRPr>
          </a:p>
          <a:p>
            <a:pPr indent="0" lvl="0" marL="70485" marR="20348" rtl="0" algn="just">
              <a:lnSpc>
                <a:spcPct val="122000"/>
              </a:lnSpc>
              <a:spcBef>
                <a:spcPts val="93"/>
              </a:spcBef>
              <a:spcAft>
                <a:spcPts val="0"/>
              </a:spcAft>
              <a:buNone/>
            </a:pPr>
            <a:r>
              <a:rPr lang="en-US" sz="1400">
                <a:solidFill>
                  <a:srgbClr val="081D57"/>
                </a:solidFill>
                <a:latin typeface="Calibri"/>
                <a:ea typeface="Calibri"/>
                <a:cs typeface="Calibri"/>
                <a:sym typeface="Calibri"/>
              </a:rPr>
              <a:t>● Không có kế hoạch sử dụng GPI : thêm UFH nếu cần (ví dụ 2.000-5000 U) để đạt được ACT 250-300s với Hemo Tec và 300-350 s với Hemochron</a:t>
            </a:r>
            <a:endParaRPr sz="1400">
              <a:solidFill>
                <a:srgbClr val="000000"/>
              </a:solidFill>
              <a:latin typeface="Calibri"/>
              <a:ea typeface="Calibri"/>
              <a:cs typeface="Calibri"/>
              <a:sym typeface="Calibri"/>
            </a:endParaRPr>
          </a:p>
        </p:txBody>
      </p:sp>
      <p:sp>
        <p:nvSpPr>
          <p:cNvPr id="1700" name="Google Shape;1700;p116"/>
          <p:cNvSpPr txBox="1"/>
          <p:nvPr/>
        </p:nvSpPr>
        <p:spPr>
          <a:xfrm>
            <a:off x="5652135" y="5404485"/>
            <a:ext cx="3187065" cy="1369695"/>
          </a:xfrm>
          <a:prstGeom prst="rect">
            <a:avLst/>
          </a:prstGeom>
          <a:noFill/>
          <a:ln>
            <a:noFill/>
          </a:ln>
        </p:spPr>
        <p:txBody>
          <a:bodyPr anchorCtr="0" anchor="t" bIns="0" lIns="0" spcFirstLastPara="1" rIns="0" wrap="square" tIns="0">
            <a:noAutofit/>
          </a:bodyPr>
          <a:lstStyle/>
          <a:p>
            <a:pPr indent="0" lvl="0" marL="74549" marR="0" rtl="0" algn="l">
              <a:lnSpc>
                <a:spcPct val="101725"/>
              </a:lnSpc>
              <a:spcBef>
                <a:spcPts val="0"/>
              </a:spcBef>
              <a:spcAft>
                <a:spcPts val="0"/>
              </a:spcAft>
              <a:buNone/>
            </a:pPr>
            <a:r>
              <a:rPr lang="en-US" sz="1400">
                <a:solidFill>
                  <a:srgbClr val="081D57"/>
                </a:solidFill>
                <a:latin typeface="Calibri"/>
                <a:ea typeface="Calibri"/>
                <a:cs typeface="Calibri"/>
                <a:sym typeface="Calibri"/>
              </a:rPr>
              <a:t>● Có kế hoạch dùng GPI I V: liều nạp 50-70</a:t>
            </a:r>
            <a:endParaRPr sz="1400">
              <a:solidFill>
                <a:srgbClr val="000000"/>
              </a:solidFill>
              <a:latin typeface="Calibri"/>
              <a:ea typeface="Calibri"/>
              <a:cs typeface="Calibri"/>
              <a:sym typeface="Calibri"/>
            </a:endParaRPr>
          </a:p>
          <a:p>
            <a:pPr indent="0" lvl="0" marL="74549" marR="0" rtl="0" algn="l">
              <a:lnSpc>
                <a:spcPct val="101725"/>
              </a:lnSpc>
              <a:spcBef>
                <a:spcPts val="90"/>
              </a:spcBef>
              <a:spcAft>
                <a:spcPts val="0"/>
              </a:spcAft>
              <a:buNone/>
            </a:pPr>
            <a:r>
              <a:rPr lang="en-US" sz="1400">
                <a:solidFill>
                  <a:srgbClr val="081D57"/>
                </a:solidFill>
                <a:latin typeface="Calibri"/>
                <a:ea typeface="Calibri"/>
                <a:cs typeface="Calibri"/>
                <a:sym typeface="Calibri"/>
              </a:rPr>
              <a:t>I U/kg để đạt ACT 200-250 s</a:t>
            </a:r>
            <a:endParaRPr sz="1400">
              <a:solidFill>
                <a:srgbClr val="000000"/>
              </a:solidFill>
              <a:latin typeface="Calibri"/>
              <a:ea typeface="Calibri"/>
              <a:cs typeface="Calibri"/>
              <a:sym typeface="Calibri"/>
            </a:endParaRPr>
          </a:p>
          <a:p>
            <a:pPr indent="0" lvl="0" marL="74549" marR="19618" rtl="0" algn="l">
              <a:lnSpc>
                <a:spcPct val="122000"/>
              </a:lnSpc>
              <a:spcBef>
                <a:spcPts val="90"/>
              </a:spcBef>
              <a:spcAft>
                <a:spcPts val="0"/>
              </a:spcAft>
              <a:buNone/>
            </a:pPr>
            <a:r>
              <a:rPr lang="en-US" sz="1400">
                <a:solidFill>
                  <a:srgbClr val="081D57"/>
                </a:solidFill>
                <a:latin typeface="Calibri"/>
                <a:ea typeface="Calibri"/>
                <a:cs typeface="Calibri"/>
                <a:sym typeface="Calibri"/>
              </a:rPr>
              <a:t>● Không  có kế hoạch dùng  GPI  I V: Liều nạp 50-70 IU/kg  để đạt được  ACT 250-</a:t>
            </a:r>
            <a:endParaRPr sz="1400">
              <a:solidFill>
                <a:srgbClr val="000000"/>
              </a:solidFill>
              <a:latin typeface="Calibri"/>
              <a:ea typeface="Calibri"/>
              <a:cs typeface="Calibri"/>
              <a:sym typeface="Calibri"/>
            </a:endParaRPr>
          </a:p>
          <a:p>
            <a:pPr indent="0" lvl="0" marL="74549" marR="0" rtl="0" algn="l">
              <a:lnSpc>
                <a:spcPct val="101725"/>
              </a:lnSpc>
              <a:spcBef>
                <a:spcPts val="93"/>
              </a:spcBef>
              <a:spcAft>
                <a:spcPts val="0"/>
              </a:spcAft>
              <a:buNone/>
            </a:pPr>
            <a:r>
              <a:rPr lang="en-US" sz="1400">
                <a:solidFill>
                  <a:srgbClr val="081D57"/>
                </a:solidFill>
                <a:latin typeface="Calibri"/>
                <a:ea typeface="Calibri"/>
                <a:cs typeface="Calibri"/>
                <a:sym typeface="Calibri"/>
              </a:rPr>
              <a:t>300  s  với  Hemo  Tec  và  300-350  s  với</a:t>
            </a:r>
            <a:endParaRPr sz="1400">
              <a:solidFill>
                <a:srgbClr val="000000"/>
              </a:solidFill>
              <a:latin typeface="Calibri"/>
              <a:ea typeface="Calibri"/>
              <a:cs typeface="Calibri"/>
              <a:sym typeface="Calibri"/>
            </a:endParaRPr>
          </a:p>
          <a:p>
            <a:pPr indent="0" lvl="0" marL="74549" marR="0" rtl="0" algn="l">
              <a:lnSpc>
                <a:spcPct val="121071"/>
              </a:lnSpc>
              <a:spcBef>
                <a:spcPts val="174"/>
              </a:spcBef>
              <a:spcAft>
                <a:spcPts val="0"/>
              </a:spcAft>
              <a:buNone/>
            </a:pPr>
            <a:r>
              <a:rPr lang="en-US" sz="1400">
                <a:solidFill>
                  <a:srgbClr val="081D57"/>
                </a:solidFill>
                <a:latin typeface="Calibri"/>
                <a:ea typeface="Calibri"/>
                <a:cs typeface="Calibri"/>
                <a:sym typeface="Calibri"/>
              </a:rPr>
              <a:t>Hemochron</a:t>
            </a:r>
            <a:endParaRPr sz="1400">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4" name="Shape 1704"/>
        <p:cNvGrpSpPr/>
        <p:nvPr/>
      </p:nvGrpSpPr>
      <p:grpSpPr>
        <a:xfrm>
          <a:off x="0" y="0"/>
          <a:ext cx="0" cy="0"/>
          <a:chOff x="0" y="0"/>
          <a:chExt cx="0" cy="0"/>
        </a:xfrm>
      </p:grpSpPr>
      <p:sp>
        <p:nvSpPr>
          <p:cNvPr id="1705" name="Google Shape;1705;p117"/>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6" name="Google Shape;1706;p117"/>
          <p:cNvSpPr txBox="1"/>
          <p:nvPr/>
        </p:nvSpPr>
        <p:spPr>
          <a:xfrm>
            <a:off x="774700" y="936942"/>
            <a:ext cx="6599414" cy="588010"/>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Đánh giá bệnh nhân khi xuất</a:t>
            </a:r>
            <a:endParaRPr sz="4400">
              <a:solidFill>
                <a:srgbClr val="000000"/>
              </a:solidFill>
              <a:latin typeface="Calibri"/>
              <a:ea typeface="Calibri"/>
              <a:cs typeface="Calibri"/>
              <a:sym typeface="Calibri"/>
            </a:endParaRPr>
          </a:p>
        </p:txBody>
      </p:sp>
      <p:sp>
        <p:nvSpPr>
          <p:cNvPr id="1707" name="Google Shape;1707;p117"/>
          <p:cNvSpPr txBox="1"/>
          <p:nvPr/>
        </p:nvSpPr>
        <p:spPr>
          <a:xfrm>
            <a:off x="7382256" y="936942"/>
            <a:ext cx="1071291" cy="588010"/>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viện</a:t>
            </a:r>
            <a:endParaRPr sz="4400">
              <a:solidFill>
                <a:srgbClr val="000000"/>
              </a:solidFill>
              <a:latin typeface="Calibri"/>
              <a:ea typeface="Calibri"/>
              <a:cs typeface="Calibri"/>
              <a:sym typeface="Calibri"/>
            </a:endParaRPr>
          </a:p>
        </p:txBody>
      </p:sp>
      <p:sp>
        <p:nvSpPr>
          <p:cNvPr id="1708" name="Google Shape;1708;p117"/>
          <p:cNvSpPr txBox="1"/>
          <p:nvPr/>
        </p:nvSpPr>
        <p:spPr>
          <a:xfrm>
            <a:off x="764540" y="2089721"/>
            <a:ext cx="291216" cy="435610"/>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aseline="30000" lang="en-US" sz="4800">
                <a:solidFill>
                  <a:srgbClr val="FFFFFF"/>
                </a:solidFill>
                <a:latin typeface="Calibri"/>
                <a:ea typeface="Calibri"/>
                <a:cs typeface="Calibri"/>
                <a:sym typeface="Calibri"/>
              </a:rPr>
              <a:t>•</a:t>
            </a:r>
            <a:endParaRPr sz="3200">
              <a:solidFill>
                <a:srgbClr val="000000"/>
              </a:solidFill>
              <a:latin typeface="Calibri"/>
              <a:ea typeface="Calibri"/>
              <a:cs typeface="Calibri"/>
              <a:sym typeface="Calibri"/>
            </a:endParaRPr>
          </a:p>
        </p:txBody>
      </p:sp>
      <p:sp>
        <p:nvSpPr>
          <p:cNvPr id="1709" name="Google Shape;1709;p117"/>
          <p:cNvSpPr txBox="1"/>
          <p:nvPr/>
        </p:nvSpPr>
        <p:spPr>
          <a:xfrm>
            <a:off x="1107757" y="2089721"/>
            <a:ext cx="3886616" cy="435610"/>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aseline="30000" lang="en-US" sz="4800">
                <a:solidFill>
                  <a:srgbClr val="FFFFFF"/>
                </a:solidFill>
                <a:latin typeface="Calibri"/>
                <a:ea typeface="Calibri"/>
                <a:cs typeface="Calibri"/>
                <a:sym typeface="Calibri"/>
              </a:rPr>
              <a:t>Nhóm điều trị bảo tồn:</a:t>
            </a:r>
            <a:endParaRPr sz="3200">
              <a:solidFill>
                <a:srgbClr val="000000"/>
              </a:solidFill>
              <a:latin typeface="Calibri"/>
              <a:ea typeface="Calibri"/>
              <a:cs typeface="Calibri"/>
              <a:sym typeface="Calibri"/>
            </a:endParaRPr>
          </a:p>
        </p:txBody>
      </p:sp>
      <p:sp>
        <p:nvSpPr>
          <p:cNvPr id="1710" name="Google Shape;1710;p117"/>
          <p:cNvSpPr txBox="1"/>
          <p:nvPr/>
        </p:nvSpPr>
        <p:spPr>
          <a:xfrm>
            <a:off x="1222057" y="2657220"/>
            <a:ext cx="254182" cy="1408223"/>
          </a:xfrm>
          <a:prstGeom prst="rect">
            <a:avLst/>
          </a:prstGeom>
          <a:noFill/>
          <a:ln>
            <a:noFill/>
          </a:ln>
        </p:spPr>
        <p:txBody>
          <a:bodyPr anchorCtr="0" anchor="t" bIns="0" lIns="0" spcFirstLastPara="1" rIns="0" wrap="square" tIns="0">
            <a:noAutofit/>
          </a:bodyPr>
          <a:lstStyle/>
          <a:p>
            <a:pPr indent="0" lvl="0" marL="12700" marR="0" rtl="0" algn="l">
              <a:lnSpc>
                <a:spcPct val="70909"/>
              </a:lnSpc>
              <a:spcBef>
                <a:spcPts val="0"/>
              </a:spcBef>
              <a:spcAft>
                <a:spcPts val="0"/>
              </a:spcAft>
              <a:buNone/>
            </a:pPr>
            <a:r>
              <a:rPr baseline="30000" lang="en-US" sz="4125">
                <a:solidFill>
                  <a:srgbClr val="FFFFFF"/>
                </a:solidFill>
                <a:latin typeface="Calibri"/>
                <a:ea typeface="Calibri"/>
                <a:cs typeface="Calibri"/>
                <a:sym typeface="Calibri"/>
              </a:rPr>
              <a:t>–</a:t>
            </a:r>
            <a:endParaRPr sz="2750">
              <a:solidFill>
                <a:srgbClr val="000000"/>
              </a:solidFill>
              <a:latin typeface="Calibri"/>
              <a:ea typeface="Calibri"/>
              <a:cs typeface="Calibri"/>
              <a:sym typeface="Calibri"/>
            </a:endParaRPr>
          </a:p>
          <a:p>
            <a:pPr indent="0" lvl="0" marL="12700" marR="0" rtl="0" algn="l">
              <a:lnSpc>
                <a:spcPct val="101725"/>
              </a:lnSpc>
              <a:spcBef>
                <a:spcPts val="550"/>
              </a:spcBef>
              <a:spcAft>
                <a:spcPts val="0"/>
              </a:spcAft>
              <a:buNone/>
            </a:pPr>
            <a:r>
              <a:rPr lang="en-US" sz="2750">
                <a:solidFill>
                  <a:srgbClr val="FFFFFF"/>
                </a:solidFill>
                <a:latin typeface="Calibri"/>
                <a:ea typeface="Calibri"/>
                <a:cs typeface="Calibri"/>
                <a:sym typeface="Calibri"/>
              </a:rPr>
              <a:t>–</a:t>
            </a:r>
            <a:endParaRPr sz="2750">
              <a:solidFill>
                <a:srgbClr val="000000"/>
              </a:solidFill>
              <a:latin typeface="Calibri"/>
              <a:ea typeface="Calibri"/>
              <a:cs typeface="Calibri"/>
              <a:sym typeface="Calibri"/>
            </a:endParaRPr>
          </a:p>
          <a:p>
            <a:pPr indent="0" lvl="0" marL="12700" marR="205" rtl="0" algn="l">
              <a:lnSpc>
                <a:spcPct val="101725"/>
              </a:lnSpc>
              <a:spcBef>
                <a:spcPts val="698"/>
              </a:spcBef>
              <a:spcAft>
                <a:spcPts val="0"/>
              </a:spcAft>
              <a:buNone/>
            </a:pPr>
            <a:r>
              <a:rPr lang="en-US" sz="2750">
                <a:solidFill>
                  <a:srgbClr val="FFFFFF"/>
                </a:solidFill>
                <a:latin typeface="Calibri"/>
                <a:ea typeface="Calibri"/>
                <a:cs typeface="Calibri"/>
                <a:sym typeface="Calibri"/>
              </a:rPr>
              <a:t>–</a:t>
            </a:r>
            <a:endParaRPr sz="2750">
              <a:solidFill>
                <a:srgbClr val="000000"/>
              </a:solidFill>
              <a:latin typeface="Calibri"/>
              <a:ea typeface="Calibri"/>
              <a:cs typeface="Calibri"/>
              <a:sym typeface="Calibri"/>
            </a:endParaRPr>
          </a:p>
        </p:txBody>
      </p:sp>
      <p:sp>
        <p:nvSpPr>
          <p:cNvPr id="1711" name="Google Shape;1711;p117"/>
          <p:cNvSpPr txBox="1"/>
          <p:nvPr/>
        </p:nvSpPr>
        <p:spPr>
          <a:xfrm>
            <a:off x="1508125" y="2657220"/>
            <a:ext cx="5869637" cy="893318"/>
          </a:xfrm>
          <a:prstGeom prst="rect">
            <a:avLst/>
          </a:prstGeom>
          <a:noFill/>
          <a:ln>
            <a:noFill/>
          </a:ln>
        </p:spPr>
        <p:txBody>
          <a:bodyPr anchorCtr="0" anchor="t" bIns="0" lIns="0" spcFirstLastPara="1" rIns="0" wrap="square" tIns="0">
            <a:noAutofit/>
          </a:bodyPr>
          <a:lstStyle/>
          <a:p>
            <a:pPr indent="0" lvl="0" marL="12700" marR="0" rtl="0" algn="l">
              <a:lnSpc>
                <a:spcPct val="70909"/>
              </a:lnSpc>
              <a:spcBef>
                <a:spcPts val="0"/>
              </a:spcBef>
              <a:spcAft>
                <a:spcPts val="0"/>
              </a:spcAft>
              <a:buNone/>
            </a:pPr>
            <a:r>
              <a:rPr baseline="30000" lang="en-US" sz="4125">
                <a:solidFill>
                  <a:srgbClr val="FFFFFF"/>
                </a:solidFill>
                <a:latin typeface="Calibri"/>
                <a:ea typeface="Calibri"/>
                <a:cs typeface="Calibri"/>
                <a:sym typeface="Calibri"/>
              </a:rPr>
              <a:t>Đánh giá lại nguy cơ bệnh ĐMV -&gt; stress</a:t>
            </a:r>
            <a:endParaRPr sz="2750">
              <a:solidFill>
                <a:srgbClr val="000000"/>
              </a:solidFill>
              <a:latin typeface="Calibri"/>
              <a:ea typeface="Calibri"/>
              <a:cs typeface="Calibri"/>
              <a:sym typeface="Calibri"/>
            </a:endParaRPr>
          </a:p>
          <a:p>
            <a:pPr indent="0" lvl="0" marL="12700" marR="52958" rtl="0" algn="l">
              <a:lnSpc>
                <a:spcPct val="101725"/>
              </a:lnSpc>
              <a:spcBef>
                <a:spcPts val="550"/>
              </a:spcBef>
              <a:spcAft>
                <a:spcPts val="0"/>
              </a:spcAft>
              <a:buNone/>
            </a:pPr>
            <a:r>
              <a:rPr lang="en-US" sz="2750">
                <a:solidFill>
                  <a:srgbClr val="FFFFFF"/>
                </a:solidFill>
                <a:latin typeface="Calibri"/>
                <a:ea typeface="Calibri"/>
                <a:cs typeface="Calibri"/>
                <a:sym typeface="Calibri"/>
              </a:rPr>
              <a:t>Tiếp tục điều trị các thuốc</a:t>
            </a:r>
            <a:endParaRPr sz="2750">
              <a:solidFill>
                <a:srgbClr val="000000"/>
              </a:solidFill>
              <a:latin typeface="Calibri"/>
              <a:ea typeface="Calibri"/>
              <a:cs typeface="Calibri"/>
              <a:sym typeface="Calibri"/>
            </a:endParaRPr>
          </a:p>
        </p:txBody>
      </p:sp>
      <p:sp>
        <p:nvSpPr>
          <p:cNvPr id="1712" name="Google Shape;1712;p117"/>
          <p:cNvSpPr txBox="1"/>
          <p:nvPr/>
        </p:nvSpPr>
        <p:spPr>
          <a:xfrm>
            <a:off x="7408811" y="2657220"/>
            <a:ext cx="616055" cy="378460"/>
          </a:xfrm>
          <a:prstGeom prst="rect">
            <a:avLst/>
          </a:prstGeom>
          <a:noFill/>
          <a:ln>
            <a:noFill/>
          </a:ln>
        </p:spPr>
        <p:txBody>
          <a:bodyPr anchorCtr="0" anchor="t" bIns="0" lIns="0" spcFirstLastPara="1" rIns="0" wrap="square" tIns="0">
            <a:noAutofit/>
          </a:bodyPr>
          <a:lstStyle/>
          <a:p>
            <a:pPr indent="0" lvl="0" marL="12700" marR="0" rtl="0" algn="l">
              <a:lnSpc>
                <a:spcPct val="70909"/>
              </a:lnSpc>
              <a:spcBef>
                <a:spcPts val="0"/>
              </a:spcBef>
              <a:spcAft>
                <a:spcPts val="0"/>
              </a:spcAft>
              <a:buNone/>
            </a:pPr>
            <a:r>
              <a:rPr baseline="30000" lang="en-US" sz="4125">
                <a:solidFill>
                  <a:srgbClr val="FFFFFF"/>
                </a:solidFill>
                <a:latin typeface="Calibri"/>
                <a:ea typeface="Calibri"/>
                <a:cs typeface="Calibri"/>
                <a:sym typeface="Calibri"/>
              </a:rPr>
              <a:t>test</a:t>
            </a:r>
            <a:endParaRPr sz="2750">
              <a:solidFill>
                <a:srgbClr val="000000"/>
              </a:solidFill>
              <a:latin typeface="Calibri"/>
              <a:ea typeface="Calibri"/>
              <a:cs typeface="Calibri"/>
              <a:sym typeface="Calibri"/>
            </a:endParaRPr>
          </a:p>
        </p:txBody>
      </p:sp>
      <p:sp>
        <p:nvSpPr>
          <p:cNvPr id="1713" name="Google Shape;1713;p117"/>
          <p:cNvSpPr txBox="1"/>
          <p:nvPr/>
        </p:nvSpPr>
        <p:spPr>
          <a:xfrm>
            <a:off x="1508125" y="3687302"/>
            <a:ext cx="6570732" cy="378142"/>
          </a:xfrm>
          <a:prstGeom prst="rect">
            <a:avLst/>
          </a:prstGeom>
          <a:noFill/>
          <a:ln>
            <a:noFill/>
          </a:ln>
        </p:spPr>
        <p:txBody>
          <a:bodyPr anchorCtr="0" anchor="t" bIns="0" lIns="0" spcFirstLastPara="1" rIns="0" wrap="square" tIns="0">
            <a:noAutofit/>
          </a:bodyPr>
          <a:lstStyle/>
          <a:p>
            <a:pPr indent="0" lvl="0" marL="12700" marR="0" rtl="0" algn="l">
              <a:lnSpc>
                <a:spcPct val="70787"/>
              </a:lnSpc>
              <a:spcBef>
                <a:spcPts val="0"/>
              </a:spcBef>
              <a:spcAft>
                <a:spcPts val="0"/>
              </a:spcAft>
              <a:buNone/>
            </a:pPr>
            <a:r>
              <a:rPr baseline="30000" lang="en-US" sz="4125">
                <a:solidFill>
                  <a:srgbClr val="FFFFFF"/>
                </a:solidFill>
                <a:latin typeface="Calibri"/>
                <a:ea typeface="Calibri"/>
                <a:cs typeface="Calibri"/>
                <a:sym typeface="Calibri"/>
              </a:rPr>
              <a:t>Theo dõi, khống chế các yếu tố nguy cơ ĐMV</a:t>
            </a:r>
            <a:endParaRPr sz="2750">
              <a:solidFill>
                <a:srgbClr val="000000"/>
              </a:solidFill>
              <a:latin typeface="Calibri"/>
              <a:ea typeface="Calibri"/>
              <a:cs typeface="Calibri"/>
              <a:sym typeface="Calibri"/>
            </a:endParaRPr>
          </a:p>
        </p:txBody>
      </p:sp>
      <p:sp>
        <p:nvSpPr>
          <p:cNvPr id="1714" name="Google Shape;1714;p117"/>
          <p:cNvSpPr txBox="1"/>
          <p:nvPr/>
        </p:nvSpPr>
        <p:spPr>
          <a:xfrm>
            <a:off x="764540" y="4216955"/>
            <a:ext cx="291010" cy="435292"/>
          </a:xfrm>
          <a:prstGeom prst="rect">
            <a:avLst/>
          </a:prstGeom>
          <a:noFill/>
          <a:ln>
            <a:noFill/>
          </a:ln>
        </p:spPr>
        <p:txBody>
          <a:bodyPr anchorCtr="0" anchor="t" bIns="0" lIns="0" spcFirstLastPara="1" rIns="0" wrap="square" tIns="0">
            <a:noAutofit/>
          </a:bodyPr>
          <a:lstStyle/>
          <a:p>
            <a:pPr indent="0" lvl="0" marL="12700" marR="0" rtl="0" algn="l">
              <a:lnSpc>
                <a:spcPct val="70395"/>
              </a:lnSpc>
              <a:spcBef>
                <a:spcPts val="0"/>
              </a:spcBef>
              <a:spcAft>
                <a:spcPts val="0"/>
              </a:spcAft>
              <a:buNone/>
            </a:pPr>
            <a:r>
              <a:rPr baseline="30000" lang="en-US" sz="4800">
                <a:solidFill>
                  <a:srgbClr val="FFFFFF"/>
                </a:solidFill>
                <a:latin typeface="Calibri"/>
                <a:ea typeface="Calibri"/>
                <a:cs typeface="Calibri"/>
                <a:sym typeface="Calibri"/>
              </a:rPr>
              <a:t>•</a:t>
            </a:r>
            <a:endParaRPr sz="3200">
              <a:solidFill>
                <a:srgbClr val="000000"/>
              </a:solidFill>
              <a:latin typeface="Calibri"/>
              <a:ea typeface="Calibri"/>
              <a:cs typeface="Calibri"/>
              <a:sym typeface="Calibri"/>
            </a:endParaRPr>
          </a:p>
        </p:txBody>
      </p:sp>
      <p:sp>
        <p:nvSpPr>
          <p:cNvPr id="1715" name="Google Shape;1715;p117"/>
          <p:cNvSpPr txBox="1"/>
          <p:nvPr/>
        </p:nvSpPr>
        <p:spPr>
          <a:xfrm>
            <a:off x="1107757" y="4216955"/>
            <a:ext cx="7206470" cy="1460500"/>
          </a:xfrm>
          <a:prstGeom prst="rect">
            <a:avLst/>
          </a:prstGeom>
          <a:noFill/>
          <a:ln>
            <a:noFill/>
          </a:ln>
        </p:spPr>
        <p:txBody>
          <a:bodyPr anchorCtr="0" anchor="t" bIns="0" lIns="0" spcFirstLastPara="1" rIns="0" wrap="square" tIns="0">
            <a:noAutofit/>
          </a:bodyPr>
          <a:lstStyle/>
          <a:p>
            <a:pPr indent="0" lvl="0" marL="12700" marR="52958" rtl="0" algn="l">
              <a:lnSpc>
                <a:spcPct val="70395"/>
              </a:lnSpc>
              <a:spcBef>
                <a:spcPts val="0"/>
              </a:spcBef>
              <a:spcAft>
                <a:spcPts val="0"/>
              </a:spcAft>
              <a:buNone/>
            </a:pPr>
            <a:r>
              <a:rPr baseline="30000" lang="en-US" sz="4800">
                <a:solidFill>
                  <a:srgbClr val="FFFFFF"/>
                </a:solidFill>
                <a:latin typeface="Calibri"/>
                <a:ea typeface="Calibri"/>
                <a:cs typeface="Calibri"/>
                <a:sym typeface="Calibri"/>
              </a:rPr>
              <a:t>Nhóm có can thiệp:</a:t>
            </a:r>
            <a:endParaRPr sz="3200">
              <a:solidFill>
                <a:srgbClr val="000000"/>
              </a:solidFill>
              <a:latin typeface="Calibri"/>
              <a:ea typeface="Calibri"/>
              <a:cs typeface="Calibri"/>
              <a:sym typeface="Calibri"/>
            </a:endParaRPr>
          </a:p>
          <a:p>
            <a:pPr indent="0" lvl="0" marL="127000" marR="0" rtl="0" algn="l">
              <a:lnSpc>
                <a:spcPct val="101725"/>
              </a:lnSpc>
              <a:spcBef>
                <a:spcPts val="483"/>
              </a:spcBef>
              <a:spcAft>
                <a:spcPts val="0"/>
              </a:spcAft>
              <a:buNone/>
            </a:pPr>
            <a:r>
              <a:rPr lang="en-US" sz="2750">
                <a:solidFill>
                  <a:srgbClr val="FFFFFF"/>
                </a:solidFill>
                <a:latin typeface="Calibri"/>
                <a:ea typeface="Calibri"/>
                <a:cs typeface="Calibri"/>
                <a:sym typeface="Calibri"/>
              </a:rPr>
              <a:t>– Tối ưu các biện pháp điều trị: Duy trì các thuốc</a:t>
            </a:r>
            <a:endParaRPr sz="2750">
              <a:solidFill>
                <a:srgbClr val="000000"/>
              </a:solidFill>
              <a:latin typeface="Calibri"/>
              <a:ea typeface="Calibri"/>
              <a:cs typeface="Calibri"/>
              <a:sym typeface="Calibri"/>
            </a:endParaRPr>
          </a:p>
          <a:p>
            <a:pPr indent="0" lvl="0" marL="127000" marR="52958" rtl="0" algn="l">
              <a:lnSpc>
                <a:spcPct val="101725"/>
              </a:lnSpc>
              <a:spcBef>
                <a:spcPts val="698"/>
              </a:spcBef>
              <a:spcAft>
                <a:spcPts val="0"/>
              </a:spcAft>
              <a:buNone/>
            </a:pPr>
            <a:r>
              <a:rPr lang="en-US" sz="2750">
                <a:solidFill>
                  <a:srgbClr val="FFFFFF"/>
                </a:solidFill>
                <a:latin typeface="Calibri"/>
                <a:ea typeface="Calibri"/>
                <a:cs typeface="Calibri"/>
                <a:sym typeface="Calibri"/>
              </a:rPr>
              <a:t>– Khống chế các yếu tố nguy cơ</a:t>
            </a:r>
            <a:endParaRPr sz="275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9" name="Shape 1719"/>
        <p:cNvGrpSpPr/>
        <p:nvPr/>
      </p:nvGrpSpPr>
      <p:grpSpPr>
        <a:xfrm>
          <a:off x="0" y="0"/>
          <a:ext cx="0" cy="0"/>
          <a:chOff x="0" y="0"/>
          <a:chExt cx="0" cy="0"/>
        </a:xfrm>
      </p:grpSpPr>
      <p:sp>
        <p:nvSpPr>
          <p:cNvPr id="1720" name="Google Shape;1720;p118"/>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1" name="Google Shape;1721;p118"/>
          <p:cNvSpPr/>
          <p:nvPr/>
        </p:nvSpPr>
        <p:spPr>
          <a:xfrm>
            <a:off x="228600" y="1391030"/>
            <a:ext cx="6898258" cy="304800"/>
          </a:xfrm>
          <a:custGeom>
            <a:rect b="b" l="l" r="r" t="t"/>
            <a:pathLst>
              <a:path extrusionOk="0" h="304800" w="6898258">
                <a:moveTo>
                  <a:pt x="0" y="304800"/>
                </a:moveTo>
                <a:lnTo>
                  <a:pt x="6898258" y="304800"/>
                </a:lnTo>
                <a:lnTo>
                  <a:pt x="6898258" y="0"/>
                </a:lnTo>
                <a:lnTo>
                  <a:pt x="0" y="0"/>
                </a:lnTo>
                <a:lnTo>
                  <a:pt x="0" y="304800"/>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2" name="Google Shape;1722;p118"/>
          <p:cNvSpPr/>
          <p:nvPr/>
        </p:nvSpPr>
        <p:spPr>
          <a:xfrm>
            <a:off x="7126858" y="1391030"/>
            <a:ext cx="950341" cy="304800"/>
          </a:xfrm>
          <a:custGeom>
            <a:rect b="b" l="l" r="r" t="t"/>
            <a:pathLst>
              <a:path extrusionOk="0" h="304800" w="950341">
                <a:moveTo>
                  <a:pt x="0" y="304800"/>
                </a:moveTo>
                <a:lnTo>
                  <a:pt x="950341" y="304800"/>
                </a:lnTo>
                <a:lnTo>
                  <a:pt x="950341" y="0"/>
                </a:lnTo>
                <a:lnTo>
                  <a:pt x="0" y="0"/>
                </a:lnTo>
                <a:lnTo>
                  <a:pt x="0" y="304800"/>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3" name="Google Shape;1723;p118"/>
          <p:cNvSpPr/>
          <p:nvPr/>
        </p:nvSpPr>
        <p:spPr>
          <a:xfrm>
            <a:off x="8077200" y="1391030"/>
            <a:ext cx="838200" cy="304800"/>
          </a:xfrm>
          <a:custGeom>
            <a:rect b="b" l="l" r="r" t="t"/>
            <a:pathLst>
              <a:path extrusionOk="0" h="304800" w="838200">
                <a:moveTo>
                  <a:pt x="0" y="304800"/>
                </a:moveTo>
                <a:lnTo>
                  <a:pt x="838200" y="304800"/>
                </a:lnTo>
                <a:lnTo>
                  <a:pt x="838200" y="0"/>
                </a:lnTo>
                <a:lnTo>
                  <a:pt x="0" y="0"/>
                </a:lnTo>
                <a:lnTo>
                  <a:pt x="0" y="304800"/>
                </a:lnTo>
                <a:close/>
              </a:path>
            </a:pathLst>
          </a:custGeom>
          <a:solidFill>
            <a:srgbClr val="6C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4" name="Google Shape;1724;p118"/>
          <p:cNvSpPr/>
          <p:nvPr/>
        </p:nvSpPr>
        <p:spPr>
          <a:xfrm>
            <a:off x="7126858" y="1695830"/>
            <a:ext cx="950341" cy="914400"/>
          </a:xfrm>
          <a:custGeom>
            <a:rect b="b" l="l" r="r" t="t"/>
            <a:pathLst>
              <a:path extrusionOk="0" h="914400" w="950341">
                <a:moveTo>
                  <a:pt x="0" y="914400"/>
                </a:moveTo>
                <a:lnTo>
                  <a:pt x="950341" y="914400"/>
                </a:lnTo>
                <a:lnTo>
                  <a:pt x="950341" y="0"/>
                </a:lnTo>
                <a:lnTo>
                  <a:pt x="0" y="0"/>
                </a:lnTo>
                <a:lnTo>
                  <a:pt x="0" y="91440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5" name="Google Shape;1725;p118"/>
          <p:cNvSpPr/>
          <p:nvPr/>
        </p:nvSpPr>
        <p:spPr>
          <a:xfrm>
            <a:off x="8077200" y="1695830"/>
            <a:ext cx="838200" cy="914400"/>
          </a:xfrm>
          <a:custGeom>
            <a:rect b="b" l="l" r="r" t="t"/>
            <a:pathLst>
              <a:path extrusionOk="0" h="914400" w="838200">
                <a:moveTo>
                  <a:pt x="0" y="914400"/>
                </a:moveTo>
                <a:lnTo>
                  <a:pt x="838200" y="914400"/>
                </a:lnTo>
                <a:lnTo>
                  <a:pt x="838200" y="0"/>
                </a:lnTo>
                <a:lnTo>
                  <a:pt x="0" y="0"/>
                </a:lnTo>
                <a:lnTo>
                  <a:pt x="0" y="914400"/>
                </a:lnTo>
                <a:close/>
              </a:path>
            </a:pathLst>
          </a:custGeom>
          <a:solidFill>
            <a:srgbClr val="6C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6" name="Google Shape;1726;p118"/>
          <p:cNvSpPr/>
          <p:nvPr/>
        </p:nvSpPr>
        <p:spPr>
          <a:xfrm>
            <a:off x="7126858" y="2610230"/>
            <a:ext cx="950341" cy="914400"/>
          </a:xfrm>
          <a:custGeom>
            <a:rect b="b" l="l" r="r" t="t"/>
            <a:pathLst>
              <a:path extrusionOk="0" h="914400" w="950341">
                <a:moveTo>
                  <a:pt x="0" y="914400"/>
                </a:moveTo>
                <a:lnTo>
                  <a:pt x="950341" y="914400"/>
                </a:lnTo>
                <a:lnTo>
                  <a:pt x="950341" y="0"/>
                </a:lnTo>
                <a:lnTo>
                  <a:pt x="0" y="0"/>
                </a:lnTo>
                <a:lnTo>
                  <a:pt x="0" y="91440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7" name="Google Shape;1727;p118"/>
          <p:cNvSpPr/>
          <p:nvPr/>
        </p:nvSpPr>
        <p:spPr>
          <a:xfrm>
            <a:off x="8077200" y="2610230"/>
            <a:ext cx="838200" cy="914400"/>
          </a:xfrm>
          <a:custGeom>
            <a:rect b="b" l="l" r="r" t="t"/>
            <a:pathLst>
              <a:path extrusionOk="0" h="914400" w="838200">
                <a:moveTo>
                  <a:pt x="0" y="914400"/>
                </a:moveTo>
                <a:lnTo>
                  <a:pt x="838200" y="914400"/>
                </a:lnTo>
                <a:lnTo>
                  <a:pt x="838200" y="0"/>
                </a:lnTo>
                <a:lnTo>
                  <a:pt x="0" y="0"/>
                </a:lnTo>
                <a:lnTo>
                  <a:pt x="0" y="914400"/>
                </a:lnTo>
                <a:close/>
              </a:path>
            </a:pathLst>
          </a:custGeom>
          <a:solidFill>
            <a:srgbClr val="6C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8" name="Google Shape;1728;p118"/>
          <p:cNvSpPr/>
          <p:nvPr/>
        </p:nvSpPr>
        <p:spPr>
          <a:xfrm>
            <a:off x="7126858" y="3524630"/>
            <a:ext cx="950341" cy="1219200"/>
          </a:xfrm>
          <a:custGeom>
            <a:rect b="b" l="l" r="r" t="t"/>
            <a:pathLst>
              <a:path extrusionOk="0" h="1219200" w="950341">
                <a:moveTo>
                  <a:pt x="0" y="1219200"/>
                </a:moveTo>
                <a:lnTo>
                  <a:pt x="950341" y="1219200"/>
                </a:lnTo>
                <a:lnTo>
                  <a:pt x="950341" y="0"/>
                </a:lnTo>
                <a:lnTo>
                  <a:pt x="0" y="0"/>
                </a:lnTo>
                <a:lnTo>
                  <a:pt x="0" y="1219200"/>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9" name="Google Shape;1729;p118"/>
          <p:cNvSpPr/>
          <p:nvPr/>
        </p:nvSpPr>
        <p:spPr>
          <a:xfrm>
            <a:off x="8077200" y="3524630"/>
            <a:ext cx="838200" cy="1219200"/>
          </a:xfrm>
          <a:custGeom>
            <a:rect b="b" l="l" r="r" t="t"/>
            <a:pathLst>
              <a:path extrusionOk="0" h="1219200" w="838200">
                <a:moveTo>
                  <a:pt x="0" y="1219200"/>
                </a:moveTo>
                <a:lnTo>
                  <a:pt x="838200" y="1219200"/>
                </a:lnTo>
                <a:lnTo>
                  <a:pt x="838200" y="0"/>
                </a:lnTo>
                <a:lnTo>
                  <a:pt x="0" y="0"/>
                </a:lnTo>
                <a:lnTo>
                  <a:pt x="0" y="1219200"/>
                </a:lnTo>
                <a:close/>
              </a:path>
            </a:pathLst>
          </a:custGeom>
          <a:solidFill>
            <a:srgbClr val="6C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0" name="Google Shape;1730;p118"/>
          <p:cNvSpPr/>
          <p:nvPr/>
        </p:nvSpPr>
        <p:spPr>
          <a:xfrm>
            <a:off x="7126858" y="4743856"/>
            <a:ext cx="950341" cy="946188"/>
          </a:xfrm>
          <a:custGeom>
            <a:rect b="b" l="l" r="r" t="t"/>
            <a:pathLst>
              <a:path extrusionOk="0" h="946188" w="950341">
                <a:moveTo>
                  <a:pt x="0" y="946188"/>
                </a:moveTo>
                <a:lnTo>
                  <a:pt x="950341" y="946188"/>
                </a:lnTo>
                <a:lnTo>
                  <a:pt x="950341" y="0"/>
                </a:lnTo>
                <a:lnTo>
                  <a:pt x="0" y="0"/>
                </a:lnTo>
                <a:lnTo>
                  <a:pt x="0" y="946188"/>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1" name="Google Shape;1731;p118"/>
          <p:cNvSpPr/>
          <p:nvPr/>
        </p:nvSpPr>
        <p:spPr>
          <a:xfrm>
            <a:off x="8077200" y="4743856"/>
            <a:ext cx="838200" cy="946188"/>
          </a:xfrm>
          <a:custGeom>
            <a:rect b="b" l="l" r="r" t="t"/>
            <a:pathLst>
              <a:path extrusionOk="0" h="946188" w="838200">
                <a:moveTo>
                  <a:pt x="0" y="946188"/>
                </a:moveTo>
                <a:lnTo>
                  <a:pt x="838200" y="946188"/>
                </a:lnTo>
                <a:lnTo>
                  <a:pt x="838200" y="0"/>
                </a:lnTo>
                <a:lnTo>
                  <a:pt x="0" y="0"/>
                </a:lnTo>
                <a:lnTo>
                  <a:pt x="0" y="946188"/>
                </a:lnTo>
                <a:close/>
              </a:path>
            </a:pathLst>
          </a:custGeom>
          <a:solidFill>
            <a:srgbClr val="6C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2" name="Google Shape;1732;p118"/>
          <p:cNvSpPr/>
          <p:nvPr/>
        </p:nvSpPr>
        <p:spPr>
          <a:xfrm>
            <a:off x="7126858" y="5690043"/>
            <a:ext cx="950341" cy="1091755"/>
          </a:xfrm>
          <a:custGeom>
            <a:rect b="b" l="l" r="r" t="t"/>
            <a:pathLst>
              <a:path extrusionOk="0" h="1091755" w="950341">
                <a:moveTo>
                  <a:pt x="0" y="1091755"/>
                </a:moveTo>
                <a:lnTo>
                  <a:pt x="950341" y="1091755"/>
                </a:lnTo>
                <a:lnTo>
                  <a:pt x="950341" y="0"/>
                </a:lnTo>
                <a:lnTo>
                  <a:pt x="0" y="0"/>
                </a:lnTo>
                <a:lnTo>
                  <a:pt x="0" y="1091755"/>
                </a:lnTo>
                <a:close/>
              </a:path>
            </a:pathLst>
          </a:custGeom>
          <a:solidFill>
            <a:srgbClr val="00AF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3" name="Google Shape;1733;p118"/>
          <p:cNvSpPr/>
          <p:nvPr/>
        </p:nvSpPr>
        <p:spPr>
          <a:xfrm>
            <a:off x="8077200" y="5690043"/>
            <a:ext cx="838200" cy="1091755"/>
          </a:xfrm>
          <a:custGeom>
            <a:rect b="b" l="l" r="r" t="t"/>
            <a:pathLst>
              <a:path extrusionOk="0" h="1091755" w="838200">
                <a:moveTo>
                  <a:pt x="0" y="1091755"/>
                </a:moveTo>
                <a:lnTo>
                  <a:pt x="838200" y="1091755"/>
                </a:lnTo>
                <a:lnTo>
                  <a:pt x="838200" y="0"/>
                </a:lnTo>
                <a:lnTo>
                  <a:pt x="0" y="0"/>
                </a:lnTo>
                <a:lnTo>
                  <a:pt x="0" y="1091755"/>
                </a:lnTo>
                <a:close/>
              </a:path>
            </a:pathLst>
          </a:custGeom>
          <a:solidFill>
            <a:srgbClr val="6C6C6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4" name="Google Shape;1734;p118"/>
          <p:cNvSpPr/>
          <p:nvPr/>
        </p:nvSpPr>
        <p:spPr>
          <a:xfrm>
            <a:off x="7126858" y="1384680"/>
            <a:ext cx="0" cy="5403467"/>
          </a:xfrm>
          <a:custGeom>
            <a:rect b="b" l="l" r="r" t="t"/>
            <a:pathLst>
              <a:path extrusionOk="0" h="5403467" w="120000">
                <a:moveTo>
                  <a:pt x="0" y="0"/>
                </a:moveTo>
                <a:lnTo>
                  <a:pt x="0" y="5403467"/>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5" name="Google Shape;1735;p118"/>
          <p:cNvSpPr/>
          <p:nvPr/>
        </p:nvSpPr>
        <p:spPr>
          <a:xfrm>
            <a:off x="8077200" y="1384680"/>
            <a:ext cx="0" cy="5403467"/>
          </a:xfrm>
          <a:custGeom>
            <a:rect b="b" l="l" r="r" t="t"/>
            <a:pathLst>
              <a:path extrusionOk="0" h="5403467" w="120000">
                <a:moveTo>
                  <a:pt x="0" y="0"/>
                </a:moveTo>
                <a:lnTo>
                  <a:pt x="0" y="5403467"/>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6" name="Google Shape;1736;p118"/>
          <p:cNvSpPr/>
          <p:nvPr/>
        </p:nvSpPr>
        <p:spPr>
          <a:xfrm>
            <a:off x="222250" y="1695830"/>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7" name="Google Shape;1737;p118"/>
          <p:cNvSpPr/>
          <p:nvPr/>
        </p:nvSpPr>
        <p:spPr>
          <a:xfrm>
            <a:off x="222250" y="2610230"/>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8" name="Google Shape;1738;p118"/>
          <p:cNvSpPr/>
          <p:nvPr/>
        </p:nvSpPr>
        <p:spPr>
          <a:xfrm>
            <a:off x="222250" y="3524630"/>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9" name="Google Shape;1739;p118"/>
          <p:cNvSpPr/>
          <p:nvPr/>
        </p:nvSpPr>
        <p:spPr>
          <a:xfrm>
            <a:off x="222250" y="4743831"/>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0" name="Google Shape;1740;p118"/>
          <p:cNvSpPr/>
          <p:nvPr/>
        </p:nvSpPr>
        <p:spPr>
          <a:xfrm>
            <a:off x="222250" y="5690044"/>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1" name="Google Shape;1741;p118"/>
          <p:cNvSpPr/>
          <p:nvPr/>
        </p:nvSpPr>
        <p:spPr>
          <a:xfrm>
            <a:off x="228600" y="1384680"/>
            <a:ext cx="0" cy="5403467"/>
          </a:xfrm>
          <a:custGeom>
            <a:rect b="b" l="l" r="r" t="t"/>
            <a:pathLst>
              <a:path extrusionOk="0" h="5403467" w="120000">
                <a:moveTo>
                  <a:pt x="0" y="0"/>
                </a:moveTo>
                <a:lnTo>
                  <a:pt x="0" y="5403467"/>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2" name="Google Shape;1742;p118"/>
          <p:cNvSpPr/>
          <p:nvPr/>
        </p:nvSpPr>
        <p:spPr>
          <a:xfrm>
            <a:off x="8915400" y="1384680"/>
            <a:ext cx="0" cy="5403467"/>
          </a:xfrm>
          <a:custGeom>
            <a:rect b="b" l="l" r="r" t="t"/>
            <a:pathLst>
              <a:path extrusionOk="0" h="5403467" w="120000">
                <a:moveTo>
                  <a:pt x="0" y="0"/>
                </a:moveTo>
                <a:lnTo>
                  <a:pt x="0" y="5403467"/>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3" name="Google Shape;1743;p118"/>
          <p:cNvSpPr/>
          <p:nvPr/>
        </p:nvSpPr>
        <p:spPr>
          <a:xfrm>
            <a:off x="222250" y="1391030"/>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4" name="Google Shape;1744;p118"/>
          <p:cNvSpPr/>
          <p:nvPr/>
        </p:nvSpPr>
        <p:spPr>
          <a:xfrm>
            <a:off x="222250" y="6781798"/>
            <a:ext cx="8699500" cy="0"/>
          </a:xfrm>
          <a:custGeom>
            <a:rect b="b" l="l" r="r" t="t"/>
            <a:pathLst>
              <a:path extrusionOk="0" h="120000" w="8699500">
                <a:moveTo>
                  <a:pt x="0" y="0"/>
                </a:moveTo>
                <a:lnTo>
                  <a:pt x="8699500" y="0"/>
                </a:lnTo>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5" name="Google Shape;1745;p118"/>
          <p:cNvSpPr txBox="1"/>
          <p:nvPr/>
        </p:nvSpPr>
        <p:spPr>
          <a:xfrm>
            <a:off x="565785" y="343852"/>
            <a:ext cx="8360164" cy="922019"/>
          </a:xfrm>
          <a:prstGeom prst="rect">
            <a:avLst/>
          </a:prstGeom>
          <a:noFill/>
          <a:ln>
            <a:noFill/>
          </a:ln>
        </p:spPr>
        <p:txBody>
          <a:bodyPr anchorCtr="0" anchor="t" bIns="0" lIns="0" spcFirstLastPara="1" rIns="0" wrap="square" tIns="0">
            <a:noAutofit/>
          </a:bodyPr>
          <a:lstStyle/>
          <a:p>
            <a:pPr indent="0" lvl="0" marL="0" marR="0" rtl="0" algn="ctr">
              <a:lnSpc>
                <a:spcPct val="70395"/>
              </a:lnSpc>
              <a:spcBef>
                <a:spcPts val="0"/>
              </a:spcBef>
              <a:spcAft>
                <a:spcPts val="0"/>
              </a:spcAft>
              <a:buNone/>
            </a:pPr>
            <a:r>
              <a:rPr b="1" baseline="30000" lang="en-US" sz="4800">
                <a:solidFill>
                  <a:srgbClr val="FFFFFF"/>
                </a:solidFill>
                <a:latin typeface="Calibri"/>
                <a:ea typeface="Calibri"/>
                <a:cs typeface="Calibri"/>
                <a:sym typeface="Calibri"/>
              </a:rPr>
              <a:t>Phân tầng nguy cơ ở BN NSTE-ACS trước khi xuất</a:t>
            </a:r>
            <a:endParaRPr sz="3200">
              <a:solidFill>
                <a:srgbClr val="000000"/>
              </a:solidFill>
              <a:latin typeface="Calibri"/>
              <a:ea typeface="Calibri"/>
              <a:cs typeface="Calibri"/>
              <a:sym typeface="Calibri"/>
            </a:endParaRPr>
          </a:p>
          <a:p>
            <a:pPr indent="0" lvl="0" marL="703294" marR="733345" rtl="0" algn="ctr">
              <a:lnSpc>
                <a:spcPct val="79770"/>
              </a:lnSpc>
              <a:spcBef>
                <a:spcPts val="22"/>
              </a:spcBef>
              <a:spcAft>
                <a:spcPts val="0"/>
              </a:spcAft>
              <a:buNone/>
            </a:pPr>
            <a:r>
              <a:rPr b="1" baseline="30000" lang="en-US" sz="4800">
                <a:solidFill>
                  <a:srgbClr val="FFFFFF"/>
                </a:solidFill>
                <a:latin typeface="Calibri"/>
                <a:ea typeface="Calibri"/>
                <a:cs typeface="Calibri"/>
                <a:sym typeface="Calibri"/>
              </a:rPr>
              <a:t>viện dựa trên đánh giá thiếu máu cơ tim</a:t>
            </a:r>
            <a:endParaRPr sz="3200">
              <a:solidFill>
                <a:srgbClr val="000000"/>
              </a:solidFill>
              <a:latin typeface="Calibri"/>
              <a:ea typeface="Calibri"/>
              <a:cs typeface="Calibri"/>
              <a:sym typeface="Calibri"/>
            </a:endParaRPr>
          </a:p>
        </p:txBody>
      </p:sp>
      <p:sp>
        <p:nvSpPr>
          <p:cNvPr id="1746" name="Google Shape;1746;p118"/>
          <p:cNvSpPr txBox="1"/>
          <p:nvPr/>
        </p:nvSpPr>
        <p:spPr>
          <a:xfrm>
            <a:off x="228600" y="1391030"/>
            <a:ext cx="6898258" cy="304800"/>
          </a:xfrm>
          <a:prstGeom prst="rect">
            <a:avLst/>
          </a:prstGeom>
          <a:noFill/>
          <a:ln>
            <a:noFill/>
          </a:ln>
        </p:spPr>
        <p:txBody>
          <a:bodyPr anchorCtr="0" anchor="t" bIns="0" lIns="0" spcFirstLastPara="1" rIns="0" wrap="square" tIns="0">
            <a:noAutofit/>
          </a:bodyPr>
          <a:lstStyle/>
          <a:p>
            <a:pPr indent="0" lvl="0" marL="2821654" marR="2818336" rtl="0" algn="ctr">
              <a:lnSpc>
                <a:spcPct val="80000"/>
              </a:lnSpc>
              <a:spcBef>
                <a:spcPts val="0"/>
              </a:spcBef>
              <a:spcAft>
                <a:spcPts val="0"/>
              </a:spcAft>
              <a:buNone/>
            </a:pPr>
            <a:r>
              <a:rPr baseline="30000" lang="en-US" sz="3000">
                <a:solidFill>
                  <a:srgbClr val="FFFFFF"/>
                </a:solidFill>
                <a:latin typeface="Calibri"/>
                <a:ea typeface="Calibri"/>
                <a:cs typeface="Calibri"/>
                <a:sym typeface="Calibri"/>
              </a:rPr>
              <a:t>Khuyến cáo</a:t>
            </a:r>
            <a:endParaRPr sz="2000">
              <a:solidFill>
                <a:srgbClr val="000000"/>
              </a:solidFill>
              <a:latin typeface="Calibri"/>
              <a:ea typeface="Calibri"/>
              <a:cs typeface="Calibri"/>
              <a:sym typeface="Calibri"/>
            </a:endParaRPr>
          </a:p>
        </p:txBody>
      </p:sp>
      <p:sp>
        <p:nvSpPr>
          <p:cNvPr id="1747" name="Google Shape;1747;p118"/>
          <p:cNvSpPr txBox="1"/>
          <p:nvPr/>
        </p:nvSpPr>
        <p:spPr>
          <a:xfrm>
            <a:off x="7126858" y="1391030"/>
            <a:ext cx="950341" cy="304800"/>
          </a:xfrm>
          <a:prstGeom prst="rect">
            <a:avLst/>
          </a:prstGeom>
          <a:noFill/>
          <a:ln>
            <a:noFill/>
          </a:ln>
        </p:spPr>
        <p:txBody>
          <a:bodyPr anchorCtr="0" anchor="t" bIns="0" lIns="0" spcFirstLastPara="1" rIns="0" wrap="square" tIns="0">
            <a:noAutofit/>
          </a:bodyPr>
          <a:lstStyle/>
          <a:p>
            <a:pPr indent="0" lvl="0" marL="257175" marR="0" rtl="0" algn="l">
              <a:lnSpc>
                <a:spcPct val="80000"/>
              </a:lnSpc>
              <a:spcBef>
                <a:spcPts val="0"/>
              </a:spcBef>
              <a:spcAft>
                <a:spcPts val="0"/>
              </a:spcAft>
              <a:buNone/>
            </a:pPr>
            <a:r>
              <a:rPr b="1" baseline="30000" lang="en-US" sz="3000">
                <a:solidFill>
                  <a:srgbClr val="FFFFFF"/>
                </a:solidFill>
                <a:latin typeface="Calibri"/>
                <a:ea typeface="Calibri"/>
                <a:cs typeface="Calibri"/>
                <a:sym typeface="Calibri"/>
              </a:rPr>
              <a:t>Loại</a:t>
            </a:r>
            <a:endParaRPr sz="2000">
              <a:solidFill>
                <a:srgbClr val="000000"/>
              </a:solidFill>
              <a:latin typeface="Calibri"/>
              <a:ea typeface="Calibri"/>
              <a:cs typeface="Calibri"/>
              <a:sym typeface="Calibri"/>
            </a:endParaRPr>
          </a:p>
        </p:txBody>
      </p:sp>
      <p:sp>
        <p:nvSpPr>
          <p:cNvPr id="1748" name="Google Shape;1748;p118"/>
          <p:cNvSpPr txBox="1"/>
          <p:nvPr/>
        </p:nvSpPr>
        <p:spPr>
          <a:xfrm>
            <a:off x="8077200" y="1391030"/>
            <a:ext cx="838200" cy="304800"/>
          </a:xfrm>
          <a:prstGeom prst="rect">
            <a:avLst/>
          </a:prstGeom>
          <a:noFill/>
          <a:ln>
            <a:noFill/>
          </a:ln>
        </p:spPr>
        <p:txBody>
          <a:bodyPr anchorCtr="0" anchor="t" bIns="0" lIns="0" spcFirstLastPara="1" rIns="0" wrap="square" tIns="0">
            <a:noAutofit/>
          </a:bodyPr>
          <a:lstStyle/>
          <a:p>
            <a:pPr indent="0" lvl="0" marL="191770" marR="0" rtl="0" algn="l">
              <a:lnSpc>
                <a:spcPct val="80000"/>
              </a:lnSpc>
              <a:spcBef>
                <a:spcPts val="0"/>
              </a:spcBef>
              <a:spcAft>
                <a:spcPts val="0"/>
              </a:spcAft>
              <a:buNone/>
            </a:pPr>
            <a:r>
              <a:rPr baseline="30000" lang="en-US" sz="3000">
                <a:solidFill>
                  <a:srgbClr val="FFFFFF"/>
                </a:solidFill>
                <a:latin typeface="Calibri"/>
                <a:ea typeface="Calibri"/>
                <a:cs typeface="Calibri"/>
                <a:sym typeface="Calibri"/>
              </a:rPr>
              <a:t>Mức</a:t>
            </a:r>
            <a:endParaRPr sz="2000">
              <a:solidFill>
                <a:srgbClr val="000000"/>
              </a:solidFill>
              <a:latin typeface="Calibri"/>
              <a:ea typeface="Calibri"/>
              <a:cs typeface="Calibri"/>
              <a:sym typeface="Calibri"/>
            </a:endParaRPr>
          </a:p>
        </p:txBody>
      </p:sp>
      <p:sp>
        <p:nvSpPr>
          <p:cNvPr id="1749" name="Google Shape;1749;p118"/>
          <p:cNvSpPr txBox="1"/>
          <p:nvPr/>
        </p:nvSpPr>
        <p:spPr>
          <a:xfrm>
            <a:off x="228600" y="1695830"/>
            <a:ext cx="6898258" cy="914400"/>
          </a:xfrm>
          <a:prstGeom prst="rect">
            <a:avLst/>
          </a:prstGeom>
          <a:noFill/>
          <a:ln>
            <a:noFill/>
          </a:ln>
        </p:spPr>
        <p:txBody>
          <a:bodyPr anchorCtr="0" anchor="t" bIns="0" lIns="0" spcFirstLastPara="1" rIns="0" wrap="square" tIns="0">
            <a:noAutofit/>
          </a:bodyPr>
          <a:lstStyle/>
          <a:p>
            <a:pPr indent="0" lvl="0" marL="68897" marR="246052" rtl="0" algn="l">
              <a:lnSpc>
                <a:spcPct val="100097"/>
              </a:lnSpc>
              <a:spcBef>
                <a:spcPts val="0"/>
              </a:spcBef>
              <a:spcAft>
                <a:spcPts val="0"/>
              </a:spcAft>
              <a:buNone/>
            </a:pPr>
            <a:r>
              <a:rPr lang="en-US" sz="2000">
                <a:solidFill>
                  <a:srgbClr val="FFFFFF"/>
                </a:solidFill>
                <a:latin typeface="Calibri"/>
                <a:ea typeface="Calibri"/>
                <a:cs typeface="Calibri"/>
                <a:sym typeface="Calibri"/>
              </a:rPr>
              <a:t>Các test gắng sức không xâm lấn được khuyến cáo sử dụng ở những BN có nguy cơ trung bình, không còn thiếu máu lúc nghỉ ngơi hoặc ở mức độ hoạt động thấp trong ít nhất 12 đến 24 giờ</a:t>
            </a:r>
            <a:endParaRPr sz="2000">
              <a:solidFill>
                <a:srgbClr val="000000"/>
              </a:solidFill>
              <a:latin typeface="Calibri"/>
              <a:ea typeface="Calibri"/>
              <a:cs typeface="Calibri"/>
              <a:sym typeface="Calibri"/>
            </a:endParaRPr>
          </a:p>
        </p:txBody>
      </p:sp>
      <p:sp>
        <p:nvSpPr>
          <p:cNvPr id="1750" name="Google Shape;1750;p118"/>
          <p:cNvSpPr txBox="1"/>
          <p:nvPr/>
        </p:nvSpPr>
        <p:spPr>
          <a:xfrm>
            <a:off x="7126858" y="1695830"/>
            <a:ext cx="950341" cy="914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416044" marR="405397" rtl="0" algn="ctr">
              <a:lnSpc>
                <a:spcPct val="101725"/>
              </a:lnSpc>
              <a:spcBef>
                <a:spcPts val="1394"/>
              </a:spcBef>
              <a:spcAft>
                <a:spcPts val="0"/>
              </a:spcAft>
              <a:buNone/>
            </a:pPr>
            <a:r>
              <a:rPr lang="en-US" sz="2000">
                <a:solidFill>
                  <a:srgbClr val="FFFFFF"/>
                </a:solidFill>
                <a:latin typeface="Calibri"/>
                <a:ea typeface="Calibri"/>
                <a:cs typeface="Calibri"/>
                <a:sym typeface="Calibri"/>
              </a:rPr>
              <a:t>I</a:t>
            </a:r>
            <a:endParaRPr sz="2000">
              <a:solidFill>
                <a:srgbClr val="000000"/>
              </a:solidFill>
              <a:latin typeface="Calibri"/>
              <a:ea typeface="Calibri"/>
              <a:cs typeface="Calibri"/>
              <a:sym typeface="Calibri"/>
            </a:endParaRPr>
          </a:p>
        </p:txBody>
      </p:sp>
      <p:sp>
        <p:nvSpPr>
          <p:cNvPr id="1751" name="Google Shape;1751;p118"/>
          <p:cNvSpPr txBox="1"/>
          <p:nvPr/>
        </p:nvSpPr>
        <p:spPr>
          <a:xfrm>
            <a:off x="8077200" y="1695830"/>
            <a:ext cx="838200" cy="914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322064" marR="312050" rtl="0" algn="ctr">
              <a:lnSpc>
                <a:spcPct val="101725"/>
              </a:lnSpc>
              <a:spcBef>
                <a:spcPts val="1394"/>
              </a:spcBef>
              <a:spcAft>
                <a:spcPts val="0"/>
              </a:spcAft>
              <a:buNone/>
            </a:pPr>
            <a:r>
              <a:rPr lang="en-US" sz="2000">
                <a:solidFill>
                  <a:srgbClr val="FFFFFF"/>
                </a:solidFill>
                <a:latin typeface="Calibri"/>
                <a:ea typeface="Calibri"/>
                <a:cs typeface="Calibri"/>
                <a:sym typeface="Calibri"/>
              </a:rPr>
              <a:t>B</a:t>
            </a:r>
            <a:endParaRPr sz="2000">
              <a:solidFill>
                <a:srgbClr val="000000"/>
              </a:solidFill>
              <a:latin typeface="Calibri"/>
              <a:ea typeface="Calibri"/>
              <a:cs typeface="Calibri"/>
              <a:sym typeface="Calibri"/>
            </a:endParaRPr>
          </a:p>
        </p:txBody>
      </p:sp>
      <p:sp>
        <p:nvSpPr>
          <p:cNvPr id="1752" name="Google Shape;1752;p118"/>
          <p:cNvSpPr txBox="1"/>
          <p:nvPr/>
        </p:nvSpPr>
        <p:spPr>
          <a:xfrm>
            <a:off x="228600" y="2610230"/>
            <a:ext cx="6898258" cy="914400"/>
          </a:xfrm>
          <a:prstGeom prst="rect">
            <a:avLst/>
          </a:prstGeom>
          <a:noFill/>
          <a:ln>
            <a:noFill/>
          </a:ln>
        </p:spPr>
        <p:txBody>
          <a:bodyPr anchorCtr="0" anchor="t" bIns="0" lIns="0" spcFirstLastPara="1" rIns="0" wrap="square" tIns="0">
            <a:noAutofit/>
          </a:bodyPr>
          <a:lstStyle/>
          <a:p>
            <a:pPr indent="0" lvl="0" marL="68897" marR="225821" rtl="0" algn="just">
              <a:lnSpc>
                <a:spcPct val="100097"/>
              </a:lnSpc>
              <a:spcBef>
                <a:spcPts val="0"/>
              </a:spcBef>
              <a:spcAft>
                <a:spcPts val="0"/>
              </a:spcAft>
              <a:buNone/>
            </a:pPr>
            <a:r>
              <a:rPr lang="en-US" sz="2000">
                <a:solidFill>
                  <a:srgbClr val="FFFFFF"/>
                </a:solidFill>
                <a:latin typeface="Calibri"/>
                <a:ea typeface="Calibri"/>
                <a:cs typeface="Calibri"/>
                <a:sym typeface="Calibri"/>
              </a:rPr>
              <a:t>Test gắng sức bằng máy chạy hữu ích với những BN có khả năng luyện tập, ở những người không có thay đổi của ST trên ECG lúc nghỉ</a:t>
            </a:r>
            <a:endParaRPr sz="2000">
              <a:solidFill>
                <a:srgbClr val="000000"/>
              </a:solidFill>
              <a:latin typeface="Calibri"/>
              <a:ea typeface="Calibri"/>
              <a:cs typeface="Calibri"/>
              <a:sym typeface="Calibri"/>
            </a:endParaRPr>
          </a:p>
        </p:txBody>
      </p:sp>
      <p:sp>
        <p:nvSpPr>
          <p:cNvPr id="1753" name="Google Shape;1753;p118"/>
          <p:cNvSpPr txBox="1"/>
          <p:nvPr/>
        </p:nvSpPr>
        <p:spPr>
          <a:xfrm>
            <a:off x="7126858" y="2610230"/>
            <a:ext cx="950341" cy="914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416044" marR="405397" rtl="0" algn="ctr">
              <a:lnSpc>
                <a:spcPct val="101725"/>
              </a:lnSpc>
              <a:spcBef>
                <a:spcPts val="1404"/>
              </a:spcBef>
              <a:spcAft>
                <a:spcPts val="0"/>
              </a:spcAft>
              <a:buNone/>
            </a:pPr>
            <a:r>
              <a:rPr lang="en-US" sz="2000">
                <a:solidFill>
                  <a:srgbClr val="FFFFFF"/>
                </a:solidFill>
                <a:latin typeface="Calibri"/>
                <a:ea typeface="Calibri"/>
                <a:cs typeface="Calibri"/>
                <a:sym typeface="Calibri"/>
              </a:rPr>
              <a:t>I</a:t>
            </a:r>
            <a:endParaRPr sz="2000">
              <a:solidFill>
                <a:srgbClr val="000000"/>
              </a:solidFill>
              <a:latin typeface="Calibri"/>
              <a:ea typeface="Calibri"/>
              <a:cs typeface="Calibri"/>
              <a:sym typeface="Calibri"/>
            </a:endParaRPr>
          </a:p>
        </p:txBody>
      </p:sp>
      <p:sp>
        <p:nvSpPr>
          <p:cNvPr id="1754" name="Google Shape;1754;p118"/>
          <p:cNvSpPr txBox="1"/>
          <p:nvPr/>
        </p:nvSpPr>
        <p:spPr>
          <a:xfrm>
            <a:off x="8077200" y="2610230"/>
            <a:ext cx="838200" cy="914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331589" marR="305291" rtl="0" algn="ctr">
              <a:lnSpc>
                <a:spcPct val="101725"/>
              </a:lnSpc>
              <a:spcBef>
                <a:spcPts val="1404"/>
              </a:spcBef>
              <a:spcAft>
                <a:spcPts val="0"/>
              </a:spcAft>
              <a:buNone/>
            </a:pPr>
            <a:r>
              <a:rPr lang="en-US" sz="2000">
                <a:solidFill>
                  <a:srgbClr val="FFFFFF"/>
                </a:solidFill>
                <a:latin typeface="Calibri"/>
                <a:ea typeface="Calibri"/>
                <a:cs typeface="Calibri"/>
                <a:sym typeface="Calibri"/>
              </a:rPr>
              <a:t>C</a:t>
            </a:r>
            <a:endParaRPr sz="2000">
              <a:solidFill>
                <a:srgbClr val="000000"/>
              </a:solidFill>
              <a:latin typeface="Calibri"/>
              <a:ea typeface="Calibri"/>
              <a:cs typeface="Calibri"/>
              <a:sym typeface="Calibri"/>
            </a:endParaRPr>
          </a:p>
        </p:txBody>
      </p:sp>
      <p:sp>
        <p:nvSpPr>
          <p:cNvPr id="1755" name="Google Shape;1755;p118"/>
          <p:cNvSpPr txBox="1"/>
          <p:nvPr/>
        </p:nvSpPr>
        <p:spPr>
          <a:xfrm>
            <a:off x="228600" y="3524630"/>
            <a:ext cx="6898258" cy="1219200"/>
          </a:xfrm>
          <a:prstGeom prst="rect">
            <a:avLst/>
          </a:prstGeom>
          <a:noFill/>
          <a:ln>
            <a:noFill/>
          </a:ln>
        </p:spPr>
        <p:txBody>
          <a:bodyPr anchorCtr="0" anchor="t" bIns="0" lIns="0" spcFirstLastPara="1" rIns="0" wrap="square" tIns="0">
            <a:noAutofit/>
          </a:bodyPr>
          <a:lstStyle/>
          <a:p>
            <a:pPr indent="0" lvl="0" marL="68897" marR="207416" rtl="0" algn="l">
              <a:lnSpc>
                <a:spcPct val="100097"/>
              </a:lnSpc>
              <a:spcBef>
                <a:spcPts val="0"/>
              </a:spcBef>
              <a:spcAft>
                <a:spcPts val="0"/>
              </a:spcAft>
              <a:buNone/>
            </a:pPr>
            <a:r>
              <a:rPr lang="en-US" sz="2000">
                <a:solidFill>
                  <a:srgbClr val="FFFFFF"/>
                </a:solidFill>
                <a:latin typeface="Calibri"/>
                <a:ea typeface="Calibri"/>
                <a:cs typeface="Calibri"/>
                <a:sym typeface="Calibri"/>
              </a:rPr>
              <a:t>Test gắng sức cùng với một thiết bị tạo hình ảnh nên được sử dụng ở những BN có thể tập luyện được nhưng có những thay đổi của ST trên điện tâm đồ khi nghỉ ngơi có thể làm ảnh hưởng đến việc đọc kết quả</a:t>
            </a:r>
            <a:endParaRPr sz="2000">
              <a:solidFill>
                <a:srgbClr val="000000"/>
              </a:solidFill>
              <a:latin typeface="Calibri"/>
              <a:ea typeface="Calibri"/>
              <a:cs typeface="Calibri"/>
              <a:sym typeface="Calibri"/>
            </a:endParaRPr>
          </a:p>
        </p:txBody>
      </p:sp>
      <p:sp>
        <p:nvSpPr>
          <p:cNvPr id="1756" name="Google Shape;1756;p118"/>
          <p:cNvSpPr txBox="1"/>
          <p:nvPr/>
        </p:nvSpPr>
        <p:spPr>
          <a:xfrm>
            <a:off x="7126858" y="3524630"/>
            <a:ext cx="950341" cy="1219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600">
              <a:solidFill>
                <a:srgbClr val="000000"/>
              </a:solidFill>
              <a:latin typeface="Calibri"/>
              <a:ea typeface="Calibri"/>
              <a:cs typeface="Calibri"/>
              <a:sym typeface="Calibri"/>
            </a:endParaRPr>
          </a:p>
          <a:p>
            <a:pPr indent="0" lvl="0" marL="416044" marR="405397" rtl="0" algn="ctr">
              <a:lnSpc>
                <a:spcPct val="101725"/>
              </a:lnSpc>
              <a:spcBef>
                <a:spcPts val="3000"/>
              </a:spcBef>
              <a:spcAft>
                <a:spcPts val="0"/>
              </a:spcAft>
              <a:buNone/>
            </a:pPr>
            <a:r>
              <a:rPr lang="en-US" sz="2000">
                <a:solidFill>
                  <a:srgbClr val="FFFFFF"/>
                </a:solidFill>
                <a:latin typeface="Calibri"/>
                <a:ea typeface="Calibri"/>
                <a:cs typeface="Calibri"/>
                <a:sym typeface="Calibri"/>
              </a:rPr>
              <a:t>I</a:t>
            </a:r>
            <a:endParaRPr sz="2000">
              <a:solidFill>
                <a:srgbClr val="000000"/>
              </a:solidFill>
              <a:latin typeface="Calibri"/>
              <a:ea typeface="Calibri"/>
              <a:cs typeface="Calibri"/>
              <a:sym typeface="Calibri"/>
            </a:endParaRPr>
          </a:p>
        </p:txBody>
      </p:sp>
      <p:sp>
        <p:nvSpPr>
          <p:cNvPr id="1757" name="Google Shape;1757;p118"/>
          <p:cNvSpPr txBox="1"/>
          <p:nvPr/>
        </p:nvSpPr>
        <p:spPr>
          <a:xfrm>
            <a:off x="8077200" y="3524630"/>
            <a:ext cx="838200" cy="1219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600">
              <a:solidFill>
                <a:srgbClr val="000000"/>
              </a:solidFill>
              <a:latin typeface="Calibri"/>
              <a:ea typeface="Calibri"/>
              <a:cs typeface="Calibri"/>
              <a:sym typeface="Calibri"/>
            </a:endParaRPr>
          </a:p>
          <a:p>
            <a:pPr indent="0" lvl="0" marL="310628" marR="300614" rtl="0" algn="ctr">
              <a:lnSpc>
                <a:spcPct val="101725"/>
              </a:lnSpc>
              <a:spcBef>
                <a:spcPts val="3000"/>
              </a:spcBef>
              <a:spcAft>
                <a:spcPts val="0"/>
              </a:spcAft>
              <a:buNone/>
            </a:pPr>
            <a:r>
              <a:rPr lang="en-US" sz="2000">
                <a:solidFill>
                  <a:srgbClr val="FFFFFF"/>
                </a:solidFill>
                <a:latin typeface="Calibri"/>
                <a:ea typeface="Calibri"/>
                <a:cs typeface="Calibri"/>
                <a:sym typeface="Calibri"/>
              </a:rPr>
              <a:t>B</a:t>
            </a:r>
            <a:endParaRPr sz="2000">
              <a:solidFill>
                <a:srgbClr val="000000"/>
              </a:solidFill>
              <a:latin typeface="Calibri"/>
              <a:ea typeface="Calibri"/>
              <a:cs typeface="Calibri"/>
              <a:sym typeface="Calibri"/>
            </a:endParaRPr>
          </a:p>
        </p:txBody>
      </p:sp>
      <p:sp>
        <p:nvSpPr>
          <p:cNvPr id="1758" name="Google Shape;1758;p118"/>
          <p:cNvSpPr txBox="1"/>
          <p:nvPr/>
        </p:nvSpPr>
        <p:spPr>
          <a:xfrm>
            <a:off x="228600" y="4743831"/>
            <a:ext cx="6898258" cy="946213"/>
          </a:xfrm>
          <a:prstGeom prst="rect">
            <a:avLst/>
          </a:prstGeom>
          <a:noFill/>
          <a:ln>
            <a:noFill/>
          </a:ln>
        </p:spPr>
        <p:txBody>
          <a:bodyPr anchorCtr="0" anchor="t" bIns="0" lIns="0" spcFirstLastPara="1" rIns="0" wrap="square" tIns="0">
            <a:noAutofit/>
          </a:bodyPr>
          <a:lstStyle/>
          <a:p>
            <a:pPr indent="0" lvl="0" marL="68897" marR="104870" rtl="0" algn="l">
              <a:lnSpc>
                <a:spcPct val="100097"/>
              </a:lnSpc>
              <a:spcBef>
                <a:spcPts val="0"/>
              </a:spcBef>
              <a:spcAft>
                <a:spcPts val="0"/>
              </a:spcAft>
              <a:buNone/>
            </a:pPr>
            <a:r>
              <a:rPr lang="en-US" sz="2000">
                <a:solidFill>
                  <a:srgbClr val="FFFFFF"/>
                </a:solidFill>
                <a:latin typeface="Calibri"/>
                <a:ea typeface="Calibri"/>
                <a:cs typeface="Calibri"/>
                <a:sym typeface="Calibri"/>
              </a:rPr>
              <a:t>Test gắng sức bằng thuốc cùng với chẩn đoán hình ảnh được khuyến cáo sử dụng khi những hạn chế về thể chất ngăn cản việc tiến hành test gắng sức</a:t>
            </a:r>
            <a:endParaRPr sz="2000">
              <a:solidFill>
                <a:srgbClr val="000000"/>
              </a:solidFill>
              <a:latin typeface="Calibri"/>
              <a:ea typeface="Calibri"/>
              <a:cs typeface="Calibri"/>
              <a:sym typeface="Calibri"/>
            </a:endParaRPr>
          </a:p>
        </p:txBody>
      </p:sp>
      <p:sp>
        <p:nvSpPr>
          <p:cNvPr id="1759" name="Google Shape;1759;p118"/>
          <p:cNvSpPr txBox="1"/>
          <p:nvPr/>
        </p:nvSpPr>
        <p:spPr>
          <a:xfrm>
            <a:off x="7126858" y="4743831"/>
            <a:ext cx="950341" cy="9462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550">
              <a:solidFill>
                <a:srgbClr val="000000"/>
              </a:solidFill>
              <a:latin typeface="Calibri"/>
              <a:ea typeface="Calibri"/>
              <a:cs typeface="Calibri"/>
              <a:sym typeface="Calibri"/>
            </a:endParaRPr>
          </a:p>
          <a:p>
            <a:pPr indent="0" lvl="0" marL="416044" marR="405397" rtl="0" algn="ctr">
              <a:lnSpc>
                <a:spcPct val="101725"/>
              </a:lnSpc>
              <a:spcBef>
                <a:spcPts val="2000"/>
              </a:spcBef>
              <a:spcAft>
                <a:spcPts val="0"/>
              </a:spcAft>
              <a:buNone/>
            </a:pPr>
            <a:r>
              <a:rPr lang="en-US" sz="2000">
                <a:solidFill>
                  <a:srgbClr val="FFFFFF"/>
                </a:solidFill>
                <a:latin typeface="Calibri"/>
                <a:ea typeface="Calibri"/>
                <a:cs typeface="Calibri"/>
                <a:sym typeface="Calibri"/>
              </a:rPr>
              <a:t>I</a:t>
            </a:r>
            <a:endParaRPr sz="2000">
              <a:solidFill>
                <a:srgbClr val="000000"/>
              </a:solidFill>
              <a:latin typeface="Calibri"/>
              <a:ea typeface="Calibri"/>
              <a:cs typeface="Calibri"/>
              <a:sym typeface="Calibri"/>
            </a:endParaRPr>
          </a:p>
        </p:txBody>
      </p:sp>
      <p:sp>
        <p:nvSpPr>
          <p:cNvPr id="1760" name="Google Shape;1760;p118"/>
          <p:cNvSpPr txBox="1"/>
          <p:nvPr/>
        </p:nvSpPr>
        <p:spPr>
          <a:xfrm>
            <a:off x="8077200" y="4743831"/>
            <a:ext cx="838200" cy="94621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550">
              <a:solidFill>
                <a:srgbClr val="000000"/>
              </a:solidFill>
              <a:latin typeface="Calibri"/>
              <a:ea typeface="Calibri"/>
              <a:cs typeface="Calibri"/>
              <a:sym typeface="Calibri"/>
            </a:endParaRPr>
          </a:p>
          <a:p>
            <a:pPr indent="0" lvl="0" marL="330352" marR="304054" rtl="0" algn="ctr">
              <a:lnSpc>
                <a:spcPct val="101725"/>
              </a:lnSpc>
              <a:spcBef>
                <a:spcPts val="2000"/>
              </a:spcBef>
              <a:spcAft>
                <a:spcPts val="0"/>
              </a:spcAft>
              <a:buNone/>
            </a:pPr>
            <a:r>
              <a:rPr lang="en-US" sz="2000">
                <a:solidFill>
                  <a:srgbClr val="FFFFFF"/>
                </a:solidFill>
                <a:latin typeface="Calibri"/>
                <a:ea typeface="Calibri"/>
                <a:cs typeface="Calibri"/>
                <a:sym typeface="Calibri"/>
              </a:rPr>
              <a:t>C</a:t>
            </a:r>
            <a:endParaRPr sz="2000">
              <a:solidFill>
                <a:srgbClr val="000000"/>
              </a:solidFill>
              <a:latin typeface="Calibri"/>
              <a:ea typeface="Calibri"/>
              <a:cs typeface="Calibri"/>
              <a:sym typeface="Calibri"/>
            </a:endParaRPr>
          </a:p>
        </p:txBody>
      </p:sp>
      <p:sp>
        <p:nvSpPr>
          <p:cNvPr id="1761" name="Google Shape;1761;p118"/>
          <p:cNvSpPr txBox="1"/>
          <p:nvPr/>
        </p:nvSpPr>
        <p:spPr>
          <a:xfrm>
            <a:off x="228600" y="5690044"/>
            <a:ext cx="6898258" cy="1091754"/>
          </a:xfrm>
          <a:prstGeom prst="rect">
            <a:avLst/>
          </a:prstGeom>
          <a:noFill/>
          <a:ln>
            <a:noFill/>
          </a:ln>
        </p:spPr>
        <p:txBody>
          <a:bodyPr anchorCtr="0" anchor="t" bIns="0" lIns="0" spcFirstLastPara="1" rIns="0" wrap="square" tIns="0">
            <a:noAutofit/>
          </a:bodyPr>
          <a:lstStyle/>
          <a:p>
            <a:pPr indent="0" lvl="0" marL="68897" marR="164304" rtl="0" algn="l">
              <a:lnSpc>
                <a:spcPct val="100199"/>
              </a:lnSpc>
              <a:spcBef>
                <a:spcPts val="0"/>
              </a:spcBef>
              <a:spcAft>
                <a:spcPts val="0"/>
              </a:spcAft>
              <a:buNone/>
            </a:pPr>
            <a:r>
              <a:rPr lang="en-US" sz="2000">
                <a:solidFill>
                  <a:srgbClr val="FFFFFF"/>
                </a:solidFill>
                <a:latin typeface="Calibri"/>
                <a:ea typeface="Calibri"/>
                <a:cs typeface="Calibri"/>
                <a:sym typeface="Calibri"/>
              </a:rPr>
              <a:t>Test chẩn đoán hình ảnh không xâm nhập được khuyến cáo sử dụng để đánh giá chức năng thất trái ở những BN được xác định là HCVC</a:t>
            </a:r>
            <a:endParaRPr sz="2000">
              <a:solidFill>
                <a:srgbClr val="000000"/>
              </a:solidFill>
              <a:latin typeface="Calibri"/>
              <a:ea typeface="Calibri"/>
              <a:cs typeface="Calibri"/>
              <a:sym typeface="Calibri"/>
            </a:endParaRPr>
          </a:p>
        </p:txBody>
      </p:sp>
      <p:sp>
        <p:nvSpPr>
          <p:cNvPr id="1762" name="Google Shape;1762;p118"/>
          <p:cNvSpPr txBox="1"/>
          <p:nvPr/>
        </p:nvSpPr>
        <p:spPr>
          <a:xfrm>
            <a:off x="7126858" y="5690044"/>
            <a:ext cx="950341" cy="10917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416044" marR="405397" rtl="0" algn="ctr">
              <a:lnSpc>
                <a:spcPct val="101725"/>
              </a:lnSpc>
              <a:spcBef>
                <a:spcPts val="2137"/>
              </a:spcBef>
              <a:spcAft>
                <a:spcPts val="0"/>
              </a:spcAft>
              <a:buNone/>
            </a:pPr>
            <a:r>
              <a:rPr lang="en-US" sz="2000">
                <a:solidFill>
                  <a:srgbClr val="FFFFFF"/>
                </a:solidFill>
                <a:latin typeface="Calibri"/>
                <a:ea typeface="Calibri"/>
                <a:cs typeface="Calibri"/>
                <a:sym typeface="Calibri"/>
              </a:rPr>
              <a:t>I</a:t>
            </a:r>
            <a:endParaRPr sz="2000">
              <a:solidFill>
                <a:srgbClr val="000000"/>
              </a:solidFill>
              <a:latin typeface="Calibri"/>
              <a:ea typeface="Calibri"/>
              <a:cs typeface="Calibri"/>
              <a:sym typeface="Calibri"/>
            </a:endParaRPr>
          </a:p>
        </p:txBody>
      </p:sp>
      <p:sp>
        <p:nvSpPr>
          <p:cNvPr id="1763" name="Google Shape;1763;p118"/>
          <p:cNvSpPr txBox="1"/>
          <p:nvPr/>
        </p:nvSpPr>
        <p:spPr>
          <a:xfrm>
            <a:off x="8077200" y="5690044"/>
            <a:ext cx="838200" cy="1091754"/>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324945" marR="298647" rtl="0" algn="ctr">
              <a:lnSpc>
                <a:spcPct val="101725"/>
              </a:lnSpc>
              <a:spcBef>
                <a:spcPts val="2137"/>
              </a:spcBef>
              <a:spcAft>
                <a:spcPts val="0"/>
              </a:spcAft>
              <a:buNone/>
            </a:pPr>
            <a:r>
              <a:rPr lang="en-US" sz="2000">
                <a:solidFill>
                  <a:srgbClr val="FFFFFF"/>
                </a:solidFill>
                <a:latin typeface="Calibri"/>
                <a:ea typeface="Calibri"/>
                <a:cs typeface="Calibri"/>
                <a:sym typeface="Calibri"/>
              </a:rPr>
              <a:t>C</a:t>
            </a:r>
            <a:endParaRPr sz="20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7" name="Shape 1767"/>
        <p:cNvGrpSpPr/>
        <p:nvPr/>
      </p:nvGrpSpPr>
      <p:grpSpPr>
        <a:xfrm>
          <a:off x="0" y="0"/>
          <a:ext cx="0" cy="0"/>
          <a:chOff x="0" y="0"/>
          <a:chExt cx="0" cy="0"/>
        </a:xfrm>
      </p:grpSpPr>
      <p:sp>
        <p:nvSpPr>
          <p:cNvPr id="1768" name="Google Shape;1768;p119"/>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9" name="Google Shape;1769;p119"/>
          <p:cNvSpPr/>
          <p:nvPr/>
        </p:nvSpPr>
        <p:spPr>
          <a:xfrm>
            <a:off x="574763" y="1580603"/>
            <a:ext cx="2485263" cy="425615"/>
          </a:xfrm>
          <a:custGeom>
            <a:rect b="b" l="l" r="r" t="t"/>
            <a:pathLst>
              <a:path extrusionOk="0" h="425615" w="2485263">
                <a:moveTo>
                  <a:pt x="0" y="425615"/>
                </a:moveTo>
                <a:lnTo>
                  <a:pt x="2485263" y="425615"/>
                </a:lnTo>
                <a:lnTo>
                  <a:pt x="2485263" y="0"/>
                </a:lnTo>
                <a:lnTo>
                  <a:pt x="0" y="0"/>
                </a:lnTo>
                <a:lnTo>
                  <a:pt x="0" y="425615"/>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0" name="Google Shape;1770;p119"/>
          <p:cNvSpPr/>
          <p:nvPr/>
        </p:nvSpPr>
        <p:spPr>
          <a:xfrm>
            <a:off x="3060065" y="1580603"/>
            <a:ext cx="5692140" cy="425615"/>
          </a:xfrm>
          <a:custGeom>
            <a:rect b="b" l="l" r="r" t="t"/>
            <a:pathLst>
              <a:path extrusionOk="0" h="425615" w="5692140">
                <a:moveTo>
                  <a:pt x="0" y="425615"/>
                </a:moveTo>
                <a:lnTo>
                  <a:pt x="5692140" y="425615"/>
                </a:lnTo>
                <a:lnTo>
                  <a:pt x="5692140" y="0"/>
                </a:lnTo>
                <a:lnTo>
                  <a:pt x="0" y="0"/>
                </a:lnTo>
                <a:lnTo>
                  <a:pt x="0" y="425615"/>
                </a:lnTo>
                <a:close/>
              </a:path>
            </a:pathLst>
          </a:custGeom>
          <a:solidFill>
            <a:srgbClr val="FD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1" name="Google Shape;1771;p119"/>
          <p:cNvSpPr/>
          <p:nvPr/>
        </p:nvSpPr>
        <p:spPr>
          <a:xfrm>
            <a:off x="574763" y="2006219"/>
            <a:ext cx="2485263" cy="711200"/>
          </a:xfrm>
          <a:custGeom>
            <a:rect b="b" l="l" r="r" t="t"/>
            <a:pathLst>
              <a:path extrusionOk="0" h="711200" w="2485263">
                <a:moveTo>
                  <a:pt x="0" y="711200"/>
                </a:moveTo>
                <a:lnTo>
                  <a:pt x="2485263" y="711200"/>
                </a:lnTo>
                <a:lnTo>
                  <a:pt x="2485263" y="0"/>
                </a:lnTo>
                <a:lnTo>
                  <a:pt x="0" y="0"/>
                </a:lnTo>
                <a:lnTo>
                  <a:pt x="0" y="711200"/>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2" name="Google Shape;1772;p119"/>
          <p:cNvSpPr/>
          <p:nvPr/>
        </p:nvSpPr>
        <p:spPr>
          <a:xfrm>
            <a:off x="3060065" y="2006219"/>
            <a:ext cx="5692140" cy="711200"/>
          </a:xfrm>
          <a:custGeom>
            <a:rect b="b" l="l" r="r" t="t"/>
            <a:pathLst>
              <a:path extrusionOk="0" h="711200" w="5692140">
                <a:moveTo>
                  <a:pt x="0" y="711200"/>
                </a:moveTo>
                <a:lnTo>
                  <a:pt x="5692140" y="711200"/>
                </a:lnTo>
                <a:lnTo>
                  <a:pt x="5692140" y="0"/>
                </a:lnTo>
                <a:lnTo>
                  <a:pt x="0" y="0"/>
                </a:lnTo>
                <a:lnTo>
                  <a:pt x="0" y="711200"/>
                </a:lnTo>
                <a:close/>
              </a:path>
            </a:pathLst>
          </a:custGeom>
          <a:solidFill>
            <a:srgbClr val="FD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3" name="Google Shape;1773;p119"/>
          <p:cNvSpPr/>
          <p:nvPr/>
        </p:nvSpPr>
        <p:spPr>
          <a:xfrm>
            <a:off x="574763" y="2717380"/>
            <a:ext cx="2485263" cy="425615"/>
          </a:xfrm>
          <a:custGeom>
            <a:rect b="b" l="l" r="r" t="t"/>
            <a:pathLst>
              <a:path extrusionOk="0" h="425615" w="2485263">
                <a:moveTo>
                  <a:pt x="0" y="425615"/>
                </a:moveTo>
                <a:lnTo>
                  <a:pt x="2485263" y="425615"/>
                </a:lnTo>
                <a:lnTo>
                  <a:pt x="2485263" y="0"/>
                </a:lnTo>
                <a:lnTo>
                  <a:pt x="0" y="0"/>
                </a:lnTo>
                <a:lnTo>
                  <a:pt x="0" y="425615"/>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4" name="Google Shape;1774;p119"/>
          <p:cNvSpPr/>
          <p:nvPr/>
        </p:nvSpPr>
        <p:spPr>
          <a:xfrm>
            <a:off x="3060065" y="2717380"/>
            <a:ext cx="5692140" cy="425615"/>
          </a:xfrm>
          <a:custGeom>
            <a:rect b="b" l="l" r="r" t="t"/>
            <a:pathLst>
              <a:path extrusionOk="0" h="425615" w="5692140">
                <a:moveTo>
                  <a:pt x="0" y="425615"/>
                </a:moveTo>
                <a:lnTo>
                  <a:pt x="5692140" y="425615"/>
                </a:lnTo>
                <a:lnTo>
                  <a:pt x="5692140" y="0"/>
                </a:lnTo>
                <a:lnTo>
                  <a:pt x="0" y="0"/>
                </a:lnTo>
                <a:lnTo>
                  <a:pt x="0" y="425615"/>
                </a:lnTo>
                <a:close/>
              </a:path>
            </a:pathLst>
          </a:custGeom>
          <a:solidFill>
            <a:srgbClr val="FD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5" name="Google Shape;1775;p119"/>
          <p:cNvSpPr/>
          <p:nvPr/>
        </p:nvSpPr>
        <p:spPr>
          <a:xfrm>
            <a:off x="574763" y="3143008"/>
            <a:ext cx="2485263" cy="958710"/>
          </a:xfrm>
          <a:custGeom>
            <a:rect b="b" l="l" r="r" t="t"/>
            <a:pathLst>
              <a:path extrusionOk="0" h="958710" w="2485263">
                <a:moveTo>
                  <a:pt x="0" y="958710"/>
                </a:moveTo>
                <a:lnTo>
                  <a:pt x="2485263" y="958710"/>
                </a:lnTo>
                <a:lnTo>
                  <a:pt x="2485263" y="0"/>
                </a:lnTo>
                <a:lnTo>
                  <a:pt x="0" y="0"/>
                </a:lnTo>
                <a:lnTo>
                  <a:pt x="0" y="958710"/>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6" name="Google Shape;1776;p119"/>
          <p:cNvSpPr/>
          <p:nvPr/>
        </p:nvSpPr>
        <p:spPr>
          <a:xfrm>
            <a:off x="3060065" y="3143008"/>
            <a:ext cx="5692140" cy="958710"/>
          </a:xfrm>
          <a:custGeom>
            <a:rect b="b" l="l" r="r" t="t"/>
            <a:pathLst>
              <a:path extrusionOk="0" h="958710" w="5692140">
                <a:moveTo>
                  <a:pt x="0" y="958710"/>
                </a:moveTo>
                <a:lnTo>
                  <a:pt x="5692140" y="958710"/>
                </a:lnTo>
                <a:lnTo>
                  <a:pt x="5692140" y="0"/>
                </a:lnTo>
                <a:lnTo>
                  <a:pt x="0" y="0"/>
                </a:lnTo>
                <a:lnTo>
                  <a:pt x="0" y="958710"/>
                </a:lnTo>
                <a:close/>
              </a:path>
            </a:pathLst>
          </a:custGeom>
          <a:solidFill>
            <a:srgbClr val="FD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7" name="Google Shape;1777;p119"/>
          <p:cNvSpPr/>
          <p:nvPr/>
        </p:nvSpPr>
        <p:spPr>
          <a:xfrm>
            <a:off x="574763" y="4101757"/>
            <a:ext cx="2485263" cy="1008849"/>
          </a:xfrm>
          <a:custGeom>
            <a:rect b="b" l="l" r="r" t="t"/>
            <a:pathLst>
              <a:path extrusionOk="0" h="1008849" w="2485263">
                <a:moveTo>
                  <a:pt x="0" y="1008849"/>
                </a:moveTo>
                <a:lnTo>
                  <a:pt x="2485263" y="1008849"/>
                </a:lnTo>
                <a:lnTo>
                  <a:pt x="2485263" y="0"/>
                </a:lnTo>
                <a:lnTo>
                  <a:pt x="0" y="0"/>
                </a:lnTo>
                <a:lnTo>
                  <a:pt x="0" y="1008849"/>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8" name="Google Shape;1778;p119"/>
          <p:cNvSpPr/>
          <p:nvPr/>
        </p:nvSpPr>
        <p:spPr>
          <a:xfrm>
            <a:off x="3060065" y="4101757"/>
            <a:ext cx="5692140" cy="1008849"/>
          </a:xfrm>
          <a:custGeom>
            <a:rect b="b" l="l" r="r" t="t"/>
            <a:pathLst>
              <a:path extrusionOk="0" h="1008849" w="5692140">
                <a:moveTo>
                  <a:pt x="0" y="1008849"/>
                </a:moveTo>
                <a:lnTo>
                  <a:pt x="5692140" y="1008849"/>
                </a:lnTo>
                <a:lnTo>
                  <a:pt x="5692140" y="0"/>
                </a:lnTo>
                <a:lnTo>
                  <a:pt x="0" y="0"/>
                </a:lnTo>
                <a:lnTo>
                  <a:pt x="0" y="1008849"/>
                </a:lnTo>
                <a:close/>
              </a:path>
            </a:pathLst>
          </a:custGeom>
          <a:solidFill>
            <a:srgbClr val="FD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9" name="Google Shape;1779;p119"/>
          <p:cNvSpPr/>
          <p:nvPr/>
        </p:nvSpPr>
        <p:spPr>
          <a:xfrm>
            <a:off x="574763" y="5110594"/>
            <a:ext cx="2485263" cy="668108"/>
          </a:xfrm>
          <a:custGeom>
            <a:rect b="b" l="l" r="r" t="t"/>
            <a:pathLst>
              <a:path extrusionOk="0" h="668108" w="2485263">
                <a:moveTo>
                  <a:pt x="0" y="668108"/>
                </a:moveTo>
                <a:lnTo>
                  <a:pt x="2485263" y="668108"/>
                </a:lnTo>
                <a:lnTo>
                  <a:pt x="2485263" y="0"/>
                </a:lnTo>
                <a:lnTo>
                  <a:pt x="0" y="0"/>
                </a:lnTo>
                <a:lnTo>
                  <a:pt x="0" y="668108"/>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0" name="Google Shape;1780;p119"/>
          <p:cNvSpPr/>
          <p:nvPr/>
        </p:nvSpPr>
        <p:spPr>
          <a:xfrm>
            <a:off x="3060065" y="5110594"/>
            <a:ext cx="5692140" cy="668108"/>
          </a:xfrm>
          <a:custGeom>
            <a:rect b="b" l="l" r="r" t="t"/>
            <a:pathLst>
              <a:path extrusionOk="0" h="668108" w="5692140">
                <a:moveTo>
                  <a:pt x="0" y="668108"/>
                </a:moveTo>
                <a:lnTo>
                  <a:pt x="5692140" y="668108"/>
                </a:lnTo>
                <a:lnTo>
                  <a:pt x="5692140" y="0"/>
                </a:lnTo>
                <a:lnTo>
                  <a:pt x="0" y="0"/>
                </a:lnTo>
                <a:lnTo>
                  <a:pt x="0" y="668108"/>
                </a:lnTo>
                <a:close/>
              </a:path>
            </a:pathLst>
          </a:custGeom>
          <a:solidFill>
            <a:srgbClr val="FD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1" name="Google Shape;1781;p119"/>
          <p:cNvSpPr/>
          <p:nvPr/>
        </p:nvSpPr>
        <p:spPr>
          <a:xfrm>
            <a:off x="574763" y="5778703"/>
            <a:ext cx="2485263" cy="756640"/>
          </a:xfrm>
          <a:custGeom>
            <a:rect b="b" l="l" r="r" t="t"/>
            <a:pathLst>
              <a:path extrusionOk="0" h="756640" w="2485263">
                <a:moveTo>
                  <a:pt x="0" y="756640"/>
                </a:moveTo>
                <a:lnTo>
                  <a:pt x="2485263" y="756640"/>
                </a:lnTo>
                <a:lnTo>
                  <a:pt x="2485263" y="0"/>
                </a:lnTo>
                <a:lnTo>
                  <a:pt x="0" y="0"/>
                </a:lnTo>
                <a:lnTo>
                  <a:pt x="0" y="756640"/>
                </a:lnTo>
                <a:close/>
              </a:path>
            </a:pathLst>
          </a:custGeom>
          <a:solidFill>
            <a:srgbClr val="7C7E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2" name="Google Shape;1782;p119"/>
          <p:cNvSpPr/>
          <p:nvPr/>
        </p:nvSpPr>
        <p:spPr>
          <a:xfrm>
            <a:off x="3060065" y="5778703"/>
            <a:ext cx="5692140" cy="756640"/>
          </a:xfrm>
          <a:custGeom>
            <a:rect b="b" l="l" r="r" t="t"/>
            <a:pathLst>
              <a:path extrusionOk="0" h="756640" w="5692140">
                <a:moveTo>
                  <a:pt x="0" y="756640"/>
                </a:moveTo>
                <a:lnTo>
                  <a:pt x="5692140" y="756640"/>
                </a:lnTo>
                <a:lnTo>
                  <a:pt x="5692140" y="0"/>
                </a:lnTo>
                <a:lnTo>
                  <a:pt x="0" y="0"/>
                </a:lnTo>
                <a:lnTo>
                  <a:pt x="0" y="756640"/>
                </a:lnTo>
                <a:close/>
              </a:path>
            </a:pathLst>
          </a:custGeom>
          <a:solidFill>
            <a:srgbClr val="FDFFC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3" name="Google Shape;1783;p119"/>
          <p:cNvSpPr/>
          <p:nvPr/>
        </p:nvSpPr>
        <p:spPr>
          <a:xfrm>
            <a:off x="3060065" y="1574291"/>
            <a:ext cx="0" cy="4967401"/>
          </a:xfrm>
          <a:custGeom>
            <a:rect b="b" l="l" r="r" t="t"/>
            <a:pathLst>
              <a:path extrusionOk="0" h="4967401" w="120000">
                <a:moveTo>
                  <a:pt x="0" y="0"/>
                </a:moveTo>
                <a:lnTo>
                  <a:pt x="0" y="4967401"/>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4" name="Google Shape;1784;p119"/>
          <p:cNvSpPr/>
          <p:nvPr/>
        </p:nvSpPr>
        <p:spPr>
          <a:xfrm>
            <a:off x="568413" y="2006219"/>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5" name="Google Shape;1785;p119"/>
          <p:cNvSpPr/>
          <p:nvPr/>
        </p:nvSpPr>
        <p:spPr>
          <a:xfrm>
            <a:off x="568413" y="2717419"/>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6" name="Google Shape;1786;p119"/>
          <p:cNvSpPr/>
          <p:nvPr/>
        </p:nvSpPr>
        <p:spPr>
          <a:xfrm>
            <a:off x="568413" y="3142996"/>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7" name="Google Shape;1787;p119"/>
          <p:cNvSpPr/>
          <p:nvPr/>
        </p:nvSpPr>
        <p:spPr>
          <a:xfrm>
            <a:off x="568413" y="4101719"/>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8" name="Google Shape;1788;p119"/>
          <p:cNvSpPr/>
          <p:nvPr/>
        </p:nvSpPr>
        <p:spPr>
          <a:xfrm>
            <a:off x="568413" y="5110607"/>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9" name="Google Shape;1789;p119"/>
          <p:cNvSpPr/>
          <p:nvPr/>
        </p:nvSpPr>
        <p:spPr>
          <a:xfrm>
            <a:off x="568413" y="5778703"/>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0" name="Google Shape;1790;p119"/>
          <p:cNvSpPr/>
          <p:nvPr/>
        </p:nvSpPr>
        <p:spPr>
          <a:xfrm>
            <a:off x="574763" y="1574291"/>
            <a:ext cx="0" cy="4967401"/>
          </a:xfrm>
          <a:custGeom>
            <a:rect b="b" l="l" r="r" t="t"/>
            <a:pathLst>
              <a:path extrusionOk="0" h="4967401" w="120000">
                <a:moveTo>
                  <a:pt x="0" y="0"/>
                </a:moveTo>
                <a:lnTo>
                  <a:pt x="0" y="4967401"/>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1" name="Google Shape;1791;p119"/>
          <p:cNvSpPr/>
          <p:nvPr/>
        </p:nvSpPr>
        <p:spPr>
          <a:xfrm>
            <a:off x="8752078" y="1574291"/>
            <a:ext cx="0" cy="4967401"/>
          </a:xfrm>
          <a:custGeom>
            <a:rect b="b" l="l" r="r" t="t"/>
            <a:pathLst>
              <a:path extrusionOk="0" h="4967401" w="120000">
                <a:moveTo>
                  <a:pt x="0" y="0"/>
                </a:moveTo>
                <a:lnTo>
                  <a:pt x="0" y="4967401"/>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2" name="Google Shape;1792;p119"/>
          <p:cNvSpPr/>
          <p:nvPr/>
        </p:nvSpPr>
        <p:spPr>
          <a:xfrm>
            <a:off x="568413" y="1580641"/>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3" name="Google Shape;1793;p119"/>
          <p:cNvSpPr/>
          <p:nvPr/>
        </p:nvSpPr>
        <p:spPr>
          <a:xfrm>
            <a:off x="568413" y="6535343"/>
            <a:ext cx="8190014" cy="0"/>
          </a:xfrm>
          <a:custGeom>
            <a:rect b="b" l="l" r="r" t="t"/>
            <a:pathLst>
              <a:path extrusionOk="0" h="120000" w="8190014">
                <a:moveTo>
                  <a:pt x="0" y="0"/>
                </a:moveTo>
                <a:lnTo>
                  <a:pt x="8190014" y="0"/>
                </a:lnTo>
              </a:path>
            </a:pathLst>
          </a:custGeom>
          <a:noFill/>
          <a:ln cap="flat" cmpd="sng" w="127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4" name="Google Shape;1794;p119"/>
          <p:cNvSpPr txBox="1"/>
          <p:nvPr/>
        </p:nvSpPr>
        <p:spPr>
          <a:xfrm>
            <a:off x="1012825" y="142954"/>
            <a:ext cx="910238"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Các</a:t>
            </a:r>
            <a:endParaRPr sz="4400">
              <a:solidFill>
                <a:srgbClr val="000000"/>
              </a:solidFill>
              <a:latin typeface="Calibri"/>
              <a:ea typeface="Calibri"/>
              <a:cs typeface="Calibri"/>
              <a:sym typeface="Calibri"/>
            </a:endParaRPr>
          </a:p>
        </p:txBody>
      </p:sp>
      <p:sp>
        <p:nvSpPr>
          <p:cNvPr id="1795" name="Google Shape;1795;p119"/>
          <p:cNvSpPr txBox="1"/>
          <p:nvPr/>
        </p:nvSpPr>
        <p:spPr>
          <a:xfrm>
            <a:off x="1947291" y="142954"/>
            <a:ext cx="1110161"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biện</a:t>
            </a:r>
            <a:endParaRPr sz="4400">
              <a:solidFill>
                <a:srgbClr val="000000"/>
              </a:solidFill>
              <a:latin typeface="Calibri"/>
              <a:ea typeface="Calibri"/>
              <a:cs typeface="Calibri"/>
              <a:sym typeface="Calibri"/>
            </a:endParaRPr>
          </a:p>
        </p:txBody>
      </p:sp>
      <p:sp>
        <p:nvSpPr>
          <p:cNvPr id="1796" name="Google Shape;1796;p119"/>
          <p:cNvSpPr txBox="1"/>
          <p:nvPr/>
        </p:nvSpPr>
        <p:spPr>
          <a:xfrm>
            <a:off x="3062986" y="142954"/>
            <a:ext cx="3390503"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pháp bắt buộc</a:t>
            </a:r>
            <a:endParaRPr sz="4400">
              <a:solidFill>
                <a:srgbClr val="000000"/>
              </a:solidFill>
              <a:latin typeface="Calibri"/>
              <a:ea typeface="Calibri"/>
              <a:cs typeface="Calibri"/>
              <a:sym typeface="Calibri"/>
            </a:endParaRPr>
          </a:p>
        </p:txBody>
      </p:sp>
      <p:sp>
        <p:nvSpPr>
          <p:cNvPr id="1797" name="Google Shape;1797;p119"/>
          <p:cNvSpPr txBox="1"/>
          <p:nvPr/>
        </p:nvSpPr>
        <p:spPr>
          <a:xfrm>
            <a:off x="6466840" y="142954"/>
            <a:ext cx="1097213"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phải</a:t>
            </a:r>
            <a:endParaRPr sz="4400">
              <a:solidFill>
                <a:srgbClr val="000000"/>
              </a:solidFill>
              <a:latin typeface="Calibri"/>
              <a:ea typeface="Calibri"/>
              <a:cs typeface="Calibri"/>
              <a:sym typeface="Calibri"/>
            </a:endParaRPr>
          </a:p>
        </p:txBody>
      </p:sp>
      <p:sp>
        <p:nvSpPr>
          <p:cNvPr id="1798" name="Google Shape;1798;p119"/>
          <p:cNvSpPr txBox="1"/>
          <p:nvPr/>
        </p:nvSpPr>
        <p:spPr>
          <a:xfrm>
            <a:off x="7582534" y="142954"/>
            <a:ext cx="644743"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có</a:t>
            </a:r>
            <a:endParaRPr sz="4400">
              <a:solidFill>
                <a:srgbClr val="000000"/>
              </a:solidFill>
              <a:latin typeface="Calibri"/>
              <a:ea typeface="Calibri"/>
              <a:cs typeface="Calibri"/>
              <a:sym typeface="Calibri"/>
            </a:endParaRPr>
          </a:p>
        </p:txBody>
      </p:sp>
      <p:sp>
        <p:nvSpPr>
          <p:cNvPr id="1799" name="Google Shape;1799;p119"/>
          <p:cNvSpPr txBox="1"/>
          <p:nvPr/>
        </p:nvSpPr>
        <p:spPr>
          <a:xfrm>
            <a:off x="3120136" y="810720"/>
            <a:ext cx="790684"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khi</a:t>
            </a:r>
            <a:endParaRPr sz="4400">
              <a:solidFill>
                <a:srgbClr val="000000"/>
              </a:solidFill>
              <a:latin typeface="Calibri"/>
              <a:ea typeface="Calibri"/>
              <a:cs typeface="Calibri"/>
              <a:sym typeface="Calibri"/>
            </a:endParaRPr>
          </a:p>
        </p:txBody>
      </p:sp>
      <p:sp>
        <p:nvSpPr>
          <p:cNvPr id="1800" name="Google Shape;1800;p119"/>
          <p:cNvSpPr txBox="1"/>
          <p:nvPr/>
        </p:nvSpPr>
        <p:spPr>
          <a:xfrm>
            <a:off x="3921125" y="810720"/>
            <a:ext cx="1107909"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xuất</a:t>
            </a:r>
            <a:endParaRPr sz="4400">
              <a:solidFill>
                <a:srgbClr val="000000"/>
              </a:solidFill>
              <a:latin typeface="Calibri"/>
              <a:ea typeface="Calibri"/>
              <a:cs typeface="Calibri"/>
              <a:sym typeface="Calibri"/>
            </a:endParaRPr>
          </a:p>
        </p:txBody>
      </p:sp>
      <p:sp>
        <p:nvSpPr>
          <p:cNvPr id="1801" name="Google Shape;1801;p119"/>
          <p:cNvSpPr txBox="1"/>
          <p:nvPr/>
        </p:nvSpPr>
        <p:spPr>
          <a:xfrm>
            <a:off x="5046345" y="810720"/>
            <a:ext cx="1071319"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9FC00"/>
                </a:solidFill>
                <a:latin typeface="Calibri"/>
                <a:ea typeface="Calibri"/>
                <a:cs typeface="Calibri"/>
                <a:sym typeface="Calibri"/>
              </a:rPr>
              <a:t>viện</a:t>
            </a:r>
            <a:endParaRPr sz="4400">
              <a:solidFill>
                <a:srgbClr val="000000"/>
              </a:solidFill>
              <a:latin typeface="Calibri"/>
              <a:ea typeface="Calibri"/>
              <a:cs typeface="Calibri"/>
              <a:sym typeface="Calibri"/>
            </a:endParaRPr>
          </a:p>
        </p:txBody>
      </p:sp>
      <p:sp>
        <p:nvSpPr>
          <p:cNvPr id="1802" name="Google Shape;1802;p119"/>
          <p:cNvSpPr txBox="1"/>
          <p:nvPr/>
        </p:nvSpPr>
        <p:spPr>
          <a:xfrm>
            <a:off x="3079115" y="3469266"/>
            <a:ext cx="817716" cy="283210"/>
          </a:xfrm>
          <a:prstGeom prst="rect">
            <a:avLst/>
          </a:prstGeom>
          <a:noFill/>
          <a:ln>
            <a:noFill/>
          </a:ln>
        </p:spPr>
        <p:txBody>
          <a:bodyPr anchorCtr="0" anchor="t" bIns="0" lIns="0" spcFirstLastPara="1" rIns="0" wrap="square" tIns="0">
            <a:noAutofit/>
          </a:bodyPr>
          <a:lstStyle/>
          <a:p>
            <a:pPr indent="0" lvl="0" marL="12700" marR="0" rtl="0" algn="l">
              <a:lnSpc>
                <a:spcPct val="108500"/>
              </a:lnSpc>
              <a:spcBef>
                <a:spcPts val="0"/>
              </a:spcBef>
              <a:spcAft>
                <a:spcPts val="0"/>
              </a:spcAft>
              <a:buNone/>
            </a:pPr>
            <a:r>
              <a:rPr lang="en-US" sz="2000">
                <a:solidFill>
                  <a:srgbClr val="221F1F"/>
                </a:solidFill>
                <a:latin typeface="Arial"/>
                <a:ea typeface="Arial"/>
                <a:cs typeface="Arial"/>
                <a:sym typeface="Arial"/>
              </a:rPr>
              <a:t>Có thể</a:t>
            </a:r>
            <a:endParaRPr sz="2000">
              <a:solidFill>
                <a:srgbClr val="000000"/>
              </a:solidFill>
              <a:latin typeface="Arial"/>
              <a:ea typeface="Arial"/>
              <a:cs typeface="Arial"/>
              <a:sym typeface="Arial"/>
            </a:endParaRPr>
          </a:p>
        </p:txBody>
      </p:sp>
      <p:sp>
        <p:nvSpPr>
          <p:cNvPr id="1803" name="Google Shape;1803;p119"/>
          <p:cNvSpPr txBox="1"/>
          <p:nvPr/>
        </p:nvSpPr>
        <p:spPr>
          <a:xfrm>
            <a:off x="3888962" y="3469266"/>
            <a:ext cx="950164" cy="283210"/>
          </a:xfrm>
          <a:prstGeom prst="rect">
            <a:avLst/>
          </a:prstGeom>
          <a:noFill/>
          <a:ln>
            <a:noFill/>
          </a:ln>
        </p:spPr>
        <p:txBody>
          <a:bodyPr anchorCtr="0" anchor="t" bIns="0" lIns="0" spcFirstLastPara="1" rIns="0" wrap="square" tIns="0">
            <a:noAutofit/>
          </a:bodyPr>
          <a:lstStyle/>
          <a:p>
            <a:pPr indent="0" lvl="0" marL="12700" marR="0" rtl="0" algn="l">
              <a:lnSpc>
                <a:spcPct val="108500"/>
              </a:lnSpc>
              <a:spcBef>
                <a:spcPts val="0"/>
              </a:spcBef>
              <a:spcAft>
                <a:spcPts val="0"/>
              </a:spcAft>
              <a:buNone/>
            </a:pPr>
            <a:r>
              <a:rPr lang="en-US" sz="2000">
                <a:solidFill>
                  <a:srgbClr val="221F1F"/>
                </a:solidFill>
                <a:latin typeface="Arial"/>
                <a:ea typeface="Arial"/>
                <a:cs typeface="Arial"/>
                <a:sym typeface="Arial"/>
              </a:rPr>
              <a:t>cho mọi</a:t>
            </a:r>
            <a:endParaRPr sz="2000">
              <a:solidFill>
                <a:srgbClr val="000000"/>
              </a:solidFill>
              <a:latin typeface="Arial"/>
              <a:ea typeface="Arial"/>
              <a:cs typeface="Arial"/>
              <a:sym typeface="Arial"/>
            </a:endParaRPr>
          </a:p>
        </p:txBody>
      </p:sp>
      <p:sp>
        <p:nvSpPr>
          <p:cNvPr id="1804" name="Google Shape;1804;p119"/>
          <p:cNvSpPr txBox="1"/>
          <p:nvPr/>
        </p:nvSpPr>
        <p:spPr>
          <a:xfrm>
            <a:off x="4841054" y="3469266"/>
            <a:ext cx="422169" cy="283210"/>
          </a:xfrm>
          <a:prstGeom prst="rect">
            <a:avLst/>
          </a:prstGeom>
          <a:noFill/>
          <a:ln>
            <a:noFill/>
          </a:ln>
        </p:spPr>
        <p:txBody>
          <a:bodyPr anchorCtr="0" anchor="t" bIns="0" lIns="0" spcFirstLastPara="1" rIns="0" wrap="square" tIns="0">
            <a:noAutofit/>
          </a:bodyPr>
          <a:lstStyle/>
          <a:p>
            <a:pPr indent="0" lvl="0" marL="12700" marR="0" rtl="0" algn="l">
              <a:lnSpc>
                <a:spcPct val="108500"/>
              </a:lnSpc>
              <a:spcBef>
                <a:spcPts val="0"/>
              </a:spcBef>
              <a:spcAft>
                <a:spcPts val="0"/>
              </a:spcAft>
              <a:buNone/>
            </a:pPr>
            <a:r>
              <a:rPr lang="en-US" sz="2000">
                <a:solidFill>
                  <a:srgbClr val="221F1F"/>
                </a:solidFill>
                <a:latin typeface="Arial"/>
                <a:ea typeface="Arial"/>
                <a:cs typeface="Arial"/>
                <a:sym typeface="Arial"/>
              </a:rPr>
              <a:t>BN</a:t>
            </a:r>
            <a:endParaRPr sz="2000">
              <a:solidFill>
                <a:srgbClr val="000000"/>
              </a:solidFill>
              <a:latin typeface="Arial"/>
              <a:ea typeface="Arial"/>
              <a:cs typeface="Arial"/>
              <a:sym typeface="Arial"/>
            </a:endParaRPr>
          </a:p>
        </p:txBody>
      </p:sp>
      <p:sp>
        <p:nvSpPr>
          <p:cNvPr id="1805" name="Google Shape;1805;p119"/>
          <p:cNvSpPr txBox="1"/>
          <p:nvPr/>
        </p:nvSpPr>
        <p:spPr>
          <a:xfrm>
            <a:off x="3079115" y="5439992"/>
            <a:ext cx="864568" cy="282892"/>
          </a:xfrm>
          <a:prstGeom prst="rect">
            <a:avLst/>
          </a:prstGeom>
          <a:noFill/>
          <a:ln>
            <a:noFill/>
          </a:ln>
        </p:spPr>
        <p:txBody>
          <a:bodyPr anchorCtr="0" anchor="t" bIns="0" lIns="0" spcFirstLastPara="1" rIns="0" wrap="square" tIns="0">
            <a:noAutofit/>
          </a:bodyPr>
          <a:lstStyle/>
          <a:p>
            <a:pPr indent="0" lvl="0" marL="12700" marR="0" rtl="0" algn="l">
              <a:lnSpc>
                <a:spcPct val="108250"/>
              </a:lnSpc>
              <a:spcBef>
                <a:spcPts val="0"/>
              </a:spcBef>
              <a:spcAft>
                <a:spcPts val="0"/>
              </a:spcAft>
              <a:buNone/>
            </a:pPr>
            <a:r>
              <a:rPr lang="en-US" sz="2000">
                <a:solidFill>
                  <a:srgbClr val="221F1F"/>
                </a:solidFill>
                <a:latin typeface="Arial"/>
                <a:ea typeface="Arial"/>
                <a:cs typeface="Arial"/>
                <a:sym typeface="Arial"/>
              </a:rPr>
              <a:t>mg/dL)</a:t>
            </a:r>
            <a:endParaRPr sz="2000">
              <a:solidFill>
                <a:srgbClr val="000000"/>
              </a:solidFill>
              <a:latin typeface="Arial"/>
              <a:ea typeface="Arial"/>
              <a:cs typeface="Arial"/>
              <a:sym typeface="Arial"/>
            </a:endParaRPr>
          </a:p>
        </p:txBody>
      </p:sp>
      <p:sp>
        <p:nvSpPr>
          <p:cNvPr id="1806" name="Google Shape;1806;p119"/>
          <p:cNvSpPr txBox="1"/>
          <p:nvPr/>
        </p:nvSpPr>
        <p:spPr>
          <a:xfrm>
            <a:off x="3079115" y="6118490"/>
            <a:ext cx="3009886" cy="282892"/>
          </a:xfrm>
          <a:prstGeom prst="rect">
            <a:avLst/>
          </a:prstGeom>
          <a:noFill/>
          <a:ln>
            <a:noFill/>
          </a:ln>
        </p:spPr>
        <p:txBody>
          <a:bodyPr anchorCtr="0" anchor="t" bIns="0" lIns="0" spcFirstLastPara="1" rIns="0" wrap="square" tIns="0">
            <a:noAutofit/>
          </a:bodyPr>
          <a:lstStyle/>
          <a:p>
            <a:pPr indent="0" lvl="0" marL="12700" marR="0" rtl="0" algn="l">
              <a:lnSpc>
                <a:spcPct val="108250"/>
              </a:lnSpc>
              <a:spcBef>
                <a:spcPts val="0"/>
              </a:spcBef>
              <a:spcAft>
                <a:spcPts val="0"/>
              </a:spcAft>
              <a:buNone/>
            </a:pPr>
            <a:r>
              <a:rPr lang="en-US" sz="2000">
                <a:solidFill>
                  <a:srgbClr val="221F1F"/>
                </a:solidFill>
                <a:latin typeface="Arial"/>
                <a:ea typeface="Arial"/>
                <a:cs typeface="Arial"/>
                <a:sym typeface="Arial"/>
              </a:rPr>
              <a:t>ĐTĐ, béo phì, thuốc lá….)</a:t>
            </a:r>
            <a:endParaRPr sz="2000">
              <a:solidFill>
                <a:srgbClr val="000000"/>
              </a:solidFill>
              <a:latin typeface="Arial"/>
              <a:ea typeface="Arial"/>
              <a:cs typeface="Arial"/>
              <a:sym typeface="Arial"/>
            </a:endParaRPr>
          </a:p>
        </p:txBody>
      </p:sp>
      <p:sp>
        <p:nvSpPr>
          <p:cNvPr id="1807" name="Google Shape;1807;p119"/>
          <p:cNvSpPr txBox="1"/>
          <p:nvPr/>
        </p:nvSpPr>
        <p:spPr>
          <a:xfrm>
            <a:off x="574763" y="1580641"/>
            <a:ext cx="2485301" cy="425577"/>
          </a:xfrm>
          <a:prstGeom prst="rect">
            <a:avLst/>
          </a:prstGeom>
          <a:noFill/>
          <a:ln>
            <a:noFill/>
          </a:ln>
        </p:spPr>
        <p:txBody>
          <a:bodyPr anchorCtr="0" anchor="t" bIns="0" lIns="0" spcFirstLastPara="1" rIns="0" wrap="square" tIns="0">
            <a:noAutofit/>
          </a:bodyPr>
          <a:lstStyle/>
          <a:p>
            <a:pPr indent="0" lvl="0" marL="29121" marR="0" rtl="0" algn="l">
              <a:lnSpc>
                <a:spcPct val="95825"/>
              </a:lnSpc>
              <a:spcBef>
                <a:spcPts val="0"/>
              </a:spcBef>
              <a:spcAft>
                <a:spcPts val="0"/>
              </a:spcAft>
              <a:buNone/>
            </a:pPr>
            <a:r>
              <a:rPr b="1" lang="en-US" sz="2000">
                <a:solidFill>
                  <a:srgbClr val="FFFFFF"/>
                </a:solidFill>
                <a:latin typeface="Arial"/>
                <a:ea typeface="Arial"/>
                <a:cs typeface="Arial"/>
                <a:sym typeface="Arial"/>
              </a:rPr>
              <a:t>Aspirin</a:t>
            </a:r>
            <a:endParaRPr sz="2000">
              <a:solidFill>
                <a:srgbClr val="000000"/>
              </a:solidFill>
              <a:latin typeface="Arial"/>
              <a:ea typeface="Arial"/>
              <a:cs typeface="Arial"/>
              <a:sym typeface="Arial"/>
            </a:endParaRPr>
          </a:p>
        </p:txBody>
      </p:sp>
      <p:sp>
        <p:nvSpPr>
          <p:cNvPr id="1808" name="Google Shape;1808;p119"/>
          <p:cNvSpPr txBox="1"/>
          <p:nvPr/>
        </p:nvSpPr>
        <p:spPr>
          <a:xfrm>
            <a:off x="3060065" y="1580641"/>
            <a:ext cx="5692013" cy="425577"/>
          </a:xfrm>
          <a:prstGeom prst="rect">
            <a:avLst/>
          </a:prstGeom>
          <a:noFill/>
          <a:ln>
            <a:noFill/>
          </a:ln>
        </p:spPr>
        <p:txBody>
          <a:bodyPr anchorCtr="0" anchor="t" bIns="0" lIns="0" spcFirstLastPara="1" rIns="0" wrap="square" tIns="0">
            <a:noAutofit/>
          </a:bodyPr>
          <a:lstStyle/>
          <a:p>
            <a:pPr indent="0" lvl="0" marL="31750" marR="0" rtl="0" algn="l">
              <a:lnSpc>
                <a:spcPct val="95825"/>
              </a:lnSpc>
              <a:spcBef>
                <a:spcPts val="0"/>
              </a:spcBef>
              <a:spcAft>
                <a:spcPts val="0"/>
              </a:spcAft>
              <a:buNone/>
            </a:pPr>
            <a:r>
              <a:rPr lang="en-US" sz="2000">
                <a:solidFill>
                  <a:srgbClr val="221F1F"/>
                </a:solidFill>
                <a:latin typeface="Arial"/>
                <a:ea typeface="Arial"/>
                <a:cs typeface="Arial"/>
                <a:sym typeface="Arial"/>
              </a:rPr>
              <a:t>Lâu dài (suốt đời)</a:t>
            </a:r>
            <a:endParaRPr sz="2000">
              <a:solidFill>
                <a:srgbClr val="000000"/>
              </a:solidFill>
              <a:latin typeface="Arial"/>
              <a:ea typeface="Arial"/>
              <a:cs typeface="Arial"/>
              <a:sym typeface="Arial"/>
            </a:endParaRPr>
          </a:p>
        </p:txBody>
      </p:sp>
      <p:sp>
        <p:nvSpPr>
          <p:cNvPr id="1809" name="Google Shape;1809;p119"/>
          <p:cNvSpPr txBox="1"/>
          <p:nvPr/>
        </p:nvSpPr>
        <p:spPr>
          <a:xfrm>
            <a:off x="574763" y="2006219"/>
            <a:ext cx="2485301" cy="711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rgbClr val="000000"/>
              </a:solidFill>
              <a:latin typeface="Calibri"/>
              <a:ea typeface="Calibri"/>
              <a:cs typeface="Calibri"/>
              <a:sym typeface="Calibri"/>
            </a:endParaRPr>
          </a:p>
          <a:p>
            <a:pPr indent="0" lvl="0" marL="29121" marR="0" rtl="0" algn="l">
              <a:lnSpc>
                <a:spcPct val="95825"/>
              </a:lnSpc>
              <a:spcBef>
                <a:spcPts val="0"/>
              </a:spcBef>
              <a:spcAft>
                <a:spcPts val="0"/>
              </a:spcAft>
              <a:buNone/>
            </a:pPr>
            <a:r>
              <a:rPr b="1" lang="en-US" sz="2000">
                <a:solidFill>
                  <a:srgbClr val="FFFFFF"/>
                </a:solidFill>
                <a:latin typeface="Arial"/>
                <a:ea typeface="Arial"/>
                <a:cs typeface="Arial"/>
                <a:sym typeface="Arial"/>
              </a:rPr>
              <a:t>Thuốc ức chế thụ</a:t>
            </a:r>
            <a:endParaRPr sz="2000">
              <a:solidFill>
                <a:srgbClr val="000000"/>
              </a:solidFill>
              <a:latin typeface="Arial"/>
              <a:ea typeface="Arial"/>
              <a:cs typeface="Arial"/>
              <a:sym typeface="Arial"/>
            </a:endParaRPr>
          </a:p>
          <a:p>
            <a:pPr indent="0" lvl="0" marL="29121" marR="0" rtl="0" algn="l">
              <a:lnSpc>
                <a:spcPct val="95825"/>
              </a:lnSpc>
              <a:spcBef>
                <a:spcPts val="25"/>
              </a:spcBef>
              <a:spcAft>
                <a:spcPts val="0"/>
              </a:spcAft>
              <a:buNone/>
            </a:pPr>
            <a:r>
              <a:rPr b="1" lang="en-US" sz="2000">
                <a:solidFill>
                  <a:srgbClr val="FFFFFF"/>
                </a:solidFill>
                <a:latin typeface="Arial"/>
                <a:ea typeface="Arial"/>
                <a:cs typeface="Arial"/>
                <a:sym typeface="Arial"/>
              </a:rPr>
              <a:t>thể P2Y12</a:t>
            </a:r>
            <a:endParaRPr sz="2000">
              <a:solidFill>
                <a:srgbClr val="000000"/>
              </a:solidFill>
              <a:latin typeface="Arial"/>
              <a:ea typeface="Arial"/>
              <a:cs typeface="Arial"/>
              <a:sym typeface="Arial"/>
            </a:endParaRPr>
          </a:p>
        </p:txBody>
      </p:sp>
      <p:sp>
        <p:nvSpPr>
          <p:cNvPr id="1810" name="Google Shape;1810;p119"/>
          <p:cNvSpPr txBox="1"/>
          <p:nvPr/>
        </p:nvSpPr>
        <p:spPr>
          <a:xfrm>
            <a:off x="3048000" y="2057400"/>
            <a:ext cx="5692013" cy="711200"/>
          </a:xfrm>
          <a:prstGeom prst="rect">
            <a:avLst/>
          </a:prstGeom>
          <a:noFill/>
          <a:ln>
            <a:noFill/>
          </a:ln>
        </p:spPr>
        <p:txBody>
          <a:bodyPr anchorCtr="0" anchor="t" bIns="0" lIns="0" spcFirstLastPara="1" rIns="0" wrap="square" tIns="0">
            <a:noAutofit/>
          </a:bodyPr>
          <a:lstStyle/>
          <a:p>
            <a:pPr indent="0" lvl="0" marL="31750" marR="0" rtl="0" algn="l">
              <a:lnSpc>
                <a:spcPct val="95825"/>
              </a:lnSpc>
              <a:spcBef>
                <a:spcPts val="0"/>
              </a:spcBef>
              <a:spcAft>
                <a:spcPts val="0"/>
              </a:spcAft>
              <a:buNone/>
            </a:pPr>
            <a:r>
              <a:rPr lang="en-US" sz="2000">
                <a:solidFill>
                  <a:srgbClr val="221F1F"/>
                </a:solidFill>
                <a:latin typeface="Arial"/>
                <a:ea typeface="Arial"/>
                <a:cs typeface="Arial"/>
                <a:sym typeface="Arial"/>
              </a:rPr>
              <a:t>Tiếp tục tối thiểu 12 tháng (trừ khi nguy cơ chảy máu cao) có hay không có tái tưới máu</a:t>
            </a:r>
            <a:endParaRPr sz="2000">
              <a:solidFill>
                <a:srgbClr val="000000"/>
              </a:solidFill>
              <a:latin typeface="Arial"/>
              <a:ea typeface="Arial"/>
              <a:cs typeface="Arial"/>
              <a:sym typeface="Arial"/>
            </a:endParaRPr>
          </a:p>
        </p:txBody>
      </p:sp>
      <p:sp>
        <p:nvSpPr>
          <p:cNvPr id="1811" name="Google Shape;1811;p119"/>
          <p:cNvSpPr txBox="1"/>
          <p:nvPr/>
        </p:nvSpPr>
        <p:spPr>
          <a:xfrm>
            <a:off x="574763" y="2717419"/>
            <a:ext cx="2485301" cy="425576"/>
          </a:xfrm>
          <a:prstGeom prst="rect">
            <a:avLst/>
          </a:prstGeom>
          <a:noFill/>
          <a:ln>
            <a:noFill/>
          </a:ln>
        </p:spPr>
        <p:txBody>
          <a:bodyPr anchorCtr="0" anchor="t" bIns="0" lIns="0" spcFirstLastPara="1" rIns="0" wrap="square" tIns="0">
            <a:noAutofit/>
          </a:bodyPr>
          <a:lstStyle/>
          <a:p>
            <a:pPr indent="0" lvl="0" marL="29121" marR="0" rtl="0" algn="l">
              <a:lnSpc>
                <a:spcPct val="95825"/>
              </a:lnSpc>
              <a:spcBef>
                <a:spcPts val="0"/>
              </a:spcBef>
              <a:spcAft>
                <a:spcPts val="0"/>
              </a:spcAft>
              <a:buNone/>
            </a:pPr>
            <a:r>
              <a:rPr b="1" lang="en-US" sz="2000">
                <a:solidFill>
                  <a:srgbClr val="FFFFFF"/>
                </a:solidFill>
                <a:latin typeface="Arial"/>
                <a:ea typeface="Arial"/>
                <a:cs typeface="Arial"/>
                <a:sym typeface="Arial"/>
              </a:rPr>
              <a:t>β-Blocker</a:t>
            </a:r>
            <a:endParaRPr sz="2000">
              <a:solidFill>
                <a:srgbClr val="000000"/>
              </a:solidFill>
              <a:latin typeface="Arial"/>
              <a:ea typeface="Arial"/>
              <a:cs typeface="Arial"/>
              <a:sym typeface="Arial"/>
            </a:endParaRPr>
          </a:p>
        </p:txBody>
      </p:sp>
      <p:sp>
        <p:nvSpPr>
          <p:cNvPr id="1812" name="Google Shape;1812;p119"/>
          <p:cNvSpPr txBox="1"/>
          <p:nvPr/>
        </p:nvSpPr>
        <p:spPr>
          <a:xfrm>
            <a:off x="3060065" y="2717419"/>
            <a:ext cx="5692013" cy="425576"/>
          </a:xfrm>
          <a:prstGeom prst="rect">
            <a:avLst/>
          </a:prstGeom>
          <a:noFill/>
          <a:ln>
            <a:noFill/>
          </a:ln>
        </p:spPr>
        <p:txBody>
          <a:bodyPr anchorCtr="0" anchor="t" bIns="0" lIns="0" spcFirstLastPara="1" rIns="0" wrap="square" tIns="0">
            <a:noAutofit/>
          </a:bodyPr>
          <a:lstStyle/>
          <a:p>
            <a:pPr indent="0" lvl="0" marL="31750" marR="0" rtl="0" algn="l">
              <a:lnSpc>
                <a:spcPct val="95825"/>
              </a:lnSpc>
              <a:spcBef>
                <a:spcPts val="0"/>
              </a:spcBef>
              <a:spcAft>
                <a:spcPts val="0"/>
              </a:spcAft>
              <a:buNone/>
            </a:pPr>
            <a:r>
              <a:rPr lang="en-US" sz="2000">
                <a:solidFill>
                  <a:srgbClr val="221F1F"/>
                </a:solidFill>
                <a:latin typeface="Arial"/>
                <a:ea typeface="Arial"/>
                <a:cs typeface="Arial"/>
                <a:sym typeface="Arial"/>
              </a:rPr>
              <a:t>Nếu có rối loạn chức năng thất trái</a:t>
            </a:r>
            <a:endParaRPr sz="2000">
              <a:solidFill>
                <a:srgbClr val="000000"/>
              </a:solidFill>
              <a:latin typeface="Arial"/>
              <a:ea typeface="Arial"/>
              <a:cs typeface="Arial"/>
              <a:sym typeface="Arial"/>
            </a:endParaRPr>
          </a:p>
        </p:txBody>
      </p:sp>
      <p:sp>
        <p:nvSpPr>
          <p:cNvPr id="1813" name="Google Shape;1813;p119"/>
          <p:cNvSpPr txBox="1"/>
          <p:nvPr/>
        </p:nvSpPr>
        <p:spPr>
          <a:xfrm>
            <a:off x="574763" y="3142996"/>
            <a:ext cx="2485301" cy="95872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850">
              <a:solidFill>
                <a:srgbClr val="000000"/>
              </a:solidFill>
              <a:latin typeface="Calibri"/>
              <a:ea typeface="Calibri"/>
              <a:cs typeface="Calibri"/>
              <a:sym typeface="Calibri"/>
            </a:endParaRPr>
          </a:p>
          <a:p>
            <a:pPr indent="0" lvl="0" marL="29121" marR="0" rtl="0" algn="l">
              <a:lnSpc>
                <a:spcPct val="95825"/>
              </a:lnSpc>
              <a:spcBef>
                <a:spcPts val="0"/>
              </a:spcBef>
              <a:spcAft>
                <a:spcPts val="0"/>
              </a:spcAft>
              <a:buNone/>
            </a:pPr>
            <a:r>
              <a:rPr b="1" lang="en-US" sz="2000">
                <a:solidFill>
                  <a:srgbClr val="FFFFFF"/>
                </a:solidFill>
                <a:latin typeface="Arial"/>
                <a:ea typeface="Arial"/>
                <a:cs typeface="Arial"/>
                <a:sym typeface="Arial"/>
              </a:rPr>
              <a:t>ACE inhibitor/ ARB</a:t>
            </a:r>
            <a:endParaRPr sz="2000">
              <a:solidFill>
                <a:srgbClr val="000000"/>
              </a:solidFill>
              <a:latin typeface="Arial"/>
              <a:ea typeface="Arial"/>
              <a:cs typeface="Arial"/>
              <a:sym typeface="Arial"/>
            </a:endParaRPr>
          </a:p>
        </p:txBody>
      </p:sp>
      <p:sp>
        <p:nvSpPr>
          <p:cNvPr id="1814" name="Google Shape;1814;p119"/>
          <p:cNvSpPr txBox="1"/>
          <p:nvPr/>
        </p:nvSpPr>
        <p:spPr>
          <a:xfrm>
            <a:off x="3060065" y="3142996"/>
            <a:ext cx="5692013" cy="958722"/>
          </a:xfrm>
          <a:prstGeom prst="rect">
            <a:avLst/>
          </a:prstGeom>
          <a:noFill/>
          <a:ln>
            <a:noFill/>
          </a:ln>
        </p:spPr>
        <p:txBody>
          <a:bodyPr anchorCtr="0" anchor="t" bIns="0" lIns="0" spcFirstLastPara="1" rIns="0" wrap="square" tIns="0">
            <a:noAutofit/>
          </a:bodyPr>
          <a:lstStyle/>
          <a:p>
            <a:pPr indent="0" lvl="0" marL="31750" marR="0" rtl="0" algn="l">
              <a:lnSpc>
                <a:spcPct val="95825"/>
              </a:lnSpc>
              <a:spcBef>
                <a:spcPts val="0"/>
              </a:spcBef>
              <a:spcAft>
                <a:spcPts val="0"/>
              </a:spcAft>
              <a:buNone/>
            </a:pPr>
            <a:r>
              <a:rPr lang="en-US" sz="2000">
                <a:solidFill>
                  <a:srgbClr val="221F1F"/>
                </a:solidFill>
                <a:latin typeface="Arial"/>
                <a:ea typeface="Arial"/>
                <a:cs typeface="Arial"/>
                <a:sym typeface="Arial"/>
              </a:rPr>
              <a:t>Nếu BN có R/L chức năng thất trái</a:t>
            </a:r>
            <a:endParaRPr sz="2000">
              <a:solidFill>
                <a:srgbClr val="000000"/>
              </a:solidFill>
              <a:latin typeface="Arial"/>
              <a:ea typeface="Arial"/>
              <a:cs typeface="Arial"/>
              <a:sym typeface="Arial"/>
            </a:endParaRPr>
          </a:p>
        </p:txBody>
      </p:sp>
      <p:sp>
        <p:nvSpPr>
          <p:cNvPr id="1815" name="Google Shape;1815;p119"/>
          <p:cNvSpPr txBox="1"/>
          <p:nvPr/>
        </p:nvSpPr>
        <p:spPr>
          <a:xfrm>
            <a:off x="574763" y="4101719"/>
            <a:ext cx="2485301" cy="1008888"/>
          </a:xfrm>
          <a:prstGeom prst="rect">
            <a:avLst/>
          </a:prstGeom>
          <a:noFill/>
          <a:ln>
            <a:noFill/>
          </a:ln>
        </p:spPr>
        <p:txBody>
          <a:bodyPr anchorCtr="0" anchor="t" bIns="0" lIns="0" spcFirstLastPara="1" rIns="0" wrap="square" tIns="0">
            <a:noAutofit/>
          </a:bodyPr>
          <a:lstStyle/>
          <a:p>
            <a:pPr indent="0" lvl="0" marL="29121" marR="0" rtl="0" algn="l">
              <a:lnSpc>
                <a:spcPct val="95825"/>
              </a:lnSpc>
              <a:spcBef>
                <a:spcPts val="0"/>
              </a:spcBef>
              <a:spcAft>
                <a:spcPts val="0"/>
              </a:spcAft>
              <a:buNone/>
            </a:pPr>
            <a:r>
              <a:rPr b="1" lang="en-US" sz="2000">
                <a:solidFill>
                  <a:srgbClr val="FFFFFF"/>
                </a:solidFill>
                <a:latin typeface="Arial"/>
                <a:ea typeface="Arial"/>
                <a:cs typeface="Arial"/>
                <a:sym typeface="Arial"/>
              </a:rPr>
              <a:t>Kháng aldosteron</a:t>
            </a:r>
            <a:endParaRPr sz="2000">
              <a:solidFill>
                <a:srgbClr val="000000"/>
              </a:solidFill>
              <a:latin typeface="Arial"/>
              <a:ea typeface="Arial"/>
              <a:cs typeface="Arial"/>
              <a:sym typeface="Arial"/>
            </a:endParaRPr>
          </a:p>
          <a:p>
            <a:pPr indent="0" lvl="0" marL="29121" marR="0" rtl="0" algn="l">
              <a:lnSpc>
                <a:spcPct val="95825"/>
              </a:lnSpc>
              <a:spcBef>
                <a:spcPts val="175"/>
              </a:spcBef>
              <a:spcAft>
                <a:spcPts val="0"/>
              </a:spcAft>
              <a:buNone/>
            </a:pPr>
            <a:r>
              <a:rPr b="1" lang="en-US" sz="2000">
                <a:solidFill>
                  <a:srgbClr val="FFFFFF"/>
                </a:solidFill>
                <a:latin typeface="Arial"/>
                <a:ea typeface="Arial"/>
                <a:cs typeface="Arial"/>
                <a:sym typeface="Arial"/>
              </a:rPr>
              <a:t>(eplerenone)</a:t>
            </a:r>
            <a:endParaRPr sz="2000">
              <a:solidFill>
                <a:srgbClr val="000000"/>
              </a:solidFill>
              <a:latin typeface="Arial"/>
              <a:ea typeface="Arial"/>
              <a:cs typeface="Arial"/>
              <a:sym typeface="Arial"/>
            </a:endParaRPr>
          </a:p>
        </p:txBody>
      </p:sp>
      <p:sp>
        <p:nvSpPr>
          <p:cNvPr id="1816" name="Google Shape;1816;p119"/>
          <p:cNvSpPr txBox="1"/>
          <p:nvPr/>
        </p:nvSpPr>
        <p:spPr>
          <a:xfrm>
            <a:off x="3060065" y="4101719"/>
            <a:ext cx="5727904" cy="1008888"/>
          </a:xfrm>
          <a:prstGeom prst="rect">
            <a:avLst/>
          </a:prstGeom>
          <a:noFill/>
          <a:ln>
            <a:noFill/>
          </a:ln>
        </p:spPr>
        <p:txBody>
          <a:bodyPr anchorCtr="0" anchor="t" bIns="0" lIns="0" spcFirstLastPara="1" rIns="0" wrap="square" tIns="0">
            <a:noAutofit/>
          </a:bodyPr>
          <a:lstStyle/>
          <a:p>
            <a:pPr indent="0" lvl="0" marL="31750" marR="0" rtl="0" algn="l">
              <a:lnSpc>
                <a:spcPct val="95825"/>
              </a:lnSpc>
              <a:spcBef>
                <a:spcPts val="0"/>
              </a:spcBef>
              <a:spcAft>
                <a:spcPts val="0"/>
              </a:spcAft>
              <a:buNone/>
            </a:pPr>
            <a:r>
              <a:rPr lang="en-US" sz="2000">
                <a:solidFill>
                  <a:srgbClr val="221F1F"/>
                </a:solidFill>
                <a:latin typeface="Arial"/>
                <a:ea typeface="Arial"/>
                <a:cs typeface="Arial"/>
                <a:sym typeface="Arial"/>
              </a:rPr>
              <a:t>Có RL chức năng Thất trái (LVEF ≤35%) và có</a:t>
            </a:r>
            <a:endParaRPr sz="2000">
              <a:solidFill>
                <a:srgbClr val="000000"/>
              </a:solidFill>
              <a:latin typeface="Arial"/>
              <a:ea typeface="Arial"/>
              <a:cs typeface="Arial"/>
              <a:sym typeface="Arial"/>
            </a:endParaRPr>
          </a:p>
          <a:p>
            <a:pPr indent="0" lvl="0" marL="31750" marR="35891" rtl="0" algn="l">
              <a:lnSpc>
                <a:spcPct val="95825"/>
              </a:lnSpc>
              <a:spcBef>
                <a:spcPts val="175"/>
              </a:spcBef>
              <a:spcAft>
                <a:spcPts val="0"/>
              </a:spcAft>
              <a:buNone/>
            </a:pPr>
            <a:r>
              <a:rPr lang="en-US" sz="2000">
                <a:solidFill>
                  <a:srgbClr val="221F1F"/>
                </a:solidFill>
                <a:latin typeface="Arial"/>
                <a:ea typeface="Arial"/>
                <a:cs typeface="Arial"/>
                <a:sym typeface="Arial"/>
              </a:rPr>
              <a:t>ĐTĐ hoặc suy tim, không bị suy thận nặng</a:t>
            </a:r>
            <a:endParaRPr sz="2000">
              <a:solidFill>
                <a:srgbClr val="000000"/>
              </a:solidFill>
              <a:latin typeface="Arial"/>
              <a:ea typeface="Arial"/>
              <a:cs typeface="Arial"/>
              <a:sym typeface="Arial"/>
            </a:endParaRPr>
          </a:p>
        </p:txBody>
      </p:sp>
      <p:sp>
        <p:nvSpPr>
          <p:cNvPr id="1817" name="Google Shape;1817;p119"/>
          <p:cNvSpPr txBox="1"/>
          <p:nvPr/>
        </p:nvSpPr>
        <p:spPr>
          <a:xfrm>
            <a:off x="574763" y="5110607"/>
            <a:ext cx="2485301" cy="66809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850">
              <a:solidFill>
                <a:srgbClr val="000000"/>
              </a:solidFill>
              <a:latin typeface="Calibri"/>
              <a:ea typeface="Calibri"/>
              <a:cs typeface="Calibri"/>
              <a:sym typeface="Calibri"/>
            </a:endParaRPr>
          </a:p>
          <a:p>
            <a:pPr indent="0" lvl="0" marL="29121" marR="0" rtl="0" algn="l">
              <a:lnSpc>
                <a:spcPct val="95825"/>
              </a:lnSpc>
              <a:spcBef>
                <a:spcPts val="0"/>
              </a:spcBef>
              <a:spcAft>
                <a:spcPts val="0"/>
              </a:spcAft>
              <a:buNone/>
            </a:pPr>
            <a:r>
              <a:rPr b="1" lang="en-US" sz="2000">
                <a:solidFill>
                  <a:srgbClr val="FFFFFF"/>
                </a:solidFill>
                <a:latin typeface="Arial"/>
                <a:ea typeface="Arial"/>
                <a:cs typeface="Arial"/>
                <a:sym typeface="Arial"/>
              </a:rPr>
              <a:t>Statin</a:t>
            </a:r>
            <a:endParaRPr sz="2000">
              <a:solidFill>
                <a:srgbClr val="000000"/>
              </a:solidFill>
              <a:latin typeface="Arial"/>
              <a:ea typeface="Arial"/>
              <a:cs typeface="Arial"/>
              <a:sym typeface="Arial"/>
            </a:endParaRPr>
          </a:p>
        </p:txBody>
      </p:sp>
      <p:sp>
        <p:nvSpPr>
          <p:cNvPr id="1818" name="Google Shape;1818;p119"/>
          <p:cNvSpPr txBox="1"/>
          <p:nvPr/>
        </p:nvSpPr>
        <p:spPr>
          <a:xfrm>
            <a:off x="3060065" y="5110607"/>
            <a:ext cx="5692013" cy="668096"/>
          </a:xfrm>
          <a:prstGeom prst="rect">
            <a:avLst/>
          </a:prstGeom>
          <a:noFill/>
          <a:ln>
            <a:noFill/>
          </a:ln>
        </p:spPr>
        <p:txBody>
          <a:bodyPr anchorCtr="0" anchor="t" bIns="0" lIns="0" spcFirstLastPara="1" rIns="0" wrap="square" tIns="0">
            <a:noAutofit/>
          </a:bodyPr>
          <a:lstStyle/>
          <a:p>
            <a:pPr indent="0" lvl="0" marL="31750" marR="0" rtl="0" algn="l">
              <a:lnSpc>
                <a:spcPct val="95825"/>
              </a:lnSpc>
              <a:spcBef>
                <a:spcPts val="0"/>
              </a:spcBef>
              <a:spcAft>
                <a:spcPts val="0"/>
              </a:spcAft>
              <a:buNone/>
            </a:pPr>
            <a:r>
              <a:rPr lang="en-US" sz="2000">
                <a:solidFill>
                  <a:srgbClr val="221F1F"/>
                </a:solidFill>
                <a:latin typeface="Arial"/>
                <a:ea typeface="Arial"/>
                <a:cs typeface="Arial"/>
                <a:sym typeface="Arial"/>
              </a:rPr>
              <a:t>Cho mọi BN, đích LDL-C &lt;1.8 mmol/L (&lt;70</a:t>
            </a:r>
            <a:endParaRPr sz="2000">
              <a:solidFill>
                <a:srgbClr val="000000"/>
              </a:solidFill>
              <a:latin typeface="Arial"/>
              <a:ea typeface="Arial"/>
              <a:cs typeface="Arial"/>
              <a:sym typeface="Arial"/>
            </a:endParaRPr>
          </a:p>
        </p:txBody>
      </p:sp>
      <p:sp>
        <p:nvSpPr>
          <p:cNvPr id="1819" name="Google Shape;1819;p119"/>
          <p:cNvSpPr txBox="1"/>
          <p:nvPr/>
        </p:nvSpPr>
        <p:spPr>
          <a:xfrm>
            <a:off x="574763" y="5778703"/>
            <a:ext cx="2485301" cy="756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850">
              <a:solidFill>
                <a:srgbClr val="000000"/>
              </a:solidFill>
              <a:latin typeface="Calibri"/>
              <a:ea typeface="Calibri"/>
              <a:cs typeface="Calibri"/>
              <a:sym typeface="Calibri"/>
            </a:endParaRPr>
          </a:p>
          <a:p>
            <a:pPr indent="0" lvl="0" marL="57696" marR="0" rtl="0" algn="l">
              <a:lnSpc>
                <a:spcPct val="95825"/>
              </a:lnSpc>
              <a:spcBef>
                <a:spcPts val="0"/>
              </a:spcBef>
              <a:spcAft>
                <a:spcPts val="0"/>
              </a:spcAft>
              <a:buNone/>
            </a:pPr>
            <a:r>
              <a:rPr b="1" lang="en-US" sz="2000">
                <a:solidFill>
                  <a:srgbClr val="FFFFFF"/>
                </a:solidFill>
                <a:latin typeface="Arial"/>
                <a:ea typeface="Arial"/>
                <a:cs typeface="Arial"/>
                <a:sym typeface="Arial"/>
              </a:rPr>
              <a:t>Lối sống/YTNC</a:t>
            </a:r>
            <a:endParaRPr sz="2000">
              <a:solidFill>
                <a:srgbClr val="000000"/>
              </a:solidFill>
              <a:latin typeface="Arial"/>
              <a:ea typeface="Arial"/>
              <a:cs typeface="Arial"/>
              <a:sym typeface="Arial"/>
            </a:endParaRPr>
          </a:p>
        </p:txBody>
      </p:sp>
      <p:sp>
        <p:nvSpPr>
          <p:cNvPr id="1820" name="Google Shape;1820;p119"/>
          <p:cNvSpPr txBox="1"/>
          <p:nvPr/>
        </p:nvSpPr>
        <p:spPr>
          <a:xfrm>
            <a:off x="3060065" y="5778703"/>
            <a:ext cx="5692013" cy="756640"/>
          </a:xfrm>
          <a:prstGeom prst="rect">
            <a:avLst/>
          </a:prstGeom>
          <a:noFill/>
          <a:ln>
            <a:noFill/>
          </a:ln>
        </p:spPr>
        <p:txBody>
          <a:bodyPr anchorCtr="0" anchor="t" bIns="0" lIns="0" spcFirstLastPara="1" rIns="0" wrap="square" tIns="0">
            <a:noAutofit/>
          </a:bodyPr>
          <a:lstStyle/>
          <a:p>
            <a:pPr indent="0" lvl="0" marL="31750" marR="0" rtl="0" algn="l">
              <a:lnSpc>
                <a:spcPct val="95825"/>
              </a:lnSpc>
              <a:spcBef>
                <a:spcPts val="0"/>
              </a:spcBef>
              <a:spcAft>
                <a:spcPts val="0"/>
              </a:spcAft>
              <a:buNone/>
            </a:pPr>
            <a:r>
              <a:rPr lang="en-US" sz="2000">
                <a:solidFill>
                  <a:srgbClr val="221F1F"/>
                </a:solidFill>
                <a:latin typeface="Arial"/>
                <a:ea typeface="Arial"/>
                <a:cs typeface="Arial"/>
                <a:sym typeface="Arial"/>
              </a:rPr>
              <a:t>Thay đổi lối sống, khống chế tốt các YTNC (THA,</a:t>
            </a:r>
            <a:endParaRPr sz="20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4" name="Shape 1824"/>
        <p:cNvGrpSpPr/>
        <p:nvPr/>
      </p:nvGrpSpPr>
      <p:grpSpPr>
        <a:xfrm>
          <a:off x="0" y="0"/>
          <a:ext cx="0" cy="0"/>
          <a:chOff x="0" y="0"/>
          <a:chExt cx="0" cy="0"/>
        </a:xfrm>
      </p:grpSpPr>
      <p:sp>
        <p:nvSpPr>
          <p:cNvPr id="1825" name="Google Shape;1825;p120"/>
          <p:cNvSpPr txBox="1"/>
          <p:nvPr>
            <p:ph type="title"/>
          </p:nvPr>
        </p:nvSpPr>
        <p:spPr>
          <a:xfrm>
            <a:off x="457200" y="2590800"/>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8000" u="none" cap="none" strike="noStrike">
                <a:solidFill>
                  <a:schemeClr val="lt2"/>
                </a:solidFill>
                <a:latin typeface="Arial"/>
                <a:ea typeface="Arial"/>
                <a:cs typeface="Arial"/>
                <a:sym typeface="Arial"/>
              </a:rPr>
              <a:t>CÁM ƠN</a:t>
            </a:r>
            <a:endParaRPr/>
          </a:p>
        </p:txBody>
      </p:sp>
      <p:sp>
        <p:nvSpPr>
          <p:cNvPr id="1826" name="Google Shape;1826;p1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3200"/>
              <a:buFont typeface="Times New Roman"/>
              <a:buNone/>
            </a:pPr>
            <a:r>
              <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pic>
        <p:nvPicPr>
          <p:cNvPr id="610" name="Google Shape;610;p90"/>
          <p:cNvPicPr preferRelativeResize="0"/>
          <p:nvPr>
            <p:ph idx="1" type="body"/>
          </p:nvPr>
        </p:nvPicPr>
        <p:blipFill rotWithShape="1">
          <a:blip r:embed="rId3">
            <a:alphaModFix/>
          </a:blip>
          <a:srcRect b="2233" l="1570" r="4808" t="0"/>
          <a:stretch/>
        </p:blipFill>
        <p:spPr>
          <a:xfrm>
            <a:off x="218364" y="2071295"/>
            <a:ext cx="8773236" cy="3688060"/>
          </a:xfrm>
          <a:prstGeom prst="rect">
            <a:avLst/>
          </a:prstGeom>
          <a:noFill/>
          <a:ln>
            <a:noFill/>
          </a:ln>
        </p:spPr>
      </p:pic>
      <p:sp>
        <p:nvSpPr>
          <p:cNvPr id="611" name="Google Shape;611;p90"/>
          <p:cNvSpPr txBox="1"/>
          <p:nvPr>
            <p:ph type="title"/>
          </p:nvPr>
        </p:nvSpPr>
        <p:spPr>
          <a:xfrm>
            <a:off x="457200" y="381000"/>
            <a:ext cx="8229600" cy="13716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rgbClr val="FFFF00"/>
                </a:solidFill>
                <a:latin typeface="Arial"/>
                <a:ea typeface="Arial"/>
                <a:cs typeface="Arial"/>
                <a:sym typeface="Arial"/>
              </a:rPr>
              <a:t>Sự hình thành mảng xơ vữa</a:t>
            </a:r>
            <a:endParaRPr b="0" i="0" sz="4400" u="none" cap="none" strike="noStrike">
              <a:solidFill>
                <a:srgbClr val="FFFF00"/>
              </a:solidFill>
              <a:latin typeface="Arial"/>
              <a:ea typeface="Arial"/>
              <a:cs typeface="Arial"/>
              <a:sym typeface="Arial"/>
            </a:endParaRPr>
          </a:p>
        </p:txBody>
      </p:sp>
      <p:sp>
        <p:nvSpPr>
          <p:cNvPr id="612" name="Google Shape;612;p90"/>
          <p:cNvSpPr/>
          <p:nvPr/>
        </p:nvSpPr>
        <p:spPr>
          <a:xfrm>
            <a:off x="5254580" y="6419677"/>
            <a:ext cx="3567448" cy="36060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Arial"/>
                <a:ea typeface="Arial"/>
                <a:cs typeface="Arial"/>
                <a:sym typeface="Arial"/>
              </a:rPr>
              <a:t>Braunwald ’s Heart disease 10</a:t>
            </a:r>
            <a:r>
              <a:rPr baseline="30000" lang="en-US" sz="1200">
                <a:solidFill>
                  <a:srgbClr val="FFFFFF"/>
                </a:solidFill>
                <a:latin typeface="Arial"/>
                <a:ea typeface="Arial"/>
                <a:cs typeface="Arial"/>
                <a:sym typeface="Arial"/>
              </a:rPr>
              <a:t>th</a:t>
            </a:r>
            <a:r>
              <a:rPr lang="en-US" sz="1200">
                <a:solidFill>
                  <a:srgbClr val="FFFFFF"/>
                </a:solidFill>
                <a:latin typeface="Arial"/>
                <a:ea typeface="Arial"/>
                <a:cs typeface="Arial"/>
                <a:sym typeface="Arial"/>
              </a:rPr>
              <a:t> edition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91"/>
          <p:cNvSpPr txBox="1"/>
          <p:nvPr>
            <p:ph type="ctrTitle"/>
          </p:nvPr>
        </p:nvSpPr>
        <p:spPr>
          <a:xfrm>
            <a:off x="685800" y="1676400"/>
            <a:ext cx="7772400" cy="1828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chemeClr val="lt2"/>
              </a:solidFill>
              <a:latin typeface="Tahoma"/>
              <a:ea typeface="Tahoma"/>
              <a:cs typeface="Tahoma"/>
              <a:sym typeface="Tahoma"/>
            </a:endParaRPr>
          </a:p>
        </p:txBody>
      </p:sp>
      <p:sp>
        <p:nvSpPr>
          <p:cNvPr id="619" name="Google Shape;619;p9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hlink"/>
              </a:buClr>
              <a:buSzPts val="2080"/>
              <a:buFont typeface="Noto Sans Symbols"/>
              <a:buNone/>
            </a:pPr>
            <a:r>
              <a:t/>
            </a:r>
            <a:endParaRPr b="0" i="0" sz="3200" u="none" cap="none" strike="noStrike">
              <a:solidFill>
                <a:schemeClr val="lt1"/>
              </a:solidFill>
              <a:latin typeface="Tahoma"/>
              <a:ea typeface="Tahoma"/>
              <a:cs typeface="Tahoma"/>
              <a:sym typeface="Tahoma"/>
            </a:endParaRPr>
          </a:p>
        </p:txBody>
      </p:sp>
      <p:pic>
        <p:nvPicPr>
          <p:cNvPr id="620" name="Google Shape;620;p91"/>
          <p:cNvPicPr preferRelativeResize="0"/>
          <p:nvPr/>
        </p:nvPicPr>
        <p:blipFill rotWithShape="1">
          <a:blip r:embed="rId3">
            <a:alphaModFix/>
          </a:blip>
          <a:srcRect b="0" l="0" r="0" t="0"/>
          <a:stretch/>
        </p:blipFill>
        <p:spPr>
          <a:xfrm>
            <a:off x="762000" y="1338263"/>
            <a:ext cx="7694613" cy="4986337"/>
          </a:xfrm>
          <a:prstGeom prst="rect">
            <a:avLst/>
          </a:prstGeom>
          <a:noFill/>
          <a:ln>
            <a:noFill/>
          </a:ln>
        </p:spPr>
      </p:pic>
      <p:sp>
        <p:nvSpPr>
          <p:cNvPr id="621" name="Google Shape;621;p91"/>
          <p:cNvSpPr txBox="1"/>
          <p:nvPr/>
        </p:nvSpPr>
        <p:spPr>
          <a:xfrm>
            <a:off x="1371600" y="482600"/>
            <a:ext cx="6477000" cy="584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rgbClr val="FFFF00"/>
                </a:solidFill>
                <a:latin typeface="Tahoma"/>
                <a:ea typeface="Tahoma"/>
                <a:cs typeface="Tahoma"/>
                <a:sym typeface="Tahoma"/>
              </a:rPr>
              <a:t>Sự kết tập và hoạt hóa tiểu cầu</a:t>
            </a:r>
            <a:endParaRPr sz="3200">
              <a:solidFill>
                <a:srgbClr val="FFFF00"/>
              </a:solidFill>
              <a:latin typeface="Tahoma"/>
              <a:ea typeface="Tahoma"/>
              <a:cs typeface="Tahoma"/>
              <a:sym typeface="Tahoma"/>
            </a:endParaRPr>
          </a:p>
        </p:txBody>
      </p:sp>
      <p:sp>
        <p:nvSpPr>
          <p:cNvPr id="622" name="Google Shape;622;p91"/>
          <p:cNvSpPr/>
          <p:nvPr/>
        </p:nvSpPr>
        <p:spPr>
          <a:xfrm>
            <a:off x="4516438" y="6378575"/>
            <a:ext cx="3940175" cy="366713"/>
          </a:xfrm>
          <a:prstGeom prst="rect">
            <a:avLst/>
          </a:prstGeom>
          <a:no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FFFFFF"/>
                </a:solidFill>
                <a:latin typeface="Tahoma"/>
                <a:ea typeface="Tahoma"/>
                <a:cs typeface="Tahoma"/>
                <a:sym typeface="Tahoma"/>
              </a:rPr>
              <a:t>Drugs for the Heart 8th edition</a:t>
            </a:r>
            <a:endParaRPr sz="1200">
              <a:solidFill>
                <a:srgbClr val="FFFFFF"/>
              </a:solidFill>
              <a:latin typeface="Tahoma"/>
              <a:ea typeface="Tahoma"/>
              <a:cs typeface="Tahoma"/>
              <a:sym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92"/>
          <p:cNvSpPr/>
          <p:nvPr/>
        </p:nvSpPr>
        <p:spPr>
          <a:xfrm>
            <a:off x="0" y="0"/>
            <a:ext cx="9144000" cy="914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Arial"/>
              <a:ea typeface="Arial"/>
              <a:cs typeface="Arial"/>
              <a:sym typeface="Arial"/>
            </a:endParaRPr>
          </a:p>
        </p:txBody>
      </p:sp>
      <p:sp>
        <p:nvSpPr>
          <p:cNvPr id="628" name="Google Shape;628;p92"/>
          <p:cNvSpPr/>
          <p:nvPr/>
        </p:nvSpPr>
        <p:spPr>
          <a:xfrm>
            <a:off x="0" y="914400"/>
            <a:ext cx="9144000" cy="5943600"/>
          </a:xfrm>
          <a:prstGeom prst="rect">
            <a:avLst/>
          </a:prstGeom>
          <a:solidFill>
            <a:srgbClr val="5D20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FFFFFF"/>
              </a:solidFill>
              <a:latin typeface="Arial"/>
              <a:ea typeface="Arial"/>
              <a:cs typeface="Arial"/>
              <a:sym typeface="Arial"/>
            </a:endParaRPr>
          </a:p>
        </p:txBody>
      </p:sp>
      <p:sp>
        <p:nvSpPr>
          <p:cNvPr id="629" name="Google Shape;629;p92"/>
          <p:cNvSpPr txBox="1"/>
          <p:nvPr/>
        </p:nvSpPr>
        <p:spPr>
          <a:xfrm>
            <a:off x="685800" y="76200"/>
            <a:ext cx="8458200" cy="990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rgbClr val="0070C0"/>
                </a:solidFill>
                <a:latin typeface="Arial"/>
                <a:ea typeface="Arial"/>
                <a:cs typeface="Arial"/>
                <a:sym typeface="Arial"/>
              </a:rPr>
              <a:t>Tiểu cầu đóng vai trò trung tâm trong HCMVC</a:t>
            </a:r>
            <a:endParaRPr/>
          </a:p>
        </p:txBody>
      </p:sp>
      <p:sp>
        <p:nvSpPr>
          <p:cNvPr id="630" name="Google Shape;630;p92"/>
          <p:cNvSpPr/>
          <p:nvPr/>
        </p:nvSpPr>
        <p:spPr>
          <a:xfrm flipH="1" rot="10800000">
            <a:off x="0" y="650875"/>
            <a:ext cx="2081213" cy="21336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close/>
              </a:path>
            </a:pathLst>
          </a:custGeom>
          <a:gradFill>
            <a:gsLst>
              <a:gs pos="0">
                <a:srgbClr val="00CCFF"/>
              </a:gs>
              <a:gs pos="100000">
                <a:srgbClr val="00B4E1"/>
              </a:gs>
            </a:gsLst>
            <a:path path="circle">
              <a:fillToRect b="50%" l="50%" r="50%" t="50%"/>
            </a:path>
            <a:tileRect/>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31" name="Google Shape;631;p92"/>
          <p:cNvSpPr/>
          <p:nvPr/>
        </p:nvSpPr>
        <p:spPr>
          <a:xfrm flipH="1" rot="10800000">
            <a:off x="0" y="650875"/>
            <a:ext cx="2009775" cy="2062163"/>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632" name="Google Shape;632;p92"/>
          <p:cNvGrpSpPr/>
          <p:nvPr/>
        </p:nvGrpSpPr>
        <p:grpSpPr>
          <a:xfrm>
            <a:off x="3243263" y="3260725"/>
            <a:ext cx="3714750" cy="2581275"/>
            <a:chOff x="2043" y="1644"/>
            <a:chExt cx="2340" cy="1626"/>
          </a:xfrm>
        </p:grpSpPr>
        <p:sp>
          <p:nvSpPr>
            <p:cNvPr id="633" name="Google Shape;633;p92"/>
            <p:cNvSpPr/>
            <p:nvPr/>
          </p:nvSpPr>
          <p:spPr>
            <a:xfrm>
              <a:off x="2043" y="1644"/>
              <a:ext cx="2340" cy="1626"/>
            </a:xfrm>
            <a:prstGeom prst="ellipse">
              <a:avLst/>
            </a:prstGeom>
            <a:gradFill>
              <a:gsLst>
                <a:gs pos="0">
                  <a:srgbClr val="00CCFF"/>
                </a:gs>
                <a:gs pos="100000">
                  <a:srgbClr val="0084A5"/>
                </a:gs>
              </a:gsLst>
              <a:path path="circle">
                <a:fillToRect b="50%" l="50%" r="50%" t="50%"/>
              </a:path>
              <a:tileRect/>
            </a:gra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34" name="Google Shape;634;p92"/>
            <p:cNvSpPr/>
            <p:nvPr/>
          </p:nvSpPr>
          <p:spPr>
            <a:xfrm>
              <a:off x="2084" y="1685"/>
              <a:ext cx="2258" cy="1544"/>
            </a:xfrm>
            <a:prstGeom prst="ellipse">
              <a:avLst/>
            </a:prstGeom>
            <a:no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sp>
        <p:nvSpPr>
          <p:cNvPr id="635" name="Google Shape;635;p92"/>
          <p:cNvSpPr/>
          <p:nvPr/>
        </p:nvSpPr>
        <p:spPr>
          <a:xfrm rot="-1303079">
            <a:off x="5791200" y="5395913"/>
            <a:ext cx="503238" cy="284162"/>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36" name="Google Shape;636;p92"/>
          <p:cNvSpPr txBox="1"/>
          <p:nvPr/>
        </p:nvSpPr>
        <p:spPr>
          <a:xfrm>
            <a:off x="7543800" y="3851275"/>
            <a:ext cx="1600200" cy="681038"/>
          </a:xfrm>
          <a:prstGeom prst="rect">
            <a:avLst/>
          </a:prstGeom>
          <a:noFill/>
          <a:ln>
            <a:noFill/>
          </a:ln>
        </p:spPr>
        <p:txBody>
          <a:bodyPr anchorCtr="0" anchor="t" bIns="45700" lIns="91425" spcFirstLastPara="1" rIns="91425" wrap="square" tIns="45700">
            <a:noAutofit/>
          </a:bodyPr>
          <a:lstStyle/>
          <a:p>
            <a:pPr indent="0" lvl="0" marL="0" marR="0" rtl="0" algn="l">
              <a:lnSpc>
                <a:spcPct val="40000"/>
              </a:lnSpc>
              <a:spcBef>
                <a:spcPts val="0"/>
              </a:spcBef>
              <a:spcAft>
                <a:spcPts val="0"/>
              </a:spcAft>
              <a:buNone/>
            </a:pPr>
            <a:r>
              <a:rPr b="1" lang="en-US" sz="1200">
                <a:solidFill>
                  <a:srgbClr val="FFFFFF"/>
                </a:solidFill>
                <a:latin typeface="Arial"/>
                <a:ea typeface="Arial"/>
                <a:cs typeface="Arial"/>
                <a:sym typeface="Arial"/>
              </a:rPr>
              <a:t>Thrombin</a:t>
            </a:r>
            <a:endParaRPr/>
          </a:p>
          <a:p>
            <a:pPr indent="0" lvl="0" marL="0" marR="0" rtl="0" algn="l">
              <a:lnSpc>
                <a:spcPct val="40000"/>
              </a:lnSpc>
              <a:spcBef>
                <a:spcPts val="600"/>
              </a:spcBef>
              <a:spcAft>
                <a:spcPts val="0"/>
              </a:spcAft>
              <a:buNone/>
            </a:pPr>
            <a:r>
              <a:rPr b="1" lang="en-US" sz="1200">
                <a:solidFill>
                  <a:srgbClr val="FFFFFF"/>
                </a:solidFill>
                <a:latin typeface="Arial"/>
                <a:ea typeface="Arial"/>
                <a:cs typeface="Arial"/>
                <a:sym typeface="Arial"/>
              </a:rPr>
              <a:t>Serotonin</a:t>
            </a:r>
            <a:endParaRPr/>
          </a:p>
          <a:p>
            <a:pPr indent="0" lvl="0" marL="0" marR="0" rtl="0" algn="l">
              <a:lnSpc>
                <a:spcPct val="40000"/>
              </a:lnSpc>
              <a:spcBef>
                <a:spcPts val="600"/>
              </a:spcBef>
              <a:spcAft>
                <a:spcPts val="0"/>
              </a:spcAft>
              <a:buNone/>
            </a:pPr>
            <a:r>
              <a:rPr b="1" lang="en-US" sz="1200">
                <a:solidFill>
                  <a:srgbClr val="FFFFFF"/>
                </a:solidFill>
                <a:latin typeface="Arial"/>
                <a:ea typeface="Arial"/>
                <a:cs typeface="Arial"/>
                <a:sym typeface="Arial"/>
              </a:rPr>
              <a:t>Epinephrine</a:t>
            </a:r>
            <a:endParaRPr/>
          </a:p>
          <a:p>
            <a:pPr indent="0" lvl="0" marL="0" marR="0" rtl="0" algn="l">
              <a:lnSpc>
                <a:spcPct val="40000"/>
              </a:lnSpc>
              <a:spcBef>
                <a:spcPts val="600"/>
              </a:spcBef>
              <a:spcAft>
                <a:spcPts val="0"/>
              </a:spcAft>
              <a:buNone/>
            </a:pPr>
            <a:r>
              <a:rPr b="1" lang="en-US" sz="1200">
                <a:solidFill>
                  <a:srgbClr val="FFFFFF"/>
                </a:solidFill>
                <a:latin typeface="Arial"/>
                <a:ea typeface="Arial"/>
                <a:cs typeface="Arial"/>
                <a:sym typeface="Arial"/>
              </a:rPr>
              <a:t>Collagen</a:t>
            </a:r>
            <a:endParaRPr/>
          </a:p>
        </p:txBody>
      </p:sp>
      <p:grpSp>
        <p:nvGrpSpPr>
          <p:cNvPr id="637" name="Google Shape;637;p92"/>
          <p:cNvGrpSpPr/>
          <p:nvPr/>
        </p:nvGrpSpPr>
        <p:grpSpPr>
          <a:xfrm rot="-1761815">
            <a:off x="3922862" y="2174875"/>
            <a:ext cx="745826" cy="601663"/>
            <a:chOff x="3669" y="1056"/>
            <a:chExt cx="470" cy="379"/>
          </a:xfrm>
        </p:grpSpPr>
        <p:sp>
          <p:nvSpPr>
            <p:cNvPr id="638" name="Google Shape;638;p92"/>
            <p:cNvSpPr/>
            <p:nvPr/>
          </p:nvSpPr>
          <p:spPr>
            <a:xfrm>
              <a:off x="3696" y="1056"/>
              <a:ext cx="407" cy="379"/>
            </a:xfrm>
            <a:prstGeom prst="ellipse">
              <a:avLst/>
            </a:prstGeom>
            <a:gradFill>
              <a:gsLst>
                <a:gs pos="0">
                  <a:srgbClr val="FFFF00"/>
                </a:gs>
                <a:gs pos="100000">
                  <a:srgbClr val="FF6600"/>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39" name="Google Shape;639;p92"/>
            <p:cNvSpPr txBox="1"/>
            <p:nvPr/>
          </p:nvSpPr>
          <p:spPr>
            <a:xfrm rot="1042275">
              <a:off x="3694" y="1143"/>
              <a:ext cx="420" cy="23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Arial"/>
                  <a:ea typeface="Arial"/>
                  <a:cs typeface="Arial"/>
                  <a:sym typeface="Arial"/>
                </a:rPr>
                <a:t>ADP</a:t>
              </a:r>
              <a:endParaRPr/>
            </a:p>
          </p:txBody>
        </p:sp>
      </p:grpSp>
      <p:cxnSp>
        <p:nvCxnSpPr>
          <p:cNvPr id="640" name="Google Shape;640;p92"/>
          <p:cNvCxnSpPr/>
          <p:nvPr/>
        </p:nvCxnSpPr>
        <p:spPr>
          <a:xfrm flipH="1">
            <a:off x="5867400" y="4537075"/>
            <a:ext cx="762000" cy="1588"/>
          </a:xfrm>
          <a:prstGeom prst="straightConnector1">
            <a:avLst/>
          </a:prstGeom>
          <a:noFill/>
          <a:ln cap="flat" cmpd="sng" w="19050">
            <a:solidFill>
              <a:srgbClr val="003366"/>
            </a:solidFill>
            <a:prstDash val="solid"/>
            <a:round/>
            <a:headEnd len="med" w="med" type="none"/>
            <a:tailEnd len="med" w="med" type="triangle"/>
          </a:ln>
        </p:spPr>
      </p:cxnSp>
      <p:cxnSp>
        <p:nvCxnSpPr>
          <p:cNvPr id="641" name="Google Shape;641;p92"/>
          <p:cNvCxnSpPr/>
          <p:nvPr/>
        </p:nvCxnSpPr>
        <p:spPr>
          <a:xfrm flipH="1" rot="-5400000">
            <a:off x="5024437" y="4830763"/>
            <a:ext cx="284163" cy="1588"/>
          </a:xfrm>
          <a:prstGeom prst="straightConnector1">
            <a:avLst/>
          </a:prstGeom>
          <a:noFill/>
          <a:ln cap="flat" cmpd="sng" w="19050">
            <a:solidFill>
              <a:srgbClr val="003366"/>
            </a:solidFill>
            <a:prstDash val="solid"/>
            <a:round/>
            <a:headEnd len="med" w="med" type="none"/>
            <a:tailEnd len="med" w="med" type="triangle"/>
          </a:ln>
        </p:spPr>
      </p:cxnSp>
      <p:sp>
        <p:nvSpPr>
          <p:cNvPr id="642" name="Google Shape;642;p92"/>
          <p:cNvSpPr/>
          <p:nvPr/>
        </p:nvSpPr>
        <p:spPr>
          <a:xfrm rot="1690834">
            <a:off x="3803650" y="5345113"/>
            <a:ext cx="501650" cy="284162"/>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43" name="Google Shape;643;p92"/>
          <p:cNvSpPr/>
          <p:nvPr/>
        </p:nvSpPr>
        <p:spPr>
          <a:xfrm>
            <a:off x="4495800" y="4278313"/>
            <a:ext cx="1295400" cy="355600"/>
          </a:xfrm>
          <a:prstGeom prst="rect">
            <a:avLst/>
          </a:prstGeom>
          <a:solidFill>
            <a:schemeClr val="lt2"/>
          </a:solidFill>
          <a:ln>
            <a:noFill/>
          </a:ln>
          <a:effectLst>
            <a:outerShdw rotWithShape="0" algn="ctr" dir="2700000" dist="17961">
              <a:schemeClr val="dk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44" name="Google Shape;644;p92"/>
          <p:cNvSpPr txBox="1"/>
          <p:nvPr/>
        </p:nvSpPr>
        <p:spPr>
          <a:xfrm>
            <a:off x="4548188" y="4276725"/>
            <a:ext cx="1166812"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FFFFFF"/>
                </a:solidFill>
                <a:latin typeface="Arial"/>
                <a:ea typeface="Arial"/>
                <a:cs typeface="Arial"/>
                <a:sym typeface="Arial"/>
              </a:rPr>
              <a:t>Activation</a:t>
            </a:r>
            <a:endParaRPr/>
          </a:p>
        </p:txBody>
      </p:sp>
      <p:cxnSp>
        <p:nvCxnSpPr>
          <p:cNvPr id="645" name="Google Shape;645;p92"/>
          <p:cNvCxnSpPr/>
          <p:nvPr/>
        </p:nvCxnSpPr>
        <p:spPr>
          <a:xfrm flipH="1">
            <a:off x="3581400" y="4537075"/>
            <a:ext cx="838200" cy="1588"/>
          </a:xfrm>
          <a:prstGeom prst="straightConnector1">
            <a:avLst/>
          </a:prstGeom>
          <a:noFill/>
          <a:ln cap="flat" cmpd="sng" w="19050">
            <a:solidFill>
              <a:srgbClr val="000080"/>
            </a:solidFill>
            <a:prstDash val="solid"/>
            <a:round/>
            <a:headEnd len="med" w="med" type="none"/>
            <a:tailEnd len="med" w="med" type="triangle"/>
          </a:ln>
        </p:spPr>
      </p:cxnSp>
      <p:sp>
        <p:nvSpPr>
          <p:cNvPr id="646" name="Google Shape;646;p92"/>
          <p:cNvSpPr/>
          <p:nvPr/>
        </p:nvSpPr>
        <p:spPr>
          <a:xfrm>
            <a:off x="4664075" y="3567113"/>
            <a:ext cx="501650" cy="64135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19050">
            <a:solidFill>
              <a:srgbClr val="00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47" name="Google Shape;647;p92"/>
          <p:cNvSpPr/>
          <p:nvPr/>
        </p:nvSpPr>
        <p:spPr>
          <a:xfrm flipH="1">
            <a:off x="5165725" y="3567113"/>
            <a:ext cx="503238" cy="639762"/>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19050">
            <a:solidFill>
              <a:srgbClr val="00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cxnSp>
        <p:nvCxnSpPr>
          <p:cNvPr id="648" name="Google Shape;648;p92"/>
          <p:cNvCxnSpPr/>
          <p:nvPr/>
        </p:nvCxnSpPr>
        <p:spPr>
          <a:xfrm flipH="1">
            <a:off x="7162800" y="4689475"/>
            <a:ext cx="381000" cy="1588"/>
          </a:xfrm>
          <a:prstGeom prst="straightConnector1">
            <a:avLst/>
          </a:prstGeom>
          <a:noFill/>
          <a:ln cap="flat" cmpd="sng" w="12700">
            <a:solidFill>
              <a:schemeClr val="lt1"/>
            </a:solidFill>
            <a:prstDash val="solid"/>
            <a:round/>
            <a:headEnd len="med" w="med" type="none"/>
            <a:tailEnd len="med" w="med" type="triangle"/>
          </a:ln>
        </p:spPr>
      </p:cxnSp>
      <p:grpSp>
        <p:nvGrpSpPr>
          <p:cNvPr id="649" name="Google Shape;649;p92"/>
          <p:cNvGrpSpPr/>
          <p:nvPr/>
        </p:nvGrpSpPr>
        <p:grpSpPr>
          <a:xfrm rot="1789063">
            <a:off x="5822453" y="2268898"/>
            <a:ext cx="1015763" cy="757551"/>
            <a:chOff x="2279" y="962"/>
            <a:chExt cx="661" cy="498"/>
          </a:xfrm>
        </p:grpSpPr>
        <p:sp>
          <p:nvSpPr>
            <p:cNvPr id="650" name="Google Shape;650;p92"/>
            <p:cNvSpPr/>
            <p:nvPr/>
          </p:nvSpPr>
          <p:spPr>
            <a:xfrm rot="-708060">
              <a:off x="2312" y="1019"/>
              <a:ext cx="595" cy="384"/>
            </a:xfrm>
            <a:prstGeom prst="flowChartMerge">
              <a:avLst/>
            </a:prstGeom>
            <a:gradFill>
              <a:gsLst>
                <a:gs pos="0">
                  <a:srgbClr val="FF00FF"/>
                </a:gs>
                <a:gs pos="100000">
                  <a:srgbClr val="5C005C"/>
                </a:gs>
              </a:gsLst>
              <a:lin ang="5400000" scaled="0"/>
            </a:gradFill>
            <a:ln>
              <a:noFill/>
            </a:ln>
            <a:effectLst>
              <a:outerShdw rotWithShape="0" algn="ctr" dir="2021404" dist="45791">
                <a:schemeClr val="l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51" name="Google Shape;651;p92"/>
            <p:cNvSpPr txBox="1"/>
            <p:nvPr/>
          </p:nvSpPr>
          <p:spPr>
            <a:xfrm rot="-634536">
              <a:off x="2319" y="1003"/>
              <a:ext cx="472" cy="241"/>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000000"/>
                  </a:solidFill>
                  <a:latin typeface="Arial"/>
                  <a:ea typeface="Arial"/>
                  <a:cs typeface="Arial"/>
                  <a:sym typeface="Arial"/>
                </a:rPr>
                <a:t>TXA</a:t>
              </a:r>
              <a:r>
                <a:rPr b="1" baseline="-25000" lang="en-US" sz="1800">
                  <a:solidFill>
                    <a:srgbClr val="000000"/>
                  </a:solidFill>
                  <a:latin typeface="Arial"/>
                  <a:ea typeface="Arial"/>
                  <a:cs typeface="Arial"/>
                  <a:sym typeface="Arial"/>
                </a:rPr>
                <a:t>2</a:t>
              </a:r>
              <a:endParaRPr b="1" sz="1800">
                <a:solidFill>
                  <a:srgbClr val="000000"/>
                </a:solidFill>
                <a:latin typeface="Arial"/>
                <a:ea typeface="Arial"/>
                <a:cs typeface="Arial"/>
                <a:sym typeface="Arial"/>
              </a:endParaRPr>
            </a:p>
          </p:txBody>
        </p:sp>
      </p:grpSp>
      <p:cxnSp>
        <p:nvCxnSpPr>
          <p:cNvPr id="652" name="Google Shape;652;p92"/>
          <p:cNvCxnSpPr/>
          <p:nvPr/>
        </p:nvCxnSpPr>
        <p:spPr>
          <a:xfrm flipH="1">
            <a:off x="4038600" y="5070475"/>
            <a:ext cx="304800" cy="1588"/>
          </a:xfrm>
          <a:prstGeom prst="straightConnector1">
            <a:avLst/>
          </a:prstGeom>
          <a:noFill/>
          <a:ln cap="flat" cmpd="sng" w="19050">
            <a:solidFill>
              <a:srgbClr val="003366"/>
            </a:solidFill>
            <a:prstDash val="solid"/>
            <a:round/>
            <a:headEnd len="med" w="med" type="none"/>
            <a:tailEnd len="med" w="med" type="none"/>
          </a:ln>
        </p:spPr>
      </p:cxnSp>
      <p:cxnSp>
        <p:nvCxnSpPr>
          <p:cNvPr id="653" name="Google Shape;653;p92"/>
          <p:cNvCxnSpPr/>
          <p:nvPr/>
        </p:nvCxnSpPr>
        <p:spPr>
          <a:xfrm>
            <a:off x="4038600" y="5070475"/>
            <a:ext cx="1588" cy="228600"/>
          </a:xfrm>
          <a:prstGeom prst="straightConnector1">
            <a:avLst/>
          </a:prstGeom>
          <a:noFill/>
          <a:ln cap="flat" cmpd="sng" w="19050">
            <a:solidFill>
              <a:srgbClr val="003366"/>
            </a:solidFill>
            <a:prstDash val="solid"/>
            <a:round/>
            <a:headEnd len="med" w="med" type="none"/>
            <a:tailEnd len="med" w="med" type="triangle"/>
          </a:ln>
        </p:spPr>
      </p:cxnSp>
      <p:cxnSp>
        <p:nvCxnSpPr>
          <p:cNvPr id="654" name="Google Shape;654;p92"/>
          <p:cNvCxnSpPr/>
          <p:nvPr/>
        </p:nvCxnSpPr>
        <p:spPr>
          <a:xfrm>
            <a:off x="5791200" y="5070475"/>
            <a:ext cx="304800" cy="1588"/>
          </a:xfrm>
          <a:prstGeom prst="straightConnector1">
            <a:avLst/>
          </a:prstGeom>
          <a:noFill/>
          <a:ln cap="flat" cmpd="sng" w="19050">
            <a:solidFill>
              <a:srgbClr val="003366"/>
            </a:solidFill>
            <a:prstDash val="solid"/>
            <a:round/>
            <a:headEnd len="med" w="med" type="none"/>
            <a:tailEnd len="med" w="med" type="none"/>
          </a:ln>
        </p:spPr>
      </p:cxnSp>
      <p:cxnSp>
        <p:nvCxnSpPr>
          <p:cNvPr id="655" name="Google Shape;655;p92"/>
          <p:cNvCxnSpPr/>
          <p:nvPr/>
        </p:nvCxnSpPr>
        <p:spPr>
          <a:xfrm>
            <a:off x="6096000" y="5070475"/>
            <a:ext cx="1588" cy="228600"/>
          </a:xfrm>
          <a:prstGeom prst="straightConnector1">
            <a:avLst/>
          </a:prstGeom>
          <a:noFill/>
          <a:ln cap="flat" cmpd="sng" w="19050">
            <a:solidFill>
              <a:srgbClr val="003366"/>
            </a:solidFill>
            <a:prstDash val="solid"/>
            <a:round/>
            <a:headEnd len="med" w="med" type="none"/>
            <a:tailEnd len="med" w="med" type="triangle"/>
          </a:ln>
        </p:spPr>
      </p:cxnSp>
      <p:sp>
        <p:nvSpPr>
          <p:cNvPr id="656" name="Google Shape;656;p92"/>
          <p:cNvSpPr txBox="1"/>
          <p:nvPr/>
        </p:nvSpPr>
        <p:spPr>
          <a:xfrm>
            <a:off x="228600" y="1184275"/>
            <a:ext cx="1212850" cy="6556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FFFF"/>
                </a:solidFill>
                <a:latin typeface="Arial"/>
                <a:ea typeface="Arial"/>
                <a:cs typeface="Arial"/>
                <a:sym typeface="Arial"/>
              </a:rPr>
              <a:t>Activated</a:t>
            </a:r>
            <a:endParaRPr/>
          </a:p>
          <a:p>
            <a:pPr indent="0" lvl="0" marL="0" marR="0" rtl="0" algn="l">
              <a:spcBef>
                <a:spcPts val="90"/>
              </a:spcBef>
              <a:spcAft>
                <a:spcPts val="0"/>
              </a:spcAft>
              <a:buNone/>
            </a:pPr>
            <a:r>
              <a:rPr b="1" lang="en-US" sz="1800">
                <a:solidFill>
                  <a:srgbClr val="FFFFFF"/>
                </a:solidFill>
                <a:latin typeface="Arial"/>
                <a:ea typeface="Arial"/>
                <a:cs typeface="Arial"/>
                <a:sym typeface="Arial"/>
              </a:rPr>
              <a:t>Platelet</a:t>
            </a:r>
            <a:endParaRPr/>
          </a:p>
        </p:txBody>
      </p:sp>
      <p:grpSp>
        <p:nvGrpSpPr>
          <p:cNvPr id="657" name="Google Shape;657;p92"/>
          <p:cNvGrpSpPr/>
          <p:nvPr/>
        </p:nvGrpSpPr>
        <p:grpSpPr>
          <a:xfrm>
            <a:off x="6705600" y="4308475"/>
            <a:ext cx="798512" cy="533400"/>
            <a:chOff x="4464" y="1632"/>
            <a:chExt cx="503" cy="336"/>
          </a:xfrm>
        </p:grpSpPr>
        <p:sp>
          <p:nvSpPr>
            <p:cNvPr id="658" name="Google Shape;658;p92"/>
            <p:cNvSpPr/>
            <p:nvPr/>
          </p:nvSpPr>
          <p:spPr>
            <a:xfrm>
              <a:off x="4554" y="1632"/>
              <a:ext cx="407" cy="48"/>
            </a:xfrm>
            <a:prstGeom prst="rect">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59" name="Google Shape;659;p92"/>
            <p:cNvSpPr/>
            <p:nvPr/>
          </p:nvSpPr>
          <p:spPr>
            <a:xfrm rot="10800000">
              <a:off x="4464" y="1632"/>
              <a:ext cx="226" cy="336"/>
            </a:xfrm>
            <a:prstGeom prst="flowChartDelay">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60" name="Google Shape;660;p92"/>
            <p:cNvSpPr/>
            <p:nvPr/>
          </p:nvSpPr>
          <p:spPr>
            <a:xfrm>
              <a:off x="4560" y="1776"/>
              <a:ext cx="407" cy="48"/>
            </a:xfrm>
            <a:prstGeom prst="rect">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61" name="Google Shape;661;p92"/>
            <p:cNvSpPr/>
            <p:nvPr/>
          </p:nvSpPr>
          <p:spPr>
            <a:xfrm>
              <a:off x="4560" y="1920"/>
              <a:ext cx="407" cy="48"/>
            </a:xfrm>
            <a:prstGeom prst="rect">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cxnSp>
        <p:nvCxnSpPr>
          <p:cNvPr id="662" name="Google Shape;662;p92"/>
          <p:cNvCxnSpPr/>
          <p:nvPr/>
        </p:nvCxnSpPr>
        <p:spPr>
          <a:xfrm flipH="1">
            <a:off x="7162800" y="4460875"/>
            <a:ext cx="381000" cy="1588"/>
          </a:xfrm>
          <a:prstGeom prst="straightConnector1">
            <a:avLst/>
          </a:prstGeom>
          <a:noFill/>
          <a:ln cap="flat" cmpd="sng" w="12700">
            <a:solidFill>
              <a:schemeClr val="lt1"/>
            </a:solidFill>
            <a:prstDash val="solid"/>
            <a:round/>
            <a:headEnd len="med" w="med" type="none"/>
            <a:tailEnd len="med" w="med" type="triangle"/>
          </a:ln>
        </p:spPr>
      </p:cxnSp>
      <p:grpSp>
        <p:nvGrpSpPr>
          <p:cNvPr id="663" name="Google Shape;663;p92"/>
          <p:cNvGrpSpPr/>
          <p:nvPr/>
        </p:nvGrpSpPr>
        <p:grpSpPr>
          <a:xfrm rot="1298431">
            <a:off x="5791200" y="3013074"/>
            <a:ext cx="533400" cy="762001"/>
            <a:chOff x="2928" y="3696"/>
            <a:chExt cx="288" cy="336"/>
          </a:xfrm>
        </p:grpSpPr>
        <p:sp>
          <p:nvSpPr>
            <p:cNvPr id="664" name="Google Shape;664;p92"/>
            <p:cNvSpPr/>
            <p:nvPr/>
          </p:nvSpPr>
          <p:spPr>
            <a:xfrm rot="5400000">
              <a:off x="2928" y="3696"/>
              <a:ext cx="288" cy="288"/>
            </a:xfrm>
            <a:prstGeom prst="chevron">
              <a:avLst>
                <a:gd fmla="val 25000" name="adj"/>
              </a:avLst>
            </a:prstGeom>
            <a:solidFill>
              <a:srgbClr val="FF00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65" name="Google Shape;665;p92"/>
            <p:cNvSpPr/>
            <p:nvPr/>
          </p:nvSpPr>
          <p:spPr>
            <a:xfrm rot="5400000">
              <a:off x="2976" y="3792"/>
              <a:ext cx="192" cy="288"/>
            </a:xfrm>
            <a:prstGeom prst="flowChartDelay">
              <a:avLst/>
            </a:prstGeom>
            <a:gradFill>
              <a:gsLst>
                <a:gs pos="0">
                  <a:srgbClr val="FF00FF"/>
                </a:gs>
                <a:gs pos="100000">
                  <a:srgbClr val="760076"/>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sp>
        <p:nvSpPr>
          <p:cNvPr id="666" name="Google Shape;666;p92"/>
          <p:cNvSpPr txBox="1"/>
          <p:nvPr/>
        </p:nvSpPr>
        <p:spPr>
          <a:xfrm>
            <a:off x="5949950" y="4003675"/>
            <a:ext cx="679450" cy="3667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000000"/>
                </a:solidFill>
                <a:latin typeface="Arial"/>
                <a:ea typeface="Arial"/>
                <a:cs typeface="Arial"/>
                <a:sym typeface="Arial"/>
              </a:rPr>
              <a:t>COX</a:t>
            </a:r>
            <a:endParaRPr/>
          </a:p>
        </p:txBody>
      </p:sp>
      <p:grpSp>
        <p:nvGrpSpPr>
          <p:cNvPr id="667" name="Google Shape;667;p92"/>
          <p:cNvGrpSpPr/>
          <p:nvPr/>
        </p:nvGrpSpPr>
        <p:grpSpPr>
          <a:xfrm rot="-844510">
            <a:off x="4025763" y="3009490"/>
            <a:ext cx="542314" cy="765640"/>
            <a:chOff x="4844" y="1485"/>
            <a:chExt cx="342" cy="531"/>
          </a:xfrm>
        </p:grpSpPr>
        <p:sp>
          <p:nvSpPr>
            <p:cNvPr id="668" name="Google Shape;668;p92"/>
            <p:cNvSpPr/>
            <p:nvPr/>
          </p:nvSpPr>
          <p:spPr>
            <a:xfrm rot="-5441540">
              <a:off x="4823" y="1511"/>
              <a:ext cx="384" cy="337"/>
            </a:xfrm>
            <a:prstGeom prst="flowChartOnlineStorage">
              <a:avLst/>
            </a:prstGeom>
            <a:gradFill>
              <a:gsLst>
                <a:gs pos="0">
                  <a:srgbClr val="FFFF00"/>
                </a:gs>
                <a:gs pos="100000">
                  <a:srgbClr val="FF660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69" name="Google Shape;669;p92"/>
            <p:cNvSpPr/>
            <p:nvPr/>
          </p:nvSpPr>
          <p:spPr>
            <a:xfrm rot="5400000">
              <a:off x="4848" y="1680"/>
              <a:ext cx="336" cy="336"/>
            </a:xfrm>
            <a:prstGeom prst="flowChartDelay">
              <a:avLst/>
            </a:prstGeom>
            <a:gradFill>
              <a:gsLst>
                <a:gs pos="0">
                  <a:srgbClr val="FFCC00"/>
                </a:gs>
                <a:gs pos="100000">
                  <a:srgbClr val="FF330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sp>
        <p:nvSpPr>
          <p:cNvPr id="670" name="Google Shape;670;p92"/>
          <p:cNvSpPr/>
          <p:nvPr/>
        </p:nvSpPr>
        <p:spPr>
          <a:xfrm flipH="1" rot="10800000">
            <a:off x="3581400" y="3851275"/>
            <a:ext cx="838200" cy="6858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cap="flat" cmpd="sng" w="19050">
            <a:solidFill>
              <a:srgbClr val="00008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71" name="Google Shape;671;p92"/>
          <p:cNvSpPr/>
          <p:nvPr/>
        </p:nvSpPr>
        <p:spPr>
          <a:xfrm>
            <a:off x="4343400" y="4994275"/>
            <a:ext cx="1524000" cy="355600"/>
          </a:xfrm>
          <a:prstGeom prst="rect">
            <a:avLst/>
          </a:prstGeom>
          <a:solidFill>
            <a:schemeClr val="lt2"/>
          </a:solidFill>
          <a:ln>
            <a:noFill/>
          </a:ln>
          <a:effectLst>
            <a:outerShdw rotWithShape="0" algn="ctr" dir="2700000" dist="17961">
              <a:schemeClr val="dk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72" name="Google Shape;672;p92"/>
          <p:cNvSpPr txBox="1"/>
          <p:nvPr/>
        </p:nvSpPr>
        <p:spPr>
          <a:xfrm>
            <a:off x="4343400" y="4994275"/>
            <a:ext cx="1600200" cy="33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FFFFFF"/>
                </a:solidFill>
                <a:latin typeface="Arial"/>
                <a:ea typeface="Arial"/>
                <a:cs typeface="Arial"/>
                <a:sym typeface="Arial"/>
              </a:rPr>
              <a:t>Degranulation</a:t>
            </a:r>
            <a:endParaRPr/>
          </a:p>
        </p:txBody>
      </p:sp>
      <p:grpSp>
        <p:nvGrpSpPr>
          <p:cNvPr id="673" name="Google Shape;673;p92"/>
          <p:cNvGrpSpPr/>
          <p:nvPr/>
        </p:nvGrpSpPr>
        <p:grpSpPr>
          <a:xfrm rot="6650062">
            <a:off x="1812575" y="1046856"/>
            <a:ext cx="311269" cy="583800"/>
            <a:chOff x="4844" y="1485"/>
            <a:chExt cx="342" cy="531"/>
          </a:xfrm>
        </p:grpSpPr>
        <p:sp>
          <p:nvSpPr>
            <p:cNvPr id="674" name="Google Shape;674;p92"/>
            <p:cNvSpPr/>
            <p:nvPr/>
          </p:nvSpPr>
          <p:spPr>
            <a:xfrm rot="-5441540">
              <a:off x="4823" y="1511"/>
              <a:ext cx="384" cy="337"/>
            </a:xfrm>
            <a:prstGeom prst="flowChartOnlineStorage">
              <a:avLst/>
            </a:prstGeom>
            <a:gradFill>
              <a:gsLst>
                <a:gs pos="0">
                  <a:srgbClr val="FFFF00"/>
                </a:gs>
                <a:gs pos="100000">
                  <a:srgbClr val="FF660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75" name="Google Shape;675;p92"/>
            <p:cNvSpPr/>
            <p:nvPr/>
          </p:nvSpPr>
          <p:spPr>
            <a:xfrm rot="5400000">
              <a:off x="4848" y="1680"/>
              <a:ext cx="336" cy="336"/>
            </a:xfrm>
            <a:prstGeom prst="flowChartDelay">
              <a:avLst/>
            </a:prstGeom>
            <a:gradFill>
              <a:gsLst>
                <a:gs pos="0">
                  <a:srgbClr val="FFCC00"/>
                </a:gs>
                <a:gs pos="100000">
                  <a:srgbClr val="FF3300"/>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nvGrpSpPr>
          <p:cNvPr id="676" name="Google Shape;676;p92"/>
          <p:cNvGrpSpPr/>
          <p:nvPr/>
        </p:nvGrpSpPr>
        <p:grpSpPr>
          <a:xfrm rot="3983914">
            <a:off x="419100" y="2601913"/>
            <a:ext cx="533400" cy="304800"/>
            <a:chOff x="4464" y="1632"/>
            <a:chExt cx="503" cy="336"/>
          </a:xfrm>
        </p:grpSpPr>
        <p:sp>
          <p:nvSpPr>
            <p:cNvPr id="677" name="Google Shape;677;p92"/>
            <p:cNvSpPr/>
            <p:nvPr/>
          </p:nvSpPr>
          <p:spPr>
            <a:xfrm>
              <a:off x="4554" y="1632"/>
              <a:ext cx="407" cy="48"/>
            </a:xfrm>
            <a:prstGeom prst="rect">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78" name="Google Shape;678;p92"/>
            <p:cNvSpPr/>
            <p:nvPr/>
          </p:nvSpPr>
          <p:spPr>
            <a:xfrm rot="10800000">
              <a:off x="4464" y="1632"/>
              <a:ext cx="226" cy="336"/>
            </a:xfrm>
            <a:prstGeom prst="flowChartDelay">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79" name="Google Shape;679;p92"/>
            <p:cNvSpPr/>
            <p:nvPr/>
          </p:nvSpPr>
          <p:spPr>
            <a:xfrm>
              <a:off x="4560" y="1776"/>
              <a:ext cx="407" cy="48"/>
            </a:xfrm>
            <a:prstGeom prst="rect">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80" name="Google Shape;680;p92"/>
            <p:cNvSpPr/>
            <p:nvPr/>
          </p:nvSpPr>
          <p:spPr>
            <a:xfrm>
              <a:off x="4560" y="1920"/>
              <a:ext cx="407" cy="48"/>
            </a:xfrm>
            <a:prstGeom prst="rect">
              <a:avLst/>
            </a:prstGeom>
            <a:solidFill>
              <a:srgbClr val="CC99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sp>
        <p:nvSpPr>
          <p:cNvPr id="681" name="Google Shape;681;p92"/>
          <p:cNvSpPr/>
          <p:nvPr/>
        </p:nvSpPr>
        <p:spPr>
          <a:xfrm>
            <a:off x="5867400" y="2784475"/>
            <a:ext cx="1155700" cy="1524000"/>
          </a:xfrm>
          <a:custGeom>
            <a:rect b="b" l="l" r="r" t="t"/>
            <a:pathLst>
              <a:path extrusionOk="0" h="960" w="728">
                <a:moveTo>
                  <a:pt x="0" y="960"/>
                </a:moveTo>
                <a:cubicBezTo>
                  <a:pt x="140" y="936"/>
                  <a:pt x="280" y="912"/>
                  <a:pt x="384" y="864"/>
                </a:cubicBezTo>
                <a:cubicBezTo>
                  <a:pt x="488" y="816"/>
                  <a:pt x="568" y="752"/>
                  <a:pt x="624" y="672"/>
                </a:cubicBezTo>
                <a:cubicBezTo>
                  <a:pt x="680" y="592"/>
                  <a:pt x="712" y="472"/>
                  <a:pt x="720" y="384"/>
                </a:cubicBezTo>
                <a:cubicBezTo>
                  <a:pt x="728" y="296"/>
                  <a:pt x="696" y="208"/>
                  <a:pt x="672" y="144"/>
                </a:cubicBezTo>
                <a:cubicBezTo>
                  <a:pt x="648" y="80"/>
                  <a:pt x="612" y="40"/>
                  <a:pt x="576" y="0"/>
                </a:cubicBezTo>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nvGrpSpPr>
          <p:cNvPr id="682" name="Google Shape;682;p92"/>
          <p:cNvGrpSpPr/>
          <p:nvPr/>
        </p:nvGrpSpPr>
        <p:grpSpPr>
          <a:xfrm>
            <a:off x="6538414" y="2936875"/>
            <a:ext cx="2300786" cy="1098523"/>
            <a:chOff x="4119" y="1440"/>
            <a:chExt cx="1449" cy="791"/>
          </a:xfrm>
        </p:grpSpPr>
        <p:grpSp>
          <p:nvGrpSpPr>
            <p:cNvPr id="683" name="Google Shape;683;p92"/>
            <p:cNvGrpSpPr/>
            <p:nvPr/>
          </p:nvGrpSpPr>
          <p:grpSpPr>
            <a:xfrm>
              <a:off x="4896" y="1440"/>
              <a:ext cx="672" cy="288"/>
              <a:chOff x="1536" y="384"/>
              <a:chExt cx="672" cy="288"/>
            </a:xfrm>
          </p:grpSpPr>
          <p:sp>
            <p:nvSpPr>
              <p:cNvPr id="684" name="Google Shape;684;p92"/>
              <p:cNvSpPr/>
              <p:nvPr/>
            </p:nvSpPr>
            <p:spPr>
              <a:xfrm>
                <a:off x="1536" y="384"/>
                <a:ext cx="672" cy="288"/>
              </a:xfrm>
              <a:prstGeom prst="rect">
                <a:avLst/>
              </a:prstGeom>
              <a:solidFill>
                <a:srgbClr val="FF0000"/>
              </a:solidFill>
              <a:ln>
                <a:noFill/>
              </a:ln>
              <a:effectLst>
                <a:outerShdw rotWithShape="0" algn="ctr" dir="2700000" dist="35921">
                  <a:schemeClr val="folHlink"/>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85" name="Google Shape;685;p92"/>
              <p:cNvSpPr txBox="1"/>
              <p:nvPr/>
            </p:nvSpPr>
            <p:spPr>
              <a:xfrm>
                <a:off x="1536" y="432"/>
                <a:ext cx="672" cy="219"/>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lang="en-US" sz="2000">
                    <a:solidFill>
                      <a:srgbClr val="FFFFFF"/>
                    </a:solidFill>
                    <a:latin typeface="Arial"/>
                    <a:ea typeface="Arial"/>
                    <a:cs typeface="Arial"/>
                    <a:sym typeface="Arial"/>
                  </a:rPr>
                  <a:t>Aspirin</a:t>
                </a:r>
                <a:endParaRPr/>
              </a:p>
            </p:txBody>
          </p:sp>
        </p:grpSp>
        <p:sp>
          <p:nvSpPr>
            <p:cNvPr id="686" name="Google Shape;686;p92"/>
            <p:cNvSpPr/>
            <p:nvPr/>
          </p:nvSpPr>
          <p:spPr>
            <a:xfrm rot="-743980">
              <a:off x="4137" y="2012"/>
              <a:ext cx="234" cy="196"/>
            </a:xfrm>
            <a:prstGeom prst="flowChartSummingJunction">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cxnSp>
          <p:nvCxnSpPr>
            <p:cNvPr id="687" name="Google Shape;687;p92"/>
            <p:cNvCxnSpPr/>
            <p:nvPr/>
          </p:nvCxnSpPr>
          <p:spPr>
            <a:xfrm flipH="1">
              <a:off x="4368" y="1776"/>
              <a:ext cx="528" cy="240"/>
            </a:xfrm>
            <a:prstGeom prst="straightConnector1">
              <a:avLst/>
            </a:prstGeom>
            <a:noFill/>
            <a:ln cap="flat" cmpd="sng" w="25400">
              <a:solidFill>
                <a:srgbClr val="FF0000"/>
              </a:solidFill>
              <a:prstDash val="solid"/>
              <a:round/>
              <a:headEnd len="med" w="med" type="none"/>
              <a:tailEnd len="med" w="med" type="triangle"/>
            </a:ln>
          </p:spPr>
        </p:cxnSp>
      </p:grpSp>
      <p:sp>
        <p:nvSpPr>
          <p:cNvPr id="688" name="Google Shape;688;p92"/>
          <p:cNvSpPr/>
          <p:nvPr/>
        </p:nvSpPr>
        <p:spPr>
          <a:xfrm>
            <a:off x="6972300" y="3013075"/>
            <a:ext cx="38100" cy="304800"/>
          </a:xfrm>
          <a:custGeom>
            <a:rect b="b" l="l" r="r" t="t"/>
            <a:pathLst>
              <a:path extrusionOk="0" h="192" w="24">
                <a:moveTo>
                  <a:pt x="24" y="192"/>
                </a:moveTo>
                <a:cubicBezTo>
                  <a:pt x="12" y="132"/>
                  <a:pt x="0" y="72"/>
                  <a:pt x="24" y="0"/>
                </a:cubicBezTo>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89" name="Google Shape;689;p92"/>
          <p:cNvSpPr/>
          <p:nvPr/>
        </p:nvSpPr>
        <p:spPr>
          <a:xfrm>
            <a:off x="7010400" y="3317875"/>
            <a:ext cx="914400" cy="9144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90" name="Google Shape;690;p92"/>
          <p:cNvSpPr/>
          <p:nvPr/>
        </p:nvSpPr>
        <p:spPr>
          <a:xfrm>
            <a:off x="7010400" y="3317875"/>
            <a:ext cx="914400" cy="9144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91" name="Google Shape;691;p92"/>
          <p:cNvSpPr/>
          <p:nvPr/>
        </p:nvSpPr>
        <p:spPr>
          <a:xfrm flipH="1" rot="10800000">
            <a:off x="7162800" y="2708275"/>
            <a:ext cx="533400" cy="457200"/>
          </a:xfrm>
          <a:custGeom>
            <a:rect b="b" l="l" r="r" t="t"/>
            <a:pathLst>
              <a:path extrusionOk="0" fill="none" h="21600" w="21600">
                <a:moveTo>
                  <a:pt x="-1" y="0"/>
                </a:moveTo>
                <a:cubicBezTo>
                  <a:pt x="11929" y="0"/>
                  <a:pt x="21600" y="9670"/>
                  <a:pt x="21600" y="21600"/>
                </a:cubicBezTo>
              </a:path>
              <a:path extrusionOk="0" h="21600" w="21600">
                <a:moveTo>
                  <a:pt x="-1" y="0"/>
                </a:moveTo>
                <a:cubicBezTo>
                  <a:pt x="11929" y="0"/>
                  <a:pt x="21600" y="9670"/>
                  <a:pt x="21600" y="21600"/>
                </a:cubicBezTo>
                <a:lnTo>
                  <a:pt x="0" y="21600"/>
                </a:lnTo>
                <a:lnTo>
                  <a:pt x="-1" y="0"/>
                </a:lnTo>
                <a:close/>
              </a:path>
            </a:pathLst>
          </a:cu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692" name="Google Shape;692;p92"/>
          <p:cNvSpPr txBox="1"/>
          <p:nvPr/>
        </p:nvSpPr>
        <p:spPr>
          <a:xfrm>
            <a:off x="3733800" y="4765675"/>
            <a:ext cx="3048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FF00"/>
                </a:solidFill>
                <a:latin typeface="Arial"/>
                <a:ea typeface="Arial"/>
                <a:cs typeface="Arial"/>
                <a:sym typeface="Arial"/>
              </a:rPr>
              <a:t>α</a:t>
            </a:r>
            <a:endParaRPr b="1" sz="2000">
              <a:solidFill>
                <a:srgbClr val="00FF00"/>
              </a:solidFill>
              <a:latin typeface="Arial"/>
              <a:ea typeface="Arial"/>
              <a:cs typeface="Arial"/>
              <a:sym typeface="Arial"/>
            </a:endParaRPr>
          </a:p>
        </p:txBody>
      </p:sp>
      <p:sp>
        <p:nvSpPr>
          <p:cNvPr id="693" name="Google Shape;693;p92"/>
          <p:cNvSpPr txBox="1"/>
          <p:nvPr/>
        </p:nvSpPr>
        <p:spPr>
          <a:xfrm>
            <a:off x="6096000" y="4841875"/>
            <a:ext cx="304800" cy="3968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rgbClr val="00FF00"/>
                </a:solidFill>
                <a:latin typeface="Arial"/>
                <a:ea typeface="Arial"/>
                <a:cs typeface="Arial"/>
                <a:sym typeface="Arial"/>
              </a:rPr>
              <a:t>δ</a:t>
            </a:r>
            <a:endParaRPr b="1" sz="2000">
              <a:solidFill>
                <a:srgbClr val="00FF00"/>
              </a:solidFill>
              <a:latin typeface="Arial"/>
              <a:ea typeface="Arial"/>
              <a:cs typeface="Arial"/>
              <a:sym typeface="Arial"/>
            </a:endParaRPr>
          </a:p>
        </p:txBody>
      </p:sp>
      <p:sp>
        <p:nvSpPr>
          <p:cNvPr id="694" name="Google Shape;694;p92"/>
          <p:cNvSpPr txBox="1"/>
          <p:nvPr/>
        </p:nvSpPr>
        <p:spPr>
          <a:xfrm>
            <a:off x="2514600" y="2860675"/>
            <a:ext cx="1177925" cy="825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FFFFFF"/>
                </a:solidFill>
                <a:latin typeface="Arial"/>
                <a:ea typeface="Arial"/>
                <a:cs typeface="Arial"/>
                <a:sym typeface="Arial"/>
              </a:rPr>
              <a:t>Gp IIb/IIIa </a:t>
            </a:r>
            <a:endParaRPr b="1" sz="1600">
              <a:solidFill>
                <a:srgbClr val="FFFFFF"/>
              </a:solidFill>
              <a:latin typeface="Arial"/>
              <a:ea typeface="Arial"/>
              <a:cs typeface="Arial"/>
              <a:sym typeface="Arial"/>
            </a:endParaRPr>
          </a:p>
          <a:p>
            <a:pPr indent="0" lvl="0" marL="0" marR="0" rtl="0" algn="ctr">
              <a:spcBef>
                <a:spcPts val="0"/>
              </a:spcBef>
              <a:spcAft>
                <a:spcPts val="0"/>
              </a:spcAft>
              <a:buNone/>
            </a:pPr>
            <a:r>
              <a:rPr b="1" lang="en-US" sz="1600">
                <a:solidFill>
                  <a:srgbClr val="FFFFFF"/>
                </a:solidFill>
                <a:latin typeface="Arial"/>
                <a:ea typeface="Arial"/>
                <a:cs typeface="Arial"/>
                <a:sym typeface="Arial"/>
              </a:rPr>
              <a:t>fibrinogen</a:t>
            </a:r>
            <a:endParaRPr/>
          </a:p>
          <a:p>
            <a:pPr indent="0" lvl="0" marL="0" marR="0" rtl="0" algn="ctr">
              <a:spcBef>
                <a:spcPts val="0"/>
              </a:spcBef>
              <a:spcAft>
                <a:spcPts val="0"/>
              </a:spcAft>
              <a:buNone/>
            </a:pPr>
            <a:r>
              <a:rPr b="1" lang="en-US" sz="1600">
                <a:solidFill>
                  <a:srgbClr val="FFFFFF"/>
                </a:solidFill>
                <a:latin typeface="Arial"/>
                <a:ea typeface="Arial"/>
                <a:cs typeface="Arial"/>
                <a:sym typeface="Arial"/>
              </a:rPr>
              <a:t>receptor</a:t>
            </a:r>
            <a:endParaRPr/>
          </a:p>
        </p:txBody>
      </p:sp>
      <p:cxnSp>
        <p:nvCxnSpPr>
          <p:cNvPr id="695" name="Google Shape;695;p92"/>
          <p:cNvCxnSpPr/>
          <p:nvPr/>
        </p:nvCxnSpPr>
        <p:spPr>
          <a:xfrm>
            <a:off x="2133600" y="2251075"/>
            <a:ext cx="685800" cy="533400"/>
          </a:xfrm>
          <a:prstGeom prst="straightConnector1">
            <a:avLst/>
          </a:prstGeom>
          <a:noFill/>
          <a:ln cap="flat" cmpd="sng" w="9525">
            <a:solidFill>
              <a:schemeClr val="lt1"/>
            </a:solidFill>
            <a:prstDash val="solid"/>
            <a:round/>
            <a:headEnd len="med" w="med" type="none"/>
            <a:tailEnd len="med" w="med" type="none"/>
          </a:ln>
        </p:spPr>
      </p:cxnSp>
      <p:cxnSp>
        <p:nvCxnSpPr>
          <p:cNvPr id="696" name="Google Shape;696;p92"/>
          <p:cNvCxnSpPr/>
          <p:nvPr/>
        </p:nvCxnSpPr>
        <p:spPr>
          <a:xfrm flipH="1">
            <a:off x="3048000" y="3698875"/>
            <a:ext cx="1588" cy="457200"/>
          </a:xfrm>
          <a:prstGeom prst="straightConnector1">
            <a:avLst/>
          </a:prstGeom>
          <a:noFill/>
          <a:ln cap="flat" cmpd="sng" w="9525">
            <a:solidFill>
              <a:schemeClr val="lt1"/>
            </a:solidFill>
            <a:prstDash val="solid"/>
            <a:round/>
            <a:headEnd len="med" w="med" type="none"/>
            <a:tailEnd len="med" w="med" type="none"/>
          </a:ln>
        </p:spPr>
      </p:cxnSp>
      <p:grpSp>
        <p:nvGrpSpPr>
          <p:cNvPr id="697" name="Google Shape;697;p92"/>
          <p:cNvGrpSpPr/>
          <p:nvPr/>
        </p:nvGrpSpPr>
        <p:grpSpPr>
          <a:xfrm>
            <a:off x="2895600" y="1031875"/>
            <a:ext cx="2133600" cy="1096963"/>
            <a:chOff x="2895600" y="381000"/>
            <a:chExt cx="2133600" cy="1097280"/>
          </a:xfrm>
        </p:grpSpPr>
        <p:sp>
          <p:nvSpPr>
            <p:cNvPr id="698" name="Google Shape;698;p92"/>
            <p:cNvSpPr/>
            <p:nvPr/>
          </p:nvSpPr>
          <p:spPr>
            <a:xfrm>
              <a:off x="2895600" y="381000"/>
              <a:ext cx="2011680" cy="1097280"/>
            </a:xfrm>
            <a:prstGeom prst="rect">
              <a:avLst/>
            </a:prstGeom>
            <a:solidFill>
              <a:srgbClr val="FF0000"/>
            </a:solidFill>
            <a:ln>
              <a:noFill/>
            </a:ln>
            <a:effectLst>
              <a:outerShdw rotWithShape="0" algn="ctr" dir="2700000" dist="35921">
                <a:schemeClr val="folHlink"/>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699" name="Google Shape;699;p92"/>
            <p:cNvSpPr txBox="1"/>
            <p:nvPr/>
          </p:nvSpPr>
          <p:spPr>
            <a:xfrm>
              <a:off x="2895600" y="447694"/>
              <a:ext cx="2133600" cy="9241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FFFF"/>
                  </a:solidFill>
                  <a:latin typeface="Arial"/>
                  <a:ea typeface="Arial"/>
                  <a:cs typeface="Arial"/>
                  <a:sym typeface="Arial"/>
                </a:rPr>
                <a:t>ADP P2Y12 receptor antagonists</a:t>
              </a:r>
              <a:endParaRPr/>
            </a:p>
          </p:txBody>
        </p:sp>
      </p:grpSp>
      <p:grpSp>
        <p:nvGrpSpPr>
          <p:cNvPr id="700" name="Google Shape;700;p92"/>
          <p:cNvGrpSpPr/>
          <p:nvPr/>
        </p:nvGrpSpPr>
        <p:grpSpPr>
          <a:xfrm>
            <a:off x="3918645" y="1489075"/>
            <a:ext cx="1720155" cy="1720155"/>
            <a:chOff x="2468" y="528"/>
            <a:chExt cx="1084" cy="1084"/>
          </a:xfrm>
        </p:grpSpPr>
        <p:sp>
          <p:nvSpPr>
            <p:cNvPr id="701" name="Google Shape;701;p92"/>
            <p:cNvSpPr/>
            <p:nvPr/>
          </p:nvSpPr>
          <p:spPr>
            <a:xfrm rot="-743980">
              <a:off x="2496" y="1296"/>
              <a:ext cx="288" cy="288"/>
            </a:xfrm>
            <a:prstGeom prst="flowChartSummingJunction">
              <a:avLst/>
            </a:pr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02" name="Google Shape;702;p92"/>
            <p:cNvSpPr/>
            <p:nvPr/>
          </p:nvSpPr>
          <p:spPr>
            <a:xfrm>
              <a:off x="2952" y="528"/>
              <a:ext cx="600" cy="864"/>
            </a:xfrm>
            <a:custGeom>
              <a:rect b="b" l="l" r="r" t="t"/>
              <a:pathLst>
                <a:path extrusionOk="0" h="928" w="600">
                  <a:moveTo>
                    <a:pt x="0" y="928"/>
                  </a:moveTo>
                  <a:cubicBezTo>
                    <a:pt x="104" y="920"/>
                    <a:pt x="208" y="912"/>
                    <a:pt x="288" y="880"/>
                  </a:cubicBezTo>
                  <a:cubicBezTo>
                    <a:pt x="368" y="848"/>
                    <a:pt x="432" y="792"/>
                    <a:pt x="480" y="736"/>
                  </a:cubicBezTo>
                  <a:cubicBezTo>
                    <a:pt x="528" y="680"/>
                    <a:pt x="560" y="616"/>
                    <a:pt x="576" y="544"/>
                  </a:cubicBezTo>
                  <a:cubicBezTo>
                    <a:pt x="592" y="472"/>
                    <a:pt x="600" y="376"/>
                    <a:pt x="576" y="304"/>
                  </a:cubicBezTo>
                  <a:cubicBezTo>
                    <a:pt x="552" y="232"/>
                    <a:pt x="488" y="160"/>
                    <a:pt x="432" y="112"/>
                  </a:cubicBezTo>
                  <a:cubicBezTo>
                    <a:pt x="376" y="64"/>
                    <a:pt x="288" y="32"/>
                    <a:pt x="240" y="16"/>
                  </a:cubicBezTo>
                  <a:cubicBezTo>
                    <a:pt x="192" y="0"/>
                    <a:pt x="160" y="16"/>
                    <a:pt x="144" y="16"/>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703" name="Google Shape;703;p92"/>
          <p:cNvGrpSpPr/>
          <p:nvPr/>
        </p:nvGrpSpPr>
        <p:grpSpPr>
          <a:xfrm>
            <a:off x="2190251" y="1294071"/>
            <a:ext cx="751387" cy="383659"/>
            <a:chOff x="1380" y="405"/>
            <a:chExt cx="473" cy="242"/>
          </a:xfrm>
        </p:grpSpPr>
        <p:sp>
          <p:nvSpPr>
            <p:cNvPr id="704" name="Google Shape;704;p92"/>
            <p:cNvSpPr/>
            <p:nvPr/>
          </p:nvSpPr>
          <p:spPr>
            <a:xfrm rot="-743980">
              <a:off x="1398" y="428"/>
              <a:ext cx="234" cy="196"/>
            </a:xfrm>
            <a:prstGeom prst="flowChartSummingJunction">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cxnSp>
          <p:nvCxnSpPr>
            <p:cNvPr id="705" name="Google Shape;705;p92"/>
            <p:cNvCxnSpPr/>
            <p:nvPr/>
          </p:nvCxnSpPr>
          <p:spPr>
            <a:xfrm rot="10800000">
              <a:off x="1680" y="528"/>
              <a:ext cx="173" cy="0"/>
            </a:xfrm>
            <a:prstGeom prst="straightConnector1">
              <a:avLst/>
            </a:prstGeom>
            <a:noFill/>
            <a:ln cap="flat" cmpd="sng" w="25400">
              <a:solidFill>
                <a:srgbClr val="FF3300"/>
              </a:solidFill>
              <a:prstDash val="solid"/>
              <a:round/>
              <a:headEnd len="med" w="med" type="none"/>
              <a:tailEnd len="med" w="med" type="triangle"/>
            </a:ln>
          </p:spPr>
        </p:cxnSp>
      </p:grpSp>
      <p:grpSp>
        <p:nvGrpSpPr>
          <p:cNvPr id="706" name="Google Shape;706;p92"/>
          <p:cNvGrpSpPr/>
          <p:nvPr/>
        </p:nvGrpSpPr>
        <p:grpSpPr>
          <a:xfrm>
            <a:off x="6629400" y="5578475"/>
            <a:ext cx="2971800" cy="1082675"/>
            <a:chOff x="4032" y="3228"/>
            <a:chExt cx="1872" cy="682"/>
          </a:xfrm>
        </p:grpSpPr>
        <p:sp>
          <p:nvSpPr>
            <p:cNvPr id="707" name="Google Shape;707;p92"/>
            <p:cNvSpPr txBox="1"/>
            <p:nvPr/>
          </p:nvSpPr>
          <p:spPr>
            <a:xfrm>
              <a:off x="4608" y="3228"/>
              <a:ext cx="1296" cy="682"/>
            </a:xfrm>
            <a:prstGeom prst="rect">
              <a:avLst/>
            </a:prstGeom>
            <a:noFill/>
            <a:ln>
              <a:noFill/>
            </a:ln>
          </p:spPr>
          <p:txBody>
            <a:bodyPr anchorCtr="0" anchor="t" bIns="45700" lIns="91425" spcFirstLastPara="1" rIns="91425" wrap="square" tIns="45700">
              <a:noAutofit/>
            </a:bodyPr>
            <a:lstStyle/>
            <a:p>
              <a:pPr indent="0" lvl="0" marL="0" marR="0" rtl="0" algn="l">
                <a:lnSpc>
                  <a:spcPct val="35000"/>
                </a:lnSpc>
                <a:spcBef>
                  <a:spcPts val="0"/>
                </a:spcBef>
                <a:spcAft>
                  <a:spcPts val="0"/>
                </a:spcAft>
                <a:buNone/>
              </a:pPr>
              <a:r>
                <a:rPr b="1" lang="en-US" sz="1300" u="sng">
                  <a:solidFill>
                    <a:srgbClr val="FFFFFF"/>
                  </a:solidFill>
                  <a:latin typeface="Arial"/>
                  <a:ea typeface="Arial"/>
                  <a:cs typeface="Arial"/>
                  <a:sym typeface="Arial"/>
                </a:rPr>
                <a:t>Platelet agonists</a:t>
              </a:r>
              <a:endParaRPr b="1" sz="1300">
                <a:solidFill>
                  <a:srgbClr val="FFFFFF"/>
                </a:solidFill>
                <a:latin typeface="Arial"/>
                <a:ea typeface="Arial"/>
                <a:cs typeface="Arial"/>
                <a:sym typeface="Arial"/>
              </a:endParaRPr>
            </a:p>
            <a:p>
              <a:pPr indent="0" lvl="0" marL="0" marR="0" rtl="0" algn="l">
                <a:lnSpc>
                  <a:spcPct val="35000"/>
                </a:lnSpc>
                <a:spcBef>
                  <a:spcPts val="975"/>
                </a:spcBef>
                <a:spcAft>
                  <a:spcPts val="0"/>
                </a:spcAft>
                <a:buNone/>
              </a:pPr>
              <a:r>
                <a:rPr b="1" lang="en-US" sz="1300">
                  <a:solidFill>
                    <a:srgbClr val="FFFFFF"/>
                  </a:solidFill>
                  <a:latin typeface="Arial"/>
                  <a:ea typeface="Arial"/>
                  <a:cs typeface="Arial"/>
                  <a:sym typeface="Arial"/>
                </a:rPr>
                <a:t>ADP</a:t>
              </a:r>
              <a:endParaRPr/>
            </a:p>
            <a:p>
              <a:pPr indent="0" lvl="0" marL="0" marR="0" rtl="0" algn="l">
                <a:lnSpc>
                  <a:spcPct val="35000"/>
                </a:lnSpc>
                <a:spcBef>
                  <a:spcPts val="650"/>
                </a:spcBef>
                <a:spcAft>
                  <a:spcPts val="0"/>
                </a:spcAft>
                <a:buNone/>
              </a:pPr>
              <a:r>
                <a:rPr b="1" lang="en-US" sz="1300">
                  <a:solidFill>
                    <a:srgbClr val="FFFFFF"/>
                  </a:solidFill>
                  <a:latin typeface="Arial"/>
                  <a:ea typeface="Arial"/>
                  <a:cs typeface="Arial"/>
                  <a:sym typeface="Arial"/>
                </a:rPr>
                <a:t>ATP</a:t>
              </a:r>
              <a:endParaRPr/>
            </a:p>
            <a:p>
              <a:pPr indent="0" lvl="0" marL="0" marR="0" rtl="0" algn="l">
                <a:lnSpc>
                  <a:spcPct val="35000"/>
                </a:lnSpc>
                <a:spcBef>
                  <a:spcPts val="650"/>
                </a:spcBef>
                <a:spcAft>
                  <a:spcPts val="0"/>
                </a:spcAft>
                <a:buNone/>
              </a:pPr>
              <a:r>
                <a:rPr b="1" lang="en-US" sz="1300">
                  <a:solidFill>
                    <a:srgbClr val="FFFFFF"/>
                  </a:solidFill>
                  <a:latin typeface="Arial"/>
                  <a:ea typeface="Arial"/>
                  <a:cs typeface="Arial"/>
                  <a:sym typeface="Arial"/>
                </a:rPr>
                <a:t>serotonin</a:t>
              </a:r>
              <a:endParaRPr/>
            </a:p>
            <a:p>
              <a:pPr indent="0" lvl="0" marL="0" marR="0" rtl="0" algn="l">
                <a:lnSpc>
                  <a:spcPct val="35000"/>
                </a:lnSpc>
                <a:spcBef>
                  <a:spcPts val="650"/>
                </a:spcBef>
                <a:spcAft>
                  <a:spcPts val="0"/>
                </a:spcAft>
                <a:buNone/>
              </a:pPr>
              <a:r>
                <a:rPr b="1" lang="en-US" sz="1300">
                  <a:solidFill>
                    <a:srgbClr val="FFFFFF"/>
                  </a:solidFill>
                  <a:latin typeface="Arial"/>
                  <a:ea typeface="Arial"/>
                  <a:cs typeface="Arial"/>
                  <a:sym typeface="Arial"/>
                </a:rPr>
                <a:t>calcium</a:t>
              </a:r>
              <a:endParaRPr/>
            </a:p>
            <a:p>
              <a:pPr indent="0" lvl="0" marL="0" marR="0" rtl="0" algn="l">
                <a:lnSpc>
                  <a:spcPct val="35000"/>
                </a:lnSpc>
                <a:spcBef>
                  <a:spcPts val="650"/>
                </a:spcBef>
                <a:spcAft>
                  <a:spcPts val="0"/>
                </a:spcAft>
                <a:buNone/>
              </a:pPr>
              <a:r>
                <a:rPr b="1" lang="en-US" sz="1300">
                  <a:solidFill>
                    <a:srgbClr val="FFFFFF"/>
                  </a:solidFill>
                  <a:latin typeface="Arial"/>
                  <a:ea typeface="Arial"/>
                  <a:cs typeface="Arial"/>
                  <a:sym typeface="Arial"/>
                </a:rPr>
                <a:t>magnesium</a:t>
              </a:r>
              <a:endParaRPr/>
            </a:p>
          </p:txBody>
        </p:sp>
        <p:sp>
          <p:nvSpPr>
            <p:cNvPr id="708" name="Google Shape;708;p92"/>
            <p:cNvSpPr/>
            <p:nvPr/>
          </p:nvSpPr>
          <p:spPr>
            <a:xfrm>
              <a:off x="4272" y="3276"/>
              <a:ext cx="327" cy="634"/>
            </a:xfrm>
            <a:prstGeom prst="leftBrace">
              <a:avLst>
                <a:gd fmla="val 141670" name="adj1"/>
                <a:gd fmla="val 50000" name="adj2"/>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cxnSp>
          <p:nvCxnSpPr>
            <p:cNvPr id="709" name="Google Shape;709;p92"/>
            <p:cNvCxnSpPr/>
            <p:nvPr/>
          </p:nvCxnSpPr>
          <p:spPr>
            <a:xfrm>
              <a:off x="4032" y="3328"/>
              <a:ext cx="192" cy="192"/>
            </a:xfrm>
            <a:prstGeom prst="straightConnector1">
              <a:avLst/>
            </a:prstGeom>
            <a:noFill/>
            <a:ln cap="flat" cmpd="sng" w="9525">
              <a:solidFill>
                <a:schemeClr val="lt1"/>
              </a:solidFill>
              <a:prstDash val="solid"/>
              <a:round/>
              <a:headEnd len="med" w="med" type="none"/>
              <a:tailEnd len="med" w="med" type="none"/>
            </a:ln>
          </p:spPr>
        </p:cxnSp>
      </p:grpSp>
      <p:grpSp>
        <p:nvGrpSpPr>
          <p:cNvPr id="710" name="Google Shape;710;p92"/>
          <p:cNvGrpSpPr/>
          <p:nvPr/>
        </p:nvGrpSpPr>
        <p:grpSpPr>
          <a:xfrm>
            <a:off x="5993152" y="5514108"/>
            <a:ext cx="642737" cy="560284"/>
            <a:chOff x="3775" y="3063"/>
            <a:chExt cx="405" cy="353"/>
          </a:xfrm>
        </p:grpSpPr>
        <p:sp>
          <p:nvSpPr>
            <p:cNvPr id="711" name="Google Shape;711;p92"/>
            <p:cNvSpPr/>
            <p:nvPr/>
          </p:nvSpPr>
          <p:spPr>
            <a:xfrm rot="3995363">
              <a:off x="4128" y="3315"/>
              <a:ext cx="45"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2" name="Google Shape;712;p92"/>
            <p:cNvSpPr/>
            <p:nvPr/>
          </p:nvSpPr>
          <p:spPr>
            <a:xfrm rot="3995363">
              <a:off x="3991" y="3232"/>
              <a:ext cx="45"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3" name="Google Shape;713;p92"/>
            <p:cNvSpPr/>
            <p:nvPr/>
          </p:nvSpPr>
          <p:spPr>
            <a:xfrm rot="3995363">
              <a:off x="3937" y="3107"/>
              <a:ext cx="45"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4" name="Google Shape;714;p92"/>
            <p:cNvSpPr/>
            <p:nvPr/>
          </p:nvSpPr>
          <p:spPr>
            <a:xfrm rot="3995363">
              <a:off x="3891" y="3227"/>
              <a:ext cx="45" cy="4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5" name="Google Shape;715;p92"/>
            <p:cNvSpPr/>
            <p:nvPr/>
          </p:nvSpPr>
          <p:spPr>
            <a:xfrm rot="3995363">
              <a:off x="4027" y="3314"/>
              <a:ext cx="45"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6" name="Google Shape;716;p92"/>
            <p:cNvSpPr/>
            <p:nvPr/>
          </p:nvSpPr>
          <p:spPr>
            <a:xfrm rot="3995363">
              <a:off x="3951" y="3365"/>
              <a:ext cx="45" cy="4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7" name="Google Shape;717;p92"/>
            <p:cNvSpPr/>
            <p:nvPr/>
          </p:nvSpPr>
          <p:spPr>
            <a:xfrm rot="3995363">
              <a:off x="3843" y="3363"/>
              <a:ext cx="45"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8" name="Google Shape;718;p92"/>
            <p:cNvSpPr/>
            <p:nvPr/>
          </p:nvSpPr>
          <p:spPr>
            <a:xfrm rot="3995363">
              <a:off x="3790" y="3219"/>
              <a:ext cx="46"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19" name="Google Shape;719;p92"/>
            <p:cNvSpPr/>
            <p:nvPr/>
          </p:nvSpPr>
          <p:spPr>
            <a:xfrm rot="3995363">
              <a:off x="4074" y="3196"/>
              <a:ext cx="45"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20" name="Google Shape;720;p92"/>
            <p:cNvSpPr/>
            <p:nvPr/>
          </p:nvSpPr>
          <p:spPr>
            <a:xfrm rot="3995363">
              <a:off x="3782" y="3071"/>
              <a:ext cx="46" cy="45"/>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nvGrpSpPr>
          <p:cNvPr id="721" name="Google Shape;721;p92"/>
          <p:cNvGrpSpPr/>
          <p:nvPr/>
        </p:nvGrpSpPr>
        <p:grpSpPr>
          <a:xfrm>
            <a:off x="1549400" y="4872038"/>
            <a:ext cx="5562600" cy="1985962"/>
            <a:chOff x="864" y="2803"/>
            <a:chExt cx="3504" cy="1251"/>
          </a:xfrm>
        </p:grpSpPr>
        <p:grpSp>
          <p:nvGrpSpPr>
            <p:cNvPr id="722" name="Google Shape;722;p92"/>
            <p:cNvGrpSpPr/>
            <p:nvPr/>
          </p:nvGrpSpPr>
          <p:grpSpPr>
            <a:xfrm>
              <a:off x="2210" y="2905"/>
              <a:ext cx="501" cy="596"/>
              <a:chOff x="2210" y="2905"/>
              <a:chExt cx="501" cy="596"/>
            </a:xfrm>
          </p:grpSpPr>
          <p:sp>
            <p:nvSpPr>
              <p:cNvPr id="723" name="Google Shape;723;p92"/>
              <p:cNvSpPr/>
              <p:nvPr/>
            </p:nvSpPr>
            <p:spPr>
              <a:xfrm>
                <a:off x="2531" y="2905"/>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24" name="Google Shape;724;p92"/>
              <p:cNvSpPr/>
              <p:nvPr/>
            </p:nvSpPr>
            <p:spPr>
              <a:xfrm>
                <a:off x="2441" y="2995"/>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25" name="Google Shape;725;p92"/>
              <p:cNvSpPr/>
              <p:nvPr/>
            </p:nvSpPr>
            <p:spPr>
              <a:xfrm>
                <a:off x="2305" y="2995"/>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26" name="Google Shape;726;p92"/>
              <p:cNvSpPr/>
              <p:nvPr/>
            </p:nvSpPr>
            <p:spPr>
              <a:xfrm>
                <a:off x="2396" y="3084"/>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27" name="Google Shape;727;p92"/>
              <p:cNvSpPr/>
              <p:nvPr/>
            </p:nvSpPr>
            <p:spPr>
              <a:xfrm>
                <a:off x="2531" y="2995"/>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28" name="Google Shape;728;p92"/>
              <p:cNvSpPr/>
              <p:nvPr/>
            </p:nvSpPr>
            <p:spPr>
              <a:xfrm>
                <a:off x="2547" y="3084"/>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29" name="Google Shape;729;p92"/>
              <p:cNvSpPr/>
              <p:nvPr/>
            </p:nvSpPr>
            <p:spPr>
              <a:xfrm>
                <a:off x="2486" y="3171"/>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30" name="Google Shape;730;p92"/>
              <p:cNvSpPr/>
              <p:nvPr/>
            </p:nvSpPr>
            <p:spPr>
              <a:xfrm>
                <a:off x="2350" y="3174"/>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31" name="Google Shape;731;p92"/>
              <p:cNvSpPr/>
              <p:nvPr/>
            </p:nvSpPr>
            <p:spPr>
              <a:xfrm>
                <a:off x="2441" y="2905"/>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sp>
            <p:nvSpPr>
              <p:cNvPr id="732" name="Google Shape;732;p92"/>
              <p:cNvSpPr/>
              <p:nvPr/>
            </p:nvSpPr>
            <p:spPr>
              <a:xfrm>
                <a:off x="2210" y="3123"/>
                <a:ext cx="164" cy="327"/>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FFFFFF"/>
                  </a:solidFill>
                  <a:latin typeface="Arial"/>
                  <a:ea typeface="Arial"/>
                  <a:cs typeface="Arial"/>
                  <a:sym typeface="Arial"/>
                </a:endParaRPr>
              </a:p>
            </p:txBody>
          </p:sp>
        </p:grpSp>
        <p:grpSp>
          <p:nvGrpSpPr>
            <p:cNvPr id="733" name="Google Shape;733;p92"/>
            <p:cNvGrpSpPr/>
            <p:nvPr/>
          </p:nvGrpSpPr>
          <p:grpSpPr>
            <a:xfrm>
              <a:off x="864" y="2803"/>
              <a:ext cx="3504" cy="1251"/>
              <a:chOff x="864" y="2803"/>
              <a:chExt cx="3504" cy="1251"/>
            </a:xfrm>
          </p:grpSpPr>
          <p:sp>
            <p:nvSpPr>
              <p:cNvPr id="734" name="Google Shape;734;p92"/>
              <p:cNvSpPr txBox="1"/>
              <p:nvPr/>
            </p:nvSpPr>
            <p:spPr>
              <a:xfrm>
                <a:off x="864" y="2803"/>
                <a:ext cx="1104" cy="676"/>
              </a:xfrm>
              <a:prstGeom prst="rect">
                <a:avLst/>
              </a:prstGeom>
              <a:noFill/>
              <a:ln>
                <a:noFill/>
              </a:ln>
            </p:spPr>
            <p:txBody>
              <a:bodyPr anchorCtr="0" anchor="t" bIns="45700" lIns="91425" spcFirstLastPara="1" rIns="91425" wrap="square" tIns="45700">
                <a:noAutofit/>
              </a:bodyPr>
              <a:lstStyle/>
              <a:p>
                <a:pPr indent="0" lvl="0" marL="0" marR="0" rtl="0" algn="l">
                  <a:lnSpc>
                    <a:spcPct val="40000"/>
                  </a:lnSpc>
                  <a:spcBef>
                    <a:spcPts val="0"/>
                  </a:spcBef>
                  <a:spcAft>
                    <a:spcPts val="0"/>
                  </a:spcAft>
                  <a:buNone/>
                </a:pPr>
                <a:r>
                  <a:rPr b="1" lang="en-US" sz="1400" u="sng">
                    <a:solidFill>
                      <a:srgbClr val="FFFFFF"/>
                    </a:solidFill>
                    <a:latin typeface="Arial"/>
                    <a:ea typeface="Arial"/>
                    <a:cs typeface="Arial"/>
                    <a:sym typeface="Arial"/>
                  </a:rPr>
                  <a:t>Adhesive proteins</a:t>
                </a:r>
                <a:endParaRPr b="1" sz="1600">
                  <a:solidFill>
                    <a:srgbClr val="FFFFFF"/>
                  </a:solidFill>
                  <a:latin typeface="Arial"/>
                  <a:ea typeface="Arial"/>
                  <a:cs typeface="Arial"/>
                  <a:sym typeface="Arial"/>
                </a:endParaRPr>
              </a:p>
              <a:p>
                <a:pPr indent="0" lvl="0" marL="0" marR="0" rtl="0" algn="l">
                  <a:lnSpc>
                    <a:spcPct val="40000"/>
                  </a:lnSpc>
                  <a:spcBef>
                    <a:spcPts val="1050"/>
                  </a:spcBef>
                  <a:spcAft>
                    <a:spcPts val="0"/>
                  </a:spcAft>
                  <a:buNone/>
                </a:pPr>
                <a:r>
                  <a:rPr b="1" lang="en-US" sz="1400">
                    <a:solidFill>
                      <a:srgbClr val="FFFFFF"/>
                    </a:solidFill>
                    <a:latin typeface="Arial"/>
                    <a:ea typeface="Arial"/>
                    <a:cs typeface="Arial"/>
                    <a:sym typeface="Arial"/>
                  </a:rPr>
                  <a:t>thrombospondin</a:t>
                </a:r>
                <a:endParaRPr/>
              </a:p>
              <a:p>
                <a:pPr indent="0" lvl="0" marL="0" marR="0" rtl="0" algn="l">
                  <a:lnSpc>
                    <a:spcPct val="40000"/>
                  </a:lnSpc>
                  <a:spcBef>
                    <a:spcPts val="840"/>
                  </a:spcBef>
                  <a:spcAft>
                    <a:spcPts val="0"/>
                  </a:spcAft>
                  <a:buNone/>
                </a:pPr>
                <a:r>
                  <a:rPr b="1" lang="en-US" sz="1400">
                    <a:solidFill>
                      <a:srgbClr val="FFFFFF"/>
                    </a:solidFill>
                    <a:latin typeface="Arial"/>
                    <a:ea typeface="Arial"/>
                    <a:cs typeface="Arial"/>
                    <a:sym typeface="Arial"/>
                  </a:rPr>
                  <a:t>fibrinogen</a:t>
                </a:r>
                <a:endParaRPr/>
              </a:p>
              <a:p>
                <a:pPr indent="0" lvl="0" marL="0" marR="0" rtl="0" algn="l">
                  <a:lnSpc>
                    <a:spcPct val="40000"/>
                  </a:lnSpc>
                  <a:spcBef>
                    <a:spcPts val="840"/>
                  </a:spcBef>
                  <a:spcAft>
                    <a:spcPts val="0"/>
                  </a:spcAft>
                  <a:buNone/>
                </a:pPr>
                <a:r>
                  <a:rPr b="1" lang="en-US" sz="1400">
                    <a:solidFill>
                      <a:srgbClr val="FFFFFF"/>
                    </a:solidFill>
                    <a:latin typeface="Arial"/>
                    <a:ea typeface="Arial"/>
                    <a:cs typeface="Arial"/>
                    <a:sym typeface="Arial"/>
                  </a:rPr>
                  <a:t>p-selectin</a:t>
                </a:r>
                <a:endParaRPr/>
              </a:p>
              <a:p>
                <a:pPr indent="0" lvl="0" marL="0" marR="0" rtl="0" algn="l">
                  <a:lnSpc>
                    <a:spcPct val="40000"/>
                  </a:lnSpc>
                  <a:spcBef>
                    <a:spcPts val="840"/>
                  </a:spcBef>
                  <a:spcAft>
                    <a:spcPts val="0"/>
                  </a:spcAft>
                  <a:buNone/>
                </a:pPr>
                <a:r>
                  <a:rPr b="1" lang="en-US" sz="1400">
                    <a:solidFill>
                      <a:srgbClr val="FFFFFF"/>
                    </a:solidFill>
                    <a:latin typeface="Arial"/>
                    <a:ea typeface="Arial"/>
                    <a:cs typeface="Arial"/>
                    <a:sym typeface="Arial"/>
                  </a:rPr>
                  <a:t>vWF</a:t>
                </a:r>
                <a:endParaRPr/>
              </a:p>
            </p:txBody>
          </p:sp>
          <p:sp>
            <p:nvSpPr>
              <p:cNvPr id="735" name="Google Shape;735;p92"/>
              <p:cNvSpPr txBox="1"/>
              <p:nvPr/>
            </p:nvSpPr>
            <p:spPr>
              <a:xfrm>
                <a:off x="1152" y="3523"/>
                <a:ext cx="1200" cy="478"/>
              </a:xfrm>
              <a:prstGeom prst="rect">
                <a:avLst/>
              </a:prstGeom>
              <a:noFill/>
              <a:ln>
                <a:noFill/>
              </a:ln>
            </p:spPr>
            <p:txBody>
              <a:bodyPr anchorCtr="0" anchor="t" bIns="45700" lIns="91425" spcFirstLastPara="1" rIns="91425" wrap="square" tIns="45700">
                <a:noAutofit/>
              </a:bodyPr>
              <a:lstStyle/>
              <a:p>
                <a:pPr indent="0" lvl="0" marL="0" marR="0" rtl="0" algn="l">
                  <a:lnSpc>
                    <a:spcPct val="40000"/>
                  </a:lnSpc>
                  <a:spcBef>
                    <a:spcPts val="0"/>
                  </a:spcBef>
                  <a:spcAft>
                    <a:spcPts val="0"/>
                  </a:spcAft>
                  <a:buNone/>
                </a:pPr>
                <a:r>
                  <a:rPr b="1" lang="en-US" sz="1300" u="sng">
                    <a:solidFill>
                      <a:srgbClr val="FFFFFF"/>
                    </a:solidFill>
                    <a:latin typeface="Arial"/>
                    <a:ea typeface="Arial"/>
                    <a:cs typeface="Arial"/>
                    <a:sym typeface="Arial"/>
                  </a:rPr>
                  <a:t>Coagulation factors</a:t>
                </a:r>
                <a:endParaRPr b="1" sz="1300">
                  <a:solidFill>
                    <a:srgbClr val="FFFFFF"/>
                  </a:solidFill>
                  <a:latin typeface="Arial"/>
                  <a:ea typeface="Arial"/>
                  <a:cs typeface="Arial"/>
                  <a:sym typeface="Arial"/>
                </a:endParaRPr>
              </a:p>
              <a:p>
                <a:pPr indent="0" lvl="0" marL="0" marR="0" rtl="0" algn="l">
                  <a:lnSpc>
                    <a:spcPct val="40000"/>
                  </a:lnSpc>
                  <a:spcBef>
                    <a:spcPts val="975"/>
                  </a:spcBef>
                  <a:spcAft>
                    <a:spcPts val="0"/>
                  </a:spcAft>
                  <a:buNone/>
                </a:pPr>
                <a:r>
                  <a:rPr b="1" lang="en-US" sz="1300">
                    <a:solidFill>
                      <a:srgbClr val="FFFFFF"/>
                    </a:solidFill>
                    <a:latin typeface="Arial"/>
                    <a:ea typeface="Arial"/>
                    <a:cs typeface="Arial"/>
                    <a:sym typeface="Arial"/>
                  </a:rPr>
                  <a:t>factor V</a:t>
                </a:r>
                <a:endParaRPr/>
              </a:p>
              <a:p>
                <a:pPr indent="0" lvl="0" marL="0" marR="0" rtl="0" algn="l">
                  <a:lnSpc>
                    <a:spcPct val="40000"/>
                  </a:lnSpc>
                  <a:spcBef>
                    <a:spcPts val="650"/>
                  </a:spcBef>
                  <a:spcAft>
                    <a:spcPts val="0"/>
                  </a:spcAft>
                  <a:buNone/>
                </a:pPr>
                <a:r>
                  <a:rPr b="1" lang="en-US" sz="1300">
                    <a:solidFill>
                      <a:srgbClr val="FFFFFF"/>
                    </a:solidFill>
                    <a:latin typeface="Arial"/>
                    <a:ea typeface="Arial"/>
                    <a:cs typeface="Arial"/>
                    <a:sym typeface="Arial"/>
                  </a:rPr>
                  <a:t>factor XI</a:t>
                </a:r>
                <a:endParaRPr/>
              </a:p>
              <a:p>
                <a:pPr indent="0" lvl="0" marL="0" marR="0" rtl="0" algn="l">
                  <a:lnSpc>
                    <a:spcPct val="40000"/>
                  </a:lnSpc>
                  <a:spcBef>
                    <a:spcPts val="650"/>
                  </a:spcBef>
                  <a:spcAft>
                    <a:spcPts val="0"/>
                  </a:spcAft>
                  <a:buNone/>
                </a:pPr>
                <a:r>
                  <a:rPr b="1" lang="en-US" sz="1300">
                    <a:solidFill>
                      <a:srgbClr val="FFFFFF"/>
                    </a:solidFill>
                    <a:latin typeface="Arial"/>
                    <a:ea typeface="Arial"/>
                    <a:cs typeface="Arial"/>
                    <a:sym typeface="Arial"/>
                  </a:rPr>
                  <a:t>PAI-1</a:t>
                </a:r>
                <a:endParaRPr/>
              </a:p>
            </p:txBody>
          </p:sp>
          <p:sp>
            <p:nvSpPr>
              <p:cNvPr id="736" name="Google Shape;736;p92"/>
              <p:cNvSpPr txBox="1"/>
              <p:nvPr/>
            </p:nvSpPr>
            <p:spPr>
              <a:xfrm>
                <a:off x="2496" y="3552"/>
                <a:ext cx="1872" cy="502"/>
              </a:xfrm>
              <a:prstGeom prst="rect">
                <a:avLst/>
              </a:prstGeom>
              <a:noFill/>
              <a:ln>
                <a:noFill/>
              </a:ln>
            </p:spPr>
            <p:txBody>
              <a:bodyPr anchorCtr="0" anchor="t" bIns="45700" lIns="91425" spcFirstLastPara="1" rIns="91425" wrap="square" tIns="45700">
                <a:noAutofit/>
              </a:bodyPr>
              <a:lstStyle/>
              <a:p>
                <a:pPr indent="0" lvl="0" marL="0" marR="0" rtl="0" algn="l">
                  <a:lnSpc>
                    <a:spcPct val="40000"/>
                  </a:lnSpc>
                  <a:spcBef>
                    <a:spcPts val="0"/>
                  </a:spcBef>
                  <a:spcAft>
                    <a:spcPts val="0"/>
                  </a:spcAft>
                  <a:buNone/>
                </a:pPr>
                <a:r>
                  <a:rPr b="1" lang="en-US" sz="1300" u="sng">
                    <a:solidFill>
                      <a:srgbClr val="FFFFFF"/>
                    </a:solidFill>
                    <a:latin typeface="Arial"/>
                    <a:ea typeface="Arial"/>
                    <a:cs typeface="Arial"/>
                    <a:sym typeface="Arial"/>
                  </a:rPr>
                  <a:t>Inflammatory  factors</a:t>
                </a:r>
                <a:endParaRPr b="1" sz="1300">
                  <a:solidFill>
                    <a:srgbClr val="FFFFFF"/>
                  </a:solidFill>
                  <a:latin typeface="Arial"/>
                  <a:ea typeface="Arial"/>
                  <a:cs typeface="Arial"/>
                  <a:sym typeface="Arial"/>
                </a:endParaRPr>
              </a:p>
              <a:p>
                <a:pPr indent="0" lvl="0" marL="0" marR="0" rtl="0" algn="l">
                  <a:lnSpc>
                    <a:spcPct val="40000"/>
                  </a:lnSpc>
                  <a:spcBef>
                    <a:spcPts val="975"/>
                  </a:spcBef>
                  <a:spcAft>
                    <a:spcPts val="0"/>
                  </a:spcAft>
                  <a:buNone/>
                </a:pPr>
                <a:r>
                  <a:rPr b="1" lang="en-US" sz="1300">
                    <a:solidFill>
                      <a:srgbClr val="FFFFFF"/>
                    </a:solidFill>
                    <a:latin typeface="Arial"/>
                    <a:ea typeface="Arial"/>
                    <a:cs typeface="Arial"/>
                    <a:sym typeface="Arial"/>
                  </a:rPr>
                  <a:t>platelet factor 4</a:t>
                </a:r>
                <a:endParaRPr/>
              </a:p>
              <a:p>
                <a:pPr indent="0" lvl="0" marL="0" marR="0" rtl="0" algn="l">
                  <a:lnSpc>
                    <a:spcPct val="40000"/>
                  </a:lnSpc>
                  <a:spcBef>
                    <a:spcPts val="780"/>
                  </a:spcBef>
                  <a:spcAft>
                    <a:spcPts val="0"/>
                  </a:spcAft>
                  <a:buNone/>
                </a:pPr>
                <a:r>
                  <a:rPr b="1" lang="en-US" sz="1300">
                    <a:solidFill>
                      <a:srgbClr val="FFFFFF"/>
                    </a:solidFill>
                    <a:latin typeface="Arial"/>
                    <a:ea typeface="Arial"/>
                    <a:cs typeface="Arial"/>
                    <a:sym typeface="Arial"/>
                  </a:rPr>
                  <a:t>CD 154 (CD 40 ligand)</a:t>
                </a:r>
                <a:endParaRPr/>
              </a:p>
              <a:p>
                <a:pPr indent="0" lvl="0" marL="0" marR="0" rtl="0" algn="l">
                  <a:lnSpc>
                    <a:spcPct val="40000"/>
                  </a:lnSpc>
                  <a:spcBef>
                    <a:spcPts val="780"/>
                  </a:spcBef>
                  <a:spcAft>
                    <a:spcPts val="0"/>
                  </a:spcAft>
                  <a:buNone/>
                </a:pPr>
                <a:r>
                  <a:rPr b="1" lang="en-US" sz="1300">
                    <a:solidFill>
                      <a:srgbClr val="FFFFFF"/>
                    </a:solidFill>
                    <a:latin typeface="Arial"/>
                    <a:ea typeface="Arial"/>
                    <a:cs typeface="Arial"/>
                    <a:sym typeface="Arial"/>
                  </a:rPr>
                  <a:t>PDGF</a:t>
                </a:r>
                <a:endParaRPr/>
              </a:p>
            </p:txBody>
          </p:sp>
          <p:cxnSp>
            <p:nvCxnSpPr>
              <p:cNvPr id="737" name="Google Shape;737;p92"/>
              <p:cNvCxnSpPr/>
              <p:nvPr/>
            </p:nvCxnSpPr>
            <p:spPr>
              <a:xfrm flipH="1">
                <a:off x="1776" y="3312"/>
                <a:ext cx="384" cy="144"/>
              </a:xfrm>
              <a:prstGeom prst="straightConnector1">
                <a:avLst/>
              </a:prstGeom>
              <a:noFill/>
              <a:ln cap="flat" cmpd="sng" w="9525">
                <a:solidFill>
                  <a:schemeClr val="lt1"/>
                </a:solidFill>
                <a:prstDash val="solid"/>
                <a:round/>
                <a:headEnd len="med" w="med" type="none"/>
                <a:tailEnd len="med" w="med" type="none"/>
              </a:ln>
            </p:spPr>
          </p:cxnSp>
          <p:cxnSp>
            <p:nvCxnSpPr>
              <p:cNvPr id="738" name="Google Shape;738;p92"/>
              <p:cNvCxnSpPr/>
              <p:nvPr/>
            </p:nvCxnSpPr>
            <p:spPr>
              <a:xfrm rot="10800000">
                <a:off x="1920" y="2928"/>
                <a:ext cx="336" cy="192"/>
              </a:xfrm>
              <a:prstGeom prst="straightConnector1">
                <a:avLst/>
              </a:prstGeom>
              <a:noFill/>
              <a:ln cap="flat" cmpd="sng" w="9525">
                <a:solidFill>
                  <a:schemeClr val="lt1"/>
                </a:solidFill>
                <a:prstDash val="solid"/>
                <a:round/>
                <a:headEnd len="med" w="med" type="none"/>
                <a:tailEnd len="med" w="med" type="none"/>
              </a:ln>
            </p:spPr>
          </p:cxnSp>
          <p:cxnSp>
            <p:nvCxnSpPr>
              <p:cNvPr id="739" name="Google Shape;739;p92"/>
              <p:cNvCxnSpPr/>
              <p:nvPr/>
            </p:nvCxnSpPr>
            <p:spPr>
              <a:xfrm>
                <a:off x="2640" y="3312"/>
                <a:ext cx="240" cy="192"/>
              </a:xfrm>
              <a:prstGeom prst="straightConnector1">
                <a:avLst/>
              </a:prstGeom>
              <a:noFill/>
              <a:ln cap="flat" cmpd="sng" w="9525">
                <a:solidFill>
                  <a:schemeClr val="lt1"/>
                </a:solidFill>
                <a:prstDash val="solid"/>
                <a:round/>
                <a:headEnd len="med" w="med" type="none"/>
                <a:tailEnd len="med" w="med" type="none"/>
              </a:ln>
            </p:spPr>
          </p:cxnSp>
        </p:grpSp>
      </p:grpSp>
      <p:sp>
        <p:nvSpPr>
          <p:cNvPr id="740" name="Google Shape;740;p92"/>
          <p:cNvSpPr/>
          <p:nvPr/>
        </p:nvSpPr>
        <p:spPr>
          <a:xfrm>
            <a:off x="2971800" y="4384675"/>
            <a:ext cx="457200" cy="76200"/>
          </a:xfrm>
          <a:prstGeom prst="rect">
            <a:avLst/>
          </a:prstGeom>
          <a:solidFill>
            <a:srgbClr val="00FF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41" name="Google Shape;741;p92"/>
          <p:cNvSpPr/>
          <p:nvPr/>
        </p:nvSpPr>
        <p:spPr>
          <a:xfrm>
            <a:off x="2971800" y="4613275"/>
            <a:ext cx="457200" cy="762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42" name="Google Shape;742;p92"/>
          <p:cNvSpPr/>
          <p:nvPr/>
        </p:nvSpPr>
        <p:spPr>
          <a:xfrm rot="2223646">
            <a:off x="1295400" y="1946275"/>
            <a:ext cx="457200" cy="762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43" name="Google Shape;743;p92"/>
          <p:cNvSpPr/>
          <p:nvPr/>
        </p:nvSpPr>
        <p:spPr>
          <a:xfrm rot="2223646">
            <a:off x="1219200" y="2174875"/>
            <a:ext cx="457200" cy="76200"/>
          </a:xfrm>
          <a:prstGeom prst="rect">
            <a:avLst/>
          </a:prstGeom>
          <a:solidFill>
            <a:srgbClr val="00FF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nvGrpSpPr>
          <p:cNvPr id="744" name="Google Shape;744;p92"/>
          <p:cNvGrpSpPr/>
          <p:nvPr/>
        </p:nvGrpSpPr>
        <p:grpSpPr>
          <a:xfrm>
            <a:off x="1115038" y="1709748"/>
            <a:ext cx="2390956" cy="3102758"/>
            <a:chOff x="702" y="667"/>
            <a:chExt cx="1506" cy="1954"/>
          </a:xfrm>
        </p:grpSpPr>
        <p:grpSp>
          <p:nvGrpSpPr>
            <p:cNvPr id="745" name="Google Shape;745;p92"/>
            <p:cNvGrpSpPr/>
            <p:nvPr/>
          </p:nvGrpSpPr>
          <p:grpSpPr>
            <a:xfrm rot="-8667634">
              <a:off x="763" y="775"/>
              <a:ext cx="489" cy="364"/>
              <a:chOff x="1535" y="2411"/>
              <a:chExt cx="567" cy="391"/>
            </a:xfrm>
          </p:grpSpPr>
          <p:sp>
            <p:nvSpPr>
              <p:cNvPr id="746" name="Google Shape;746;p92"/>
              <p:cNvSpPr/>
              <p:nvPr/>
            </p:nvSpPr>
            <p:spPr>
              <a:xfrm rot="-5400000">
                <a:off x="1760" y="2197"/>
                <a:ext cx="127" cy="554"/>
              </a:xfrm>
              <a:custGeom>
                <a:rect b="b" l="l" r="r" t="t"/>
                <a:pathLst>
                  <a:path extrusionOk="0" h="833" w="325">
                    <a:moveTo>
                      <a:pt x="325" y="0"/>
                    </a:moveTo>
                    <a:lnTo>
                      <a:pt x="0" y="226"/>
                    </a:lnTo>
                    <a:lnTo>
                      <a:pt x="0" y="833"/>
                    </a:lnTo>
                  </a:path>
                </a:pathLst>
              </a:custGeom>
              <a:noFill/>
              <a:ln cap="flat" cmpd="sng" w="139700">
                <a:solidFill>
                  <a:srgbClr val="00FF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47" name="Google Shape;747;p92"/>
              <p:cNvSpPr/>
              <p:nvPr/>
            </p:nvSpPr>
            <p:spPr>
              <a:xfrm rot="-5400000">
                <a:off x="1753" y="2452"/>
                <a:ext cx="132" cy="567"/>
              </a:xfrm>
              <a:custGeom>
                <a:rect b="b" l="l" r="r" t="t"/>
                <a:pathLst>
                  <a:path extrusionOk="0" h="852" w="339">
                    <a:moveTo>
                      <a:pt x="0" y="0"/>
                    </a:moveTo>
                    <a:lnTo>
                      <a:pt x="337" y="256"/>
                    </a:lnTo>
                    <a:lnTo>
                      <a:pt x="339" y="760"/>
                    </a:lnTo>
                    <a:lnTo>
                      <a:pt x="337" y="852"/>
                    </a:lnTo>
                  </a:path>
                </a:pathLst>
              </a:custGeom>
              <a:noFill/>
              <a:ln cap="flat" cmpd="sng" w="139700">
                <a:solidFill>
                  <a:srgbClr val="99CCF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nvGrpSpPr>
            <p:cNvPr id="748" name="Google Shape;748;p92"/>
            <p:cNvGrpSpPr/>
            <p:nvPr/>
          </p:nvGrpSpPr>
          <p:grpSpPr>
            <a:xfrm>
              <a:off x="1110" y="994"/>
              <a:ext cx="646" cy="1545"/>
              <a:chOff x="1110" y="994"/>
              <a:chExt cx="646" cy="1545"/>
            </a:xfrm>
          </p:grpSpPr>
          <p:sp>
            <p:nvSpPr>
              <p:cNvPr id="749" name="Google Shape;749;p92"/>
              <p:cNvSpPr/>
              <p:nvPr/>
            </p:nvSpPr>
            <p:spPr>
              <a:xfrm rot="7970215">
                <a:off x="1149" y="1025"/>
                <a:ext cx="163" cy="178"/>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0" name="Google Shape;750;p92"/>
              <p:cNvSpPr/>
              <p:nvPr/>
            </p:nvSpPr>
            <p:spPr>
              <a:xfrm rot="7970215">
                <a:off x="1162" y="1038"/>
                <a:ext cx="139" cy="150"/>
              </a:xfrm>
              <a:prstGeom prst="ellipse">
                <a:avLst/>
              </a:prstGeom>
              <a:solidFill>
                <a:srgbClr val="6E98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1" name="Google Shape;751;p92"/>
              <p:cNvSpPr/>
              <p:nvPr/>
            </p:nvSpPr>
            <p:spPr>
              <a:xfrm rot="7970215">
                <a:off x="1170" y="1047"/>
                <a:ext cx="115" cy="130"/>
              </a:xfrm>
              <a:prstGeom prst="ellipse">
                <a:avLst/>
              </a:prstGeom>
              <a:solidFill>
                <a:srgbClr val="7BA2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2" name="Google Shape;752;p92"/>
              <p:cNvSpPr/>
              <p:nvPr/>
            </p:nvSpPr>
            <p:spPr>
              <a:xfrm rot="7970215">
                <a:off x="1184" y="1059"/>
                <a:ext cx="89" cy="103"/>
              </a:xfrm>
              <a:prstGeom prst="ellipse">
                <a:avLst/>
              </a:prstGeom>
              <a:solidFill>
                <a:srgbClr val="89AB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3" name="Google Shape;753;p92"/>
              <p:cNvSpPr/>
              <p:nvPr/>
            </p:nvSpPr>
            <p:spPr>
              <a:xfrm rot="7970215">
                <a:off x="1199" y="1071"/>
                <a:ext cx="66" cy="82"/>
              </a:xfrm>
              <a:prstGeom prst="ellipse">
                <a:avLst/>
              </a:prstGeom>
              <a:solidFill>
                <a:srgbClr val="96B5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4" name="Google Shape;754;p92"/>
              <p:cNvSpPr/>
              <p:nvPr/>
            </p:nvSpPr>
            <p:spPr>
              <a:xfrm rot="7970215">
                <a:off x="1209" y="1085"/>
                <a:ext cx="43" cy="55"/>
              </a:xfrm>
              <a:prstGeom prst="ellipse">
                <a:avLst/>
              </a:prstGeom>
              <a:solidFill>
                <a:srgbClr val="A3B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5" name="Google Shape;755;p92"/>
              <p:cNvSpPr/>
              <p:nvPr/>
            </p:nvSpPr>
            <p:spPr>
              <a:xfrm rot="7970215">
                <a:off x="1220" y="1098"/>
                <a:ext cx="25" cy="28"/>
              </a:xfrm>
              <a:prstGeom prst="ellipse">
                <a:avLst/>
              </a:prstGeom>
              <a:solidFill>
                <a:srgbClr val="B0C7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6" name="Google Shape;756;p92"/>
              <p:cNvSpPr/>
              <p:nvPr/>
            </p:nvSpPr>
            <p:spPr>
              <a:xfrm rot="7970215">
                <a:off x="1275" y="1121"/>
                <a:ext cx="163" cy="184"/>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7" name="Google Shape;757;p92"/>
              <p:cNvSpPr/>
              <p:nvPr/>
            </p:nvSpPr>
            <p:spPr>
              <a:xfrm rot="7970215">
                <a:off x="1288" y="1134"/>
                <a:ext cx="139" cy="157"/>
              </a:xfrm>
              <a:prstGeom prst="ellipse">
                <a:avLst/>
              </a:prstGeom>
              <a:solidFill>
                <a:srgbClr val="6E98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8" name="Google Shape;758;p92"/>
              <p:cNvSpPr/>
              <p:nvPr/>
            </p:nvSpPr>
            <p:spPr>
              <a:xfrm rot="7970215">
                <a:off x="1300" y="1147"/>
                <a:ext cx="114" cy="130"/>
              </a:xfrm>
              <a:prstGeom prst="ellipse">
                <a:avLst/>
              </a:prstGeom>
              <a:solidFill>
                <a:srgbClr val="7BA2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59" name="Google Shape;759;p92"/>
              <p:cNvSpPr/>
              <p:nvPr/>
            </p:nvSpPr>
            <p:spPr>
              <a:xfrm rot="7970215">
                <a:off x="1313" y="1162"/>
                <a:ext cx="89" cy="103"/>
              </a:xfrm>
              <a:prstGeom prst="ellipse">
                <a:avLst/>
              </a:prstGeom>
              <a:solidFill>
                <a:srgbClr val="89AB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0" name="Google Shape;760;p92"/>
              <p:cNvSpPr/>
              <p:nvPr/>
            </p:nvSpPr>
            <p:spPr>
              <a:xfrm rot="7970215">
                <a:off x="1324" y="1174"/>
                <a:ext cx="66" cy="76"/>
              </a:xfrm>
              <a:prstGeom prst="ellipse">
                <a:avLst/>
              </a:prstGeom>
              <a:solidFill>
                <a:srgbClr val="96B5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1" name="Google Shape;761;p92"/>
              <p:cNvSpPr/>
              <p:nvPr/>
            </p:nvSpPr>
            <p:spPr>
              <a:xfrm rot="7970215">
                <a:off x="1335" y="1190"/>
                <a:ext cx="43" cy="48"/>
              </a:xfrm>
              <a:prstGeom prst="ellipse">
                <a:avLst/>
              </a:prstGeom>
              <a:solidFill>
                <a:srgbClr val="A3B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2" name="Google Shape;762;p92"/>
              <p:cNvSpPr/>
              <p:nvPr/>
            </p:nvSpPr>
            <p:spPr>
              <a:xfrm rot="7970215">
                <a:off x="1350" y="1199"/>
                <a:ext cx="24" cy="27"/>
              </a:xfrm>
              <a:prstGeom prst="ellipse">
                <a:avLst/>
              </a:prstGeom>
              <a:solidFill>
                <a:srgbClr val="B0C7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nvGrpSpPr>
              <p:cNvPr id="763" name="Google Shape;763;p92"/>
              <p:cNvGrpSpPr/>
              <p:nvPr/>
            </p:nvGrpSpPr>
            <p:grpSpPr>
              <a:xfrm>
                <a:off x="1241" y="1237"/>
                <a:ext cx="515" cy="1302"/>
                <a:chOff x="1464" y="1613"/>
                <a:chExt cx="547" cy="1395"/>
              </a:xfrm>
            </p:grpSpPr>
            <p:sp>
              <p:nvSpPr>
                <p:cNvPr id="764" name="Google Shape;764;p92"/>
                <p:cNvSpPr/>
                <p:nvPr/>
              </p:nvSpPr>
              <p:spPr>
                <a:xfrm rot="7970215">
                  <a:off x="1596" y="1645"/>
                  <a:ext cx="174" cy="197"/>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5" name="Google Shape;765;p92"/>
                <p:cNvSpPr/>
                <p:nvPr/>
              </p:nvSpPr>
              <p:spPr>
                <a:xfrm rot="7970215">
                  <a:off x="1609" y="1660"/>
                  <a:ext cx="148" cy="167"/>
                </a:xfrm>
                <a:prstGeom prst="ellipse">
                  <a:avLst/>
                </a:prstGeom>
                <a:solidFill>
                  <a:srgbClr val="6E98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6" name="Google Shape;766;p92"/>
                <p:cNvSpPr/>
                <p:nvPr/>
              </p:nvSpPr>
              <p:spPr>
                <a:xfrm rot="7970215">
                  <a:off x="1621" y="1674"/>
                  <a:ext cx="123" cy="139"/>
                </a:xfrm>
                <a:prstGeom prst="ellipse">
                  <a:avLst/>
                </a:prstGeom>
                <a:solidFill>
                  <a:srgbClr val="7BA2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7" name="Google Shape;767;p92"/>
                <p:cNvSpPr/>
                <p:nvPr/>
              </p:nvSpPr>
              <p:spPr>
                <a:xfrm rot="7970215">
                  <a:off x="1634" y="1689"/>
                  <a:ext cx="97" cy="109"/>
                </a:xfrm>
                <a:prstGeom prst="ellipse">
                  <a:avLst/>
                </a:prstGeom>
                <a:solidFill>
                  <a:srgbClr val="89AB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8" name="Google Shape;768;p92"/>
                <p:cNvSpPr/>
                <p:nvPr/>
              </p:nvSpPr>
              <p:spPr>
                <a:xfrm rot="7970215">
                  <a:off x="1648" y="1703"/>
                  <a:ext cx="71" cy="79"/>
                </a:xfrm>
                <a:prstGeom prst="ellipse">
                  <a:avLst/>
                </a:prstGeom>
                <a:solidFill>
                  <a:srgbClr val="96B5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69" name="Google Shape;769;p92"/>
                <p:cNvSpPr/>
                <p:nvPr/>
              </p:nvSpPr>
              <p:spPr>
                <a:xfrm rot="7970215">
                  <a:off x="1660" y="1718"/>
                  <a:ext cx="46" cy="51"/>
                </a:xfrm>
                <a:prstGeom prst="ellipse">
                  <a:avLst/>
                </a:prstGeom>
                <a:solidFill>
                  <a:srgbClr val="A3B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0" name="Google Shape;770;p92"/>
                <p:cNvSpPr/>
                <p:nvPr/>
              </p:nvSpPr>
              <p:spPr>
                <a:xfrm rot="7970215">
                  <a:off x="1673" y="1730"/>
                  <a:ext cx="26" cy="21"/>
                </a:xfrm>
                <a:prstGeom prst="ellipse">
                  <a:avLst/>
                </a:prstGeom>
                <a:solidFill>
                  <a:srgbClr val="B0C7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1" name="Google Shape;771;p92"/>
                <p:cNvSpPr/>
                <p:nvPr/>
              </p:nvSpPr>
              <p:spPr>
                <a:xfrm rot="7970215">
                  <a:off x="1617" y="1808"/>
                  <a:ext cx="168" cy="196"/>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2" name="Google Shape;772;p92"/>
                <p:cNvSpPr/>
                <p:nvPr/>
              </p:nvSpPr>
              <p:spPr>
                <a:xfrm rot="7970215">
                  <a:off x="1625" y="1824"/>
                  <a:ext cx="148" cy="168"/>
                </a:xfrm>
                <a:prstGeom prst="ellipse">
                  <a:avLst/>
                </a:prstGeom>
                <a:solidFill>
                  <a:srgbClr val="6E98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3" name="Google Shape;773;p92"/>
                <p:cNvSpPr/>
                <p:nvPr/>
              </p:nvSpPr>
              <p:spPr>
                <a:xfrm rot="7970215">
                  <a:off x="1638" y="1839"/>
                  <a:ext cx="122" cy="138"/>
                </a:xfrm>
                <a:prstGeom prst="ellipse">
                  <a:avLst/>
                </a:prstGeom>
                <a:solidFill>
                  <a:srgbClr val="7BA2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4" name="Google Shape;774;p92"/>
                <p:cNvSpPr/>
                <p:nvPr/>
              </p:nvSpPr>
              <p:spPr>
                <a:xfrm rot="7970215">
                  <a:off x="1650" y="1854"/>
                  <a:ext cx="97" cy="108"/>
                </a:xfrm>
                <a:prstGeom prst="ellipse">
                  <a:avLst/>
                </a:prstGeom>
                <a:solidFill>
                  <a:srgbClr val="89AB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5" name="Google Shape;775;p92"/>
                <p:cNvSpPr/>
                <p:nvPr/>
              </p:nvSpPr>
              <p:spPr>
                <a:xfrm rot="7970215">
                  <a:off x="1663" y="1868"/>
                  <a:ext cx="72" cy="80"/>
                </a:xfrm>
                <a:prstGeom prst="ellipse">
                  <a:avLst/>
                </a:prstGeom>
                <a:solidFill>
                  <a:srgbClr val="96B5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6" name="Google Shape;776;p92"/>
                <p:cNvSpPr/>
                <p:nvPr/>
              </p:nvSpPr>
              <p:spPr>
                <a:xfrm rot="7970215">
                  <a:off x="1672" y="1874"/>
                  <a:ext cx="51" cy="58"/>
                </a:xfrm>
                <a:prstGeom prst="ellipse">
                  <a:avLst/>
                </a:prstGeom>
                <a:solidFill>
                  <a:srgbClr val="A3B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7" name="Google Shape;777;p92"/>
                <p:cNvSpPr/>
                <p:nvPr/>
              </p:nvSpPr>
              <p:spPr>
                <a:xfrm rot="7970215">
                  <a:off x="1686" y="1888"/>
                  <a:ext cx="26" cy="29"/>
                </a:xfrm>
                <a:prstGeom prst="ellipse">
                  <a:avLst/>
                </a:prstGeom>
                <a:solidFill>
                  <a:srgbClr val="B0C7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8" name="Google Shape;778;p92"/>
                <p:cNvSpPr/>
                <p:nvPr/>
              </p:nvSpPr>
              <p:spPr>
                <a:xfrm rot="7970215">
                  <a:off x="1571" y="1963"/>
                  <a:ext cx="168" cy="188"/>
                </a:xfrm>
                <a:prstGeom prst="ellipse">
                  <a:avLst/>
                </a:prstGeom>
                <a:solidFill>
                  <a:srgbClr val="00C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79" name="Google Shape;779;p92"/>
                <p:cNvSpPr/>
                <p:nvPr/>
              </p:nvSpPr>
              <p:spPr>
                <a:xfrm rot="7970215">
                  <a:off x="1582" y="1974"/>
                  <a:ext cx="149" cy="160"/>
                </a:xfrm>
                <a:prstGeom prst="ellipse">
                  <a:avLst/>
                </a:prstGeom>
                <a:solidFill>
                  <a:srgbClr val="1DD5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0" name="Google Shape;780;p92"/>
                <p:cNvSpPr/>
                <p:nvPr/>
              </p:nvSpPr>
              <p:spPr>
                <a:xfrm rot="7970215">
                  <a:off x="1592" y="1983"/>
                  <a:ext cx="124" cy="138"/>
                </a:xfrm>
                <a:prstGeom prst="ellipse">
                  <a:avLst/>
                </a:prstGeom>
                <a:solidFill>
                  <a:srgbClr val="3BDA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1" name="Google Shape;781;p92"/>
                <p:cNvSpPr/>
                <p:nvPr/>
              </p:nvSpPr>
              <p:spPr>
                <a:xfrm rot="7970215">
                  <a:off x="1607" y="1997"/>
                  <a:ext cx="96" cy="109"/>
                </a:xfrm>
                <a:prstGeom prst="ellipse">
                  <a:avLst/>
                </a:prstGeom>
                <a:solidFill>
                  <a:srgbClr val="59E0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2" name="Google Shape;782;p92"/>
                <p:cNvSpPr/>
                <p:nvPr/>
              </p:nvSpPr>
              <p:spPr>
                <a:xfrm rot="7970215">
                  <a:off x="1622" y="2010"/>
                  <a:ext cx="70" cy="88"/>
                </a:xfrm>
                <a:prstGeom prst="ellipse">
                  <a:avLst/>
                </a:prstGeom>
                <a:solidFill>
                  <a:srgbClr val="77E67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3" name="Google Shape;783;p92"/>
                <p:cNvSpPr/>
                <p:nvPr/>
              </p:nvSpPr>
              <p:spPr>
                <a:xfrm rot="7970215">
                  <a:off x="1629" y="2028"/>
                  <a:ext cx="52" cy="58"/>
                </a:xfrm>
                <a:prstGeom prst="ellipse">
                  <a:avLst/>
                </a:prstGeom>
                <a:solidFill>
                  <a:srgbClr val="95EB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4" name="Google Shape;784;p92"/>
                <p:cNvSpPr/>
                <p:nvPr/>
              </p:nvSpPr>
              <p:spPr>
                <a:xfrm rot="7970215">
                  <a:off x="1642" y="2042"/>
                  <a:ext cx="26" cy="30"/>
                </a:xfrm>
                <a:prstGeom prst="ellipse">
                  <a:avLst/>
                </a:prstGeom>
                <a:solidFill>
                  <a:srgbClr val="B3F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5" name="Google Shape;785;p92"/>
                <p:cNvSpPr/>
                <p:nvPr/>
              </p:nvSpPr>
              <p:spPr>
                <a:xfrm rot="7970215">
                  <a:off x="1508" y="2101"/>
                  <a:ext cx="176" cy="197"/>
                </a:xfrm>
                <a:prstGeom prst="ellipse">
                  <a:avLst/>
                </a:prstGeom>
                <a:solidFill>
                  <a:srgbClr val="00CF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6" name="Google Shape;786;p92"/>
                <p:cNvSpPr/>
                <p:nvPr/>
              </p:nvSpPr>
              <p:spPr>
                <a:xfrm rot="7970215">
                  <a:off x="1522" y="2121"/>
                  <a:ext cx="137" cy="167"/>
                </a:xfrm>
                <a:prstGeom prst="ellipse">
                  <a:avLst/>
                </a:prstGeom>
                <a:solidFill>
                  <a:srgbClr val="1DD5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7" name="Google Shape;787;p92"/>
                <p:cNvSpPr/>
                <p:nvPr/>
              </p:nvSpPr>
              <p:spPr>
                <a:xfrm rot="7970215">
                  <a:off x="1536" y="2133"/>
                  <a:ext cx="114" cy="138"/>
                </a:xfrm>
                <a:prstGeom prst="ellipse">
                  <a:avLst/>
                </a:prstGeom>
                <a:solidFill>
                  <a:srgbClr val="3BDA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8" name="Google Shape;788;p92"/>
                <p:cNvSpPr/>
                <p:nvPr/>
              </p:nvSpPr>
              <p:spPr>
                <a:xfrm rot="7970215">
                  <a:off x="1548" y="2148"/>
                  <a:ext cx="90" cy="109"/>
                </a:xfrm>
                <a:prstGeom prst="ellipse">
                  <a:avLst/>
                </a:prstGeom>
                <a:solidFill>
                  <a:srgbClr val="59E0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89" name="Google Shape;789;p92"/>
                <p:cNvSpPr/>
                <p:nvPr/>
              </p:nvSpPr>
              <p:spPr>
                <a:xfrm rot="7970215">
                  <a:off x="1561" y="2162"/>
                  <a:ext cx="66" cy="79"/>
                </a:xfrm>
                <a:prstGeom prst="ellipse">
                  <a:avLst/>
                </a:prstGeom>
                <a:solidFill>
                  <a:srgbClr val="77E67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0" name="Google Shape;790;p92"/>
                <p:cNvSpPr/>
                <p:nvPr/>
              </p:nvSpPr>
              <p:spPr>
                <a:xfrm rot="7970215">
                  <a:off x="1572" y="2174"/>
                  <a:ext cx="47" cy="51"/>
                </a:xfrm>
                <a:prstGeom prst="ellipse">
                  <a:avLst/>
                </a:prstGeom>
                <a:solidFill>
                  <a:srgbClr val="95EB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1" name="Google Shape;791;p92"/>
                <p:cNvSpPr/>
                <p:nvPr/>
              </p:nvSpPr>
              <p:spPr>
                <a:xfrm rot="7970215">
                  <a:off x="1582" y="2178"/>
                  <a:ext cx="47" cy="21"/>
                </a:xfrm>
                <a:prstGeom prst="ellipse">
                  <a:avLst/>
                </a:prstGeom>
                <a:solidFill>
                  <a:srgbClr val="B3F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2" name="Google Shape;792;p92"/>
                <p:cNvSpPr/>
                <p:nvPr/>
              </p:nvSpPr>
              <p:spPr>
                <a:xfrm rot="7970215">
                  <a:off x="1513" y="2276"/>
                  <a:ext cx="149" cy="167"/>
                </a:xfrm>
                <a:prstGeom prst="ellipse">
                  <a:avLst/>
                </a:prstGeom>
                <a:solidFill>
                  <a:srgbClr val="1DD51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3" name="Google Shape;793;p92"/>
                <p:cNvSpPr/>
                <p:nvPr/>
              </p:nvSpPr>
              <p:spPr>
                <a:xfrm rot="7970215">
                  <a:off x="1526" y="2291"/>
                  <a:ext cx="122" cy="138"/>
                </a:xfrm>
                <a:prstGeom prst="ellipse">
                  <a:avLst/>
                </a:prstGeom>
                <a:solidFill>
                  <a:srgbClr val="3BDA3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4" name="Google Shape;794;p92"/>
                <p:cNvSpPr/>
                <p:nvPr/>
              </p:nvSpPr>
              <p:spPr>
                <a:xfrm rot="7970215">
                  <a:off x="1539" y="2306"/>
                  <a:ext cx="98" cy="109"/>
                </a:xfrm>
                <a:prstGeom prst="ellipse">
                  <a:avLst/>
                </a:prstGeom>
                <a:solidFill>
                  <a:srgbClr val="59E0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5" name="Google Shape;795;p92"/>
                <p:cNvSpPr/>
                <p:nvPr/>
              </p:nvSpPr>
              <p:spPr>
                <a:xfrm rot="7970215">
                  <a:off x="1552" y="2319"/>
                  <a:ext cx="71" cy="80"/>
                </a:xfrm>
                <a:prstGeom prst="ellipse">
                  <a:avLst/>
                </a:prstGeom>
                <a:solidFill>
                  <a:srgbClr val="77E67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6" name="Google Shape;796;p92"/>
                <p:cNvSpPr/>
                <p:nvPr/>
              </p:nvSpPr>
              <p:spPr>
                <a:xfrm rot="7970215">
                  <a:off x="1567" y="2333"/>
                  <a:ext cx="45" cy="58"/>
                </a:xfrm>
                <a:prstGeom prst="ellipse">
                  <a:avLst/>
                </a:prstGeom>
                <a:solidFill>
                  <a:srgbClr val="95EB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7" name="Google Shape;797;p92"/>
                <p:cNvSpPr/>
                <p:nvPr/>
              </p:nvSpPr>
              <p:spPr>
                <a:xfrm rot="7970215">
                  <a:off x="1579" y="2345"/>
                  <a:ext cx="26" cy="29"/>
                </a:xfrm>
                <a:prstGeom prst="ellipse">
                  <a:avLst/>
                </a:prstGeom>
                <a:solidFill>
                  <a:srgbClr val="B3F1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8" name="Google Shape;798;p92"/>
                <p:cNvSpPr/>
                <p:nvPr/>
              </p:nvSpPr>
              <p:spPr>
                <a:xfrm>
                  <a:off x="1490" y="2420"/>
                  <a:ext cx="168" cy="189"/>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799" name="Google Shape;799;p92"/>
                <p:cNvSpPr/>
                <p:nvPr/>
              </p:nvSpPr>
              <p:spPr>
                <a:xfrm>
                  <a:off x="1503" y="2435"/>
                  <a:ext cx="141" cy="159"/>
                </a:xfrm>
                <a:prstGeom prst="ellipse">
                  <a:avLst/>
                </a:prstGeom>
                <a:solidFill>
                  <a:srgbClr val="739C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0" name="Google Shape;800;p92"/>
                <p:cNvSpPr/>
                <p:nvPr/>
              </p:nvSpPr>
              <p:spPr>
                <a:xfrm>
                  <a:off x="1515" y="2449"/>
                  <a:ext cx="117" cy="138"/>
                </a:xfrm>
                <a:prstGeom prst="ellipse">
                  <a:avLst/>
                </a:prstGeom>
                <a:solidFill>
                  <a:srgbClr val="86A9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1" name="Google Shape;801;p92"/>
                <p:cNvSpPr/>
                <p:nvPr/>
              </p:nvSpPr>
              <p:spPr>
                <a:xfrm>
                  <a:off x="1522" y="2456"/>
                  <a:ext cx="103" cy="116"/>
                </a:xfrm>
                <a:prstGeom prst="ellipse">
                  <a:avLst/>
                </a:prstGeom>
                <a:solidFill>
                  <a:srgbClr val="98B6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2" name="Google Shape;802;p92"/>
                <p:cNvSpPr/>
                <p:nvPr/>
              </p:nvSpPr>
              <p:spPr>
                <a:xfrm>
                  <a:off x="1535" y="2471"/>
                  <a:ext cx="78" cy="87"/>
                </a:xfrm>
                <a:prstGeom prst="ellipse">
                  <a:avLst/>
                </a:prstGeom>
                <a:solidFill>
                  <a:srgbClr val="ABC4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3" name="Google Shape;803;p92"/>
                <p:cNvSpPr/>
                <p:nvPr/>
              </p:nvSpPr>
              <p:spPr>
                <a:xfrm>
                  <a:off x="1548" y="2485"/>
                  <a:ext cx="52" cy="58"/>
                </a:xfrm>
                <a:prstGeom prst="ellipse">
                  <a:avLst/>
                </a:prstGeom>
                <a:solidFill>
                  <a:srgbClr val="BDD1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4" name="Google Shape;804;p92"/>
                <p:cNvSpPr/>
                <p:nvPr/>
              </p:nvSpPr>
              <p:spPr>
                <a:xfrm>
                  <a:off x="1561" y="2500"/>
                  <a:ext cx="25" cy="29"/>
                </a:xfrm>
                <a:prstGeom prst="ellipse">
                  <a:avLst/>
                </a:prstGeom>
                <a:solidFill>
                  <a:srgbClr val="D0DE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5" name="Google Shape;805;p92"/>
                <p:cNvSpPr/>
                <p:nvPr/>
              </p:nvSpPr>
              <p:spPr>
                <a:xfrm>
                  <a:off x="1503" y="2587"/>
                  <a:ext cx="174" cy="189"/>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6" name="Google Shape;806;p92"/>
                <p:cNvSpPr/>
                <p:nvPr/>
              </p:nvSpPr>
              <p:spPr>
                <a:xfrm>
                  <a:off x="1515" y="2594"/>
                  <a:ext cx="149" cy="167"/>
                </a:xfrm>
                <a:prstGeom prst="ellipse">
                  <a:avLst/>
                </a:prstGeom>
                <a:solidFill>
                  <a:srgbClr val="739C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7" name="Google Shape;807;p92"/>
                <p:cNvSpPr/>
                <p:nvPr/>
              </p:nvSpPr>
              <p:spPr>
                <a:xfrm>
                  <a:off x="1528" y="2609"/>
                  <a:ext cx="124" cy="138"/>
                </a:xfrm>
                <a:prstGeom prst="ellipse">
                  <a:avLst/>
                </a:prstGeom>
                <a:solidFill>
                  <a:srgbClr val="86A9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8" name="Google Shape;808;p92"/>
                <p:cNvSpPr/>
                <p:nvPr/>
              </p:nvSpPr>
              <p:spPr>
                <a:xfrm>
                  <a:off x="1542" y="2623"/>
                  <a:ext cx="96" cy="109"/>
                </a:xfrm>
                <a:prstGeom prst="ellipse">
                  <a:avLst/>
                </a:prstGeom>
                <a:solidFill>
                  <a:srgbClr val="98B6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09" name="Google Shape;809;p92"/>
                <p:cNvSpPr/>
                <p:nvPr/>
              </p:nvSpPr>
              <p:spPr>
                <a:xfrm>
                  <a:off x="1554" y="2638"/>
                  <a:ext cx="71" cy="80"/>
                </a:xfrm>
                <a:prstGeom prst="ellipse">
                  <a:avLst/>
                </a:prstGeom>
                <a:solidFill>
                  <a:srgbClr val="ABC4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0" name="Google Shape;810;p92"/>
                <p:cNvSpPr/>
                <p:nvPr/>
              </p:nvSpPr>
              <p:spPr>
                <a:xfrm>
                  <a:off x="1567" y="2652"/>
                  <a:ext cx="46" cy="58"/>
                </a:xfrm>
                <a:prstGeom prst="ellipse">
                  <a:avLst/>
                </a:prstGeom>
                <a:solidFill>
                  <a:srgbClr val="BDD1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1" name="Google Shape;811;p92"/>
                <p:cNvSpPr/>
                <p:nvPr/>
              </p:nvSpPr>
              <p:spPr>
                <a:xfrm>
                  <a:off x="1580" y="2667"/>
                  <a:ext cx="26" cy="29"/>
                </a:xfrm>
                <a:prstGeom prst="ellipse">
                  <a:avLst/>
                </a:prstGeom>
                <a:solidFill>
                  <a:srgbClr val="D0DE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2" name="Google Shape;812;p92"/>
                <p:cNvSpPr/>
                <p:nvPr/>
              </p:nvSpPr>
              <p:spPr>
                <a:xfrm>
                  <a:off x="1586" y="2725"/>
                  <a:ext cx="168" cy="189"/>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3" name="Google Shape;813;p92"/>
                <p:cNvSpPr/>
                <p:nvPr/>
              </p:nvSpPr>
              <p:spPr>
                <a:xfrm>
                  <a:off x="1593" y="2739"/>
                  <a:ext cx="148" cy="160"/>
                </a:xfrm>
                <a:prstGeom prst="ellipse">
                  <a:avLst/>
                </a:prstGeom>
                <a:solidFill>
                  <a:srgbClr val="739C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4" name="Google Shape;814;p92"/>
                <p:cNvSpPr/>
                <p:nvPr/>
              </p:nvSpPr>
              <p:spPr>
                <a:xfrm>
                  <a:off x="1606" y="2754"/>
                  <a:ext cx="123" cy="138"/>
                </a:xfrm>
                <a:prstGeom prst="ellipse">
                  <a:avLst/>
                </a:prstGeom>
                <a:solidFill>
                  <a:srgbClr val="86A9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5" name="Google Shape;815;p92"/>
                <p:cNvSpPr/>
                <p:nvPr/>
              </p:nvSpPr>
              <p:spPr>
                <a:xfrm>
                  <a:off x="1619" y="2761"/>
                  <a:ext cx="97" cy="116"/>
                </a:xfrm>
                <a:prstGeom prst="ellipse">
                  <a:avLst/>
                </a:prstGeom>
                <a:solidFill>
                  <a:srgbClr val="98B6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6" name="Google Shape;816;p92"/>
                <p:cNvSpPr/>
                <p:nvPr/>
              </p:nvSpPr>
              <p:spPr>
                <a:xfrm>
                  <a:off x="1632" y="2776"/>
                  <a:ext cx="71" cy="87"/>
                </a:xfrm>
                <a:prstGeom prst="ellipse">
                  <a:avLst/>
                </a:prstGeom>
                <a:solidFill>
                  <a:srgbClr val="ABC4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7" name="Google Shape;817;p92"/>
                <p:cNvSpPr/>
                <p:nvPr/>
              </p:nvSpPr>
              <p:spPr>
                <a:xfrm>
                  <a:off x="1644" y="2790"/>
                  <a:ext cx="52" cy="58"/>
                </a:xfrm>
                <a:prstGeom prst="ellipse">
                  <a:avLst/>
                </a:prstGeom>
                <a:solidFill>
                  <a:srgbClr val="BDD1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8" name="Google Shape;818;p92"/>
                <p:cNvSpPr/>
                <p:nvPr/>
              </p:nvSpPr>
              <p:spPr>
                <a:xfrm>
                  <a:off x="1658" y="2805"/>
                  <a:ext cx="25" cy="29"/>
                </a:xfrm>
                <a:prstGeom prst="ellipse">
                  <a:avLst/>
                </a:prstGeom>
                <a:solidFill>
                  <a:srgbClr val="D0DE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19" name="Google Shape;819;p92"/>
                <p:cNvSpPr/>
                <p:nvPr/>
              </p:nvSpPr>
              <p:spPr>
                <a:xfrm>
                  <a:off x="1722" y="2797"/>
                  <a:ext cx="142" cy="167"/>
                </a:xfrm>
                <a:prstGeom prst="ellipse">
                  <a:avLst/>
                </a:prstGeom>
                <a:solidFill>
                  <a:srgbClr val="739C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0" name="Google Shape;820;p92"/>
                <p:cNvSpPr/>
                <p:nvPr/>
              </p:nvSpPr>
              <p:spPr>
                <a:xfrm>
                  <a:off x="1729" y="2790"/>
                  <a:ext cx="122" cy="138"/>
                </a:xfrm>
                <a:prstGeom prst="ellipse">
                  <a:avLst/>
                </a:prstGeom>
                <a:solidFill>
                  <a:srgbClr val="86A9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1" name="Google Shape;821;p92"/>
                <p:cNvSpPr/>
                <p:nvPr/>
              </p:nvSpPr>
              <p:spPr>
                <a:xfrm>
                  <a:off x="1741" y="2805"/>
                  <a:ext cx="98" cy="109"/>
                </a:xfrm>
                <a:prstGeom prst="ellipse">
                  <a:avLst/>
                </a:prstGeom>
                <a:solidFill>
                  <a:srgbClr val="98B6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2" name="Google Shape;822;p92"/>
                <p:cNvSpPr/>
                <p:nvPr/>
              </p:nvSpPr>
              <p:spPr>
                <a:xfrm>
                  <a:off x="1754" y="2819"/>
                  <a:ext cx="78" cy="80"/>
                </a:xfrm>
                <a:prstGeom prst="ellipse">
                  <a:avLst/>
                </a:prstGeom>
                <a:solidFill>
                  <a:srgbClr val="ABC4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3" name="Google Shape;823;p92"/>
                <p:cNvSpPr/>
                <p:nvPr/>
              </p:nvSpPr>
              <p:spPr>
                <a:xfrm>
                  <a:off x="1768" y="2834"/>
                  <a:ext cx="51" cy="51"/>
                </a:xfrm>
                <a:prstGeom prst="ellipse">
                  <a:avLst/>
                </a:prstGeom>
                <a:solidFill>
                  <a:srgbClr val="BDD1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4" name="Google Shape;824;p92"/>
                <p:cNvSpPr/>
                <p:nvPr/>
              </p:nvSpPr>
              <p:spPr>
                <a:xfrm>
                  <a:off x="1780" y="2848"/>
                  <a:ext cx="26" cy="22"/>
                </a:xfrm>
                <a:prstGeom prst="ellipse">
                  <a:avLst/>
                </a:prstGeom>
                <a:solidFill>
                  <a:srgbClr val="D0DE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5" name="Google Shape;825;p92"/>
                <p:cNvSpPr/>
                <p:nvPr/>
              </p:nvSpPr>
              <p:spPr>
                <a:xfrm>
                  <a:off x="1843" y="2812"/>
                  <a:ext cx="168" cy="196"/>
                </a:xfrm>
                <a:prstGeom prst="ellipse">
                  <a:avLst/>
                </a:prstGeom>
                <a:solidFill>
                  <a:srgbClr val="618F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6" name="Google Shape;826;p92"/>
                <p:cNvSpPr/>
                <p:nvPr/>
              </p:nvSpPr>
              <p:spPr>
                <a:xfrm>
                  <a:off x="1864" y="2819"/>
                  <a:ext cx="142" cy="167"/>
                </a:xfrm>
                <a:prstGeom prst="ellipse">
                  <a:avLst/>
                </a:prstGeom>
                <a:solidFill>
                  <a:srgbClr val="739C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7" name="Google Shape;827;p92"/>
                <p:cNvSpPr/>
                <p:nvPr/>
              </p:nvSpPr>
              <p:spPr>
                <a:xfrm>
                  <a:off x="1878" y="2834"/>
                  <a:ext cx="116" cy="138"/>
                </a:xfrm>
                <a:prstGeom prst="ellipse">
                  <a:avLst/>
                </a:prstGeom>
                <a:solidFill>
                  <a:srgbClr val="86A9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8" name="Google Shape;828;p92"/>
                <p:cNvSpPr/>
                <p:nvPr/>
              </p:nvSpPr>
              <p:spPr>
                <a:xfrm>
                  <a:off x="1884" y="2848"/>
                  <a:ext cx="102" cy="109"/>
                </a:xfrm>
                <a:prstGeom prst="ellipse">
                  <a:avLst/>
                </a:prstGeom>
                <a:solidFill>
                  <a:srgbClr val="98B6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29" name="Google Shape;829;p92"/>
                <p:cNvSpPr/>
                <p:nvPr/>
              </p:nvSpPr>
              <p:spPr>
                <a:xfrm>
                  <a:off x="1897" y="2863"/>
                  <a:ext cx="77" cy="80"/>
                </a:xfrm>
                <a:prstGeom prst="ellipse">
                  <a:avLst/>
                </a:prstGeom>
                <a:solidFill>
                  <a:srgbClr val="ABC4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30" name="Google Shape;830;p92"/>
                <p:cNvSpPr/>
                <p:nvPr/>
              </p:nvSpPr>
              <p:spPr>
                <a:xfrm>
                  <a:off x="1909" y="2877"/>
                  <a:ext cx="52" cy="51"/>
                </a:xfrm>
                <a:prstGeom prst="ellipse">
                  <a:avLst/>
                </a:prstGeom>
                <a:solidFill>
                  <a:srgbClr val="BDD1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31" name="Google Shape;831;p92"/>
                <p:cNvSpPr/>
                <p:nvPr/>
              </p:nvSpPr>
              <p:spPr>
                <a:xfrm>
                  <a:off x="1922" y="2892"/>
                  <a:ext cx="26" cy="29"/>
                </a:xfrm>
                <a:prstGeom prst="ellipse">
                  <a:avLst/>
                </a:prstGeom>
                <a:solidFill>
                  <a:srgbClr val="D0DE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grpSp>
        </p:grpSp>
        <p:grpSp>
          <p:nvGrpSpPr>
            <p:cNvPr id="832" name="Google Shape;832;p92"/>
            <p:cNvGrpSpPr/>
            <p:nvPr/>
          </p:nvGrpSpPr>
          <p:grpSpPr>
            <a:xfrm>
              <a:off x="1716" y="2253"/>
              <a:ext cx="493" cy="369"/>
              <a:chOff x="1716" y="2253"/>
              <a:chExt cx="493" cy="369"/>
            </a:xfrm>
          </p:grpSpPr>
          <p:sp>
            <p:nvSpPr>
              <p:cNvPr id="833" name="Google Shape;833;p92"/>
              <p:cNvSpPr/>
              <p:nvPr/>
            </p:nvSpPr>
            <p:spPr>
              <a:xfrm rot="-5400000">
                <a:off x="1906" y="2073"/>
                <a:ext cx="122" cy="482"/>
              </a:xfrm>
              <a:custGeom>
                <a:rect b="b" l="l" r="r" t="t"/>
                <a:pathLst>
                  <a:path extrusionOk="0" h="833" w="325">
                    <a:moveTo>
                      <a:pt x="325" y="0"/>
                    </a:moveTo>
                    <a:lnTo>
                      <a:pt x="0" y="226"/>
                    </a:lnTo>
                    <a:lnTo>
                      <a:pt x="0" y="833"/>
                    </a:lnTo>
                  </a:path>
                </a:pathLst>
              </a:custGeom>
              <a:noFill/>
              <a:ln cap="flat" cmpd="sng" w="139700">
                <a:solidFill>
                  <a:srgbClr val="00FF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834" name="Google Shape;834;p92"/>
              <p:cNvSpPr/>
              <p:nvPr/>
            </p:nvSpPr>
            <p:spPr>
              <a:xfrm rot="-5400000">
                <a:off x="1899" y="2312"/>
                <a:ext cx="126" cy="493"/>
              </a:xfrm>
              <a:custGeom>
                <a:rect b="b" l="l" r="r" t="t"/>
                <a:pathLst>
                  <a:path extrusionOk="0" h="852" w="339">
                    <a:moveTo>
                      <a:pt x="0" y="0"/>
                    </a:moveTo>
                    <a:lnTo>
                      <a:pt x="337" y="256"/>
                    </a:lnTo>
                    <a:lnTo>
                      <a:pt x="339" y="760"/>
                    </a:lnTo>
                    <a:lnTo>
                      <a:pt x="337" y="852"/>
                    </a:lnTo>
                  </a:path>
                </a:pathLst>
              </a:custGeom>
              <a:noFill/>
              <a:ln cap="flat" cmpd="sng" w="139700">
                <a:solidFill>
                  <a:srgbClr val="99CCFF"/>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grpSp>
      </p:grpSp>
      <p:grpSp>
        <p:nvGrpSpPr>
          <p:cNvPr id="835" name="Google Shape;835;p92"/>
          <p:cNvGrpSpPr/>
          <p:nvPr/>
        </p:nvGrpSpPr>
        <p:grpSpPr>
          <a:xfrm>
            <a:off x="228600" y="2214821"/>
            <a:ext cx="2587185" cy="2481760"/>
            <a:chOff x="144" y="985"/>
            <a:chExt cx="1630" cy="1563"/>
          </a:xfrm>
        </p:grpSpPr>
        <p:grpSp>
          <p:nvGrpSpPr>
            <p:cNvPr id="836" name="Google Shape;836;p92"/>
            <p:cNvGrpSpPr/>
            <p:nvPr/>
          </p:nvGrpSpPr>
          <p:grpSpPr>
            <a:xfrm>
              <a:off x="144" y="1776"/>
              <a:ext cx="1630" cy="772"/>
              <a:chOff x="144" y="1776"/>
              <a:chExt cx="1630" cy="772"/>
            </a:xfrm>
          </p:grpSpPr>
          <p:grpSp>
            <p:nvGrpSpPr>
              <p:cNvPr id="837" name="Google Shape;837;p92"/>
              <p:cNvGrpSpPr/>
              <p:nvPr/>
            </p:nvGrpSpPr>
            <p:grpSpPr>
              <a:xfrm>
                <a:off x="144" y="1776"/>
                <a:ext cx="1008" cy="384"/>
                <a:chOff x="1920" y="240"/>
                <a:chExt cx="1008" cy="480"/>
              </a:xfrm>
            </p:grpSpPr>
            <p:sp>
              <p:nvSpPr>
                <p:cNvPr id="838" name="Google Shape;838;p92"/>
                <p:cNvSpPr/>
                <p:nvPr/>
              </p:nvSpPr>
              <p:spPr>
                <a:xfrm>
                  <a:off x="1920" y="240"/>
                  <a:ext cx="912" cy="480"/>
                </a:xfrm>
                <a:prstGeom prst="rect">
                  <a:avLst/>
                </a:prstGeom>
                <a:solidFill>
                  <a:srgbClr val="FF0000"/>
                </a:solidFill>
                <a:ln>
                  <a:noFill/>
                </a:ln>
                <a:effectLst>
                  <a:outerShdw rotWithShape="0" algn="ctr" dir="2700000" dist="35921">
                    <a:schemeClr val="folHlink"/>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sp>
              <p:nvSpPr>
                <p:cNvPr id="839" name="Google Shape;839;p92"/>
                <p:cNvSpPr txBox="1"/>
                <p:nvPr/>
              </p:nvSpPr>
              <p:spPr>
                <a:xfrm>
                  <a:off x="1920" y="288"/>
                  <a:ext cx="1008" cy="407"/>
                </a:xfrm>
                <a:prstGeom prst="rect">
                  <a:avLst/>
                </a:prstGeom>
                <a:noFill/>
                <a:ln>
                  <a:noFill/>
                </a:ln>
              </p:spPr>
              <p:txBody>
                <a:bodyPr anchorCtr="0" anchor="t" bIns="45700" lIns="91425" spcFirstLastPara="1" rIns="91425" wrap="square" tIns="45700">
                  <a:noAutofit/>
                </a:bodyPr>
                <a:lstStyle/>
                <a:p>
                  <a:pPr indent="0" lvl="0" marL="0" marR="0" rtl="0" algn="l">
                    <a:lnSpc>
                      <a:spcPct val="70000"/>
                    </a:lnSpc>
                    <a:spcBef>
                      <a:spcPts val="0"/>
                    </a:spcBef>
                    <a:spcAft>
                      <a:spcPts val="0"/>
                    </a:spcAft>
                    <a:buNone/>
                  </a:pPr>
                  <a:r>
                    <a:rPr b="1" lang="en-US" sz="1800">
                      <a:solidFill>
                        <a:srgbClr val="FFFFFF"/>
                      </a:solidFill>
                      <a:latin typeface="Arial"/>
                      <a:ea typeface="Arial"/>
                      <a:cs typeface="Arial"/>
                      <a:sym typeface="Arial"/>
                    </a:rPr>
                    <a:t>IV Gp IIb/IIIa</a:t>
                  </a:r>
                  <a:endParaRPr/>
                </a:p>
                <a:p>
                  <a:pPr indent="0" lvl="0" marL="0" marR="0" rtl="0" algn="l">
                    <a:lnSpc>
                      <a:spcPct val="70000"/>
                    </a:lnSpc>
                    <a:spcBef>
                      <a:spcPts val="270"/>
                    </a:spcBef>
                    <a:spcAft>
                      <a:spcPts val="0"/>
                    </a:spcAft>
                    <a:buNone/>
                  </a:pPr>
                  <a:r>
                    <a:rPr b="1" lang="en-US" sz="1800">
                      <a:solidFill>
                        <a:srgbClr val="FFFFFF"/>
                      </a:solidFill>
                      <a:latin typeface="Arial"/>
                      <a:ea typeface="Arial"/>
                      <a:cs typeface="Arial"/>
                      <a:sym typeface="Arial"/>
                    </a:rPr>
                    <a:t>Inhibitors</a:t>
                  </a:r>
                  <a:endParaRPr/>
                </a:p>
              </p:txBody>
            </p:sp>
          </p:grpSp>
          <p:sp>
            <p:nvSpPr>
              <p:cNvPr id="840" name="Google Shape;840;p92"/>
              <p:cNvSpPr/>
              <p:nvPr/>
            </p:nvSpPr>
            <p:spPr>
              <a:xfrm rot="133731">
                <a:off x="1536" y="2348"/>
                <a:ext cx="234" cy="196"/>
              </a:xfrm>
              <a:prstGeom prst="flowChartSummingJunction">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cxnSp>
            <p:nvCxnSpPr>
              <p:cNvPr id="841" name="Google Shape;841;p92"/>
              <p:cNvCxnSpPr/>
              <p:nvPr/>
            </p:nvCxnSpPr>
            <p:spPr>
              <a:xfrm>
                <a:off x="1104" y="2208"/>
                <a:ext cx="384" cy="192"/>
              </a:xfrm>
              <a:prstGeom prst="straightConnector1">
                <a:avLst/>
              </a:prstGeom>
              <a:noFill/>
              <a:ln cap="flat" cmpd="sng" w="25400">
                <a:solidFill>
                  <a:srgbClr val="FF0000"/>
                </a:solidFill>
                <a:prstDash val="solid"/>
                <a:round/>
                <a:headEnd len="med" w="med" type="none"/>
                <a:tailEnd len="med" w="med" type="triangle"/>
              </a:ln>
            </p:spPr>
          </p:cxnSp>
        </p:grpSp>
        <p:sp>
          <p:nvSpPr>
            <p:cNvPr id="842" name="Google Shape;842;p92"/>
            <p:cNvSpPr/>
            <p:nvPr/>
          </p:nvSpPr>
          <p:spPr>
            <a:xfrm rot="-743980">
              <a:off x="1104" y="1008"/>
              <a:ext cx="234" cy="196"/>
            </a:xfrm>
            <a:prstGeom prst="flowChartSummingJunction">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rgbClr val="000000"/>
                </a:solidFill>
                <a:latin typeface="Arial"/>
                <a:ea typeface="Arial"/>
                <a:cs typeface="Arial"/>
                <a:sym typeface="Arial"/>
              </a:endParaRPr>
            </a:p>
          </p:txBody>
        </p:sp>
        <p:cxnSp>
          <p:nvCxnSpPr>
            <p:cNvPr id="843" name="Google Shape;843;p92"/>
            <p:cNvCxnSpPr/>
            <p:nvPr/>
          </p:nvCxnSpPr>
          <p:spPr>
            <a:xfrm flipH="1" rot="10800000">
              <a:off x="1056" y="1248"/>
              <a:ext cx="144" cy="480"/>
            </a:xfrm>
            <a:prstGeom prst="straightConnector1">
              <a:avLst/>
            </a:prstGeom>
            <a:noFill/>
            <a:ln cap="flat" cmpd="sng" w="25400">
              <a:solidFill>
                <a:srgbClr val="FF0000"/>
              </a:solidFill>
              <a:prstDash val="solid"/>
              <a:round/>
              <a:headEnd len="med" w="med" type="none"/>
              <a:tailEnd len="med" w="med" type="triangle"/>
            </a:ln>
          </p:spPr>
        </p:cxnSp>
      </p:grpSp>
      <p:sp>
        <p:nvSpPr>
          <p:cNvPr id="844" name="Google Shape;844;p92"/>
          <p:cNvSpPr txBox="1"/>
          <p:nvPr/>
        </p:nvSpPr>
        <p:spPr>
          <a:xfrm>
            <a:off x="5029200" y="1041400"/>
            <a:ext cx="4038600" cy="6461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FF00"/>
                </a:solidFill>
                <a:latin typeface="Arial"/>
                <a:ea typeface="Arial"/>
                <a:cs typeface="Arial"/>
                <a:sym typeface="Arial"/>
              </a:rPr>
              <a:t>Ticlodipine 	Prasugrel</a:t>
            </a:r>
            <a:endParaRPr b="1" sz="1800">
              <a:solidFill>
                <a:srgbClr val="FFFF00"/>
              </a:solidFill>
              <a:latin typeface="Arial"/>
              <a:ea typeface="Arial"/>
              <a:cs typeface="Arial"/>
              <a:sym typeface="Arial"/>
            </a:endParaRPr>
          </a:p>
          <a:p>
            <a:pPr indent="0" lvl="0" marL="0" marR="0" rtl="0" algn="l">
              <a:spcBef>
                <a:spcPts val="0"/>
              </a:spcBef>
              <a:spcAft>
                <a:spcPts val="0"/>
              </a:spcAft>
              <a:buNone/>
            </a:pPr>
            <a:r>
              <a:rPr b="1" lang="en-US" sz="1800">
                <a:solidFill>
                  <a:srgbClr val="FFFF00"/>
                </a:solidFill>
                <a:latin typeface="Arial"/>
                <a:ea typeface="Arial"/>
                <a:cs typeface="Arial"/>
                <a:sym typeface="Arial"/>
              </a:rPr>
              <a:t>Clopidogrel	Ticagrelor</a:t>
            </a:r>
            <a:endParaRPr b="1" sz="1800">
              <a:solidFill>
                <a:srgbClr val="FFFF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52" name="Shape 852"/>
        <p:cNvGrpSpPr/>
        <p:nvPr/>
      </p:nvGrpSpPr>
      <p:grpSpPr>
        <a:xfrm>
          <a:off x="0" y="0"/>
          <a:ext cx="0" cy="0"/>
          <a:chOff x="0" y="0"/>
          <a:chExt cx="0" cy="0"/>
        </a:xfrm>
      </p:grpSpPr>
      <p:grpSp>
        <p:nvGrpSpPr>
          <p:cNvPr id="853" name="Google Shape;853;p93"/>
          <p:cNvGrpSpPr/>
          <p:nvPr/>
        </p:nvGrpSpPr>
        <p:grpSpPr>
          <a:xfrm>
            <a:off x="1137444" y="3928646"/>
            <a:ext cx="2438400" cy="1905000"/>
            <a:chOff x="174" y="1632"/>
            <a:chExt cx="1959" cy="1566"/>
          </a:xfrm>
        </p:grpSpPr>
        <p:sp>
          <p:nvSpPr>
            <p:cNvPr id="854" name="Google Shape;854;p93"/>
            <p:cNvSpPr/>
            <p:nvPr/>
          </p:nvSpPr>
          <p:spPr>
            <a:xfrm>
              <a:off x="312" y="1645"/>
              <a:ext cx="1658" cy="1491"/>
            </a:xfrm>
            <a:prstGeom prst="rect">
              <a:avLst/>
            </a:prstGeom>
            <a:solidFill>
              <a:srgbClr val="00297A"/>
            </a:solidFill>
            <a:ln cap="flat" cmpd="sng" w="28575">
              <a:solidFill>
                <a:srgbClr val="00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Tahoma"/>
                <a:ea typeface="Tahoma"/>
                <a:cs typeface="Tahoma"/>
                <a:sym typeface="Tahoma"/>
              </a:endParaRPr>
            </a:p>
          </p:txBody>
        </p:sp>
        <p:cxnSp>
          <p:nvCxnSpPr>
            <p:cNvPr id="855" name="Google Shape;855;p93"/>
            <p:cNvCxnSpPr/>
            <p:nvPr/>
          </p:nvCxnSpPr>
          <p:spPr>
            <a:xfrm>
              <a:off x="336" y="2480"/>
              <a:ext cx="1632" cy="0"/>
            </a:xfrm>
            <a:prstGeom prst="straightConnector1">
              <a:avLst/>
            </a:prstGeom>
            <a:noFill/>
            <a:ln cap="flat" cmpd="sng" w="38100">
              <a:solidFill>
                <a:schemeClr val="lt1"/>
              </a:solidFill>
              <a:prstDash val="solid"/>
              <a:round/>
              <a:headEnd len="med" w="med" type="none"/>
              <a:tailEnd len="med" w="med" type="none"/>
            </a:ln>
          </p:spPr>
        </p:cxnSp>
        <p:pic>
          <p:nvPicPr>
            <p:cNvPr descr="EKG 1" id="856" name="Google Shape;856;p93"/>
            <p:cNvPicPr preferRelativeResize="0"/>
            <p:nvPr/>
          </p:nvPicPr>
          <p:blipFill rotWithShape="1">
            <a:blip r:embed="rId3">
              <a:alphaModFix/>
            </a:blip>
            <a:srcRect b="0" l="0" r="0" t="0"/>
            <a:stretch/>
          </p:blipFill>
          <p:spPr>
            <a:xfrm>
              <a:off x="174" y="1632"/>
              <a:ext cx="1959" cy="1566"/>
            </a:xfrm>
            <a:prstGeom prst="rect">
              <a:avLst/>
            </a:prstGeom>
            <a:noFill/>
            <a:ln>
              <a:noFill/>
            </a:ln>
          </p:spPr>
        </p:pic>
      </p:grpSp>
      <p:grpSp>
        <p:nvGrpSpPr>
          <p:cNvPr id="857" name="Google Shape;857;p93"/>
          <p:cNvGrpSpPr/>
          <p:nvPr/>
        </p:nvGrpSpPr>
        <p:grpSpPr>
          <a:xfrm>
            <a:off x="4500564" y="3949626"/>
            <a:ext cx="2413000" cy="1892300"/>
            <a:chOff x="2418" y="1640"/>
            <a:chExt cx="1998" cy="1528"/>
          </a:xfrm>
        </p:grpSpPr>
        <p:sp>
          <p:nvSpPr>
            <p:cNvPr id="858" name="Google Shape;858;p93"/>
            <p:cNvSpPr/>
            <p:nvPr/>
          </p:nvSpPr>
          <p:spPr>
            <a:xfrm>
              <a:off x="2526" y="1640"/>
              <a:ext cx="1658" cy="1528"/>
            </a:xfrm>
            <a:prstGeom prst="rect">
              <a:avLst/>
            </a:prstGeom>
            <a:solidFill>
              <a:srgbClr val="00297A"/>
            </a:solidFill>
            <a:ln cap="flat" cmpd="sng" w="28575">
              <a:solidFill>
                <a:srgbClr val="00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Tahoma"/>
                <a:ea typeface="Tahoma"/>
                <a:cs typeface="Tahoma"/>
                <a:sym typeface="Tahoma"/>
              </a:endParaRPr>
            </a:p>
          </p:txBody>
        </p:sp>
        <p:cxnSp>
          <p:nvCxnSpPr>
            <p:cNvPr id="859" name="Google Shape;859;p93"/>
            <p:cNvCxnSpPr/>
            <p:nvPr/>
          </p:nvCxnSpPr>
          <p:spPr>
            <a:xfrm>
              <a:off x="2544" y="2485"/>
              <a:ext cx="1632" cy="1"/>
            </a:xfrm>
            <a:prstGeom prst="straightConnector1">
              <a:avLst/>
            </a:prstGeom>
            <a:noFill/>
            <a:ln cap="flat" cmpd="sng" w="38100">
              <a:solidFill>
                <a:schemeClr val="lt1"/>
              </a:solidFill>
              <a:prstDash val="solid"/>
              <a:round/>
              <a:headEnd len="med" w="med" type="none"/>
              <a:tailEnd len="med" w="med" type="none"/>
            </a:ln>
          </p:spPr>
        </p:cxnSp>
        <p:sp>
          <p:nvSpPr>
            <p:cNvPr id="860" name="Google Shape;860;p93"/>
            <p:cNvSpPr/>
            <p:nvPr/>
          </p:nvSpPr>
          <p:spPr>
            <a:xfrm>
              <a:off x="3456" y="2136"/>
              <a:ext cx="304" cy="437"/>
            </a:xfrm>
            <a:prstGeom prst="downArrow">
              <a:avLst>
                <a:gd fmla="val 50000" name="adj1"/>
                <a:gd fmla="val 91667" name="adj2"/>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Tahoma"/>
                <a:ea typeface="Tahoma"/>
                <a:cs typeface="Tahoma"/>
                <a:sym typeface="Tahoma"/>
              </a:endParaRPr>
            </a:p>
          </p:txBody>
        </p:sp>
        <p:pic>
          <p:nvPicPr>
            <p:cNvPr descr="EKG 2" id="861" name="Google Shape;861;p93"/>
            <p:cNvPicPr preferRelativeResize="0"/>
            <p:nvPr/>
          </p:nvPicPr>
          <p:blipFill rotWithShape="1">
            <a:blip r:embed="rId4">
              <a:alphaModFix/>
            </a:blip>
            <a:srcRect b="0" l="0" r="0" t="0"/>
            <a:stretch/>
          </p:blipFill>
          <p:spPr>
            <a:xfrm>
              <a:off x="2418" y="1737"/>
              <a:ext cx="1998" cy="1317"/>
            </a:xfrm>
            <a:prstGeom prst="rect">
              <a:avLst/>
            </a:prstGeom>
            <a:noFill/>
            <a:ln>
              <a:noFill/>
            </a:ln>
          </p:spPr>
        </p:pic>
      </p:grpSp>
      <p:grpSp>
        <p:nvGrpSpPr>
          <p:cNvPr id="862" name="Google Shape;862;p93"/>
          <p:cNvGrpSpPr/>
          <p:nvPr/>
        </p:nvGrpSpPr>
        <p:grpSpPr>
          <a:xfrm>
            <a:off x="6904668" y="3936926"/>
            <a:ext cx="1897062" cy="1905000"/>
            <a:chOff x="4358" y="1632"/>
            <a:chExt cx="1658" cy="1536"/>
          </a:xfrm>
        </p:grpSpPr>
        <p:sp>
          <p:nvSpPr>
            <p:cNvPr id="863" name="Google Shape;863;p93"/>
            <p:cNvSpPr/>
            <p:nvPr/>
          </p:nvSpPr>
          <p:spPr>
            <a:xfrm>
              <a:off x="4358" y="1632"/>
              <a:ext cx="1658" cy="1536"/>
            </a:xfrm>
            <a:prstGeom prst="rect">
              <a:avLst/>
            </a:prstGeom>
            <a:solidFill>
              <a:srgbClr val="00297A"/>
            </a:solidFill>
            <a:ln cap="flat" cmpd="sng" w="28575">
              <a:solidFill>
                <a:srgbClr val="00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Tahoma"/>
                <a:ea typeface="Tahoma"/>
                <a:cs typeface="Tahoma"/>
                <a:sym typeface="Tahoma"/>
              </a:endParaRPr>
            </a:p>
          </p:txBody>
        </p:sp>
        <p:cxnSp>
          <p:nvCxnSpPr>
            <p:cNvPr id="864" name="Google Shape;864;p93"/>
            <p:cNvCxnSpPr/>
            <p:nvPr/>
          </p:nvCxnSpPr>
          <p:spPr>
            <a:xfrm>
              <a:off x="4374" y="2483"/>
              <a:ext cx="1632" cy="0"/>
            </a:xfrm>
            <a:prstGeom prst="straightConnector1">
              <a:avLst/>
            </a:prstGeom>
            <a:noFill/>
            <a:ln cap="flat" cmpd="sng" w="38100">
              <a:solidFill>
                <a:schemeClr val="lt1"/>
              </a:solidFill>
              <a:prstDash val="solid"/>
              <a:round/>
              <a:headEnd len="med" w="med" type="none"/>
              <a:tailEnd len="med" w="med" type="none"/>
            </a:ln>
          </p:spPr>
        </p:cxnSp>
        <p:pic>
          <p:nvPicPr>
            <p:cNvPr descr="NEW 2" id="865" name="Google Shape;865;p93"/>
            <p:cNvPicPr preferRelativeResize="0"/>
            <p:nvPr/>
          </p:nvPicPr>
          <p:blipFill rotWithShape="1">
            <a:blip r:embed="rId5">
              <a:alphaModFix/>
            </a:blip>
            <a:srcRect b="0" l="0" r="0" t="0"/>
            <a:stretch/>
          </p:blipFill>
          <p:spPr>
            <a:xfrm>
              <a:off x="4374" y="1824"/>
              <a:ext cx="1632" cy="962"/>
            </a:xfrm>
            <a:prstGeom prst="rect">
              <a:avLst/>
            </a:prstGeom>
            <a:noFill/>
            <a:ln>
              <a:noFill/>
            </a:ln>
          </p:spPr>
        </p:pic>
        <p:sp>
          <p:nvSpPr>
            <p:cNvPr id="866" name="Google Shape;866;p93"/>
            <p:cNvSpPr/>
            <p:nvPr/>
          </p:nvSpPr>
          <p:spPr>
            <a:xfrm>
              <a:off x="5574" y="2235"/>
              <a:ext cx="336" cy="298"/>
            </a:xfrm>
            <a:prstGeom prst="curvedLeftArrow">
              <a:avLst>
                <a:gd fmla="val 34282" name="adj1"/>
                <a:gd fmla="val 68569" name="adj2"/>
                <a:gd fmla="val 25896" name="adj3"/>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FFFF"/>
                </a:solidFill>
                <a:latin typeface="Tahoma"/>
                <a:ea typeface="Tahoma"/>
                <a:cs typeface="Tahoma"/>
                <a:sym typeface="Tahoma"/>
              </a:endParaRPr>
            </a:p>
          </p:txBody>
        </p:sp>
      </p:grpSp>
      <p:sp>
        <p:nvSpPr>
          <p:cNvPr id="867" name="Google Shape;867;p93"/>
          <p:cNvSpPr txBox="1"/>
          <p:nvPr/>
        </p:nvSpPr>
        <p:spPr>
          <a:xfrm>
            <a:off x="810662" y="6008586"/>
            <a:ext cx="2582823"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CK-  MB hoặc Troponin</a:t>
            </a:r>
            <a:endParaRPr sz="1800">
              <a:solidFill>
                <a:srgbClr val="FFFFFF"/>
              </a:solidFill>
              <a:latin typeface="Arial"/>
              <a:ea typeface="Arial"/>
              <a:cs typeface="Arial"/>
              <a:sym typeface="Arial"/>
            </a:endParaRPr>
          </a:p>
        </p:txBody>
      </p:sp>
      <p:cxnSp>
        <p:nvCxnSpPr>
          <p:cNvPr id="868" name="Google Shape;868;p93"/>
          <p:cNvCxnSpPr/>
          <p:nvPr/>
        </p:nvCxnSpPr>
        <p:spPr>
          <a:xfrm rot="10800000">
            <a:off x="3442358" y="5856408"/>
            <a:ext cx="0" cy="521510"/>
          </a:xfrm>
          <a:prstGeom prst="straightConnector1">
            <a:avLst/>
          </a:prstGeom>
          <a:noFill/>
          <a:ln cap="flat" cmpd="sng" w="76200">
            <a:solidFill>
              <a:schemeClr val="lt1"/>
            </a:solidFill>
            <a:prstDash val="solid"/>
            <a:round/>
            <a:headEnd len="med" w="med" type="none"/>
            <a:tailEnd len="med" w="med" type="triangle"/>
          </a:ln>
        </p:spPr>
      </p:cxnSp>
      <p:sp>
        <p:nvSpPr>
          <p:cNvPr id="869" name="Google Shape;869;p93"/>
          <p:cNvSpPr txBox="1"/>
          <p:nvPr/>
        </p:nvSpPr>
        <p:spPr>
          <a:xfrm>
            <a:off x="5389564" y="5954821"/>
            <a:ext cx="2844800" cy="3698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FFFFFF"/>
                </a:solidFill>
                <a:latin typeface="Arial"/>
                <a:ea typeface="Arial"/>
                <a:cs typeface="Arial"/>
                <a:sym typeface="Arial"/>
              </a:rPr>
              <a:t>Troponin tăng hoặc không</a:t>
            </a:r>
            <a:endParaRPr sz="1800">
              <a:solidFill>
                <a:srgbClr val="FFFFFF"/>
              </a:solidFill>
              <a:latin typeface="Arial"/>
              <a:ea typeface="Arial"/>
              <a:cs typeface="Arial"/>
              <a:sym typeface="Arial"/>
            </a:endParaRPr>
          </a:p>
        </p:txBody>
      </p:sp>
      <p:sp>
        <p:nvSpPr>
          <p:cNvPr id="870" name="Google Shape;870;p93"/>
          <p:cNvSpPr txBox="1"/>
          <p:nvPr/>
        </p:nvSpPr>
        <p:spPr>
          <a:xfrm>
            <a:off x="6913564" y="6527949"/>
            <a:ext cx="2188420"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rgbClr val="FFFFFF"/>
                </a:solidFill>
                <a:latin typeface="Arial"/>
                <a:ea typeface="Arial"/>
                <a:cs typeface="Arial"/>
                <a:sym typeface="Arial"/>
              </a:rPr>
              <a:t>Adapted from Michael Davies</a:t>
            </a:r>
            <a:endParaRPr/>
          </a:p>
        </p:txBody>
      </p:sp>
      <p:sp>
        <p:nvSpPr>
          <p:cNvPr id="871" name="Google Shape;871;p93"/>
          <p:cNvSpPr txBox="1"/>
          <p:nvPr/>
        </p:nvSpPr>
        <p:spPr>
          <a:xfrm>
            <a:off x="4577751" y="263704"/>
            <a:ext cx="4243388"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FFFF00"/>
                </a:solidFill>
                <a:latin typeface="Calibri"/>
                <a:ea typeface="Calibri"/>
                <a:cs typeface="Calibri"/>
                <a:sym typeface="Calibri"/>
              </a:rPr>
              <a:t>Hội chứng ĐMV cấp không có đoạn ST chênh lên</a:t>
            </a:r>
            <a:endParaRPr sz="2800">
              <a:solidFill>
                <a:srgbClr val="FFFF00"/>
              </a:solidFill>
              <a:latin typeface="Calibri"/>
              <a:ea typeface="Calibri"/>
              <a:cs typeface="Calibri"/>
              <a:sym typeface="Calibri"/>
            </a:endParaRPr>
          </a:p>
        </p:txBody>
      </p:sp>
      <p:sp>
        <p:nvSpPr>
          <p:cNvPr id="872" name="Google Shape;872;p93"/>
          <p:cNvSpPr txBox="1"/>
          <p:nvPr/>
        </p:nvSpPr>
        <p:spPr>
          <a:xfrm>
            <a:off x="443672" y="297798"/>
            <a:ext cx="3657600" cy="95408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800">
                <a:solidFill>
                  <a:srgbClr val="FFFF00"/>
                </a:solidFill>
                <a:latin typeface="Arial Narrow"/>
                <a:ea typeface="Arial Narrow"/>
                <a:cs typeface="Arial Narrow"/>
                <a:sym typeface="Arial Narrow"/>
              </a:rPr>
              <a:t>  </a:t>
            </a:r>
            <a:r>
              <a:rPr lang="en-US" sz="2800">
                <a:solidFill>
                  <a:srgbClr val="FFFF00"/>
                </a:solidFill>
                <a:latin typeface="Calibri"/>
                <a:ea typeface="Calibri"/>
                <a:cs typeface="Calibri"/>
                <a:sym typeface="Calibri"/>
              </a:rPr>
              <a:t>Hội chứng ĐMV cấp có đoạn ST chênh lên</a:t>
            </a:r>
            <a:endParaRPr sz="2800">
              <a:solidFill>
                <a:srgbClr val="FFFF00"/>
              </a:solidFill>
              <a:latin typeface="Calibri"/>
              <a:ea typeface="Calibri"/>
              <a:cs typeface="Calibri"/>
              <a:sym typeface="Calibri"/>
            </a:endParaRPr>
          </a:p>
        </p:txBody>
      </p:sp>
      <p:pic>
        <p:nvPicPr>
          <p:cNvPr descr="Davies6" id="873" name="Google Shape;873;p93"/>
          <p:cNvPicPr preferRelativeResize="0"/>
          <p:nvPr/>
        </p:nvPicPr>
        <p:blipFill rotWithShape="1">
          <a:blip r:embed="rId6">
            <a:alphaModFix/>
          </a:blip>
          <a:srcRect b="0" l="0" r="0" t="0"/>
          <a:stretch/>
        </p:blipFill>
        <p:spPr>
          <a:xfrm>
            <a:off x="1371600" y="1309688"/>
            <a:ext cx="1970088" cy="2119312"/>
          </a:xfrm>
          <a:prstGeom prst="rect">
            <a:avLst/>
          </a:prstGeom>
          <a:noFill/>
          <a:ln>
            <a:noFill/>
          </a:ln>
        </p:spPr>
      </p:pic>
      <p:pic>
        <p:nvPicPr>
          <p:cNvPr descr="Image4" id="874" name="Google Shape;874;p93"/>
          <p:cNvPicPr preferRelativeResize="0"/>
          <p:nvPr/>
        </p:nvPicPr>
        <p:blipFill rotWithShape="1">
          <a:blip r:embed="rId7">
            <a:alphaModFix/>
          </a:blip>
          <a:srcRect b="0" l="7591" r="10065" t="4347"/>
          <a:stretch/>
        </p:blipFill>
        <p:spPr>
          <a:xfrm>
            <a:off x="5659439" y="1371600"/>
            <a:ext cx="2305050" cy="205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8" name="Shape 878"/>
        <p:cNvGrpSpPr/>
        <p:nvPr/>
      </p:nvGrpSpPr>
      <p:grpSpPr>
        <a:xfrm>
          <a:off x="0" y="0"/>
          <a:ext cx="0" cy="0"/>
          <a:chOff x="0" y="0"/>
          <a:chExt cx="0" cy="0"/>
        </a:xfrm>
      </p:grpSpPr>
      <p:sp>
        <p:nvSpPr>
          <p:cNvPr id="879" name="Google Shape;879;p94"/>
          <p:cNvSpPr txBox="1"/>
          <p:nvPr>
            <p:ph type="title"/>
          </p:nvPr>
        </p:nvSpPr>
        <p:spPr>
          <a:xfrm>
            <a:off x="533400" y="236538"/>
            <a:ext cx="8305800" cy="830262"/>
          </a:xfrm>
          <a:prstGeom prst="rect">
            <a:avLst/>
          </a:prstGeom>
          <a:noFill/>
          <a:ln>
            <a:noFill/>
          </a:ln>
        </p:spPr>
        <p:txBody>
          <a:bodyPr anchorCtr="0" anchor="ctr" bIns="44450" lIns="90475" spcFirstLastPara="1" rIns="90475" wrap="square" tIns="44450">
            <a:noAutofit/>
          </a:bodyPr>
          <a:lstStyle/>
          <a:p>
            <a:pPr indent="0" lvl="0" marL="0" marR="0" rtl="0" algn="ctr">
              <a:spcBef>
                <a:spcPts val="0"/>
              </a:spcBef>
              <a:spcAft>
                <a:spcPts val="0"/>
              </a:spcAft>
              <a:buNone/>
            </a:pPr>
            <a:r>
              <a:rPr b="0" i="0" lang="en-US" sz="3200" u="none" cap="none" strike="noStrike">
                <a:solidFill>
                  <a:schemeClr val="lt2"/>
                </a:solidFill>
                <a:latin typeface="Calibri"/>
                <a:ea typeface="Calibri"/>
                <a:cs typeface="Calibri"/>
                <a:sym typeface="Calibri"/>
              </a:rPr>
              <a:t>Đông máu là một quá trình phức tạp và các thuốc kháng đông tác động ở các vị trí khác nhau</a:t>
            </a:r>
            <a:endParaRPr b="0" i="0" sz="3200" u="none" cap="none" strike="noStrike">
              <a:solidFill>
                <a:schemeClr val="lt2"/>
              </a:solidFill>
              <a:latin typeface="Calibri"/>
              <a:ea typeface="Calibri"/>
              <a:cs typeface="Calibri"/>
              <a:sym typeface="Calibri"/>
            </a:endParaRPr>
          </a:p>
        </p:txBody>
      </p:sp>
      <p:sp>
        <p:nvSpPr>
          <p:cNvPr id="880" name="Google Shape;880;p94"/>
          <p:cNvSpPr txBox="1"/>
          <p:nvPr/>
        </p:nvSpPr>
        <p:spPr>
          <a:xfrm>
            <a:off x="4092063" y="1676400"/>
            <a:ext cx="1606550" cy="325438"/>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Tissue factor</a:t>
            </a:r>
            <a:endParaRPr/>
          </a:p>
        </p:txBody>
      </p:sp>
      <p:sp>
        <p:nvSpPr>
          <p:cNvPr id="881" name="Google Shape;881;p94"/>
          <p:cNvSpPr txBox="1"/>
          <p:nvPr/>
        </p:nvSpPr>
        <p:spPr>
          <a:xfrm>
            <a:off x="3958713" y="2405063"/>
            <a:ext cx="1873250" cy="558800"/>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Plasma clotting</a:t>
            </a:r>
            <a:endParaRPr/>
          </a:p>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cascade</a:t>
            </a:r>
            <a:endParaRPr/>
          </a:p>
        </p:txBody>
      </p:sp>
      <p:sp>
        <p:nvSpPr>
          <p:cNvPr id="882" name="Google Shape;882;p94"/>
          <p:cNvSpPr txBox="1"/>
          <p:nvPr/>
        </p:nvSpPr>
        <p:spPr>
          <a:xfrm>
            <a:off x="4119051" y="3319463"/>
            <a:ext cx="1555750" cy="325437"/>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Prothrombin</a:t>
            </a:r>
            <a:endParaRPr/>
          </a:p>
        </p:txBody>
      </p:sp>
      <p:sp>
        <p:nvSpPr>
          <p:cNvPr id="883" name="Google Shape;883;p94"/>
          <p:cNvSpPr txBox="1"/>
          <p:nvPr/>
        </p:nvSpPr>
        <p:spPr>
          <a:xfrm>
            <a:off x="4282563" y="4552950"/>
            <a:ext cx="1249060" cy="327782"/>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rgbClr val="FFFF00"/>
                </a:solidFill>
                <a:latin typeface="Arial"/>
                <a:ea typeface="Arial"/>
                <a:cs typeface="Arial"/>
                <a:sym typeface="Arial"/>
              </a:rPr>
              <a:t>Thrombin</a:t>
            </a:r>
            <a:endParaRPr/>
          </a:p>
        </p:txBody>
      </p:sp>
      <p:sp>
        <p:nvSpPr>
          <p:cNvPr id="884" name="Google Shape;884;p94"/>
          <p:cNvSpPr txBox="1"/>
          <p:nvPr/>
        </p:nvSpPr>
        <p:spPr>
          <a:xfrm>
            <a:off x="4184138" y="5376863"/>
            <a:ext cx="1365250" cy="325437"/>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Fibrinogen</a:t>
            </a:r>
            <a:endParaRPr/>
          </a:p>
        </p:txBody>
      </p:sp>
      <p:sp>
        <p:nvSpPr>
          <p:cNvPr id="885" name="Google Shape;885;p94"/>
          <p:cNvSpPr txBox="1"/>
          <p:nvPr/>
        </p:nvSpPr>
        <p:spPr>
          <a:xfrm>
            <a:off x="6193913" y="5376863"/>
            <a:ext cx="819150" cy="325437"/>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Fibrin</a:t>
            </a:r>
            <a:endParaRPr/>
          </a:p>
        </p:txBody>
      </p:sp>
      <p:sp>
        <p:nvSpPr>
          <p:cNvPr id="886" name="Google Shape;886;p94"/>
          <p:cNvSpPr txBox="1"/>
          <p:nvPr/>
        </p:nvSpPr>
        <p:spPr>
          <a:xfrm>
            <a:off x="6270113" y="5995988"/>
            <a:ext cx="1301750" cy="325437"/>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Thrombus</a:t>
            </a:r>
            <a:endParaRPr/>
          </a:p>
        </p:txBody>
      </p:sp>
      <p:sp>
        <p:nvSpPr>
          <p:cNvPr id="887" name="Google Shape;887;p94"/>
          <p:cNvSpPr txBox="1"/>
          <p:nvPr/>
        </p:nvSpPr>
        <p:spPr>
          <a:xfrm>
            <a:off x="3112576" y="3624263"/>
            <a:ext cx="488950" cy="325437"/>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AT</a:t>
            </a:r>
            <a:endParaRPr/>
          </a:p>
        </p:txBody>
      </p:sp>
      <p:cxnSp>
        <p:nvCxnSpPr>
          <p:cNvPr id="888" name="Google Shape;888;p94"/>
          <p:cNvCxnSpPr/>
          <p:nvPr/>
        </p:nvCxnSpPr>
        <p:spPr>
          <a:xfrm>
            <a:off x="4838188" y="1966913"/>
            <a:ext cx="0" cy="457200"/>
          </a:xfrm>
          <a:prstGeom prst="straightConnector1">
            <a:avLst/>
          </a:prstGeom>
          <a:noFill/>
          <a:ln cap="flat" cmpd="sng" w="9525">
            <a:solidFill>
              <a:schemeClr val="lt1"/>
            </a:solidFill>
            <a:prstDash val="solid"/>
            <a:round/>
            <a:headEnd len="med" w="med" type="none"/>
            <a:tailEnd len="med" w="med" type="triangle"/>
          </a:ln>
        </p:spPr>
      </p:cxnSp>
      <p:cxnSp>
        <p:nvCxnSpPr>
          <p:cNvPr id="889" name="Google Shape;889;p94"/>
          <p:cNvCxnSpPr/>
          <p:nvPr/>
        </p:nvCxnSpPr>
        <p:spPr>
          <a:xfrm>
            <a:off x="4838188" y="2909888"/>
            <a:ext cx="0" cy="419100"/>
          </a:xfrm>
          <a:prstGeom prst="straightConnector1">
            <a:avLst/>
          </a:prstGeom>
          <a:noFill/>
          <a:ln cap="flat" cmpd="sng" w="9525">
            <a:solidFill>
              <a:schemeClr val="lt1"/>
            </a:solidFill>
            <a:prstDash val="solid"/>
            <a:round/>
            <a:headEnd len="med" w="med" type="none"/>
            <a:tailEnd len="med" w="med" type="triangle"/>
          </a:ln>
        </p:spPr>
      </p:cxnSp>
      <p:cxnSp>
        <p:nvCxnSpPr>
          <p:cNvPr id="890" name="Google Shape;890;p94"/>
          <p:cNvCxnSpPr/>
          <p:nvPr/>
        </p:nvCxnSpPr>
        <p:spPr>
          <a:xfrm>
            <a:off x="4838188" y="3614738"/>
            <a:ext cx="0" cy="901700"/>
          </a:xfrm>
          <a:prstGeom prst="straightConnector1">
            <a:avLst/>
          </a:prstGeom>
          <a:noFill/>
          <a:ln cap="flat" cmpd="sng" w="9525">
            <a:solidFill>
              <a:schemeClr val="lt1"/>
            </a:solidFill>
            <a:prstDash val="solid"/>
            <a:round/>
            <a:headEnd len="med" w="med" type="none"/>
            <a:tailEnd len="med" w="med" type="triangle"/>
          </a:ln>
        </p:spPr>
      </p:cxnSp>
      <p:cxnSp>
        <p:nvCxnSpPr>
          <p:cNvPr id="891" name="Google Shape;891;p94"/>
          <p:cNvCxnSpPr/>
          <p:nvPr/>
        </p:nvCxnSpPr>
        <p:spPr>
          <a:xfrm>
            <a:off x="6651113" y="5643563"/>
            <a:ext cx="0" cy="381000"/>
          </a:xfrm>
          <a:prstGeom prst="straightConnector1">
            <a:avLst/>
          </a:prstGeom>
          <a:noFill/>
          <a:ln cap="flat" cmpd="sng" w="9525">
            <a:solidFill>
              <a:schemeClr val="lt1"/>
            </a:solidFill>
            <a:prstDash val="solid"/>
            <a:round/>
            <a:headEnd len="med" w="med" type="none"/>
            <a:tailEnd len="med" w="med" type="triangle"/>
          </a:ln>
        </p:spPr>
      </p:cxnSp>
      <p:cxnSp>
        <p:nvCxnSpPr>
          <p:cNvPr id="892" name="Google Shape;892;p94"/>
          <p:cNvCxnSpPr/>
          <p:nvPr/>
        </p:nvCxnSpPr>
        <p:spPr>
          <a:xfrm>
            <a:off x="4835013" y="4953000"/>
            <a:ext cx="0" cy="485775"/>
          </a:xfrm>
          <a:prstGeom prst="straightConnector1">
            <a:avLst/>
          </a:prstGeom>
          <a:noFill/>
          <a:ln cap="flat" cmpd="sng" w="19050">
            <a:solidFill>
              <a:schemeClr val="hlink"/>
            </a:solidFill>
            <a:prstDash val="solid"/>
            <a:round/>
            <a:headEnd len="med" w="med" type="none"/>
            <a:tailEnd len="med" w="med" type="triangle"/>
          </a:ln>
        </p:spPr>
      </p:cxnSp>
      <p:cxnSp>
        <p:nvCxnSpPr>
          <p:cNvPr id="893" name="Google Shape;893;p94"/>
          <p:cNvCxnSpPr/>
          <p:nvPr/>
        </p:nvCxnSpPr>
        <p:spPr>
          <a:xfrm>
            <a:off x="3053838" y="3929063"/>
            <a:ext cx="654050" cy="0"/>
          </a:xfrm>
          <a:prstGeom prst="straightConnector1">
            <a:avLst/>
          </a:prstGeom>
          <a:noFill/>
          <a:ln cap="flat" cmpd="sng" w="9525">
            <a:solidFill>
              <a:schemeClr val="lt2"/>
            </a:solidFill>
            <a:prstDash val="solid"/>
            <a:round/>
            <a:headEnd len="med" w="med" type="none"/>
            <a:tailEnd len="med" w="med" type="triangle"/>
          </a:ln>
        </p:spPr>
      </p:cxnSp>
      <p:cxnSp>
        <p:nvCxnSpPr>
          <p:cNvPr id="894" name="Google Shape;894;p94"/>
          <p:cNvCxnSpPr/>
          <p:nvPr/>
        </p:nvCxnSpPr>
        <p:spPr>
          <a:xfrm>
            <a:off x="4552438" y="3929063"/>
            <a:ext cx="285750" cy="0"/>
          </a:xfrm>
          <a:prstGeom prst="straightConnector1">
            <a:avLst/>
          </a:prstGeom>
          <a:noFill/>
          <a:ln cap="flat" cmpd="sng" w="9525">
            <a:solidFill>
              <a:schemeClr val="lt1"/>
            </a:solidFill>
            <a:prstDash val="solid"/>
            <a:round/>
            <a:headEnd len="med" w="med" type="none"/>
            <a:tailEnd len="med" w="med" type="triangle"/>
          </a:ln>
        </p:spPr>
      </p:cxnSp>
      <p:cxnSp>
        <p:nvCxnSpPr>
          <p:cNvPr id="895" name="Google Shape;895;p94"/>
          <p:cNvCxnSpPr/>
          <p:nvPr/>
        </p:nvCxnSpPr>
        <p:spPr>
          <a:xfrm>
            <a:off x="2928426" y="4138613"/>
            <a:ext cx="1298575" cy="428625"/>
          </a:xfrm>
          <a:prstGeom prst="straightConnector1">
            <a:avLst/>
          </a:prstGeom>
          <a:noFill/>
          <a:ln cap="flat" cmpd="sng" w="9525">
            <a:solidFill>
              <a:schemeClr val="lt2"/>
            </a:solidFill>
            <a:prstDash val="solid"/>
            <a:round/>
            <a:headEnd len="med" w="med" type="none"/>
            <a:tailEnd len="med" w="med" type="triangle"/>
          </a:ln>
        </p:spPr>
      </p:cxnSp>
      <p:cxnSp>
        <p:nvCxnSpPr>
          <p:cNvPr id="896" name="Google Shape;896;p94"/>
          <p:cNvCxnSpPr/>
          <p:nvPr/>
        </p:nvCxnSpPr>
        <p:spPr>
          <a:xfrm flipH="1" rot="10800000">
            <a:off x="3831713" y="4872038"/>
            <a:ext cx="414338" cy="228600"/>
          </a:xfrm>
          <a:prstGeom prst="straightConnector1">
            <a:avLst/>
          </a:prstGeom>
          <a:noFill/>
          <a:ln cap="flat" cmpd="sng" w="9525">
            <a:solidFill>
              <a:schemeClr val="lt2"/>
            </a:solidFill>
            <a:prstDash val="solid"/>
            <a:round/>
            <a:headEnd len="med" w="med" type="none"/>
            <a:tailEnd len="med" w="med" type="triangle"/>
          </a:ln>
        </p:spPr>
      </p:cxnSp>
      <p:cxnSp>
        <p:nvCxnSpPr>
          <p:cNvPr id="897" name="Google Shape;897;p94"/>
          <p:cNvCxnSpPr/>
          <p:nvPr/>
        </p:nvCxnSpPr>
        <p:spPr>
          <a:xfrm>
            <a:off x="5484301" y="5510213"/>
            <a:ext cx="788987" cy="0"/>
          </a:xfrm>
          <a:prstGeom prst="straightConnector1">
            <a:avLst/>
          </a:prstGeom>
          <a:noFill/>
          <a:ln cap="flat" cmpd="sng" w="9525">
            <a:solidFill>
              <a:schemeClr val="lt1"/>
            </a:solidFill>
            <a:prstDash val="solid"/>
            <a:round/>
            <a:headEnd len="med" w="med" type="none"/>
            <a:tailEnd len="med" w="med" type="triangle"/>
          </a:ln>
        </p:spPr>
      </p:cxnSp>
      <p:sp>
        <p:nvSpPr>
          <p:cNvPr id="898" name="Google Shape;898;p94"/>
          <p:cNvSpPr txBox="1"/>
          <p:nvPr/>
        </p:nvSpPr>
        <p:spPr>
          <a:xfrm>
            <a:off x="3231638" y="4186238"/>
            <a:ext cx="304800" cy="233362"/>
          </a:xfrm>
          <a:prstGeom prst="rect">
            <a:avLst/>
          </a:prstGeom>
          <a:solidFill>
            <a:srgbClr val="002162"/>
          </a:solidFill>
          <a:ln>
            <a:noFill/>
          </a:ln>
          <a:effectLst>
            <a:outerShdw rotWithShape="0" algn="ctr" dir="2700000" dist="35921">
              <a:schemeClr val="dk1"/>
            </a:outerShdw>
          </a:effectLst>
        </p:spPr>
        <p:txBody>
          <a:bodyPr anchorCtr="0" anchor="t" bIns="0" lIns="0" spcFirstLastPara="1" rIns="0" wrap="square" tIns="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AT</a:t>
            </a:r>
            <a:endParaRPr/>
          </a:p>
        </p:txBody>
      </p:sp>
      <p:sp>
        <p:nvSpPr>
          <p:cNvPr id="899" name="Google Shape;899;p94"/>
          <p:cNvSpPr txBox="1"/>
          <p:nvPr/>
        </p:nvSpPr>
        <p:spPr>
          <a:xfrm>
            <a:off x="2506151" y="4843463"/>
            <a:ext cx="1416050" cy="792162"/>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050B1D"/>
                </a:solidFill>
                <a:latin typeface="Arial"/>
                <a:ea typeface="Arial"/>
                <a:cs typeface="Arial"/>
                <a:sym typeface="Arial"/>
              </a:rPr>
              <a:t>Bivalirudin</a:t>
            </a:r>
            <a:endParaRPr/>
          </a:p>
          <a:p>
            <a:pPr indent="0" lvl="0" marL="0" marR="0" rtl="0" algn="l">
              <a:lnSpc>
                <a:spcPct val="85000"/>
              </a:lnSpc>
              <a:spcBef>
                <a:spcPts val="0"/>
              </a:spcBef>
              <a:spcAft>
                <a:spcPts val="0"/>
              </a:spcAft>
              <a:buNone/>
            </a:pPr>
            <a:r>
              <a:rPr lang="en-US" sz="1800">
                <a:solidFill>
                  <a:srgbClr val="050B1D"/>
                </a:solidFill>
                <a:latin typeface="Arial"/>
                <a:ea typeface="Arial"/>
                <a:cs typeface="Arial"/>
                <a:sym typeface="Arial"/>
              </a:rPr>
              <a:t>Hirudin</a:t>
            </a:r>
            <a:endParaRPr/>
          </a:p>
          <a:p>
            <a:pPr indent="0" lvl="0" marL="0" marR="0" rtl="0" algn="l">
              <a:lnSpc>
                <a:spcPct val="85000"/>
              </a:lnSpc>
              <a:spcBef>
                <a:spcPts val="0"/>
              </a:spcBef>
              <a:spcAft>
                <a:spcPts val="0"/>
              </a:spcAft>
              <a:buNone/>
            </a:pPr>
            <a:r>
              <a:rPr lang="en-US" sz="1800">
                <a:solidFill>
                  <a:srgbClr val="050B1D"/>
                </a:solidFill>
                <a:latin typeface="Arial"/>
                <a:ea typeface="Arial"/>
                <a:cs typeface="Arial"/>
                <a:sym typeface="Arial"/>
              </a:rPr>
              <a:t>Argatroban</a:t>
            </a:r>
            <a:endParaRPr baseline="-25000" sz="1800">
              <a:solidFill>
                <a:srgbClr val="050B1D"/>
              </a:solidFill>
              <a:latin typeface="Arial"/>
              <a:ea typeface="Arial"/>
              <a:cs typeface="Arial"/>
              <a:sym typeface="Arial"/>
            </a:endParaRPr>
          </a:p>
        </p:txBody>
      </p:sp>
      <p:sp>
        <p:nvSpPr>
          <p:cNvPr id="900" name="Google Shape;900;p94"/>
          <p:cNvSpPr txBox="1"/>
          <p:nvPr/>
        </p:nvSpPr>
        <p:spPr>
          <a:xfrm>
            <a:off x="3693601" y="3700463"/>
            <a:ext cx="889987" cy="563231"/>
          </a:xfrm>
          <a:prstGeom prst="rect">
            <a:avLst/>
          </a:prstGeom>
          <a:solidFill>
            <a:srgbClr val="FF0000"/>
          </a:solid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ctr">
              <a:lnSpc>
                <a:spcPct val="85000"/>
              </a:lnSpc>
              <a:spcBef>
                <a:spcPts val="0"/>
              </a:spcBef>
              <a:spcAft>
                <a:spcPts val="0"/>
              </a:spcAft>
              <a:buNone/>
            </a:pPr>
            <a:r>
              <a:rPr b="1" lang="en-US" sz="1800">
                <a:solidFill>
                  <a:srgbClr val="FAFD00"/>
                </a:solidFill>
                <a:latin typeface="Arial"/>
                <a:ea typeface="Arial"/>
                <a:cs typeface="Arial"/>
                <a:sym typeface="Arial"/>
              </a:rPr>
              <a:t>Factor</a:t>
            </a:r>
            <a:endParaRPr/>
          </a:p>
          <a:p>
            <a:pPr indent="0" lvl="0" marL="0" marR="0" rtl="0" algn="ctr">
              <a:lnSpc>
                <a:spcPct val="85000"/>
              </a:lnSpc>
              <a:spcBef>
                <a:spcPts val="0"/>
              </a:spcBef>
              <a:spcAft>
                <a:spcPts val="0"/>
              </a:spcAft>
              <a:buNone/>
            </a:pPr>
            <a:r>
              <a:rPr b="1" lang="en-US" sz="1800">
                <a:solidFill>
                  <a:srgbClr val="FAFD00"/>
                </a:solidFill>
                <a:latin typeface="Arial"/>
                <a:ea typeface="Arial"/>
                <a:cs typeface="Arial"/>
                <a:sym typeface="Arial"/>
              </a:rPr>
              <a:t>Xa</a:t>
            </a:r>
            <a:endParaRPr b="1" baseline="-25000" sz="1800">
              <a:solidFill>
                <a:srgbClr val="FAFD00"/>
              </a:solidFill>
              <a:latin typeface="Arial"/>
              <a:ea typeface="Arial"/>
              <a:cs typeface="Arial"/>
              <a:sym typeface="Arial"/>
            </a:endParaRPr>
          </a:p>
        </p:txBody>
      </p:sp>
      <p:sp>
        <p:nvSpPr>
          <p:cNvPr id="901" name="Google Shape;901;p94"/>
          <p:cNvSpPr txBox="1"/>
          <p:nvPr/>
        </p:nvSpPr>
        <p:spPr>
          <a:xfrm>
            <a:off x="2060063" y="3700463"/>
            <a:ext cx="1098550" cy="558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050B1D"/>
                </a:solidFill>
                <a:latin typeface="Arial"/>
                <a:ea typeface="Arial"/>
                <a:cs typeface="Arial"/>
                <a:sym typeface="Arial"/>
              </a:rPr>
              <a:t>Heparin </a:t>
            </a:r>
            <a:endParaRPr/>
          </a:p>
          <a:p>
            <a:pPr indent="0" lvl="0" marL="0" marR="0" rtl="0" algn="l">
              <a:lnSpc>
                <a:spcPct val="85000"/>
              </a:lnSpc>
              <a:spcBef>
                <a:spcPts val="0"/>
              </a:spcBef>
              <a:spcAft>
                <a:spcPts val="0"/>
              </a:spcAft>
              <a:buNone/>
            </a:pPr>
            <a:r>
              <a:rPr lang="en-US" sz="1800">
                <a:solidFill>
                  <a:srgbClr val="050B1D"/>
                </a:solidFill>
                <a:latin typeface="Arial"/>
                <a:ea typeface="Arial"/>
                <a:cs typeface="Arial"/>
                <a:sym typeface="Arial"/>
              </a:rPr>
              <a:t>LMWHs</a:t>
            </a:r>
            <a:endParaRPr baseline="-25000" sz="1800">
              <a:solidFill>
                <a:srgbClr val="050B1D"/>
              </a:solidFill>
              <a:latin typeface="Arial"/>
              <a:ea typeface="Arial"/>
              <a:cs typeface="Arial"/>
              <a:sym typeface="Arial"/>
            </a:endParaRPr>
          </a:p>
        </p:txBody>
      </p:sp>
      <p:cxnSp>
        <p:nvCxnSpPr>
          <p:cNvPr id="902" name="Google Shape;902;p94"/>
          <p:cNvCxnSpPr/>
          <p:nvPr/>
        </p:nvCxnSpPr>
        <p:spPr>
          <a:xfrm flipH="1" rot="10800000">
            <a:off x="5825613" y="5791200"/>
            <a:ext cx="762000" cy="381000"/>
          </a:xfrm>
          <a:prstGeom prst="straightConnector1">
            <a:avLst/>
          </a:prstGeom>
          <a:noFill/>
          <a:ln cap="flat" cmpd="sng" w="9525">
            <a:solidFill>
              <a:srgbClr val="FF0000"/>
            </a:solidFill>
            <a:prstDash val="solid"/>
            <a:round/>
            <a:headEnd len="med" w="med" type="none"/>
            <a:tailEnd len="med" w="med" type="triangle"/>
          </a:ln>
        </p:spPr>
      </p:cxnSp>
      <p:sp>
        <p:nvSpPr>
          <p:cNvPr id="903" name="Google Shape;903;p94"/>
          <p:cNvSpPr txBox="1"/>
          <p:nvPr/>
        </p:nvSpPr>
        <p:spPr>
          <a:xfrm>
            <a:off x="4277801" y="6019800"/>
            <a:ext cx="1543050" cy="325438"/>
          </a:xfrm>
          <a:prstGeom prst="rect">
            <a:avLst/>
          </a:prstGeom>
          <a:solidFill>
            <a:srgbClr val="008000"/>
          </a:soli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Fibrinolytics</a:t>
            </a:r>
            <a:endParaRPr baseline="-25000" sz="1800">
              <a:solidFill>
                <a:srgbClr val="FFFFFF"/>
              </a:solidFill>
              <a:latin typeface="Arial"/>
              <a:ea typeface="Arial"/>
              <a:cs typeface="Arial"/>
              <a:sym typeface="Arial"/>
            </a:endParaRPr>
          </a:p>
        </p:txBody>
      </p:sp>
      <p:cxnSp>
        <p:nvCxnSpPr>
          <p:cNvPr id="904" name="Google Shape;904;p94"/>
          <p:cNvCxnSpPr/>
          <p:nvPr/>
        </p:nvCxnSpPr>
        <p:spPr>
          <a:xfrm>
            <a:off x="3234813" y="3200400"/>
            <a:ext cx="685800" cy="457200"/>
          </a:xfrm>
          <a:prstGeom prst="straightConnector1">
            <a:avLst/>
          </a:prstGeom>
          <a:noFill/>
          <a:ln cap="flat" cmpd="sng" w="9525">
            <a:solidFill>
              <a:schemeClr val="lt2"/>
            </a:solidFill>
            <a:prstDash val="solid"/>
            <a:round/>
            <a:headEnd len="med" w="med" type="none"/>
            <a:tailEnd len="med" w="med" type="triangle"/>
          </a:ln>
        </p:spPr>
      </p:cxnSp>
      <p:sp>
        <p:nvSpPr>
          <p:cNvPr id="905" name="Google Shape;905;p94"/>
          <p:cNvSpPr txBox="1"/>
          <p:nvPr/>
        </p:nvSpPr>
        <p:spPr>
          <a:xfrm>
            <a:off x="1863213" y="2819400"/>
            <a:ext cx="1695450" cy="325438"/>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050B1D"/>
                </a:solidFill>
                <a:latin typeface="Arial"/>
                <a:ea typeface="Arial"/>
                <a:cs typeface="Arial"/>
                <a:sym typeface="Arial"/>
              </a:rPr>
              <a:t>Fondaparinux</a:t>
            </a:r>
            <a:endParaRPr baseline="-25000" sz="1800">
              <a:solidFill>
                <a:srgbClr val="050B1D"/>
              </a:solidFill>
              <a:latin typeface="Arial"/>
              <a:ea typeface="Arial"/>
              <a:cs typeface="Arial"/>
              <a:sym typeface="Arial"/>
            </a:endParaRPr>
          </a:p>
        </p:txBody>
      </p:sp>
      <p:sp>
        <p:nvSpPr>
          <p:cNvPr id="906" name="Google Shape;906;p94"/>
          <p:cNvSpPr txBox="1"/>
          <p:nvPr/>
        </p:nvSpPr>
        <p:spPr>
          <a:xfrm>
            <a:off x="3507863" y="3124200"/>
            <a:ext cx="488950" cy="325438"/>
          </a:xfrm>
          <a:prstGeom prst="rect">
            <a:avLst/>
          </a:prstGeom>
          <a:noFill/>
          <a:ln>
            <a:noFill/>
          </a:ln>
          <a:effectLst>
            <a:outerShdw rotWithShape="0" algn="ctr" dir="2700000" dist="35921">
              <a:schemeClr val="dk1"/>
            </a:outerShdw>
          </a:effectLst>
        </p:spPr>
        <p:txBody>
          <a:bodyPr anchorCtr="0" anchor="t"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rgbClr val="FFFFFF"/>
                </a:solidFill>
                <a:latin typeface="Arial"/>
                <a:ea typeface="Arial"/>
                <a:cs typeface="Arial"/>
                <a:sym typeface="Arial"/>
              </a:rPr>
              <a:t>AT</a:t>
            </a:r>
            <a:endParaRPr/>
          </a:p>
        </p:txBody>
      </p:sp>
      <p:sp>
        <p:nvSpPr>
          <p:cNvPr id="907" name="Google Shape;907;p94"/>
          <p:cNvSpPr/>
          <p:nvPr/>
        </p:nvSpPr>
        <p:spPr>
          <a:xfrm>
            <a:off x="1600200" y="1467052"/>
            <a:ext cx="2107688" cy="742335"/>
          </a:xfrm>
          <a:prstGeom prst="wedgeRectCallout">
            <a:avLst>
              <a:gd fmla="val -20833" name="adj1"/>
              <a:gd fmla="val 62500" name="adj2"/>
            </a:avLst>
          </a:prstGeom>
          <a:solidFill>
            <a:srgbClr val="0070C0"/>
          </a:solidFill>
          <a:ln cap="flat" cmpd="sng" w="127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908" name="Google Shape;908;p94"/>
          <p:cNvSpPr txBox="1"/>
          <p:nvPr/>
        </p:nvSpPr>
        <p:spPr>
          <a:xfrm>
            <a:off x="1681316" y="1640989"/>
            <a:ext cx="1896397"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Arial"/>
                <a:ea typeface="Arial"/>
                <a:cs typeface="Arial"/>
                <a:sym typeface="Arial"/>
              </a:rPr>
              <a:t>Chống Đông</a:t>
            </a:r>
            <a:endParaRPr b="1" sz="2000">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1000"/>
                                        <p:tgtEl>
                                          <p:spTgt spid="893"/>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1000"/>
                                        <p:tgtEl>
                                          <p:spTgt spid="89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887"/>
                                        </p:tgtEl>
                                        <p:attrNameLst>
                                          <p:attrName>style.visibility</p:attrName>
                                        </p:attrNameLst>
                                      </p:cBhvr>
                                      <p:to>
                                        <p:strVal val="visible"/>
                                      </p:to>
                                    </p:set>
                                    <p:animEffect filter="fade" transition="in">
                                      <p:cBhvr>
                                        <p:cTn dur="1000"/>
                                        <p:tgtEl>
                                          <p:spTgt spid="887"/>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2" name="Shape 912"/>
        <p:cNvGrpSpPr/>
        <p:nvPr/>
      </p:nvGrpSpPr>
      <p:grpSpPr>
        <a:xfrm>
          <a:off x="0" y="0"/>
          <a:ext cx="0" cy="0"/>
          <a:chOff x="0" y="0"/>
          <a:chExt cx="0" cy="0"/>
        </a:xfrm>
      </p:grpSpPr>
      <p:sp>
        <p:nvSpPr>
          <p:cNvPr id="913" name="Google Shape;913;p95"/>
          <p:cNvSpPr/>
          <p:nvPr/>
        </p:nvSpPr>
        <p:spPr>
          <a:xfrm>
            <a:off x="0" y="0"/>
            <a:ext cx="9144000" cy="6858000"/>
          </a:xfrm>
          <a:custGeom>
            <a:rect b="b" l="l" r="r" t="t"/>
            <a:pathLst>
              <a:path extrusionOk="0" h="6858000" w="9144000">
                <a:moveTo>
                  <a:pt x="9144000" y="0"/>
                </a:moveTo>
                <a:lnTo>
                  <a:pt x="0" y="0"/>
                </a:lnTo>
                <a:lnTo>
                  <a:pt x="0" y="6857998"/>
                </a:lnTo>
                <a:lnTo>
                  <a:pt x="9144000" y="6857998"/>
                </a:lnTo>
                <a:lnTo>
                  <a:pt x="9144000" y="0"/>
                </a:lnTo>
                <a:close/>
              </a:path>
            </a:pathLst>
          </a:custGeom>
          <a:solidFill>
            <a:srgbClr val="081D5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95"/>
          <p:cNvSpPr/>
          <p:nvPr/>
        </p:nvSpPr>
        <p:spPr>
          <a:xfrm>
            <a:off x="1269314" y="1432648"/>
            <a:ext cx="6857365" cy="4358132"/>
          </a:xfrm>
          <a:custGeom>
            <a:rect b="b" l="l" r="r" t="t"/>
            <a:pathLst>
              <a:path extrusionOk="0" h="4358132" w="6857365">
                <a:moveTo>
                  <a:pt x="0" y="4358132"/>
                </a:moveTo>
                <a:lnTo>
                  <a:pt x="6857365" y="4358132"/>
                </a:lnTo>
                <a:lnTo>
                  <a:pt x="6857365" y="0"/>
                </a:lnTo>
                <a:lnTo>
                  <a:pt x="0" y="0"/>
                </a:lnTo>
                <a:lnTo>
                  <a:pt x="0" y="4358132"/>
                </a:lnTo>
                <a:close/>
              </a:path>
            </a:pathLst>
          </a:custGeom>
          <a:noFill/>
          <a:ln cap="flat" cmpd="sng" w="12700">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95"/>
          <p:cNvSpPr/>
          <p:nvPr/>
        </p:nvSpPr>
        <p:spPr>
          <a:xfrm>
            <a:off x="1064323" y="1367332"/>
            <a:ext cx="7016877" cy="4378198"/>
          </a:xfrm>
          <a:custGeom>
            <a:rect b="b" l="l" r="r" t="t"/>
            <a:pathLst>
              <a:path extrusionOk="0" h="4378198" w="7016877">
                <a:moveTo>
                  <a:pt x="0" y="4378198"/>
                </a:moveTo>
                <a:lnTo>
                  <a:pt x="7016877" y="4378198"/>
                </a:lnTo>
                <a:lnTo>
                  <a:pt x="7016877" y="0"/>
                </a:lnTo>
                <a:lnTo>
                  <a:pt x="0" y="0"/>
                </a:lnTo>
                <a:lnTo>
                  <a:pt x="0" y="4378198"/>
                </a:lnTo>
                <a:close/>
              </a:path>
            </a:pathLst>
          </a:custGeom>
          <a:solidFill>
            <a:srgbClr val="DFE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95"/>
          <p:cNvSpPr/>
          <p:nvPr/>
        </p:nvSpPr>
        <p:spPr>
          <a:xfrm>
            <a:off x="1064323" y="1367332"/>
            <a:ext cx="7016877" cy="4378198"/>
          </a:xfrm>
          <a:custGeom>
            <a:rect b="b" l="l" r="r" t="t"/>
            <a:pathLst>
              <a:path extrusionOk="0" h="4378198" w="7016877">
                <a:moveTo>
                  <a:pt x="0" y="4378198"/>
                </a:moveTo>
                <a:lnTo>
                  <a:pt x="7016877" y="4378198"/>
                </a:lnTo>
                <a:lnTo>
                  <a:pt x="7016877" y="0"/>
                </a:lnTo>
                <a:lnTo>
                  <a:pt x="0" y="0"/>
                </a:lnTo>
                <a:lnTo>
                  <a:pt x="0" y="4378198"/>
                </a:lnTo>
                <a:close/>
              </a:path>
            </a:pathLst>
          </a:custGeom>
          <a:noFill/>
          <a:ln cap="flat" cmpd="sng" w="12700">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95"/>
          <p:cNvSpPr/>
          <p:nvPr/>
        </p:nvSpPr>
        <p:spPr>
          <a:xfrm>
            <a:off x="3751326" y="2538234"/>
            <a:ext cx="3699764" cy="289547"/>
          </a:xfrm>
          <a:custGeom>
            <a:rect b="b" l="l" r="r" t="t"/>
            <a:pathLst>
              <a:path extrusionOk="0" h="289547" w="3699764">
                <a:moveTo>
                  <a:pt x="0" y="289547"/>
                </a:moveTo>
                <a:lnTo>
                  <a:pt x="3699764" y="289547"/>
                </a:lnTo>
                <a:lnTo>
                  <a:pt x="3699764" y="0"/>
                </a:lnTo>
                <a:lnTo>
                  <a:pt x="0" y="0"/>
                </a:lnTo>
                <a:lnTo>
                  <a:pt x="0" y="289547"/>
                </a:lnTo>
                <a:close/>
              </a:path>
            </a:pathLst>
          </a:custGeom>
          <a:solidFill>
            <a:srgbClr val="034E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95"/>
          <p:cNvSpPr/>
          <p:nvPr/>
        </p:nvSpPr>
        <p:spPr>
          <a:xfrm>
            <a:off x="3751326" y="3267760"/>
            <a:ext cx="1164971" cy="602056"/>
          </a:xfrm>
          <a:custGeom>
            <a:rect b="b" l="l" r="r" t="t"/>
            <a:pathLst>
              <a:path extrusionOk="0" h="602056" w="1164971">
                <a:moveTo>
                  <a:pt x="0" y="602056"/>
                </a:moveTo>
                <a:lnTo>
                  <a:pt x="1164971" y="602056"/>
                </a:lnTo>
                <a:lnTo>
                  <a:pt x="1164971" y="0"/>
                </a:lnTo>
                <a:lnTo>
                  <a:pt x="0" y="0"/>
                </a:lnTo>
                <a:lnTo>
                  <a:pt x="0" y="602056"/>
                </a:lnTo>
                <a:close/>
              </a:path>
            </a:pathLst>
          </a:custGeom>
          <a:solidFill>
            <a:srgbClr val="ADB6D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95"/>
          <p:cNvSpPr/>
          <p:nvPr/>
        </p:nvSpPr>
        <p:spPr>
          <a:xfrm>
            <a:off x="3751326" y="3267760"/>
            <a:ext cx="1164971" cy="602056"/>
          </a:xfrm>
          <a:custGeom>
            <a:rect b="b" l="l" r="r" t="t"/>
            <a:pathLst>
              <a:path extrusionOk="0" h="602056" w="1164971">
                <a:moveTo>
                  <a:pt x="0" y="602056"/>
                </a:moveTo>
                <a:lnTo>
                  <a:pt x="1164971" y="602056"/>
                </a:lnTo>
                <a:lnTo>
                  <a:pt x="1164971" y="0"/>
                </a:lnTo>
                <a:lnTo>
                  <a:pt x="0" y="0"/>
                </a:lnTo>
                <a:lnTo>
                  <a:pt x="0" y="602056"/>
                </a:lnTo>
                <a:close/>
              </a:path>
            </a:pathLst>
          </a:custGeom>
          <a:noFill/>
          <a:ln cap="flat" cmpd="sng" w="12700">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95"/>
          <p:cNvSpPr/>
          <p:nvPr/>
        </p:nvSpPr>
        <p:spPr>
          <a:xfrm>
            <a:off x="3716147" y="5021732"/>
            <a:ext cx="1164971" cy="492988"/>
          </a:xfrm>
          <a:custGeom>
            <a:rect b="b" l="l" r="r" t="t"/>
            <a:pathLst>
              <a:path extrusionOk="0" h="492988" w="1164971">
                <a:moveTo>
                  <a:pt x="0" y="492988"/>
                </a:moveTo>
                <a:lnTo>
                  <a:pt x="1164971" y="492988"/>
                </a:lnTo>
                <a:lnTo>
                  <a:pt x="1164971" y="0"/>
                </a:lnTo>
                <a:lnTo>
                  <a:pt x="0" y="0"/>
                </a:lnTo>
                <a:lnTo>
                  <a:pt x="0" y="492988"/>
                </a:lnTo>
                <a:close/>
              </a:path>
            </a:pathLst>
          </a:custGeom>
          <a:solidFill>
            <a:srgbClr val="ADB6D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95"/>
          <p:cNvSpPr/>
          <p:nvPr/>
        </p:nvSpPr>
        <p:spPr>
          <a:xfrm>
            <a:off x="3716147" y="5021732"/>
            <a:ext cx="1164971" cy="492988"/>
          </a:xfrm>
          <a:custGeom>
            <a:rect b="b" l="l" r="r" t="t"/>
            <a:pathLst>
              <a:path extrusionOk="0" h="492988" w="1164971">
                <a:moveTo>
                  <a:pt x="0" y="492988"/>
                </a:moveTo>
                <a:lnTo>
                  <a:pt x="1164971" y="492988"/>
                </a:lnTo>
                <a:lnTo>
                  <a:pt x="1164971" y="0"/>
                </a:lnTo>
                <a:lnTo>
                  <a:pt x="0" y="0"/>
                </a:lnTo>
                <a:lnTo>
                  <a:pt x="0" y="492988"/>
                </a:lnTo>
                <a:close/>
              </a:path>
            </a:pathLst>
          </a:custGeom>
          <a:noFill/>
          <a:ln cap="flat" cmpd="sng" w="12700">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95"/>
          <p:cNvSpPr/>
          <p:nvPr/>
        </p:nvSpPr>
        <p:spPr>
          <a:xfrm>
            <a:off x="4992116" y="5021732"/>
            <a:ext cx="2451481" cy="49362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95"/>
          <p:cNvSpPr/>
          <p:nvPr/>
        </p:nvSpPr>
        <p:spPr>
          <a:xfrm>
            <a:off x="5018278" y="3267760"/>
            <a:ext cx="1165720" cy="602056"/>
          </a:xfrm>
          <a:custGeom>
            <a:rect b="b" l="l" r="r" t="t"/>
            <a:pathLst>
              <a:path extrusionOk="0" h="602056" w="1165720">
                <a:moveTo>
                  <a:pt x="0" y="602056"/>
                </a:moveTo>
                <a:lnTo>
                  <a:pt x="1165720" y="602056"/>
                </a:lnTo>
                <a:lnTo>
                  <a:pt x="1165720" y="0"/>
                </a:lnTo>
                <a:lnTo>
                  <a:pt x="0" y="0"/>
                </a:lnTo>
                <a:lnTo>
                  <a:pt x="0" y="602056"/>
                </a:lnTo>
                <a:close/>
              </a:path>
            </a:pathLst>
          </a:custGeom>
          <a:solidFill>
            <a:srgbClr val="839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95"/>
          <p:cNvSpPr/>
          <p:nvPr/>
        </p:nvSpPr>
        <p:spPr>
          <a:xfrm>
            <a:off x="5018278" y="3267760"/>
            <a:ext cx="1165720" cy="602056"/>
          </a:xfrm>
          <a:custGeom>
            <a:rect b="b" l="l" r="r" t="t"/>
            <a:pathLst>
              <a:path extrusionOk="0" h="602056" w="1165720">
                <a:moveTo>
                  <a:pt x="0" y="602056"/>
                </a:moveTo>
                <a:lnTo>
                  <a:pt x="1165720" y="602056"/>
                </a:lnTo>
                <a:lnTo>
                  <a:pt x="1165720" y="0"/>
                </a:lnTo>
                <a:lnTo>
                  <a:pt x="0" y="0"/>
                </a:lnTo>
                <a:lnTo>
                  <a:pt x="0" y="602056"/>
                </a:lnTo>
                <a:close/>
              </a:path>
            </a:pathLst>
          </a:custGeom>
          <a:noFill/>
          <a:ln cap="flat" cmpd="sng" w="12700">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95"/>
          <p:cNvSpPr/>
          <p:nvPr/>
        </p:nvSpPr>
        <p:spPr>
          <a:xfrm>
            <a:off x="5018278" y="4244289"/>
            <a:ext cx="1165720" cy="420928"/>
          </a:xfrm>
          <a:custGeom>
            <a:rect b="b" l="l" r="r" t="t"/>
            <a:pathLst>
              <a:path extrusionOk="0" h="420928" w="1165720">
                <a:moveTo>
                  <a:pt x="0" y="420928"/>
                </a:moveTo>
                <a:lnTo>
                  <a:pt x="1165720" y="420928"/>
                </a:lnTo>
                <a:lnTo>
                  <a:pt x="1165720" y="0"/>
                </a:lnTo>
                <a:lnTo>
                  <a:pt x="0" y="0"/>
                </a:lnTo>
                <a:lnTo>
                  <a:pt x="0" y="420928"/>
                </a:lnTo>
                <a:close/>
              </a:path>
            </a:pathLst>
          </a:custGeom>
          <a:solidFill>
            <a:srgbClr val="D3D5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95"/>
          <p:cNvSpPr/>
          <p:nvPr/>
        </p:nvSpPr>
        <p:spPr>
          <a:xfrm>
            <a:off x="5018278" y="4244289"/>
            <a:ext cx="1165720" cy="420928"/>
          </a:xfrm>
          <a:custGeom>
            <a:rect b="b" l="l" r="r" t="t"/>
            <a:pathLst>
              <a:path extrusionOk="0" h="420928" w="1165720">
                <a:moveTo>
                  <a:pt x="0" y="420928"/>
                </a:moveTo>
                <a:lnTo>
                  <a:pt x="1165720" y="420928"/>
                </a:lnTo>
                <a:lnTo>
                  <a:pt x="1165720" y="0"/>
                </a:lnTo>
                <a:lnTo>
                  <a:pt x="0" y="0"/>
                </a:lnTo>
                <a:lnTo>
                  <a:pt x="0" y="420928"/>
                </a:lnTo>
                <a:close/>
              </a:path>
            </a:pathLst>
          </a:custGeom>
          <a:noFill/>
          <a:ln cap="flat" cmpd="sng" w="12675">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95"/>
          <p:cNvSpPr/>
          <p:nvPr/>
        </p:nvSpPr>
        <p:spPr>
          <a:xfrm>
            <a:off x="6273292" y="3267760"/>
            <a:ext cx="1164970" cy="602056"/>
          </a:xfrm>
          <a:custGeom>
            <a:rect b="b" l="l" r="r" t="t"/>
            <a:pathLst>
              <a:path extrusionOk="0" h="602056" w="1164970">
                <a:moveTo>
                  <a:pt x="0" y="602056"/>
                </a:moveTo>
                <a:lnTo>
                  <a:pt x="1164970" y="602056"/>
                </a:lnTo>
                <a:lnTo>
                  <a:pt x="1164970" y="0"/>
                </a:lnTo>
                <a:lnTo>
                  <a:pt x="0" y="0"/>
                </a:lnTo>
                <a:lnTo>
                  <a:pt x="0" y="602056"/>
                </a:lnTo>
                <a:close/>
              </a:path>
            </a:pathLst>
          </a:custGeom>
          <a:solidFill>
            <a:srgbClr val="8390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8" name="Google Shape;928;p95"/>
          <p:cNvSpPr/>
          <p:nvPr/>
        </p:nvSpPr>
        <p:spPr>
          <a:xfrm>
            <a:off x="6273292" y="3267760"/>
            <a:ext cx="1164970" cy="602056"/>
          </a:xfrm>
          <a:custGeom>
            <a:rect b="b" l="l" r="r" t="t"/>
            <a:pathLst>
              <a:path extrusionOk="0" h="602056" w="1164970">
                <a:moveTo>
                  <a:pt x="0" y="602056"/>
                </a:moveTo>
                <a:lnTo>
                  <a:pt x="1164970" y="602056"/>
                </a:lnTo>
                <a:lnTo>
                  <a:pt x="1164970" y="0"/>
                </a:lnTo>
                <a:lnTo>
                  <a:pt x="0" y="0"/>
                </a:lnTo>
                <a:lnTo>
                  <a:pt x="0" y="602056"/>
                </a:lnTo>
                <a:close/>
              </a:path>
            </a:pathLst>
          </a:custGeom>
          <a:noFill/>
          <a:ln cap="flat" cmpd="sng" w="12700">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9" name="Google Shape;929;p95"/>
          <p:cNvSpPr/>
          <p:nvPr/>
        </p:nvSpPr>
        <p:spPr>
          <a:xfrm>
            <a:off x="6273292" y="4244289"/>
            <a:ext cx="1164970" cy="420928"/>
          </a:xfrm>
          <a:custGeom>
            <a:rect b="b" l="l" r="r" t="t"/>
            <a:pathLst>
              <a:path extrusionOk="0" h="420928" w="1164970">
                <a:moveTo>
                  <a:pt x="0" y="420928"/>
                </a:moveTo>
                <a:lnTo>
                  <a:pt x="1164970" y="420928"/>
                </a:lnTo>
                <a:lnTo>
                  <a:pt x="1164970" y="0"/>
                </a:lnTo>
                <a:lnTo>
                  <a:pt x="0" y="0"/>
                </a:lnTo>
                <a:lnTo>
                  <a:pt x="0" y="420928"/>
                </a:lnTo>
                <a:close/>
              </a:path>
            </a:pathLst>
          </a:custGeom>
          <a:solidFill>
            <a:srgbClr val="D3D5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95"/>
          <p:cNvSpPr/>
          <p:nvPr/>
        </p:nvSpPr>
        <p:spPr>
          <a:xfrm>
            <a:off x="6273292" y="4244289"/>
            <a:ext cx="1164970" cy="420928"/>
          </a:xfrm>
          <a:custGeom>
            <a:rect b="b" l="l" r="r" t="t"/>
            <a:pathLst>
              <a:path extrusionOk="0" h="420928" w="1164970">
                <a:moveTo>
                  <a:pt x="0" y="420928"/>
                </a:moveTo>
                <a:lnTo>
                  <a:pt x="1164970" y="420928"/>
                </a:lnTo>
                <a:lnTo>
                  <a:pt x="1164970" y="0"/>
                </a:lnTo>
                <a:lnTo>
                  <a:pt x="0" y="0"/>
                </a:lnTo>
                <a:lnTo>
                  <a:pt x="0" y="420928"/>
                </a:lnTo>
                <a:close/>
              </a:path>
            </a:pathLst>
          </a:custGeom>
          <a:noFill/>
          <a:ln cap="flat" cmpd="sng" w="12675">
            <a:solidFill>
              <a:srgbClr val="034EA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95"/>
          <p:cNvSpPr/>
          <p:nvPr/>
        </p:nvSpPr>
        <p:spPr>
          <a:xfrm>
            <a:off x="2656078" y="1842389"/>
            <a:ext cx="526669" cy="0"/>
          </a:xfrm>
          <a:custGeom>
            <a:rect b="b" l="l" r="r" t="t"/>
            <a:pathLst>
              <a:path extrusionOk="0" h="120000" w="526669">
                <a:moveTo>
                  <a:pt x="0" y="0"/>
                </a:moveTo>
                <a:lnTo>
                  <a:pt x="526669" y="0"/>
                </a:lnTo>
              </a:path>
            </a:pathLst>
          </a:custGeom>
          <a:noFill/>
          <a:ln cap="flat" cmpd="sng" w="381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95"/>
          <p:cNvSpPr/>
          <p:nvPr/>
        </p:nvSpPr>
        <p:spPr>
          <a:xfrm>
            <a:off x="3100197" y="1778000"/>
            <a:ext cx="208533" cy="128777"/>
          </a:xfrm>
          <a:custGeom>
            <a:rect b="b" l="l" r="r" t="t"/>
            <a:pathLst>
              <a:path extrusionOk="0" h="128777" w="208533">
                <a:moveTo>
                  <a:pt x="208533" y="64388"/>
                </a:moveTo>
                <a:lnTo>
                  <a:pt x="0" y="0"/>
                </a:lnTo>
                <a:lnTo>
                  <a:pt x="82550" y="64388"/>
                </a:lnTo>
                <a:lnTo>
                  <a:pt x="0" y="128777"/>
                </a:lnTo>
                <a:lnTo>
                  <a:pt x="208533" y="64388"/>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3" name="Google Shape;933;p95"/>
          <p:cNvSpPr/>
          <p:nvPr/>
        </p:nvSpPr>
        <p:spPr>
          <a:xfrm>
            <a:off x="2656078" y="2683002"/>
            <a:ext cx="526669" cy="0"/>
          </a:xfrm>
          <a:custGeom>
            <a:rect b="b" l="l" r="r" t="t"/>
            <a:pathLst>
              <a:path extrusionOk="0" h="120000" w="526669">
                <a:moveTo>
                  <a:pt x="0" y="0"/>
                </a:moveTo>
                <a:lnTo>
                  <a:pt x="526669" y="0"/>
                </a:lnTo>
              </a:path>
            </a:pathLst>
          </a:custGeom>
          <a:noFill/>
          <a:ln cap="flat" cmpd="sng" w="381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4" name="Google Shape;934;p95"/>
          <p:cNvSpPr/>
          <p:nvPr/>
        </p:nvSpPr>
        <p:spPr>
          <a:xfrm>
            <a:off x="3100197" y="2618613"/>
            <a:ext cx="208533" cy="128777"/>
          </a:xfrm>
          <a:custGeom>
            <a:rect b="b" l="l" r="r" t="t"/>
            <a:pathLst>
              <a:path extrusionOk="0" h="128777" w="208533">
                <a:moveTo>
                  <a:pt x="208533" y="64388"/>
                </a:moveTo>
                <a:lnTo>
                  <a:pt x="0" y="0"/>
                </a:lnTo>
                <a:lnTo>
                  <a:pt x="82550" y="64388"/>
                </a:lnTo>
                <a:lnTo>
                  <a:pt x="0" y="128777"/>
                </a:lnTo>
                <a:lnTo>
                  <a:pt x="208533" y="64388"/>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5" name="Google Shape;935;p95"/>
          <p:cNvSpPr/>
          <p:nvPr/>
        </p:nvSpPr>
        <p:spPr>
          <a:xfrm>
            <a:off x="2656078" y="3568827"/>
            <a:ext cx="526669" cy="0"/>
          </a:xfrm>
          <a:custGeom>
            <a:rect b="b" l="l" r="r" t="t"/>
            <a:pathLst>
              <a:path extrusionOk="0" h="120000" w="526669">
                <a:moveTo>
                  <a:pt x="0" y="0"/>
                </a:moveTo>
                <a:lnTo>
                  <a:pt x="526669" y="0"/>
                </a:lnTo>
              </a:path>
            </a:pathLst>
          </a:custGeom>
          <a:noFill/>
          <a:ln cap="flat" cmpd="sng" w="381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6" name="Google Shape;936;p95"/>
          <p:cNvSpPr/>
          <p:nvPr/>
        </p:nvSpPr>
        <p:spPr>
          <a:xfrm>
            <a:off x="3100197" y="3504438"/>
            <a:ext cx="208533" cy="128778"/>
          </a:xfrm>
          <a:custGeom>
            <a:rect b="b" l="l" r="r" t="t"/>
            <a:pathLst>
              <a:path extrusionOk="0" h="128778" w="208533">
                <a:moveTo>
                  <a:pt x="208533" y="64388"/>
                </a:moveTo>
                <a:lnTo>
                  <a:pt x="0" y="0"/>
                </a:lnTo>
                <a:lnTo>
                  <a:pt x="82550" y="64388"/>
                </a:lnTo>
                <a:lnTo>
                  <a:pt x="0" y="128778"/>
                </a:lnTo>
                <a:lnTo>
                  <a:pt x="208533" y="64388"/>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7" name="Google Shape;937;p95"/>
          <p:cNvSpPr/>
          <p:nvPr/>
        </p:nvSpPr>
        <p:spPr>
          <a:xfrm>
            <a:off x="2656078" y="4418330"/>
            <a:ext cx="526669" cy="0"/>
          </a:xfrm>
          <a:custGeom>
            <a:rect b="b" l="l" r="r" t="t"/>
            <a:pathLst>
              <a:path extrusionOk="0" h="120000" w="526669">
                <a:moveTo>
                  <a:pt x="0" y="0"/>
                </a:moveTo>
                <a:lnTo>
                  <a:pt x="526669" y="0"/>
                </a:lnTo>
              </a:path>
            </a:pathLst>
          </a:custGeom>
          <a:noFill/>
          <a:ln cap="flat" cmpd="sng" w="381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8" name="Google Shape;938;p95"/>
          <p:cNvSpPr/>
          <p:nvPr/>
        </p:nvSpPr>
        <p:spPr>
          <a:xfrm>
            <a:off x="3100197" y="4353941"/>
            <a:ext cx="208533" cy="128777"/>
          </a:xfrm>
          <a:custGeom>
            <a:rect b="b" l="l" r="r" t="t"/>
            <a:pathLst>
              <a:path extrusionOk="0" h="128777" w="208533">
                <a:moveTo>
                  <a:pt x="208533" y="64388"/>
                </a:moveTo>
                <a:lnTo>
                  <a:pt x="0" y="0"/>
                </a:lnTo>
                <a:lnTo>
                  <a:pt x="82550" y="64388"/>
                </a:lnTo>
                <a:lnTo>
                  <a:pt x="0" y="128777"/>
                </a:lnTo>
                <a:lnTo>
                  <a:pt x="208533" y="64388"/>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9" name="Google Shape;939;p95"/>
          <p:cNvSpPr/>
          <p:nvPr/>
        </p:nvSpPr>
        <p:spPr>
          <a:xfrm>
            <a:off x="2656078" y="5267833"/>
            <a:ext cx="526669" cy="0"/>
          </a:xfrm>
          <a:custGeom>
            <a:rect b="b" l="l" r="r" t="t"/>
            <a:pathLst>
              <a:path extrusionOk="0" h="120000" w="526669">
                <a:moveTo>
                  <a:pt x="0" y="0"/>
                </a:moveTo>
                <a:lnTo>
                  <a:pt x="526669" y="0"/>
                </a:lnTo>
              </a:path>
            </a:pathLst>
          </a:custGeom>
          <a:noFill/>
          <a:ln cap="flat" cmpd="sng" w="38100">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95"/>
          <p:cNvSpPr/>
          <p:nvPr/>
        </p:nvSpPr>
        <p:spPr>
          <a:xfrm>
            <a:off x="3100197" y="5203444"/>
            <a:ext cx="208533" cy="128778"/>
          </a:xfrm>
          <a:custGeom>
            <a:rect b="b" l="l" r="r" t="t"/>
            <a:pathLst>
              <a:path extrusionOk="0" h="128777" w="208533">
                <a:moveTo>
                  <a:pt x="208533" y="64388"/>
                </a:moveTo>
                <a:lnTo>
                  <a:pt x="0" y="0"/>
                </a:lnTo>
                <a:lnTo>
                  <a:pt x="82550" y="64388"/>
                </a:lnTo>
                <a:lnTo>
                  <a:pt x="0" y="128777"/>
                </a:lnTo>
                <a:lnTo>
                  <a:pt x="208533" y="64388"/>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95"/>
          <p:cNvSpPr/>
          <p:nvPr/>
        </p:nvSpPr>
        <p:spPr>
          <a:xfrm>
            <a:off x="4333494" y="3901058"/>
            <a:ext cx="0" cy="1024890"/>
          </a:xfrm>
          <a:custGeom>
            <a:rect b="b" l="l" r="r" t="t"/>
            <a:pathLst>
              <a:path extrusionOk="0" h="1024890" w="120000">
                <a:moveTo>
                  <a:pt x="0" y="0"/>
                </a:moveTo>
                <a:lnTo>
                  <a:pt x="0" y="1024890"/>
                </a:lnTo>
              </a:path>
            </a:pathLst>
          </a:custGeom>
          <a:noFill/>
          <a:ln cap="flat" cmpd="sng" w="9525">
            <a:solidFill>
              <a:srgbClr val="221F1F"/>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95"/>
          <p:cNvSpPr/>
          <p:nvPr/>
        </p:nvSpPr>
        <p:spPr>
          <a:xfrm>
            <a:off x="4298950" y="4905629"/>
            <a:ext cx="60705" cy="80263"/>
          </a:xfrm>
          <a:custGeom>
            <a:rect b="b" l="l" r="r" t="t"/>
            <a:pathLst>
              <a:path extrusionOk="0" h="80263" w="60705">
                <a:moveTo>
                  <a:pt x="34544" y="20320"/>
                </a:moveTo>
                <a:lnTo>
                  <a:pt x="0" y="0"/>
                </a:lnTo>
                <a:lnTo>
                  <a:pt x="34544" y="80264"/>
                </a:lnTo>
                <a:lnTo>
                  <a:pt x="60705" y="20320"/>
                </a:lnTo>
                <a:lnTo>
                  <a:pt x="34544" y="20320"/>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95"/>
          <p:cNvSpPr/>
          <p:nvPr/>
        </p:nvSpPr>
        <p:spPr>
          <a:xfrm>
            <a:off x="4333494" y="4905629"/>
            <a:ext cx="35178" cy="20319"/>
          </a:xfrm>
          <a:custGeom>
            <a:rect b="b" l="l" r="r" t="t"/>
            <a:pathLst>
              <a:path extrusionOk="0" h="20320" w="35178">
                <a:moveTo>
                  <a:pt x="35178" y="0"/>
                </a:moveTo>
                <a:lnTo>
                  <a:pt x="0" y="20320"/>
                </a:lnTo>
                <a:lnTo>
                  <a:pt x="26161" y="20320"/>
                </a:lnTo>
                <a:lnTo>
                  <a:pt x="35178" y="0"/>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95"/>
          <p:cNvSpPr/>
          <p:nvPr/>
        </p:nvSpPr>
        <p:spPr>
          <a:xfrm>
            <a:off x="5601208" y="3901058"/>
            <a:ext cx="0" cy="265430"/>
          </a:xfrm>
          <a:custGeom>
            <a:rect b="b" l="l" r="r" t="t"/>
            <a:pathLst>
              <a:path extrusionOk="0" h="265429" w="120000">
                <a:moveTo>
                  <a:pt x="0" y="0"/>
                </a:moveTo>
                <a:lnTo>
                  <a:pt x="0" y="265430"/>
                </a:lnTo>
              </a:path>
            </a:pathLst>
          </a:custGeom>
          <a:noFill/>
          <a:ln cap="flat" cmpd="sng" w="9525">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95"/>
          <p:cNvSpPr/>
          <p:nvPr/>
        </p:nvSpPr>
        <p:spPr>
          <a:xfrm>
            <a:off x="5566664" y="4146042"/>
            <a:ext cx="60071" cy="81025"/>
          </a:xfrm>
          <a:custGeom>
            <a:rect b="b" l="l" r="r" t="t"/>
            <a:pathLst>
              <a:path extrusionOk="0" h="81025" w="60071">
                <a:moveTo>
                  <a:pt x="34544" y="20446"/>
                </a:moveTo>
                <a:lnTo>
                  <a:pt x="0" y="0"/>
                </a:lnTo>
                <a:lnTo>
                  <a:pt x="34544" y="81025"/>
                </a:lnTo>
                <a:lnTo>
                  <a:pt x="60071" y="20446"/>
                </a:lnTo>
                <a:lnTo>
                  <a:pt x="34544" y="20446"/>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95"/>
          <p:cNvSpPr/>
          <p:nvPr/>
        </p:nvSpPr>
        <p:spPr>
          <a:xfrm>
            <a:off x="5601208" y="4146042"/>
            <a:ext cx="34543" cy="20446"/>
          </a:xfrm>
          <a:custGeom>
            <a:rect b="b" l="l" r="r" t="t"/>
            <a:pathLst>
              <a:path extrusionOk="0" h="20447" w="34543">
                <a:moveTo>
                  <a:pt x="34543" y="0"/>
                </a:moveTo>
                <a:lnTo>
                  <a:pt x="0" y="20446"/>
                </a:lnTo>
                <a:lnTo>
                  <a:pt x="25526" y="20446"/>
                </a:lnTo>
                <a:lnTo>
                  <a:pt x="34543" y="0"/>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95"/>
          <p:cNvSpPr/>
          <p:nvPr/>
        </p:nvSpPr>
        <p:spPr>
          <a:xfrm>
            <a:off x="6056503" y="3901058"/>
            <a:ext cx="302387" cy="278130"/>
          </a:xfrm>
          <a:custGeom>
            <a:rect b="b" l="l" r="r" t="t"/>
            <a:pathLst>
              <a:path extrusionOk="0" h="278129" w="302387">
                <a:moveTo>
                  <a:pt x="0" y="0"/>
                </a:moveTo>
                <a:lnTo>
                  <a:pt x="302387" y="278130"/>
                </a:lnTo>
              </a:path>
            </a:pathLst>
          </a:custGeom>
          <a:noFill/>
          <a:ln cap="flat" cmpd="sng" w="9525">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95"/>
          <p:cNvSpPr/>
          <p:nvPr/>
        </p:nvSpPr>
        <p:spPr>
          <a:xfrm>
            <a:off x="6316853" y="4144137"/>
            <a:ext cx="90043" cy="79629"/>
          </a:xfrm>
          <a:custGeom>
            <a:rect b="b" l="l" r="r" t="t"/>
            <a:pathLst>
              <a:path extrusionOk="0" h="79629" w="90043">
                <a:moveTo>
                  <a:pt x="42037" y="35051"/>
                </a:moveTo>
                <a:lnTo>
                  <a:pt x="0" y="40131"/>
                </a:lnTo>
                <a:lnTo>
                  <a:pt x="90043" y="79629"/>
                </a:lnTo>
                <a:lnTo>
                  <a:pt x="51054" y="0"/>
                </a:lnTo>
                <a:lnTo>
                  <a:pt x="42037" y="35051"/>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95"/>
          <p:cNvSpPr/>
          <p:nvPr/>
        </p:nvSpPr>
        <p:spPr>
          <a:xfrm>
            <a:off x="5601208" y="4680458"/>
            <a:ext cx="0" cy="265303"/>
          </a:xfrm>
          <a:custGeom>
            <a:rect b="b" l="l" r="r" t="t"/>
            <a:pathLst>
              <a:path extrusionOk="0" h="265302" w="120000">
                <a:moveTo>
                  <a:pt x="0" y="0"/>
                </a:moveTo>
                <a:lnTo>
                  <a:pt x="0" y="265303"/>
                </a:lnTo>
              </a:path>
            </a:pathLst>
          </a:custGeom>
          <a:noFill/>
          <a:ln cap="flat" cmpd="sng" w="9525">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95"/>
          <p:cNvSpPr/>
          <p:nvPr/>
        </p:nvSpPr>
        <p:spPr>
          <a:xfrm>
            <a:off x="5566664" y="4925314"/>
            <a:ext cx="60071" cy="80391"/>
          </a:xfrm>
          <a:custGeom>
            <a:rect b="b" l="l" r="r" t="t"/>
            <a:pathLst>
              <a:path extrusionOk="0" h="80390" w="60071">
                <a:moveTo>
                  <a:pt x="34544" y="20447"/>
                </a:moveTo>
                <a:lnTo>
                  <a:pt x="0" y="0"/>
                </a:lnTo>
                <a:lnTo>
                  <a:pt x="34544" y="80391"/>
                </a:lnTo>
                <a:lnTo>
                  <a:pt x="60071" y="20447"/>
                </a:lnTo>
                <a:lnTo>
                  <a:pt x="34544" y="20447"/>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95"/>
          <p:cNvSpPr/>
          <p:nvPr/>
        </p:nvSpPr>
        <p:spPr>
          <a:xfrm>
            <a:off x="5601208" y="4925314"/>
            <a:ext cx="34543" cy="20447"/>
          </a:xfrm>
          <a:custGeom>
            <a:rect b="b" l="l" r="r" t="t"/>
            <a:pathLst>
              <a:path extrusionOk="0" h="20447" w="34543">
                <a:moveTo>
                  <a:pt x="34543" y="0"/>
                </a:moveTo>
                <a:lnTo>
                  <a:pt x="0" y="20447"/>
                </a:lnTo>
                <a:lnTo>
                  <a:pt x="25526" y="20447"/>
                </a:lnTo>
                <a:lnTo>
                  <a:pt x="34543" y="0"/>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95"/>
          <p:cNvSpPr/>
          <p:nvPr/>
        </p:nvSpPr>
        <p:spPr>
          <a:xfrm>
            <a:off x="6855459" y="3901058"/>
            <a:ext cx="0" cy="265430"/>
          </a:xfrm>
          <a:custGeom>
            <a:rect b="b" l="l" r="r" t="t"/>
            <a:pathLst>
              <a:path extrusionOk="0" h="265429" w="120000">
                <a:moveTo>
                  <a:pt x="0" y="0"/>
                </a:moveTo>
                <a:lnTo>
                  <a:pt x="0" y="265430"/>
                </a:lnTo>
              </a:path>
            </a:pathLst>
          </a:custGeom>
          <a:noFill/>
          <a:ln cap="flat" cmpd="sng" w="9525">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95"/>
          <p:cNvSpPr/>
          <p:nvPr/>
        </p:nvSpPr>
        <p:spPr>
          <a:xfrm>
            <a:off x="6820916" y="4146042"/>
            <a:ext cx="60832" cy="81025"/>
          </a:xfrm>
          <a:custGeom>
            <a:rect b="b" l="l" r="r" t="t"/>
            <a:pathLst>
              <a:path extrusionOk="0" h="81025" w="60832">
                <a:moveTo>
                  <a:pt x="34543" y="20446"/>
                </a:moveTo>
                <a:lnTo>
                  <a:pt x="0" y="0"/>
                </a:lnTo>
                <a:lnTo>
                  <a:pt x="34543" y="81025"/>
                </a:lnTo>
                <a:lnTo>
                  <a:pt x="60832" y="20446"/>
                </a:lnTo>
                <a:lnTo>
                  <a:pt x="34543" y="20446"/>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95"/>
          <p:cNvSpPr/>
          <p:nvPr/>
        </p:nvSpPr>
        <p:spPr>
          <a:xfrm>
            <a:off x="6855459" y="4146042"/>
            <a:ext cx="34544" cy="20446"/>
          </a:xfrm>
          <a:custGeom>
            <a:rect b="b" l="l" r="r" t="t"/>
            <a:pathLst>
              <a:path extrusionOk="0" h="20447" w="34544">
                <a:moveTo>
                  <a:pt x="34544" y="0"/>
                </a:moveTo>
                <a:lnTo>
                  <a:pt x="0" y="20446"/>
                </a:lnTo>
                <a:lnTo>
                  <a:pt x="26289" y="20446"/>
                </a:lnTo>
                <a:lnTo>
                  <a:pt x="34544" y="0"/>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95"/>
          <p:cNvSpPr/>
          <p:nvPr/>
        </p:nvSpPr>
        <p:spPr>
          <a:xfrm>
            <a:off x="6096254" y="3901058"/>
            <a:ext cx="312800" cy="282575"/>
          </a:xfrm>
          <a:custGeom>
            <a:rect b="b" l="l" r="r" t="t"/>
            <a:pathLst>
              <a:path extrusionOk="0" h="282575" w="312800">
                <a:moveTo>
                  <a:pt x="312800" y="0"/>
                </a:moveTo>
                <a:lnTo>
                  <a:pt x="0" y="282575"/>
                </a:lnTo>
              </a:path>
            </a:pathLst>
          </a:custGeom>
          <a:noFill/>
          <a:ln cap="flat" cmpd="sng" w="9525">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95"/>
          <p:cNvSpPr/>
          <p:nvPr/>
        </p:nvSpPr>
        <p:spPr>
          <a:xfrm>
            <a:off x="6047486" y="4148581"/>
            <a:ext cx="90042" cy="79120"/>
          </a:xfrm>
          <a:custGeom>
            <a:rect b="b" l="l" r="r" t="t"/>
            <a:pathLst>
              <a:path extrusionOk="0" h="79121" w="90042">
                <a:moveTo>
                  <a:pt x="48767" y="35052"/>
                </a:moveTo>
                <a:lnTo>
                  <a:pt x="39750" y="0"/>
                </a:lnTo>
                <a:lnTo>
                  <a:pt x="0" y="79121"/>
                </a:lnTo>
                <a:lnTo>
                  <a:pt x="90042" y="40132"/>
                </a:lnTo>
                <a:lnTo>
                  <a:pt x="48767" y="35052"/>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95"/>
          <p:cNvSpPr/>
          <p:nvPr/>
        </p:nvSpPr>
        <p:spPr>
          <a:xfrm>
            <a:off x="6855459" y="4680458"/>
            <a:ext cx="0" cy="265303"/>
          </a:xfrm>
          <a:custGeom>
            <a:rect b="b" l="l" r="r" t="t"/>
            <a:pathLst>
              <a:path extrusionOk="0" h="265302" w="120000">
                <a:moveTo>
                  <a:pt x="0" y="0"/>
                </a:moveTo>
                <a:lnTo>
                  <a:pt x="0" y="265303"/>
                </a:lnTo>
              </a:path>
            </a:pathLst>
          </a:custGeom>
          <a:noFill/>
          <a:ln cap="flat" cmpd="sng" w="9525">
            <a:solidFill>
              <a:srgbClr val="221F1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95"/>
          <p:cNvSpPr/>
          <p:nvPr/>
        </p:nvSpPr>
        <p:spPr>
          <a:xfrm>
            <a:off x="6820916" y="4925314"/>
            <a:ext cx="60832" cy="80391"/>
          </a:xfrm>
          <a:custGeom>
            <a:rect b="b" l="l" r="r" t="t"/>
            <a:pathLst>
              <a:path extrusionOk="0" h="80390" w="60832">
                <a:moveTo>
                  <a:pt x="34543" y="20447"/>
                </a:moveTo>
                <a:lnTo>
                  <a:pt x="0" y="0"/>
                </a:lnTo>
                <a:lnTo>
                  <a:pt x="34543" y="80391"/>
                </a:lnTo>
                <a:lnTo>
                  <a:pt x="60832" y="20447"/>
                </a:lnTo>
                <a:lnTo>
                  <a:pt x="34543" y="20447"/>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95"/>
          <p:cNvSpPr/>
          <p:nvPr/>
        </p:nvSpPr>
        <p:spPr>
          <a:xfrm>
            <a:off x="6855459" y="4925314"/>
            <a:ext cx="34544" cy="20447"/>
          </a:xfrm>
          <a:custGeom>
            <a:rect b="b" l="l" r="r" t="t"/>
            <a:pathLst>
              <a:path extrusionOk="0" h="20447" w="34544">
                <a:moveTo>
                  <a:pt x="34544" y="0"/>
                </a:moveTo>
                <a:lnTo>
                  <a:pt x="0" y="20447"/>
                </a:lnTo>
                <a:lnTo>
                  <a:pt x="26289" y="20447"/>
                </a:lnTo>
                <a:lnTo>
                  <a:pt x="34544" y="0"/>
                </a:lnTo>
                <a:close/>
              </a:path>
            </a:pathLst>
          </a:custGeom>
          <a:solidFill>
            <a:srgbClr val="221F1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95"/>
          <p:cNvSpPr/>
          <p:nvPr/>
        </p:nvSpPr>
        <p:spPr>
          <a:xfrm>
            <a:off x="1284859" y="1571434"/>
            <a:ext cx="1403477" cy="5420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95"/>
          <p:cNvSpPr/>
          <p:nvPr/>
        </p:nvSpPr>
        <p:spPr>
          <a:xfrm>
            <a:off x="1284859" y="2411920"/>
            <a:ext cx="1403477" cy="542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95"/>
          <p:cNvSpPr/>
          <p:nvPr/>
        </p:nvSpPr>
        <p:spPr>
          <a:xfrm>
            <a:off x="1284859" y="3297745"/>
            <a:ext cx="1403477" cy="5420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95"/>
          <p:cNvSpPr/>
          <p:nvPr/>
        </p:nvSpPr>
        <p:spPr>
          <a:xfrm>
            <a:off x="1284859" y="4147248"/>
            <a:ext cx="1403477" cy="5420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4" name="Google Shape;964;p95"/>
          <p:cNvSpPr/>
          <p:nvPr/>
        </p:nvSpPr>
        <p:spPr>
          <a:xfrm>
            <a:off x="1284859" y="4996751"/>
            <a:ext cx="1403477" cy="54209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5" name="Google Shape;965;p95"/>
          <p:cNvSpPr/>
          <p:nvPr/>
        </p:nvSpPr>
        <p:spPr>
          <a:xfrm>
            <a:off x="4915535" y="1566316"/>
            <a:ext cx="1371218" cy="55166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95"/>
          <p:cNvSpPr/>
          <p:nvPr/>
        </p:nvSpPr>
        <p:spPr>
          <a:xfrm>
            <a:off x="4915535" y="1566290"/>
            <a:ext cx="1371345" cy="551688"/>
          </a:xfrm>
          <a:custGeom>
            <a:rect b="b" l="l" r="r" t="t"/>
            <a:pathLst>
              <a:path extrusionOk="0" h="551688" w="1371345">
                <a:moveTo>
                  <a:pt x="685673" y="551688"/>
                </a:moveTo>
                <a:lnTo>
                  <a:pt x="741934" y="551053"/>
                </a:lnTo>
                <a:lnTo>
                  <a:pt x="796670" y="547751"/>
                </a:lnTo>
                <a:lnTo>
                  <a:pt x="850645" y="543306"/>
                </a:lnTo>
                <a:lnTo>
                  <a:pt x="902462" y="537591"/>
                </a:lnTo>
                <a:lnTo>
                  <a:pt x="952753" y="529971"/>
                </a:lnTo>
                <a:lnTo>
                  <a:pt x="1000760" y="521081"/>
                </a:lnTo>
                <a:lnTo>
                  <a:pt x="1046479" y="510159"/>
                </a:lnTo>
                <a:lnTo>
                  <a:pt x="1090802" y="498729"/>
                </a:lnTo>
                <a:lnTo>
                  <a:pt x="1170304" y="470662"/>
                </a:lnTo>
                <a:lnTo>
                  <a:pt x="1239265" y="438785"/>
                </a:lnTo>
                <a:lnTo>
                  <a:pt x="1294764" y="402463"/>
                </a:lnTo>
                <a:lnTo>
                  <a:pt x="1336039" y="362838"/>
                </a:lnTo>
                <a:lnTo>
                  <a:pt x="1362328" y="320801"/>
                </a:lnTo>
                <a:lnTo>
                  <a:pt x="1371345" y="276098"/>
                </a:lnTo>
                <a:lnTo>
                  <a:pt x="1369060" y="253111"/>
                </a:lnTo>
                <a:lnTo>
                  <a:pt x="1351788" y="209804"/>
                </a:lnTo>
                <a:lnTo>
                  <a:pt x="1317243" y="168401"/>
                </a:lnTo>
                <a:lnTo>
                  <a:pt x="1268476" y="130683"/>
                </a:lnTo>
                <a:lnTo>
                  <a:pt x="1206245" y="96266"/>
                </a:lnTo>
                <a:lnTo>
                  <a:pt x="1131951" y="66929"/>
                </a:lnTo>
                <a:lnTo>
                  <a:pt x="1046479" y="41401"/>
                </a:lnTo>
                <a:lnTo>
                  <a:pt x="1000760" y="31242"/>
                </a:lnTo>
                <a:lnTo>
                  <a:pt x="952753" y="21717"/>
                </a:lnTo>
                <a:lnTo>
                  <a:pt x="902462" y="14605"/>
                </a:lnTo>
                <a:lnTo>
                  <a:pt x="850645" y="8255"/>
                </a:lnTo>
                <a:lnTo>
                  <a:pt x="796670" y="3810"/>
                </a:lnTo>
                <a:lnTo>
                  <a:pt x="741934" y="1270"/>
                </a:lnTo>
                <a:lnTo>
                  <a:pt x="685673" y="0"/>
                </a:lnTo>
                <a:lnTo>
                  <a:pt x="629412" y="1270"/>
                </a:lnTo>
                <a:lnTo>
                  <a:pt x="574675" y="3810"/>
                </a:lnTo>
                <a:lnTo>
                  <a:pt x="520573" y="8255"/>
                </a:lnTo>
                <a:lnTo>
                  <a:pt x="468884" y="14605"/>
                </a:lnTo>
                <a:lnTo>
                  <a:pt x="418591" y="21717"/>
                </a:lnTo>
                <a:lnTo>
                  <a:pt x="370586" y="31242"/>
                </a:lnTo>
                <a:lnTo>
                  <a:pt x="324103" y="41401"/>
                </a:lnTo>
                <a:lnTo>
                  <a:pt x="280542" y="53594"/>
                </a:lnTo>
                <a:lnTo>
                  <a:pt x="200278" y="81025"/>
                </a:lnTo>
                <a:lnTo>
                  <a:pt x="132079" y="112903"/>
                </a:lnTo>
                <a:lnTo>
                  <a:pt x="76580" y="149225"/>
                </a:lnTo>
                <a:lnTo>
                  <a:pt x="34543" y="188722"/>
                </a:lnTo>
                <a:lnTo>
                  <a:pt x="9016" y="231521"/>
                </a:lnTo>
                <a:lnTo>
                  <a:pt x="0" y="276098"/>
                </a:lnTo>
                <a:lnTo>
                  <a:pt x="2286" y="298450"/>
                </a:lnTo>
                <a:lnTo>
                  <a:pt x="19557" y="342392"/>
                </a:lnTo>
                <a:lnTo>
                  <a:pt x="54101" y="383286"/>
                </a:lnTo>
                <a:lnTo>
                  <a:pt x="102742" y="420878"/>
                </a:lnTo>
                <a:lnTo>
                  <a:pt x="165100" y="455295"/>
                </a:lnTo>
                <a:lnTo>
                  <a:pt x="239267" y="485267"/>
                </a:lnTo>
                <a:lnTo>
                  <a:pt x="324103" y="510159"/>
                </a:lnTo>
                <a:lnTo>
                  <a:pt x="370586" y="521081"/>
                </a:lnTo>
                <a:lnTo>
                  <a:pt x="418591" y="529971"/>
                </a:lnTo>
                <a:lnTo>
                  <a:pt x="468884" y="537591"/>
                </a:lnTo>
                <a:lnTo>
                  <a:pt x="520573" y="543306"/>
                </a:lnTo>
                <a:lnTo>
                  <a:pt x="574675" y="547751"/>
                </a:lnTo>
                <a:lnTo>
                  <a:pt x="629412" y="551053"/>
                </a:lnTo>
                <a:lnTo>
                  <a:pt x="685673" y="551688"/>
                </a:lnTo>
                <a:close/>
              </a:path>
            </a:pathLst>
          </a:custGeom>
          <a:noFill/>
          <a:ln cap="flat" cmpd="sng" w="25375">
            <a:solidFill>
              <a:srgbClr val="D6123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95"/>
          <p:cNvSpPr/>
          <p:nvPr/>
        </p:nvSpPr>
        <p:spPr>
          <a:xfrm>
            <a:off x="4992116" y="5021732"/>
            <a:ext cx="2451481" cy="492988"/>
          </a:xfrm>
          <a:custGeom>
            <a:rect b="b" l="l" r="r" t="t"/>
            <a:pathLst>
              <a:path extrusionOk="0" h="492988" w="2451481">
                <a:moveTo>
                  <a:pt x="0" y="492988"/>
                </a:moveTo>
                <a:lnTo>
                  <a:pt x="2451481" y="492988"/>
                </a:lnTo>
                <a:lnTo>
                  <a:pt x="2451481" y="0"/>
                </a:lnTo>
                <a:lnTo>
                  <a:pt x="0" y="0"/>
                </a:lnTo>
                <a:lnTo>
                  <a:pt x="0" y="492988"/>
                </a:lnTo>
                <a:close/>
              </a:path>
            </a:pathLst>
          </a:custGeom>
          <a:noFill/>
          <a:ln cap="flat" cmpd="sng" w="12700">
            <a:solidFill>
              <a:srgbClr val="D6123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95"/>
          <p:cNvSpPr txBox="1"/>
          <p:nvPr/>
        </p:nvSpPr>
        <p:spPr>
          <a:xfrm>
            <a:off x="2277745" y="364188"/>
            <a:ext cx="1090458"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FFF00"/>
                </a:solidFill>
                <a:latin typeface="Calibri"/>
                <a:ea typeface="Calibri"/>
                <a:cs typeface="Calibri"/>
                <a:sym typeface="Calibri"/>
              </a:rPr>
              <a:t>Tiếp</a:t>
            </a:r>
            <a:endParaRPr sz="4400">
              <a:solidFill>
                <a:srgbClr val="000000"/>
              </a:solidFill>
              <a:latin typeface="Calibri"/>
              <a:ea typeface="Calibri"/>
              <a:cs typeface="Calibri"/>
              <a:sym typeface="Calibri"/>
            </a:endParaRPr>
          </a:p>
        </p:txBody>
      </p:sp>
      <p:sp>
        <p:nvSpPr>
          <p:cNvPr id="969" name="Google Shape;969;p95"/>
          <p:cNvSpPr txBox="1"/>
          <p:nvPr/>
        </p:nvSpPr>
        <p:spPr>
          <a:xfrm>
            <a:off x="3374390" y="364188"/>
            <a:ext cx="910884"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FFF00"/>
                </a:solidFill>
                <a:latin typeface="Calibri"/>
                <a:ea typeface="Calibri"/>
                <a:cs typeface="Calibri"/>
                <a:sym typeface="Calibri"/>
              </a:rPr>
              <a:t>cận</a:t>
            </a:r>
            <a:endParaRPr sz="4400">
              <a:solidFill>
                <a:srgbClr val="000000"/>
              </a:solidFill>
              <a:latin typeface="Calibri"/>
              <a:ea typeface="Calibri"/>
              <a:cs typeface="Calibri"/>
              <a:sym typeface="Calibri"/>
            </a:endParaRPr>
          </a:p>
        </p:txBody>
      </p:sp>
      <p:sp>
        <p:nvSpPr>
          <p:cNvPr id="970" name="Google Shape;970;p95"/>
          <p:cNvSpPr txBox="1"/>
          <p:nvPr/>
        </p:nvSpPr>
        <p:spPr>
          <a:xfrm>
            <a:off x="4308729" y="364188"/>
            <a:ext cx="762386"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FFF00"/>
                </a:solidFill>
                <a:latin typeface="Calibri"/>
                <a:ea typeface="Calibri"/>
                <a:cs typeface="Calibri"/>
                <a:sym typeface="Calibri"/>
              </a:rPr>
              <a:t>HC</a:t>
            </a:r>
            <a:endParaRPr sz="4400">
              <a:solidFill>
                <a:srgbClr val="000000"/>
              </a:solidFill>
              <a:latin typeface="Calibri"/>
              <a:ea typeface="Calibri"/>
              <a:cs typeface="Calibri"/>
              <a:sym typeface="Calibri"/>
            </a:endParaRPr>
          </a:p>
        </p:txBody>
      </p:sp>
      <p:sp>
        <p:nvSpPr>
          <p:cNvPr id="971" name="Google Shape;971;p95"/>
          <p:cNvSpPr txBox="1"/>
          <p:nvPr/>
        </p:nvSpPr>
        <p:spPr>
          <a:xfrm>
            <a:off x="5081065" y="364188"/>
            <a:ext cx="906034"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FFF00"/>
                </a:solidFill>
                <a:latin typeface="Calibri"/>
                <a:ea typeface="Calibri"/>
                <a:cs typeface="Calibri"/>
                <a:sym typeface="Calibri"/>
              </a:rPr>
              <a:t>MV</a:t>
            </a:r>
            <a:endParaRPr sz="4400">
              <a:solidFill>
                <a:srgbClr val="000000"/>
              </a:solidFill>
              <a:latin typeface="Calibri"/>
              <a:ea typeface="Calibri"/>
              <a:cs typeface="Calibri"/>
              <a:sym typeface="Calibri"/>
            </a:endParaRPr>
          </a:p>
        </p:txBody>
      </p:sp>
      <p:sp>
        <p:nvSpPr>
          <p:cNvPr id="972" name="Google Shape;972;p95"/>
          <p:cNvSpPr txBox="1"/>
          <p:nvPr/>
        </p:nvSpPr>
        <p:spPr>
          <a:xfrm>
            <a:off x="6006084" y="364188"/>
            <a:ext cx="910884" cy="588327"/>
          </a:xfrm>
          <a:prstGeom prst="rect">
            <a:avLst/>
          </a:prstGeom>
          <a:noFill/>
          <a:ln>
            <a:noFill/>
          </a:ln>
        </p:spPr>
        <p:txBody>
          <a:bodyPr anchorCtr="0" anchor="t" bIns="0" lIns="0" spcFirstLastPara="1" rIns="0" wrap="square" tIns="0">
            <a:noAutofit/>
          </a:bodyPr>
          <a:lstStyle/>
          <a:p>
            <a:pPr indent="0" lvl="0" marL="12700" marR="0" rtl="0" algn="l">
              <a:lnSpc>
                <a:spcPct val="69772"/>
              </a:lnSpc>
              <a:spcBef>
                <a:spcPts val="0"/>
              </a:spcBef>
              <a:spcAft>
                <a:spcPts val="0"/>
              </a:spcAft>
              <a:buNone/>
            </a:pPr>
            <a:r>
              <a:rPr baseline="30000" lang="en-US" sz="6600">
                <a:solidFill>
                  <a:srgbClr val="FFFF00"/>
                </a:solidFill>
                <a:latin typeface="Calibri"/>
                <a:ea typeface="Calibri"/>
                <a:cs typeface="Calibri"/>
                <a:sym typeface="Calibri"/>
              </a:rPr>
              <a:t>cấp</a:t>
            </a:r>
            <a:endParaRPr sz="4400">
              <a:solidFill>
                <a:srgbClr val="000000"/>
              </a:solidFill>
              <a:latin typeface="Calibri"/>
              <a:ea typeface="Calibri"/>
              <a:cs typeface="Calibri"/>
              <a:sym typeface="Calibri"/>
            </a:endParaRPr>
          </a:p>
        </p:txBody>
      </p:sp>
      <p:sp>
        <p:nvSpPr>
          <p:cNvPr id="973" name="Google Shape;973;p95"/>
          <p:cNvSpPr txBox="1"/>
          <p:nvPr/>
        </p:nvSpPr>
        <p:spPr>
          <a:xfrm>
            <a:off x="1460500" y="2714787"/>
            <a:ext cx="497123" cy="206692"/>
          </a:xfrm>
          <a:prstGeom prst="rect">
            <a:avLst/>
          </a:prstGeom>
          <a:noFill/>
          <a:ln>
            <a:noFill/>
          </a:ln>
        </p:spPr>
        <p:txBody>
          <a:bodyPr anchorCtr="0" anchor="t" bIns="0" lIns="0" spcFirstLastPara="1" rIns="0" wrap="square" tIns="0">
            <a:noAutofit/>
          </a:bodyPr>
          <a:lstStyle/>
          <a:p>
            <a:pPr indent="0" lvl="0" marL="12700" marR="0" rtl="0" algn="l">
              <a:lnSpc>
                <a:spcPct val="111071"/>
              </a:lnSpc>
              <a:spcBef>
                <a:spcPts val="0"/>
              </a:spcBef>
              <a:spcAft>
                <a:spcPts val="0"/>
              </a:spcAft>
              <a:buNone/>
            </a:pPr>
            <a:r>
              <a:rPr b="1" lang="en-US" sz="1400">
                <a:solidFill>
                  <a:srgbClr val="C00000"/>
                </a:solidFill>
                <a:latin typeface="Arial"/>
                <a:ea typeface="Arial"/>
                <a:cs typeface="Arial"/>
                <a:sym typeface="Arial"/>
              </a:rPr>
              <a:t>đoán</a:t>
            </a:r>
            <a:endParaRPr sz="1400">
              <a:solidFill>
                <a:srgbClr val="000000"/>
              </a:solidFill>
              <a:latin typeface="Arial"/>
              <a:ea typeface="Arial"/>
              <a:cs typeface="Arial"/>
              <a:sym typeface="Arial"/>
            </a:endParaRPr>
          </a:p>
        </p:txBody>
      </p:sp>
      <p:sp>
        <p:nvSpPr>
          <p:cNvPr id="974" name="Google Shape;974;p95"/>
          <p:cNvSpPr txBox="1"/>
          <p:nvPr/>
        </p:nvSpPr>
        <p:spPr>
          <a:xfrm>
            <a:off x="1504315" y="4445670"/>
            <a:ext cx="385523" cy="206692"/>
          </a:xfrm>
          <a:prstGeom prst="rect">
            <a:avLst/>
          </a:prstGeom>
          <a:noFill/>
          <a:ln>
            <a:noFill/>
          </a:ln>
        </p:spPr>
        <p:txBody>
          <a:bodyPr anchorCtr="0" anchor="t" bIns="0" lIns="0" spcFirstLastPara="1" rIns="0" wrap="square" tIns="0">
            <a:noAutofit/>
          </a:bodyPr>
          <a:lstStyle/>
          <a:p>
            <a:pPr indent="0" lvl="0" marL="12700" marR="0" rtl="0" algn="l">
              <a:lnSpc>
                <a:spcPct val="111071"/>
              </a:lnSpc>
              <a:spcBef>
                <a:spcPts val="0"/>
              </a:spcBef>
              <a:spcAft>
                <a:spcPts val="0"/>
              </a:spcAft>
              <a:buNone/>
            </a:pPr>
            <a:r>
              <a:rPr b="1" lang="en-US" sz="1400">
                <a:solidFill>
                  <a:srgbClr val="C00000"/>
                </a:solidFill>
                <a:latin typeface="Arial"/>
                <a:ea typeface="Arial"/>
                <a:cs typeface="Arial"/>
                <a:sym typeface="Arial"/>
              </a:rPr>
              <a:t>hóa</a:t>
            </a:r>
            <a:endParaRPr sz="1400">
              <a:solidFill>
                <a:srgbClr val="000000"/>
              </a:solidFill>
              <a:latin typeface="Arial"/>
              <a:ea typeface="Arial"/>
              <a:cs typeface="Arial"/>
              <a:sym typeface="Arial"/>
            </a:endParaRPr>
          </a:p>
        </p:txBody>
      </p:sp>
      <p:sp>
        <p:nvSpPr>
          <p:cNvPr id="975" name="Google Shape;975;p95"/>
          <p:cNvSpPr txBox="1"/>
          <p:nvPr/>
        </p:nvSpPr>
        <p:spPr>
          <a:xfrm>
            <a:off x="1460500" y="5190017"/>
            <a:ext cx="992958" cy="206692"/>
          </a:xfrm>
          <a:prstGeom prst="rect">
            <a:avLst/>
          </a:prstGeom>
          <a:noFill/>
          <a:ln>
            <a:noFill/>
          </a:ln>
        </p:spPr>
        <p:txBody>
          <a:bodyPr anchorCtr="0" anchor="t" bIns="0" lIns="0" spcFirstLastPara="1" rIns="0" wrap="square" tIns="0">
            <a:noAutofit/>
          </a:bodyPr>
          <a:lstStyle/>
          <a:p>
            <a:pPr indent="0" lvl="0" marL="12700" marR="0" rtl="0" algn="l">
              <a:lnSpc>
                <a:spcPct val="111071"/>
              </a:lnSpc>
              <a:spcBef>
                <a:spcPts val="0"/>
              </a:spcBef>
              <a:spcAft>
                <a:spcPts val="0"/>
              </a:spcAft>
              <a:buNone/>
            </a:pPr>
            <a:r>
              <a:rPr b="1" lang="en-US" sz="1400">
                <a:solidFill>
                  <a:srgbClr val="C00000"/>
                </a:solidFill>
                <a:latin typeface="Arial"/>
                <a:ea typeface="Arial"/>
                <a:cs typeface="Arial"/>
                <a:sym typeface="Arial"/>
              </a:rPr>
              <a:t>Chẩn đoán</a:t>
            </a:r>
            <a:endParaRPr sz="1400">
              <a:solidFill>
                <a:srgbClr val="000000"/>
              </a:solidFill>
              <a:latin typeface="Arial"/>
              <a:ea typeface="Arial"/>
              <a:cs typeface="Arial"/>
              <a:sym typeface="Arial"/>
            </a:endParaRPr>
          </a:p>
        </p:txBody>
      </p:sp>
      <p:sp>
        <p:nvSpPr>
          <p:cNvPr id="976" name="Google Shape;976;p95"/>
          <p:cNvSpPr txBox="1"/>
          <p:nvPr/>
        </p:nvSpPr>
        <p:spPr>
          <a:xfrm>
            <a:off x="4992116" y="5021732"/>
            <a:ext cx="2451481" cy="49298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100">
              <a:solidFill>
                <a:srgbClr val="000000"/>
              </a:solidFill>
              <a:latin typeface="Calibri"/>
              <a:ea typeface="Calibri"/>
              <a:cs typeface="Calibri"/>
              <a:sym typeface="Calibri"/>
            </a:endParaRPr>
          </a:p>
          <a:p>
            <a:pPr indent="0" lvl="0" marL="193929" marR="0" rtl="0" algn="l">
              <a:lnSpc>
                <a:spcPct val="123833"/>
              </a:lnSpc>
              <a:spcBef>
                <a:spcPts val="0"/>
              </a:spcBef>
              <a:spcAft>
                <a:spcPts val="0"/>
              </a:spcAft>
              <a:buNone/>
            </a:pPr>
            <a:r>
              <a:rPr b="1" lang="en-US" sz="1200">
                <a:solidFill>
                  <a:srgbClr val="FF0000"/>
                </a:solidFill>
                <a:latin typeface="Arial"/>
                <a:ea typeface="Arial"/>
                <a:cs typeface="Arial"/>
                <a:sym typeface="Arial"/>
              </a:rPr>
              <a:t>ST chênh              </a:t>
            </a:r>
            <a:r>
              <a:rPr b="1" baseline="30000" lang="en-US" sz="1800">
                <a:solidFill>
                  <a:srgbClr val="FF0000"/>
                </a:solidFill>
                <a:latin typeface="Arial"/>
                <a:ea typeface="Arial"/>
                <a:cs typeface="Arial"/>
                <a:sym typeface="Arial"/>
              </a:rPr>
              <a:t>ĐTNKÔĐ</a:t>
            </a:r>
            <a:endParaRPr sz="1200">
              <a:solidFill>
                <a:srgbClr val="000000"/>
              </a:solidFill>
              <a:latin typeface="Arial"/>
              <a:ea typeface="Arial"/>
              <a:cs typeface="Arial"/>
              <a:sym typeface="Arial"/>
            </a:endParaRPr>
          </a:p>
        </p:txBody>
      </p:sp>
      <p:sp>
        <p:nvSpPr>
          <p:cNvPr id="977" name="Google Shape;977;p95"/>
          <p:cNvSpPr txBox="1"/>
          <p:nvPr/>
        </p:nvSpPr>
        <p:spPr>
          <a:xfrm>
            <a:off x="3716147" y="5021732"/>
            <a:ext cx="1164971" cy="49298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208152" marR="0" rtl="0" algn="l">
              <a:lnSpc>
                <a:spcPct val="95825"/>
              </a:lnSpc>
              <a:spcBef>
                <a:spcPts val="1035"/>
              </a:spcBef>
              <a:spcAft>
                <a:spcPts val="0"/>
              </a:spcAft>
              <a:buNone/>
            </a:pPr>
            <a:r>
              <a:rPr b="1" lang="en-US" sz="1400">
                <a:solidFill>
                  <a:srgbClr val="FF0000"/>
                </a:solidFill>
                <a:latin typeface="Arial"/>
                <a:ea typeface="Arial"/>
                <a:cs typeface="Arial"/>
                <a:sym typeface="Arial"/>
              </a:rPr>
              <a:t>chênh lên</a:t>
            </a:r>
            <a:endParaRPr sz="1400">
              <a:solidFill>
                <a:srgbClr val="000000"/>
              </a:solidFill>
              <a:latin typeface="Arial"/>
              <a:ea typeface="Arial"/>
              <a:cs typeface="Arial"/>
              <a:sym typeface="Arial"/>
            </a:endParaRPr>
          </a:p>
        </p:txBody>
      </p:sp>
      <p:sp>
        <p:nvSpPr>
          <p:cNvPr id="978" name="Google Shape;978;p95"/>
          <p:cNvSpPr txBox="1"/>
          <p:nvPr/>
        </p:nvSpPr>
        <p:spPr>
          <a:xfrm>
            <a:off x="6273292" y="4244289"/>
            <a:ext cx="1164970" cy="4209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160274" marR="0" rtl="0" algn="l">
              <a:lnSpc>
                <a:spcPct val="68055"/>
              </a:lnSpc>
              <a:spcBef>
                <a:spcPts val="1151"/>
              </a:spcBef>
              <a:spcAft>
                <a:spcPts val="0"/>
              </a:spcAft>
              <a:buNone/>
            </a:pPr>
            <a:r>
              <a:rPr b="1" baseline="-25000" lang="en-US" sz="1800">
                <a:solidFill>
                  <a:srgbClr val="FF0000"/>
                </a:solidFill>
                <a:latin typeface="Arial"/>
                <a:ea typeface="Arial"/>
                <a:cs typeface="Arial"/>
                <a:sym typeface="Arial"/>
              </a:rPr>
              <a:t>thường</a:t>
            </a:r>
            <a:endParaRPr sz="1200">
              <a:solidFill>
                <a:srgbClr val="000000"/>
              </a:solidFill>
              <a:latin typeface="Arial"/>
              <a:ea typeface="Arial"/>
              <a:cs typeface="Arial"/>
              <a:sym typeface="Arial"/>
            </a:endParaRPr>
          </a:p>
        </p:txBody>
      </p:sp>
      <p:sp>
        <p:nvSpPr>
          <p:cNvPr id="979" name="Google Shape;979;p95"/>
          <p:cNvSpPr txBox="1"/>
          <p:nvPr/>
        </p:nvSpPr>
        <p:spPr>
          <a:xfrm>
            <a:off x="6273292" y="4665218"/>
            <a:ext cx="582167" cy="28054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80" name="Google Shape;980;p95"/>
          <p:cNvSpPr txBox="1"/>
          <p:nvPr/>
        </p:nvSpPr>
        <p:spPr>
          <a:xfrm>
            <a:off x="6855459" y="4665218"/>
            <a:ext cx="582802" cy="28054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81" name="Google Shape;981;p95"/>
          <p:cNvSpPr txBox="1"/>
          <p:nvPr/>
        </p:nvSpPr>
        <p:spPr>
          <a:xfrm>
            <a:off x="5018278" y="4244289"/>
            <a:ext cx="1165720" cy="42092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900">
              <a:solidFill>
                <a:srgbClr val="000000"/>
              </a:solidFill>
              <a:latin typeface="Calibri"/>
              <a:ea typeface="Calibri"/>
              <a:cs typeface="Calibri"/>
              <a:sym typeface="Calibri"/>
            </a:endParaRPr>
          </a:p>
          <a:p>
            <a:pPr indent="0" lvl="0" marL="164337" marR="0" rtl="0" algn="l">
              <a:lnSpc>
                <a:spcPct val="95825"/>
              </a:lnSpc>
              <a:spcBef>
                <a:spcPts val="1000"/>
              </a:spcBef>
              <a:spcAft>
                <a:spcPts val="0"/>
              </a:spcAft>
              <a:buNone/>
            </a:pPr>
            <a:r>
              <a:rPr b="1" lang="en-US" sz="1200">
                <a:solidFill>
                  <a:srgbClr val="FF0000"/>
                </a:solidFill>
                <a:latin typeface="Arial"/>
                <a:ea typeface="Arial"/>
                <a:cs typeface="Arial"/>
                <a:sym typeface="Arial"/>
              </a:rPr>
              <a:t>giảm</a:t>
            </a:r>
            <a:endParaRPr sz="1200">
              <a:solidFill>
                <a:srgbClr val="000000"/>
              </a:solidFill>
              <a:latin typeface="Arial"/>
              <a:ea typeface="Arial"/>
              <a:cs typeface="Arial"/>
              <a:sym typeface="Arial"/>
            </a:endParaRPr>
          </a:p>
        </p:txBody>
      </p:sp>
      <p:sp>
        <p:nvSpPr>
          <p:cNvPr id="982" name="Google Shape;982;p95"/>
          <p:cNvSpPr txBox="1"/>
          <p:nvPr/>
        </p:nvSpPr>
        <p:spPr>
          <a:xfrm>
            <a:off x="5018278" y="4665218"/>
            <a:ext cx="582929" cy="28054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83" name="Google Shape;983;p95"/>
          <p:cNvSpPr txBox="1"/>
          <p:nvPr/>
        </p:nvSpPr>
        <p:spPr>
          <a:xfrm>
            <a:off x="5601208" y="4665218"/>
            <a:ext cx="582790" cy="280543"/>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84" name="Google Shape;984;p95"/>
          <p:cNvSpPr txBox="1"/>
          <p:nvPr/>
        </p:nvSpPr>
        <p:spPr>
          <a:xfrm>
            <a:off x="6273292" y="3267760"/>
            <a:ext cx="1164970" cy="60205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500">
              <a:solidFill>
                <a:srgbClr val="000000"/>
              </a:solidFill>
              <a:latin typeface="Calibri"/>
              <a:ea typeface="Calibri"/>
              <a:cs typeface="Calibri"/>
              <a:sym typeface="Calibri"/>
            </a:endParaRPr>
          </a:p>
          <a:p>
            <a:pPr indent="0" lvl="0" marL="125603" marR="0" rtl="0" algn="l">
              <a:lnSpc>
                <a:spcPct val="95825"/>
              </a:lnSpc>
              <a:spcBef>
                <a:spcPts val="2000"/>
              </a:spcBef>
              <a:spcAft>
                <a:spcPts val="0"/>
              </a:spcAft>
              <a:buNone/>
            </a:pPr>
            <a:r>
              <a:rPr b="1" lang="en-US" sz="1200">
                <a:solidFill>
                  <a:srgbClr val="FF0000"/>
                </a:solidFill>
                <a:latin typeface="Arial"/>
                <a:ea typeface="Arial"/>
                <a:cs typeface="Arial"/>
                <a:sym typeface="Arial"/>
              </a:rPr>
              <a:t>thay đổi</a:t>
            </a:r>
            <a:endParaRPr sz="1200">
              <a:solidFill>
                <a:srgbClr val="000000"/>
              </a:solidFill>
              <a:latin typeface="Arial"/>
              <a:ea typeface="Arial"/>
              <a:cs typeface="Arial"/>
              <a:sym typeface="Arial"/>
            </a:endParaRPr>
          </a:p>
        </p:txBody>
      </p:sp>
      <p:sp>
        <p:nvSpPr>
          <p:cNvPr id="985" name="Google Shape;985;p95"/>
          <p:cNvSpPr txBox="1"/>
          <p:nvPr/>
        </p:nvSpPr>
        <p:spPr>
          <a:xfrm>
            <a:off x="6273292" y="3869817"/>
            <a:ext cx="582167" cy="2966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86" name="Google Shape;986;p95"/>
          <p:cNvSpPr txBox="1"/>
          <p:nvPr/>
        </p:nvSpPr>
        <p:spPr>
          <a:xfrm>
            <a:off x="6855459" y="3869817"/>
            <a:ext cx="582802" cy="2966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87" name="Google Shape;987;p95"/>
          <p:cNvSpPr txBox="1"/>
          <p:nvPr/>
        </p:nvSpPr>
        <p:spPr>
          <a:xfrm>
            <a:off x="5018278" y="3267760"/>
            <a:ext cx="1165720" cy="60205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155701" marR="0" rtl="0" algn="l">
              <a:lnSpc>
                <a:spcPct val="95825"/>
              </a:lnSpc>
              <a:spcBef>
                <a:spcPts val="1431"/>
              </a:spcBef>
              <a:spcAft>
                <a:spcPts val="0"/>
              </a:spcAft>
              <a:buNone/>
            </a:pPr>
            <a:r>
              <a:rPr b="1" lang="en-US" sz="1200">
                <a:solidFill>
                  <a:srgbClr val="FF0000"/>
                </a:solidFill>
                <a:latin typeface="Arial"/>
                <a:ea typeface="Arial"/>
                <a:cs typeface="Arial"/>
                <a:sym typeface="Arial"/>
              </a:rPr>
              <a:t>đổi</a:t>
            </a:r>
            <a:endParaRPr sz="1200">
              <a:solidFill>
                <a:srgbClr val="000000"/>
              </a:solidFill>
              <a:latin typeface="Arial"/>
              <a:ea typeface="Arial"/>
              <a:cs typeface="Arial"/>
              <a:sym typeface="Arial"/>
            </a:endParaRPr>
          </a:p>
        </p:txBody>
      </p:sp>
      <p:sp>
        <p:nvSpPr>
          <p:cNvPr id="988" name="Google Shape;988;p95"/>
          <p:cNvSpPr txBox="1"/>
          <p:nvPr/>
        </p:nvSpPr>
        <p:spPr>
          <a:xfrm>
            <a:off x="5018278" y="3869817"/>
            <a:ext cx="582929" cy="2966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89" name="Google Shape;989;p95"/>
          <p:cNvSpPr txBox="1"/>
          <p:nvPr/>
        </p:nvSpPr>
        <p:spPr>
          <a:xfrm>
            <a:off x="5601208" y="3869817"/>
            <a:ext cx="582790" cy="29667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90" name="Google Shape;990;p95"/>
          <p:cNvSpPr txBox="1"/>
          <p:nvPr/>
        </p:nvSpPr>
        <p:spPr>
          <a:xfrm>
            <a:off x="3751326" y="3267760"/>
            <a:ext cx="1164971" cy="602056"/>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145414" marR="0" rtl="0" algn="l">
              <a:lnSpc>
                <a:spcPct val="95825"/>
              </a:lnSpc>
              <a:spcBef>
                <a:spcPts val="1364"/>
              </a:spcBef>
              <a:spcAft>
                <a:spcPts val="0"/>
              </a:spcAft>
              <a:buNone/>
            </a:pPr>
            <a:r>
              <a:rPr b="1" lang="en-US" sz="1200">
                <a:solidFill>
                  <a:srgbClr val="FF0000"/>
                </a:solidFill>
                <a:latin typeface="Arial"/>
                <a:ea typeface="Arial"/>
                <a:cs typeface="Arial"/>
                <a:sym typeface="Arial"/>
              </a:rPr>
              <a:t>lên bền bỉ</a:t>
            </a:r>
            <a:endParaRPr sz="1200">
              <a:solidFill>
                <a:srgbClr val="000000"/>
              </a:solidFill>
              <a:latin typeface="Arial"/>
              <a:ea typeface="Arial"/>
              <a:cs typeface="Arial"/>
              <a:sym typeface="Arial"/>
            </a:endParaRPr>
          </a:p>
        </p:txBody>
      </p:sp>
      <p:sp>
        <p:nvSpPr>
          <p:cNvPr id="991" name="Google Shape;991;p95"/>
          <p:cNvSpPr txBox="1"/>
          <p:nvPr/>
        </p:nvSpPr>
        <p:spPr>
          <a:xfrm>
            <a:off x="3751326" y="3869817"/>
            <a:ext cx="582168" cy="1056132"/>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92" name="Google Shape;992;p95"/>
          <p:cNvSpPr txBox="1"/>
          <p:nvPr/>
        </p:nvSpPr>
        <p:spPr>
          <a:xfrm>
            <a:off x="4333494" y="3869817"/>
            <a:ext cx="582802" cy="1056132"/>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93" name="Google Shape;993;p95"/>
          <p:cNvSpPr txBox="1"/>
          <p:nvPr/>
        </p:nvSpPr>
        <p:spPr>
          <a:xfrm>
            <a:off x="3751326" y="2538234"/>
            <a:ext cx="3699764" cy="289547"/>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94" name="Google Shape;994;p95"/>
          <p:cNvSpPr txBox="1"/>
          <p:nvPr/>
        </p:nvSpPr>
        <p:spPr>
          <a:xfrm>
            <a:off x="1064323" y="1367332"/>
            <a:ext cx="7016877" cy="65316"/>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500">
              <a:solidFill>
                <a:srgbClr val="000000"/>
              </a:solidFill>
              <a:latin typeface="Calibri"/>
              <a:ea typeface="Calibri"/>
              <a:cs typeface="Calibri"/>
              <a:sym typeface="Calibri"/>
            </a:endParaRPr>
          </a:p>
        </p:txBody>
      </p:sp>
      <p:sp>
        <p:nvSpPr>
          <p:cNvPr id="995" name="Google Shape;995;p95"/>
          <p:cNvSpPr txBox="1"/>
          <p:nvPr/>
        </p:nvSpPr>
        <p:spPr>
          <a:xfrm>
            <a:off x="8081200" y="1367332"/>
            <a:ext cx="45478" cy="65316"/>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500">
              <a:solidFill>
                <a:srgbClr val="000000"/>
              </a:solidFill>
              <a:latin typeface="Calibri"/>
              <a:ea typeface="Calibri"/>
              <a:cs typeface="Calibri"/>
              <a:sym typeface="Calibri"/>
            </a:endParaRPr>
          </a:p>
        </p:txBody>
      </p:sp>
      <p:sp>
        <p:nvSpPr>
          <p:cNvPr id="996" name="Google Shape;996;p95"/>
          <p:cNvSpPr txBox="1"/>
          <p:nvPr/>
        </p:nvSpPr>
        <p:spPr>
          <a:xfrm>
            <a:off x="1064323" y="1432648"/>
            <a:ext cx="204990" cy="431288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97" name="Google Shape;997;p95"/>
          <p:cNvSpPr txBox="1"/>
          <p:nvPr/>
        </p:nvSpPr>
        <p:spPr>
          <a:xfrm>
            <a:off x="1269314" y="1432648"/>
            <a:ext cx="6811886" cy="4312881"/>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a:p>
            <a:pPr indent="0" lvl="0" marL="195249" marR="0" rtl="0" algn="l">
              <a:lnSpc>
                <a:spcPct val="79000"/>
              </a:lnSpc>
              <a:spcBef>
                <a:spcPts val="1254"/>
              </a:spcBef>
              <a:spcAft>
                <a:spcPts val="0"/>
              </a:spcAft>
              <a:buNone/>
            </a:pPr>
            <a:r>
              <a:rPr b="1" baseline="30000" lang="en-US" sz="2100">
                <a:solidFill>
                  <a:srgbClr val="C00000"/>
                </a:solidFill>
                <a:latin typeface="Arial"/>
                <a:ea typeface="Arial"/>
                <a:cs typeface="Arial"/>
                <a:sym typeface="Arial"/>
              </a:rPr>
              <a:t>Nhập viện                                                          </a:t>
            </a:r>
            <a:r>
              <a:rPr b="1" lang="en-US" sz="1400">
                <a:solidFill>
                  <a:srgbClr val="FFFFFF"/>
                </a:solidFill>
                <a:latin typeface="Arial"/>
                <a:ea typeface="Arial"/>
                <a:cs typeface="Arial"/>
                <a:sym typeface="Arial"/>
              </a:rPr>
              <a:t>Đau T N cấp</a:t>
            </a:r>
            <a:r>
              <a:rPr b="1" lang="en-US" sz="1400">
                <a:solidFill>
                  <a:srgbClr val="FF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203885" marR="0" rtl="0" algn="l">
              <a:lnSpc>
                <a:spcPct val="107571"/>
              </a:lnSpc>
              <a:spcBef>
                <a:spcPts val="4400"/>
              </a:spcBef>
              <a:spcAft>
                <a:spcPts val="0"/>
              </a:spcAft>
              <a:buNone/>
            </a:pPr>
            <a:r>
              <a:rPr b="1" baseline="30000" lang="en-US" sz="2100">
                <a:solidFill>
                  <a:srgbClr val="C00000"/>
                </a:solidFill>
                <a:latin typeface="Arial"/>
                <a:ea typeface="Arial"/>
                <a:cs typeface="Arial"/>
                <a:sym typeface="Arial"/>
              </a:rPr>
              <a:t>Test chẩn                                            </a:t>
            </a:r>
            <a:r>
              <a:rPr b="1" lang="en-US" sz="1400">
                <a:solidFill>
                  <a:srgbClr val="FFFF00"/>
                </a:solidFill>
                <a:latin typeface="Arial"/>
                <a:ea typeface="Arial"/>
                <a:cs typeface="Arial"/>
                <a:sym typeface="Arial"/>
              </a:rPr>
              <a:t>Hội chứng mạch vành cấp</a:t>
            </a:r>
            <a:endParaRPr sz="1400">
              <a:solidFill>
                <a:srgbClr val="000000"/>
              </a:solidFill>
              <a:latin typeface="Arial"/>
              <a:ea typeface="Arial"/>
              <a:cs typeface="Arial"/>
              <a:sym typeface="Arial"/>
            </a:endParaRPr>
          </a:p>
          <a:p>
            <a:pPr indent="0" lvl="0" marL="199821" marR="0" rtl="0" algn="l">
              <a:lnSpc>
                <a:spcPct val="75761"/>
              </a:lnSpc>
              <a:spcBef>
                <a:spcPts val="4799"/>
              </a:spcBef>
              <a:spcAft>
                <a:spcPts val="0"/>
              </a:spcAft>
              <a:buNone/>
            </a:pPr>
            <a:r>
              <a:rPr b="1" baseline="-25000" lang="en-US" sz="2100">
                <a:solidFill>
                  <a:srgbClr val="C00000"/>
                </a:solidFill>
                <a:latin typeface="Arial"/>
                <a:ea typeface="Arial"/>
                <a:cs typeface="Arial"/>
                <a:sym typeface="Arial"/>
              </a:rPr>
              <a:t>ĐT Đ                                         </a:t>
            </a:r>
            <a:r>
              <a:rPr b="1" baseline="30000" lang="en-US" sz="1800">
                <a:solidFill>
                  <a:srgbClr val="FF0000"/>
                </a:solidFill>
                <a:latin typeface="Arial"/>
                <a:ea typeface="Arial"/>
                <a:cs typeface="Arial"/>
                <a:sym typeface="Arial"/>
              </a:rPr>
              <a:t>ST chênh             ST/T thay            </a:t>
            </a:r>
            <a:r>
              <a:rPr b="1" lang="en-US" sz="1200">
                <a:solidFill>
                  <a:srgbClr val="FF0000"/>
                </a:solidFill>
                <a:latin typeface="Arial"/>
                <a:ea typeface="Arial"/>
                <a:cs typeface="Arial"/>
                <a:sym typeface="Arial"/>
              </a:rPr>
              <a:t>ST/T ko</a:t>
            </a:r>
            <a:endParaRPr sz="1200">
              <a:solidFill>
                <a:srgbClr val="000000"/>
              </a:solidFill>
              <a:latin typeface="Arial"/>
              <a:ea typeface="Arial"/>
              <a:cs typeface="Arial"/>
              <a:sym typeface="Arial"/>
            </a:endParaRPr>
          </a:p>
          <a:p>
            <a:pPr indent="0" lvl="0" marL="247700" marR="0" rtl="0" algn="l">
              <a:lnSpc>
                <a:spcPct val="97476"/>
              </a:lnSpc>
              <a:spcBef>
                <a:spcPts val="4997"/>
              </a:spcBef>
              <a:spcAft>
                <a:spcPts val="0"/>
              </a:spcAft>
              <a:buNone/>
            </a:pPr>
            <a:r>
              <a:rPr b="1" baseline="30000" lang="en-US" sz="2100">
                <a:solidFill>
                  <a:srgbClr val="C00000"/>
                </a:solidFill>
                <a:latin typeface="Arial"/>
                <a:ea typeface="Arial"/>
                <a:cs typeface="Arial"/>
                <a:sym typeface="Arial"/>
              </a:rPr>
              <a:t>XN sinh                                                            </a:t>
            </a:r>
            <a:r>
              <a:rPr b="1" lang="en-US" sz="1200">
                <a:solidFill>
                  <a:srgbClr val="FF0000"/>
                </a:solidFill>
                <a:latin typeface="Arial"/>
                <a:ea typeface="Arial"/>
                <a:cs typeface="Arial"/>
                <a:sym typeface="Arial"/>
              </a:rPr>
              <a:t>TnT/I tăng/           </a:t>
            </a:r>
            <a:r>
              <a:rPr b="1" baseline="-25000" lang="en-US" sz="1800">
                <a:solidFill>
                  <a:srgbClr val="FF0000"/>
                </a:solidFill>
                <a:latin typeface="Arial"/>
                <a:ea typeface="Arial"/>
                <a:cs typeface="Arial"/>
                <a:sym typeface="Arial"/>
              </a:rPr>
              <a:t>TnT/I bình</a:t>
            </a:r>
            <a:endParaRPr sz="1200">
              <a:solidFill>
                <a:srgbClr val="000000"/>
              </a:solidFill>
              <a:latin typeface="Arial"/>
              <a:ea typeface="Arial"/>
              <a:cs typeface="Arial"/>
              <a:sym typeface="Arial"/>
            </a:endParaRPr>
          </a:p>
          <a:p>
            <a:pPr indent="0" lvl="0" marL="2540685" marR="0" rtl="0" algn="l">
              <a:lnSpc>
                <a:spcPct val="78428"/>
              </a:lnSpc>
              <a:spcBef>
                <a:spcPts val="4580"/>
              </a:spcBef>
              <a:spcAft>
                <a:spcPts val="0"/>
              </a:spcAft>
              <a:buNone/>
            </a:pPr>
            <a:r>
              <a:rPr b="1" baseline="30000" lang="en-US" sz="2100">
                <a:solidFill>
                  <a:srgbClr val="FF0000"/>
                </a:solidFill>
                <a:latin typeface="Arial"/>
                <a:ea typeface="Arial"/>
                <a:cs typeface="Arial"/>
                <a:sym typeface="Arial"/>
              </a:rPr>
              <a:t>NMCT có ST   </a:t>
            </a:r>
            <a:r>
              <a:rPr b="1" lang="en-US" sz="1200">
                <a:solidFill>
                  <a:srgbClr val="FF0000"/>
                </a:solidFill>
                <a:latin typeface="Arial"/>
                <a:ea typeface="Arial"/>
                <a:cs typeface="Arial"/>
                <a:sym typeface="Arial"/>
              </a:rPr>
              <a:t>NMCT không</a:t>
            </a:r>
            <a:endParaRPr sz="1200">
              <a:solidFill>
                <a:srgbClr val="000000"/>
              </a:solidFill>
              <a:latin typeface="Arial"/>
              <a:ea typeface="Arial"/>
              <a:cs typeface="Arial"/>
              <a:sym typeface="Arial"/>
            </a:endParaRPr>
          </a:p>
        </p:txBody>
      </p:sp>
      <p:sp>
        <p:nvSpPr>
          <p:cNvPr id="998" name="Google Shape;998;p95"/>
          <p:cNvSpPr txBox="1"/>
          <p:nvPr/>
        </p:nvSpPr>
        <p:spPr>
          <a:xfrm>
            <a:off x="8081200" y="1432648"/>
            <a:ext cx="45478" cy="4312881"/>
          </a:xfrm>
          <a:prstGeom prst="rect">
            <a:avLst/>
          </a:prstGeom>
          <a:noFill/>
          <a:ln>
            <a:noFill/>
          </a:ln>
        </p:spPr>
        <p:txBody>
          <a:bodyPr anchorCtr="0" anchor="t" bIns="0" lIns="0" spcFirstLastPara="1" rIns="0" wrap="square" tIns="0">
            <a:noAutofit/>
          </a:bodyPr>
          <a:lstStyle/>
          <a:p>
            <a:pPr indent="0" lvl="0" marL="25400" marR="0" rtl="0" algn="l">
              <a:lnSpc>
                <a:spcPct val="100000"/>
              </a:lnSpc>
              <a:spcBef>
                <a:spcPts val="0"/>
              </a:spcBef>
              <a:spcAft>
                <a:spcPts val="0"/>
              </a:spcAft>
              <a:buNone/>
            </a:pPr>
            <a:r>
              <a:t/>
            </a:r>
            <a:endParaRPr sz="1000">
              <a:solidFill>
                <a:srgbClr val="000000"/>
              </a:solidFill>
              <a:latin typeface="Calibri"/>
              <a:ea typeface="Calibri"/>
              <a:cs typeface="Calibri"/>
              <a:sym typeface="Calibri"/>
            </a:endParaRPr>
          </a:p>
        </p:txBody>
      </p:sp>
      <p:sp>
        <p:nvSpPr>
          <p:cNvPr id="999" name="Google Shape;999;p95"/>
          <p:cNvSpPr txBox="1"/>
          <p:nvPr/>
        </p:nvSpPr>
        <p:spPr>
          <a:xfrm>
            <a:off x="1064323" y="5745530"/>
            <a:ext cx="204990" cy="452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0" name="Google Shape;1000;p95"/>
          <p:cNvSpPr txBox="1"/>
          <p:nvPr/>
        </p:nvSpPr>
        <p:spPr>
          <a:xfrm>
            <a:off x="1269314" y="5745530"/>
            <a:ext cx="6857365" cy="4525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5_Default Design">
  <a:themeElements>
    <a:clrScheme name="5_Default Design 13">
      <a:dk1>
        <a:srgbClr val="000000"/>
      </a:dk1>
      <a:lt1>
        <a:srgbClr val="FFFFFF"/>
      </a:lt1>
      <a:dk2>
        <a:srgbClr val="000000"/>
      </a:dk2>
      <a:lt2>
        <a:srgbClr val="808080"/>
      </a:lt2>
      <a:accent1>
        <a:srgbClr val="FFD765"/>
      </a:accent1>
      <a:accent2>
        <a:srgbClr val="EC8B20"/>
      </a:accent2>
      <a:accent3>
        <a:srgbClr val="FFFFFF"/>
      </a:accent3>
      <a:accent4>
        <a:srgbClr val="000000"/>
      </a:accent4>
      <a:accent5>
        <a:srgbClr val="FFE8B8"/>
      </a:accent5>
      <a:accent6>
        <a:srgbClr val="D67D1C"/>
      </a:accent6>
      <a:hlink>
        <a:srgbClr val="55A8C5"/>
      </a:hlink>
      <a:folHlink>
        <a:srgbClr val="44DA7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xtured">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blank">
  <a:themeElements>
    <a:clrScheme name="Novartis 2016">
      <a:dk1>
        <a:srgbClr val="000000"/>
      </a:dk1>
      <a:lt1>
        <a:srgbClr val="FFFFFF"/>
      </a:lt1>
      <a:dk2>
        <a:srgbClr val="404040"/>
      </a:dk2>
      <a:lt2>
        <a:srgbClr val="CCCCCC"/>
      </a:lt2>
      <a:accent1>
        <a:srgbClr val="0460A9"/>
      </a:accent1>
      <a:accent2>
        <a:srgbClr val="E74A21"/>
      </a:accent2>
      <a:accent3>
        <a:srgbClr val="EC9A1E"/>
      </a:accent3>
      <a:accent4>
        <a:srgbClr val="8D1F1B"/>
      </a:accent4>
      <a:accent5>
        <a:srgbClr val="7F7F7F"/>
      </a:accent5>
      <a:accent6>
        <a:srgbClr val="404040"/>
      </a:accent6>
      <a:hlink>
        <a:srgbClr val="0460A9"/>
      </a:hlink>
      <a:folHlink>
        <a:srgbClr val="0460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9-23-98 New Strategies for ACS final">
  <a:themeElements>
    <a:clrScheme name="">
      <a:dk1>
        <a:srgbClr val="081D58"/>
      </a:dk1>
      <a:lt1>
        <a:srgbClr val="FFFFFF"/>
      </a:lt1>
      <a:dk2>
        <a:srgbClr val="3365FB"/>
      </a:dk2>
      <a:lt2>
        <a:srgbClr val="FAFD00"/>
      </a:lt2>
      <a:accent1>
        <a:srgbClr val="F57B49"/>
      </a:accent1>
      <a:accent2>
        <a:srgbClr val="F95AB7"/>
      </a:accent2>
      <a:accent3>
        <a:srgbClr val="ADB8FD"/>
      </a:accent3>
      <a:accent4>
        <a:srgbClr val="DADADA"/>
      </a:accent4>
      <a:accent5>
        <a:srgbClr val="F9BFB1"/>
      </a:accent5>
      <a:accent6>
        <a:srgbClr val="E251A6"/>
      </a:accent6>
      <a:hlink>
        <a:srgbClr val="FC0128"/>
      </a:hlink>
      <a:folHlink>
        <a:srgbClr val="618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