
<file path=[Content_Types].xml><?xml version="1.0" encoding="utf-8"?>
<Types xmlns="http://schemas.openxmlformats.org/package/2006/content-types">
  <Default ContentType="image/x-emf" Extension="emf"/>
  <Default ContentType="image/jpeg" Extension="jpeg"/>
  <Default ContentType="image/jp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 r:id="rId5" id="2147483654"/>
    <p:sldMasterId r:id="rId6" id="2147483660"/>
    <p:sldMasterId r:id="rId7" id="2147483675"/>
    <p:sldMasterId r:id="rId8" id="2147483687"/>
  </p:sldMasterIdLst>
  <p:notesMasterIdLst>
    <p:notesMasterId r:id="rId9"/>
  </p:notesMasterIdLst>
  <p:handoutMasterIdLst>
    <p:handoutMasterId r:id="rId10"/>
  </p:handoutMasterIdLst>
  <p:sldIdLst>
    <p:sldId r:id="rId11" id="256"/>
    <p:sldId r:id="rId12" id="257"/>
    <p:sldId r:id="rId13" id="258"/>
    <p:sldId r:id="rId14" id="259"/>
    <p:sldId r:id="rId15" id="260"/>
    <p:sldId r:id="rId16" id="261"/>
    <p:sldId r:id="rId17" id="262"/>
    <p:sldId r:id="rId18" id="263"/>
    <p:sldId r:id="rId19" id="264"/>
    <p:sldId r:id="rId20" id="265"/>
    <p:sldId r:id="rId21" id="266"/>
    <p:sldId r:id="rId22" id="267"/>
    <p:sldId r:id="rId23" id="268"/>
    <p:sldId r:id="rId24" id="269"/>
    <p:sldId r:id="rId25" id="270"/>
    <p:sldId r:id="rId26" id="271"/>
    <p:sldId r:id="rId27" id="272"/>
    <p:sldId r:id="rId28" id="273"/>
    <p:sldId r:id="rId29" id="274"/>
    <p:sldId r:id="rId30" id="275"/>
    <p:sldId r:id="rId31" id="276"/>
    <p:sldId r:id="rId32" id="277"/>
    <p:sldId r:id="rId33" id="278"/>
    <p:sldId r:id="rId34" id="279"/>
  </p:sldIdLst>
  <p:sldSz cx="9144000" cy="6858000" type="screen4x3"/>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horzBarState="maximized">
    <p:restoredLeft autoAdjust="0" sz="23981"/>
    <p:restoredTop sz="94660"/>
  </p:normalViewPr>
  <p:slideViewPr>
    <p:cSldViewPr showGuides="1">
      <p:cViewPr>
        <p:scale xmlns:c="http://schemas.openxmlformats.org/drawingml/2006/chart" xmlns:pic="http://schemas.openxmlformats.org/drawingml/2006/picture" xmlns:dgm="http://schemas.openxmlformats.org/drawingml/2006/diagram">
          <a:sx d="100" n="77"/>
          <a:sy d="100" n="77"/>
        </p:scale>
        <p:origin xmlns:c="http://schemas.openxmlformats.org/drawingml/2006/chart" xmlns:pic="http://schemas.openxmlformats.org/drawingml/2006/picture" xmlns:dgm="http://schemas.openxmlformats.org/drawingml/2006/diagram" x="-846" y="198"/>
      </p:cViewPr>
      <p:guideLst>
        <p:guide orient="horz" pos="288"/>
        <p:guide orient="horz" pos="3801"/>
        <p:guide orient="horz" pos="950"/>
        <p:guide pos="5328"/>
        <p:guide pos="2937"/>
        <p:guide pos="432"/>
        <p:guide pos="2821"/>
      </p:guideLst>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sorterViewPr>
    <p:cViewPr>
      <p:scale xmlns:c="http://schemas.openxmlformats.org/drawingml/2006/chart" xmlns:pic="http://schemas.openxmlformats.org/drawingml/2006/picture" xmlns:dgm="http://schemas.openxmlformats.org/drawingml/2006/diagram">
        <a:sx d="100" n="66"/>
        <a:sy d="100" n="66"/>
      </p:scale>
      <p:origin xmlns:c="http://schemas.openxmlformats.org/drawingml/2006/chart" xmlns:pic="http://schemas.openxmlformats.org/drawingml/2006/picture" xmlns:dgm="http://schemas.openxmlformats.org/drawingml/2006/diagram" x="0" y="0"/>
    </p:cViewPr>
  </p:sorterViewPr>
  <p:notesViewPr>
    <p:cSldViewPr showGuides="1" snapToGrid="0" snapToObjects="1">
      <p:cViewPr varScale="1">
        <p:scale xmlns:c="http://schemas.openxmlformats.org/drawingml/2006/chart" xmlns:pic="http://schemas.openxmlformats.org/drawingml/2006/picture" xmlns:dgm="http://schemas.openxmlformats.org/drawingml/2006/diagram">
          <a:sx d="100" n="107"/>
          <a:sy d="100" n="107"/>
        </p:scale>
        <p:origin xmlns:c="http://schemas.openxmlformats.org/drawingml/2006/chart" xmlns:pic="http://schemas.openxmlformats.org/drawingml/2006/picture" xmlns:dgm="http://schemas.openxmlformats.org/drawingml/2006/diagram" x="-5200" y="-104"/>
      </p:cViewPr>
      <p:guideLst>
        <p:guide orient="horz" pos="2880"/>
        <p:guide pos="2160"/>
      </p:guideLst>
    </p:cSldViewPr>
  </p:notes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Masters/slideMaster2.xml" Type="http://schemas.openxmlformats.org/officeDocument/2006/relationships/slideMaster"></Relationship><Relationship Id="rId6" Target="slideMasters/slideMaster3.xml" Type="http://schemas.openxmlformats.org/officeDocument/2006/relationships/slideMaster"></Relationship><Relationship Id="rId7" Target="slideMasters/slideMaster4.xml" Type="http://schemas.openxmlformats.org/officeDocument/2006/relationships/slideMaster"></Relationship><Relationship Id="rId8" Target="slideMasters/slideMaster5.xml" Type="http://schemas.openxmlformats.org/officeDocument/2006/relationships/slideMaster"></Relationship><Relationship Id="rId9" Target="notesMasters/notesMaster1.xml" Type="http://schemas.openxmlformats.org/officeDocument/2006/relationships/notesMaster"></Relationship><Relationship Id="rId10" Target="handoutMasters/handoutMaster1.xml" Type="http://schemas.openxmlformats.org/officeDocument/2006/relationships/handoutMaster"></Relationship><Relationship Id="rId11" Target="slides/slide1.xml" Type="http://schemas.openxmlformats.org/officeDocument/2006/relationships/slide"></Relationship><Relationship Id="rId12" Target="slides/slide2.xml" Type="http://schemas.openxmlformats.org/officeDocument/2006/relationships/slide"></Relationship><Relationship Id="rId13" Target="slides/slide3.xml" Type="http://schemas.openxmlformats.org/officeDocument/2006/relationships/slide"></Relationship><Relationship Id="rId14" Target="slides/slide4.xml" Type="http://schemas.openxmlformats.org/officeDocument/2006/relationships/slide"></Relationship><Relationship Id="rId15" Target="slides/slide5.xml" Type="http://schemas.openxmlformats.org/officeDocument/2006/relationships/slide"></Relationship><Relationship Id="rId16" Target="slides/slide6.xml" Type="http://schemas.openxmlformats.org/officeDocument/2006/relationships/slide"></Relationship><Relationship Id="rId17" Target="slides/slide7.xml" Type="http://schemas.openxmlformats.org/officeDocument/2006/relationships/slide"></Relationship><Relationship Id="rId18" Target="slides/slide8.xml" Type="http://schemas.openxmlformats.org/officeDocument/2006/relationships/slide"></Relationship><Relationship Id="rId19" Target="slides/slide9.xml" Type="http://schemas.openxmlformats.org/officeDocument/2006/relationships/slide"></Relationship><Relationship Id="rId20" Target="slides/slide10.xml" Type="http://schemas.openxmlformats.org/officeDocument/2006/relationships/slide"></Relationship><Relationship Id="rId21" Target="slides/slide11.xml" Type="http://schemas.openxmlformats.org/officeDocument/2006/relationships/slide"></Relationship><Relationship Id="rId22" Target="slides/slide12.xml" Type="http://schemas.openxmlformats.org/officeDocument/2006/relationships/slide"></Relationship><Relationship Id="rId23" Target="slides/slide13.xml" Type="http://schemas.openxmlformats.org/officeDocument/2006/relationships/slide"></Relationship><Relationship Id="rId24" Target="slides/slide14.xml" Type="http://schemas.openxmlformats.org/officeDocument/2006/relationships/slide"></Relationship><Relationship Id="rId25" Target="slides/slide15.xml" Type="http://schemas.openxmlformats.org/officeDocument/2006/relationships/slide"></Relationship><Relationship Id="rId26" Target="slides/slide16.xml" Type="http://schemas.openxmlformats.org/officeDocument/2006/relationships/slide"></Relationship><Relationship Id="rId27" Target="slides/slide17.xml" Type="http://schemas.openxmlformats.org/officeDocument/2006/relationships/slide"></Relationship><Relationship Id="rId28" Target="slides/slide18.xml" Type="http://schemas.openxmlformats.org/officeDocument/2006/relationships/slide"></Relationship><Relationship Id="rId29" Target="slides/slide19.xml" Type="http://schemas.openxmlformats.org/officeDocument/2006/relationships/slide"></Relationship><Relationship Id="rId30" Target="slides/slide20.xml" Type="http://schemas.openxmlformats.org/officeDocument/2006/relationships/slide"></Relationship><Relationship Id="rId31" Target="slides/slide21.xml" Type="http://schemas.openxmlformats.org/officeDocument/2006/relationships/slide"></Relationship><Relationship Id="rId32" Target="slides/slide22.xml" Type="http://schemas.openxmlformats.org/officeDocument/2006/relationships/slide"></Relationship><Relationship Id="rId33" Target="slides/slide23.xml" Type="http://schemas.openxmlformats.org/officeDocument/2006/relationships/slide"></Relationship><Relationship Id="rId34" Target="slides/slide24.xml" Type="http://schemas.openxmlformats.org/officeDocument/2006/relationships/slide"></Relationship><Relationship Id="rId35" Target="theme/theme1.xml" Type="http://schemas.openxmlformats.org/officeDocument/2006/relationships/theme"></Relationship></Relationships>
</file>

<file path=ppt/handoutMasters/_rels/handoutMaster1.xml.rels><?xml version="1.0" standalone="yes" ?><Relationships xmlns="http://schemas.openxmlformats.org/package/2006/relationships"><Relationship Id="rId1" Target="../theme/theme7.xml" Type="http://schemas.openxmlformats.org/officeDocument/2006/relationships/theme"></Relationship></Relationships>
</file>

<file path=ppt/handoutMasters/handoutMaster1.xml><?xml version="1.0" encoding="utf-8"?>
<p:handout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dirty="0" lang="en-US">
              <a:uFillTx/>
              <a:latin typeface="Arial"/>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sz="quarter" type="dt"/>
          </p:nvPr>
        </p:nvSpPr>
        <p:spPr xmlns:c="http://schemas.openxmlformats.org/drawingml/2006/chart" xmlns:pic="http://schemas.openxmlformats.org/drawingml/2006/picture" xmlns:dgm="http://schemas.openxmlformats.org/drawingml/2006/diagram">
          <a:xfrm>
            <a:off x="3884613"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61BB60FF-ACF0-5A4A-9C79-4881E6B16567}" type="datetimeFigureOut">
              <a:rPr lang="en-US" smtClean="0">
                <a:uFillTx/>
                <a:latin typeface="Arial"/>
              </a:rPr>
              <a:pPr/>
              <a:t>11/23/2018</a:t>
            </a:fld>
            <a:endParaRPr dirty="0" lang="en-US">
              <a:uFillTx/>
              <a:latin typeface="Arial"/>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2" sz="quarter" type="ftr"/>
          </p:nvPr>
        </p:nvSpPr>
        <p:spPr xmlns:c="http://schemas.openxmlformats.org/drawingml/2006/chart" xmlns:pic="http://schemas.openxmlformats.org/drawingml/2006/picture" xmlns:dgm="http://schemas.openxmlformats.org/drawingml/2006/diagram">
          <a:xfrm>
            <a:off x="0"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dirty="0" lang="en-US">
              <a:uFillTx/>
              <a:latin typeface="Arial"/>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3" sz="quarter"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56ABA786-EB35-BA4C-A7F7-24740D3067F1}" type="slidenum">
              <a:rPr lang="en-US" smtClean="0">
                <a:uFillTx/>
                <a:latin typeface="Arial"/>
              </a:rPr>
              <a:pPr/>
              <a:t>‹#›</a:t>
            </a:fld>
            <a:endParaRPr dirty="0" lang="en-US">
              <a:uFillTx/>
              <a:latin typeface="Arial"/>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hf dt="0" ftr="0" hdr="0"/>
</p:handoutMaster>
</file>

<file path=ppt/notesMasters/_rels/notesMaster1.xml.rels><?xml version="1.0" standalone="yes" ?><Relationships xmlns="http://schemas.openxmlformats.org/package/2006/relationships"><Relationship Id="rId1" Target="../theme/theme6.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latin typeface="Arial"/>
              </a:defRPr>
            </a:lvl1pPr>
          </a:lstStyle>
          <a:p>
            <a:endParaRPr dirty="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latin typeface="Arial"/>
              </a:defRPr>
            </a:lvl1pPr>
          </a:lstStyle>
          <a:p>
            <a:fld id="{0C4595FF-6E7F-4C41-B8DF-4AE76FC1F075}" type="datetimeFigureOut">
              <a:rPr lang="en-US" smtClean="0">
                <a:uFillTx/>
              </a:rPr>
              <a:pPr/>
              <a:t>11/23/2018</a:t>
            </a:fld>
            <a:endParaRPr dirty="0"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dirty="0"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latin typeface="Arial"/>
              </a:defRPr>
            </a:lvl1pPr>
          </a:lstStyle>
          <a:p>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latin typeface="Arial"/>
              </a:defRPr>
            </a:lvl1pPr>
          </a:lstStyle>
          <a:p>
            <a:fld id="{5A6330BE-D91A-D240-B266-E5D5F99B4CCE}" type="slidenum">
              <a:rPr lang="en-US" smtClean="0">
                <a:uFillTx/>
              </a:rPr>
              <a:pPr/>
              <a:t>‹#›</a:t>
            </a:fld>
            <a:endParaRPr dirty="0"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hf dt="0" ftr="0" hdr="0"/>
  <p:notesStyle xmlns:c="http://schemas.openxmlformats.org/drawingml/2006/chart" xmlns:pic="http://schemas.openxmlformats.org/drawingml/2006/picture" xmlns:dgm="http://schemas.openxmlformats.org/drawingml/2006/diagram">
    <a:lvl1pPr algn="l" defTabSz="457200" eaLnBrk="1" hangingPunct="1" latinLnBrk="0" marL="0" rtl="0">
      <a:defRPr kern="1200" sz="1200">
        <a:solidFill>
          <a:schemeClr val="tx1"/>
        </a:solidFill>
        <a:uFillTx/>
        <a:latin typeface="Arial"/>
        <a:ea typeface="+mn-ea"/>
        <a:cs typeface="+mn-cs"/>
      </a:defRPr>
    </a:lvl1pPr>
    <a:lvl2pPr algn="l" defTabSz="457200" eaLnBrk="1" hangingPunct="1" latinLnBrk="0" marL="457200" rtl="0">
      <a:defRPr kern="1200" sz="1200">
        <a:solidFill>
          <a:schemeClr val="tx1"/>
        </a:solidFill>
        <a:uFillTx/>
        <a:latin typeface="Arial"/>
        <a:ea typeface="+mn-ea"/>
        <a:cs typeface="+mn-cs"/>
      </a:defRPr>
    </a:lvl2pPr>
    <a:lvl3pPr algn="l" defTabSz="457200" eaLnBrk="1" hangingPunct="1" latinLnBrk="0" marL="914400" rtl="0">
      <a:defRPr kern="1200" sz="1200">
        <a:solidFill>
          <a:schemeClr val="tx1"/>
        </a:solidFill>
        <a:uFillTx/>
        <a:latin typeface="Arial"/>
        <a:ea typeface="+mn-ea"/>
        <a:cs typeface="+mn-cs"/>
      </a:defRPr>
    </a:lvl3pPr>
    <a:lvl4pPr algn="l" defTabSz="457200" eaLnBrk="1" hangingPunct="1" latinLnBrk="0" marL="1371600" rtl="0">
      <a:defRPr kern="1200" sz="1200">
        <a:solidFill>
          <a:schemeClr val="tx1"/>
        </a:solidFill>
        <a:uFillTx/>
        <a:latin typeface="Arial"/>
        <a:ea typeface="+mn-ea"/>
        <a:cs typeface="+mn-cs"/>
      </a:defRPr>
    </a:lvl4pPr>
    <a:lvl5pPr algn="l" defTabSz="457200" eaLnBrk="1" hangingPunct="1" latinLnBrk="0" marL="1828800" rtl="0">
      <a:defRPr kern="1200" sz="1200">
        <a:solidFill>
          <a:schemeClr val="tx1"/>
        </a:solidFill>
        <a:uFillTx/>
        <a:latin typeface="Arial"/>
        <a:ea typeface="+mn-ea"/>
        <a:cs typeface="+mn-cs"/>
      </a:defRPr>
    </a:lvl5pPr>
    <a:lvl6pPr algn="l" defTabSz="457200" eaLnBrk="1" hangingPunct="1" latinLnBrk="0" marL="2286000" rtl="0">
      <a:defRPr kern="1200" sz="1200">
        <a:solidFill>
          <a:schemeClr val="tx1"/>
        </a:solidFill>
        <a:uFillTx/>
        <a:latin typeface="+mn-lt"/>
        <a:ea typeface="+mn-ea"/>
        <a:cs typeface="+mn-cs"/>
      </a:defRPr>
    </a:lvl6pPr>
    <a:lvl7pPr algn="l" defTabSz="457200" eaLnBrk="1" hangingPunct="1" latinLnBrk="0" marL="2743200" rtl="0">
      <a:defRPr kern="1200" sz="1200">
        <a:solidFill>
          <a:schemeClr val="tx1"/>
        </a:solidFill>
        <a:uFillTx/>
        <a:latin typeface="+mn-lt"/>
        <a:ea typeface="+mn-ea"/>
        <a:cs typeface="+mn-cs"/>
      </a:defRPr>
    </a:lvl7pPr>
    <a:lvl8pPr algn="l" defTabSz="457200" eaLnBrk="1" hangingPunct="1" latinLnBrk="0" marL="3200400" rtl="0">
      <a:defRPr kern="1200" sz="1200">
        <a:solidFill>
          <a:schemeClr val="tx1"/>
        </a:solidFill>
        <a:uFillTx/>
        <a:latin typeface="+mn-lt"/>
        <a:ea typeface="+mn-ea"/>
        <a:cs typeface="+mn-cs"/>
      </a:defRPr>
    </a:lvl8pPr>
    <a:lvl9pPr algn="l" defTabSz="4572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1202" name="Slide Image Placeholder 1"/>
          <p:cNvSpPr xmlns:c="http://schemas.openxmlformats.org/drawingml/2006/chart" xmlns:pic="http://schemas.openxmlformats.org/drawingml/2006/picture" xmlns:dgm="http://schemas.openxmlformats.org/drawingml/2006/diagram">
            <a:spLocks noChangeArrowheads="1" noChangeAspect="1" noGrp="1" noRot="1" noTextEdi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5120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noFill/>
        </p:spPr>
        <p:txBody xmlns:c="http://schemas.openxmlformats.org/drawingml/2006/chart" xmlns:pic="http://schemas.openxmlformats.org/drawingml/2006/picture" xmlns:dgm="http://schemas.openxmlformats.org/drawingml/2006/diagram">
          <a:bodyPr/>
          <a:lstStyle/>
          <a:p>
            <a:endParaRPr altLang="en-US" lang="vi-VN">
              <a:uFillTx/>
            </a:endParaRPr>
          </a:p>
        </p:txBody>
      </p:sp>
      <p:sp>
        <p:nvSpPr>
          <p:cNvPr xmlns:c="http://schemas.openxmlformats.org/drawingml/2006/chart" xmlns:pic="http://schemas.openxmlformats.org/drawingml/2006/picture" xmlns:dgm="http://schemas.openxmlformats.org/drawingml/2006/diagram" id="51204" name="Footer Placeholder 3"/>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noFill/>
        </p:spPr>
        <p:txBody xmlns:c="http://schemas.openxmlformats.org/drawingml/2006/chart" xmlns:pic="http://schemas.openxmlformats.org/drawingml/2006/picture" xmlns:dgm="http://schemas.openxmlformats.org/drawingml/2006/diagram">
          <a:bodyPr/>
          <a:lstStyle>
            <a:lvl1pPr defTabSz="931863">
              <a:defRPr>
                <a:solidFill>
                  <a:schemeClr val="tx1"/>
                </a:solidFill>
                <a:uFillTx/>
                <a:latin charset="0" pitchFamily="34" typeface="Arial"/>
                <a:ea charset="-128" pitchFamily="34" typeface="MS PGothic"/>
              </a:defRPr>
            </a:lvl1pPr>
            <a:lvl2pPr defTabSz="931863" indent="-285750" marL="742950">
              <a:defRPr>
                <a:solidFill>
                  <a:schemeClr val="tx1"/>
                </a:solidFill>
                <a:uFillTx/>
                <a:latin charset="0" pitchFamily="34" typeface="Arial"/>
                <a:ea charset="-128" pitchFamily="34" typeface="MS PGothic"/>
              </a:defRPr>
            </a:lvl2pPr>
            <a:lvl3pPr defTabSz="931863" indent="-228600" marL="1143000">
              <a:defRPr>
                <a:solidFill>
                  <a:schemeClr val="tx1"/>
                </a:solidFill>
                <a:uFillTx/>
                <a:latin charset="0" pitchFamily="34" typeface="Arial"/>
                <a:ea charset="-128" pitchFamily="34" typeface="MS PGothic"/>
              </a:defRPr>
            </a:lvl3pPr>
            <a:lvl4pPr defTabSz="931863" indent="-228600" marL="1600200">
              <a:defRPr>
                <a:solidFill>
                  <a:schemeClr val="tx1"/>
                </a:solidFill>
                <a:uFillTx/>
                <a:latin charset="0" pitchFamily="34" typeface="Arial"/>
                <a:ea charset="-128" pitchFamily="34" typeface="MS PGothic"/>
              </a:defRPr>
            </a:lvl4pPr>
            <a:lvl5pPr defTabSz="931863" indent="-228600" marL="2057400">
              <a:defRPr>
                <a:solidFill>
                  <a:schemeClr val="tx1"/>
                </a:solidFill>
                <a:uFillTx/>
                <a:latin charset="0" pitchFamily="34" typeface="Arial"/>
                <a:ea charset="-128" pitchFamily="34" typeface="MS PGothic"/>
              </a:defRPr>
            </a:lvl5pPr>
            <a:lvl6pPr defTabSz="931863" eaLnBrk="0" fontAlgn="base" hangingPunct="0" indent="-228600" marL="2514600">
              <a:spcBef>
                <a:spcPct val="0"/>
              </a:spcBef>
              <a:spcAft>
                <a:spcPct val="0"/>
              </a:spcAft>
              <a:defRPr>
                <a:solidFill>
                  <a:schemeClr val="tx1"/>
                </a:solidFill>
                <a:uFillTx/>
                <a:latin charset="0" pitchFamily="34" typeface="Arial"/>
                <a:ea charset="-128" pitchFamily="34" typeface="MS PGothic"/>
              </a:defRPr>
            </a:lvl6pPr>
            <a:lvl7pPr defTabSz="931863" eaLnBrk="0" fontAlgn="base" hangingPunct="0" indent="-228600" marL="2971800">
              <a:spcBef>
                <a:spcPct val="0"/>
              </a:spcBef>
              <a:spcAft>
                <a:spcPct val="0"/>
              </a:spcAft>
              <a:defRPr>
                <a:solidFill>
                  <a:schemeClr val="tx1"/>
                </a:solidFill>
                <a:uFillTx/>
                <a:latin charset="0" pitchFamily="34" typeface="Arial"/>
                <a:ea charset="-128" pitchFamily="34" typeface="MS PGothic"/>
              </a:defRPr>
            </a:lvl7pPr>
            <a:lvl8pPr defTabSz="931863" eaLnBrk="0" fontAlgn="base" hangingPunct="0" indent="-228600" marL="3429000">
              <a:spcBef>
                <a:spcPct val="0"/>
              </a:spcBef>
              <a:spcAft>
                <a:spcPct val="0"/>
              </a:spcAft>
              <a:defRPr>
                <a:solidFill>
                  <a:schemeClr val="tx1"/>
                </a:solidFill>
                <a:uFillTx/>
                <a:latin charset="0" pitchFamily="34" typeface="Arial"/>
                <a:ea charset="-128" pitchFamily="34" typeface="MS PGothic"/>
              </a:defRPr>
            </a:lvl8pPr>
            <a:lvl9pPr defTabSz="931863" eaLnBrk="0" fontAlgn="base" hangingPunct="0" indent="-228600" marL="3886200">
              <a:spcBef>
                <a:spcPct val="0"/>
              </a:spcBef>
              <a:spcAft>
                <a:spcPct val="0"/>
              </a:spcAft>
              <a:defRPr>
                <a:solidFill>
                  <a:schemeClr val="tx1"/>
                </a:solidFill>
                <a:uFillTx/>
                <a:latin charset="0" pitchFamily="34" typeface="Arial"/>
                <a:ea charset="-128" pitchFamily="34" typeface="MS PGothic"/>
              </a:defRPr>
            </a:lvl9pPr>
          </a:lstStyle>
          <a:p>
            <a:pPr eaLnBrk="0" hangingPunct="0"/>
            <a:endParaRPr altLang="en-US" lang="vi-VN" sz="1100">
              <a:solidFill>
                <a:srgbClr val="000000"/>
              </a:solidFill>
              <a:uFillTx/>
            </a:endParaRPr>
          </a:p>
        </p:txBody>
      </p:sp>
      <p:sp>
        <p:nvSpPr>
          <p:cNvPr xmlns:c="http://schemas.openxmlformats.org/drawingml/2006/chart" xmlns:pic="http://schemas.openxmlformats.org/drawingml/2006/picture" xmlns:dgm="http://schemas.openxmlformats.org/drawingml/2006/diagram" id="51205" name="Slide Number Placeholder 4"/>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noFill/>
        </p:spPr>
        <p:txBody xmlns:c="http://schemas.openxmlformats.org/drawingml/2006/chart" xmlns:pic="http://schemas.openxmlformats.org/drawingml/2006/picture" xmlns:dgm="http://schemas.openxmlformats.org/drawingml/2006/diagram">
          <a:bodyPr/>
          <a:lstStyle>
            <a:lvl1pPr defTabSz="931863">
              <a:defRPr>
                <a:solidFill>
                  <a:schemeClr val="tx1"/>
                </a:solidFill>
                <a:uFillTx/>
                <a:latin charset="0" pitchFamily="34" typeface="Arial"/>
                <a:ea charset="-128" pitchFamily="34" typeface="MS PGothic"/>
              </a:defRPr>
            </a:lvl1pPr>
            <a:lvl2pPr defTabSz="931863" indent="-285750" marL="742950">
              <a:defRPr>
                <a:solidFill>
                  <a:schemeClr val="tx1"/>
                </a:solidFill>
                <a:uFillTx/>
                <a:latin charset="0" pitchFamily="34" typeface="Arial"/>
                <a:ea charset="-128" pitchFamily="34" typeface="MS PGothic"/>
              </a:defRPr>
            </a:lvl2pPr>
            <a:lvl3pPr defTabSz="931863" indent="-228600" marL="1143000">
              <a:defRPr>
                <a:solidFill>
                  <a:schemeClr val="tx1"/>
                </a:solidFill>
                <a:uFillTx/>
                <a:latin charset="0" pitchFamily="34" typeface="Arial"/>
                <a:ea charset="-128" pitchFamily="34" typeface="MS PGothic"/>
              </a:defRPr>
            </a:lvl3pPr>
            <a:lvl4pPr defTabSz="931863" indent="-228600" marL="1600200">
              <a:defRPr>
                <a:solidFill>
                  <a:schemeClr val="tx1"/>
                </a:solidFill>
                <a:uFillTx/>
                <a:latin charset="0" pitchFamily="34" typeface="Arial"/>
                <a:ea charset="-128" pitchFamily="34" typeface="MS PGothic"/>
              </a:defRPr>
            </a:lvl4pPr>
            <a:lvl5pPr defTabSz="931863" indent="-228600" marL="2057400">
              <a:defRPr>
                <a:solidFill>
                  <a:schemeClr val="tx1"/>
                </a:solidFill>
                <a:uFillTx/>
                <a:latin charset="0" pitchFamily="34" typeface="Arial"/>
                <a:ea charset="-128" pitchFamily="34" typeface="MS PGothic"/>
              </a:defRPr>
            </a:lvl5pPr>
            <a:lvl6pPr defTabSz="931863" eaLnBrk="0" fontAlgn="base" hangingPunct="0" indent="-228600" marL="2514600">
              <a:spcBef>
                <a:spcPct val="0"/>
              </a:spcBef>
              <a:spcAft>
                <a:spcPct val="0"/>
              </a:spcAft>
              <a:defRPr>
                <a:solidFill>
                  <a:schemeClr val="tx1"/>
                </a:solidFill>
                <a:uFillTx/>
                <a:latin charset="0" pitchFamily="34" typeface="Arial"/>
                <a:ea charset="-128" pitchFamily="34" typeface="MS PGothic"/>
              </a:defRPr>
            </a:lvl6pPr>
            <a:lvl7pPr defTabSz="931863" eaLnBrk="0" fontAlgn="base" hangingPunct="0" indent="-228600" marL="2971800">
              <a:spcBef>
                <a:spcPct val="0"/>
              </a:spcBef>
              <a:spcAft>
                <a:spcPct val="0"/>
              </a:spcAft>
              <a:defRPr>
                <a:solidFill>
                  <a:schemeClr val="tx1"/>
                </a:solidFill>
                <a:uFillTx/>
                <a:latin charset="0" pitchFamily="34" typeface="Arial"/>
                <a:ea charset="-128" pitchFamily="34" typeface="MS PGothic"/>
              </a:defRPr>
            </a:lvl7pPr>
            <a:lvl8pPr defTabSz="931863" eaLnBrk="0" fontAlgn="base" hangingPunct="0" indent="-228600" marL="3429000">
              <a:spcBef>
                <a:spcPct val="0"/>
              </a:spcBef>
              <a:spcAft>
                <a:spcPct val="0"/>
              </a:spcAft>
              <a:defRPr>
                <a:solidFill>
                  <a:schemeClr val="tx1"/>
                </a:solidFill>
                <a:uFillTx/>
                <a:latin charset="0" pitchFamily="34" typeface="Arial"/>
                <a:ea charset="-128" pitchFamily="34" typeface="MS PGothic"/>
              </a:defRPr>
            </a:lvl8pPr>
            <a:lvl9pPr defTabSz="931863" eaLnBrk="0" fontAlgn="base" hangingPunct="0" indent="-228600" marL="3886200">
              <a:spcBef>
                <a:spcPct val="0"/>
              </a:spcBef>
              <a:spcAft>
                <a:spcPct val="0"/>
              </a:spcAft>
              <a:defRPr>
                <a:solidFill>
                  <a:schemeClr val="tx1"/>
                </a:solidFill>
                <a:uFillTx/>
                <a:latin charset="0" pitchFamily="34" typeface="Arial"/>
                <a:ea charset="-128" pitchFamily="34" typeface="MS PGothic"/>
              </a:defRPr>
            </a:lvl9pPr>
          </a:lstStyle>
          <a:p>
            <a:pPr eaLnBrk="0" hangingPunct="0"/>
            <a:fld id="{65B49A90-112C-410B-9CDB-E4D5549ED640}" type="slidenum">
              <a:rPr altLang="en-US" lang="en-US" sz="1100">
                <a:solidFill>
                  <a:srgbClr val="000000"/>
                </a:solidFill>
                <a:uFillTx/>
              </a:rPr>
              <a:pPr eaLnBrk="0" hangingPunct="0"/>
              <a:t>2</a:t>
            </a:fld>
            <a:endParaRPr altLang="en-US" lang="en-US" sz="1100">
              <a:solidFill>
                <a:srgbClr val="000000"/>
              </a:solidFill>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effectLst/>
                <a:uFillTx/>
              </a:rPr>
              <a:t>Hypertension is already a highly prevalent cardiovascular risk factor worldwide because of increasing longevity and prevalence of contributing factors such as obesity. Whereas the treatment of hypertension has been shown to prevent cardiovascular diseases and to extend and enhance life, hypertension remains inadequately managed everywhere.</a:t>
            </a:r>
          </a:p>
          <a:p>
            <a:r>
              <a:rPr dirty="0" lang="en-US">
                <a:effectLst/>
                <a:uFillTx/>
              </a:rPr>
              <a:t>Multiple guidelines for the more effective management of hypertension have been published. Guidelines, to be useful in clinical practice, must be evidence-based and up-to-date. The 1999 WHO/ISH guidelines for the management of hypertension were updated both to respond to some specific concerns and to address a number of issues for which considerable new evidence has been obtained from epidemiological surveys and therapeutic trials.</a:t>
            </a:r>
          </a:p>
          <a:p>
            <a:r>
              <a:rPr dirty="0" lang="en-US">
                <a:effectLst/>
                <a:uFillTx/>
              </a:rPr>
              <a:t>As to concerns about the 1999 guidelines, one relates to their possible lack of applicability to less developed societies with limited resources since WHO guidelines should be directed towards a global audience. </a:t>
            </a:r>
          </a:p>
          <a:p>
            <a:r>
              <a:rPr dirty="0" lang="en-US">
                <a:effectLst/>
                <a:uFillTx/>
              </a:rPr>
              <a:t>A second concern relates to their strong advocacy of more intensive blood pressure lowering with the implication of the need for more pharmacological (drug) therapy with intimations that financial support to the committee from pharmaceutical marketers may have influenced this advocacy.</a:t>
            </a:r>
          </a:p>
          <a:p>
            <a:r>
              <a:rPr dirty="0" lang="en-US">
                <a:effectLst/>
                <a:uFillTx/>
              </a:rPr>
              <a:t>A third concern addresses the lack of documentation of the evidence base for the 1999 guidelines. And lastly, concerns that expert committees may not reflect the needs of practitioners and patients. </a:t>
            </a:r>
          </a:p>
          <a:p>
            <a:r>
              <a:rPr dirty="0" lang="en-US">
                <a:effectLst/>
                <a:uFillTx/>
              </a:rPr>
              <a:t>Four policies were used to strengthen the scientific validity and credibility of the 2003 update: 1) an explicit evidence based process was used for the development of evidence based recommendations; 2) the expert group was composed of general practitioners, a physician who has worked with consumer groups, a nurse practitioner and specialists to ensure that the recommendations are fully compatible with usual clinical practice; 3) all potential conflicts of interest were fully disclosed; and 4) all expenses incurred in the preparation of the guidelines were paid by the WHO alone. </a:t>
            </a: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A9A3360-CD4D-446A-8AE1-08C815579DCD}" type="slidenum">
              <a:rPr lang="en-US" smtClean="0">
                <a:uFillTx/>
              </a:rPr>
              <a:t>4</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marL="0" marR="0" rtl="0">
              <a:lnSpc>
                <a:spcPct val="100000"/>
              </a:lnSpc>
              <a:spcBef>
                <a:spcPts val="0"/>
              </a:spcBef>
              <a:spcAft>
                <a:spcPts val="0"/>
              </a:spcAft>
              <a:buFontTx/>
              <a:buNone/>
              <a:defRPr>
                <a:uFillTx/>
              </a:defRPr>
            </a:pPr>
            <a:endParaRPr dirty="0" lang="en-US">
              <a:uFillTx/>
            </a:endParaRP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BC40EB9-6C03-45D8-8D5D-77435099D914}" type="slidenum">
              <a:rPr lang="en-US" smtClean="0">
                <a:solidFill>
                  <a:srgbClr val="000000"/>
                </a:solidFill>
                <a:uFillTx/>
              </a:rPr>
              <a:pPr/>
              <a:t>10</a:t>
            </a:fld>
            <a:endParaRPr lang="en-US">
              <a:solidFill>
                <a:srgbClr val="000000"/>
              </a:solidFill>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A6330BE-D91A-D240-B266-E5D5F99B4CCE}" type="slidenum">
              <a:rPr lang="en-US" smtClean="0">
                <a:solidFill>
                  <a:srgbClr val="000000"/>
                </a:solidFill>
                <a:uFillTx/>
              </a:rPr>
              <a:pPr/>
              <a:t>12</a:t>
            </a:fld>
            <a:endParaRPr dirty="0" lang="en-US">
              <a:solidFill>
                <a:srgbClr val="000000"/>
              </a:solidFill>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vi-VN">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186C3E7-949D-46E5-8C34-384A8B2CB327}" type="slidenum">
              <a:rPr lang="vi-VN" smtClean="0">
                <a:uFillTx/>
              </a:rPr>
              <a:t>18</a:t>
            </a:fld>
            <a:endParaRPr lang="vi-VN">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spcBef>
                <a:spcPts val="300"/>
              </a:spcBef>
            </a:pPr>
            <a:r>
              <a:rPr baseline="30000" lang="en-US" sz="1600">
                <a:uFillTx/>
                <a:latin charset="0" panose="020B0604020202020204" pitchFamily="34" typeface="Arial"/>
                <a:cs charset="0" panose="020B0604020202020204" pitchFamily="34" typeface="Arial"/>
              </a:rPr>
              <a:t>a</a:t>
            </a:r>
            <a:r>
              <a:rPr lang="en-US" sz="1200">
                <a:uFillTx/>
                <a:latin charset="0" panose="020B0604020202020204" pitchFamily="34" typeface="Arial"/>
                <a:cs charset="0" panose="020B0604020202020204" pitchFamily="34" typeface="Arial"/>
              </a:rPr>
              <a:t>Bệnh thận mạn khi eGFR &lt;60 mL/phút/1,72m</a:t>
            </a:r>
            <a:r>
              <a:rPr baseline="30000" lang="en-US" sz="1200">
                <a:uFillTx/>
                <a:latin charset="0" panose="020B0604020202020204" pitchFamily="34" typeface="Arial"/>
                <a:cs charset="0" panose="020B0604020202020204" pitchFamily="34" typeface="Arial"/>
              </a:rPr>
              <a:t>2</a:t>
            </a:r>
            <a:r>
              <a:rPr lang="en-US" sz="1200">
                <a:uFillTx/>
                <a:latin charset="0" panose="020B0604020202020204" pitchFamily="34" typeface="Arial"/>
                <a:cs charset="0" panose="020B0604020202020204" pitchFamily="34" typeface="Arial"/>
              </a:rPr>
              <a:t> có hoặc không có protein niệu</a:t>
            </a:r>
          </a:p>
          <a:p>
            <a:pPr>
              <a:spcBef>
                <a:spcPts val="300"/>
              </a:spcBef>
            </a:pPr>
            <a:r>
              <a:rPr baseline="30000" lang="en-US" sz="1600">
                <a:uFillTx/>
                <a:latin charset="0" panose="020B0604020202020204" pitchFamily="34" typeface="Arial"/>
                <a:cs charset="0" panose="020B0604020202020204" pitchFamily="34" typeface="Arial"/>
              </a:rPr>
              <a:t>b</a:t>
            </a:r>
            <a:r>
              <a:rPr lang="en-US" sz="1200">
                <a:uFillTx/>
                <a:latin charset="0" panose="020B0604020202020204" pitchFamily="34" typeface="Arial"/>
                <a:cs charset="0" panose="020B0604020202020204" pitchFamily="34" typeface="Arial"/>
              </a:rPr>
              <a:t>Sử dụng lợi tiểu quai khi eGFR &lt;30 mL/phút/1,72m</a:t>
            </a:r>
            <a:r>
              <a:rPr baseline="30000" lang="en-US" sz="1200">
                <a:uFillTx/>
                <a:latin charset="0" panose="020B0604020202020204" pitchFamily="34" typeface="Arial"/>
                <a:cs charset="0" panose="020B0604020202020204" pitchFamily="34" typeface="Arial"/>
              </a:rPr>
              <a:t>2</a:t>
            </a:r>
            <a:r>
              <a:rPr lang="en-US" sz="1200">
                <a:uFillTx/>
                <a:latin charset="0" panose="020B0604020202020204" pitchFamily="34" typeface="Arial"/>
                <a:cs charset="0" panose="020B0604020202020204" pitchFamily="34" typeface="Arial"/>
              </a:rPr>
              <a:t> vì</a:t>
            </a:r>
            <a:r>
              <a:rPr baseline="0" lang="en-US" sz="1200">
                <a:uFillTx/>
                <a:latin charset="0" panose="020B0604020202020204" pitchFamily="34" typeface="Arial"/>
                <a:cs charset="0" panose="020B0604020202020204" pitchFamily="34" typeface="Arial"/>
              </a:rPr>
              <a:t> </a:t>
            </a:r>
            <a:r>
              <a:rPr lang="en-US" sz="1200">
                <a:uFillTx/>
                <a:latin charset="0" panose="020B0604020202020204" pitchFamily="34" typeface="Arial"/>
                <a:cs charset="0" panose="020B0604020202020204" pitchFamily="34" typeface="Arial"/>
              </a:rPr>
              <a:t>lợi tiểu thiazid/thiazid-like sẽ kém hiệu quả khi eGFR giả</a:t>
            </a:r>
            <a:r>
              <a:rPr baseline="0" lang="en-US" sz="1200">
                <a:uFillTx/>
                <a:latin charset="0" panose="020B0604020202020204" pitchFamily="34" typeface="Arial"/>
                <a:cs charset="0" panose="020B0604020202020204" pitchFamily="34" typeface="Arial"/>
              </a:rPr>
              <a:t>m xuống mức này</a:t>
            </a:r>
            <a:endParaRPr lang="en-US" sz="1200">
              <a:uFillTx/>
              <a:latin charset="0" panose="020B0604020202020204" pitchFamily="34" typeface="Arial"/>
              <a:cs charset="0" panose="020B0604020202020204" pitchFamily="34" typeface="Arial"/>
            </a:endParaRPr>
          </a:p>
          <a:p>
            <a:pPr>
              <a:spcBef>
                <a:spcPts val="300"/>
              </a:spcBef>
            </a:pPr>
            <a:r>
              <a:rPr baseline="30000" lang="en-US" sz="1600">
                <a:uFillTx/>
                <a:latin charset="0" panose="020B0604020202020204" pitchFamily="34" typeface="Arial"/>
                <a:cs charset="0" panose="020B0604020202020204" pitchFamily="34" typeface="Arial"/>
              </a:rPr>
              <a:t>c</a:t>
            </a:r>
            <a:r>
              <a:rPr lang="en-US" sz="1200">
                <a:uFillTx/>
                <a:latin charset="0" panose="020B0604020202020204" pitchFamily="34" typeface="Arial"/>
                <a:cs charset="0" panose="020B0604020202020204" pitchFamily="34" typeface="Arial"/>
              </a:rPr>
              <a:t>Thận trọng: nguy cơ</a:t>
            </a:r>
            <a:r>
              <a:rPr baseline="0" lang="en-US" sz="1200">
                <a:uFillTx/>
                <a:latin charset="0" panose="020B0604020202020204" pitchFamily="34" typeface="Arial"/>
                <a:cs charset="0" panose="020B0604020202020204" pitchFamily="34" typeface="Arial"/>
              </a:rPr>
              <a:t> </a:t>
            </a:r>
            <a:r>
              <a:rPr lang="en-US" sz="1200">
                <a:uFillTx/>
                <a:latin charset="0" panose="020B0604020202020204" pitchFamily="34" typeface="Arial"/>
                <a:cs charset="0" panose="020B0604020202020204" pitchFamily="34" typeface="Arial"/>
              </a:rPr>
              <a:t>tăng K</a:t>
            </a:r>
            <a:r>
              <a:rPr baseline="30000" lang="en-US" sz="1200">
                <a:uFillTx/>
                <a:latin charset="0" panose="020B0604020202020204" pitchFamily="34" typeface="Arial"/>
                <a:cs charset="0" panose="020B0604020202020204" pitchFamily="34" typeface="Arial"/>
              </a:rPr>
              <a:t>+</a:t>
            </a:r>
            <a:r>
              <a:rPr lang="en-US" sz="1200">
                <a:uFillTx/>
                <a:latin charset="0" panose="020B0604020202020204" pitchFamily="34" typeface="Arial"/>
                <a:cs charset="0" panose="020B0604020202020204" pitchFamily="34" typeface="Arial"/>
              </a:rPr>
              <a:t> khi sử dụng spironolacton, đặc biệt khi eGFR &lt;45 mL/phút/1,72m hoặc K</a:t>
            </a:r>
            <a:r>
              <a:rPr baseline="30000" lang="en-US" sz="1200">
                <a:uFillTx/>
                <a:latin charset="0" panose="020B0604020202020204" pitchFamily="34" typeface="Arial"/>
                <a:cs charset="0" panose="020B0604020202020204" pitchFamily="34" typeface="Arial"/>
              </a:rPr>
              <a:t>+</a:t>
            </a:r>
            <a:r>
              <a:rPr lang="en-US" sz="1200">
                <a:uFillTx/>
                <a:latin charset="0" panose="020B0604020202020204" pitchFamily="34" typeface="Arial"/>
                <a:cs charset="0" panose="020B0604020202020204" pitchFamily="34" typeface="Arial"/>
              </a:rPr>
              <a:t> nền ≥ 4,5 mmol/L</a:t>
            </a:r>
            <a:endParaRPr lang="vi-VN" sz="1200">
              <a:uFillTx/>
              <a:latin charset="0" panose="020B0604020202020204" pitchFamily="34" typeface="Arial"/>
              <a:cs charset="0" panose="020B0604020202020204" pitchFamily="34" typeface="Arial"/>
            </a:endParaRPr>
          </a:p>
          <a:p>
            <a:endParaRPr lang="vi-VN">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186C3E7-949D-46E5-8C34-384A8B2CB327}" type="slidenum">
              <a:rPr lang="vi-VN" smtClean="0">
                <a:uFillTx/>
              </a:rPr>
              <a:t>21</a:t>
            </a:fld>
            <a:endParaRPr lang="vi-VN">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media/image1.jpg" Type="http://schemas.openxmlformats.org/officeDocument/2006/relationships/image"></Relationship><Relationship Id="rId2" Target="../media/image2.png" Type="http://schemas.openxmlformats.org/officeDocument/2006/relationships/image"></Relationship><Relationship Id="rId3" Target="../media/image3.png" Type="http://schemas.openxmlformats.org/officeDocument/2006/relationships/image"></Relationship><Relationship Id="rId4" Target="../media/image4.png" Type="http://schemas.openxmlformats.org/officeDocument/2006/relationships/image"></Relationship><Relationship Id="rId5" Target="../media/image5.jpg" Type="http://schemas.openxmlformats.org/officeDocument/2006/relationships/image"></Relationship><Relationship Id="rId6"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2.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3.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4.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5.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26.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27.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28.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29.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media/image6.jp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30.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1.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2.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3.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4.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5.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6.xml.rels><?xml version="1.0" standalone="yes" ?><Relationships xmlns="http://schemas.openxmlformats.org/package/2006/relationships"><Relationship Id="rId1" Target="../media/image7.png"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37.xml.rels><?xml version="1.0" standalone="yes" ?><Relationships xmlns="http://schemas.openxmlformats.org/package/2006/relationships"><Relationship Id="rId1" Target="../media/image7.png"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38.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39.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media/image6.jp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40.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1.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2.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3.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4.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5.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6.xml.rels><?xml version="1.0" standalone="yes" ?><Relationships xmlns="http://schemas.openxmlformats.org/package/2006/relationships"><Relationship Id="rId1" Target="../media/image7.png" Type="http://schemas.openxmlformats.org/officeDocument/2006/relationships/image"></Relationship><Relationship Id="rId2" Target="../media/image8.png" Type="http://schemas.openxmlformats.org/officeDocument/2006/relationships/image"></Relationship><Relationship Id="rId3" Target="../slideMasters/slideMaster5.xml" Type="http://schemas.openxmlformats.org/officeDocument/2006/relationships/slideMaster"></Relationship></Relationships>
</file>

<file path=ppt/slideLayouts/_rels/slideLayout47.xml.rels><?xml version="1.0" standalone="yes" ?><Relationships xmlns="http://schemas.openxmlformats.org/package/2006/relationships"><Relationship Id="rId1" Target="../media/image7.png" Type="http://schemas.openxmlformats.org/officeDocument/2006/relationships/image"></Relationship><Relationship Id="rId2" Target="../media/image8.png" Type="http://schemas.openxmlformats.org/officeDocument/2006/relationships/image"></Relationship><Relationship Id="rId3" Target="../slideMasters/slideMaster5.xml" Type="http://schemas.openxmlformats.org/officeDocument/2006/relationships/slideMaster"></Relationship></Relationships>
</file>

<file path=ppt/slideLayouts/_rels/slideLayout48.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9.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0.xml.rels><?xml version="1.0" standalone="yes" ?><Relationships xmlns="http://schemas.openxmlformats.org/package/2006/relationships"><Relationship Id="rId1" Target="../media/image7.png" Type="http://schemas.openxmlformats.org/officeDocument/2006/relationships/image"></Relationship><Relationship Id="rId2" Target="../media/image8.png" Type="http://schemas.openxmlformats.org/officeDocument/2006/relationships/image"></Relationship><Relationship Id="rId3" Target="../slideMasters/slideMaster5.xml" Type="http://schemas.openxmlformats.org/officeDocument/2006/relationships/slideMaster"></Relationship></Relationships>
</file>

<file path=ppt/slideLayouts/_rels/slideLayout51.xml.rels><?xml version="1.0" standalone="yes" ?><Relationships xmlns="http://schemas.openxmlformats.org/package/2006/relationships"><Relationship Id="rId1" Target="../media/image7.png" Type="http://schemas.openxmlformats.org/officeDocument/2006/relationships/image"></Relationship><Relationship Id="rId2" Target="../media/image8.png" Type="http://schemas.openxmlformats.org/officeDocument/2006/relationships/image"></Relationship><Relationship Id="rId3" Target="../slideMasters/slideMaster5.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media/image1.jpg" Type="http://schemas.openxmlformats.org/officeDocument/2006/relationships/image"></Relationship><Relationship Id="rId2" Target="../media/image2.png" Type="http://schemas.openxmlformats.org/officeDocument/2006/relationships/image"></Relationship><Relationship Id="rId3" Target="../media/image3.png" Type="http://schemas.openxmlformats.org/officeDocument/2006/relationships/image"></Relationship><Relationship Id="rId4" Target="../media/image4.png" Type="http://schemas.openxmlformats.org/officeDocument/2006/relationships/image"></Relationship><Relationship Id="rId5" Target="../media/image5.jpg" Type="http://schemas.openxmlformats.org/officeDocument/2006/relationships/image"></Relationship><Relationship Id="rId6" Target="../slideMasters/slideMaster2.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media/image6.jpg"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media/image6.jpg" Type="http://schemas.openxmlformats.org/officeDocument/2006/relationships/image"></Relationship><Relationship Id="rId2" Target="../slideMasters/slideMaster2.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Slide">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710" y="5146449"/>
            <a:ext cx="9127621" cy="1135830"/>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7" name="bk object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69582" y="6058166"/>
            <a:ext cx="2054225" cy="460375"/>
          </a:xfrm>
          <a:custGeom>
            <a:avLst/>
            <a:gdLst/>
            <a:ahLst/>
            <a:cxnLst/>
            <a:rect b="b" l="l" r="r" t="t"/>
            <a:pathLst>
              <a:path h="460375" w="2054225">
                <a:moveTo>
                  <a:pt x="0" y="459828"/>
                </a:moveTo>
                <a:lnTo>
                  <a:pt x="2053844" y="459828"/>
                </a:lnTo>
                <a:lnTo>
                  <a:pt x="2053844" y="0"/>
                </a:lnTo>
                <a:lnTo>
                  <a:pt x="0" y="0"/>
                </a:lnTo>
                <a:lnTo>
                  <a:pt x="0" y="459828"/>
                </a:lnTo>
                <a:close/>
              </a:path>
            </a:pathLst>
          </a:custGeom>
          <a:ln w="25400">
            <a:solidFill>
              <a:srgbClr val="FFFFFF"/>
            </a:solidFill>
          </a:ln>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8" name="bk object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734811" y="6201879"/>
            <a:ext cx="1394587" cy="424179"/>
          </a:xfrm>
          <a:prstGeom prst="rect">
            <a:avLst/>
          </a:prstGeom>
          <a:blipFill>
            <a:blip r:embed="rId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9" name="bk object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20406" y="6210122"/>
            <a:ext cx="1530223" cy="434022"/>
          </a:xfrm>
          <a:prstGeom prst="rect">
            <a:avLst/>
          </a:prstGeom>
          <a:blipFill>
            <a:blip r:embed="rId3"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0" name="bk object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8843" y="6092825"/>
            <a:ext cx="2210193" cy="460375"/>
          </a:xfrm>
          <a:prstGeom prst="rect">
            <a:avLst/>
          </a:prstGeom>
          <a:blipFill>
            <a:blip r:embed="rId4"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1" name="bk object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 y="1317625"/>
            <a:ext cx="3440176" cy="4775200"/>
          </a:xfrm>
          <a:prstGeom prst="rect">
            <a:avLst/>
          </a:prstGeom>
          <a:blipFill>
            <a:blip r:embed="rId5"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552704" y="3243529"/>
            <a:ext cx="8038591" cy="138557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1" i="0" sz="5400">
                <a:solidFill>
                  <a:srgbClr val="FF0E00"/>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4" type="subTitle"/>
          </p:nvPr>
        </p:nvSpPr>
        <p:spPr xmlns:c="http://schemas.openxmlformats.org/drawingml/2006/chart" xmlns:pic="http://schemas.openxmlformats.org/drawingml/2006/picture" xmlns:dgm="http://schemas.openxmlformats.org/drawingml/2006/diagram">
          <a:xfrm>
            <a:off x="1371600" y="3840480"/>
            <a:ext cx="6400800" cy="17145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2964180" y="6651171"/>
            <a:ext cx="2926080" cy="169277"/>
          </a:xfrm>
          <a:prstGeom prst="rect">
            <a:avLst/>
          </a:prstGeom>
        </p:spPr>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85800" y="2130425"/>
            <a:ext cx="7772400" cy="1470025"/>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371600" y="3886200"/>
            <a:ext cx="6400800" cy="1752600"/>
          </a:xfrm>
        </p:spPr>
        <p:txBody xmlns:c="http://schemas.openxmlformats.org/drawingml/2006/chart" xmlns:pic="http://schemas.openxmlformats.org/drawingml/2006/picture" xmlns:dgm="http://schemas.openxmlformats.org/drawingml/2006/diagram">
          <a:bodyPr/>
          <a:lstStyle>
            <a:lvl1pPr algn="ctr" indent="0" marL="0">
              <a:buNone/>
              <a:defRPr>
                <a:uFillTx/>
              </a:defRPr>
            </a:lvl1pPr>
            <a:lvl2pPr algn="ctr" indent="0" marL="457200">
              <a:buNone/>
              <a:defRPr>
                <a:uFillTx/>
              </a:defRPr>
            </a:lvl2pPr>
            <a:lvl3pPr algn="ctr" indent="0" marL="914400">
              <a:buNone/>
              <a:defRPr>
                <a:uFillTx/>
              </a:defRPr>
            </a:lvl3pPr>
            <a:lvl4pPr algn="ctr" indent="0" marL="1371600">
              <a:buNone/>
              <a:defRPr>
                <a:uFillTx/>
              </a:defRPr>
            </a:lvl4pPr>
            <a:lvl5pPr algn="ctr" indent="0" marL="1828800">
              <a:buNone/>
              <a:defRPr>
                <a:uFillTx/>
              </a:defRPr>
            </a:lvl5pPr>
            <a:lvl6pPr algn="ctr" indent="0" marL="2286000">
              <a:buNone/>
              <a:defRPr>
                <a:uFillTx/>
              </a:defRPr>
            </a:lvl6pPr>
            <a:lvl7pPr algn="ctr" indent="0" marL="2743200">
              <a:buNone/>
              <a:defRPr>
                <a:uFillTx/>
              </a:defRPr>
            </a:lvl7pPr>
            <a:lvl8pPr algn="ctr" indent="0" marL="3200400">
              <a:buNone/>
              <a:defRPr>
                <a:uFillTx/>
              </a:defRPr>
            </a:lvl8pPr>
            <a:lvl9pPr algn="ctr" indent="0" marL="3657600">
              <a:buNone/>
              <a:defRPr>
                <a:uFillTx/>
              </a:defRPr>
            </a:lvl9pPr>
          </a:lstStyle>
          <a:p>
            <a:r>
              <a:rPr lang="en-US">
                <a:uFillTx/>
              </a:rPr>
              <a:t>Click to edit Master subtitle style</a:t>
            </a:r>
            <a:endParaRPr lang="vi-VN">
              <a:uFillTx/>
            </a:endParaRP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51A360D8-2756-44D5-B142-00B16E888565}"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4265D7B6-1A20-440A-A75B-A56E828A599B}"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2313" y="4406900"/>
            <a:ext cx="7772400" cy="1362075"/>
          </a:xfrm>
        </p:spPr>
        <p:txBody xmlns:c="http://schemas.openxmlformats.org/drawingml/2006/chart" xmlns:pic="http://schemas.openxmlformats.org/drawingml/2006/picture" xmlns:dgm="http://schemas.openxmlformats.org/drawingml/2006/diagram">
          <a:bodyPr anchor="t"/>
          <a:lstStyle>
            <a:lvl1pPr algn="l">
              <a:defRPr b="1" cap="all" sz="4000">
                <a:uFillTx/>
              </a:defRPr>
            </a:lvl1p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722313" y="2906713"/>
            <a:ext cx="7772400" cy="1500187"/>
          </a:xfrm>
        </p:spPr>
        <p:txBody xmlns:c="http://schemas.openxmlformats.org/drawingml/2006/chart" xmlns:pic="http://schemas.openxmlformats.org/drawingml/2006/picture" xmlns:dgm="http://schemas.openxmlformats.org/drawingml/2006/diagram">
          <a:bodyPr anchor="b"/>
          <a:lstStyle>
            <a:lvl1pPr indent="0" marL="0">
              <a:buNone/>
              <a:defRPr sz="2000">
                <a:uFillTx/>
              </a:defRPr>
            </a:lvl1pPr>
            <a:lvl2pPr indent="0" marL="457200">
              <a:buNone/>
              <a:defRPr sz="1800">
                <a:uFillTx/>
              </a:defRPr>
            </a:lvl2pPr>
            <a:lvl3pPr indent="0" marL="914400">
              <a:buNone/>
              <a:defRPr sz="1600">
                <a:uFillTx/>
              </a:defRPr>
            </a:lvl3pPr>
            <a:lvl4pPr indent="0" marL="1371600">
              <a:buNone/>
              <a:defRPr sz="1400">
                <a:uFillTx/>
              </a:defRPr>
            </a:lvl4pPr>
            <a:lvl5pPr indent="0" marL="1828800">
              <a:buNone/>
              <a:defRPr sz="1400">
                <a:uFillTx/>
              </a:defRPr>
            </a:lvl5pPr>
            <a:lvl6pPr indent="0" marL="2286000">
              <a:buNone/>
              <a:defRPr sz="1400">
                <a:uFillTx/>
              </a:defRPr>
            </a:lvl6pPr>
            <a:lvl7pPr indent="0" marL="2743200">
              <a:buNone/>
              <a:defRPr sz="1400">
                <a:uFillTx/>
              </a:defRPr>
            </a:lvl7pPr>
            <a:lvl8pPr indent="0" marL="3200400">
              <a:buNone/>
              <a:defRPr sz="1400">
                <a:uFillTx/>
              </a:defRPr>
            </a:lvl8pPr>
            <a:lvl9pPr indent="0" marL="3657600">
              <a:buNone/>
              <a:defRPr sz="14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7985FD95-5F90-482D-B924-C49A269387B0}"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457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48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0178FFD7-B91C-4D11-8FB8-75077C5860A1}"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535113"/>
            <a:ext cx="4040188"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57200" y="2174875"/>
            <a:ext cx="4040188"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645025" y="1535113"/>
            <a:ext cx="4041775"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45025" y="2174875"/>
            <a:ext cx="4041775"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7"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8"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9"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0C41802F-FE08-4ADA-B60E-67E40D6BCF91}"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4"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362A8FD6-ABAF-4FB9-BC90-CFB7DAF08DD9}"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3"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4"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065D0B3B-7F6A-4108-A105-4E68BED5D2D7}"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73050"/>
            <a:ext cx="3008313" cy="1162050"/>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575050" y="273050"/>
            <a:ext cx="5111750" cy="5853113"/>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457200" y="1435100"/>
            <a:ext cx="3008313" cy="4691063"/>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BC251D6C-D009-4DF3-85AD-70988AC893C8}"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792288" y="4800600"/>
            <a:ext cx="5486400" cy="566738"/>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1792288" y="612775"/>
            <a:ext cx="5486400" cy="4114800"/>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pPr lvl="0"/>
            <a:endParaRPr lang="vi-VN" noProof="0">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792288" y="5367338"/>
            <a:ext cx="5486400" cy="804862"/>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584D0D56-0D85-4FF6-BE98-CB8B7E0973AC}"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0" i="0" sz="2000">
                <a:solidFill>
                  <a:schemeClr val="tx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EAB1F7CD-758A-4A50-BBBD-3C73F84390AF}"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629400" y="274638"/>
            <a:ext cx="2057400" cy="5851525"/>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endParaRPr lang="vi-VN">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457200" y="274638"/>
            <a:ext cx="6019800" cy="5851525"/>
          </a:xfrm>
        </p:spPr>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vi-VN">
              <a:uFillTx/>
            </a:endParaRP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B3E4781B-57C8-4140-BCE2-253ECC5630EB}"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chart">
  <p:cSld name="Title and Char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74638"/>
            <a:ext cx="8229600" cy="1143000"/>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hart Placeholder 2"/>
          <p:cNvSpPr xmlns:c="http://schemas.openxmlformats.org/drawingml/2006/chart" xmlns:pic="http://schemas.openxmlformats.org/drawingml/2006/picture" xmlns:dgm="http://schemas.openxmlformats.org/drawingml/2006/diagram">
            <a:spLocks noGrp="1"/>
          </p:cNvSpPr>
          <p:nvPr>
            <p:ph idx="1" type="chart"/>
          </p:nvPr>
        </p:nvSpPr>
        <p:spPr xmlns:c="http://schemas.openxmlformats.org/drawingml/2006/chart" xmlns:pic="http://schemas.openxmlformats.org/drawingml/2006/picture" xmlns:dgm="http://schemas.openxmlformats.org/drawingml/2006/diagram">
          <a:xfrm>
            <a:off x="457200" y="1600200"/>
            <a:ext cx="8229600" cy="4525963"/>
          </a:xfrm>
        </p:spPr>
        <p:txBody xmlns:c="http://schemas.openxmlformats.org/drawingml/2006/chart" xmlns:pic="http://schemas.openxmlformats.org/drawingml/2006/picture" xmlns:dgm="http://schemas.openxmlformats.org/drawingml/2006/diagram">
          <a:bodyPr/>
          <a:lstStyle/>
          <a:p>
            <a:pPr lvl="0"/>
            <a:endParaRPr lang="en-US" noProof="0">
              <a:uFillTx/>
            </a:endParaRPr>
          </a:p>
        </p:txBody>
      </p:sp>
      <p:sp>
        <p:nvSpPr>
          <p:cNvPr xmlns:c="http://schemas.openxmlformats.org/drawingml/2006/chart" xmlns:pic="http://schemas.openxmlformats.org/drawingml/2006/picture" xmlns:dgm="http://schemas.openxmlformats.org/drawingml/2006/diagram" id="4"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5"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vi-VN">
              <a:solidFill>
                <a:srgbClr val="FFFFFF"/>
              </a:solidFill>
              <a:uFillTx/>
            </a:endParaRPr>
          </a:p>
        </p:txBody>
      </p:sp>
      <p:sp>
        <p:nvSpPr>
          <p:cNvPr xmlns:c="http://schemas.openxmlformats.org/drawingml/2006/chart" xmlns:pic="http://schemas.openxmlformats.org/drawingml/2006/picture" xmlns:dgm="http://schemas.openxmlformats.org/drawingml/2006/diagram" id="6"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11EE5663-6E5C-40EA-A89C-7CE13884B0D4}" type="slidenum">
              <a:rPr altLang="en-US" lang="en-US">
                <a:solidFill>
                  <a:srgbClr val="FFFFFF"/>
                </a:solidFill>
                <a:uFillTx/>
              </a:rPr>
              <a:pPr>
                <a:defRPr>
                  <a:uFillTx/>
                </a:defRPr>
              </a:pPr>
              <a:t>‹#›</a:t>
            </a:fld>
            <a:endParaRPr altLang="en-US" lang="en-US">
              <a:solidFill>
                <a:srgbClr val="FFFFFF"/>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showMasterSp="0" type="txAndChart">
  <p:cSld name="Title, Text and Char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04800" y="152400"/>
            <a:ext cx="7010400" cy="990600"/>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sz="half" type="body"/>
          </p:nvPr>
        </p:nvSpPr>
        <p:spPr xmlns:c="http://schemas.openxmlformats.org/drawingml/2006/chart" xmlns:pic="http://schemas.openxmlformats.org/drawingml/2006/picture" xmlns:dgm="http://schemas.openxmlformats.org/drawingml/2006/diagram">
          <a:xfrm>
            <a:off x="304800" y="1219200"/>
            <a:ext cx="4229100" cy="5410200"/>
          </a:xfrm>
        </p:spPr>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Chart Placeholder 3"/>
          <p:cNvSpPr xmlns:c="http://schemas.openxmlformats.org/drawingml/2006/chart" xmlns:pic="http://schemas.openxmlformats.org/drawingml/2006/picture" xmlns:dgm="http://schemas.openxmlformats.org/drawingml/2006/diagram">
            <a:spLocks noGrp="1"/>
          </p:cNvSpPr>
          <p:nvPr>
            <p:ph idx="2" sz="half" type="chart"/>
          </p:nvPr>
        </p:nvSpPr>
        <p:spPr xmlns:c="http://schemas.openxmlformats.org/drawingml/2006/chart" xmlns:pic="http://schemas.openxmlformats.org/drawingml/2006/picture" xmlns:dgm="http://schemas.openxmlformats.org/drawingml/2006/diagram">
          <a:xfrm>
            <a:off x="4686300" y="1219200"/>
            <a:ext cx="4229100" cy="5410200"/>
          </a:xfrm>
        </p:spPr>
        <p:txBody xmlns:c="http://schemas.openxmlformats.org/drawingml/2006/chart" xmlns:pic="http://schemas.openxmlformats.org/drawingml/2006/picture" xmlns:dgm="http://schemas.openxmlformats.org/drawingml/2006/diagram">
          <a:bodyPr/>
          <a:lstStyle/>
          <a:p>
            <a:pPr lvl="0"/>
            <a:endParaRPr lang="en-US" noProof="0">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showMasterSp="0">
  <p:cSld name="Content 2 plai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el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0"/>
            <a:ext cx="5913395" cy="851243"/>
          </a:xfrm>
        </p:spPr>
        <p:txBody xmlns:c="http://schemas.openxmlformats.org/drawingml/2006/chart" xmlns:pic="http://schemas.openxmlformats.org/drawingml/2006/picture" xmlns:dgm="http://schemas.openxmlformats.org/drawingml/2006/diagram">
          <a:bodyPr/>
          <a:lstStyle>
            <a:lvl1pPr>
              <a:defRPr>
                <a:solidFill>
                  <a:schemeClr val="bg1"/>
                </a:solidFill>
                <a:uFillTx/>
              </a:defRPr>
            </a:lvl1pPr>
          </a:lstStyle>
          <a:p>
            <a:r>
              <a:rPr dirty="0" lang="de-DE">
                <a:uFillTx/>
              </a:rPr>
              <a:t>Mastertitelformat bearbeiten</a:t>
            </a: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85800" y="1122363"/>
            <a:ext cx="7772400" cy="2387600"/>
          </a:xfrm>
        </p:spPr>
        <p:txBody xmlns:c="http://schemas.openxmlformats.org/drawingml/2006/chart" xmlns:pic="http://schemas.openxmlformats.org/drawingml/2006/picture" xmlns:dgm="http://schemas.openxmlformats.org/drawingml/2006/diagram">
          <a:bodyPr anchor="b"/>
          <a:lstStyle>
            <a:lvl1pPr algn="ctr">
              <a:defRPr sz="60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143000" y="3602038"/>
            <a:ext cx="6858000" cy="1655762"/>
          </a:xfrm>
        </p:spPr>
        <p:txBody xmlns:c="http://schemas.openxmlformats.org/drawingml/2006/chart" xmlns:pic="http://schemas.openxmlformats.org/drawingml/2006/picture" xmlns:dgm="http://schemas.openxmlformats.org/drawingml/2006/diagram">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3888" y="1709739"/>
            <a:ext cx="7886700" cy="2852737"/>
          </a:xfrm>
        </p:spPr>
        <p:txBody xmlns:c="http://schemas.openxmlformats.org/drawingml/2006/chart" xmlns:pic="http://schemas.openxmlformats.org/drawingml/2006/picture" xmlns:dgm="http://schemas.openxmlformats.org/drawingml/2006/diagram">
          <a:bodyPr anchor="b"/>
          <a:lstStyle>
            <a:lvl1pPr>
              <a:defRPr sz="60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3888" y="4589464"/>
            <a:ext cx="7886700" cy="1500187"/>
          </a:xfrm>
        </p:spPr>
        <p:txBody xmlns:c="http://schemas.openxmlformats.org/drawingml/2006/chart" xmlns:pic="http://schemas.openxmlformats.org/drawingml/2006/picture" xmlns:dgm="http://schemas.openxmlformats.org/drawingml/2006/diagram">
          <a:bodyPr/>
          <a:lstStyle>
            <a:lvl1pPr indent="0" marL="0">
              <a:buNone/>
              <a:defRPr sz="2400">
                <a:solidFill>
                  <a:schemeClr val="tx1"/>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628650" y="1825625"/>
            <a:ext cx="38862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29150" y="1825625"/>
            <a:ext cx="38862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365126"/>
            <a:ext cx="7886700" cy="1325563"/>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9842" y="1681163"/>
            <a:ext cx="3868340"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29842" y="2505075"/>
            <a:ext cx="3868340"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629150" y="1681163"/>
            <a:ext cx="3887391"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29150" y="2505075"/>
            <a:ext cx="3887391"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wo Content">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6583679"/>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57200" y="1577340"/>
            <a:ext cx="3977640" cy="452628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3" sz="half"/>
          </p:nvPr>
        </p:nvSpPr>
        <p:spPr xmlns:c="http://schemas.openxmlformats.org/drawingml/2006/chart" xmlns:pic="http://schemas.openxmlformats.org/drawingml/2006/picture" xmlns:dgm="http://schemas.openxmlformats.org/drawingml/2006/diagram">
          <a:xfrm>
            <a:off x="4709160" y="1577340"/>
            <a:ext cx="3977640" cy="452628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7" name="Holder 7"/>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457200"/>
            <a:ext cx="2949178"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887391" y="987426"/>
            <a:ext cx="4629150" cy="487362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29841" y="2057400"/>
            <a:ext cx="2949178"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457200"/>
            <a:ext cx="2949178"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ChangeAspect="1" noGrp="1"/>
          </p:cNvSpPr>
          <p:nvPr>
            <p:ph idx="1" type="pic"/>
          </p:nvPr>
        </p:nvSpPr>
        <p:spPr xmlns:c="http://schemas.openxmlformats.org/drawingml/2006/chart" xmlns:pic="http://schemas.openxmlformats.org/drawingml/2006/picture" xmlns:dgm="http://schemas.openxmlformats.org/drawingml/2006/diagram">
          <a:xfrm>
            <a:off x="3887391" y="987426"/>
            <a:ext cx="4629150" cy="4873625"/>
          </a:xfrm>
        </p:spPr>
        <p:txBody xmlns:c="http://schemas.openxmlformats.org/drawingml/2006/chart" xmlns:pic="http://schemas.openxmlformats.org/drawingml/2006/picture" xmlns:dgm="http://schemas.openxmlformats.org/drawingml/2006/diagram">
          <a:bodyPr anchor="t"/>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r>
              <a:rPr lang="en-US">
                <a:uFillTx/>
              </a:rPr>
              <a:t>Click icon to add picture</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29841" y="2057400"/>
            <a:ext cx="2949178"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543675" y="365125"/>
            <a:ext cx="1971675" cy="5811838"/>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628650" y="365125"/>
            <a:ext cx="5800725" cy="5811838"/>
          </a:xfrm>
        </p:spPr>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AD6016D-143E-4D3E-B3F5-54C1F6C58C31}" type="datetimeFigureOut">
              <a:rPr lang="en-US" smtClean="0">
                <a:solidFill>
                  <a:srgbClr val="000000">
                    <a:tint val="75000"/>
                  </a:srgbClr>
                </a:solidFill>
                <a:uFillTx/>
              </a:rPr>
              <a:pPr/>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920F08C-85A0-4888-AE7F-096370C66935}" type="slidenum">
              <a:rPr lang="en-US" smtClean="0">
                <a:solidFill>
                  <a:srgbClr val="000000">
                    <a:tint val="75000"/>
                  </a:srgbClr>
                </a:solidFill>
                <a:uFillTx/>
              </a:rPr>
              <a:pPr/>
              <a:t>‹#›</a:t>
            </a:fld>
            <a:endParaRPr lang="en-US">
              <a:solidFill>
                <a:srgbClr val="000000">
                  <a:tint val="75000"/>
                </a:srgbClr>
              </a:solidFill>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6"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grpSp>
        <p:nvGrpSpPr>
          <p:cNvPr xmlns:c="http://schemas.openxmlformats.org/drawingml/2006/chart" xmlns:pic="http://schemas.openxmlformats.org/drawingml/2006/picture" xmlns:dgm="http://schemas.openxmlformats.org/drawingml/2006/diagram" id="7" name="Group 21"/>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36525" y="-136525"/>
            <a:ext cx="9417050" cy="7131050"/>
            <a:chOff x="-137160" y="-137160"/>
            <a:chExt cx="9418320" cy="7132320"/>
          </a:xfrm>
        </p:grpSpPr>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93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Connector 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93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Straight Connector 1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2" name="Straight Connector 11"/>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562"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3" name="Straight Connector 12"/>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562"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5" name="Straight Connector 14"/>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1691966"/>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6" name="Straight Connector 1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1691966"/>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7" name="Straight Connector 1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9139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9" name="Straight Connector 1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9139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sp>
        <p:nvSpPr>
          <p:cNvPr xmlns:c="http://schemas.openxmlformats.org/drawingml/2006/chart" xmlns:pic="http://schemas.openxmlformats.org/drawingml/2006/picture" xmlns:dgm="http://schemas.openxmlformats.org/drawingml/2006/diagram" id="18" name="Picture Placeholder 4"/>
          <p:cNvSpPr xmlns:c="http://schemas.openxmlformats.org/drawingml/2006/chart" xmlns:pic="http://schemas.openxmlformats.org/drawingml/2006/picture" xmlns:dgm="http://schemas.openxmlformats.org/drawingml/2006/diagram">
            <a:spLocks noGrp="1"/>
          </p:cNvSpPr>
          <p:nvPr>
            <p:ph idx="13" sz="quarter" type="pic"/>
          </p:nvPr>
        </p:nvSpPr>
        <p:spPr xmlns:c="http://schemas.openxmlformats.org/drawingml/2006/chart" xmlns:pic="http://schemas.openxmlformats.org/drawingml/2006/picture" xmlns:dgm="http://schemas.openxmlformats.org/drawingml/2006/diagram" bwMode="auto">
          <a:xfrm>
            <a:off x="685800" y="457200"/>
            <a:ext cx="7770813" cy="3794760"/>
          </a:xfrm>
          <a:solidFill>
            <a:srgbClr val="CCCCCC"/>
          </a:solidFill>
        </p:spPr>
        <p:txBody xmlns:c="http://schemas.openxmlformats.org/drawingml/2006/chart" xmlns:pic="http://schemas.openxmlformats.org/drawingml/2006/picture" xmlns:dgm="http://schemas.openxmlformats.org/drawingml/2006/diagram">
          <a:bodyPr anchor="ctr" rtlCol="0">
            <a:normAutofit/>
          </a:bodyPr>
          <a:lstStyle>
            <a:lvl1pPr algn="ctr" defTabSz="914400" eaLnBrk="1" fontAlgn="auto" hangingPunct="1" indent="0" latinLnBrk="0" marL="0" marR="0" rtl="0">
              <a:lnSpc>
                <a:spcPct val="100000"/>
              </a:lnSpc>
              <a:spcBef>
                <a:spcPts val="1200"/>
              </a:spcBef>
              <a:spcAft>
                <a:spcPts val="0"/>
              </a:spcAft>
              <a:buSzPct val="125000"/>
              <a:buFont charset="0" pitchFamily="34" typeface="Arial"/>
              <a:buNone/>
              <a:defRPr sz="1200">
                <a:uFillTx/>
              </a:defRPr>
            </a:lvl1pPr>
          </a:lstStyle>
          <a:p>
            <a:pPr lvl="0"/>
            <a:r>
              <a:rPr lang="en-US" noProof="0">
                <a:uFillTx/>
              </a:rPr>
              <a:t>Click icon to add picture</a:t>
            </a:r>
            <a:endParaRPr dirty="0" lang="en-US" noProof="0">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bwMode="auto">
          <a:xfrm>
            <a:off x="1965960" y="4389120"/>
            <a:ext cx="6490654" cy="960120"/>
          </a:xfrm>
        </p:spPr>
        <p:txBody xmlns:c="http://schemas.openxmlformats.org/drawingml/2006/chart" xmlns:pic="http://schemas.openxmlformats.org/drawingml/2006/picture" xmlns:dgm="http://schemas.openxmlformats.org/drawingml/2006/diagram">
          <a:bodyPr anchor="b">
            <a:no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bwMode="auto">
          <a:xfrm>
            <a:off x="1965958" y="5440680"/>
            <a:ext cx="4343400" cy="1097280"/>
          </a:xfrm>
        </p:spPr>
        <p:txBody xmlns:c="http://schemas.openxmlformats.org/drawingml/2006/chart" xmlns:pic="http://schemas.openxmlformats.org/drawingml/2006/picture" xmlns:dgm="http://schemas.openxmlformats.org/drawingml/2006/diagram">
          <a:bodyPr>
            <a:noAutofit/>
          </a:bodyPr>
          <a:lstStyle>
            <a:lvl1pPr algn="l" indent="0" marL="0">
              <a:lnSpc>
                <a:spcPct val="100000"/>
              </a:lnSpc>
              <a:spcBef>
                <a:spcPts val="0"/>
              </a:spcBef>
              <a:buNone/>
              <a:defRPr b="1" sz="1600">
                <a:solidFill>
                  <a:srgbClr val="000000"/>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14" name="Text Placeholder 7"/>
          <p:cNvSpPr xmlns:c="http://schemas.openxmlformats.org/drawingml/2006/chart" xmlns:pic="http://schemas.openxmlformats.org/drawingml/2006/picture" xmlns:dgm="http://schemas.openxmlformats.org/drawingml/2006/diagram">
            <a:spLocks noGrp="1"/>
          </p:cNvSpPr>
          <p:nvPr>
            <p:ph idx="12" sz="quarter" type="body"/>
          </p:nvPr>
        </p:nvSpPr>
        <p:spPr xmlns:c="http://schemas.openxmlformats.org/drawingml/2006/chart" xmlns:pic="http://schemas.openxmlformats.org/drawingml/2006/picture" xmlns:dgm="http://schemas.openxmlformats.org/drawingml/2006/diagram" bwMode="gray">
          <a:xfrm>
            <a:off x="0" y="914400"/>
            <a:ext cx="1965960" cy="777240"/>
          </a:xfrm>
          <a:solidFill>
            <a:schemeClr val="accent1"/>
          </a:solidFill>
        </p:spPr>
        <p:txBody xmlns:c="http://schemas.openxmlformats.org/drawingml/2006/chart" xmlns:pic="http://schemas.openxmlformats.org/drawingml/2006/picture" xmlns:dgm="http://schemas.openxmlformats.org/drawingml/2006/diagram">
          <a:bodyPr anchor="ctr" bIns="91440" lIns="274320" rIns="91440" tIns="91440">
            <a:normAutofit/>
          </a:bodyPr>
          <a:lstStyle>
            <a:lvl1pPr indent="0" marL="0">
              <a:spcBef>
                <a:spcPts val="0"/>
              </a:spcBef>
              <a:buFont typeface="Arial"/>
              <a:buNone/>
              <a:defRPr b="1" baseline="0" sz="1000">
                <a:solidFill>
                  <a:schemeClr val="bg1"/>
                </a:solidFill>
                <a:uFillTx/>
              </a:defRPr>
            </a:lvl1pPr>
            <a:lvl2pPr indent="0" marL="0">
              <a:spcBef>
                <a:spcPts val="0"/>
              </a:spcBef>
              <a:buFont typeface="Arial"/>
              <a:buNone/>
              <a:defRPr b="1" sz="1000">
                <a:solidFill>
                  <a:schemeClr val="bg1"/>
                </a:solidFill>
                <a:uFillTx/>
              </a:defRPr>
            </a:lvl2pPr>
            <a:lvl3pPr indent="0" marL="0">
              <a:spcBef>
                <a:spcPts val="0"/>
              </a:spcBef>
              <a:buFont typeface="Arial"/>
              <a:buNone/>
              <a:defRPr b="1" sz="1000">
                <a:solidFill>
                  <a:schemeClr val="bg1"/>
                </a:solidFill>
                <a:uFillTx/>
              </a:defRPr>
            </a:lvl3pPr>
            <a:lvl4pPr indent="0" marL="0">
              <a:spcBef>
                <a:spcPts val="0"/>
              </a:spcBef>
              <a:buFont typeface="Arial"/>
              <a:buNone/>
              <a:defRPr b="1" sz="1000">
                <a:solidFill>
                  <a:schemeClr val="bg1"/>
                </a:solidFill>
                <a:uFillTx/>
              </a:defRPr>
            </a:lvl4pPr>
            <a:lvl5pPr indent="0" marL="0">
              <a:spcBef>
                <a:spcPts val="0"/>
              </a:spcBef>
              <a:buFont typeface="Arial"/>
              <a:buNone/>
              <a:defRPr b="1" sz="1000">
                <a:solidFill>
                  <a:schemeClr val="bg1"/>
                </a:solidFill>
                <a:uFillTx/>
              </a:defRPr>
            </a:lvl5pPr>
          </a:lstStyle>
          <a:p>
            <a:pPr lvl="0"/>
            <a:r>
              <a:rPr lang="en-US">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Slide - No Pictur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grpSp>
        <p:nvGrpSpPr>
          <p:cNvPr xmlns:c="http://schemas.openxmlformats.org/drawingml/2006/chart" xmlns:pic="http://schemas.openxmlformats.org/drawingml/2006/picture" xmlns:dgm="http://schemas.openxmlformats.org/drawingml/2006/diagram" id="6" name="Group 21"/>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36525" y="-136525"/>
            <a:ext cx="9417050" cy="7131050"/>
            <a:chOff x="-137160" y="-137160"/>
            <a:chExt cx="9418320" cy="7132320"/>
          </a:xfrm>
        </p:grpSpPr>
        <p:cxnSp>
          <p:nvCxnSpPr>
            <p:cNvPr xmlns:c="http://schemas.openxmlformats.org/drawingml/2006/chart" xmlns:pic="http://schemas.openxmlformats.org/drawingml/2006/picture" xmlns:dgm="http://schemas.openxmlformats.org/drawingml/2006/diagram" id="7" name="Straight Connector 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93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93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Connector 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Straight Connector 1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562"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2" name="Straight Connector 11"/>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562"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3" name="Straight Connector 12"/>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1691966"/>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5" name="Straight Connector 14"/>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1691966"/>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6" name="Straight Connector 1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9139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7" name="Straight Connector 1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9139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bwMode="auto">
          <a:xfrm>
            <a:off x="1965960" y="2331720"/>
            <a:ext cx="6490654" cy="2286000"/>
          </a:xfrm>
        </p:spPr>
        <p:txBody xmlns:c="http://schemas.openxmlformats.org/drawingml/2006/chart" xmlns:pic="http://schemas.openxmlformats.org/drawingml/2006/picture" xmlns:dgm="http://schemas.openxmlformats.org/drawingml/2006/diagram">
          <a:bodyPr anchor="b">
            <a:no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bwMode="auto">
          <a:xfrm>
            <a:off x="1965960" y="4709161"/>
            <a:ext cx="6490654" cy="1324927"/>
          </a:xfrm>
        </p:spPr>
        <p:txBody xmlns:c="http://schemas.openxmlformats.org/drawingml/2006/chart" xmlns:pic="http://schemas.openxmlformats.org/drawingml/2006/picture" xmlns:dgm="http://schemas.openxmlformats.org/drawingml/2006/diagram">
          <a:bodyPr>
            <a:noAutofit/>
          </a:bodyPr>
          <a:lstStyle>
            <a:lvl1pPr algn="l" indent="0" marL="0">
              <a:lnSpc>
                <a:spcPct val="100000"/>
              </a:lnSpc>
              <a:spcBef>
                <a:spcPts val="0"/>
              </a:spcBef>
              <a:buNone/>
              <a:defRPr b="1" sz="1600">
                <a:solidFill>
                  <a:srgbClr val="000000"/>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14" name="Text Placeholder 7"/>
          <p:cNvSpPr xmlns:c="http://schemas.openxmlformats.org/drawingml/2006/chart" xmlns:pic="http://schemas.openxmlformats.org/drawingml/2006/picture" xmlns:dgm="http://schemas.openxmlformats.org/drawingml/2006/diagram">
            <a:spLocks noGrp="1"/>
          </p:cNvSpPr>
          <p:nvPr>
            <p:ph idx="12" sz="quarter" type="body"/>
          </p:nvPr>
        </p:nvSpPr>
        <p:spPr xmlns:c="http://schemas.openxmlformats.org/drawingml/2006/chart" xmlns:pic="http://schemas.openxmlformats.org/drawingml/2006/picture" xmlns:dgm="http://schemas.openxmlformats.org/drawingml/2006/diagram" bwMode="gray">
          <a:xfrm>
            <a:off x="0" y="914400"/>
            <a:ext cx="1965960" cy="777240"/>
          </a:xfrm>
          <a:solidFill>
            <a:schemeClr val="accent1"/>
          </a:solidFill>
        </p:spPr>
        <p:txBody xmlns:c="http://schemas.openxmlformats.org/drawingml/2006/chart" xmlns:pic="http://schemas.openxmlformats.org/drawingml/2006/picture" xmlns:dgm="http://schemas.openxmlformats.org/drawingml/2006/diagram">
          <a:bodyPr anchor="ctr" bIns="91440" lIns="274320" rIns="91440" tIns="91440">
            <a:normAutofit/>
          </a:bodyPr>
          <a:lstStyle>
            <a:lvl1pPr indent="0" marL="0">
              <a:spcBef>
                <a:spcPts val="0"/>
              </a:spcBef>
              <a:buFont typeface="Arial"/>
              <a:buNone/>
              <a:defRPr b="1" baseline="0" sz="1000">
                <a:solidFill>
                  <a:schemeClr val="bg1"/>
                </a:solidFill>
                <a:uFillTx/>
              </a:defRPr>
            </a:lvl1pPr>
            <a:lvl2pPr indent="0" marL="0">
              <a:spcBef>
                <a:spcPts val="0"/>
              </a:spcBef>
              <a:buFont typeface="Arial"/>
              <a:buNone/>
              <a:defRPr b="1" sz="1000">
                <a:solidFill>
                  <a:schemeClr val="bg1"/>
                </a:solidFill>
                <a:uFillTx/>
              </a:defRPr>
            </a:lvl2pPr>
            <a:lvl3pPr indent="0" marL="0">
              <a:spcBef>
                <a:spcPts val="0"/>
              </a:spcBef>
              <a:buFont typeface="Arial"/>
              <a:buNone/>
              <a:defRPr b="1" sz="1000">
                <a:solidFill>
                  <a:schemeClr val="bg1"/>
                </a:solidFill>
                <a:uFillTx/>
              </a:defRPr>
            </a:lvl3pPr>
            <a:lvl4pPr indent="0" marL="0">
              <a:spcBef>
                <a:spcPts val="0"/>
              </a:spcBef>
              <a:buFont typeface="Arial"/>
              <a:buNone/>
              <a:defRPr b="1" sz="1000">
                <a:solidFill>
                  <a:schemeClr val="bg1"/>
                </a:solidFill>
                <a:uFillTx/>
              </a:defRPr>
            </a:lvl4pPr>
            <a:lvl5pPr indent="0" marL="0">
              <a:spcBef>
                <a:spcPts val="0"/>
              </a:spcBef>
              <a:buFont typeface="Arial"/>
              <a:buNone/>
              <a:defRPr b="1" sz="1000">
                <a:solidFill>
                  <a:schemeClr val="bg1"/>
                </a:solidFill>
                <a:uFillTx/>
              </a:defRPr>
            </a:lvl5pPr>
          </a:lstStyle>
          <a:p>
            <a:pPr lvl="0"/>
            <a:r>
              <a:rPr lang="en-US">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Agenda">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452438" marL="452438">
              <a:buSzPct val="100000"/>
              <a:buFont typeface="+mj-lt"/>
              <a:buAutoNum type="arabicPeriod"/>
              <a:defRPr>
                <a:uFillTx/>
              </a:defRPr>
            </a:lvl1pPr>
            <a:lvl2pPr indent="-231775" marL="684213">
              <a:defRPr>
                <a:uFillTx/>
              </a:defRPr>
            </a:lvl2pPr>
            <a:lvl3pPr indent="-230188" marL="914400">
              <a:defRPr>
                <a:uFillTx/>
              </a:defRPr>
            </a:lvl3pPr>
            <a:lvl4pPr indent="-231775" marL="1146175">
              <a:defRPr>
                <a:uFillTx/>
              </a:defRPr>
            </a:lvl4pPr>
            <a:lvl5pPr indent="-222250" marL="1368425">
              <a:defRPr>
                <a:uFillTx/>
              </a:defRPr>
            </a:lvl5p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F3BDE995-31C1-4359-A838-173FD8992341}"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C461FD8F-6848-4C57-8666-25E59D3259C6}"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Only">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6583679"/>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685800" y="1508761"/>
            <a:ext cx="3794760" cy="4525328"/>
          </a:xfrm>
        </p:spPr>
        <p:txBody xmlns:c="http://schemas.openxmlformats.org/drawingml/2006/chart" xmlns:pic="http://schemas.openxmlformats.org/drawingml/2006/picture" xmlns:dgm="http://schemas.openxmlformats.org/drawingml/2006/diagram">
          <a:bodyPr>
            <a:normAutofit/>
          </a:bodyPr>
          <a:lstStyle>
            <a:lvl1pPr>
              <a:defRPr sz="2400">
                <a:uFillTx/>
              </a:defRPr>
            </a:lvl1pPr>
            <a:lvl2pPr>
              <a:defRPr sz="1800">
                <a:uFillTx/>
              </a:defRPr>
            </a:lvl2pPr>
            <a:lvl3pPr>
              <a:defRPr sz="1600">
                <a:uFillTx/>
              </a:defRPr>
            </a:lvl3pPr>
            <a:lvl4pPr>
              <a:defRPr sz="1600">
                <a:uFillTx/>
              </a:defRPr>
            </a:lvl4pPr>
            <a:lvl5pPr>
              <a:defRPr sz="16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63440" y="1508761"/>
            <a:ext cx="3794760" cy="4525328"/>
          </a:xfrm>
        </p:spPr>
        <p:txBody xmlns:c="http://schemas.openxmlformats.org/drawingml/2006/chart" xmlns:pic="http://schemas.openxmlformats.org/drawingml/2006/picture" xmlns:dgm="http://schemas.openxmlformats.org/drawingml/2006/diagram">
          <a:bodyPr>
            <a:normAutofit/>
          </a:bodyPr>
          <a:lstStyle>
            <a:lvl1pPr>
              <a:defRPr sz="2400">
                <a:uFillTx/>
              </a:defRPr>
            </a:lvl1pPr>
            <a:lvl2pPr>
              <a:defRPr sz="1800">
                <a:uFillTx/>
              </a:defRPr>
            </a:lvl2pPr>
            <a:lvl3pPr>
              <a:defRPr sz="1600">
                <a:uFillTx/>
              </a:defRPr>
            </a:lvl3pPr>
            <a:lvl4pPr>
              <a:defRPr sz="1600">
                <a:uFillTx/>
              </a:defRPr>
            </a:lvl4pPr>
            <a:lvl5pPr>
              <a:defRPr sz="16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85800" y="457200"/>
            <a:ext cx="7772400" cy="960120"/>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E7534178-3AE2-474B-8B8D-5C15931AFC47}"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Text and 1 Pictur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Text Placeholder 7"/>
          <p:cNvSpPr xmlns:c="http://schemas.openxmlformats.org/drawingml/2006/chart" xmlns:pic="http://schemas.openxmlformats.org/drawingml/2006/picture" xmlns:dgm="http://schemas.openxmlformats.org/drawingml/2006/diagram">
            <a:spLocks noGrp="1"/>
          </p:cNvSpPr>
          <p:nvPr>
            <p:ph idx="13" sz="quarter" type="body"/>
          </p:nvPr>
        </p:nvSpPr>
        <p:spPr xmlns:c="http://schemas.openxmlformats.org/drawingml/2006/chart" xmlns:pic="http://schemas.openxmlformats.org/drawingml/2006/picture" xmlns:dgm="http://schemas.openxmlformats.org/drawingml/2006/diagram">
          <a:xfrm>
            <a:off x="4663440" y="5623561"/>
            <a:ext cx="379476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8"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685800" y="1508761"/>
            <a:ext cx="3794760" cy="4525328"/>
          </a:xfrm>
        </p:spPr>
        <p:txBody xmlns:c="http://schemas.openxmlformats.org/drawingml/2006/chart" xmlns:pic="http://schemas.openxmlformats.org/drawingml/2006/picture" xmlns:dgm="http://schemas.openxmlformats.org/drawingml/2006/diagram">
          <a:bodyPr>
            <a:normAutofit/>
          </a:bodyPr>
          <a:lstStyle>
            <a:lvl1pPr>
              <a:defRPr sz="2400">
                <a:uFillTx/>
              </a:defRPr>
            </a:lvl1pPr>
            <a:lvl2pPr>
              <a:defRPr sz="1800">
                <a:uFillTx/>
              </a:defRPr>
            </a:lvl2pPr>
            <a:lvl3pPr>
              <a:defRPr sz="1600">
                <a:uFillTx/>
              </a:defRPr>
            </a:lvl3pPr>
            <a:lvl4pPr>
              <a:defRPr sz="1600">
                <a:uFillTx/>
              </a:defRPr>
            </a:lvl4pPr>
            <a:lvl5pPr>
              <a:defRPr sz="16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85800" y="457200"/>
            <a:ext cx="7772400" cy="960120"/>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11" name="Content Placeholder 2"/>
          <p:cNvSpPr xmlns:c="http://schemas.openxmlformats.org/drawingml/2006/chart" xmlns:pic="http://schemas.openxmlformats.org/drawingml/2006/picture" xmlns:dgm="http://schemas.openxmlformats.org/drawingml/2006/diagram">
            <a:spLocks noGrp="1"/>
          </p:cNvSpPr>
          <p:nvPr>
            <p:ph idx="17" sz="half"/>
          </p:nvPr>
        </p:nvSpPr>
        <p:spPr xmlns:c="http://schemas.openxmlformats.org/drawingml/2006/chart" xmlns:pic="http://schemas.openxmlformats.org/drawingml/2006/picture" xmlns:dgm="http://schemas.openxmlformats.org/drawingml/2006/diagram">
          <a:xfrm>
            <a:off x="4663440" y="1508761"/>
            <a:ext cx="3794760" cy="4023359"/>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6" name="Footer Placeholder 2"/>
          <p:cNvSpPr xmlns:c="http://schemas.openxmlformats.org/drawingml/2006/chart" xmlns:pic="http://schemas.openxmlformats.org/drawingml/2006/picture" xmlns:dgm="http://schemas.openxmlformats.org/drawingml/2006/diagram">
            <a:spLocks noGrp="1"/>
          </p:cNvSpPr>
          <p:nvPr>
            <p:ph idx="18"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9" name="Slide Number Placeholder 3"/>
          <p:cNvSpPr xmlns:c="http://schemas.openxmlformats.org/drawingml/2006/chart" xmlns:pic="http://schemas.openxmlformats.org/drawingml/2006/picture" xmlns:dgm="http://schemas.openxmlformats.org/drawingml/2006/diagram">
            <a:spLocks noGrp="1"/>
          </p:cNvSpPr>
          <p:nvPr>
            <p:ph idx="19"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7C5243A8-2679-49C2-985B-E762CA6C1536}"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and 1 Pictur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6" name="Text Placeholder 7"/>
          <p:cNvSpPr xmlns:c="http://schemas.openxmlformats.org/drawingml/2006/chart" xmlns:pic="http://schemas.openxmlformats.org/drawingml/2006/picture" xmlns:dgm="http://schemas.openxmlformats.org/drawingml/2006/diagram">
            <a:spLocks noGrp="1"/>
          </p:cNvSpPr>
          <p:nvPr>
            <p:ph idx="12" sz="quarter" type="body"/>
          </p:nvPr>
        </p:nvSpPr>
        <p:spPr xmlns:c="http://schemas.openxmlformats.org/drawingml/2006/chart" xmlns:pic="http://schemas.openxmlformats.org/drawingml/2006/picture" xmlns:dgm="http://schemas.openxmlformats.org/drawingml/2006/diagram">
          <a:xfrm>
            <a:off x="685800" y="1508761"/>
            <a:ext cx="7772400" cy="453839"/>
          </a:xfrm>
        </p:spPr>
        <p:txBody xmlns:c="http://schemas.openxmlformats.org/drawingml/2006/chart" xmlns:pic="http://schemas.openxmlformats.org/drawingml/2006/picture" xmlns:dgm="http://schemas.openxmlformats.org/drawingml/2006/diagram">
          <a:bodyPr>
            <a:normAutofit/>
          </a:bodyPr>
          <a:lstStyle>
            <a:lvl1pPr indent="0" marL="0">
              <a:spcBef>
                <a:spcPts val="0"/>
              </a:spcBef>
              <a:buFont typeface="Arial"/>
              <a:buNone/>
              <a:defRPr b="0" baseline="0" sz="2400">
                <a:solidFill>
                  <a:srgbClr val="000000"/>
                </a:solidFill>
                <a:uFillTx/>
              </a:defRPr>
            </a:lvl1pPr>
            <a:lvl2pPr indent="0" marL="0">
              <a:spcBef>
                <a:spcPts val="0"/>
              </a:spcBef>
              <a:buFont typeface="Arial"/>
              <a:buNone/>
              <a:defRPr b="0" sz="2400">
                <a:solidFill>
                  <a:srgbClr val="000000"/>
                </a:solidFill>
                <a:uFillTx/>
              </a:defRPr>
            </a:lvl2pPr>
            <a:lvl3pPr indent="0" marL="0">
              <a:spcBef>
                <a:spcPts val="0"/>
              </a:spcBef>
              <a:buFont typeface="Arial"/>
              <a:buNone/>
              <a:defRPr b="0" sz="2400">
                <a:solidFill>
                  <a:srgbClr val="000000"/>
                </a:solidFill>
                <a:uFillTx/>
              </a:defRPr>
            </a:lvl3pPr>
            <a:lvl4pPr indent="0" marL="0">
              <a:spcBef>
                <a:spcPts val="0"/>
              </a:spcBef>
              <a:buFont typeface="Arial"/>
              <a:buNone/>
              <a:defRPr b="0" sz="2400">
                <a:solidFill>
                  <a:srgbClr val="000000"/>
                </a:solidFill>
                <a:uFillTx/>
              </a:defRPr>
            </a:lvl4pPr>
            <a:lvl5pPr indent="0" marL="0">
              <a:spcBef>
                <a:spcPts val="0"/>
              </a:spcBef>
              <a:buFont typeface="Arial"/>
              <a:buNone/>
              <a:defRPr b="0" sz="24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3" sz="quarter" type="body"/>
          </p:nvPr>
        </p:nvSpPr>
        <p:spPr xmlns:c="http://schemas.openxmlformats.org/drawingml/2006/chart" xmlns:pic="http://schemas.openxmlformats.org/drawingml/2006/picture" xmlns:dgm="http://schemas.openxmlformats.org/drawingml/2006/diagram">
          <a:xfrm>
            <a:off x="685800" y="5623561"/>
            <a:ext cx="777240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9" name="Content Placeholder 2"/>
          <p:cNvSpPr xmlns:c="http://schemas.openxmlformats.org/drawingml/2006/chart" xmlns:pic="http://schemas.openxmlformats.org/drawingml/2006/picture" xmlns:dgm="http://schemas.openxmlformats.org/drawingml/2006/diagram">
            <a:spLocks noGrp="1"/>
          </p:cNvSpPr>
          <p:nvPr>
            <p:ph idx="17" sz="half"/>
          </p:nvPr>
        </p:nvSpPr>
        <p:spPr xmlns:c="http://schemas.openxmlformats.org/drawingml/2006/chart" xmlns:pic="http://schemas.openxmlformats.org/drawingml/2006/picture" xmlns:dgm="http://schemas.openxmlformats.org/drawingml/2006/diagram">
          <a:xfrm>
            <a:off x="685800" y="2057400"/>
            <a:ext cx="777240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7" name="Footer Placeholder 2"/>
          <p:cNvSpPr xmlns:c="http://schemas.openxmlformats.org/drawingml/2006/chart" xmlns:pic="http://schemas.openxmlformats.org/drawingml/2006/picture" xmlns:dgm="http://schemas.openxmlformats.org/drawingml/2006/diagram">
            <a:spLocks noGrp="1"/>
          </p:cNvSpPr>
          <p:nvPr>
            <p:ph idx="18"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10" name="Slide Number Placeholder 3"/>
          <p:cNvSpPr xmlns:c="http://schemas.openxmlformats.org/drawingml/2006/chart" xmlns:pic="http://schemas.openxmlformats.org/drawingml/2006/picture" xmlns:dgm="http://schemas.openxmlformats.org/drawingml/2006/diagram">
            <a:spLocks noGrp="1"/>
          </p:cNvSpPr>
          <p:nvPr>
            <p:ph idx="19"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70AD81D8-4828-4AC8-8524-7BA928B8636E}"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and 2 Pictures">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Text Placeholder 7"/>
          <p:cNvSpPr xmlns:c="http://schemas.openxmlformats.org/drawingml/2006/chart" xmlns:pic="http://schemas.openxmlformats.org/drawingml/2006/picture" xmlns:dgm="http://schemas.openxmlformats.org/drawingml/2006/diagram">
            <a:spLocks noGrp="1"/>
          </p:cNvSpPr>
          <p:nvPr>
            <p:ph idx="13" sz="quarter" type="body"/>
          </p:nvPr>
        </p:nvSpPr>
        <p:spPr xmlns:c="http://schemas.openxmlformats.org/drawingml/2006/chart" xmlns:pic="http://schemas.openxmlformats.org/drawingml/2006/picture" xmlns:dgm="http://schemas.openxmlformats.org/drawingml/2006/diagram">
          <a:xfrm>
            <a:off x="685800" y="5623561"/>
            <a:ext cx="379476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3" name="Text Placeholder 7"/>
          <p:cNvSpPr xmlns:c="http://schemas.openxmlformats.org/drawingml/2006/chart" xmlns:pic="http://schemas.openxmlformats.org/drawingml/2006/picture" xmlns:dgm="http://schemas.openxmlformats.org/drawingml/2006/diagram">
            <a:spLocks noGrp="1"/>
          </p:cNvSpPr>
          <p:nvPr>
            <p:ph idx="15" sz="quarter" type="body"/>
          </p:nvPr>
        </p:nvSpPr>
        <p:spPr xmlns:c="http://schemas.openxmlformats.org/drawingml/2006/chart" xmlns:pic="http://schemas.openxmlformats.org/drawingml/2006/picture" xmlns:dgm="http://schemas.openxmlformats.org/drawingml/2006/diagram">
          <a:xfrm>
            <a:off x="4663440" y="5623561"/>
            <a:ext cx="379476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9" name="Text Placeholder 7"/>
          <p:cNvSpPr xmlns:c="http://schemas.openxmlformats.org/drawingml/2006/chart" xmlns:pic="http://schemas.openxmlformats.org/drawingml/2006/picture" xmlns:dgm="http://schemas.openxmlformats.org/drawingml/2006/diagram">
            <a:spLocks noGrp="1"/>
          </p:cNvSpPr>
          <p:nvPr>
            <p:ph idx="12" sz="quarter" type="body"/>
          </p:nvPr>
        </p:nvSpPr>
        <p:spPr xmlns:c="http://schemas.openxmlformats.org/drawingml/2006/chart" xmlns:pic="http://schemas.openxmlformats.org/drawingml/2006/picture" xmlns:dgm="http://schemas.openxmlformats.org/drawingml/2006/diagram">
          <a:xfrm>
            <a:off x="685800" y="1508761"/>
            <a:ext cx="7772400" cy="453839"/>
          </a:xfrm>
        </p:spPr>
        <p:txBody xmlns:c="http://schemas.openxmlformats.org/drawingml/2006/chart" xmlns:pic="http://schemas.openxmlformats.org/drawingml/2006/picture" xmlns:dgm="http://schemas.openxmlformats.org/drawingml/2006/diagram">
          <a:bodyPr>
            <a:normAutofit/>
          </a:bodyPr>
          <a:lstStyle>
            <a:lvl1pPr indent="0" marL="0">
              <a:spcBef>
                <a:spcPts val="0"/>
              </a:spcBef>
              <a:buFont typeface="Arial"/>
              <a:buNone/>
              <a:defRPr b="0" baseline="0" sz="2400">
                <a:solidFill>
                  <a:srgbClr val="000000"/>
                </a:solidFill>
                <a:uFillTx/>
              </a:defRPr>
            </a:lvl1pPr>
            <a:lvl2pPr indent="0" marL="0">
              <a:spcBef>
                <a:spcPts val="0"/>
              </a:spcBef>
              <a:buFont typeface="Arial"/>
              <a:buNone/>
              <a:defRPr b="0" sz="2400">
                <a:solidFill>
                  <a:srgbClr val="000000"/>
                </a:solidFill>
                <a:uFillTx/>
              </a:defRPr>
            </a:lvl2pPr>
            <a:lvl3pPr indent="0" marL="0">
              <a:spcBef>
                <a:spcPts val="0"/>
              </a:spcBef>
              <a:buFont typeface="Arial"/>
              <a:buNone/>
              <a:defRPr b="0" sz="2400">
                <a:solidFill>
                  <a:srgbClr val="000000"/>
                </a:solidFill>
                <a:uFillTx/>
              </a:defRPr>
            </a:lvl3pPr>
            <a:lvl4pPr indent="0" marL="0">
              <a:spcBef>
                <a:spcPts val="0"/>
              </a:spcBef>
              <a:buFont typeface="Arial"/>
              <a:buNone/>
              <a:defRPr b="0" sz="2400">
                <a:solidFill>
                  <a:srgbClr val="000000"/>
                </a:solidFill>
                <a:uFillTx/>
              </a:defRPr>
            </a:lvl4pPr>
            <a:lvl5pPr indent="0" marL="0">
              <a:spcBef>
                <a:spcPts val="0"/>
              </a:spcBef>
              <a:buFont typeface="Arial"/>
              <a:buNone/>
              <a:defRPr b="0" sz="24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4" name="Content Placeholder 2"/>
          <p:cNvSpPr xmlns:c="http://schemas.openxmlformats.org/drawingml/2006/chart" xmlns:pic="http://schemas.openxmlformats.org/drawingml/2006/picture" xmlns:dgm="http://schemas.openxmlformats.org/drawingml/2006/diagram">
            <a:spLocks noGrp="1"/>
          </p:cNvSpPr>
          <p:nvPr>
            <p:ph idx="18" sz="half"/>
          </p:nvPr>
        </p:nvSpPr>
        <p:spPr xmlns:c="http://schemas.openxmlformats.org/drawingml/2006/chart" xmlns:pic="http://schemas.openxmlformats.org/drawingml/2006/picture" xmlns:dgm="http://schemas.openxmlformats.org/drawingml/2006/diagram">
          <a:xfrm>
            <a:off x="685800" y="2057400"/>
            <a:ext cx="379476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5" name="Content Placeholder 2"/>
          <p:cNvSpPr xmlns:c="http://schemas.openxmlformats.org/drawingml/2006/chart" xmlns:pic="http://schemas.openxmlformats.org/drawingml/2006/picture" xmlns:dgm="http://schemas.openxmlformats.org/drawingml/2006/diagram">
            <a:spLocks noGrp="1"/>
          </p:cNvSpPr>
          <p:nvPr>
            <p:ph idx="19" sz="half"/>
          </p:nvPr>
        </p:nvSpPr>
        <p:spPr xmlns:c="http://schemas.openxmlformats.org/drawingml/2006/chart" xmlns:pic="http://schemas.openxmlformats.org/drawingml/2006/picture" xmlns:dgm="http://schemas.openxmlformats.org/drawingml/2006/diagram">
          <a:xfrm>
            <a:off x="4663440" y="2057400"/>
            <a:ext cx="379476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8" name="Footer Placeholder 2"/>
          <p:cNvSpPr xmlns:c="http://schemas.openxmlformats.org/drawingml/2006/chart" xmlns:pic="http://schemas.openxmlformats.org/drawingml/2006/picture" xmlns:dgm="http://schemas.openxmlformats.org/drawingml/2006/diagram">
            <a:spLocks noGrp="1"/>
          </p:cNvSpPr>
          <p:nvPr>
            <p:ph idx="2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10" name="Slide Number Placeholder 3"/>
          <p:cNvSpPr xmlns:c="http://schemas.openxmlformats.org/drawingml/2006/chart" xmlns:pic="http://schemas.openxmlformats.org/drawingml/2006/picture" xmlns:dgm="http://schemas.openxmlformats.org/drawingml/2006/diagram">
            <a:spLocks noGrp="1"/>
          </p:cNvSpPr>
          <p:nvPr>
            <p:ph idx="2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E0CE35FD-7AE0-495D-9AC8-BB38FC680D74}"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Title and 3 Pictures">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Text Placeholder 7"/>
          <p:cNvSpPr xmlns:c="http://schemas.openxmlformats.org/drawingml/2006/chart" xmlns:pic="http://schemas.openxmlformats.org/drawingml/2006/picture" xmlns:dgm="http://schemas.openxmlformats.org/drawingml/2006/diagram">
            <a:spLocks noGrp="1"/>
          </p:cNvSpPr>
          <p:nvPr>
            <p:ph idx="13" sz="quarter" type="body"/>
          </p:nvPr>
        </p:nvSpPr>
        <p:spPr xmlns:c="http://schemas.openxmlformats.org/drawingml/2006/chart" xmlns:pic="http://schemas.openxmlformats.org/drawingml/2006/picture" xmlns:dgm="http://schemas.openxmlformats.org/drawingml/2006/diagram">
          <a:xfrm>
            <a:off x="685800" y="5623561"/>
            <a:ext cx="246888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7" name="Text Placeholder 7"/>
          <p:cNvSpPr xmlns:c="http://schemas.openxmlformats.org/drawingml/2006/chart" xmlns:pic="http://schemas.openxmlformats.org/drawingml/2006/picture" xmlns:dgm="http://schemas.openxmlformats.org/drawingml/2006/diagram">
            <a:spLocks noGrp="1"/>
          </p:cNvSpPr>
          <p:nvPr>
            <p:ph idx="18" sz="quarter" type="body"/>
          </p:nvPr>
        </p:nvSpPr>
        <p:spPr xmlns:c="http://schemas.openxmlformats.org/drawingml/2006/chart" xmlns:pic="http://schemas.openxmlformats.org/drawingml/2006/picture" xmlns:dgm="http://schemas.openxmlformats.org/drawingml/2006/diagram">
          <a:xfrm>
            <a:off x="3337560" y="5623561"/>
            <a:ext cx="246888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8" name="Text Placeholder 7"/>
          <p:cNvSpPr xmlns:c="http://schemas.openxmlformats.org/drawingml/2006/chart" xmlns:pic="http://schemas.openxmlformats.org/drawingml/2006/picture" xmlns:dgm="http://schemas.openxmlformats.org/drawingml/2006/diagram">
            <a:spLocks noGrp="1"/>
          </p:cNvSpPr>
          <p:nvPr>
            <p:ph idx="19" sz="quarter" type="body"/>
          </p:nvPr>
        </p:nvSpPr>
        <p:spPr xmlns:c="http://schemas.openxmlformats.org/drawingml/2006/chart" xmlns:pic="http://schemas.openxmlformats.org/drawingml/2006/picture" xmlns:dgm="http://schemas.openxmlformats.org/drawingml/2006/diagram">
          <a:xfrm>
            <a:off x="5989320" y="5623561"/>
            <a:ext cx="246888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12" name="Text Placeholder 7"/>
          <p:cNvSpPr xmlns:c="http://schemas.openxmlformats.org/drawingml/2006/chart" xmlns:pic="http://schemas.openxmlformats.org/drawingml/2006/picture" xmlns:dgm="http://schemas.openxmlformats.org/drawingml/2006/diagram">
            <a:spLocks noGrp="1"/>
          </p:cNvSpPr>
          <p:nvPr>
            <p:ph idx="12" sz="quarter" type="body"/>
          </p:nvPr>
        </p:nvSpPr>
        <p:spPr xmlns:c="http://schemas.openxmlformats.org/drawingml/2006/chart" xmlns:pic="http://schemas.openxmlformats.org/drawingml/2006/picture" xmlns:dgm="http://schemas.openxmlformats.org/drawingml/2006/diagram">
          <a:xfrm>
            <a:off x="685800" y="1508761"/>
            <a:ext cx="7772400" cy="453839"/>
          </a:xfrm>
        </p:spPr>
        <p:txBody xmlns:c="http://schemas.openxmlformats.org/drawingml/2006/chart" xmlns:pic="http://schemas.openxmlformats.org/drawingml/2006/picture" xmlns:dgm="http://schemas.openxmlformats.org/drawingml/2006/diagram">
          <a:bodyPr>
            <a:normAutofit/>
          </a:bodyPr>
          <a:lstStyle>
            <a:lvl1pPr indent="0" marL="0">
              <a:spcBef>
                <a:spcPts val="0"/>
              </a:spcBef>
              <a:buFont typeface="Arial"/>
              <a:buNone/>
              <a:defRPr b="0" baseline="0" sz="2400">
                <a:solidFill>
                  <a:srgbClr val="000000"/>
                </a:solidFill>
                <a:uFillTx/>
              </a:defRPr>
            </a:lvl1pPr>
            <a:lvl2pPr indent="0" marL="0">
              <a:spcBef>
                <a:spcPts val="0"/>
              </a:spcBef>
              <a:buFont typeface="Arial"/>
              <a:buNone/>
              <a:defRPr b="0" sz="2400">
                <a:solidFill>
                  <a:srgbClr val="000000"/>
                </a:solidFill>
                <a:uFillTx/>
              </a:defRPr>
            </a:lvl2pPr>
            <a:lvl3pPr indent="0" marL="0">
              <a:spcBef>
                <a:spcPts val="0"/>
              </a:spcBef>
              <a:buFont typeface="Arial"/>
              <a:buNone/>
              <a:defRPr b="0" sz="2400">
                <a:solidFill>
                  <a:srgbClr val="000000"/>
                </a:solidFill>
                <a:uFillTx/>
              </a:defRPr>
            </a:lvl3pPr>
            <a:lvl4pPr indent="0" marL="0">
              <a:spcBef>
                <a:spcPts val="0"/>
              </a:spcBef>
              <a:buFont typeface="Arial"/>
              <a:buNone/>
              <a:defRPr b="0" sz="2400">
                <a:solidFill>
                  <a:srgbClr val="000000"/>
                </a:solidFill>
                <a:uFillTx/>
              </a:defRPr>
            </a:lvl4pPr>
            <a:lvl5pPr indent="0" marL="0">
              <a:spcBef>
                <a:spcPts val="0"/>
              </a:spcBef>
              <a:buFont typeface="Arial"/>
              <a:buNone/>
              <a:defRPr b="0" sz="24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9" name="Content Placeholder 2"/>
          <p:cNvSpPr xmlns:c="http://schemas.openxmlformats.org/drawingml/2006/chart" xmlns:pic="http://schemas.openxmlformats.org/drawingml/2006/picture" xmlns:dgm="http://schemas.openxmlformats.org/drawingml/2006/diagram">
            <a:spLocks noGrp="1"/>
          </p:cNvSpPr>
          <p:nvPr>
            <p:ph idx="22" sz="half"/>
          </p:nvPr>
        </p:nvSpPr>
        <p:spPr xmlns:c="http://schemas.openxmlformats.org/drawingml/2006/chart" xmlns:pic="http://schemas.openxmlformats.org/drawingml/2006/picture" xmlns:dgm="http://schemas.openxmlformats.org/drawingml/2006/diagram">
          <a:xfrm>
            <a:off x="685800" y="2057400"/>
            <a:ext cx="246888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0" name="Content Placeholder 2"/>
          <p:cNvSpPr xmlns:c="http://schemas.openxmlformats.org/drawingml/2006/chart" xmlns:pic="http://schemas.openxmlformats.org/drawingml/2006/picture" xmlns:dgm="http://schemas.openxmlformats.org/drawingml/2006/diagram">
            <a:spLocks noGrp="1"/>
          </p:cNvSpPr>
          <p:nvPr>
            <p:ph idx="23" sz="half"/>
          </p:nvPr>
        </p:nvSpPr>
        <p:spPr xmlns:c="http://schemas.openxmlformats.org/drawingml/2006/chart" xmlns:pic="http://schemas.openxmlformats.org/drawingml/2006/picture" xmlns:dgm="http://schemas.openxmlformats.org/drawingml/2006/diagram">
          <a:xfrm>
            <a:off x="3337560" y="2057400"/>
            <a:ext cx="246888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1" name="Content Placeholder 2"/>
          <p:cNvSpPr xmlns:c="http://schemas.openxmlformats.org/drawingml/2006/chart" xmlns:pic="http://schemas.openxmlformats.org/drawingml/2006/picture" xmlns:dgm="http://schemas.openxmlformats.org/drawingml/2006/diagram">
            <a:spLocks noGrp="1"/>
          </p:cNvSpPr>
          <p:nvPr>
            <p:ph idx="24" sz="half"/>
          </p:nvPr>
        </p:nvSpPr>
        <p:spPr xmlns:c="http://schemas.openxmlformats.org/drawingml/2006/chart" xmlns:pic="http://schemas.openxmlformats.org/drawingml/2006/picture" xmlns:dgm="http://schemas.openxmlformats.org/drawingml/2006/diagram">
          <a:xfrm>
            <a:off x="5989320" y="2057400"/>
            <a:ext cx="2468880" cy="3474720"/>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10" name="Footer Placeholder 1"/>
          <p:cNvSpPr xmlns:c="http://schemas.openxmlformats.org/drawingml/2006/chart" xmlns:pic="http://schemas.openxmlformats.org/drawingml/2006/picture" xmlns:dgm="http://schemas.openxmlformats.org/drawingml/2006/diagram">
            <a:spLocks noGrp="1"/>
          </p:cNvSpPr>
          <p:nvPr>
            <p:ph idx="2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11" name="Slide Number Placeholder 2"/>
          <p:cNvSpPr xmlns:c="http://schemas.openxmlformats.org/drawingml/2006/chart" xmlns:pic="http://schemas.openxmlformats.org/drawingml/2006/picture" xmlns:dgm="http://schemas.openxmlformats.org/drawingml/2006/diagram">
            <a:spLocks noGrp="1"/>
          </p:cNvSpPr>
          <p:nvPr>
            <p:ph idx="26"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62F32412-B4CB-4263-8086-E974D84BFC95}"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Picture and Big Statem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63440" y="1508761"/>
            <a:ext cx="3794760" cy="4525328"/>
          </a:xfrm>
        </p:spPr>
        <p:txBody xmlns:c="http://schemas.openxmlformats.org/drawingml/2006/chart" xmlns:pic="http://schemas.openxmlformats.org/drawingml/2006/picture" xmlns:dgm="http://schemas.openxmlformats.org/drawingml/2006/diagram">
          <a:bodyPr>
            <a:normAutofit/>
          </a:bodyPr>
          <a:lstStyle>
            <a:lvl1pPr indent="0" marL="0">
              <a:lnSpc>
                <a:spcPct val="90000"/>
              </a:lnSpc>
              <a:spcBef>
                <a:spcPts val="0"/>
              </a:spcBef>
              <a:buFont typeface="Arial"/>
              <a:buNone/>
              <a:defRPr sz="4400">
                <a:solidFill>
                  <a:schemeClr val="accent1"/>
                </a:solidFill>
                <a:uFillTx/>
              </a:defRPr>
            </a:lvl1pPr>
            <a:lvl2pPr indent="0" marL="0">
              <a:lnSpc>
                <a:spcPct val="90000"/>
              </a:lnSpc>
              <a:spcBef>
                <a:spcPts val="0"/>
              </a:spcBef>
              <a:buFont typeface="Arial"/>
              <a:buNone/>
              <a:defRPr sz="4400">
                <a:solidFill>
                  <a:schemeClr val="accent1"/>
                </a:solidFill>
                <a:uFillTx/>
              </a:defRPr>
            </a:lvl2pPr>
            <a:lvl3pPr indent="0" marL="0">
              <a:lnSpc>
                <a:spcPct val="90000"/>
              </a:lnSpc>
              <a:spcBef>
                <a:spcPts val="0"/>
              </a:spcBef>
              <a:buFont typeface="Arial"/>
              <a:buNone/>
              <a:defRPr sz="4400">
                <a:solidFill>
                  <a:schemeClr val="accent1"/>
                </a:solidFill>
                <a:uFillTx/>
              </a:defRPr>
            </a:lvl3pPr>
            <a:lvl4pPr indent="0" marL="0">
              <a:lnSpc>
                <a:spcPct val="90000"/>
              </a:lnSpc>
              <a:spcBef>
                <a:spcPts val="0"/>
              </a:spcBef>
              <a:buFont typeface="Arial"/>
              <a:buNone/>
              <a:defRPr sz="4400">
                <a:solidFill>
                  <a:schemeClr val="accent1"/>
                </a:solidFill>
                <a:uFillTx/>
              </a:defRPr>
            </a:lvl4pPr>
            <a:lvl5pPr indent="0" marL="0">
              <a:lnSpc>
                <a:spcPct val="90000"/>
              </a:lnSpc>
              <a:spcBef>
                <a:spcPts val="0"/>
              </a:spcBef>
              <a:buFont typeface="Arial"/>
              <a:buNone/>
              <a:defRPr sz="4400">
                <a:solidFill>
                  <a:schemeClr val="accent1"/>
                </a:solidFill>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Text Placeholder 7"/>
          <p:cNvSpPr xmlns:c="http://schemas.openxmlformats.org/drawingml/2006/chart" xmlns:pic="http://schemas.openxmlformats.org/drawingml/2006/picture" xmlns:dgm="http://schemas.openxmlformats.org/drawingml/2006/diagram">
            <a:spLocks noGrp="1"/>
          </p:cNvSpPr>
          <p:nvPr>
            <p:ph idx="18" sz="quarter" type="body"/>
          </p:nvPr>
        </p:nvSpPr>
        <p:spPr xmlns:c="http://schemas.openxmlformats.org/drawingml/2006/chart" xmlns:pic="http://schemas.openxmlformats.org/drawingml/2006/picture" xmlns:dgm="http://schemas.openxmlformats.org/drawingml/2006/diagram">
          <a:xfrm>
            <a:off x="685800" y="5623561"/>
            <a:ext cx="3794760" cy="410528"/>
          </a:xfrm>
        </p:spPr>
        <p:txBody xmlns:c="http://schemas.openxmlformats.org/drawingml/2006/chart" xmlns:pic="http://schemas.openxmlformats.org/drawingml/2006/picture" xmlns:dgm="http://schemas.openxmlformats.org/drawingml/2006/diagram">
          <a:bodyPr>
            <a:noAutofit/>
          </a:bodyPr>
          <a:lstStyle>
            <a:lvl1pPr indent="0" marL="0">
              <a:spcBef>
                <a:spcPts val="0"/>
              </a:spcBef>
              <a:buFont typeface="Arial"/>
              <a:buNone/>
              <a:defRPr b="1" baseline="0" sz="1200">
                <a:solidFill>
                  <a:srgbClr val="000000"/>
                </a:solidFill>
                <a:uFillTx/>
              </a:defRPr>
            </a:lvl1pPr>
            <a:lvl2pPr indent="0" marL="0">
              <a:spcBef>
                <a:spcPts val="0"/>
              </a:spcBef>
              <a:buFont typeface="Arial"/>
              <a:buNone/>
              <a:defRPr b="1" sz="1200">
                <a:solidFill>
                  <a:srgbClr val="000000"/>
                </a:solidFill>
                <a:uFillTx/>
              </a:defRPr>
            </a:lvl2pPr>
            <a:lvl3pPr indent="0" marL="0">
              <a:spcBef>
                <a:spcPts val="0"/>
              </a:spcBef>
              <a:buFont typeface="Arial"/>
              <a:buNone/>
              <a:defRPr b="1" sz="1200">
                <a:solidFill>
                  <a:srgbClr val="000000"/>
                </a:solidFill>
                <a:uFillTx/>
              </a:defRPr>
            </a:lvl3pPr>
            <a:lvl4pPr indent="0" marL="0">
              <a:spcBef>
                <a:spcPts val="0"/>
              </a:spcBef>
              <a:buFont typeface="Arial"/>
              <a:buNone/>
              <a:defRPr b="1" sz="1200">
                <a:solidFill>
                  <a:srgbClr val="000000"/>
                </a:solidFill>
                <a:uFillTx/>
              </a:defRPr>
            </a:lvl4pPr>
            <a:lvl5pPr indent="0" marL="0">
              <a:spcBef>
                <a:spcPts val="0"/>
              </a:spcBef>
              <a:buFont typeface="Arial"/>
              <a:buNone/>
              <a:defRPr b="1" sz="1200">
                <a:solidFill>
                  <a:srgbClr val="000000"/>
                </a:solidFill>
                <a:uFillTx/>
              </a:defRPr>
            </a:lvl5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85800" y="457200"/>
            <a:ext cx="7772400" cy="960120"/>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9" name="Content Placeholder 2"/>
          <p:cNvSpPr xmlns:c="http://schemas.openxmlformats.org/drawingml/2006/chart" xmlns:pic="http://schemas.openxmlformats.org/drawingml/2006/picture" xmlns:dgm="http://schemas.openxmlformats.org/drawingml/2006/diagram">
            <a:spLocks noGrp="1"/>
          </p:cNvSpPr>
          <p:nvPr>
            <p:ph idx="17" sz="half"/>
          </p:nvPr>
        </p:nvSpPr>
        <p:spPr xmlns:c="http://schemas.openxmlformats.org/drawingml/2006/chart" xmlns:pic="http://schemas.openxmlformats.org/drawingml/2006/picture" xmlns:dgm="http://schemas.openxmlformats.org/drawingml/2006/diagram">
          <a:xfrm>
            <a:off x="685800" y="1508761"/>
            <a:ext cx="3794760" cy="4023359"/>
          </a:xfrm>
          <a:solidFill>
            <a:srgbClr val="CCCCCC"/>
          </a:solidFill>
        </p:spPr>
        <p:txBody xmlns:c="http://schemas.openxmlformats.org/drawingml/2006/chart" xmlns:pic="http://schemas.openxmlformats.org/drawingml/2006/picture" xmlns:dgm="http://schemas.openxmlformats.org/drawingml/2006/diagram">
          <a:bodyPr anchor="ctr">
            <a:normAutofit/>
          </a:bodyPr>
          <a:lstStyle>
            <a:lvl1pPr algn="ctr" indent="0" marL="0">
              <a:spcBef>
                <a:spcPts val="0"/>
              </a:spcBef>
              <a:buNone/>
              <a:defRPr sz="1200">
                <a:uFillTx/>
              </a:defRPr>
            </a:lvl1pPr>
            <a:lvl2pPr algn="ctr" indent="0" marL="0">
              <a:spcBef>
                <a:spcPts val="0"/>
              </a:spcBef>
              <a:buNone/>
              <a:defRPr sz="1200">
                <a:uFillTx/>
              </a:defRPr>
            </a:lvl2pPr>
            <a:lvl3pPr algn="ctr" indent="0" marL="0">
              <a:spcBef>
                <a:spcPts val="0"/>
              </a:spcBef>
              <a:buNone/>
              <a:defRPr sz="1200">
                <a:uFillTx/>
              </a:defRPr>
            </a:lvl3pPr>
            <a:lvl4pPr algn="ctr" indent="0" marL="0">
              <a:spcBef>
                <a:spcPts val="0"/>
              </a:spcBef>
              <a:buNone/>
              <a:defRPr sz="1200">
                <a:uFillTx/>
              </a:defRPr>
            </a:lvl4pPr>
            <a:lvl5pPr algn="ctr" indent="0" marL="0">
              <a:spcBef>
                <a:spcPts val="0"/>
              </a:spcBef>
              <a:buNone/>
              <a:defRPr sz="12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6" name="Footer Placeholder 2"/>
          <p:cNvSpPr xmlns:c="http://schemas.openxmlformats.org/drawingml/2006/chart" xmlns:pic="http://schemas.openxmlformats.org/drawingml/2006/picture" xmlns:dgm="http://schemas.openxmlformats.org/drawingml/2006/diagram">
            <a:spLocks noGrp="1"/>
          </p:cNvSpPr>
          <p:nvPr>
            <p:ph idx="19"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7" name="Slide Number Placeholder 3"/>
          <p:cNvSpPr xmlns:c="http://schemas.openxmlformats.org/drawingml/2006/chart" xmlns:pic="http://schemas.openxmlformats.org/drawingml/2006/picture" xmlns:dgm="http://schemas.openxmlformats.org/drawingml/2006/diagram">
            <a:spLocks noGrp="1"/>
          </p:cNvSpPr>
          <p:nvPr>
            <p:ph idx="2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7851AB99-3C97-4A87-8A24-8CAA97316669}"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grpSp>
        <p:nvGrpSpPr>
          <p:cNvPr xmlns:c="http://schemas.openxmlformats.org/drawingml/2006/chart" xmlns:pic="http://schemas.openxmlformats.org/drawingml/2006/picture" xmlns:dgm="http://schemas.openxmlformats.org/drawingml/2006/diagram" id="6" name="Group 21"/>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508125" y="-136525"/>
            <a:ext cx="6950075" cy="7131050"/>
            <a:chOff x="1508857" y="-137160"/>
            <a:chExt cx="6949343" cy="7132320"/>
          </a:xfrm>
        </p:grpSpPr>
        <p:cxnSp>
          <p:nvCxnSpPr>
            <p:cNvPr xmlns:c="http://schemas.openxmlformats.org/drawingml/2006/chart" xmlns:pic="http://schemas.openxmlformats.org/drawingml/2006/picture" xmlns:dgm="http://schemas.openxmlformats.org/drawingml/2006/diagram" id="7" name="Straight Connector 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Connector 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Straight Connector 1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4" name="Straight Connector 13"/>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pic>
        <p:nvPicPr>
          <p:cNvPr xmlns:c="http://schemas.openxmlformats.org/drawingml/2006/chart" xmlns:pic="http://schemas.openxmlformats.org/drawingml/2006/picture" xmlns:dgm="http://schemas.openxmlformats.org/drawingml/2006/diagram" id="16" name="Picture 34"/>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831013" y="6265863"/>
            <a:ext cx="1646237" cy="300037"/>
          </a:xfrm>
          <a:prstGeom prst="rect">
            <a:avLst/>
          </a:prstGeom>
          <a:noFill/>
          <a:ln>
            <a:noFill/>
          </a:ln>
        </p:spPr>
      </p:pic>
      <p:sp>
        <p:nvSpPr>
          <p:cNvPr xmlns:c="http://schemas.openxmlformats.org/drawingml/2006/chart" xmlns:pic="http://schemas.openxmlformats.org/drawingml/2006/picture" xmlns:dgm="http://schemas.openxmlformats.org/drawingml/2006/diagram" id="1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965960" y="4389120"/>
            <a:ext cx="6490654" cy="960120"/>
          </a:xfrm>
        </p:spPr>
        <p:txBody xmlns:c="http://schemas.openxmlformats.org/drawingml/2006/chart" xmlns:pic="http://schemas.openxmlformats.org/drawingml/2006/picture" xmlns:dgm="http://schemas.openxmlformats.org/drawingml/2006/diagram">
          <a:bodyPr anchor="b">
            <a:no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1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965960" y="5440680"/>
            <a:ext cx="4343400" cy="1097280"/>
          </a:xfrm>
        </p:spPr>
        <p:txBody xmlns:c="http://schemas.openxmlformats.org/drawingml/2006/chart" xmlns:pic="http://schemas.openxmlformats.org/drawingml/2006/picture" xmlns:dgm="http://schemas.openxmlformats.org/drawingml/2006/diagram">
          <a:bodyPr>
            <a:noAutofit/>
          </a:bodyPr>
          <a:lstStyle>
            <a:lvl1pPr algn="l" indent="0" marL="0">
              <a:lnSpc>
                <a:spcPct val="100000"/>
              </a:lnSpc>
              <a:spcBef>
                <a:spcPts val="0"/>
              </a:spcBef>
              <a:buNone/>
              <a:defRPr b="1" sz="1600">
                <a:solidFill>
                  <a:srgbClr val="000000"/>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15" name="Picture Placeholder 4"/>
          <p:cNvSpPr xmlns:c="http://schemas.openxmlformats.org/drawingml/2006/chart" xmlns:pic="http://schemas.openxmlformats.org/drawingml/2006/picture" xmlns:dgm="http://schemas.openxmlformats.org/drawingml/2006/diagram">
            <a:spLocks noGrp="1"/>
          </p:cNvSpPr>
          <p:nvPr>
            <p:ph idx="13" sz="quarter" type="pic"/>
          </p:nvPr>
        </p:nvSpPr>
        <p:spPr xmlns:c="http://schemas.openxmlformats.org/drawingml/2006/chart" xmlns:pic="http://schemas.openxmlformats.org/drawingml/2006/picture" xmlns:dgm="http://schemas.openxmlformats.org/drawingml/2006/diagram" bwMode="hidden">
          <a:xfrm>
            <a:off x="685800" y="455613"/>
            <a:ext cx="7770813" cy="3794760"/>
          </a:xfrm>
          <a:solidFill>
            <a:srgbClr val="CCCCCC"/>
          </a:solidFill>
        </p:spPr>
        <p:txBody xmlns:c="http://schemas.openxmlformats.org/drawingml/2006/chart" xmlns:pic="http://schemas.openxmlformats.org/drawingml/2006/picture" xmlns:dgm="http://schemas.openxmlformats.org/drawingml/2006/diagram">
          <a:bodyPr anchor="ctr" rtlCol="0">
            <a:normAutofit/>
          </a:bodyPr>
          <a:lstStyle>
            <a:lvl1pPr algn="ctr" indent="0" marL="0">
              <a:buNone/>
              <a:defRPr baseline="0" sz="1200">
                <a:uFillTx/>
              </a:defRPr>
            </a:lvl1pPr>
          </a:lstStyle>
          <a:p>
            <a:pPr lvl="0"/>
            <a:r>
              <a:rPr lang="en-US" noProof="0">
                <a:uFillTx/>
              </a:rPr>
              <a:t>Click icon to add picture</a:t>
            </a:r>
            <a:endParaRPr dirty="0" lang="en-US" noProof="0">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Section Header - No Pictur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grpSp>
        <p:nvGrpSpPr>
          <p:cNvPr xmlns:c="http://schemas.openxmlformats.org/drawingml/2006/chart" xmlns:pic="http://schemas.openxmlformats.org/drawingml/2006/picture" xmlns:dgm="http://schemas.openxmlformats.org/drawingml/2006/diagram" id="5" name="Group 21"/>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508125" y="-136525"/>
            <a:ext cx="6950075" cy="7131050"/>
            <a:chOff x="1508857" y="-137160"/>
            <a:chExt cx="6949343" cy="7132320"/>
          </a:xfrm>
        </p:grpSpPr>
        <p:cxnSp>
          <p:nvCxnSpPr>
            <p:cNvPr xmlns:c="http://schemas.openxmlformats.org/drawingml/2006/chart" xmlns:pic="http://schemas.openxmlformats.org/drawingml/2006/picture" xmlns:dgm="http://schemas.openxmlformats.org/drawingml/2006/diagram" id="6" name="Straight Connector 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7" name="Straight Connector 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Connector 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Straight Connector 1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pic>
        <p:nvPicPr>
          <p:cNvPr xmlns:c="http://schemas.openxmlformats.org/drawingml/2006/chart" xmlns:pic="http://schemas.openxmlformats.org/drawingml/2006/picture" xmlns:dgm="http://schemas.openxmlformats.org/drawingml/2006/diagram" id="14" name="Picture 34"/>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831013" y="6265863"/>
            <a:ext cx="1646237" cy="300037"/>
          </a:xfrm>
          <a:prstGeom prst="rect">
            <a:avLst/>
          </a:prstGeom>
          <a:noFill/>
          <a:ln>
            <a:noFill/>
          </a:ln>
        </p:spPr>
      </p:pic>
      <p:sp>
        <p:nvSpPr>
          <p:cNvPr xmlns:c="http://schemas.openxmlformats.org/drawingml/2006/chart" xmlns:pic="http://schemas.openxmlformats.org/drawingml/2006/picture" xmlns:dgm="http://schemas.openxmlformats.org/drawingml/2006/diagram" id="1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965960" y="2331720"/>
            <a:ext cx="6490654" cy="2286000"/>
          </a:xfrm>
        </p:spPr>
        <p:txBody xmlns:c="http://schemas.openxmlformats.org/drawingml/2006/chart" xmlns:pic="http://schemas.openxmlformats.org/drawingml/2006/picture" xmlns:dgm="http://schemas.openxmlformats.org/drawingml/2006/diagram">
          <a:bodyPr anchor="b">
            <a:no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1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965960" y="4709161"/>
            <a:ext cx="6490654" cy="1324927"/>
          </a:xfrm>
        </p:spPr>
        <p:txBody xmlns:c="http://schemas.openxmlformats.org/drawingml/2006/chart" xmlns:pic="http://schemas.openxmlformats.org/drawingml/2006/picture" xmlns:dgm="http://schemas.openxmlformats.org/drawingml/2006/diagram">
          <a:bodyPr>
            <a:noAutofit/>
          </a:bodyPr>
          <a:lstStyle>
            <a:lvl1pPr algn="l" indent="0" marL="0">
              <a:lnSpc>
                <a:spcPct val="100000"/>
              </a:lnSpc>
              <a:spcBef>
                <a:spcPts val="0"/>
              </a:spcBef>
              <a:buNone/>
              <a:defRPr b="1" sz="1600">
                <a:solidFill>
                  <a:srgbClr val="000000"/>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lang="en-US">
                <a:uFillTx/>
              </a:rPr>
              <a:t>Click to edit Master subtitle style</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CC45420F-C780-4D48-8CC1-439C32F349BE}"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Footer Placeholder 1"/>
          <p:cNvSpPr xmlns:c="http://schemas.openxmlformats.org/drawingml/2006/chart" xmlns:pic="http://schemas.openxmlformats.org/drawingml/2006/picture" xmlns:dgm="http://schemas.openxmlformats.org/drawingml/2006/diagram">
            <a:spLocks noGrp="1"/>
          </p:cNvSpPr>
          <p:nvPr>
            <p:ph idx="10"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r>
              <a:rPr>
                <a:uFillTx/>
              </a:rPr>
              <a:t>Business Use Only</a:t>
            </a:r>
          </a:p>
        </p:txBody>
      </p:sp>
      <p:sp>
        <p:nvSpPr>
          <p:cNvPr xmlns:c="http://schemas.openxmlformats.org/drawingml/2006/chart" xmlns:pic="http://schemas.openxmlformats.org/drawingml/2006/picture" xmlns:dgm="http://schemas.openxmlformats.org/drawingml/2006/diagram" id="3" name="Slide Number Placeholder 2"/>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fontAlgn="base">
              <a:spcBef>
                <a:spcPct val="0"/>
              </a:spcBef>
              <a:spcAft>
                <a:spcPct val="0"/>
              </a:spcAft>
              <a:defRPr>
                <a:uFillTx/>
                <a:latin charset="0" pitchFamily="34" typeface="Arial"/>
                <a:ea charset="-128" pitchFamily="34" typeface="MS PGothic"/>
              </a:defRPr>
            </a:lvl1pPr>
          </a:lstStyle>
          <a:p>
            <a:pPr>
              <a:defRPr>
                <a:uFillTx/>
              </a:defRPr>
            </a:pPr>
            <a:fld id="{28944740-1CEB-47F2-B13E-2B547BFFBE46}" type="slidenum">
              <a:rPr lang="uk-UA">
                <a:uFillTx/>
              </a:rPr>
              <a:pPr>
                <a:defRPr>
                  <a:uFillTx/>
                </a:defRPr>
              </a:pPr>
              <a:t>‹#›</a:t>
            </a:fld>
            <a:endParaRPr dirty="0" lang="uk-UA">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End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sp>
        <p:nvSpPr>
          <p:cNvPr xmlns:c="http://schemas.openxmlformats.org/drawingml/2006/chart" xmlns:pic="http://schemas.openxmlformats.org/drawingml/2006/picture" xmlns:dgm="http://schemas.openxmlformats.org/drawingml/2006/diagram" id="4" name="Title 1"/>
          <p:cNvSpPr xmlns:c="http://schemas.openxmlformats.org/drawingml/2006/chart" xmlns:pic="http://schemas.openxmlformats.org/drawingml/2006/picture" xmlns:dgm="http://schemas.openxmlformats.org/drawingml/2006/diagram" txBox="1">
            <a:spLocks/>
          </p:cNvSpPr>
          <p:nvPr userDrawn="1"/>
        </p:nvSpPr>
        <p:spPr xmlns:c="http://schemas.openxmlformats.org/drawingml/2006/chart" xmlns:pic="http://schemas.openxmlformats.org/drawingml/2006/picture" xmlns:dgm="http://schemas.openxmlformats.org/drawingml/2006/diagram">
          <a:xfrm>
            <a:off x="1965325" y="4389438"/>
            <a:ext cx="6492875" cy="960437"/>
          </a:xfrm>
          <a:prstGeom prst="rect">
            <a:avLst/>
          </a:prstGeom>
        </p:spPr>
        <p:txBody xmlns:c="http://schemas.openxmlformats.org/drawingml/2006/chart" xmlns:pic="http://schemas.openxmlformats.org/drawingml/2006/picture" xmlns:dgm="http://schemas.openxmlformats.org/drawingml/2006/diagram">
          <a:bodyPr anchor="b" bIns="0" lIns="0" rIns="0" tIns="0"/>
          <a:lstStyle>
            <a:lvl1pPr algn="l" defTabSz="914400" eaLnBrk="1" hangingPunct="1" latinLnBrk="0" rtl="0">
              <a:lnSpc>
                <a:spcPct val="90000"/>
              </a:lnSpc>
              <a:spcBef>
                <a:spcPct val="0"/>
              </a:spcBef>
              <a:buNone/>
              <a:defRPr kern="1200" sz="3600">
                <a:solidFill>
                  <a:schemeClr val="tx1"/>
                </a:solidFill>
                <a:uFillTx/>
                <a:latin typeface="+mj-lt"/>
                <a:ea typeface="+mj-ea"/>
                <a:cs typeface="+mj-cs"/>
              </a:defRPr>
            </a:lvl1pPr>
          </a:lstStyle>
          <a:p>
            <a:pPr>
              <a:lnSpc>
                <a:spcPct val="95000"/>
              </a:lnSpc>
              <a:defRPr>
                <a:uFillTx/>
              </a:defRPr>
            </a:pPr>
            <a:r>
              <a:rPr dirty="0" lang="en-US">
                <a:solidFill>
                  <a:srgbClr val="000000"/>
                </a:solidFill>
                <a:uFillTx/>
              </a:rPr>
              <a:t>Thank you</a:t>
            </a:r>
          </a:p>
        </p:txBody>
      </p:sp>
      <p:grpSp>
        <p:nvGrpSpPr>
          <p:cNvPr xmlns:c="http://schemas.openxmlformats.org/drawingml/2006/chart" xmlns:pic="http://schemas.openxmlformats.org/drawingml/2006/picture" xmlns:dgm="http://schemas.openxmlformats.org/drawingml/2006/diagram" id="5" name="Group 24"/>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508125" y="-136525"/>
            <a:ext cx="6950075" cy="7131050"/>
            <a:chOff x="1508857" y="-137160"/>
            <a:chExt cx="6949343" cy="7132320"/>
          </a:xfrm>
        </p:grpSpPr>
        <p:cxnSp>
          <p:nvCxnSpPr>
            <p:cNvPr xmlns:c="http://schemas.openxmlformats.org/drawingml/2006/chart" xmlns:pic="http://schemas.openxmlformats.org/drawingml/2006/picture" xmlns:dgm="http://schemas.openxmlformats.org/drawingml/2006/diagram" id="6" name="Straight Connector 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7" name="Straight Connector 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Straight Connector 1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2" name="Straight Connector 11"/>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pic>
        <p:nvPicPr>
          <p:cNvPr xmlns:c="http://schemas.openxmlformats.org/drawingml/2006/chart" xmlns:pic="http://schemas.openxmlformats.org/drawingml/2006/picture" xmlns:dgm="http://schemas.openxmlformats.org/drawingml/2006/diagram" id="13" name="Picture 3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831013" y="6265863"/>
            <a:ext cx="1646237" cy="300037"/>
          </a:xfrm>
          <a:prstGeom prst="rect">
            <a:avLst/>
          </a:prstGeom>
          <a:noFill/>
          <a:ln>
            <a:noFill/>
          </a:ln>
        </p:spPr>
      </p:pic>
      <p:sp>
        <p:nvSpPr>
          <p:cNvPr xmlns:c="http://schemas.openxmlformats.org/drawingml/2006/chart" xmlns:pic="http://schemas.openxmlformats.org/drawingml/2006/picture" xmlns:dgm="http://schemas.openxmlformats.org/drawingml/2006/diagram" id="10" name="Picture Placeholder 4"/>
          <p:cNvSpPr xmlns:c="http://schemas.openxmlformats.org/drawingml/2006/chart" xmlns:pic="http://schemas.openxmlformats.org/drawingml/2006/picture" xmlns:dgm="http://schemas.openxmlformats.org/drawingml/2006/diagram">
            <a:spLocks noGrp="1"/>
          </p:cNvSpPr>
          <p:nvPr>
            <p:ph idx="13" sz="quarter" type="pic"/>
          </p:nvPr>
        </p:nvSpPr>
        <p:spPr xmlns:c="http://schemas.openxmlformats.org/drawingml/2006/chart" xmlns:pic="http://schemas.openxmlformats.org/drawingml/2006/picture" xmlns:dgm="http://schemas.openxmlformats.org/drawingml/2006/diagram" bwMode="hidden">
          <a:xfrm>
            <a:off x="685800" y="455613"/>
            <a:ext cx="7770813" cy="3794760"/>
          </a:xfrm>
          <a:solidFill>
            <a:srgbClr val="CCCCCC"/>
          </a:solidFill>
        </p:spPr>
        <p:txBody xmlns:c="http://schemas.openxmlformats.org/drawingml/2006/chart" xmlns:pic="http://schemas.openxmlformats.org/drawingml/2006/picture" xmlns:dgm="http://schemas.openxmlformats.org/drawingml/2006/diagram">
          <a:bodyPr anchor="ctr" rtlCol="0">
            <a:normAutofit/>
          </a:bodyPr>
          <a:lstStyle>
            <a:lvl1pPr algn="ctr" indent="0" marL="0">
              <a:buNone/>
              <a:defRPr baseline="0" sz="1200">
                <a:uFillTx/>
              </a:defRPr>
            </a:lvl1pPr>
          </a:lstStyle>
          <a:p>
            <a:pPr lvl="0"/>
            <a:r>
              <a:rPr lang="en-US" noProof="0">
                <a:uFillTx/>
              </a:rPr>
              <a:t>Click icon to add picture</a:t>
            </a:r>
            <a:endParaRPr dirty="0" lang="en-US" noProof="0">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p:cSld name="End Slide - No Pictur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Picture 20"/>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0" y="0"/>
            <a:ext cx="1508125" cy="6858000"/>
          </a:xfrm>
          <a:prstGeom prst="rect">
            <a:avLst/>
          </a:prstGeom>
          <a:noFill/>
          <a:ln>
            <a:noFill/>
          </a:ln>
        </p:spPr>
      </p:pic>
      <p:sp>
        <p:nvSpPr>
          <p:cNvPr xmlns:c="http://schemas.openxmlformats.org/drawingml/2006/chart" xmlns:pic="http://schemas.openxmlformats.org/drawingml/2006/picture" xmlns:dgm="http://schemas.openxmlformats.org/drawingml/2006/diagram" id="3" name="Title 1"/>
          <p:cNvSpPr xmlns:c="http://schemas.openxmlformats.org/drawingml/2006/chart" xmlns:pic="http://schemas.openxmlformats.org/drawingml/2006/picture" xmlns:dgm="http://schemas.openxmlformats.org/drawingml/2006/diagram" txBox="1">
            <a:spLocks/>
          </p:cNvSpPr>
          <p:nvPr userDrawn="1"/>
        </p:nvSpPr>
        <p:spPr xmlns:c="http://schemas.openxmlformats.org/drawingml/2006/chart" xmlns:pic="http://schemas.openxmlformats.org/drawingml/2006/picture" xmlns:dgm="http://schemas.openxmlformats.org/drawingml/2006/diagram">
          <a:xfrm>
            <a:off x="1965325" y="2332038"/>
            <a:ext cx="6492875" cy="2286000"/>
          </a:xfrm>
          <a:prstGeom prst="rect">
            <a:avLst/>
          </a:prstGeom>
        </p:spPr>
        <p:txBody xmlns:c="http://schemas.openxmlformats.org/drawingml/2006/chart" xmlns:pic="http://schemas.openxmlformats.org/drawingml/2006/picture" xmlns:dgm="http://schemas.openxmlformats.org/drawingml/2006/diagram">
          <a:bodyPr anchor="b" bIns="0" lIns="0" rIns="0" tIns="0"/>
          <a:lstStyle>
            <a:lvl1pPr algn="l" defTabSz="914400" eaLnBrk="1" hangingPunct="1" latinLnBrk="0" rtl="0">
              <a:lnSpc>
                <a:spcPct val="90000"/>
              </a:lnSpc>
              <a:spcBef>
                <a:spcPct val="0"/>
              </a:spcBef>
              <a:buNone/>
              <a:defRPr kern="1200" sz="3600">
                <a:solidFill>
                  <a:schemeClr val="tx1"/>
                </a:solidFill>
                <a:uFillTx/>
                <a:latin typeface="+mj-lt"/>
                <a:ea typeface="+mj-ea"/>
                <a:cs typeface="+mj-cs"/>
              </a:defRPr>
            </a:lvl1pPr>
          </a:lstStyle>
          <a:p>
            <a:pPr>
              <a:lnSpc>
                <a:spcPct val="95000"/>
              </a:lnSpc>
              <a:defRPr>
                <a:uFillTx/>
              </a:defRPr>
            </a:pPr>
            <a:r>
              <a:rPr dirty="0" lang="en-US">
                <a:solidFill>
                  <a:srgbClr val="000000"/>
                </a:solidFill>
                <a:uFillTx/>
              </a:rPr>
              <a:t>Thank you</a:t>
            </a:r>
          </a:p>
        </p:txBody>
      </p:sp>
      <p:grpSp>
        <p:nvGrpSpPr>
          <p:cNvPr xmlns:c="http://schemas.openxmlformats.org/drawingml/2006/chart" xmlns:pic="http://schemas.openxmlformats.org/drawingml/2006/picture" xmlns:dgm="http://schemas.openxmlformats.org/drawingml/2006/diagram" id="4" name="Group 24"/>
          <p:cNvGrpSpPr xmlns:c="http://schemas.openxmlformats.org/drawingml/2006/chart" xmlns:pic="http://schemas.openxmlformats.org/drawingml/2006/picture" xmlns:dgm="http://schemas.openxmlformats.org/drawingml/2006/diagram"/>
          <p:nvPr userDrawn="1"/>
        </p:nvGrpSpPr>
        <p:grpSpPr xmlns:c="http://schemas.openxmlformats.org/drawingml/2006/chart" xmlns:pic="http://schemas.openxmlformats.org/drawingml/2006/picture" xmlns:dgm="http://schemas.openxmlformats.org/drawingml/2006/diagram">
          <a:xfrm>
            <a:off x="1508125" y="-136525"/>
            <a:ext cx="6950075" cy="7131050"/>
            <a:chOff x="1508857" y="-137160"/>
            <a:chExt cx="6949343" cy="7132320"/>
          </a:xfrm>
        </p:grpSpPr>
        <p:cxnSp>
          <p:nvCxnSpPr>
            <p:cNvPr xmlns:c="http://schemas.openxmlformats.org/drawingml/2006/chart" xmlns:pic="http://schemas.openxmlformats.org/drawingml/2006/picture" xmlns:dgm="http://schemas.openxmlformats.org/drawingml/2006/diagram" id="5" name="Straight Connector 4"/>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6" name="Straight Connector 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7" name="Straight Connector 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508857"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8" name="Straight Connector 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200"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Straight Connector 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Connector 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1966009"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pic>
        <p:nvPicPr>
          <p:cNvPr xmlns:c="http://schemas.openxmlformats.org/drawingml/2006/chart" xmlns:pic="http://schemas.openxmlformats.org/drawingml/2006/picture" xmlns:dgm="http://schemas.openxmlformats.org/drawingml/2006/diagram" id="11" name="Picture 3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831013" y="6265863"/>
            <a:ext cx="1646237" cy="300037"/>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Slide">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710" y="5146449"/>
            <a:ext cx="9127621" cy="1135830"/>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7" name="bk object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69582" y="6058166"/>
            <a:ext cx="2054225" cy="460375"/>
          </a:xfrm>
          <a:custGeom>
            <a:avLst/>
            <a:gdLst/>
            <a:ahLst/>
            <a:cxnLst/>
            <a:rect b="b" l="l" r="r" t="t"/>
            <a:pathLst>
              <a:path h="460375" w="2054225">
                <a:moveTo>
                  <a:pt x="0" y="459828"/>
                </a:moveTo>
                <a:lnTo>
                  <a:pt x="2053844" y="459828"/>
                </a:lnTo>
                <a:lnTo>
                  <a:pt x="2053844" y="0"/>
                </a:lnTo>
                <a:lnTo>
                  <a:pt x="0" y="0"/>
                </a:lnTo>
                <a:lnTo>
                  <a:pt x="0" y="459828"/>
                </a:lnTo>
                <a:close/>
              </a:path>
            </a:pathLst>
          </a:custGeom>
          <a:ln w="25400">
            <a:solidFill>
              <a:srgbClr val="FFFFFF"/>
            </a:solidFill>
          </a:ln>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8" name="bk object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734811" y="6201879"/>
            <a:ext cx="1394587" cy="424179"/>
          </a:xfrm>
          <a:prstGeom prst="rect">
            <a:avLst/>
          </a:prstGeom>
          <a:blipFill>
            <a:blip r:embed="rId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19" name="bk object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20406" y="6210122"/>
            <a:ext cx="1530223" cy="434022"/>
          </a:xfrm>
          <a:prstGeom prst="rect">
            <a:avLst/>
          </a:prstGeom>
          <a:blipFill>
            <a:blip r:embed="rId3"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0" name="bk object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8843" y="6092825"/>
            <a:ext cx="2210193" cy="460375"/>
          </a:xfrm>
          <a:prstGeom prst="rect">
            <a:avLst/>
          </a:prstGeom>
          <a:blipFill>
            <a:blip r:embed="rId4"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1" name="bk object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 y="1317625"/>
            <a:ext cx="3440176" cy="4775200"/>
          </a:xfrm>
          <a:prstGeom prst="rect">
            <a:avLst/>
          </a:prstGeom>
          <a:blipFill>
            <a:blip r:embed="rId5"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552704" y="3243529"/>
            <a:ext cx="8038591" cy="138557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1" i="0" sz="5400">
                <a:solidFill>
                  <a:srgbClr val="FF0E00"/>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4" type="subTitle"/>
          </p:nvPr>
        </p:nvSpPr>
        <p:spPr xmlns:c="http://schemas.openxmlformats.org/drawingml/2006/chart" xmlns:pic="http://schemas.openxmlformats.org/drawingml/2006/picture" xmlns:dgm="http://schemas.openxmlformats.org/drawingml/2006/diagram">
          <a:xfrm>
            <a:off x="1371600" y="3840480"/>
            <a:ext cx="6400800" cy="17145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2964180" y="6651171"/>
            <a:ext cx="2926080" cy="169277"/>
          </a:xfrm>
          <a:prstGeom prst="rect">
            <a:avLst/>
          </a:prstGeom>
        </p:spPr>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0" i="0" sz="2000">
                <a:solidFill>
                  <a:schemeClr val="tx1"/>
                </a:solidFill>
                <a:uFillTx/>
                <a:latin typeface="Arial"/>
                <a:cs typeface="Arial"/>
              </a:defRPr>
            </a:lvl1pPr>
          </a:lstStyle>
          <a:p>
            <a:endParaRPr dirty="0">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2964180" y="6651171"/>
            <a:ext cx="2926080" cy="169277"/>
          </a:xfrm>
          <a:prstGeom prst="rect">
            <a:avLst/>
          </a:prstGeom>
        </p:spPr>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userDrawn="1"/>
        </p:nvSpPr>
        <p:spPr xmlns:c="http://schemas.openxmlformats.org/drawingml/2006/chart" xmlns:pic="http://schemas.openxmlformats.org/drawingml/2006/picture" xmlns:dgm="http://schemas.openxmlformats.org/drawingml/2006/diagram">
          <a:xfrm>
            <a:off x="4852334" y="6590035"/>
            <a:ext cx="1470274" cy="261610"/>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b="1" dirty="0" lang="en-US" sz="1100">
                <a:uFillTx/>
              </a:rPr>
              <a:t>EXF TRG 042-28-02-18</a:t>
            </a: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wo Content">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6583679"/>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57200" y="1577340"/>
            <a:ext cx="3977640" cy="452628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3" sz="half"/>
          </p:nvPr>
        </p:nvSpPr>
        <p:spPr xmlns:c="http://schemas.openxmlformats.org/drawingml/2006/chart" xmlns:pic="http://schemas.openxmlformats.org/drawingml/2006/picture" xmlns:dgm="http://schemas.openxmlformats.org/drawingml/2006/diagram">
          <a:xfrm>
            <a:off x="4709160" y="1577340"/>
            <a:ext cx="3977640" cy="452628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2964180" y="6651171"/>
            <a:ext cx="2926080" cy="169277"/>
          </a:xfrm>
          <a:prstGeom prst="rect">
            <a:avLst/>
          </a:prstGeom>
        </p:spPr>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7" name="Holder 7"/>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
  <p:cSld name="Title Only">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 name="bk object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6583679"/>
          </a:xfrm>
          <a:prstGeom prst="rect">
            <a:avLst/>
          </a:prstGeom>
          <a:blipFill>
            <a:blip r:embed="rId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2964180" y="6651171"/>
            <a:ext cx="2926080" cy="169277"/>
          </a:xfrm>
          <a:prstGeom prst="rect">
            <a:avLst/>
          </a:prstGeom>
        </p:spPr>
        <p:txBody xmlns:c="http://schemas.openxmlformats.org/drawingml/2006/chart" xmlns:pic="http://schemas.openxmlformats.org/drawingml/2006/picture" xmlns:dgm="http://schemas.openxmlformats.org/drawingml/2006/diagram">
          <a:bodyPr bIns="0" lIns="0" rIns="0" tIns="0"/>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bIns="0" lIns="0" rIns="0" tIns="0"/>
          <a:lstStyle>
            <a:lvl1pPr algn="r">
              <a:defRPr>
                <a:solidFill>
                  <a:schemeClr val="tx1">
                    <a:tint val="75000"/>
                  </a:schemeClr>
                </a:solidFill>
                <a:uFillTx/>
              </a:defRPr>
            </a:lvl1pPr>
          </a:lstStyle>
          <a:p>
            <a:fld id="{B6F15528-21DE-4FAA-801E-634DDDAF4B2B}" type="slidenum">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theme/theme1.xml" Type="http://schemas.openxmlformats.org/officeDocument/2006/relationships/theme"></Relationship></Relationships>
</file>

<file path=ppt/slideMasters/_rels/slideMaster2.xml.rels><?xml version="1.0" standalone="yes" ?><Relationships xmlns="http://schemas.openxmlformats.org/package/2006/relationships"><Relationship Id="rId1" Target="../slideLayouts/slideLayout6.xml" Type="http://schemas.openxmlformats.org/officeDocument/2006/relationships/slideLayout"></Relationship><Relationship Id="rId2" Target="../slideLayouts/slideLayout7.xml" Type="http://schemas.openxmlformats.org/officeDocument/2006/relationships/slideLayout"></Relationship><Relationship Id="rId3" Target="../slideLayouts/slideLayout8.xml" Type="http://schemas.openxmlformats.org/officeDocument/2006/relationships/slideLayout"></Relationship><Relationship Id="rId4" Target="../slideLayouts/slideLayout9.xml" Type="http://schemas.openxmlformats.org/officeDocument/2006/relationships/slideLayout"></Relationship><Relationship Id="rId5" Target="../slideLayouts/slideLayout10.xml" Type="http://schemas.openxmlformats.org/officeDocument/2006/relationships/slideLayout"></Relationship><Relationship Id="rId6" Target="../theme/theme2.xml" Type="http://schemas.openxmlformats.org/officeDocument/2006/relationships/theme"></Relationship></Relationships>
</file>

<file path=ppt/slideMasters/_rels/slideMaster3.xml.rels><?xml version="1.0" standalone="yes" ?><Relationships xmlns="http://schemas.openxmlformats.org/package/2006/relationships"><Relationship Id="rId1" Target="../slideLayouts/slideLayout11.xml" Type="http://schemas.openxmlformats.org/officeDocument/2006/relationships/slideLayout"></Relationship><Relationship Id="rId2" Target="../slideLayouts/slideLayout12.xml" Type="http://schemas.openxmlformats.org/officeDocument/2006/relationships/slideLayout"></Relationship><Relationship Id="rId3" Target="../slideLayouts/slideLayout13.xml" Type="http://schemas.openxmlformats.org/officeDocument/2006/relationships/slideLayout"></Relationship><Relationship Id="rId4" Target="../slideLayouts/slideLayout14.xml" Type="http://schemas.openxmlformats.org/officeDocument/2006/relationships/slideLayout"></Relationship><Relationship Id="rId5" Target="../slideLayouts/slideLayout15.xml" Type="http://schemas.openxmlformats.org/officeDocument/2006/relationships/slideLayout"></Relationship><Relationship Id="rId6" Target="../slideLayouts/slideLayout16.xml" Type="http://schemas.openxmlformats.org/officeDocument/2006/relationships/slideLayout"></Relationship><Relationship Id="rId7" Target="../slideLayouts/slideLayout17.xml" Type="http://schemas.openxmlformats.org/officeDocument/2006/relationships/slideLayout"></Relationship><Relationship Id="rId8" Target="../slideLayouts/slideLayout18.xml" Type="http://schemas.openxmlformats.org/officeDocument/2006/relationships/slideLayout"></Relationship><Relationship Id="rId9" Target="../slideLayouts/slideLayout19.xml" Type="http://schemas.openxmlformats.org/officeDocument/2006/relationships/slideLayout"></Relationship><Relationship Id="rId10" Target="../slideLayouts/slideLayout20.xml" Type="http://schemas.openxmlformats.org/officeDocument/2006/relationships/slideLayout"></Relationship><Relationship Id="rId11" Target="../slideLayouts/slideLayout21.xml" Type="http://schemas.openxmlformats.org/officeDocument/2006/relationships/slideLayout"></Relationship><Relationship Id="rId12" Target="../slideLayouts/slideLayout22.xml" Type="http://schemas.openxmlformats.org/officeDocument/2006/relationships/slideLayout"></Relationship><Relationship Id="rId13" Target="../slideLayouts/slideLayout23.xml" Type="http://schemas.openxmlformats.org/officeDocument/2006/relationships/slideLayout"></Relationship><Relationship Id="rId14" Target="../slideLayouts/slideLayout24.xml" Type="http://schemas.openxmlformats.org/officeDocument/2006/relationships/slideLayout"></Relationship><Relationship Id="rId15" Target="../theme/theme3.xml" Type="http://schemas.openxmlformats.org/officeDocument/2006/relationships/theme"></Relationship></Relationships>
</file>

<file path=ppt/slideMasters/_rels/slideMaster4.xml.rels><?xml version="1.0" standalone="yes" ?><Relationships xmlns="http://schemas.openxmlformats.org/package/2006/relationships"><Relationship Id="rId1" Target="../slideLayouts/slideLayout25.xml" Type="http://schemas.openxmlformats.org/officeDocument/2006/relationships/slideLayout"></Relationship><Relationship Id="rId2" Target="../slideLayouts/slideLayout26.xml" Type="http://schemas.openxmlformats.org/officeDocument/2006/relationships/slideLayout"></Relationship><Relationship Id="rId3" Target="../slideLayouts/slideLayout27.xml" Type="http://schemas.openxmlformats.org/officeDocument/2006/relationships/slideLayout"></Relationship><Relationship Id="rId4" Target="../slideLayouts/slideLayout28.xml" Type="http://schemas.openxmlformats.org/officeDocument/2006/relationships/slideLayout"></Relationship><Relationship Id="rId5" Target="../slideLayouts/slideLayout29.xml" Type="http://schemas.openxmlformats.org/officeDocument/2006/relationships/slideLayout"></Relationship><Relationship Id="rId6" Target="../slideLayouts/slideLayout30.xml" Type="http://schemas.openxmlformats.org/officeDocument/2006/relationships/slideLayout"></Relationship><Relationship Id="rId7" Target="../slideLayouts/slideLayout31.xml" Type="http://schemas.openxmlformats.org/officeDocument/2006/relationships/slideLayout"></Relationship><Relationship Id="rId8" Target="../slideLayouts/slideLayout32.xml" Type="http://schemas.openxmlformats.org/officeDocument/2006/relationships/slideLayout"></Relationship><Relationship Id="rId9" Target="../slideLayouts/slideLayout33.xml" Type="http://schemas.openxmlformats.org/officeDocument/2006/relationships/slideLayout"></Relationship><Relationship Id="rId10" Target="../slideLayouts/slideLayout34.xml" Type="http://schemas.openxmlformats.org/officeDocument/2006/relationships/slideLayout"></Relationship><Relationship Id="rId11" Target="../slideLayouts/slideLayout35.xml" Type="http://schemas.openxmlformats.org/officeDocument/2006/relationships/slideLayout"></Relationship><Relationship Id="rId12" Target="../theme/theme4.xml" Type="http://schemas.openxmlformats.org/officeDocument/2006/relationships/theme"></Relationship></Relationships>
</file>

<file path=ppt/slideMasters/_rels/slideMaster5.xml.rels><?xml version="1.0" standalone="yes" ?><Relationships xmlns="http://schemas.openxmlformats.org/package/2006/relationships"><Relationship Id="rId1" Target="../slideLayouts/slideLayout36.xml" Type="http://schemas.openxmlformats.org/officeDocument/2006/relationships/slideLayout"></Relationship><Relationship Id="rId2" Target="../slideLayouts/slideLayout37.xml" Type="http://schemas.openxmlformats.org/officeDocument/2006/relationships/slideLayout"></Relationship><Relationship Id="rId3" Target="../slideLayouts/slideLayout38.xml" Type="http://schemas.openxmlformats.org/officeDocument/2006/relationships/slideLayout"></Relationship><Relationship Id="rId4" Target="../slideLayouts/slideLayout39.xml" Type="http://schemas.openxmlformats.org/officeDocument/2006/relationships/slideLayout"></Relationship><Relationship Id="rId5" Target="../slideLayouts/slideLayout40.xml" Type="http://schemas.openxmlformats.org/officeDocument/2006/relationships/slideLayout"></Relationship><Relationship Id="rId6" Target="../slideLayouts/slideLayout41.xml" Type="http://schemas.openxmlformats.org/officeDocument/2006/relationships/slideLayout"></Relationship><Relationship Id="rId7" Target="../slideLayouts/slideLayout42.xml" Type="http://schemas.openxmlformats.org/officeDocument/2006/relationships/slideLayout"></Relationship><Relationship Id="rId8" Target="../slideLayouts/slideLayout43.xml" Type="http://schemas.openxmlformats.org/officeDocument/2006/relationships/slideLayout"></Relationship><Relationship Id="rId9" Target="../slideLayouts/slideLayout44.xml" Type="http://schemas.openxmlformats.org/officeDocument/2006/relationships/slideLayout"></Relationship><Relationship Id="rId10" Target="../slideLayouts/slideLayout45.xml" Type="http://schemas.openxmlformats.org/officeDocument/2006/relationships/slideLayout"></Relationship><Relationship Id="rId11" Target="../slideLayouts/slideLayout46.xml" Type="http://schemas.openxmlformats.org/officeDocument/2006/relationships/slideLayout"></Relationship><Relationship Id="rId12" Target="../slideLayouts/slideLayout47.xml" Type="http://schemas.openxmlformats.org/officeDocument/2006/relationships/slideLayout"></Relationship><Relationship Id="rId13" Target="../slideLayouts/slideLayout48.xml" Type="http://schemas.openxmlformats.org/officeDocument/2006/relationships/slideLayout"></Relationship><Relationship Id="rId14" Target="../slideLayouts/slideLayout49.xml" Type="http://schemas.openxmlformats.org/officeDocument/2006/relationships/slideLayout"></Relationship><Relationship Id="rId15" Target="../slideLayouts/slideLayout50.xml" Type="http://schemas.openxmlformats.org/officeDocument/2006/relationships/slideLayout"></Relationship><Relationship Id="rId16" Target="../slideLayouts/slideLayout51.xml" Type="http://schemas.openxmlformats.org/officeDocument/2006/relationships/slideLayout"></Relationship><Relationship Id="rId17" Target="../theme/theme5.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38150" y="59563"/>
            <a:ext cx="8667699" cy="124079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06044" y="2271776"/>
            <a:ext cx="8435975" cy="4044315"/>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0" i="0" sz="2000">
                <a:solidFill>
                  <a:schemeClr val="tx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4" name="Holder 4"/>
          <p:cNvSpPr xmlns:c="http://schemas.openxmlformats.org/drawingml/2006/chart" xmlns:pic="http://schemas.openxmlformats.org/drawingml/2006/picture" xmlns:dgm="http://schemas.openxmlformats.org/drawingml/2006/diagram">
            <a:spLocks noGrp="1"/>
          </p:cNvSpPr>
          <p:nvPr>
            <p:ph idx="5" sz="quarter" type="ftr"/>
          </p:nvPr>
        </p:nvSpPr>
        <p:spPr xmlns:c="http://schemas.openxmlformats.org/drawingml/2006/chart" xmlns:pic="http://schemas.openxmlformats.org/drawingml/2006/picture" xmlns:dgm="http://schemas.openxmlformats.org/drawingml/2006/diagram">
          <a:xfrm>
            <a:off x="3108960" y="6377940"/>
            <a:ext cx="2926080" cy="3429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lgn="ctr">
              <a:defRPr>
                <a:solidFill>
                  <a:schemeClr val="tx1">
                    <a:tint val="75000"/>
                  </a:schemeClr>
                </a:solidFill>
                <a:uFillTx/>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a:xfrm>
            <a:off x="457200" y="6377940"/>
            <a:ext cx="2103120" cy="3429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a:xfrm>
            <a:off x="6583680" y="6377940"/>
            <a:ext cx="2103120" cy="3429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lgn="r">
              <a:defRPr>
                <a:solidFill>
                  <a:schemeClr val="tx1">
                    <a:tint val="75000"/>
                  </a:schemeClr>
                </a:solidFill>
                <a:uFillTx/>
              </a:defRPr>
            </a:lvl1pPr>
          </a:lstStyle>
          <a:p>
            <a:fld id="{B6F15528-21DE-4FAA-801E-634DDDAF4B2B}" type="slidenum">
              <a:t>‹#›</a:t>
            </a:fld>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Lst>
  <p:txStyles>
    <p:titleStyle xmlns:c="http://schemas.openxmlformats.org/drawingml/2006/chart" xmlns:pic="http://schemas.openxmlformats.org/drawingml/2006/picture" xmlns:dgm="http://schemas.openxmlformats.org/drawingml/2006/diagram">
      <a:lvl1pPr>
        <a:defRPr>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marL="0">
        <a:defRPr>
          <a:uFillTx/>
          <a:latin typeface="+mn-lt"/>
          <a:ea typeface="+mn-ea"/>
          <a:cs typeface="+mn-cs"/>
        </a:defRPr>
      </a:lvl1pPr>
      <a:lvl2pPr marL="457200">
        <a:defRPr>
          <a:uFillTx/>
          <a:latin typeface="+mn-lt"/>
          <a:ea typeface="+mn-ea"/>
          <a:cs typeface="+mn-cs"/>
        </a:defRPr>
      </a:lvl2pPr>
      <a:lvl3pPr marL="914400">
        <a:defRPr>
          <a:uFillTx/>
          <a:latin typeface="+mn-lt"/>
          <a:ea typeface="+mn-ea"/>
          <a:cs typeface="+mn-cs"/>
        </a:defRPr>
      </a:lvl3pPr>
      <a:lvl4pPr marL="1371600">
        <a:defRPr>
          <a:uFillTx/>
          <a:latin typeface="+mn-lt"/>
          <a:ea typeface="+mn-ea"/>
          <a:cs typeface="+mn-cs"/>
        </a:defRPr>
      </a:lvl4pPr>
      <a:lvl5pPr marL="1828800">
        <a:defRPr>
          <a:uFillTx/>
          <a:latin typeface="+mn-lt"/>
          <a:ea typeface="+mn-ea"/>
          <a:cs typeface="+mn-cs"/>
        </a:defRPr>
      </a:lvl5pPr>
      <a:lvl6pPr marL="2286000">
        <a:defRPr>
          <a:uFillTx/>
          <a:latin typeface="+mn-lt"/>
          <a:ea typeface="+mn-ea"/>
          <a:cs typeface="+mn-cs"/>
        </a:defRPr>
      </a:lvl6pPr>
      <a:lvl7pPr marL="2743200">
        <a:defRPr>
          <a:uFillTx/>
          <a:latin typeface="+mn-lt"/>
          <a:ea typeface="+mn-ea"/>
          <a:cs typeface="+mn-cs"/>
        </a:defRPr>
      </a:lvl7pPr>
      <a:lvl8pPr marL="3200400">
        <a:defRPr>
          <a:uFillTx/>
          <a:latin typeface="+mn-lt"/>
          <a:ea typeface="+mn-ea"/>
          <a:cs typeface="+mn-cs"/>
        </a:defRPr>
      </a:lvl8pPr>
      <a:lvl9pPr marL="3657600">
        <a:defRPr>
          <a:uFillTx/>
          <a:latin typeface="+mn-lt"/>
          <a:ea typeface="+mn-ea"/>
          <a:cs typeface="+mn-cs"/>
        </a:defRPr>
      </a:lvl9pPr>
    </p:bodyStyle>
    <p:otherStyle xmlns:c="http://schemas.openxmlformats.org/drawingml/2006/chart" xmlns:pic="http://schemas.openxmlformats.org/drawingml/2006/picture" xmlns:dgm="http://schemas.openxmlformats.org/drawingml/2006/diagram">
      <a:lvl1pPr marL="0">
        <a:defRPr>
          <a:uFillTx/>
          <a:latin typeface="+mn-lt"/>
          <a:ea typeface="+mn-ea"/>
          <a:cs typeface="+mn-cs"/>
        </a:defRPr>
      </a:lvl1pPr>
      <a:lvl2pPr marL="457200">
        <a:defRPr>
          <a:uFillTx/>
          <a:latin typeface="+mn-lt"/>
          <a:ea typeface="+mn-ea"/>
          <a:cs typeface="+mn-cs"/>
        </a:defRPr>
      </a:lvl2pPr>
      <a:lvl3pPr marL="914400">
        <a:defRPr>
          <a:uFillTx/>
          <a:latin typeface="+mn-lt"/>
          <a:ea typeface="+mn-ea"/>
          <a:cs typeface="+mn-cs"/>
        </a:defRPr>
      </a:lvl3pPr>
      <a:lvl4pPr marL="1371600">
        <a:defRPr>
          <a:uFillTx/>
          <a:latin typeface="+mn-lt"/>
          <a:ea typeface="+mn-ea"/>
          <a:cs typeface="+mn-cs"/>
        </a:defRPr>
      </a:lvl4pPr>
      <a:lvl5pPr marL="1828800">
        <a:defRPr>
          <a:uFillTx/>
          <a:latin typeface="+mn-lt"/>
          <a:ea typeface="+mn-ea"/>
          <a:cs typeface="+mn-cs"/>
        </a:defRPr>
      </a:lvl5pPr>
      <a:lvl6pPr marL="2286000">
        <a:defRPr>
          <a:uFillTx/>
          <a:latin typeface="+mn-lt"/>
          <a:ea typeface="+mn-ea"/>
          <a:cs typeface="+mn-cs"/>
        </a:defRPr>
      </a:lvl6pPr>
      <a:lvl7pPr marL="2743200">
        <a:defRPr>
          <a:uFillTx/>
          <a:latin typeface="+mn-lt"/>
          <a:ea typeface="+mn-ea"/>
          <a:cs typeface="+mn-cs"/>
        </a:defRPr>
      </a:lvl7pPr>
      <a:lvl8pPr marL="3200400">
        <a:defRPr>
          <a:uFillTx/>
          <a:latin typeface="+mn-lt"/>
          <a:ea typeface="+mn-ea"/>
          <a:cs typeface="+mn-cs"/>
        </a:defRPr>
      </a:lvl8pPr>
      <a:lvl9pPr marL="3657600">
        <a:defRPr>
          <a:uFillTx/>
          <a:latin typeface="+mn-lt"/>
          <a:ea typeface="+mn-ea"/>
          <a:cs typeface="+mn-cs"/>
        </a:defRPr>
      </a:lvl9pPr>
    </p:otherStyle>
  </p:txStyles>
</p:sldMaster>
</file>

<file path=ppt/slideMasters/slideMaster2.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older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38150" y="59563"/>
            <a:ext cx="8667699" cy="124079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1" i="0" sz="2200">
                <a:solidFill>
                  <a:schemeClr val="bg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3" name="Holder 3"/>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06044" y="2271776"/>
            <a:ext cx="8435975" cy="4044315"/>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defRPr b="0" i="0" sz="2000">
                <a:solidFill>
                  <a:schemeClr val="tx1"/>
                </a:solidFill>
                <a:uFillTx/>
                <a:latin typeface="Arial"/>
                <a:cs typeface="Arial"/>
              </a:defRPr>
            </a:lvl1pPr>
          </a:lstStyle>
          <a:p>
            <a:endParaRPr>
              <a:uFillTx/>
            </a:endParaRPr>
          </a:p>
        </p:txBody>
      </p:sp>
      <p:sp>
        <p:nvSpPr>
          <p:cNvPr xmlns:c="http://schemas.openxmlformats.org/drawingml/2006/chart" xmlns:pic="http://schemas.openxmlformats.org/drawingml/2006/picture" xmlns:dgm="http://schemas.openxmlformats.org/drawingml/2006/diagram" id="5" name="Holder 5"/>
          <p:cNvSpPr xmlns:c="http://schemas.openxmlformats.org/drawingml/2006/chart" xmlns:pic="http://schemas.openxmlformats.org/drawingml/2006/picture" xmlns:dgm="http://schemas.openxmlformats.org/drawingml/2006/diagram">
            <a:spLocks noGrp="1"/>
          </p:cNvSpPr>
          <p:nvPr>
            <p:ph idx="6" sz="half" type="dt"/>
          </p:nvPr>
        </p:nvSpPr>
        <p:spPr xmlns:c="http://schemas.openxmlformats.org/drawingml/2006/chart" xmlns:pic="http://schemas.openxmlformats.org/drawingml/2006/picture" xmlns:dgm="http://schemas.openxmlformats.org/drawingml/2006/diagram">
          <a:xfrm>
            <a:off x="457200" y="6377940"/>
            <a:ext cx="2103120" cy="3429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lgn="l">
              <a:defRPr>
                <a:solidFill>
                  <a:schemeClr val="tx1">
                    <a:tint val="75000"/>
                  </a:schemeClr>
                </a:solidFill>
                <a:uFillTx/>
              </a:defRPr>
            </a:lvl1pPr>
          </a:lstStyle>
          <a:p>
            <a:fld id="{1D8BD707-D9CF-40AE-B4C6-C98DA3205C09}" type="datetimeFigureOut">
              <a:rPr lang="en-US">
                <a:uFillTx/>
              </a:rPr>
              <a:t>11/23/2018</a:t>
            </a:fld>
            <a:endParaRPr lang="en-US">
              <a:uFillTx/>
            </a:endParaRPr>
          </a:p>
        </p:txBody>
      </p:sp>
      <p:sp>
        <p:nvSpPr>
          <p:cNvPr xmlns:c="http://schemas.openxmlformats.org/drawingml/2006/chart" xmlns:pic="http://schemas.openxmlformats.org/drawingml/2006/picture" xmlns:dgm="http://schemas.openxmlformats.org/drawingml/2006/diagram" id="6" name="Holder 6"/>
          <p:cNvSpPr xmlns:c="http://schemas.openxmlformats.org/drawingml/2006/chart" xmlns:pic="http://schemas.openxmlformats.org/drawingml/2006/picture" xmlns:dgm="http://schemas.openxmlformats.org/drawingml/2006/diagram">
            <a:spLocks noGrp="1"/>
          </p:cNvSpPr>
          <p:nvPr>
            <p:ph idx="7" sz="quarter" type="sldNum"/>
          </p:nvPr>
        </p:nvSpPr>
        <p:spPr xmlns:c="http://schemas.openxmlformats.org/drawingml/2006/chart" xmlns:pic="http://schemas.openxmlformats.org/drawingml/2006/picture" xmlns:dgm="http://schemas.openxmlformats.org/drawingml/2006/diagram">
          <a:xfrm>
            <a:off x="6583680" y="6377940"/>
            <a:ext cx="2103120" cy="342900"/>
          </a:xfrm>
          <a:prstGeom prst="rect">
            <a:avLst/>
          </a:prstGeom>
        </p:spPr>
        <p:txBody xmlns:c="http://schemas.openxmlformats.org/drawingml/2006/chart" xmlns:pic="http://schemas.openxmlformats.org/drawingml/2006/picture" xmlns:dgm="http://schemas.openxmlformats.org/drawingml/2006/diagram">
          <a:bodyPr bIns="0" lIns="0" rIns="0" tIns="0" wrap="square">
            <a:spAutoFit/>
          </a:bodyPr>
          <a:lstStyle>
            <a:lvl1pPr algn="r">
              <a:defRPr>
                <a:solidFill>
                  <a:schemeClr val="tx1">
                    <a:tint val="75000"/>
                  </a:schemeClr>
                </a:solidFill>
                <a:uFillTx/>
              </a:defRPr>
            </a:lvl1pPr>
          </a:lstStyle>
          <a:p>
            <a:fld id="{B6F15528-21DE-4FAA-801E-634DDDAF4B2B}" type="slidenum">
              <a:t>‹#›</a:t>
            </a:fld>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7"/>
    <p:sldLayoutId r:id="rId2" id="2147483668"/>
    <p:sldLayoutId r:id="rId3" id="2147483669"/>
    <p:sldLayoutId r:id="rId4" id="2147483670"/>
    <p:sldLayoutId r:id="rId5" id="2147483671"/>
  </p:sldLayoutIdLst>
  <p:txStyles>
    <p:titleStyle xmlns:c="http://schemas.openxmlformats.org/drawingml/2006/chart" xmlns:pic="http://schemas.openxmlformats.org/drawingml/2006/picture" xmlns:dgm="http://schemas.openxmlformats.org/drawingml/2006/diagram">
      <a:lvl1pPr>
        <a:defRPr>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marL="0">
        <a:defRPr>
          <a:uFillTx/>
          <a:latin typeface="+mn-lt"/>
          <a:ea typeface="+mn-ea"/>
          <a:cs typeface="+mn-cs"/>
        </a:defRPr>
      </a:lvl1pPr>
      <a:lvl2pPr marL="457200">
        <a:defRPr>
          <a:uFillTx/>
          <a:latin typeface="+mn-lt"/>
          <a:ea typeface="+mn-ea"/>
          <a:cs typeface="+mn-cs"/>
        </a:defRPr>
      </a:lvl2pPr>
      <a:lvl3pPr marL="914400">
        <a:defRPr>
          <a:uFillTx/>
          <a:latin typeface="+mn-lt"/>
          <a:ea typeface="+mn-ea"/>
          <a:cs typeface="+mn-cs"/>
        </a:defRPr>
      </a:lvl3pPr>
      <a:lvl4pPr marL="1371600">
        <a:defRPr>
          <a:uFillTx/>
          <a:latin typeface="+mn-lt"/>
          <a:ea typeface="+mn-ea"/>
          <a:cs typeface="+mn-cs"/>
        </a:defRPr>
      </a:lvl4pPr>
      <a:lvl5pPr marL="1828800">
        <a:defRPr>
          <a:uFillTx/>
          <a:latin typeface="+mn-lt"/>
          <a:ea typeface="+mn-ea"/>
          <a:cs typeface="+mn-cs"/>
        </a:defRPr>
      </a:lvl5pPr>
      <a:lvl6pPr marL="2286000">
        <a:defRPr>
          <a:uFillTx/>
          <a:latin typeface="+mn-lt"/>
          <a:ea typeface="+mn-ea"/>
          <a:cs typeface="+mn-cs"/>
        </a:defRPr>
      </a:lvl6pPr>
      <a:lvl7pPr marL="2743200">
        <a:defRPr>
          <a:uFillTx/>
          <a:latin typeface="+mn-lt"/>
          <a:ea typeface="+mn-ea"/>
          <a:cs typeface="+mn-cs"/>
        </a:defRPr>
      </a:lvl7pPr>
      <a:lvl8pPr marL="3200400">
        <a:defRPr>
          <a:uFillTx/>
          <a:latin typeface="+mn-lt"/>
          <a:ea typeface="+mn-ea"/>
          <a:cs typeface="+mn-cs"/>
        </a:defRPr>
      </a:lvl8pPr>
      <a:lvl9pPr marL="3657600">
        <a:defRPr>
          <a:uFillTx/>
          <a:latin typeface="+mn-lt"/>
          <a:ea typeface="+mn-ea"/>
          <a:cs typeface="+mn-cs"/>
        </a:defRPr>
      </a:lvl9pPr>
    </p:bodyStyle>
    <p:otherStyle xmlns:c="http://schemas.openxmlformats.org/drawingml/2006/chart" xmlns:pic="http://schemas.openxmlformats.org/drawingml/2006/picture" xmlns:dgm="http://schemas.openxmlformats.org/drawingml/2006/diagram">
      <a:lvl1pPr marL="0">
        <a:defRPr>
          <a:uFillTx/>
          <a:latin typeface="+mn-lt"/>
          <a:ea typeface="+mn-ea"/>
          <a:cs typeface="+mn-cs"/>
        </a:defRPr>
      </a:lvl1pPr>
      <a:lvl2pPr marL="457200">
        <a:defRPr>
          <a:uFillTx/>
          <a:latin typeface="+mn-lt"/>
          <a:ea typeface="+mn-ea"/>
          <a:cs typeface="+mn-cs"/>
        </a:defRPr>
      </a:lvl2pPr>
      <a:lvl3pPr marL="914400">
        <a:defRPr>
          <a:uFillTx/>
          <a:latin typeface="+mn-lt"/>
          <a:ea typeface="+mn-ea"/>
          <a:cs typeface="+mn-cs"/>
        </a:defRPr>
      </a:lvl3pPr>
      <a:lvl4pPr marL="1371600">
        <a:defRPr>
          <a:uFillTx/>
          <a:latin typeface="+mn-lt"/>
          <a:ea typeface="+mn-ea"/>
          <a:cs typeface="+mn-cs"/>
        </a:defRPr>
      </a:lvl4pPr>
      <a:lvl5pPr marL="1828800">
        <a:defRPr>
          <a:uFillTx/>
          <a:latin typeface="+mn-lt"/>
          <a:ea typeface="+mn-ea"/>
          <a:cs typeface="+mn-cs"/>
        </a:defRPr>
      </a:lvl5pPr>
      <a:lvl6pPr marL="2286000">
        <a:defRPr>
          <a:uFillTx/>
          <a:latin typeface="+mn-lt"/>
          <a:ea typeface="+mn-ea"/>
          <a:cs typeface="+mn-cs"/>
        </a:defRPr>
      </a:lvl6pPr>
      <a:lvl7pPr marL="2743200">
        <a:defRPr>
          <a:uFillTx/>
          <a:latin typeface="+mn-lt"/>
          <a:ea typeface="+mn-ea"/>
          <a:cs typeface="+mn-cs"/>
        </a:defRPr>
      </a:lvl7pPr>
      <a:lvl8pPr marL="3200400">
        <a:defRPr>
          <a:uFillTx/>
          <a:latin typeface="+mn-lt"/>
          <a:ea typeface="+mn-ea"/>
          <a:cs typeface="+mn-cs"/>
        </a:defRPr>
      </a:lvl8pPr>
      <a:lvl9pPr marL="3657600">
        <a:defRPr>
          <a:uFillTx/>
          <a:latin typeface="+mn-lt"/>
          <a:ea typeface="+mn-ea"/>
          <a:cs typeface="+mn-cs"/>
        </a:defRPr>
      </a:lvl9pPr>
    </p:otherStyle>
  </p:txStyles>
</p:sldMaster>
</file>

<file path=ppt/slideMasters/slideMaster3.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rgbClr val="000066"/>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26"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457200" y="274638"/>
            <a:ext cx="8229600" cy="114300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20" compatLnSpc="1" lIns="91440" numCol="1" rIns="91440" tIns="45720" vert="horz" wrap="square">
            <a:prstTxWarp prst="textNoShape">
              <a:avLst/>
            </a:prstTxWarp>
          </a:bodyPr>
          <a:lstStyle/>
          <a:p>
            <a:pPr lvl="0"/>
            <a:r>
              <a:rPr altLang="en-US" lang="en-US">
                <a:uFillTx/>
              </a:rPr>
              <a:t>Click to edit Master title style</a:t>
            </a:r>
          </a:p>
        </p:txBody>
      </p:sp>
      <p:sp>
        <p:nvSpPr>
          <p:cNvPr xmlns:c="http://schemas.openxmlformats.org/drawingml/2006/chart" xmlns:pic="http://schemas.openxmlformats.org/drawingml/2006/picture" xmlns:dgm="http://schemas.openxmlformats.org/drawingml/2006/diagram" id="1027"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457200" y="1600200"/>
            <a:ext cx="8229600" cy="4525963"/>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lvl="0"/>
            <a:r>
              <a:rPr altLang="en-US" lang="en-US">
                <a:uFillTx/>
              </a:rPr>
              <a:t>Click to edit Master text styles</a:t>
            </a:r>
          </a:p>
          <a:p>
            <a:pPr lvl="1"/>
            <a:r>
              <a:rPr altLang="en-US" lang="en-US">
                <a:uFillTx/>
              </a:rPr>
              <a:t>Second level</a:t>
            </a:r>
          </a:p>
          <a:p>
            <a:pPr lvl="2"/>
            <a:r>
              <a:rPr altLang="en-US" lang="en-US">
                <a:uFillTx/>
              </a:rPr>
              <a:t>Third level</a:t>
            </a:r>
          </a:p>
          <a:p>
            <a:pPr lvl="3"/>
            <a:r>
              <a:rPr altLang="en-US" lang="en-US">
                <a:uFillTx/>
              </a:rPr>
              <a:t>Fourth level</a:t>
            </a:r>
          </a:p>
          <a:p>
            <a:pPr lvl="4"/>
            <a:r>
              <a:rPr altLang="en-US" lang="en-US">
                <a:uFillTx/>
              </a:rPr>
              <a:t>Fifth level</a:t>
            </a:r>
          </a:p>
        </p:txBody>
      </p:sp>
      <p:sp>
        <p:nvSpPr>
          <p:cNvPr xmlns:c="http://schemas.openxmlformats.org/drawingml/2006/chart" xmlns:pic="http://schemas.openxmlformats.org/drawingml/2006/picture" xmlns:dgm="http://schemas.openxmlformats.org/drawingml/2006/diagram" id="19460" name="Rectangle 4"/>
          <p:cNvSpPr xmlns:c="http://schemas.openxmlformats.org/drawingml/2006/chart" xmlns:pic="http://schemas.openxmlformats.org/drawingml/2006/picture" xmlns:dgm="http://schemas.openxmlformats.org/drawingml/2006/diagram">
            <a:spLocks noChangeArrowheads="1" noGrp="1"/>
          </p:cNvSpPr>
          <p:nvPr>
            <p:ph idx="2" sz="half" type="dt"/>
          </p:nvPr>
        </p:nvSpPr>
        <p:spPr xmlns:c="http://schemas.openxmlformats.org/drawingml/2006/chart" xmlns:pic="http://schemas.openxmlformats.org/drawingml/2006/picture" xmlns:dgm="http://schemas.openxmlformats.org/drawingml/2006/diagram" bwMode="auto">
          <a:xfrm>
            <a:off x="457200" y="6245225"/>
            <a:ext cx="2133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eaLnBrk="1" hangingPunct="1">
              <a:defRPr sz="1400">
                <a:uFillTx/>
                <a:latin charset="0" typeface="Arial"/>
              </a:defRPr>
            </a:lvl1pPr>
          </a:lstStyle>
          <a:p>
            <a:pPr fontAlgn="base">
              <a:spcBef>
                <a:spcPct val="0"/>
              </a:spcBef>
              <a:spcAft>
                <a:spcPct val="0"/>
              </a:spcAft>
              <a:defRPr>
                <a:uFillTx/>
              </a:defRPr>
            </a:pPr>
            <a:endParaRPr lang="vi-VN">
              <a:solidFill>
                <a:srgbClr val="FFFFFF"/>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19461" name="Rectangle 5"/>
          <p:cNvSpPr xmlns:c="http://schemas.openxmlformats.org/drawingml/2006/chart" xmlns:pic="http://schemas.openxmlformats.org/drawingml/2006/picture" xmlns:dgm="http://schemas.openxmlformats.org/drawingml/2006/diagram">
            <a:spLocks noChangeArrowheads="1" noGrp="1"/>
          </p:cNvSpPr>
          <p:nvPr>
            <p:ph idx="3" sz="quarter" type="ftr"/>
          </p:nvPr>
        </p:nvSpPr>
        <p:spPr xmlns:c="http://schemas.openxmlformats.org/drawingml/2006/chart" xmlns:pic="http://schemas.openxmlformats.org/drawingml/2006/picture" xmlns:dgm="http://schemas.openxmlformats.org/drawingml/2006/diagram" bwMode="auto">
          <a:xfrm>
            <a:off x="3124200" y="6245225"/>
            <a:ext cx="2895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lgn="ctr" eaLnBrk="1" hangingPunct="1">
              <a:defRPr sz="1400">
                <a:uFillTx/>
                <a:latin charset="0" typeface="Arial"/>
              </a:defRPr>
            </a:lvl1pPr>
          </a:lstStyle>
          <a:p>
            <a:pPr fontAlgn="base">
              <a:spcBef>
                <a:spcPct val="0"/>
              </a:spcBef>
              <a:spcAft>
                <a:spcPct val="0"/>
              </a:spcAft>
              <a:defRPr>
                <a:uFillTx/>
              </a:defRPr>
            </a:pPr>
            <a:endParaRPr lang="vi-VN">
              <a:solidFill>
                <a:srgbClr val="FFFFFF"/>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19462" name="Rectangle 6"/>
          <p:cNvSpPr xmlns:c="http://schemas.openxmlformats.org/drawingml/2006/chart" xmlns:pic="http://schemas.openxmlformats.org/drawingml/2006/picture" xmlns:dgm="http://schemas.openxmlformats.org/drawingml/2006/diagram">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6553200" y="6245225"/>
            <a:ext cx="2133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lgn="r" eaLnBrk="1" hangingPunct="1">
              <a:defRPr smtClean="0" sz="1400">
                <a:uFillTx/>
              </a:defRPr>
            </a:lvl1pPr>
          </a:lstStyle>
          <a:p>
            <a:pPr fontAlgn="base">
              <a:spcBef>
                <a:spcPct val="0"/>
              </a:spcBef>
              <a:spcAft>
                <a:spcPct val="0"/>
              </a:spcAft>
              <a:defRPr>
                <a:uFillTx/>
              </a:defRPr>
            </a:pPr>
            <a:fld id="{6AE996C3-4632-4CB1-84C2-5D9DD1C68A87}" type="slidenum">
              <a:rPr altLang="en-US" lang="en-US">
                <a:solidFill>
                  <a:srgbClr val="FFFFFF"/>
                </a:solidFill>
                <a:uFillTx/>
                <a:ea charset="-128" pitchFamily="34" typeface="MS PGothic"/>
              </a:rPr>
              <a:pPr fontAlgn="base">
                <a:spcBef>
                  <a:spcPct val="0"/>
                </a:spcBef>
                <a:spcAft>
                  <a:spcPct val="0"/>
                </a:spcAft>
                <a:defRPr>
                  <a:uFillTx/>
                </a:defRPr>
              </a:pPr>
              <a:t>‹#›</a:t>
            </a:fld>
            <a:endParaRPr altLang="en-US" lang="en-US">
              <a:solidFill>
                <a:srgbClr val="FFFFFF"/>
              </a:solidFill>
              <a:uFillTx/>
              <a:ea charset="-128" pitchFamily="34" typeface="MS PGothic"/>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dk2" bg2="dk1" folHlink="folHlink" hlink="hlink" tx1="lt1" tx2="lt2"/>
  <p:sldLayoutIdLst>
    <p:sldLayoutId r:id="rId1" id="2147483679"/>
    <p:sldLayoutId r:id="rId2" id="2147483680"/>
    <p:sldLayoutId r:id="rId3" id="2147483681"/>
    <p:sldLayoutId r:id="rId4" id="2147483682"/>
    <p:sldLayoutId r:id="rId5" id="2147483683"/>
    <p:sldLayoutId r:id="rId6" id="2147483684"/>
    <p:sldLayoutId r:id="rId7" id="2147483685"/>
    <p:sldLayoutId r:id="rId8" id="2147483686"/>
    <p:sldLayoutId r:id="rId9" id="2147483687"/>
    <p:sldLayoutId r:id="rId10" id="2147483688"/>
    <p:sldLayoutId r:id="rId11" id="2147483689"/>
    <p:sldLayoutId r:id="rId12" id="2147483690"/>
    <p:sldLayoutId r:id="rId13" id="2147483691"/>
    <p:sldLayoutId r:id="rId14" id="2147483692"/>
  </p:sldLayoutIdLst>
  <p:hf dt="0" ftr="0" hdr="0" sldNum="0"/>
  <p:txStyles>
    <p:titleStyle xmlns:c="http://schemas.openxmlformats.org/drawingml/2006/chart" xmlns:pic="http://schemas.openxmlformats.org/drawingml/2006/picture" xmlns:dgm="http://schemas.openxmlformats.org/drawingml/2006/diagram">
      <a:lvl1pPr algn="ctr" eaLnBrk="0" fontAlgn="base" hangingPunct="0" rtl="0">
        <a:spcBef>
          <a:spcPct val="0"/>
        </a:spcBef>
        <a:spcAft>
          <a:spcPct val="0"/>
        </a:spcAft>
        <a:defRPr b="1" sz="3400">
          <a:solidFill>
            <a:schemeClr val="tx2"/>
          </a:solidFill>
          <a:uFillTx/>
          <a:latin typeface="+mj-lt"/>
          <a:ea charset="-128" pitchFamily="34" typeface="MS PGothic"/>
          <a:cs charset="0" typeface="ＭＳ Ｐゴシック"/>
        </a:defRPr>
      </a:lvl1pPr>
      <a:lvl2pPr algn="ctr" eaLnBrk="0" fontAlgn="base" hangingPunct="0" rtl="0">
        <a:spcBef>
          <a:spcPct val="0"/>
        </a:spcBef>
        <a:spcAft>
          <a:spcPct val="0"/>
        </a:spcAft>
        <a:defRPr b="1" sz="3400">
          <a:solidFill>
            <a:schemeClr val="tx2"/>
          </a:solidFill>
          <a:uFillTx/>
          <a:latin charset="0" pitchFamily="34" typeface="Arial"/>
          <a:ea charset="-128" pitchFamily="34" typeface="MS PGothic"/>
          <a:cs charset="0" typeface="ＭＳ Ｐゴシック"/>
        </a:defRPr>
      </a:lvl2pPr>
      <a:lvl3pPr algn="ctr" eaLnBrk="0" fontAlgn="base" hangingPunct="0" rtl="0">
        <a:spcBef>
          <a:spcPct val="0"/>
        </a:spcBef>
        <a:spcAft>
          <a:spcPct val="0"/>
        </a:spcAft>
        <a:defRPr b="1" sz="3400">
          <a:solidFill>
            <a:schemeClr val="tx2"/>
          </a:solidFill>
          <a:uFillTx/>
          <a:latin charset="0" pitchFamily="34" typeface="Arial"/>
          <a:ea charset="-128" pitchFamily="34" typeface="MS PGothic"/>
          <a:cs charset="0" typeface="ＭＳ Ｐゴシック"/>
        </a:defRPr>
      </a:lvl3pPr>
      <a:lvl4pPr algn="ctr" eaLnBrk="0" fontAlgn="base" hangingPunct="0" rtl="0">
        <a:spcBef>
          <a:spcPct val="0"/>
        </a:spcBef>
        <a:spcAft>
          <a:spcPct val="0"/>
        </a:spcAft>
        <a:defRPr b="1" sz="3400">
          <a:solidFill>
            <a:schemeClr val="tx2"/>
          </a:solidFill>
          <a:uFillTx/>
          <a:latin charset="0" pitchFamily="34" typeface="Arial"/>
          <a:ea charset="-128" pitchFamily="34" typeface="MS PGothic"/>
          <a:cs charset="0" typeface="ＭＳ Ｐゴシック"/>
        </a:defRPr>
      </a:lvl4pPr>
      <a:lvl5pPr algn="ctr" eaLnBrk="0" fontAlgn="base" hangingPunct="0" rtl="0">
        <a:spcBef>
          <a:spcPct val="0"/>
        </a:spcBef>
        <a:spcAft>
          <a:spcPct val="0"/>
        </a:spcAft>
        <a:defRPr b="1" sz="3400">
          <a:solidFill>
            <a:schemeClr val="tx2"/>
          </a:solidFill>
          <a:uFillTx/>
          <a:latin charset="0" pitchFamily="34" typeface="Arial"/>
          <a:ea charset="-128" pitchFamily="34" typeface="MS PGothic"/>
          <a:cs charset="0" typeface="ＭＳ Ｐゴシック"/>
        </a:defRPr>
      </a:lvl5pPr>
      <a:lvl6pPr algn="ctr" fontAlgn="base" marL="457200" rtl="0">
        <a:spcBef>
          <a:spcPct val="0"/>
        </a:spcBef>
        <a:spcAft>
          <a:spcPct val="0"/>
        </a:spcAft>
        <a:defRPr b="1" sz="3400">
          <a:solidFill>
            <a:schemeClr val="tx2"/>
          </a:solidFill>
          <a:uFillTx/>
          <a:latin charset="0" pitchFamily="34" typeface="Arial"/>
        </a:defRPr>
      </a:lvl6pPr>
      <a:lvl7pPr algn="ctr" fontAlgn="base" marL="914400" rtl="0">
        <a:spcBef>
          <a:spcPct val="0"/>
        </a:spcBef>
        <a:spcAft>
          <a:spcPct val="0"/>
        </a:spcAft>
        <a:defRPr b="1" sz="3400">
          <a:solidFill>
            <a:schemeClr val="tx2"/>
          </a:solidFill>
          <a:uFillTx/>
          <a:latin charset="0" pitchFamily="34" typeface="Arial"/>
        </a:defRPr>
      </a:lvl7pPr>
      <a:lvl8pPr algn="ctr" fontAlgn="base" marL="1371600" rtl="0">
        <a:spcBef>
          <a:spcPct val="0"/>
        </a:spcBef>
        <a:spcAft>
          <a:spcPct val="0"/>
        </a:spcAft>
        <a:defRPr b="1" sz="3400">
          <a:solidFill>
            <a:schemeClr val="tx2"/>
          </a:solidFill>
          <a:uFillTx/>
          <a:latin charset="0" pitchFamily="34" typeface="Arial"/>
        </a:defRPr>
      </a:lvl8pPr>
      <a:lvl9pPr algn="ctr" fontAlgn="base" marL="1828800" rtl="0">
        <a:spcBef>
          <a:spcPct val="0"/>
        </a:spcBef>
        <a:spcAft>
          <a:spcPct val="0"/>
        </a:spcAft>
        <a:defRPr b="1" sz="3400">
          <a:solidFill>
            <a:schemeClr val="tx2"/>
          </a:solidFill>
          <a:uFillTx/>
          <a:latin charset="0" pitchFamily="34" typeface="Arial"/>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spcBef>
          <a:spcPct val="20000"/>
        </a:spcBef>
        <a:spcAft>
          <a:spcPct val="0"/>
        </a:spcAft>
        <a:buChar char="•"/>
        <a:defRPr b="1" sz="2800">
          <a:solidFill>
            <a:schemeClr val="tx1"/>
          </a:solidFill>
          <a:uFillTx/>
          <a:latin typeface="+mn-lt"/>
          <a:ea charset="-128" pitchFamily="34" typeface="MS PGothic"/>
          <a:cs charset="0" typeface="ＭＳ Ｐゴシック"/>
        </a:defRPr>
      </a:lvl1pPr>
      <a:lvl2pPr algn="l" eaLnBrk="0" fontAlgn="base" hangingPunct="0" indent="-285750" marL="742950" rtl="0">
        <a:spcBef>
          <a:spcPct val="20000"/>
        </a:spcBef>
        <a:spcAft>
          <a:spcPct val="0"/>
        </a:spcAft>
        <a:buChar char="–"/>
        <a:defRPr b="1" sz="2400">
          <a:solidFill>
            <a:schemeClr val="tx1"/>
          </a:solidFill>
          <a:uFillTx/>
          <a:latin typeface="+mn-lt"/>
          <a:ea charset="-128" pitchFamily="34" typeface="MS PGothic"/>
        </a:defRPr>
      </a:lvl2pPr>
      <a:lvl3pPr algn="l" eaLnBrk="0" fontAlgn="base" hangingPunct="0" indent="-228600" marL="1143000" rtl="0">
        <a:spcBef>
          <a:spcPct val="20000"/>
        </a:spcBef>
        <a:spcAft>
          <a:spcPct val="0"/>
        </a:spcAft>
        <a:buChar char="•"/>
        <a:defRPr b="1" sz="2000">
          <a:solidFill>
            <a:schemeClr val="tx1"/>
          </a:solidFill>
          <a:uFillTx/>
          <a:latin typeface="+mn-lt"/>
          <a:ea charset="-128" pitchFamily="34" typeface="MS PGothic"/>
        </a:defRPr>
      </a:lvl3pPr>
      <a:lvl4pPr algn="l" eaLnBrk="0" fontAlgn="base" hangingPunct="0" indent="-228600" marL="1600200" rtl="0">
        <a:spcBef>
          <a:spcPct val="20000"/>
        </a:spcBef>
        <a:spcAft>
          <a:spcPct val="0"/>
        </a:spcAft>
        <a:buChar char="–"/>
        <a:defRPr b="1" sz="2000">
          <a:solidFill>
            <a:schemeClr val="tx1"/>
          </a:solidFill>
          <a:uFillTx/>
          <a:latin typeface="+mn-lt"/>
          <a:ea charset="-128" pitchFamily="34" typeface="MS PGothic"/>
        </a:defRPr>
      </a:lvl4pPr>
      <a:lvl5pPr algn="l" eaLnBrk="0" fontAlgn="base" hangingPunct="0" indent="-228600" marL="2057400" rtl="0">
        <a:spcBef>
          <a:spcPct val="20000"/>
        </a:spcBef>
        <a:spcAft>
          <a:spcPct val="0"/>
        </a:spcAft>
        <a:buChar char="»"/>
        <a:defRPr b="1" sz="2000">
          <a:solidFill>
            <a:schemeClr val="tx1"/>
          </a:solidFill>
          <a:uFillTx/>
          <a:latin typeface="+mn-lt"/>
          <a:ea charset="-128" pitchFamily="34" typeface="MS PGothic"/>
        </a:defRPr>
      </a:lvl5pPr>
      <a:lvl6pPr algn="l" fontAlgn="base" indent="-228600" marL="2514600" rtl="0">
        <a:spcBef>
          <a:spcPct val="20000"/>
        </a:spcBef>
        <a:spcAft>
          <a:spcPct val="0"/>
        </a:spcAft>
        <a:buChar char="»"/>
        <a:defRPr b="1">
          <a:solidFill>
            <a:schemeClr val="tx1"/>
          </a:solidFill>
          <a:uFillTx/>
          <a:latin typeface="+mn-lt"/>
        </a:defRPr>
      </a:lvl6pPr>
      <a:lvl7pPr algn="l" fontAlgn="base" indent="-228600" marL="2971800" rtl="0">
        <a:spcBef>
          <a:spcPct val="20000"/>
        </a:spcBef>
        <a:spcAft>
          <a:spcPct val="0"/>
        </a:spcAft>
        <a:buChar char="»"/>
        <a:defRPr b="1">
          <a:solidFill>
            <a:schemeClr val="tx1"/>
          </a:solidFill>
          <a:uFillTx/>
          <a:latin typeface="+mn-lt"/>
        </a:defRPr>
      </a:lvl7pPr>
      <a:lvl8pPr algn="l" fontAlgn="base" indent="-228600" marL="3429000" rtl="0">
        <a:spcBef>
          <a:spcPct val="20000"/>
        </a:spcBef>
        <a:spcAft>
          <a:spcPct val="0"/>
        </a:spcAft>
        <a:buChar char="»"/>
        <a:defRPr b="1">
          <a:solidFill>
            <a:schemeClr val="tx1"/>
          </a:solidFill>
          <a:uFillTx/>
          <a:latin typeface="+mn-lt"/>
        </a:defRPr>
      </a:lvl8pPr>
      <a:lvl9pPr algn="l" fontAlgn="base" indent="-228600" marL="3886200" rtl="0">
        <a:spcBef>
          <a:spcPct val="20000"/>
        </a:spcBef>
        <a:spcAft>
          <a:spcPct val="0"/>
        </a:spcAft>
        <a:buChar char="»"/>
        <a:defRPr b="1">
          <a:solidFill>
            <a:schemeClr val="tx1"/>
          </a:solidFill>
          <a:uFillTx/>
          <a:latin typeface="+mn-lt"/>
        </a:defRPr>
      </a:lvl9pPr>
    </p:bodyStyle>
    <p:otherStyle xmlns:c="http://schemas.openxmlformats.org/drawingml/2006/chart" xmlns:pic="http://schemas.openxmlformats.org/drawingml/2006/picture" xmlns:dgm="http://schemas.openxmlformats.org/drawingml/2006/diagram">
      <a:defPPr>
        <a:defRPr lang="vi-VN">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Masters/slideMaster4.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8650" y="365126"/>
            <a:ext cx="7886700" cy="132556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8650" y="1825625"/>
            <a:ext cx="788670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628650" y="6356351"/>
            <a:ext cx="20574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pPr defTabSz="457200"/>
            <a:fld id="{0AD6016D-143E-4D3E-B3F5-54C1F6C58C31}" type="datetimeFigureOut">
              <a:rPr lang="en-US" smtClean="0">
                <a:solidFill>
                  <a:srgbClr val="000000">
                    <a:tint val="75000"/>
                  </a:srgbClr>
                </a:solidFill>
                <a:uFillTx/>
              </a:rPr>
              <a:pPr defTabSz="457200"/>
              <a:t>11/23/2018</a:t>
            </a:fld>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3028950" y="6356351"/>
            <a:ext cx="30861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pPr defTabSz="457200"/>
            <a:endParaRPr lang="en-US">
              <a:solidFill>
                <a:srgbClr val="000000">
                  <a:tint val="75000"/>
                </a:srgbClr>
              </a:solidFill>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6457950" y="6356351"/>
            <a:ext cx="20574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pPr defTabSz="457200"/>
            <a:fld id="{D920F08C-85A0-4888-AE7F-096370C66935}" type="slidenum">
              <a:rPr lang="en-US" smtClean="0">
                <a:solidFill>
                  <a:srgbClr val="000000">
                    <a:tint val="75000"/>
                  </a:srgbClr>
                </a:solidFill>
                <a:uFillTx/>
              </a:rPr>
              <a:pPr defTabSz="457200"/>
              <a:t>‹#›</a:t>
            </a:fld>
            <a:endParaRPr lang="en-US">
              <a:solidFill>
                <a:srgbClr val="000000">
                  <a:tint val="75000"/>
                </a:srgbClr>
              </a:solidFill>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706"/>
    <p:sldLayoutId r:id="rId2" id="2147483707"/>
    <p:sldLayoutId r:id="rId3" id="2147483708"/>
    <p:sldLayoutId r:id="rId4" id="2147483709"/>
    <p:sldLayoutId r:id="rId5" id="2147483710"/>
    <p:sldLayoutId r:id="rId6" id="2147483711"/>
    <p:sldLayoutId r:id="rId7" id="2147483712"/>
    <p:sldLayoutId r:id="rId8" id="2147483713"/>
    <p:sldLayoutId r:id="rId9" id="2147483714"/>
    <p:sldLayoutId r:id="rId10" id="2147483715"/>
    <p:sldLayoutId r:id="rId11" id="2147483716"/>
  </p:sldLayoutIdLst>
  <p:txStyles>
    <p:titleStyle xmlns:c="http://schemas.openxmlformats.org/drawingml/2006/chart" xmlns:pic="http://schemas.openxmlformats.org/drawingml/2006/picture" xmlns:dgm="http://schemas.openxmlformats.org/drawingml/2006/diagram">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Masters/slideMaster5.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24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bwMode="auto">
          <a:xfrm>
            <a:off x="457200" y="152400"/>
            <a:ext cx="8382000" cy="960438"/>
          </a:xfrm>
          <a:prstGeom prst="rect">
            <a:avLst/>
          </a:prstGeom>
          <a:noFill/>
          <a:ln>
            <a:noFill/>
          </a:ln>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lang="en-US">
                <a:uFillTx/>
              </a:rPr>
              <a:t>Click to edit Master title style</a:t>
            </a:r>
          </a:p>
        </p:txBody>
      </p:sp>
      <p:sp>
        <p:nvSpPr>
          <p:cNvPr xmlns:c="http://schemas.openxmlformats.org/drawingml/2006/chart" xmlns:pic="http://schemas.openxmlformats.org/drawingml/2006/picture" xmlns:dgm="http://schemas.openxmlformats.org/drawingml/2006/diagram" id="1024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bwMode="auto">
          <a:xfrm>
            <a:off x="457200" y="1219200"/>
            <a:ext cx="8382000" cy="4816475"/>
          </a:xfrm>
          <a:prstGeom prst="rect">
            <a:avLst/>
          </a:prstGeom>
          <a:noFill/>
          <a:ln>
            <a:noFill/>
          </a:ln>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grpSp>
        <p:nvGrpSpPr>
          <p:cNvPr xmlns:c="http://schemas.openxmlformats.org/drawingml/2006/chart" xmlns:pic="http://schemas.openxmlformats.org/drawingml/2006/picture" xmlns:dgm="http://schemas.openxmlformats.org/drawingml/2006/diagram" id="10244" name="Group 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36525" y="-136525"/>
            <a:ext cx="9417050" cy="7131050"/>
            <a:chOff x="-137160" y="-137160"/>
            <a:chExt cx="9418320" cy="7132320"/>
          </a:xfrm>
        </p:grpSpPr>
        <p:cxnSp>
          <p:nvCxnSpPr>
            <p:cNvPr xmlns:c="http://schemas.openxmlformats.org/drawingml/2006/chart" xmlns:pic="http://schemas.openxmlformats.org/drawingml/2006/picture" xmlns:dgm="http://schemas.openxmlformats.org/drawingml/2006/diagram" id="12" name="Straight Connector 11"/>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685276"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3" name="Straight Connector 12"/>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4" name="Straight Connector 13"/>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685276"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5" name="Straight Connector 14"/>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8458724"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6" name="Straight Connector 15"/>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4479913"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7" name="Straight Connector 16"/>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4479913"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8" name="Straight Connector 1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4664087" y="-137160"/>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9" name="Straight Connector 1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flipV="1">
              <a:off x="4664087" y="6903069"/>
              <a:ext cx="0" cy="92091"/>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8" name="Straight Connector 27"/>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1509371"/>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9" name="Straight Connector 28"/>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60345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0" name="Straight Connector 29"/>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1509371"/>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1" name="Straight Connector 30"/>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6034552"/>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3" name="Straight Connector 22"/>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9189073" y="456671"/>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4" name="Straight Connector 23"/>
            <p:cNvCxnSpPr xmlns:c="http://schemas.openxmlformats.org/drawingml/2006/chart" xmlns:pic="http://schemas.openxmlformats.org/drawingml/2006/picture" xmlns:dgm="http://schemas.openxmlformats.org/drawingml/2006/diagram"/>
            <p:nvPr userDrawn="1"/>
          </p:nvCxnSpPr>
          <p:spPr xmlns:c="http://schemas.openxmlformats.org/drawingml/2006/chart" xmlns:pic="http://schemas.openxmlformats.org/drawingml/2006/picture" xmlns:dgm="http://schemas.openxmlformats.org/drawingml/2006/diagram">
            <a:xfrm>
              <a:off x="-137160" y="456671"/>
              <a:ext cx="92087" cy="0"/>
            </a:xfrm>
            <a:prstGeom prst="line">
              <a:avLst/>
            </a:prstGeom>
            <a:ln w="6350">
              <a:solidFill>
                <a:srgbClr val="737373"/>
              </a:solidFill>
            </a:ln>
          </p:spPr>
          <p:style xmlns:c="http://schemas.openxmlformats.org/drawingml/2006/chart" xmlns:pic="http://schemas.openxmlformats.org/drawingml/2006/picture" xmlns:dgm="http://schemas.openxmlformats.org/drawingml/2006/diagram">
            <a:lnRef idx="2">
              <a:schemeClr val="accent1"/>
            </a:lnRef>
            <a:fillRef idx="0">
              <a:schemeClr val="accent1"/>
            </a:fillRef>
            <a:effectRef idx="1">
              <a:schemeClr val="accent1"/>
            </a:effectRef>
            <a:fontRef idx="minor">
              <a:schemeClr val="tx1"/>
            </a:fontRef>
          </p:style>
        </p:cxnSp>
      </p:gr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685800" y="6629400"/>
            <a:ext cx="228600" cy="228600"/>
          </a:xfrm>
          <a:prstGeom prst="rect">
            <a:avLst/>
          </a:prstGeom>
        </p:spPr>
        <p:txBody xmlns:c="http://schemas.openxmlformats.org/drawingml/2006/chart" xmlns:pic="http://schemas.openxmlformats.org/drawingml/2006/picture" xmlns:dgm="http://schemas.openxmlformats.org/drawingml/2006/diagram">
          <a:bodyPr anchor="t" anchorCtr="0" bIns="0" lIns="0" rIns="0" rtlCol="0" tIns="0" vert="horz"/>
          <a:lstStyle>
            <a:lvl1pPr fontAlgn="auto">
              <a:spcBef>
                <a:spcPts val="0"/>
              </a:spcBef>
              <a:spcAft>
                <a:spcPts val="0"/>
              </a:spcAft>
              <a:defRPr lang="en-US" sz="700">
                <a:solidFill>
                  <a:srgbClr val="7F7F7F"/>
                </a:solidFill>
                <a:uFillTx/>
                <a:latin typeface="Arial"/>
                <a:ea typeface="+mn-ea"/>
              </a:defRPr>
            </a:lvl1pPr>
          </a:lstStyle>
          <a:p>
            <a:pPr>
              <a:defRPr>
                <a:uFillTx/>
              </a:defRPr>
            </a:pPr>
            <a:fld id="{639C027E-E751-4059-8C74-2DF361F43970}" type="slidenum">
              <a:rPr lang="uk-UA">
                <a:uFillTx/>
              </a:rPr>
              <a:pPr>
                <a:defRPr>
                  <a:uFillTx/>
                </a:defRPr>
              </a:pPr>
              <a:t>‹#›</a:t>
            </a:fld>
            <a:endParaRPr dirty="0" lang="uk-UA">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914400" y="6629400"/>
            <a:ext cx="5715000" cy="228600"/>
          </a:xfrm>
          <a:prstGeom prst="rect">
            <a:avLst/>
          </a:prstGeom>
          <a:noFill/>
        </p:spPr>
        <p:txBody xmlns:c="http://schemas.openxmlformats.org/drawingml/2006/chart" xmlns:pic="http://schemas.openxmlformats.org/drawingml/2006/picture" xmlns:dgm="http://schemas.openxmlformats.org/drawingml/2006/diagram">
          <a:bodyPr anchor="t" anchorCtr="0" bIns="0" lIns="0" rIns="0" rtlCol="0" tIns="0" wrap="square">
            <a:noAutofit/>
          </a:bodyPr>
          <a:lstStyle>
            <a:lvl1pPr fontAlgn="auto">
              <a:spcBef>
                <a:spcPts val="0"/>
              </a:spcBef>
              <a:spcAft>
                <a:spcPts val="0"/>
              </a:spcAft>
              <a:defRPr lang="en-US" sz="700">
                <a:solidFill>
                  <a:srgbClr val="7F7F7F"/>
                </a:solidFill>
                <a:uFillTx/>
                <a:latin typeface="Arial"/>
                <a:ea typeface="+mn-ea"/>
              </a:defRPr>
            </a:lvl1pPr>
          </a:lstStyle>
          <a:p>
            <a:pPr>
              <a:defRPr>
                <a:uFillTx/>
              </a:defRPr>
            </a:pPr>
            <a:r>
              <a:rPr>
                <a:uFillTx/>
              </a:rPr>
              <a:t>Business Use Only</a:t>
            </a: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745"/>
    <p:sldLayoutId r:id="rId2" id="2147483746"/>
    <p:sldLayoutId r:id="rId3" id="2147483747"/>
    <p:sldLayoutId r:id="rId4" id="2147483748"/>
    <p:sldLayoutId r:id="rId5" id="2147483749"/>
    <p:sldLayoutId r:id="rId6" id="2147483750"/>
    <p:sldLayoutId r:id="rId7" id="2147483751"/>
    <p:sldLayoutId r:id="rId8" id="2147483752"/>
    <p:sldLayoutId r:id="rId9" id="2147483753"/>
    <p:sldLayoutId r:id="rId10" id="2147483754"/>
    <p:sldLayoutId r:id="rId11" id="2147483755"/>
    <p:sldLayoutId r:id="rId12" id="2147483756"/>
    <p:sldLayoutId r:id="rId13" id="2147483757"/>
    <p:sldLayoutId r:id="rId14" id="2147483758"/>
    <p:sldLayoutId r:id="rId15" id="2147483759"/>
    <p:sldLayoutId r:id="rId16" id="2147483760"/>
  </p:sldLayoutIdLst>
  <p:hf dt="0" hdr="0"/>
  <p:txStyles>
    <p:titleStyle xmlns:c="http://schemas.openxmlformats.org/drawingml/2006/chart" xmlns:pic="http://schemas.openxmlformats.org/drawingml/2006/picture" xmlns:dgm="http://schemas.openxmlformats.org/drawingml/2006/diagram">
      <a:lvl1pPr algn="ctr" eaLnBrk="0" fontAlgn="base" hangingPunct="0" rtl="0">
        <a:lnSpc>
          <a:spcPct val="95000"/>
        </a:lnSpc>
        <a:spcBef>
          <a:spcPct val="0"/>
        </a:spcBef>
        <a:spcAft>
          <a:spcPct val="0"/>
        </a:spcAft>
        <a:defRPr b="1" kern="1200" sz="3600">
          <a:solidFill>
            <a:schemeClr val="tx1"/>
          </a:solidFill>
          <a:uFillTx/>
          <a:latin typeface="+mn-lt"/>
          <a:ea typeface="+mj-ea"/>
          <a:cs typeface="+mj-cs"/>
        </a:defRPr>
      </a:lvl1pPr>
      <a:lvl2pPr algn="ctr" eaLnBrk="0" fontAlgn="base" hangingPunct="0" rtl="0">
        <a:lnSpc>
          <a:spcPct val="95000"/>
        </a:lnSpc>
        <a:spcBef>
          <a:spcPct val="0"/>
        </a:spcBef>
        <a:spcAft>
          <a:spcPct val="0"/>
        </a:spcAft>
        <a:defRPr b="1" sz="3600">
          <a:solidFill>
            <a:schemeClr val="tx1"/>
          </a:solidFill>
          <a:uFillTx/>
          <a:latin charset="0" pitchFamily="34" typeface="Arial"/>
        </a:defRPr>
      </a:lvl2pPr>
      <a:lvl3pPr algn="ctr" eaLnBrk="0" fontAlgn="base" hangingPunct="0" rtl="0">
        <a:lnSpc>
          <a:spcPct val="95000"/>
        </a:lnSpc>
        <a:spcBef>
          <a:spcPct val="0"/>
        </a:spcBef>
        <a:spcAft>
          <a:spcPct val="0"/>
        </a:spcAft>
        <a:defRPr b="1" sz="3600">
          <a:solidFill>
            <a:schemeClr val="tx1"/>
          </a:solidFill>
          <a:uFillTx/>
          <a:latin charset="0" pitchFamily="34" typeface="Arial"/>
        </a:defRPr>
      </a:lvl3pPr>
      <a:lvl4pPr algn="ctr" eaLnBrk="0" fontAlgn="base" hangingPunct="0" rtl="0">
        <a:lnSpc>
          <a:spcPct val="95000"/>
        </a:lnSpc>
        <a:spcBef>
          <a:spcPct val="0"/>
        </a:spcBef>
        <a:spcAft>
          <a:spcPct val="0"/>
        </a:spcAft>
        <a:defRPr b="1" sz="3600">
          <a:solidFill>
            <a:schemeClr val="tx1"/>
          </a:solidFill>
          <a:uFillTx/>
          <a:latin charset="0" pitchFamily="34" typeface="Arial"/>
        </a:defRPr>
      </a:lvl4pPr>
      <a:lvl5pPr algn="ctr" eaLnBrk="0" fontAlgn="base" hangingPunct="0" rtl="0">
        <a:lnSpc>
          <a:spcPct val="95000"/>
        </a:lnSpc>
        <a:spcBef>
          <a:spcPct val="0"/>
        </a:spcBef>
        <a:spcAft>
          <a:spcPct val="0"/>
        </a:spcAft>
        <a:defRPr b="1" sz="3600">
          <a:solidFill>
            <a:schemeClr val="tx1"/>
          </a:solidFill>
          <a:uFillTx/>
          <a:latin charset="0" pitchFamily="34" typeface="Arial"/>
        </a:defRPr>
      </a:lvl5pPr>
      <a:lvl6pPr algn="ctr" fontAlgn="base" marL="457200" rtl="0">
        <a:lnSpc>
          <a:spcPct val="95000"/>
        </a:lnSpc>
        <a:spcBef>
          <a:spcPct val="0"/>
        </a:spcBef>
        <a:spcAft>
          <a:spcPct val="0"/>
        </a:spcAft>
        <a:defRPr b="1" sz="3600">
          <a:solidFill>
            <a:schemeClr val="tx1"/>
          </a:solidFill>
          <a:uFillTx/>
          <a:latin charset="0" pitchFamily="34" typeface="Arial"/>
        </a:defRPr>
      </a:lvl6pPr>
      <a:lvl7pPr algn="ctr" fontAlgn="base" marL="914400" rtl="0">
        <a:lnSpc>
          <a:spcPct val="95000"/>
        </a:lnSpc>
        <a:spcBef>
          <a:spcPct val="0"/>
        </a:spcBef>
        <a:spcAft>
          <a:spcPct val="0"/>
        </a:spcAft>
        <a:defRPr b="1" sz="3600">
          <a:solidFill>
            <a:schemeClr val="tx1"/>
          </a:solidFill>
          <a:uFillTx/>
          <a:latin charset="0" pitchFamily="34" typeface="Arial"/>
        </a:defRPr>
      </a:lvl7pPr>
      <a:lvl8pPr algn="ctr" fontAlgn="base" marL="1371600" rtl="0">
        <a:lnSpc>
          <a:spcPct val="95000"/>
        </a:lnSpc>
        <a:spcBef>
          <a:spcPct val="0"/>
        </a:spcBef>
        <a:spcAft>
          <a:spcPct val="0"/>
        </a:spcAft>
        <a:defRPr b="1" sz="3600">
          <a:solidFill>
            <a:schemeClr val="tx1"/>
          </a:solidFill>
          <a:uFillTx/>
          <a:latin charset="0" pitchFamily="34" typeface="Arial"/>
        </a:defRPr>
      </a:lvl8pPr>
      <a:lvl9pPr algn="ctr" fontAlgn="base" marL="1828800" rtl="0">
        <a:lnSpc>
          <a:spcPct val="95000"/>
        </a:lnSpc>
        <a:spcBef>
          <a:spcPct val="0"/>
        </a:spcBef>
        <a:spcAft>
          <a:spcPct val="0"/>
        </a:spcAft>
        <a:defRPr b="1" sz="3600">
          <a:solidFill>
            <a:schemeClr val="tx1"/>
          </a:solidFill>
          <a:uFillTx/>
          <a:latin charset="0" pitchFamily="34" typeface="Arial"/>
        </a:defRPr>
      </a:lvl9pPr>
    </p:titleStyle>
    <p:bodyStyle xmlns:c="http://schemas.openxmlformats.org/drawingml/2006/chart" xmlns:pic="http://schemas.openxmlformats.org/drawingml/2006/picture" xmlns:dgm="http://schemas.openxmlformats.org/drawingml/2006/diagram">
      <a:lvl1pPr algn="l" eaLnBrk="0" fontAlgn="base" hangingPunct="0" indent="-228600" marL="228600" rtl="0">
        <a:spcBef>
          <a:spcPts val="1200"/>
        </a:spcBef>
        <a:spcAft>
          <a:spcPct val="0"/>
        </a:spcAft>
        <a:buSzPct val="120000"/>
        <a:buFont charset="0" pitchFamily="34" typeface="Arial"/>
        <a:buChar char="•"/>
        <a:defRPr kern="1200" sz="2400">
          <a:solidFill>
            <a:schemeClr val="tx1"/>
          </a:solidFill>
          <a:uFillTx/>
          <a:latin typeface="+mn-lt"/>
          <a:ea typeface="+mn-ea"/>
          <a:cs typeface="+mn-cs"/>
        </a:defRPr>
      </a:lvl1pPr>
      <a:lvl2pPr algn="l" eaLnBrk="0" fontAlgn="base" hangingPunct="0" indent="-228600" marL="457200" rtl="0">
        <a:spcBef>
          <a:spcPts val="600"/>
        </a:spcBef>
        <a:spcAft>
          <a:spcPct val="0"/>
        </a:spcAft>
        <a:buSzPct val="100000"/>
        <a:buFont charset="0" pitchFamily="34" typeface="Arial"/>
        <a:buChar char="–"/>
        <a:defRPr kern="1200">
          <a:solidFill>
            <a:schemeClr val="tx1"/>
          </a:solidFill>
          <a:uFillTx/>
          <a:latin typeface="+mn-lt"/>
          <a:ea typeface="+mn-ea"/>
          <a:cs typeface="+mn-cs"/>
        </a:defRPr>
      </a:lvl2pPr>
      <a:lvl3pPr algn="l" eaLnBrk="0" fontAlgn="base" hangingPunct="0" indent="-228600" marL="685800" rtl="0">
        <a:spcBef>
          <a:spcPts val="600"/>
        </a:spcBef>
        <a:spcAft>
          <a:spcPct val="0"/>
        </a:spcAft>
        <a:buSzPct val="100000"/>
        <a:buFont charset="0" pitchFamily="34" typeface="Arial"/>
        <a:buChar char="–"/>
        <a:defRPr kern="1200" sz="1600">
          <a:solidFill>
            <a:schemeClr val="tx1"/>
          </a:solidFill>
          <a:uFillTx/>
          <a:latin typeface="+mn-lt"/>
          <a:ea typeface="+mn-ea"/>
          <a:cs typeface="+mn-cs"/>
        </a:defRPr>
      </a:lvl3pPr>
      <a:lvl4pPr algn="l" eaLnBrk="0" fontAlgn="base" hangingPunct="0" indent="-228600" marL="914400" rtl="0">
        <a:spcBef>
          <a:spcPts val="600"/>
        </a:spcBef>
        <a:spcAft>
          <a:spcPct val="0"/>
        </a:spcAft>
        <a:buSzPct val="100000"/>
        <a:buFont charset="0" pitchFamily="34" typeface="Arial"/>
        <a:buChar char="–"/>
        <a:defRPr kern="1200" sz="1600">
          <a:solidFill>
            <a:schemeClr val="tx1"/>
          </a:solidFill>
          <a:uFillTx/>
          <a:latin typeface="+mn-lt"/>
          <a:ea typeface="+mn-ea"/>
          <a:cs typeface="+mn-cs"/>
        </a:defRPr>
      </a:lvl4pPr>
      <a:lvl5pPr algn="l" eaLnBrk="0" fontAlgn="base" hangingPunct="0" indent="-228600" marL="1143000" rtl="0">
        <a:spcBef>
          <a:spcPts val="600"/>
        </a:spcBef>
        <a:spcAft>
          <a:spcPct val="0"/>
        </a:spcAft>
        <a:buSzPct val="100000"/>
        <a:buFont charset="0" pitchFamily="34" typeface="Arial"/>
        <a:buChar char="–"/>
        <a:defRPr kern="1200" sz="1600">
          <a:solidFill>
            <a:schemeClr val="tx1"/>
          </a:solidFill>
          <a:uFillTx/>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uFillTx/>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uFillTx/>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uFillTx/>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jpeg"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6.xml" Type="http://schemas.openxmlformats.org/officeDocument/2006/relationships/slideLayout"></Relationship><Relationship Id="rId2" Target="../notesSlides/notesSlide3.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26.xml" Type="http://schemas.openxmlformats.org/officeDocument/2006/relationships/slideLayout"></Relationship><Relationship Id="rId2" Target="../notesSlides/notesSlide4.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26.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9.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26.xml" Type="http://schemas.openxmlformats.org/officeDocument/2006/relationships/slideLayout"></Relationship><Relationship Id="rId2" Target="../media/image20.png" Type="http://schemas.openxmlformats.org/officeDocument/2006/relationships/image"></Relationship><Relationship Id="rId3" Target="../media/image21.jpeg" Type="http://schemas.openxmlformats.org/officeDocument/2006/relationships/image"></Relationship><Relationship Id="rId4" Target="../media/image22.jpeg" Type="http://schemas.openxmlformats.org/officeDocument/2006/relationships/image"></Relationship><Relationship Id="rId5" Target="../media/image23.jpe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30.xml" Type="http://schemas.openxmlformats.org/officeDocument/2006/relationships/slideLayout"></Relationship><Relationship Id="rId2" Target="../media/image24.png" Type="http://schemas.openxmlformats.org/officeDocument/2006/relationships/image"></Relationship><Relationship Id="rId3" Target="../media/image25.png" Type="http://schemas.openxmlformats.org/officeDocument/2006/relationships/image"></Relationship><Relationship Id="rId4" Target="../media/image26.png" Type="http://schemas.openxmlformats.org/officeDocument/2006/relationships/image"></Relationship><Relationship Id="rId5" Target="../media/image27.png" Type="http://schemas.openxmlformats.org/officeDocument/2006/relationships/image"></Relationship><Relationship Id="rId6" Target="../media/image28.png" Type="http://schemas.openxmlformats.org/officeDocument/2006/relationships/image"></Relationship><Relationship Id="rId7" Target="../media/image29.png" Type="http://schemas.openxmlformats.org/officeDocument/2006/relationships/image"></Relationship><Relationship Id="rId8" Target="../media/image30.png" Type="http://schemas.openxmlformats.org/officeDocument/2006/relationships/image"></Relationship><Relationship Id="rId9" Target="../media/image31.png" Type="http://schemas.openxmlformats.org/officeDocument/2006/relationships/image"></Relationship><Relationship Id="rId10" Target="../media/image32.png" Type="http://schemas.openxmlformats.org/officeDocument/2006/relationships/image"></Relationship><Relationship Id="rId11" Target="../media/image33.png" Type="http://schemas.openxmlformats.org/officeDocument/2006/relationships/image"></Relationship><Relationship Id="rId12" Target="../media/image34.png" Type="http://schemas.openxmlformats.org/officeDocument/2006/relationships/image"></Relationship></Relationships>
</file>

<file path=ppt/slides/_rels/slide18.xml.rels><?xml version="1.0" standalone="yes" ?><Relationships xmlns="http://schemas.openxmlformats.org/package/2006/relationships"><Relationship Id="rId1" Target="../slideLayouts/slideLayout26.xml" Type="http://schemas.openxmlformats.org/officeDocument/2006/relationships/slideLayout"></Relationship><Relationship Id="rId2" Target="../notesSlides/notesSlide5.xml" Type="http://schemas.openxmlformats.org/officeDocument/2006/relationships/notesSlide"></Relationship><Relationship Id="rId3" Target="../media/image35.PNG" Type="http://schemas.openxmlformats.org/officeDocument/2006/relationships/image"></Relationship><Relationship Id="rId4" Target="../media/image36.PNG" Type="http://schemas.openxmlformats.org/officeDocument/2006/relationships/image"></Relationship><Relationship Id="rId5" Target="../media/image37.PNG" Type="http://schemas.openxmlformats.org/officeDocument/2006/relationships/image"></Relationship></Relationships>
</file>

<file path=ppt/slides/_rels/slide19.xml.rels><?xml version="1.0" standalone="yes" ?><Relationships xmlns="http://schemas.openxmlformats.org/package/2006/relationships"><Relationship Id="rId1" Target="../slideLayouts/slideLayout31.xml" Type="http://schemas.openxmlformats.org/officeDocument/2006/relationships/slideLayout"></Relationship><Relationship Id="rId2" Target="../media/image35.PNG" Type="http://schemas.openxmlformats.org/officeDocument/2006/relationships/image"></Relationship><Relationship Id="rId3" Target="../media/image36.PNG" Type="http://schemas.openxmlformats.org/officeDocument/2006/relationships/image"></Relationship><Relationship Id="rId4" Target="../media/image37.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3.xml" Type="http://schemas.openxmlformats.org/officeDocument/2006/relationships/slideLayout"></Relationship><Relationship Id="rId2" Target="../notesSlides/notesSlide1.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31.xml" Type="http://schemas.openxmlformats.org/officeDocument/2006/relationships/slideLayout"></Relationship></Relationships>
</file>

<file path=ppt/slides/_rels/slide21.xml.rels><?xml version="1.0" standalone="yes" ?><Relationships xmlns="http://schemas.openxmlformats.org/package/2006/relationships"><Relationship Id="rId1" Target="../slideLayouts/slideLayout31.xml" Type="http://schemas.openxmlformats.org/officeDocument/2006/relationships/slideLayout"></Relationship><Relationship Id="rId2" Target="../notesSlides/notesSlide6.xml" Type="http://schemas.openxmlformats.org/officeDocument/2006/relationships/notesSlide"></Relationship><Relationship Id="rId3" Target="../media/image35.PNG" Type="http://schemas.openxmlformats.org/officeDocument/2006/relationships/image"></Relationship><Relationship Id="rId4" Target="../media/image36.PNG" Type="http://schemas.openxmlformats.org/officeDocument/2006/relationships/image"></Relationship><Relationship Id="rId5" Target="../media/image37.PNG" Type="http://schemas.openxmlformats.org/officeDocument/2006/relationships/image"></Relationship></Relationships>
</file>

<file path=ppt/slides/_rels/slide22.xml.rels><?xml version="1.0" standalone="yes" ?><Relationships xmlns="http://schemas.openxmlformats.org/package/2006/relationships"><Relationship Id="rId1" Target="../slideLayouts/slideLayout31.xml" Type="http://schemas.openxmlformats.org/officeDocument/2006/relationships/slideLayout"></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38.jpg" Type="http://schemas.openxmlformats.org/officeDocument/2006/relationships/image"></Relationship><Relationship Id="rId3" Target="../media/image39.jpg" Type="http://schemas.openxmlformats.org/officeDocument/2006/relationships/image"></Relationship><Relationship Id="rId4" Target="http://www.lotrel.com/" TargetMode="External" Type="http://schemas.openxmlformats.org/officeDocument/2006/relationships/hyperlink"></Relationship></Relationships>
</file>

<file path=ppt/slides/_rels/slide24.xml.rels><?xml version="1.0" standalone="yes" ?><Relationships xmlns="http://schemas.openxmlformats.org/package/2006/relationships"><Relationship Id="rId1" Target="../slideLayouts/slideLayout38.xml" Type="http://schemas.openxmlformats.org/officeDocument/2006/relationships/slideLayout"></Relationship></Relationships>
</file>

<file path=ppt/slides/_rels/slide3.xml.rels><?xml version="1.0" standalone="yes" ?><Relationships xmlns="http://schemas.openxmlformats.org/package/2006/relationships"><Relationship Id="rId1" Target="../slideLayouts/slideLayout26.xml" Type="http://schemas.openxmlformats.org/officeDocument/2006/relationships/slideLayout"></Relationship><Relationship Id="rId2" Target="../media/image10.jpe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 Id="rId3" Target="../media/image11.png" Type="http://schemas.openxmlformats.org/officeDocument/2006/relationships/image"></Relationship><Relationship Id="rId4" Target="../media/image12.png" Type="http://schemas.openxmlformats.org/officeDocument/2006/relationships/image"></Relationship><Relationship Id="rId5" Target="../media/image13.png" Type="http://schemas.openxmlformats.org/officeDocument/2006/relationships/image"></Relationship><Relationship Id="rId6" Target="../media/image14.emf" Type="http://schemas.openxmlformats.org/officeDocument/2006/relationships/image"></Relationship><Relationship Id="rId7" Target="../media/image15.png" Type="http://schemas.openxmlformats.org/officeDocument/2006/relationships/image"></Relationship><Relationship Id="rId8" Target="../media/image16.png" Type="http://schemas.openxmlformats.org/officeDocument/2006/relationships/image"></Relationship><Relationship Id="rId9" Target="../media/image17.png" Type="http://schemas.openxmlformats.org/officeDocument/2006/relationships/image"></Relationship><Relationship Id="rId10" Target="../media/image18.pn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5.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4110" y="457200"/>
            <a:ext cx="8877707" cy="22860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solidFill>
                <a:schemeClr val="bg1"/>
              </a:solidFill>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55532" y="243608"/>
            <a:ext cx="8153400" cy="2092881"/>
          </a:xfrm>
        </p:spPr>
        <p:txBody xmlns:c="http://schemas.openxmlformats.org/drawingml/2006/chart" xmlns:pic="http://schemas.openxmlformats.org/drawingml/2006/picture" xmlns:dgm="http://schemas.openxmlformats.org/drawingml/2006/diagram">
          <a:bodyPr/>
          <a:lstStyle/>
          <a:p>
            <a:pPr algn="ctr"/>
            <a:r>
              <a:rPr dirty="0" err="1" lang="en-US" sz="3400">
                <a:uFillTx/>
                <a:latin typeface="+mj-lt"/>
              </a:rPr>
              <a:t>Phối</a:t>
            </a:r>
            <a:r>
              <a:rPr dirty="0" lang="en-US" sz="3400">
                <a:uFillTx/>
                <a:latin typeface="+mj-lt"/>
              </a:rPr>
              <a:t> </a:t>
            </a:r>
            <a:r>
              <a:rPr dirty="0" err="1" lang="en-US" sz="3400">
                <a:uFillTx/>
                <a:latin typeface="+mj-lt"/>
              </a:rPr>
              <a:t>hợp</a:t>
            </a:r>
            <a:r>
              <a:rPr dirty="0" lang="en-US" sz="3400">
                <a:uFillTx/>
                <a:latin typeface="+mj-lt"/>
              </a:rPr>
              <a:t> </a:t>
            </a:r>
            <a:r>
              <a:rPr dirty="0" err="1" lang="en-US" sz="3400">
                <a:uFillTx/>
                <a:latin typeface="+mj-lt"/>
              </a:rPr>
              <a:t>thuốc</a:t>
            </a:r>
            <a:r>
              <a:rPr dirty="0" lang="en-US" sz="3400">
                <a:uFillTx/>
                <a:latin typeface="+mj-lt"/>
              </a:rPr>
              <a:t> </a:t>
            </a:r>
            <a:r>
              <a:rPr dirty="0" err="1" lang="en-US" sz="3400">
                <a:uFillTx/>
                <a:latin typeface="+mj-lt"/>
              </a:rPr>
              <a:t>sớm</a:t>
            </a:r>
            <a:r>
              <a:rPr dirty="0" lang="en-US" sz="3400">
                <a:uFillTx/>
                <a:latin typeface="+mj-lt"/>
              </a:rPr>
              <a:t> </a:t>
            </a:r>
            <a:r>
              <a:rPr dirty="0" err="1" lang="en-US" sz="3400">
                <a:uFillTx/>
                <a:latin typeface="+mj-lt"/>
              </a:rPr>
              <a:t>trong</a:t>
            </a:r>
            <a:r>
              <a:rPr dirty="0" lang="en-US" sz="3400">
                <a:uFillTx/>
                <a:latin typeface="+mj-lt"/>
              </a:rPr>
              <a:t> </a:t>
            </a:r>
            <a:r>
              <a:rPr dirty="0" err="1" lang="en-US" sz="3400">
                <a:uFillTx/>
                <a:latin typeface="+mj-lt"/>
              </a:rPr>
              <a:t>điều</a:t>
            </a:r>
            <a:r>
              <a:rPr dirty="0" lang="en-US" sz="3400">
                <a:uFillTx/>
                <a:latin typeface="+mj-lt"/>
              </a:rPr>
              <a:t> </a:t>
            </a:r>
            <a:r>
              <a:rPr err="1" lang="en-US" sz="3400">
                <a:uFillTx/>
                <a:latin typeface="+mj-lt"/>
              </a:rPr>
              <a:t>trị</a:t>
            </a:r>
            <a:r>
              <a:rPr lang="en-US" sz="3400">
                <a:uFillTx/>
                <a:latin typeface="+mj-lt"/>
              </a:rPr>
              <a:t> </a:t>
            </a:r>
            <a:br>
              <a:rPr lang="en-US" sz="3400">
                <a:uFillTx/>
                <a:latin typeface="+mj-lt"/>
              </a:rPr>
            </a:br>
            <a:r>
              <a:rPr lang="en-US" sz="3400">
                <a:uFillTx/>
                <a:latin typeface="+mj-lt"/>
              </a:rPr>
              <a:t>Tăng </a:t>
            </a:r>
            <a:r>
              <a:rPr dirty="0" err="1" lang="en-US" sz="3400">
                <a:uFillTx/>
                <a:latin typeface="+mj-lt"/>
              </a:rPr>
              <a:t>huyết</a:t>
            </a:r>
            <a:r>
              <a:rPr dirty="0" lang="en-US" sz="3400">
                <a:uFillTx/>
                <a:latin typeface="+mj-lt"/>
              </a:rPr>
              <a:t> </a:t>
            </a:r>
            <a:r>
              <a:rPr dirty="0" err="1" lang="en-US" sz="3400">
                <a:uFillTx/>
                <a:latin typeface="+mj-lt"/>
              </a:rPr>
              <a:t>áp</a:t>
            </a:r>
            <a:r>
              <a:rPr dirty="0" lang="en-US" sz="3400">
                <a:uFillTx/>
                <a:latin typeface="+mj-lt"/>
              </a:rPr>
              <a:t> </a:t>
            </a:r>
            <a:r>
              <a:rPr dirty="0" err="1" lang="en-US" sz="3400">
                <a:uFillTx/>
                <a:latin typeface="+mj-lt"/>
              </a:rPr>
              <a:t>trên</a:t>
            </a:r>
            <a:r>
              <a:rPr dirty="0" lang="en-US" sz="3400">
                <a:uFillTx/>
                <a:latin typeface="+mj-lt"/>
              </a:rPr>
              <a:t> </a:t>
            </a:r>
            <a:r>
              <a:rPr dirty="0" err="1" lang="en-US" sz="3400">
                <a:uFillTx/>
                <a:latin typeface="+mj-lt"/>
              </a:rPr>
              <a:t>bệnh</a:t>
            </a:r>
            <a:r>
              <a:rPr dirty="0" lang="en-US" sz="3400">
                <a:uFillTx/>
                <a:latin typeface="+mj-lt"/>
              </a:rPr>
              <a:t> </a:t>
            </a:r>
            <a:r>
              <a:rPr dirty="0" err="1" lang="en-US" sz="3400">
                <a:uFillTx/>
                <a:latin typeface="+mj-lt"/>
              </a:rPr>
              <a:t>nhân</a:t>
            </a:r>
            <a:r>
              <a:rPr dirty="0" lang="en-US" sz="3400">
                <a:uFillTx/>
                <a:latin typeface="+mj-lt"/>
              </a:rPr>
              <a:t> </a:t>
            </a:r>
            <a:r>
              <a:rPr err="1" lang="en-US" sz="3400">
                <a:uFillTx/>
                <a:latin typeface="+mj-lt"/>
              </a:rPr>
              <a:t>có</a:t>
            </a:r>
            <a:r>
              <a:rPr lang="en-US" sz="3400">
                <a:uFillTx/>
                <a:latin typeface="+mj-lt"/>
              </a:rPr>
              <a:t> nguy </a:t>
            </a:r>
            <a:r>
              <a:rPr err="1" lang="en-US" sz="3400">
                <a:uFillTx/>
                <a:latin typeface="+mj-lt"/>
              </a:rPr>
              <a:t>cơ</a:t>
            </a:r>
            <a:r>
              <a:rPr lang="en-US" sz="3400">
                <a:uFillTx/>
                <a:latin typeface="+mj-lt"/>
              </a:rPr>
              <a:t> </a:t>
            </a:r>
            <a:br>
              <a:rPr lang="en-US" sz="3400">
                <a:uFillTx/>
                <a:latin typeface="+mj-lt"/>
              </a:rPr>
            </a:br>
            <a:r>
              <a:rPr lang="en-US" sz="3400">
                <a:uFillTx/>
                <a:latin typeface="+mj-lt"/>
              </a:rPr>
              <a:t>tim </a:t>
            </a:r>
            <a:r>
              <a:rPr dirty="0" err="1" lang="en-US" sz="3400">
                <a:uFillTx/>
                <a:latin typeface="+mj-lt"/>
              </a:rPr>
              <a:t>mạch</a:t>
            </a:r>
            <a:r>
              <a:rPr dirty="0" lang="en-US" sz="3400">
                <a:uFillTx/>
                <a:latin typeface="+mj-lt"/>
              </a:rPr>
              <a:t> </a:t>
            </a:r>
            <a:r>
              <a:rPr dirty="0" err="1" lang="en-US" sz="3400">
                <a:uFillTx/>
                <a:latin typeface="+mj-lt"/>
              </a:rPr>
              <a:t>cao</a:t>
            </a:r>
            <a:r>
              <a:rPr dirty="0" lang="en-US" sz="3400">
                <a:uFillTx/>
                <a:latin typeface="+mj-lt"/>
              </a:rPr>
              <a:t> – </a:t>
            </a:r>
            <a:r>
              <a:rPr dirty="0" err="1" lang="en-US" sz="3400">
                <a:uFillTx/>
                <a:latin typeface="+mj-lt"/>
              </a:rPr>
              <a:t>rất</a:t>
            </a:r>
            <a:r>
              <a:rPr dirty="0" lang="en-US" sz="3400">
                <a:uFillTx/>
                <a:latin typeface="+mj-lt"/>
              </a:rPr>
              <a:t> </a:t>
            </a:r>
            <a:r>
              <a:rPr dirty="0" err="1" lang="en-US" sz="3400">
                <a:uFillTx/>
                <a:latin typeface="+mj-lt"/>
              </a:rPr>
              <a:t>cao</a:t>
            </a:r>
            <a:r>
              <a:rPr dirty="0" lang="en-US" sz="3400">
                <a:uFillTx/>
                <a:latin typeface="+mj-lt"/>
              </a:rPr>
              <a:t>.</a:t>
            </a:r>
            <a:br>
              <a:rPr dirty="0" lang="en-US" sz="3400">
                <a:uFillTx/>
                <a:latin typeface="+mj-lt"/>
              </a:rPr>
            </a:br>
            <a:r>
              <a:rPr dirty="0" err="1" lang="en-US" sz="3400">
                <a:uFillTx/>
                <a:latin typeface="+mj-lt"/>
              </a:rPr>
              <a:t>Cập</a:t>
            </a:r>
            <a:r>
              <a:rPr dirty="0" lang="en-US" sz="3400">
                <a:uFillTx/>
                <a:latin typeface="+mj-lt"/>
              </a:rPr>
              <a:t> </a:t>
            </a:r>
            <a:r>
              <a:rPr dirty="0" err="1" lang="en-US" sz="3400">
                <a:uFillTx/>
                <a:latin typeface="+mj-lt"/>
              </a:rPr>
              <a:t>nhật</a:t>
            </a:r>
            <a:r>
              <a:rPr dirty="0" lang="en-US" sz="3400">
                <a:uFillTx/>
                <a:latin typeface="+mj-lt"/>
              </a:rPr>
              <a:t> </a:t>
            </a:r>
            <a:r>
              <a:rPr dirty="0" err="1" lang="en-US" sz="3400">
                <a:uFillTx/>
                <a:latin typeface="+mj-lt"/>
              </a:rPr>
              <a:t>từ</a:t>
            </a:r>
            <a:r>
              <a:rPr dirty="0" lang="en-US" sz="3400">
                <a:uFillTx/>
                <a:latin typeface="+mj-lt"/>
              </a:rPr>
              <a:t> ESC 2018</a:t>
            </a:r>
          </a:p>
        </p:txBody>
      </p:sp>
      <p:sp>
        <p:nvSpPr>
          <p:cNvPr xmlns:c="http://schemas.openxmlformats.org/drawingml/2006/chart" xmlns:pic="http://schemas.openxmlformats.org/drawingml/2006/picture" xmlns:dgm="http://schemas.openxmlformats.org/drawingml/2006/diagram" id="5" name="Subtitle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4800" y="3962400"/>
            <a:ext cx="4553298" cy="1676400"/>
          </a:xfrm>
          <a:prstGeom prst="rect">
            <a:avLst/>
          </a:prstGeom>
        </p:spPr>
        <p:txBody xmlns:c="http://schemas.openxmlformats.org/drawingml/2006/chart" xmlns:pic="http://schemas.openxmlformats.org/drawingml/2006/picture" xmlns:dgm="http://schemas.openxmlformats.org/drawingml/2006/diagram">
          <a:bodyPr bIns="0" lIns="0" rIns="0" tIns="0" wrap="square">
            <a:normAutofit/>
          </a:bodyPr>
          <a:lstStyle>
            <a:lvl1pPr marL="0">
              <a:defRPr b="0" i="0" sz="2000">
                <a:solidFill>
                  <a:schemeClr val="tx1"/>
                </a:solidFill>
                <a:uFillTx/>
                <a:latin typeface="Arial"/>
                <a:ea typeface="+mn-ea"/>
                <a:cs typeface="Arial"/>
              </a:defRPr>
            </a:lvl1pPr>
            <a:lvl2pPr marL="457200">
              <a:defRPr>
                <a:uFillTx/>
                <a:latin typeface="+mn-lt"/>
                <a:ea typeface="+mn-ea"/>
                <a:cs typeface="+mn-cs"/>
              </a:defRPr>
            </a:lvl2pPr>
            <a:lvl3pPr marL="914400">
              <a:defRPr>
                <a:uFillTx/>
                <a:latin typeface="+mn-lt"/>
                <a:ea typeface="+mn-ea"/>
                <a:cs typeface="+mn-cs"/>
              </a:defRPr>
            </a:lvl3pPr>
            <a:lvl4pPr marL="1371600">
              <a:defRPr>
                <a:uFillTx/>
                <a:latin typeface="+mn-lt"/>
                <a:ea typeface="+mn-ea"/>
                <a:cs typeface="+mn-cs"/>
              </a:defRPr>
            </a:lvl4pPr>
            <a:lvl5pPr marL="1828800">
              <a:defRPr>
                <a:uFillTx/>
                <a:latin typeface="+mn-lt"/>
                <a:ea typeface="+mn-ea"/>
                <a:cs typeface="+mn-cs"/>
              </a:defRPr>
            </a:lvl5pPr>
            <a:lvl6pPr marL="2286000">
              <a:defRPr>
                <a:uFillTx/>
                <a:latin typeface="+mn-lt"/>
                <a:ea typeface="+mn-ea"/>
                <a:cs typeface="+mn-cs"/>
              </a:defRPr>
            </a:lvl6pPr>
            <a:lvl7pPr marL="2743200">
              <a:defRPr>
                <a:uFillTx/>
                <a:latin typeface="+mn-lt"/>
                <a:ea typeface="+mn-ea"/>
                <a:cs typeface="+mn-cs"/>
              </a:defRPr>
            </a:lvl7pPr>
            <a:lvl8pPr marL="3200400">
              <a:defRPr>
                <a:uFillTx/>
                <a:latin typeface="+mn-lt"/>
                <a:ea typeface="+mn-ea"/>
                <a:cs typeface="+mn-cs"/>
              </a:defRPr>
            </a:lvl8pPr>
            <a:lvl9pPr marL="3657600">
              <a:defRPr>
                <a:uFillTx/>
                <a:latin typeface="+mn-lt"/>
                <a:ea typeface="+mn-ea"/>
                <a:cs typeface="+mn-cs"/>
              </a:defRPr>
            </a:lvl9pPr>
          </a:lstStyle>
          <a:p>
            <a:pPr algn="l"/>
            <a:r>
              <a:rPr b="1" dirty="0" kern="0" lang="en-US" sz="2100">
                <a:solidFill>
                  <a:srgbClr val="0062AC"/>
                </a:solidFill>
                <a:uFillTx/>
                <a:latin charset="0" panose="020B0604020202020204" pitchFamily="34" typeface="Arial"/>
                <a:cs charset="0" panose="020B0604020202020204" pitchFamily="34" typeface="Arial"/>
              </a:rPr>
              <a:t>BS CKII TRẦN ANH CH</a:t>
            </a:r>
            <a:r>
              <a:rPr b="1" dirty="0" kern="0" lang="vi-VN" sz="2100">
                <a:solidFill>
                  <a:srgbClr val="0062AC"/>
                </a:solidFill>
                <a:uFillTx/>
                <a:latin charset="0" panose="020B0604020202020204" pitchFamily="34" typeface="Arial"/>
                <a:cs charset="0" panose="020B0604020202020204" pitchFamily="34" typeface="Arial"/>
              </a:rPr>
              <a:t>Ư</a:t>
            </a:r>
            <a:r>
              <a:rPr b="1" dirty="0" kern="0" lang="en-US" sz="2100">
                <a:solidFill>
                  <a:srgbClr val="0062AC"/>
                </a:solidFill>
                <a:uFillTx/>
                <a:latin charset="0" panose="020B0604020202020204" pitchFamily="34" typeface="Arial"/>
                <a:cs charset="0" panose="020B0604020202020204" pitchFamily="34" typeface="Arial"/>
              </a:rPr>
              <a:t>ƠNG </a:t>
            </a:r>
          </a:p>
          <a:p>
            <a:pPr algn="l"/>
            <a:r>
              <a:rPr b="1" dirty="0" err="1" kern="0" lang="en-US">
                <a:solidFill>
                  <a:srgbClr val="0062AC"/>
                </a:solidFill>
                <a:uFillTx/>
                <a:latin charset="0" panose="020B0604020202020204" pitchFamily="34" typeface="Arial"/>
                <a:cs charset="0" panose="020B0604020202020204" pitchFamily="34" typeface="Arial"/>
              </a:rPr>
              <a:t>Khoa</a:t>
            </a:r>
            <a:r>
              <a:rPr b="1" dirty="0" kern="0" lang="en-US">
                <a:solidFill>
                  <a:srgbClr val="0062AC"/>
                </a:solidFill>
                <a:uFillTx/>
                <a:latin charset="0" panose="020B0604020202020204" pitchFamily="34" typeface="Arial"/>
                <a:cs charset="0" panose="020B0604020202020204" pitchFamily="34" typeface="Arial"/>
              </a:rPr>
              <a:t> Tim </a:t>
            </a:r>
            <a:r>
              <a:rPr b="1" dirty="0" err="1" kern="0" lang="en-US">
                <a:solidFill>
                  <a:srgbClr val="0062AC"/>
                </a:solidFill>
                <a:uFillTx/>
                <a:latin charset="0" panose="020B0604020202020204" pitchFamily="34" typeface="Arial"/>
                <a:cs charset="0" panose="020B0604020202020204" pitchFamily="34" typeface="Arial"/>
              </a:rPr>
              <a:t>Mạch</a:t>
            </a:r>
            <a:r>
              <a:rPr b="1" dirty="0" kern="0" lang="en-US">
                <a:solidFill>
                  <a:srgbClr val="0062AC"/>
                </a:solidFill>
                <a:uFillTx/>
                <a:latin charset="0" panose="020B0604020202020204" pitchFamily="34" typeface="Arial"/>
                <a:cs charset="0" panose="020B0604020202020204" pitchFamily="34" typeface="Arial"/>
              </a:rPr>
              <a:t> Can </a:t>
            </a:r>
            <a:r>
              <a:rPr b="1" dirty="0" err="1" kern="0" lang="en-US">
                <a:solidFill>
                  <a:srgbClr val="0062AC"/>
                </a:solidFill>
                <a:uFillTx/>
                <a:latin charset="0" panose="020B0604020202020204" pitchFamily="34" typeface="Arial"/>
                <a:cs charset="0" panose="020B0604020202020204" pitchFamily="34" typeface="Arial"/>
              </a:rPr>
              <a:t>Thiệp</a:t>
            </a:r>
            <a:endParaRPr b="1" dirty="0" kern="0" lang="en-US">
              <a:solidFill>
                <a:srgbClr val="0062AC"/>
              </a:solidFill>
              <a:uFillTx/>
              <a:latin charset="0" panose="020B0604020202020204" pitchFamily="34" typeface="Arial"/>
              <a:cs charset="0" panose="020B0604020202020204" pitchFamily="34" typeface="Arial"/>
            </a:endParaRPr>
          </a:p>
          <a:p>
            <a:pPr algn="l"/>
            <a:r>
              <a:rPr b="1" dirty="0" err="1" kern="0" lang="en-US">
                <a:solidFill>
                  <a:srgbClr val="0062AC"/>
                </a:solidFill>
                <a:uFillTx/>
                <a:latin charset="0" panose="020B0604020202020204" pitchFamily="34" typeface="Arial"/>
                <a:cs charset="0" panose="020B0604020202020204" pitchFamily="34" typeface="Arial"/>
              </a:rPr>
              <a:t>Bệnh</a:t>
            </a:r>
            <a:r>
              <a:rPr b="1" dirty="0" kern="0" lang="en-US">
                <a:solidFill>
                  <a:srgbClr val="0062AC"/>
                </a:solidFill>
                <a:uFillTx/>
                <a:latin charset="0" panose="020B0604020202020204" pitchFamily="34" typeface="Arial"/>
                <a:cs charset="0" panose="020B0604020202020204" pitchFamily="34" typeface="Arial"/>
              </a:rPr>
              <a:t> </a:t>
            </a:r>
            <a:r>
              <a:rPr b="1" dirty="0" err="1" kern="0" lang="en-US">
                <a:solidFill>
                  <a:srgbClr val="0062AC"/>
                </a:solidFill>
                <a:uFillTx/>
                <a:latin charset="0" panose="020B0604020202020204" pitchFamily="34" typeface="Arial"/>
                <a:cs charset="0" panose="020B0604020202020204" pitchFamily="34" typeface="Arial"/>
              </a:rPr>
              <a:t>viện</a:t>
            </a:r>
            <a:r>
              <a:rPr b="1" dirty="0" kern="0" lang="en-US">
                <a:solidFill>
                  <a:srgbClr val="0062AC"/>
                </a:solidFill>
                <a:uFillTx/>
                <a:latin charset="0" panose="020B0604020202020204" pitchFamily="34" typeface="Arial"/>
                <a:cs charset="0" panose="020B0604020202020204" pitchFamily="34" typeface="Arial"/>
              </a:rPr>
              <a:t> </a:t>
            </a:r>
            <a:r>
              <a:rPr b="1" dirty="0" err="1" kern="0" lang="en-US">
                <a:solidFill>
                  <a:srgbClr val="0062AC"/>
                </a:solidFill>
                <a:uFillTx/>
                <a:latin charset="0" panose="020B0604020202020204" pitchFamily="34" typeface="Arial"/>
                <a:cs charset="0" panose="020B0604020202020204" pitchFamily="34" typeface="Arial"/>
              </a:rPr>
              <a:t>Chợ</a:t>
            </a:r>
            <a:r>
              <a:rPr b="1" dirty="0" kern="0" lang="en-US">
                <a:solidFill>
                  <a:srgbClr val="0062AC"/>
                </a:solidFill>
                <a:uFillTx/>
                <a:latin charset="0" panose="020B0604020202020204" pitchFamily="34" typeface="Arial"/>
                <a:cs charset="0" panose="020B0604020202020204" pitchFamily="34" typeface="Arial"/>
              </a:rPr>
              <a:t> </a:t>
            </a:r>
            <a:r>
              <a:rPr b="1" dirty="0" err="1" kern="0" lang="en-US">
                <a:solidFill>
                  <a:srgbClr val="0062AC"/>
                </a:solidFill>
                <a:uFillTx/>
                <a:latin charset="0" panose="020B0604020202020204" pitchFamily="34" typeface="Arial"/>
                <a:cs charset="0" panose="020B0604020202020204" pitchFamily="34" typeface="Arial"/>
              </a:rPr>
              <a:t>Rẫy</a:t>
            </a:r>
            <a:endParaRPr b="1" dirty="0" kern="0" lang="en-US">
              <a:solidFill>
                <a:srgbClr val="0062AC"/>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descr="Image result for cardiology" id="6"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2"/>
          <a:srcRect l="42676" r="13759"/>
          <a:stretch/>
        </p:blipFill>
        <p:spPr xmlns:c="http://schemas.openxmlformats.org/drawingml/2006/chart" xmlns:pic="http://schemas.openxmlformats.org/drawingml/2006/picture" xmlns:dgm="http://schemas.openxmlformats.org/drawingml/2006/diagram" bwMode="auto">
          <a:xfrm>
            <a:off x="4321399" y="3210469"/>
            <a:ext cx="4746401" cy="3249375"/>
          </a:xfrm>
          <a:prstGeom prst="rect">
            <a:avLst/>
          </a:prstGeom>
          <a:noFill/>
        </p:spPr>
      </p:pic>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402404" y="6514715"/>
            <a:ext cx="4387272" cy="28469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50">
                <a:solidFill>
                  <a:srgbClr val="000000"/>
                </a:solidFill>
                <a:uFillTx/>
                <a:latin charset="0" panose="020B0604020202020204" pitchFamily="34" typeface="Arial"/>
                <a:cs charset="0" panose="020B0604020202020204" pitchFamily="34" typeface="Arial"/>
              </a:rPr>
              <a:t>EXF SYM 093-20-11-18</a:t>
            </a:r>
            <a:endParaRPr dirty="0" lang="en-US" sz="125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81000" y="1944231"/>
            <a:ext cx="8382000" cy="224676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indent="-457200" marL="457200">
              <a:spcBef>
                <a:spcPts val="600"/>
              </a:spcBef>
              <a:spcAft>
                <a:spcPts val="600"/>
              </a:spcAft>
              <a:buClr>
                <a:srgbClr val="851D3E"/>
              </a:buClr>
              <a:buFont charset="0" panose="020B0604020202020204" pitchFamily="34" typeface="Arial"/>
              <a:buChar char="•"/>
            </a:pPr>
            <a:r>
              <a:rPr altLang="en-US" dirty="0" err="1" lang="en-US" sz="2400">
                <a:solidFill>
                  <a:srgbClr val="000000"/>
                </a:solidFill>
                <a:uFillTx/>
                <a:latin charset="0" panose="020B0604020202020204" pitchFamily="34" typeface="Arial"/>
                <a:cs charset="0" panose="020B0604020202020204" pitchFamily="34" typeface="Arial"/>
              </a:rPr>
              <a:t>Không</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phải</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chỉ</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đơn</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thuần</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hạ</a:t>
            </a:r>
            <a:r>
              <a:rPr altLang="en-US" dirty="0" lang="en-US" sz="2400">
                <a:solidFill>
                  <a:srgbClr val="000000"/>
                </a:solidFill>
                <a:uFillTx/>
                <a:latin charset="0" panose="020B0604020202020204" pitchFamily="34" typeface="Arial"/>
                <a:cs charset="0" panose="020B0604020202020204" pitchFamily="34" typeface="Arial"/>
              </a:rPr>
              <a:t> con </a:t>
            </a:r>
            <a:r>
              <a:rPr altLang="en-US" dirty="0" err="1" lang="en-US" sz="2400">
                <a:solidFill>
                  <a:srgbClr val="000000"/>
                </a:solidFill>
                <a:uFillTx/>
                <a:latin charset="0" panose="020B0604020202020204" pitchFamily="34" typeface="Arial"/>
                <a:cs charset="0" panose="020B0604020202020204" pitchFamily="34" typeface="Arial"/>
              </a:rPr>
              <a:t>số</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huyết</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áp</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xuống</a:t>
            </a:r>
            <a:r>
              <a:rPr altLang="en-US" dirty="0" lang="en-US" sz="2400">
                <a:solidFill>
                  <a:srgbClr val="000000"/>
                </a:solidFill>
                <a:uFillTx/>
                <a:latin charset="0" panose="020B0604020202020204" pitchFamily="34" typeface="Arial"/>
                <a:cs charset="0" panose="020B0604020202020204" pitchFamily="34" typeface="Arial"/>
              </a:rPr>
              <a:t>.</a:t>
            </a:r>
          </a:p>
          <a:p>
            <a:pPr algn="just" indent="-457200" marL="457200">
              <a:spcBef>
                <a:spcPts val="600"/>
              </a:spcBef>
              <a:spcAft>
                <a:spcPts val="600"/>
              </a:spcAft>
              <a:buClr>
                <a:srgbClr val="851D3E"/>
              </a:buClr>
              <a:buFont charset="0" panose="020B0604020202020204" pitchFamily="34" typeface="Arial"/>
              <a:buChar char="•"/>
            </a:pPr>
            <a:r>
              <a:rPr altLang="en-US" dirty="0" err="1" lang="en-US" sz="2400">
                <a:solidFill>
                  <a:srgbClr val="000000"/>
                </a:solidFill>
                <a:uFillTx/>
                <a:latin charset="0" panose="020B0604020202020204" pitchFamily="34" typeface="Arial"/>
                <a:cs charset="0" panose="020B0604020202020204" pitchFamily="34" typeface="Arial"/>
              </a:rPr>
              <a:t>Mà</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phải</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khống</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chế</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tốt</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những</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yếu</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tố</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nguy</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cơ</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tim</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mạch</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khác</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kèm</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theo</a:t>
            </a:r>
            <a:endParaRPr altLang="en-US" dirty="0" lang="en-US" sz="2400">
              <a:solidFill>
                <a:srgbClr val="000000"/>
              </a:solidFill>
              <a:uFillTx/>
              <a:latin charset="0" panose="020B0604020202020204" pitchFamily="34" typeface="Arial"/>
              <a:cs charset="0" panose="020B0604020202020204" pitchFamily="34" typeface="Arial"/>
            </a:endParaRPr>
          </a:p>
          <a:p>
            <a:pPr algn="just" indent="-457200" marL="457200">
              <a:spcBef>
                <a:spcPts val="600"/>
              </a:spcBef>
              <a:spcAft>
                <a:spcPts val="600"/>
              </a:spcAft>
              <a:buClr>
                <a:srgbClr val="851D3E"/>
              </a:buClr>
              <a:buFont charset="0" panose="020B0604020202020204" pitchFamily="34" typeface="Arial"/>
              <a:buChar char="•"/>
            </a:pPr>
            <a:r>
              <a:rPr altLang="en-US" dirty="0" err="1" lang="en-US" sz="2400">
                <a:solidFill>
                  <a:srgbClr val="000000"/>
                </a:solidFill>
                <a:uFillTx/>
                <a:latin charset="0" panose="020B0604020202020204" pitchFamily="34" typeface="Arial"/>
                <a:cs charset="0" panose="020B0604020202020204" pitchFamily="34" typeface="Arial"/>
              </a:rPr>
              <a:t>Giảm</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tối</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đa</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nguy</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cơ</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xảy</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ra</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biến</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cố</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tim</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mạch</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trên</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từng</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đối</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tượng</a:t>
            </a:r>
            <a:r>
              <a:rPr altLang="en-US" dirty="0" lang="en-US" sz="2400">
                <a:solidFill>
                  <a:srgbClr val="000000"/>
                </a:solidFill>
                <a:uFillTx/>
                <a:latin charset="0" panose="020B0604020202020204" pitchFamily="34" typeface="Arial"/>
                <a:cs charset="0" panose="020B0604020202020204" pitchFamily="34" typeface="Arial"/>
              </a:rPr>
              <a:t> BN </a:t>
            </a:r>
            <a:r>
              <a:rPr altLang="en-US" dirty="0" err="1" lang="en-US" sz="2400">
                <a:solidFill>
                  <a:srgbClr val="000000"/>
                </a:solidFill>
                <a:uFillTx/>
                <a:latin charset="0" panose="020B0604020202020204" pitchFamily="34" typeface="Arial"/>
                <a:cs charset="0" panose="020B0604020202020204" pitchFamily="34" typeface="Arial"/>
              </a:rPr>
              <a:t>cụ</a:t>
            </a:r>
            <a:r>
              <a:rPr altLang="en-US" dirty="0" lang="en-US" sz="2400">
                <a:solidFill>
                  <a:srgbClr val="000000"/>
                </a:solidFill>
                <a:uFillTx/>
                <a:latin charset="0" panose="020B0604020202020204" pitchFamily="34" typeface="Arial"/>
                <a:cs charset="0" panose="020B0604020202020204" pitchFamily="34" typeface="Arial"/>
              </a:rPr>
              <a:t> </a:t>
            </a:r>
            <a:r>
              <a:rPr altLang="en-US" dirty="0" err="1" lang="en-US" sz="2400">
                <a:solidFill>
                  <a:srgbClr val="000000"/>
                </a:solidFill>
                <a:uFillTx/>
                <a:latin charset="0" panose="020B0604020202020204" pitchFamily="34" typeface="Arial"/>
                <a:cs charset="0" panose="020B0604020202020204" pitchFamily="34" typeface="Arial"/>
              </a:rPr>
              <a:t>thể</a:t>
            </a:r>
            <a:r>
              <a:rPr altLang="en-US" dirty="0" lang="en-US" sz="2400">
                <a:solidFill>
                  <a:srgbClr val="000000"/>
                </a:solidFill>
                <a:uFillTx/>
                <a:latin charset="0" panose="020B0604020202020204" pitchFamily="34" typeface="Arial"/>
                <a:cs charset="0" panose="020B0604020202020204" pitchFamily="34" typeface="Arial"/>
              </a:rPr>
              <a:t>.</a:t>
            </a:r>
            <a:endParaRPr altLang="en-US" dirty="0" lang="vi-VN" sz="2400">
              <a:solidFill>
                <a:srgbClr val="00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Title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0" y="404117"/>
            <a:ext cx="9122543" cy="73888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pPr algn="ctr"/>
            <a:br>
              <a:rPr dirty="0" lang="en-US" sz="1800">
                <a:solidFill>
                  <a:srgbClr val="FFFFFF"/>
                </a:solidFill>
                <a:uFillTx/>
                <a:cs charset="0" panose="020F0502020204030204" pitchFamily="34" typeface="Calibri"/>
              </a:rPr>
            </a:br>
            <a:r>
              <a:rPr dirty="0" lang="en-US" sz="1800">
                <a:uFillTx/>
                <a:latin charset="0" panose="020B0604020202020204" pitchFamily="34" typeface="Arial"/>
                <a:cs charset="0" panose="020B0604020202020204" pitchFamily="34" typeface="Arial"/>
              </a:rPr>
              <a:t> </a:t>
            </a:r>
          </a:p>
        </p:txBody>
      </p:sp>
      <p:sp>
        <p:nvSpPr>
          <p:cNvPr xmlns:c="http://schemas.openxmlformats.org/drawingml/2006/chart" xmlns:pic="http://schemas.openxmlformats.org/drawingml/2006/picture" xmlns:dgm="http://schemas.openxmlformats.org/drawingml/2006/diagram" id="11"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2"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pPr algn="ctr"/>
            <a:r>
              <a:rPr b="1" lang="en-US" sz="2600">
                <a:solidFill>
                  <a:schemeClr val="bg1"/>
                </a:solidFill>
                <a:uFillTx/>
                <a:latin typeface="+mn-lt"/>
                <a:cs charset="0" panose="020B0604020202020204" pitchFamily="34" typeface="Arial"/>
              </a:rPr>
              <a:t>ĐIỀU TRỊ TĂNG HUYẾT ÁP ĐỂ LÀM GÌ?</a:t>
            </a:r>
            <a:endParaRPr b="1" dirty="0" lang="en-US" sz="2600">
              <a:solidFill>
                <a:schemeClr val="bg1"/>
              </a:solidFill>
              <a:uFillTx/>
              <a:latin typeface="+mn-lt"/>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1204119" y="76200"/>
            <a:ext cx="8168481" cy="838200"/>
          </a:xfr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dirty="0" lang="en-US" sz="2600">
                <a:uFillTx/>
              </a:rPr>
              <a:t>ESC 2018: </a:t>
            </a:r>
            <a:r>
              <a:rPr dirty="0" err="1" lang="en-US" sz="2600">
                <a:uFillTx/>
              </a:rPr>
              <a:t>phân</a:t>
            </a:r>
            <a:r>
              <a:rPr dirty="0" lang="en-US" sz="2600">
                <a:uFillTx/>
              </a:rPr>
              <a:t> </a:t>
            </a:r>
            <a:r>
              <a:rPr dirty="0" err="1" lang="en-US" sz="2600">
                <a:uFillTx/>
              </a:rPr>
              <a:t>tầng</a:t>
            </a:r>
            <a:r>
              <a:rPr dirty="0" lang="en-US" sz="2600">
                <a:uFillTx/>
              </a:rPr>
              <a:t> </a:t>
            </a:r>
            <a:r>
              <a:rPr dirty="0" err="1" lang="en-US" sz="2600">
                <a:uFillTx/>
              </a:rPr>
              <a:t>nguy</a:t>
            </a:r>
            <a:r>
              <a:rPr dirty="0" lang="en-US" sz="2600">
                <a:uFillTx/>
              </a:rPr>
              <a:t> </a:t>
            </a:r>
            <a:r>
              <a:rPr dirty="0" err="1" lang="en-US" sz="2600">
                <a:uFillTx/>
              </a:rPr>
              <a:t>cơ</a:t>
            </a:r>
            <a:r>
              <a:rPr dirty="0" lang="en-US" sz="2600">
                <a:uFillTx/>
              </a:rPr>
              <a:t> </a:t>
            </a:r>
            <a:r>
              <a:rPr dirty="0" err="1" lang="en-US" sz="2600">
                <a:uFillTx/>
              </a:rPr>
              <a:t>tim</a:t>
            </a:r>
            <a:r>
              <a:rPr dirty="0" lang="en-US" sz="2600">
                <a:uFillTx/>
              </a:rPr>
              <a:t> </a:t>
            </a:r>
            <a:r>
              <a:rPr dirty="0" err="1" lang="en-US" sz="2600">
                <a:uFillTx/>
              </a:rPr>
              <a:t>mạch</a:t>
            </a:r>
            <a:r>
              <a:rPr dirty="0" lang="en-US" sz="2600">
                <a:uFillTx/>
              </a:rPr>
              <a:t>.</a:t>
            </a:r>
            <a:endParaRPr b="1" dirty="0" lang="en-GB" sz="2600">
              <a:uFillTx/>
            </a:endParaRPr>
          </a:p>
        </p:txBody>
      </p:sp>
      <p:sp>
        <p:nvSpPr>
          <p:cNvPr xmlns:c="http://schemas.openxmlformats.org/drawingml/2006/chart" xmlns:pic="http://schemas.openxmlformats.org/drawingml/2006/picture" xmlns:dgm="http://schemas.openxmlformats.org/drawingml/2006/diagram" id="4" name="Rounded 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81000" y="4677875"/>
            <a:ext cx="4152901" cy="1570525"/>
          </a:xfrm>
          <a:prstGeom prst="round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lvl="0" marL="744220">
              <a:spcBef>
                <a:spcPts val="1695"/>
              </a:spcBef>
            </a:pPr>
            <a:endParaRPr dirty="0" lang="vi-VN" sz="2600">
              <a:solidFill>
                <a:srgbClr val="FFFF00"/>
              </a:solidFill>
              <a:uFillTx/>
              <a:latin typeface="Arial"/>
              <a:cs typeface="Arial"/>
            </a:endParaRPr>
          </a:p>
        </p:txBody>
      </p:sp>
      <p:sp>
        <p:nvSpPr>
          <p:cNvPr xmlns:c="http://schemas.openxmlformats.org/drawingml/2006/chart" xmlns:pic="http://schemas.openxmlformats.org/drawingml/2006/picture" xmlns:dgm="http://schemas.openxmlformats.org/drawingml/2006/diagram" id="11" name="object 4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9600" y="5562600"/>
            <a:ext cx="3677285" cy="289823"/>
          </a:xfrm>
          <a:prstGeom prst="rect">
            <a:avLst/>
          </a:prstGeom>
        </p:spPr>
        <p:txBody xmlns:c="http://schemas.openxmlformats.org/drawingml/2006/chart" xmlns:pic="http://schemas.openxmlformats.org/drawingml/2006/picture" xmlns:dgm="http://schemas.openxmlformats.org/drawingml/2006/diagram">
          <a:bodyPr bIns="0" lIns="0" rIns="0" rtlCol="0" tIns="12700" vert="horz" wrap="square">
            <a:spAutoFit/>
          </a:bodyPr>
          <a:lstStyle/>
          <a:p>
            <a:pPr algn="ctr" marL="12700">
              <a:spcBef>
                <a:spcPts val="100"/>
              </a:spcBef>
            </a:pPr>
            <a:r>
              <a:rPr dirty="0" spc="-5">
                <a:solidFill>
                  <a:schemeClr val="bg1"/>
                </a:solidFill>
                <a:uFillTx/>
                <a:latin typeface="Arial"/>
                <a:cs typeface="Arial"/>
              </a:rPr>
              <a:t>Điểm SCORE 10 </a:t>
            </a:r>
            <a:r>
              <a:rPr>
                <a:solidFill>
                  <a:schemeClr val="bg1"/>
                </a:solidFill>
                <a:uFillTx/>
                <a:latin typeface="Arial"/>
                <a:cs typeface="Arial"/>
              </a:rPr>
              <a:t>năm </a:t>
            </a:r>
            <a:r>
              <a:rPr lang="vi-VN" spc="-5">
                <a:solidFill>
                  <a:schemeClr val="bg1"/>
                </a:solidFill>
                <a:uFillTx/>
                <a:latin typeface="Arial"/>
                <a:cs typeface="Arial"/>
              </a:rPr>
              <a:t>từ </a:t>
            </a:r>
            <a:r>
              <a:rPr spc="-5">
                <a:solidFill>
                  <a:schemeClr val="bg1"/>
                </a:solidFill>
                <a:uFillTx/>
                <a:latin typeface="Arial"/>
                <a:cs typeface="Arial"/>
              </a:rPr>
              <a:t>1</a:t>
            </a:r>
            <a:r>
              <a:rPr lang="vi-VN" spc="-5">
                <a:solidFill>
                  <a:schemeClr val="bg1"/>
                </a:solidFill>
                <a:uFillTx/>
                <a:latin typeface="Arial"/>
                <a:cs typeface="Arial"/>
              </a:rPr>
              <a:t> đến</a:t>
            </a:r>
            <a:r>
              <a:rPr spc="5">
                <a:solidFill>
                  <a:schemeClr val="bg1"/>
                </a:solidFill>
                <a:uFillTx/>
                <a:latin typeface="Arial"/>
                <a:cs typeface="Arial"/>
              </a:rPr>
              <a:t> </a:t>
            </a:r>
            <a:r>
              <a:rPr dirty="0" spc="-5">
                <a:solidFill>
                  <a:schemeClr val="bg1"/>
                </a:solidFill>
                <a:uFillTx/>
                <a:latin typeface="Arial"/>
                <a:cs typeface="Arial"/>
              </a:rPr>
              <a:t>&lt;5%</a:t>
            </a:r>
            <a:endParaRPr dirty="0">
              <a:solidFill>
                <a:schemeClr val="bg1"/>
              </a:solidFill>
              <a:uFillTx/>
              <a:latin typeface="Arial"/>
              <a:cs typeface="Arial"/>
            </a:endParaRPr>
          </a:p>
        </p:txBody>
      </p:sp>
      <p:sp>
        <p:nvSpPr>
          <p:cNvPr xmlns:c="http://schemas.openxmlformats.org/drawingml/2006/chart" xmlns:pic="http://schemas.openxmlformats.org/drawingml/2006/picture" xmlns:dgm="http://schemas.openxmlformats.org/drawingml/2006/diagram" id="12" name="Rounded Rectangle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4800" y="1308015"/>
            <a:ext cx="4275455" cy="3276600"/>
          </a:xfrm>
          <a:prstGeom prst="round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solidFill>
                <a:srgbClr val="FFFF00"/>
              </a:solidFill>
              <a:uFillTx/>
            </a:endParaRPr>
          </a:p>
        </p:txBody>
      </p:sp>
      <p:sp>
        <p:nvSpPr>
          <p:cNvPr xmlns:c="http://schemas.openxmlformats.org/drawingml/2006/chart" xmlns:pic="http://schemas.openxmlformats.org/drawingml/2006/picture" xmlns:dgm="http://schemas.openxmlformats.org/drawingml/2006/diagram" id="13" name="object 4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5455" y="1143000"/>
            <a:ext cx="4030345" cy="3251531"/>
          </a:xfrm>
          <a:prstGeom prst="rect">
            <a:avLst/>
          </a:prstGeom>
        </p:spPr>
        <p:txBody xmlns:c="http://schemas.openxmlformats.org/drawingml/2006/chart" xmlns:pic="http://schemas.openxmlformats.org/drawingml/2006/picture" xmlns:dgm="http://schemas.openxmlformats.org/drawingml/2006/diagram">
          <a:bodyPr bIns="0" lIns="0" rIns="0" rtlCol="0" tIns="215265" vert="horz" wrap="square">
            <a:spAutoFit/>
          </a:bodyPr>
          <a:lstStyle/>
          <a:p>
            <a:pPr marL="744220">
              <a:spcBef>
                <a:spcPts val="1695"/>
              </a:spcBef>
            </a:pPr>
            <a:r>
              <a:rPr b="1" dirty="0" sz="2600">
                <a:solidFill>
                  <a:srgbClr val="FFFF00"/>
                </a:solidFill>
                <a:uFillTx/>
                <a:latin typeface="Arial"/>
                <a:cs typeface="Arial"/>
              </a:rPr>
              <a:t>Nguy cơ </a:t>
            </a:r>
            <a:r>
              <a:rPr b="1" dirty="0" spc="-5" sz="2600">
                <a:solidFill>
                  <a:srgbClr val="FFFF00"/>
                </a:solidFill>
                <a:uFillTx/>
                <a:latin typeface="Arial"/>
                <a:cs typeface="Arial"/>
              </a:rPr>
              <a:t>rất</a:t>
            </a:r>
            <a:r>
              <a:rPr b="1" dirty="0" spc="-40" sz="2600">
                <a:solidFill>
                  <a:srgbClr val="FFFF00"/>
                </a:solidFill>
                <a:uFillTx/>
                <a:latin typeface="Arial"/>
                <a:cs typeface="Arial"/>
              </a:rPr>
              <a:t> </a:t>
            </a:r>
            <a:r>
              <a:rPr b="1" dirty="0" sz="2600">
                <a:solidFill>
                  <a:srgbClr val="FFFF00"/>
                </a:solidFill>
                <a:uFillTx/>
                <a:latin typeface="Arial"/>
                <a:cs typeface="Arial"/>
              </a:rPr>
              <a:t>cao</a:t>
            </a:r>
            <a:endParaRPr dirty="0" sz="2600">
              <a:solidFill>
                <a:srgbClr val="FFFF00"/>
              </a:solidFill>
              <a:uFillTx/>
              <a:latin typeface="Arial"/>
              <a:cs typeface="Arial"/>
            </a:endParaRPr>
          </a:p>
          <a:p>
            <a:pPr indent="-342900" marL="355600" marR="5080">
              <a:spcBef>
                <a:spcPts val="1100"/>
              </a:spcBef>
              <a:buFontTx/>
              <a:buChar char="•"/>
            </a:pPr>
            <a:r>
              <a:rPr dirty="0" spc="-5">
                <a:solidFill>
                  <a:schemeClr val="bg1"/>
                </a:solidFill>
                <a:uFillTx/>
                <a:latin typeface="Arial"/>
                <a:cs typeface="Arial"/>
              </a:rPr>
              <a:t>Bệnh </a:t>
            </a:r>
            <a:r>
              <a:rPr dirty="0">
                <a:solidFill>
                  <a:schemeClr val="bg1"/>
                </a:solidFill>
                <a:uFillTx/>
                <a:latin typeface="Arial"/>
                <a:cs typeface="Arial"/>
              </a:rPr>
              <a:t>tim mạch </a:t>
            </a:r>
            <a:r>
              <a:rPr dirty="0" spc="-5">
                <a:solidFill>
                  <a:schemeClr val="bg1"/>
                </a:solidFill>
                <a:uFillTx/>
                <a:latin typeface="Arial"/>
                <a:cs typeface="Arial"/>
              </a:rPr>
              <a:t>đã biết </a:t>
            </a:r>
            <a:r>
              <a:rPr dirty="0" spc="-35">
                <a:solidFill>
                  <a:schemeClr val="bg1"/>
                </a:solidFill>
                <a:uFillTx/>
                <a:latin typeface="Arial"/>
                <a:cs typeface="Arial"/>
              </a:rPr>
              <a:t>(NMCT, </a:t>
            </a:r>
            <a:r>
              <a:rPr dirty="0" spc="-5">
                <a:solidFill>
                  <a:schemeClr val="bg1"/>
                </a:solidFill>
                <a:uFillTx/>
                <a:latin typeface="Arial"/>
                <a:cs typeface="Arial"/>
              </a:rPr>
              <a:t>can  thiệp </a:t>
            </a:r>
            <a:r>
              <a:rPr dirty="0" spc="-50">
                <a:solidFill>
                  <a:schemeClr val="bg1"/>
                </a:solidFill>
                <a:uFillTx/>
                <a:latin typeface="Arial"/>
                <a:cs typeface="Arial"/>
              </a:rPr>
              <a:t>ĐMV, </a:t>
            </a:r>
            <a:r>
              <a:rPr dirty="0" spc="-10">
                <a:solidFill>
                  <a:schemeClr val="bg1"/>
                </a:solidFill>
                <a:uFillTx/>
                <a:latin typeface="Arial"/>
                <a:cs typeface="Arial"/>
              </a:rPr>
              <a:t>bệnh </a:t>
            </a:r>
            <a:r>
              <a:rPr dirty="0" spc="-5">
                <a:solidFill>
                  <a:schemeClr val="bg1"/>
                </a:solidFill>
                <a:uFillTx/>
                <a:latin typeface="Arial"/>
                <a:cs typeface="Arial"/>
              </a:rPr>
              <a:t>ĐM </a:t>
            </a:r>
            <a:r>
              <a:rPr dirty="0" spc="-10">
                <a:solidFill>
                  <a:schemeClr val="bg1"/>
                </a:solidFill>
                <a:uFillTx/>
                <a:latin typeface="Arial"/>
                <a:cs typeface="Arial"/>
              </a:rPr>
              <a:t>ngoại </a:t>
            </a:r>
            <a:r>
              <a:rPr dirty="0" spc="-5">
                <a:solidFill>
                  <a:schemeClr val="bg1"/>
                </a:solidFill>
                <a:uFillTx/>
                <a:latin typeface="Arial"/>
                <a:cs typeface="Arial"/>
              </a:rPr>
              <a:t>biên, </a:t>
            </a:r>
            <a:r>
              <a:rPr dirty="0" spc="-10">
                <a:solidFill>
                  <a:schemeClr val="bg1"/>
                </a:solidFill>
                <a:uFillTx/>
                <a:latin typeface="Arial"/>
                <a:cs typeface="Arial"/>
              </a:rPr>
              <a:t>đột  quỵ </a:t>
            </a:r>
            <a:r>
              <a:rPr dirty="0" spc="-5">
                <a:solidFill>
                  <a:schemeClr val="bg1"/>
                </a:solidFill>
                <a:uFillTx/>
                <a:latin typeface="Arial"/>
                <a:cs typeface="Arial"/>
              </a:rPr>
              <a:t>thiếu</a:t>
            </a:r>
            <a:r>
              <a:rPr dirty="0" spc="15">
                <a:solidFill>
                  <a:schemeClr val="bg1"/>
                </a:solidFill>
                <a:uFillTx/>
                <a:latin typeface="Arial"/>
                <a:cs typeface="Arial"/>
              </a:rPr>
              <a:t> </a:t>
            </a:r>
            <a:r>
              <a:rPr dirty="0" spc="-5">
                <a:solidFill>
                  <a:schemeClr val="bg1"/>
                </a:solidFill>
                <a:uFillTx/>
                <a:latin typeface="Arial"/>
                <a:cs typeface="Arial"/>
              </a:rPr>
              <a:t>máu)</a:t>
            </a:r>
            <a:endParaRPr dirty="0">
              <a:solidFill>
                <a:schemeClr val="bg1"/>
              </a:solidFill>
              <a:uFillTx/>
              <a:latin typeface="Arial"/>
              <a:cs typeface="Arial"/>
            </a:endParaRPr>
          </a:p>
          <a:p>
            <a:pPr indent="-342900" marL="355600">
              <a:buFontTx/>
              <a:buChar char="•"/>
            </a:pPr>
            <a:r>
              <a:rPr dirty="0">
                <a:solidFill>
                  <a:schemeClr val="bg1"/>
                </a:solidFill>
                <a:uFillTx/>
                <a:latin typeface="Arial"/>
                <a:cs typeface="Arial"/>
              </a:rPr>
              <a:t>ĐTĐ típ </a:t>
            </a:r>
            <a:r>
              <a:rPr dirty="0" spc="-5">
                <a:solidFill>
                  <a:schemeClr val="bg1"/>
                </a:solidFill>
                <a:uFillTx/>
                <a:latin typeface="Arial"/>
                <a:cs typeface="Arial"/>
              </a:rPr>
              <a:t>2, </a:t>
            </a:r>
            <a:r>
              <a:rPr dirty="0" spc="-10">
                <a:solidFill>
                  <a:schemeClr val="bg1"/>
                </a:solidFill>
                <a:uFillTx/>
                <a:latin typeface="Arial"/>
                <a:cs typeface="Arial"/>
              </a:rPr>
              <a:t>hoặc </a:t>
            </a:r>
            <a:r>
              <a:rPr dirty="0">
                <a:solidFill>
                  <a:schemeClr val="bg1"/>
                </a:solidFill>
                <a:uFillTx/>
                <a:latin typeface="Arial"/>
                <a:cs typeface="Arial"/>
              </a:rPr>
              <a:t>ĐTĐ típ 1 </a:t>
            </a:r>
            <a:r>
              <a:rPr dirty="0" spc="-5">
                <a:solidFill>
                  <a:schemeClr val="bg1"/>
                </a:solidFill>
                <a:uFillTx/>
                <a:latin typeface="Arial"/>
                <a:cs typeface="Arial"/>
              </a:rPr>
              <a:t>có</a:t>
            </a:r>
            <a:r>
              <a:rPr dirty="0" spc="-65">
                <a:solidFill>
                  <a:schemeClr val="bg1"/>
                </a:solidFill>
                <a:uFillTx/>
                <a:latin typeface="Arial"/>
                <a:cs typeface="Arial"/>
              </a:rPr>
              <a:t> </a:t>
            </a:r>
            <a:r>
              <a:rPr dirty="0">
                <a:solidFill>
                  <a:schemeClr val="bg1"/>
                </a:solidFill>
                <a:uFillTx/>
                <a:latin typeface="Arial"/>
                <a:cs typeface="Arial"/>
              </a:rPr>
              <a:t>tổn</a:t>
            </a:r>
          </a:p>
          <a:p>
            <a:pPr marL="355600" marR="29845"/>
            <a:r>
              <a:rPr dirty="0" spc="-5">
                <a:solidFill>
                  <a:schemeClr val="bg1"/>
                </a:solidFill>
                <a:uFillTx/>
                <a:latin typeface="Arial"/>
                <a:cs typeface="Arial"/>
              </a:rPr>
              <a:t>thương </a:t>
            </a:r>
            <a:r>
              <a:rPr dirty="0">
                <a:solidFill>
                  <a:schemeClr val="bg1"/>
                </a:solidFill>
                <a:uFillTx/>
                <a:latin typeface="Arial"/>
                <a:cs typeface="Arial"/>
              </a:rPr>
              <a:t>cơ </a:t>
            </a:r>
            <a:r>
              <a:rPr dirty="0" spc="-5">
                <a:solidFill>
                  <a:schemeClr val="bg1"/>
                </a:solidFill>
                <a:uFillTx/>
                <a:latin typeface="Arial"/>
                <a:cs typeface="Arial"/>
              </a:rPr>
              <a:t>quan đích (microalbumin  </a:t>
            </a:r>
            <a:r>
              <a:rPr dirty="0" spc="-10">
                <a:solidFill>
                  <a:schemeClr val="bg1"/>
                </a:solidFill>
                <a:uFillTx/>
                <a:latin typeface="Arial"/>
                <a:cs typeface="Arial"/>
              </a:rPr>
              <a:t>niệu)</a:t>
            </a:r>
            <a:endParaRPr dirty="0">
              <a:solidFill>
                <a:schemeClr val="bg1"/>
              </a:solidFill>
              <a:uFillTx/>
              <a:latin typeface="Arial"/>
              <a:cs typeface="Arial"/>
            </a:endParaRPr>
          </a:p>
          <a:p>
            <a:pPr indent="-342900" marL="355600" marR="9525">
              <a:buFontTx/>
              <a:buChar char="•"/>
            </a:pPr>
            <a:r>
              <a:rPr dirty="0" spc="-5">
                <a:solidFill>
                  <a:schemeClr val="bg1"/>
                </a:solidFill>
                <a:uFillTx/>
                <a:latin typeface="Arial"/>
                <a:cs typeface="Arial"/>
              </a:rPr>
              <a:t>Bệnh thận </a:t>
            </a:r>
            <a:r>
              <a:rPr dirty="0">
                <a:solidFill>
                  <a:schemeClr val="bg1"/>
                </a:solidFill>
                <a:uFillTx/>
                <a:latin typeface="Arial"/>
                <a:cs typeface="Arial"/>
              </a:rPr>
              <a:t>mạn </a:t>
            </a:r>
            <a:r>
              <a:rPr dirty="0" spc="-5">
                <a:solidFill>
                  <a:schemeClr val="bg1"/>
                </a:solidFill>
                <a:uFillTx/>
                <a:latin typeface="Arial"/>
                <a:cs typeface="Arial"/>
              </a:rPr>
              <a:t>trung bình </a:t>
            </a:r>
            <a:r>
              <a:rPr dirty="0" spc="-10">
                <a:solidFill>
                  <a:schemeClr val="bg1"/>
                </a:solidFill>
                <a:uFillTx/>
                <a:latin typeface="Arial"/>
                <a:cs typeface="Arial"/>
              </a:rPr>
              <a:t>đến nặng  </a:t>
            </a:r>
            <a:r>
              <a:rPr dirty="0">
                <a:solidFill>
                  <a:schemeClr val="bg1"/>
                </a:solidFill>
                <a:uFillTx/>
                <a:latin typeface="Arial"/>
                <a:cs typeface="Arial"/>
              </a:rPr>
              <a:t>(GFR </a:t>
            </a:r>
            <a:r>
              <a:rPr dirty="0" spc="-5">
                <a:solidFill>
                  <a:schemeClr val="bg1"/>
                </a:solidFill>
                <a:uFillTx/>
                <a:latin typeface="Arial"/>
                <a:cs typeface="Arial"/>
              </a:rPr>
              <a:t>&lt;</a:t>
            </a:r>
            <a:r>
              <a:rPr dirty="0" lang="en-US" spc="-5">
                <a:solidFill>
                  <a:schemeClr val="bg1"/>
                </a:solidFill>
                <a:uFillTx/>
                <a:latin typeface="Arial"/>
                <a:cs typeface="Arial"/>
              </a:rPr>
              <a:t>3</a:t>
            </a:r>
            <a:r>
              <a:rPr dirty="0" spc="-5">
                <a:solidFill>
                  <a:schemeClr val="bg1"/>
                </a:solidFill>
                <a:uFillTx/>
                <a:latin typeface="Arial"/>
                <a:cs typeface="Arial"/>
              </a:rPr>
              <a:t>0 mL/phút/1.73</a:t>
            </a:r>
            <a:r>
              <a:rPr dirty="0" spc="-15">
                <a:solidFill>
                  <a:schemeClr val="bg1"/>
                </a:solidFill>
                <a:uFillTx/>
                <a:latin typeface="Arial"/>
                <a:cs typeface="Arial"/>
              </a:rPr>
              <a:t> </a:t>
            </a:r>
            <a:r>
              <a:rPr dirty="0" spc="-5">
                <a:solidFill>
                  <a:schemeClr val="bg1"/>
                </a:solidFill>
                <a:uFillTx/>
                <a:latin typeface="Arial"/>
                <a:cs typeface="Arial"/>
              </a:rPr>
              <a:t>m</a:t>
            </a:r>
            <a:r>
              <a:rPr baseline="25462" dirty="0" spc="-7">
                <a:solidFill>
                  <a:schemeClr val="bg1"/>
                </a:solidFill>
                <a:uFillTx/>
                <a:latin typeface="Arial"/>
                <a:cs typeface="Arial"/>
              </a:rPr>
              <a:t>2</a:t>
            </a:r>
            <a:r>
              <a:rPr dirty="0" spc="-5">
                <a:solidFill>
                  <a:schemeClr val="bg1"/>
                </a:solidFill>
                <a:uFillTx/>
                <a:latin typeface="Arial"/>
                <a:cs typeface="Arial"/>
              </a:rPr>
              <a:t>)</a:t>
            </a:r>
            <a:endParaRPr dirty="0">
              <a:solidFill>
                <a:schemeClr val="bg1"/>
              </a:solidFill>
              <a:uFillTx/>
              <a:latin typeface="Arial"/>
              <a:cs typeface="Arial"/>
            </a:endParaRPr>
          </a:p>
          <a:p>
            <a:pPr indent="-342900" marL="355600">
              <a:buFontTx/>
              <a:buChar char="•"/>
            </a:pPr>
            <a:r>
              <a:rPr dirty="0" spc="-5">
                <a:solidFill>
                  <a:schemeClr val="bg1"/>
                </a:solidFill>
                <a:uFillTx/>
                <a:latin typeface="Arial"/>
                <a:cs typeface="Arial"/>
              </a:rPr>
              <a:t>Nguy </a:t>
            </a:r>
            <a:r>
              <a:rPr dirty="0">
                <a:solidFill>
                  <a:schemeClr val="bg1"/>
                </a:solidFill>
                <a:uFillTx/>
                <a:latin typeface="Arial"/>
                <a:cs typeface="Arial"/>
              </a:rPr>
              <a:t>cơ SCORE </a:t>
            </a:r>
            <a:r>
              <a:rPr dirty="0" spc="-5">
                <a:solidFill>
                  <a:schemeClr val="bg1"/>
                </a:solidFill>
                <a:uFillTx/>
                <a:latin typeface="Arial"/>
                <a:cs typeface="Arial"/>
              </a:rPr>
              <a:t>10 </a:t>
            </a:r>
            <a:r>
              <a:rPr err="1" spc="-10">
                <a:solidFill>
                  <a:schemeClr val="bg1"/>
                </a:solidFill>
                <a:uFillTx/>
                <a:latin typeface="Arial"/>
                <a:cs typeface="Arial"/>
              </a:rPr>
              <a:t>năm</a:t>
            </a:r>
            <a:r>
              <a:rPr spc="-10">
                <a:solidFill>
                  <a:schemeClr val="bg1"/>
                </a:solidFill>
                <a:uFillTx/>
                <a:latin typeface="Arial"/>
                <a:cs typeface="Arial"/>
              </a:rPr>
              <a:t> </a:t>
            </a:r>
            <a:r>
              <a:rPr>
                <a:solidFill>
                  <a:schemeClr val="bg1"/>
                </a:solidFill>
                <a:uFillTx/>
                <a:latin typeface="Arial"/>
                <a:cs typeface="Arial"/>
              </a:rPr>
              <a:t>≥</a:t>
            </a:r>
            <a:r>
              <a:rPr spc="-5">
                <a:solidFill>
                  <a:schemeClr val="bg1"/>
                </a:solidFill>
                <a:uFillTx/>
                <a:latin typeface="Arial"/>
                <a:cs typeface="Arial"/>
              </a:rPr>
              <a:t>10</a:t>
            </a:r>
            <a:r>
              <a:rPr dirty="0" spc="-5">
                <a:solidFill>
                  <a:schemeClr val="bg1"/>
                </a:solidFill>
                <a:uFillTx/>
                <a:latin typeface="Arial"/>
                <a:cs typeface="Arial"/>
              </a:rPr>
              <a:t>%</a:t>
            </a:r>
            <a:endParaRPr dirty="0">
              <a:solidFill>
                <a:schemeClr val="bg1"/>
              </a:solidFill>
              <a:uFillTx/>
              <a:latin typeface="Arial"/>
              <a:cs typeface="Arial"/>
            </a:endParaRP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200" y="4800600"/>
            <a:ext cx="4495800" cy="49244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lvl="0" marL="744220">
              <a:spcBef>
                <a:spcPts val="1695"/>
              </a:spcBef>
            </a:pPr>
            <a:r>
              <a:rPr b="1" dirty="0" lang="vi-VN" sz="2600">
                <a:solidFill>
                  <a:srgbClr val="FFFF00"/>
                </a:solidFill>
                <a:uFillTx/>
                <a:latin typeface="Arial"/>
                <a:cs typeface="Arial"/>
              </a:rPr>
              <a:t>Nguy cơ </a:t>
            </a:r>
            <a:r>
              <a:rPr b="1" dirty="0" err="1" lang="en-US" spc="-5" sz="2600">
                <a:solidFill>
                  <a:srgbClr val="FFFF00"/>
                </a:solidFill>
                <a:uFillTx/>
                <a:latin typeface="Arial"/>
                <a:cs typeface="Arial"/>
              </a:rPr>
              <a:t>trung</a:t>
            </a:r>
            <a:r>
              <a:rPr b="1" dirty="0" lang="en-US" spc="-5" sz="2600">
                <a:solidFill>
                  <a:srgbClr val="FFFF00"/>
                </a:solidFill>
                <a:uFillTx/>
                <a:latin typeface="Arial"/>
                <a:cs typeface="Arial"/>
              </a:rPr>
              <a:t> </a:t>
            </a:r>
            <a:r>
              <a:rPr b="1" dirty="0" err="1" lang="en-US" spc="-5" sz="2600">
                <a:solidFill>
                  <a:srgbClr val="FFFF00"/>
                </a:solidFill>
                <a:uFillTx/>
                <a:latin typeface="Arial"/>
                <a:cs typeface="Arial"/>
              </a:rPr>
              <a:t>bình</a:t>
            </a:r>
            <a:endParaRPr dirty="0" lang="vi-VN" sz="2600">
              <a:solidFill>
                <a:srgbClr val="FFFF00"/>
              </a:solidFill>
              <a:uFillTx/>
              <a:latin typeface="Arial"/>
              <a:cs typeface="Arial"/>
            </a:endParaRPr>
          </a:p>
        </p:txBody>
      </p:sp>
      <p:sp>
        <p:nvSpPr>
          <p:cNvPr xmlns:c="http://schemas.openxmlformats.org/drawingml/2006/chart" xmlns:pic="http://schemas.openxmlformats.org/drawingml/2006/picture" xmlns:dgm="http://schemas.openxmlformats.org/drawingml/2006/diagram" id="15" name="Rounded Rectangle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648200" y="1295400"/>
            <a:ext cx="4275455" cy="3276600"/>
          </a:xfrm>
          <a:prstGeom prst="round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solidFill>
                <a:srgbClr val="FFFF00"/>
              </a:solidFill>
              <a:uFillTx/>
            </a:endParaRPr>
          </a:p>
        </p:txBody>
      </p:sp>
      <p:sp>
        <p:nvSpPr>
          <p:cNvPr xmlns:c="http://schemas.openxmlformats.org/drawingml/2006/chart" xmlns:pic="http://schemas.openxmlformats.org/drawingml/2006/picture" xmlns:dgm="http://schemas.openxmlformats.org/drawingml/2006/diagram" id="17" name="object 4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832350" y="1295400"/>
            <a:ext cx="3702050" cy="3060453"/>
          </a:xfrm>
          <a:prstGeom prst="rect">
            <a:avLst/>
          </a:prstGeom>
        </p:spPr>
        <p:txBody xmlns:c="http://schemas.openxmlformats.org/drawingml/2006/chart" xmlns:pic="http://schemas.openxmlformats.org/drawingml/2006/picture" xmlns:dgm="http://schemas.openxmlformats.org/drawingml/2006/diagram">
          <a:bodyPr bIns="0" lIns="0" rIns="0" rtlCol="0" tIns="13335" vert="horz" wrap="square">
            <a:spAutoFit/>
          </a:bodyPr>
          <a:lstStyle/>
          <a:p>
            <a:pPr marL="941069">
              <a:spcAft>
                <a:spcPts val="1200"/>
              </a:spcAft>
            </a:pPr>
            <a:r>
              <a:rPr b="1" dirty="0" sz="2600">
                <a:solidFill>
                  <a:srgbClr val="FFFF00"/>
                </a:solidFill>
                <a:uFillTx/>
                <a:latin typeface="Arial"/>
                <a:cs typeface="Arial"/>
              </a:rPr>
              <a:t>Nguy </a:t>
            </a:r>
            <a:r>
              <a:rPr b="1" dirty="0" err="1" sz="2600">
                <a:solidFill>
                  <a:srgbClr val="FFFF00"/>
                </a:solidFill>
                <a:uFillTx/>
                <a:latin typeface="Arial"/>
                <a:cs typeface="Arial"/>
              </a:rPr>
              <a:t>cơ</a:t>
            </a:r>
            <a:r>
              <a:rPr b="1" dirty="0" spc="-40" sz="2600">
                <a:solidFill>
                  <a:srgbClr val="FFFF00"/>
                </a:solidFill>
                <a:uFillTx/>
                <a:latin typeface="Arial"/>
                <a:cs typeface="Arial"/>
              </a:rPr>
              <a:t> </a:t>
            </a:r>
            <a:r>
              <a:rPr b="1" dirty="0" err="1" sz="2600">
                <a:solidFill>
                  <a:srgbClr val="FFFF00"/>
                </a:solidFill>
                <a:uFillTx/>
                <a:latin typeface="Arial"/>
                <a:cs typeface="Arial"/>
              </a:rPr>
              <a:t>cao</a:t>
            </a:r>
            <a:endParaRPr dirty="0" sz="2600">
              <a:solidFill>
                <a:srgbClr val="000000"/>
              </a:solidFill>
              <a:uFillTx/>
              <a:latin typeface="Arial"/>
              <a:cs typeface="Arial"/>
            </a:endParaRPr>
          </a:p>
          <a:p>
            <a:pPr indent="-292100" marL="304800" marR="5080">
              <a:buClr>
                <a:srgbClr val="F8E696"/>
              </a:buClr>
              <a:buSzPct val="83333"/>
              <a:buFont charset="0" panose="020B0604020202020204" pitchFamily="34" typeface="Arial"/>
              <a:buChar char="•"/>
            </a:pPr>
            <a:r>
              <a:rPr dirty="0" spc="-5">
                <a:solidFill>
                  <a:schemeClr val="bg1"/>
                </a:solidFill>
                <a:uFillTx/>
                <a:latin typeface="Arial"/>
                <a:cs typeface="Arial"/>
              </a:rPr>
              <a:t>Các </a:t>
            </a:r>
            <a:r>
              <a:rPr dirty="0" spc="-10">
                <a:solidFill>
                  <a:schemeClr val="bg1"/>
                </a:solidFill>
                <a:uFillTx/>
                <a:latin typeface="Arial"/>
                <a:cs typeface="Arial"/>
              </a:rPr>
              <a:t>yếu </a:t>
            </a:r>
            <a:r>
              <a:rPr dirty="0">
                <a:solidFill>
                  <a:schemeClr val="bg1"/>
                </a:solidFill>
                <a:uFillTx/>
                <a:latin typeface="Arial"/>
                <a:cs typeface="Arial"/>
              </a:rPr>
              <a:t>tố </a:t>
            </a:r>
            <a:r>
              <a:rPr dirty="0" spc="-5">
                <a:solidFill>
                  <a:schemeClr val="bg1"/>
                </a:solidFill>
                <a:uFillTx/>
                <a:latin typeface="Arial"/>
                <a:cs typeface="Arial"/>
              </a:rPr>
              <a:t>nguy </a:t>
            </a:r>
            <a:r>
              <a:rPr dirty="0">
                <a:solidFill>
                  <a:schemeClr val="bg1"/>
                </a:solidFill>
                <a:uFillTx/>
                <a:latin typeface="Arial"/>
                <a:cs typeface="Arial"/>
              </a:rPr>
              <a:t>cơ </a:t>
            </a:r>
            <a:r>
              <a:rPr dirty="0" spc="-5">
                <a:solidFill>
                  <a:schemeClr val="bg1"/>
                </a:solidFill>
                <a:uFillTx/>
                <a:latin typeface="Arial"/>
                <a:cs typeface="Arial"/>
              </a:rPr>
              <a:t>đơn độc tăng  </a:t>
            </a:r>
            <a:r>
              <a:rPr dirty="0">
                <a:solidFill>
                  <a:schemeClr val="bg1"/>
                </a:solidFill>
                <a:uFillTx/>
                <a:latin typeface="Arial"/>
                <a:cs typeface="Arial"/>
              </a:rPr>
              <a:t>rõ rệt (RL </a:t>
            </a:r>
            <a:r>
              <a:rPr dirty="0" spc="-5">
                <a:solidFill>
                  <a:schemeClr val="bg1"/>
                </a:solidFill>
                <a:uFillTx/>
                <a:latin typeface="Arial"/>
                <a:cs typeface="Arial"/>
              </a:rPr>
              <a:t>lipid </a:t>
            </a:r>
            <a:r>
              <a:rPr dirty="0">
                <a:solidFill>
                  <a:schemeClr val="bg1"/>
                </a:solidFill>
                <a:uFillTx/>
                <a:latin typeface="Arial"/>
                <a:cs typeface="Arial"/>
              </a:rPr>
              <a:t>máu có tính </a:t>
            </a:r>
            <a:r>
              <a:rPr dirty="0" spc="-5">
                <a:solidFill>
                  <a:schemeClr val="bg1"/>
                </a:solidFill>
                <a:uFillTx/>
                <a:latin typeface="Arial"/>
                <a:cs typeface="Arial"/>
              </a:rPr>
              <a:t>gia  đình, </a:t>
            </a:r>
            <a:r>
              <a:rPr dirty="0">
                <a:solidFill>
                  <a:schemeClr val="bg1"/>
                </a:solidFill>
                <a:uFillTx/>
                <a:latin typeface="Arial"/>
                <a:cs typeface="Arial"/>
              </a:rPr>
              <a:t>THA </a:t>
            </a:r>
            <a:r>
              <a:rPr dirty="0" err="1" spc="-5">
                <a:solidFill>
                  <a:schemeClr val="bg1"/>
                </a:solidFill>
                <a:uFillTx/>
                <a:latin typeface="Arial"/>
                <a:cs typeface="Arial"/>
              </a:rPr>
              <a:t>nặng</a:t>
            </a:r>
            <a:r>
              <a:rPr dirty="0" spc="-145">
                <a:solidFill>
                  <a:schemeClr val="bg1"/>
                </a:solidFill>
                <a:uFillTx/>
                <a:latin typeface="Arial"/>
                <a:cs typeface="Arial"/>
              </a:rPr>
              <a:t> </a:t>
            </a:r>
            <a:r>
              <a:rPr dirty="0">
                <a:solidFill>
                  <a:schemeClr val="bg1"/>
                </a:solidFill>
                <a:uFillTx/>
                <a:latin typeface="Arial"/>
                <a:cs typeface="Arial"/>
              </a:rPr>
              <a:t>...)</a:t>
            </a:r>
            <a:endParaRPr dirty="0" lang="en-US">
              <a:solidFill>
                <a:schemeClr val="bg1"/>
              </a:solidFill>
              <a:uFillTx/>
              <a:latin typeface="Arial"/>
              <a:cs typeface="Arial"/>
            </a:endParaRPr>
          </a:p>
          <a:p>
            <a:pPr indent="-292100" marL="304800" marR="5080">
              <a:buClr>
                <a:srgbClr val="F8E696"/>
              </a:buClr>
              <a:buSzPct val="83333"/>
              <a:buFont charset="0" panose="020B0604020202020204" pitchFamily="34" typeface="Arial"/>
              <a:buChar char="•"/>
            </a:pPr>
            <a:r>
              <a:rPr dirty="0" lang="en-US">
                <a:solidFill>
                  <a:schemeClr val="bg1"/>
                </a:solidFill>
                <a:uFillTx/>
                <a:latin typeface="Arial"/>
                <a:cs typeface="Arial"/>
              </a:rPr>
              <a:t>THA </a:t>
            </a:r>
            <a:r>
              <a:rPr dirty="0" err="1" lang="en-US">
                <a:solidFill>
                  <a:schemeClr val="bg1"/>
                </a:solidFill>
                <a:uFillTx/>
                <a:latin typeface="Arial"/>
                <a:cs typeface="Arial"/>
              </a:rPr>
              <a:t>kèm</a:t>
            </a:r>
            <a:r>
              <a:rPr dirty="0" lang="en-US">
                <a:solidFill>
                  <a:schemeClr val="bg1"/>
                </a:solidFill>
                <a:uFillTx/>
                <a:latin typeface="Arial"/>
                <a:cs typeface="Arial"/>
              </a:rPr>
              <a:t> </a:t>
            </a:r>
            <a:r>
              <a:rPr dirty="0" err="1" lang="en-US">
                <a:solidFill>
                  <a:schemeClr val="bg1"/>
                </a:solidFill>
                <a:uFillTx/>
                <a:latin typeface="Arial"/>
                <a:cs typeface="Arial"/>
              </a:rPr>
              <a:t>dày</a:t>
            </a:r>
            <a:r>
              <a:rPr dirty="0" lang="en-US">
                <a:solidFill>
                  <a:schemeClr val="bg1"/>
                </a:solidFill>
                <a:uFillTx/>
                <a:latin typeface="Arial"/>
                <a:cs typeface="Arial"/>
              </a:rPr>
              <a:t> </a:t>
            </a:r>
            <a:r>
              <a:rPr dirty="0" err="1" lang="en-US">
                <a:solidFill>
                  <a:schemeClr val="bg1"/>
                </a:solidFill>
                <a:uFillTx/>
                <a:latin typeface="Arial"/>
                <a:cs typeface="Arial"/>
              </a:rPr>
              <a:t>thất</a:t>
            </a:r>
            <a:r>
              <a:rPr dirty="0" lang="en-US">
                <a:solidFill>
                  <a:schemeClr val="bg1"/>
                </a:solidFill>
                <a:uFillTx/>
                <a:latin typeface="Arial"/>
                <a:cs typeface="Arial"/>
              </a:rPr>
              <a:t> </a:t>
            </a:r>
            <a:r>
              <a:rPr dirty="0" err="1" lang="en-US">
                <a:solidFill>
                  <a:schemeClr val="bg1"/>
                </a:solidFill>
                <a:uFillTx/>
                <a:latin typeface="Arial"/>
                <a:cs typeface="Arial"/>
              </a:rPr>
              <a:t>trái</a:t>
            </a:r>
            <a:endParaRPr dirty="0" lang="en-US">
              <a:solidFill>
                <a:schemeClr val="bg1"/>
              </a:solidFill>
              <a:uFillTx/>
              <a:latin typeface="Arial"/>
              <a:cs typeface="Arial"/>
            </a:endParaRPr>
          </a:p>
          <a:p>
            <a:pPr indent="-292100" marL="304800" marR="5080">
              <a:buClr>
                <a:srgbClr val="F8E696"/>
              </a:buClr>
              <a:buSzPct val="83333"/>
              <a:buFont charset="0" panose="020B0604020202020204" pitchFamily="34" typeface="Arial"/>
              <a:buChar char="•"/>
            </a:pPr>
            <a:r>
              <a:rPr dirty="0" lang="en-US">
                <a:solidFill>
                  <a:schemeClr val="bg1"/>
                </a:solidFill>
                <a:uFillTx/>
                <a:latin typeface="Arial"/>
                <a:cs typeface="Arial"/>
              </a:rPr>
              <a:t>ĐTĐ </a:t>
            </a:r>
            <a:r>
              <a:rPr dirty="0" err="1" lang="en-US">
                <a:solidFill>
                  <a:schemeClr val="bg1"/>
                </a:solidFill>
                <a:uFillTx/>
                <a:latin typeface="Arial"/>
                <a:cs typeface="Arial"/>
              </a:rPr>
              <a:t>chưa</a:t>
            </a:r>
            <a:r>
              <a:rPr dirty="0" lang="en-US">
                <a:solidFill>
                  <a:schemeClr val="bg1"/>
                </a:solidFill>
                <a:uFillTx/>
                <a:latin typeface="Arial"/>
                <a:cs typeface="Arial"/>
              </a:rPr>
              <a:t> </a:t>
            </a:r>
            <a:r>
              <a:rPr dirty="0" err="1" lang="en-US">
                <a:solidFill>
                  <a:schemeClr val="bg1"/>
                </a:solidFill>
                <a:uFillTx/>
                <a:latin typeface="Arial"/>
                <a:cs typeface="Arial"/>
              </a:rPr>
              <a:t>tổn</a:t>
            </a:r>
            <a:r>
              <a:rPr dirty="0" lang="en-US">
                <a:solidFill>
                  <a:schemeClr val="bg1"/>
                </a:solidFill>
                <a:uFillTx/>
                <a:latin typeface="Arial"/>
                <a:cs typeface="Arial"/>
              </a:rPr>
              <a:t> </a:t>
            </a:r>
            <a:r>
              <a:rPr dirty="0" err="1" lang="en-US">
                <a:solidFill>
                  <a:schemeClr val="bg1"/>
                </a:solidFill>
                <a:uFillTx/>
                <a:latin typeface="Arial"/>
                <a:cs typeface="Arial"/>
              </a:rPr>
              <a:t>thương</a:t>
            </a:r>
            <a:r>
              <a:rPr dirty="0" lang="en-US">
                <a:solidFill>
                  <a:schemeClr val="bg1"/>
                </a:solidFill>
                <a:uFillTx/>
                <a:latin typeface="Arial"/>
                <a:cs typeface="Arial"/>
              </a:rPr>
              <a:t> </a:t>
            </a:r>
            <a:r>
              <a:rPr dirty="0" err="1" lang="en-US">
                <a:solidFill>
                  <a:schemeClr val="bg1"/>
                </a:solidFill>
                <a:uFillTx/>
                <a:latin typeface="Arial"/>
                <a:cs typeface="Arial"/>
              </a:rPr>
              <a:t>cơ</a:t>
            </a:r>
            <a:r>
              <a:rPr dirty="0" lang="en-US">
                <a:solidFill>
                  <a:schemeClr val="bg1"/>
                </a:solidFill>
                <a:uFillTx/>
                <a:latin typeface="Arial"/>
                <a:cs typeface="Arial"/>
              </a:rPr>
              <a:t> </a:t>
            </a:r>
            <a:r>
              <a:rPr dirty="0" err="1" lang="en-US">
                <a:solidFill>
                  <a:schemeClr val="bg1"/>
                </a:solidFill>
                <a:uFillTx/>
                <a:latin typeface="Arial"/>
                <a:cs typeface="Arial"/>
              </a:rPr>
              <a:t>quan</a:t>
            </a:r>
            <a:r>
              <a:rPr dirty="0" lang="en-US">
                <a:solidFill>
                  <a:schemeClr val="bg1"/>
                </a:solidFill>
                <a:uFillTx/>
                <a:latin typeface="Arial"/>
                <a:cs typeface="Arial"/>
              </a:rPr>
              <a:t> </a:t>
            </a:r>
            <a:r>
              <a:rPr dirty="0" err="1" lang="en-US">
                <a:solidFill>
                  <a:schemeClr val="bg1"/>
                </a:solidFill>
                <a:uFillTx/>
                <a:latin typeface="Arial"/>
                <a:cs typeface="Arial"/>
              </a:rPr>
              <a:t>đích</a:t>
            </a:r>
            <a:endParaRPr dirty="0" lang="en-US">
              <a:solidFill>
                <a:schemeClr val="bg1"/>
              </a:solidFill>
              <a:uFillTx/>
              <a:latin typeface="Arial"/>
              <a:cs typeface="Arial"/>
            </a:endParaRPr>
          </a:p>
          <a:p>
            <a:pPr indent="-292100" marL="304800" marR="5080">
              <a:buClr>
                <a:srgbClr val="F8E696"/>
              </a:buClr>
              <a:buSzPct val="83333"/>
              <a:buFont charset="0" panose="020B0604020202020204" pitchFamily="34" typeface="Arial"/>
              <a:buChar char="•"/>
            </a:pPr>
            <a:r>
              <a:rPr dirty="0" err="1" lang="en-US">
                <a:solidFill>
                  <a:schemeClr val="bg1"/>
                </a:solidFill>
                <a:uFillTx/>
                <a:latin typeface="Arial"/>
                <a:cs typeface="Arial"/>
              </a:rPr>
              <a:t>Suy</a:t>
            </a:r>
            <a:r>
              <a:rPr dirty="0" lang="en-US">
                <a:solidFill>
                  <a:schemeClr val="bg1"/>
                </a:solidFill>
                <a:uFillTx/>
                <a:latin typeface="Arial"/>
                <a:cs typeface="Arial"/>
              </a:rPr>
              <a:t> </a:t>
            </a:r>
            <a:r>
              <a:rPr dirty="0" err="1" lang="en-US">
                <a:solidFill>
                  <a:schemeClr val="bg1"/>
                </a:solidFill>
                <a:uFillTx/>
                <a:latin typeface="Arial"/>
                <a:cs typeface="Arial"/>
              </a:rPr>
              <a:t>thận</a:t>
            </a:r>
            <a:r>
              <a:rPr dirty="0" lang="en-US">
                <a:solidFill>
                  <a:schemeClr val="bg1"/>
                </a:solidFill>
                <a:uFillTx/>
                <a:latin typeface="Arial"/>
                <a:cs typeface="Arial"/>
              </a:rPr>
              <a:t> </a:t>
            </a:r>
            <a:r>
              <a:rPr dirty="0" err="1" lang="en-US">
                <a:solidFill>
                  <a:schemeClr val="bg1"/>
                </a:solidFill>
                <a:uFillTx/>
                <a:latin typeface="Arial"/>
                <a:cs typeface="Arial"/>
              </a:rPr>
              <a:t>trung</a:t>
            </a:r>
            <a:r>
              <a:rPr dirty="0" lang="en-US">
                <a:solidFill>
                  <a:schemeClr val="bg1"/>
                </a:solidFill>
                <a:uFillTx/>
                <a:latin typeface="Arial"/>
                <a:cs typeface="Arial"/>
              </a:rPr>
              <a:t> </a:t>
            </a:r>
            <a:r>
              <a:rPr dirty="0" err="1" lang="en-US">
                <a:solidFill>
                  <a:schemeClr val="bg1"/>
                </a:solidFill>
                <a:uFillTx/>
                <a:latin typeface="Arial"/>
                <a:cs typeface="Arial"/>
              </a:rPr>
              <a:t>bình</a:t>
            </a:r>
            <a:r>
              <a:rPr dirty="0" lang="en-US">
                <a:solidFill>
                  <a:schemeClr val="bg1"/>
                </a:solidFill>
                <a:uFillTx/>
                <a:latin typeface="Arial"/>
                <a:cs typeface="Arial"/>
              </a:rPr>
              <a:t> (</a:t>
            </a:r>
            <a:r>
              <a:rPr dirty="0" err="1" lang="en-US">
                <a:solidFill>
                  <a:schemeClr val="bg1"/>
                </a:solidFill>
                <a:uFillTx/>
                <a:latin typeface="Arial"/>
                <a:cs typeface="Arial"/>
              </a:rPr>
              <a:t>eGFR</a:t>
            </a:r>
            <a:r>
              <a:rPr dirty="0" lang="en-US">
                <a:solidFill>
                  <a:schemeClr val="bg1"/>
                </a:solidFill>
                <a:uFillTx/>
                <a:latin typeface="Arial"/>
                <a:cs typeface="Arial"/>
              </a:rPr>
              <a:t> 30-59mL/min/1.73m2)</a:t>
            </a:r>
            <a:endParaRPr dirty="0" sz="2750">
              <a:solidFill>
                <a:schemeClr val="bg1"/>
              </a:solidFill>
              <a:uFillTx/>
              <a:latin typeface="Times New Roman"/>
              <a:cs typeface="Times New Roman"/>
            </a:endParaRPr>
          </a:p>
          <a:p>
            <a:pPr indent="-292100" marL="304800">
              <a:buClr>
                <a:srgbClr val="F8E696"/>
              </a:buClr>
              <a:buSzPct val="83333"/>
              <a:buFont charset="0" panose="020B0604020202020204" pitchFamily="34" typeface="Arial"/>
              <a:buChar char="•"/>
            </a:pPr>
            <a:r>
              <a:rPr dirty="0" err="1" spc="-5">
                <a:solidFill>
                  <a:schemeClr val="bg1"/>
                </a:solidFill>
                <a:uFillTx/>
                <a:latin typeface="Arial"/>
                <a:cs typeface="Arial"/>
              </a:rPr>
              <a:t>Điểm</a:t>
            </a:r>
            <a:r>
              <a:rPr dirty="0" spc="-5">
                <a:solidFill>
                  <a:schemeClr val="bg1"/>
                </a:solidFill>
                <a:uFillTx/>
                <a:latin typeface="Arial"/>
                <a:cs typeface="Arial"/>
              </a:rPr>
              <a:t> </a:t>
            </a:r>
            <a:r>
              <a:rPr>
                <a:solidFill>
                  <a:schemeClr val="bg1"/>
                </a:solidFill>
                <a:uFillTx/>
                <a:latin typeface="Arial"/>
                <a:cs typeface="Arial"/>
              </a:rPr>
              <a:t>SCORE </a:t>
            </a:r>
            <a:r>
              <a:rPr lang="vi-VN">
                <a:solidFill>
                  <a:schemeClr val="bg1"/>
                </a:solidFill>
                <a:uFillTx/>
                <a:latin typeface="Arial"/>
                <a:cs typeface="Arial"/>
              </a:rPr>
              <a:t>từ </a:t>
            </a:r>
            <a:r>
              <a:rPr>
                <a:solidFill>
                  <a:schemeClr val="bg1"/>
                </a:solidFill>
                <a:uFillTx/>
                <a:latin typeface="Arial"/>
                <a:cs typeface="Arial"/>
              </a:rPr>
              <a:t>5 </a:t>
            </a:r>
            <a:r>
              <a:rPr dirty="0" spc="-5">
                <a:solidFill>
                  <a:schemeClr val="bg1"/>
                </a:solidFill>
                <a:uFillTx/>
                <a:latin typeface="Arial"/>
                <a:cs typeface="Arial"/>
              </a:rPr>
              <a:t>đến</a:t>
            </a:r>
            <a:r>
              <a:rPr dirty="0" spc="-40">
                <a:solidFill>
                  <a:schemeClr val="bg1"/>
                </a:solidFill>
                <a:uFillTx/>
                <a:latin typeface="Arial"/>
                <a:cs typeface="Arial"/>
              </a:rPr>
              <a:t> </a:t>
            </a:r>
            <a:r>
              <a:rPr dirty="0" spc="-5">
                <a:solidFill>
                  <a:schemeClr val="bg1"/>
                </a:solidFill>
                <a:uFillTx/>
                <a:latin typeface="Arial"/>
                <a:cs typeface="Arial"/>
              </a:rPr>
              <a:t>&lt;10%</a:t>
            </a:r>
            <a:endParaRPr dirty="0">
              <a:solidFill>
                <a:schemeClr val="bg1"/>
              </a:solidFill>
              <a:uFillTx/>
              <a:latin typeface="Arial"/>
              <a:cs typeface="Arial"/>
            </a:endParaRPr>
          </a:p>
        </p:txBody>
      </p:sp>
      <p:sp>
        <p:nvSpPr>
          <p:cNvPr xmlns:c="http://schemas.openxmlformats.org/drawingml/2006/chart" xmlns:pic="http://schemas.openxmlformats.org/drawingml/2006/picture" xmlns:dgm="http://schemas.openxmlformats.org/drawingml/2006/diagram" id="18" name="Rounded 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686299" y="4673430"/>
            <a:ext cx="4152901" cy="1574970"/>
          </a:xfrm>
          <a:prstGeom prst="round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lvl="0" marL="744220">
              <a:spcBef>
                <a:spcPts val="1695"/>
              </a:spcBef>
            </a:pPr>
            <a:endParaRPr dirty="0" lang="vi-VN" sz="2600">
              <a:solidFill>
                <a:srgbClr val="FFFF00"/>
              </a:solidFill>
              <a:uFillTx/>
              <a:latin typeface="Arial"/>
              <a:cs typeface="Arial"/>
            </a:endParaRPr>
          </a:p>
        </p:txBody>
      </p:sp>
      <p:sp>
        <p:nvSpPr>
          <p:cNvPr xmlns:c="http://schemas.openxmlformats.org/drawingml/2006/chart" xmlns:pic="http://schemas.openxmlformats.org/drawingml/2006/picture" xmlns:dgm="http://schemas.openxmlformats.org/drawingml/2006/diagram" id="23" name="TextBox 2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181600" y="5562600"/>
            <a:ext cx="3200400"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it-IT" spc="-5">
                <a:solidFill>
                  <a:schemeClr val="bg1"/>
                </a:solidFill>
                <a:uFillTx/>
                <a:latin typeface="Arial"/>
                <a:cs typeface="Arial"/>
              </a:rPr>
              <a:t>Điểm SCORE 10 </a:t>
            </a:r>
            <a:r>
              <a:rPr dirty="0" lang="it-IT">
                <a:solidFill>
                  <a:schemeClr val="bg1"/>
                </a:solidFill>
                <a:uFillTx/>
                <a:latin typeface="Arial"/>
                <a:cs typeface="Arial"/>
              </a:rPr>
              <a:t>năm </a:t>
            </a:r>
            <a:r>
              <a:rPr dirty="0" lang="it-IT" spc="-5">
                <a:solidFill>
                  <a:schemeClr val="bg1"/>
                </a:solidFill>
                <a:uFillTx/>
                <a:latin typeface="Arial"/>
                <a:cs typeface="Arial"/>
              </a:rPr>
              <a:t>&lt; 1%</a:t>
            </a:r>
            <a:endParaRPr dirty="0" lang="en-US">
              <a:uFillTx/>
            </a:endParaRPr>
          </a:p>
        </p:txBody>
      </p:sp>
      <p:sp>
        <p:nvSpPr>
          <p:cNvPr xmlns:c="http://schemas.openxmlformats.org/drawingml/2006/chart" xmlns:pic="http://schemas.openxmlformats.org/drawingml/2006/picture" xmlns:dgm="http://schemas.openxmlformats.org/drawingml/2006/diagram" id="24" name="TextBox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754246" y="4800600"/>
            <a:ext cx="4161154" cy="76944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lvl="0" marL="744220">
              <a:spcBef>
                <a:spcPts val="1695"/>
              </a:spcBef>
            </a:pPr>
            <a:r>
              <a:rPr b="1" dirty="0" lang="vi-VN" sz="2600">
                <a:solidFill>
                  <a:srgbClr val="FFFF00"/>
                </a:solidFill>
                <a:uFillTx/>
                <a:latin typeface="Arial"/>
                <a:cs typeface="Arial"/>
              </a:rPr>
              <a:t>Nguy cơ </a:t>
            </a:r>
            <a:r>
              <a:rPr b="1" dirty="0" err="1" lang="en-US" spc="-5" sz="2600">
                <a:solidFill>
                  <a:srgbClr val="FFFF00"/>
                </a:solidFill>
                <a:uFillTx/>
                <a:latin typeface="Arial"/>
                <a:cs typeface="Arial"/>
              </a:rPr>
              <a:t>thấp</a:t>
            </a:r>
            <a:endParaRPr dirty="0" lang="vi-VN" sz="2600">
              <a:solidFill>
                <a:srgbClr val="FFFF00"/>
              </a:solidFill>
              <a:uFillTx/>
              <a:latin typeface="Arial"/>
              <a:cs typeface="Arial"/>
            </a:endParaRPr>
          </a:p>
          <a:p>
            <a:endParaRPr dirty="0" lang="en-US">
              <a:uFillTx/>
            </a:endParaRPr>
          </a:p>
        </p:txBody>
      </p:sp>
      <p:sp>
        <p:nvSpPr>
          <p:cNvPr xmlns:c="http://schemas.openxmlformats.org/drawingml/2006/chart" xmlns:pic="http://schemas.openxmlformats.org/drawingml/2006/picture" xmlns:dgm="http://schemas.openxmlformats.org/drawingml/2006/diagram" id="16"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9"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bIns="0" lIns="0" rIns="0" tIns="0" wrap="square">
            <a:normAutofit/>
          </a:bodyPr>
          <a:lstStyle>
            <a:lvl1pPr>
              <a:defRPr b="1" i="0" sz="2200">
                <a:solidFill>
                  <a:schemeClr val="bg1"/>
                </a:solidFill>
                <a:uFillTx/>
                <a:latin typeface="Arial"/>
                <a:ea typeface="+mj-ea"/>
                <a:cs typeface="Arial"/>
              </a:defRPr>
            </a:lvl1pPr>
          </a:lstStyle>
          <a:p>
            <a:pPr algn="ctr"/>
            <a:r>
              <a:rPr kern="0" lang="en-US" sz="2600">
                <a:uFillTx/>
                <a:latin typeface="+mj-lt"/>
                <a:cs charset="0" panose="020B0604020202020204" pitchFamily="34" typeface="Arial"/>
              </a:rPr>
              <a:t>ESC 2018: PHÂN TẦNG NGUY CƠ TIM MẠCH</a:t>
            </a:r>
            <a:endParaRPr dirty="0" kern="0" lang="en-US" sz="2600">
              <a:uFillTx/>
              <a:latin typeface="+mj-lt"/>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0" name="TextBox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aphicFrame>
        <p:nvGraphicFramePr>
          <p:cNvPr xmlns:c="http://schemas.openxmlformats.org/drawingml/2006/chart" xmlns:pic="http://schemas.openxmlformats.org/drawingml/2006/picture" xmlns:dgm="http://schemas.openxmlformats.org/drawingml/2006/diagram" id="4" name="Content Placeholder 3"/>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381001" y="1287780"/>
          <a:ext cx="8458199" cy="397002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3657599"/>
                <a:gridCol w="2362200"/>
                <a:gridCol w="2438400"/>
              </a:tblGrid>
              <a:tr h="865672">
                <a:tc>
                  <a:txBody>
                    <a:bodyPr/>
                    <a:lstStyle/>
                    <a:p>
                      <a:pPr algn="ctr"/>
                      <a:r>
                        <a:rPr dirty="0" err="1" lang="en-US" sz="2000">
                          <a:solidFill>
                            <a:schemeClr val="tx1"/>
                          </a:solidFill>
                          <a:uFillTx/>
                          <a:latin charset="0" panose="020B0604020202020204" pitchFamily="34" typeface="Arial"/>
                          <a:cs charset="0" panose="020B0604020202020204" pitchFamily="34" typeface="Arial"/>
                        </a:rPr>
                        <a:t>Huyết</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áp</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tâm</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thu</a:t>
                      </a:r>
                      <a:r>
                        <a:rPr dirty="0" lang="en-US" sz="2000">
                          <a:solidFill>
                            <a:schemeClr val="tx1"/>
                          </a:solidFill>
                          <a:uFillTx/>
                          <a:latin charset="0" panose="020B0604020202020204" pitchFamily="34" typeface="Arial"/>
                          <a:cs charset="0" panose="020B0604020202020204" pitchFamily="34" typeface="Arial"/>
                        </a:rPr>
                        <a:t> (HATT) </a:t>
                      </a:r>
                      <a:r>
                        <a:rPr dirty="0" err="1" lang="en-US" sz="2000">
                          <a:solidFill>
                            <a:schemeClr val="tx1"/>
                          </a:solidFill>
                          <a:uFillTx/>
                          <a:latin charset="0" panose="020B0604020202020204" pitchFamily="34" typeface="Arial"/>
                          <a:cs charset="0" panose="020B0604020202020204" pitchFamily="34" typeface="Arial"/>
                        </a:rPr>
                        <a:t>và</a:t>
                      </a:r>
                      <a:r>
                        <a:rPr dirty="0" lang="en-US" sz="2000">
                          <a:solidFill>
                            <a:schemeClr val="tx1"/>
                          </a:solidFill>
                          <a:uFillTx/>
                          <a:latin charset="0" panose="020B0604020202020204" pitchFamily="34" typeface="Arial"/>
                          <a:cs charset="0" panose="020B0604020202020204" pitchFamily="34" typeface="Arial"/>
                        </a:rPr>
                        <a:t> </a:t>
                      </a:r>
                    </a:p>
                    <a:p>
                      <a:pPr algn="ctr"/>
                      <a:r>
                        <a:rPr dirty="0" err="1" lang="en-US" sz="2000">
                          <a:solidFill>
                            <a:schemeClr val="tx1"/>
                          </a:solidFill>
                          <a:uFillTx/>
                          <a:latin charset="0" panose="020B0604020202020204" pitchFamily="34" typeface="Arial"/>
                          <a:cs charset="0" panose="020B0604020202020204" pitchFamily="34" typeface="Arial"/>
                        </a:rPr>
                        <a:t>huyết</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áp</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tâm</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tr</a:t>
                      </a:r>
                      <a:r>
                        <a:rPr dirty="0" lang="vi-VN" sz="2000">
                          <a:solidFill>
                            <a:schemeClr val="tx1"/>
                          </a:solidFill>
                          <a:uFillTx/>
                          <a:latin charset="0" panose="020B0604020202020204" pitchFamily="34" typeface="Arial"/>
                          <a:cs charset="0" panose="020B0604020202020204" pitchFamily="34" typeface="Arial"/>
                        </a:rPr>
                        <a:t>ư</a:t>
                      </a:r>
                      <a:r>
                        <a:rPr dirty="0" err="1" lang="en-US" sz="2000">
                          <a:solidFill>
                            <a:schemeClr val="tx1"/>
                          </a:solidFill>
                          <a:uFillTx/>
                          <a:latin charset="0" panose="020B0604020202020204" pitchFamily="34" typeface="Arial"/>
                          <a:cs charset="0" panose="020B0604020202020204" pitchFamily="34" typeface="Arial"/>
                        </a:rPr>
                        <a:t>ơng</a:t>
                      </a:r>
                      <a:r>
                        <a:rPr dirty="0" lang="en-US" sz="2000">
                          <a:solidFill>
                            <a:schemeClr val="tx1"/>
                          </a:solidFill>
                          <a:uFillTx/>
                          <a:latin charset="0" panose="020B0604020202020204" pitchFamily="34" typeface="Arial"/>
                          <a:cs charset="0" panose="020B0604020202020204" pitchFamily="34" typeface="Arial"/>
                        </a:rPr>
                        <a:t> (</a:t>
                      </a:r>
                      <a:r>
                        <a:rPr dirty="0" err="1" lang="en-US" sz="2000">
                          <a:solidFill>
                            <a:schemeClr val="tx1"/>
                          </a:solidFill>
                          <a:uFillTx/>
                          <a:latin charset="0" panose="020B0604020202020204" pitchFamily="34" typeface="Arial"/>
                          <a:cs charset="0" panose="020B0604020202020204" pitchFamily="34" typeface="Arial"/>
                        </a:rPr>
                        <a:t>HATTr</a:t>
                      </a:r>
                      <a:r>
                        <a:rPr dirty="0" lang="en-US" sz="2000">
                          <a:solidFill>
                            <a:schemeClr val="tx1"/>
                          </a:solidFill>
                          <a:uFillTx/>
                          <a:latin charset="0" panose="020B0604020202020204" pitchFamily="34" typeface="Arial"/>
                          <a:cs charset="0" panose="020B0604020202020204" pitchFamily="34" typeface="Arial"/>
                        </a:rPr>
                        <a:t>)</a:t>
                      </a:r>
                    </a:p>
                    <a:p>
                      <a:pPr algn="ctr"/>
                      <a:r>
                        <a:rPr dirty="0" lang="en-US" sz="2000">
                          <a:solidFill>
                            <a:schemeClr val="tx1"/>
                          </a:solidFill>
                          <a:uFillTx/>
                          <a:latin charset="0" panose="020B0604020202020204" pitchFamily="34" typeface="Arial"/>
                          <a:cs charset="0" panose="020B0604020202020204" pitchFamily="34" typeface="Arial"/>
                        </a:rPr>
                        <a:t>(mmHg)</a:t>
                      </a:r>
                    </a:p>
                  </a:txBody>
                  <a:tcPr anchor="ctr" marB="34290" marL="68580" marR="68580" marT="34290">
                    <a:solidFill>
                      <a:srgbClr val="9CC1E1"/>
                    </a:solidFill>
                  </a:tcPr>
                </a:tc>
                <a:tc>
                  <a:txBody>
                    <a:bodyPr/>
                    <a:lstStyle/>
                    <a:p>
                      <a:pPr algn="ctr"/>
                      <a:r>
                        <a:rPr lang="en-US" sz="2000">
                          <a:solidFill>
                            <a:schemeClr val="tx1"/>
                          </a:solidFill>
                          <a:uFillTx/>
                          <a:latin charset="0" panose="020B0604020202020204" pitchFamily="34" typeface="Arial"/>
                          <a:cs charset="0" panose="020B0604020202020204" pitchFamily="34" typeface="Arial"/>
                        </a:rPr>
                        <a:t>ACC/AHA 2017 </a:t>
                      </a:r>
                    </a:p>
                  </a:txBody>
                  <a:tcPr anchor="ctr" marB="34290" marL="68580" marR="68580" marT="34290">
                    <a:solidFill>
                      <a:srgbClr val="9CC1E1"/>
                    </a:solidFill>
                  </a:tcPr>
                </a:tc>
                <a:tc>
                  <a:txBody>
                    <a:bodyPr/>
                    <a:lstStyle/>
                    <a:p>
                      <a:pPr algn="ctr"/>
                      <a:r>
                        <a:rPr lang="en-US" sz="2000">
                          <a:solidFill>
                            <a:schemeClr val="tx1"/>
                          </a:solidFill>
                          <a:uFillTx/>
                          <a:latin charset="0" panose="020B0604020202020204" pitchFamily="34" typeface="Arial"/>
                          <a:cs charset="0" panose="020B0604020202020204" pitchFamily="34" typeface="Arial"/>
                        </a:rPr>
                        <a:t>ESC/ESH 2018</a:t>
                      </a:r>
                    </a:p>
                  </a:txBody>
                  <a:tcPr anchor="ctr" marB="34290" marL="68580" marR="68580" marT="34290">
                    <a:solidFill>
                      <a:srgbClr val="9CC1E1"/>
                    </a:solidFill>
                  </a:tcPr>
                </a:tc>
              </a:tr>
              <a:tr h="351078">
                <a:tc>
                  <a:txBody>
                    <a:bodyPr/>
                    <a:lstStyle/>
                    <a:p>
                      <a:r>
                        <a:rPr lang="en-US" sz="2000">
                          <a:uFillTx/>
                          <a:latin charset="0" panose="020B0604020202020204" pitchFamily="34" typeface="Arial"/>
                          <a:cs charset="0" panose="020B0604020202020204" pitchFamily="34" typeface="Arial"/>
                        </a:rPr>
                        <a:t>&lt;120 và &lt;80</a:t>
                      </a:r>
                    </a:p>
                  </a:txBody>
                  <a:tcPr marB="34290" marL="68580" marR="68580" marT="34290">
                    <a:solidFill>
                      <a:srgbClr val="DFE9F3"/>
                    </a:solidFill>
                  </a:tcPr>
                </a:tc>
                <a:tc>
                  <a:txBody>
                    <a:bodyPr/>
                    <a:lstStyle/>
                    <a:p>
                      <a:r>
                        <a:rPr lang="en-US" sz="2000">
                          <a:uFillTx/>
                          <a:latin charset="0" panose="020B0604020202020204" pitchFamily="34" typeface="Arial"/>
                          <a:cs charset="0" panose="020B0604020202020204" pitchFamily="34" typeface="Arial"/>
                        </a:rPr>
                        <a:t>HA bình th</a:t>
                      </a:r>
                      <a:r>
                        <a:rPr lang="vi-VN" sz="2000">
                          <a:uFillTx/>
                          <a:latin charset="0" panose="020B0604020202020204" pitchFamily="34" typeface="Arial"/>
                          <a:cs charset="0" panose="020B0604020202020204" pitchFamily="34" typeface="Arial"/>
                        </a:rPr>
                        <a:t>ư</a:t>
                      </a:r>
                      <a:r>
                        <a:rPr lang="en-US" sz="2000">
                          <a:uFillTx/>
                          <a:latin charset="0" panose="020B0604020202020204" pitchFamily="34" typeface="Arial"/>
                          <a:cs charset="0" panose="020B0604020202020204" pitchFamily="34" typeface="Arial"/>
                        </a:rPr>
                        <a:t>ờng</a:t>
                      </a:r>
                    </a:p>
                  </a:txBody>
                  <a:tcPr marB="34290" marL="68580" marR="68580" marT="34290">
                    <a:solidFill>
                      <a:srgbClr val="DFE9F3"/>
                    </a:solidFill>
                  </a:tcPr>
                </a:tc>
                <a:tc>
                  <a:txBody>
                    <a:bodyPr/>
                    <a:lstStyle/>
                    <a:p>
                      <a:r>
                        <a:rPr lang="en-US" sz="2000">
                          <a:uFillTx/>
                          <a:latin charset="0" panose="020B0604020202020204" pitchFamily="34" typeface="Arial"/>
                          <a:cs charset="0" panose="020B0604020202020204" pitchFamily="34" typeface="Arial"/>
                        </a:rPr>
                        <a:t>HA tối </a:t>
                      </a:r>
                      <a:r>
                        <a:rPr lang="vi-VN" sz="2000">
                          <a:uFillTx/>
                          <a:latin charset="0" panose="020B0604020202020204" pitchFamily="34" typeface="Arial"/>
                          <a:cs charset="0" panose="020B0604020202020204" pitchFamily="34" typeface="Arial"/>
                        </a:rPr>
                        <a:t>ư</a:t>
                      </a:r>
                      <a:r>
                        <a:rPr lang="en-US" sz="2000">
                          <a:uFillTx/>
                          <a:latin charset="0" panose="020B0604020202020204" pitchFamily="34" typeface="Arial"/>
                          <a:cs charset="0" panose="020B0604020202020204" pitchFamily="34" typeface="Arial"/>
                        </a:rPr>
                        <a:t>u</a:t>
                      </a:r>
                    </a:p>
                  </a:txBody>
                  <a:tcPr marB="34290" marL="68580" marR="68580" marT="34290">
                    <a:solidFill>
                      <a:srgbClr val="DFE9F3"/>
                    </a:solidFill>
                  </a:tcPr>
                </a:tc>
              </a:tr>
              <a:tr h="351078">
                <a:tc>
                  <a:txBody>
                    <a:bodyPr/>
                    <a:lstStyle/>
                    <a:p>
                      <a:r>
                        <a:rPr lang="en-US" sz="2000">
                          <a:uFillTx/>
                          <a:latin charset="0" panose="020B0604020202020204" pitchFamily="34" typeface="Arial"/>
                          <a:cs charset="0" panose="020B0604020202020204" pitchFamily="34" typeface="Arial"/>
                        </a:rPr>
                        <a:t>120-129 và &lt;80</a:t>
                      </a:r>
                    </a:p>
                  </a:txBody>
                  <a:tcPr marB="34290" marL="68580" marR="68580" marT="34290">
                    <a:solidFill>
                      <a:schemeClr val="bg1"/>
                    </a:solidFill>
                  </a:tcPr>
                </a:tc>
                <a:tc>
                  <a:txBody>
                    <a:bodyPr/>
                    <a:lstStyle/>
                    <a:p>
                      <a:r>
                        <a:rPr lang="en-US" sz="2000">
                          <a:uFillTx/>
                          <a:latin charset="0" panose="020B0604020202020204" pitchFamily="34" typeface="Arial"/>
                          <a:cs charset="0" panose="020B0604020202020204" pitchFamily="34" typeface="Arial"/>
                        </a:rPr>
                        <a:t>HA tăng</a:t>
                      </a:r>
                    </a:p>
                  </a:txBody>
                  <a:tcPr marB="34290" marL="68580" marR="68580" marT="34290">
                    <a:solidFill>
                      <a:schemeClr val="bg1"/>
                    </a:solidFill>
                  </a:tcPr>
                </a:tc>
                <a:tc>
                  <a:txBody>
                    <a:bodyPr/>
                    <a:lstStyle/>
                    <a:p>
                      <a:r>
                        <a:rPr lang="en-US" sz="2000">
                          <a:uFillTx/>
                          <a:latin charset="0" panose="020B0604020202020204" pitchFamily="34" typeface="Arial"/>
                          <a:cs charset="0" panose="020B0604020202020204" pitchFamily="34" typeface="Arial"/>
                        </a:rPr>
                        <a:t>HA bình th</a:t>
                      </a:r>
                      <a:r>
                        <a:rPr lang="vi-VN" sz="2000">
                          <a:uFillTx/>
                          <a:latin charset="0" panose="020B0604020202020204" pitchFamily="34" typeface="Arial"/>
                          <a:cs charset="0" panose="020B0604020202020204" pitchFamily="34" typeface="Arial"/>
                        </a:rPr>
                        <a:t>ư</a:t>
                      </a:r>
                      <a:r>
                        <a:rPr lang="en-US" sz="2000">
                          <a:uFillTx/>
                          <a:latin charset="0" panose="020B0604020202020204" pitchFamily="34" typeface="Arial"/>
                          <a:cs charset="0" panose="020B0604020202020204" pitchFamily="34" typeface="Arial"/>
                        </a:rPr>
                        <a:t>ờng</a:t>
                      </a:r>
                    </a:p>
                  </a:txBody>
                  <a:tcPr marB="34290" marL="68580" marR="68580" marT="34290">
                    <a:solidFill>
                      <a:schemeClr val="bg1"/>
                    </a:solidFill>
                  </a:tcPr>
                </a:tc>
              </a:tr>
              <a:tr h="351078">
                <a:tc>
                  <a:txBody>
                    <a:bodyPr/>
                    <a:lstStyle/>
                    <a:p>
                      <a:r>
                        <a:rPr lang="en-US" sz="2000">
                          <a:uFillTx/>
                          <a:latin charset="0" panose="020B0604020202020204" pitchFamily="34" typeface="Arial"/>
                          <a:cs charset="0" panose="020B0604020202020204" pitchFamily="34" typeface="Arial"/>
                        </a:rPr>
                        <a:t>120-129 và/hoặc 80-84</a:t>
                      </a:r>
                    </a:p>
                  </a:txBody>
                  <a:tcPr marB="34290" marL="68580" marR="68580" marT="34290">
                    <a:solidFill>
                      <a:srgbClr val="DFE9F3"/>
                    </a:solidFill>
                  </a:tcPr>
                </a:tc>
                <a:tc>
                  <a:txBody>
                    <a:bodyPr/>
                    <a:lstStyle/>
                    <a:p>
                      <a:r>
                        <a:rPr dirty="0" err="1" lang="en-US" sz="2000">
                          <a:uFillTx/>
                          <a:latin charset="0" panose="020B0604020202020204" pitchFamily="34" typeface="Arial"/>
                          <a:cs charset="0" panose="020B0604020202020204" pitchFamily="34" typeface="Arial"/>
                        </a:rPr>
                        <a:t>cao</a:t>
                      </a:r>
                      <a:endParaRPr dirty="0" lang="en-US" sz="2000">
                        <a:uFillTx/>
                        <a:latin charset="0" panose="020B0604020202020204" pitchFamily="34" typeface="Arial"/>
                        <a:cs charset="0" panose="020B0604020202020204" pitchFamily="34" typeface="Arial"/>
                      </a:endParaRPr>
                    </a:p>
                  </a:txBody>
                  <a:tcPr marB="34290" marL="68580" marR="68580" marT="34290">
                    <a:solidFill>
                      <a:srgbClr val="DFE9F3"/>
                    </a:solidFill>
                  </a:tcPr>
                </a:tc>
                <a:tc>
                  <a:txBody>
                    <a:bodyPr/>
                    <a:lstStyle/>
                    <a:p>
                      <a:r>
                        <a:rPr lang="en-US" sz="2000">
                          <a:uFillTx/>
                          <a:latin charset="0" panose="020B0604020202020204" pitchFamily="34" typeface="Arial"/>
                          <a:cs charset="0" panose="020B0604020202020204" pitchFamily="34" typeface="Arial"/>
                        </a:rPr>
                        <a:t>Ha bình th</a:t>
                      </a:r>
                      <a:r>
                        <a:rPr lang="vi-VN" sz="2000">
                          <a:uFillTx/>
                          <a:latin charset="0" panose="020B0604020202020204" pitchFamily="34" typeface="Arial"/>
                          <a:cs charset="0" panose="020B0604020202020204" pitchFamily="34" typeface="Arial"/>
                        </a:rPr>
                        <a:t>ư</a:t>
                      </a:r>
                      <a:r>
                        <a:rPr lang="en-US" sz="2000">
                          <a:uFillTx/>
                          <a:latin charset="0" panose="020B0604020202020204" pitchFamily="34" typeface="Arial"/>
                          <a:cs charset="0" panose="020B0604020202020204" pitchFamily="34" typeface="Arial"/>
                        </a:rPr>
                        <a:t>ờng</a:t>
                      </a:r>
                    </a:p>
                  </a:txBody>
                  <a:tcPr marB="34290" marL="68580" marR="68580" marT="34290">
                    <a:solidFill>
                      <a:srgbClr val="DFE9F3"/>
                    </a:solidFill>
                  </a:tcPr>
                </a:tc>
              </a:tr>
              <a:tr h="351078">
                <a:tc>
                  <a:txBody>
                    <a:bodyPr/>
                    <a:lstStyle/>
                    <a:p>
                      <a:r>
                        <a:rPr lang="en-US" sz="2000">
                          <a:uFillTx/>
                          <a:latin charset="0" panose="020B0604020202020204" pitchFamily="34" typeface="Arial"/>
                          <a:cs charset="0" panose="020B0604020202020204" pitchFamily="34" typeface="Arial"/>
                        </a:rPr>
                        <a:t>130-139 và/hoặc 85-89</a:t>
                      </a:r>
                    </a:p>
                  </a:txBody>
                  <a:tcPr marB="34290" marL="68580" marR="68580" marT="34290">
                    <a:no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1</a:t>
                      </a:r>
                    </a:p>
                  </a:txBody>
                  <a:tcPr marB="34290" marL="68580" marR="68580" marT="34290">
                    <a:noFill/>
                  </a:tcPr>
                </a:tc>
                <a:tc>
                  <a:txBody>
                    <a:bodyPr/>
                    <a:lstStyle/>
                    <a:p>
                      <a:r>
                        <a:rPr dirty="0" lang="en-US" sz="2000">
                          <a:uFillTx/>
                          <a:latin charset="0" panose="020B0604020202020204" pitchFamily="34" typeface="Arial"/>
                          <a:cs charset="0" panose="020B0604020202020204" pitchFamily="34" typeface="Arial"/>
                        </a:rPr>
                        <a:t>HA </a:t>
                      </a:r>
                      <a:r>
                        <a:rPr dirty="0" err="1" lang="en-US" sz="2000">
                          <a:uFillTx/>
                          <a:latin charset="0" panose="020B0604020202020204" pitchFamily="34" typeface="Arial"/>
                          <a:cs charset="0" panose="020B0604020202020204" pitchFamily="34" typeface="Arial"/>
                        </a:rPr>
                        <a:t>bình</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th</a:t>
                      </a:r>
                      <a:r>
                        <a:rPr dirty="0" lang="vi-VN" sz="2000">
                          <a:uFillTx/>
                          <a:latin charset="0" panose="020B0604020202020204" pitchFamily="34" typeface="Arial"/>
                          <a:cs charset="0" panose="020B0604020202020204" pitchFamily="34" typeface="Arial"/>
                        </a:rPr>
                        <a:t>ư</a:t>
                      </a:r>
                      <a:r>
                        <a:rPr dirty="0" err="1" lang="en-US" sz="2000">
                          <a:uFillTx/>
                          <a:latin charset="0" panose="020B0604020202020204" pitchFamily="34" typeface="Arial"/>
                          <a:cs charset="0" panose="020B0604020202020204" pitchFamily="34" typeface="Arial"/>
                        </a:rPr>
                        <a:t>ờng</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cao</a:t>
                      </a:r>
                      <a:endParaRPr dirty="0" lang="en-US" sz="2000">
                        <a:uFillTx/>
                        <a:latin charset="0" panose="020B0604020202020204" pitchFamily="34" typeface="Arial"/>
                        <a:cs charset="0" panose="020B0604020202020204" pitchFamily="34" typeface="Arial"/>
                      </a:endParaRPr>
                    </a:p>
                  </a:txBody>
                  <a:tcPr marB="34290" marL="68580" marR="68580" marT="34290">
                    <a:noFill/>
                  </a:tcPr>
                </a:tc>
              </a:tr>
              <a:tr h="351078">
                <a:tc>
                  <a:txBody>
                    <a:bodyPr/>
                    <a:lstStyle/>
                    <a:p>
                      <a:r>
                        <a:rPr lang="en-US" sz="2000">
                          <a:uFillTx/>
                          <a:latin charset="0" panose="020B0604020202020204" pitchFamily="34" typeface="Arial"/>
                          <a:cs charset="0" panose="020B0604020202020204" pitchFamily="34" typeface="Arial"/>
                        </a:rPr>
                        <a:t>140 -159 và/hoặc 90-99</a:t>
                      </a:r>
                    </a:p>
                  </a:txBody>
                  <a:tcPr marB="34290" marL="68580" marR="68580" marT="34290">
                    <a:solidFill>
                      <a:srgbClr val="DFE9F3"/>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2</a:t>
                      </a:r>
                    </a:p>
                  </a:txBody>
                  <a:tcPr marB="34290" marL="68580" marR="68580" marT="34290">
                    <a:solidFill>
                      <a:srgbClr val="DFE9F3"/>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1</a:t>
                      </a:r>
                    </a:p>
                  </a:txBody>
                  <a:tcPr marB="34290" marL="68580" marR="68580" marT="34290">
                    <a:solidFill>
                      <a:srgbClr val="DFE9F3"/>
                    </a:solidFill>
                  </a:tcPr>
                </a:tc>
              </a:tr>
              <a:tr h="351078">
                <a:tc>
                  <a:txBody>
                    <a:bodyPr/>
                    <a:lstStyle/>
                    <a:p>
                      <a:r>
                        <a:rPr lang="en-US" sz="2000">
                          <a:uFillTx/>
                          <a:latin charset="0" panose="020B0604020202020204" pitchFamily="34" typeface="Arial"/>
                          <a:cs charset="0" panose="020B0604020202020204" pitchFamily="34" typeface="Arial"/>
                        </a:rPr>
                        <a:t>160-179 và/hoặc 100-109</a:t>
                      </a:r>
                    </a:p>
                  </a:txBody>
                  <a:tcPr marB="34290" marL="68580" marR="68580" marT="34290">
                    <a:solidFill>
                      <a:schemeClr val="bg1"/>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2</a:t>
                      </a:r>
                    </a:p>
                  </a:txBody>
                  <a:tcPr marB="34290" marL="68580" marR="68580" marT="34290">
                    <a:solidFill>
                      <a:schemeClr val="bg1"/>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2</a:t>
                      </a:r>
                    </a:p>
                  </a:txBody>
                  <a:tcPr marB="34290" marL="68580" marR="68580" marT="34290">
                    <a:solidFill>
                      <a:schemeClr val="bg1"/>
                    </a:solidFill>
                  </a:tcPr>
                </a:tc>
              </a:tr>
              <a:tr h="351078">
                <a:tc>
                  <a:txBody>
                    <a:bodyPr/>
                    <a:lstStyle/>
                    <a:p>
                      <a:r>
                        <a:rPr lang="en-US" sz="2000">
                          <a:uFillTx/>
                          <a:latin charset="0" panose="020B0604020202020204" pitchFamily="34" typeface="Arial"/>
                          <a:cs charset="0" panose="020B0604020202020204" pitchFamily="34" typeface="Arial"/>
                        </a:rPr>
                        <a:t>≥180 và/hoặc ≥110</a:t>
                      </a:r>
                    </a:p>
                  </a:txBody>
                  <a:tcPr marB="34290" marL="68580" marR="68580" marT="34290">
                    <a:solidFill>
                      <a:srgbClr val="DFE9F3"/>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2</a:t>
                      </a:r>
                    </a:p>
                  </a:txBody>
                  <a:tcPr marB="34290" marL="68580" marR="68580" marT="34290">
                    <a:solidFill>
                      <a:srgbClr val="DFE9F3"/>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2000">
                          <a:uFillTx/>
                          <a:latin charset="0" panose="020B0604020202020204" pitchFamily="34" typeface="Arial"/>
                          <a:cs charset="0" panose="020B0604020202020204" pitchFamily="34" typeface="Arial"/>
                        </a:rPr>
                        <a:t>THA độ 3</a:t>
                      </a:r>
                    </a:p>
                  </a:txBody>
                  <a:tcPr marB="34290" marL="68580" marR="68580" marT="34290">
                    <a:solidFill>
                      <a:srgbClr val="DFE9F3"/>
                    </a:solidFill>
                  </a:tcPr>
                </a:tc>
              </a:tr>
              <a:tr h="351078">
                <a:tc>
                  <a:txBody>
                    <a:bodyPr/>
                    <a:lstStyle/>
                    <a:p>
                      <a:r>
                        <a:rPr dirty="0" lang="en-US" sz="2000">
                          <a:uFillTx/>
                          <a:latin charset="0" panose="020B0604020202020204" pitchFamily="34" typeface="Arial"/>
                          <a:cs charset="0" panose="020B0604020202020204" pitchFamily="34" typeface="Arial"/>
                        </a:rPr>
                        <a:t>≥140 </a:t>
                      </a:r>
                      <a:r>
                        <a:rPr dirty="0" err="1" lang="en-US" sz="2000">
                          <a:uFillTx/>
                          <a:latin charset="0" panose="020B0604020202020204" pitchFamily="34" typeface="Arial"/>
                          <a:cs charset="0" panose="020B0604020202020204" pitchFamily="34" typeface="Arial"/>
                        </a:rPr>
                        <a:t>và</a:t>
                      </a:r>
                      <a:r>
                        <a:rPr dirty="0" lang="en-US" sz="2000">
                          <a:uFillTx/>
                          <a:latin charset="0" panose="020B0604020202020204" pitchFamily="34" typeface="Arial"/>
                          <a:cs charset="0" panose="020B0604020202020204" pitchFamily="34" typeface="Arial"/>
                        </a:rPr>
                        <a:t> &lt;90</a:t>
                      </a:r>
                    </a:p>
                  </a:txBody>
                  <a:tcPr marB="34290" marL="68580" marR="68580" marT="34290">
                    <a:solidFill>
                      <a:schemeClr val="bg1"/>
                    </a:solidFill>
                  </a:tcPr>
                </a:tc>
                <a:tc>
                  <a:txBody>
                    <a:bodyPr/>
                    <a:lstStyle/>
                    <a:p>
                      <a:endParaRPr dirty="0" lang="en-US" sz="2000">
                        <a:uFillTx/>
                        <a:latin charset="0" panose="020B0604020202020204" pitchFamily="34" typeface="Arial"/>
                        <a:cs charset="0" panose="020B0604020202020204" pitchFamily="34" typeface="Arial"/>
                      </a:endParaRPr>
                    </a:p>
                  </a:txBody>
                  <a:tcPr marB="34290" marL="68580" marR="68580" marT="34290">
                    <a:solidFill>
                      <a:schemeClr val="bg1"/>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900">
                          <a:uFillTx/>
                          <a:latin charset="0" panose="020B0604020202020204" pitchFamily="34" typeface="Arial"/>
                          <a:cs charset="0" panose="020B0604020202020204" pitchFamily="34" typeface="Arial"/>
                        </a:rPr>
                        <a:t>THA </a:t>
                      </a:r>
                      <a:r>
                        <a:rPr dirty="0" err="1" lang="en-US" sz="1900">
                          <a:uFillTx/>
                          <a:latin charset="0" panose="020B0604020202020204" pitchFamily="34" typeface="Arial"/>
                          <a:cs charset="0" panose="020B0604020202020204" pitchFamily="34" typeface="Arial"/>
                        </a:rPr>
                        <a:t>t</a:t>
                      </a:r>
                      <a:r>
                        <a:rPr lang="en-US" sz="1900">
                          <a:uFillTx/>
                          <a:latin charset="0" panose="020B0604020202020204" pitchFamily="34" typeface="Arial"/>
                          <a:cs charset="0" panose="020B0604020202020204" pitchFamily="34" typeface="Arial"/>
                        </a:rPr>
                        <a:t>âm </a:t>
                      </a:r>
                      <a:r>
                        <a:rPr dirty="0" err="1" lang="en-US" sz="1900">
                          <a:uFillTx/>
                          <a:latin charset="0" panose="020B0604020202020204" pitchFamily="34" typeface="Arial"/>
                          <a:cs charset="0" panose="020B0604020202020204" pitchFamily="34" typeface="Arial"/>
                        </a:rPr>
                        <a:t>thu</a:t>
                      </a:r>
                      <a:r>
                        <a:rPr dirty="0" lang="en-US" sz="1900">
                          <a:uFillTx/>
                          <a:latin charset="0" panose="020B0604020202020204" pitchFamily="34" typeface="Arial"/>
                          <a:cs charset="0" panose="020B0604020202020204" pitchFamily="34" typeface="Arial"/>
                        </a:rPr>
                        <a:t> đ</a:t>
                      </a:r>
                      <a:r>
                        <a:rPr dirty="0" lang="vi-VN" sz="1900">
                          <a:uFillTx/>
                          <a:latin charset="0" panose="020B0604020202020204" pitchFamily="34" typeface="Arial"/>
                          <a:cs charset="0" panose="020B0604020202020204" pitchFamily="34" typeface="Arial"/>
                        </a:rPr>
                        <a:t>ơ</a:t>
                      </a:r>
                      <a:r>
                        <a:rPr dirty="0" lang="en-US" sz="1900">
                          <a:uFillTx/>
                          <a:latin charset="0" panose="020B0604020202020204" pitchFamily="34" typeface="Arial"/>
                          <a:cs charset="0" panose="020B0604020202020204" pitchFamily="34" typeface="Arial"/>
                        </a:rPr>
                        <a:t>n </a:t>
                      </a:r>
                      <a:r>
                        <a:rPr dirty="0" err="1" lang="en-US" sz="1900">
                          <a:uFillTx/>
                          <a:latin charset="0" panose="020B0604020202020204" pitchFamily="34" typeface="Arial"/>
                          <a:cs charset="0" panose="020B0604020202020204" pitchFamily="34" typeface="Arial"/>
                        </a:rPr>
                        <a:t>độc</a:t>
                      </a:r>
                      <a:endParaRPr dirty="0" lang="en-US" sz="1900">
                        <a:uFillTx/>
                        <a:latin charset="0" panose="020B0604020202020204" pitchFamily="34" typeface="Arial"/>
                        <a:cs charset="0" panose="020B0604020202020204" pitchFamily="34" typeface="Arial"/>
                      </a:endParaRPr>
                    </a:p>
                  </a:txBody>
                  <a:tcPr marB="34290" marL="68580" marR="68580" marT="34290">
                    <a:solidFill>
                      <a:schemeClr val="bg1"/>
                    </a:solidFill>
                  </a:tcPr>
                </a:tc>
              </a:tr>
            </a:tbl>
          </a:graphicData>
        </a:graphic>
      </p:graphicFrame>
      <p:sp>
        <p:nvSpPr>
          <p:cNvPr xmlns:c="http://schemas.openxmlformats.org/drawingml/2006/chart" xmlns:pic="http://schemas.openxmlformats.org/drawingml/2006/picture" xmlns:dgm="http://schemas.openxmlformats.org/drawingml/2006/diagram" id="6"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8"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93535"/>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b="1" lang="en-US" sz="2600">
                <a:solidFill>
                  <a:srgbClr val="FFFFFF"/>
                </a:solidFill>
                <a:uFillTx/>
                <a:latin charset="0" panose="020F0502020204030204" pitchFamily="34" typeface="Calibri"/>
                <a:cs charset="0" panose="020B0604020202020204" pitchFamily="34" typeface="Arial"/>
              </a:rPr>
              <a:t>SO SÁNH PHÂN ĐỘ TĂNG HUYẾT ÁP GIỮA ACC/AHA 2017 </a:t>
            </a:r>
            <a:br>
              <a:rPr b="1" lang="en-US" sz="2600">
                <a:solidFill>
                  <a:srgbClr val="FFFFFF"/>
                </a:solidFill>
                <a:uFillTx/>
                <a:latin charset="0" panose="020F0502020204030204" pitchFamily="34" typeface="Calibri"/>
                <a:cs charset="0" panose="020B0604020202020204" pitchFamily="34" typeface="Arial"/>
              </a:rPr>
            </a:br>
            <a:r>
              <a:rPr b="1" lang="en-US" sz="2600">
                <a:solidFill>
                  <a:srgbClr val="FFFFFF"/>
                </a:solidFill>
                <a:uFillTx/>
                <a:latin charset="0" panose="020F0502020204030204" pitchFamily="34" typeface="Calibri"/>
                <a:cs charset="0" panose="020B0604020202020204" pitchFamily="34" typeface="Arial"/>
              </a:rPr>
              <a:t>VÀ ESC/ESH 2018</a:t>
            </a:r>
            <a:endParaRPr b="1" dirty="0" lang="en-US" sz="2600">
              <a:solidFill>
                <a:srgbClr val="FFFFFF"/>
              </a:solidFill>
              <a:uFillTx/>
              <a:latin charset="0" panose="020F0502020204030204" pitchFamily="34" typeface="Calibri"/>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 name="TextBox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6500" y="1236077"/>
            <a:ext cx="638579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lang="en-US">
                <a:solidFill>
                  <a:srgbClr val="000000"/>
                </a:solidFill>
                <a:uFillTx/>
                <a:latin charset="0" panose="020B0604020202020204" pitchFamily="34" typeface="Arial"/>
                <a:cs charset="0" panose="020B0604020202020204" pitchFamily="34" typeface="Arial"/>
              </a:rPr>
              <a:t>Khuyến cáo các ch</a:t>
            </a:r>
            <a:r>
              <a:rPr lang="vi-VN">
                <a:solidFill>
                  <a:srgbClr val="000000"/>
                </a:solidFill>
                <a:uFillTx/>
                <a:latin charset="0" panose="020B0604020202020204" pitchFamily="34" typeface="Arial"/>
                <a:cs charset="0" panose="020B0604020202020204" pitchFamily="34" typeface="Arial"/>
              </a:rPr>
              <a:t>ư</a:t>
            </a:r>
            <a:r>
              <a:rPr lang="en-US">
                <a:solidFill>
                  <a:srgbClr val="000000"/>
                </a:solidFill>
                <a:uFillTx/>
                <a:latin charset="0" panose="020B0604020202020204" pitchFamily="34" typeface="Arial"/>
                <a:cs charset="0" panose="020B0604020202020204" pitchFamily="34" typeface="Arial"/>
              </a:rPr>
              <a:t>ơng trình tầm soát THA cho ≥18 tuổi</a:t>
            </a:r>
          </a:p>
        </p:txBody>
      </p:sp>
      <p:cxnSp>
        <p:nvCxnSpPr>
          <p:cNvPr xmlns:c="http://schemas.openxmlformats.org/drawingml/2006/chart" xmlns:pic="http://schemas.openxmlformats.org/drawingml/2006/picture" xmlns:dgm="http://schemas.openxmlformats.org/drawingml/2006/diagram" id="23" name="Straight Arrow Connector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707120" y="3856346"/>
            <a:ext cx="646746" cy="0"/>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cxnSp>
        <p:nvCxnSpPr>
          <p:cNvPr xmlns:c="http://schemas.openxmlformats.org/drawingml/2006/chart" xmlns:pic="http://schemas.openxmlformats.org/drawingml/2006/picture" xmlns:dgm="http://schemas.openxmlformats.org/drawingml/2006/diagram" id="24" name="Straight Arrow Connector 2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265857" y="2843765"/>
            <a:ext cx="285748" cy="0"/>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cxnSp>
        <p:nvCxnSpPr>
          <p:cNvPr xmlns:c="http://schemas.openxmlformats.org/drawingml/2006/chart" xmlns:pic="http://schemas.openxmlformats.org/drawingml/2006/picture" xmlns:dgm="http://schemas.openxmlformats.org/drawingml/2006/diagram" id="25" name="Straight Arrow Connector 2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769457" y="2349453"/>
            <a:ext cx="12383" cy="1211915"/>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cxnSp>
        <p:nvCxnSpPr>
          <p:cNvPr xmlns:c="http://schemas.openxmlformats.org/drawingml/2006/chart" xmlns:pic="http://schemas.openxmlformats.org/drawingml/2006/picture" xmlns:dgm="http://schemas.openxmlformats.org/drawingml/2006/diagram" id="26" name="Straight Arrow Connector 2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121470" y="2325033"/>
            <a:ext cx="12383" cy="1211915"/>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cxnSp>
        <p:nvCxnSpPr>
          <p:cNvPr xmlns:c="http://schemas.openxmlformats.org/drawingml/2006/chart" xmlns:pic="http://schemas.openxmlformats.org/drawingml/2006/picture" xmlns:dgm="http://schemas.openxmlformats.org/drawingml/2006/diagram" id="27" name="Straight Arrow Connector 2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3789658" y="2354564"/>
            <a:ext cx="12383" cy="1211915"/>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sp>
        <p:nvSpPr>
          <p:cNvPr xmlns:c="http://schemas.openxmlformats.org/drawingml/2006/chart" xmlns:pic="http://schemas.openxmlformats.org/drawingml/2006/picture" xmlns:dgm="http://schemas.openxmlformats.org/drawingml/2006/diagram" id="28" name="Rectangle: Rounded Corners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14171" y="1755067"/>
            <a:ext cx="958209" cy="563948"/>
          </a:xfrm>
          <a:prstGeom prst="roundRect">
            <a:avLst/>
          </a:prstGeom>
          <a:solidFill>
            <a:srgbClr val="D2EDF1"/>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dirty="0" lang="en-US" sz="1300">
                <a:solidFill>
                  <a:srgbClr val="000000"/>
                </a:solidFill>
                <a:uFillTx/>
                <a:latin charset="0" panose="020B0604020202020204" pitchFamily="34" typeface="Arial"/>
                <a:cs charset="0" panose="020B0604020202020204" pitchFamily="34" typeface="Arial"/>
              </a:rPr>
              <a:t>HA </a:t>
            </a:r>
            <a:r>
              <a:rPr dirty="0" err="1" lang="en-US" sz="1300">
                <a:solidFill>
                  <a:srgbClr val="000000"/>
                </a:solidFill>
                <a:uFillTx/>
                <a:latin charset="0" panose="020B0604020202020204" pitchFamily="34" typeface="Arial"/>
                <a:cs charset="0" panose="020B0604020202020204" pitchFamily="34" typeface="Arial"/>
              </a:rPr>
              <a:t>tối</a:t>
            </a:r>
            <a:r>
              <a:rPr dirty="0" lang="en-US" sz="1300">
                <a:solidFill>
                  <a:srgbClr val="000000"/>
                </a:solidFill>
                <a:uFillTx/>
                <a:latin charset="0" panose="020B0604020202020204" pitchFamily="34" typeface="Arial"/>
                <a:cs charset="0" panose="020B0604020202020204" pitchFamily="34" typeface="Arial"/>
              </a:rPr>
              <a:t> </a:t>
            </a:r>
            <a:r>
              <a:rPr dirty="0" lang="vi-VN" sz="1300">
                <a:solidFill>
                  <a:srgbClr val="000000"/>
                </a:solidFill>
                <a:uFillTx/>
                <a:latin charset="0" panose="020B0604020202020204" pitchFamily="34" typeface="Arial"/>
                <a:cs charset="0" panose="020B0604020202020204" pitchFamily="34" typeface="Arial"/>
              </a:rPr>
              <a:t>ư</a:t>
            </a:r>
            <a:r>
              <a:rPr dirty="0" lang="en-US" sz="1300">
                <a:solidFill>
                  <a:srgbClr val="000000"/>
                </a:solidFill>
                <a:uFillTx/>
                <a:latin charset="0" panose="020B0604020202020204" pitchFamily="34" typeface="Arial"/>
                <a:cs charset="0" panose="020B0604020202020204" pitchFamily="34" typeface="Arial"/>
              </a:rPr>
              <a:t>u</a:t>
            </a:r>
          </a:p>
          <a:p>
            <a:pPr algn="ctr" defTabSz="457200"/>
            <a:r>
              <a:rPr dirty="0" lang="en-US" sz="1300">
                <a:solidFill>
                  <a:srgbClr val="000000"/>
                </a:solidFill>
                <a:uFillTx/>
                <a:latin charset="0" panose="020B0604020202020204" pitchFamily="34" typeface="Arial"/>
                <a:cs charset="0" panose="020B0604020202020204" pitchFamily="34" typeface="Arial"/>
              </a:rPr>
              <a:t> &lt; 120/80</a:t>
            </a:r>
          </a:p>
        </p:txBody>
      </p:sp>
      <p:sp>
        <p:nvSpPr>
          <p:cNvPr xmlns:c="http://schemas.openxmlformats.org/drawingml/2006/chart" xmlns:pic="http://schemas.openxmlformats.org/drawingml/2006/picture" xmlns:dgm="http://schemas.openxmlformats.org/drawingml/2006/diagram" id="29" name="Rectangle: Rounded Corners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50423" y="1755067"/>
            <a:ext cx="1579244" cy="596753"/>
          </a:xfrm>
          <a:prstGeom prst="roundRect">
            <a:avLst>
              <a:gd fmla="val 28975" name="adj"/>
            </a:avLst>
          </a:prstGeom>
          <a:solidFill>
            <a:srgbClr val="D2EDF1"/>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dirty="0" lang="en-US" sz="1300">
                <a:solidFill>
                  <a:srgbClr val="000000"/>
                </a:solidFill>
                <a:uFillTx/>
                <a:latin charset="0" panose="020B0604020202020204" pitchFamily="34" typeface="Arial"/>
                <a:cs charset="0" panose="020B0604020202020204" pitchFamily="34" typeface="Arial"/>
              </a:rPr>
              <a:t>HA </a:t>
            </a:r>
            <a:r>
              <a:rPr dirty="0" err="1" lang="en-US" sz="1300">
                <a:solidFill>
                  <a:srgbClr val="000000"/>
                </a:solidFill>
                <a:uFillTx/>
                <a:latin charset="0" panose="020B0604020202020204" pitchFamily="34" typeface="Arial"/>
                <a:cs charset="0" panose="020B0604020202020204" pitchFamily="34" typeface="Arial"/>
              </a:rPr>
              <a:t>bình</a:t>
            </a:r>
            <a:r>
              <a:rPr dirty="0" lang="en-US" sz="1300">
                <a:solidFill>
                  <a:srgbClr val="000000"/>
                </a:solidFill>
                <a:uFillTx/>
                <a:latin charset="0" panose="020B0604020202020204" pitchFamily="34" typeface="Arial"/>
                <a:cs charset="0" panose="020B0604020202020204" pitchFamily="34" typeface="Arial"/>
              </a:rPr>
              <a:t> </a:t>
            </a:r>
            <a:r>
              <a:rPr dirty="0" err="1" lang="en-US" sz="1300">
                <a:solidFill>
                  <a:srgbClr val="000000"/>
                </a:solidFill>
                <a:uFillTx/>
                <a:latin charset="0" panose="020B0604020202020204" pitchFamily="34" typeface="Arial"/>
                <a:cs charset="0" panose="020B0604020202020204" pitchFamily="34" typeface="Arial"/>
              </a:rPr>
              <a:t>th</a:t>
            </a:r>
            <a:r>
              <a:rPr dirty="0" lang="vi-VN" sz="1300">
                <a:solidFill>
                  <a:srgbClr val="000000"/>
                </a:solidFill>
                <a:uFillTx/>
                <a:latin charset="0" panose="020B0604020202020204" pitchFamily="34" typeface="Arial"/>
                <a:cs charset="0" panose="020B0604020202020204" pitchFamily="34" typeface="Arial"/>
              </a:rPr>
              <a:t>ư</a:t>
            </a:r>
            <a:r>
              <a:rPr dirty="0" err="1" lang="en-US" sz="1300">
                <a:solidFill>
                  <a:srgbClr val="000000"/>
                </a:solidFill>
                <a:uFillTx/>
                <a:latin charset="0" panose="020B0604020202020204" pitchFamily="34" typeface="Arial"/>
                <a:cs charset="0" panose="020B0604020202020204" pitchFamily="34" typeface="Arial"/>
              </a:rPr>
              <a:t>ờng</a:t>
            </a:r>
            <a:endParaRPr dirty="0" lang="en-US" sz="1300">
              <a:solidFill>
                <a:srgbClr val="000000"/>
              </a:solidFill>
              <a:uFillTx/>
              <a:latin charset="0" panose="020B0604020202020204" pitchFamily="34" typeface="Arial"/>
              <a:cs charset="0" panose="020B0604020202020204" pitchFamily="34" typeface="Arial"/>
            </a:endParaRPr>
          </a:p>
          <a:p>
            <a:pPr algn="ctr" defTabSz="457200"/>
            <a:r>
              <a:rPr dirty="0" lang="en-US" sz="1300">
                <a:solidFill>
                  <a:srgbClr val="000000"/>
                </a:solidFill>
                <a:uFillTx/>
                <a:latin charset="0" panose="020B0604020202020204" pitchFamily="34" typeface="Arial"/>
                <a:cs charset="0" panose="020B0604020202020204" pitchFamily="34" typeface="Arial"/>
              </a:rPr>
              <a:t>120-129/80-84</a:t>
            </a:r>
          </a:p>
        </p:txBody>
      </p:sp>
      <p:sp>
        <p:nvSpPr>
          <p:cNvPr xmlns:c="http://schemas.openxmlformats.org/drawingml/2006/chart" xmlns:pic="http://schemas.openxmlformats.org/drawingml/2006/picture" xmlns:dgm="http://schemas.openxmlformats.org/drawingml/2006/diagram" id="30" name="Rectangle: Rounded Corners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35844" y="1756694"/>
            <a:ext cx="1840956" cy="602657"/>
          </a:xfrm>
          <a:prstGeom prst="roundRect">
            <a:avLst>
              <a:gd fmla="val 28975" name="adj"/>
            </a:avLst>
          </a:prstGeom>
          <a:solidFill>
            <a:srgbClr val="D2EDF1"/>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HA bình th</a:t>
            </a:r>
            <a:r>
              <a:rPr lang="vi-VN" sz="1300">
                <a:solidFill>
                  <a:srgbClr val="000000"/>
                </a:solidFill>
                <a:uFillTx/>
                <a:latin charset="0" panose="020B0604020202020204" pitchFamily="34" typeface="Arial"/>
                <a:cs charset="0" panose="020B0604020202020204" pitchFamily="34" typeface="Arial"/>
              </a:rPr>
              <a:t>ư</a:t>
            </a:r>
            <a:r>
              <a:rPr lang="en-US" sz="1300">
                <a:solidFill>
                  <a:srgbClr val="000000"/>
                </a:solidFill>
                <a:uFillTx/>
                <a:latin charset="0" panose="020B0604020202020204" pitchFamily="34" typeface="Arial"/>
                <a:cs charset="0" panose="020B0604020202020204" pitchFamily="34" typeface="Arial"/>
              </a:rPr>
              <a:t>ờng-cao</a:t>
            </a:r>
          </a:p>
          <a:p>
            <a:pPr algn="ctr" defTabSz="457200"/>
            <a:r>
              <a:rPr lang="en-US" sz="1300">
                <a:solidFill>
                  <a:srgbClr val="000000"/>
                </a:solidFill>
                <a:uFillTx/>
                <a:latin charset="0" panose="020B0604020202020204" pitchFamily="34" typeface="Arial"/>
                <a:cs charset="0" panose="020B0604020202020204" pitchFamily="34" typeface="Arial"/>
              </a:rPr>
              <a:t>130-139/85-89</a:t>
            </a:r>
          </a:p>
        </p:txBody>
      </p:sp>
      <p:sp>
        <p:nvSpPr>
          <p:cNvPr xmlns:c="http://schemas.openxmlformats.org/drawingml/2006/chart" xmlns:pic="http://schemas.openxmlformats.org/drawingml/2006/picture" xmlns:dgm="http://schemas.openxmlformats.org/drawingml/2006/diagram" id="31" name="Rectangle: Rounded Corners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5310" y="3561368"/>
            <a:ext cx="1253061" cy="616207"/>
          </a:xfrm>
          <a:prstGeom prst="roundRect">
            <a:avLst>
              <a:gd fmla="val 0" name="adj"/>
            </a:avLst>
          </a:prstGeom>
          <a:solidFill>
            <a:schemeClr val="bg1"/>
          </a:solidFill>
          <a:ln>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Lặp lại ít nhất mỗi 5 năm</a:t>
            </a:r>
          </a:p>
        </p:txBody>
      </p:sp>
      <p:sp>
        <p:nvSpPr>
          <p:cNvPr xmlns:c="http://schemas.openxmlformats.org/drawingml/2006/chart" xmlns:pic="http://schemas.openxmlformats.org/drawingml/2006/picture" xmlns:dgm="http://schemas.openxmlformats.org/drawingml/2006/diagram" id="32" name="Rectangle: Rounded Corners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73497" y="3555679"/>
            <a:ext cx="1357313" cy="621896"/>
          </a:xfrm>
          <a:prstGeom prst="roundRect">
            <a:avLst>
              <a:gd fmla="val 0" name="adj"/>
            </a:avLst>
          </a:prstGeom>
          <a:solidFill>
            <a:schemeClr val="bg1"/>
          </a:solidFill>
          <a:ln>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Lặp lại ít nhất mỗi 3 năm</a:t>
            </a:r>
          </a:p>
        </p:txBody>
      </p:sp>
      <p:sp>
        <p:nvSpPr>
          <p:cNvPr xmlns:c="http://schemas.openxmlformats.org/drawingml/2006/chart" xmlns:pic="http://schemas.openxmlformats.org/drawingml/2006/picture" xmlns:dgm="http://schemas.openxmlformats.org/drawingml/2006/diagram" id="33" name="Rectangle: Rounded Corners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163330" y="3554671"/>
            <a:ext cx="1287288" cy="598190"/>
          </a:xfrm>
          <a:prstGeom prst="roundRect">
            <a:avLst>
              <a:gd fmla="val 0" name="adj"/>
            </a:avLst>
          </a:prstGeom>
          <a:solidFill>
            <a:schemeClr val="bg1"/>
          </a:solidFill>
          <a:ln>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Lặp lại ít nhất</a:t>
            </a:r>
          </a:p>
          <a:p>
            <a:pPr algn="ctr" defTabSz="457200"/>
            <a:r>
              <a:rPr lang="en-US" sz="1300">
                <a:solidFill>
                  <a:srgbClr val="000000"/>
                </a:solidFill>
                <a:uFillTx/>
                <a:latin charset="0" panose="020B0604020202020204" pitchFamily="34" typeface="Arial"/>
                <a:cs charset="0" panose="020B0604020202020204" pitchFamily="34" typeface="Arial"/>
              </a:rPr>
              <a:t> mỗi 1 năm</a:t>
            </a:r>
          </a:p>
        </p:txBody>
      </p:sp>
      <p:sp>
        <p:nvSpPr>
          <p:cNvPr xmlns:c="http://schemas.openxmlformats.org/drawingml/2006/chart" xmlns:pic="http://schemas.openxmlformats.org/drawingml/2006/picture" xmlns:dgm="http://schemas.openxmlformats.org/drawingml/2006/diagram" id="34" name="Rectangle: Rounded Corners 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85272" y="2624286"/>
            <a:ext cx="1230013" cy="418313"/>
          </a:xfrm>
          <a:prstGeom prst="roundRect">
            <a:avLst>
              <a:gd fmla="val 0" name="adj"/>
            </a:avLst>
          </a:prstGeom>
          <a:solidFill>
            <a:srgbClr val="FFF3CB"/>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Cân nhắc</a:t>
            </a:r>
          </a:p>
          <a:p>
            <a:pPr algn="ctr" defTabSz="457200"/>
            <a:r>
              <a:rPr lang="en-US" sz="1300">
                <a:solidFill>
                  <a:srgbClr val="000000"/>
                </a:solidFill>
                <a:uFillTx/>
                <a:latin charset="0" panose="020B0604020202020204" pitchFamily="34" typeface="Arial"/>
                <a:cs charset="0" panose="020B0604020202020204" pitchFamily="34" typeface="Arial"/>
              </a:rPr>
              <a:t> THA ẩn giấu</a:t>
            </a:r>
          </a:p>
        </p:txBody>
      </p:sp>
      <p:sp>
        <p:nvSpPr>
          <p:cNvPr xmlns:c="http://schemas.openxmlformats.org/drawingml/2006/chart" xmlns:pic="http://schemas.openxmlformats.org/drawingml/2006/picture" xmlns:dgm="http://schemas.openxmlformats.org/drawingml/2006/diagram" id="35" name="Rectangle: Rounded Corners 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75089" y="2447827"/>
            <a:ext cx="1749511" cy="694701"/>
          </a:xfrm>
          <a:prstGeom prst="roundRect">
            <a:avLst>
              <a:gd fmla="val 0" name="adj"/>
            </a:avLst>
          </a:prstGeom>
          <a:solidFill>
            <a:srgbClr val="FFF3CB"/>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Theo dõi HA </a:t>
            </a:r>
          </a:p>
          <a:p>
            <a:pPr algn="ctr" defTabSz="457200"/>
            <a:r>
              <a:rPr lang="en-US" sz="1300">
                <a:solidFill>
                  <a:srgbClr val="000000"/>
                </a:solidFill>
                <a:uFillTx/>
                <a:latin charset="0" panose="020B0604020202020204" pitchFamily="34" typeface="Arial"/>
                <a:cs charset="0" panose="020B0604020202020204" pitchFamily="34" typeface="Arial"/>
              </a:rPr>
              <a:t>ngoài c</a:t>
            </a:r>
            <a:r>
              <a:rPr lang="vi-VN" sz="1300">
                <a:solidFill>
                  <a:srgbClr val="000000"/>
                </a:solidFill>
                <a:uFillTx/>
                <a:latin charset="0" panose="020B0604020202020204" pitchFamily="34" typeface="Arial"/>
                <a:cs charset="0" panose="020B0604020202020204" pitchFamily="34" typeface="Arial"/>
              </a:rPr>
              <a:t>ơ</a:t>
            </a:r>
            <a:r>
              <a:rPr lang="en-US" sz="1300">
                <a:solidFill>
                  <a:srgbClr val="000000"/>
                </a:solidFill>
                <a:uFillTx/>
                <a:latin charset="0" panose="020B0604020202020204" pitchFamily="34" typeface="Arial"/>
                <a:cs charset="0" panose="020B0604020202020204" pitchFamily="34" typeface="Arial"/>
              </a:rPr>
              <a:t> sở y tế</a:t>
            </a:r>
          </a:p>
          <a:p>
            <a:pPr algn="ctr" defTabSz="457200"/>
            <a:r>
              <a:rPr lang="en-US" sz="1300">
                <a:solidFill>
                  <a:srgbClr val="000000"/>
                </a:solidFill>
                <a:uFillTx/>
                <a:latin charset="0" panose="020B0604020202020204" pitchFamily="34" typeface="Arial"/>
                <a:cs charset="0" panose="020B0604020202020204" pitchFamily="34" typeface="Arial"/>
              </a:rPr>
              <a:t>(ABPM hoặc HBPM)</a:t>
            </a:r>
          </a:p>
        </p:txBody>
      </p:sp>
      <p:sp>
        <p:nvSpPr>
          <p:cNvPr xmlns:c="http://schemas.openxmlformats.org/drawingml/2006/chart" xmlns:pic="http://schemas.openxmlformats.org/drawingml/2006/picture" xmlns:dgm="http://schemas.openxmlformats.org/drawingml/2006/diagram" id="36" name="Rectangle: Rounded Corners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196640" y="1672354"/>
            <a:ext cx="1801178" cy="672397"/>
          </a:xfrm>
          <a:prstGeom prst="roundRect">
            <a:avLst>
              <a:gd fmla="val 28975" name="adj"/>
            </a:avLst>
          </a:prstGeom>
          <a:solidFill>
            <a:srgbClr val="D2EDF1"/>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THA bình th</a:t>
            </a:r>
            <a:r>
              <a:rPr lang="vi-VN" sz="1300">
                <a:solidFill>
                  <a:srgbClr val="000000"/>
                </a:solidFill>
                <a:uFillTx/>
                <a:latin charset="0" panose="020B0604020202020204" pitchFamily="34" typeface="Arial"/>
                <a:cs charset="0" panose="020B0604020202020204" pitchFamily="34" typeface="Arial"/>
              </a:rPr>
              <a:t>ư</a:t>
            </a:r>
            <a:r>
              <a:rPr lang="en-US" sz="1300">
                <a:solidFill>
                  <a:srgbClr val="000000"/>
                </a:solidFill>
                <a:uFillTx/>
                <a:latin charset="0" panose="020B0604020202020204" pitchFamily="34" typeface="Arial"/>
                <a:cs charset="0" panose="020B0604020202020204" pitchFamily="34" typeface="Arial"/>
              </a:rPr>
              <a:t>ờng-cao</a:t>
            </a:r>
          </a:p>
          <a:p>
            <a:pPr algn="ctr" defTabSz="457200"/>
            <a:r>
              <a:rPr lang="en-US" sz="1300">
                <a:solidFill>
                  <a:srgbClr val="000000"/>
                </a:solidFill>
                <a:uFillTx/>
                <a:latin charset="0" panose="020B0604020202020204" pitchFamily="34" typeface="Arial"/>
                <a:cs charset="0" panose="020B0604020202020204" pitchFamily="34" typeface="Arial"/>
              </a:rPr>
              <a:t>≥140/90</a:t>
            </a:r>
          </a:p>
        </p:txBody>
      </p:sp>
      <p:sp>
        <p:nvSpPr>
          <p:cNvPr xmlns:c="http://schemas.openxmlformats.org/drawingml/2006/chart" xmlns:pic="http://schemas.openxmlformats.org/drawingml/2006/picture" xmlns:dgm="http://schemas.openxmlformats.org/drawingml/2006/diagram" id="37" name="Rectangle: Rounded Corners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220833" y="3443530"/>
            <a:ext cx="1639674" cy="871653"/>
          </a:xfrm>
          <a:prstGeom prst="roundRect">
            <a:avLst>
              <a:gd fmla="val 28975" name="adj"/>
            </a:avLst>
          </a:prstGeom>
          <a:solidFill>
            <a:srgbClr val="F0D4CC"/>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lang="en-US" sz="1300">
                <a:solidFill>
                  <a:srgbClr val="000000"/>
                </a:solidFill>
                <a:uFillTx/>
                <a:latin charset="0" panose="020B0604020202020204" pitchFamily="34" typeface="Arial"/>
                <a:cs charset="0" panose="020B0604020202020204" pitchFamily="34" typeface="Arial"/>
              </a:rPr>
              <a:t>Thăm khám lại để theo dõi HA tại </a:t>
            </a:r>
          </a:p>
          <a:p>
            <a:pPr algn="ctr" defTabSz="457200"/>
            <a:r>
              <a:rPr lang="en-US" sz="1300">
                <a:solidFill>
                  <a:srgbClr val="000000"/>
                </a:solidFill>
                <a:uFillTx/>
                <a:latin charset="0" panose="020B0604020202020204" pitchFamily="34" typeface="Arial"/>
                <a:cs charset="0" panose="020B0604020202020204" pitchFamily="34" typeface="Arial"/>
              </a:rPr>
              <a:t>c</a:t>
            </a:r>
            <a:r>
              <a:rPr lang="vi-VN" sz="1300">
                <a:solidFill>
                  <a:srgbClr val="000000"/>
                </a:solidFill>
                <a:uFillTx/>
                <a:latin charset="0" panose="020B0604020202020204" pitchFamily="34" typeface="Arial"/>
                <a:cs charset="0" panose="020B0604020202020204" pitchFamily="34" typeface="Arial"/>
              </a:rPr>
              <a:t>ơ</a:t>
            </a:r>
            <a:r>
              <a:rPr lang="en-US" sz="1300">
                <a:solidFill>
                  <a:srgbClr val="000000"/>
                </a:solidFill>
                <a:uFillTx/>
                <a:latin charset="0" panose="020B0604020202020204" pitchFamily="34" typeface="Arial"/>
                <a:cs charset="0" panose="020B0604020202020204" pitchFamily="34" typeface="Arial"/>
              </a:rPr>
              <a:t> sở y tế</a:t>
            </a:r>
          </a:p>
        </p:txBody>
      </p:sp>
      <p:sp>
        <p:nvSpPr>
          <p:cNvPr xmlns:c="http://schemas.openxmlformats.org/drawingml/2006/chart" xmlns:pic="http://schemas.openxmlformats.org/drawingml/2006/picture" xmlns:dgm="http://schemas.openxmlformats.org/drawingml/2006/diagram" id="38" name="Rectangle: Rounded Corners 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54507" y="3434243"/>
            <a:ext cx="1768037" cy="743332"/>
          </a:xfrm>
          <a:prstGeom prst="roundRect">
            <a:avLst>
              <a:gd fmla="val 28975" name="adj"/>
            </a:avLst>
          </a:prstGeom>
          <a:solidFill>
            <a:srgbClr val="F0D4CC"/>
          </a:solidFill>
          <a:ln>
            <a:solidFill>
              <a:srgbClr val="7ED2DC"/>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nchorCtr="0" bIns="34290" compatLnSpc="1" forceAA="0" fromWordArt="0" horzOverflow="overflow" lIns="68580" numCol="1" rIns="68580" rot="0" rtlCol="0" spcFirstLastPara="0" tIns="34290" vert="horz" vertOverflow="overflow" wrap="square">
            <a:prstTxWarp prst="textNoShape">
              <a:avLst/>
            </a:prstTxWarp>
            <a:noAutofit/>
          </a:bodyPr>
          <a:lstStyle/>
          <a:p>
            <a:pPr algn="ctr" defTabSz="457200"/>
            <a:r>
              <a:rPr lang="en-US" sz="1350">
                <a:solidFill>
                  <a:srgbClr val="000000"/>
                </a:solidFill>
                <a:uFillTx/>
              </a:rPr>
              <a:t>Thăm khám ngoài </a:t>
            </a:r>
          </a:p>
          <a:p>
            <a:pPr algn="ctr" defTabSz="457200"/>
            <a:r>
              <a:rPr lang="en-US" sz="1350">
                <a:solidFill>
                  <a:srgbClr val="000000"/>
                </a:solidFill>
                <a:uFillTx/>
              </a:rPr>
              <a:t>c</a:t>
            </a:r>
            <a:r>
              <a:rPr lang="vi-VN" sz="1350">
                <a:solidFill>
                  <a:srgbClr val="000000"/>
                </a:solidFill>
                <a:uFillTx/>
                <a:latin charset="0" panose="020F0502020204030204" pitchFamily="34" typeface="Calibri"/>
                <a:cs charset="0" panose="020F0502020204030204" pitchFamily="34" typeface="Calibri"/>
              </a:rPr>
              <a:t>ơ</a:t>
            </a:r>
            <a:r>
              <a:rPr lang="en-US" sz="1350">
                <a:solidFill>
                  <a:srgbClr val="000000"/>
                </a:solidFill>
                <a:uFillTx/>
                <a:cs charset="0" panose="020F0502020204030204" pitchFamily="34" typeface="Calibri"/>
              </a:rPr>
              <a:t> </a:t>
            </a:r>
            <a:r>
              <a:rPr lang="en-US" sz="1350">
                <a:solidFill>
                  <a:srgbClr val="000000"/>
                </a:solidFill>
                <a:uFillTx/>
              </a:rPr>
              <a:t>sở y tế</a:t>
            </a:r>
          </a:p>
          <a:p>
            <a:pPr algn="ctr" defTabSz="457200"/>
            <a:r>
              <a:rPr lang="en-US" sz="1350">
                <a:solidFill>
                  <a:srgbClr val="000000"/>
                </a:solidFill>
                <a:uFillTx/>
              </a:rPr>
              <a:t> (ABPM hoặc HBPM)</a:t>
            </a:r>
          </a:p>
        </p:txBody>
      </p:sp>
      <p:cxnSp>
        <p:nvCxnSpPr>
          <p:cNvPr xmlns:c="http://schemas.openxmlformats.org/drawingml/2006/chart" xmlns:pic="http://schemas.openxmlformats.org/drawingml/2006/picture" xmlns:dgm="http://schemas.openxmlformats.org/drawingml/2006/diagram" id="39" name="Straight Arrow Connector 3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192538" y="2359351"/>
            <a:ext cx="1196704" cy="1084179"/>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cxnSp>
        <p:nvCxnSpPr>
          <p:cNvPr xmlns:c="http://schemas.openxmlformats.org/drawingml/2006/chart" xmlns:pic="http://schemas.openxmlformats.org/drawingml/2006/picture" xmlns:dgm="http://schemas.openxmlformats.org/drawingml/2006/diagram" id="40" name="Straight Arrow Connector 39"/>
          <p:cNvCxnSpPr xmlns:c="http://schemas.openxmlformats.org/drawingml/2006/chart" xmlns:pic="http://schemas.openxmlformats.org/drawingml/2006/picture" xmlns:dgm="http://schemas.openxmlformats.org/drawingml/2006/diagram">
            <a:endCxn id="37" idx="0"/>
          </p:cNvCxnSpPr>
          <p:nvPr/>
        </p:nvCxnSpPr>
        <p:spPr xmlns:c="http://schemas.openxmlformats.org/drawingml/2006/chart" xmlns:pic="http://schemas.openxmlformats.org/drawingml/2006/picture" xmlns:dgm="http://schemas.openxmlformats.org/drawingml/2006/diagram">
          <a:xfrm flipH="1">
            <a:off x="6040671" y="2359351"/>
            <a:ext cx="1063244" cy="1084179"/>
          </a:xfrm>
          <a:prstGeom prst="straightConnector1">
            <a:avLst/>
          </a:prstGeom>
          <a:ln w="12700">
            <a:tailEnd type="triangle"/>
          </a:ln>
        </p:spPr>
        <p:style xmlns:c="http://schemas.openxmlformats.org/drawingml/2006/chart" xmlns:pic="http://schemas.openxmlformats.org/drawingml/2006/picture" xmlns:dgm="http://schemas.openxmlformats.org/drawingml/2006/diagram">
          <a:lnRef idx="1">
            <a:schemeClr val="dk1"/>
          </a:lnRef>
          <a:fillRef idx="0">
            <a:schemeClr val="dk1"/>
          </a:fillRef>
          <a:effectRef idx="0">
            <a:schemeClr val="dk1"/>
          </a:effectRef>
          <a:fontRef idx="minor">
            <a:schemeClr val="tx1"/>
          </a:fontRef>
        </p:style>
      </p:cxnSp>
      <p:sp>
        <p:nvSpPr>
          <p:cNvPr xmlns:c="http://schemas.openxmlformats.org/drawingml/2006/chart" xmlns:pic="http://schemas.openxmlformats.org/drawingml/2006/picture" xmlns:dgm="http://schemas.openxmlformats.org/drawingml/2006/diagram" id="41" name="Rectangle: Rounded Corners 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808628" y="3011651"/>
            <a:ext cx="762588" cy="385372"/>
          </a:xfrm>
          <a:prstGeom prst="roundRect">
            <a:avLst>
              <a:gd fmla="val 0" name="adj"/>
            </a:avLst>
          </a:prstGeom>
          <a:solidFill>
            <a:schemeClr val="bg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r>
              <a:rPr b="1" lang="en-US" sz="1300">
                <a:solidFill>
                  <a:srgbClr val="000000"/>
                </a:solidFill>
                <a:uFillTx/>
                <a:latin charset="0" panose="020B0604020202020204" pitchFamily="34" typeface="Arial"/>
                <a:cs charset="0" panose="020B0604020202020204" pitchFamily="34" typeface="Arial"/>
              </a:rPr>
              <a:t>1 trong 2 cách</a:t>
            </a:r>
          </a:p>
        </p:txBody>
      </p:sp>
      <p:sp>
        <p:nvSpPr>
          <p:cNvPr xmlns:c="http://schemas.openxmlformats.org/drawingml/2006/chart" xmlns:pic="http://schemas.openxmlformats.org/drawingml/2006/picture" xmlns:dgm="http://schemas.openxmlformats.org/drawingml/2006/diagram" id="44"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45"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93535"/>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b="1" lang="en-US" sz="2600">
                <a:solidFill>
                  <a:srgbClr val="FFFFFF"/>
                </a:solidFill>
                <a:uFillTx/>
                <a:latin charset="0" panose="020F0502020204030204" pitchFamily="34" typeface="Calibri"/>
                <a:cs charset="0" panose="020B0604020202020204" pitchFamily="34" typeface="Arial"/>
              </a:rPr>
              <a:t>TẦM SOÁT VÀ CHẨN ĐOÁN THA THEO ESC/ESH 2018</a:t>
            </a:r>
            <a:endParaRPr b="1" dirty="0" lang="en-US" sz="2600">
              <a:solidFill>
                <a:srgbClr val="FFFFFF"/>
              </a:solidFill>
              <a:uFillTx/>
              <a:latin charset="0" panose="020F0502020204030204" pitchFamily="34" typeface="Calibri"/>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6" name="TextBox 4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4" name="object 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2400" y="1220027"/>
            <a:ext cx="8646280" cy="5118214"/>
          </a:xfrm>
          <a:custGeom>
            <a:avLst/>
            <a:gdLst/>
            <a:ahLst/>
            <a:cxnLst/>
            <a:rect b="b" l="l" r="r" t="t"/>
            <a:pathLst>
              <a:path h="2753995" w="5380990">
                <a:moveTo>
                  <a:pt x="0" y="2753982"/>
                </a:moveTo>
                <a:lnTo>
                  <a:pt x="5380621" y="2753982"/>
                </a:lnTo>
                <a:lnTo>
                  <a:pt x="5380621" y="0"/>
                </a:lnTo>
                <a:lnTo>
                  <a:pt x="0" y="0"/>
                </a:lnTo>
                <a:lnTo>
                  <a:pt x="0" y="2753982"/>
                </a:lnTo>
                <a:close/>
              </a:path>
            </a:pathLst>
          </a:custGeom>
          <a:ln w="11531">
            <a:solidFill>
              <a:srgbClr val="42BFCD"/>
            </a:solidFill>
          </a:ln>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8" name="object 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699905" y="2377289"/>
            <a:ext cx="1209141" cy="2264270"/>
          </a:xfrm>
          <a:prstGeom prst="rect">
            <a:avLst/>
          </a:prstGeom>
          <a:blipFill>
            <a:blip r:embed="rId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9" name="object 5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58696" y="6458707"/>
            <a:ext cx="6204585" cy="143629"/>
          </a:xfrm>
          <a:prstGeom prst="rect">
            <a:avLst/>
          </a:prstGeom>
        </p:spPr>
        <p:txBody xmlns:c="http://schemas.openxmlformats.org/drawingml/2006/chart" xmlns:pic="http://schemas.openxmlformats.org/drawingml/2006/picture" xmlns:dgm="http://schemas.openxmlformats.org/drawingml/2006/diagram">
          <a:bodyPr bIns="0" lIns="0" rIns="0" rtlCol="0" tIns="2540" vert="horz" wrap="square">
            <a:spAutoFit/>
          </a:bodyPr>
          <a:lstStyle/>
          <a:p>
            <a:pPr algn="l" defTabSz="914400" eaLnBrk="1" fontAlgn="auto" hangingPunct="1" indent="0" latinLnBrk="0" lvl="0" marL="12700" marR="5080" rtl="0">
              <a:lnSpc>
                <a:spcPts val="1100"/>
              </a:lnSpc>
              <a:spcBef>
                <a:spcPts val="20"/>
              </a:spcBef>
              <a:spcAft>
                <a:spcPts val="0"/>
              </a:spcAft>
              <a:buFontTx/>
              <a:buNone/>
              <a:defRPr>
                <a:uFillTx/>
              </a:defRPr>
            </a:pPr>
            <a:r>
              <a:rPr dirty="0" lang="en-US" spc="-10" sz="1200">
                <a:solidFill>
                  <a:srgbClr val="231F20"/>
                </a:solidFill>
                <a:uFillTx/>
                <a:latin typeface="Arial"/>
                <a:cs typeface="Arial"/>
              </a:rPr>
              <a:t>BĐMV</a:t>
            </a:r>
            <a:r>
              <a:rPr b="0" baseline="0" cap="none" dirty="0" i="0" kern="1200" kumimoji="0" noProof="0" normalizeH="0" spc="-55" strike="noStrike" sz="1200" u="none">
                <a:ln>
                  <a:noFill/>
                </a:ln>
                <a:solidFill>
                  <a:srgbClr val="231F20"/>
                </a:solidFill>
                <a:effectLst/>
                <a:uFillTx/>
                <a:latin typeface="Arial"/>
                <a:cs typeface="Arial"/>
              </a:rPr>
              <a:t> </a:t>
            </a:r>
            <a:r>
              <a:rPr b="0" baseline="0" cap="none" dirty="0" i="0" kern="1200" kumimoji="0" noProof="0" normalizeH="0" spc="30" strike="noStrike" sz="1200" u="none">
                <a:ln>
                  <a:noFill/>
                </a:ln>
                <a:solidFill>
                  <a:srgbClr val="231F20"/>
                </a:solidFill>
                <a:effectLst/>
                <a:uFillTx/>
                <a:latin typeface="Arial"/>
                <a:cs typeface="Arial"/>
              </a:rPr>
              <a:t>=</a:t>
            </a:r>
            <a:r>
              <a:rPr b="0" baseline="0" cap="none" dirty="0" i="0" kern="1200" kumimoji="0" noProof="0" normalizeH="0" spc="-45" strike="noStrike" sz="1200" u="none">
                <a:ln>
                  <a:noFill/>
                </a:ln>
                <a:solidFill>
                  <a:srgbClr val="231F20"/>
                </a:solidFill>
                <a:effectLst/>
                <a:uFillTx/>
                <a:latin typeface="Arial"/>
                <a:cs typeface="Arial"/>
              </a:rPr>
              <a:t> </a:t>
            </a:r>
            <a:r>
              <a:rPr b="0" baseline="0" cap="none" dirty="0" err="1" i="0" kern="1200" kumimoji="0" lang="en-US" noProof="0" normalizeH="0" spc="-40" strike="noStrike" sz="1200" u="none">
                <a:ln>
                  <a:noFill/>
                </a:ln>
                <a:solidFill>
                  <a:srgbClr val="231F20"/>
                </a:solidFill>
                <a:effectLst/>
                <a:uFillTx/>
                <a:latin typeface="Arial"/>
                <a:cs typeface="Arial"/>
              </a:rPr>
              <a:t>Bệnh</a:t>
            </a:r>
            <a:r>
              <a:rPr b="0" baseline="0" cap="none" dirty="0" i="0" kern="1200" kumimoji="0" lang="en-US" noProof="0" normalizeH="0" spc="-40" strike="noStrike" sz="1200" u="none">
                <a:ln>
                  <a:noFill/>
                </a:ln>
                <a:solidFill>
                  <a:srgbClr val="231F20"/>
                </a:solidFill>
                <a:effectLst/>
                <a:uFillTx/>
                <a:latin typeface="Arial"/>
                <a:cs typeface="Arial"/>
              </a:rPr>
              <a:t> </a:t>
            </a:r>
            <a:r>
              <a:rPr b="0" baseline="0" cap="none" dirty="0" err="1" i="0" kern="1200" kumimoji="0" lang="en-US" noProof="0" normalizeH="0" spc="-40" strike="noStrike" sz="1200" u="none">
                <a:ln>
                  <a:noFill/>
                </a:ln>
                <a:solidFill>
                  <a:srgbClr val="231F20"/>
                </a:solidFill>
                <a:effectLst/>
                <a:uFillTx/>
                <a:latin typeface="Arial"/>
                <a:cs typeface="Arial"/>
              </a:rPr>
              <a:t>động</a:t>
            </a:r>
            <a:r>
              <a:rPr b="0" baseline="0" cap="none" dirty="0" i="0" kern="1200" kumimoji="0" lang="en-US" noProof="0" normalizeH="0" spc="-40" strike="noStrike" sz="1200" u="none">
                <a:ln>
                  <a:noFill/>
                </a:ln>
                <a:solidFill>
                  <a:srgbClr val="231F20"/>
                </a:solidFill>
                <a:effectLst/>
                <a:uFillTx/>
                <a:latin typeface="Arial"/>
                <a:cs typeface="Arial"/>
              </a:rPr>
              <a:t> </a:t>
            </a:r>
            <a:r>
              <a:rPr b="0" baseline="0" cap="none" dirty="0" err="1" i="0" kern="1200" kumimoji="0" lang="en-US" noProof="0" normalizeH="0" spc="-40" strike="noStrike" sz="1200" u="none">
                <a:ln>
                  <a:noFill/>
                </a:ln>
                <a:solidFill>
                  <a:srgbClr val="231F20"/>
                </a:solidFill>
                <a:effectLst/>
                <a:uFillTx/>
                <a:latin typeface="Arial"/>
                <a:cs typeface="Arial"/>
              </a:rPr>
              <a:t>mạch</a:t>
            </a:r>
            <a:r>
              <a:rPr b="0" baseline="0" cap="none" dirty="0" i="0" kern="1200" kumimoji="0" lang="en-US" noProof="0" normalizeH="0" spc="-40" strike="noStrike" sz="1200" u="none">
                <a:ln>
                  <a:noFill/>
                </a:ln>
                <a:solidFill>
                  <a:srgbClr val="231F20"/>
                </a:solidFill>
                <a:effectLst/>
                <a:uFillTx/>
                <a:latin typeface="Arial"/>
                <a:cs typeface="Arial"/>
              </a:rPr>
              <a:t> </a:t>
            </a:r>
            <a:r>
              <a:rPr b="0" baseline="0" cap="none" dirty="0" err="1" i="0" kern="1200" kumimoji="0" lang="en-US" noProof="0" normalizeH="0" spc="-40" strike="noStrike" sz="1200" u="none">
                <a:ln>
                  <a:noFill/>
                </a:ln>
                <a:solidFill>
                  <a:srgbClr val="231F20"/>
                </a:solidFill>
                <a:effectLst/>
                <a:uFillTx/>
                <a:latin typeface="Arial"/>
                <a:cs typeface="Arial"/>
              </a:rPr>
              <a:t>vành</a:t>
            </a:r>
            <a:r>
              <a:rPr b="0" baseline="0" cap="none" dirty="0" i="0" kern="1200" kumimoji="0" lang="en-US" noProof="0" normalizeH="0" spc="-40" strike="noStrike" sz="1200" u="none">
                <a:ln>
                  <a:noFill/>
                </a:ln>
                <a:solidFill>
                  <a:srgbClr val="231F20"/>
                </a:solidFill>
                <a:effectLst/>
                <a:uFillTx/>
                <a:latin typeface="Arial"/>
                <a:cs typeface="Arial"/>
              </a:rPr>
              <a:t> </a:t>
            </a:r>
            <a:r>
              <a:rPr b="0" baseline="0" cap="none" dirty="0" i="0" kern="1200" kumimoji="0" noProof="0" normalizeH="0" spc="-85" strike="noStrike" sz="1200" u="none">
                <a:ln>
                  <a:noFill/>
                </a:ln>
                <a:solidFill>
                  <a:srgbClr val="231F20"/>
                </a:solidFill>
                <a:effectLst/>
                <a:uFillTx/>
                <a:latin typeface="Arial"/>
                <a:cs typeface="Arial"/>
              </a:rPr>
              <a:t>;</a:t>
            </a:r>
            <a:r>
              <a:rPr b="0" baseline="0" cap="none" dirty="0" i="0" kern="1200" kumimoji="0" noProof="0" normalizeH="0" spc="-65" strike="noStrike" sz="1200" u="none">
                <a:ln>
                  <a:noFill/>
                </a:ln>
                <a:solidFill>
                  <a:srgbClr val="231F20"/>
                </a:solidFill>
                <a:effectLst/>
                <a:uFillTx/>
                <a:latin typeface="Arial"/>
                <a:cs typeface="Arial"/>
              </a:rPr>
              <a:t> </a:t>
            </a:r>
            <a:r>
              <a:rPr dirty="0" lang="en-US" noProof="0" spc="-25" sz="1200">
                <a:solidFill>
                  <a:srgbClr val="231F20"/>
                </a:solidFill>
                <a:uFillTx/>
                <a:latin typeface="Arial"/>
                <a:cs typeface="Arial"/>
              </a:rPr>
              <a:t>BTM</a:t>
            </a:r>
            <a:r>
              <a:rPr b="0" baseline="0" cap="none" dirty="0" i="0" kern="1200" kumimoji="0" noProof="0" normalizeH="0" spc="-55" strike="noStrike" sz="1200" u="none">
                <a:ln>
                  <a:noFill/>
                </a:ln>
                <a:solidFill>
                  <a:srgbClr val="231F20"/>
                </a:solidFill>
                <a:effectLst/>
                <a:uFillTx/>
                <a:latin typeface="Arial"/>
                <a:cs typeface="Arial"/>
              </a:rPr>
              <a:t> </a:t>
            </a:r>
            <a:r>
              <a:rPr b="0" baseline="0" cap="none" dirty="0" i="0" kern="1200" kumimoji="0" noProof="0" normalizeH="0" spc="30" strike="noStrike" sz="1200" u="none">
                <a:ln>
                  <a:noFill/>
                </a:ln>
                <a:solidFill>
                  <a:srgbClr val="231F20"/>
                </a:solidFill>
                <a:effectLst/>
                <a:uFillTx/>
                <a:latin typeface="Arial"/>
                <a:cs typeface="Arial"/>
              </a:rPr>
              <a:t>=</a:t>
            </a:r>
            <a:r>
              <a:rPr b="0" baseline="0" cap="none" dirty="0" i="0" kern="1200" kumimoji="0" noProof="0" normalizeH="0" spc="-45" strike="noStrike" sz="1200" u="none">
                <a:ln>
                  <a:noFill/>
                </a:ln>
                <a:solidFill>
                  <a:srgbClr val="231F20"/>
                </a:solidFill>
                <a:effectLst/>
                <a:uFillTx/>
                <a:latin typeface="Arial"/>
                <a:cs typeface="Arial"/>
              </a:rPr>
              <a:t> </a:t>
            </a:r>
            <a:r>
              <a:rPr b="0" baseline="0" cap="none" dirty="0" err="1" i="0" kern="1200" kumimoji="0" lang="en-US" noProof="0" normalizeH="0" spc="-60" strike="noStrike" sz="1200" u="none">
                <a:ln>
                  <a:noFill/>
                </a:ln>
                <a:solidFill>
                  <a:srgbClr val="231F20"/>
                </a:solidFill>
                <a:effectLst/>
                <a:uFillTx/>
                <a:latin typeface="Arial"/>
                <a:cs typeface="Arial"/>
              </a:rPr>
              <a:t>Bệnh</a:t>
            </a:r>
            <a:r>
              <a:rPr b="0" baseline="0" cap="none" dirty="0" i="0" kern="1200" kumimoji="0" lang="en-US" noProof="0" normalizeH="0" spc="-60" strike="noStrike" sz="1200" u="none">
                <a:ln>
                  <a:noFill/>
                </a:ln>
                <a:solidFill>
                  <a:srgbClr val="231F20"/>
                </a:solidFill>
                <a:effectLst/>
                <a:uFillTx/>
                <a:latin typeface="Arial"/>
                <a:cs typeface="Arial"/>
              </a:rPr>
              <a:t> </a:t>
            </a:r>
            <a:r>
              <a:rPr b="0" baseline="0" cap="none" dirty="0" err="1" i="0" kern="1200" kumimoji="0" lang="en-US" noProof="0" normalizeH="0" spc="-60" strike="noStrike" sz="1200" u="none">
                <a:ln>
                  <a:noFill/>
                </a:ln>
                <a:solidFill>
                  <a:srgbClr val="231F20"/>
                </a:solidFill>
                <a:effectLst/>
                <a:uFillTx/>
                <a:latin typeface="Arial"/>
                <a:cs typeface="Arial"/>
              </a:rPr>
              <a:t>tim</a:t>
            </a:r>
            <a:r>
              <a:rPr b="0" baseline="0" cap="none" dirty="0" i="0" kern="1200" kumimoji="0" lang="en-US" noProof="0" normalizeH="0" spc="-60" strike="noStrike" sz="1200" u="none">
                <a:ln>
                  <a:noFill/>
                </a:ln>
                <a:solidFill>
                  <a:srgbClr val="231F20"/>
                </a:solidFill>
                <a:effectLst/>
                <a:uFillTx/>
                <a:latin typeface="Arial"/>
                <a:cs typeface="Arial"/>
              </a:rPr>
              <a:t> </a:t>
            </a:r>
            <a:r>
              <a:rPr b="0" baseline="0" cap="none" dirty="0" err="1" i="0" kern="1200" kumimoji="0" lang="en-US" noProof="0" normalizeH="0" spc="-60" strike="noStrike" sz="1200" u="none">
                <a:ln>
                  <a:noFill/>
                </a:ln>
                <a:solidFill>
                  <a:srgbClr val="231F20"/>
                </a:solidFill>
                <a:effectLst/>
                <a:uFillTx/>
                <a:latin typeface="Arial"/>
                <a:cs typeface="Arial"/>
              </a:rPr>
              <a:t>mạch</a:t>
            </a:r>
            <a:r>
              <a:rPr b="0" baseline="0" cap="none" dirty="0" i="0" kern="1200" kumimoji="0" lang="en-US" noProof="0" normalizeH="0" spc="-60" strike="noStrike" sz="1200" u="none">
                <a:ln>
                  <a:noFill/>
                </a:ln>
                <a:solidFill>
                  <a:srgbClr val="231F20"/>
                </a:solidFill>
                <a:effectLst/>
                <a:uFillTx/>
                <a:latin typeface="Arial"/>
                <a:cs typeface="Arial"/>
              </a:rPr>
              <a:t> </a:t>
            </a:r>
            <a:endParaRPr b="0" baseline="0" cap="none" dirty="0" i="0" kern="1200" kumimoji="0" noProof="0" normalizeH="0" spc="0" strike="noStrike" sz="1200" u="none">
              <a:ln>
                <a:noFill/>
              </a:ln>
              <a:solidFill>
                <a:srgbClr val="000000"/>
              </a:solidFill>
              <a:effectLst/>
              <a:uFillTx/>
              <a:latin typeface="Arial"/>
              <a:cs typeface="Arial"/>
            </a:endParaRPr>
          </a:p>
        </p:txBody>
      </p:sp>
      <p:sp>
        <p:nvSpPr>
          <p:cNvPr xmlns:c="http://schemas.openxmlformats.org/drawingml/2006/chart" xmlns:pic="http://schemas.openxmlformats.org/drawingml/2006/picture" xmlns:dgm="http://schemas.openxmlformats.org/drawingml/2006/diagram" id="22" name="Rounded Rectangle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69986" y="3070315"/>
            <a:ext cx="1962150" cy="137786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Cân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nhắc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sử</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dụng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thuốc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trên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BN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nguy</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cơ</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tim</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mạch</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rất</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cao</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có</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dirty="0" lang="en-US" sz="1300">
                <a:solidFill>
                  <a:srgbClr val="C00000"/>
                </a:solidFill>
                <a:uFillTx/>
                <a:latin charset="0" panose="020B0604020202020204" pitchFamily="34" typeface="Arial"/>
                <a:cs charset="0" panose="020B0604020202020204" pitchFamily="34" typeface="Arial"/>
              </a:rPr>
              <a:t>BĐMV</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đặc</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biệt</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có</a:t>
            </a:r>
            <a:r>
              <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rPr>
              <a:t> </a:t>
            </a:r>
            <a:r>
              <a:rPr b="1" dirty="0" lang="en-US" sz="1300">
                <a:solidFill>
                  <a:srgbClr val="C00000"/>
                </a:solidFill>
                <a:uFillTx/>
                <a:latin charset="0" panose="020B0604020202020204" pitchFamily="34" typeface="Arial"/>
                <a:cs charset="0" panose="020B0604020202020204" pitchFamily="34" typeface="Arial"/>
              </a:rPr>
              <a:t>BTM</a:t>
            </a:r>
            <a:endParaRPr b="1" baseline="0" cap="none" dirty="0" i="0" kern="1200" kumimoji="0" lang="en-US" noProof="0" normalizeH="0" spc="0" strike="noStrike" sz="1300" u="none">
              <a:ln>
                <a:noFill/>
              </a:ln>
              <a:solidFill>
                <a:srgbClr val="C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7" name="Rounded Rectangle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362200" y="3070315"/>
            <a:ext cx="2022559" cy="137786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Can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thiệp</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ngay</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bằng</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thuốc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trên</a:t>
            </a:r>
            <a:r>
              <a:rPr b="0" baseline="0" cap="none"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BN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nguy</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cơ</a:t>
            </a:r>
            <a:r>
              <a:rPr b="0" baseline="0" cap="none"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cao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hoặc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rất</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cao</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có</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dirty="0" lang="en-US" noProof="0" sz="1200">
                <a:solidFill>
                  <a:srgbClr val="000000"/>
                </a:solidFill>
                <a:uFillTx/>
                <a:latin charset="0" panose="020B0604020202020204" pitchFamily="34" typeface="Arial"/>
                <a:cs charset="0" panose="020B0604020202020204" pitchFamily="34" typeface="Arial"/>
              </a:rPr>
              <a:t>BTM</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bệnh</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thận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hoặc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tổn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thương</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cơ</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quan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đích</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do THA</a:t>
            </a:r>
          </a:p>
        </p:txBody>
      </p:sp>
      <p:sp>
        <p:nvSpPr>
          <p:cNvPr xmlns:c="http://schemas.openxmlformats.org/drawingml/2006/chart" xmlns:pic="http://schemas.openxmlformats.org/drawingml/2006/picture" xmlns:dgm="http://schemas.openxmlformats.org/drawingml/2006/diagram" id="30" name="Rounded Rectangle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27632" y="3070315"/>
            <a:ext cx="1962150" cy="137786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Sử</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dụng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thuốc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điều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trị</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trên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tất</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cả</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đối</a:t>
            </a:r>
            <a:r>
              <a:rPr b="0" baseline="0" cap="none"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tượng BN</a:t>
            </a:r>
            <a:endPar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3" name="Rounded Rectangle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709807" y="3070315"/>
            <a:ext cx="1962150" cy="137786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Sử</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dụng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thuốc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điều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trị</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trên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tất</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cả</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đối</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tượng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BN</a:t>
            </a:r>
          </a:p>
        </p:txBody>
      </p:sp>
      <p:sp>
        <p:nvSpPr>
          <p:cNvPr xmlns:c="http://schemas.openxmlformats.org/drawingml/2006/chart" xmlns:pic="http://schemas.openxmlformats.org/drawingml/2006/picture" xmlns:dgm="http://schemas.openxmlformats.org/drawingml/2006/diagram" id="34" name="Rounded Rectangle 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362200" y="4612984"/>
            <a:ext cx="2022559" cy="1595348"/>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Can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thiệp</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bằng</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thuốc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trên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BN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nguy</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cơ</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vừa</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và</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thấp</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chưa</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có</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dirty="0" lang="en-US" sz="1200">
                <a:solidFill>
                  <a:srgbClr val="000000"/>
                </a:solidFill>
                <a:uFillTx/>
                <a:latin charset="0" panose="020B0604020202020204" pitchFamily="34" typeface="Arial"/>
                <a:cs charset="0" panose="020B0604020202020204" pitchFamily="34" typeface="Arial"/>
              </a:rPr>
              <a:t>BTM</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bệnh</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thận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hoặc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tổn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thương</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cơ</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quan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đích</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được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cân</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nhắc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sau</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3-6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tháng</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nếu</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chưa</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đạt</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HA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mục</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tiêu</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sau</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khi</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thay</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đổi</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lối</a:t>
            </a:r>
            <a:r>
              <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rPr>
              <a:t>sống</a:t>
            </a:r>
            <a:endParaRPr b="0" baseline="0" cap="none" dirty="0" i="0" kern="1200" kumimoji="0" lang="en-US" noProof="0" normalizeH="0" spc="0" strike="noStrike" sz="12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5" name="Rounded Rectangle 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27632" y="4631874"/>
            <a:ext cx="1962150" cy="885964"/>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Mục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tiêu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cần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đạt</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HA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mục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tiêu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trong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3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tháng</a:t>
            </a:r>
            <a:endPar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6" name="Rounded Rectangle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709807" y="4631874"/>
            <a:ext cx="1962150" cy="885964"/>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Mục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tiêu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cần</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đạt</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HA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mục</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tiêu</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trong</a:t>
            </a:r>
            <a:r>
              <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 3 </a:t>
            </a:r>
            <a:r>
              <a:rPr b="0" baseline="0" cap="none" dirty="0" err="1"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rPr>
              <a:t>tháng</a:t>
            </a:r>
            <a:endParaRPr b="0" baseline="0" cap="none" dirty="0" i="0" kern="1200" kumimoji="0" lang="en-US" noProof="0" normalizeH="0" spc="0" strike="noStrike" sz="1300" u="none">
              <a:ln>
                <a:noFill/>
              </a:ln>
              <a:solidFill>
                <a:srgbClr val="000000"/>
              </a:solidFill>
              <a:effectLst/>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38" name="Straight Arrow Connector 37"/>
          <p:cNvCxnSpPr xmlns:c="http://schemas.openxmlformats.org/drawingml/2006/chart" xmlns:pic="http://schemas.openxmlformats.org/drawingml/2006/picture" xmlns:dgm="http://schemas.openxmlformats.org/drawingml/2006/diagram">
            <a:endCxn id="22" idx="0"/>
          </p:cNvCxnSpPr>
          <p:nvPr/>
        </p:nvCxnSpPr>
        <p:spPr xmlns:c="http://schemas.openxmlformats.org/drawingml/2006/chart" xmlns:pic="http://schemas.openxmlformats.org/drawingml/2006/picture" xmlns:dgm="http://schemas.openxmlformats.org/drawingml/2006/diagram">
          <a:xfrm>
            <a:off x="1251061" y="1819275"/>
            <a:ext cx="0" cy="1251040"/>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9" name="Straight Arrow Connector 3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406970" y="1819275"/>
            <a:ext cx="0" cy="1251040"/>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0" name="Straight Arrow Connector 3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508707" y="1819275"/>
            <a:ext cx="0" cy="1251040"/>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1" name="Straight Arrow Connector 4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690882" y="1819275"/>
            <a:ext cx="0" cy="1251040"/>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Rectangle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25633" y="2422451"/>
            <a:ext cx="1646182" cy="349148"/>
          </a:xfrm>
          <a:prstGeom prst="rect">
            <a:avLst/>
          </a:prstGeom>
          <a:solidFill>
            <a:schemeClr val="bg1"/>
          </a:solidFill>
          <a:ln w="9525">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Thay</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đổi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lối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sống</a:t>
            </a:r>
            <a:endPar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6" name="Rectangl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578256" y="2422451"/>
            <a:ext cx="1667566" cy="349148"/>
          </a:xfrm>
          <a:prstGeom prst="rect">
            <a:avLst/>
          </a:prstGeom>
          <a:solidFill>
            <a:schemeClr val="bg1"/>
          </a:solidFill>
          <a:ln w="9525">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Thay</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đổi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lối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sống</a:t>
            </a:r>
            <a:endPar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9" name="Rectangle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658565" y="2422451"/>
            <a:ext cx="1722336" cy="349148"/>
          </a:xfrm>
          <a:prstGeom prst="rect">
            <a:avLst/>
          </a:prstGeom>
          <a:solidFill>
            <a:schemeClr val="bg1"/>
          </a:solidFill>
          <a:ln w="9525">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Thay</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đổi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lối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sống</a:t>
            </a:r>
            <a:endPar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2" name="Rectangle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828383" y="2422451"/>
            <a:ext cx="1720800" cy="349148"/>
          </a:xfrm>
          <a:prstGeom prst="rect">
            <a:avLst/>
          </a:prstGeom>
          <a:solidFill>
            <a:schemeClr val="bg1"/>
          </a:solidFill>
          <a:ln w="9525">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Thay</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đổi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lối</a:t>
            </a:r>
            <a:r>
              <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 </a:t>
            </a:r>
            <a:r>
              <a:rPr b="0" baseline="0" cap="none" dirty="0" err="1"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rPr>
              <a:t>sống</a:t>
            </a:r>
            <a:endParaRPr b="0" baseline="0" cap="none" dirty="0" i="0" kern="1200" kumimoji="0" lang="en-US" noProof="0" normalizeH="0" spc="0" strike="noStrike" sz="1500" u="none">
              <a:ln>
                <a:noFill/>
              </a:ln>
              <a:solidFill>
                <a:srgbClr val="000000"/>
              </a:solidFill>
              <a:effectLst/>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0" name="Rounded Rectangle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69987" y="1323468"/>
            <a:ext cx="1962150" cy="78105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Bình</a:t>
            </a: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thường</a:t>
            </a: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a:t>
            </a: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cao</a:t>
            </a:r>
            <a:endPar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endParaRPr>
          </a:p>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1"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130-139/85-89 mmHg</a:t>
            </a:r>
          </a:p>
        </p:txBody>
      </p:sp>
      <p:sp>
        <p:nvSpPr>
          <p:cNvPr xmlns:c="http://schemas.openxmlformats.org/drawingml/2006/chart" xmlns:pic="http://schemas.openxmlformats.org/drawingml/2006/picture" xmlns:dgm="http://schemas.openxmlformats.org/drawingml/2006/diagram" id="25" name="Rounded Rectangle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22610" y="1323468"/>
            <a:ext cx="1884997" cy="78105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THA </a:t>
            </a: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Độ</a:t>
            </a: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1</a:t>
            </a:r>
          </a:p>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1"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140-159/90-99 mmHg</a:t>
            </a:r>
          </a:p>
        </p:txBody>
      </p:sp>
      <p:sp>
        <p:nvSpPr>
          <p:cNvPr xmlns:c="http://schemas.openxmlformats.org/drawingml/2006/chart" xmlns:pic="http://schemas.openxmlformats.org/drawingml/2006/picture" xmlns:dgm="http://schemas.openxmlformats.org/drawingml/2006/diagram" id="28" name="Rounded Rectangle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472179" y="1323468"/>
            <a:ext cx="2110906" cy="78105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THA </a:t>
            </a: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Độ</a:t>
            </a: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2</a:t>
            </a:r>
          </a:p>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1"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160-179/100-109 mmHg</a:t>
            </a:r>
          </a:p>
        </p:txBody>
      </p:sp>
      <p:sp>
        <p:nvSpPr>
          <p:cNvPr xmlns:c="http://schemas.openxmlformats.org/drawingml/2006/chart" xmlns:pic="http://schemas.openxmlformats.org/drawingml/2006/picture" xmlns:dgm="http://schemas.openxmlformats.org/drawingml/2006/diagram" id="31" name="Rounded Rectangl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709808" y="1323468"/>
            <a:ext cx="1962150" cy="781050"/>
          </a:xfrm>
          <a:prstGeom prst="roundRect">
            <a:avLst/>
          </a:prstGeom>
          <a:solidFill>
            <a:schemeClr val="accent1">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THA </a:t>
            </a:r>
            <a:r>
              <a:rPr b="1" baseline="0" cap="none" dirty="0" err="1"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Độ</a:t>
            </a:r>
            <a:r>
              <a:rPr b="1" baseline="0" cap="none" dirty="0" i="0"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3</a:t>
            </a:r>
          </a:p>
          <a:p>
            <a:pPr algn="ctr" defTabSz="914400" eaLnBrk="1" fontAlgn="auto" hangingPunct="1" indent="0" latinLnBrk="0" lvl="0" marL="0" marR="0" rtl="0">
              <a:lnSpc>
                <a:spcPct val="100000"/>
              </a:lnSpc>
              <a:spcBef>
                <a:spcPts val="0"/>
              </a:spcBef>
              <a:spcAft>
                <a:spcPts val="0"/>
              </a:spcAft>
              <a:buFontTx/>
              <a:buNone/>
              <a:defRPr>
                <a:uFillTx/>
              </a:defRPr>
            </a:pPr>
            <a:r>
              <a:rPr b="0" baseline="0" cap="none" dirty="0" i="1" kern="1200" kumimoji="0" lang="en-US" noProof="0" normalizeH="0" spc="0" strike="noStrike" sz="1600" u="none">
                <a:ln>
                  <a:noFill/>
                </a:ln>
                <a:solidFill>
                  <a:srgbClr val="000000"/>
                </a:solidFill>
                <a:effectLst/>
                <a:uFillTx/>
                <a:latin charset="0" panose="020B0604020202020204" pitchFamily="34" typeface="Arial"/>
                <a:cs charset="0" panose="020B0604020202020204" pitchFamily="34" typeface="Arial"/>
              </a:rPr>
              <a:t>≥ 180/110 mmHg</a:t>
            </a:r>
          </a:p>
        </p:txBody>
      </p:sp>
      <p:cxnSp>
        <p:nvCxnSpPr>
          <p:cNvPr xmlns:c="http://schemas.openxmlformats.org/drawingml/2006/chart" xmlns:pic="http://schemas.openxmlformats.org/drawingml/2006/picture" xmlns:dgm="http://schemas.openxmlformats.org/drawingml/2006/diagram" id="42" name="Straight Arrow Connector 4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387920" y="4448175"/>
            <a:ext cx="0" cy="164809"/>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4" name="Straight Arrow Connector 4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508707" y="4448175"/>
            <a:ext cx="0" cy="164809"/>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5" name="Straight Arrow Connector 4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703664" y="4448175"/>
            <a:ext cx="0" cy="164809"/>
          </a:xfrm>
          <a:prstGeom prst="straightConnector1">
            <a:avLst/>
          </a:prstGeom>
          <a:ln>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3"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4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bIns="0" lIns="0" rIns="0" tIns="0" wrap="square">
            <a:normAutofit/>
          </a:bodyPr>
          <a:lstStyle>
            <a:lvl1pPr>
              <a:defRPr b="1" i="0" sz="2200">
                <a:solidFill>
                  <a:schemeClr val="bg1"/>
                </a:solidFill>
                <a:uFillTx/>
                <a:latin typeface="Arial"/>
                <a:ea typeface="+mj-ea"/>
                <a:cs typeface="Arial"/>
              </a:defRPr>
            </a:lvl1pPr>
          </a:lstStyle>
          <a:p>
            <a:pPr algn="ctr"/>
            <a:r>
              <a:rPr kern="0" lang="en-US" sz="2600">
                <a:solidFill>
                  <a:srgbClr val="FFFFFF"/>
                </a:solidFill>
                <a:uFillTx/>
                <a:latin charset="0" panose="020F0502020204030204" pitchFamily="34" typeface="Calibri"/>
                <a:cs charset="0" panose="020B0604020202020204" pitchFamily="34" typeface="Arial"/>
              </a:rPr>
              <a:t>ESC 2018: KHUYẾN CÁO </a:t>
            </a:r>
            <a:r>
              <a:rPr kern="0" lang="en-US" sz="2600">
                <a:solidFill>
                  <a:srgbClr val="FFC000"/>
                </a:solidFill>
                <a:uFillTx/>
                <a:latin charset="0" panose="020F0502020204030204" pitchFamily="34" typeface="Calibri"/>
                <a:cs charset="0" panose="020B0604020202020204" pitchFamily="34" typeface="Arial"/>
              </a:rPr>
              <a:t>CAN THIỆP BẰNG THUỐC SỚM</a:t>
            </a:r>
            <a:r>
              <a:rPr kern="0" lang="en-US" sz="2600">
                <a:solidFill>
                  <a:srgbClr val="FFFFFF"/>
                </a:solidFill>
                <a:uFillTx/>
                <a:latin charset="0" panose="020F0502020204030204" pitchFamily="34" typeface="Calibri"/>
                <a:cs charset="0" panose="020B0604020202020204" pitchFamily="34" typeface="Arial"/>
              </a:rPr>
              <a:t> </a:t>
            </a:r>
          </a:p>
          <a:p>
            <a:pPr algn="ctr"/>
            <a:r>
              <a:rPr kern="0" lang="en-US" sz="2600">
                <a:solidFill>
                  <a:srgbClr val="FFFFFF"/>
                </a:solidFill>
                <a:uFillTx/>
                <a:latin charset="0" panose="020F0502020204030204" pitchFamily="34" typeface="Calibri"/>
                <a:cs charset="0" panose="020B0604020202020204" pitchFamily="34" typeface="Arial"/>
              </a:rPr>
              <a:t>TRÊN BỆNH NHÂN CÓ NGUY CƠ TIM MẠCH RẤT CAO</a:t>
            </a:r>
            <a:endParaRPr dirty="0" kern="0" lang="en-US" sz="2600">
              <a:solidFill>
                <a:srgbClr val="FFFFFF"/>
              </a:solidFill>
              <a:uFillTx/>
              <a:latin charset="0" panose="020F0502020204030204" pitchFamily="34" typeface="Calibri"/>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7" name="TextBox 4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8434"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bIns="0" lIns="0" rIns="0" rtlCol="0" tIns="0" wrap="square"/>
          <a:lstStyle/>
          <a:p>
            <a:pPr algn="r" defTabSz="914400" eaLnBrk="1" fontAlgn="auto" hangingPunct="1" indent="0" latinLnBrk="0" lvl="0" marL="0" marR="0" rtl="0">
              <a:lnSpc>
                <a:spcPct val="100000"/>
              </a:lnSpc>
              <a:spcBef>
                <a:spcPts val="0"/>
              </a:spcBef>
              <a:spcAft>
                <a:spcPts val="0"/>
              </a:spcAft>
              <a:buFontTx/>
              <a:buNone/>
              <a:defRPr>
                <a:uFillTx/>
              </a:defRPr>
            </a:pPr>
            <a:endParaRPr b="0" baseline="0" cap="none" dirty="0" i="0" kern="1200" kumimoji="0" noProof="0" normalizeH="0" spc="0" strike="noStrike" sz="1800" u="none">
              <a:ln>
                <a:noFill/>
              </a:ln>
              <a:solidFill>
                <a:srgbClr val="000000"/>
              </a:solidFill>
              <a:effectLst/>
              <a:uFillTx/>
              <a:latin typeface="Calibri"/>
              <a:ea typeface="+mn-ea"/>
              <a:cs typeface="+mn-cs"/>
            </a:endParaRPr>
          </a:p>
        </p:txBody>
      </p:sp>
      <p:graphicFrame>
        <p:nvGraphicFramePr>
          <p:cNvPr xmlns:c="http://schemas.openxmlformats.org/drawingml/2006/chart" xmlns:pic="http://schemas.openxmlformats.org/drawingml/2006/picture" xmlns:dgm="http://schemas.openxmlformats.org/drawingml/2006/diagram" id="21" name="object 53"/>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92679" y="1384958"/>
          <a:ext cx="8548533" cy="4028056"/>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{2D5ABB26-0587-4C30-8999-92F81FD0307C}</a:tableStyleId>
              </a:tblPr>
              <a:tblGrid>
                <a:gridCol w="1187133"/>
                <a:gridCol w="1278065"/>
                <a:gridCol w="1277044"/>
                <a:gridCol w="1375279"/>
                <a:gridCol w="1295400"/>
                <a:gridCol w="1295400"/>
                <a:gridCol w="840212"/>
              </a:tblGrid>
              <a:tr h="678361">
                <a:tc rowSpan="2">
                  <a:txBody>
                    <a:bodyPr/>
                    <a:lstStyle/>
                    <a:p>
                      <a:pPr algn="ctr" defTabSz="914400" eaLnBrk="1" hangingPunct="1" latinLnBrk="0" marL="76200" rtl="0">
                        <a:lnSpc>
                          <a:spcPct val="100000"/>
                        </a:lnSpc>
                        <a:spcBef>
                          <a:spcPts val="400"/>
                        </a:spcBef>
                      </a:pPr>
                      <a:r>
                        <a:rPr b="1" dirty="0" err="1" kern="1200" lang="en-US" spc="30" sz="1200">
                          <a:solidFill>
                            <a:srgbClr val="231F20"/>
                          </a:solidFill>
                          <a:uFillTx/>
                          <a:latin typeface="Arial"/>
                          <a:ea typeface="+mn-ea"/>
                          <a:cs typeface="Arial"/>
                        </a:rPr>
                        <a:t>Nhóm</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tuổi</a:t>
                      </a:r>
                      <a:endParaRPr b="1" dirty="0" kern="1200" spc="30" sz="12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9CC1E1"/>
                    </a:solidFill>
                  </a:tcPr>
                </a:tc>
                <a:tc gridSpan="5">
                  <a:txBody>
                    <a:bodyPr/>
                    <a:lstStyle/>
                    <a:p>
                      <a:pPr algn="ctr" defTabSz="914400" eaLnBrk="1" hangingPunct="1" latinLnBrk="0" marL="76200" rtl="0">
                        <a:lnSpc>
                          <a:spcPct val="100000"/>
                        </a:lnSpc>
                        <a:spcBef>
                          <a:spcPts val="400"/>
                        </a:spcBef>
                      </a:pPr>
                      <a:r>
                        <a:rPr b="1" dirty="0" err="1" kern="1200" lang="en-US" spc="30" sz="1200">
                          <a:solidFill>
                            <a:srgbClr val="231F20"/>
                          </a:solidFill>
                          <a:uFillTx/>
                          <a:latin typeface="Arial"/>
                          <a:ea typeface="+mn-ea"/>
                          <a:cs typeface="Arial"/>
                        </a:rPr>
                        <a:t>Khoảng</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HATTh</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mục</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tiêu</a:t>
                      </a:r>
                      <a:r>
                        <a:rPr b="1" dirty="0" kern="1200" lang="en-US" spc="30" sz="1200">
                          <a:solidFill>
                            <a:srgbClr val="231F20"/>
                          </a:solidFill>
                          <a:uFillTx/>
                          <a:latin typeface="Arial"/>
                          <a:ea typeface="+mn-ea"/>
                          <a:cs typeface="Arial"/>
                        </a:rPr>
                        <a:t> (mmHg)</a:t>
                      </a:r>
                      <a:endParaRPr b="1" dirty="0" kern="1200" spc="30" sz="12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9CC1E1"/>
                    </a:solidFill>
                  </a:tcPr>
                </a:tc>
                <a:tc hMerge="1">
                  <a:txBody>
                    <a:bodyPr/>
                    <a:lstStyle/>
                    <a:p>
                      <a:endParaRPr>
                        <a:uFillTx/>
                      </a:endParaRPr>
                    </a:p>
                  </a:txBody>
                  <a:tcPr marB="0" marL="0" marR="0" marT="0"/>
                </a:tc>
                <a:tc hMerge="1">
                  <a:txBody>
                    <a:bodyPr/>
                    <a:lstStyle/>
                    <a:p>
                      <a:endParaRPr>
                        <a:uFillTx/>
                      </a:endParaRPr>
                    </a:p>
                  </a:txBody>
                  <a:tcPr marB="0" marL="0" marR="0" marT="0"/>
                </a:tc>
                <a:tc hMerge="1">
                  <a:txBody>
                    <a:bodyPr/>
                    <a:lstStyle/>
                    <a:p>
                      <a:endParaRPr>
                        <a:uFillTx/>
                      </a:endParaRPr>
                    </a:p>
                  </a:txBody>
                  <a:tcPr marB="0" marL="0" marR="0" marT="0"/>
                </a:tc>
                <a:tc hMerge="1">
                  <a:txBody>
                    <a:bodyPr/>
                    <a:lstStyle/>
                    <a:p>
                      <a:endParaRPr>
                        <a:uFillTx/>
                      </a:endParaRPr>
                    </a:p>
                  </a:txBody>
                  <a:tcPr marB="0" marL="0" marR="0" marT="0"/>
                </a:tc>
                <a:tc>
                  <a:txBody>
                    <a:bodyPr/>
                    <a:lstStyle/>
                    <a:p>
                      <a:pPr algn="ctr" defTabSz="914400" eaLnBrk="1" hangingPunct="1" indent="635" latinLnBrk="0" marL="76200" marR="68580" rtl="0">
                        <a:lnSpc>
                          <a:spcPct val="100000"/>
                        </a:lnSpc>
                        <a:spcBef>
                          <a:spcPts val="400"/>
                        </a:spcBef>
                      </a:pPr>
                      <a:r>
                        <a:rPr b="1" dirty="0" err="1" kern="1200" lang="en-US" spc="30" sz="1200">
                          <a:solidFill>
                            <a:srgbClr val="231F20"/>
                          </a:solidFill>
                          <a:uFillTx/>
                          <a:latin typeface="Arial"/>
                          <a:ea typeface="+mn-ea"/>
                          <a:cs typeface="Arial"/>
                        </a:rPr>
                        <a:t>Khoảng</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HATTr</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mục</a:t>
                      </a:r>
                      <a:r>
                        <a:rPr b="1" dirty="0" kern="1200" lang="en-US" spc="30" sz="1200">
                          <a:solidFill>
                            <a:srgbClr val="231F20"/>
                          </a:solidFill>
                          <a:uFillTx/>
                          <a:latin typeface="Arial"/>
                          <a:ea typeface="+mn-ea"/>
                          <a:cs typeface="Arial"/>
                        </a:rPr>
                        <a:t> </a:t>
                      </a:r>
                      <a:r>
                        <a:rPr b="1" dirty="0" err="1" kern="1200" lang="en-US" spc="30" sz="1200">
                          <a:solidFill>
                            <a:srgbClr val="231F20"/>
                          </a:solidFill>
                          <a:uFillTx/>
                          <a:latin typeface="Arial"/>
                          <a:ea typeface="+mn-ea"/>
                          <a:cs typeface="Arial"/>
                        </a:rPr>
                        <a:t>tiêu</a:t>
                      </a:r>
                      <a:endParaRPr b="1" dirty="0" kern="1200" spc="30" sz="1200">
                        <a:solidFill>
                          <a:srgbClr val="231F20"/>
                        </a:solidFill>
                        <a:uFillTx/>
                        <a:latin typeface="Arial"/>
                        <a:ea typeface="+mn-ea"/>
                        <a:cs typeface="Arial"/>
                      </a:endParaRP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r>
              <a:tr h="467892">
                <a:tc vMerge="1">
                  <a:txBody>
                    <a:bodyPr/>
                    <a:lstStyle/>
                    <a:p>
                      <a:endParaRPr>
                        <a:uFillTx/>
                      </a:endParaRPr>
                    </a:p>
                  </a:txBody>
                  <a:tcPr marB="0" marL="0" marR="0" marT="50800">
                    <a:lnL w="2879">
                      <a:solidFill>
                        <a:srgbClr val="231F20"/>
                      </a:solidFill>
                      <a:prstDash val="solid"/>
                    </a:lnL>
                    <a:lnR w="6486">
                      <a:solidFill>
                        <a:srgbClr val="231F20"/>
                      </a:solidFill>
                      <a:prstDash val="solid"/>
                    </a:lnR>
                    <a:lnT w="2880">
                      <a:solidFill>
                        <a:srgbClr val="231F20"/>
                      </a:solidFill>
                      <a:prstDash val="solid"/>
                    </a:lnT>
                    <a:lnB w="2879">
                      <a:solidFill>
                        <a:srgbClr val="231F20"/>
                      </a:solidFill>
                      <a:prstDash val="solid"/>
                    </a:lnB>
                    <a:solidFill>
                      <a:srgbClr val="9CC1E1"/>
                    </a:solidFill>
                  </a:tcPr>
                </a:tc>
                <a:tc>
                  <a:txBody>
                    <a:bodyPr/>
                    <a:lstStyle/>
                    <a:p>
                      <a:pPr algn="ctr">
                        <a:lnSpc>
                          <a:spcPct val="100000"/>
                        </a:lnSpc>
                        <a:spcBef>
                          <a:spcPts val="400"/>
                        </a:spcBef>
                      </a:pPr>
                      <a:r>
                        <a:rPr b="1" dirty="0" lang="en-US" spc="25" sz="1200">
                          <a:solidFill>
                            <a:srgbClr val="231F20"/>
                          </a:solidFill>
                          <a:uFillTx/>
                          <a:latin typeface="Arial"/>
                          <a:cs typeface="Arial"/>
                        </a:rPr>
                        <a:t>Tăng</a:t>
                      </a:r>
                      <a:r>
                        <a:rPr b="1" baseline="0" dirty="0" lang="en-US" spc="25" sz="1200">
                          <a:solidFill>
                            <a:srgbClr val="231F20"/>
                          </a:solidFill>
                          <a:uFillTx/>
                          <a:latin typeface="Arial"/>
                          <a:cs typeface="Arial"/>
                        </a:rPr>
                        <a:t> </a:t>
                      </a:r>
                      <a:r>
                        <a:rPr b="1" baseline="0" dirty="0" err="1" lang="en-US" spc="25" sz="1200">
                          <a:solidFill>
                            <a:srgbClr val="231F20"/>
                          </a:solidFill>
                          <a:uFillTx/>
                          <a:latin typeface="Arial"/>
                          <a:cs typeface="Arial"/>
                        </a:rPr>
                        <a:t>huyết</a:t>
                      </a:r>
                      <a:r>
                        <a:rPr b="1" baseline="0" dirty="0" lang="en-US" spc="25" sz="1200">
                          <a:solidFill>
                            <a:srgbClr val="231F20"/>
                          </a:solidFill>
                          <a:uFillTx/>
                          <a:latin typeface="Arial"/>
                          <a:cs typeface="Arial"/>
                        </a:rPr>
                        <a:t> </a:t>
                      </a:r>
                      <a:r>
                        <a:rPr b="1" baseline="0" dirty="0" err="1" lang="en-US" spc="25" sz="1200">
                          <a:solidFill>
                            <a:srgbClr val="231F20"/>
                          </a:solidFill>
                          <a:uFillTx/>
                          <a:latin typeface="Arial"/>
                          <a:cs typeface="Arial"/>
                        </a:rPr>
                        <a:t>áp</a:t>
                      </a:r>
                      <a:endParaRPr b="1" dirty="0" sz="1200">
                        <a:uFillTx/>
                        <a:latin typeface="Arial"/>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latinLnBrk="0" marL="0" rtl="0">
                        <a:lnSpc>
                          <a:spcPct val="100000"/>
                        </a:lnSpc>
                        <a:spcBef>
                          <a:spcPts val="400"/>
                        </a:spcBef>
                      </a:pPr>
                      <a:r>
                        <a:rPr b="1" kern="1200" lang="en-US" spc="25" sz="1200">
                          <a:solidFill>
                            <a:srgbClr val="231F20"/>
                          </a:solidFill>
                          <a:uFillTx/>
                          <a:latin typeface="Arial"/>
                          <a:ea typeface="+mn-ea"/>
                          <a:cs typeface="Arial"/>
                        </a:rPr>
                        <a:t>+ Đái</a:t>
                      </a:r>
                      <a:r>
                        <a:rPr b="1" baseline="0" kern="1200" lang="en-US" spc="25" sz="1200">
                          <a:solidFill>
                            <a:srgbClr val="231F20"/>
                          </a:solidFill>
                          <a:uFillTx/>
                          <a:latin typeface="Arial"/>
                          <a:ea typeface="+mn-ea"/>
                          <a:cs typeface="Arial"/>
                        </a:rPr>
                        <a:t> tháo đường</a:t>
                      </a:r>
                      <a:endParaRPr b="1" dirty="0" kern="1200" spc="25" sz="12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latinLnBrk="0" marL="0" rtl="0">
                        <a:lnSpc>
                          <a:spcPct val="100000"/>
                        </a:lnSpc>
                        <a:spcBef>
                          <a:spcPts val="400"/>
                        </a:spcBef>
                      </a:pPr>
                      <a:r>
                        <a:rPr b="1" kern="1200" lang="en-US" spc="25" sz="1200">
                          <a:solidFill>
                            <a:srgbClr val="231F20"/>
                          </a:solidFill>
                          <a:uFillTx/>
                          <a:latin typeface="Arial"/>
                          <a:ea typeface="+mn-ea"/>
                          <a:cs typeface="Arial"/>
                        </a:rPr>
                        <a:t>+ Bệnh</a:t>
                      </a:r>
                      <a:r>
                        <a:rPr b="1" baseline="0" kern="1200" lang="en-US" spc="25" sz="1200">
                          <a:solidFill>
                            <a:srgbClr val="231F20"/>
                          </a:solidFill>
                          <a:uFillTx/>
                          <a:latin typeface="Arial"/>
                          <a:ea typeface="+mn-ea"/>
                          <a:cs typeface="Arial"/>
                        </a:rPr>
                        <a:t> thận mạn</a:t>
                      </a:r>
                      <a:endParaRPr b="1" dirty="0" kern="1200" lang="en-US" spc="25" sz="1200">
                        <a:solidFill>
                          <a:srgbClr val="231F20"/>
                        </a:solidFill>
                        <a:uFillTx/>
                        <a:latin typeface="Arial"/>
                        <a:ea typeface="+mn-ea"/>
                        <a:cs typeface="Arial"/>
                      </a:endParaRPr>
                    </a:p>
                    <a:p>
                      <a:pPr algn="ctr" defTabSz="914400" eaLnBrk="1" hangingPunct="1" latinLnBrk="0" marL="0" rtl="0">
                        <a:lnSpc>
                          <a:spcPct val="100000"/>
                        </a:lnSpc>
                        <a:spcBef>
                          <a:spcPts val="400"/>
                        </a:spcBef>
                      </a:pPr>
                      <a:r>
                        <a:rPr b="0" dirty="0" i="1" kern="1200" lang="en-US" spc="25" sz="1100">
                          <a:solidFill>
                            <a:srgbClr val="231F20"/>
                          </a:solidFill>
                          <a:uFillTx/>
                          <a:latin typeface="Arial"/>
                          <a:ea typeface="+mn-ea"/>
                          <a:cs typeface="Arial"/>
                        </a:rPr>
                        <a:t>(</a:t>
                      </a:r>
                      <a:r>
                        <a:rPr b="0" err="1" i="1" kern="1200" lang="en-US" spc="25" sz="1100">
                          <a:solidFill>
                            <a:srgbClr val="231F20"/>
                          </a:solidFill>
                          <a:uFillTx/>
                          <a:latin typeface="Arial"/>
                          <a:ea typeface="+mn-ea"/>
                          <a:cs typeface="Arial"/>
                        </a:rPr>
                        <a:t>Có</a:t>
                      </a:r>
                      <a:r>
                        <a:rPr b="0" baseline="0" i="1" kern="1200" lang="en-US" spc="25" sz="1100">
                          <a:solidFill>
                            <a:srgbClr val="231F20"/>
                          </a:solidFill>
                          <a:uFillTx/>
                          <a:latin typeface="Arial"/>
                          <a:ea typeface="+mn-ea"/>
                          <a:cs typeface="Arial"/>
                        </a:rPr>
                        <a:t> hoặc </a:t>
                      </a:r>
                      <a:r>
                        <a:rPr b="0" baseline="0" dirty="0" err="1" i="1" kern="1200" lang="en-US" spc="25" sz="1100">
                          <a:solidFill>
                            <a:srgbClr val="231F20"/>
                          </a:solidFill>
                          <a:uFillTx/>
                          <a:latin typeface="Arial"/>
                          <a:ea typeface="+mn-ea"/>
                          <a:cs typeface="Arial"/>
                        </a:rPr>
                        <a:t>không</a:t>
                      </a:r>
                      <a:r>
                        <a:rPr b="0" baseline="0" dirty="0" i="1" kern="1200" lang="en-US" spc="25" sz="1100">
                          <a:solidFill>
                            <a:srgbClr val="231F20"/>
                          </a:solidFill>
                          <a:uFillTx/>
                          <a:latin typeface="Arial"/>
                          <a:ea typeface="+mn-ea"/>
                          <a:cs typeface="Arial"/>
                        </a:rPr>
                        <a:t> </a:t>
                      </a:r>
                      <a:r>
                        <a:rPr b="0" baseline="0" dirty="0" err="1" i="1" kern="1200" lang="en-US" spc="25" sz="1100">
                          <a:solidFill>
                            <a:srgbClr val="231F20"/>
                          </a:solidFill>
                          <a:uFillTx/>
                          <a:latin typeface="Arial"/>
                          <a:ea typeface="+mn-ea"/>
                          <a:cs typeface="Arial"/>
                        </a:rPr>
                        <a:t>có</a:t>
                      </a:r>
                      <a:r>
                        <a:rPr b="0" baseline="0" dirty="0" i="1" kern="1200" lang="en-US" spc="25" sz="1100">
                          <a:solidFill>
                            <a:srgbClr val="231F20"/>
                          </a:solidFill>
                          <a:uFillTx/>
                          <a:latin typeface="Arial"/>
                          <a:ea typeface="+mn-ea"/>
                          <a:cs typeface="Arial"/>
                        </a:rPr>
                        <a:t> ĐTĐ)</a:t>
                      </a:r>
                      <a:endParaRPr b="0" dirty="0" i="1" kern="1200" spc="25" sz="11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latinLnBrk="0" marL="0" rtl="0">
                        <a:lnSpc>
                          <a:spcPct val="100000"/>
                        </a:lnSpc>
                        <a:spcBef>
                          <a:spcPts val="400"/>
                        </a:spcBef>
                      </a:pPr>
                      <a:r>
                        <a:rPr b="1" kern="1200" lang="en-US" spc="25" sz="1200">
                          <a:solidFill>
                            <a:srgbClr val="231F20"/>
                          </a:solidFill>
                          <a:uFillTx/>
                          <a:latin typeface="Arial"/>
                          <a:ea typeface="+mn-ea"/>
                          <a:cs typeface="Arial"/>
                        </a:rPr>
                        <a:t>+ Bệnh</a:t>
                      </a:r>
                      <a:r>
                        <a:rPr b="1" baseline="0" kern="1200" lang="en-US" spc="25" sz="1200">
                          <a:solidFill>
                            <a:srgbClr val="231F20"/>
                          </a:solidFill>
                          <a:uFillTx/>
                          <a:latin typeface="Arial"/>
                          <a:ea typeface="+mn-ea"/>
                          <a:cs typeface="Arial"/>
                        </a:rPr>
                        <a:t> mạch vành</a:t>
                      </a:r>
                      <a:endParaRPr b="1" dirty="0" kern="1200" spc="25" sz="12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latinLnBrk="0" marL="0" rtl="0">
                        <a:lnSpc>
                          <a:spcPct val="100000"/>
                        </a:lnSpc>
                        <a:spcBef>
                          <a:spcPts val="400"/>
                        </a:spcBef>
                      </a:pPr>
                      <a:r>
                        <a:rPr b="1" dirty="0" kern="1200" lang="en-US" spc="25" sz="1200">
                          <a:solidFill>
                            <a:srgbClr val="231F20"/>
                          </a:solidFill>
                          <a:uFillTx/>
                          <a:latin typeface="Arial"/>
                          <a:ea typeface="+mn-ea"/>
                          <a:cs typeface="Arial"/>
                        </a:rPr>
                        <a:t>+ </a:t>
                      </a:r>
                      <a:r>
                        <a:rPr b="1" dirty="0" err="1" kern="1200" lang="en-US" spc="25" sz="1200">
                          <a:solidFill>
                            <a:srgbClr val="231F20"/>
                          </a:solidFill>
                          <a:uFillTx/>
                          <a:latin typeface="Arial"/>
                          <a:ea typeface="+mn-ea"/>
                          <a:cs typeface="Arial"/>
                        </a:rPr>
                        <a:t>Đột</a:t>
                      </a:r>
                      <a:r>
                        <a:rPr b="1" dirty="0" kern="1200" lang="en-US" spc="25" sz="1200">
                          <a:solidFill>
                            <a:srgbClr val="231F20"/>
                          </a:solidFill>
                          <a:uFillTx/>
                          <a:latin typeface="Arial"/>
                          <a:ea typeface="+mn-ea"/>
                          <a:cs typeface="Arial"/>
                        </a:rPr>
                        <a:t> </a:t>
                      </a:r>
                      <a:r>
                        <a:rPr b="1" dirty="0" err="1" kern="1200" lang="en-US" spc="25" sz="1200">
                          <a:solidFill>
                            <a:srgbClr val="231F20"/>
                          </a:solidFill>
                          <a:uFillTx/>
                          <a:latin typeface="Arial"/>
                          <a:ea typeface="+mn-ea"/>
                          <a:cs typeface="Arial"/>
                        </a:rPr>
                        <a:t>quỵ</a:t>
                      </a:r>
                      <a:r>
                        <a:rPr b="1" baseline="30000" dirty="0" err="1" kern="1200" lang="en-US" spc="25" sz="1200">
                          <a:solidFill>
                            <a:srgbClr val="231F20"/>
                          </a:solidFill>
                          <a:uFillTx/>
                          <a:latin typeface="Arial"/>
                          <a:ea typeface="+mn-ea"/>
                          <a:cs typeface="Arial"/>
                        </a:rPr>
                        <a:t>a</a:t>
                      </a:r>
                      <a:r>
                        <a:rPr b="1" dirty="0" kern="1200" lang="en-US" spc="25" sz="1200">
                          <a:solidFill>
                            <a:srgbClr val="231F20"/>
                          </a:solidFill>
                          <a:uFillTx/>
                          <a:latin typeface="Arial"/>
                          <a:ea typeface="+mn-ea"/>
                          <a:cs typeface="Arial"/>
                        </a:rPr>
                        <a:t>/ </a:t>
                      </a:r>
                      <a:r>
                        <a:rPr b="1" dirty="0" err="1" kern="1200" lang="en-US" spc="25" sz="1200">
                          <a:solidFill>
                            <a:srgbClr val="231F20"/>
                          </a:solidFill>
                          <a:uFillTx/>
                          <a:latin typeface="Arial"/>
                          <a:ea typeface="+mn-ea"/>
                          <a:cs typeface="Arial"/>
                        </a:rPr>
                        <a:t>thiếu</a:t>
                      </a:r>
                      <a:r>
                        <a:rPr b="1" dirty="0" kern="1200" lang="en-US" spc="25" sz="1200">
                          <a:solidFill>
                            <a:srgbClr val="231F20"/>
                          </a:solidFill>
                          <a:uFillTx/>
                          <a:latin typeface="Arial"/>
                          <a:ea typeface="+mn-ea"/>
                          <a:cs typeface="Arial"/>
                        </a:rPr>
                        <a:t> </a:t>
                      </a:r>
                      <a:r>
                        <a:rPr b="1" dirty="0" err="1" kern="1200" lang="en-US" spc="25" sz="1200">
                          <a:solidFill>
                            <a:srgbClr val="231F20"/>
                          </a:solidFill>
                          <a:uFillTx/>
                          <a:latin typeface="Arial"/>
                          <a:ea typeface="+mn-ea"/>
                          <a:cs typeface="Arial"/>
                        </a:rPr>
                        <a:t>máu</a:t>
                      </a:r>
                      <a:r>
                        <a:rPr b="1" dirty="0" kern="1200" lang="en-US" spc="25" sz="1200">
                          <a:solidFill>
                            <a:srgbClr val="231F20"/>
                          </a:solidFill>
                          <a:uFillTx/>
                          <a:latin typeface="Arial"/>
                          <a:ea typeface="+mn-ea"/>
                          <a:cs typeface="Arial"/>
                        </a:rPr>
                        <a:t> </a:t>
                      </a:r>
                      <a:r>
                        <a:rPr b="1" dirty="0" err="1" kern="1200" lang="en-US" spc="25" sz="1200">
                          <a:solidFill>
                            <a:srgbClr val="231F20"/>
                          </a:solidFill>
                          <a:uFillTx/>
                          <a:latin typeface="Arial"/>
                          <a:ea typeface="+mn-ea"/>
                          <a:cs typeface="Arial"/>
                        </a:rPr>
                        <a:t>thoáng</a:t>
                      </a:r>
                      <a:r>
                        <a:rPr b="1" dirty="0" kern="1200" lang="en-US" spc="25" sz="1200">
                          <a:solidFill>
                            <a:srgbClr val="231F20"/>
                          </a:solidFill>
                          <a:uFillTx/>
                          <a:latin typeface="Arial"/>
                          <a:ea typeface="+mn-ea"/>
                          <a:cs typeface="Arial"/>
                        </a:rPr>
                        <a:t> qua</a:t>
                      </a:r>
                      <a:endParaRPr b="1" dirty="0" kern="1200" spc="25" sz="120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endParaRPr dirty="0" sz="800">
                        <a:uFillTx/>
                        <a:latin typeface="Arial"/>
                        <a:cs typeface="Arial"/>
                      </a:endParaRPr>
                    </a:p>
                  </a:txBody>
                  <a:tcPr marB="0" marL="0" marR="0"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r>
              <a:tr h="1122857">
                <a:tc>
                  <a:txBody>
                    <a:bodyPr/>
                    <a:lstStyle/>
                    <a:p>
                      <a:pPr algn="ctr" defTabSz="914400" eaLnBrk="1" hangingPunct="1" latinLnBrk="0" marL="0" rtl="0">
                        <a:lnSpc>
                          <a:spcPct val="100000"/>
                        </a:lnSpc>
                        <a:spcBef>
                          <a:spcPts val="400"/>
                        </a:spcBef>
                      </a:pPr>
                      <a:r>
                        <a:rPr dirty="0" kern="1200" spc="25" sz="1250">
                          <a:solidFill>
                            <a:srgbClr val="231F20"/>
                          </a:solidFill>
                          <a:uFillTx/>
                          <a:latin typeface="Arial"/>
                          <a:ea typeface="+mn-ea"/>
                          <a:cs typeface="Arial"/>
                        </a:rPr>
                        <a:t>18 - 65 </a:t>
                      </a:r>
                      <a:r>
                        <a:rPr dirty="0" err="1" kern="1200" lang="en-US" spc="25" sz="1250">
                          <a:solidFill>
                            <a:srgbClr val="231F20"/>
                          </a:solidFill>
                          <a:uFillTx/>
                          <a:latin typeface="Arial"/>
                          <a:ea typeface="+mn-ea"/>
                          <a:cs typeface="Arial"/>
                        </a:rPr>
                        <a:t>tuổi</a:t>
                      </a:r>
                      <a:endParaRPr dirty="0" kern="1200" spc="25" sz="125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120 ≤ HA ≤ 130</a:t>
                      </a:r>
                    </a:p>
                    <a:p>
                      <a:pPr algn="ctr" defTabSz="914400" eaLnBrk="1" hangingPunct="1" indent="24765" latinLnBrk="0" marL="0" marR="90805" rtl="0">
                        <a:lnSpc>
                          <a:spcPct val="100000"/>
                        </a:lnSpc>
                        <a:spcBef>
                          <a:spcPts val="400"/>
                        </a:spcBef>
                      </a:pPr>
                      <a:r>
                        <a:rPr dirty="0" err="1" kern="1200" lang="en-US" spc="25" sz="1250">
                          <a:solidFill>
                            <a:srgbClr val="FF0000"/>
                          </a:solidFill>
                          <a:uFillTx/>
                          <a:latin typeface="Arial"/>
                          <a:ea typeface="+mn-ea"/>
                          <a:cs typeface="Arial"/>
                        </a:rPr>
                        <a:t>Không</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thấp</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hơn</a:t>
                      </a:r>
                      <a:r>
                        <a:rPr dirty="0" kern="1200" lang="en-US" spc="25" sz="1250">
                          <a:solidFill>
                            <a:srgbClr val="FF0000"/>
                          </a:solidFill>
                          <a:uFillTx/>
                          <a:latin typeface="Arial"/>
                          <a:ea typeface="+mn-ea"/>
                          <a:cs typeface="Arial"/>
                        </a:rPr>
                        <a:t> 120</a:t>
                      </a: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120 ≤ HA ≤ 130</a:t>
                      </a:r>
                    </a:p>
                    <a:p>
                      <a:pPr algn="ctr" defTabSz="914400" eaLnBrk="1" hangingPunct="1" indent="24765" latinLnBrk="0" marL="0" marR="90805" rtl="0">
                        <a:lnSpc>
                          <a:spcPct val="100000"/>
                        </a:lnSpc>
                        <a:spcBef>
                          <a:spcPts val="400"/>
                        </a:spcBef>
                      </a:pPr>
                      <a:r>
                        <a:rPr dirty="0" err="1" kern="1200" lang="en-US" spc="25" sz="1250">
                          <a:solidFill>
                            <a:srgbClr val="FF0000"/>
                          </a:solidFill>
                          <a:uFillTx/>
                          <a:latin typeface="Arial"/>
                          <a:ea typeface="+mn-ea"/>
                          <a:cs typeface="Arial"/>
                        </a:rPr>
                        <a:t>Không</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thấp</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hơn</a:t>
                      </a:r>
                      <a:r>
                        <a:rPr dirty="0" kern="1200" lang="en-US" spc="25" sz="1250">
                          <a:solidFill>
                            <a:srgbClr val="FF0000"/>
                          </a:solidFill>
                          <a:uFillTx/>
                          <a:latin typeface="Arial"/>
                          <a:ea typeface="+mn-ea"/>
                          <a:cs typeface="Arial"/>
                        </a:rPr>
                        <a:t> 120</a:t>
                      </a: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120 ≤ HA ≤ 130</a:t>
                      </a:r>
                    </a:p>
                    <a:p>
                      <a:pPr algn="ctr" defTabSz="914400" eaLnBrk="1" hangingPunct="1" indent="24765" latinLnBrk="0" marL="0" marR="90805" rtl="0">
                        <a:lnSpc>
                          <a:spcPct val="100000"/>
                        </a:lnSpc>
                        <a:spcBef>
                          <a:spcPts val="400"/>
                        </a:spcBef>
                      </a:pPr>
                      <a:r>
                        <a:rPr dirty="0" err="1" kern="1200" lang="en-US" spc="25" sz="1250">
                          <a:solidFill>
                            <a:srgbClr val="FF0000"/>
                          </a:solidFill>
                          <a:uFillTx/>
                          <a:latin typeface="Arial"/>
                          <a:ea typeface="+mn-ea"/>
                          <a:cs typeface="Arial"/>
                        </a:rPr>
                        <a:t>Không</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thấp</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hơn</a:t>
                      </a:r>
                      <a:r>
                        <a:rPr dirty="0" kern="1200" lang="en-US" spc="25" sz="1250">
                          <a:solidFill>
                            <a:srgbClr val="FF0000"/>
                          </a:solidFill>
                          <a:uFillTx/>
                          <a:latin typeface="Arial"/>
                          <a:ea typeface="+mn-ea"/>
                          <a:cs typeface="Arial"/>
                        </a:rPr>
                        <a:t> 120</a:t>
                      </a: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120 ≤ HA ≤ 130</a:t>
                      </a:r>
                    </a:p>
                    <a:p>
                      <a:pPr algn="ctr" defTabSz="914400" eaLnBrk="1" hangingPunct="1" indent="24765" latinLnBrk="0" marL="0" marR="90805" rtl="0">
                        <a:lnSpc>
                          <a:spcPct val="100000"/>
                        </a:lnSpc>
                        <a:spcBef>
                          <a:spcPts val="400"/>
                        </a:spcBef>
                      </a:pPr>
                      <a:r>
                        <a:rPr dirty="0" err="1" kern="1200" lang="en-US" spc="25" sz="1250">
                          <a:solidFill>
                            <a:srgbClr val="FF0000"/>
                          </a:solidFill>
                          <a:uFillTx/>
                          <a:latin typeface="Arial"/>
                          <a:ea typeface="+mn-ea"/>
                          <a:cs typeface="Arial"/>
                        </a:rPr>
                        <a:t>Không</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thấp</a:t>
                      </a:r>
                      <a:r>
                        <a:rPr dirty="0" kern="1200" lang="en-US" spc="25" sz="1250">
                          <a:solidFill>
                            <a:srgbClr val="FF0000"/>
                          </a:solidFill>
                          <a:uFillTx/>
                          <a:latin typeface="Arial"/>
                          <a:ea typeface="+mn-ea"/>
                          <a:cs typeface="Arial"/>
                        </a:rPr>
                        <a:t> </a:t>
                      </a:r>
                      <a:r>
                        <a:rPr dirty="0" err="1" kern="1200" lang="en-US" spc="25" sz="1250">
                          <a:solidFill>
                            <a:srgbClr val="FF0000"/>
                          </a:solidFill>
                          <a:uFillTx/>
                          <a:latin typeface="Arial"/>
                          <a:ea typeface="+mn-ea"/>
                          <a:cs typeface="Arial"/>
                        </a:rPr>
                        <a:t>hơn</a:t>
                      </a:r>
                      <a:r>
                        <a:rPr dirty="0" kern="1200" lang="en-US" spc="25" sz="1250">
                          <a:solidFill>
                            <a:srgbClr val="FF0000"/>
                          </a:solidFill>
                          <a:uFillTx/>
                          <a:latin typeface="Arial"/>
                          <a:ea typeface="+mn-ea"/>
                          <a:cs typeface="Arial"/>
                        </a:rPr>
                        <a:t> 120</a:t>
                      </a:r>
                    </a:p>
                  </a:txBody>
                  <a:tcPr marB="0" marL="0" marR="0" marT="2032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latinLnBrk="0" marL="0" rtl="0">
                        <a:lnSpc>
                          <a:spcPct val="100000"/>
                        </a:lnSpc>
                        <a:spcBef>
                          <a:spcPts val="400"/>
                        </a:spcBef>
                      </a:pPr>
                      <a:r>
                        <a:rPr dirty="0" kern="1200" spc="25" sz="1250">
                          <a:solidFill>
                            <a:srgbClr val="231F20"/>
                          </a:solidFill>
                          <a:uFillTx/>
                          <a:latin typeface="Arial"/>
                          <a:ea typeface="+mn-ea"/>
                          <a:cs typeface="Arial"/>
                        </a:rPr>
                        <a:t>70–79</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r>
              <a:tr h="803534">
                <a:tc>
                  <a:txBody>
                    <a:bodyPr/>
                    <a:lstStyle/>
                    <a:p>
                      <a:pPr algn="ctr" defTabSz="914400" eaLnBrk="1" hangingPunct="1" latinLnBrk="0" marL="0" rtl="0">
                        <a:lnSpc>
                          <a:spcPct val="100000"/>
                        </a:lnSpc>
                        <a:spcBef>
                          <a:spcPts val="400"/>
                        </a:spcBef>
                      </a:pPr>
                      <a:r>
                        <a:rPr dirty="0" kern="1200" spc="25" sz="1250">
                          <a:solidFill>
                            <a:srgbClr val="231F20"/>
                          </a:solidFill>
                          <a:uFillTx/>
                          <a:latin typeface="Arial"/>
                          <a:ea typeface="+mn-ea"/>
                          <a:cs typeface="Arial"/>
                        </a:rPr>
                        <a:t>65 - 79 </a:t>
                      </a:r>
                      <a:r>
                        <a:rPr dirty="0" err="1" kern="1200" lang="en-US" spc="25" sz="1250">
                          <a:solidFill>
                            <a:srgbClr val="231F20"/>
                          </a:solidFill>
                          <a:uFillTx/>
                          <a:latin typeface="Arial"/>
                          <a:ea typeface="+mn-ea"/>
                          <a:cs typeface="Arial"/>
                        </a:rPr>
                        <a:t>tuổi</a:t>
                      </a:r>
                      <a:r>
                        <a:rPr baseline="30000" dirty="0" err="1" kern="1200" lang="en-US" spc="25" sz="1250">
                          <a:solidFill>
                            <a:srgbClr val="231F20"/>
                          </a:solidFill>
                          <a:uFillTx/>
                          <a:latin typeface="Arial"/>
                          <a:ea typeface="+mn-ea"/>
                          <a:cs typeface="Arial"/>
                        </a:rPr>
                        <a:t>b</a:t>
                      </a:r>
                      <a:endParaRPr dirty="0"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err="1" i="1" kern="1200" lang="en-US" spc="25" sz="1250">
                          <a:solidFill>
                            <a:srgbClr val="231F20"/>
                          </a:solidFill>
                          <a:uFillTx/>
                          <a:latin typeface="Arial"/>
                          <a:ea typeface="+mn-ea"/>
                          <a:cs typeface="Arial"/>
                        </a:rPr>
                        <a:t>Nếu</a:t>
                      </a:r>
                      <a:r>
                        <a:rPr dirty="0" i="1" kern="1200" lang="en-US" spc="25" sz="1250">
                          <a:solidFill>
                            <a:srgbClr val="231F20"/>
                          </a:solidFill>
                          <a:uFillTx/>
                          <a:latin typeface="Arial"/>
                          <a:ea typeface="+mn-ea"/>
                          <a:cs typeface="Arial"/>
                        </a:rPr>
                        <a:t> dung </a:t>
                      </a:r>
                      <a:r>
                        <a:rPr dirty="0" err="1" i="1" kern="1200" lang="en-US" spc="25" sz="1250">
                          <a:solidFill>
                            <a:srgbClr val="231F20"/>
                          </a:solidFill>
                          <a:uFillTx/>
                          <a:latin typeface="Arial"/>
                          <a:ea typeface="+mn-ea"/>
                          <a:cs typeface="Arial"/>
                        </a:rPr>
                        <a:t>nạp</a:t>
                      </a:r>
                      <a:r>
                        <a:rPr dirty="0" i="1" kern="1200" lang="en-US" spc="25" sz="1250">
                          <a:solidFill>
                            <a:srgbClr val="231F20"/>
                          </a:solidFill>
                          <a:uFillTx/>
                          <a:latin typeface="Arial"/>
                          <a:ea typeface="+mn-ea"/>
                          <a:cs typeface="Arial"/>
                        </a:rPr>
                        <a:t> </a:t>
                      </a:r>
                      <a:r>
                        <a:rPr dirty="0" err="1" i="1" kern="1200" lang="en-US" spc="25" sz="1250">
                          <a:solidFill>
                            <a:srgbClr val="231F20"/>
                          </a:solidFill>
                          <a:uFillTx/>
                          <a:latin typeface="Arial"/>
                          <a:ea typeface="+mn-ea"/>
                          <a:cs typeface="Arial"/>
                        </a:rPr>
                        <a:t>được</a:t>
                      </a:r>
                      <a:endParaRPr dirty="0" i="1"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err="1" i="1" kern="1200" lang="en-US" spc="25" sz="1250">
                          <a:solidFill>
                            <a:srgbClr val="231F20"/>
                          </a:solidFill>
                          <a:uFillTx/>
                          <a:latin typeface="Arial"/>
                          <a:ea typeface="+mn-ea"/>
                          <a:cs typeface="Arial"/>
                        </a:rPr>
                        <a:t>Nếu</a:t>
                      </a:r>
                      <a:r>
                        <a:rPr dirty="0" i="1" kern="1200" lang="en-US" spc="25" sz="1250">
                          <a:solidFill>
                            <a:srgbClr val="231F20"/>
                          </a:solidFill>
                          <a:uFillTx/>
                          <a:latin typeface="Arial"/>
                          <a:ea typeface="+mn-ea"/>
                          <a:cs typeface="Arial"/>
                        </a:rPr>
                        <a:t> dung </a:t>
                      </a:r>
                      <a:r>
                        <a:rPr dirty="0" err="1" i="1" kern="1200" lang="en-US" spc="25" sz="1250">
                          <a:solidFill>
                            <a:srgbClr val="231F20"/>
                          </a:solidFill>
                          <a:uFillTx/>
                          <a:latin typeface="Arial"/>
                          <a:ea typeface="+mn-ea"/>
                          <a:cs typeface="Arial"/>
                        </a:rPr>
                        <a:t>nạp</a:t>
                      </a:r>
                      <a:r>
                        <a:rPr dirty="0" i="1" kern="1200" lang="en-US" spc="25" sz="1250">
                          <a:solidFill>
                            <a:srgbClr val="231F20"/>
                          </a:solidFill>
                          <a:uFillTx/>
                          <a:latin typeface="Arial"/>
                          <a:ea typeface="+mn-ea"/>
                          <a:cs typeface="Arial"/>
                        </a:rPr>
                        <a:t> </a:t>
                      </a:r>
                      <a:r>
                        <a:rPr dirty="0" err="1" i="1" kern="1200" lang="en-US" spc="25" sz="1250">
                          <a:solidFill>
                            <a:srgbClr val="231F20"/>
                          </a:solidFill>
                          <a:uFillTx/>
                          <a:latin typeface="Arial"/>
                          <a:ea typeface="+mn-ea"/>
                          <a:cs typeface="Arial"/>
                        </a:rPr>
                        <a:t>được</a:t>
                      </a:r>
                      <a:endParaRPr dirty="0" i="1"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err="1" i="1" kern="1200" lang="en-US" spc="25" sz="1250">
                          <a:solidFill>
                            <a:srgbClr val="231F20"/>
                          </a:solidFill>
                          <a:uFillTx/>
                          <a:latin typeface="Arial"/>
                          <a:ea typeface="+mn-ea"/>
                          <a:cs typeface="Arial"/>
                        </a:rPr>
                        <a:t>Nếu</a:t>
                      </a:r>
                      <a:r>
                        <a:rPr dirty="0" i="1" kern="1200" lang="en-US" spc="25" sz="1250">
                          <a:solidFill>
                            <a:srgbClr val="231F20"/>
                          </a:solidFill>
                          <a:uFillTx/>
                          <a:latin typeface="Arial"/>
                          <a:ea typeface="+mn-ea"/>
                          <a:cs typeface="Arial"/>
                        </a:rPr>
                        <a:t> dung </a:t>
                      </a:r>
                      <a:r>
                        <a:rPr dirty="0" err="1" i="1" kern="1200" lang="en-US" spc="25" sz="1250">
                          <a:solidFill>
                            <a:srgbClr val="231F20"/>
                          </a:solidFill>
                          <a:uFillTx/>
                          <a:latin typeface="Arial"/>
                          <a:ea typeface="+mn-ea"/>
                          <a:cs typeface="Arial"/>
                        </a:rPr>
                        <a:t>nạp</a:t>
                      </a:r>
                      <a:r>
                        <a:rPr dirty="0" i="1" kern="1200" lang="en-US" spc="25" sz="1250">
                          <a:solidFill>
                            <a:srgbClr val="231F20"/>
                          </a:solidFill>
                          <a:uFillTx/>
                          <a:latin typeface="Arial"/>
                          <a:ea typeface="+mn-ea"/>
                          <a:cs typeface="Arial"/>
                        </a:rPr>
                        <a:t> </a:t>
                      </a:r>
                      <a:r>
                        <a:rPr dirty="0" err="1" i="1" kern="1200" lang="en-US" spc="25" sz="1250">
                          <a:solidFill>
                            <a:srgbClr val="231F20"/>
                          </a:solidFill>
                          <a:uFillTx/>
                          <a:latin typeface="Arial"/>
                          <a:ea typeface="+mn-ea"/>
                          <a:cs typeface="Arial"/>
                        </a:rPr>
                        <a:t>được</a:t>
                      </a:r>
                      <a:endParaRPr dirty="0" i="1"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err="1" i="1" kern="1200" lang="en-US" spc="25" sz="1250">
                          <a:solidFill>
                            <a:srgbClr val="231F20"/>
                          </a:solidFill>
                          <a:uFillTx/>
                          <a:latin typeface="Arial"/>
                          <a:ea typeface="+mn-ea"/>
                          <a:cs typeface="Arial"/>
                        </a:rPr>
                        <a:t>Nếu</a:t>
                      </a:r>
                      <a:r>
                        <a:rPr dirty="0" i="1" kern="1200" lang="en-US" spc="25" sz="1250">
                          <a:solidFill>
                            <a:srgbClr val="231F20"/>
                          </a:solidFill>
                          <a:uFillTx/>
                          <a:latin typeface="Arial"/>
                          <a:ea typeface="+mn-ea"/>
                          <a:cs typeface="Arial"/>
                        </a:rPr>
                        <a:t> dung </a:t>
                      </a:r>
                      <a:r>
                        <a:rPr dirty="0" err="1" i="1" kern="1200" lang="en-US" spc="25" sz="1250">
                          <a:solidFill>
                            <a:srgbClr val="231F20"/>
                          </a:solidFill>
                          <a:uFillTx/>
                          <a:latin typeface="Arial"/>
                          <a:ea typeface="+mn-ea"/>
                          <a:cs typeface="Arial"/>
                        </a:rPr>
                        <a:t>nạp</a:t>
                      </a:r>
                      <a:r>
                        <a:rPr dirty="0" i="1" kern="1200" lang="en-US" spc="25" sz="1250">
                          <a:solidFill>
                            <a:srgbClr val="231F20"/>
                          </a:solidFill>
                          <a:uFillTx/>
                          <a:latin typeface="Arial"/>
                          <a:ea typeface="+mn-ea"/>
                          <a:cs typeface="Arial"/>
                        </a:rPr>
                        <a:t> </a:t>
                      </a:r>
                      <a:r>
                        <a:rPr dirty="0" err="1" i="1" kern="1200" lang="en-US" spc="25" sz="1250">
                          <a:solidFill>
                            <a:srgbClr val="231F20"/>
                          </a:solidFill>
                          <a:uFillTx/>
                          <a:latin typeface="Arial"/>
                          <a:ea typeface="+mn-ea"/>
                          <a:cs typeface="Arial"/>
                        </a:rPr>
                        <a:t>được</a:t>
                      </a:r>
                      <a:endParaRPr dirty="0" i="1"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indent="24765" latinLnBrk="0" marL="0" marR="90805" rtl="0">
                        <a:lnSpc>
                          <a:spcPct val="100000"/>
                        </a:lnSpc>
                        <a:spcBef>
                          <a:spcPts val="400"/>
                        </a:spcBef>
                      </a:pPr>
                      <a:r>
                        <a:rPr dirty="0" kern="1200" lang="en-US"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err="1" i="1" kern="1200" lang="en-US" spc="25" sz="1250">
                          <a:solidFill>
                            <a:srgbClr val="231F20"/>
                          </a:solidFill>
                          <a:uFillTx/>
                          <a:latin typeface="Arial"/>
                          <a:ea typeface="+mn-ea"/>
                          <a:cs typeface="Arial"/>
                        </a:rPr>
                        <a:t>Nếu</a:t>
                      </a:r>
                      <a:r>
                        <a:rPr dirty="0" i="1" kern="1200" lang="en-US" spc="25" sz="1250">
                          <a:solidFill>
                            <a:srgbClr val="231F20"/>
                          </a:solidFill>
                          <a:uFillTx/>
                          <a:latin typeface="Arial"/>
                          <a:ea typeface="+mn-ea"/>
                          <a:cs typeface="Arial"/>
                        </a:rPr>
                        <a:t> dung </a:t>
                      </a:r>
                      <a:r>
                        <a:rPr dirty="0" err="1" i="1" kern="1200" lang="en-US" spc="25" sz="1250">
                          <a:solidFill>
                            <a:srgbClr val="231F20"/>
                          </a:solidFill>
                          <a:uFillTx/>
                          <a:latin typeface="Arial"/>
                          <a:ea typeface="+mn-ea"/>
                          <a:cs typeface="Arial"/>
                        </a:rPr>
                        <a:t>nạp</a:t>
                      </a:r>
                      <a:r>
                        <a:rPr dirty="0" i="1" kern="1200" lang="en-US" spc="25" sz="1250">
                          <a:solidFill>
                            <a:srgbClr val="231F20"/>
                          </a:solidFill>
                          <a:uFillTx/>
                          <a:latin typeface="Arial"/>
                          <a:ea typeface="+mn-ea"/>
                          <a:cs typeface="Arial"/>
                        </a:rPr>
                        <a:t> </a:t>
                      </a:r>
                      <a:r>
                        <a:rPr dirty="0" err="1" i="1" kern="1200" lang="en-US" spc="25" sz="1250">
                          <a:solidFill>
                            <a:srgbClr val="231F20"/>
                          </a:solidFill>
                          <a:uFillTx/>
                          <a:latin typeface="Arial"/>
                          <a:ea typeface="+mn-ea"/>
                          <a:cs typeface="Arial"/>
                        </a:rPr>
                        <a:t>được</a:t>
                      </a:r>
                      <a:endParaRPr dirty="0" i="1" kern="1200" spc="25" sz="1250">
                        <a:solidFill>
                          <a:srgbClr val="231F20"/>
                        </a:solidFill>
                        <a:uFillTx/>
                        <a:latin typeface="Arial"/>
                        <a:ea typeface="+mn-ea"/>
                        <a:cs typeface="Arial"/>
                      </a:endParaRP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defTabSz="914400" eaLnBrk="1" hangingPunct="1" latinLnBrk="0" marL="0" rtl="0">
                        <a:lnSpc>
                          <a:spcPct val="100000"/>
                        </a:lnSpc>
                        <a:spcBef>
                          <a:spcPts val="400"/>
                        </a:spcBef>
                      </a:pPr>
                      <a:r>
                        <a:rPr dirty="0" kern="1200" spc="25" sz="1250">
                          <a:solidFill>
                            <a:srgbClr val="231F20"/>
                          </a:solidFill>
                          <a:uFillTx/>
                          <a:latin typeface="Arial"/>
                          <a:ea typeface="+mn-ea"/>
                          <a:cs typeface="Arial"/>
                        </a:rPr>
                        <a:t>70–79</a:t>
                      </a:r>
                    </a:p>
                  </a:txBody>
                  <a:tcPr marB="0" marL="0" marR="0" marT="50165">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r>
              <a:tr h="803544">
                <a:tc>
                  <a:txBody>
                    <a:bodyPr/>
                    <a:lstStyle/>
                    <a:p>
                      <a:pPr algn="ctr" defTabSz="914400" eaLnBrk="1" hangingPunct="1" latinLnBrk="0" marL="0" rtl="0">
                        <a:lnSpc>
                          <a:spcPct val="100000"/>
                        </a:lnSpc>
                        <a:spcBef>
                          <a:spcPts val="400"/>
                        </a:spcBef>
                      </a:pPr>
                      <a:r>
                        <a:rPr dirty="0" kern="1200" lang="en-US" spc="25" sz="1250">
                          <a:solidFill>
                            <a:srgbClr val="231F20"/>
                          </a:solidFill>
                          <a:uFillTx/>
                          <a:latin typeface="Arial"/>
                          <a:ea typeface="+mn-ea"/>
                          <a:cs typeface="Arial"/>
                        </a:rPr>
                        <a:t>≥ </a:t>
                      </a:r>
                      <a:r>
                        <a:rPr dirty="0" kern="1200" spc="25" sz="1250">
                          <a:solidFill>
                            <a:srgbClr val="231F20"/>
                          </a:solidFill>
                          <a:uFillTx/>
                          <a:latin typeface="Arial"/>
                          <a:ea typeface="+mn-ea"/>
                          <a:cs typeface="Arial"/>
                        </a:rPr>
                        <a:t>80 </a:t>
                      </a:r>
                      <a:r>
                        <a:rPr dirty="0" kern="1200" lang="en-US" spc="25" sz="1250">
                          <a:solidFill>
                            <a:srgbClr val="231F20"/>
                          </a:solidFill>
                          <a:uFillTx/>
                          <a:latin typeface="Arial"/>
                          <a:ea typeface="+mn-ea"/>
                          <a:cs typeface="Arial"/>
                        </a:rPr>
                        <a:t> </a:t>
                      </a:r>
                      <a:r>
                        <a:rPr dirty="0" err="1" kern="1200" lang="en-US" spc="25" sz="1250">
                          <a:solidFill>
                            <a:srgbClr val="231F20"/>
                          </a:solidFill>
                          <a:uFillTx/>
                          <a:latin typeface="Arial"/>
                          <a:ea typeface="+mn-ea"/>
                          <a:cs typeface="Arial"/>
                        </a:rPr>
                        <a:t>tuổi</a:t>
                      </a:r>
                      <a:r>
                        <a:rPr baseline="30000" dirty="0" err="1" kern="1200" lang="en-US" spc="25" sz="1250">
                          <a:solidFill>
                            <a:srgbClr val="231F20"/>
                          </a:solidFill>
                          <a:uFillTx/>
                          <a:latin typeface="Arial"/>
                          <a:ea typeface="+mn-ea"/>
                          <a:cs typeface="Arial"/>
                        </a:rPr>
                        <a:t>b</a:t>
                      </a:r>
                      <a:endParaRPr dirty="0" kern="1200" spc="25" sz="1250">
                        <a:solidFill>
                          <a:srgbClr val="231F20"/>
                        </a:solidFill>
                        <a:uFillTx/>
                        <a:latin typeface="Arial"/>
                        <a:ea typeface="+mn-ea"/>
                        <a:cs typeface="Arial"/>
                      </a:endParaRP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indent="24765" latinLnBrk="0" marL="0" marR="90805" rtl="0">
                        <a:lnSpc>
                          <a:spcPct val="100000"/>
                        </a:lnSpc>
                        <a:spcBef>
                          <a:spcPts val="400"/>
                        </a:spcBef>
                      </a:pPr>
                      <a:r>
                        <a:rPr dirty="0" kern="1200" lang="vi-VN"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i="1" kern="1200" lang="vi-VN" spc="25" sz="1250">
                          <a:solidFill>
                            <a:srgbClr val="231F20"/>
                          </a:solidFill>
                          <a:uFillTx/>
                          <a:latin typeface="Arial"/>
                          <a:ea typeface="+mn-ea"/>
                          <a:cs typeface="Arial"/>
                        </a:rPr>
                        <a:t>Nếu dung nạp được</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indent="24765" latinLnBrk="0" marL="0" marR="90805" rtl="0">
                        <a:lnSpc>
                          <a:spcPct val="100000"/>
                        </a:lnSpc>
                        <a:spcBef>
                          <a:spcPts val="400"/>
                        </a:spcBef>
                      </a:pPr>
                      <a:r>
                        <a:rPr dirty="0" kern="1200" lang="vi-VN"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i="1" kern="1200" lang="vi-VN" spc="25" sz="1250">
                          <a:solidFill>
                            <a:srgbClr val="231F20"/>
                          </a:solidFill>
                          <a:uFillTx/>
                          <a:latin typeface="Arial"/>
                          <a:ea typeface="+mn-ea"/>
                          <a:cs typeface="Arial"/>
                        </a:rPr>
                        <a:t>Nếu dung nạp được</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indent="24765" latinLnBrk="0" marL="0" marR="90805" rtl="0">
                        <a:lnSpc>
                          <a:spcPct val="100000"/>
                        </a:lnSpc>
                        <a:spcBef>
                          <a:spcPts val="400"/>
                        </a:spcBef>
                      </a:pPr>
                      <a:r>
                        <a:rPr dirty="0" kern="1200" lang="vi-VN"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i="1" kern="1200" lang="vi-VN" spc="25" sz="1250">
                          <a:solidFill>
                            <a:srgbClr val="231F20"/>
                          </a:solidFill>
                          <a:uFillTx/>
                          <a:latin typeface="Arial"/>
                          <a:ea typeface="+mn-ea"/>
                          <a:cs typeface="Arial"/>
                        </a:rPr>
                        <a:t>Nếu dung nạp được</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indent="24765" latinLnBrk="0" marL="0" marR="90805" rtl="0">
                        <a:lnSpc>
                          <a:spcPct val="100000"/>
                        </a:lnSpc>
                        <a:spcBef>
                          <a:spcPts val="400"/>
                        </a:spcBef>
                      </a:pPr>
                      <a:r>
                        <a:rPr dirty="0" kern="1200" lang="vi-VN"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i="1" kern="1200" lang="vi-VN" spc="25" sz="1250">
                          <a:solidFill>
                            <a:srgbClr val="231F20"/>
                          </a:solidFill>
                          <a:uFillTx/>
                          <a:latin typeface="Arial"/>
                          <a:ea typeface="+mn-ea"/>
                          <a:cs typeface="Arial"/>
                        </a:rPr>
                        <a:t>Nếu dung nạp được</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indent="24765" latinLnBrk="0" marL="0" marR="90805" rtl="0">
                        <a:lnSpc>
                          <a:spcPct val="100000"/>
                        </a:lnSpc>
                        <a:spcBef>
                          <a:spcPts val="400"/>
                        </a:spcBef>
                      </a:pPr>
                      <a:r>
                        <a:rPr dirty="0" kern="1200" lang="vi-VN" spc="25" sz="1250">
                          <a:solidFill>
                            <a:srgbClr val="231F20"/>
                          </a:solidFill>
                          <a:uFillTx/>
                          <a:latin typeface="Arial"/>
                          <a:ea typeface="+mn-ea"/>
                          <a:cs typeface="Arial"/>
                        </a:rPr>
                        <a:t>130 ≤ HA ≤ 139</a:t>
                      </a:r>
                    </a:p>
                    <a:p>
                      <a:pPr algn="ctr" defTabSz="914400" eaLnBrk="1" hangingPunct="1" latinLnBrk="0" marL="0" rtl="0">
                        <a:lnSpc>
                          <a:spcPct val="100000"/>
                        </a:lnSpc>
                        <a:spcBef>
                          <a:spcPts val="400"/>
                        </a:spcBef>
                      </a:pPr>
                      <a:r>
                        <a:rPr dirty="0" i="1" kern="1200" lang="vi-VN" spc="25" sz="1250">
                          <a:solidFill>
                            <a:srgbClr val="231F20"/>
                          </a:solidFill>
                          <a:uFillTx/>
                          <a:latin typeface="Arial"/>
                          <a:ea typeface="+mn-ea"/>
                          <a:cs typeface="Arial"/>
                        </a:rPr>
                        <a:t>Nếu dung nạp được</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c>
                  <a:txBody>
                    <a:bodyPr/>
                    <a:lstStyle/>
                    <a:p>
                      <a:pPr algn="ctr" defTabSz="914400" eaLnBrk="1" hangingPunct="1" latinLnBrk="0" marL="0" marR="28575" rtl="0">
                        <a:lnSpc>
                          <a:spcPct val="100000"/>
                        </a:lnSpc>
                        <a:spcBef>
                          <a:spcPts val="400"/>
                        </a:spcBef>
                      </a:pPr>
                      <a:r>
                        <a:rPr dirty="0" kern="1200" spc="25" sz="1250">
                          <a:solidFill>
                            <a:srgbClr val="231F20"/>
                          </a:solidFill>
                          <a:uFillTx/>
                          <a:latin typeface="Arial"/>
                          <a:ea typeface="+mn-ea"/>
                          <a:cs typeface="Arial"/>
                        </a:rPr>
                        <a:t>70–79</a:t>
                      </a:r>
                    </a:p>
                  </a:txBody>
                  <a:tcPr marB="0" marL="0" marR="0" marT="508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DFE9F3"/>
                    </a:solidFill>
                  </a:tcPr>
                </a:tc>
              </a:tr>
            </a:tbl>
          </a:graphicData>
        </a:graphic>
      </p:graphicFrame>
      <p:sp>
        <p:nvSpPr>
          <p:cNvPr xmlns:c="http://schemas.openxmlformats.org/drawingml/2006/chart" xmlns:pic="http://schemas.openxmlformats.org/drawingml/2006/picture" xmlns:dgm="http://schemas.openxmlformats.org/drawingml/2006/diagram" id="22" name="object 5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17490" y="5643915"/>
            <a:ext cx="7254910" cy="659155"/>
          </a:xfrm>
          <a:prstGeom prst="rect">
            <a:avLst/>
          </a:prstGeom>
        </p:spPr>
        <p:txBody xmlns:c="http://schemas.openxmlformats.org/drawingml/2006/chart" xmlns:pic="http://schemas.openxmlformats.org/drawingml/2006/picture" xmlns:dgm="http://schemas.openxmlformats.org/drawingml/2006/diagram">
          <a:bodyPr bIns="0" lIns="0" rIns="0" rtlCol="0" tIns="0" vert="horz" wrap="square">
            <a:spAutoFit/>
          </a:bodyPr>
          <a:lstStyle/>
          <a:p>
            <a:pPr algn="l" defTabSz="914400" eaLnBrk="1" fontAlgn="auto" hangingPunct="1" indent="0" latinLnBrk="0" lvl="0" marL="12700" marR="0" rtl="0">
              <a:lnSpc>
                <a:spcPct val="150000"/>
              </a:lnSpc>
              <a:spcBef>
                <a:spcPts val="60"/>
              </a:spcBef>
              <a:spcAft>
                <a:spcPts val="0"/>
              </a:spcAft>
              <a:buFontTx/>
              <a:buNone/>
              <a:defRPr>
                <a:uFillTx/>
              </a:defRPr>
            </a:pPr>
            <a:r>
              <a:rPr b="0" baseline="37037" cap="none" dirty="0" err="1" i="0" kern="1200" kumimoji="0" noProof="0" normalizeH="0" spc="-67" strike="noStrike" sz="1400" u="none">
                <a:ln>
                  <a:noFill/>
                </a:ln>
                <a:solidFill>
                  <a:srgbClr val="231F20"/>
                </a:solidFill>
                <a:effectLst/>
                <a:uFillTx/>
                <a:latin typeface="Arial"/>
                <a:cs typeface="Arial"/>
              </a:rPr>
              <a:t>a</a:t>
            </a:r>
            <a:r>
              <a:rPr b="0" baseline="0" cap="none" dirty="0" err="1" i="0" kern="1200" kumimoji="0" lang="en-US" noProof="0" normalizeH="0" spc="-45" strike="noStrike" sz="1400" u="none">
                <a:ln>
                  <a:noFill/>
                </a:ln>
                <a:solidFill>
                  <a:srgbClr val="231F20"/>
                </a:solidFill>
                <a:effectLst/>
                <a:uFillTx/>
                <a:latin typeface="Arial"/>
                <a:cs typeface="Arial"/>
              </a:rPr>
              <a:t>Tham</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khảo</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err="1" i="0" kern="1200" kumimoji="0" lang="en-US" noProof="0" normalizeH="0" spc="-45" strike="noStrike" sz="1400" u="none">
                <a:ln>
                  <a:noFill/>
                </a:ln>
                <a:solidFill>
                  <a:srgbClr val="231F20"/>
                </a:solidFill>
                <a:effectLst/>
                <a:uFillTx/>
                <a:latin typeface="Arial"/>
                <a:cs typeface="Arial"/>
              </a:rPr>
              <a:t>cho</a:t>
            </a:r>
            <a:r>
              <a:rPr b="0" baseline="0" cap="none" i="0" kern="1200" kumimoji="0" lang="en-US" noProof="0" normalizeH="0" spc="-45" strike="noStrike" sz="1400" u="none">
                <a:ln>
                  <a:noFill/>
                </a:ln>
                <a:solidFill>
                  <a:srgbClr val="231F20"/>
                </a:solidFill>
                <a:effectLst/>
                <a:uFillTx/>
                <a:latin typeface="Arial"/>
                <a:cs typeface="Arial"/>
              </a:rPr>
              <a:t> </a:t>
            </a:r>
            <a:r>
              <a:rPr lang="en-US" spc="-45" sz="1400">
                <a:solidFill>
                  <a:srgbClr val="231F20"/>
                </a:solidFill>
                <a:uFillTx/>
                <a:latin typeface="Arial"/>
                <a:cs typeface="Arial"/>
              </a:rPr>
              <a:t>BN</a:t>
            </a:r>
            <a:r>
              <a:rPr b="0" baseline="0" cap="none"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có</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tiền</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căn</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đột</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quỵ</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không</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áp</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dụng</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cho</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mục</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tiêu</a:t>
            </a:r>
            <a:r>
              <a:rPr b="0" baseline="0" cap="none" dirty="0" i="0" kern="1200" kumimoji="0" lang="en-US" noProof="0" normalizeH="0" spc="-45" strike="noStrike" sz="1400" u="none">
                <a:ln>
                  <a:noFill/>
                </a:ln>
                <a:solidFill>
                  <a:srgbClr val="231F20"/>
                </a:solidFill>
                <a:effectLst/>
                <a:uFillTx/>
                <a:latin typeface="Arial"/>
                <a:cs typeface="Arial"/>
              </a:rPr>
              <a:t> HA </a:t>
            </a:r>
            <a:r>
              <a:rPr b="0" baseline="0" cap="none" err="1" i="0" kern="1200" kumimoji="0" lang="en-US" noProof="0" normalizeH="0" spc="-45" strike="noStrike" sz="1400" u="none">
                <a:ln>
                  <a:noFill/>
                </a:ln>
                <a:solidFill>
                  <a:srgbClr val="231F20"/>
                </a:solidFill>
                <a:effectLst/>
                <a:uFillTx/>
                <a:latin typeface="Arial"/>
                <a:cs typeface="Arial"/>
              </a:rPr>
              <a:t>trên</a:t>
            </a:r>
            <a:r>
              <a:rPr b="0" baseline="0" cap="none" i="0" kern="1200" kumimoji="0" lang="en-US" noProof="0" normalizeH="0" spc="-45" strike="noStrike" sz="1400" u="none">
                <a:ln>
                  <a:noFill/>
                </a:ln>
                <a:solidFill>
                  <a:srgbClr val="231F20"/>
                </a:solidFill>
                <a:effectLst/>
                <a:uFillTx/>
                <a:latin typeface="Arial"/>
                <a:cs typeface="Arial"/>
              </a:rPr>
              <a:t> BN </a:t>
            </a:r>
            <a:r>
              <a:rPr b="0" baseline="0" cap="none" dirty="0" err="1" i="0" kern="1200" kumimoji="0" lang="en-US" noProof="0" normalizeH="0" spc="-45" strike="noStrike" sz="1400" u="none">
                <a:ln>
                  <a:noFill/>
                </a:ln>
                <a:solidFill>
                  <a:srgbClr val="231F20"/>
                </a:solidFill>
                <a:effectLst/>
                <a:uFillTx/>
                <a:latin typeface="Arial"/>
                <a:cs typeface="Arial"/>
              </a:rPr>
              <a:t>đột</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quỵ</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cấp</a:t>
            </a:r>
            <a:r>
              <a:rPr b="0" baseline="0" cap="none" dirty="0" i="0" kern="1200" kumimoji="0" lang="en-US" noProof="0" normalizeH="0" spc="-45" strike="noStrike" sz="1400" u="none">
                <a:ln>
                  <a:noFill/>
                </a:ln>
                <a:solidFill>
                  <a:srgbClr val="231F20"/>
                </a:solidFill>
                <a:effectLst/>
                <a:uFillTx/>
                <a:latin typeface="Arial"/>
                <a:cs typeface="Arial"/>
              </a:rPr>
              <a:t> </a:t>
            </a:r>
            <a:r>
              <a:rPr b="0" baseline="0" cap="none" dirty="0" err="1" i="0" kern="1200" kumimoji="0" lang="en-US" noProof="0" normalizeH="0" spc="-45" strike="noStrike" sz="1400" u="none">
                <a:ln>
                  <a:noFill/>
                </a:ln>
                <a:solidFill>
                  <a:srgbClr val="231F20"/>
                </a:solidFill>
                <a:effectLst/>
                <a:uFillTx/>
                <a:latin typeface="Arial"/>
                <a:cs typeface="Arial"/>
              </a:rPr>
              <a:t>tính</a:t>
            </a:r>
            <a:r>
              <a:rPr b="0" baseline="0" cap="none" dirty="0" i="0" kern="1200" kumimoji="0" lang="en-US" noProof="0" normalizeH="0" spc="-45" strike="noStrike" sz="1400" u="none">
                <a:ln>
                  <a:noFill/>
                </a:ln>
                <a:solidFill>
                  <a:srgbClr val="231F20"/>
                </a:solidFill>
                <a:effectLst/>
                <a:uFillTx/>
                <a:latin typeface="Arial"/>
                <a:cs typeface="Arial"/>
              </a:rPr>
              <a:t>.</a:t>
            </a:r>
            <a:endParaRPr b="0" baseline="0" cap="none" dirty="0" i="0" kern="1200" kumimoji="0" noProof="0" normalizeH="0" spc="0" strike="noStrike" sz="1400" u="none">
              <a:ln>
                <a:noFill/>
              </a:ln>
              <a:solidFill>
                <a:srgbClr val="000000"/>
              </a:solidFill>
              <a:effectLst/>
              <a:uFillTx/>
              <a:latin typeface="Arial"/>
              <a:cs typeface="Arial"/>
            </a:endParaRPr>
          </a:p>
          <a:p>
            <a:pPr algn="l" defTabSz="914400" eaLnBrk="1" fontAlgn="auto" hangingPunct="1" indent="0" latinLnBrk="0" lvl="0" marL="12700" marR="0" rtl="0">
              <a:lnSpc>
                <a:spcPct val="150000"/>
              </a:lnSpc>
              <a:spcBef>
                <a:spcPts val="55"/>
              </a:spcBef>
              <a:spcAft>
                <a:spcPts val="0"/>
              </a:spcAft>
              <a:buFontTx/>
              <a:buNone/>
              <a:defRPr>
                <a:uFillTx/>
              </a:defRPr>
            </a:pPr>
            <a:r>
              <a:rPr b="0" baseline="37037" cap="none" dirty="0" err="1" i="0" kern="1200" kumimoji="0" noProof="0" normalizeH="0" spc="-30" strike="noStrike" sz="1400" u="none">
                <a:ln>
                  <a:noFill/>
                </a:ln>
                <a:solidFill>
                  <a:srgbClr val="231F20"/>
                </a:solidFill>
                <a:effectLst/>
                <a:uFillTx/>
                <a:latin typeface="Arial"/>
                <a:cs typeface="Arial"/>
              </a:rPr>
              <a:t>b</a:t>
            </a:r>
            <a:r>
              <a:rPr b="0" baseline="0" cap="none" dirty="0" err="1" i="0" kern="1200" kumimoji="0" lang="en-US" noProof="0" normalizeH="0" spc="-20" strike="noStrike" sz="1400" u="none">
                <a:ln>
                  <a:noFill/>
                </a:ln>
                <a:solidFill>
                  <a:srgbClr val="231F20"/>
                </a:solidFill>
                <a:effectLst/>
                <a:uFillTx/>
                <a:latin typeface="Arial"/>
                <a:cs typeface="Arial"/>
              </a:rPr>
              <a:t>Quyết</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định</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điều</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trị</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và</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mục</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tiêu</a:t>
            </a:r>
            <a:r>
              <a:rPr b="0" baseline="0" cap="none" dirty="0" i="0" kern="1200" kumimoji="0" lang="en-US" noProof="0" normalizeH="0" spc="-20" strike="noStrike" sz="1400" u="none">
                <a:ln>
                  <a:noFill/>
                </a:ln>
                <a:solidFill>
                  <a:srgbClr val="231F20"/>
                </a:solidFill>
                <a:effectLst/>
                <a:uFillTx/>
                <a:latin typeface="Arial"/>
                <a:cs typeface="Arial"/>
              </a:rPr>
              <a:t> HA </a:t>
            </a:r>
            <a:r>
              <a:rPr b="0" baseline="0" cap="none" dirty="0" err="1" i="0" kern="1200" kumimoji="0" lang="en-US" noProof="0" normalizeH="0" spc="-20" strike="noStrike" sz="1400" u="none">
                <a:ln>
                  <a:noFill/>
                </a:ln>
                <a:solidFill>
                  <a:srgbClr val="231F20"/>
                </a:solidFill>
                <a:effectLst/>
                <a:uFillTx/>
                <a:latin typeface="Arial"/>
                <a:cs typeface="Arial"/>
              </a:rPr>
              <a:t>có</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thể</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được</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điều</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chỉnh</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trên</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err="1" i="0" kern="1200" kumimoji="0" lang="en-US" noProof="0" normalizeH="0" spc="-20" strike="noStrike" sz="1400" u="none">
                <a:ln>
                  <a:noFill/>
                </a:ln>
                <a:solidFill>
                  <a:srgbClr val="231F20"/>
                </a:solidFill>
                <a:effectLst/>
                <a:uFillTx/>
                <a:latin typeface="Arial"/>
                <a:cs typeface="Arial"/>
              </a:rPr>
              <a:t>nhóm</a:t>
            </a:r>
            <a:r>
              <a:rPr b="0" baseline="0" cap="none" i="0" kern="1200" kumimoji="0" lang="en-US" noProof="0" normalizeH="0" spc="-20" strike="noStrike" sz="1400" u="none">
                <a:ln>
                  <a:noFill/>
                </a:ln>
                <a:solidFill>
                  <a:srgbClr val="231F20"/>
                </a:solidFill>
                <a:effectLst/>
                <a:uFillTx/>
                <a:latin typeface="Arial"/>
                <a:cs typeface="Arial"/>
              </a:rPr>
              <a:t> BN </a:t>
            </a:r>
            <a:r>
              <a:rPr b="0" baseline="0" cap="none" dirty="0" err="1" i="0" kern="1200" kumimoji="0" lang="en-US" noProof="0" normalizeH="0" spc="-20" strike="noStrike" sz="1400" u="none">
                <a:ln>
                  <a:noFill/>
                </a:ln>
                <a:solidFill>
                  <a:srgbClr val="231F20"/>
                </a:solidFill>
                <a:effectLst/>
                <a:uFillTx/>
                <a:latin typeface="Arial"/>
                <a:cs typeface="Arial"/>
              </a:rPr>
              <a:t>yếu</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sống</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một</a:t>
            </a:r>
            <a:r>
              <a:rPr b="0" baseline="0" cap="none" dirty="0" i="0" kern="1200" kumimoji="0" lang="en-US" noProof="0" normalizeH="0" spc="-20" strike="noStrike" sz="1400" u="none">
                <a:ln>
                  <a:noFill/>
                </a:ln>
                <a:solidFill>
                  <a:srgbClr val="231F20"/>
                </a:solidFill>
                <a:effectLst/>
                <a:uFillTx/>
                <a:latin typeface="Arial"/>
                <a:cs typeface="Arial"/>
              </a:rPr>
              <a:t> </a:t>
            </a:r>
            <a:r>
              <a:rPr b="0" baseline="0" cap="none" dirty="0" err="1" i="0" kern="1200" kumimoji="0" lang="en-US" noProof="0" normalizeH="0" spc="-20" strike="noStrike" sz="1400" u="none">
                <a:ln>
                  <a:noFill/>
                </a:ln>
                <a:solidFill>
                  <a:srgbClr val="231F20"/>
                </a:solidFill>
                <a:effectLst/>
                <a:uFillTx/>
                <a:latin typeface="Arial"/>
                <a:cs typeface="Arial"/>
              </a:rPr>
              <a:t>mình</a:t>
            </a:r>
            <a:r>
              <a:rPr b="0" baseline="0" cap="none" dirty="0" i="0" kern="1200" kumimoji="0" lang="en-US" noProof="0" normalizeH="0" spc="-20" strike="noStrike" sz="1400" u="none">
                <a:ln>
                  <a:noFill/>
                </a:ln>
                <a:solidFill>
                  <a:srgbClr val="231F20"/>
                </a:solidFill>
                <a:effectLst/>
                <a:uFillTx/>
                <a:latin typeface="Arial"/>
                <a:cs typeface="Arial"/>
              </a:rPr>
              <a:t>. </a:t>
            </a:r>
            <a:endParaRPr b="0" baseline="0" cap="none" dirty="0" i="0" kern="1200" kumimoji="0" noProof="0" normalizeH="0" spc="0" strike="noStrike" sz="1400" u="none">
              <a:ln>
                <a:noFill/>
              </a:ln>
              <a:solidFill>
                <a:srgbClr val="000000"/>
              </a:solidFill>
              <a:effectLst/>
              <a:uFillTx/>
              <a:latin typeface="Arial"/>
              <a:cs typeface="Arial"/>
            </a:endParaRPr>
          </a:p>
        </p:txBody>
      </p:sp>
      <p:sp>
        <p:nvSpPr>
          <p:cNvPr xmlns:c="http://schemas.openxmlformats.org/drawingml/2006/chart" xmlns:pic="http://schemas.openxmlformats.org/drawingml/2006/picture" xmlns:dgm="http://schemas.openxmlformats.org/drawingml/2006/diagram" id="35"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8434" y="95916"/>
            <a:ext cx="8771692" cy="1035049"/>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Autofit/>
          </a:bodyPr>
          <a:lstStyle>
            <a:lvl1pPr algn="l" defTabSz="914400" eaLnBrk="1" hangingPunct="1" latinLnBrk="0" rtl="0">
              <a:lnSpc>
                <a:spcPct val="90000"/>
              </a:lnSpc>
              <a:spcBef>
                <a:spcPct val="0"/>
              </a:spcBef>
              <a:buNone/>
              <a:defRPr b="1" dirty="0" kern="1200" lang="en-US" sz="2800">
                <a:solidFill>
                  <a:schemeClr val="bg1"/>
                </a:solidFill>
                <a:uFillTx/>
                <a:latin charset="0" panose="020B0604020202020204" pitchFamily="34" typeface="Arial"/>
                <a:ea typeface="+mj-ea"/>
                <a:cs charset="0" panose="020B0604020202020204" pitchFamily="34" typeface="Arial"/>
              </a:defRPr>
            </a:lvl1pPr>
          </a:lstStyle>
          <a:p>
            <a:pPr algn="ctr" defTabSz="914400" eaLnBrk="1" fontAlgn="auto" hangingPunct="1" indent="0" latinLnBrk="0" lvl="0" marL="0" marR="0" rtl="0">
              <a:lnSpc>
                <a:spcPct val="90000"/>
              </a:lnSpc>
              <a:spcBef>
                <a:spcPct val="0"/>
              </a:spcBef>
              <a:spcAft>
                <a:spcPts val="0"/>
              </a:spcAft>
              <a:buFontTx/>
              <a:buNone/>
              <a:defRPr>
                <a:uFillTx/>
              </a:defRPr>
            </a:pPr>
            <a:r>
              <a:rPr b="1" baseline="0" cap="none" i="0" kern="1200" kumimoji="0" lang="en-US" noProof="0" normalizeH="0" spc="0" strike="noStrike" sz="2600" u="none">
                <a:ln>
                  <a:noFill/>
                </a:ln>
                <a:solidFill>
                  <a:srgbClr val="FFFFFF"/>
                </a:solidFill>
                <a:effectLst/>
                <a:uFillTx/>
                <a:latin typeface="+mj-lt"/>
                <a:ea typeface="+mj-ea"/>
                <a:cs charset="0" panose="020B0604020202020204" pitchFamily="34" typeface="Arial"/>
              </a:rPr>
              <a:t>ESC 2018: MỤC TIÊU ĐIỀU TRỊ THA XÁC ĐỊNH DỰA </a:t>
            </a:r>
          </a:p>
          <a:p>
            <a:pPr algn="ctr" defTabSz="914400" eaLnBrk="1" fontAlgn="auto" hangingPunct="1" indent="0" latinLnBrk="0" lvl="0" marL="0" marR="0" rtl="0">
              <a:lnSpc>
                <a:spcPct val="90000"/>
              </a:lnSpc>
              <a:spcBef>
                <a:spcPct val="0"/>
              </a:spcBef>
              <a:spcAft>
                <a:spcPts val="0"/>
              </a:spcAft>
              <a:buFontTx/>
              <a:buNone/>
              <a:defRPr>
                <a:uFillTx/>
              </a:defRPr>
            </a:pPr>
            <a:r>
              <a:rPr b="1" baseline="0" cap="none" i="0" kern="1200" kumimoji="0" lang="en-US" noProof="0" normalizeH="0" spc="0" strike="noStrike" sz="2600" u="none">
                <a:ln>
                  <a:noFill/>
                </a:ln>
                <a:solidFill>
                  <a:srgbClr val="FFFFFF"/>
                </a:solidFill>
                <a:effectLst/>
                <a:uFillTx/>
                <a:latin typeface="+mj-lt"/>
                <a:ea typeface="+mj-ea"/>
                <a:cs charset="0" panose="020B0604020202020204" pitchFamily="34" typeface="Arial"/>
              </a:rPr>
              <a:t>TRÊN </a:t>
            </a:r>
            <a:r>
              <a:rPr b="1" baseline="0" cap="none" i="0" kern="1200" kumimoji="0" lang="en-US" noProof="0" normalizeH="0" spc="0" strike="noStrike" sz="2600" u="none">
                <a:ln>
                  <a:noFill/>
                </a:ln>
                <a:solidFill>
                  <a:srgbClr val="FFC000"/>
                </a:solidFill>
                <a:effectLst/>
                <a:uFillTx/>
                <a:latin typeface="+mj-lt"/>
                <a:ea typeface="+mj-ea"/>
                <a:cs charset="0" panose="020B0604020202020204" pitchFamily="34" typeface="Arial"/>
              </a:rPr>
              <a:t>TUỔI </a:t>
            </a:r>
            <a:r>
              <a:rPr b="1" baseline="0" cap="none" i="0" kern="1200" kumimoji="0" lang="en-US" noProof="0" normalizeH="0" spc="0" strike="noStrike" sz="2600" u="none">
                <a:ln>
                  <a:noFill/>
                </a:ln>
                <a:solidFill>
                  <a:srgbClr val="FFFFFF"/>
                </a:solidFill>
                <a:effectLst/>
                <a:uFillTx/>
                <a:latin typeface="+mj-lt"/>
                <a:ea typeface="+mj-ea"/>
                <a:cs charset="0" panose="020B0604020202020204" pitchFamily="34" typeface="Arial"/>
              </a:rPr>
              <a:t>VÀ </a:t>
            </a:r>
            <a:r>
              <a:rPr b="1" baseline="0" cap="none" i="0" kern="1200" kumimoji="0" lang="en-US" noProof="0" normalizeH="0" spc="0" strike="noStrike" sz="2600" u="none">
                <a:ln>
                  <a:noFill/>
                </a:ln>
                <a:solidFill>
                  <a:srgbClr val="FFC000"/>
                </a:solidFill>
                <a:effectLst/>
                <a:uFillTx/>
                <a:latin typeface="+mj-lt"/>
                <a:ea typeface="+mj-ea"/>
                <a:cs charset="0" panose="020B0604020202020204" pitchFamily="34" typeface="Arial"/>
              </a:rPr>
              <a:t>BỆNH ĐỒNG MẮC</a:t>
            </a:r>
            <a:endParaRPr b="1" baseline="0" cap="none" dirty="0" i="0" kern="1200" kumimoji="0" lang="vi-VN" noProof="0" normalizeH="0" spc="0" strike="noStrike" sz="2600" u="none">
              <a:ln>
                <a:noFill/>
              </a:ln>
              <a:solidFill>
                <a:srgbClr val="FFC000"/>
              </a:solidFill>
              <a:effectLst/>
              <a:uFillTx/>
              <a:latin typeface="+mj-lt"/>
              <a:ea typeface="+mj-ea"/>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6" name="object 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0800000">
            <a:off x="8902172" y="4182998"/>
            <a:ext cx="95908" cy="1177004"/>
          </a:xfrm>
          <a:custGeom>
            <a:avLst/>
            <a:gdLst/>
            <a:ahLst/>
            <a:cxnLst/>
            <a:rect b="b" l="l" r="r" t="t"/>
            <a:pathLst>
              <a:path h="538479" w="60960">
                <a:moveTo>
                  <a:pt x="30416" y="487972"/>
                </a:moveTo>
                <a:lnTo>
                  <a:pt x="20248" y="489878"/>
                </a:lnTo>
                <a:lnTo>
                  <a:pt x="12366" y="495134"/>
                </a:lnTo>
                <a:lnTo>
                  <a:pt x="7270" y="503048"/>
                </a:lnTo>
                <a:lnTo>
                  <a:pt x="5461" y="512927"/>
                </a:lnTo>
                <a:lnTo>
                  <a:pt x="7270" y="522806"/>
                </a:lnTo>
                <a:lnTo>
                  <a:pt x="12366" y="530720"/>
                </a:lnTo>
                <a:lnTo>
                  <a:pt x="20248" y="535976"/>
                </a:lnTo>
                <a:lnTo>
                  <a:pt x="30416" y="537883"/>
                </a:lnTo>
                <a:lnTo>
                  <a:pt x="40591" y="535976"/>
                </a:lnTo>
                <a:lnTo>
                  <a:pt x="42800" y="534504"/>
                </a:lnTo>
                <a:lnTo>
                  <a:pt x="30416" y="534504"/>
                </a:lnTo>
                <a:lnTo>
                  <a:pt x="21585" y="532853"/>
                </a:lnTo>
                <a:lnTo>
                  <a:pt x="14701" y="528302"/>
                </a:lnTo>
                <a:lnTo>
                  <a:pt x="10230" y="521458"/>
                </a:lnTo>
                <a:lnTo>
                  <a:pt x="8636" y="512927"/>
                </a:lnTo>
                <a:lnTo>
                  <a:pt x="10230" y="504396"/>
                </a:lnTo>
                <a:lnTo>
                  <a:pt x="14701" y="497552"/>
                </a:lnTo>
                <a:lnTo>
                  <a:pt x="21585" y="493001"/>
                </a:lnTo>
                <a:lnTo>
                  <a:pt x="30416" y="491350"/>
                </a:lnTo>
                <a:lnTo>
                  <a:pt x="42800" y="491350"/>
                </a:lnTo>
                <a:lnTo>
                  <a:pt x="40591" y="489878"/>
                </a:lnTo>
                <a:lnTo>
                  <a:pt x="30416" y="487972"/>
                </a:lnTo>
                <a:close/>
              </a:path>
              <a:path h="538479" w="60960">
                <a:moveTo>
                  <a:pt x="42800" y="491350"/>
                </a:moveTo>
                <a:lnTo>
                  <a:pt x="30416" y="491350"/>
                </a:lnTo>
                <a:lnTo>
                  <a:pt x="39247" y="493001"/>
                </a:lnTo>
                <a:lnTo>
                  <a:pt x="46131" y="497552"/>
                </a:lnTo>
                <a:lnTo>
                  <a:pt x="50602" y="504396"/>
                </a:lnTo>
                <a:lnTo>
                  <a:pt x="52197" y="512927"/>
                </a:lnTo>
                <a:lnTo>
                  <a:pt x="50602" y="521458"/>
                </a:lnTo>
                <a:lnTo>
                  <a:pt x="46131" y="528302"/>
                </a:lnTo>
                <a:lnTo>
                  <a:pt x="39247" y="532853"/>
                </a:lnTo>
                <a:lnTo>
                  <a:pt x="30416" y="534504"/>
                </a:lnTo>
                <a:lnTo>
                  <a:pt x="42800" y="534504"/>
                </a:lnTo>
                <a:lnTo>
                  <a:pt x="48477" y="530720"/>
                </a:lnTo>
                <a:lnTo>
                  <a:pt x="53574" y="522806"/>
                </a:lnTo>
                <a:lnTo>
                  <a:pt x="55384" y="512927"/>
                </a:lnTo>
                <a:lnTo>
                  <a:pt x="53574" y="503048"/>
                </a:lnTo>
                <a:lnTo>
                  <a:pt x="48477" y="495134"/>
                </a:lnTo>
                <a:lnTo>
                  <a:pt x="42800" y="491350"/>
                </a:lnTo>
                <a:close/>
              </a:path>
              <a:path h="538479" w="60960">
                <a:moveTo>
                  <a:pt x="20739" y="503516"/>
                </a:moveTo>
                <a:lnTo>
                  <a:pt x="17551" y="505942"/>
                </a:lnTo>
                <a:lnTo>
                  <a:pt x="16073" y="508774"/>
                </a:lnTo>
                <a:lnTo>
                  <a:pt x="16040" y="519633"/>
                </a:lnTo>
                <a:lnTo>
                  <a:pt x="22199" y="524395"/>
                </a:lnTo>
                <a:lnTo>
                  <a:pt x="38582" y="524395"/>
                </a:lnTo>
                <a:lnTo>
                  <a:pt x="43661" y="520674"/>
                </a:lnTo>
                <a:lnTo>
                  <a:pt x="23990" y="520674"/>
                </a:lnTo>
                <a:lnTo>
                  <a:pt x="19494" y="517423"/>
                </a:lnTo>
                <a:lnTo>
                  <a:pt x="19533" y="509955"/>
                </a:lnTo>
                <a:lnTo>
                  <a:pt x="20459" y="508431"/>
                </a:lnTo>
                <a:lnTo>
                  <a:pt x="23025" y="506425"/>
                </a:lnTo>
                <a:lnTo>
                  <a:pt x="20739" y="503516"/>
                </a:lnTo>
                <a:close/>
              </a:path>
              <a:path h="538479" w="60960">
                <a:moveTo>
                  <a:pt x="39954" y="503313"/>
                </a:moveTo>
                <a:lnTo>
                  <a:pt x="37617" y="506018"/>
                </a:lnTo>
                <a:lnTo>
                  <a:pt x="40093" y="508012"/>
                </a:lnTo>
                <a:lnTo>
                  <a:pt x="41338" y="509955"/>
                </a:lnTo>
                <a:lnTo>
                  <a:pt x="41234" y="517423"/>
                </a:lnTo>
                <a:lnTo>
                  <a:pt x="36791" y="520674"/>
                </a:lnTo>
                <a:lnTo>
                  <a:pt x="43661" y="520674"/>
                </a:lnTo>
                <a:lnTo>
                  <a:pt x="44805" y="519836"/>
                </a:lnTo>
                <a:lnTo>
                  <a:pt x="44805" y="508774"/>
                </a:lnTo>
                <a:lnTo>
                  <a:pt x="43002" y="505587"/>
                </a:lnTo>
                <a:lnTo>
                  <a:pt x="39954" y="503313"/>
                </a:lnTo>
                <a:close/>
              </a:path>
              <a:path h="538479" w="60960">
                <a:moveTo>
                  <a:pt x="11137" y="446189"/>
                </a:moveTo>
                <a:lnTo>
                  <a:pt x="6223" y="446189"/>
                </a:lnTo>
                <a:lnTo>
                  <a:pt x="6223" y="475437"/>
                </a:lnTo>
                <a:lnTo>
                  <a:pt x="54622" y="475437"/>
                </a:lnTo>
                <a:lnTo>
                  <a:pt x="54622" y="470039"/>
                </a:lnTo>
                <a:lnTo>
                  <a:pt x="11137" y="470039"/>
                </a:lnTo>
                <a:lnTo>
                  <a:pt x="11137" y="446189"/>
                </a:lnTo>
                <a:close/>
              </a:path>
              <a:path h="538479" w="60960">
                <a:moveTo>
                  <a:pt x="31254" y="456209"/>
                </a:moveTo>
                <a:lnTo>
                  <a:pt x="26339" y="456209"/>
                </a:lnTo>
                <a:lnTo>
                  <a:pt x="26339" y="470039"/>
                </a:lnTo>
                <a:lnTo>
                  <a:pt x="31254" y="470039"/>
                </a:lnTo>
                <a:lnTo>
                  <a:pt x="31254" y="456209"/>
                </a:lnTo>
                <a:close/>
              </a:path>
              <a:path h="538479" w="60960">
                <a:moveTo>
                  <a:pt x="54622" y="445160"/>
                </a:moveTo>
                <a:lnTo>
                  <a:pt x="49720" y="445160"/>
                </a:lnTo>
                <a:lnTo>
                  <a:pt x="49720" y="470039"/>
                </a:lnTo>
                <a:lnTo>
                  <a:pt x="54622" y="470039"/>
                </a:lnTo>
                <a:lnTo>
                  <a:pt x="54622" y="445160"/>
                </a:lnTo>
                <a:close/>
              </a:path>
              <a:path h="538479" w="60960">
                <a:moveTo>
                  <a:pt x="54833" y="408051"/>
                </a:moveTo>
                <a:lnTo>
                  <a:pt x="47282" y="408051"/>
                </a:lnTo>
                <a:lnTo>
                  <a:pt x="50358" y="411924"/>
                </a:lnTo>
                <a:lnTo>
                  <a:pt x="50469" y="423468"/>
                </a:lnTo>
                <a:lnTo>
                  <a:pt x="48196" y="427685"/>
                </a:lnTo>
                <a:lnTo>
                  <a:pt x="44653" y="431355"/>
                </a:lnTo>
                <a:lnTo>
                  <a:pt x="48679" y="434949"/>
                </a:lnTo>
                <a:lnTo>
                  <a:pt x="52539" y="431139"/>
                </a:lnTo>
                <a:lnTo>
                  <a:pt x="55317" y="425399"/>
                </a:lnTo>
                <a:lnTo>
                  <a:pt x="55384" y="408609"/>
                </a:lnTo>
                <a:lnTo>
                  <a:pt x="54833" y="408051"/>
                </a:lnTo>
                <a:close/>
              </a:path>
              <a:path h="538479" w="60960">
                <a:moveTo>
                  <a:pt x="10642" y="403694"/>
                </a:moveTo>
                <a:lnTo>
                  <a:pt x="7404" y="407771"/>
                </a:lnTo>
                <a:lnTo>
                  <a:pt x="5461" y="411924"/>
                </a:lnTo>
                <a:lnTo>
                  <a:pt x="5461" y="427482"/>
                </a:lnTo>
                <a:lnTo>
                  <a:pt x="10096" y="433565"/>
                </a:lnTo>
                <a:lnTo>
                  <a:pt x="24828" y="433565"/>
                </a:lnTo>
                <a:lnTo>
                  <a:pt x="28206" y="430034"/>
                </a:lnTo>
                <a:lnTo>
                  <a:pt x="28874" y="428167"/>
                </a:lnTo>
                <a:lnTo>
                  <a:pt x="13703" y="428167"/>
                </a:lnTo>
                <a:lnTo>
                  <a:pt x="10375" y="425399"/>
                </a:lnTo>
                <a:lnTo>
                  <a:pt x="10375" y="413931"/>
                </a:lnTo>
                <a:lnTo>
                  <a:pt x="11963" y="410679"/>
                </a:lnTo>
                <a:lnTo>
                  <a:pt x="14859" y="407149"/>
                </a:lnTo>
                <a:lnTo>
                  <a:pt x="10642" y="403694"/>
                </a:lnTo>
                <a:close/>
              </a:path>
              <a:path h="538479" w="60960">
                <a:moveTo>
                  <a:pt x="49504" y="402653"/>
                </a:moveTo>
                <a:lnTo>
                  <a:pt x="34709" y="402653"/>
                </a:lnTo>
                <a:lnTo>
                  <a:pt x="31115" y="405980"/>
                </a:lnTo>
                <a:lnTo>
                  <a:pt x="27241" y="416674"/>
                </a:lnTo>
                <a:lnTo>
                  <a:pt x="23787" y="426364"/>
                </a:lnTo>
                <a:lnTo>
                  <a:pt x="21501" y="428167"/>
                </a:lnTo>
                <a:lnTo>
                  <a:pt x="28874" y="428167"/>
                </a:lnTo>
                <a:lnTo>
                  <a:pt x="35128" y="410756"/>
                </a:lnTo>
                <a:lnTo>
                  <a:pt x="37668" y="408051"/>
                </a:lnTo>
                <a:lnTo>
                  <a:pt x="54833" y="408051"/>
                </a:lnTo>
                <a:lnTo>
                  <a:pt x="49504" y="402653"/>
                </a:lnTo>
                <a:close/>
              </a:path>
              <a:path h="538479" w="60960">
                <a:moveTo>
                  <a:pt x="13220" y="356895"/>
                </a:moveTo>
                <a:lnTo>
                  <a:pt x="7962" y="360705"/>
                </a:lnTo>
                <a:lnTo>
                  <a:pt x="5569" y="365467"/>
                </a:lnTo>
                <a:lnTo>
                  <a:pt x="5508" y="372529"/>
                </a:lnTo>
                <a:lnTo>
                  <a:pt x="7350" y="380339"/>
                </a:lnTo>
                <a:lnTo>
                  <a:pt x="12585" y="386589"/>
                </a:lnTo>
                <a:lnTo>
                  <a:pt x="20516" y="390651"/>
                </a:lnTo>
                <a:lnTo>
                  <a:pt x="30492" y="392099"/>
                </a:lnTo>
                <a:lnTo>
                  <a:pt x="40356" y="390704"/>
                </a:lnTo>
                <a:lnTo>
                  <a:pt x="48248" y="386748"/>
                </a:lnTo>
                <a:lnTo>
                  <a:pt x="18592" y="386702"/>
                </a:lnTo>
                <a:lnTo>
                  <a:pt x="10375" y="380746"/>
                </a:lnTo>
                <a:lnTo>
                  <a:pt x="10424" y="367131"/>
                </a:lnTo>
                <a:lnTo>
                  <a:pt x="12230" y="364299"/>
                </a:lnTo>
                <a:lnTo>
                  <a:pt x="16446" y="361188"/>
                </a:lnTo>
                <a:lnTo>
                  <a:pt x="13220" y="356895"/>
                </a:lnTo>
                <a:close/>
              </a:path>
              <a:path h="538479" w="60960">
                <a:moveTo>
                  <a:pt x="47358" y="356692"/>
                </a:moveTo>
                <a:lnTo>
                  <a:pt x="44107" y="360426"/>
                </a:lnTo>
                <a:lnTo>
                  <a:pt x="48120" y="363537"/>
                </a:lnTo>
                <a:lnTo>
                  <a:pt x="50469" y="367131"/>
                </a:lnTo>
                <a:lnTo>
                  <a:pt x="50426" y="380575"/>
                </a:lnTo>
                <a:lnTo>
                  <a:pt x="42176" y="386702"/>
                </a:lnTo>
                <a:lnTo>
                  <a:pt x="48287" y="386702"/>
                </a:lnTo>
                <a:lnTo>
                  <a:pt x="53486" y="380575"/>
                </a:lnTo>
                <a:lnTo>
                  <a:pt x="55384" y="372529"/>
                </a:lnTo>
                <a:lnTo>
                  <a:pt x="55384" y="365467"/>
                </a:lnTo>
                <a:lnTo>
                  <a:pt x="52133" y="360222"/>
                </a:lnTo>
                <a:lnTo>
                  <a:pt x="47358" y="356692"/>
                </a:lnTo>
                <a:close/>
              </a:path>
              <a:path h="538479" w="60960">
                <a:moveTo>
                  <a:pt x="0" y="323786"/>
                </a:moveTo>
                <a:lnTo>
                  <a:pt x="0" y="328891"/>
                </a:lnTo>
                <a:lnTo>
                  <a:pt x="60845" y="349567"/>
                </a:lnTo>
                <a:lnTo>
                  <a:pt x="60845" y="344462"/>
                </a:lnTo>
                <a:lnTo>
                  <a:pt x="0" y="323786"/>
                </a:lnTo>
                <a:close/>
              </a:path>
              <a:path h="538479" w="60960">
                <a:moveTo>
                  <a:pt x="11137" y="285051"/>
                </a:moveTo>
                <a:lnTo>
                  <a:pt x="6223" y="285051"/>
                </a:lnTo>
                <a:lnTo>
                  <a:pt x="6223" y="314286"/>
                </a:lnTo>
                <a:lnTo>
                  <a:pt x="54622" y="314286"/>
                </a:lnTo>
                <a:lnTo>
                  <a:pt x="54622" y="308902"/>
                </a:lnTo>
                <a:lnTo>
                  <a:pt x="11137" y="308902"/>
                </a:lnTo>
                <a:lnTo>
                  <a:pt x="11137" y="285051"/>
                </a:lnTo>
                <a:close/>
              </a:path>
              <a:path h="538479" w="60960">
                <a:moveTo>
                  <a:pt x="31254" y="295071"/>
                </a:moveTo>
                <a:lnTo>
                  <a:pt x="26339" y="295071"/>
                </a:lnTo>
                <a:lnTo>
                  <a:pt x="26339" y="308902"/>
                </a:lnTo>
                <a:lnTo>
                  <a:pt x="31254" y="308902"/>
                </a:lnTo>
                <a:lnTo>
                  <a:pt x="31254" y="295071"/>
                </a:lnTo>
                <a:close/>
              </a:path>
              <a:path h="538479" w="60960">
                <a:moveTo>
                  <a:pt x="54622" y="284010"/>
                </a:moveTo>
                <a:lnTo>
                  <a:pt x="49720" y="284010"/>
                </a:lnTo>
                <a:lnTo>
                  <a:pt x="49720" y="308902"/>
                </a:lnTo>
                <a:lnTo>
                  <a:pt x="54622" y="308902"/>
                </a:lnTo>
                <a:lnTo>
                  <a:pt x="54622" y="284010"/>
                </a:lnTo>
                <a:close/>
              </a:path>
              <a:path h="538479" w="60960">
                <a:moveTo>
                  <a:pt x="54844" y="246913"/>
                </a:moveTo>
                <a:lnTo>
                  <a:pt x="47282" y="246913"/>
                </a:lnTo>
                <a:lnTo>
                  <a:pt x="50358" y="250786"/>
                </a:lnTo>
                <a:lnTo>
                  <a:pt x="50469" y="262331"/>
                </a:lnTo>
                <a:lnTo>
                  <a:pt x="48196" y="266547"/>
                </a:lnTo>
                <a:lnTo>
                  <a:pt x="44653" y="270205"/>
                </a:lnTo>
                <a:lnTo>
                  <a:pt x="48679" y="273799"/>
                </a:lnTo>
                <a:lnTo>
                  <a:pt x="52539" y="270014"/>
                </a:lnTo>
                <a:lnTo>
                  <a:pt x="55323" y="264261"/>
                </a:lnTo>
                <a:lnTo>
                  <a:pt x="55384" y="247459"/>
                </a:lnTo>
                <a:lnTo>
                  <a:pt x="54844" y="246913"/>
                </a:lnTo>
                <a:close/>
              </a:path>
              <a:path h="538479" w="60960">
                <a:moveTo>
                  <a:pt x="10642" y="242544"/>
                </a:moveTo>
                <a:lnTo>
                  <a:pt x="7404" y="246646"/>
                </a:lnTo>
                <a:lnTo>
                  <a:pt x="5461" y="250786"/>
                </a:lnTo>
                <a:lnTo>
                  <a:pt x="5461" y="266344"/>
                </a:lnTo>
                <a:lnTo>
                  <a:pt x="10096" y="272427"/>
                </a:lnTo>
                <a:lnTo>
                  <a:pt x="24828" y="272427"/>
                </a:lnTo>
                <a:lnTo>
                  <a:pt x="28206" y="268897"/>
                </a:lnTo>
                <a:lnTo>
                  <a:pt x="28873" y="267030"/>
                </a:lnTo>
                <a:lnTo>
                  <a:pt x="13703" y="267030"/>
                </a:lnTo>
                <a:lnTo>
                  <a:pt x="10375" y="264261"/>
                </a:lnTo>
                <a:lnTo>
                  <a:pt x="10375" y="252793"/>
                </a:lnTo>
                <a:lnTo>
                  <a:pt x="11963" y="249542"/>
                </a:lnTo>
                <a:lnTo>
                  <a:pt x="14859" y="246011"/>
                </a:lnTo>
                <a:lnTo>
                  <a:pt x="10642" y="242544"/>
                </a:lnTo>
                <a:close/>
              </a:path>
              <a:path h="538479" w="60960">
                <a:moveTo>
                  <a:pt x="49504" y="241515"/>
                </a:moveTo>
                <a:lnTo>
                  <a:pt x="34709" y="241515"/>
                </a:lnTo>
                <a:lnTo>
                  <a:pt x="31115" y="244830"/>
                </a:lnTo>
                <a:lnTo>
                  <a:pt x="27241" y="255549"/>
                </a:lnTo>
                <a:lnTo>
                  <a:pt x="23787" y="265239"/>
                </a:lnTo>
                <a:lnTo>
                  <a:pt x="21501" y="267030"/>
                </a:lnTo>
                <a:lnTo>
                  <a:pt x="28873" y="267030"/>
                </a:lnTo>
                <a:lnTo>
                  <a:pt x="31940" y="258445"/>
                </a:lnTo>
                <a:lnTo>
                  <a:pt x="35128" y="249605"/>
                </a:lnTo>
                <a:lnTo>
                  <a:pt x="37668" y="246913"/>
                </a:lnTo>
                <a:lnTo>
                  <a:pt x="54844" y="246913"/>
                </a:lnTo>
                <a:lnTo>
                  <a:pt x="49504" y="241515"/>
                </a:lnTo>
                <a:close/>
              </a:path>
              <a:path h="538479" w="60960">
                <a:moveTo>
                  <a:pt x="54622" y="223291"/>
                </a:moveTo>
                <a:lnTo>
                  <a:pt x="6223" y="223291"/>
                </a:lnTo>
                <a:lnTo>
                  <a:pt x="6223" y="228676"/>
                </a:lnTo>
                <a:lnTo>
                  <a:pt x="54622" y="228676"/>
                </a:lnTo>
                <a:lnTo>
                  <a:pt x="54622" y="223291"/>
                </a:lnTo>
                <a:close/>
              </a:path>
              <a:path h="538479" w="60960">
                <a:moveTo>
                  <a:pt x="31800" y="199224"/>
                </a:moveTo>
                <a:lnTo>
                  <a:pt x="26898" y="199224"/>
                </a:lnTo>
                <a:lnTo>
                  <a:pt x="26898" y="223291"/>
                </a:lnTo>
                <a:lnTo>
                  <a:pt x="31800" y="223291"/>
                </a:lnTo>
                <a:lnTo>
                  <a:pt x="31800" y="199224"/>
                </a:lnTo>
                <a:close/>
              </a:path>
              <a:path h="538479" w="60960">
                <a:moveTo>
                  <a:pt x="54622" y="193840"/>
                </a:moveTo>
                <a:lnTo>
                  <a:pt x="6223" y="193840"/>
                </a:lnTo>
                <a:lnTo>
                  <a:pt x="6223" y="199224"/>
                </a:lnTo>
                <a:lnTo>
                  <a:pt x="54622" y="199224"/>
                </a:lnTo>
                <a:lnTo>
                  <a:pt x="54622" y="193840"/>
                </a:lnTo>
                <a:close/>
              </a:path>
              <a:path h="538479" w="60960">
                <a:moveTo>
                  <a:pt x="29574" y="122783"/>
                </a:moveTo>
                <a:lnTo>
                  <a:pt x="22809" y="122783"/>
                </a:lnTo>
                <a:lnTo>
                  <a:pt x="25171" y="124650"/>
                </a:lnTo>
                <a:lnTo>
                  <a:pt x="30975" y="133223"/>
                </a:lnTo>
                <a:lnTo>
                  <a:pt x="35601" y="139446"/>
                </a:lnTo>
                <a:lnTo>
                  <a:pt x="40565" y="144216"/>
                </a:lnTo>
                <a:lnTo>
                  <a:pt x="46646" y="147380"/>
                </a:lnTo>
                <a:lnTo>
                  <a:pt x="54622" y="148780"/>
                </a:lnTo>
                <a:lnTo>
                  <a:pt x="54622" y="142621"/>
                </a:lnTo>
                <a:lnTo>
                  <a:pt x="49504" y="142621"/>
                </a:lnTo>
                <a:lnTo>
                  <a:pt x="44323" y="141732"/>
                </a:lnTo>
                <a:lnTo>
                  <a:pt x="40919" y="139382"/>
                </a:lnTo>
                <a:lnTo>
                  <a:pt x="29574" y="122783"/>
                </a:lnTo>
                <a:close/>
              </a:path>
              <a:path h="538479" w="60960">
                <a:moveTo>
                  <a:pt x="25311" y="117475"/>
                </a:moveTo>
                <a:lnTo>
                  <a:pt x="9474" y="117475"/>
                </a:lnTo>
                <a:lnTo>
                  <a:pt x="5461" y="123888"/>
                </a:lnTo>
                <a:lnTo>
                  <a:pt x="5461" y="139446"/>
                </a:lnTo>
                <a:lnTo>
                  <a:pt x="7670" y="143586"/>
                </a:lnTo>
                <a:lnTo>
                  <a:pt x="10858" y="147535"/>
                </a:lnTo>
                <a:lnTo>
                  <a:pt x="14808" y="144424"/>
                </a:lnTo>
                <a:lnTo>
                  <a:pt x="12179" y="141389"/>
                </a:lnTo>
                <a:lnTo>
                  <a:pt x="10299" y="138214"/>
                </a:lnTo>
                <a:lnTo>
                  <a:pt x="10299" y="126314"/>
                </a:lnTo>
                <a:lnTo>
                  <a:pt x="13411" y="122783"/>
                </a:lnTo>
                <a:lnTo>
                  <a:pt x="29574" y="122783"/>
                </a:lnTo>
                <a:lnTo>
                  <a:pt x="28206" y="120789"/>
                </a:lnTo>
                <a:lnTo>
                  <a:pt x="25311" y="117475"/>
                </a:lnTo>
                <a:close/>
              </a:path>
              <a:path h="538479" w="60960">
                <a:moveTo>
                  <a:pt x="54622" y="116992"/>
                </a:moveTo>
                <a:lnTo>
                  <a:pt x="49504" y="116992"/>
                </a:lnTo>
                <a:lnTo>
                  <a:pt x="49504" y="142621"/>
                </a:lnTo>
                <a:lnTo>
                  <a:pt x="54622" y="142621"/>
                </a:lnTo>
                <a:lnTo>
                  <a:pt x="54622" y="116992"/>
                </a:lnTo>
                <a:close/>
              </a:path>
              <a:path h="538479" w="60960">
                <a:moveTo>
                  <a:pt x="30416" y="70510"/>
                </a:moveTo>
                <a:lnTo>
                  <a:pt x="19750" y="71823"/>
                </a:lnTo>
                <a:lnTo>
                  <a:pt x="11923" y="75520"/>
                </a:lnTo>
                <a:lnTo>
                  <a:pt x="7104" y="81236"/>
                </a:lnTo>
                <a:lnTo>
                  <a:pt x="5461" y="88607"/>
                </a:lnTo>
                <a:lnTo>
                  <a:pt x="7104" y="95991"/>
                </a:lnTo>
                <a:lnTo>
                  <a:pt x="11923" y="101711"/>
                </a:lnTo>
                <a:lnTo>
                  <a:pt x="19750" y="105406"/>
                </a:lnTo>
                <a:lnTo>
                  <a:pt x="30416" y="106718"/>
                </a:lnTo>
                <a:lnTo>
                  <a:pt x="41084" y="105406"/>
                </a:lnTo>
                <a:lnTo>
                  <a:pt x="48915" y="101711"/>
                </a:lnTo>
                <a:lnTo>
                  <a:pt x="49180" y="101396"/>
                </a:lnTo>
                <a:lnTo>
                  <a:pt x="17907" y="101396"/>
                </a:lnTo>
                <a:lnTo>
                  <a:pt x="10299" y="96989"/>
                </a:lnTo>
                <a:lnTo>
                  <a:pt x="10299" y="80238"/>
                </a:lnTo>
                <a:lnTo>
                  <a:pt x="17907" y="75831"/>
                </a:lnTo>
                <a:lnTo>
                  <a:pt x="49178" y="75831"/>
                </a:lnTo>
                <a:lnTo>
                  <a:pt x="48915" y="75520"/>
                </a:lnTo>
                <a:lnTo>
                  <a:pt x="41084" y="71823"/>
                </a:lnTo>
                <a:lnTo>
                  <a:pt x="30416" y="70510"/>
                </a:lnTo>
                <a:close/>
              </a:path>
              <a:path h="538479" w="60960">
                <a:moveTo>
                  <a:pt x="49178" y="75831"/>
                </a:moveTo>
                <a:lnTo>
                  <a:pt x="42926" y="75831"/>
                </a:lnTo>
                <a:lnTo>
                  <a:pt x="50533" y="80238"/>
                </a:lnTo>
                <a:lnTo>
                  <a:pt x="50533" y="96989"/>
                </a:lnTo>
                <a:lnTo>
                  <a:pt x="42926" y="101396"/>
                </a:lnTo>
                <a:lnTo>
                  <a:pt x="49180" y="101396"/>
                </a:lnTo>
                <a:lnTo>
                  <a:pt x="53739" y="95991"/>
                </a:lnTo>
                <a:lnTo>
                  <a:pt x="55384" y="88607"/>
                </a:lnTo>
                <a:lnTo>
                  <a:pt x="53739" y="81236"/>
                </a:lnTo>
                <a:lnTo>
                  <a:pt x="49178" y="75831"/>
                </a:lnTo>
                <a:close/>
              </a:path>
              <a:path h="538479" w="60960">
                <a:moveTo>
                  <a:pt x="54622" y="48666"/>
                </a:moveTo>
                <a:lnTo>
                  <a:pt x="6223" y="48666"/>
                </a:lnTo>
                <a:lnTo>
                  <a:pt x="6223" y="52743"/>
                </a:lnTo>
                <a:lnTo>
                  <a:pt x="10718" y="53581"/>
                </a:lnTo>
                <a:lnTo>
                  <a:pt x="12179" y="57442"/>
                </a:lnTo>
                <a:lnTo>
                  <a:pt x="12522" y="62763"/>
                </a:lnTo>
                <a:lnTo>
                  <a:pt x="15913" y="62763"/>
                </a:lnTo>
                <a:lnTo>
                  <a:pt x="15913" y="53987"/>
                </a:lnTo>
                <a:lnTo>
                  <a:pt x="54622" y="53987"/>
                </a:lnTo>
                <a:lnTo>
                  <a:pt x="54622" y="48666"/>
                </a:lnTo>
                <a:close/>
              </a:path>
              <a:path h="538479" w="60960">
                <a:moveTo>
                  <a:pt x="31575" y="26352"/>
                </a:moveTo>
                <a:lnTo>
                  <a:pt x="28689" y="26352"/>
                </a:lnTo>
                <a:lnTo>
                  <a:pt x="30708" y="32435"/>
                </a:lnTo>
                <a:lnTo>
                  <a:pt x="34848" y="35966"/>
                </a:lnTo>
                <a:lnTo>
                  <a:pt x="50609" y="35966"/>
                </a:lnTo>
                <a:lnTo>
                  <a:pt x="54289" y="30632"/>
                </a:lnTo>
                <a:lnTo>
                  <a:pt x="35407" y="30632"/>
                </a:lnTo>
                <a:lnTo>
                  <a:pt x="31575" y="26352"/>
                </a:lnTo>
                <a:close/>
              </a:path>
              <a:path h="538479" w="60960">
                <a:moveTo>
                  <a:pt x="23507" y="2082"/>
                </a:moveTo>
                <a:lnTo>
                  <a:pt x="10782" y="2082"/>
                </a:lnTo>
                <a:lnTo>
                  <a:pt x="5461" y="7607"/>
                </a:lnTo>
                <a:lnTo>
                  <a:pt x="5461" y="28219"/>
                </a:lnTo>
                <a:lnTo>
                  <a:pt x="10934" y="33883"/>
                </a:lnTo>
                <a:lnTo>
                  <a:pt x="23787" y="33883"/>
                </a:lnTo>
                <a:lnTo>
                  <a:pt x="26974" y="30772"/>
                </a:lnTo>
                <a:lnTo>
                  <a:pt x="27832" y="28562"/>
                </a:lnTo>
                <a:lnTo>
                  <a:pt x="14249" y="28562"/>
                </a:lnTo>
                <a:lnTo>
                  <a:pt x="10299" y="25793"/>
                </a:lnTo>
                <a:lnTo>
                  <a:pt x="10299" y="10299"/>
                </a:lnTo>
                <a:lnTo>
                  <a:pt x="14376" y="7404"/>
                </a:lnTo>
                <a:lnTo>
                  <a:pt x="27617" y="7404"/>
                </a:lnTo>
                <a:lnTo>
                  <a:pt x="26619" y="5054"/>
                </a:lnTo>
                <a:lnTo>
                  <a:pt x="23507" y="2082"/>
                </a:lnTo>
                <a:close/>
              </a:path>
              <a:path h="538479" w="60960">
                <a:moveTo>
                  <a:pt x="54189" y="5334"/>
                </a:moveTo>
                <a:lnTo>
                  <a:pt x="46875" y="5334"/>
                </a:lnTo>
                <a:lnTo>
                  <a:pt x="50533" y="9410"/>
                </a:lnTo>
                <a:lnTo>
                  <a:pt x="50533" y="26416"/>
                </a:lnTo>
                <a:lnTo>
                  <a:pt x="46736" y="30632"/>
                </a:lnTo>
                <a:lnTo>
                  <a:pt x="54289" y="30632"/>
                </a:lnTo>
                <a:lnTo>
                  <a:pt x="55384" y="29044"/>
                </a:lnTo>
                <a:lnTo>
                  <a:pt x="55384" y="7048"/>
                </a:lnTo>
                <a:lnTo>
                  <a:pt x="54189" y="5334"/>
                </a:lnTo>
                <a:close/>
              </a:path>
              <a:path h="538479" w="60960">
                <a:moveTo>
                  <a:pt x="27617" y="7404"/>
                </a:moveTo>
                <a:lnTo>
                  <a:pt x="22948" y="7404"/>
                </a:lnTo>
                <a:lnTo>
                  <a:pt x="26543" y="11480"/>
                </a:lnTo>
                <a:lnTo>
                  <a:pt x="26543" y="24536"/>
                </a:lnTo>
                <a:lnTo>
                  <a:pt x="23025" y="28562"/>
                </a:lnTo>
                <a:lnTo>
                  <a:pt x="27832" y="28562"/>
                </a:lnTo>
                <a:lnTo>
                  <a:pt x="28689" y="26352"/>
                </a:lnTo>
                <a:lnTo>
                  <a:pt x="31575" y="26352"/>
                </a:lnTo>
                <a:lnTo>
                  <a:pt x="31381" y="26136"/>
                </a:lnTo>
                <a:lnTo>
                  <a:pt x="31381" y="9969"/>
                </a:lnTo>
                <a:lnTo>
                  <a:pt x="31688" y="9626"/>
                </a:lnTo>
                <a:lnTo>
                  <a:pt x="28562" y="9626"/>
                </a:lnTo>
                <a:lnTo>
                  <a:pt x="27617" y="7404"/>
                </a:lnTo>
                <a:close/>
              </a:path>
              <a:path h="538479" w="60960">
                <a:moveTo>
                  <a:pt x="50469" y="0"/>
                </a:moveTo>
                <a:lnTo>
                  <a:pt x="34709" y="0"/>
                </a:lnTo>
                <a:lnTo>
                  <a:pt x="30568" y="3530"/>
                </a:lnTo>
                <a:lnTo>
                  <a:pt x="28562" y="9626"/>
                </a:lnTo>
                <a:lnTo>
                  <a:pt x="31688" y="9626"/>
                </a:lnTo>
                <a:lnTo>
                  <a:pt x="35534" y="5334"/>
                </a:lnTo>
                <a:lnTo>
                  <a:pt x="54189" y="5334"/>
                </a:lnTo>
                <a:lnTo>
                  <a:pt x="50469" y="0"/>
                </a:lnTo>
                <a:close/>
              </a:path>
            </a:pathLst>
          </a:custGeom>
          <a:solidFill>
            <a:srgbClr val="231F20"/>
          </a:solidFill>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42541" y="79684"/>
            <a:ext cx="1180003" cy="300082"/>
          </a:xfrm>
          <a:prstGeom prst="rect">
            <a:avLst/>
          </a:prstGeom>
        </p:spPr>
        <p:txBody xmlns:c="http://schemas.openxmlformats.org/drawingml/2006/chart" xmlns:pic="http://schemas.openxmlformats.org/drawingml/2006/picture" xmlns:dgm="http://schemas.openxmlformats.org/drawingml/2006/diagram">
          <a:bodyPr wrap="none">
            <a:spAutoFit/>
          </a:bodyPr>
          <a:lstStyle/>
          <a:p>
            <a:pPr defTabSz="457200"/>
            <a:r>
              <a:rPr b="1" lang="en-US" sz="1350">
                <a:solidFill>
                  <a:srgbClr val="AF122A"/>
                </a:solidFill>
                <a:uFillTx/>
                <a:cs charset="0" panose="020F0502020204030204" pitchFamily="34" typeface="Calibri"/>
              </a:rPr>
              <a:t>ESC/ESH 2018</a:t>
            </a:r>
            <a:endParaRPr b="1" lang="en-US" sz="1350">
              <a:solidFill>
                <a:srgbClr val="AF122A"/>
              </a:solidFill>
              <a:uFillTx/>
            </a:endParaRPr>
          </a:p>
        </p:txBody>
      </p:sp>
      <p:pic>
        <p:nvPicPr>
          <p:cNvPr xmlns:c="http://schemas.openxmlformats.org/drawingml/2006/chart" xmlns:pic="http://schemas.openxmlformats.org/drawingml/2006/picture" xmlns:dgm="http://schemas.openxmlformats.org/drawingml/2006/diagram" id="7"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2"/>
          <a:srcRect b="15610" l="65427" r="5387" t="32202"/>
          <a:stretch/>
        </p:blipFill>
        <p:spPr xmlns:c="http://schemas.openxmlformats.org/drawingml/2006/chart" xmlns:pic="http://schemas.openxmlformats.org/drawingml/2006/picture" xmlns:dgm="http://schemas.openxmlformats.org/drawingml/2006/diagram" bwMode="auto">
          <a:xfrm>
            <a:off x="5029200" y="3746757"/>
            <a:ext cx="2209800" cy="2967446"/>
          </a:xfrm>
          <a:prstGeom prst="rect">
            <a:avLst/>
          </a:prstGeom>
          <a:noFill/>
          <a:ln w="9525">
            <a:noFill/>
            <a:miter lim="800000"/>
          </a:ln>
          <a:effectLst/>
        </p:spPr>
      </p:pic>
      <p:pic>
        <p:nvPicPr>
          <p:cNvPr xmlns:c="http://schemas.openxmlformats.org/drawingml/2006/chart" xmlns:pic="http://schemas.openxmlformats.org/drawingml/2006/picture" xmlns:dgm="http://schemas.openxmlformats.org/drawingml/2006/diagram" descr="http://cms.kienthuc.net.vn/zoom/500/uploaded/hathihang/2014_05_07/sao%20viet/sao_viet_%20kienthuc%20(6)_gbcc.jpg"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1066800" y="1256680"/>
            <a:ext cx="3169919" cy="2438400"/>
          </a:xfrm>
          <a:prstGeom prst="rect">
            <a:avLst/>
          </a:prstGeom>
          <a:noFill/>
        </p:spPr>
      </p:pic>
      <p:pic>
        <p:nvPicPr>
          <p:cNvPr xmlns:c="http://schemas.openxmlformats.org/drawingml/2006/chart" xmlns:pic="http://schemas.openxmlformats.org/drawingml/2006/picture" xmlns:dgm="http://schemas.openxmlformats.org/drawingml/2006/diagram" descr="Káº¿t quáº£ hÃ¬nh áº£nh cho hÃ¬nh áº£nh bá»¥ng bia" id="1028"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bwMode="auto">
          <a:xfrm>
            <a:off x="1211142" y="3991291"/>
            <a:ext cx="3056859" cy="2370765"/>
          </a:xfrm>
          <a:prstGeom prst="rect">
            <a:avLst/>
          </a:prstGeom>
          <a:noFill/>
        </p:spPr>
      </p:pic>
      <p:pic>
        <p:nvPicPr>
          <p:cNvPr xmlns:c="http://schemas.openxmlformats.org/drawingml/2006/chart" xmlns:pic="http://schemas.openxmlformats.org/drawingml/2006/picture" xmlns:dgm="http://schemas.openxmlformats.org/drawingml/2006/diagram" descr="Káº¿t quáº£ hÃ¬nh áº£nh cho hinh anh rau cu qua" id="1030"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5"/>
          <a:srcRect/>
          <a:stretch>
            <a:fillRect/>
          </a:stretch>
        </p:blipFill>
        <p:spPr xmlns:c="http://schemas.openxmlformats.org/drawingml/2006/chart" xmlns:pic="http://schemas.openxmlformats.org/drawingml/2006/picture" xmlns:dgm="http://schemas.openxmlformats.org/drawingml/2006/diagram" bwMode="auto">
          <a:xfrm>
            <a:off x="4648200" y="1252483"/>
            <a:ext cx="3716441" cy="2483527"/>
          </a:xfrm>
          <a:prstGeom prst="rect">
            <a:avLst/>
          </a:prstGeom>
          <a:noFill/>
        </p:spPr>
      </p:pic>
      <p:sp>
        <p:nvSpPr>
          <p:cNvPr xmlns:c="http://schemas.openxmlformats.org/drawingml/2006/chart" xmlns:pic="http://schemas.openxmlformats.org/drawingml/2006/picture" xmlns:dgm="http://schemas.openxmlformats.org/drawingml/2006/diagram" id="9"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0"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93535"/>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b="1" lang="en-US" sz="2600">
                <a:solidFill>
                  <a:srgbClr val="FFFFFF"/>
                </a:solidFill>
                <a:uFillTx/>
                <a:latin charset="0" panose="020F0502020204030204" pitchFamily="34" typeface="Calibri"/>
                <a:cs charset="0" panose="020B0604020202020204" pitchFamily="34" typeface="Arial"/>
              </a:rPr>
              <a:t>THAY ĐỔI LỐI SỐNG</a:t>
            </a:r>
            <a:endParaRPr b="1" dirty="0" lang="en-US" sz="2600">
              <a:solidFill>
                <a:srgbClr val="FFFFFF"/>
              </a:solidFill>
              <a:uFillTx/>
              <a:latin charset="0" panose="020F0502020204030204" pitchFamily="34" typeface="Calibri"/>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26"/>
                                        </p:tgtEl>
                                        <p:attrNameLst>
                                          <p:attrName>style.visibility</p:attrName>
                                        </p:attrNameLst>
                                      </p:cBhvr>
                                      <p:to>
                                        <p:strVal val="visible"/>
                                      </p:to>
                                    </p:set>
                                    <p:anim calcmode="lin" valueType="num">
                                      <p:cBhvr additive="base">
                                        <p:cTn dur="500" fill="hold" id="7"/>
                                        <p:tgtEl>
                                          <p:spTgt spid="1026"/>
                                        </p:tgtEl>
                                        <p:attrNameLst>
                                          <p:attrName>ppt_x</p:attrName>
                                        </p:attrNameLst>
                                      </p:cBhvr>
                                      <p:tavLst>
                                        <p:tav tm="0">
                                          <p:val>
                                            <p:strVal val="#ppt_x"/>
                                          </p:val>
                                        </p:tav>
                                        <p:tav tm="100000">
                                          <p:val>
                                            <p:strVal val="#ppt_x"/>
                                          </p:val>
                                        </p:tav>
                                      </p:tavLst>
                                    </p:anim>
                                    <p:anim calcmode="lin" valueType="num">
                                      <p:cBhvr additive="base">
                                        <p:cTn dur="500" fill="hold" id="8"/>
                                        <p:tgtEl>
                                          <p:spTgt spid="1026"/>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30"/>
                                        </p:tgtEl>
                                        <p:attrNameLst>
                                          <p:attrName>style.visibility</p:attrName>
                                        </p:attrNameLst>
                                      </p:cBhvr>
                                      <p:to>
                                        <p:strVal val="visible"/>
                                      </p:to>
                                    </p:set>
                                    <p:anim calcmode="lin" valueType="num">
                                      <p:cBhvr additive="base">
                                        <p:cTn dur="500" fill="hold" id="13"/>
                                        <p:tgtEl>
                                          <p:spTgt spid="1030"/>
                                        </p:tgtEl>
                                        <p:attrNameLst>
                                          <p:attrName>ppt_x</p:attrName>
                                        </p:attrNameLst>
                                      </p:cBhvr>
                                      <p:tavLst>
                                        <p:tav tm="0">
                                          <p:val>
                                            <p:strVal val="#ppt_x"/>
                                          </p:val>
                                        </p:tav>
                                        <p:tav tm="100000">
                                          <p:val>
                                            <p:strVal val="#ppt_x"/>
                                          </p:val>
                                        </p:tav>
                                      </p:tavLst>
                                    </p:anim>
                                    <p:anim calcmode="lin" valueType="num">
                                      <p:cBhvr additive="base">
                                        <p:cTn dur="500" fill="hold" id="14"/>
                                        <p:tgtEl>
                                          <p:spTgt spid="1030"/>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28"/>
                                        </p:tgtEl>
                                        <p:attrNameLst>
                                          <p:attrName>style.visibility</p:attrName>
                                        </p:attrNameLst>
                                      </p:cBhvr>
                                      <p:to>
                                        <p:strVal val="visible"/>
                                      </p:to>
                                    </p:set>
                                    <p:anim calcmode="lin" valueType="num">
                                      <p:cBhvr additive="base">
                                        <p:cTn dur="500" fill="hold" id="19"/>
                                        <p:tgtEl>
                                          <p:spTgt spid="1028"/>
                                        </p:tgtEl>
                                        <p:attrNameLst>
                                          <p:attrName>ppt_x</p:attrName>
                                        </p:attrNameLst>
                                      </p:cBhvr>
                                      <p:tavLst>
                                        <p:tav tm="0">
                                          <p:val>
                                            <p:strVal val="#ppt_x"/>
                                          </p:val>
                                        </p:tav>
                                        <p:tav tm="100000">
                                          <p:val>
                                            <p:strVal val="#ppt_x"/>
                                          </p:val>
                                        </p:tav>
                                      </p:tavLst>
                                    </p:anim>
                                    <p:anim calcmode="lin" valueType="num">
                                      <p:cBhvr additive="base">
                                        <p:cTn dur="500" fill="hold" id="20"/>
                                        <p:tgtEl>
                                          <p:spTgt spid="1028"/>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7"/>
                                        </p:tgtEl>
                                        <p:attrNameLst>
                                          <p:attrName>style.visibility</p:attrName>
                                        </p:attrNameLst>
                                      </p:cBhvr>
                                      <p:to>
                                        <p:strVal val="visible"/>
                                      </p:to>
                                    </p:set>
                                    <p:anim calcmode="lin" valueType="num">
                                      <p:cBhvr additive="base">
                                        <p:cTn dur="500" fill="hold" id="25"/>
                                        <p:tgtEl>
                                          <p:spTgt spid="7"/>
                                        </p:tgtEl>
                                        <p:attrNameLst>
                                          <p:attrName>ppt_x</p:attrName>
                                        </p:attrNameLst>
                                      </p:cBhvr>
                                      <p:tavLst>
                                        <p:tav tm="0">
                                          <p:val>
                                            <p:strVal val="#ppt_x"/>
                                          </p:val>
                                        </p:tav>
                                        <p:tav tm="100000">
                                          <p:val>
                                            <p:strVal val="#ppt_x"/>
                                          </p:val>
                                        </p:tav>
                                      </p:tavLst>
                                    </p:anim>
                                    <p:anim calcmode="lin" valueType="num">
                                      <p:cBhvr additive="base">
                                        <p:cTn dur="500" fill="hold" id="26"/>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2" name="Group 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09600" y="1524000"/>
            <a:ext cx="7772400" cy="3480943"/>
            <a:chOff x="533400" y="1624457"/>
            <a:chExt cx="7772400" cy="3480943"/>
          </a:xfrm>
        </p:grpSpPr>
        <p:sp>
          <p:nvSpPr>
            <p:cNvPr xmlns:c="http://schemas.openxmlformats.org/drawingml/2006/chart" xmlns:pic="http://schemas.openxmlformats.org/drawingml/2006/picture" xmlns:dgm="http://schemas.openxmlformats.org/drawingml/2006/diagram" id="3" name="object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 y="1688465"/>
              <a:ext cx="2895600" cy="3416935"/>
            </a:xfrm>
            <a:custGeom>
              <a:avLst/>
              <a:gdLst/>
              <a:ahLst/>
              <a:cxnLst/>
              <a:rect b="b" l="l" r="r" t="t"/>
              <a:pathLst>
                <a:path h="3416935" w="2895600">
                  <a:moveTo>
                    <a:pt x="0" y="3416808"/>
                  </a:moveTo>
                  <a:lnTo>
                    <a:pt x="2895600" y="3416808"/>
                  </a:lnTo>
                  <a:lnTo>
                    <a:pt x="2895600" y="0"/>
                  </a:lnTo>
                  <a:lnTo>
                    <a:pt x="0" y="0"/>
                  </a:lnTo>
                  <a:lnTo>
                    <a:pt x="0" y="3416808"/>
                  </a:lnTo>
                  <a:close/>
                </a:path>
              </a:pathLst>
            </a:custGeom>
            <a:solidFill>
              <a:srgbClr val="FFC000"/>
            </a:solid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4" name="object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2790" y="1895601"/>
              <a:ext cx="1063294" cy="603503"/>
            </a:xfrm>
            <a:prstGeom prst="rect">
              <a:avLst/>
            </a:prstGeom>
            <a:blipFill>
              <a:blip r:embed="rId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5" name="object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72107" y="1829307"/>
              <a:ext cx="1420368" cy="565657"/>
            </a:xfrm>
            <a:prstGeom prst="rect">
              <a:avLst/>
            </a:prstGeom>
            <a:blipFill>
              <a:blip r:embed="rId3"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6" name="object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7711" y="2680716"/>
              <a:ext cx="949198" cy="537210"/>
            </a:xfrm>
            <a:prstGeom prst="rect">
              <a:avLst/>
            </a:prstGeom>
            <a:blipFill>
              <a:blip r:embed="rId4"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7" name="object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84605" y="3540124"/>
              <a:ext cx="1400429" cy="604901"/>
            </a:xfrm>
            <a:prstGeom prst="rect">
              <a:avLst/>
            </a:prstGeom>
            <a:blipFill>
              <a:blip r:embed="rId5"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8" name="object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91716" y="4363085"/>
              <a:ext cx="1381125" cy="500710"/>
            </a:xfrm>
            <a:prstGeom prst="rect">
              <a:avLst/>
            </a:prstGeom>
            <a:blipFill>
              <a:blip r:embed="rId6"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9" name="object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867400" y="1624457"/>
              <a:ext cx="2438400" cy="3416935"/>
            </a:xfrm>
            <a:custGeom>
              <a:avLst/>
              <a:gdLst/>
              <a:ahLst/>
              <a:cxnLst/>
              <a:rect b="b" l="l" r="r" t="t"/>
              <a:pathLst>
                <a:path h="3416935" w="2438400">
                  <a:moveTo>
                    <a:pt x="0" y="3416808"/>
                  </a:moveTo>
                  <a:lnTo>
                    <a:pt x="2438400" y="3416808"/>
                  </a:lnTo>
                  <a:lnTo>
                    <a:pt x="2438400" y="0"/>
                  </a:lnTo>
                  <a:lnTo>
                    <a:pt x="0" y="0"/>
                  </a:lnTo>
                  <a:lnTo>
                    <a:pt x="0" y="3416808"/>
                  </a:lnTo>
                  <a:close/>
                </a:path>
              </a:pathLst>
            </a:custGeom>
            <a:solidFill>
              <a:srgbClr val="FFC000"/>
            </a:solid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0" name="object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47484" y="1831975"/>
              <a:ext cx="1063243" cy="603630"/>
            </a:xfrm>
            <a:prstGeom prst="rect">
              <a:avLst/>
            </a:prstGeom>
            <a:blipFill>
              <a:blip r:embed="rId7"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1" name="object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106667" y="2653665"/>
              <a:ext cx="1116837" cy="499744"/>
            </a:xfrm>
            <a:prstGeom prst="rect">
              <a:avLst/>
            </a:prstGeom>
            <a:blipFill>
              <a:blip r:embed="rId8"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2" name="object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421498" y="2795016"/>
              <a:ext cx="610742" cy="463550"/>
            </a:xfrm>
            <a:prstGeom prst="rect">
              <a:avLst/>
            </a:prstGeom>
            <a:blipFill>
              <a:blip r:embed="rId9"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3" name="object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06540" y="3411600"/>
              <a:ext cx="956690" cy="565657"/>
            </a:xfrm>
            <a:prstGeom prst="rect">
              <a:avLst/>
            </a:prstGeom>
            <a:blipFill>
              <a:blip r:embed="rId10"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4" name="object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268211" y="4246625"/>
              <a:ext cx="1624457" cy="553656"/>
            </a:xfrm>
            <a:prstGeom prst="rect">
              <a:avLst/>
            </a:prstGeom>
            <a:blipFill>
              <a:blip r:embed="rId11"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sp>
          <p:nvSpPr>
            <p:cNvPr xmlns:c="http://schemas.openxmlformats.org/drawingml/2006/chart" xmlns:pic="http://schemas.openxmlformats.org/drawingml/2006/picture" xmlns:dgm="http://schemas.openxmlformats.org/drawingml/2006/diagram" id="15" name="object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95244" y="2488565"/>
              <a:ext cx="3055620" cy="2129028"/>
            </a:xfrm>
            <a:prstGeom prst="rect">
              <a:avLst/>
            </a:prstGeom>
            <a:blipFill>
              <a:blip r:embed="rId1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endParaRPr>
                <a:solidFill>
                  <a:srgbClr val="000000"/>
                </a:solidFill>
                <a:uFillTx/>
              </a:endParaRPr>
            </a:p>
          </p:txBody>
        </p:sp>
      </p:grpSp>
      <p:sp>
        <p:nvSpPr>
          <p:cNvPr xmlns:c="http://schemas.openxmlformats.org/drawingml/2006/chart" xmlns:pic="http://schemas.openxmlformats.org/drawingml/2006/picture" xmlns:dgm="http://schemas.openxmlformats.org/drawingml/2006/diagram" id="18" name="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4800" y="228600"/>
            <a:ext cx="8534400" cy="492443"/>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b="1" dirty="0" lang="vi-VN" sz="2600">
                <a:solidFill>
                  <a:srgbClr val="FFFFFF"/>
                </a:solidFill>
                <a:uFillTx/>
                <a:cs charset="0" panose="020F0502020204030204" pitchFamily="34" typeface="Calibri"/>
              </a:rPr>
              <a:t>C</a:t>
            </a:r>
            <a:r>
              <a:rPr b="1" dirty="0" lang="en-US" sz="2600">
                <a:solidFill>
                  <a:srgbClr val="FFFFFF"/>
                </a:solidFill>
                <a:uFillTx/>
                <a:cs charset="0" panose="020F0502020204030204" pitchFamily="34" typeface="Calibri"/>
              </a:rPr>
              <a:t>á </a:t>
            </a:r>
            <a:r>
              <a:rPr b="1" dirty="0" err="1" lang="en-US" sz="2600">
                <a:solidFill>
                  <a:srgbClr val="FFFFFF"/>
                </a:solidFill>
                <a:uFillTx/>
                <a:cs charset="0" panose="020F0502020204030204" pitchFamily="34" typeface="Calibri"/>
              </a:rPr>
              <a:t>thể</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hóa</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khi</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lựa</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chọn</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thuốc</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là</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một</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chiến</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lược</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quan</a:t>
            </a:r>
            <a:r>
              <a:rPr b="1" dirty="0" lang="en-US" sz="2600">
                <a:solidFill>
                  <a:srgbClr val="FFFFFF"/>
                </a:solidFill>
                <a:uFillTx/>
                <a:cs charset="0" panose="020F0502020204030204" pitchFamily="34" typeface="Calibri"/>
              </a:rPr>
              <a:t> </a:t>
            </a:r>
            <a:r>
              <a:rPr b="1" dirty="0" err="1" lang="en-US" sz="2600">
                <a:solidFill>
                  <a:srgbClr val="FFFFFF"/>
                </a:solidFill>
                <a:uFillTx/>
                <a:cs charset="0" panose="020F0502020204030204" pitchFamily="34" typeface="Calibri"/>
              </a:rPr>
              <a:t>trọng</a:t>
            </a:r>
            <a:endParaRPr b="1" dirty="0" lang="en-US" sz="2600">
              <a:solidFill>
                <a:srgbClr val="FFFFFF"/>
              </a:solidFill>
              <a:uFillTx/>
              <a:cs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9"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20"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93535"/>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b="1" lang="en-US" sz="2600">
                <a:solidFill>
                  <a:srgbClr val="FFFFFF"/>
                </a:solidFill>
                <a:uFillTx/>
                <a:latin charset="0" panose="020F0502020204030204" pitchFamily="34" typeface="Calibri"/>
                <a:cs charset="0" panose="020B0604020202020204" pitchFamily="34" typeface="Arial"/>
              </a:rPr>
              <a:t>CÁ THỂ HÓA KHI LỰA CHỌN THUỐC LÀ </a:t>
            </a:r>
            <a:br>
              <a:rPr b="1" lang="en-US" sz="2600">
                <a:solidFill>
                  <a:srgbClr val="FFFFFF"/>
                </a:solidFill>
                <a:uFillTx/>
                <a:latin charset="0" panose="020F0502020204030204" pitchFamily="34" typeface="Calibri"/>
                <a:cs charset="0" panose="020B0604020202020204" pitchFamily="34" typeface="Arial"/>
              </a:rPr>
            </a:br>
            <a:r>
              <a:rPr b="1" lang="en-US" sz="2600">
                <a:solidFill>
                  <a:srgbClr val="FFFFFF"/>
                </a:solidFill>
                <a:uFillTx/>
                <a:latin charset="0" panose="020F0502020204030204" pitchFamily="34" typeface="Calibri"/>
                <a:cs charset="0" panose="020B0604020202020204" pitchFamily="34" typeface="Arial"/>
              </a:rPr>
              <a:t>MỘT CHIẾN LƯỢC QUAN TRỌNG</a:t>
            </a:r>
            <a:endParaRPr b="1" dirty="0" lang="en-US" sz="2600">
              <a:solidFill>
                <a:srgbClr val="FFFFFF"/>
              </a:solidFill>
              <a:uFillTx/>
              <a:latin charset="0" panose="020F0502020204030204" pitchFamily="34" typeface="Calibri"/>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Content Placeholder 3"/>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2452" y="1137581"/>
            <a:ext cx="1100092" cy="648000"/>
          </a:xfrm>
        </p:spPr>
      </p:pic>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68736" y="1101581"/>
            <a:ext cx="1932740"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Điều trị ban đầu</a:t>
            </a:r>
          </a:p>
          <a:p>
            <a:pPr algn="ctr"/>
            <a:r>
              <a:rPr lang="en-US" sz="1600">
                <a:uFillTx/>
                <a:latin charset="0" panose="020B0604020202020204" pitchFamily="34" typeface="Arial"/>
                <a:cs charset="0" panose="020B0604020202020204" pitchFamily="34" typeface="Arial"/>
              </a:rPr>
              <a:t>Phối hợp 2 thuốc</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31508" y="887849"/>
            <a:ext cx="2447803" cy="1246495"/>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lang="en-US" sz="1440">
                <a:uFillTx/>
                <a:latin charset="0" panose="020B0604020202020204" pitchFamily="34" typeface="Arial"/>
                <a:cs charset="0" panose="020B0604020202020204" pitchFamily="34" typeface="Arial"/>
              </a:rPr>
              <a:t>Xem xét đơn trị đối với THA độ 1 có nguy cơ thấp (HATTh &lt;150mmHg) hoặc BN cao tuổi (≥80 tuổi) hoặc BN sức khỏe yếu</a:t>
            </a:r>
            <a:endParaRPr lang="vi-VN" sz="144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8" name="TextBox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51173" y="3456295"/>
            <a:ext cx="2428138" cy="830997"/>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defPPr>
              <a:defRPr lang="en-US">
                <a:uFillTx/>
              </a:defRPr>
            </a:defPPr>
            <a:lvl1pPr>
              <a:defRPr sz="1600">
                <a:uFillTx/>
                <a:latin charset="0" panose="020B0604020202020204" pitchFamily="34" typeface="Arial"/>
                <a:cs charset="0" panose="020B0604020202020204" pitchFamily="34" typeface="Arial"/>
              </a:defRPr>
            </a:lvl1pPr>
          </a:lstStyle>
          <a:p>
            <a:pPr algn="ctr"/>
            <a:r>
              <a:rPr lang="en-US">
                <a:uFillTx/>
              </a:rPr>
              <a:t>Xem xét khám chuyên khoa nhằm loại trừ nguyên nhân khác </a:t>
            </a:r>
            <a:endParaRPr lang="vi-VN">
              <a:uFillTx/>
            </a:endParaRPr>
          </a:p>
        </p:txBody>
      </p:sp>
      <p:sp>
        <p:nvSpPr>
          <p:cNvPr xmlns:c="http://schemas.openxmlformats.org/drawingml/2006/chart" xmlns:pic="http://schemas.openxmlformats.org/drawingml/2006/picture" xmlns:dgm="http://schemas.openxmlformats.org/drawingml/2006/diagram" id="25" name="Rounded Rectangle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1101581"/>
            <a:ext cx="316904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ACEi hoặc ARB + </a:t>
            </a:r>
          </a:p>
          <a:p>
            <a:pPr algn="ctr"/>
            <a:r>
              <a:rPr b="1" lang="en-US" sz="1600">
                <a:solidFill>
                  <a:schemeClr val="tx1"/>
                </a:solidFill>
                <a:uFillTx/>
                <a:latin charset="0" panose="020B0604020202020204" pitchFamily="34" typeface="Arial"/>
                <a:cs charset="0" panose="020B0604020202020204" pitchFamily="34" typeface="Arial"/>
              </a:rPr>
              <a:t>CCB hoặc lợi tiểu</a:t>
            </a:r>
            <a:endParaRPr b="1" lang="vi-VN" sz="1600">
              <a:solidFill>
                <a:schemeClr val="tx1"/>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22452" y="3499794"/>
            <a:ext cx="1116000" cy="743999"/>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79156" y="3333184"/>
            <a:ext cx="1922321" cy="1077218"/>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none">
            <a:spAutoFit/>
          </a:bodyPr>
          <a:lstStyle/>
          <a:p>
            <a:pPr algn="ctr"/>
            <a:r>
              <a:rPr b="1" lang="en-US" sz="1600">
                <a:uFillTx/>
                <a:latin charset="0" panose="020B0604020202020204" pitchFamily="34" typeface="Arial"/>
                <a:cs charset="0" panose="020B0604020202020204" pitchFamily="34" typeface="Arial"/>
              </a:rPr>
              <a:t>Bước 3</a:t>
            </a:r>
          </a:p>
          <a:p>
            <a:pPr algn="ctr"/>
            <a:r>
              <a:rPr lang="en-US" sz="1600">
                <a:uFillTx/>
                <a:latin charset="0" panose="020B0604020202020204" pitchFamily="34" typeface="Arial"/>
                <a:cs charset="0" panose="020B0604020202020204" pitchFamily="34" typeface="Arial"/>
              </a:rPr>
              <a:t>Phối hợp 3 thuốc +</a:t>
            </a:r>
          </a:p>
          <a:p>
            <a:pPr algn="ctr"/>
            <a:r>
              <a:rPr lang="en-US" sz="1600">
                <a:uFillTx/>
                <a:latin charset="0" panose="020B0604020202020204" pitchFamily="34" typeface="Arial"/>
                <a:cs charset="0" panose="020B0604020202020204" pitchFamily="34" typeface="Arial"/>
              </a:rPr>
              <a:t>spironolacton </a:t>
            </a:r>
          </a:p>
          <a:p>
            <a:pPr algn="ctr"/>
            <a:r>
              <a:rPr lang="en-US" sz="1600">
                <a:uFillTx/>
                <a:latin charset="0" panose="020B0604020202020204" pitchFamily="34" typeface="Arial"/>
                <a:cs charset="0" panose="020B0604020202020204" pitchFamily="34" typeface="Arial"/>
              </a:rPr>
              <a:t>hoặc thuốc khác </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7" name="Rounded Rectangle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3383385"/>
            <a:ext cx="3169049" cy="976817"/>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THA kháng trị</a:t>
            </a:r>
          </a:p>
          <a:p>
            <a:pPr algn="ctr"/>
            <a:r>
              <a:rPr lang="en-US" sz="1600">
                <a:solidFill>
                  <a:schemeClr val="tx1"/>
                </a:solidFill>
                <a:uFillTx/>
                <a:latin charset="0" panose="020B0604020202020204" pitchFamily="34" typeface="Arial"/>
                <a:cs charset="0" panose="020B0604020202020204" pitchFamily="34" typeface="Arial"/>
              </a:rPr>
              <a:t>Thêm spironolacton (25-50mg/ngày) hoặc thuốc lợi tiểu khác, chẹn alpha, chẹn beta</a:t>
            </a:r>
            <a:endParaRPr lang="vi-VN" sz="1600">
              <a:solidFill>
                <a:schemeClr val="tx1"/>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6" name="Rounded Rectangl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2221860"/>
            <a:ext cx="316904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ACEi hoặc ARB + </a:t>
            </a:r>
          </a:p>
          <a:p>
            <a:pPr algn="ctr"/>
            <a:r>
              <a:rPr b="1" lang="en-US" sz="1600">
                <a:solidFill>
                  <a:schemeClr val="tx1"/>
                </a:solidFill>
                <a:uFillTx/>
                <a:latin charset="0" panose="020B0604020202020204" pitchFamily="34" typeface="Arial"/>
                <a:cs charset="0" panose="020B0604020202020204" pitchFamily="34" typeface="Arial"/>
              </a:rPr>
              <a:t>CCB + lợi tiểu</a:t>
            </a:r>
            <a:endParaRPr b="1" lang="vi-VN" sz="1600">
              <a:solidFill>
                <a:schemeClr val="tx1"/>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29" name="Picture 2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36540" y="2257860"/>
            <a:ext cx="1115166" cy="648000"/>
          </a:xfrm>
          <a:prstGeom prst="rect">
            <a:avLst/>
          </a:prstGeom>
        </p:spPr>
      </p:pic>
      <p:sp>
        <p:nvSpPr>
          <p:cNvPr xmlns:c="http://schemas.openxmlformats.org/drawingml/2006/chart" xmlns:pic="http://schemas.openxmlformats.org/drawingml/2006/picture" xmlns:dgm="http://schemas.openxmlformats.org/drawingml/2006/diagram" id="30" name="TextBox 2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82823" y="2221860"/>
            <a:ext cx="1932741"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Bước 2</a:t>
            </a:r>
          </a:p>
          <a:p>
            <a:pPr algn="ctr"/>
            <a:r>
              <a:rPr lang="en-US" sz="1600">
                <a:uFillTx/>
                <a:latin charset="0" panose="020B0604020202020204" pitchFamily="34" typeface="Arial"/>
                <a:cs charset="0" panose="020B0604020202020204" pitchFamily="34" typeface="Arial"/>
              </a:rPr>
              <a:t>Phối hợp 3 thuốc</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4" name="TextBox 3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52978" y="4593538"/>
            <a:ext cx="6524222" cy="1077218"/>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none">
            <a:spAutoFit/>
          </a:bodyPr>
          <a:lstStyle/>
          <a:p>
            <a:pPr algn="ctr"/>
            <a:r>
              <a:rPr b="1" lang="en-US" sz="1600">
                <a:uFillTx/>
                <a:latin charset="0" panose="020B0604020202020204" pitchFamily="34" typeface="Arial"/>
                <a:cs charset="0" panose="020B0604020202020204" pitchFamily="34" typeface="Arial"/>
              </a:rPr>
              <a:t>Chẹn beta</a:t>
            </a:r>
          </a:p>
          <a:p>
            <a:pPr algn="ctr"/>
            <a:r>
              <a:rPr lang="en-US" sz="1600">
                <a:uFillTx/>
                <a:latin charset="0" panose="020B0604020202020204" pitchFamily="34" typeface="Arial"/>
                <a:cs charset="0" panose="020B0604020202020204" pitchFamily="34" typeface="Arial"/>
              </a:rPr>
              <a:t>Xem xét thuốc nhóm chẹn beta ở bất kỳ bước điều trị nào nếu có </a:t>
            </a:r>
          </a:p>
          <a:p>
            <a:pPr algn="ctr"/>
            <a:r>
              <a:rPr lang="en-US" sz="1600">
                <a:uFillTx/>
                <a:latin charset="0" panose="020B0604020202020204" pitchFamily="34" typeface="Arial"/>
                <a:cs charset="0" panose="020B0604020202020204" pitchFamily="34" typeface="Arial"/>
              </a:rPr>
              <a:t>chỉ định sử dụng (ví dụ: suy tim, đau thắt ngực, sau NMCT, rung nhĩ,</a:t>
            </a:r>
          </a:p>
          <a:p>
            <a:pPr algn="ctr"/>
            <a:r>
              <a:rPr lang="en-US" sz="1600">
                <a:uFillTx/>
                <a:latin charset="0" panose="020B0604020202020204" pitchFamily="34" typeface="Arial"/>
                <a:cs charset="0" panose="020B0604020202020204" pitchFamily="34" typeface="Arial"/>
              </a:rPr>
              <a:t>phụ nữ có thai hoặc dự định mang thai)</a:t>
            </a:r>
            <a:endParaRPr lang="vi-VN" sz="16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42" name="Straight Arrow Connector 41"/>
          <p:cNvCxnSpPr xmlns:c="http://schemas.openxmlformats.org/drawingml/2006/chart" xmlns:pic="http://schemas.openxmlformats.org/drawingml/2006/picture" xmlns:dgm="http://schemas.openxmlformats.org/drawingml/2006/diagram">
            <a:stCxn id="25" idx="2"/>
            <a:endCxn id="26" idx="0"/>
          </p:cNvCxnSpPr>
          <p:nvPr/>
        </p:nvCxnSpPr>
        <p:spPr xmlns:c="http://schemas.openxmlformats.org/drawingml/2006/chart" xmlns:pic="http://schemas.openxmlformats.org/drawingml/2006/picture" xmlns:dgm="http://schemas.openxmlformats.org/drawingml/2006/diagram">
          <a:xfrm>
            <a:off x="4816276" y="1821581"/>
            <a:ext cx="0" cy="400279"/>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3" name="Straight Arrow Connector 4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785248" y="2954981"/>
            <a:ext cx="0" cy="400279"/>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4" name="TextBox 4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7200" y="5803493"/>
            <a:ext cx="8334948" cy="923330"/>
          </a:xfrm>
          <a:prstGeom prst="rect">
            <a:avLst/>
          </a:prstGeom>
          <a:noFill/>
          <a:ln>
            <a:no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a:uFillTx/>
                <a:latin charset="0" panose="020B0604020202020204" pitchFamily="34" typeface="Arial"/>
                <a:cs charset="0" panose="020B0604020202020204" pitchFamily="34" typeface="Arial"/>
              </a:rPr>
              <a:t>Chiến lược điều trị dùng thuốc chủ yếu đối với </a:t>
            </a:r>
            <a:r>
              <a:rPr b="1" lang="en-US">
                <a:solidFill>
                  <a:srgbClr val="C00000"/>
                </a:solidFill>
                <a:uFillTx/>
                <a:latin charset="0" panose="020B0604020202020204" pitchFamily="34" typeface="Arial"/>
                <a:cs charset="0" panose="020B0604020202020204" pitchFamily="34" typeface="Arial"/>
              </a:rPr>
              <a:t>THA không biến chứng</a:t>
            </a:r>
            <a:r>
              <a:rPr b="1" lang="en-US">
                <a:uFillTx/>
                <a:latin charset="0" panose="020B0604020202020204" pitchFamily="34" typeface="Arial"/>
                <a:cs charset="0" panose="020B0604020202020204" pitchFamily="34" typeface="Arial"/>
              </a:rPr>
              <a:t>.</a:t>
            </a:r>
          </a:p>
          <a:p>
            <a:pPr algn="ctr"/>
            <a:r>
              <a:rPr lang="en-US">
                <a:uFillTx/>
                <a:latin charset="0" panose="020B0604020202020204" pitchFamily="34" typeface="Arial"/>
                <a:cs charset="0" panose="020B0604020202020204" pitchFamily="34" typeface="Arial"/>
              </a:rPr>
              <a:t>Liệu pháp phù hợp cho hầu hết BN THA có </a:t>
            </a:r>
            <a:r>
              <a:rPr lang="en-US">
                <a:solidFill>
                  <a:srgbClr val="C00000"/>
                </a:solidFill>
                <a:uFillTx/>
                <a:latin charset="0" panose="020B0604020202020204" pitchFamily="34" typeface="Arial"/>
                <a:cs charset="0" panose="020B0604020202020204" pitchFamily="34" typeface="Arial"/>
              </a:rPr>
              <a:t>tổn thương cơ quan đích, đái tháo đường, bệnh mạch máu não hoặc bệnh động mạch ngoại vi</a:t>
            </a:r>
            <a:endParaRPr lang="vi-VN">
              <a:solidFill>
                <a:srgbClr val="C0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3"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152400"/>
            <a:ext cx="8986929" cy="6858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a:ln>
            <a:solidFill>
              <a:srgbClr val="0772BB"/>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dirty="0">
              <a:solidFill>
                <a:srgbClr val="00B0F0"/>
              </a:solidFill>
              <a:uFillTx/>
            </a:endParaRPr>
          </a:p>
        </p:txBody>
      </p:sp>
      <p:sp>
        <p:nvSpPr>
          <p:cNvPr xmlns:c="http://schemas.openxmlformats.org/drawingml/2006/chart" xmlns:pic="http://schemas.openxmlformats.org/drawingml/2006/picture" xmlns:dgm="http://schemas.openxmlformats.org/drawingml/2006/diagram" id="24" name="TextBox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187" y="228600"/>
            <a:ext cx="90678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400">
                <a:solidFill>
                  <a:schemeClr val="bg1"/>
                </a:solidFill>
                <a:uFillTx/>
              </a:rPr>
              <a:t>CHIẾN LƯỢC DÙNG THUỐC TRONG ĐIỀU TRỊ THA THEO ESC/ESH 2018</a:t>
            </a:r>
            <a:endParaRPr b="1" dirty="0" lang="vi-VN" sz="2400">
              <a:solidFill>
                <a:schemeClr val="bg1"/>
              </a:solidFill>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Content Placeholder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2452" y="1137581"/>
            <a:ext cx="1100092" cy="648000"/>
          </a:xfrm>
          <a:prstGeom prst="rect">
            <a:avLst/>
          </a:prstGeom>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68736" y="1101581"/>
            <a:ext cx="1932740"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Điều trị ban đầu</a:t>
            </a:r>
          </a:p>
          <a:p>
            <a:pPr algn="ctr"/>
            <a:r>
              <a:rPr lang="en-US" sz="1600">
                <a:uFillTx/>
                <a:latin charset="0" panose="020B0604020202020204" pitchFamily="34" typeface="Arial"/>
                <a:cs charset="0" panose="020B0604020202020204" pitchFamily="34" typeface="Arial"/>
              </a:rPr>
              <a:t>Phối hợp 2 thuốc</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31508" y="887849"/>
            <a:ext cx="2447803" cy="1246495"/>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lang="en-US" sz="1440">
                <a:uFillTx/>
                <a:latin charset="0" panose="020B0604020202020204" pitchFamily="34" typeface="Arial"/>
                <a:cs charset="0" panose="020B0604020202020204" pitchFamily="34" typeface="Arial"/>
              </a:rPr>
              <a:t>Xem xét đơn trị đối với THA độ 1 có nguy cơ thấp (HATTh &lt;150mmHg) hoặc BN cao tuổi (≥80 tuổi) hoặc BN sức khỏe yếu</a:t>
            </a:r>
            <a:endParaRPr lang="vi-VN" sz="144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Rounded Rectangl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1027841"/>
            <a:ext cx="3169049" cy="864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ACEi / ARB + CCB / lợi tiểu hoặc CCB + lợi tiểu / chẹn beta hoặc chẹn beta + lợi tiểu</a:t>
            </a:r>
            <a:endParaRPr b="1" lang="vi-VN" sz="1600">
              <a:solidFill>
                <a:schemeClr val="tx1"/>
              </a:solidFill>
              <a:uFillTx/>
              <a:latin charset="0" panose="020B0604020202020204" pitchFamily="34" typeface="Arial"/>
              <a:cs charset="0" panose="020B0604020202020204" pitchFamily="34" typeface="Arial"/>
            </a:endParaRPr>
          </a:p>
        </p:txBody>
      </p:sp>
      <p:grpSp>
        <p:nvGrpSpPr>
          <p:cNvPr xmlns:c="http://schemas.openxmlformats.org/drawingml/2006/chart" xmlns:pic="http://schemas.openxmlformats.org/drawingml/2006/picture" xmlns:dgm="http://schemas.openxmlformats.org/drawingml/2006/diagram" id="18" name="Group 1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4307166"/>
            <a:ext cx="8956859" cy="1077218"/>
            <a:chOff x="22452" y="3333184"/>
            <a:chExt cx="8956859" cy="1077218"/>
          </a:xfrm>
        </p:grpSpPr>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51173" y="3456295"/>
              <a:ext cx="2428138" cy="830997"/>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defPPr>
                <a:defRPr lang="en-US">
                  <a:uFillTx/>
                </a:defRPr>
              </a:defPPr>
              <a:lvl1pPr>
                <a:defRPr sz="1600">
                  <a:uFillTx/>
                  <a:latin charset="0" panose="020B0604020202020204" pitchFamily="34" typeface="Arial"/>
                  <a:cs charset="0" panose="020B0604020202020204" pitchFamily="34" typeface="Arial"/>
                </a:defRPr>
              </a:lvl1pPr>
            </a:lstStyle>
            <a:p>
              <a:pPr algn="ctr"/>
              <a:r>
                <a:rPr lang="en-US">
                  <a:uFillTx/>
                </a:rPr>
                <a:t>Xem xét khám chuyên khoa nhằm loại trừ nguyên nhân khác </a:t>
              </a:r>
              <a:endParaRPr lang="vi-VN">
                <a:uFillTx/>
              </a:endParaRPr>
            </a:p>
          </p:txBody>
        </p:sp>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2452" y="3499794"/>
              <a:ext cx="1116000" cy="743999"/>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79156" y="3333184"/>
              <a:ext cx="1922321" cy="1077218"/>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none">
              <a:spAutoFit/>
            </a:bodyPr>
            <a:lstStyle/>
            <a:p>
              <a:pPr algn="ctr"/>
              <a:r>
                <a:rPr b="1" lang="en-US" sz="1600">
                  <a:uFillTx/>
                  <a:latin charset="0" panose="020B0604020202020204" pitchFamily="34" typeface="Arial"/>
                  <a:cs charset="0" panose="020B0604020202020204" pitchFamily="34" typeface="Arial"/>
                </a:rPr>
                <a:t>Bước 3</a:t>
              </a:r>
            </a:p>
            <a:p>
              <a:pPr algn="ctr"/>
              <a:r>
                <a:rPr lang="en-US" sz="1600">
                  <a:uFillTx/>
                  <a:latin charset="0" panose="020B0604020202020204" pitchFamily="34" typeface="Arial"/>
                  <a:cs charset="0" panose="020B0604020202020204" pitchFamily="34" typeface="Arial"/>
                </a:rPr>
                <a:t>Phối hợp 3 thuốc +</a:t>
              </a:r>
            </a:p>
            <a:p>
              <a:pPr algn="ctr"/>
              <a:r>
                <a:rPr lang="en-US" sz="1600">
                  <a:uFillTx/>
                  <a:latin charset="0" panose="020B0604020202020204" pitchFamily="34" typeface="Arial"/>
                  <a:cs charset="0" panose="020B0604020202020204" pitchFamily="34" typeface="Arial"/>
                </a:rPr>
                <a:t>spironolacton </a:t>
              </a:r>
            </a:p>
            <a:p>
              <a:pPr algn="ctr"/>
              <a:r>
                <a:rPr lang="en-US" sz="1600">
                  <a:uFillTx/>
                  <a:latin charset="0" panose="020B0604020202020204" pitchFamily="34" typeface="Arial"/>
                  <a:cs charset="0" panose="020B0604020202020204" pitchFamily="34" typeface="Arial"/>
                </a:rPr>
                <a:t>hoặc thuốc khác </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0" name="Rounded 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3383385"/>
              <a:ext cx="3169049" cy="976817"/>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THA kháng trị</a:t>
              </a:r>
            </a:p>
            <a:p>
              <a:pPr algn="ctr"/>
              <a:r>
                <a:rPr lang="en-US" sz="1600">
                  <a:solidFill>
                    <a:schemeClr val="tx1"/>
                  </a:solidFill>
                  <a:uFillTx/>
                  <a:latin charset="0" panose="020B0604020202020204" pitchFamily="34" typeface="Arial"/>
                  <a:cs charset="0" panose="020B0604020202020204" pitchFamily="34" typeface="Arial"/>
                </a:rPr>
                <a:t>Thêm spironolacton (25-50mg/ngày) hoặc thuốc lợi tiểu khác, chẹn alpha, chẹn beta</a:t>
              </a:r>
              <a:endParaRPr lang="vi-VN" sz="1600">
                <a:solidFill>
                  <a:schemeClr val="tx1"/>
                </a:solidFill>
                <a:uFillTx/>
                <a:latin charset="0" panose="020B0604020202020204" pitchFamily="34" typeface="Arial"/>
                <a:cs charset="0" panose="020B0604020202020204" pitchFamily="34" typeface="Arial"/>
              </a:endParaRPr>
            </a:p>
          </p:txBody>
        </p:sp>
      </p:grpSp>
      <p:grpSp>
        <p:nvGrpSpPr>
          <p:cNvPr xmlns:c="http://schemas.openxmlformats.org/drawingml/2006/chart" xmlns:pic="http://schemas.openxmlformats.org/drawingml/2006/picture" xmlns:dgm="http://schemas.openxmlformats.org/drawingml/2006/diagram" id="20" name="Group 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9621" y="2630197"/>
            <a:ext cx="8929690" cy="1077218"/>
            <a:chOff x="49621" y="2630197"/>
            <a:chExt cx="8929690" cy="1077218"/>
          </a:xfrm>
        </p:grpSpPr>
        <p:grpSp>
          <p:nvGrpSpPr>
            <p:cNvPr xmlns:c="http://schemas.openxmlformats.org/drawingml/2006/chart" xmlns:pic="http://schemas.openxmlformats.org/drawingml/2006/picture" xmlns:dgm="http://schemas.openxmlformats.org/drawingml/2006/diagram" id="17" name="Group 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9621" y="2808806"/>
              <a:ext cx="6364260" cy="720000"/>
              <a:chOff x="36540" y="2221860"/>
              <a:chExt cx="6364260" cy="720000"/>
            </a:xfrm>
          </p:grpSpPr>
          <p:sp>
            <p:nvSpPr>
              <p:cNvPr xmlns:c="http://schemas.openxmlformats.org/drawingml/2006/chart" xmlns:pic="http://schemas.openxmlformats.org/drawingml/2006/picture" xmlns:dgm="http://schemas.openxmlformats.org/drawingml/2006/diagram" id="11" name="Rounded Rectangl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2221860"/>
                <a:ext cx="316904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Phối hợp 3 của các thuốc trên</a:t>
                </a:r>
                <a:endParaRPr b="1" lang="vi-VN" sz="1600">
                  <a:solidFill>
                    <a:schemeClr val="tx1"/>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12" name="Picture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36540" y="2257860"/>
                <a:ext cx="1115166" cy="648000"/>
              </a:xfrm>
              <a:prstGeom prst="rect">
                <a:avLst/>
              </a:prstGeom>
            </p:spPr>
          </p:pic>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82823" y="2221860"/>
                <a:ext cx="1932741"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Bước 2</a:t>
                </a:r>
              </a:p>
              <a:p>
                <a:pPr algn="ctr"/>
                <a:r>
                  <a:rPr lang="en-US" sz="1600">
                    <a:uFillTx/>
                    <a:latin charset="0" panose="020B0604020202020204" pitchFamily="34" typeface="Arial"/>
                    <a:cs charset="0" panose="020B0604020202020204" pitchFamily="34" typeface="Arial"/>
                  </a:rPr>
                  <a:t>Phối hợp 3 thuốc</a:t>
                </a:r>
                <a:endParaRPr lang="vi-VN" sz="1600">
                  <a:uFillTx/>
                  <a:latin charset="0" panose="020B0604020202020204" pitchFamily="34" typeface="Arial"/>
                  <a:cs charset="0" panose="020B0604020202020204" pitchFamily="34" typeface="Arial"/>
                </a:endParaRPr>
              </a:p>
            </p:txBody>
          </p:sp>
        </p:grpSp>
        <p:sp>
          <p:nvSpPr>
            <p:cNvPr xmlns:c="http://schemas.openxmlformats.org/drawingml/2006/chart" xmlns:pic="http://schemas.openxmlformats.org/drawingml/2006/picture" xmlns:dgm="http://schemas.openxmlformats.org/drawingml/2006/diagram" id="19" name="TextBox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31508" y="2630197"/>
              <a:ext cx="2447803" cy="1077218"/>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lvl="0">
                <a:defRPr>
                  <a:uFillTx/>
                </a:defRPr>
              </a:pPr>
              <a:r>
                <a:rPr lang="vi-VN" spc="-30" sz="1600">
                  <a:solidFill>
                    <a:srgbClr val="231F20"/>
                  </a:solidFill>
                  <a:uFillTx/>
                  <a:cs typeface="Arial"/>
                </a:rPr>
                <a:t>Xem xét khởi trị khi HATTh ≥130 mmHg trên BN có nguy cơ tim mạch rất cao</a:t>
              </a:r>
              <a:endParaRPr dirty="0" lang="vi-VN" sz="1600">
                <a:solidFill>
                  <a:srgbClr val="000000"/>
                </a:solidFill>
                <a:uFillTx/>
                <a:cs typeface="Arial"/>
              </a:endParaRPr>
            </a:p>
          </p:txBody>
        </p:sp>
      </p:grpSp>
      <p:sp>
        <p:nvSpPr>
          <p:cNvPr xmlns:c="http://schemas.openxmlformats.org/drawingml/2006/chart" xmlns:pic="http://schemas.openxmlformats.org/drawingml/2006/picture" xmlns:dgm="http://schemas.openxmlformats.org/drawingml/2006/diagram" id="21" name="TextBox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7200" y="5612028"/>
            <a:ext cx="8334948" cy="707886"/>
          </a:xfrm>
          <a:prstGeom prst="rect">
            <a:avLst/>
          </a:prstGeom>
          <a:noFill/>
          <a:ln>
            <a:noFill/>
          </a:ln>
        </p:spPr>
        <p:txBody xmlns:c="http://schemas.openxmlformats.org/drawingml/2006/chart" xmlns:pic="http://schemas.openxmlformats.org/drawingml/2006/picture" xmlns:dgm="http://schemas.openxmlformats.org/drawingml/2006/diagram">
          <a:bodyPr rtlCol="0" wrap="square">
            <a:spAutoFit/>
          </a:bodyPr>
          <a:lstStyle/>
          <a:p>
            <a:pPr algn="ctr"/>
            <a:r>
              <a:rPr b="1" dirty="0" err="1" lang="en-US" sz="2000">
                <a:uFillTx/>
                <a:latin charset="0" panose="020B0604020202020204" pitchFamily="34" typeface="Arial"/>
                <a:cs charset="0" panose="020B0604020202020204" pitchFamily="34" typeface="Arial"/>
              </a:rPr>
              <a:t>Chiến</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lược</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điều</a:t>
            </a:r>
            <a:r>
              <a:rPr b="1" dirty="0" lang="en-US" sz="2000">
                <a:uFillTx/>
                <a:latin charset="0" panose="020B0604020202020204" pitchFamily="34" typeface="Arial"/>
                <a:cs charset="0" panose="020B0604020202020204" pitchFamily="34" typeface="Arial"/>
              </a:rPr>
              <a:t> trị </a:t>
            </a:r>
            <a:r>
              <a:rPr b="1" dirty="0" err="1" lang="en-US" sz="2000">
                <a:uFillTx/>
                <a:latin charset="0" panose="020B0604020202020204" pitchFamily="34" typeface="Arial"/>
                <a:cs charset="0" panose="020B0604020202020204" pitchFamily="34" typeface="Arial"/>
              </a:rPr>
              <a:t>dùng</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thuốc</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đối</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với</a:t>
            </a:r>
            <a:r>
              <a:rPr b="1" dirty="0" lang="en-US" sz="2000">
                <a:uFillTx/>
                <a:latin charset="0" panose="020B0604020202020204" pitchFamily="34" typeface="Arial"/>
                <a:cs charset="0" panose="020B0604020202020204" pitchFamily="34" typeface="Arial"/>
              </a:rPr>
              <a:t> </a:t>
            </a:r>
            <a:r>
              <a:rPr b="1" dirty="0" lang="en-US" sz="2000">
                <a:solidFill>
                  <a:srgbClr val="C00000"/>
                </a:solidFill>
                <a:uFillTx/>
                <a:latin charset="0" panose="020B0604020202020204" pitchFamily="34" typeface="Arial"/>
                <a:cs charset="0" panose="020B0604020202020204" pitchFamily="34" typeface="Arial"/>
              </a:rPr>
              <a:t>THA </a:t>
            </a:r>
            <a:r>
              <a:rPr b="1" err="1" lang="en-US" sz="2000">
                <a:solidFill>
                  <a:srgbClr val="C00000"/>
                </a:solidFill>
                <a:uFillTx/>
                <a:latin charset="0" panose="020B0604020202020204" pitchFamily="34" typeface="Arial"/>
                <a:cs charset="0" panose="020B0604020202020204" pitchFamily="34" typeface="Arial"/>
              </a:rPr>
              <a:t>kèm</a:t>
            </a:r>
            <a:r>
              <a:rPr b="1" lang="en-US" sz="2000">
                <a:solidFill>
                  <a:srgbClr val="C00000"/>
                </a:solidFill>
                <a:uFillTx/>
                <a:latin charset="0" panose="020B0604020202020204" pitchFamily="34" typeface="Arial"/>
                <a:cs charset="0" panose="020B0604020202020204" pitchFamily="34" typeface="Arial"/>
              </a:rPr>
              <a:t> </a:t>
            </a:r>
          </a:p>
          <a:p>
            <a:pPr algn="ctr"/>
            <a:r>
              <a:rPr b="1" lang="en-US" sz="2000">
                <a:solidFill>
                  <a:srgbClr val="C00000"/>
                </a:solidFill>
                <a:uFillTx/>
                <a:latin charset="0" panose="020B0604020202020204" pitchFamily="34" typeface="Arial"/>
                <a:cs charset="0" panose="020B0604020202020204" pitchFamily="34" typeface="Arial"/>
              </a:rPr>
              <a:t>bệnh </a:t>
            </a:r>
            <a:r>
              <a:rPr b="1" dirty="0" err="1" lang="en-US" sz="2000">
                <a:solidFill>
                  <a:srgbClr val="C00000"/>
                </a:solidFill>
                <a:uFillTx/>
                <a:latin charset="0" panose="020B0604020202020204" pitchFamily="34" typeface="Arial"/>
                <a:cs charset="0" panose="020B0604020202020204" pitchFamily="34" typeface="Arial"/>
              </a:rPr>
              <a:t>động</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mạch</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vành</a:t>
            </a:r>
            <a:endParaRPr b="1" dirty="0" lang="en-US" sz="20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22" name="Straight Arrow Connector 2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800600" y="1920240"/>
            <a:ext cx="0" cy="822960"/>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3" name="Straight Arrow Connector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800600" y="3611880"/>
            <a:ext cx="0" cy="731520"/>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4" name="TextBox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24280" y="6477000"/>
            <a:ext cx="4387272" cy="24622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dirty="0" lang="en-US" sz="1000">
                <a:solidFill>
                  <a:srgbClr val="000000"/>
                </a:solidFill>
                <a:uFillTx/>
              </a:rPr>
              <a:t>ESC Guideline Hypertension 2018</a:t>
            </a:r>
          </a:p>
        </p:txBody>
      </p:sp>
      <p:sp>
        <p:nvSpPr>
          <p:cNvPr xmlns:c="http://schemas.openxmlformats.org/drawingml/2006/chart" xmlns:pic="http://schemas.openxmlformats.org/drawingml/2006/picture" xmlns:dgm="http://schemas.openxmlformats.org/drawingml/2006/diagram" id="25"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152400"/>
            <a:ext cx="8986929" cy="6858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a:ln>
            <a:solidFill>
              <a:srgbClr val="0772BB"/>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dirty="0">
              <a:solidFill>
                <a:srgbClr val="00B0F0"/>
              </a:solidFill>
              <a:uFillTx/>
            </a:endParaRPr>
          </a:p>
        </p:txBody>
      </p:sp>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187" y="228600"/>
            <a:ext cx="90678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400">
                <a:solidFill>
                  <a:schemeClr val="bg1"/>
                </a:solidFill>
                <a:uFillTx/>
              </a:rPr>
              <a:t>CHIẾN LƯỢC DÙNG THUỐC TRONG ĐIỀU TRỊ THA THEO ESC/ESH 2018</a:t>
            </a:r>
            <a:endParaRPr b="1" dirty="0" lang="vi-VN" sz="2400">
              <a:solidFill>
                <a:schemeClr val="bg1"/>
              </a:solidFill>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2" name="Group 81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063933" y="1483638"/>
            <a:ext cx="4158086" cy="2539808"/>
            <a:chOff x="336" y="720"/>
            <a:chExt cx="5376" cy="3103"/>
          </a:xfrm>
          <a:solidFill>
            <a:srgbClr val="808080">
              <a:lumMod val="60000"/>
              <a:lumOff val="40000"/>
            </a:srgbClr>
          </a:solidFill>
        </p:grpSpPr>
        <p:sp>
          <p:nvSpPr>
            <p:cNvPr xmlns:c="http://schemas.openxmlformats.org/drawingml/2006/chart" xmlns:pic="http://schemas.openxmlformats.org/drawingml/2006/picture" xmlns:dgm="http://schemas.openxmlformats.org/drawingml/2006/diagram" id="2447" name="Rectangl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4200" y="2090"/>
              <a:ext cx="2" cy="2"/>
            </a:xfrm>
            <a:prstGeom prst="rect">
              <a:avLst/>
            </a:prstGeom>
            <a:grpFill/>
            <a:ln w="3175">
              <a:solidFill>
                <a:srgbClr val="F8F8F8"/>
              </a:solidFill>
              <a:miter lim="800000"/>
            </a:ln>
          </p:spPr>
          <p:txBody xmlns:c="http://schemas.openxmlformats.org/drawingml/2006/chart" xmlns:pic="http://schemas.openxmlformats.org/drawingml/2006/picture" xmlns:dgm="http://schemas.openxmlformats.org/drawingml/2006/diagram">
            <a:bodyPr/>
            <a:lstStyle/>
            <a:p>
              <a:pPr>
                <a:spcBef>
                  <a:spcPct val="15000"/>
                </a:spcBef>
                <a:spcAft>
                  <a:spcPct val="15000"/>
                </a:spcAft>
                <a:buClr>
                  <a:srgbClr val="263F8F"/>
                </a:buClr>
                <a:buFont charset="2" pitchFamily="2" typeface="Wingdings"/>
                <a:buNone/>
                <a:defRPr>
                  <a:uFillTx/>
                </a:defRPr>
              </a:pPr>
              <a:endParaRPr dirty="0" kern="0" kumimoji="1" lang="en-US" sz="1400">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48" name="Rectangle 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4200" y="2090"/>
              <a:ext cx="2" cy="2"/>
            </a:xfrm>
            <a:prstGeom prst="rect">
              <a:avLst/>
            </a:prstGeom>
            <a:grpFill/>
            <a:ln w="3175">
              <a:solidFill>
                <a:srgbClr val="F8F8F8"/>
              </a:solidFill>
              <a:miter lim="800000"/>
            </a:ln>
          </p:spPr>
          <p:txBody xmlns:c="http://schemas.openxmlformats.org/drawingml/2006/chart" xmlns:pic="http://schemas.openxmlformats.org/drawingml/2006/picture" xmlns:dgm="http://schemas.openxmlformats.org/drawingml/2006/diagram">
            <a:bodyPr/>
            <a:lstStyle/>
            <a:p>
              <a:pPr>
                <a:spcBef>
                  <a:spcPct val="15000"/>
                </a:spcBef>
                <a:spcAft>
                  <a:spcPct val="15000"/>
                </a:spcAft>
                <a:buClr>
                  <a:srgbClr val="263F8F"/>
                </a:buClr>
                <a:buFont charset="2" pitchFamily="2" typeface="Wingdings"/>
                <a:buNone/>
                <a:defRPr>
                  <a:uFillTx/>
                </a:defRPr>
              </a:pPr>
              <a:endParaRPr dirty="0" kern="0" kumimoji="1" lang="en-US" sz="1400">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49" name="Freeform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890" y="1343"/>
              <a:ext cx="3" cy="2"/>
            </a:xfrm>
            <a:custGeom>
              <a:avLst/>
              <a:gdLst>
                <a:gd fmla="*/ 0 w 3" name="T0"/>
                <a:gd fmla="*/ 0 h 2" name="T1"/>
                <a:gd fmla="*/ 3 w 3" name="T2"/>
                <a:gd fmla="*/ 0 h 2" name="T3"/>
                <a:gd fmla="*/ 2 w 3" name="T4"/>
                <a:gd fmla="*/ 2 h 2" name="T5"/>
                <a:gd fmla="*/ 0 w 3" name="T6"/>
                <a:gd fmla="*/ 0 h 2" name="T7"/>
                <a:gd fmla="*/ 0 60000 65536" name="T8"/>
                <a:gd fmla="*/ 0 60000 65536" name="T9"/>
                <a:gd fmla="*/ 0 60000 65536" name="T10"/>
                <a:gd fmla="*/ 0 60000 65536" name="T11"/>
                <a:gd fmla="*/ 0 w 3" name="T12"/>
                <a:gd fmla="*/ 0 h 2" name="T13"/>
                <a:gd fmla="*/ 3 w 3" name="T14"/>
                <a:gd fmla="*/ 2 h 2" name="T15"/>
              </a:gdLst>
              <a:ahLst/>
              <a:cxnLst>
                <a:cxn ang="T8">
                  <a:pos x="T0" y="T1"/>
                </a:cxn>
                <a:cxn ang="T9">
                  <a:pos x="T2" y="T3"/>
                </a:cxn>
                <a:cxn ang="T10">
                  <a:pos x="T4" y="T5"/>
                </a:cxn>
                <a:cxn ang="T11">
                  <a:pos x="T6" y="T7"/>
                </a:cxn>
              </a:cxnLst>
              <a:rect b="T15" l="T12" r="T14" t="T13"/>
              <a:pathLst>
                <a:path h="2" w="3">
                  <a:moveTo>
                    <a:pt x="0" y="0"/>
                  </a:moveTo>
                  <a:lnTo>
                    <a:pt x="3" y="0"/>
                  </a:lnTo>
                  <a:lnTo>
                    <a:pt x="2"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50" name="Freeform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82" y="2068"/>
              <a:ext cx="2" cy="3"/>
            </a:xfrm>
            <a:custGeom>
              <a:avLst/>
              <a:gdLst>
                <a:gd fmla="*/ 0 w 2" name="T0"/>
                <a:gd fmla="*/ 3 h 3" name="T1"/>
                <a:gd fmla="*/ 2 w 2" name="T2"/>
                <a:gd fmla="*/ 0 h 3" name="T3"/>
                <a:gd fmla="*/ 2 w 2" name="T4"/>
                <a:gd fmla="*/ 1 h 3" name="T5"/>
                <a:gd fmla="*/ 0 w 2" name="T6"/>
                <a:gd fmla="*/ 3 h 3" name="T7"/>
                <a:gd fmla="*/ 0 60000 65536" name="T8"/>
                <a:gd fmla="*/ 0 60000 65536" name="T9"/>
                <a:gd fmla="*/ 0 60000 65536" name="T10"/>
                <a:gd fmla="*/ 0 60000 65536" name="T11"/>
                <a:gd fmla="*/ 0 w 2" name="T12"/>
                <a:gd fmla="*/ 0 h 3" name="T13"/>
                <a:gd fmla="*/ 2 w 2" name="T14"/>
                <a:gd fmla="*/ 3 h 3" name="T15"/>
              </a:gdLst>
              <a:ahLst/>
              <a:cxnLst>
                <a:cxn ang="T8">
                  <a:pos x="T0" y="T1"/>
                </a:cxn>
                <a:cxn ang="T9">
                  <a:pos x="T2" y="T3"/>
                </a:cxn>
                <a:cxn ang="T10">
                  <a:pos x="T4" y="T5"/>
                </a:cxn>
                <a:cxn ang="T11">
                  <a:pos x="T6" y="T7"/>
                </a:cxn>
              </a:cxnLst>
              <a:rect b="T15" l="T12" r="T14" t="T13"/>
              <a:pathLst>
                <a:path h="3" w="2">
                  <a:moveTo>
                    <a:pt x="0" y="3"/>
                  </a:moveTo>
                  <a:lnTo>
                    <a:pt x="2" y="0"/>
                  </a:lnTo>
                  <a:lnTo>
                    <a:pt x="2"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51" name="Freeform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21" y="2065"/>
              <a:ext cx="1" cy="1"/>
            </a:xfrm>
            <a:custGeom>
              <a:avLst/>
              <a:gdLst>
                <a:gd fmla="*/ 1 w 1" name="T0"/>
                <a:gd fmla="*/ 0 h 1" name="T1"/>
                <a:gd fmla="*/ 1 w 1" name="T2"/>
                <a:gd fmla="*/ 1 h 1" name="T3"/>
                <a:gd fmla="*/ 0 w 1" name="T4"/>
                <a:gd fmla="*/ 1 h 1" name="T5"/>
                <a:gd fmla="*/ 1 w 1" name="T6"/>
                <a:gd fmla="*/ 0 h 1" name="T7"/>
                <a:gd fmla="*/ 0 60000 65536" name="T8"/>
                <a:gd fmla="*/ 0 60000 65536" name="T9"/>
                <a:gd fmla="*/ 0 60000 65536" name="T10"/>
                <a:gd fmla="*/ 0 60000 65536" name="T11"/>
                <a:gd fmla="*/ 0 w 1" name="T12"/>
                <a:gd fmla="*/ 0 h 1" name="T13"/>
                <a:gd fmla="*/ 1 w 1" name="T14"/>
                <a:gd fmla="*/ 1 h 1" name="T15"/>
              </a:gdLst>
              <a:ahLst/>
              <a:cxnLst>
                <a:cxn ang="T8">
                  <a:pos x="T0" y="T1"/>
                </a:cxn>
                <a:cxn ang="T9">
                  <a:pos x="T2" y="T3"/>
                </a:cxn>
                <a:cxn ang="T10">
                  <a:pos x="T4" y="T5"/>
                </a:cxn>
                <a:cxn ang="T11">
                  <a:pos x="T6" y="T7"/>
                </a:cxn>
              </a:cxnLst>
              <a:rect b="T15" l="T12" r="T14" t="T13"/>
              <a:pathLst>
                <a:path h="1" w="1">
                  <a:moveTo>
                    <a:pt x="1" y="0"/>
                  </a:moveTo>
                  <a:lnTo>
                    <a:pt x="1" y="1"/>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52" name="Freeform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21" y="2065"/>
              <a:ext cx="1" cy="1"/>
            </a:xfrm>
            <a:custGeom>
              <a:avLst/>
              <a:gdLst>
                <a:gd fmla="*/ 0 w 1" name="T0"/>
                <a:gd fmla="*/ 1 h 1" name="T1"/>
                <a:gd fmla="*/ 0 w 1" name="T2"/>
                <a:gd fmla="*/ 0 h 1" name="T3"/>
                <a:gd fmla="*/ 1 w 1" name="T4"/>
                <a:gd fmla="*/ 0 h 1" name="T5"/>
                <a:gd fmla="*/ 0 w 1" name="T6"/>
                <a:gd fmla="*/ 1 h 1" name="T7"/>
                <a:gd fmla="*/ 0 60000 65536" name="T8"/>
                <a:gd fmla="*/ 0 60000 65536" name="T9"/>
                <a:gd fmla="*/ 0 60000 65536" name="T10"/>
                <a:gd fmla="*/ 0 60000 65536" name="T11"/>
                <a:gd fmla="*/ 0 w 1" name="T12"/>
                <a:gd fmla="*/ 0 h 1" name="T13"/>
                <a:gd fmla="*/ 1 w 1" name="T14"/>
                <a:gd fmla="*/ 1 h 1" name="T15"/>
              </a:gdLst>
              <a:ahLst/>
              <a:cxnLst>
                <a:cxn ang="T8">
                  <a:pos x="T0" y="T1"/>
                </a:cxn>
                <a:cxn ang="T9">
                  <a:pos x="T2" y="T3"/>
                </a:cxn>
                <a:cxn ang="T10">
                  <a:pos x="T4" y="T5"/>
                </a:cxn>
                <a:cxn ang="T11">
                  <a:pos x="T6" y="T7"/>
                </a:cxn>
              </a:cxnLst>
              <a:rect b="T15" l="T12" r="T14" t="T13"/>
              <a:pathLst>
                <a:path h="1" w="1">
                  <a:moveTo>
                    <a:pt x="0" y="1"/>
                  </a:moveTo>
                  <a:lnTo>
                    <a:pt x="0" y="0"/>
                  </a:lnTo>
                  <a:lnTo>
                    <a:pt x="1"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nvGrpSpPr>
            <p:cNvPr xmlns:c="http://schemas.openxmlformats.org/drawingml/2006/chart" xmlns:pic="http://schemas.openxmlformats.org/drawingml/2006/picture" xmlns:dgm="http://schemas.openxmlformats.org/drawingml/2006/diagram" id="5" name="Group 1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36" y="720"/>
              <a:ext cx="2343" cy="1883"/>
              <a:chOff x="1384" y="1159"/>
              <a:chExt cx="1511" cy="1214"/>
            </a:xfrm>
            <a:grpFill/>
          </p:grpSpPr>
          <p:sp>
            <p:nvSpPr>
              <p:cNvPr xmlns:c="http://schemas.openxmlformats.org/drawingml/2006/chart" xmlns:pic="http://schemas.openxmlformats.org/drawingml/2006/picture" xmlns:dgm="http://schemas.openxmlformats.org/drawingml/2006/diagram" id="3068" name="Freeform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01" y="1445"/>
                <a:ext cx="791" cy="539"/>
              </a:xfrm>
              <a:custGeom>
                <a:avLst/>
                <a:gdLst>
                  <a:gd fmla="*/ 136 w 791" name="T0"/>
                  <a:gd fmla="*/ 405 h 539" name="T1"/>
                  <a:gd fmla="*/ 113 w 791" name="T2"/>
                  <a:gd fmla="*/ 367 h 539" name="T3"/>
                  <a:gd fmla="*/ 104 w 791" name="T4"/>
                  <a:gd fmla="*/ 319 h 539" name="T5"/>
                  <a:gd fmla="*/ 21 w 791" name="T6"/>
                  <a:gd fmla="*/ 237 h 539" name="T7"/>
                  <a:gd fmla="*/ 32 w 791" name="T8"/>
                  <a:gd fmla="*/ 55 h 539" name="T9"/>
                  <a:gd fmla="*/ 61 w 791" name="T10"/>
                  <a:gd fmla="*/ 44 h 539" name="T11"/>
                  <a:gd fmla="*/ 101 w 791" name="T12"/>
                  <a:gd fmla="*/ 36 h 539" name="T13"/>
                  <a:gd fmla="*/ 73 w 791" name="T14"/>
                  <a:gd fmla="*/ 58 h 539" name="T15"/>
                  <a:gd fmla="*/ 119 w 791" name="T16"/>
                  <a:gd fmla="*/ 33 h 539" name="T17"/>
                  <a:gd fmla="*/ 148 w 791" name="T18"/>
                  <a:gd fmla="*/ 43 h 539" name="T19"/>
                  <a:gd fmla="*/ 168 w 791" name="T20"/>
                  <a:gd fmla="*/ 44 h 539" name="T21"/>
                  <a:gd fmla="*/ 233 w 791" name="T22"/>
                  <a:gd fmla="*/ 54 h 539" name="T23"/>
                  <a:gd fmla="*/ 268 w 791" name="T24"/>
                  <a:gd fmla="*/ 76 h 539" name="T25"/>
                  <a:gd fmla="*/ 312 w 791" name="T26"/>
                  <a:gd fmla="*/ 92 h 539" name="T27"/>
                  <a:gd fmla="*/ 331 w 791" name="T28"/>
                  <a:gd fmla="*/ 62 h 539" name="T29"/>
                  <a:gd fmla="*/ 388 w 791" name="T30"/>
                  <a:gd fmla="*/ 74 h 539" name="T31"/>
                  <a:gd fmla="*/ 417 w 791" name="T32"/>
                  <a:gd fmla="*/ 79 h 539" name="T33"/>
                  <a:gd fmla="*/ 440 w 791" name="T34"/>
                  <a:gd fmla="*/ 55 h 539" name="T35"/>
                  <a:gd fmla="*/ 427 w 791" name="T36"/>
                  <a:gd fmla="*/ 41 h 539" name="T37"/>
                  <a:gd fmla="*/ 419 w 791" name="T38"/>
                  <a:gd fmla="*/ 10 h 539" name="T39"/>
                  <a:gd fmla="*/ 445 w 791" name="T40"/>
                  <a:gd fmla="*/ 5 h 539" name="T41"/>
                  <a:gd fmla="*/ 458 w 791" name="T42"/>
                  <a:gd fmla="*/ 44 h 539" name="T43"/>
                  <a:gd fmla="*/ 478 w 791" name="T44"/>
                  <a:gd fmla="*/ 58 h 539" name="T45"/>
                  <a:gd fmla="*/ 502 w 791" name="T46"/>
                  <a:gd fmla="*/ 83 h 539" name="T47"/>
                  <a:gd fmla="*/ 519 w 791" name="T48"/>
                  <a:gd fmla="*/ 41 h 539" name="T49"/>
                  <a:gd fmla="*/ 553 w 791" name="T50"/>
                  <a:gd fmla="*/ 49 h 539" name="T51"/>
                  <a:gd fmla="*/ 552 w 791" name="T52"/>
                  <a:gd fmla="*/ 85 h 539" name="T53"/>
                  <a:gd fmla="*/ 531 w 791" name="T54"/>
                  <a:gd fmla="*/ 95 h 539" name="T55"/>
                  <a:gd fmla="*/ 513 w 791" name="T56"/>
                  <a:gd fmla="*/ 109 h 539" name="T57"/>
                  <a:gd fmla="*/ 499 w 791" name="T58"/>
                  <a:gd fmla="*/ 127 h 539" name="T59"/>
                  <a:gd fmla="*/ 465 w 791" name="T60"/>
                  <a:gd fmla="*/ 161 h 539" name="T61"/>
                  <a:gd fmla="*/ 450 w 791" name="T62"/>
                  <a:gd fmla="*/ 190 h 539" name="T63"/>
                  <a:gd fmla="*/ 436 w 791" name="T64"/>
                  <a:gd fmla="*/ 263 h 539" name="T65"/>
                  <a:gd fmla="*/ 475 w 791" name="T66"/>
                  <a:gd fmla="*/ 296 h 539" name="T67"/>
                  <a:gd fmla="*/ 527 w 791" name="T68"/>
                  <a:gd fmla="*/ 330 h 539" name="T69"/>
                  <a:gd fmla="*/ 552 w 791" name="T70"/>
                  <a:gd fmla="*/ 383 h 539" name="T71"/>
                  <a:gd fmla="*/ 581 w 791" name="T72"/>
                  <a:gd fmla="*/ 379 h 539" name="T73"/>
                  <a:gd fmla="*/ 588 w 791" name="T74"/>
                  <a:gd fmla="*/ 327 h 539" name="T75"/>
                  <a:gd fmla="*/ 588 w 791" name="T76"/>
                  <a:gd fmla="*/ 247 h 539" name="T77"/>
                  <a:gd fmla="*/ 583 w 791" name="T78"/>
                  <a:gd fmla="*/ 189 h 539" name="T79"/>
                  <a:gd fmla="*/ 630 w 791" name="T80"/>
                  <a:gd fmla="*/ 197 h 539" name="T81"/>
                  <a:gd fmla="*/ 664 w 791" name="T82"/>
                  <a:gd fmla="*/ 225 h 539" name="T83"/>
                  <a:gd fmla="*/ 657 w 791" name="T84"/>
                  <a:gd fmla="*/ 253 h 539" name="T85"/>
                  <a:gd fmla="*/ 675 w 791" name="T86"/>
                  <a:gd fmla="*/ 274 h 539" name="T87"/>
                  <a:gd fmla="*/ 700 w 791" name="T88"/>
                  <a:gd fmla="*/ 245 h 539" name="T89"/>
                  <a:gd fmla="*/ 726 w 791" name="T90"/>
                  <a:gd fmla="*/ 271 h 539" name="T91"/>
                  <a:gd fmla="*/ 743 w 791" name="T92"/>
                  <a:gd fmla="*/ 318 h 539" name="T93"/>
                  <a:gd fmla="*/ 755 w 791" name="T94"/>
                  <a:gd fmla="*/ 355 h 539" name="T95"/>
                  <a:gd fmla="*/ 774 w 791" name="T96"/>
                  <a:gd fmla="*/ 358 h 539" name="T97"/>
                  <a:gd fmla="*/ 769 w 791" name="T98"/>
                  <a:gd fmla="*/ 396 h 539" name="T99"/>
                  <a:gd fmla="*/ 698 w 791" name="T100"/>
                  <a:gd fmla="*/ 416 h 539" name="T101"/>
                  <a:gd fmla="*/ 647 w 791" name="T102"/>
                  <a:gd fmla="*/ 468 h 539" name="T103"/>
                  <a:gd fmla="*/ 701 w 791" name="T104"/>
                  <a:gd fmla="*/ 429 h 539" name="T105"/>
                  <a:gd fmla="*/ 699 w 791" name="T106"/>
                  <a:gd fmla="*/ 455 h 539" name="T107"/>
                  <a:gd fmla="*/ 733 w 791" name="T108"/>
                  <a:gd fmla="*/ 487 h 539" name="T109"/>
                  <a:gd fmla="*/ 706 w 791" name="T110"/>
                  <a:gd fmla="*/ 510 h 539" name="T111"/>
                  <a:gd fmla="*/ 709 w 791" name="T112"/>
                  <a:gd fmla="*/ 488 h 539" name="T113"/>
                  <a:gd fmla="*/ 676 w 791" name="T114"/>
                  <a:gd fmla="*/ 478 h 539" name="T115"/>
                  <a:gd fmla="*/ 575 w 791" name="T116"/>
                  <a:gd fmla="*/ 516 h 539" name="T117"/>
                  <a:gd fmla="*/ 470 w 791" name="T118"/>
                  <a:gd fmla="*/ 449 h 539"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w 791" name="T180"/>
                  <a:gd fmla="*/ 0 h 539" name="T181"/>
                  <a:gd fmla="*/ 791 w 791" name="T182"/>
                  <a:gd fmla="*/ 539 h 539" name="T1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b="T183" l="T180" r="T182" t="T181"/>
                <a:pathLst>
                  <a:path h="539" w="791">
                    <a:moveTo>
                      <a:pt x="174" y="437"/>
                    </a:moveTo>
                    <a:lnTo>
                      <a:pt x="169" y="434"/>
                    </a:lnTo>
                    <a:lnTo>
                      <a:pt x="164" y="426"/>
                    </a:lnTo>
                    <a:lnTo>
                      <a:pt x="161" y="426"/>
                    </a:lnTo>
                    <a:lnTo>
                      <a:pt x="159" y="421"/>
                    </a:lnTo>
                    <a:lnTo>
                      <a:pt x="153" y="419"/>
                    </a:lnTo>
                    <a:lnTo>
                      <a:pt x="150" y="413"/>
                    </a:lnTo>
                    <a:lnTo>
                      <a:pt x="146" y="411"/>
                    </a:lnTo>
                    <a:lnTo>
                      <a:pt x="140" y="411"/>
                    </a:lnTo>
                    <a:lnTo>
                      <a:pt x="136" y="405"/>
                    </a:lnTo>
                    <a:lnTo>
                      <a:pt x="128" y="403"/>
                    </a:lnTo>
                    <a:lnTo>
                      <a:pt x="123" y="399"/>
                    </a:lnTo>
                    <a:lnTo>
                      <a:pt x="122" y="391"/>
                    </a:lnTo>
                    <a:lnTo>
                      <a:pt x="122" y="383"/>
                    </a:lnTo>
                    <a:lnTo>
                      <a:pt x="120" y="379"/>
                    </a:lnTo>
                    <a:lnTo>
                      <a:pt x="119" y="374"/>
                    </a:lnTo>
                    <a:lnTo>
                      <a:pt x="115" y="375"/>
                    </a:lnTo>
                    <a:lnTo>
                      <a:pt x="110" y="374"/>
                    </a:lnTo>
                    <a:lnTo>
                      <a:pt x="110" y="369"/>
                    </a:lnTo>
                    <a:lnTo>
                      <a:pt x="113" y="367"/>
                    </a:lnTo>
                    <a:lnTo>
                      <a:pt x="112" y="360"/>
                    </a:lnTo>
                    <a:lnTo>
                      <a:pt x="109" y="360"/>
                    </a:lnTo>
                    <a:lnTo>
                      <a:pt x="107" y="363"/>
                    </a:lnTo>
                    <a:lnTo>
                      <a:pt x="103" y="360"/>
                    </a:lnTo>
                    <a:lnTo>
                      <a:pt x="101" y="355"/>
                    </a:lnTo>
                    <a:lnTo>
                      <a:pt x="100" y="346"/>
                    </a:lnTo>
                    <a:lnTo>
                      <a:pt x="101" y="340"/>
                    </a:lnTo>
                    <a:lnTo>
                      <a:pt x="103" y="336"/>
                    </a:lnTo>
                    <a:lnTo>
                      <a:pt x="102" y="328"/>
                    </a:lnTo>
                    <a:lnTo>
                      <a:pt x="104" y="319"/>
                    </a:lnTo>
                    <a:lnTo>
                      <a:pt x="92" y="310"/>
                    </a:lnTo>
                    <a:lnTo>
                      <a:pt x="85" y="303"/>
                    </a:lnTo>
                    <a:lnTo>
                      <a:pt x="73" y="273"/>
                    </a:lnTo>
                    <a:lnTo>
                      <a:pt x="67" y="268"/>
                    </a:lnTo>
                    <a:lnTo>
                      <a:pt x="60" y="255"/>
                    </a:lnTo>
                    <a:lnTo>
                      <a:pt x="53" y="249"/>
                    </a:lnTo>
                    <a:lnTo>
                      <a:pt x="46" y="251"/>
                    </a:lnTo>
                    <a:lnTo>
                      <a:pt x="39" y="260"/>
                    </a:lnTo>
                    <a:lnTo>
                      <a:pt x="35" y="260"/>
                    </a:lnTo>
                    <a:lnTo>
                      <a:pt x="21" y="237"/>
                    </a:lnTo>
                    <a:lnTo>
                      <a:pt x="17" y="231"/>
                    </a:lnTo>
                    <a:lnTo>
                      <a:pt x="13" y="234"/>
                    </a:lnTo>
                    <a:lnTo>
                      <a:pt x="11" y="240"/>
                    </a:lnTo>
                    <a:lnTo>
                      <a:pt x="0" y="233"/>
                    </a:lnTo>
                    <a:lnTo>
                      <a:pt x="0" y="45"/>
                    </a:lnTo>
                    <a:lnTo>
                      <a:pt x="3" y="45"/>
                    </a:lnTo>
                    <a:lnTo>
                      <a:pt x="5" y="46"/>
                    </a:lnTo>
                    <a:lnTo>
                      <a:pt x="17" y="46"/>
                    </a:lnTo>
                    <a:lnTo>
                      <a:pt x="24" y="51"/>
                    </a:lnTo>
                    <a:lnTo>
                      <a:pt x="32" y="55"/>
                    </a:lnTo>
                    <a:lnTo>
                      <a:pt x="39" y="55"/>
                    </a:lnTo>
                    <a:lnTo>
                      <a:pt x="45" y="58"/>
                    </a:lnTo>
                    <a:lnTo>
                      <a:pt x="54" y="60"/>
                    </a:lnTo>
                    <a:lnTo>
                      <a:pt x="56" y="59"/>
                    </a:lnTo>
                    <a:lnTo>
                      <a:pt x="56" y="57"/>
                    </a:lnTo>
                    <a:lnTo>
                      <a:pt x="50" y="55"/>
                    </a:lnTo>
                    <a:lnTo>
                      <a:pt x="48" y="52"/>
                    </a:lnTo>
                    <a:lnTo>
                      <a:pt x="53" y="49"/>
                    </a:lnTo>
                    <a:lnTo>
                      <a:pt x="56" y="49"/>
                    </a:lnTo>
                    <a:lnTo>
                      <a:pt x="61" y="44"/>
                    </a:lnTo>
                    <a:lnTo>
                      <a:pt x="68" y="45"/>
                    </a:lnTo>
                    <a:lnTo>
                      <a:pt x="67" y="47"/>
                    </a:lnTo>
                    <a:lnTo>
                      <a:pt x="73" y="47"/>
                    </a:lnTo>
                    <a:lnTo>
                      <a:pt x="74" y="45"/>
                    </a:lnTo>
                    <a:lnTo>
                      <a:pt x="81" y="42"/>
                    </a:lnTo>
                    <a:lnTo>
                      <a:pt x="86" y="42"/>
                    </a:lnTo>
                    <a:lnTo>
                      <a:pt x="91" y="38"/>
                    </a:lnTo>
                    <a:lnTo>
                      <a:pt x="94" y="38"/>
                    </a:lnTo>
                    <a:lnTo>
                      <a:pt x="99" y="35"/>
                    </a:lnTo>
                    <a:lnTo>
                      <a:pt x="101" y="36"/>
                    </a:lnTo>
                    <a:lnTo>
                      <a:pt x="106" y="35"/>
                    </a:lnTo>
                    <a:lnTo>
                      <a:pt x="106" y="37"/>
                    </a:lnTo>
                    <a:lnTo>
                      <a:pt x="94" y="43"/>
                    </a:lnTo>
                    <a:lnTo>
                      <a:pt x="89" y="43"/>
                    </a:lnTo>
                    <a:lnTo>
                      <a:pt x="81" y="47"/>
                    </a:lnTo>
                    <a:lnTo>
                      <a:pt x="80" y="50"/>
                    </a:lnTo>
                    <a:lnTo>
                      <a:pt x="75" y="52"/>
                    </a:lnTo>
                    <a:lnTo>
                      <a:pt x="75" y="53"/>
                    </a:lnTo>
                    <a:lnTo>
                      <a:pt x="72" y="55"/>
                    </a:lnTo>
                    <a:lnTo>
                      <a:pt x="73" y="58"/>
                    </a:lnTo>
                    <a:lnTo>
                      <a:pt x="79" y="57"/>
                    </a:lnTo>
                    <a:lnTo>
                      <a:pt x="81" y="53"/>
                    </a:lnTo>
                    <a:lnTo>
                      <a:pt x="92" y="47"/>
                    </a:lnTo>
                    <a:lnTo>
                      <a:pt x="94" y="48"/>
                    </a:lnTo>
                    <a:lnTo>
                      <a:pt x="99" y="43"/>
                    </a:lnTo>
                    <a:lnTo>
                      <a:pt x="109" y="40"/>
                    </a:lnTo>
                    <a:lnTo>
                      <a:pt x="113" y="38"/>
                    </a:lnTo>
                    <a:lnTo>
                      <a:pt x="113" y="41"/>
                    </a:lnTo>
                    <a:lnTo>
                      <a:pt x="119" y="37"/>
                    </a:lnTo>
                    <a:lnTo>
                      <a:pt x="119" y="33"/>
                    </a:lnTo>
                    <a:lnTo>
                      <a:pt x="122" y="33"/>
                    </a:lnTo>
                    <a:lnTo>
                      <a:pt x="123" y="32"/>
                    </a:lnTo>
                    <a:lnTo>
                      <a:pt x="120" y="30"/>
                    </a:lnTo>
                    <a:lnTo>
                      <a:pt x="120" y="26"/>
                    </a:lnTo>
                    <a:lnTo>
                      <a:pt x="132" y="35"/>
                    </a:lnTo>
                    <a:lnTo>
                      <a:pt x="132" y="41"/>
                    </a:lnTo>
                    <a:lnTo>
                      <a:pt x="140" y="47"/>
                    </a:lnTo>
                    <a:lnTo>
                      <a:pt x="145" y="49"/>
                    </a:lnTo>
                    <a:lnTo>
                      <a:pt x="146" y="43"/>
                    </a:lnTo>
                    <a:lnTo>
                      <a:pt x="148" y="43"/>
                    </a:lnTo>
                    <a:lnTo>
                      <a:pt x="147" y="37"/>
                    </a:lnTo>
                    <a:lnTo>
                      <a:pt x="155" y="34"/>
                    </a:lnTo>
                    <a:lnTo>
                      <a:pt x="156" y="38"/>
                    </a:lnTo>
                    <a:lnTo>
                      <a:pt x="154" y="39"/>
                    </a:lnTo>
                    <a:lnTo>
                      <a:pt x="153" y="41"/>
                    </a:lnTo>
                    <a:lnTo>
                      <a:pt x="158" y="43"/>
                    </a:lnTo>
                    <a:lnTo>
                      <a:pt x="155" y="47"/>
                    </a:lnTo>
                    <a:lnTo>
                      <a:pt x="155" y="48"/>
                    </a:lnTo>
                    <a:lnTo>
                      <a:pt x="162" y="49"/>
                    </a:lnTo>
                    <a:lnTo>
                      <a:pt x="168" y="44"/>
                    </a:lnTo>
                    <a:lnTo>
                      <a:pt x="168" y="40"/>
                    </a:lnTo>
                    <a:lnTo>
                      <a:pt x="178" y="39"/>
                    </a:lnTo>
                    <a:lnTo>
                      <a:pt x="193" y="48"/>
                    </a:lnTo>
                    <a:lnTo>
                      <a:pt x="197" y="48"/>
                    </a:lnTo>
                    <a:lnTo>
                      <a:pt x="206" y="50"/>
                    </a:lnTo>
                    <a:lnTo>
                      <a:pt x="215" y="54"/>
                    </a:lnTo>
                    <a:lnTo>
                      <a:pt x="220" y="54"/>
                    </a:lnTo>
                    <a:lnTo>
                      <a:pt x="226" y="55"/>
                    </a:lnTo>
                    <a:lnTo>
                      <a:pt x="232" y="55"/>
                    </a:lnTo>
                    <a:lnTo>
                      <a:pt x="233" y="54"/>
                    </a:lnTo>
                    <a:lnTo>
                      <a:pt x="239" y="54"/>
                    </a:lnTo>
                    <a:lnTo>
                      <a:pt x="253" y="64"/>
                    </a:lnTo>
                    <a:lnTo>
                      <a:pt x="245" y="66"/>
                    </a:lnTo>
                    <a:lnTo>
                      <a:pt x="244" y="67"/>
                    </a:lnTo>
                    <a:lnTo>
                      <a:pt x="240" y="69"/>
                    </a:lnTo>
                    <a:lnTo>
                      <a:pt x="238" y="71"/>
                    </a:lnTo>
                    <a:lnTo>
                      <a:pt x="240" y="73"/>
                    </a:lnTo>
                    <a:lnTo>
                      <a:pt x="249" y="74"/>
                    </a:lnTo>
                    <a:lnTo>
                      <a:pt x="253" y="75"/>
                    </a:lnTo>
                    <a:lnTo>
                      <a:pt x="268" y="76"/>
                    </a:lnTo>
                    <a:lnTo>
                      <a:pt x="276" y="75"/>
                    </a:lnTo>
                    <a:lnTo>
                      <a:pt x="288" y="71"/>
                    </a:lnTo>
                    <a:lnTo>
                      <a:pt x="291" y="73"/>
                    </a:lnTo>
                    <a:lnTo>
                      <a:pt x="296" y="74"/>
                    </a:lnTo>
                    <a:lnTo>
                      <a:pt x="300" y="78"/>
                    </a:lnTo>
                    <a:lnTo>
                      <a:pt x="302" y="78"/>
                    </a:lnTo>
                    <a:lnTo>
                      <a:pt x="307" y="82"/>
                    </a:lnTo>
                    <a:lnTo>
                      <a:pt x="304" y="86"/>
                    </a:lnTo>
                    <a:lnTo>
                      <a:pt x="306" y="89"/>
                    </a:lnTo>
                    <a:lnTo>
                      <a:pt x="312" y="92"/>
                    </a:lnTo>
                    <a:lnTo>
                      <a:pt x="312" y="87"/>
                    </a:lnTo>
                    <a:lnTo>
                      <a:pt x="316" y="85"/>
                    </a:lnTo>
                    <a:lnTo>
                      <a:pt x="312" y="82"/>
                    </a:lnTo>
                    <a:lnTo>
                      <a:pt x="308" y="75"/>
                    </a:lnTo>
                    <a:lnTo>
                      <a:pt x="310" y="70"/>
                    </a:lnTo>
                    <a:lnTo>
                      <a:pt x="318" y="70"/>
                    </a:lnTo>
                    <a:lnTo>
                      <a:pt x="326" y="64"/>
                    </a:lnTo>
                    <a:lnTo>
                      <a:pt x="326" y="62"/>
                    </a:lnTo>
                    <a:lnTo>
                      <a:pt x="329" y="61"/>
                    </a:lnTo>
                    <a:lnTo>
                      <a:pt x="331" y="62"/>
                    </a:lnTo>
                    <a:lnTo>
                      <a:pt x="332" y="64"/>
                    </a:lnTo>
                    <a:lnTo>
                      <a:pt x="339" y="69"/>
                    </a:lnTo>
                    <a:lnTo>
                      <a:pt x="343" y="69"/>
                    </a:lnTo>
                    <a:lnTo>
                      <a:pt x="352" y="69"/>
                    </a:lnTo>
                    <a:lnTo>
                      <a:pt x="355" y="73"/>
                    </a:lnTo>
                    <a:lnTo>
                      <a:pt x="364" y="75"/>
                    </a:lnTo>
                    <a:lnTo>
                      <a:pt x="367" y="73"/>
                    </a:lnTo>
                    <a:lnTo>
                      <a:pt x="372" y="74"/>
                    </a:lnTo>
                    <a:lnTo>
                      <a:pt x="383" y="72"/>
                    </a:lnTo>
                    <a:lnTo>
                      <a:pt x="388" y="74"/>
                    </a:lnTo>
                    <a:lnTo>
                      <a:pt x="392" y="74"/>
                    </a:lnTo>
                    <a:lnTo>
                      <a:pt x="395" y="64"/>
                    </a:lnTo>
                    <a:lnTo>
                      <a:pt x="401" y="64"/>
                    </a:lnTo>
                    <a:lnTo>
                      <a:pt x="404" y="62"/>
                    </a:lnTo>
                    <a:lnTo>
                      <a:pt x="408" y="64"/>
                    </a:lnTo>
                    <a:lnTo>
                      <a:pt x="415" y="67"/>
                    </a:lnTo>
                    <a:lnTo>
                      <a:pt x="419" y="68"/>
                    </a:lnTo>
                    <a:lnTo>
                      <a:pt x="419" y="72"/>
                    </a:lnTo>
                    <a:lnTo>
                      <a:pt x="416" y="74"/>
                    </a:lnTo>
                    <a:lnTo>
                      <a:pt x="417" y="79"/>
                    </a:lnTo>
                    <a:lnTo>
                      <a:pt x="425" y="81"/>
                    </a:lnTo>
                    <a:lnTo>
                      <a:pt x="427" y="78"/>
                    </a:lnTo>
                    <a:lnTo>
                      <a:pt x="422" y="73"/>
                    </a:lnTo>
                    <a:lnTo>
                      <a:pt x="423" y="70"/>
                    </a:lnTo>
                    <a:lnTo>
                      <a:pt x="428" y="68"/>
                    </a:lnTo>
                    <a:lnTo>
                      <a:pt x="432" y="68"/>
                    </a:lnTo>
                    <a:lnTo>
                      <a:pt x="436" y="65"/>
                    </a:lnTo>
                    <a:lnTo>
                      <a:pt x="440" y="62"/>
                    </a:lnTo>
                    <a:lnTo>
                      <a:pt x="443" y="58"/>
                    </a:lnTo>
                    <a:lnTo>
                      <a:pt x="440" y="55"/>
                    </a:lnTo>
                    <a:lnTo>
                      <a:pt x="438" y="56"/>
                    </a:lnTo>
                    <a:lnTo>
                      <a:pt x="434" y="58"/>
                    </a:lnTo>
                    <a:lnTo>
                      <a:pt x="431" y="56"/>
                    </a:lnTo>
                    <a:lnTo>
                      <a:pt x="434" y="49"/>
                    </a:lnTo>
                    <a:lnTo>
                      <a:pt x="441" y="46"/>
                    </a:lnTo>
                    <a:lnTo>
                      <a:pt x="440" y="44"/>
                    </a:lnTo>
                    <a:lnTo>
                      <a:pt x="436" y="45"/>
                    </a:lnTo>
                    <a:lnTo>
                      <a:pt x="431" y="44"/>
                    </a:lnTo>
                    <a:lnTo>
                      <a:pt x="430" y="41"/>
                    </a:lnTo>
                    <a:lnTo>
                      <a:pt x="427" y="41"/>
                    </a:lnTo>
                    <a:lnTo>
                      <a:pt x="423" y="40"/>
                    </a:lnTo>
                    <a:lnTo>
                      <a:pt x="417" y="37"/>
                    </a:lnTo>
                    <a:lnTo>
                      <a:pt x="413" y="34"/>
                    </a:lnTo>
                    <a:lnTo>
                      <a:pt x="415" y="26"/>
                    </a:lnTo>
                    <a:lnTo>
                      <a:pt x="419" y="26"/>
                    </a:lnTo>
                    <a:lnTo>
                      <a:pt x="419" y="24"/>
                    </a:lnTo>
                    <a:lnTo>
                      <a:pt x="417" y="24"/>
                    </a:lnTo>
                    <a:lnTo>
                      <a:pt x="413" y="21"/>
                    </a:lnTo>
                    <a:lnTo>
                      <a:pt x="417" y="11"/>
                    </a:lnTo>
                    <a:lnTo>
                      <a:pt x="419" y="10"/>
                    </a:lnTo>
                    <a:lnTo>
                      <a:pt x="421" y="11"/>
                    </a:lnTo>
                    <a:lnTo>
                      <a:pt x="425" y="8"/>
                    </a:lnTo>
                    <a:lnTo>
                      <a:pt x="421" y="6"/>
                    </a:lnTo>
                    <a:lnTo>
                      <a:pt x="424" y="3"/>
                    </a:lnTo>
                    <a:lnTo>
                      <a:pt x="427" y="3"/>
                    </a:lnTo>
                    <a:lnTo>
                      <a:pt x="429" y="0"/>
                    </a:lnTo>
                    <a:lnTo>
                      <a:pt x="433" y="1"/>
                    </a:lnTo>
                    <a:lnTo>
                      <a:pt x="436" y="3"/>
                    </a:lnTo>
                    <a:lnTo>
                      <a:pt x="440" y="4"/>
                    </a:lnTo>
                    <a:lnTo>
                      <a:pt x="445" y="5"/>
                    </a:lnTo>
                    <a:lnTo>
                      <a:pt x="447" y="10"/>
                    </a:lnTo>
                    <a:lnTo>
                      <a:pt x="449" y="11"/>
                    </a:lnTo>
                    <a:lnTo>
                      <a:pt x="449" y="20"/>
                    </a:lnTo>
                    <a:lnTo>
                      <a:pt x="460" y="30"/>
                    </a:lnTo>
                    <a:lnTo>
                      <a:pt x="460" y="34"/>
                    </a:lnTo>
                    <a:lnTo>
                      <a:pt x="455" y="34"/>
                    </a:lnTo>
                    <a:lnTo>
                      <a:pt x="453" y="34"/>
                    </a:lnTo>
                    <a:lnTo>
                      <a:pt x="454" y="37"/>
                    </a:lnTo>
                    <a:lnTo>
                      <a:pt x="451" y="40"/>
                    </a:lnTo>
                    <a:lnTo>
                      <a:pt x="458" y="44"/>
                    </a:lnTo>
                    <a:lnTo>
                      <a:pt x="465" y="43"/>
                    </a:lnTo>
                    <a:lnTo>
                      <a:pt x="470" y="46"/>
                    </a:lnTo>
                    <a:lnTo>
                      <a:pt x="471" y="48"/>
                    </a:lnTo>
                    <a:lnTo>
                      <a:pt x="466" y="48"/>
                    </a:lnTo>
                    <a:lnTo>
                      <a:pt x="464" y="50"/>
                    </a:lnTo>
                    <a:lnTo>
                      <a:pt x="471" y="55"/>
                    </a:lnTo>
                    <a:lnTo>
                      <a:pt x="471" y="63"/>
                    </a:lnTo>
                    <a:lnTo>
                      <a:pt x="473" y="65"/>
                    </a:lnTo>
                    <a:lnTo>
                      <a:pt x="477" y="64"/>
                    </a:lnTo>
                    <a:lnTo>
                      <a:pt x="478" y="58"/>
                    </a:lnTo>
                    <a:lnTo>
                      <a:pt x="478" y="54"/>
                    </a:lnTo>
                    <a:lnTo>
                      <a:pt x="483" y="51"/>
                    </a:lnTo>
                    <a:lnTo>
                      <a:pt x="485" y="53"/>
                    </a:lnTo>
                    <a:lnTo>
                      <a:pt x="494" y="58"/>
                    </a:lnTo>
                    <a:lnTo>
                      <a:pt x="496" y="62"/>
                    </a:lnTo>
                    <a:lnTo>
                      <a:pt x="497" y="65"/>
                    </a:lnTo>
                    <a:lnTo>
                      <a:pt x="492" y="66"/>
                    </a:lnTo>
                    <a:lnTo>
                      <a:pt x="491" y="75"/>
                    </a:lnTo>
                    <a:lnTo>
                      <a:pt x="500" y="83"/>
                    </a:lnTo>
                    <a:lnTo>
                      <a:pt x="502" y="83"/>
                    </a:lnTo>
                    <a:lnTo>
                      <a:pt x="502" y="79"/>
                    </a:lnTo>
                    <a:lnTo>
                      <a:pt x="507" y="78"/>
                    </a:lnTo>
                    <a:lnTo>
                      <a:pt x="509" y="75"/>
                    </a:lnTo>
                    <a:lnTo>
                      <a:pt x="513" y="69"/>
                    </a:lnTo>
                    <a:lnTo>
                      <a:pt x="515" y="63"/>
                    </a:lnTo>
                    <a:lnTo>
                      <a:pt x="516" y="58"/>
                    </a:lnTo>
                    <a:lnTo>
                      <a:pt x="521" y="55"/>
                    </a:lnTo>
                    <a:lnTo>
                      <a:pt x="521" y="52"/>
                    </a:lnTo>
                    <a:lnTo>
                      <a:pt x="519" y="51"/>
                    </a:lnTo>
                    <a:lnTo>
                      <a:pt x="519" y="41"/>
                    </a:lnTo>
                    <a:lnTo>
                      <a:pt x="521" y="40"/>
                    </a:lnTo>
                    <a:lnTo>
                      <a:pt x="527" y="39"/>
                    </a:lnTo>
                    <a:lnTo>
                      <a:pt x="531" y="41"/>
                    </a:lnTo>
                    <a:lnTo>
                      <a:pt x="536" y="42"/>
                    </a:lnTo>
                    <a:lnTo>
                      <a:pt x="544" y="42"/>
                    </a:lnTo>
                    <a:lnTo>
                      <a:pt x="547" y="43"/>
                    </a:lnTo>
                    <a:lnTo>
                      <a:pt x="544" y="45"/>
                    </a:lnTo>
                    <a:lnTo>
                      <a:pt x="546" y="47"/>
                    </a:lnTo>
                    <a:lnTo>
                      <a:pt x="549" y="49"/>
                    </a:lnTo>
                    <a:lnTo>
                      <a:pt x="553" y="49"/>
                    </a:lnTo>
                    <a:lnTo>
                      <a:pt x="554" y="52"/>
                    </a:lnTo>
                    <a:lnTo>
                      <a:pt x="551" y="56"/>
                    </a:lnTo>
                    <a:lnTo>
                      <a:pt x="555" y="59"/>
                    </a:lnTo>
                    <a:lnTo>
                      <a:pt x="553" y="64"/>
                    </a:lnTo>
                    <a:lnTo>
                      <a:pt x="548" y="64"/>
                    </a:lnTo>
                    <a:lnTo>
                      <a:pt x="546" y="65"/>
                    </a:lnTo>
                    <a:lnTo>
                      <a:pt x="548" y="70"/>
                    </a:lnTo>
                    <a:lnTo>
                      <a:pt x="552" y="72"/>
                    </a:lnTo>
                    <a:lnTo>
                      <a:pt x="557" y="78"/>
                    </a:lnTo>
                    <a:lnTo>
                      <a:pt x="552" y="85"/>
                    </a:lnTo>
                    <a:lnTo>
                      <a:pt x="552" y="89"/>
                    </a:lnTo>
                    <a:lnTo>
                      <a:pt x="544" y="92"/>
                    </a:lnTo>
                    <a:lnTo>
                      <a:pt x="540" y="95"/>
                    </a:lnTo>
                    <a:lnTo>
                      <a:pt x="535" y="94"/>
                    </a:lnTo>
                    <a:lnTo>
                      <a:pt x="532" y="90"/>
                    </a:lnTo>
                    <a:lnTo>
                      <a:pt x="529" y="88"/>
                    </a:lnTo>
                    <a:lnTo>
                      <a:pt x="525" y="87"/>
                    </a:lnTo>
                    <a:lnTo>
                      <a:pt x="523" y="88"/>
                    </a:lnTo>
                    <a:lnTo>
                      <a:pt x="525" y="90"/>
                    </a:lnTo>
                    <a:lnTo>
                      <a:pt x="531" y="95"/>
                    </a:lnTo>
                    <a:lnTo>
                      <a:pt x="531" y="99"/>
                    </a:lnTo>
                    <a:lnTo>
                      <a:pt x="525" y="101"/>
                    </a:lnTo>
                    <a:lnTo>
                      <a:pt x="521" y="101"/>
                    </a:lnTo>
                    <a:lnTo>
                      <a:pt x="517" y="99"/>
                    </a:lnTo>
                    <a:lnTo>
                      <a:pt x="515" y="94"/>
                    </a:lnTo>
                    <a:lnTo>
                      <a:pt x="508" y="94"/>
                    </a:lnTo>
                    <a:lnTo>
                      <a:pt x="507" y="98"/>
                    </a:lnTo>
                    <a:lnTo>
                      <a:pt x="510" y="101"/>
                    </a:lnTo>
                    <a:lnTo>
                      <a:pt x="514" y="101"/>
                    </a:lnTo>
                    <a:lnTo>
                      <a:pt x="513" y="109"/>
                    </a:lnTo>
                    <a:lnTo>
                      <a:pt x="506" y="115"/>
                    </a:lnTo>
                    <a:lnTo>
                      <a:pt x="500" y="121"/>
                    </a:lnTo>
                    <a:lnTo>
                      <a:pt x="492" y="120"/>
                    </a:lnTo>
                    <a:lnTo>
                      <a:pt x="485" y="113"/>
                    </a:lnTo>
                    <a:lnTo>
                      <a:pt x="477" y="110"/>
                    </a:lnTo>
                    <a:lnTo>
                      <a:pt x="474" y="112"/>
                    </a:lnTo>
                    <a:lnTo>
                      <a:pt x="478" y="115"/>
                    </a:lnTo>
                    <a:lnTo>
                      <a:pt x="487" y="124"/>
                    </a:lnTo>
                    <a:lnTo>
                      <a:pt x="496" y="125"/>
                    </a:lnTo>
                    <a:lnTo>
                      <a:pt x="499" y="127"/>
                    </a:lnTo>
                    <a:lnTo>
                      <a:pt x="501" y="131"/>
                    </a:lnTo>
                    <a:lnTo>
                      <a:pt x="499" y="139"/>
                    </a:lnTo>
                    <a:lnTo>
                      <a:pt x="498" y="144"/>
                    </a:lnTo>
                    <a:lnTo>
                      <a:pt x="493" y="149"/>
                    </a:lnTo>
                    <a:lnTo>
                      <a:pt x="489" y="157"/>
                    </a:lnTo>
                    <a:lnTo>
                      <a:pt x="482" y="158"/>
                    </a:lnTo>
                    <a:lnTo>
                      <a:pt x="479" y="155"/>
                    </a:lnTo>
                    <a:lnTo>
                      <a:pt x="474" y="162"/>
                    </a:lnTo>
                    <a:lnTo>
                      <a:pt x="468" y="162"/>
                    </a:lnTo>
                    <a:lnTo>
                      <a:pt x="465" y="161"/>
                    </a:lnTo>
                    <a:lnTo>
                      <a:pt x="461" y="162"/>
                    </a:lnTo>
                    <a:lnTo>
                      <a:pt x="466" y="167"/>
                    </a:lnTo>
                    <a:lnTo>
                      <a:pt x="470" y="172"/>
                    </a:lnTo>
                    <a:lnTo>
                      <a:pt x="470" y="176"/>
                    </a:lnTo>
                    <a:lnTo>
                      <a:pt x="462" y="179"/>
                    </a:lnTo>
                    <a:lnTo>
                      <a:pt x="458" y="179"/>
                    </a:lnTo>
                    <a:lnTo>
                      <a:pt x="456" y="177"/>
                    </a:lnTo>
                    <a:lnTo>
                      <a:pt x="454" y="180"/>
                    </a:lnTo>
                    <a:lnTo>
                      <a:pt x="456" y="188"/>
                    </a:lnTo>
                    <a:lnTo>
                      <a:pt x="450" y="190"/>
                    </a:lnTo>
                    <a:lnTo>
                      <a:pt x="448" y="197"/>
                    </a:lnTo>
                    <a:lnTo>
                      <a:pt x="444" y="198"/>
                    </a:lnTo>
                    <a:lnTo>
                      <a:pt x="443" y="203"/>
                    </a:lnTo>
                    <a:lnTo>
                      <a:pt x="438" y="208"/>
                    </a:lnTo>
                    <a:lnTo>
                      <a:pt x="436" y="219"/>
                    </a:lnTo>
                    <a:lnTo>
                      <a:pt x="431" y="227"/>
                    </a:lnTo>
                    <a:lnTo>
                      <a:pt x="430" y="243"/>
                    </a:lnTo>
                    <a:lnTo>
                      <a:pt x="430" y="245"/>
                    </a:lnTo>
                    <a:lnTo>
                      <a:pt x="430" y="256"/>
                    </a:lnTo>
                    <a:lnTo>
                      <a:pt x="436" y="263"/>
                    </a:lnTo>
                    <a:lnTo>
                      <a:pt x="443" y="264"/>
                    </a:lnTo>
                    <a:lnTo>
                      <a:pt x="447" y="266"/>
                    </a:lnTo>
                    <a:lnTo>
                      <a:pt x="450" y="281"/>
                    </a:lnTo>
                    <a:lnTo>
                      <a:pt x="454" y="288"/>
                    </a:lnTo>
                    <a:lnTo>
                      <a:pt x="452" y="296"/>
                    </a:lnTo>
                    <a:lnTo>
                      <a:pt x="452" y="298"/>
                    </a:lnTo>
                    <a:lnTo>
                      <a:pt x="461" y="294"/>
                    </a:lnTo>
                    <a:lnTo>
                      <a:pt x="468" y="294"/>
                    </a:lnTo>
                    <a:lnTo>
                      <a:pt x="471" y="296"/>
                    </a:lnTo>
                    <a:lnTo>
                      <a:pt x="475" y="296"/>
                    </a:lnTo>
                    <a:lnTo>
                      <a:pt x="485" y="303"/>
                    </a:lnTo>
                    <a:lnTo>
                      <a:pt x="490" y="307"/>
                    </a:lnTo>
                    <a:lnTo>
                      <a:pt x="493" y="307"/>
                    </a:lnTo>
                    <a:lnTo>
                      <a:pt x="495" y="308"/>
                    </a:lnTo>
                    <a:lnTo>
                      <a:pt x="496" y="315"/>
                    </a:lnTo>
                    <a:lnTo>
                      <a:pt x="502" y="319"/>
                    </a:lnTo>
                    <a:lnTo>
                      <a:pt x="511" y="320"/>
                    </a:lnTo>
                    <a:lnTo>
                      <a:pt x="516" y="327"/>
                    </a:lnTo>
                    <a:lnTo>
                      <a:pt x="523" y="327"/>
                    </a:lnTo>
                    <a:lnTo>
                      <a:pt x="527" y="330"/>
                    </a:lnTo>
                    <a:lnTo>
                      <a:pt x="535" y="331"/>
                    </a:lnTo>
                    <a:lnTo>
                      <a:pt x="543" y="329"/>
                    </a:lnTo>
                    <a:lnTo>
                      <a:pt x="548" y="333"/>
                    </a:lnTo>
                    <a:lnTo>
                      <a:pt x="547" y="347"/>
                    </a:lnTo>
                    <a:lnTo>
                      <a:pt x="549" y="354"/>
                    </a:lnTo>
                    <a:lnTo>
                      <a:pt x="548" y="367"/>
                    </a:lnTo>
                    <a:lnTo>
                      <a:pt x="546" y="370"/>
                    </a:lnTo>
                    <a:lnTo>
                      <a:pt x="546" y="374"/>
                    </a:lnTo>
                    <a:lnTo>
                      <a:pt x="552" y="380"/>
                    </a:lnTo>
                    <a:lnTo>
                      <a:pt x="552" y="383"/>
                    </a:lnTo>
                    <a:lnTo>
                      <a:pt x="557" y="385"/>
                    </a:lnTo>
                    <a:lnTo>
                      <a:pt x="562" y="393"/>
                    </a:lnTo>
                    <a:lnTo>
                      <a:pt x="561" y="397"/>
                    </a:lnTo>
                    <a:lnTo>
                      <a:pt x="566" y="397"/>
                    </a:lnTo>
                    <a:lnTo>
                      <a:pt x="569" y="398"/>
                    </a:lnTo>
                    <a:lnTo>
                      <a:pt x="571" y="392"/>
                    </a:lnTo>
                    <a:lnTo>
                      <a:pt x="575" y="396"/>
                    </a:lnTo>
                    <a:lnTo>
                      <a:pt x="576" y="390"/>
                    </a:lnTo>
                    <a:lnTo>
                      <a:pt x="580" y="384"/>
                    </a:lnTo>
                    <a:lnTo>
                      <a:pt x="581" y="379"/>
                    </a:lnTo>
                    <a:lnTo>
                      <a:pt x="578" y="375"/>
                    </a:lnTo>
                    <a:lnTo>
                      <a:pt x="576" y="369"/>
                    </a:lnTo>
                    <a:lnTo>
                      <a:pt x="576" y="358"/>
                    </a:lnTo>
                    <a:lnTo>
                      <a:pt x="574" y="349"/>
                    </a:lnTo>
                    <a:lnTo>
                      <a:pt x="570" y="343"/>
                    </a:lnTo>
                    <a:lnTo>
                      <a:pt x="572" y="339"/>
                    </a:lnTo>
                    <a:lnTo>
                      <a:pt x="578" y="339"/>
                    </a:lnTo>
                    <a:lnTo>
                      <a:pt x="578" y="335"/>
                    </a:lnTo>
                    <a:lnTo>
                      <a:pt x="583" y="333"/>
                    </a:lnTo>
                    <a:lnTo>
                      <a:pt x="588" y="327"/>
                    </a:lnTo>
                    <a:lnTo>
                      <a:pt x="590" y="324"/>
                    </a:lnTo>
                    <a:lnTo>
                      <a:pt x="595" y="319"/>
                    </a:lnTo>
                    <a:lnTo>
                      <a:pt x="598" y="302"/>
                    </a:lnTo>
                    <a:lnTo>
                      <a:pt x="594" y="284"/>
                    </a:lnTo>
                    <a:lnTo>
                      <a:pt x="587" y="276"/>
                    </a:lnTo>
                    <a:lnTo>
                      <a:pt x="580" y="268"/>
                    </a:lnTo>
                    <a:lnTo>
                      <a:pt x="579" y="262"/>
                    </a:lnTo>
                    <a:lnTo>
                      <a:pt x="583" y="257"/>
                    </a:lnTo>
                    <a:lnTo>
                      <a:pt x="583" y="253"/>
                    </a:lnTo>
                    <a:lnTo>
                      <a:pt x="588" y="247"/>
                    </a:lnTo>
                    <a:lnTo>
                      <a:pt x="590" y="240"/>
                    </a:lnTo>
                    <a:lnTo>
                      <a:pt x="588" y="235"/>
                    </a:lnTo>
                    <a:lnTo>
                      <a:pt x="586" y="228"/>
                    </a:lnTo>
                    <a:lnTo>
                      <a:pt x="583" y="223"/>
                    </a:lnTo>
                    <a:lnTo>
                      <a:pt x="581" y="219"/>
                    </a:lnTo>
                    <a:lnTo>
                      <a:pt x="584" y="219"/>
                    </a:lnTo>
                    <a:lnTo>
                      <a:pt x="588" y="216"/>
                    </a:lnTo>
                    <a:lnTo>
                      <a:pt x="588" y="209"/>
                    </a:lnTo>
                    <a:lnTo>
                      <a:pt x="583" y="202"/>
                    </a:lnTo>
                    <a:lnTo>
                      <a:pt x="583" y="189"/>
                    </a:lnTo>
                    <a:lnTo>
                      <a:pt x="586" y="187"/>
                    </a:lnTo>
                    <a:lnTo>
                      <a:pt x="592" y="187"/>
                    </a:lnTo>
                    <a:lnTo>
                      <a:pt x="594" y="189"/>
                    </a:lnTo>
                    <a:lnTo>
                      <a:pt x="601" y="194"/>
                    </a:lnTo>
                    <a:lnTo>
                      <a:pt x="609" y="195"/>
                    </a:lnTo>
                    <a:lnTo>
                      <a:pt x="613" y="195"/>
                    </a:lnTo>
                    <a:lnTo>
                      <a:pt x="615" y="191"/>
                    </a:lnTo>
                    <a:lnTo>
                      <a:pt x="623" y="190"/>
                    </a:lnTo>
                    <a:lnTo>
                      <a:pt x="628" y="193"/>
                    </a:lnTo>
                    <a:lnTo>
                      <a:pt x="630" y="197"/>
                    </a:lnTo>
                    <a:lnTo>
                      <a:pt x="635" y="199"/>
                    </a:lnTo>
                    <a:lnTo>
                      <a:pt x="638" y="206"/>
                    </a:lnTo>
                    <a:lnTo>
                      <a:pt x="642" y="207"/>
                    </a:lnTo>
                    <a:lnTo>
                      <a:pt x="641" y="212"/>
                    </a:lnTo>
                    <a:lnTo>
                      <a:pt x="644" y="217"/>
                    </a:lnTo>
                    <a:lnTo>
                      <a:pt x="654" y="218"/>
                    </a:lnTo>
                    <a:lnTo>
                      <a:pt x="657" y="220"/>
                    </a:lnTo>
                    <a:lnTo>
                      <a:pt x="660" y="219"/>
                    </a:lnTo>
                    <a:lnTo>
                      <a:pt x="664" y="220"/>
                    </a:lnTo>
                    <a:lnTo>
                      <a:pt x="664" y="225"/>
                    </a:lnTo>
                    <a:lnTo>
                      <a:pt x="661" y="228"/>
                    </a:lnTo>
                    <a:lnTo>
                      <a:pt x="661" y="237"/>
                    </a:lnTo>
                    <a:lnTo>
                      <a:pt x="657" y="241"/>
                    </a:lnTo>
                    <a:lnTo>
                      <a:pt x="661" y="245"/>
                    </a:lnTo>
                    <a:lnTo>
                      <a:pt x="662" y="250"/>
                    </a:lnTo>
                    <a:lnTo>
                      <a:pt x="660" y="251"/>
                    </a:lnTo>
                    <a:lnTo>
                      <a:pt x="658" y="252"/>
                    </a:lnTo>
                    <a:lnTo>
                      <a:pt x="657" y="252"/>
                    </a:lnTo>
                    <a:lnTo>
                      <a:pt x="656" y="252"/>
                    </a:lnTo>
                    <a:lnTo>
                      <a:pt x="657" y="253"/>
                    </a:lnTo>
                    <a:lnTo>
                      <a:pt x="658" y="255"/>
                    </a:lnTo>
                    <a:lnTo>
                      <a:pt x="662" y="255"/>
                    </a:lnTo>
                    <a:lnTo>
                      <a:pt x="664" y="257"/>
                    </a:lnTo>
                    <a:lnTo>
                      <a:pt x="662" y="260"/>
                    </a:lnTo>
                    <a:lnTo>
                      <a:pt x="655" y="264"/>
                    </a:lnTo>
                    <a:lnTo>
                      <a:pt x="656" y="266"/>
                    </a:lnTo>
                    <a:lnTo>
                      <a:pt x="662" y="265"/>
                    </a:lnTo>
                    <a:lnTo>
                      <a:pt x="667" y="260"/>
                    </a:lnTo>
                    <a:lnTo>
                      <a:pt x="675" y="269"/>
                    </a:lnTo>
                    <a:lnTo>
                      <a:pt x="675" y="274"/>
                    </a:lnTo>
                    <a:lnTo>
                      <a:pt x="680" y="278"/>
                    </a:lnTo>
                    <a:lnTo>
                      <a:pt x="683" y="273"/>
                    </a:lnTo>
                    <a:lnTo>
                      <a:pt x="687" y="271"/>
                    </a:lnTo>
                    <a:lnTo>
                      <a:pt x="687" y="265"/>
                    </a:lnTo>
                    <a:lnTo>
                      <a:pt x="690" y="264"/>
                    </a:lnTo>
                    <a:lnTo>
                      <a:pt x="693" y="265"/>
                    </a:lnTo>
                    <a:lnTo>
                      <a:pt x="694" y="268"/>
                    </a:lnTo>
                    <a:lnTo>
                      <a:pt x="696" y="265"/>
                    </a:lnTo>
                    <a:lnTo>
                      <a:pt x="701" y="253"/>
                    </a:lnTo>
                    <a:lnTo>
                      <a:pt x="700" y="245"/>
                    </a:lnTo>
                    <a:lnTo>
                      <a:pt x="703" y="242"/>
                    </a:lnTo>
                    <a:lnTo>
                      <a:pt x="703" y="238"/>
                    </a:lnTo>
                    <a:lnTo>
                      <a:pt x="706" y="232"/>
                    </a:lnTo>
                    <a:lnTo>
                      <a:pt x="709" y="234"/>
                    </a:lnTo>
                    <a:lnTo>
                      <a:pt x="711" y="243"/>
                    </a:lnTo>
                    <a:lnTo>
                      <a:pt x="715" y="247"/>
                    </a:lnTo>
                    <a:lnTo>
                      <a:pt x="718" y="259"/>
                    </a:lnTo>
                    <a:lnTo>
                      <a:pt x="721" y="259"/>
                    </a:lnTo>
                    <a:lnTo>
                      <a:pt x="721" y="268"/>
                    </a:lnTo>
                    <a:lnTo>
                      <a:pt x="726" y="271"/>
                    </a:lnTo>
                    <a:lnTo>
                      <a:pt x="725" y="278"/>
                    </a:lnTo>
                    <a:lnTo>
                      <a:pt x="731" y="284"/>
                    </a:lnTo>
                    <a:lnTo>
                      <a:pt x="733" y="295"/>
                    </a:lnTo>
                    <a:lnTo>
                      <a:pt x="737" y="296"/>
                    </a:lnTo>
                    <a:lnTo>
                      <a:pt x="738" y="301"/>
                    </a:lnTo>
                    <a:lnTo>
                      <a:pt x="733" y="304"/>
                    </a:lnTo>
                    <a:lnTo>
                      <a:pt x="734" y="312"/>
                    </a:lnTo>
                    <a:lnTo>
                      <a:pt x="739" y="314"/>
                    </a:lnTo>
                    <a:lnTo>
                      <a:pt x="739" y="316"/>
                    </a:lnTo>
                    <a:lnTo>
                      <a:pt x="743" y="318"/>
                    </a:lnTo>
                    <a:lnTo>
                      <a:pt x="748" y="326"/>
                    </a:lnTo>
                    <a:lnTo>
                      <a:pt x="748" y="331"/>
                    </a:lnTo>
                    <a:lnTo>
                      <a:pt x="753" y="335"/>
                    </a:lnTo>
                    <a:lnTo>
                      <a:pt x="757" y="333"/>
                    </a:lnTo>
                    <a:lnTo>
                      <a:pt x="764" y="336"/>
                    </a:lnTo>
                    <a:lnTo>
                      <a:pt x="768" y="339"/>
                    </a:lnTo>
                    <a:lnTo>
                      <a:pt x="776" y="341"/>
                    </a:lnTo>
                    <a:lnTo>
                      <a:pt x="775" y="345"/>
                    </a:lnTo>
                    <a:lnTo>
                      <a:pt x="766" y="348"/>
                    </a:lnTo>
                    <a:lnTo>
                      <a:pt x="755" y="355"/>
                    </a:lnTo>
                    <a:lnTo>
                      <a:pt x="749" y="359"/>
                    </a:lnTo>
                    <a:lnTo>
                      <a:pt x="745" y="358"/>
                    </a:lnTo>
                    <a:lnTo>
                      <a:pt x="746" y="364"/>
                    </a:lnTo>
                    <a:lnTo>
                      <a:pt x="751" y="365"/>
                    </a:lnTo>
                    <a:lnTo>
                      <a:pt x="758" y="358"/>
                    </a:lnTo>
                    <a:lnTo>
                      <a:pt x="761" y="358"/>
                    </a:lnTo>
                    <a:lnTo>
                      <a:pt x="762" y="356"/>
                    </a:lnTo>
                    <a:lnTo>
                      <a:pt x="770" y="350"/>
                    </a:lnTo>
                    <a:lnTo>
                      <a:pt x="775" y="351"/>
                    </a:lnTo>
                    <a:lnTo>
                      <a:pt x="774" y="358"/>
                    </a:lnTo>
                    <a:lnTo>
                      <a:pt x="774" y="361"/>
                    </a:lnTo>
                    <a:lnTo>
                      <a:pt x="780" y="356"/>
                    </a:lnTo>
                    <a:lnTo>
                      <a:pt x="788" y="360"/>
                    </a:lnTo>
                    <a:lnTo>
                      <a:pt x="790" y="369"/>
                    </a:lnTo>
                    <a:lnTo>
                      <a:pt x="787" y="375"/>
                    </a:lnTo>
                    <a:lnTo>
                      <a:pt x="791" y="382"/>
                    </a:lnTo>
                    <a:lnTo>
                      <a:pt x="789" y="387"/>
                    </a:lnTo>
                    <a:lnTo>
                      <a:pt x="787" y="387"/>
                    </a:lnTo>
                    <a:lnTo>
                      <a:pt x="780" y="394"/>
                    </a:lnTo>
                    <a:lnTo>
                      <a:pt x="769" y="396"/>
                    </a:lnTo>
                    <a:lnTo>
                      <a:pt x="762" y="400"/>
                    </a:lnTo>
                    <a:lnTo>
                      <a:pt x="756" y="413"/>
                    </a:lnTo>
                    <a:lnTo>
                      <a:pt x="750" y="417"/>
                    </a:lnTo>
                    <a:lnTo>
                      <a:pt x="740" y="417"/>
                    </a:lnTo>
                    <a:lnTo>
                      <a:pt x="734" y="416"/>
                    </a:lnTo>
                    <a:lnTo>
                      <a:pt x="726" y="417"/>
                    </a:lnTo>
                    <a:lnTo>
                      <a:pt x="721" y="414"/>
                    </a:lnTo>
                    <a:lnTo>
                      <a:pt x="714" y="416"/>
                    </a:lnTo>
                    <a:lnTo>
                      <a:pt x="700" y="418"/>
                    </a:lnTo>
                    <a:lnTo>
                      <a:pt x="698" y="416"/>
                    </a:lnTo>
                    <a:lnTo>
                      <a:pt x="692" y="416"/>
                    </a:lnTo>
                    <a:lnTo>
                      <a:pt x="687" y="423"/>
                    </a:lnTo>
                    <a:lnTo>
                      <a:pt x="683" y="426"/>
                    </a:lnTo>
                    <a:lnTo>
                      <a:pt x="682" y="430"/>
                    </a:lnTo>
                    <a:lnTo>
                      <a:pt x="670" y="433"/>
                    </a:lnTo>
                    <a:lnTo>
                      <a:pt x="665" y="443"/>
                    </a:lnTo>
                    <a:lnTo>
                      <a:pt x="658" y="449"/>
                    </a:lnTo>
                    <a:lnTo>
                      <a:pt x="656" y="452"/>
                    </a:lnTo>
                    <a:lnTo>
                      <a:pt x="648" y="459"/>
                    </a:lnTo>
                    <a:lnTo>
                      <a:pt x="647" y="468"/>
                    </a:lnTo>
                    <a:lnTo>
                      <a:pt x="649" y="469"/>
                    </a:lnTo>
                    <a:lnTo>
                      <a:pt x="654" y="463"/>
                    </a:lnTo>
                    <a:lnTo>
                      <a:pt x="658" y="461"/>
                    </a:lnTo>
                    <a:lnTo>
                      <a:pt x="658" y="457"/>
                    </a:lnTo>
                    <a:lnTo>
                      <a:pt x="669" y="446"/>
                    </a:lnTo>
                    <a:lnTo>
                      <a:pt x="671" y="446"/>
                    </a:lnTo>
                    <a:lnTo>
                      <a:pt x="677" y="439"/>
                    </a:lnTo>
                    <a:lnTo>
                      <a:pt x="686" y="436"/>
                    </a:lnTo>
                    <a:lnTo>
                      <a:pt x="690" y="430"/>
                    </a:lnTo>
                    <a:lnTo>
                      <a:pt x="701" y="429"/>
                    </a:lnTo>
                    <a:lnTo>
                      <a:pt x="708" y="436"/>
                    </a:lnTo>
                    <a:lnTo>
                      <a:pt x="710" y="437"/>
                    </a:lnTo>
                    <a:lnTo>
                      <a:pt x="711" y="441"/>
                    </a:lnTo>
                    <a:lnTo>
                      <a:pt x="703" y="449"/>
                    </a:lnTo>
                    <a:lnTo>
                      <a:pt x="699" y="446"/>
                    </a:lnTo>
                    <a:lnTo>
                      <a:pt x="693" y="445"/>
                    </a:lnTo>
                    <a:lnTo>
                      <a:pt x="689" y="448"/>
                    </a:lnTo>
                    <a:lnTo>
                      <a:pt x="689" y="450"/>
                    </a:lnTo>
                    <a:lnTo>
                      <a:pt x="695" y="452"/>
                    </a:lnTo>
                    <a:lnTo>
                      <a:pt x="699" y="455"/>
                    </a:lnTo>
                    <a:lnTo>
                      <a:pt x="705" y="453"/>
                    </a:lnTo>
                    <a:lnTo>
                      <a:pt x="705" y="458"/>
                    </a:lnTo>
                    <a:lnTo>
                      <a:pt x="703" y="461"/>
                    </a:lnTo>
                    <a:lnTo>
                      <a:pt x="704" y="471"/>
                    </a:lnTo>
                    <a:lnTo>
                      <a:pt x="714" y="478"/>
                    </a:lnTo>
                    <a:lnTo>
                      <a:pt x="716" y="481"/>
                    </a:lnTo>
                    <a:lnTo>
                      <a:pt x="721" y="485"/>
                    </a:lnTo>
                    <a:lnTo>
                      <a:pt x="727" y="485"/>
                    </a:lnTo>
                    <a:lnTo>
                      <a:pt x="732" y="483"/>
                    </a:lnTo>
                    <a:lnTo>
                      <a:pt x="733" y="487"/>
                    </a:lnTo>
                    <a:lnTo>
                      <a:pt x="737" y="486"/>
                    </a:lnTo>
                    <a:lnTo>
                      <a:pt x="737" y="492"/>
                    </a:lnTo>
                    <a:lnTo>
                      <a:pt x="732" y="497"/>
                    </a:lnTo>
                    <a:lnTo>
                      <a:pt x="727" y="497"/>
                    </a:lnTo>
                    <a:lnTo>
                      <a:pt x="722" y="498"/>
                    </a:lnTo>
                    <a:lnTo>
                      <a:pt x="720" y="501"/>
                    </a:lnTo>
                    <a:lnTo>
                      <a:pt x="718" y="500"/>
                    </a:lnTo>
                    <a:lnTo>
                      <a:pt x="715" y="497"/>
                    </a:lnTo>
                    <a:lnTo>
                      <a:pt x="707" y="507"/>
                    </a:lnTo>
                    <a:lnTo>
                      <a:pt x="706" y="510"/>
                    </a:lnTo>
                    <a:lnTo>
                      <a:pt x="702" y="513"/>
                    </a:lnTo>
                    <a:lnTo>
                      <a:pt x="697" y="514"/>
                    </a:lnTo>
                    <a:lnTo>
                      <a:pt x="693" y="510"/>
                    </a:lnTo>
                    <a:lnTo>
                      <a:pt x="695" y="502"/>
                    </a:lnTo>
                    <a:lnTo>
                      <a:pt x="698" y="501"/>
                    </a:lnTo>
                    <a:lnTo>
                      <a:pt x="704" y="493"/>
                    </a:lnTo>
                    <a:lnTo>
                      <a:pt x="708" y="493"/>
                    </a:lnTo>
                    <a:lnTo>
                      <a:pt x="711" y="489"/>
                    </a:lnTo>
                    <a:lnTo>
                      <a:pt x="711" y="487"/>
                    </a:lnTo>
                    <a:lnTo>
                      <a:pt x="709" y="488"/>
                    </a:lnTo>
                    <a:lnTo>
                      <a:pt x="707" y="487"/>
                    </a:lnTo>
                    <a:lnTo>
                      <a:pt x="708" y="484"/>
                    </a:lnTo>
                    <a:lnTo>
                      <a:pt x="706" y="482"/>
                    </a:lnTo>
                    <a:lnTo>
                      <a:pt x="701" y="486"/>
                    </a:lnTo>
                    <a:lnTo>
                      <a:pt x="696" y="490"/>
                    </a:lnTo>
                    <a:lnTo>
                      <a:pt x="690" y="491"/>
                    </a:lnTo>
                    <a:lnTo>
                      <a:pt x="687" y="496"/>
                    </a:lnTo>
                    <a:lnTo>
                      <a:pt x="683" y="498"/>
                    </a:lnTo>
                    <a:lnTo>
                      <a:pt x="682" y="488"/>
                    </a:lnTo>
                    <a:lnTo>
                      <a:pt x="676" y="478"/>
                    </a:lnTo>
                    <a:lnTo>
                      <a:pt x="676" y="465"/>
                    </a:lnTo>
                    <a:lnTo>
                      <a:pt x="665" y="460"/>
                    </a:lnTo>
                    <a:lnTo>
                      <a:pt x="660" y="463"/>
                    </a:lnTo>
                    <a:lnTo>
                      <a:pt x="647" y="489"/>
                    </a:lnTo>
                    <a:lnTo>
                      <a:pt x="630" y="492"/>
                    </a:lnTo>
                    <a:lnTo>
                      <a:pt x="625" y="491"/>
                    </a:lnTo>
                    <a:lnTo>
                      <a:pt x="616" y="491"/>
                    </a:lnTo>
                    <a:lnTo>
                      <a:pt x="611" y="496"/>
                    </a:lnTo>
                    <a:lnTo>
                      <a:pt x="599" y="507"/>
                    </a:lnTo>
                    <a:lnTo>
                      <a:pt x="575" y="516"/>
                    </a:lnTo>
                    <a:lnTo>
                      <a:pt x="572" y="524"/>
                    </a:lnTo>
                    <a:lnTo>
                      <a:pt x="546" y="539"/>
                    </a:lnTo>
                    <a:lnTo>
                      <a:pt x="543" y="530"/>
                    </a:lnTo>
                    <a:lnTo>
                      <a:pt x="548" y="512"/>
                    </a:lnTo>
                    <a:lnTo>
                      <a:pt x="547" y="499"/>
                    </a:lnTo>
                    <a:lnTo>
                      <a:pt x="530" y="480"/>
                    </a:lnTo>
                    <a:lnTo>
                      <a:pt x="523" y="466"/>
                    </a:lnTo>
                    <a:lnTo>
                      <a:pt x="494" y="449"/>
                    </a:lnTo>
                    <a:lnTo>
                      <a:pt x="477" y="451"/>
                    </a:lnTo>
                    <a:lnTo>
                      <a:pt x="470" y="449"/>
                    </a:lnTo>
                    <a:lnTo>
                      <a:pt x="458" y="449"/>
                    </a:lnTo>
                    <a:lnTo>
                      <a:pt x="450" y="445"/>
                    </a:lnTo>
                    <a:lnTo>
                      <a:pt x="438" y="443"/>
                    </a:lnTo>
                    <a:lnTo>
                      <a:pt x="430" y="437"/>
                    </a:lnTo>
                    <a:lnTo>
                      <a:pt x="174" y="43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9" name="Freeform 15"/>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2017" y="1398"/>
                <a:ext cx="155" cy="45"/>
              </a:xfrm>
              <a:custGeom>
                <a:avLst/>
                <a:gdLst>
                  <a:gd fmla="*/ 3 w 155" name="T0"/>
                  <a:gd fmla="*/ 11 h 45" name="T1"/>
                  <a:gd fmla="*/ 15 w 155" name="T2"/>
                  <a:gd fmla="*/ 10 h 45" name="T3"/>
                  <a:gd fmla="*/ 21 w 155" name="T4"/>
                  <a:gd fmla="*/ 12 h 45" name="T5"/>
                  <a:gd fmla="*/ 23 w 155" name="T6"/>
                  <a:gd fmla="*/ 14 h 45" name="T7"/>
                  <a:gd fmla="*/ 19 w 155" name="T8"/>
                  <a:gd fmla="*/ 24 h 45" name="T9"/>
                  <a:gd fmla="*/ 16 w 155" name="T10"/>
                  <a:gd fmla="*/ 24 h 45" name="T11"/>
                  <a:gd fmla="*/ 8 w 155" name="T12"/>
                  <a:gd fmla="*/ 19 h 45" name="T13"/>
                  <a:gd fmla="*/ 0 w 155" name="T14"/>
                  <a:gd fmla="*/ 16 h 45" name="T15"/>
                  <a:gd fmla="*/ 3 w 155" name="T16"/>
                  <a:gd fmla="*/ 11 h 45" name="T17"/>
                  <a:gd fmla="*/ 128 w 155" name="T18"/>
                  <a:gd fmla="*/ 30 h 45" name="T19"/>
                  <a:gd fmla="*/ 123 w 155" name="T20"/>
                  <a:gd fmla="*/ 29 h 45" name="T21"/>
                  <a:gd fmla="*/ 119 w 155" name="T22"/>
                  <a:gd fmla="*/ 30 h 45" name="T23"/>
                  <a:gd fmla="*/ 125 w 155" name="T24"/>
                  <a:gd fmla="*/ 36 h 45" name="T25"/>
                  <a:gd fmla="*/ 119 w 155" name="T26"/>
                  <a:gd fmla="*/ 45 h 45" name="T27"/>
                  <a:gd fmla="*/ 114 w 155" name="T28"/>
                  <a:gd fmla="*/ 45 h 45" name="T29"/>
                  <a:gd fmla="*/ 111 w 155" name="T30"/>
                  <a:gd fmla="*/ 45 h 45" name="T31"/>
                  <a:gd fmla="*/ 110 w 155" name="T32"/>
                  <a:gd fmla="*/ 35 h 45" name="T33"/>
                  <a:gd fmla="*/ 106 w 155" name="T34"/>
                  <a:gd fmla="*/ 28 h 45" name="T35"/>
                  <a:gd fmla="*/ 107 w 155" name="T36"/>
                  <a:gd fmla="*/ 26 h 45" name="T37"/>
                  <a:gd fmla="*/ 106 w 155" name="T38"/>
                  <a:gd fmla="*/ 10 h 45" name="T39"/>
                  <a:gd fmla="*/ 109 w 155" name="T40"/>
                  <a:gd fmla="*/ 9 h 45" name="T41"/>
                  <a:gd fmla="*/ 113 w 155" name="T42"/>
                  <a:gd fmla="*/ 10 h 45" name="T43"/>
                  <a:gd fmla="*/ 113 w 155" name="T44"/>
                  <a:gd fmla="*/ 8 h 45" name="T45"/>
                  <a:gd fmla="*/ 108 w 155" name="T46"/>
                  <a:gd fmla="*/ 5 h 45" name="T47"/>
                  <a:gd fmla="*/ 116 w 155" name="T48"/>
                  <a:gd fmla="*/ 1 h 45" name="T49"/>
                  <a:gd fmla="*/ 122 w 155" name="T50"/>
                  <a:gd fmla="*/ 2 h 45" name="T51"/>
                  <a:gd fmla="*/ 131 w 155" name="T52"/>
                  <a:gd fmla="*/ 0 h 45" name="T53"/>
                  <a:gd fmla="*/ 138 w 155" name="T54"/>
                  <a:gd fmla="*/ 4 h 45" name="T55"/>
                  <a:gd fmla="*/ 142 w 155" name="T56"/>
                  <a:gd fmla="*/ 3 h 45" name="T57"/>
                  <a:gd fmla="*/ 155 w 155" name="T58"/>
                  <a:gd fmla="*/ 4 h 45" name="T59"/>
                  <a:gd fmla="*/ 155 w 155" name="T60"/>
                  <a:gd fmla="*/ 9 h 45" name="T61"/>
                  <a:gd fmla="*/ 139 w 155" name="T62"/>
                  <a:gd fmla="*/ 31 h 45" name="T63"/>
                  <a:gd fmla="*/ 134 w 155" name="T64"/>
                  <a:gd fmla="*/ 30 h 45" name="T65"/>
                  <a:gd fmla="*/ 128 w 155" name="T66"/>
                  <a:gd fmla="*/ 30 h 45"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w 155" name="T102"/>
                  <a:gd fmla="*/ 0 h 45" name="T103"/>
                  <a:gd fmla="*/ 155 w 155" name="T104"/>
                  <a:gd fmla="*/ 45 h 45" name="T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b="T105" l="T102" r="T104" t="T103"/>
                <a:pathLst>
                  <a:path h="45" w="155">
                    <a:moveTo>
                      <a:pt x="3" y="11"/>
                    </a:moveTo>
                    <a:lnTo>
                      <a:pt x="15" y="10"/>
                    </a:lnTo>
                    <a:lnTo>
                      <a:pt x="21" y="12"/>
                    </a:lnTo>
                    <a:lnTo>
                      <a:pt x="23" y="14"/>
                    </a:lnTo>
                    <a:lnTo>
                      <a:pt x="19" y="24"/>
                    </a:lnTo>
                    <a:lnTo>
                      <a:pt x="16" y="24"/>
                    </a:lnTo>
                    <a:lnTo>
                      <a:pt x="8" y="19"/>
                    </a:lnTo>
                    <a:lnTo>
                      <a:pt x="0" y="16"/>
                    </a:lnTo>
                    <a:lnTo>
                      <a:pt x="3" y="11"/>
                    </a:lnTo>
                    <a:close/>
                    <a:moveTo>
                      <a:pt x="128" y="30"/>
                    </a:moveTo>
                    <a:lnTo>
                      <a:pt x="123" y="29"/>
                    </a:lnTo>
                    <a:lnTo>
                      <a:pt x="119" y="30"/>
                    </a:lnTo>
                    <a:lnTo>
                      <a:pt x="125" y="36"/>
                    </a:lnTo>
                    <a:lnTo>
                      <a:pt x="119" y="45"/>
                    </a:lnTo>
                    <a:lnTo>
                      <a:pt x="114" y="45"/>
                    </a:lnTo>
                    <a:lnTo>
                      <a:pt x="111" y="45"/>
                    </a:lnTo>
                    <a:lnTo>
                      <a:pt x="110" y="35"/>
                    </a:lnTo>
                    <a:lnTo>
                      <a:pt x="106" y="28"/>
                    </a:lnTo>
                    <a:lnTo>
                      <a:pt x="107" y="26"/>
                    </a:lnTo>
                    <a:lnTo>
                      <a:pt x="106" y="10"/>
                    </a:lnTo>
                    <a:lnTo>
                      <a:pt x="109" y="9"/>
                    </a:lnTo>
                    <a:lnTo>
                      <a:pt x="113" y="10"/>
                    </a:lnTo>
                    <a:lnTo>
                      <a:pt x="113" y="8"/>
                    </a:lnTo>
                    <a:lnTo>
                      <a:pt x="108" y="5"/>
                    </a:lnTo>
                    <a:lnTo>
                      <a:pt x="116" y="1"/>
                    </a:lnTo>
                    <a:lnTo>
                      <a:pt x="122" y="2"/>
                    </a:lnTo>
                    <a:lnTo>
                      <a:pt x="131" y="0"/>
                    </a:lnTo>
                    <a:lnTo>
                      <a:pt x="138" y="4"/>
                    </a:lnTo>
                    <a:lnTo>
                      <a:pt x="142" y="3"/>
                    </a:lnTo>
                    <a:lnTo>
                      <a:pt x="155" y="4"/>
                    </a:lnTo>
                    <a:lnTo>
                      <a:pt x="155" y="9"/>
                    </a:lnTo>
                    <a:lnTo>
                      <a:pt x="139" y="31"/>
                    </a:lnTo>
                    <a:lnTo>
                      <a:pt x="134" y="30"/>
                    </a:lnTo>
                    <a:lnTo>
                      <a:pt x="128" y="3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0" name="Freeform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8" y="1159"/>
                <a:ext cx="567" cy="529"/>
              </a:xfrm>
              <a:custGeom>
                <a:avLst/>
                <a:gdLst>
                  <a:gd fmla="*/ 406 w 567" name="T0"/>
                  <a:gd fmla="*/ 350 h 529" name="T1"/>
                  <a:gd fmla="*/ 368 w 567" name="T2"/>
                  <a:gd fmla="*/ 366 h 529" name="T3"/>
                  <a:gd fmla="*/ 323 w 567" name="T4"/>
                  <a:gd fmla="*/ 399 h 529" name="T5"/>
                  <a:gd fmla="*/ 302 w 567" name="T6"/>
                  <a:gd fmla="*/ 448 h 529" name="T7"/>
                  <a:gd fmla="*/ 283 w 567" name="T8"/>
                  <a:gd fmla="*/ 500 h 529" name="T9"/>
                  <a:gd fmla="*/ 252 w 567" name="T10"/>
                  <a:gd fmla="*/ 506 h 529" name="T11"/>
                  <a:gd fmla="*/ 212 w 567" name="T12"/>
                  <a:gd fmla="*/ 468 h 529" name="T13"/>
                  <a:gd fmla="*/ 207 w 567" name="T14"/>
                  <a:gd fmla="*/ 421 h 529" name="T15"/>
                  <a:gd fmla="*/ 182 w 567" name="T16"/>
                  <a:gd fmla="*/ 387 h 529" name="T17"/>
                  <a:gd fmla="*/ 207 w 567" name="T18"/>
                  <a:gd fmla="*/ 359 h 529" name="T19"/>
                  <a:gd fmla="*/ 195 w 567" name="T20"/>
                  <a:gd fmla="*/ 353 h 529" name="T21"/>
                  <a:gd fmla="*/ 204 w 567" name="T22"/>
                  <a:gd fmla="*/ 323 h 529" name="T23"/>
                  <a:gd fmla="*/ 204 w 567" name="T24"/>
                  <a:gd fmla="*/ 308 h 529" name="T25"/>
                  <a:gd fmla="*/ 168 w 567" name="T26"/>
                  <a:gd fmla="*/ 294 h 529" name="T27"/>
                  <a:gd fmla="*/ 161 w 567" name="T28"/>
                  <a:gd fmla="*/ 246 h 529" name="T29"/>
                  <a:gd fmla="*/ 114 w 567" name="T30"/>
                  <a:gd fmla="*/ 203 h 529" name="T31"/>
                  <a:gd fmla="*/ 74 w 567" name="T32"/>
                  <a:gd fmla="*/ 201 h 529" name="T33"/>
                  <a:gd fmla="*/ 40 w 567" name="T34"/>
                  <a:gd fmla="*/ 200 h 529" name="T35"/>
                  <a:gd fmla="*/ 34 w 567" name="T36"/>
                  <a:gd fmla="*/ 178 h 529" name="T37"/>
                  <a:gd fmla="*/ 61 w 567" name="T38"/>
                  <a:gd fmla="*/ 175 h 529" name="T39"/>
                  <a:gd fmla="*/ 15 w 567" name="T40"/>
                  <a:gd fmla="*/ 166 h 529" name="T41"/>
                  <a:gd fmla="*/ 29 w 567" name="T42"/>
                  <a:gd fmla="*/ 144 h 529" name="T43"/>
                  <a:gd fmla="*/ 82 w 567" name="T44"/>
                  <a:gd fmla="*/ 116 h 529" name="T45"/>
                  <a:gd fmla="*/ 71 w 567" name="T46"/>
                  <a:gd fmla="*/ 99 h 529" name="T47"/>
                  <a:gd fmla="*/ 112 w 567" name="T48"/>
                  <a:gd fmla="*/ 74 h 529" name="T49"/>
                  <a:gd fmla="*/ 131 w 567" name="T50"/>
                  <a:gd fmla="*/ 62 h 529" name="T51"/>
                  <a:gd fmla="*/ 177 w 567" name="T52"/>
                  <a:gd fmla="*/ 73 h 529" name="T53"/>
                  <a:gd fmla="*/ 203 w 567" name="T54"/>
                  <a:gd fmla="*/ 46 h 529" name="T55"/>
                  <a:gd fmla="*/ 264 w 567" name="T56"/>
                  <a:gd fmla="*/ 65 h 529" name="T57"/>
                  <a:gd fmla="*/ 252 w 567" name="T58"/>
                  <a:gd fmla="*/ 32 h 529" name="T59"/>
                  <a:gd fmla="*/ 302 w 567" name="T60"/>
                  <a:gd fmla="*/ 46 h 529" name="T61"/>
                  <a:gd fmla="*/ 263 w 567" name="T62"/>
                  <a:gd fmla="*/ 20 h 529" name="T63"/>
                  <a:gd fmla="*/ 309 w 567" name="T64"/>
                  <a:gd fmla="*/ 28 h 529" name="T65"/>
                  <a:gd fmla="*/ 328 w 567" name="T66"/>
                  <a:gd fmla="*/ 18 h 529" name="T67"/>
                  <a:gd fmla="*/ 328 w 567" name="T68"/>
                  <a:gd fmla="*/ 4 h 529" name="T69"/>
                  <a:gd fmla="*/ 389 w 567" name="T70"/>
                  <a:gd fmla="*/ 2 h 529" name="T71"/>
                  <a:gd fmla="*/ 412 w 567" name="T72"/>
                  <a:gd fmla="*/ 19 h 529" name="T73"/>
                  <a:gd fmla="*/ 350 w 567" name="T74"/>
                  <a:gd fmla="*/ 29 h 529" name="T75"/>
                  <a:gd fmla="*/ 441 w 567" name="T76"/>
                  <a:gd fmla="*/ 18 h 529" name="T77"/>
                  <a:gd fmla="*/ 474 w 567" name="T78"/>
                  <a:gd fmla="*/ 42 h 529" name="T79"/>
                  <a:gd fmla="*/ 371 w 567" name="T80"/>
                  <a:gd fmla="*/ 61 h 529" name="T81"/>
                  <a:gd fmla="*/ 431 w 567" name="T82"/>
                  <a:gd fmla="*/ 68 h 529" name="T83"/>
                  <a:gd fmla="*/ 473 w 567" name="T84"/>
                  <a:gd fmla="*/ 75 h 529" name="T85"/>
                  <a:gd fmla="*/ 477 w 567" name="T86"/>
                  <a:gd fmla="*/ 79 h 529" name="T87"/>
                  <a:gd fmla="*/ 522 w 567" name="T88"/>
                  <a:gd fmla="*/ 64 h 529" name="T89"/>
                  <a:gd fmla="*/ 528 w 567" name="T90"/>
                  <a:gd fmla="*/ 96 h 529" name="T91"/>
                  <a:gd fmla="*/ 510 w 567" name="T92"/>
                  <a:gd fmla="*/ 102 h 529" name="T93"/>
                  <a:gd fmla="*/ 500 w 567" name="T94"/>
                  <a:gd fmla="*/ 114 h 529" name="T95"/>
                  <a:gd fmla="*/ 495 w 567" name="T96"/>
                  <a:gd fmla="*/ 141 h 529" name="T97"/>
                  <a:gd fmla="*/ 491 w 567" name="T98"/>
                  <a:gd fmla="*/ 166 h 529" name="T99"/>
                  <a:gd fmla="*/ 479 w 567" name="T100"/>
                  <a:gd fmla="*/ 185 h 529" name="T101"/>
                  <a:gd fmla="*/ 494 w 567" name="T102"/>
                  <a:gd fmla="*/ 203 h 529" name="T103"/>
                  <a:gd fmla="*/ 478 w 567" name="T104"/>
                  <a:gd fmla="*/ 221 h 529" name="T105"/>
                  <a:gd fmla="*/ 477 w 567" name="T106"/>
                  <a:gd fmla="*/ 231 h 529" name="T107"/>
                  <a:gd fmla="*/ 469 w 567" name="T108"/>
                  <a:gd fmla="*/ 251 h 529" name="T109"/>
                  <a:gd fmla="*/ 427 w 567" name="T110"/>
                  <a:gd fmla="*/ 264 h 529" name="T111"/>
                  <a:gd fmla="*/ 454 w 567" name="T112"/>
                  <a:gd fmla="*/ 276 h 529" name="T113"/>
                  <a:gd fmla="*/ 460 w 567" name="T114"/>
                  <a:gd fmla="*/ 309 h 529" name="T115"/>
                  <a:gd fmla="*/ 441 w 567" name="T116"/>
                  <a:gd fmla="*/ 299 h 529" name="T117"/>
                  <a:gd fmla="*/ 424 w 567" name="T118"/>
                  <a:gd fmla="*/ 317 h 529" name="T119"/>
                  <a:gd fmla="*/ 474 w 567" name="T120"/>
                  <a:gd fmla="*/ 319 h 529"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567" name="T183"/>
                  <a:gd fmla="*/ 0 h 529" name="T184"/>
                  <a:gd fmla="*/ 567 w 567" name="T185"/>
                  <a:gd fmla="*/ 529 h 529"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529" w="567">
                    <a:moveTo>
                      <a:pt x="459" y="328"/>
                    </a:moveTo>
                    <a:lnTo>
                      <a:pt x="455" y="328"/>
                    </a:lnTo>
                    <a:lnTo>
                      <a:pt x="452" y="334"/>
                    </a:lnTo>
                    <a:lnTo>
                      <a:pt x="449" y="333"/>
                    </a:lnTo>
                    <a:lnTo>
                      <a:pt x="445" y="338"/>
                    </a:lnTo>
                    <a:lnTo>
                      <a:pt x="442" y="338"/>
                    </a:lnTo>
                    <a:lnTo>
                      <a:pt x="437" y="343"/>
                    </a:lnTo>
                    <a:lnTo>
                      <a:pt x="430" y="343"/>
                    </a:lnTo>
                    <a:lnTo>
                      <a:pt x="423" y="347"/>
                    </a:lnTo>
                    <a:lnTo>
                      <a:pt x="419" y="345"/>
                    </a:lnTo>
                    <a:lnTo>
                      <a:pt x="410" y="350"/>
                    </a:lnTo>
                    <a:lnTo>
                      <a:pt x="406" y="350"/>
                    </a:lnTo>
                    <a:lnTo>
                      <a:pt x="403" y="349"/>
                    </a:lnTo>
                    <a:lnTo>
                      <a:pt x="399" y="351"/>
                    </a:lnTo>
                    <a:lnTo>
                      <a:pt x="395" y="350"/>
                    </a:lnTo>
                    <a:lnTo>
                      <a:pt x="391" y="352"/>
                    </a:lnTo>
                    <a:lnTo>
                      <a:pt x="388" y="352"/>
                    </a:lnTo>
                    <a:lnTo>
                      <a:pt x="380" y="347"/>
                    </a:lnTo>
                    <a:lnTo>
                      <a:pt x="374" y="346"/>
                    </a:lnTo>
                    <a:lnTo>
                      <a:pt x="377" y="349"/>
                    </a:lnTo>
                    <a:lnTo>
                      <a:pt x="382" y="352"/>
                    </a:lnTo>
                    <a:lnTo>
                      <a:pt x="381" y="358"/>
                    </a:lnTo>
                    <a:lnTo>
                      <a:pt x="372" y="359"/>
                    </a:lnTo>
                    <a:lnTo>
                      <a:pt x="368" y="366"/>
                    </a:lnTo>
                    <a:lnTo>
                      <a:pt x="364" y="373"/>
                    </a:lnTo>
                    <a:lnTo>
                      <a:pt x="357" y="384"/>
                    </a:lnTo>
                    <a:lnTo>
                      <a:pt x="349" y="383"/>
                    </a:lnTo>
                    <a:lnTo>
                      <a:pt x="348" y="390"/>
                    </a:lnTo>
                    <a:lnTo>
                      <a:pt x="341" y="394"/>
                    </a:lnTo>
                    <a:lnTo>
                      <a:pt x="337" y="392"/>
                    </a:lnTo>
                    <a:lnTo>
                      <a:pt x="332" y="394"/>
                    </a:lnTo>
                    <a:lnTo>
                      <a:pt x="330" y="391"/>
                    </a:lnTo>
                    <a:lnTo>
                      <a:pt x="331" y="383"/>
                    </a:lnTo>
                    <a:lnTo>
                      <a:pt x="326" y="382"/>
                    </a:lnTo>
                    <a:lnTo>
                      <a:pt x="325" y="385"/>
                    </a:lnTo>
                    <a:lnTo>
                      <a:pt x="323" y="399"/>
                    </a:lnTo>
                    <a:lnTo>
                      <a:pt x="306" y="403"/>
                    </a:lnTo>
                    <a:lnTo>
                      <a:pt x="305" y="405"/>
                    </a:lnTo>
                    <a:lnTo>
                      <a:pt x="308" y="409"/>
                    </a:lnTo>
                    <a:lnTo>
                      <a:pt x="308" y="413"/>
                    </a:lnTo>
                    <a:lnTo>
                      <a:pt x="299" y="414"/>
                    </a:lnTo>
                    <a:lnTo>
                      <a:pt x="298" y="421"/>
                    </a:lnTo>
                    <a:lnTo>
                      <a:pt x="302" y="425"/>
                    </a:lnTo>
                    <a:lnTo>
                      <a:pt x="300" y="430"/>
                    </a:lnTo>
                    <a:lnTo>
                      <a:pt x="293" y="430"/>
                    </a:lnTo>
                    <a:lnTo>
                      <a:pt x="294" y="436"/>
                    </a:lnTo>
                    <a:lnTo>
                      <a:pt x="302" y="437"/>
                    </a:lnTo>
                    <a:lnTo>
                      <a:pt x="302" y="448"/>
                    </a:lnTo>
                    <a:lnTo>
                      <a:pt x="294" y="446"/>
                    </a:lnTo>
                    <a:lnTo>
                      <a:pt x="298" y="453"/>
                    </a:lnTo>
                    <a:lnTo>
                      <a:pt x="297" y="456"/>
                    </a:lnTo>
                    <a:lnTo>
                      <a:pt x="294" y="457"/>
                    </a:lnTo>
                    <a:lnTo>
                      <a:pt x="292" y="466"/>
                    </a:lnTo>
                    <a:lnTo>
                      <a:pt x="288" y="465"/>
                    </a:lnTo>
                    <a:lnTo>
                      <a:pt x="285" y="469"/>
                    </a:lnTo>
                    <a:lnTo>
                      <a:pt x="287" y="473"/>
                    </a:lnTo>
                    <a:lnTo>
                      <a:pt x="285" y="481"/>
                    </a:lnTo>
                    <a:lnTo>
                      <a:pt x="289" y="491"/>
                    </a:lnTo>
                    <a:lnTo>
                      <a:pt x="287" y="498"/>
                    </a:lnTo>
                    <a:lnTo>
                      <a:pt x="283" y="500"/>
                    </a:lnTo>
                    <a:lnTo>
                      <a:pt x="283" y="504"/>
                    </a:lnTo>
                    <a:lnTo>
                      <a:pt x="280" y="509"/>
                    </a:lnTo>
                    <a:lnTo>
                      <a:pt x="281" y="513"/>
                    </a:lnTo>
                    <a:lnTo>
                      <a:pt x="274" y="514"/>
                    </a:lnTo>
                    <a:lnTo>
                      <a:pt x="279" y="520"/>
                    </a:lnTo>
                    <a:lnTo>
                      <a:pt x="275" y="529"/>
                    </a:lnTo>
                    <a:lnTo>
                      <a:pt x="271" y="525"/>
                    </a:lnTo>
                    <a:lnTo>
                      <a:pt x="266" y="528"/>
                    </a:lnTo>
                    <a:lnTo>
                      <a:pt x="264" y="524"/>
                    </a:lnTo>
                    <a:lnTo>
                      <a:pt x="264" y="518"/>
                    </a:lnTo>
                    <a:lnTo>
                      <a:pt x="255" y="513"/>
                    </a:lnTo>
                    <a:lnTo>
                      <a:pt x="252" y="506"/>
                    </a:lnTo>
                    <a:lnTo>
                      <a:pt x="238" y="507"/>
                    </a:lnTo>
                    <a:lnTo>
                      <a:pt x="235" y="512"/>
                    </a:lnTo>
                    <a:lnTo>
                      <a:pt x="232" y="511"/>
                    </a:lnTo>
                    <a:lnTo>
                      <a:pt x="232" y="503"/>
                    </a:lnTo>
                    <a:lnTo>
                      <a:pt x="226" y="499"/>
                    </a:lnTo>
                    <a:lnTo>
                      <a:pt x="226" y="496"/>
                    </a:lnTo>
                    <a:lnTo>
                      <a:pt x="221" y="491"/>
                    </a:lnTo>
                    <a:lnTo>
                      <a:pt x="219" y="484"/>
                    </a:lnTo>
                    <a:lnTo>
                      <a:pt x="218" y="479"/>
                    </a:lnTo>
                    <a:lnTo>
                      <a:pt x="211" y="475"/>
                    </a:lnTo>
                    <a:lnTo>
                      <a:pt x="209" y="472"/>
                    </a:lnTo>
                    <a:lnTo>
                      <a:pt x="212" y="468"/>
                    </a:lnTo>
                    <a:lnTo>
                      <a:pt x="211" y="466"/>
                    </a:lnTo>
                    <a:lnTo>
                      <a:pt x="211" y="462"/>
                    </a:lnTo>
                    <a:lnTo>
                      <a:pt x="206" y="456"/>
                    </a:lnTo>
                    <a:lnTo>
                      <a:pt x="205" y="454"/>
                    </a:lnTo>
                    <a:lnTo>
                      <a:pt x="201" y="450"/>
                    </a:lnTo>
                    <a:lnTo>
                      <a:pt x="201" y="441"/>
                    </a:lnTo>
                    <a:lnTo>
                      <a:pt x="208" y="440"/>
                    </a:lnTo>
                    <a:lnTo>
                      <a:pt x="208" y="434"/>
                    </a:lnTo>
                    <a:lnTo>
                      <a:pt x="211" y="429"/>
                    </a:lnTo>
                    <a:lnTo>
                      <a:pt x="214" y="431"/>
                    </a:lnTo>
                    <a:lnTo>
                      <a:pt x="215" y="427"/>
                    </a:lnTo>
                    <a:lnTo>
                      <a:pt x="207" y="421"/>
                    </a:lnTo>
                    <a:lnTo>
                      <a:pt x="204" y="424"/>
                    </a:lnTo>
                    <a:lnTo>
                      <a:pt x="199" y="434"/>
                    </a:lnTo>
                    <a:lnTo>
                      <a:pt x="195" y="432"/>
                    </a:lnTo>
                    <a:lnTo>
                      <a:pt x="196" y="423"/>
                    </a:lnTo>
                    <a:lnTo>
                      <a:pt x="194" y="413"/>
                    </a:lnTo>
                    <a:lnTo>
                      <a:pt x="196" y="409"/>
                    </a:lnTo>
                    <a:lnTo>
                      <a:pt x="186" y="402"/>
                    </a:lnTo>
                    <a:lnTo>
                      <a:pt x="188" y="400"/>
                    </a:lnTo>
                    <a:lnTo>
                      <a:pt x="193" y="400"/>
                    </a:lnTo>
                    <a:lnTo>
                      <a:pt x="191" y="395"/>
                    </a:lnTo>
                    <a:lnTo>
                      <a:pt x="186" y="394"/>
                    </a:lnTo>
                    <a:lnTo>
                      <a:pt x="182" y="387"/>
                    </a:lnTo>
                    <a:lnTo>
                      <a:pt x="184" y="380"/>
                    </a:lnTo>
                    <a:lnTo>
                      <a:pt x="188" y="380"/>
                    </a:lnTo>
                    <a:lnTo>
                      <a:pt x="191" y="374"/>
                    </a:lnTo>
                    <a:lnTo>
                      <a:pt x="185" y="373"/>
                    </a:lnTo>
                    <a:lnTo>
                      <a:pt x="181" y="375"/>
                    </a:lnTo>
                    <a:lnTo>
                      <a:pt x="179" y="373"/>
                    </a:lnTo>
                    <a:lnTo>
                      <a:pt x="182" y="365"/>
                    </a:lnTo>
                    <a:lnTo>
                      <a:pt x="194" y="361"/>
                    </a:lnTo>
                    <a:lnTo>
                      <a:pt x="200" y="362"/>
                    </a:lnTo>
                    <a:lnTo>
                      <a:pt x="206" y="365"/>
                    </a:lnTo>
                    <a:lnTo>
                      <a:pt x="209" y="364"/>
                    </a:lnTo>
                    <a:lnTo>
                      <a:pt x="207" y="359"/>
                    </a:lnTo>
                    <a:lnTo>
                      <a:pt x="196" y="359"/>
                    </a:lnTo>
                    <a:lnTo>
                      <a:pt x="192" y="359"/>
                    </a:lnTo>
                    <a:lnTo>
                      <a:pt x="184" y="363"/>
                    </a:lnTo>
                    <a:lnTo>
                      <a:pt x="181" y="362"/>
                    </a:lnTo>
                    <a:lnTo>
                      <a:pt x="181" y="359"/>
                    </a:lnTo>
                    <a:lnTo>
                      <a:pt x="190" y="355"/>
                    </a:lnTo>
                    <a:lnTo>
                      <a:pt x="199" y="355"/>
                    </a:lnTo>
                    <a:lnTo>
                      <a:pt x="208" y="357"/>
                    </a:lnTo>
                    <a:lnTo>
                      <a:pt x="210" y="353"/>
                    </a:lnTo>
                    <a:lnTo>
                      <a:pt x="205" y="353"/>
                    </a:lnTo>
                    <a:lnTo>
                      <a:pt x="203" y="351"/>
                    </a:lnTo>
                    <a:lnTo>
                      <a:pt x="195" y="353"/>
                    </a:lnTo>
                    <a:lnTo>
                      <a:pt x="190" y="352"/>
                    </a:lnTo>
                    <a:lnTo>
                      <a:pt x="191" y="349"/>
                    </a:lnTo>
                    <a:lnTo>
                      <a:pt x="199" y="347"/>
                    </a:lnTo>
                    <a:lnTo>
                      <a:pt x="207" y="346"/>
                    </a:lnTo>
                    <a:lnTo>
                      <a:pt x="207" y="344"/>
                    </a:lnTo>
                    <a:lnTo>
                      <a:pt x="204" y="342"/>
                    </a:lnTo>
                    <a:lnTo>
                      <a:pt x="205" y="335"/>
                    </a:lnTo>
                    <a:lnTo>
                      <a:pt x="212" y="332"/>
                    </a:lnTo>
                    <a:lnTo>
                      <a:pt x="209" y="328"/>
                    </a:lnTo>
                    <a:lnTo>
                      <a:pt x="212" y="326"/>
                    </a:lnTo>
                    <a:lnTo>
                      <a:pt x="211" y="322"/>
                    </a:lnTo>
                    <a:lnTo>
                      <a:pt x="204" y="323"/>
                    </a:lnTo>
                    <a:lnTo>
                      <a:pt x="192" y="322"/>
                    </a:lnTo>
                    <a:lnTo>
                      <a:pt x="185" y="316"/>
                    </a:lnTo>
                    <a:lnTo>
                      <a:pt x="177" y="315"/>
                    </a:lnTo>
                    <a:lnTo>
                      <a:pt x="172" y="308"/>
                    </a:lnTo>
                    <a:lnTo>
                      <a:pt x="175" y="307"/>
                    </a:lnTo>
                    <a:lnTo>
                      <a:pt x="183" y="308"/>
                    </a:lnTo>
                    <a:lnTo>
                      <a:pt x="190" y="310"/>
                    </a:lnTo>
                    <a:lnTo>
                      <a:pt x="195" y="310"/>
                    </a:lnTo>
                    <a:lnTo>
                      <a:pt x="206" y="317"/>
                    </a:lnTo>
                    <a:lnTo>
                      <a:pt x="209" y="315"/>
                    </a:lnTo>
                    <a:lnTo>
                      <a:pt x="203" y="311"/>
                    </a:lnTo>
                    <a:lnTo>
                      <a:pt x="204" y="308"/>
                    </a:lnTo>
                    <a:lnTo>
                      <a:pt x="200" y="304"/>
                    </a:lnTo>
                    <a:lnTo>
                      <a:pt x="204" y="301"/>
                    </a:lnTo>
                    <a:lnTo>
                      <a:pt x="199" y="300"/>
                    </a:lnTo>
                    <a:lnTo>
                      <a:pt x="190" y="295"/>
                    </a:lnTo>
                    <a:lnTo>
                      <a:pt x="194" y="292"/>
                    </a:lnTo>
                    <a:lnTo>
                      <a:pt x="186" y="287"/>
                    </a:lnTo>
                    <a:lnTo>
                      <a:pt x="185" y="284"/>
                    </a:lnTo>
                    <a:lnTo>
                      <a:pt x="180" y="284"/>
                    </a:lnTo>
                    <a:lnTo>
                      <a:pt x="180" y="288"/>
                    </a:lnTo>
                    <a:lnTo>
                      <a:pt x="177" y="289"/>
                    </a:lnTo>
                    <a:lnTo>
                      <a:pt x="176" y="295"/>
                    </a:lnTo>
                    <a:lnTo>
                      <a:pt x="168" y="294"/>
                    </a:lnTo>
                    <a:lnTo>
                      <a:pt x="162" y="290"/>
                    </a:lnTo>
                    <a:lnTo>
                      <a:pt x="169" y="287"/>
                    </a:lnTo>
                    <a:lnTo>
                      <a:pt x="165" y="284"/>
                    </a:lnTo>
                    <a:lnTo>
                      <a:pt x="167" y="280"/>
                    </a:lnTo>
                    <a:lnTo>
                      <a:pt x="165" y="275"/>
                    </a:lnTo>
                    <a:lnTo>
                      <a:pt x="166" y="274"/>
                    </a:lnTo>
                    <a:lnTo>
                      <a:pt x="173" y="275"/>
                    </a:lnTo>
                    <a:lnTo>
                      <a:pt x="171" y="265"/>
                    </a:lnTo>
                    <a:lnTo>
                      <a:pt x="164" y="264"/>
                    </a:lnTo>
                    <a:lnTo>
                      <a:pt x="166" y="257"/>
                    </a:lnTo>
                    <a:lnTo>
                      <a:pt x="159" y="251"/>
                    </a:lnTo>
                    <a:lnTo>
                      <a:pt x="161" y="246"/>
                    </a:lnTo>
                    <a:lnTo>
                      <a:pt x="156" y="243"/>
                    </a:lnTo>
                    <a:lnTo>
                      <a:pt x="154" y="235"/>
                    </a:lnTo>
                    <a:lnTo>
                      <a:pt x="158" y="233"/>
                    </a:lnTo>
                    <a:lnTo>
                      <a:pt x="154" y="230"/>
                    </a:lnTo>
                    <a:lnTo>
                      <a:pt x="149" y="228"/>
                    </a:lnTo>
                    <a:lnTo>
                      <a:pt x="138" y="214"/>
                    </a:lnTo>
                    <a:lnTo>
                      <a:pt x="133" y="213"/>
                    </a:lnTo>
                    <a:lnTo>
                      <a:pt x="135" y="207"/>
                    </a:lnTo>
                    <a:lnTo>
                      <a:pt x="127" y="204"/>
                    </a:lnTo>
                    <a:lnTo>
                      <a:pt x="122" y="205"/>
                    </a:lnTo>
                    <a:lnTo>
                      <a:pt x="120" y="202"/>
                    </a:lnTo>
                    <a:lnTo>
                      <a:pt x="114" y="203"/>
                    </a:lnTo>
                    <a:lnTo>
                      <a:pt x="110" y="200"/>
                    </a:lnTo>
                    <a:lnTo>
                      <a:pt x="111" y="199"/>
                    </a:lnTo>
                    <a:lnTo>
                      <a:pt x="102" y="198"/>
                    </a:lnTo>
                    <a:lnTo>
                      <a:pt x="97" y="200"/>
                    </a:lnTo>
                    <a:lnTo>
                      <a:pt x="95" y="196"/>
                    </a:lnTo>
                    <a:lnTo>
                      <a:pt x="91" y="196"/>
                    </a:lnTo>
                    <a:lnTo>
                      <a:pt x="89" y="199"/>
                    </a:lnTo>
                    <a:lnTo>
                      <a:pt x="84" y="199"/>
                    </a:lnTo>
                    <a:lnTo>
                      <a:pt x="84" y="196"/>
                    </a:lnTo>
                    <a:lnTo>
                      <a:pt x="81" y="196"/>
                    </a:lnTo>
                    <a:lnTo>
                      <a:pt x="80" y="200"/>
                    </a:lnTo>
                    <a:lnTo>
                      <a:pt x="74" y="201"/>
                    </a:lnTo>
                    <a:lnTo>
                      <a:pt x="71" y="200"/>
                    </a:lnTo>
                    <a:lnTo>
                      <a:pt x="70" y="197"/>
                    </a:lnTo>
                    <a:lnTo>
                      <a:pt x="66" y="198"/>
                    </a:lnTo>
                    <a:lnTo>
                      <a:pt x="63" y="200"/>
                    </a:lnTo>
                    <a:lnTo>
                      <a:pt x="60" y="197"/>
                    </a:lnTo>
                    <a:lnTo>
                      <a:pt x="55" y="197"/>
                    </a:lnTo>
                    <a:lnTo>
                      <a:pt x="56" y="200"/>
                    </a:lnTo>
                    <a:lnTo>
                      <a:pt x="61" y="201"/>
                    </a:lnTo>
                    <a:lnTo>
                      <a:pt x="61" y="203"/>
                    </a:lnTo>
                    <a:lnTo>
                      <a:pt x="55" y="203"/>
                    </a:lnTo>
                    <a:lnTo>
                      <a:pt x="51" y="202"/>
                    </a:lnTo>
                    <a:lnTo>
                      <a:pt x="40" y="200"/>
                    </a:lnTo>
                    <a:lnTo>
                      <a:pt x="31" y="195"/>
                    </a:lnTo>
                    <a:lnTo>
                      <a:pt x="42" y="192"/>
                    </a:lnTo>
                    <a:lnTo>
                      <a:pt x="48" y="192"/>
                    </a:lnTo>
                    <a:lnTo>
                      <a:pt x="47" y="189"/>
                    </a:lnTo>
                    <a:lnTo>
                      <a:pt x="31" y="187"/>
                    </a:lnTo>
                    <a:lnTo>
                      <a:pt x="33" y="182"/>
                    </a:lnTo>
                    <a:lnTo>
                      <a:pt x="28" y="182"/>
                    </a:lnTo>
                    <a:lnTo>
                      <a:pt x="26" y="185"/>
                    </a:lnTo>
                    <a:lnTo>
                      <a:pt x="20" y="185"/>
                    </a:lnTo>
                    <a:lnTo>
                      <a:pt x="16" y="181"/>
                    </a:lnTo>
                    <a:lnTo>
                      <a:pt x="25" y="177"/>
                    </a:lnTo>
                    <a:lnTo>
                      <a:pt x="34" y="178"/>
                    </a:lnTo>
                    <a:lnTo>
                      <a:pt x="40" y="180"/>
                    </a:lnTo>
                    <a:lnTo>
                      <a:pt x="48" y="179"/>
                    </a:lnTo>
                    <a:lnTo>
                      <a:pt x="50" y="179"/>
                    </a:lnTo>
                    <a:lnTo>
                      <a:pt x="59" y="181"/>
                    </a:lnTo>
                    <a:lnTo>
                      <a:pt x="62" y="181"/>
                    </a:lnTo>
                    <a:lnTo>
                      <a:pt x="62" y="179"/>
                    </a:lnTo>
                    <a:lnTo>
                      <a:pt x="51" y="176"/>
                    </a:lnTo>
                    <a:lnTo>
                      <a:pt x="41" y="177"/>
                    </a:lnTo>
                    <a:lnTo>
                      <a:pt x="42" y="176"/>
                    </a:lnTo>
                    <a:lnTo>
                      <a:pt x="52" y="174"/>
                    </a:lnTo>
                    <a:lnTo>
                      <a:pt x="56" y="174"/>
                    </a:lnTo>
                    <a:lnTo>
                      <a:pt x="61" y="175"/>
                    </a:lnTo>
                    <a:lnTo>
                      <a:pt x="67" y="172"/>
                    </a:lnTo>
                    <a:lnTo>
                      <a:pt x="64" y="169"/>
                    </a:lnTo>
                    <a:lnTo>
                      <a:pt x="57" y="168"/>
                    </a:lnTo>
                    <a:lnTo>
                      <a:pt x="53" y="170"/>
                    </a:lnTo>
                    <a:lnTo>
                      <a:pt x="47" y="171"/>
                    </a:lnTo>
                    <a:lnTo>
                      <a:pt x="43" y="170"/>
                    </a:lnTo>
                    <a:lnTo>
                      <a:pt x="38" y="173"/>
                    </a:lnTo>
                    <a:lnTo>
                      <a:pt x="27" y="171"/>
                    </a:lnTo>
                    <a:lnTo>
                      <a:pt x="27" y="168"/>
                    </a:lnTo>
                    <a:lnTo>
                      <a:pt x="24" y="168"/>
                    </a:lnTo>
                    <a:lnTo>
                      <a:pt x="23" y="166"/>
                    </a:lnTo>
                    <a:lnTo>
                      <a:pt x="15" y="166"/>
                    </a:lnTo>
                    <a:lnTo>
                      <a:pt x="15" y="165"/>
                    </a:lnTo>
                    <a:lnTo>
                      <a:pt x="8" y="164"/>
                    </a:lnTo>
                    <a:lnTo>
                      <a:pt x="0" y="159"/>
                    </a:lnTo>
                    <a:lnTo>
                      <a:pt x="1" y="158"/>
                    </a:lnTo>
                    <a:lnTo>
                      <a:pt x="3" y="156"/>
                    </a:lnTo>
                    <a:lnTo>
                      <a:pt x="1" y="155"/>
                    </a:lnTo>
                    <a:lnTo>
                      <a:pt x="2" y="153"/>
                    </a:lnTo>
                    <a:lnTo>
                      <a:pt x="7" y="151"/>
                    </a:lnTo>
                    <a:lnTo>
                      <a:pt x="10" y="149"/>
                    </a:lnTo>
                    <a:lnTo>
                      <a:pt x="16" y="148"/>
                    </a:lnTo>
                    <a:lnTo>
                      <a:pt x="20" y="149"/>
                    </a:lnTo>
                    <a:lnTo>
                      <a:pt x="29" y="144"/>
                    </a:lnTo>
                    <a:lnTo>
                      <a:pt x="38" y="144"/>
                    </a:lnTo>
                    <a:lnTo>
                      <a:pt x="40" y="143"/>
                    </a:lnTo>
                    <a:lnTo>
                      <a:pt x="36" y="141"/>
                    </a:lnTo>
                    <a:lnTo>
                      <a:pt x="43" y="140"/>
                    </a:lnTo>
                    <a:lnTo>
                      <a:pt x="47" y="137"/>
                    </a:lnTo>
                    <a:lnTo>
                      <a:pt x="61" y="137"/>
                    </a:lnTo>
                    <a:lnTo>
                      <a:pt x="64" y="138"/>
                    </a:lnTo>
                    <a:lnTo>
                      <a:pt x="79" y="127"/>
                    </a:lnTo>
                    <a:lnTo>
                      <a:pt x="74" y="122"/>
                    </a:lnTo>
                    <a:lnTo>
                      <a:pt x="83" y="120"/>
                    </a:lnTo>
                    <a:lnTo>
                      <a:pt x="79" y="118"/>
                    </a:lnTo>
                    <a:lnTo>
                      <a:pt x="82" y="116"/>
                    </a:lnTo>
                    <a:lnTo>
                      <a:pt x="84" y="114"/>
                    </a:lnTo>
                    <a:lnTo>
                      <a:pt x="81" y="112"/>
                    </a:lnTo>
                    <a:lnTo>
                      <a:pt x="76" y="114"/>
                    </a:lnTo>
                    <a:lnTo>
                      <a:pt x="72" y="114"/>
                    </a:lnTo>
                    <a:lnTo>
                      <a:pt x="68" y="116"/>
                    </a:lnTo>
                    <a:lnTo>
                      <a:pt x="55" y="114"/>
                    </a:lnTo>
                    <a:lnTo>
                      <a:pt x="55" y="112"/>
                    </a:lnTo>
                    <a:lnTo>
                      <a:pt x="53" y="110"/>
                    </a:lnTo>
                    <a:lnTo>
                      <a:pt x="53" y="105"/>
                    </a:lnTo>
                    <a:lnTo>
                      <a:pt x="61" y="103"/>
                    </a:lnTo>
                    <a:lnTo>
                      <a:pt x="66" y="100"/>
                    </a:lnTo>
                    <a:lnTo>
                      <a:pt x="71" y="99"/>
                    </a:lnTo>
                    <a:lnTo>
                      <a:pt x="71" y="96"/>
                    </a:lnTo>
                    <a:lnTo>
                      <a:pt x="85" y="86"/>
                    </a:lnTo>
                    <a:lnTo>
                      <a:pt x="87" y="86"/>
                    </a:lnTo>
                    <a:lnTo>
                      <a:pt x="89" y="92"/>
                    </a:lnTo>
                    <a:lnTo>
                      <a:pt x="93" y="91"/>
                    </a:lnTo>
                    <a:lnTo>
                      <a:pt x="92" y="84"/>
                    </a:lnTo>
                    <a:lnTo>
                      <a:pt x="98" y="85"/>
                    </a:lnTo>
                    <a:lnTo>
                      <a:pt x="101" y="87"/>
                    </a:lnTo>
                    <a:lnTo>
                      <a:pt x="110" y="84"/>
                    </a:lnTo>
                    <a:lnTo>
                      <a:pt x="110" y="80"/>
                    </a:lnTo>
                    <a:lnTo>
                      <a:pt x="107" y="78"/>
                    </a:lnTo>
                    <a:lnTo>
                      <a:pt x="112" y="74"/>
                    </a:lnTo>
                    <a:lnTo>
                      <a:pt x="106" y="72"/>
                    </a:lnTo>
                    <a:lnTo>
                      <a:pt x="106" y="69"/>
                    </a:lnTo>
                    <a:lnTo>
                      <a:pt x="104" y="67"/>
                    </a:lnTo>
                    <a:lnTo>
                      <a:pt x="105" y="65"/>
                    </a:lnTo>
                    <a:lnTo>
                      <a:pt x="111" y="64"/>
                    </a:lnTo>
                    <a:lnTo>
                      <a:pt x="124" y="64"/>
                    </a:lnTo>
                    <a:lnTo>
                      <a:pt x="127" y="66"/>
                    </a:lnTo>
                    <a:lnTo>
                      <a:pt x="127" y="69"/>
                    </a:lnTo>
                    <a:lnTo>
                      <a:pt x="143" y="75"/>
                    </a:lnTo>
                    <a:lnTo>
                      <a:pt x="142" y="71"/>
                    </a:lnTo>
                    <a:lnTo>
                      <a:pt x="133" y="66"/>
                    </a:lnTo>
                    <a:lnTo>
                      <a:pt x="131" y="62"/>
                    </a:lnTo>
                    <a:lnTo>
                      <a:pt x="124" y="58"/>
                    </a:lnTo>
                    <a:lnTo>
                      <a:pt x="125" y="57"/>
                    </a:lnTo>
                    <a:lnTo>
                      <a:pt x="140" y="54"/>
                    </a:lnTo>
                    <a:lnTo>
                      <a:pt x="147" y="54"/>
                    </a:lnTo>
                    <a:lnTo>
                      <a:pt x="154" y="51"/>
                    </a:lnTo>
                    <a:lnTo>
                      <a:pt x="162" y="52"/>
                    </a:lnTo>
                    <a:lnTo>
                      <a:pt x="161" y="49"/>
                    </a:lnTo>
                    <a:lnTo>
                      <a:pt x="170" y="47"/>
                    </a:lnTo>
                    <a:lnTo>
                      <a:pt x="173" y="49"/>
                    </a:lnTo>
                    <a:lnTo>
                      <a:pt x="176" y="55"/>
                    </a:lnTo>
                    <a:lnTo>
                      <a:pt x="175" y="72"/>
                    </a:lnTo>
                    <a:lnTo>
                      <a:pt x="177" y="73"/>
                    </a:lnTo>
                    <a:lnTo>
                      <a:pt x="179" y="72"/>
                    </a:lnTo>
                    <a:lnTo>
                      <a:pt x="185" y="62"/>
                    </a:lnTo>
                    <a:lnTo>
                      <a:pt x="183" y="61"/>
                    </a:lnTo>
                    <a:lnTo>
                      <a:pt x="185" y="59"/>
                    </a:lnTo>
                    <a:lnTo>
                      <a:pt x="192" y="61"/>
                    </a:lnTo>
                    <a:lnTo>
                      <a:pt x="213" y="72"/>
                    </a:lnTo>
                    <a:lnTo>
                      <a:pt x="215" y="70"/>
                    </a:lnTo>
                    <a:lnTo>
                      <a:pt x="201" y="62"/>
                    </a:lnTo>
                    <a:lnTo>
                      <a:pt x="214" y="62"/>
                    </a:lnTo>
                    <a:lnTo>
                      <a:pt x="210" y="59"/>
                    </a:lnTo>
                    <a:lnTo>
                      <a:pt x="202" y="54"/>
                    </a:lnTo>
                    <a:lnTo>
                      <a:pt x="203" y="46"/>
                    </a:lnTo>
                    <a:lnTo>
                      <a:pt x="200" y="44"/>
                    </a:lnTo>
                    <a:lnTo>
                      <a:pt x="202" y="42"/>
                    </a:lnTo>
                    <a:lnTo>
                      <a:pt x="213" y="42"/>
                    </a:lnTo>
                    <a:lnTo>
                      <a:pt x="219" y="45"/>
                    </a:lnTo>
                    <a:lnTo>
                      <a:pt x="220" y="48"/>
                    </a:lnTo>
                    <a:lnTo>
                      <a:pt x="229" y="50"/>
                    </a:lnTo>
                    <a:lnTo>
                      <a:pt x="230" y="53"/>
                    </a:lnTo>
                    <a:lnTo>
                      <a:pt x="237" y="53"/>
                    </a:lnTo>
                    <a:lnTo>
                      <a:pt x="244" y="57"/>
                    </a:lnTo>
                    <a:lnTo>
                      <a:pt x="256" y="67"/>
                    </a:lnTo>
                    <a:lnTo>
                      <a:pt x="263" y="67"/>
                    </a:lnTo>
                    <a:lnTo>
                      <a:pt x="264" y="65"/>
                    </a:lnTo>
                    <a:lnTo>
                      <a:pt x="257" y="61"/>
                    </a:lnTo>
                    <a:lnTo>
                      <a:pt x="259" y="59"/>
                    </a:lnTo>
                    <a:lnTo>
                      <a:pt x="257" y="52"/>
                    </a:lnTo>
                    <a:lnTo>
                      <a:pt x="260" y="50"/>
                    </a:lnTo>
                    <a:lnTo>
                      <a:pt x="268" y="51"/>
                    </a:lnTo>
                    <a:lnTo>
                      <a:pt x="275" y="51"/>
                    </a:lnTo>
                    <a:lnTo>
                      <a:pt x="279" y="50"/>
                    </a:lnTo>
                    <a:lnTo>
                      <a:pt x="264" y="47"/>
                    </a:lnTo>
                    <a:lnTo>
                      <a:pt x="268" y="46"/>
                    </a:lnTo>
                    <a:lnTo>
                      <a:pt x="253" y="36"/>
                    </a:lnTo>
                    <a:lnTo>
                      <a:pt x="246" y="34"/>
                    </a:lnTo>
                    <a:lnTo>
                      <a:pt x="252" y="32"/>
                    </a:lnTo>
                    <a:lnTo>
                      <a:pt x="266" y="33"/>
                    </a:lnTo>
                    <a:lnTo>
                      <a:pt x="279" y="33"/>
                    </a:lnTo>
                    <a:lnTo>
                      <a:pt x="282" y="34"/>
                    </a:lnTo>
                    <a:lnTo>
                      <a:pt x="281" y="40"/>
                    </a:lnTo>
                    <a:lnTo>
                      <a:pt x="283" y="42"/>
                    </a:lnTo>
                    <a:lnTo>
                      <a:pt x="287" y="41"/>
                    </a:lnTo>
                    <a:lnTo>
                      <a:pt x="285" y="36"/>
                    </a:lnTo>
                    <a:lnTo>
                      <a:pt x="288" y="34"/>
                    </a:lnTo>
                    <a:lnTo>
                      <a:pt x="292" y="37"/>
                    </a:lnTo>
                    <a:lnTo>
                      <a:pt x="297" y="41"/>
                    </a:lnTo>
                    <a:lnTo>
                      <a:pt x="297" y="44"/>
                    </a:lnTo>
                    <a:lnTo>
                      <a:pt x="302" y="46"/>
                    </a:lnTo>
                    <a:lnTo>
                      <a:pt x="302" y="43"/>
                    </a:lnTo>
                    <a:lnTo>
                      <a:pt x="298" y="36"/>
                    </a:lnTo>
                    <a:lnTo>
                      <a:pt x="292" y="33"/>
                    </a:lnTo>
                    <a:lnTo>
                      <a:pt x="275" y="29"/>
                    </a:lnTo>
                    <a:lnTo>
                      <a:pt x="259" y="31"/>
                    </a:lnTo>
                    <a:lnTo>
                      <a:pt x="258" y="28"/>
                    </a:lnTo>
                    <a:lnTo>
                      <a:pt x="266" y="28"/>
                    </a:lnTo>
                    <a:lnTo>
                      <a:pt x="264" y="26"/>
                    </a:lnTo>
                    <a:lnTo>
                      <a:pt x="259" y="26"/>
                    </a:lnTo>
                    <a:lnTo>
                      <a:pt x="250" y="22"/>
                    </a:lnTo>
                    <a:lnTo>
                      <a:pt x="253" y="20"/>
                    </a:lnTo>
                    <a:lnTo>
                      <a:pt x="263" y="20"/>
                    </a:lnTo>
                    <a:lnTo>
                      <a:pt x="269" y="22"/>
                    </a:lnTo>
                    <a:lnTo>
                      <a:pt x="274" y="21"/>
                    </a:lnTo>
                    <a:lnTo>
                      <a:pt x="273" y="19"/>
                    </a:lnTo>
                    <a:lnTo>
                      <a:pt x="264" y="18"/>
                    </a:lnTo>
                    <a:lnTo>
                      <a:pt x="266" y="16"/>
                    </a:lnTo>
                    <a:lnTo>
                      <a:pt x="275" y="15"/>
                    </a:lnTo>
                    <a:lnTo>
                      <a:pt x="284" y="18"/>
                    </a:lnTo>
                    <a:lnTo>
                      <a:pt x="285" y="22"/>
                    </a:lnTo>
                    <a:lnTo>
                      <a:pt x="290" y="22"/>
                    </a:lnTo>
                    <a:lnTo>
                      <a:pt x="296" y="27"/>
                    </a:lnTo>
                    <a:lnTo>
                      <a:pt x="304" y="26"/>
                    </a:lnTo>
                    <a:lnTo>
                      <a:pt x="309" y="28"/>
                    </a:lnTo>
                    <a:lnTo>
                      <a:pt x="312" y="33"/>
                    </a:lnTo>
                    <a:lnTo>
                      <a:pt x="316" y="33"/>
                    </a:lnTo>
                    <a:lnTo>
                      <a:pt x="317" y="30"/>
                    </a:lnTo>
                    <a:lnTo>
                      <a:pt x="310" y="27"/>
                    </a:lnTo>
                    <a:lnTo>
                      <a:pt x="313" y="25"/>
                    </a:lnTo>
                    <a:lnTo>
                      <a:pt x="322" y="25"/>
                    </a:lnTo>
                    <a:lnTo>
                      <a:pt x="325" y="23"/>
                    </a:lnTo>
                    <a:lnTo>
                      <a:pt x="315" y="23"/>
                    </a:lnTo>
                    <a:lnTo>
                      <a:pt x="315" y="21"/>
                    </a:lnTo>
                    <a:lnTo>
                      <a:pt x="320" y="20"/>
                    </a:lnTo>
                    <a:lnTo>
                      <a:pt x="328" y="19"/>
                    </a:lnTo>
                    <a:lnTo>
                      <a:pt x="328" y="18"/>
                    </a:lnTo>
                    <a:lnTo>
                      <a:pt x="317" y="18"/>
                    </a:lnTo>
                    <a:lnTo>
                      <a:pt x="311" y="16"/>
                    </a:lnTo>
                    <a:lnTo>
                      <a:pt x="314" y="13"/>
                    </a:lnTo>
                    <a:lnTo>
                      <a:pt x="311" y="9"/>
                    </a:lnTo>
                    <a:lnTo>
                      <a:pt x="313" y="8"/>
                    </a:lnTo>
                    <a:lnTo>
                      <a:pt x="317" y="9"/>
                    </a:lnTo>
                    <a:lnTo>
                      <a:pt x="320" y="8"/>
                    </a:lnTo>
                    <a:lnTo>
                      <a:pt x="318" y="6"/>
                    </a:lnTo>
                    <a:lnTo>
                      <a:pt x="323" y="6"/>
                    </a:lnTo>
                    <a:lnTo>
                      <a:pt x="330" y="10"/>
                    </a:lnTo>
                    <a:lnTo>
                      <a:pt x="334" y="9"/>
                    </a:lnTo>
                    <a:lnTo>
                      <a:pt x="328" y="4"/>
                    </a:lnTo>
                    <a:lnTo>
                      <a:pt x="332" y="2"/>
                    </a:lnTo>
                    <a:lnTo>
                      <a:pt x="336" y="4"/>
                    </a:lnTo>
                    <a:lnTo>
                      <a:pt x="342" y="1"/>
                    </a:lnTo>
                    <a:lnTo>
                      <a:pt x="345" y="2"/>
                    </a:lnTo>
                    <a:lnTo>
                      <a:pt x="350" y="3"/>
                    </a:lnTo>
                    <a:lnTo>
                      <a:pt x="353" y="3"/>
                    </a:lnTo>
                    <a:lnTo>
                      <a:pt x="355" y="1"/>
                    </a:lnTo>
                    <a:lnTo>
                      <a:pt x="366" y="0"/>
                    </a:lnTo>
                    <a:lnTo>
                      <a:pt x="369" y="2"/>
                    </a:lnTo>
                    <a:lnTo>
                      <a:pt x="374" y="1"/>
                    </a:lnTo>
                    <a:lnTo>
                      <a:pt x="380" y="1"/>
                    </a:lnTo>
                    <a:lnTo>
                      <a:pt x="389" y="2"/>
                    </a:lnTo>
                    <a:lnTo>
                      <a:pt x="394" y="2"/>
                    </a:lnTo>
                    <a:lnTo>
                      <a:pt x="398" y="4"/>
                    </a:lnTo>
                    <a:lnTo>
                      <a:pt x="405" y="3"/>
                    </a:lnTo>
                    <a:lnTo>
                      <a:pt x="407" y="5"/>
                    </a:lnTo>
                    <a:lnTo>
                      <a:pt x="402" y="7"/>
                    </a:lnTo>
                    <a:lnTo>
                      <a:pt x="405" y="9"/>
                    </a:lnTo>
                    <a:lnTo>
                      <a:pt x="411" y="8"/>
                    </a:lnTo>
                    <a:lnTo>
                      <a:pt x="414" y="5"/>
                    </a:lnTo>
                    <a:lnTo>
                      <a:pt x="435" y="10"/>
                    </a:lnTo>
                    <a:lnTo>
                      <a:pt x="438" y="14"/>
                    </a:lnTo>
                    <a:lnTo>
                      <a:pt x="427" y="17"/>
                    </a:lnTo>
                    <a:lnTo>
                      <a:pt x="412" y="19"/>
                    </a:lnTo>
                    <a:lnTo>
                      <a:pt x="397" y="18"/>
                    </a:lnTo>
                    <a:lnTo>
                      <a:pt x="383" y="19"/>
                    </a:lnTo>
                    <a:lnTo>
                      <a:pt x="374" y="22"/>
                    </a:lnTo>
                    <a:lnTo>
                      <a:pt x="367" y="21"/>
                    </a:lnTo>
                    <a:lnTo>
                      <a:pt x="361" y="21"/>
                    </a:lnTo>
                    <a:lnTo>
                      <a:pt x="364" y="23"/>
                    </a:lnTo>
                    <a:lnTo>
                      <a:pt x="353" y="26"/>
                    </a:lnTo>
                    <a:lnTo>
                      <a:pt x="341" y="28"/>
                    </a:lnTo>
                    <a:lnTo>
                      <a:pt x="344" y="30"/>
                    </a:lnTo>
                    <a:lnTo>
                      <a:pt x="342" y="32"/>
                    </a:lnTo>
                    <a:lnTo>
                      <a:pt x="346" y="32"/>
                    </a:lnTo>
                    <a:lnTo>
                      <a:pt x="350" y="29"/>
                    </a:lnTo>
                    <a:lnTo>
                      <a:pt x="355" y="29"/>
                    </a:lnTo>
                    <a:lnTo>
                      <a:pt x="355" y="33"/>
                    </a:lnTo>
                    <a:lnTo>
                      <a:pt x="359" y="32"/>
                    </a:lnTo>
                    <a:lnTo>
                      <a:pt x="360" y="27"/>
                    </a:lnTo>
                    <a:lnTo>
                      <a:pt x="376" y="27"/>
                    </a:lnTo>
                    <a:lnTo>
                      <a:pt x="377" y="24"/>
                    </a:lnTo>
                    <a:lnTo>
                      <a:pt x="390" y="20"/>
                    </a:lnTo>
                    <a:lnTo>
                      <a:pt x="399" y="20"/>
                    </a:lnTo>
                    <a:lnTo>
                      <a:pt x="409" y="22"/>
                    </a:lnTo>
                    <a:lnTo>
                      <a:pt x="426" y="22"/>
                    </a:lnTo>
                    <a:lnTo>
                      <a:pt x="429" y="20"/>
                    </a:lnTo>
                    <a:lnTo>
                      <a:pt x="441" y="18"/>
                    </a:lnTo>
                    <a:lnTo>
                      <a:pt x="445" y="22"/>
                    </a:lnTo>
                    <a:lnTo>
                      <a:pt x="443" y="27"/>
                    </a:lnTo>
                    <a:lnTo>
                      <a:pt x="439" y="30"/>
                    </a:lnTo>
                    <a:lnTo>
                      <a:pt x="440" y="33"/>
                    </a:lnTo>
                    <a:lnTo>
                      <a:pt x="451" y="28"/>
                    </a:lnTo>
                    <a:lnTo>
                      <a:pt x="455" y="28"/>
                    </a:lnTo>
                    <a:lnTo>
                      <a:pt x="454" y="32"/>
                    </a:lnTo>
                    <a:lnTo>
                      <a:pt x="462" y="30"/>
                    </a:lnTo>
                    <a:lnTo>
                      <a:pt x="474" y="32"/>
                    </a:lnTo>
                    <a:lnTo>
                      <a:pt x="480" y="38"/>
                    </a:lnTo>
                    <a:lnTo>
                      <a:pt x="480" y="41"/>
                    </a:lnTo>
                    <a:lnTo>
                      <a:pt x="474" y="42"/>
                    </a:lnTo>
                    <a:lnTo>
                      <a:pt x="473" y="46"/>
                    </a:lnTo>
                    <a:lnTo>
                      <a:pt x="462" y="49"/>
                    </a:lnTo>
                    <a:lnTo>
                      <a:pt x="455" y="48"/>
                    </a:lnTo>
                    <a:lnTo>
                      <a:pt x="447" y="53"/>
                    </a:lnTo>
                    <a:lnTo>
                      <a:pt x="426" y="53"/>
                    </a:lnTo>
                    <a:lnTo>
                      <a:pt x="416" y="53"/>
                    </a:lnTo>
                    <a:lnTo>
                      <a:pt x="396" y="54"/>
                    </a:lnTo>
                    <a:lnTo>
                      <a:pt x="391" y="53"/>
                    </a:lnTo>
                    <a:lnTo>
                      <a:pt x="380" y="53"/>
                    </a:lnTo>
                    <a:lnTo>
                      <a:pt x="387" y="55"/>
                    </a:lnTo>
                    <a:lnTo>
                      <a:pt x="386" y="56"/>
                    </a:lnTo>
                    <a:lnTo>
                      <a:pt x="371" y="61"/>
                    </a:lnTo>
                    <a:lnTo>
                      <a:pt x="365" y="66"/>
                    </a:lnTo>
                    <a:lnTo>
                      <a:pt x="368" y="71"/>
                    </a:lnTo>
                    <a:lnTo>
                      <a:pt x="374" y="69"/>
                    </a:lnTo>
                    <a:lnTo>
                      <a:pt x="374" y="67"/>
                    </a:lnTo>
                    <a:lnTo>
                      <a:pt x="393" y="61"/>
                    </a:lnTo>
                    <a:lnTo>
                      <a:pt x="397" y="62"/>
                    </a:lnTo>
                    <a:lnTo>
                      <a:pt x="413" y="57"/>
                    </a:lnTo>
                    <a:lnTo>
                      <a:pt x="417" y="58"/>
                    </a:lnTo>
                    <a:lnTo>
                      <a:pt x="439" y="59"/>
                    </a:lnTo>
                    <a:lnTo>
                      <a:pt x="441" y="60"/>
                    </a:lnTo>
                    <a:lnTo>
                      <a:pt x="441" y="65"/>
                    </a:lnTo>
                    <a:lnTo>
                      <a:pt x="431" y="68"/>
                    </a:lnTo>
                    <a:lnTo>
                      <a:pt x="426" y="71"/>
                    </a:lnTo>
                    <a:lnTo>
                      <a:pt x="419" y="74"/>
                    </a:lnTo>
                    <a:lnTo>
                      <a:pt x="422" y="74"/>
                    </a:lnTo>
                    <a:lnTo>
                      <a:pt x="424" y="76"/>
                    </a:lnTo>
                    <a:lnTo>
                      <a:pt x="431" y="74"/>
                    </a:lnTo>
                    <a:lnTo>
                      <a:pt x="436" y="72"/>
                    </a:lnTo>
                    <a:lnTo>
                      <a:pt x="452" y="67"/>
                    </a:lnTo>
                    <a:lnTo>
                      <a:pt x="453" y="59"/>
                    </a:lnTo>
                    <a:lnTo>
                      <a:pt x="454" y="58"/>
                    </a:lnTo>
                    <a:lnTo>
                      <a:pt x="471" y="57"/>
                    </a:lnTo>
                    <a:lnTo>
                      <a:pt x="473" y="59"/>
                    </a:lnTo>
                    <a:lnTo>
                      <a:pt x="473" y="75"/>
                    </a:lnTo>
                    <a:lnTo>
                      <a:pt x="467" y="79"/>
                    </a:lnTo>
                    <a:lnTo>
                      <a:pt x="462" y="83"/>
                    </a:lnTo>
                    <a:lnTo>
                      <a:pt x="462" y="88"/>
                    </a:lnTo>
                    <a:lnTo>
                      <a:pt x="457" y="92"/>
                    </a:lnTo>
                    <a:lnTo>
                      <a:pt x="458" y="95"/>
                    </a:lnTo>
                    <a:lnTo>
                      <a:pt x="454" y="97"/>
                    </a:lnTo>
                    <a:lnTo>
                      <a:pt x="454" y="100"/>
                    </a:lnTo>
                    <a:lnTo>
                      <a:pt x="456" y="100"/>
                    </a:lnTo>
                    <a:lnTo>
                      <a:pt x="461" y="98"/>
                    </a:lnTo>
                    <a:lnTo>
                      <a:pt x="461" y="93"/>
                    </a:lnTo>
                    <a:lnTo>
                      <a:pt x="473" y="87"/>
                    </a:lnTo>
                    <a:lnTo>
                      <a:pt x="477" y="79"/>
                    </a:lnTo>
                    <a:lnTo>
                      <a:pt x="488" y="73"/>
                    </a:lnTo>
                    <a:lnTo>
                      <a:pt x="488" y="71"/>
                    </a:lnTo>
                    <a:lnTo>
                      <a:pt x="494" y="71"/>
                    </a:lnTo>
                    <a:lnTo>
                      <a:pt x="494" y="73"/>
                    </a:lnTo>
                    <a:lnTo>
                      <a:pt x="499" y="73"/>
                    </a:lnTo>
                    <a:lnTo>
                      <a:pt x="504" y="74"/>
                    </a:lnTo>
                    <a:lnTo>
                      <a:pt x="511" y="73"/>
                    </a:lnTo>
                    <a:lnTo>
                      <a:pt x="513" y="69"/>
                    </a:lnTo>
                    <a:lnTo>
                      <a:pt x="516" y="67"/>
                    </a:lnTo>
                    <a:lnTo>
                      <a:pt x="515" y="62"/>
                    </a:lnTo>
                    <a:lnTo>
                      <a:pt x="518" y="62"/>
                    </a:lnTo>
                    <a:lnTo>
                      <a:pt x="522" y="64"/>
                    </a:lnTo>
                    <a:lnTo>
                      <a:pt x="529" y="59"/>
                    </a:lnTo>
                    <a:lnTo>
                      <a:pt x="547" y="61"/>
                    </a:lnTo>
                    <a:lnTo>
                      <a:pt x="566" y="71"/>
                    </a:lnTo>
                    <a:lnTo>
                      <a:pt x="567" y="73"/>
                    </a:lnTo>
                    <a:lnTo>
                      <a:pt x="551" y="85"/>
                    </a:lnTo>
                    <a:lnTo>
                      <a:pt x="542" y="84"/>
                    </a:lnTo>
                    <a:lnTo>
                      <a:pt x="539" y="86"/>
                    </a:lnTo>
                    <a:lnTo>
                      <a:pt x="544" y="90"/>
                    </a:lnTo>
                    <a:lnTo>
                      <a:pt x="541" y="91"/>
                    </a:lnTo>
                    <a:lnTo>
                      <a:pt x="534" y="92"/>
                    </a:lnTo>
                    <a:lnTo>
                      <a:pt x="532" y="95"/>
                    </a:lnTo>
                    <a:lnTo>
                      <a:pt x="528" y="96"/>
                    </a:lnTo>
                    <a:lnTo>
                      <a:pt x="520" y="96"/>
                    </a:lnTo>
                    <a:lnTo>
                      <a:pt x="511" y="94"/>
                    </a:lnTo>
                    <a:lnTo>
                      <a:pt x="509" y="96"/>
                    </a:lnTo>
                    <a:lnTo>
                      <a:pt x="505" y="95"/>
                    </a:lnTo>
                    <a:lnTo>
                      <a:pt x="494" y="96"/>
                    </a:lnTo>
                    <a:lnTo>
                      <a:pt x="490" y="98"/>
                    </a:lnTo>
                    <a:lnTo>
                      <a:pt x="486" y="98"/>
                    </a:lnTo>
                    <a:lnTo>
                      <a:pt x="486" y="101"/>
                    </a:lnTo>
                    <a:lnTo>
                      <a:pt x="494" y="101"/>
                    </a:lnTo>
                    <a:lnTo>
                      <a:pt x="495" y="98"/>
                    </a:lnTo>
                    <a:lnTo>
                      <a:pt x="501" y="98"/>
                    </a:lnTo>
                    <a:lnTo>
                      <a:pt x="510" y="102"/>
                    </a:lnTo>
                    <a:lnTo>
                      <a:pt x="515" y="101"/>
                    </a:lnTo>
                    <a:lnTo>
                      <a:pt x="520" y="98"/>
                    </a:lnTo>
                    <a:lnTo>
                      <a:pt x="532" y="102"/>
                    </a:lnTo>
                    <a:lnTo>
                      <a:pt x="522" y="108"/>
                    </a:lnTo>
                    <a:lnTo>
                      <a:pt x="517" y="109"/>
                    </a:lnTo>
                    <a:lnTo>
                      <a:pt x="509" y="107"/>
                    </a:lnTo>
                    <a:lnTo>
                      <a:pt x="497" y="107"/>
                    </a:lnTo>
                    <a:lnTo>
                      <a:pt x="492" y="112"/>
                    </a:lnTo>
                    <a:lnTo>
                      <a:pt x="492" y="118"/>
                    </a:lnTo>
                    <a:lnTo>
                      <a:pt x="497" y="119"/>
                    </a:lnTo>
                    <a:lnTo>
                      <a:pt x="499" y="115"/>
                    </a:lnTo>
                    <a:lnTo>
                      <a:pt x="500" y="114"/>
                    </a:lnTo>
                    <a:lnTo>
                      <a:pt x="497" y="112"/>
                    </a:lnTo>
                    <a:lnTo>
                      <a:pt x="501" y="109"/>
                    </a:lnTo>
                    <a:lnTo>
                      <a:pt x="506" y="110"/>
                    </a:lnTo>
                    <a:lnTo>
                      <a:pt x="507" y="113"/>
                    </a:lnTo>
                    <a:lnTo>
                      <a:pt x="513" y="110"/>
                    </a:lnTo>
                    <a:lnTo>
                      <a:pt x="517" y="113"/>
                    </a:lnTo>
                    <a:lnTo>
                      <a:pt x="513" y="120"/>
                    </a:lnTo>
                    <a:lnTo>
                      <a:pt x="500" y="120"/>
                    </a:lnTo>
                    <a:lnTo>
                      <a:pt x="495" y="132"/>
                    </a:lnTo>
                    <a:lnTo>
                      <a:pt x="501" y="132"/>
                    </a:lnTo>
                    <a:lnTo>
                      <a:pt x="501" y="134"/>
                    </a:lnTo>
                    <a:lnTo>
                      <a:pt x="495" y="141"/>
                    </a:lnTo>
                    <a:lnTo>
                      <a:pt x="488" y="141"/>
                    </a:lnTo>
                    <a:lnTo>
                      <a:pt x="482" y="148"/>
                    </a:lnTo>
                    <a:lnTo>
                      <a:pt x="485" y="148"/>
                    </a:lnTo>
                    <a:lnTo>
                      <a:pt x="476" y="163"/>
                    </a:lnTo>
                    <a:lnTo>
                      <a:pt x="478" y="167"/>
                    </a:lnTo>
                    <a:lnTo>
                      <a:pt x="483" y="167"/>
                    </a:lnTo>
                    <a:lnTo>
                      <a:pt x="485" y="162"/>
                    </a:lnTo>
                    <a:lnTo>
                      <a:pt x="489" y="161"/>
                    </a:lnTo>
                    <a:lnTo>
                      <a:pt x="501" y="166"/>
                    </a:lnTo>
                    <a:lnTo>
                      <a:pt x="502" y="169"/>
                    </a:lnTo>
                    <a:lnTo>
                      <a:pt x="495" y="168"/>
                    </a:lnTo>
                    <a:lnTo>
                      <a:pt x="491" y="166"/>
                    </a:lnTo>
                    <a:lnTo>
                      <a:pt x="490" y="168"/>
                    </a:lnTo>
                    <a:lnTo>
                      <a:pt x="493" y="172"/>
                    </a:lnTo>
                    <a:lnTo>
                      <a:pt x="503" y="176"/>
                    </a:lnTo>
                    <a:lnTo>
                      <a:pt x="505" y="174"/>
                    </a:lnTo>
                    <a:lnTo>
                      <a:pt x="512" y="175"/>
                    </a:lnTo>
                    <a:lnTo>
                      <a:pt x="513" y="178"/>
                    </a:lnTo>
                    <a:lnTo>
                      <a:pt x="510" y="184"/>
                    </a:lnTo>
                    <a:lnTo>
                      <a:pt x="502" y="184"/>
                    </a:lnTo>
                    <a:lnTo>
                      <a:pt x="488" y="181"/>
                    </a:lnTo>
                    <a:lnTo>
                      <a:pt x="484" y="182"/>
                    </a:lnTo>
                    <a:lnTo>
                      <a:pt x="487" y="185"/>
                    </a:lnTo>
                    <a:lnTo>
                      <a:pt x="479" y="185"/>
                    </a:lnTo>
                    <a:lnTo>
                      <a:pt x="476" y="185"/>
                    </a:lnTo>
                    <a:lnTo>
                      <a:pt x="475" y="187"/>
                    </a:lnTo>
                    <a:lnTo>
                      <a:pt x="478" y="192"/>
                    </a:lnTo>
                    <a:lnTo>
                      <a:pt x="478" y="195"/>
                    </a:lnTo>
                    <a:lnTo>
                      <a:pt x="482" y="197"/>
                    </a:lnTo>
                    <a:lnTo>
                      <a:pt x="488" y="195"/>
                    </a:lnTo>
                    <a:lnTo>
                      <a:pt x="496" y="196"/>
                    </a:lnTo>
                    <a:lnTo>
                      <a:pt x="496" y="200"/>
                    </a:lnTo>
                    <a:lnTo>
                      <a:pt x="489" y="200"/>
                    </a:lnTo>
                    <a:lnTo>
                      <a:pt x="476" y="200"/>
                    </a:lnTo>
                    <a:lnTo>
                      <a:pt x="481" y="202"/>
                    </a:lnTo>
                    <a:lnTo>
                      <a:pt x="494" y="203"/>
                    </a:lnTo>
                    <a:lnTo>
                      <a:pt x="503" y="207"/>
                    </a:lnTo>
                    <a:lnTo>
                      <a:pt x="504" y="211"/>
                    </a:lnTo>
                    <a:lnTo>
                      <a:pt x="497" y="216"/>
                    </a:lnTo>
                    <a:lnTo>
                      <a:pt x="492" y="212"/>
                    </a:lnTo>
                    <a:lnTo>
                      <a:pt x="486" y="211"/>
                    </a:lnTo>
                    <a:lnTo>
                      <a:pt x="482" y="208"/>
                    </a:lnTo>
                    <a:lnTo>
                      <a:pt x="478" y="209"/>
                    </a:lnTo>
                    <a:lnTo>
                      <a:pt x="489" y="214"/>
                    </a:lnTo>
                    <a:lnTo>
                      <a:pt x="488" y="216"/>
                    </a:lnTo>
                    <a:lnTo>
                      <a:pt x="479" y="217"/>
                    </a:lnTo>
                    <a:lnTo>
                      <a:pt x="475" y="219"/>
                    </a:lnTo>
                    <a:lnTo>
                      <a:pt x="478" y="221"/>
                    </a:lnTo>
                    <a:lnTo>
                      <a:pt x="486" y="220"/>
                    </a:lnTo>
                    <a:lnTo>
                      <a:pt x="489" y="222"/>
                    </a:lnTo>
                    <a:lnTo>
                      <a:pt x="486" y="226"/>
                    </a:lnTo>
                    <a:lnTo>
                      <a:pt x="486" y="229"/>
                    </a:lnTo>
                    <a:lnTo>
                      <a:pt x="496" y="230"/>
                    </a:lnTo>
                    <a:lnTo>
                      <a:pt x="499" y="229"/>
                    </a:lnTo>
                    <a:lnTo>
                      <a:pt x="502" y="231"/>
                    </a:lnTo>
                    <a:lnTo>
                      <a:pt x="499" y="236"/>
                    </a:lnTo>
                    <a:lnTo>
                      <a:pt x="495" y="237"/>
                    </a:lnTo>
                    <a:lnTo>
                      <a:pt x="490" y="231"/>
                    </a:lnTo>
                    <a:lnTo>
                      <a:pt x="479" y="230"/>
                    </a:lnTo>
                    <a:lnTo>
                      <a:pt x="477" y="231"/>
                    </a:lnTo>
                    <a:lnTo>
                      <a:pt x="475" y="235"/>
                    </a:lnTo>
                    <a:lnTo>
                      <a:pt x="478" y="241"/>
                    </a:lnTo>
                    <a:lnTo>
                      <a:pt x="480" y="250"/>
                    </a:lnTo>
                    <a:lnTo>
                      <a:pt x="482" y="249"/>
                    </a:lnTo>
                    <a:lnTo>
                      <a:pt x="481" y="245"/>
                    </a:lnTo>
                    <a:lnTo>
                      <a:pt x="492" y="245"/>
                    </a:lnTo>
                    <a:lnTo>
                      <a:pt x="492" y="253"/>
                    </a:lnTo>
                    <a:lnTo>
                      <a:pt x="483" y="254"/>
                    </a:lnTo>
                    <a:lnTo>
                      <a:pt x="473" y="257"/>
                    </a:lnTo>
                    <a:lnTo>
                      <a:pt x="461" y="252"/>
                    </a:lnTo>
                    <a:lnTo>
                      <a:pt x="458" y="251"/>
                    </a:lnTo>
                    <a:lnTo>
                      <a:pt x="469" y="251"/>
                    </a:lnTo>
                    <a:lnTo>
                      <a:pt x="460" y="247"/>
                    </a:lnTo>
                    <a:lnTo>
                      <a:pt x="452" y="248"/>
                    </a:lnTo>
                    <a:lnTo>
                      <a:pt x="445" y="243"/>
                    </a:lnTo>
                    <a:lnTo>
                      <a:pt x="441" y="244"/>
                    </a:lnTo>
                    <a:lnTo>
                      <a:pt x="450" y="251"/>
                    </a:lnTo>
                    <a:lnTo>
                      <a:pt x="445" y="256"/>
                    </a:lnTo>
                    <a:lnTo>
                      <a:pt x="440" y="257"/>
                    </a:lnTo>
                    <a:lnTo>
                      <a:pt x="430" y="254"/>
                    </a:lnTo>
                    <a:lnTo>
                      <a:pt x="428" y="256"/>
                    </a:lnTo>
                    <a:lnTo>
                      <a:pt x="432" y="259"/>
                    </a:lnTo>
                    <a:lnTo>
                      <a:pt x="424" y="260"/>
                    </a:lnTo>
                    <a:lnTo>
                      <a:pt x="427" y="264"/>
                    </a:lnTo>
                    <a:lnTo>
                      <a:pt x="432" y="262"/>
                    </a:lnTo>
                    <a:lnTo>
                      <a:pt x="435" y="263"/>
                    </a:lnTo>
                    <a:lnTo>
                      <a:pt x="439" y="260"/>
                    </a:lnTo>
                    <a:lnTo>
                      <a:pt x="445" y="263"/>
                    </a:lnTo>
                    <a:lnTo>
                      <a:pt x="443" y="266"/>
                    </a:lnTo>
                    <a:lnTo>
                      <a:pt x="432" y="267"/>
                    </a:lnTo>
                    <a:lnTo>
                      <a:pt x="435" y="271"/>
                    </a:lnTo>
                    <a:lnTo>
                      <a:pt x="445" y="268"/>
                    </a:lnTo>
                    <a:lnTo>
                      <a:pt x="449" y="273"/>
                    </a:lnTo>
                    <a:lnTo>
                      <a:pt x="441" y="275"/>
                    </a:lnTo>
                    <a:lnTo>
                      <a:pt x="445" y="278"/>
                    </a:lnTo>
                    <a:lnTo>
                      <a:pt x="454" y="276"/>
                    </a:lnTo>
                    <a:lnTo>
                      <a:pt x="462" y="281"/>
                    </a:lnTo>
                    <a:lnTo>
                      <a:pt x="469" y="284"/>
                    </a:lnTo>
                    <a:lnTo>
                      <a:pt x="474" y="288"/>
                    </a:lnTo>
                    <a:lnTo>
                      <a:pt x="477" y="294"/>
                    </a:lnTo>
                    <a:lnTo>
                      <a:pt x="479" y="293"/>
                    </a:lnTo>
                    <a:lnTo>
                      <a:pt x="483" y="296"/>
                    </a:lnTo>
                    <a:lnTo>
                      <a:pt x="482" y="311"/>
                    </a:lnTo>
                    <a:lnTo>
                      <a:pt x="478" y="311"/>
                    </a:lnTo>
                    <a:lnTo>
                      <a:pt x="474" y="307"/>
                    </a:lnTo>
                    <a:lnTo>
                      <a:pt x="472" y="309"/>
                    </a:lnTo>
                    <a:lnTo>
                      <a:pt x="471" y="312"/>
                    </a:lnTo>
                    <a:lnTo>
                      <a:pt x="460" y="309"/>
                    </a:lnTo>
                    <a:lnTo>
                      <a:pt x="452" y="299"/>
                    </a:lnTo>
                    <a:lnTo>
                      <a:pt x="452" y="295"/>
                    </a:lnTo>
                    <a:lnTo>
                      <a:pt x="439" y="290"/>
                    </a:lnTo>
                    <a:lnTo>
                      <a:pt x="429" y="290"/>
                    </a:lnTo>
                    <a:lnTo>
                      <a:pt x="424" y="283"/>
                    </a:lnTo>
                    <a:lnTo>
                      <a:pt x="416" y="281"/>
                    </a:lnTo>
                    <a:lnTo>
                      <a:pt x="412" y="283"/>
                    </a:lnTo>
                    <a:lnTo>
                      <a:pt x="420" y="287"/>
                    </a:lnTo>
                    <a:lnTo>
                      <a:pt x="420" y="291"/>
                    </a:lnTo>
                    <a:lnTo>
                      <a:pt x="428" y="293"/>
                    </a:lnTo>
                    <a:lnTo>
                      <a:pt x="441" y="294"/>
                    </a:lnTo>
                    <a:lnTo>
                      <a:pt x="441" y="299"/>
                    </a:lnTo>
                    <a:lnTo>
                      <a:pt x="430" y="302"/>
                    </a:lnTo>
                    <a:lnTo>
                      <a:pt x="416" y="302"/>
                    </a:lnTo>
                    <a:lnTo>
                      <a:pt x="418" y="305"/>
                    </a:lnTo>
                    <a:lnTo>
                      <a:pt x="414" y="310"/>
                    </a:lnTo>
                    <a:lnTo>
                      <a:pt x="409" y="310"/>
                    </a:lnTo>
                    <a:lnTo>
                      <a:pt x="410" y="312"/>
                    </a:lnTo>
                    <a:lnTo>
                      <a:pt x="418" y="315"/>
                    </a:lnTo>
                    <a:lnTo>
                      <a:pt x="425" y="314"/>
                    </a:lnTo>
                    <a:lnTo>
                      <a:pt x="428" y="312"/>
                    </a:lnTo>
                    <a:lnTo>
                      <a:pt x="433" y="312"/>
                    </a:lnTo>
                    <a:lnTo>
                      <a:pt x="433" y="317"/>
                    </a:lnTo>
                    <a:lnTo>
                      <a:pt x="424" y="317"/>
                    </a:lnTo>
                    <a:lnTo>
                      <a:pt x="416" y="318"/>
                    </a:lnTo>
                    <a:lnTo>
                      <a:pt x="418" y="321"/>
                    </a:lnTo>
                    <a:lnTo>
                      <a:pt x="427" y="321"/>
                    </a:lnTo>
                    <a:lnTo>
                      <a:pt x="433" y="319"/>
                    </a:lnTo>
                    <a:lnTo>
                      <a:pt x="438" y="319"/>
                    </a:lnTo>
                    <a:lnTo>
                      <a:pt x="441" y="314"/>
                    </a:lnTo>
                    <a:lnTo>
                      <a:pt x="447" y="314"/>
                    </a:lnTo>
                    <a:lnTo>
                      <a:pt x="449" y="318"/>
                    </a:lnTo>
                    <a:lnTo>
                      <a:pt x="465" y="318"/>
                    </a:lnTo>
                    <a:lnTo>
                      <a:pt x="468" y="319"/>
                    </a:lnTo>
                    <a:lnTo>
                      <a:pt x="472" y="317"/>
                    </a:lnTo>
                    <a:lnTo>
                      <a:pt x="474" y="319"/>
                    </a:lnTo>
                    <a:lnTo>
                      <a:pt x="473" y="321"/>
                    </a:lnTo>
                    <a:lnTo>
                      <a:pt x="459" y="32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1" name="Freeform 17"/>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2749" y="1427"/>
                <a:ext cx="58" cy="43"/>
              </a:xfrm>
              <a:custGeom>
                <a:avLst/>
                <a:gdLst>
                  <a:gd fmla="*/ 58 w 58" name="T0"/>
                  <a:gd fmla="*/ 5 h 43" name="T1"/>
                  <a:gd fmla="*/ 58 w 58" name="T2"/>
                  <a:gd fmla="*/ 7 h 43" name="T3"/>
                  <a:gd fmla="*/ 55 w 58" name="T4"/>
                  <a:gd fmla="*/ 9 h 43" name="T5"/>
                  <a:gd fmla="*/ 55 w 58" name="T6"/>
                  <a:gd fmla="*/ 11 h 43" name="T7"/>
                  <a:gd fmla="*/ 54 w 58" name="T8"/>
                  <a:gd fmla="*/ 13 h 43" name="T9"/>
                  <a:gd fmla="*/ 42 w 58" name="T10"/>
                  <a:gd fmla="*/ 9 h 43" name="T11"/>
                  <a:gd fmla="*/ 34 w 58" name="T12"/>
                  <a:gd fmla="*/ 2 h 43" name="T13"/>
                  <a:gd fmla="*/ 36 w 58" name="T14"/>
                  <a:gd fmla="*/ 0 h 43" name="T15"/>
                  <a:gd fmla="*/ 46 w 58" name="T16"/>
                  <a:gd fmla="*/ 0 h 43" name="T17"/>
                  <a:gd fmla="*/ 52 w 58" name="T18"/>
                  <a:gd fmla="*/ 4 h 43" name="T19"/>
                  <a:gd fmla="*/ 58 w 58" name="T20"/>
                  <a:gd fmla="*/ 5 h 43" name="T21"/>
                  <a:gd fmla="*/ 0 w 58" name="T22"/>
                  <a:gd fmla="*/ 41 h 43" name="T23"/>
                  <a:gd fmla="*/ 7 w 58" name="T24"/>
                  <a:gd fmla="*/ 37 h 43" name="T25"/>
                  <a:gd fmla="*/ 23 w 58" name="T26"/>
                  <a:gd fmla="*/ 34 h 43" name="T27"/>
                  <a:gd fmla="*/ 26 w 58" name="T28"/>
                  <a:gd fmla="*/ 37 h 43" name="T29"/>
                  <a:gd fmla="*/ 25 w 58" name="T30"/>
                  <a:gd fmla="*/ 41 h 43" name="T31"/>
                  <a:gd fmla="*/ 21 w 58" name="T32"/>
                  <a:gd fmla="*/ 41 h 43" name="T33"/>
                  <a:gd fmla="*/ 16 w 58" name="T34"/>
                  <a:gd fmla="*/ 41 h 43" name="T35"/>
                  <a:gd fmla="*/ 0 w 58" name="T36"/>
                  <a:gd fmla="*/ 43 h 43" name="T37"/>
                  <a:gd fmla="*/ 0 w 58" name="T38"/>
                  <a:gd fmla="*/ 41 h 43"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w 58" name="T60"/>
                  <a:gd fmla="*/ 0 h 43" name="T61"/>
                  <a:gd fmla="*/ 58 w 58" name="T62"/>
                  <a:gd fmla="*/ 43 h 43" name="T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b="T63" l="T60" r="T62" t="T61"/>
                <a:pathLst>
                  <a:path h="43" w="58">
                    <a:moveTo>
                      <a:pt x="58" y="5"/>
                    </a:moveTo>
                    <a:lnTo>
                      <a:pt x="58" y="7"/>
                    </a:lnTo>
                    <a:lnTo>
                      <a:pt x="55" y="9"/>
                    </a:lnTo>
                    <a:lnTo>
                      <a:pt x="55" y="11"/>
                    </a:lnTo>
                    <a:lnTo>
                      <a:pt x="54" y="13"/>
                    </a:lnTo>
                    <a:lnTo>
                      <a:pt x="42" y="9"/>
                    </a:lnTo>
                    <a:lnTo>
                      <a:pt x="34" y="2"/>
                    </a:lnTo>
                    <a:lnTo>
                      <a:pt x="36" y="0"/>
                    </a:lnTo>
                    <a:lnTo>
                      <a:pt x="46" y="0"/>
                    </a:lnTo>
                    <a:lnTo>
                      <a:pt x="52" y="4"/>
                    </a:lnTo>
                    <a:lnTo>
                      <a:pt x="58" y="5"/>
                    </a:lnTo>
                    <a:close/>
                    <a:moveTo>
                      <a:pt x="0" y="41"/>
                    </a:moveTo>
                    <a:lnTo>
                      <a:pt x="7" y="37"/>
                    </a:lnTo>
                    <a:lnTo>
                      <a:pt x="23" y="34"/>
                    </a:lnTo>
                    <a:lnTo>
                      <a:pt x="26" y="37"/>
                    </a:lnTo>
                    <a:lnTo>
                      <a:pt x="25" y="41"/>
                    </a:lnTo>
                    <a:lnTo>
                      <a:pt x="21" y="41"/>
                    </a:lnTo>
                    <a:lnTo>
                      <a:pt x="16" y="41"/>
                    </a:lnTo>
                    <a:lnTo>
                      <a:pt x="0" y="43"/>
                    </a:lnTo>
                    <a:lnTo>
                      <a:pt x="0" y="4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2" name="Freeform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55" y="1682"/>
                <a:ext cx="16" cy="13"/>
              </a:xfrm>
              <a:custGeom>
                <a:avLst/>
                <a:gdLst>
                  <a:gd fmla="*/ 10 w 16" name="T0"/>
                  <a:gd fmla="*/ 0 h 13" name="T1"/>
                  <a:gd fmla="*/ 16 w 16" name="T2"/>
                  <a:gd fmla="*/ 3 h 13" name="T3"/>
                  <a:gd fmla="*/ 16 w 16" name="T4"/>
                  <a:gd fmla="*/ 10 h 13" name="T5"/>
                  <a:gd fmla="*/ 13 w 16" name="T6"/>
                  <a:gd fmla="*/ 11 h 13" name="T7"/>
                  <a:gd fmla="*/ 9 w 16" name="T8"/>
                  <a:gd fmla="*/ 13 h 13" name="T9"/>
                  <a:gd fmla="*/ 4 w 16" name="T10"/>
                  <a:gd fmla="*/ 8 h 13" name="T11"/>
                  <a:gd fmla="*/ 1 w 16" name="T12"/>
                  <a:gd fmla="*/ 7 h 13" name="T13"/>
                  <a:gd fmla="*/ 0 w 16" name="T14"/>
                  <a:gd fmla="*/ 3 h 13" name="T15"/>
                  <a:gd fmla="*/ 6 w 16" name="T16"/>
                  <a:gd fmla="*/ 2 h 13" name="T17"/>
                  <a:gd fmla="*/ 10 w 16" name="T18"/>
                  <a:gd fmla="*/ 0 h 13"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6" name="T30"/>
                  <a:gd fmla="*/ 0 h 13" name="T31"/>
                  <a:gd fmla="*/ 16 w 16" name="T32"/>
                  <a:gd fmla="*/ 13 h 13"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3" w="16">
                    <a:moveTo>
                      <a:pt x="10" y="0"/>
                    </a:moveTo>
                    <a:lnTo>
                      <a:pt x="16" y="3"/>
                    </a:lnTo>
                    <a:lnTo>
                      <a:pt x="16" y="10"/>
                    </a:lnTo>
                    <a:lnTo>
                      <a:pt x="13" y="11"/>
                    </a:lnTo>
                    <a:lnTo>
                      <a:pt x="9" y="13"/>
                    </a:lnTo>
                    <a:lnTo>
                      <a:pt x="4" y="8"/>
                    </a:lnTo>
                    <a:lnTo>
                      <a:pt x="1" y="7"/>
                    </a:lnTo>
                    <a:lnTo>
                      <a:pt x="0" y="3"/>
                    </a:lnTo>
                    <a:lnTo>
                      <a:pt x="6" y="2"/>
                    </a:lnTo>
                    <a:lnTo>
                      <a:pt x="1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3" name="Freeform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12" y="1612"/>
                <a:ext cx="32" cy="14"/>
              </a:xfrm>
              <a:custGeom>
                <a:avLst/>
                <a:gdLst>
                  <a:gd fmla="*/ 1 w 32" name="T0"/>
                  <a:gd fmla="*/ 0 h 14" name="T1"/>
                  <a:gd fmla="*/ 8 w 32" name="T2"/>
                  <a:gd fmla="*/ 1 h 14" name="T3"/>
                  <a:gd fmla="*/ 18 w 32" name="T4"/>
                  <a:gd fmla="*/ 1 h 14" name="T5"/>
                  <a:gd fmla="*/ 26 w 32" name="T6"/>
                  <a:gd fmla="*/ 7 h 14" name="T7"/>
                  <a:gd fmla="*/ 32 w 32" name="T8"/>
                  <a:gd fmla="*/ 8 h 14" name="T9"/>
                  <a:gd fmla="*/ 31 w 32" name="T10"/>
                  <a:gd fmla="*/ 10 h 14" name="T11"/>
                  <a:gd fmla="*/ 25 w 32" name="T12"/>
                  <a:gd fmla="*/ 12 h 14" name="T13"/>
                  <a:gd fmla="*/ 21 w 32" name="T14"/>
                  <a:gd fmla="*/ 14 h 14" name="T15"/>
                  <a:gd fmla="*/ 11 w 32" name="T16"/>
                  <a:gd fmla="*/ 8 h 14" name="T17"/>
                  <a:gd fmla="*/ 3 w 32" name="T18"/>
                  <a:gd fmla="*/ 10 h 14" name="T19"/>
                  <a:gd fmla="*/ 0 w 32" name="T20"/>
                  <a:gd fmla="*/ 5 h 14" name="T21"/>
                  <a:gd fmla="*/ 1 w 32" name="T22"/>
                  <a:gd fmla="*/ 0 h 14"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32" name="T36"/>
                  <a:gd fmla="*/ 0 h 14" name="T37"/>
                  <a:gd fmla="*/ 32 w 32" name="T38"/>
                  <a:gd fmla="*/ 14 h 14"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14" w="32">
                    <a:moveTo>
                      <a:pt x="1" y="0"/>
                    </a:moveTo>
                    <a:lnTo>
                      <a:pt x="8" y="1"/>
                    </a:lnTo>
                    <a:lnTo>
                      <a:pt x="18" y="1"/>
                    </a:lnTo>
                    <a:lnTo>
                      <a:pt x="26" y="7"/>
                    </a:lnTo>
                    <a:lnTo>
                      <a:pt x="32" y="8"/>
                    </a:lnTo>
                    <a:lnTo>
                      <a:pt x="31" y="10"/>
                    </a:lnTo>
                    <a:lnTo>
                      <a:pt x="25" y="12"/>
                    </a:lnTo>
                    <a:lnTo>
                      <a:pt x="21" y="14"/>
                    </a:lnTo>
                    <a:lnTo>
                      <a:pt x="11" y="8"/>
                    </a:lnTo>
                    <a:lnTo>
                      <a:pt x="3" y="10"/>
                    </a:lnTo>
                    <a:lnTo>
                      <a:pt x="0" y="5"/>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4" name="Freeform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28" y="2219"/>
                <a:ext cx="3" cy="4"/>
              </a:xfrm>
              <a:custGeom>
                <a:avLst/>
                <a:gdLst>
                  <a:gd fmla="*/ 0 w 3" name="T0"/>
                  <a:gd fmla="*/ 2 h 4" name="T1"/>
                  <a:gd fmla="*/ 2 w 3" name="T2"/>
                  <a:gd fmla="*/ 0 h 4" name="T3"/>
                  <a:gd fmla="*/ 3 w 3" name="T4"/>
                  <a:gd fmla="*/ 2 h 4" name="T5"/>
                  <a:gd fmla="*/ 0 w 3" name="T6"/>
                  <a:gd fmla="*/ 4 h 4" name="T7"/>
                  <a:gd fmla="*/ 0 w 3" name="T8"/>
                  <a:gd fmla="*/ 2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0" y="2"/>
                    </a:moveTo>
                    <a:lnTo>
                      <a:pt x="2" y="0"/>
                    </a:lnTo>
                    <a:lnTo>
                      <a:pt x="3" y="2"/>
                    </a:lnTo>
                    <a:lnTo>
                      <a:pt x="0"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5" name="Freeform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47" y="2188"/>
                <a:ext cx="4" cy="3"/>
              </a:xfrm>
              <a:custGeom>
                <a:avLst/>
                <a:gdLst>
                  <a:gd fmla="*/ 0 w 4" name="T0"/>
                  <a:gd fmla="*/ 1 h 3" name="T1"/>
                  <a:gd fmla="*/ 2 w 4" name="T2"/>
                  <a:gd fmla="*/ 0 h 3" name="T3"/>
                  <a:gd fmla="*/ 4 w 4" name="T4"/>
                  <a:gd fmla="*/ 1 h 3" name="T5"/>
                  <a:gd fmla="*/ 2 w 4" name="T6"/>
                  <a:gd fmla="*/ 3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2" y="0"/>
                    </a:lnTo>
                    <a:lnTo>
                      <a:pt x="4" y="1"/>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6" name="Freeform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00" y="1537"/>
                <a:ext cx="6" cy="6"/>
              </a:xfrm>
              <a:custGeom>
                <a:avLst/>
                <a:gdLst>
                  <a:gd fmla="*/ 4 w 6" name="T0"/>
                  <a:gd fmla="*/ 0 h 6" name="T1"/>
                  <a:gd fmla="*/ 4 w 6" name="T2"/>
                  <a:gd fmla="*/ 2 h 6" name="T3"/>
                  <a:gd fmla="*/ 6 w 6" name="T4"/>
                  <a:gd fmla="*/ 4 h 6" name="T5"/>
                  <a:gd fmla="*/ 5 w 6" name="T6"/>
                  <a:gd fmla="*/ 6 h 6" name="T7"/>
                  <a:gd fmla="*/ 0 w 6" name="T8"/>
                  <a:gd fmla="*/ 1 h 6" name="T9"/>
                  <a:gd fmla="*/ 4 w 6" name="T10"/>
                  <a:gd fmla="*/ 0 h 6" name="T11"/>
                  <a:gd fmla="*/ 0 60000 65536" name="T12"/>
                  <a:gd fmla="*/ 0 60000 65536" name="T13"/>
                  <a:gd fmla="*/ 0 60000 65536" name="T14"/>
                  <a:gd fmla="*/ 0 60000 65536" name="T15"/>
                  <a:gd fmla="*/ 0 60000 65536" name="T16"/>
                  <a:gd fmla="*/ 0 60000 65536" name="T17"/>
                  <a:gd fmla="*/ 0 w 6" name="T18"/>
                  <a:gd fmla="*/ 0 h 6" name="T19"/>
                  <a:gd fmla="*/ 6 w 6"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6">
                    <a:moveTo>
                      <a:pt x="4" y="0"/>
                    </a:moveTo>
                    <a:lnTo>
                      <a:pt x="4" y="2"/>
                    </a:lnTo>
                    <a:lnTo>
                      <a:pt x="6" y="4"/>
                    </a:lnTo>
                    <a:lnTo>
                      <a:pt x="5" y="6"/>
                    </a:lnTo>
                    <a:lnTo>
                      <a:pt x="0" y="1"/>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7" name="Freeform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57" y="1803"/>
                <a:ext cx="9" cy="8"/>
              </a:xfrm>
              <a:custGeom>
                <a:avLst/>
                <a:gdLst>
                  <a:gd fmla="*/ 9 w 9" name="T0"/>
                  <a:gd fmla="*/ 3 h 8" name="T1"/>
                  <a:gd fmla="*/ 3 w 9" name="T2"/>
                  <a:gd fmla="*/ 8 h 8" name="T3"/>
                  <a:gd fmla="*/ 0 w 9" name="T4"/>
                  <a:gd fmla="*/ 8 h 8" name="T5"/>
                  <a:gd fmla="*/ 0 w 9" name="T6"/>
                  <a:gd fmla="*/ 6 h 8" name="T7"/>
                  <a:gd fmla="*/ 7 w 9" name="T8"/>
                  <a:gd fmla="*/ 0 h 8" name="T9"/>
                  <a:gd fmla="*/ 9 w 9" name="T10"/>
                  <a:gd fmla="*/ 1 h 8" name="T11"/>
                  <a:gd fmla="*/ 9 w 9" name="T12"/>
                  <a:gd fmla="*/ 3 h 8" name="T13"/>
                  <a:gd fmla="*/ 0 60000 65536" name="T14"/>
                  <a:gd fmla="*/ 0 60000 65536" name="T15"/>
                  <a:gd fmla="*/ 0 60000 65536" name="T16"/>
                  <a:gd fmla="*/ 0 60000 65536" name="T17"/>
                  <a:gd fmla="*/ 0 60000 65536" name="T18"/>
                  <a:gd fmla="*/ 0 60000 65536" name="T19"/>
                  <a:gd fmla="*/ 0 60000 65536" name="T20"/>
                  <a:gd fmla="*/ 0 w 9" name="T21"/>
                  <a:gd fmla="*/ 0 h 8" name="T22"/>
                  <a:gd fmla="*/ 9 w 9"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9">
                    <a:moveTo>
                      <a:pt x="9" y="3"/>
                    </a:moveTo>
                    <a:lnTo>
                      <a:pt x="3" y="8"/>
                    </a:lnTo>
                    <a:lnTo>
                      <a:pt x="0" y="8"/>
                    </a:lnTo>
                    <a:lnTo>
                      <a:pt x="0" y="6"/>
                    </a:lnTo>
                    <a:lnTo>
                      <a:pt x="7" y="0"/>
                    </a:lnTo>
                    <a:lnTo>
                      <a:pt x="9" y="1"/>
                    </a:lnTo>
                    <a:lnTo>
                      <a:pt x="9"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8" name="Freeform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43" y="1809"/>
                <a:ext cx="10" cy="10"/>
              </a:xfrm>
              <a:custGeom>
                <a:avLst/>
                <a:gdLst>
                  <a:gd fmla="*/ 10 w 10" name="T0"/>
                  <a:gd fmla="*/ 1 h 10" name="T1"/>
                  <a:gd fmla="*/ 1 w 10" name="T2"/>
                  <a:gd fmla="*/ 10 h 10" name="T3"/>
                  <a:gd fmla="*/ 0 w 10" name="T4"/>
                  <a:gd fmla="*/ 9 h 10" name="T5"/>
                  <a:gd fmla="*/ 2 w 10" name="T6"/>
                  <a:gd fmla="*/ 5 h 10" name="T7"/>
                  <a:gd fmla="*/ 3 w 10" name="T8"/>
                  <a:gd fmla="*/ 1 h 10" name="T9"/>
                  <a:gd fmla="*/ 7 w 10" name="T10"/>
                  <a:gd fmla="*/ 0 h 10" name="T11"/>
                  <a:gd fmla="*/ 10 w 10" name="T12"/>
                  <a:gd fmla="*/ 1 h 10" name="T13"/>
                  <a:gd fmla="*/ 0 60000 65536" name="T14"/>
                  <a:gd fmla="*/ 0 60000 65536" name="T15"/>
                  <a:gd fmla="*/ 0 60000 65536" name="T16"/>
                  <a:gd fmla="*/ 0 60000 65536" name="T17"/>
                  <a:gd fmla="*/ 0 60000 65536" name="T18"/>
                  <a:gd fmla="*/ 0 60000 65536" name="T19"/>
                  <a:gd fmla="*/ 0 60000 65536" name="T20"/>
                  <a:gd fmla="*/ 0 w 10" name="T21"/>
                  <a:gd fmla="*/ 0 h 10" name="T22"/>
                  <a:gd fmla="*/ 10 w 10"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0">
                    <a:moveTo>
                      <a:pt x="10" y="1"/>
                    </a:moveTo>
                    <a:lnTo>
                      <a:pt x="1" y="10"/>
                    </a:lnTo>
                    <a:lnTo>
                      <a:pt x="0" y="9"/>
                    </a:lnTo>
                    <a:lnTo>
                      <a:pt x="2" y="5"/>
                    </a:lnTo>
                    <a:lnTo>
                      <a:pt x="3" y="1"/>
                    </a:lnTo>
                    <a:lnTo>
                      <a:pt x="7" y="0"/>
                    </a:lnTo>
                    <a:lnTo>
                      <a:pt x="1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79" name="Freeform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384" y="1828"/>
                <a:ext cx="10" cy="8"/>
              </a:xfrm>
              <a:custGeom>
                <a:avLst/>
                <a:gdLst>
                  <a:gd fmla="*/ 10 w 10" name="T0"/>
                  <a:gd fmla="*/ 1 h 8" name="T1"/>
                  <a:gd fmla="*/ 10 w 10" name="T2"/>
                  <a:gd fmla="*/ 3 h 8" name="T3"/>
                  <a:gd fmla="*/ 3 w 10" name="T4"/>
                  <a:gd fmla="*/ 8 h 8" name="T5"/>
                  <a:gd fmla="*/ 0 w 10" name="T6"/>
                  <a:gd fmla="*/ 7 h 8" name="T7"/>
                  <a:gd fmla="*/ 1 w 10" name="T8"/>
                  <a:gd fmla="*/ 5 h 8" name="T9"/>
                  <a:gd fmla="*/ 7 w 10" name="T10"/>
                  <a:gd fmla="*/ 1 h 8" name="T11"/>
                  <a:gd fmla="*/ 8 w 10" name="T12"/>
                  <a:gd fmla="*/ 0 h 8" name="T13"/>
                  <a:gd fmla="*/ 10 w 10" name="T14"/>
                  <a:gd fmla="*/ 1 h 8" name="T15"/>
                  <a:gd fmla="*/ 0 60000 65536" name="T16"/>
                  <a:gd fmla="*/ 0 60000 65536" name="T17"/>
                  <a:gd fmla="*/ 0 60000 65536" name="T18"/>
                  <a:gd fmla="*/ 0 60000 65536" name="T19"/>
                  <a:gd fmla="*/ 0 60000 65536" name="T20"/>
                  <a:gd fmla="*/ 0 60000 65536" name="T21"/>
                  <a:gd fmla="*/ 0 60000 65536" name="T22"/>
                  <a:gd fmla="*/ 0 60000 65536" name="T23"/>
                  <a:gd fmla="*/ 0 w 10" name="T24"/>
                  <a:gd fmla="*/ 0 h 8" name="T25"/>
                  <a:gd fmla="*/ 10 w 10" name="T26"/>
                  <a:gd fmla="*/ 8 h 8"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8" w="10">
                    <a:moveTo>
                      <a:pt x="10" y="1"/>
                    </a:moveTo>
                    <a:lnTo>
                      <a:pt x="10" y="3"/>
                    </a:lnTo>
                    <a:lnTo>
                      <a:pt x="3" y="8"/>
                    </a:lnTo>
                    <a:lnTo>
                      <a:pt x="0" y="7"/>
                    </a:lnTo>
                    <a:lnTo>
                      <a:pt x="1" y="5"/>
                    </a:lnTo>
                    <a:lnTo>
                      <a:pt x="7" y="1"/>
                    </a:lnTo>
                    <a:lnTo>
                      <a:pt x="8" y="0"/>
                    </a:lnTo>
                    <a:lnTo>
                      <a:pt x="1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0" name="Freeform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394" y="1833"/>
                <a:ext cx="8" cy="2"/>
              </a:xfrm>
              <a:custGeom>
                <a:avLst/>
                <a:gdLst>
                  <a:gd fmla="*/ 0 w 8" name="T0"/>
                  <a:gd fmla="*/ 2 h 2" name="T1"/>
                  <a:gd fmla="*/ 1 w 8" name="T2"/>
                  <a:gd fmla="*/ 0 h 2" name="T3"/>
                  <a:gd fmla="*/ 8 w 8" name="T4"/>
                  <a:gd fmla="*/ 0 h 2" name="T5"/>
                  <a:gd fmla="*/ 8 w 8" name="T6"/>
                  <a:gd fmla="*/ 2 h 2" name="T7"/>
                  <a:gd fmla="*/ 0 w 8" name="T8"/>
                  <a:gd fmla="*/ 2 h 2" name="T9"/>
                  <a:gd fmla="*/ 0 60000 65536" name="T10"/>
                  <a:gd fmla="*/ 0 60000 65536" name="T11"/>
                  <a:gd fmla="*/ 0 60000 65536" name="T12"/>
                  <a:gd fmla="*/ 0 60000 65536" name="T13"/>
                  <a:gd fmla="*/ 0 60000 65536" name="T14"/>
                  <a:gd fmla="*/ 0 w 8" name="T15"/>
                  <a:gd fmla="*/ 0 h 2" name="T16"/>
                  <a:gd fmla="*/ 8 w 8" name="T17"/>
                  <a:gd fmla="*/ 2 h 2" name="T18"/>
                </a:gdLst>
                <a:ahLst/>
                <a:cxnLst>
                  <a:cxn ang="T10">
                    <a:pos x="T0" y="T1"/>
                  </a:cxn>
                  <a:cxn ang="T11">
                    <a:pos x="T2" y="T3"/>
                  </a:cxn>
                  <a:cxn ang="T12">
                    <a:pos x="T4" y="T5"/>
                  </a:cxn>
                  <a:cxn ang="T13">
                    <a:pos x="T6" y="T7"/>
                  </a:cxn>
                  <a:cxn ang="T14">
                    <a:pos x="T8" y="T9"/>
                  </a:cxn>
                </a:cxnLst>
                <a:rect b="T18" l="T15" r="T17" t="T16"/>
                <a:pathLst>
                  <a:path h="2" w="8">
                    <a:moveTo>
                      <a:pt x="0" y="2"/>
                    </a:moveTo>
                    <a:lnTo>
                      <a:pt x="1" y="0"/>
                    </a:lnTo>
                    <a:lnTo>
                      <a:pt x="8" y="0"/>
                    </a:lnTo>
                    <a:lnTo>
                      <a:pt x="8"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1" name="Freeform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17" y="1777"/>
                <a:ext cx="4" cy="5"/>
              </a:xfrm>
              <a:custGeom>
                <a:avLst/>
                <a:gdLst>
                  <a:gd fmla="*/ 1 w 4" name="T0"/>
                  <a:gd fmla="*/ 5 h 5" name="T1"/>
                  <a:gd fmla="*/ 0 w 4" name="T2"/>
                  <a:gd fmla="*/ 1 h 5" name="T3"/>
                  <a:gd fmla="*/ 2 w 4" name="T4"/>
                  <a:gd fmla="*/ 0 h 5" name="T5"/>
                  <a:gd fmla="*/ 4 w 4" name="T6"/>
                  <a:gd fmla="*/ 2 h 5" name="T7"/>
                  <a:gd fmla="*/ 1 w 4" name="T8"/>
                  <a:gd fmla="*/ 5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1" y="5"/>
                    </a:moveTo>
                    <a:lnTo>
                      <a:pt x="0" y="1"/>
                    </a:lnTo>
                    <a:lnTo>
                      <a:pt x="2" y="0"/>
                    </a:lnTo>
                    <a:lnTo>
                      <a:pt x="4" y="2"/>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2" name="Freeform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23" y="1780"/>
                <a:ext cx="4" cy="5"/>
              </a:xfrm>
              <a:custGeom>
                <a:avLst/>
                <a:gdLst>
                  <a:gd fmla="*/ 0 w 4" name="T0"/>
                  <a:gd fmla="*/ 2 h 5" name="T1"/>
                  <a:gd fmla="*/ 2 w 4" name="T2"/>
                  <a:gd fmla="*/ 0 h 5" name="T3"/>
                  <a:gd fmla="*/ 4 w 4" name="T4"/>
                  <a:gd fmla="*/ 1 h 5" name="T5"/>
                  <a:gd fmla="*/ 1 w 4" name="T6"/>
                  <a:gd fmla="*/ 5 h 5" name="T7"/>
                  <a:gd fmla="*/ 0 w 4" name="T8"/>
                  <a:gd fmla="*/ 2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0" y="2"/>
                    </a:moveTo>
                    <a:lnTo>
                      <a:pt x="2" y="0"/>
                    </a:lnTo>
                    <a:lnTo>
                      <a:pt x="4" y="1"/>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3" name="Freeform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62" y="2242"/>
                <a:ext cx="10" cy="13"/>
              </a:xfrm>
              <a:custGeom>
                <a:avLst/>
                <a:gdLst>
                  <a:gd fmla="*/ 3 w 10" name="T0"/>
                  <a:gd fmla="*/ 13 h 13" name="T1"/>
                  <a:gd fmla="*/ 1 w 10" name="T2"/>
                  <a:gd fmla="*/ 9 h 13" name="T3"/>
                  <a:gd fmla="*/ 0 w 10" name="T4"/>
                  <a:gd fmla="*/ 3 h 13" name="T5"/>
                  <a:gd fmla="*/ 2 w 10" name="T6"/>
                  <a:gd fmla="*/ 0 h 13" name="T7"/>
                  <a:gd fmla="*/ 4 w 10" name="T8"/>
                  <a:gd fmla="*/ 0 h 13" name="T9"/>
                  <a:gd fmla="*/ 7 w 10" name="T10"/>
                  <a:gd fmla="*/ 4 h 13" name="T11"/>
                  <a:gd fmla="*/ 9 w 10" name="T12"/>
                  <a:gd fmla="*/ 5 h 13" name="T13"/>
                  <a:gd fmla="*/ 10 w 10" name="T14"/>
                  <a:gd fmla="*/ 8 h 13" name="T15"/>
                  <a:gd fmla="*/ 3 w 10" name="T16"/>
                  <a:gd fmla="*/ 13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0" name="T27"/>
                  <a:gd fmla="*/ 0 h 13" name="T28"/>
                  <a:gd fmla="*/ 10 w 10"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10">
                    <a:moveTo>
                      <a:pt x="3" y="13"/>
                    </a:moveTo>
                    <a:lnTo>
                      <a:pt x="1" y="9"/>
                    </a:lnTo>
                    <a:lnTo>
                      <a:pt x="0" y="3"/>
                    </a:lnTo>
                    <a:lnTo>
                      <a:pt x="2" y="0"/>
                    </a:lnTo>
                    <a:lnTo>
                      <a:pt x="4" y="0"/>
                    </a:lnTo>
                    <a:lnTo>
                      <a:pt x="7" y="4"/>
                    </a:lnTo>
                    <a:lnTo>
                      <a:pt x="9" y="5"/>
                    </a:lnTo>
                    <a:lnTo>
                      <a:pt x="10" y="8"/>
                    </a:lnTo>
                    <a:lnTo>
                      <a:pt x="3"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4" name="Freeform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57" y="2234"/>
                <a:ext cx="5" cy="3"/>
              </a:xfrm>
              <a:custGeom>
                <a:avLst/>
                <a:gdLst>
                  <a:gd fmla="*/ 3 w 5" name="T0"/>
                  <a:gd fmla="*/ 3 h 3" name="T1"/>
                  <a:gd fmla="*/ 0 w 5" name="T2"/>
                  <a:gd fmla="*/ 1 h 3" name="T3"/>
                  <a:gd fmla="*/ 3 w 5" name="T4"/>
                  <a:gd fmla="*/ 0 h 3" name="T5"/>
                  <a:gd fmla="*/ 4 w 5" name="T6"/>
                  <a:gd fmla="*/ 1 h 3" name="T7"/>
                  <a:gd fmla="*/ 5 w 5" name="T8"/>
                  <a:gd fmla="*/ 3 h 3" name="T9"/>
                  <a:gd fmla="*/ 3 w 5" name="T10"/>
                  <a:gd fmla="*/ 3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3" y="3"/>
                    </a:moveTo>
                    <a:lnTo>
                      <a:pt x="0" y="1"/>
                    </a:lnTo>
                    <a:lnTo>
                      <a:pt x="3" y="0"/>
                    </a:lnTo>
                    <a:lnTo>
                      <a:pt x="4" y="1"/>
                    </a:lnTo>
                    <a:lnTo>
                      <a:pt x="5" y="3"/>
                    </a:lnTo>
                    <a:lnTo>
                      <a:pt x="3"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5" name="Freeform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52" y="2231"/>
                <a:ext cx="2" cy="1"/>
              </a:xfrm>
              <a:custGeom>
                <a:avLst/>
                <a:gdLst>
                  <a:gd fmla="*/ 0 w 2" name="T0"/>
                  <a:gd fmla="*/ 0 h 1" name="T1"/>
                  <a:gd fmla="*/ 1 w 2" name="T2"/>
                  <a:gd fmla="*/ 0 h 1" name="T3"/>
                  <a:gd fmla="*/ 2 w 2" name="T4"/>
                  <a:gd fmla="*/ 0 h 1" name="T5"/>
                  <a:gd fmla="*/ 1 w 2" name="T6"/>
                  <a:gd fmla="*/ 1 h 1" name="T7"/>
                  <a:gd fmla="*/ 0 w 2" name="T8"/>
                  <a:gd fmla="*/ 0 h 1" name="T9"/>
                  <a:gd fmla="*/ 0 60000 65536" name="T10"/>
                  <a:gd fmla="*/ 0 60000 65536" name="T11"/>
                  <a:gd fmla="*/ 0 60000 65536" name="T12"/>
                  <a:gd fmla="*/ 0 60000 65536" name="T13"/>
                  <a:gd fmla="*/ 0 60000 65536" name="T14"/>
                  <a:gd fmla="*/ 0 w 2" name="T15"/>
                  <a:gd fmla="*/ 0 h 1" name="T16"/>
                  <a:gd fmla="*/ 2 w 2" name="T17"/>
                  <a:gd fmla="*/ 1 h 1" name="T18"/>
                </a:gdLst>
                <a:ahLst/>
                <a:cxnLst>
                  <a:cxn ang="T10">
                    <a:pos x="T0" y="T1"/>
                  </a:cxn>
                  <a:cxn ang="T11">
                    <a:pos x="T2" y="T3"/>
                  </a:cxn>
                  <a:cxn ang="T12">
                    <a:pos x="T4" y="T5"/>
                  </a:cxn>
                  <a:cxn ang="T13">
                    <a:pos x="T6" y="T7"/>
                  </a:cxn>
                  <a:cxn ang="T14">
                    <a:pos x="T8" y="T9"/>
                  </a:cxn>
                </a:cxnLst>
                <a:rect b="T18" l="T15" r="T17" t="T16"/>
                <a:pathLst>
                  <a:path h="1" w="2">
                    <a:moveTo>
                      <a:pt x="0" y="0"/>
                    </a:moveTo>
                    <a:lnTo>
                      <a:pt x="1" y="0"/>
                    </a:lnTo>
                    <a:lnTo>
                      <a:pt x="2" y="0"/>
                    </a:lnTo>
                    <a:lnTo>
                      <a:pt x="1"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6" name="Freeform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42" y="2228"/>
                <a:ext cx="3" cy="2"/>
              </a:xfrm>
              <a:custGeom>
                <a:avLst/>
                <a:gdLst>
                  <a:gd fmla="*/ 0 w 3" name="T0"/>
                  <a:gd fmla="*/ 1 h 2" name="T1"/>
                  <a:gd fmla="*/ 1 w 3" name="T2"/>
                  <a:gd fmla="*/ 0 h 2" name="T3"/>
                  <a:gd fmla="*/ 3 w 3" name="T4"/>
                  <a:gd fmla="*/ 2 h 2" name="T5"/>
                  <a:gd fmla="*/ 1 w 3" name="T6"/>
                  <a:gd fmla="*/ 2 h 2" name="T7"/>
                  <a:gd fmla="*/ 0 w 3" name="T8"/>
                  <a:gd fmla="*/ 1 h 2" name="T9"/>
                  <a:gd fmla="*/ 0 60000 65536" name="T10"/>
                  <a:gd fmla="*/ 0 60000 65536" name="T11"/>
                  <a:gd fmla="*/ 0 60000 65536" name="T12"/>
                  <a:gd fmla="*/ 0 60000 65536" name="T13"/>
                  <a:gd fmla="*/ 0 60000 65536" name="T14"/>
                  <a:gd fmla="*/ 0 w 3" name="T15"/>
                  <a:gd fmla="*/ 0 h 2" name="T16"/>
                  <a:gd fmla="*/ 3 w 3" name="T17"/>
                  <a:gd fmla="*/ 2 h 2" name="T18"/>
                </a:gdLst>
                <a:ahLst/>
                <a:cxnLst>
                  <a:cxn ang="T10">
                    <a:pos x="T0" y="T1"/>
                  </a:cxn>
                  <a:cxn ang="T11">
                    <a:pos x="T2" y="T3"/>
                  </a:cxn>
                  <a:cxn ang="T12">
                    <a:pos x="T4" y="T5"/>
                  </a:cxn>
                  <a:cxn ang="T13">
                    <a:pos x="T6" y="T7"/>
                  </a:cxn>
                  <a:cxn ang="T14">
                    <a:pos x="T8" y="T9"/>
                  </a:cxn>
                </a:cxnLst>
                <a:rect b="T18" l="T15" r="T17" t="T16"/>
                <a:pathLst>
                  <a:path h="2" w="3">
                    <a:moveTo>
                      <a:pt x="0" y="1"/>
                    </a:moveTo>
                    <a:lnTo>
                      <a:pt x="1" y="0"/>
                    </a:lnTo>
                    <a:lnTo>
                      <a:pt x="3" y="2"/>
                    </a:lnTo>
                    <a:lnTo>
                      <a:pt x="1"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7" name="Freeform 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637" y="1682"/>
                <a:ext cx="9" cy="10"/>
              </a:xfrm>
              <a:custGeom>
                <a:avLst/>
                <a:gdLst>
                  <a:gd fmla="*/ 9 w 9" name="T0"/>
                  <a:gd fmla="*/ 0 h 10" name="T1"/>
                  <a:gd fmla="*/ 9 w 9" name="T2"/>
                  <a:gd fmla="*/ 3 h 10" name="T3"/>
                  <a:gd fmla="*/ 4 w 9" name="T4"/>
                  <a:gd fmla="*/ 10 h 10" name="T5"/>
                  <a:gd fmla="*/ 0 w 9" name="T6"/>
                  <a:gd fmla="*/ 10 h 10" name="T7"/>
                  <a:gd fmla="*/ 0 w 9" name="T8"/>
                  <a:gd fmla="*/ 8 h 10" name="T9"/>
                  <a:gd fmla="*/ 6 w 9" name="T10"/>
                  <a:gd fmla="*/ 0 h 10" name="T11"/>
                  <a:gd fmla="*/ 9 w 9" name="T12"/>
                  <a:gd fmla="*/ 0 h 10" name="T13"/>
                  <a:gd fmla="*/ 0 60000 65536" name="T14"/>
                  <a:gd fmla="*/ 0 60000 65536" name="T15"/>
                  <a:gd fmla="*/ 0 60000 65536" name="T16"/>
                  <a:gd fmla="*/ 0 60000 65536" name="T17"/>
                  <a:gd fmla="*/ 0 60000 65536" name="T18"/>
                  <a:gd fmla="*/ 0 60000 65536" name="T19"/>
                  <a:gd fmla="*/ 0 60000 65536" name="T20"/>
                  <a:gd fmla="*/ 0 w 9" name="T21"/>
                  <a:gd fmla="*/ 0 h 10" name="T22"/>
                  <a:gd fmla="*/ 9 w 9"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9">
                    <a:moveTo>
                      <a:pt x="9" y="0"/>
                    </a:moveTo>
                    <a:lnTo>
                      <a:pt x="9" y="3"/>
                    </a:lnTo>
                    <a:lnTo>
                      <a:pt x="4" y="10"/>
                    </a:lnTo>
                    <a:lnTo>
                      <a:pt x="0" y="10"/>
                    </a:lnTo>
                    <a:lnTo>
                      <a:pt x="0" y="8"/>
                    </a:lnTo>
                    <a:lnTo>
                      <a:pt x="6" y="0"/>
                    </a:lnTo>
                    <a:lnTo>
                      <a:pt x="9"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8" name="Freeform 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648" y="1677"/>
                <a:ext cx="5" cy="6"/>
              </a:xfrm>
              <a:custGeom>
                <a:avLst/>
                <a:gdLst>
                  <a:gd fmla="*/ 0 w 5" name="T0"/>
                  <a:gd fmla="*/ 3 h 6" name="T1"/>
                  <a:gd fmla="*/ 0 w 5" name="T2"/>
                  <a:gd fmla="*/ 1 h 6" name="T3"/>
                  <a:gd fmla="*/ 5 w 5" name="T4"/>
                  <a:gd fmla="*/ 0 h 6" name="T5"/>
                  <a:gd fmla="*/ 5 w 5" name="T6"/>
                  <a:gd fmla="*/ 4 h 6" name="T7"/>
                  <a:gd fmla="*/ 2 w 5" name="T8"/>
                  <a:gd fmla="*/ 6 h 6" name="T9"/>
                  <a:gd fmla="*/ 0 w 5" name="T10"/>
                  <a:gd fmla="*/ 3 h 6" name="T11"/>
                  <a:gd fmla="*/ 0 60000 65536" name="T12"/>
                  <a:gd fmla="*/ 0 60000 65536" name="T13"/>
                  <a:gd fmla="*/ 0 60000 65536" name="T14"/>
                  <a:gd fmla="*/ 0 60000 65536" name="T15"/>
                  <a:gd fmla="*/ 0 60000 65536" name="T16"/>
                  <a:gd fmla="*/ 0 60000 65536" name="T17"/>
                  <a:gd fmla="*/ 0 w 5" name="T18"/>
                  <a:gd fmla="*/ 0 h 6" name="T19"/>
                  <a:gd fmla="*/ 5 w 5"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5">
                    <a:moveTo>
                      <a:pt x="0" y="3"/>
                    </a:moveTo>
                    <a:lnTo>
                      <a:pt x="0" y="1"/>
                    </a:lnTo>
                    <a:lnTo>
                      <a:pt x="5" y="0"/>
                    </a:lnTo>
                    <a:lnTo>
                      <a:pt x="5" y="4"/>
                    </a:lnTo>
                    <a:lnTo>
                      <a:pt x="2"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89" name="Freeform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87" y="1720"/>
                <a:ext cx="13" cy="7"/>
              </a:xfrm>
              <a:custGeom>
                <a:avLst/>
                <a:gdLst>
                  <a:gd fmla="*/ 0 w 13" name="T0"/>
                  <a:gd fmla="*/ 7 h 7" name="T1"/>
                  <a:gd fmla="*/ 0 w 13" name="T2"/>
                  <a:gd fmla="*/ 3 h 7" name="T3"/>
                  <a:gd fmla="*/ 1 w 13" name="T4"/>
                  <a:gd fmla="*/ 0 h 7" name="T5"/>
                  <a:gd fmla="*/ 9 w 13" name="T6"/>
                  <a:gd fmla="*/ 0 h 7" name="T7"/>
                  <a:gd fmla="*/ 13 w 13" name="T8"/>
                  <a:gd fmla="*/ 4 h 7" name="T9"/>
                  <a:gd fmla="*/ 12 w 13" name="T10"/>
                  <a:gd fmla="*/ 6 h 7" name="T11"/>
                  <a:gd fmla="*/ 0 w 13" name="T12"/>
                  <a:gd fmla="*/ 7 h 7" name="T13"/>
                  <a:gd fmla="*/ 0 60000 65536" name="T14"/>
                  <a:gd fmla="*/ 0 60000 65536" name="T15"/>
                  <a:gd fmla="*/ 0 60000 65536" name="T16"/>
                  <a:gd fmla="*/ 0 60000 65536" name="T17"/>
                  <a:gd fmla="*/ 0 60000 65536" name="T18"/>
                  <a:gd fmla="*/ 0 60000 65536" name="T19"/>
                  <a:gd fmla="*/ 0 60000 65536" name="T20"/>
                  <a:gd fmla="*/ 0 w 13" name="T21"/>
                  <a:gd fmla="*/ 0 h 7" name="T22"/>
                  <a:gd fmla="*/ 13 w 13"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13">
                    <a:moveTo>
                      <a:pt x="0" y="7"/>
                    </a:moveTo>
                    <a:lnTo>
                      <a:pt x="0" y="3"/>
                    </a:lnTo>
                    <a:lnTo>
                      <a:pt x="1" y="0"/>
                    </a:lnTo>
                    <a:lnTo>
                      <a:pt x="9" y="0"/>
                    </a:lnTo>
                    <a:lnTo>
                      <a:pt x="13" y="4"/>
                    </a:lnTo>
                    <a:lnTo>
                      <a:pt x="12" y="6"/>
                    </a:lnTo>
                    <a:lnTo>
                      <a:pt x="0"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0" name="Freeform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573" y="1731"/>
                <a:ext cx="25" cy="17"/>
              </a:xfrm>
              <a:custGeom>
                <a:avLst/>
                <a:gdLst>
                  <a:gd fmla="*/ 3 w 25" name="T0"/>
                  <a:gd fmla="*/ 4 h 17" name="T1"/>
                  <a:gd fmla="*/ 8 w 25" name="T2"/>
                  <a:gd fmla="*/ 4 h 17" name="T3"/>
                  <a:gd fmla="*/ 13 w 25" name="T4"/>
                  <a:gd fmla="*/ 1 h 17" name="T5"/>
                  <a:gd fmla="*/ 23 w 25" name="T6"/>
                  <a:gd fmla="*/ 0 h 17" name="T7"/>
                  <a:gd fmla="*/ 25 w 25" name="T8"/>
                  <a:gd fmla="*/ 3 h 17" name="T9"/>
                  <a:gd fmla="*/ 23 w 25" name="T10"/>
                  <a:gd fmla="*/ 7 h 17" name="T11"/>
                  <a:gd fmla="*/ 16 w 25" name="T12"/>
                  <a:gd fmla="*/ 11 h 17" name="T13"/>
                  <a:gd fmla="*/ 16 w 25" name="T14"/>
                  <a:gd fmla="*/ 14 h 17" name="T15"/>
                  <a:gd fmla="*/ 10 w 25" name="T16"/>
                  <a:gd fmla="*/ 14 h 17" name="T17"/>
                  <a:gd fmla="*/ 8 w 25" name="T18"/>
                  <a:gd fmla="*/ 17 h 17" name="T19"/>
                  <a:gd fmla="*/ 4 w 25" name="T20"/>
                  <a:gd fmla="*/ 15 h 17" name="T21"/>
                  <a:gd fmla="*/ 4 w 25" name="T22"/>
                  <a:gd fmla="*/ 13 h 17" name="T23"/>
                  <a:gd fmla="*/ 1 w 25" name="T24"/>
                  <a:gd fmla="*/ 10 h 17" name="T25"/>
                  <a:gd fmla="*/ 0 w 25" name="T26"/>
                  <a:gd fmla="*/ 5 h 17" name="T27"/>
                  <a:gd fmla="*/ 3 w 25" name="T28"/>
                  <a:gd fmla="*/ 4 h 17"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5" name="T45"/>
                  <a:gd fmla="*/ 0 h 17" name="T46"/>
                  <a:gd fmla="*/ 25 w 25" name="T47"/>
                  <a:gd fmla="*/ 17 h 17"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17" w="25">
                    <a:moveTo>
                      <a:pt x="3" y="4"/>
                    </a:moveTo>
                    <a:lnTo>
                      <a:pt x="8" y="4"/>
                    </a:lnTo>
                    <a:lnTo>
                      <a:pt x="13" y="1"/>
                    </a:lnTo>
                    <a:lnTo>
                      <a:pt x="23" y="0"/>
                    </a:lnTo>
                    <a:lnTo>
                      <a:pt x="25" y="3"/>
                    </a:lnTo>
                    <a:lnTo>
                      <a:pt x="23" y="7"/>
                    </a:lnTo>
                    <a:lnTo>
                      <a:pt x="16" y="11"/>
                    </a:lnTo>
                    <a:lnTo>
                      <a:pt x="16" y="14"/>
                    </a:lnTo>
                    <a:lnTo>
                      <a:pt x="10" y="14"/>
                    </a:lnTo>
                    <a:lnTo>
                      <a:pt x="8" y="17"/>
                    </a:lnTo>
                    <a:lnTo>
                      <a:pt x="4" y="15"/>
                    </a:lnTo>
                    <a:lnTo>
                      <a:pt x="4" y="13"/>
                    </a:lnTo>
                    <a:lnTo>
                      <a:pt x="1" y="10"/>
                    </a:lnTo>
                    <a:lnTo>
                      <a:pt x="0" y="5"/>
                    </a:lnTo>
                    <a:lnTo>
                      <a:pt x="3"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1" name="Freeform 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636" y="1678"/>
                <a:ext cx="3" cy="4"/>
              </a:xfrm>
              <a:custGeom>
                <a:avLst/>
                <a:gdLst>
                  <a:gd fmla="*/ 3 w 3" name="T0"/>
                  <a:gd fmla="*/ 3 h 4" name="T1"/>
                  <a:gd fmla="*/ 2 w 3" name="T2"/>
                  <a:gd fmla="*/ 4 h 4" name="T3"/>
                  <a:gd fmla="*/ 0 w 3" name="T4"/>
                  <a:gd fmla="*/ 2 h 4" name="T5"/>
                  <a:gd fmla="*/ 2 w 3" name="T6"/>
                  <a:gd fmla="*/ 0 h 4" name="T7"/>
                  <a:gd fmla="*/ 3 w 3" name="T8"/>
                  <a:gd fmla="*/ 3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3" y="3"/>
                    </a:moveTo>
                    <a:lnTo>
                      <a:pt x="2" y="4"/>
                    </a:lnTo>
                    <a:lnTo>
                      <a:pt x="0" y="2"/>
                    </a:lnTo>
                    <a:lnTo>
                      <a:pt x="2" y="0"/>
                    </a:lnTo>
                    <a:lnTo>
                      <a:pt x="3"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2" name="Freeform 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634" y="1684"/>
                <a:ext cx="3" cy="3"/>
              </a:xfrm>
              <a:custGeom>
                <a:avLst/>
                <a:gdLst>
                  <a:gd fmla="*/ 3 w 3" name="T0"/>
                  <a:gd fmla="*/ 1 h 3" name="T1"/>
                  <a:gd fmla="*/ 2 w 3" name="T2"/>
                  <a:gd fmla="*/ 3 h 3" name="T3"/>
                  <a:gd fmla="*/ 0 w 3" name="T4"/>
                  <a:gd fmla="*/ 2 h 3" name="T5"/>
                  <a:gd fmla="*/ 1 w 3" name="T6"/>
                  <a:gd fmla="*/ 0 h 3" name="T7"/>
                  <a:gd fmla="*/ 3 w 3" name="T8"/>
                  <a:gd fmla="*/ 1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3" y="1"/>
                    </a:moveTo>
                    <a:lnTo>
                      <a:pt x="2" y="3"/>
                    </a:lnTo>
                    <a:lnTo>
                      <a:pt x="0" y="2"/>
                    </a:lnTo>
                    <a:lnTo>
                      <a:pt x="1" y="0"/>
                    </a:lnTo>
                    <a:lnTo>
                      <a:pt x="3"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3" name="Freeform 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76" y="1796"/>
                <a:ext cx="11" cy="15"/>
              </a:xfrm>
              <a:custGeom>
                <a:avLst/>
                <a:gdLst>
                  <a:gd fmla="*/ 1 w 11" name="T0"/>
                  <a:gd fmla="*/ 1 h 15" name="T1"/>
                  <a:gd fmla="*/ 5 w 11" name="T2"/>
                  <a:gd fmla="*/ 0 h 15" name="T3"/>
                  <a:gd fmla="*/ 7 w 11" name="T4"/>
                  <a:gd fmla="*/ 2 h 15" name="T5"/>
                  <a:gd fmla="*/ 8 w 11" name="T6"/>
                  <a:gd fmla="*/ 4 h 15" name="T7"/>
                  <a:gd fmla="*/ 11 w 11" name="T8"/>
                  <a:gd fmla="*/ 2 h 15" name="T9"/>
                  <a:gd fmla="*/ 10 w 11" name="T10"/>
                  <a:gd fmla="*/ 8 h 15" name="T11"/>
                  <a:gd fmla="*/ 9 w 11" name="T12"/>
                  <a:gd fmla="*/ 15 h 15" name="T13"/>
                  <a:gd fmla="*/ 4 w 11" name="T14"/>
                  <a:gd fmla="*/ 15 h 15" name="T15"/>
                  <a:gd fmla="*/ 0 w 11" name="T16"/>
                  <a:gd fmla="*/ 8 h 15" name="T17"/>
                  <a:gd fmla="*/ 1 w 11" name="T18"/>
                  <a:gd fmla="*/ 1 h 15"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1" name="T30"/>
                  <a:gd fmla="*/ 0 h 15" name="T31"/>
                  <a:gd fmla="*/ 11 w 11" name="T32"/>
                  <a:gd fmla="*/ 15 h 15"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5" w="11">
                    <a:moveTo>
                      <a:pt x="1" y="1"/>
                    </a:moveTo>
                    <a:lnTo>
                      <a:pt x="5" y="0"/>
                    </a:lnTo>
                    <a:lnTo>
                      <a:pt x="7" y="2"/>
                    </a:lnTo>
                    <a:lnTo>
                      <a:pt x="8" y="4"/>
                    </a:lnTo>
                    <a:lnTo>
                      <a:pt x="11" y="2"/>
                    </a:lnTo>
                    <a:lnTo>
                      <a:pt x="10" y="8"/>
                    </a:lnTo>
                    <a:lnTo>
                      <a:pt x="9" y="15"/>
                    </a:lnTo>
                    <a:lnTo>
                      <a:pt x="4" y="15"/>
                    </a:lnTo>
                    <a:lnTo>
                      <a:pt x="0" y="8"/>
                    </a:lnTo>
                    <a:lnTo>
                      <a:pt x="1"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4" name="Freeform 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73" y="1761"/>
                <a:ext cx="12" cy="23"/>
              </a:xfrm>
              <a:custGeom>
                <a:avLst/>
                <a:gdLst>
                  <a:gd fmla="*/ 0 w 12" name="T0"/>
                  <a:gd fmla="*/ 0 h 23" name="T1"/>
                  <a:gd fmla="*/ 2 w 12" name="T2"/>
                  <a:gd fmla="*/ 0 h 23" name="T3"/>
                  <a:gd fmla="*/ 8 w 12" name="T4"/>
                  <a:gd fmla="*/ 8 h 23" name="T5"/>
                  <a:gd fmla="*/ 12 w 12" name="T6"/>
                  <a:gd fmla="*/ 21 h 23" name="T7"/>
                  <a:gd fmla="*/ 11 w 12" name="T8"/>
                  <a:gd fmla="*/ 23 h 23" name="T9"/>
                  <a:gd fmla="*/ 1 w 12" name="T10"/>
                  <a:gd fmla="*/ 11 h 23" name="T11"/>
                  <a:gd fmla="*/ 0 w 12" name="T12"/>
                  <a:gd fmla="*/ 0 h 23" name="T13"/>
                  <a:gd fmla="*/ 0 60000 65536" name="T14"/>
                  <a:gd fmla="*/ 0 60000 65536" name="T15"/>
                  <a:gd fmla="*/ 0 60000 65536" name="T16"/>
                  <a:gd fmla="*/ 0 60000 65536" name="T17"/>
                  <a:gd fmla="*/ 0 60000 65536" name="T18"/>
                  <a:gd fmla="*/ 0 60000 65536" name="T19"/>
                  <a:gd fmla="*/ 0 60000 65536" name="T20"/>
                  <a:gd fmla="*/ 0 w 12" name="T21"/>
                  <a:gd fmla="*/ 0 h 23" name="T22"/>
                  <a:gd fmla="*/ 12 w 12" name="T23"/>
                  <a:gd fmla="*/ 23 h 2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23" w="12">
                    <a:moveTo>
                      <a:pt x="0" y="0"/>
                    </a:moveTo>
                    <a:lnTo>
                      <a:pt x="2" y="0"/>
                    </a:lnTo>
                    <a:lnTo>
                      <a:pt x="8" y="8"/>
                    </a:lnTo>
                    <a:lnTo>
                      <a:pt x="12" y="21"/>
                    </a:lnTo>
                    <a:lnTo>
                      <a:pt x="11" y="23"/>
                    </a:lnTo>
                    <a:lnTo>
                      <a:pt x="1" y="1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5" name="Freeform 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74" y="1777"/>
                <a:ext cx="5" cy="8"/>
              </a:xfrm>
              <a:custGeom>
                <a:avLst/>
                <a:gdLst>
                  <a:gd fmla="*/ 2 w 5" name="T0"/>
                  <a:gd fmla="*/ 0 h 8" name="T1"/>
                  <a:gd fmla="*/ 5 w 5" name="T2"/>
                  <a:gd fmla="*/ 7 h 8" name="T3"/>
                  <a:gd fmla="*/ 3 w 5" name="T4"/>
                  <a:gd fmla="*/ 8 h 8" name="T5"/>
                  <a:gd fmla="*/ 0 w 5" name="T6"/>
                  <a:gd fmla="*/ 1 h 8" name="T7"/>
                  <a:gd fmla="*/ 2 w 5" name="T8"/>
                  <a:gd fmla="*/ 0 h 8" name="T9"/>
                  <a:gd fmla="*/ 0 60000 65536" name="T10"/>
                  <a:gd fmla="*/ 0 60000 65536" name="T11"/>
                  <a:gd fmla="*/ 0 60000 65536" name="T12"/>
                  <a:gd fmla="*/ 0 60000 65536" name="T13"/>
                  <a:gd fmla="*/ 0 60000 65536" name="T14"/>
                  <a:gd fmla="*/ 0 w 5" name="T15"/>
                  <a:gd fmla="*/ 0 h 8" name="T16"/>
                  <a:gd fmla="*/ 5 w 5" name="T17"/>
                  <a:gd fmla="*/ 8 h 8" name="T18"/>
                </a:gdLst>
                <a:ahLst/>
                <a:cxnLst>
                  <a:cxn ang="T10">
                    <a:pos x="T0" y="T1"/>
                  </a:cxn>
                  <a:cxn ang="T11">
                    <a:pos x="T2" y="T3"/>
                  </a:cxn>
                  <a:cxn ang="T12">
                    <a:pos x="T4" y="T5"/>
                  </a:cxn>
                  <a:cxn ang="T13">
                    <a:pos x="T6" y="T7"/>
                  </a:cxn>
                  <a:cxn ang="T14">
                    <a:pos x="T8" y="T9"/>
                  </a:cxn>
                </a:cxnLst>
                <a:rect b="T18" l="T15" r="T17" t="T16"/>
                <a:pathLst>
                  <a:path h="8" w="5">
                    <a:moveTo>
                      <a:pt x="2" y="0"/>
                    </a:moveTo>
                    <a:lnTo>
                      <a:pt x="5" y="7"/>
                    </a:lnTo>
                    <a:lnTo>
                      <a:pt x="3" y="8"/>
                    </a:lnTo>
                    <a:lnTo>
                      <a:pt x="0" y="1"/>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6" name="Freeform 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64" y="1747"/>
                <a:ext cx="3" cy="15"/>
              </a:xfrm>
              <a:custGeom>
                <a:avLst/>
                <a:gdLst>
                  <a:gd fmla="*/ 0 w 3" name="T0"/>
                  <a:gd fmla="*/ 2 h 15" name="T1"/>
                  <a:gd fmla="*/ 2 w 3" name="T2"/>
                  <a:gd fmla="*/ 0 h 15" name="T3"/>
                  <a:gd fmla="*/ 3 w 3" name="T4"/>
                  <a:gd fmla="*/ 2 h 15" name="T5"/>
                  <a:gd fmla="*/ 3 w 3" name="T6"/>
                  <a:gd fmla="*/ 15 h 15" name="T7"/>
                  <a:gd fmla="*/ 2 w 3" name="T8"/>
                  <a:gd fmla="*/ 14 h 15" name="T9"/>
                  <a:gd fmla="*/ 0 w 3" name="T10"/>
                  <a:gd fmla="*/ 2 h 15" name="T11"/>
                  <a:gd fmla="*/ 0 60000 65536" name="T12"/>
                  <a:gd fmla="*/ 0 60000 65536" name="T13"/>
                  <a:gd fmla="*/ 0 60000 65536" name="T14"/>
                  <a:gd fmla="*/ 0 60000 65536" name="T15"/>
                  <a:gd fmla="*/ 0 60000 65536" name="T16"/>
                  <a:gd fmla="*/ 0 60000 65536" name="T17"/>
                  <a:gd fmla="*/ 0 w 3" name="T18"/>
                  <a:gd fmla="*/ 0 h 15" name="T19"/>
                  <a:gd fmla="*/ 3 w 3" name="T20"/>
                  <a:gd fmla="*/ 15 h 15" name="T21"/>
                </a:gdLst>
                <a:ahLst/>
                <a:cxnLst>
                  <a:cxn ang="T12">
                    <a:pos x="T0" y="T1"/>
                  </a:cxn>
                  <a:cxn ang="T13">
                    <a:pos x="T2" y="T3"/>
                  </a:cxn>
                  <a:cxn ang="T14">
                    <a:pos x="T4" y="T5"/>
                  </a:cxn>
                  <a:cxn ang="T15">
                    <a:pos x="T6" y="T7"/>
                  </a:cxn>
                  <a:cxn ang="T16">
                    <a:pos x="T8" y="T9"/>
                  </a:cxn>
                  <a:cxn ang="T17">
                    <a:pos x="T10" y="T11"/>
                  </a:cxn>
                </a:cxnLst>
                <a:rect b="T21" l="T18" r="T20" t="T19"/>
                <a:pathLst>
                  <a:path h="15" w="3">
                    <a:moveTo>
                      <a:pt x="0" y="2"/>
                    </a:moveTo>
                    <a:lnTo>
                      <a:pt x="2" y="0"/>
                    </a:lnTo>
                    <a:lnTo>
                      <a:pt x="3" y="2"/>
                    </a:lnTo>
                    <a:lnTo>
                      <a:pt x="3" y="15"/>
                    </a:lnTo>
                    <a:lnTo>
                      <a:pt x="2" y="1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7" name="Freeform 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56" y="1745"/>
                <a:ext cx="5" cy="13"/>
              </a:xfrm>
              <a:custGeom>
                <a:avLst/>
                <a:gdLst>
                  <a:gd fmla="*/ 3 w 5" name="T0"/>
                  <a:gd fmla="*/ 0 h 13" name="T1"/>
                  <a:gd fmla="*/ 5 w 5" name="T2"/>
                  <a:gd fmla="*/ 5 h 13" name="T3"/>
                  <a:gd fmla="*/ 5 w 5" name="T4"/>
                  <a:gd fmla="*/ 12 h 13" name="T5"/>
                  <a:gd fmla="*/ 3 w 5" name="T6"/>
                  <a:gd fmla="*/ 13 h 13" name="T7"/>
                  <a:gd fmla="*/ 0 w 5" name="T8"/>
                  <a:gd fmla="*/ 6 h 13" name="T9"/>
                  <a:gd fmla="*/ 3 w 5" name="T10"/>
                  <a:gd fmla="*/ 0 h 13" name="T11"/>
                  <a:gd fmla="*/ 0 60000 65536" name="T12"/>
                  <a:gd fmla="*/ 0 60000 65536" name="T13"/>
                  <a:gd fmla="*/ 0 60000 65536" name="T14"/>
                  <a:gd fmla="*/ 0 60000 65536" name="T15"/>
                  <a:gd fmla="*/ 0 60000 65536" name="T16"/>
                  <a:gd fmla="*/ 0 60000 65536" name="T17"/>
                  <a:gd fmla="*/ 0 w 5" name="T18"/>
                  <a:gd fmla="*/ 0 h 13" name="T19"/>
                  <a:gd fmla="*/ 5 w 5" name="T20"/>
                  <a:gd fmla="*/ 13 h 13" name="T21"/>
                </a:gdLst>
                <a:ahLst/>
                <a:cxnLst>
                  <a:cxn ang="T12">
                    <a:pos x="T0" y="T1"/>
                  </a:cxn>
                  <a:cxn ang="T13">
                    <a:pos x="T2" y="T3"/>
                  </a:cxn>
                  <a:cxn ang="T14">
                    <a:pos x="T4" y="T5"/>
                  </a:cxn>
                  <a:cxn ang="T15">
                    <a:pos x="T6" y="T7"/>
                  </a:cxn>
                  <a:cxn ang="T16">
                    <a:pos x="T8" y="T9"/>
                  </a:cxn>
                  <a:cxn ang="T17">
                    <a:pos x="T10" y="T11"/>
                  </a:cxn>
                </a:cxnLst>
                <a:rect b="T21" l="T18" r="T20" t="T19"/>
                <a:pathLst>
                  <a:path h="13" w="5">
                    <a:moveTo>
                      <a:pt x="3" y="0"/>
                    </a:moveTo>
                    <a:lnTo>
                      <a:pt x="5" y="5"/>
                    </a:lnTo>
                    <a:lnTo>
                      <a:pt x="5" y="12"/>
                    </a:lnTo>
                    <a:lnTo>
                      <a:pt x="3" y="13"/>
                    </a:lnTo>
                    <a:lnTo>
                      <a:pt x="0" y="6"/>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8" name="Freeform 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62" y="1725"/>
                <a:ext cx="5" cy="18"/>
              </a:xfrm>
              <a:custGeom>
                <a:avLst/>
                <a:gdLst>
                  <a:gd fmla="*/ 1 w 5" name="T0"/>
                  <a:gd fmla="*/ 0 h 18" name="T1"/>
                  <a:gd fmla="*/ 5 w 5" name="T2"/>
                  <a:gd fmla="*/ 5 h 18" name="T3"/>
                  <a:gd fmla="*/ 5 w 5" name="T4"/>
                  <a:gd fmla="*/ 16 h 18" name="T5"/>
                  <a:gd fmla="*/ 3 w 5" name="T6"/>
                  <a:gd fmla="*/ 18 h 18" name="T7"/>
                  <a:gd fmla="*/ 0 w 5" name="T8"/>
                  <a:gd fmla="*/ 18 h 18" name="T9"/>
                  <a:gd fmla="*/ 0 w 5" name="T10"/>
                  <a:gd fmla="*/ 2 h 18" name="T11"/>
                  <a:gd fmla="*/ 1 w 5" name="T12"/>
                  <a:gd fmla="*/ 0 h 18" name="T13"/>
                  <a:gd fmla="*/ 0 60000 65536" name="T14"/>
                  <a:gd fmla="*/ 0 60000 65536" name="T15"/>
                  <a:gd fmla="*/ 0 60000 65536" name="T16"/>
                  <a:gd fmla="*/ 0 60000 65536" name="T17"/>
                  <a:gd fmla="*/ 0 60000 65536" name="T18"/>
                  <a:gd fmla="*/ 0 60000 65536" name="T19"/>
                  <a:gd fmla="*/ 0 60000 65536" name="T20"/>
                  <a:gd fmla="*/ 0 w 5" name="T21"/>
                  <a:gd fmla="*/ 0 h 18" name="T22"/>
                  <a:gd fmla="*/ 5 w 5" name="T23"/>
                  <a:gd fmla="*/ 18 h 1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8" w="5">
                    <a:moveTo>
                      <a:pt x="1" y="0"/>
                    </a:moveTo>
                    <a:lnTo>
                      <a:pt x="5" y="5"/>
                    </a:lnTo>
                    <a:lnTo>
                      <a:pt x="5" y="16"/>
                    </a:lnTo>
                    <a:lnTo>
                      <a:pt x="3" y="18"/>
                    </a:lnTo>
                    <a:lnTo>
                      <a:pt x="0" y="18"/>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99" name="Freeform 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44" y="1721"/>
                <a:ext cx="15" cy="17"/>
              </a:xfrm>
              <a:custGeom>
                <a:avLst/>
                <a:gdLst>
                  <a:gd fmla="*/ 6 w 15" name="T0"/>
                  <a:gd fmla="*/ 16 h 17" name="T1"/>
                  <a:gd fmla="*/ 3 w 15" name="T2"/>
                  <a:gd fmla="*/ 12 h 17" name="T3"/>
                  <a:gd fmla="*/ 0 w 15" name="T4"/>
                  <a:gd fmla="*/ 6 h 17" name="T5"/>
                  <a:gd fmla="*/ 0 w 15" name="T6"/>
                  <a:gd fmla="*/ 4 h 17" name="T7"/>
                  <a:gd fmla="*/ 7 w 15" name="T8"/>
                  <a:gd fmla="*/ 0 h 17" name="T9"/>
                  <a:gd fmla="*/ 11 w 15" name="T10"/>
                  <a:gd fmla="*/ 3 h 17" name="T11"/>
                  <a:gd fmla="*/ 15 w 15" name="T12"/>
                  <a:gd fmla="*/ 4 h 17" name="T13"/>
                  <a:gd fmla="*/ 15 w 15" name="T14"/>
                  <a:gd fmla="*/ 6 h 17" name="T15"/>
                  <a:gd fmla="*/ 11 w 15" name="T16"/>
                  <a:gd fmla="*/ 5 h 17" name="T17"/>
                  <a:gd fmla="*/ 11 w 15" name="T18"/>
                  <a:gd fmla="*/ 8 h 17" name="T19"/>
                  <a:gd fmla="*/ 14 w 15" name="T20"/>
                  <a:gd fmla="*/ 12 h 17" name="T21"/>
                  <a:gd fmla="*/ 12 w 15" name="T22"/>
                  <a:gd fmla="*/ 14 h 17" name="T23"/>
                  <a:gd fmla="*/ 8 w 15" name="T24"/>
                  <a:gd fmla="*/ 9 h 17" name="T25"/>
                  <a:gd fmla="*/ 7 w 15" name="T26"/>
                  <a:gd fmla="*/ 10 h 17" name="T27"/>
                  <a:gd fmla="*/ 8 w 15" name="T28"/>
                  <a:gd fmla="*/ 17 h 17" name="T29"/>
                  <a:gd fmla="*/ 6 w 15" name="T30"/>
                  <a:gd fmla="*/ 16 h 17"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15" name="T48"/>
                  <a:gd fmla="*/ 0 h 17" name="T49"/>
                  <a:gd fmla="*/ 15 w 15" name="T50"/>
                  <a:gd fmla="*/ 17 h 17"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17" w="15">
                    <a:moveTo>
                      <a:pt x="6" y="16"/>
                    </a:moveTo>
                    <a:lnTo>
                      <a:pt x="3" y="12"/>
                    </a:lnTo>
                    <a:lnTo>
                      <a:pt x="0" y="6"/>
                    </a:lnTo>
                    <a:lnTo>
                      <a:pt x="0" y="4"/>
                    </a:lnTo>
                    <a:lnTo>
                      <a:pt x="7" y="0"/>
                    </a:lnTo>
                    <a:lnTo>
                      <a:pt x="11" y="3"/>
                    </a:lnTo>
                    <a:lnTo>
                      <a:pt x="15" y="4"/>
                    </a:lnTo>
                    <a:lnTo>
                      <a:pt x="15" y="6"/>
                    </a:lnTo>
                    <a:lnTo>
                      <a:pt x="11" y="5"/>
                    </a:lnTo>
                    <a:lnTo>
                      <a:pt x="11" y="8"/>
                    </a:lnTo>
                    <a:lnTo>
                      <a:pt x="14" y="12"/>
                    </a:lnTo>
                    <a:lnTo>
                      <a:pt x="12" y="14"/>
                    </a:lnTo>
                    <a:lnTo>
                      <a:pt x="8" y="9"/>
                    </a:lnTo>
                    <a:lnTo>
                      <a:pt x="7" y="10"/>
                    </a:lnTo>
                    <a:lnTo>
                      <a:pt x="8" y="17"/>
                    </a:lnTo>
                    <a:lnTo>
                      <a:pt x="6"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0" name="Freeform 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68" y="1745"/>
                <a:ext cx="9" cy="9"/>
              </a:xfrm>
              <a:custGeom>
                <a:avLst/>
                <a:gdLst>
                  <a:gd fmla="*/ 3 w 9" name="T0"/>
                  <a:gd fmla="*/ 9 h 9" name="T1"/>
                  <a:gd fmla="*/ 0 w 9" name="T2"/>
                  <a:gd fmla="*/ 2 h 9" name="T3"/>
                  <a:gd fmla="*/ 2 w 9" name="T4"/>
                  <a:gd fmla="*/ 0 h 9" name="T5"/>
                  <a:gd fmla="*/ 6 w 9" name="T6"/>
                  <a:gd fmla="*/ 2 h 9" name="T7"/>
                  <a:gd fmla="*/ 9 w 9" name="T8"/>
                  <a:gd fmla="*/ 5 h 9" name="T9"/>
                  <a:gd fmla="*/ 9 w 9" name="T10"/>
                  <a:gd fmla="*/ 7 h 9" name="T11"/>
                  <a:gd fmla="*/ 5 w 9" name="T12"/>
                  <a:gd fmla="*/ 5 h 9" name="T13"/>
                  <a:gd fmla="*/ 6 w 9" name="T14"/>
                  <a:gd fmla="*/ 8 h 9" name="T15"/>
                  <a:gd fmla="*/ 3 w 9" name="T16"/>
                  <a:gd fmla="*/ 9 h 9"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9" name="T27"/>
                  <a:gd fmla="*/ 0 h 9" name="T28"/>
                  <a:gd fmla="*/ 9 w 9" name="T29"/>
                  <a:gd fmla="*/ 9 h 9"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9" w="9">
                    <a:moveTo>
                      <a:pt x="3" y="9"/>
                    </a:moveTo>
                    <a:lnTo>
                      <a:pt x="0" y="2"/>
                    </a:lnTo>
                    <a:lnTo>
                      <a:pt x="2" y="0"/>
                    </a:lnTo>
                    <a:lnTo>
                      <a:pt x="6" y="2"/>
                    </a:lnTo>
                    <a:lnTo>
                      <a:pt x="9" y="5"/>
                    </a:lnTo>
                    <a:lnTo>
                      <a:pt x="9" y="7"/>
                    </a:lnTo>
                    <a:lnTo>
                      <a:pt x="5" y="5"/>
                    </a:lnTo>
                    <a:lnTo>
                      <a:pt x="6" y="8"/>
                    </a:lnTo>
                    <a:lnTo>
                      <a:pt x="3"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1" name="Freeform 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83" y="1813"/>
                <a:ext cx="5" cy="2"/>
              </a:xfrm>
              <a:custGeom>
                <a:avLst/>
                <a:gdLst>
                  <a:gd fmla="*/ 0 w 5" name="T0"/>
                  <a:gd fmla="*/ 1 h 2" name="T1"/>
                  <a:gd fmla="*/ 2 w 5" name="T2"/>
                  <a:gd fmla="*/ 0 h 2" name="T3"/>
                  <a:gd fmla="*/ 5 w 5" name="T4"/>
                  <a:gd fmla="*/ 0 h 2" name="T5"/>
                  <a:gd fmla="*/ 5 w 5" name="T6"/>
                  <a:gd fmla="*/ 2 h 2" name="T7"/>
                  <a:gd fmla="*/ 2 w 5" name="T8"/>
                  <a:gd fmla="*/ 2 h 2" name="T9"/>
                  <a:gd fmla="*/ 0 w 5" name="T10"/>
                  <a:gd fmla="*/ 1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0" y="1"/>
                    </a:moveTo>
                    <a:lnTo>
                      <a:pt x="2" y="0"/>
                    </a:lnTo>
                    <a:lnTo>
                      <a:pt x="5" y="0"/>
                    </a:lnTo>
                    <a:lnTo>
                      <a:pt x="5" y="2"/>
                    </a:lnTo>
                    <a:lnTo>
                      <a:pt x="2"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2" name="Freeform 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85" y="1819"/>
                <a:ext cx="6" cy="2"/>
              </a:xfrm>
              <a:custGeom>
                <a:avLst/>
                <a:gdLst>
                  <a:gd fmla="*/ 0 w 6" name="T0"/>
                  <a:gd fmla="*/ 1 h 2" name="T1"/>
                  <a:gd fmla="*/ 1 w 6" name="T2"/>
                  <a:gd fmla="*/ 0 h 2" name="T3"/>
                  <a:gd fmla="*/ 6 w 6" name="T4"/>
                  <a:gd fmla="*/ 0 h 2" name="T5"/>
                  <a:gd fmla="*/ 6 w 6" name="T6"/>
                  <a:gd fmla="*/ 2 h 2" name="T7"/>
                  <a:gd fmla="*/ 1 w 6" name="T8"/>
                  <a:gd fmla="*/ 2 h 2" name="T9"/>
                  <a:gd fmla="*/ 0 w 6" name="T10"/>
                  <a:gd fmla="*/ 1 h 2" name="T11"/>
                  <a:gd fmla="*/ 0 60000 65536" name="T12"/>
                  <a:gd fmla="*/ 0 60000 65536" name="T13"/>
                  <a:gd fmla="*/ 0 60000 65536" name="T14"/>
                  <a:gd fmla="*/ 0 60000 65536" name="T15"/>
                  <a:gd fmla="*/ 0 60000 65536" name="T16"/>
                  <a:gd fmla="*/ 0 60000 65536" name="T17"/>
                  <a:gd fmla="*/ 0 w 6" name="T18"/>
                  <a:gd fmla="*/ 0 h 2" name="T19"/>
                  <a:gd fmla="*/ 6 w 6"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6">
                    <a:moveTo>
                      <a:pt x="0" y="1"/>
                    </a:moveTo>
                    <a:lnTo>
                      <a:pt x="1" y="0"/>
                    </a:lnTo>
                    <a:lnTo>
                      <a:pt x="6" y="0"/>
                    </a:lnTo>
                    <a:lnTo>
                      <a:pt x="6" y="2"/>
                    </a:lnTo>
                    <a:lnTo>
                      <a:pt x="1"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3" name="Freeform 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91" y="1824"/>
                <a:ext cx="3" cy="4"/>
              </a:xfrm>
              <a:custGeom>
                <a:avLst/>
                <a:gdLst>
                  <a:gd fmla="*/ 0 w 3" name="T0"/>
                  <a:gd fmla="*/ 3 h 4" name="T1"/>
                  <a:gd fmla="*/ 0 w 3" name="T2"/>
                  <a:gd fmla="*/ 0 h 4" name="T3"/>
                  <a:gd fmla="*/ 1 w 3" name="T4"/>
                  <a:gd fmla="*/ 1 h 4" name="T5"/>
                  <a:gd fmla="*/ 3 w 3" name="T6"/>
                  <a:gd fmla="*/ 3 h 4" name="T7"/>
                  <a:gd fmla="*/ 3 w 3" name="T8"/>
                  <a:gd fmla="*/ 4 h 4" name="T9"/>
                  <a:gd fmla="*/ 0 w 3" name="T10"/>
                  <a:gd fmla="*/ 3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3"/>
                    </a:moveTo>
                    <a:lnTo>
                      <a:pt x="0" y="0"/>
                    </a:lnTo>
                    <a:lnTo>
                      <a:pt x="1" y="1"/>
                    </a:lnTo>
                    <a:lnTo>
                      <a:pt x="3" y="3"/>
                    </a:lnTo>
                    <a:lnTo>
                      <a:pt x="3"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4" name="Freeform 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796" y="1798"/>
                <a:ext cx="4" cy="3"/>
              </a:xfrm>
              <a:custGeom>
                <a:avLst/>
                <a:gdLst>
                  <a:gd fmla="*/ 2 w 4" name="T0"/>
                  <a:gd fmla="*/ 2 h 3" name="T1"/>
                  <a:gd fmla="*/ 0 w 4" name="T2"/>
                  <a:gd fmla="*/ 1 h 3" name="T3"/>
                  <a:gd fmla="*/ 1 w 4" name="T4"/>
                  <a:gd fmla="*/ 0 h 3" name="T5"/>
                  <a:gd fmla="*/ 4 w 4" name="T6"/>
                  <a:gd fmla="*/ 1 h 3" name="T7"/>
                  <a:gd fmla="*/ 4 w 4" name="T8"/>
                  <a:gd fmla="*/ 3 h 3" name="T9"/>
                  <a:gd fmla="*/ 2 w 4" name="T10"/>
                  <a:gd fmla="*/ 2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2" y="2"/>
                    </a:moveTo>
                    <a:lnTo>
                      <a:pt x="0" y="1"/>
                    </a:lnTo>
                    <a:lnTo>
                      <a:pt x="1" y="0"/>
                    </a:lnTo>
                    <a:lnTo>
                      <a:pt x="4" y="1"/>
                    </a:lnTo>
                    <a:lnTo>
                      <a:pt x="4" y="3"/>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5" name="Freeform 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800" y="1806"/>
                <a:ext cx="7" cy="5"/>
              </a:xfrm>
              <a:custGeom>
                <a:avLst/>
                <a:gdLst>
                  <a:gd fmla="*/ 0 w 7" name="T0"/>
                  <a:gd fmla="*/ 2 h 5" name="T1"/>
                  <a:gd fmla="*/ 1 w 7" name="T2"/>
                  <a:gd fmla="*/ 0 h 5" name="T3"/>
                  <a:gd fmla="*/ 3 w 7" name="T4"/>
                  <a:gd fmla="*/ 2 h 5" name="T5"/>
                  <a:gd fmla="*/ 7 w 7" name="T6"/>
                  <a:gd fmla="*/ 4 h 5" name="T7"/>
                  <a:gd fmla="*/ 4 w 7" name="T8"/>
                  <a:gd fmla="*/ 5 h 5" name="T9"/>
                  <a:gd fmla="*/ 0 w 7" name="T10"/>
                  <a:gd fmla="*/ 2 h 5" name="T11"/>
                  <a:gd fmla="*/ 0 60000 65536" name="T12"/>
                  <a:gd fmla="*/ 0 60000 65536" name="T13"/>
                  <a:gd fmla="*/ 0 60000 65536" name="T14"/>
                  <a:gd fmla="*/ 0 60000 65536" name="T15"/>
                  <a:gd fmla="*/ 0 60000 65536" name="T16"/>
                  <a:gd fmla="*/ 0 60000 65536" name="T17"/>
                  <a:gd fmla="*/ 0 w 7" name="T18"/>
                  <a:gd fmla="*/ 0 h 5" name="T19"/>
                  <a:gd fmla="*/ 7 w 7"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7">
                    <a:moveTo>
                      <a:pt x="0" y="2"/>
                    </a:moveTo>
                    <a:lnTo>
                      <a:pt x="1" y="0"/>
                    </a:lnTo>
                    <a:lnTo>
                      <a:pt x="3" y="2"/>
                    </a:lnTo>
                    <a:lnTo>
                      <a:pt x="7" y="4"/>
                    </a:lnTo>
                    <a:lnTo>
                      <a:pt x="4"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6" name="Freeform 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451" y="1459"/>
                <a:ext cx="354" cy="336"/>
              </a:xfrm>
              <a:custGeom>
                <a:avLst/>
                <a:gdLst>
                  <a:gd fmla="*/ 266 w 354" name="T0"/>
                  <a:gd fmla="*/ 217 h 336" name="T1"/>
                  <a:gd fmla="*/ 303 w 354" name="T2"/>
                  <a:gd fmla="*/ 235 h 336" name="T3"/>
                  <a:gd fmla="*/ 342 w 354" name="T4"/>
                  <a:gd fmla="*/ 296 h 336" name="T5"/>
                  <a:gd fmla="*/ 347 w 354" name="T6"/>
                  <a:gd fmla="*/ 325 h 336" name="T7"/>
                  <a:gd fmla="*/ 334 w 354" name="T8"/>
                  <a:gd fmla="*/ 311 h 336" name="T9"/>
                  <a:gd fmla="*/ 322 w 354" name="T10"/>
                  <a:gd fmla="*/ 285 h 336" name="T11"/>
                  <a:gd fmla="*/ 305 w 354" name="T12"/>
                  <a:gd fmla="*/ 249 h 336" name="T13"/>
                  <a:gd fmla="*/ 293 w 354" name="T14"/>
                  <a:gd fmla="*/ 255 h 336" name="T15"/>
                  <a:gd fmla="*/ 265 w 354" name="T16"/>
                  <a:gd fmla="*/ 240 h 336" name="T17"/>
                  <a:gd fmla="*/ 238 w 354" name="T18"/>
                  <a:gd fmla="*/ 230 h 336" name="T19"/>
                  <a:gd fmla="*/ 214 w 354" name="T20"/>
                  <a:gd fmla="*/ 218 h 336" name="T21"/>
                  <a:gd fmla="*/ 188 w 354" name="T22"/>
                  <a:gd fmla="*/ 210 h 336" name="T23"/>
                  <a:gd fmla="*/ 182 w 354" name="T24"/>
                  <a:gd fmla="*/ 216 h 336" name="T25"/>
                  <a:gd fmla="*/ 156 w 354" name="T26"/>
                  <a:gd fmla="*/ 243 h 336" name="T27"/>
                  <a:gd fmla="*/ 152 w 354" name="T28"/>
                  <a:gd fmla="*/ 235 h 336" name="T29"/>
                  <a:gd fmla="*/ 163 w 354" name="T30"/>
                  <a:gd fmla="*/ 207 h 336" name="T31"/>
                  <a:gd fmla="*/ 158 w 354" name="T32"/>
                  <a:gd fmla="*/ 201 h 336" name="T33"/>
                  <a:gd fmla="*/ 127 w 354" name="T34"/>
                  <a:gd fmla="*/ 244 h 336" name="T35"/>
                  <a:gd fmla="*/ 127 w 354" name="T36"/>
                  <a:gd fmla="*/ 266 h 336" name="T37"/>
                  <a:gd fmla="*/ 102 w 354" name="T38"/>
                  <a:gd fmla="*/ 290 h 336" name="T39"/>
                  <a:gd fmla="*/ 66 w 354" name="T40"/>
                  <a:gd fmla="*/ 317 h 336" name="T41"/>
                  <a:gd fmla="*/ 47 w 354" name="T42"/>
                  <a:gd fmla="*/ 325 h 336" name="T43"/>
                  <a:gd fmla="*/ 29 w 354" name="T44"/>
                  <a:gd fmla="*/ 333 h 336" name="T45"/>
                  <a:gd fmla="*/ 50 w 354" name="T46"/>
                  <a:gd fmla="*/ 315 h 336" name="T47"/>
                  <a:gd fmla="*/ 71 w 354" name="T48"/>
                  <a:gd fmla="*/ 302 h 336" name="T49"/>
                  <a:gd fmla="*/ 97 w 354" name="T50"/>
                  <a:gd fmla="*/ 269 h 336" name="T51"/>
                  <a:gd fmla="*/ 90 w 354" name="T52"/>
                  <a:gd fmla="*/ 254 h 336" name="T53"/>
                  <a:gd fmla="*/ 73 w 354" name="T54"/>
                  <a:gd fmla="*/ 252 h 336" name="T55"/>
                  <a:gd fmla="*/ 55 w 354" name="T56"/>
                  <a:gd fmla="*/ 239 h 336" name="T57"/>
                  <a:gd fmla="*/ 43 w 354" name="T58"/>
                  <a:gd fmla="*/ 233 h 336" name="T59"/>
                  <a:gd fmla="*/ 25 w 354" name="T60"/>
                  <a:gd fmla="*/ 208 h 336" name="T61"/>
                  <a:gd fmla="*/ 23 w 354" name="T62"/>
                  <a:gd fmla="*/ 181 h 336" name="T63"/>
                  <a:gd fmla="*/ 48 w 354" name="T64"/>
                  <a:gd fmla="*/ 162 h 336" name="T65"/>
                  <a:gd fmla="*/ 61 w 354" name="T66"/>
                  <a:gd fmla="*/ 134 h 336" name="T67"/>
                  <a:gd fmla="*/ 56 w 354" name="T68"/>
                  <a:gd fmla="*/ 127 h 336" name="T69"/>
                  <a:gd fmla="*/ 26 w 354" name="T70"/>
                  <a:gd fmla="*/ 132 h 336" name="T71"/>
                  <a:gd fmla="*/ 14 w 354" name="T72"/>
                  <a:gd fmla="*/ 114 h 336" name="T73"/>
                  <a:gd fmla="*/ 9 w 354" name="T74"/>
                  <a:gd fmla="*/ 100 h 336" name="T75"/>
                  <a:gd fmla="*/ 36 w 354" name="T76"/>
                  <a:gd fmla="*/ 87 h 336" name="T77"/>
                  <a:gd fmla="*/ 60 w 354" name="T78"/>
                  <a:gd fmla="*/ 94 h 336" name="T79"/>
                  <a:gd fmla="*/ 75 w 354" name="T80"/>
                  <a:gd fmla="*/ 81 h 336" name="T81"/>
                  <a:gd fmla="*/ 60 w 354" name="T82"/>
                  <a:gd fmla="*/ 75 h 336" name="T83"/>
                  <a:gd fmla="*/ 36 w 354" name="T84"/>
                  <a:gd fmla="*/ 73 h 336" name="T85"/>
                  <a:gd fmla="*/ 10 w 354" name="T86"/>
                  <a:gd fmla="*/ 52 h 336" name="T87"/>
                  <a:gd fmla="*/ 46 w 354" name="T88"/>
                  <a:gd fmla="*/ 28 h 336" name="T89"/>
                  <a:gd fmla="*/ 83 w 354" name="T90"/>
                  <a:gd fmla="*/ 8 h 336" name="T91"/>
                  <a:gd fmla="*/ 108 w 354" name="T92"/>
                  <a:gd fmla="*/ 6 h 336" name="T93"/>
                  <a:gd fmla="*/ 129 w 354" name="T94"/>
                  <a:gd fmla="*/ 9 h 336" name="T95"/>
                  <a:gd fmla="*/ 146 w 354" name="T96"/>
                  <a:gd fmla="*/ 16 h 336" name="T97"/>
                  <a:gd fmla="*/ 182 w 354" name="T98"/>
                  <a:gd fmla="*/ 19 h 336" name="T99"/>
                  <a:gd fmla="*/ 225 w 354" name="T100"/>
                  <a:gd fmla="*/ 23 h 3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w 354" name="T153"/>
                  <a:gd fmla="*/ 0 h 336" name="T154"/>
                  <a:gd fmla="*/ 354 w 354" name="T155"/>
                  <a:gd fmla="*/ 336 h 336" name="T1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b="T156" l="T153" r="T155" t="T154"/>
                <a:pathLst>
                  <a:path h="336" w="354">
                    <a:moveTo>
                      <a:pt x="250" y="31"/>
                    </a:moveTo>
                    <a:lnTo>
                      <a:pt x="250" y="219"/>
                    </a:lnTo>
                    <a:lnTo>
                      <a:pt x="261" y="226"/>
                    </a:lnTo>
                    <a:lnTo>
                      <a:pt x="263" y="220"/>
                    </a:lnTo>
                    <a:lnTo>
                      <a:pt x="266" y="217"/>
                    </a:lnTo>
                    <a:lnTo>
                      <a:pt x="271" y="223"/>
                    </a:lnTo>
                    <a:lnTo>
                      <a:pt x="285" y="245"/>
                    </a:lnTo>
                    <a:lnTo>
                      <a:pt x="289" y="245"/>
                    </a:lnTo>
                    <a:lnTo>
                      <a:pt x="296" y="237"/>
                    </a:lnTo>
                    <a:lnTo>
                      <a:pt x="303" y="235"/>
                    </a:lnTo>
                    <a:lnTo>
                      <a:pt x="310" y="241"/>
                    </a:lnTo>
                    <a:lnTo>
                      <a:pt x="317" y="254"/>
                    </a:lnTo>
                    <a:lnTo>
                      <a:pt x="323" y="259"/>
                    </a:lnTo>
                    <a:lnTo>
                      <a:pt x="335" y="288"/>
                    </a:lnTo>
                    <a:lnTo>
                      <a:pt x="342" y="296"/>
                    </a:lnTo>
                    <a:lnTo>
                      <a:pt x="354" y="305"/>
                    </a:lnTo>
                    <a:lnTo>
                      <a:pt x="352" y="314"/>
                    </a:lnTo>
                    <a:lnTo>
                      <a:pt x="353" y="322"/>
                    </a:lnTo>
                    <a:lnTo>
                      <a:pt x="351" y="325"/>
                    </a:lnTo>
                    <a:lnTo>
                      <a:pt x="347" y="325"/>
                    </a:lnTo>
                    <a:lnTo>
                      <a:pt x="345" y="325"/>
                    </a:lnTo>
                    <a:lnTo>
                      <a:pt x="343" y="317"/>
                    </a:lnTo>
                    <a:lnTo>
                      <a:pt x="338" y="315"/>
                    </a:lnTo>
                    <a:lnTo>
                      <a:pt x="336" y="312"/>
                    </a:lnTo>
                    <a:lnTo>
                      <a:pt x="334" y="311"/>
                    </a:lnTo>
                    <a:lnTo>
                      <a:pt x="334" y="306"/>
                    </a:lnTo>
                    <a:lnTo>
                      <a:pt x="330" y="300"/>
                    </a:lnTo>
                    <a:lnTo>
                      <a:pt x="330" y="292"/>
                    </a:lnTo>
                    <a:lnTo>
                      <a:pt x="326" y="290"/>
                    </a:lnTo>
                    <a:lnTo>
                      <a:pt x="322" y="285"/>
                    </a:lnTo>
                    <a:lnTo>
                      <a:pt x="321" y="275"/>
                    </a:lnTo>
                    <a:lnTo>
                      <a:pt x="315" y="261"/>
                    </a:lnTo>
                    <a:lnTo>
                      <a:pt x="311" y="258"/>
                    </a:lnTo>
                    <a:lnTo>
                      <a:pt x="307" y="256"/>
                    </a:lnTo>
                    <a:lnTo>
                      <a:pt x="305" y="249"/>
                    </a:lnTo>
                    <a:lnTo>
                      <a:pt x="303" y="258"/>
                    </a:lnTo>
                    <a:lnTo>
                      <a:pt x="301" y="258"/>
                    </a:lnTo>
                    <a:lnTo>
                      <a:pt x="297" y="253"/>
                    </a:lnTo>
                    <a:lnTo>
                      <a:pt x="294" y="253"/>
                    </a:lnTo>
                    <a:lnTo>
                      <a:pt x="293" y="255"/>
                    </a:lnTo>
                    <a:lnTo>
                      <a:pt x="296" y="259"/>
                    </a:lnTo>
                    <a:lnTo>
                      <a:pt x="285" y="260"/>
                    </a:lnTo>
                    <a:lnTo>
                      <a:pt x="279" y="253"/>
                    </a:lnTo>
                    <a:lnTo>
                      <a:pt x="277" y="245"/>
                    </a:lnTo>
                    <a:lnTo>
                      <a:pt x="265" y="240"/>
                    </a:lnTo>
                    <a:lnTo>
                      <a:pt x="264" y="231"/>
                    </a:lnTo>
                    <a:lnTo>
                      <a:pt x="259" y="234"/>
                    </a:lnTo>
                    <a:lnTo>
                      <a:pt x="249" y="232"/>
                    </a:lnTo>
                    <a:lnTo>
                      <a:pt x="247" y="230"/>
                    </a:lnTo>
                    <a:lnTo>
                      <a:pt x="238" y="230"/>
                    </a:lnTo>
                    <a:lnTo>
                      <a:pt x="234" y="228"/>
                    </a:lnTo>
                    <a:lnTo>
                      <a:pt x="229" y="228"/>
                    </a:lnTo>
                    <a:lnTo>
                      <a:pt x="217" y="228"/>
                    </a:lnTo>
                    <a:lnTo>
                      <a:pt x="216" y="220"/>
                    </a:lnTo>
                    <a:lnTo>
                      <a:pt x="214" y="218"/>
                    </a:lnTo>
                    <a:lnTo>
                      <a:pt x="209" y="219"/>
                    </a:lnTo>
                    <a:lnTo>
                      <a:pt x="199" y="213"/>
                    </a:lnTo>
                    <a:lnTo>
                      <a:pt x="197" y="208"/>
                    </a:lnTo>
                    <a:lnTo>
                      <a:pt x="192" y="210"/>
                    </a:lnTo>
                    <a:lnTo>
                      <a:pt x="188" y="210"/>
                    </a:lnTo>
                    <a:lnTo>
                      <a:pt x="189" y="206"/>
                    </a:lnTo>
                    <a:lnTo>
                      <a:pt x="186" y="205"/>
                    </a:lnTo>
                    <a:lnTo>
                      <a:pt x="180" y="213"/>
                    </a:lnTo>
                    <a:lnTo>
                      <a:pt x="183" y="214"/>
                    </a:lnTo>
                    <a:lnTo>
                      <a:pt x="182" y="216"/>
                    </a:lnTo>
                    <a:lnTo>
                      <a:pt x="183" y="221"/>
                    </a:lnTo>
                    <a:lnTo>
                      <a:pt x="180" y="229"/>
                    </a:lnTo>
                    <a:lnTo>
                      <a:pt x="171" y="229"/>
                    </a:lnTo>
                    <a:lnTo>
                      <a:pt x="166" y="236"/>
                    </a:lnTo>
                    <a:lnTo>
                      <a:pt x="156" y="243"/>
                    </a:lnTo>
                    <a:lnTo>
                      <a:pt x="148" y="243"/>
                    </a:lnTo>
                    <a:lnTo>
                      <a:pt x="150" y="240"/>
                    </a:lnTo>
                    <a:lnTo>
                      <a:pt x="152" y="239"/>
                    </a:lnTo>
                    <a:lnTo>
                      <a:pt x="154" y="236"/>
                    </a:lnTo>
                    <a:lnTo>
                      <a:pt x="152" y="235"/>
                    </a:lnTo>
                    <a:lnTo>
                      <a:pt x="150" y="236"/>
                    </a:lnTo>
                    <a:lnTo>
                      <a:pt x="150" y="233"/>
                    </a:lnTo>
                    <a:lnTo>
                      <a:pt x="155" y="218"/>
                    </a:lnTo>
                    <a:lnTo>
                      <a:pt x="154" y="214"/>
                    </a:lnTo>
                    <a:lnTo>
                      <a:pt x="163" y="207"/>
                    </a:lnTo>
                    <a:lnTo>
                      <a:pt x="169" y="208"/>
                    </a:lnTo>
                    <a:lnTo>
                      <a:pt x="171" y="197"/>
                    </a:lnTo>
                    <a:lnTo>
                      <a:pt x="168" y="197"/>
                    </a:lnTo>
                    <a:lnTo>
                      <a:pt x="165" y="201"/>
                    </a:lnTo>
                    <a:lnTo>
                      <a:pt x="158" y="201"/>
                    </a:lnTo>
                    <a:lnTo>
                      <a:pt x="141" y="224"/>
                    </a:lnTo>
                    <a:lnTo>
                      <a:pt x="142" y="231"/>
                    </a:lnTo>
                    <a:lnTo>
                      <a:pt x="138" y="236"/>
                    </a:lnTo>
                    <a:lnTo>
                      <a:pt x="132" y="236"/>
                    </a:lnTo>
                    <a:lnTo>
                      <a:pt x="127" y="244"/>
                    </a:lnTo>
                    <a:lnTo>
                      <a:pt x="128" y="247"/>
                    </a:lnTo>
                    <a:lnTo>
                      <a:pt x="133" y="247"/>
                    </a:lnTo>
                    <a:lnTo>
                      <a:pt x="133" y="256"/>
                    </a:lnTo>
                    <a:lnTo>
                      <a:pt x="129" y="257"/>
                    </a:lnTo>
                    <a:lnTo>
                      <a:pt x="127" y="266"/>
                    </a:lnTo>
                    <a:lnTo>
                      <a:pt x="120" y="270"/>
                    </a:lnTo>
                    <a:lnTo>
                      <a:pt x="114" y="275"/>
                    </a:lnTo>
                    <a:lnTo>
                      <a:pt x="106" y="282"/>
                    </a:lnTo>
                    <a:lnTo>
                      <a:pt x="106" y="287"/>
                    </a:lnTo>
                    <a:lnTo>
                      <a:pt x="102" y="290"/>
                    </a:lnTo>
                    <a:lnTo>
                      <a:pt x="87" y="302"/>
                    </a:lnTo>
                    <a:lnTo>
                      <a:pt x="87" y="305"/>
                    </a:lnTo>
                    <a:lnTo>
                      <a:pt x="81" y="307"/>
                    </a:lnTo>
                    <a:lnTo>
                      <a:pt x="75" y="311"/>
                    </a:lnTo>
                    <a:lnTo>
                      <a:pt x="66" y="317"/>
                    </a:lnTo>
                    <a:lnTo>
                      <a:pt x="62" y="317"/>
                    </a:lnTo>
                    <a:lnTo>
                      <a:pt x="60" y="315"/>
                    </a:lnTo>
                    <a:lnTo>
                      <a:pt x="57" y="314"/>
                    </a:lnTo>
                    <a:lnTo>
                      <a:pt x="55" y="320"/>
                    </a:lnTo>
                    <a:lnTo>
                      <a:pt x="47" y="325"/>
                    </a:lnTo>
                    <a:lnTo>
                      <a:pt x="44" y="325"/>
                    </a:lnTo>
                    <a:lnTo>
                      <a:pt x="42" y="329"/>
                    </a:lnTo>
                    <a:lnTo>
                      <a:pt x="36" y="334"/>
                    </a:lnTo>
                    <a:lnTo>
                      <a:pt x="29" y="336"/>
                    </a:lnTo>
                    <a:lnTo>
                      <a:pt x="29" y="333"/>
                    </a:lnTo>
                    <a:lnTo>
                      <a:pt x="31" y="328"/>
                    </a:lnTo>
                    <a:lnTo>
                      <a:pt x="36" y="324"/>
                    </a:lnTo>
                    <a:lnTo>
                      <a:pt x="40" y="325"/>
                    </a:lnTo>
                    <a:lnTo>
                      <a:pt x="46" y="321"/>
                    </a:lnTo>
                    <a:lnTo>
                      <a:pt x="50" y="315"/>
                    </a:lnTo>
                    <a:lnTo>
                      <a:pt x="57" y="308"/>
                    </a:lnTo>
                    <a:lnTo>
                      <a:pt x="63" y="307"/>
                    </a:lnTo>
                    <a:lnTo>
                      <a:pt x="67" y="309"/>
                    </a:lnTo>
                    <a:lnTo>
                      <a:pt x="70" y="307"/>
                    </a:lnTo>
                    <a:lnTo>
                      <a:pt x="71" y="302"/>
                    </a:lnTo>
                    <a:lnTo>
                      <a:pt x="75" y="297"/>
                    </a:lnTo>
                    <a:lnTo>
                      <a:pt x="84" y="290"/>
                    </a:lnTo>
                    <a:lnTo>
                      <a:pt x="90" y="282"/>
                    </a:lnTo>
                    <a:lnTo>
                      <a:pt x="97" y="279"/>
                    </a:lnTo>
                    <a:lnTo>
                      <a:pt x="97" y="269"/>
                    </a:lnTo>
                    <a:lnTo>
                      <a:pt x="102" y="254"/>
                    </a:lnTo>
                    <a:lnTo>
                      <a:pt x="101" y="250"/>
                    </a:lnTo>
                    <a:lnTo>
                      <a:pt x="97" y="254"/>
                    </a:lnTo>
                    <a:lnTo>
                      <a:pt x="92" y="255"/>
                    </a:lnTo>
                    <a:lnTo>
                      <a:pt x="90" y="254"/>
                    </a:lnTo>
                    <a:lnTo>
                      <a:pt x="85" y="251"/>
                    </a:lnTo>
                    <a:lnTo>
                      <a:pt x="83" y="260"/>
                    </a:lnTo>
                    <a:lnTo>
                      <a:pt x="80" y="259"/>
                    </a:lnTo>
                    <a:lnTo>
                      <a:pt x="77" y="253"/>
                    </a:lnTo>
                    <a:lnTo>
                      <a:pt x="73" y="252"/>
                    </a:lnTo>
                    <a:lnTo>
                      <a:pt x="70" y="249"/>
                    </a:lnTo>
                    <a:lnTo>
                      <a:pt x="60" y="255"/>
                    </a:lnTo>
                    <a:lnTo>
                      <a:pt x="55" y="257"/>
                    </a:lnTo>
                    <a:lnTo>
                      <a:pt x="56" y="249"/>
                    </a:lnTo>
                    <a:lnTo>
                      <a:pt x="55" y="239"/>
                    </a:lnTo>
                    <a:lnTo>
                      <a:pt x="53" y="232"/>
                    </a:lnTo>
                    <a:lnTo>
                      <a:pt x="53" y="225"/>
                    </a:lnTo>
                    <a:lnTo>
                      <a:pt x="50" y="226"/>
                    </a:lnTo>
                    <a:lnTo>
                      <a:pt x="50" y="231"/>
                    </a:lnTo>
                    <a:lnTo>
                      <a:pt x="43" y="233"/>
                    </a:lnTo>
                    <a:lnTo>
                      <a:pt x="35" y="234"/>
                    </a:lnTo>
                    <a:lnTo>
                      <a:pt x="21" y="219"/>
                    </a:lnTo>
                    <a:lnTo>
                      <a:pt x="25" y="218"/>
                    </a:lnTo>
                    <a:lnTo>
                      <a:pt x="27" y="211"/>
                    </a:lnTo>
                    <a:lnTo>
                      <a:pt x="25" y="208"/>
                    </a:lnTo>
                    <a:lnTo>
                      <a:pt x="22" y="208"/>
                    </a:lnTo>
                    <a:lnTo>
                      <a:pt x="18" y="202"/>
                    </a:lnTo>
                    <a:lnTo>
                      <a:pt x="17" y="196"/>
                    </a:lnTo>
                    <a:lnTo>
                      <a:pt x="19" y="193"/>
                    </a:lnTo>
                    <a:lnTo>
                      <a:pt x="23" y="181"/>
                    </a:lnTo>
                    <a:lnTo>
                      <a:pt x="27" y="179"/>
                    </a:lnTo>
                    <a:lnTo>
                      <a:pt x="28" y="171"/>
                    </a:lnTo>
                    <a:lnTo>
                      <a:pt x="34" y="162"/>
                    </a:lnTo>
                    <a:lnTo>
                      <a:pt x="38" y="166"/>
                    </a:lnTo>
                    <a:lnTo>
                      <a:pt x="48" y="162"/>
                    </a:lnTo>
                    <a:lnTo>
                      <a:pt x="54" y="159"/>
                    </a:lnTo>
                    <a:lnTo>
                      <a:pt x="59" y="161"/>
                    </a:lnTo>
                    <a:lnTo>
                      <a:pt x="68" y="150"/>
                    </a:lnTo>
                    <a:lnTo>
                      <a:pt x="67" y="142"/>
                    </a:lnTo>
                    <a:lnTo>
                      <a:pt x="61" y="134"/>
                    </a:lnTo>
                    <a:lnTo>
                      <a:pt x="62" y="132"/>
                    </a:lnTo>
                    <a:lnTo>
                      <a:pt x="67" y="132"/>
                    </a:lnTo>
                    <a:lnTo>
                      <a:pt x="67" y="126"/>
                    </a:lnTo>
                    <a:lnTo>
                      <a:pt x="59" y="123"/>
                    </a:lnTo>
                    <a:lnTo>
                      <a:pt x="56" y="127"/>
                    </a:lnTo>
                    <a:lnTo>
                      <a:pt x="51" y="128"/>
                    </a:lnTo>
                    <a:lnTo>
                      <a:pt x="47" y="133"/>
                    </a:lnTo>
                    <a:lnTo>
                      <a:pt x="38" y="132"/>
                    </a:lnTo>
                    <a:lnTo>
                      <a:pt x="32" y="129"/>
                    </a:lnTo>
                    <a:lnTo>
                      <a:pt x="26" y="132"/>
                    </a:lnTo>
                    <a:lnTo>
                      <a:pt x="17" y="132"/>
                    </a:lnTo>
                    <a:lnTo>
                      <a:pt x="8" y="118"/>
                    </a:lnTo>
                    <a:lnTo>
                      <a:pt x="14" y="118"/>
                    </a:lnTo>
                    <a:lnTo>
                      <a:pt x="17" y="117"/>
                    </a:lnTo>
                    <a:lnTo>
                      <a:pt x="14" y="114"/>
                    </a:lnTo>
                    <a:lnTo>
                      <a:pt x="8" y="113"/>
                    </a:lnTo>
                    <a:lnTo>
                      <a:pt x="5" y="113"/>
                    </a:lnTo>
                    <a:lnTo>
                      <a:pt x="0" y="108"/>
                    </a:lnTo>
                    <a:lnTo>
                      <a:pt x="6" y="102"/>
                    </a:lnTo>
                    <a:lnTo>
                      <a:pt x="9" y="100"/>
                    </a:lnTo>
                    <a:lnTo>
                      <a:pt x="11" y="94"/>
                    </a:lnTo>
                    <a:lnTo>
                      <a:pt x="17" y="94"/>
                    </a:lnTo>
                    <a:lnTo>
                      <a:pt x="20" y="89"/>
                    </a:lnTo>
                    <a:lnTo>
                      <a:pt x="28" y="87"/>
                    </a:lnTo>
                    <a:lnTo>
                      <a:pt x="36" y="87"/>
                    </a:lnTo>
                    <a:lnTo>
                      <a:pt x="36" y="92"/>
                    </a:lnTo>
                    <a:lnTo>
                      <a:pt x="35" y="96"/>
                    </a:lnTo>
                    <a:lnTo>
                      <a:pt x="45" y="94"/>
                    </a:lnTo>
                    <a:lnTo>
                      <a:pt x="56" y="98"/>
                    </a:lnTo>
                    <a:lnTo>
                      <a:pt x="60" y="94"/>
                    </a:lnTo>
                    <a:lnTo>
                      <a:pt x="64" y="94"/>
                    </a:lnTo>
                    <a:lnTo>
                      <a:pt x="66" y="88"/>
                    </a:lnTo>
                    <a:lnTo>
                      <a:pt x="75" y="87"/>
                    </a:lnTo>
                    <a:lnTo>
                      <a:pt x="77" y="84"/>
                    </a:lnTo>
                    <a:lnTo>
                      <a:pt x="75" y="81"/>
                    </a:lnTo>
                    <a:lnTo>
                      <a:pt x="67" y="82"/>
                    </a:lnTo>
                    <a:lnTo>
                      <a:pt x="62" y="84"/>
                    </a:lnTo>
                    <a:lnTo>
                      <a:pt x="56" y="80"/>
                    </a:lnTo>
                    <a:lnTo>
                      <a:pt x="58" y="77"/>
                    </a:lnTo>
                    <a:lnTo>
                      <a:pt x="60" y="75"/>
                    </a:lnTo>
                    <a:lnTo>
                      <a:pt x="56" y="73"/>
                    </a:lnTo>
                    <a:lnTo>
                      <a:pt x="54" y="74"/>
                    </a:lnTo>
                    <a:lnTo>
                      <a:pt x="45" y="74"/>
                    </a:lnTo>
                    <a:lnTo>
                      <a:pt x="40" y="73"/>
                    </a:lnTo>
                    <a:lnTo>
                      <a:pt x="36" y="73"/>
                    </a:lnTo>
                    <a:lnTo>
                      <a:pt x="36" y="67"/>
                    </a:lnTo>
                    <a:lnTo>
                      <a:pt x="27" y="60"/>
                    </a:lnTo>
                    <a:lnTo>
                      <a:pt x="19" y="56"/>
                    </a:lnTo>
                    <a:lnTo>
                      <a:pt x="14" y="55"/>
                    </a:lnTo>
                    <a:lnTo>
                      <a:pt x="10" y="52"/>
                    </a:lnTo>
                    <a:lnTo>
                      <a:pt x="13" y="51"/>
                    </a:lnTo>
                    <a:lnTo>
                      <a:pt x="14" y="45"/>
                    </a:lnTo>
                    <a:lnTo>
                      <a:pt x="33" y="44"/>
                    </a:lnTo>
                    <a:lnTo>
                      <a:pt x="43" y="39"/>
                    </a:lnTo>
                    <a:lnTo>
                      <a:pt x="46" y="28"/>
                    </a:lnTo>
                    <a:lnTo>
                      <a:pt x="51" y="22"/>
                    </a:lnTo>
                    <a:lnTo>
                      <a:pt x="60" y="19"/>
                    </a:lnTo>
                    <a:lnTo>
                      <a:pt x="63" y="19"/>
                    </a:lnTo>
                    <a:lnTo>
                      <a:pt x="81" y="8"/>
                    </a:lnTo>
                    <a:lnTo>
                      <a:pt x="83" y="8"/>
                    </a:lnTo>
                    <a:lnTo>
                      <a:pt x="93" y="8"/>
                    </a:lnTo>
                    <a:lnTo>
                      <a:pt x="105" y="0"/>
                    </a:lnTo>
                    <a:lnTo>
                      <a:pt x="110" y="2"/>
                    </a:lnTo>
                    <a:lnTo>
                      <a:pt x="114" y="2"/>
                    </a:lnTo>
                    <a:lnTo>
                      <a:pt x="108" y="6"/>
                    </a:lnTo>
                    <a:lnTo>
                      <a:pt x="112" y="8"/>
                    </a:lnTo>
                    <a:lnTo>
                      <a:pt x="115" y="8"/>
                    </a:lnTo>
                    <a:lnTo>
                      <a:pt x="117" y="5"/>
                    </a:lnTo>
                    <a:lnTo>
                      <a:pt x="121" y="5"/>
                    </a:lnTo>
                    <a:lnTo>
                      <a:pt x="129" y="9"/>
                    </a:lnTo>
                    <a:lnTo>
                      <a:pt x="135" y="7"/>
                    </a:lnTo>
                    <a:lnTo>
                      <a:pt x="144" y="7"/>
                    </a:lnTo>
                    <a:lnTo>
                      <a:pt x="141" y="11"/>
                    </a:lnTo>
                    <a:lnTo>
                      <a:pt x="150" y="14"/>
                    </a:lnTo>
                    <a:lnTo>
                      <a:pt x="146" y="16"/>
                    </a:lnTo>
                    <a:lnTo>
                      <a:pt x="151" y="18"/>
                    </a:lnTo>
                    <a:lnTo>
                      <a:pt x="157" y="16"/>
                    </a:lnTo>
                    <a:lnTo>
                      <a:pt x="167" y="15"/>
                    </a:lnTo>
                    <a:lnTo>
                      <a:pt x="176" y="16"/>
                    </a:lnTo>
                    <a:lnTo>
                      <a:pt x="182" y="19"/>
                    </a:lnTo>
                    <a:lnTo>
                      <a:pt x="194" y="22"/>
                    </a:lnTo>
                    <a:lnTo>
                      <a:pt x="196" y="21"/>
                    </a:lnTo>
                    <a:lnTo>
                      <a:pt x="203" y="21"/>
                    </a:lnTo>
                    <a:lnTo>
                      <a:pt x="213" y="25"/>
                    </a:lnTo>
                    <a:lnTo>
                      <a:pt x="225" y="23"/>
                    </a:lnTo>
                    <a:lnTo>
                      <a:pt x="234" y="23"/>
                    </a:lnTo>
                    <a:lnTo>
                      <a:pt x="236" y="25"/>
                    </a:lnTo>
                    <a:lnTo>
                      <a:pt x="239" y="26"/>
                    </a:lnTo>
                    <a:lnTo>
                      <a:pt x="250"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7" name="Freeform 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867" y="1331"/>
                <a:ext cx="70" cy="35"/>
              </a:xfrm>
              <a:custGeom>
                <a:avLst/>
                <a:gdLst>
                  <a:gd fmla="*/ 15 w 70" name="T0"/>
                  <a:gd fmla="*/ 31 h 35" name="T1"/>
                  <a:gd fmla="*/ 11 w 70" name="T2"/>
                  <a:gd fmla="*/ 31 h 35" name="T3"/>
                  <a:gd fmla="*/ 8 w 70" name="T4"/>
                  <a:gd fmla="*/ 32 h 35" name="T5"/>
                  <a:gd fmla="*/ 4 w 70" name="T6"/>
                  <a:gd fmla="*/ 32 h 35" name="T7"/>
                  <a:gd fmla="*/ 4 w 70" name="T8"/>
                  <a:gd fmla="*/ 28 h 35" name="T9"/>
                  <a:gd fmla="*/ 0 w 70" name="T10"/>
                  <a:gd fmla="*/ 26 h 35" name="T11"/>
                  <a:gd fmla="*/ 4 w 70" name="T12"/>
                  <a:gd fmla="*/ 24 h 35" name="T13"/>
                  <a:gd fmla="*/ 9 w 70" name="T14"/>
                  <a:gd fmla="*/ 23 h 35" name="T15"/>
                  <a:gd fmla="*/ 15 w 70" name="T16"/>
                  <a:gd fmla="*/ 22 h 35" name="T17"/>
                  <a:gd fmla="*/ 17 w 70" name="T18"/>
                  <a:gd fmla="*/ 18 h 35" name="T19"/>
                  <a:gd fmla="*/ 21 w 70" name="T20"/>
                  <a:gd fmla="*/ 18 h 35" name="T21"/>
                  <a:gd fmla="*/ 22 w 70" name="T22"/>
                  <a:gd fmla="*/ 14 h 35" name="T23"/>
                  <a:gd fmla="*/ 32 w 70" name="T24"/>
                  <a:gd fmla="*/ 9 h 35" name="T25"/>
                  <a:gd fmla="*/ 32 w 70" name="T26"/>
                  <a:gd fmla="*/ 6 h 35" name="T27"/>
                  <a:gd fmla="*/ 38 w 70" name="T28"/>
                  <a:gd fmla="*/ 4 h 35" name="T29"/>
                  <a:gd fmla="*/ 49 w 70" name="T30"/>
                  <a:gd fmla="*/ 4 h 35" name="T31"/>
                  <a:gd fmla="*/ 51 w 70" name="T32"/>
                  <a:gd fmla="*/ 4 h 35" name="T33"/>
                  <a:gd fmla="*/ 56 w 70" name="T34"/>
                  <a:gd fmla="*/ 4 h 35" name="T35"/>
                  <a:gd fmla="*/ 60 w 70" name="T36"/>
                  <a:gd fmla="*/ 4 h 35" name="T37"/>
                  <a:gd fmla="*/ 56 w 70" name="T38"/>
                  <a:gd fmla="*/ 2 h 35" name="T39"/>
                  <a:gd fmla="*/ 56 w 70" name="T40"/>
                  <a:gd fmla="*/ 1 h 35" name="T41"/>
                  <a:gd fmla="*/ 64 w 70" name="T42"/>
                  <a:gd fmla="*/ 0 h 35" name="T43"/>
                  <a:gd fmla="*/ 70 w 70" name="T44"/>
                  <a:gd fmla="*/ 4 h 35" name="T45"/>
                  <a:gd fmla="*/ 69 w 70" name="T46"/>
                  <a:gd fmla="*/ 6 h 35" name="T47"/>
                  <a:gd fmla="*/ 66 w 70" name="T48"/>
                  <a:gd fmla="*/ 6 h 35" name="T49"/>
                  <a:gd fmla="*/ 64 w 70" name="T50"/>
                  <a:gd fmla="*/ 9 h 35" name="T51"/>
                  <a:gd fmla="*/ 67 w 70" name="T52"/>
                  <a:gd fmla="*/ 11 h 35" name="T53"/>
                  <a:gd fmla="*/ 63 w 70" name="T54"/>
                  <a:gd fmla="*/ 13 h 35" name="T55"/>
                  <a:gd fmla="*/ 66 w 70" name="T56"/>
                  <a:gd fmla="*/ 18 h 35" name="T57"/>
                  <a:gd fmla="*/ 57 w 70" name="T58"/>
                  <a:gd fmla="*/ 20 h 35" name="T59"/>
                  <a:gd fmla="*/ 55 w 70" name="T60"/>
                  <a:gd fmla="*/ 26 h 35" name="T61"/>
                  <a:gd fmla="*/ 46 w 70" name="T62"/>
                  <a:gd fmla="*/ 22 h 35" name="T63"/>
                  <a:gd fmla="*/ 48 w 70" name="T64"/>
                  <a:gd fmla="*/ 17 h 35" name="T65"/>
                  <a:gd fmla="*/ 42 w 70" name="T66"/>
                  <a:gd fmla="*/ 17 h 35" name="T67"/>
                  <a:gd fmla="*/ 40 w 70" name="T68"/>
                  <a:gd fmla="*/ 24 h 35" name="T69"/>
                  <a:gd fmla="*/ 36 w 70" name="T70"/>
                  <a:gd fmla="*/ 26 h 35" name="T71"/>
                  <a:gd fmla="*/ 34 w 70" name="T72"/>
                  <a:gd fmla="*/ 23 h 35" name="T73"/>
                  <a:gd fmla="*/ 30 w 70" name="T74"/>
                  <a:gd fmla="*/ 24 h 35" name="T75"/>
                  <a:gd fmla="*/ 32 w 70" name="T76"/>
                  <a:gd fmla="*/ 32 h 35" name="T77"/>
                  <a:gd fmla="*/ 24 w 70" name="T78"/>
                  <a:gd fmla="*/ 33 h 35" name="T79"/>
                  <a:gd fmla="*/ 25 w 70" name="T80"/>
                  <a:gd fmla="*/ 29 h 35" name="T81"/>
                  <a:gd fmla="*/ 21 w 70" name="T82"/>
                  <a:gd fmla="*/ 29 h 35" name="T83"/>
                  <a:gd fmla="*/ 21 w 70" name="T84"/>
                  <a:gd fmla="*/ 35 h 35" name="T85"/>
                  <a:gd fmla="*/ 18 w 70" name="T86"/>
                  <a:gd fmla="*/ 35 h 35" name="T87"/>
                  <a:gd fmla="*/ 15 w 70" name="T88"/>
                  <a:gd fmla="*/ 31 h 35"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w 70" name="T135"/>
                  <a:gd fmla="*/ 0 h 35" name="T136"/>
                  <a:gd fmla="*/ 70 w 70" name="T137"/>
                  <a:gd fmla="*/ 35 h 35" name="T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b="T138" l="T135" r="T137" t="T136"/>
                <a:pathLst>
                  <a:path h="35" w="70">
                    <a:moveTo>
                      <a:pt x="15" y="31"/>
                    </a:moveTo>
                    <a:lnTo>
                      <a:pt x="11" y="31"/>
                    </a:lnTo>
                    <a:lnTo>
                      <a:pt x="8" y="32"/>
                    </a:lnTo>
                    <a:lnTo>
                      <a:pt x="4" y="32"/>
                    </a:lnTo>
                    <a:lnTo>
                      <a:pt x="4" y="28"/>
                    </a:lnTo>
                    <a:lnTo>
                      <a:pt x="0" y="26"/>
                    </a:lnTo>
                    <a:lnTo>
                      <a:pt x="4" y="24"/>
                    </a:lnTo>
                    <a:lnTo>
                      <a:pt x="9" y="23"/>
                    </a:lnTo>
                    <a:lnTo>
                      <a:pt x="15" y="22"/>
                    </a:lnTo>
                    <a:lnTo>
                      <a:pt x="17" y="18"/>
                    </a:lnTo>
                    <a:lnTo>
                      <a:pt x="21" y="18"/>
                    </a:lnTo>
                    <a:lnTo>
                      <a:pt x="22" y="14"/>
                    </a:lnTo>
                    <a:lnTo>
                      <a:pt x="32" y="9"/>
                    </a:lnTo>
                    <a:lnTo>
                      <a:pt x="32" y="6"/>
                    </a:lnTo>
                    <a:lnTo>
                      <a:pt x="38" y="4"/>
                    </a:lnTo>
                    <a:lnTo>
                      <a:pt x="49" y="4"/>
                    </a:lnTo>
                    <a:lnTo>
                      <a:pt x="51" y="4"/>
                    </a:lnTo>
                    <a:lnTo>
                      <a:pt x="56" y="4"/>
                    </a:lnTo>
                    <a:lnTo>
                      <a:pt x="60" y="4"/>
                    </a:lnTo>
                    <a:lnTo>
                      <a:pt x="56" y="2"/>
                    </a:lnTo>
                    <a:lnTo>
                      <a:pt x="56" y="1"/>
                    </a:lnTo>
                    <a:lnTo>
                      <a:pt x="64" y="0"/>
                    </a:lnTo>
                    <a:lnTo>
                      <a:pt x="70" y="4"/>
                    </a:lnTo>
                    <a:lnTo>
                      <a:pt x="69" y="6"/>
                    </a:lnTo>
                    <a:lnTo>
                      <a:pt x="66" y="6"/>
                    </a:lnTo>
                    <a:lnTo>
                      <a:pt x="64" y="9"/>
                    </a:lnTo>
                    <a:lnTo>
                      <a:pt x="67" y="11"/>
                    </a:lnTo>
                    <a:lnTo>
                      <a:pt x="63" y="13"/>
                    </a:lnTo>
                    <a:lnTo>
                      <a:pt x="66" y="18"/>
                    </a:lnTo>
                    <a:lnTo>
                      <a:pt x="57" y="20"/>
                    </a:lnTo>
                    <a:lnTo>
                      <a:pt x="55" y="26"/>
                    </a:lnTo>
                    <a:lnTo>
                      <a:pt x="46" y="22"/>
                    </a:lnTo>
                    <a:lnTo>
                      <a:pt x="48" y="17"/>
                    </a:lnTo>
                    <a:lnTo>
                      <a:pt x="42" y="17"/>
                    </a:lnTo>
                    <a:lnTo>
                      <a:pt x="40" y="24"/>
                    </a:lnTo>
                    <a:lnTo>
                      <a:pt x="36" y="26"/>
                    </a:lnTo>
                    <a:lnTo>
                      <a:pt x="34" y="23"/>
                    </a:lnTo>
                    <a:lnTo>
                      <a:pt x="30" y="24"/>
                    </a:lnTo>
                    <a:lnTo>
                      <a:pt x="32" y="32"/>
                    </a:lnTo>
                    <a:lnTo>
                      <a:pt x="24" y="33"/>
                    </a:lnTo>
                    <a:lnTo>
                      <a:pt x="25" y="29"/>
                    </a:lnTo>
                    <a:lnTo>
                      <a:pt x="21" y="29"/>
                    </a:lnTo>
                    <a:lnTo>
                      <a:pt x="21" y="35"/>
                    </a:lnTo>
                    <a:lnTo>
                      <a:pt x="18" y="35"/>
                    </a:lnTo>
                    <a:lnTo>
                      <a:pt x="15"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8" name="Freeform 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58" y="1305"/>
                <a:ext cx="35" cy="11"/>
              </a:xfrm>
              <a:custGeom>
                <a:avLst/>
                <a:gdLst>
                  <a:gd fmla="*/ 25 w 35" name="T0"/>
                  <a:gd fmla="*/ 0 h 11" name="T1"/>
                  <a:gd fmla="*/ 30 w 35" name="T2"/>
                  <a:gd fmla="*/ 4 h 11" name="T3"/>
                  <a:gd fmla="*/ 35 w 35" name="T4"/>
                  <a:gd fmla="*/ 5 h 11" name="T5"/>
                  <a:gd fmla="*/ 35 w 35" name="T6"/>
                  <a:gd fmla="*/ 9 h 11" name="T7"/>
                  <a:gd fmla="*/ 24 w 35" name="T8"/>
                  <a:gd fmla="*/ 11 h 11" name="T9"/>
                  <a:gd fmla="*/ 19 w 35" name="T10"/>
                  <a:gd fmla="*/ 8 h 11" name="T11"/>
                  <a:gd fmla="*/ 17 w 35" name="T12"/>
                  <a:gd fmla="*/ 10 h 11" name="T13"/>
                  <a:gd fmla="*/ 13 w 35" name="T14"/>
                  <a:gd fmla="*/ 10 h 11" name="T15"/>
                  <a:gd fmla="*/ 8 w 35" name="T16"/>
                  <a:gd fmla="*/ 9 h 11" name="T17"/>
                  <a:gd fmla="*/ 1 w 35" name="T18"/>
                  <a:gd fmla="*/ 10 h 11" name="T19"/>
                  <a:gd fmla="*/ 0 w 35" name="T20"/>
                  <a:gd fmla="*/ 8 h 11" name="T21"/>
                  <a:gd fmla="*/ 4 w 35" name="T22"/>
                  <a:gd fmla="*/ 7 h 11" name="T23"/>
                  <a:gd fmla="*/ 5 w 35" name="T24"/>
                  <a:gd fmla="*/ 4 h 11" name="T25"/>
                  <a:gd fmla="*/ 15 w 35" name="T26"/>
                  <a:gd fmla="*/ 4 h 11" name="T27"/>
                  <a:gd fmla="*/ 20 w 35" name="T28"/>
                  <a:gd fmla="*/ 1 h 11" name="T29"/>
                  <a:gd fmla="*/ 25 w 35" name="T30"/>
                  <a:gd fmla="*/ 0 h 11"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35" name="T48"/>
                  <a:gd fmla="*/ 0 h 11" name="T49"/>
                  <a:gd fmla="*/ 35 w 35" name="T50"/>
                  <a:gd fmla="*/ 11 h 11"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11" w="35">
                    <a:moveTo>
                      <a:pt x="25" y="0"/>
                    </a:moveTo>
                    <a:lnTo>
                      <a:pt x="30" y="4"/>
                    </a:lnTo>
                    <a:lnTo>
                      <a:pt x="35" y="5"/>
                    </a:lnTo>
                    <a:lnTo>
                      <a:pt x="35" y="9"/>
                    </a:lnTo>
                    <a:lnTo>
                      <a:pt x="24" y="11"/>
                    </a:lnTo>
                    <a:lnTo>
                      <a:pt x="19" y="8"/>
                    </a:lnTo>
                    <a:lnTo>
                      <a:pt x="17" y="10"/>
                    </a:lnTo>
                    <a:lnTo>
                      <a:pt x="13" y="10"/>
                    </a:lnTo>
                    <a:lnTo>
                      <a:pt x="8" y="9"/>
                    </a:lnTo>
                    <a:lnTo>
                      <a:pt x="1" y="10"/>
                    </a:lnTo>
                    <a:lnTo>
                      <a:pt x="0" y="8"/>
                    </a:lnTo>
                    <a:lnTo>
                      <a:pt x="4" y="7"/>
                    </a:lnTo>
                    <a:lnTo>
                      <a:pt x="5" y="4"/>
                    </a:lnTo>
                    <a:lnTo>
                      <a:pt x="15" y="4"/>
                    </a:lnTo>
                    <a:lnTo>
                      <a:pt x="20" y="1"/>
                    </a:lnTo>
                    <a:lnTo>
                      <a:pt x="2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09" name="Freeform 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58" y="1320"/>
                <a:ext cx="34" cy="14"/>
              </a:xfrm>
              <a:custGeom>
                <a:avLst/>
                <a:gdLst>
                  <a:gd fmla="*/ 34 w 34" name="T0"/>
                  <a:gd fmla="*/ 1 h 14" name="T1"/>
                  <a:gd fmla="*/ 34 w 34" name="T2"/>
                  <a:gd fmla="*/ 3 h 14" name="T3"/>
                  <a:gd fmla="*/ 22 w 34" name="T4"/>
                  <a:gd fmla="*/ 4 h 14" name="T5"/>
                  <a:gd fmla="*/ 22 w 34" name="T6"/>
                  <a:gd fmla="*/ 7 h 14" name="T7"/>
                  <a:gd fmla="*/ 29 w 34" name="T8"/>
                  <a:gd fmla="*/ 8 h 14" name="T9"/>
                  <a:gd fmla="*/ 30 w 34" name="T10"/>
                  <a:gd fmla="*/ 11 h 14" name="T11"/>
                  <a:gd fmla="*/ 26 w 34" name="T12"/>
                  <a:gd fmla="*/ 12 h 14" name="T13"/>
                  <a:gd fmla="*/ 10 w 34" name="T14"/>
                  <a:gd fmla="*/ 14 h 14" name="T15"/>
                  <a:gd fmla="*/ 1 w 34" name="T16"/>
                  <a:gd fmla="*/ 11 h 14" name="T17"/>
                  <a:gd fmla="*/ 0 w 34" name="T18"/>
                  <a:gd fmla="*/ 4 h 14" name="T19"/>
                  <a:gd fmla="*/ 16 w 34" name="T20"/>
                  <a:gd fmla="*/ 0 h 14" name="T21"/>
                  <a:gd fmla="*/ 24 w 34" name="T22"/>
                  <a:gd fmla="*/ 0 h 14" name="T23"/>
                  <a:gd fmla="*/ 34 w 34" name="T24"/>
                  <a:gd fmla="*/ 1 h 14"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34" name="T39"/>
                  <a:gd fmla="*/ 0 h 14" name="T40"/>
                  <a:gd fmla="*/ 34 w 34" name="T41"/>
                  <a:gd fmla="*/ 14 h 14"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4" w="34">
                    <a:moveTo>
                      <a:pt x="34" y="1"/>
                    </a:moveTo>
                    <a:lnTo>
                      <a:pt x="34" y="3"/>
                    </a:lnTo>
                    <a:lnTo>
                      <a:pt x="22" y="4"/>
                    </a:lnTo>
                    <a:lnTo>
                      <a:pt x="22" y="7"/>
                    </a:lnTo>
                    <a:lnTo>
                      <a:pt x="29" y="8"/>
                    </a:lnTo>
                    <a:lnTo>
                      <a:pt x="30" y="11"/>
                    </a:lnTo>
                    <a:lnTo>
                      <a:pt x="26" y="12"/>
                    </a:lnTo>
                    <a:lnTo>
                      <a:pt x="10" y="14"/>
                    </a:lnTo>
                    <a:lnTo>
                      <a:pt x="1" y="11"/>
                    </a:lnTo>
                    <a:lnTo>
                      <a:pt x="0" y="4"/>
                    </a:lnTo>
                    <a:lnTo>
                      <a:pt x="16" y="0"/>
                    </a:lnTo>
                    <a:lnTo>
                      <a:pt x="24" y="0"/>
                    </a:lnTo>
                    <a:lnTo>
                      <a:pt x="3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0" name="Freeform 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40" y="1321"/>
                <a:ext cx="14" cy="6"/>
              </a:xfrm>
              <a:custGeom>
                <a:avLst/>
                <a:gdLst>
                  <a:gd fmla="*/ 8 w 14" name="T0"/>
                  <a:gd fmla="*/ 1 h 6" name="T1"/>
                  <a:gd fmla="*/ 14 w 14" name="T2"/>
                  <a:gd fmla="*/ 3 h 6" name="T3"/>
                  <a:gd fmla="*/ 12 w 14" name="T4"/>
                  <a:gd fmla="*/ 5 h 6" name="T5"/>
                  <a:gd fmla="*/ 6 w 14" name="T6"/>
                  <a:gd fmla="*/ 6 h 6" name="T7"/>
                  <a:gd fmla="*/ 0 w 14" name="T8"/>
                  <a:gd fmla="*/ 1 h 6" name="T9"/>
                  <a:gd fmla="*/ 4 w 14" name="T10"/>
                  <a:gd fmla="*/ 0 h 6" name="T11"/>
                  <a:gd fmla="*/ 8 w 14" name="T12"/>
                  <a:gd fmla="*/ 1 h 6" name="T13"/>
                  <a:gd fmla="*/ 0 60000 65536" name="T14"/>
                  <a:gd fmla="*/ 0 60000 65536" name="T15"/>
                  <a:gd fmla="*/ 0 60000 65536" name="T16"/>
                  <a:gd fmla="*/ 0 60000 65536" name="T17"/>
                  <a:gd fmla="*/ 0 60000 65536" name="T18"/>
                  <a:gd fmla="*/ 0 60000 65536" name="T19"/>
                  <a:gd fmla="*/ 0 60000 65536" name="T20"/>
                  <a:gd fmla="*/ 0 w 14" name="T21"/>
                  <a:gd fmla="*/ 0 h 6" name="T22"/>
                  <a:gd fmla="*/ 14 w 14"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14">
                    <a:moveTo>
                      <a:pt x="8" y="1"/>
                    </a:moveTo>
                    <a:lnTo>
                      <a:pt x="14" y="3"/>
                    </a:lnTo>
                    <a:lnTo>
                      <a:pt x="12" y="5"/>
                    </a:lnTo>
                    <a:lnTo>
                      <a:pt x="6" y="6"/>
                    </a:lnTo>
                    <a:lnTo>
                      <a:pt x="0" y="1"/>
                    </a:lnTo>
                    <a:lnTo>
                      <a:pt x="4" y="0"/>
                    </a:lnTo>
                    <a:lnTo>
                      <a:pt x="8"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1" name="Freeform 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43" y="1344"/>
                <a:ext cx="13" cy="4"/>
              </a:xfrm>
              <a:custGeom>
                <a:avLst/>
                <a:gdLst>
                  <a:gd fmla="*/ 0 w 13" name="T0"/>
                  <a:gd fmla="*/ 0 h 4" name="T1"/>
                  <a:gd fmla="*/ 5 w 13" name="T2"/>
                  <a:gd fmla="*/ 0 h 4" name="T3"/>
                  <a:gd fmla="*/ 11 w 13" name="T4"/>
                  <a:gd fmla="*/ 0 h 4" name="T5"/>
                  <a:gd fmla="*/ 13 w 13" name="T6"/>
                  <a:gd fmla="*/ 2 h 4" name="T7"/>
                  <a:gd fmla="*/ 9 w 13" name="T8"/>
                  <a:gd fmla="*/ 4 h 4" name="T9"/>
                  <a:gd fmla="*/ 1 w 13" name="T10"/>
                  <a:gd fmla="*/ 2 h 4" name="T11"/>
                  <a:gd fmla="*/ 0 w 13" name="T12"/>
                  <a:gd fmla="*/ 0 h 4" name="T13"/>
                  <a:gd fmla="*/ 0 60000 65536" name="T14"/>
                  <a:gd fmla="*/ 0 60000 65536" name="T15"/>
                  <a:gd fmla="*/ 0 60000 65536" name="T16"/>
                  <a:gd fmla="*/ 0 60000 65536" name="T17"/>
                  <a:gd fmla="*/ 0 60000 65536" name="T18"/>
                  <a:gd fmla="*/ 0 60000 65536" name="T19"/>
                  <a:gd fmla="*/ 0 60000 65536" name="T20"/>
                  <a:gd fmla="*/ 0 w 13" name="T21"/>
                  <a:gd fmla="*/ 0 h 4" name="T22"/>
                  <a:gd fmla="*/ 13 w 13"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13">
                    <a:moveTo>
                      <a:pt x="0" y="0"/>
                    </a:moveTo>
                    <a:lnTo>
                      <a:pt x="5" y="0"/>
                    </a:lnTo>
                    <a:lnTo>
                      <a:pt x="11" y="0"/>
                    </a:lnTo>
                    <a:lnTo>
                      <a:pt x="13" y="2"/>
                    </a:lnTo>
                    <a:lnTo>
                      <a:pt x="9" y="4"/>
                    </a:lnTo>
                    <a:lnTo>
                      <a:pt x="1"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2" name="Freeform 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03" y="1360"/>
                <a:ext cx="12" cy="9"/>
              </a:xfrm>
              <a:custGeom>
                <a:avLst/>
                <a:gdLst>
                  <a:gd fmla="*/ 12 w 12" name="T0"/>
                  <a:gd fmla="*/ 0 h 9" name="T1"/>
                  <a:gd fmla="*/ 11 w 12" name="T2"/>
                  <a:gd fmla="*/ 4 h 9" name="T3"/>
                  <a:gd fmla="*/ 6 w 12" name="T4"/>
                  <a:gd fmla="*/ 9 h 9" name="T5"/>
                  <a:gd fmla="*/ 0 w 12" name="T6"/>
                  <a:gd fmla="*/ 8 h 9" name="T7"/>
                  <a:gd fmla="*/ 1 w 12" name="T8"/>
                  <a:gd fmla="*/ 6 h 9" name="T9"/>
                  <a:gd fmla="*/ 7 w 12" name="T10"/>
                  <a:gd fmla="*/ 2 h 9" name="T11"/>
                  <a:gd fmla="*/ 12 w 12" name="T12"/>
                  <a:gd fmla="*/ 0 h 9" name="T13"/>
                  <a:gd fmla="*/ 0 60000 65536" name="T14"/>
                  <a:gd fmla="*/ 0 60000 65536" name="T15"/>
                  <a:gd fmla="*/ 0 60000 65536" name="T16"/>
                  <a:gd fmla="*/ 0 60000 65536" name="T17"/>
                  <a:gd fmla="*/ 0 60000 65536" name="T18"/>
                  <a:gd fmla="*/ 0 60000 65536" name="T19"/>
                  <a:gd fmla="*/ 0 60000 65536" name="T20"/>
                  <a:gd fmla="*/ 0 w 12" name="T21"/>
                  <a:gd fmla="*/ 0 h 9" name="T22"/>
                  <a:gd fmla="*/ 12 w 12" name="T23"/>
                  <a:gd fmla="*/ 9 h 9"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9" w="12">
                    <a:moveTo>
                      <a:pt x="12" y="0"/>
                    </a:moveTo>
                    <a:lnTo>
                      <a:pt x="11" y="4"/>
                    </a:lnTo>
                    <a:lnTo>
                      <a:pt x="6" y="9"/>
                    </a:lnTo>
                    <a:lnTo>
                      <a:pt x="0" y="8"/>
                    </a:lnTo>
                    <a:lnTo>
                      <a:pt x="1" y="6"/>
                    </a:lnTo>
                    <a:lnTo>
                      <a:pt x="7" y="2"/>
                    </a:lnTo>
                    <a:lnTo>
                      <a:pt x="1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3" name="Freeform 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819" y="1849"/>
                <a:ext cx="46" cy="38"/>
              </a:xfrm>
              <a:custGeom>
                <a:avLst/>
                <a:gdLst>
                  <a:gd fmla="*/ 37 w 46" name="T0"/>
                  <a:gd fmla="*/ 36 h 38" name="T1"/>
                  <a:gd fmla="*/ 32 w 46" name="T2"/>
                  <a:gd fmla="*/ 35 h 38" name="T3"/>
                  <a:gd fmla="*/ 27 w 46" name="T4"/>
                  <a:gd fmla="*/ 32 h 38" name="T5"/>
                  <a:gd fmla="*/ 19 w 46" name="T6"/>
                  <a:gd fmla="*/ 23 h 38" name="T7"/>
                  <a:gd fmla="*/ 15 w 46" name="T8"/>
                  <a:gd fmla="*/ 19 h 38" name="T9"/>
                  <a:gd fmla="*/ 11 w 46" name="T10"/>
                  <a:gd fmla="*/ 19 h 38" name="T11"/>
                  <a:gd fmla="*/ 8 w 46" name="T12"/>
                  <a:gd fmla="*/ 16 h 38" name="T13"/>
                  <a:gd fmla="*/ 4 w 46" name="T14"/>
                  <a:gd fmla="*/ 15 h 38" name="T15"/>
                  <a:gd fmla="*/ 0 w 46" name="T16"/>
                  <a:gd fmla="*/ 3 h 38" name="T17"/>
                  <a:gd fmla="*/ 0 w 46" name="T18"/>
                  <a:gd fmla="*/ 1 h 38" name="T19"/>
                  <a:gd fmla="*/ 6 w 46" name="T20"/>
                  <a:gd fmla="*/ 0 h 38" name="T21"/>
                  <a:gd fmla="*/ 11 w 46" name="T22"/>
                  <a:gd fmla="*/ 9 h 38" name="T23"/>
                  <a:gd fmla="*/ 22 w 46" name="T24"/>
                  <a:gd fmla="*/ 12 h 38" name="T25"/>
                  <a:gd fmla="*/ 28 w 46" name="T26"/>
                  <a:gd fmla="*/ 12 h 38" name="T27"/>
                  <a:gd fmla="*/ 32 w 46" name="T28"/>
                  <a:gd fmla="*/ 16 h 38" name="T29"/>
                  <a:gd fmla="*/ 32 w 46" name="T30"/>
                  <a:gd fmla="*/ 21 h 38" name="T31"/>
                  <a:gd fmla="*/ 39 w 46" name="T32"/>
                  <a:gd fmla="*/ 27 h 38" name="T33"/>
                  <a:gd fmla="*/ 44 w 46" name="T34"/>
                  <a:gd fmla="*/ 30 h 38" name="T35"/>
                  <a:gd fmla="*/ 46 w 46" name="T36"/>
                  <a:gd fmla="*/ 37 h 38" name="T37"/>
                  <a:gd fmla="*/ 43 w 46" name="T38"/>
                  <a:gd fmla="*/ 38 h 38" name="T39"/>
                  <a:gd fmla="*/ 37 w 46" name="T40"/>
                  <a:gd fmla="*/ 36 h 38"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46" name="T63"/>
                  <a:gd fmla="*/ 0 h 38" name="T64"/>
                  <a:gd fmla="*/ 46 w 46" name="T65"/>
                  <a:gd fmla="*/ 38 h 38"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38" w="46">
                    <a:moveTo>
                      <a:pt x="37" y="36"/>
                    </a:moveTo>
                    <a:lnTo>
                      <a:pt x="32" y="35"/>
                    </a:lnTo>
                    <a:lnTo>
                      <a:pt x="27" y="32"/>
                    </a:lnTo>
                    <a:lnTo>
                      <a:pt x="19" y="23"/>
                    </a:lnTo>
                    <a:lnTo>
                      <a:pt x="15" y="19"/>
                    </a:lnTo>
                    <a:lnTo>
                      <a:pt x="11" y="19"/>
                    </a:lnTo>
                    <a:lnTo>
                      <a:pt x="8" y="16"/>
                    </a:lnTo>
                    <a:lnTo>
                      <a:pt x="4" y="15"/>
                    </a:lnTo>
                    <a:lnTo>
                      <a:pt x="0" y="3"/>
                    </a:lnTo>
                    <a:lnTo>
                      <a:pt x="0" y="1"/>
                    </a:lnTo>
                    <a:lnTo>
                      <a:pt x="6" y="0"/>
                    </a:lnTo>
                    <a:lnTo>
                      <a:pt x="11" y="9"/>
                    </a:lnTo>
                    <a:lnTo>
                      <a:pt x="22" y="12"/>
                    </a:lnTo>
                    <a:lnTo>
                      <a:pt x="28" y="12"/>
                    </a:lnTo>
                    <a:lnTo>
                      <a:pt x="32" y="16"/>
                    </a:lnTo>
                    <a:lnTo>
                      <a:pt x="32" y="21"/>
                    </a:lnTo>
                    <a:lnTo>
                      <a:pt x="39" y="27"/>
                    </a:lnTo>
                    <a:lnTo>
                      <a:pt x="44" y="30"/>
                    </a:lnTo>
                    <a:lnTo>
                      <a:pt x="46" y="37"/>
                    </a:lnTo>
                    <a:lnTo>
                      <a:pt x="43" y="38"/>
                    </a:lnTo>
                    <a:lnTo>
                      <a:pt x="37" y="3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4" name="Freeform 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843" y="1388"/>
                <a:ext cx="95" cy="73"/>
              </a:xfrm>
              <a:custGeom>
                <a:avLst/>
                <a:gdLst>
                  <a:gd fmla="*/ 95 w 95" name="T0"/>
                  <a:gd fmla="*/ 25 h 73" name="T1"/>
                  <a:gd fmla="*/ 91 w 95" name="T2"/>
                  <a:gd fmla="*/ 26 h 73" name="T3"/>
                  <a:gd fmla="*/ 88 w 95" name="T4"/>
                  <a:gd fmla="*/ 28 h 73" name="T5"/>
                  <a:gd fmla="*/ 72 w 95" name="T6"/>
                  <a:gd fmla="*/ 36 h 73" name="T7"/>
                  <a:gd fmla="*/ 68 w 95" name="T8"/>
                  <a:gd fmla="*/ 39 h 73" name="T9"/>
                  <a:gd fmla="*/ 60 w 95" name="T10"/>
                  <a:gd fmla="*/ 44 h 73" name="T11"/>
                  <a:gd fmla="*/ 58 w 95" name="T12"/>
                  <a:gd fmla="*/ 49 h 73" name="T13"/>
                  <a:gd fmla="*/ 56 w 95" name="T14"/>
                  <a:gd fmla="*/ 51 h 73" name="T15"/>
                  <a:gd fmla="*/ 54 w 95" name="T16"/>
                  <a:gd fmla="*/ 49 h 73" name="T17"/>
                  <a:gd fmla="*/ 49 w 95" name="T18"/>
                  <a:gd fmla="*/ 52 h 73" name="T19"/>
                  <a:gd fmla="*/ 49 w 95" name="T20"/>
                  <a:gd fmla="*/ 62 h 73" name="T21"/>
                  <a:gd fmla="*/ 42 w 95" name="T22"/>
                  <a:gd fmla="*/ 66 h 73" name="T23"/>
                  <a:gd fmla="*/ 39 w 95" name="T24"/>
                  <a:gd fmla="*/ 64 h 73" name="T25"/>
                  <a:gd fmla="*/ 32 w 95" name="T26"/>
                  <a:gd fmla="*/ 70 h 73" name="T27"/>
                  <a:gd fmla="*/ 27 w 95" name="T28"/>
                  <a:gd fmla="*/ 73 h 73" name="T29"/>
                  <a:gd fmla="*/ 22 w 95" name="T30"/>
                  <a:gd fmla="*/ 73 h 73" name="T31"/>
                  <a:gd fmla="*/ 20 w 95" name="T32"/>
                  <a:gd fmla="*/ 64 h 73" name="T33"/>
                  <a:gd fmla="*/ 5 w 95" name="T34"/>
                  <a:gd fmla="*/ 56 h 73" name="T35"/>
                  <a:gd fmla="*/ 0 w 95" name="T36"/>
                  <a:gd fmla="*/ 56 h 73" name="T37"/>
                  <a:gd fmla="*/ 1 w 95" name="T38"/>
                  <a:gd fmla="*/ 49 h 73" name="T39"/>
                  <a:gd fmla="*/ 9 w 95" name="T40"/>
                  <a:gd fmla="*/ 44 h 73" name="T41"/>
                  <a:gd fmla="*/ 8 w 95" name="T42"/>
                  <a:gd fmla="*/ 42 h 73" name="T43"/>
                  <a:gd fmla="*/ 5 w 95" name="T44"/>
                  <a:gd fmla="*/ 40 h 73" name="T45"/>
                  <a:gd fmla="*/ 5 w 95" name="T46"/>
                  <a:gd fmla="*/ 36 h 73" name="T47"/>
                  <a:gd fmla="*/ 9 w 95" name="T48"/>
                  <a:gd fmla="*/ 36 h 73" name="T49"/>
                  <a:gd fmla="*/ 12 w 95" name="T50"/>
                  <a:gd fmla="*/ 34 h 73" name="T51"/>
                  <a:gd fmla="*/ 8 w 95" name="T52"/>
                  <a:gd fmla="*/ 31 h 73" name="T53"/>
                  <a:gd fmla="*/ 8 w 95" name="T54"/>
                  <a:gd fmla="*/ 28 h 73" name="T55"/>
                  <a:gd fmla="*/ 16 w 95" name="T56"/>
                  <a:gd fmla="*/ 20 h 73" name="T57"/>
                  <a:gd fmla="*/ 10 w 95" name="T58"/>
                  <a:gd fmla="*/ 4 h 73" name="T59"/>
                  <a:gd fmla="*/ 30 w 95" name="T60"/>
                  <a:gd fmla="*/ 3 h 73" name="T61"/>
                  <a:gd fmla="*/ 35 w 95" name="T62"/>
                  <a:gd fmla="*/ 0 h 73" name="T63"/>
                  <a:gd fmla="*/ 43 w 95" name="T64"/>
                  <a:gd fmla="*/ 1 h 73" name="T65"/>
                  <a:gd fmla="*/ 53 w 95" name="T66"/>
                  <a:gd fmla="*/ 9 h 73" name="T67"/>
                  <a:gd fmla="*/ 55 w 95" name="T68"/>
                  <a:gd fmla="*/ 11 h 73" name="T69"/>
                  <a:gd fmla="*/ 58 w 95" name="T70"/>
                  <a:gd fmla="*/ 9 h 73" name="T71"/>
                  <a:gd fmla="*/ 60 w 95" name="T72"/>
                  <a:gd fmla="*/ 9 h 73" name="T73"/>
                  <a:gd fmla="*/ 61 w 95" name="T74"/>
                  <a:gd fmla="*/ 13 h 73" name="T75"/>
                  <a:gd fmla="*/ 64 w 95" name="T76"/>
                  <a:gd fmla="*/ 12 h 73" name="T77"/>
                  <a:gd fmla="*/ 64 w 95" name="T78"/>
                  <a:gd fmla="*/ 9 h 73" name="T79"/>
                  <a:gd fmla="*/ 75 w 95" name="T80"/>
                  <a:gd fmla="*/ 8 h 73" name="T81"/>
                  <a:gd fmla="*/ 94 w 95" name="T82"/>
                  <a:gd fmla="*/ 22 h 73" name="T83"/>
                  <a:gd fmla="*/ 95 w 95" name="T84"/>
                  <a:gd fmla="*/ 25 h 73"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w 95" name="T129"/>
                  <a:gd fmla="*/ 0 h 73" name="T130"/>
                  <a:gd fmla="*/ 95 w 95" name="T131"/>
                  <a:gd fmla="*/ 73 h 73" name="T1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b="T132" l="T129" r="T131" t="T130"/>
                <a:pathLst>
                  <a:path h="73" w="95">
                    <a:moveTo>
                      <a:pt x="95" y="25"/>
                    </a:moveTo>
                    <a:lnTo>
                      <a:pt x="91" y="26"/>
                    </a:lnTo>
                    <a:lnTo>
                      <a:pt x="88" y="28"/>
                    </a:lnTo>
                    <a:lnTo>
                      <a:pt x="72" y="36"/>
                    </a:lnTo>
                    <a:lnTo>
                      <a:pt x="68" y="39"/>
                    </a:lnTo>
                    <a:lnTo>
                      <a:pt x="60" y="44"/>
                    </a:lnTo>
                    <a:lnTo>
                      <a:pt x="58" y="49"/>
                    </a:lnTo>
                    <a:lnTo>
                      <a:pt x="56" y="51"/>
                    </a:lnTo>
                    <a:lnTo>
                      <a:pt x="54" y="49"/>
                    </a:lnTo>
                    <a:lnTo>
                      <a:pt x="49" y="52"/>
                    </a:lnTo>
                    <a:lnTo>
                      <a:pt x="49" y="62"/>
                    </a:lnTo>
                    <a:lnTo>
                      <a:pt x="42" y="66"/>
                    </a:lnTo>
                    <a:lnTo>
                      <a:pt x="39" y="64"/>
                    </a:lnTo>
                    <a:lnTo>
                      <a:pt x="32" y="70"/>
                    </a:lnTo>
                    <a:lnTo>
                      <a:pt x="27" y="73"/>
                    </a:lnTo>
                    <a:lnTo>
                      <a:pt x="22" y="73"/>
                    </a:lnTo>
                    <a:lnTo>
                      <a:pt x="20" y="64"/>
                    </a:lnTo>
                    <a:lnTo>
                      <a:pt x="5" y="56"/>
                    </a:lnTo>
                    <a:lnTo>
                      <a:pt x="0" y="56"/>
                    </a:lnTo>
                    <a:lnTo>
                      <a:pt x="1" y="49"/>
                    </a:lnTo>
                    <a:lnTo>
                      <a:pt x="9" y="44"/>
                    </a:lnTo>
                    <a:lnTo>
                      <a:pt x="8" y="42"/>
                    </a:lnTo>
                    <a:lnTo>
                      <a:pt x="5" y="40"/>
                    </a:lnTo>
                    <a:lnTo>
                      <a:pt x="5" y="36"/>
                    </a:lnTo>
                    <a:lnTo>
                      <a:pt x="9" y="36"/>
                    </a:lnTo>
                    <a:lnTo>
                      <a:pt x="12" y="34"/>
                    </a:lnTo>
                    <a:lnTo>
                      <a:pt x="8" y="31"/>
                    </a:lnTo>
                    <a:lnTo>
                      <a:pt x="8" y="28"/>
                    </a:lnTo>
                    <a:lnTo>
                      <a:pt x="16" y="20"/>
                    </a:lnTo>
                    <a:lnTo>
                      <a:pt x="10" y="4"/>
                    </a:lnTo>
                    <a:lnTo>
                      <a:pt x="30" y="3"/>
                    </a:lnTo>
                    <a:lnTo>
                      <a:pt x="35" y="0"/>
                    </a:lnTo>
                    <a:lnTo>
                      <a:pt x="43" y="1"/>
                    </a:lnTo>
                    <a:lnTo>
                      <a:pt x="53" y="9"/>
                    </a:lnTo>
                    <a:lnTo>
                      <a:pt x="55" y="11"/>
                    </a:lnTo>
                    <a:lnTo>
                      <a:pt x="58" y="9"/>
                    </a:lnTo>
                    <a:lnTo>
                      <a:pt x="60" y="9"/>
                    </a:lnTo>
                    <a:lnTo>
                      <a:pt x="61" y="13"/>
                    </a:lnTo>
                    <a:lnTo>
                      <a:pt x="64" y="12"/>
                    </a:lnTo>
                    <a:lnTo>
                      <a:pt x="64" y="9"/>
                    </a:lnTo>
                    <a:lnTo>
                      <a:pt x="75" y="8"/>
                    </a:lnTo>
                    <a:lnTo>
                      <a:pt x="94" y="22"/>
                    </a:lnTo>
                    <a:lnTo>
                      <a:pt x="95" y="2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5" name="Freeform 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59" y="1405"/>
                <a:ext cx="59" cy="52"/>
              </a:xfrm>
              <a:custGeom>
                <a:avLst/>
                <a:gdLst>
                  <a:gd fmla="*/ 45 w 59" name="T0"/>
                  <a:gd fmla="*/ 1 h 52" name="T1"/>
                  <a:gd fmla="*/ 53 w 59" name="T2"/>
                  <a:gd fmla="*/ 1 h 52" name="T3"/>
                  <a:gd fmla="*/ 51 w 59" name="T4"/>
                  <a:gd fmla="*/ 6 h 52" name="T5"/>
                  <a:gd fmla="*/ 47 w 59" name="T6"/>
                  <a:gd fmla="*/ 8 h 52" name="T7"/>
                  <a:gd fmla="*/ 47 w 59" name="T8"/>
                  <a:gd fmla="*/ 9 h 52" name="T9"/>
                  <a:gd fmla="*/ 41 w 59" name="T10"/>
                  <a:gd fmla="*/ 17 h 52" name="T11"/>
                  <a:gd fmla="*/ 39 w 59" name="T12"/>
                  <a:gd fmla="*/ 20 h 52" name="T13"/>
                  <a:gd fmla="*/ 47 w 59" name="T14"/>
                  <a:gd fmla="*/ 20 h 52" name="T15"/>
                  <a:gd fmla="*/ 49 w 59" name="T16"/>
                  <a:gd fmla="*/ 21 h 52" name="T17"/>
                  <a:gd fmla="*/ 49 w 59" name="T18"/>
                  <a:gd fmla="*/ 25 h 52" name="T19"/>
                  <a:gd fmla="*/ 55 w 59" name="T20"/>
                  <a:gd fmla="*/ 26 h 52" name="T21"/>
                  <a:gd fmla="*/ 56 w 59" name="T22"/>
                  <a:gd fmla="*/ 27 h 52" name="T23"/>
                  <a:gd fmla="*/ 59 w 59" name="T24"/>
                  <a:gd fmla="*/ 30 h 52" name="T25"/>
                  <a:gd fmla="*/ 55 w 59" name="T26"/>
                  <a:gd fmla="*/ 33 h 52" name="T27"/>
                  <a:gd fmla="*/ 57 w 59" name="T28"/>
                  <a:gd fmla="*/ 39 h 52" name="T29"/>
                  <a:gd fmla="*/ 55 w 59" name="T30"/>
                  <a:gd fmla="*/ 44 h 52" name="T31"/>
                  <a:gd fmla="*/ 44 w 59" name="T32"/>
                  <a:gd fmla="*/ 46 h 52" name="T33"/>
                  <a:gd fmla="*/ 38 w 59" name="T34"/>
                  <a:gd fmla="*/ 43 h 52" name="T35"/>
                  <a:gd fmla="*/ 38 w 59" name="T36"/>
                  <a:gd fmla="*/ 46 h 52" name="T37"/>
                  <a:gd fmla="*/ 42 w 59" name="T38"/>
                  <a:gd fmla="*/ 47 h 52" name="T39"/>
                  <a:gd fmla="*/ 42 w 59" name="T40"/>
                  <a:gd fmla="*/ 50 h 52" name="T41"/>
                  <a:gd fmla="*/ 32 w 59" name="T42"/>
                  <a:gd fmla="*/ 52 h 52" name="T43"/>
                  <a:gd fmla="*/ 26 w 59" name="T44"/>
                  <a:gd fmla="*/ 41 h 52" name="T45"/>
                  <a:gd fmla="*/ 21 w 59" name="T46"/>
                  <a:gd fmla="*/ 39 h 52" name="T47"/>
                  <a:gd fmla="*/ 18 w 59" name="T48"/>
                  <a:gd fmla="*/ 36 h 52" name="T49"/>
                  <a:gd fmla="*/ 11 w 59" name="T50"/>
                  <a:gd fmla="*/ 35 h 52" name="T51"/>
                  <a:gd fmla="*/ 9 w 59" name="T52"/>
                  <a:gd fmla="*/ 32 h 52" name="T53"/>
                  <a:gd fmla="*/ 2 w 59" name="T54"/>
                  <a:gd fmla="*/ 29 h 52" name="T55"/>
                  <a:gd fmla="*/ 0 w 59" name="T56"/>
                  <a:gd fmla="*/ 24 h 52" name="T57"/>
                  <a:gd fmla="*/ 1 w 59" name="T58"/>
                  <a:gd fmla="*/ 19 h 52" name="T59"/>
                  <a:gd fmla="*/ 7 w 59" name="T60"/>
                  <a:gd fmla="*/ 19 h 52" name="T61"/>
                  <a:gd fmla="*/ 17 w 59" name="T62"/>
                  <a:gd fmla="*/ 26 h 52" name="T63"/>
                  <a:gd fmla="*/ 19 w 59" name="T64"/>
                  <a:gd fmla="*/ 25 h 52" name="T65"/>
                  <a:gd fmla="*/ 24 w 59" name="T66"/>
                  <a:gd fmla="*/ 23 h 52" name="T67"/>
                  <a:gd fmla="*/ 21 w 59" name="T68"/>
                  <a:gd fmla="*/ 16 h 52" name="T69"/>
                  <a:gd fmla="*/ 23 w 59" name="T70"/>
                  <a:gd fmla="*/ 15 h 52" name="T71"/>
                  <a:gd fmla="*/ 22 w 59" name="T72"/>
                  <a:gd fmla="*/ 14 h 52" name="T73"/>
                  <a:gd fmla="*/ 17 w 59" name="T74"/>
                  <a:gd fmla="*/ 14 h 52" name="T75"/>
                  <a:gd fmla="*/ 15 w 59" name="T76"/>
                  <a:gd fmla="*/ 11 h 52" name="T77"/>
                  <a:gd fmla="*/ 15 w 59" name="T78"/>
                  <a:gd fmla="*/ 8 h 52" name="T79"/>
                  <a:gd fmla="*/ 19 w 59" name="T80"/>
                  <a:gd fmla="*/ 8 h 52" name="T81"/>
                  <a:gd fmla="*/ 16 w 59" name="T82"/>
                  <a:gd fmla="*/ 5 h 52" name="T83"/>
                  <a:gd fmla="*/ 15 w 59" name="T84"/>
                  <a:gd fmla="*/ 1 h 52" name="T85"/>
                  <a:gd fmla="*/ 19 w 59" name="T86"/>
                  <a:gd fmla="*/ 0 h 52" name="T87"/>
                  <a:gd fmla="*/ 21 w 59" name="T88"/>
                  <a:gd fmla="*/ 2 h 52" name="T89"/>
                  <a:gd fmla="*/ 27 w 59" name="T90"/>
                  <a:gd fmla="*/ 1 h 52" name="T91"/>
                  <a:gd fmla="*/ 32 w 59" name="T92"/>
                  <a:gd fmla="*/ 3 h 52" name="T93"/>
                  <a:gd fmla="*/ 38 w 59" name="T94"/>
                  <a:gd fmla="*/ 4 h 52" name="T95"/>
                  <a:gd fmla="*/ 42 w 59" name="T96"/>
                  <a:gd fmla="*/ 2 h 52" name="T97"/>
                  <a:gd fmla="*/ 45 w 59" name="T98"/>
                  <a:gd fmla="*/ 1 h 52"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w 59" name="T150"/>
                  <a:gd fmla="*/ 0 h 52" name="T151"/>
                  <a:gd fmla="*/ 59 w 59" name="T152"/>
                  <a:gd fmla="*/ 52 h 52" name="T15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b="T153" l="T150" r="T152" t="T151"/>
                <a:pathLst>
                  <a:path h="52" w="59">
                    <a:moveTo>
                      <a:pt x="45" y="1"/>
                    </a:moveTo>
                    <a:lnTo>
                      <a:pt x="53" y="1"/>
                    </a:lnTo>
                    <a:lnTo>
                      <a:pt x="51" y="6"/>
                    </a:lnTo>
                    <a:lnTo>
                      <a:pt x="47" y="8"/>
                    </a:lnTo>
                    <a:lnTo>
                      <a:pt x="47" y="9"/>
                    </a:lnTo>
                    <a:lnTo>
                      <a:pt x="41" y="17"/>
                    </a:lnTo>
                    <a:lnTo>
                      <a:pt x="39" y="20"/>
                    </a:lnTo>
                    <a:lnTo>
                      <a:pt x="47" y="20"/>
                    </a:lnTo>
                    <a:lnTo>
                      <a:pt x="49" y="21"/>
                    </a:lnTo>
                    <a:lnTo>
                      <a:pt x="49" y="25"/>
                    </a:lnTo>
                    <a:lnTo>
                      <a:pt x="55" y="26"/>
                    </a:lnTo>
                    <a:lnTo>
                      <a:pt x="56" y="27"/>
                    </a:lnTo>
                    <a:lnTo>
                      <a:pt x="59" y="30"/>
                    </a:lnTo>
                    <a:lnTo>
                      <a:pt x="55" y="33"/>
                    </a:lnTo>
                    <a:lnTo>
                      <a:pt x="57" y="39"/>
                    </a:lnTo>
                    <a:lnTo>
                      <a:pt x="55" y="44"/>
                    </a:lnTo>
                    <a:lnTo>
                      <a:pt x="44" y="46"/>
                    </a:lnTo>
                    <a:lnTo>
                      <a:pt x="38" y="43"/>
                    </a:lnTo>
                    <a:lnTo>
                      <a:pt x="38" y="46"/>
                    </a:lnTo>
                    <a:lnTo>
                      <a:pt x="42" y="47"/>
                    </a:lnTo>
                    <a:lnTo>
                      <a:pt x="42" y="50"/>
                    </a:lnTo>
                    <a:lnTo>
                      <a:pt x="32" y="52"/>
                    </a:lnTo>
                    <a:lnTo>
                      <a:pt x="26" y="41"/>
                    </a:lnTo>
                    <a:lnTo>
                      <a:pt x="21" y="39"/>
                    </a:lnTo>
                    <a:lnTo>
                      <a:pt x="18" y="36"/>
                    </a:lnTo>
                    <a:lnTo>
                      <a:pt x="11" y="35"/>
                    </a:lnTo>
                    <a:lnTo>
                      <a:pt x="9" y="32"/>
                    </a:lnTo>
                    <a:lnTo>
                      <a:pt x="2" y="29"/>
                    </a:lnTo>
                    <a:lnTo>
                      <a:pt x="0" y="24"/>
                    </a:lnTo>
                    <a:lnTo>
                      <a:pt x="1" y="19"/>
                    </a:lnTo>
                    <a:lnTo>
                      <a:pt x="7" y="19"/>
                    </a:lnTo>
                    <a:lnTo>
                      <a:pt x="17" y="26"/>
                    </a:lnTo>
                    <a:lnTo>
                      <a:pt x="19" y="25"/>
                    </a:lnTo>
                    <a:lnTo>
                      <a:pt x="24" y="23"/>
                    </a:lnTo>
                    <a:lnTo>
                      <a:pt x="21" y="16"/>
                    </a:lnTo>
                    <a:lnTo>
                      <a:pt x="23" y="15"/>
                    </a:lnTo>
                    <a:lnTo>
                      <a:pt x="22" y="14"/>
                    </a:lnTo>
                    <a:lnTo>
                      <a:pt x="17" y="14"/>
                    </a:lnTo>
                    <a:lnTo>
                      <a:pt x="15" y="11"/>
                    </a:lnTo>
                    <a:lnTo>
                      <a:pt x="15" y="8"/>
                    </a:lnTo>
                    <a:lnTo>
                      <a:pt x="19" y="8"/>
                    </a:lnTo>
                    <a:lnTo>
                      <a:pt x="16" y="5"/>
                    </a:lnTo>
                    <a:lnTo>
                      <a:pt x="15" y="1"/>
                    </a:lnTo>
                    <a:lnTo>
                      <a:pt x="19" y="0"/>
                    </a:lnTo>
                    <a:lnTo>
                      <a:pt x="21" y="2"/>
                    </a:lnTo>
                    <a:lnTo>
                      <a:pt x="27" y="1"/>
                    </a:lnTo>
                    <a:lnTo>
                      <a:pt x="32" y="3"/>
                    </a:lnTo>
                    <a:lnTo>
                      <a:pt x="38" y="4"/>
                    </a:lnTo>
                    <a:lnTo>
                      <a:pt x="42" y="2"/>
                    </a:lnTo>
                    <a:lnTo>
                      <a:pt x="45"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6" name="Freeform 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17" y="1408"/>
                <a:ext cx="23" cy="14"/>
              </a:xfrm>
              <a:custGeom>
                <a:avLst/>
                <a:gdLst>
                  <a:gd fmla="*/ 0 w 23" name="T0"/>
                  <a:gd fmla="*/ 6 h 14" name="T1"/>
                  <a:gd fmla="*/ 3 w 23" name="T2"/>
                  <a:gd fmla="*/ 1 h 14" name="T3"/>
                  <a:gd fmla="*/ 15 w 23" name="T4"/>
                  <a:gd fmla="*/ 0 h 14" name="T5"/>
                  <a:gd fmla="*/ 21 w 23" name="T6"/>
                  <a:gd fmla="*/ 2 h 14" name="T7"/>
                  <a:gd fmla="*/ 23 w 23" name="T8"/>
                  <a:gd fmla="*/ 4 h 14" name="T9"/>
                  <a:gd fmla="*/ 19 w 23" name="T10"/>
                  <a:gd fmla="*/ 14 h 14" name="T11"/>
                  <a:gd fmla="*/ 16 w 23" name="T12"/>
                  <a:gd fmla="*/ 14 h 14" name="T13"/>
                  <a:gd fmla="*/ 8 w 23" name="T14"/>
                  <a:gd fmla="*/ 9 h 14" name="T15"/>
                  <a:gd fmla="*/ 0 w 23" name="T16"/>
                  <a:gd fmla="*/ 6 h 1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3" name="T27"/>
                  <a:gd fmla="*/ 0 h 14" name="T28"/>
                  <a:gd fmla="*/ 23 w 23" name="T29"/>
                  <a:gd fmla="*/ 14 h 1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4" w="23">
                    <a:moveTo>
                      <a:pt x="0" y="6"/>
                    </a:moveTo>
                    <a:lnTo>
                      <a:pt x="3" y="1"/>
                    </a:lnTo>
                    <a:lnTo>
                      <a:pt x="15" y="0"/>
                    </a:lnTo>
                    <a:lnTo>
                      <a:pt x="21" y="2"/>
                    </a:lnTo>
                    <a:lnTo>
                      <a:pt x="23" y="4"/>
                    </a:lnTo>
                    <a:lnTo>
                      <a:pt x="19" y="14"/>
                    </a:lnTo>
                    <a:lnTo>
                      <a:pt x="16" y="14"/>
                    </a:lnTo>
                    <a:lnTo>
                      <a:pt x="8" y="9"/>
                    </a:lnTo>
                    <a:lnTo>
                      <a:pt x="0"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7" name="Freeform 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28" y="1290"/>
                <a:ext cx="61" cy="34"/>
              </a:xfrm>
              <a:custGeom>
                <a:avLst/>
                <a:gdLst>
                  <a:gd fmla="*/ 1 w 61" name="T0"/>
                  <a:gd fmla="*/ 1 h 34" name="T1"/>
                  <a:gd fmla="*/ 11 w 61" name="T2"/>
                  <a:gd fmla="*/ 2 h 34" name="T3"/>
                  <a:gd fmla="*/ 18 w 61" name="T4"/>
                  <a:gd fmla="*/ 0 h 34" name="T5"/>
                  <a:gd fmla="*/ 25 w 61" name="T6"/>
                  <a:gd fmla="*/ 6 h 34" name="T7"/>
                  <a:gd fmla="*/ 27 w 61" name="T8"/>
                  <a:gd fmla="*/ 12 h 34" name="T9"/>
                  <a:gd fmla="*/ 31 w 61" name="T10"/>
                  <a:gd fmla="*/ 12 h 34" name="T11"/>
                  <a:gd fmla="*/ 31 w 61" name="T12"/>
                  <a:gd fmla="*/ 9 h 34" name="T13"/>
                  <a:gd fmla="*/ 37 w 61" name="T14"/>
                  <a:gd fmla="*/ 7 h 34" name="T15"/>
                  <a:gd fmla="*/ 44 w 61" name="T16"/>
                  <a:gd fmla="*/ 9 h 34" name="T17"/>
                  <a:gd fmla="*/ 42 w 61" name="T18"/>
                  <a:gd fmla="*/ 14 h 34" name="T19"/>
                  <a:gd fmla="*/ 52 w 61" name="T20"/>
                  <a:gd fmla="*/ 17 h 34" name="T21"/>
                  <a:gd fmla="*/ 52 w 61" name="T22"/>
                  <a:gd fmla="*/ 20 h 34" name="T23"/>
                  <a:gd fmla="*/ 61 w 61" name="T24"/>
                  <a:gd fmla="*/ 27 h 34" name="T25"/>
                  <a:gd fmla="*/ 58 w 61" name="T26"/>
                  <a:gd fmla="*/ 33 h 34" name="T27"/>
                  <a:gd fmla="*/ 50 w 61" name="T28"/>
                  <a:gd fmla="*/ 34 h 34" name="T29"/>
                  <a:gd fmla="*/ 44 w 61" name="T30"/>
                  <a:gd fmla="*/ 29 h 34" name="T31"/>
                  <a:gd fmla="*/ 44 w 61" name="T32"/>
                  <a:gd fmla="*/ 27 h 34" name="T33"/>
                  <a:gd fmla="*/ 38 w 61" name="T34"/>
                  <a:gd fmla="*/ 27 h 34" name="T35"/>
                  <a:gd fmla="*/ 32 w 61" name="T36"/>
                  <a:gd fmla="*/ 24 h 34" name="T37"/>
                  <a:gd fmla="*/ 27 w 61" name="T38"/>
                  <a:gd fmla="*/ 26 h 34" name="T39"/>
                  <a:gd fmla="*/ 23 w 61" name="T40"/>
                  <a:gd fmla="*/ 24 h 34" name="T41"/>
                  <a:gd fmla="*/ 12 w 61" name="T42"/>
                  <a:gd fmla="*/ 25 h 34" name="T43"/>
                  <a:gd fmla="*/ 8 w 61" name="T44"/>
                  <a:gd fmla="*/ 22 h 34" name="T45"/>
                  <a:gd fmla="*/ 9 w 61" name="T46"/>
                  <a:gd fmla="*/ 19 h 34" name="T47"/>
                  <a:gd fmla="*/ 21 w 61" name="T48"/>
                  <a:gd fmla="*/ 19 h 34" name="T49"/>
                  <a:gd fmla="*/ 17 w 61" name="T50"/>
                  <a:gd fmla="*/ 16 h 34" name="T51"/>
                  <a:gd fmla="*/ 18 w 61" name="T52"/>
                  <a:gd fmla="*/ 14 h 34" name="T53"/>
                  <a:gd fmla="*/ 15 w 61" name="T54"/>
                  <a:gd fmla="*/ 13 h 34" name="T55"/>
                  <a:gd fmla="*/ 15 w 61" name="T56"/>
                  <a:gd fmla="*/ 11 h 34" name="T57"/>
                  <a:gd fmla="*/ 13 w 61" name="T58"/>
                  <a:gd fmla="*/ 11 h 34" name="T59"/>
                  <a:gd fmla="*/ 11 w 61" name="T60"/>
                  <a:gd fmla="*/ 14 h 34" name="T61"/>
                  <a:gd fmla="*/ 7 w 61" name="T62"/>
                  <a:gd fmla="*/ 13 h 34" name="T63"/>
                  <a:gd fmla="*/ 6 w 61" name="T64"/>
                  <a:gd fmla="*/ 9 h 34" name="T65"/>
                  <a:gd fmla="*/ 0 w 61" name="T66"/>
                  <a:gd fmla="*/ 8 h 34" name="T67"/>
                  <a:gd fmla="*/ 1 w 61" name="T68"/>
                  <a:gd fmla="*/ 1 h 34"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w 61" name="T105"/>
                  <a:gd fmla="*/ 0 h 34" name="T106"/>
                  <a:gd fmla="*/ 61 w 61" name="T107"/>
                  <a:gd fmla="*/ 34 h 34" name="T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b="T108" l="T105" r="T107" t="T106"/>
                <a:pathLst>
                  <a:path h="34" w="61">
                    <a:moveTo>
                      <a:pt x="1" y="1"/>
                    </a:moveTo>
                    <a:lnTo>
                      <a:pt x="11" y="2"/>
                    </a:lnTo>
                    <a:lnTo>
                      <a:pt x="18" y="0"/>
                    </a:lnTo>
                    <a:lnTo>
                      <a:pt x="25" y="6"/>
                    </a:lnTo>
                    <a:lnTo>
                      <a:pt x="27" y="12"/>
                    </a:lnTo>
                    <a:lnTo>
                      <a:pt x="31" y="12"/>
                    </a:lnTo>
                    <a:lnTo>
                      <a:pt x="31" y="9"/>
                    </a:lnTo>
                    <a:lnTo>
                      <a:pt x="37" y="7"/>
                    </a:lnTo>
                    <a:lnTo>
                      <a:pt x="44" y="9"/>
                    </a:lnTo>
                    <a:lnTo>
                      <a:pt x="42" y="14"/>
                    </a:lnTo>
                    <a:lnTo>
                      <a:pt x="52" y="17"/>
                    </a:lnTo>
                    <a:lnTo>
                      <a:pt x="52" y="20"/>
                    </a:lnTo>
                    <a:lnTo>
                      <a:pt x="61" y="27"/>
                    </a:lnTo>
                    <a:lnTo>
                      <a:pt x="58" y="33"/>
                    </a:lnTo>
                    <a:lnTo>
                      <a:pt x="50" y="34"/>
                    </a:lnTo>
                    <a:lnTo>
                      <a:pt x="44" y="29"/>
                    </a:lnTo>
                    <a:lnTo>
                      <a:pt x="44" y="27"/>
                    </a:lnTo>
                    <a:lnTo>
                      <a:pt x="38" y="27"/>
                    </a:lnTo>
                    <a:lnTo>
                      <a:pt x="32" y="24"/>
                    </a:lnTo>
                    <a:lnTo>
                      <a:pt x="27" y="26"/>
                    </a:lnTo>
                    <a:lnTo>
                      <a:pt x="23" y="24"/>
                    </a:lnTo>
                    <a:lnTo>
                      <a:pt x="12" y="25"/>
                    </a:lnTo>
                    <a:lnTo>
                      <a:pt x="8" y="22"/>
                    </a:lnTo>
                    <a:lnTo>
                      <a:pt x="9" y="19"/>
                    </a:lnTo>
                    <a:lnTo>
                      <a:pt x="21" y="19"/>
                    </a:lnTo>
                    <a:lnTo>
                      <a:pt x="17" y="16"/>
                    </a:lnTo>
                    <a:lnTo>
                      <a:pt x="18" y="14"/>
                    </a:lnTo>
                    <a:lnTo>
                      <a:pt x="15" y="13"/>
                    </a:lnTo>
                    <a:lnTo>
                      <a:pt x="15" y="11"/>
                    </a:lnTo>
                    <a:lnTo>
                      <a:pt x="13" y="11"/>
                    </a:lnTo>
                    <a:lnTo>
                      <a:pt x="11" y="14"/>
                    </a:lnTo>
                    <a:lnTo>
                      <a:pt x="7" y="13"/>
                    </a:lnTo>
                    <a:lnTo>
                      <a:pt x="6" y="9"/>
                    </a:lnTo>
                    <a:lnTo>
                      <a:pt x="0" y="8"/>
                    </a:lnTo>
                    <a:lnTo>
                      <a:pt x="1"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8" name="Freeform 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55" y="1346"/>
                <a:ext cx="51" cy="33"/>
              </a:xfrm>
              <a:custGeom>
                <a:avLst/>
                <a:gdLst>
                  <a:gd fmla="*/ 13 w 51" name="T0"/>
                  <a:gd fmla="*/ 17 h 33" name="T1"/>
                  <a:gd fmla="*/ 10 w 51" name="T2"/>
                  <a:gd fmla="*/ 15 h 33" name="T3"/>
                  <a:gd fmla="*/ 9 w 51" name="T4"/>
                  <a:gd fmla="*/ 13 h 33" name="T5"/>
                  <a:gd fmla="*/ 9 w 51" name="T6"/>
                  <a:gd fmla="*/ 8 h 33" name="T7"/>
                  <a:gd fmla="*/ 12 w 51" name="T8"/>
                  <a:gd fmla="*/ 7 h 33" name="T9"/>
                  <a:gd fmla="*/ 17 w 51" name="T10"/>
                  <a:gd fmla="*/ 11 h 33" name="T11"/>
                  <a:gd fmla="*/ 22 w 51" name="T12"/>
                  <a:gd fmla="*/ 13 h 33" name="T13"/>
                  <a:gd fmla="*/ 30 w 51" name="T14"/>
                  <a:gd fmla="*/ 16 h 33" name="T15"/>
                  <a:gd fmla="*/ 32 w 51" name="T16"/>
                  <a:gd fmla="*/ 15 h 33" name="T17"/>
                  <a:gd fmla="*/ 27 w 51" name="T18"/>
                  <a:gd fmla="*/ 13 h 33" name="T19"/>
                  <a:gd fmla="*/ 26 w 51" name="T20"/>
                  <a:gd fmla="*/ 11 h 33" name="T21"/>
                  <a:gd fmla="*/ 22 w 51" name="T22"/>
                  <a:gd fmla="*/ 9 h 33" name="T23"/>
                  <a:gd fmla="*/ 18 w 51" name="T24"/>
                  <a:gd fmla="*/ 4 h 33" name="T25"/>
                  <a:gd fmla="*/ 32 w 51" name="T26"/>
                  <a:gd fmla="*/ 3 h 33" name="T27"/>
                  <a:gd fmla="*/ 36 w 51" name="T28"/>
                  <a:gd fmla="*/ 5 h 33" name="T29"/>
                  <a:gd fmla="*/ 40 w 51" name="T30"/>
                  <a:gd fmla="*/ 4 h 33" name="T31"/>
                  <a:gd fmla="*/ 36 w 51" name="T32"/>
                  <a:gd fmla="*/ 2 h 33" name="T33"/>
                  <a:gd fmla="*/ 40 w 51" name="T34"/>
                  <a:gd fmla="*/ 0 h 33" name="T35"/>
                  <a:gd fmla="*/ 44 w 51" name="T36"/>
                  <a:gd fmla="*/ 0 h 33" name="T37"/>
                  <a:gd fmla="*/ 44 w 51" name="T38"/>
                  <a:gd fmla="*/ 4 h 33" name="T39"/>
                  <a:gd fmla="*/ 46 w 51" name="T40"/>
                  <a:gd fmla="*/ 6 h 33" name="T41"/>
                  <a:gd fmla="*/ 48 w 51" name="T42"/>
                  <a:gd fmla="*/ 18 h 33" name="T43"/>
                  <a:gd fmla="*/ 49 w 51" name="T44"/>
                  <a:gd fmla="*/ 20 h 33" name="T45"/>
                  <a:gd fmla="*/ 51 w 51" name="T46"/>
                  <a:gd fmla="*/ 25 h 33" name="T47"/>
                  <a:gd fmla="*/ 47 w 51" name="T48"/>
                  <a:gd fmla="*/ 22 h 33" name="T49"/>
                  <a:gd fmla="*/ 45 w 51" name="T50"/>
                  <a:gd fmla="*/ 22 h 33" name="T51"/>
                  <a:gd fmla="*/ 44 w 51" name="T52"/>
                  <a:gd fmla="*/ 23 h 33" name="T53"/>
                  <a:gd fmla="*/ 47 w 51" name="T54"/>
                  <a:gd fmla="*/ 27 h 33" name="T55"/>
                  <a:gd fmla="*/ 44 w 51" name="T56"/>
                  <a:gd fmla="*/ 30 h 33" name="T57"/>
                  <a:gd fmla="*/ 24 w 51" name="T58"/>
                  <a:gd fmla="*/ 33 h 33" name="T59"/>
                  <a:gd fmla="*/ 23 w 51" name="T60"/>
                  <a:gd fmla="*/ 27 h 33" name="T61"/>
                  <a:gd fmla="*/ 19 w 51" name="T62"/>
                  <a:gd fmla="*/ 26 h 33" name="T63"/>
                  <a:gd fmla="*/ 21 w 51" name="T64"/>
                  <a:gd fmla="*/ 24 h 33" name="T65"/>
                  <a:gd fmla="*/ 25 w 51" name="T66"/>
                  <a:gd fmla="*/ 23 h 33" name="T67"/>
                  <a:gd fmla="*/ 31 w 51" name="T68"/>
                  <a:gd fmla="*/ 22 h 33" name="T69"/>
                  <a:gd fmla="*/ 28 w 51" name="T70"/>
                  <a:gd fmla="*/ 19 h 33" name="T71"/>
                  <a:gd fmla="*/ 25 w 51" name="T72"/>
                  <a:gd fmla="*/ 20 h 33" name="T73"/>
                  <a:gd fmla="*/ 22 w 51" name="T74"/>
                  <a:gd fmla="*/ 21 h 33" name="T75"/>
                  <a:gd fmla="*/ 11 w 51" name="T76"/>
                  <a:gd fmla="*/ 22 h 33" name="T77"/>
                  <a:gd fmla="*/ 9 w 51" name="T78"/>
                  <a:gd fmla="*/ 22 h 33" name="T79"/>
                  <a:gd fmla="*/ 2 w 51" name="T80"/>
                  <a:gd fmla="*/ 22 h 33" name="T81"/>
                  <a:gd fmla="*/ 0 w 51" name="T82"/>
                  <a:gd fmla="*/ 21 h 33" name="T83"/>
                  <a:gd fmla="*/ 2 w 51" name="T84"/>
                  <a:gd fmla="*/ 19 h 33" name="T85"/>
                  <a:gd fmla="*/ 11 w 51" name="T86"/>
                  <a:gd fmla="*/ 19 h 33" name="T87"/>
                  <a:gd fmla="*/ 13 w 51" name="T88"/>
                  <a:gd fmla="*/ 17 h 33"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w 51" name="T135"/>
                  <a:gd fmla="*/ 0 h 33" name="T136"/>
                  <a:gd fmla="*/ 51 w 51" name="T137"/>
                  <a:gd fmla="*/ 33 h 33" name="T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b="T138" l="T135" r="T137" t="T136"/>
                <a:pathLst>
                  <a:path h="33" w="51">
                    <a:moveTo>
                      <a:pt x="13" y="17"/>
                    </a:moveTo>
                    <a:lnTo>
                      <a:pt x="10" y="15"/>
                    </a:lnTo>
                    <a:lnTo>
                      <a:pt x="9" y="13"/>
                    </a:lnTo>
                    <a:lnTo>
                      <a:pt x="9" y="8"/>
                    </a:lnTo>
                    <a:lnTo>
                      <a:pt x="12" y="7"/>
                    </a:lnTo>
                    <a:lnTo>
                      <a:pt x="17" y="11"/>
                    </a:lnTo>
                    <a:lnTo>
                      <a:pt x="22" y="13"/>
                    </a:lnTo>
                    <a:lnTo>
                      <a:pt x="30" y="16"/>
                    </a:lnTo>
                    <a:lnTo>
                      <a:pt x="32" y="15"/>
                    </a:lnTo>
                    <a:lnTo>
                      <a:pt x="27" y="13"/>
                    </a:lnTo>
                    <a:lnTo>
                      <a:pt x="26" y="11"/>
                    </a:lnTo>
                    <a:lnTo>
                      <a:pt x="22" y="9"/>
                    </a:lnTo>
                    <a:lnTo>
                      <a:pt x="18" y="4"/>
                    </a:lnTo>
                    <a:lnTo>
                      <a:pt x="32" y="3"/>
                    </a:lnTo>
                    <a:lnTo>
                      <a:pt x="36" y="5"/>
                    </a:lnTo>
                    <a:lnTo>
                      <a:pt x="40" y="4"/>
                    </a:lnTo>
                    <a:lnTo>
                      <a:pt x="36" y="2"/>
                    </a:lnTo>
                    <a:lnTo>
                      <a:pt x="40" y="0"/>
                    </a:lnTo>
                    <a:lnTo>
                      <a:pt x="44" y="0"/>
                    </a:lnTo>
                    <a:lnTo>
                      <a:pt x="44" y="4"/>
                    </a:lnTo>
                    <a:lnTo>
                      <a:pt x="46" y="6"/>
                    </a:lnTo>
                    <a:lnTo>
                      <a:pt x="48" y="18"/>
                    </a:lnTo>
                    <a:lnTo>
                      <a:pt x="49" y="20"/>
                    </a:lnTo>
                    <a:lnTo>
                      <a:pt x="51" y="25"/>
                    </a:lnTo>
                    <a:lnTo>
                      <a:pt x="47" y="22"/>
                    </a:lnTo>
                    <a:lnTo>
                      <a:pt x="45" y="22"/>
                    </a:lnTo>
                    <a:lnTo>
                      <a:pt x="44" y="23"/>
                    </a:lnTo>
                    <a:lnTo>
                      <a:pt x="47" y="27"/>
                    </a:lnTo>
                    <a:lnTo>
                      <a:pt x="44" y="30"/>
                    </a:lnTo>
                    <a:lnTo>
                      <a:pt x="24" y="33"/>
                    </a:lnTo>
                    <a:lnTo>
                      <a:pt x="23" y="27"/>
                    </a:lnTo>
                    <a:lnTo>
                      <a:pt x="19" y="26"/>
                    </a:lnTo>
                    <a:lnTo>
                      <a:pt x="21" y="24"/>
                    </a:lnTo>
                    <a:lnTo>
                      <a:pt x="25" y="23"/>
                    </a:lnTo>
                    <a:lnTo>
                      <a:pt x="31" y="22"/>
                    </a:lnTo>
                    <a:lnTo>
                      <a:pt x="28" y="19"/>
                    </a:lnTo>
                    <a:lnTo>
                      <a:pt x="25" y="20"/>
                    </a:lnTo>
                    <a:lnTo>
                      <a:pt x="22" y="21"/>
                    </a:lnTo>
                    <a:lnTo>
                      <a:pt x="11" y="22"/>
                    </a:lnTo>
                    <a:lnTo>
                      <a:pt x="9" y="22"/>
                    </a:lnTo>
                    <a:lnTo>
                      <a:pt x="2" y="22"/>
                    </a:lnTo>
                    <a:lnTo>
                      <a:pt x="0" y="21"/>
                    </a:lnTo>
                    <a:lnTo>
                      <a:pt x="2" y="19"/>
                    </a:lnTo>
                    <a:lnTo>
                      <a:pt x="11" y="19"/>
                    </a:lnTo>
                    <a:lnTo>
                      <a:pt x="13" y="1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19" name="Freeform 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15" y="1367"/>
                <a:ext cx="27" cy="19"/>
              </a:xfrm>
              <a:custGeom>
                <a:avLst/>
                <a:gdLst>
                  <a:gd fmla="*/ 20 w 27" name="T0"/>
                  <a:gd fmla="*/ 1 h 19" name="T1"/>
                  <a:gd fmla="*/ 22 w 27" name="T2"/>
                  <a:gd fmla="*/ 3 h 19" name="T3"/>
                  <a:gd fmla="*/ 26 w 27" name="T4"/>
                  <a:gd fmla="*/ 6 h 19" name="T5"/>
                  <a:gd fmla="*/ 24 w 27" name="T6"/>
                  <a:gd fmla="*/ 8 h 19" name="T7"/>
                  <a:gd fmla="*/ 27 w 27" name="T8"/>
                  <a:gd fmla="*/ 10 h 19" name="T9"/>
                  <a:gd fmla="*/ 27 w 27" name="T10"/>
                  <a:gd fmla="*/ 15 h 19" name="T11"/>
                  <a:gd fmla="*/ 24 w 27" name="T12"/>
                  <a:gd fmla="*/ 19 h 19" name="T13"/>
                  <a:gd fmla="*/ 18 w 27" name="T14"/>
                  <a:gd fmla="*/ 18 h 19" name="T15"/>
                  <a:gd fmla="*/ 11 w 27" name="T16"/>
                  <a:gd fmla="*/ 16 h 19" name="T17"/>
                  <a:gd fmla="*/ 3 w 27" name="T18"/>
                  <a:gd fmla="*/ 14 h 19" name="T19"/>
                  <a:gd fmla="*/ 0 w 27" name="T20"/>
                  <a:gd fmla="*/ 8 h 19" name="T21"/>
                  <a:gd fmla="*/ 2 w 27" name="T22"/>
                  <a:gd fmla="*/ 5 h 19" name="T23"/>
                  <a:gd fmla="*/ 7 w 27" name="T24"/>
                  <a:gd fmla="*/ 3 h 19" name="T25"/>
                  <a:gd fmla="*/ 10 w 27" name="T26"/>
                  <a:gd fmla="*/ 1 h 19" name="T27"/>
                  <a:gd fmla="*/ 14 w 27" name="T28"/>
                  <a:gd fmla="*/ 0 h 19" name="T29"/>
                  <a:gd fmla="*/ 20 w 27" name="T30"/>
                  <a:gd fmla="*/ 1 h 19"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27" name="T48"/>
                  <a:gd fmla="*/ 0 h 19" name="T49"/>
                  <a:gd fmla="*/ 27 w 27" name="T50"/>
                  <a:gd fmla="*/ 19 h 19"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19" w="27">
                    <a:moveTo>
                      <a:pt x="20" y="1"/>
                    </a:moveTo>
                    <a:lnTo>
                      <a:pt x="22" y="3"/>
                    </a:lnTo>
                    <a:lnTo>
                      <a:pt x="26" y="6"/>
                    </a:lnTo>
                    <a:lnTo>
                      <a:pt x="24" y="8"/>
                    </a:lnTo>
                    <a:lnTo>
                      <a:pt x="27" y="10"/>
                    </a:lnTo>
                    <a:lnTo>
                      <a:pt x="27" y="15"/>
                    </a:lnTo>
                    <a:lnTo>
                      <a:pt x="24" y="19"/>
                    </a:lnTo>
                    <a:lnTo>
                      <a:pt x="18" y="18"/>
                    </a:lnTo>
                    <a:lnTo>
                      <a:pt x="11" y="16"/>
                    </a:lnTo>
                    <a:lnTo>
                      <a:pt x="3" y="14"/>
                    </a:lnTo>
                    <a:lnTo>
                      <a:pt x="0" y="8"/>
                    </a:lnTo>
                    <a:lnTo>
                      <a:pt x="2" y="5"/>
                    </a:lnTo>
                    <a:lnTo>
                      <a:pt x="7" y="3"/>
                    </a:lnTo>
                    <a:lnTo>
                      <a:pt x="10" y="1"/>
                    </a:lnTo>
                    <a:lnTo>
                      <a:pt x="14" y="0"/>
                    </a:lnTo>
                    <a:lnTo>
                      <a:pt x="2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0" name="Freeform 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99" y="1301"/>
                <a:ext cx="32" cy="24"/>
              </a:xfrm>
              <a:custGeom>
                <a:avLst/>
                <a:gdLst>
                  <a:gd fmla="*/ 14 w 32" name="T0"/>
                  <a:gd fmla="*/ 1 h 24" name="T1"/>
                  <a:gd fmla="*/ 16 w 32" name="T2"/>
                  <a:gd fmla="*/ 5 h 24" name="T3"/>
                  <a:gd fmla="*/ 29 w 32" name="T4"/>
                  <a:gd fmla="*/ 9 h 24" name="T5"/>
                  <a:gd fmla="*/ 32 w 32" name="T6"/>
                  <a:gd fmla="*/ 12 h 24" name="T7"/>
                  <a:gd fmla="*/ 32 w 32" name="T8"/>
                  <a:gd fmla="*/ 13 h 24" name="T9"/>
                  <a:gd fmla="*/ 28 w 32" name="T10"/>
                  <a:gd fmla="*/ 13 h 24" name="T11"/>
                  <a:gd fmla="*/ 28 w 32" name="T12"/>
                  <a:gd fmla="*/ 14 h 24" name="T13"/>
                  <a:gd fmla="*/ 32 w 32" name="T14"/>
                  <a:gd fmla="*/ 18 h 24" name="T15"/>
                  <a:gd fmla="*/ 29 w 32" name="T16"/>
                  <a:gd fmla="*/ 20 h 24" name="T17"/>
                  <a:gd fmla="*/ 24 w 32" name="T18"/>
                  <a:gd fmla="*/ 21 h 24" name="T19"/>
                  <a:gd fmla="*/ 16 w 32" name="T20"/>
                  <a:gd fmla="*/ 22 h 24" name="T21"/>
                  <a:gd fmla="*/ 14 w 32" name="T22"/>
                  <a:gd fmla="*/ 24 h 24" name="T23"/>
                  <a:gd fmla="*/ 11 w 32" name="T24"/>
                  <a:gd fmla="*/ 24 h 24" name="T25"/>
                  <a:gd fmla="*/ 10 w 32" name="T26"/>
                  <a:gd fmla="*/ 21 h 24" name="T27"/>
                  <a:gd fmla="*/ 4 w 32" name="T28"/>
                  <a:gd fmla="*/ 18 h 24" name="T29"/>
                  <a:gd fmla="*/ 4 w 32" name="T30"/>
                  <a:gd fmla="*/ 17 h 24" name="T31"/>
                  <a:gd fmla="*/ 10 w 32" name="T32"/>
                  <a:gd fmla="*/ 18 h 24" name="T33"/>
                  <a:gd fmla="*/ 12 w 32" name="T34"/>
                  <a:gd fmla="*/ 16 h 24" name="T35"/>
                  <a:gd fmla="*/ 9 w 32" name="T36"/>
                  <a:gd fmla="*/ 14 h 24" name="T37"/>
                  <a:gd fmla="*/ 4 w 32" name="T38"/>
                  <a:gd fmla="*/ 14 h 24" name="T39"/>
                  <a:gd fmla="*/ 1 w 32" name="T40"/>
                  <a:gd fmla="*/ 7 h 24" name="T41"/>
                  <a:gd fmla="*/ 2 w 32" name="T42"/>
                  <a:gd fmla="*/ 5 h 24" name="T43"/>
                  <a:gd fmla="*/ 0 w 32" name="T44"/>
                  <a:gd fmla="*/ 2 h 24" name="T45"/>
                  <a:gd fmla="*/ 3 w 32" name="T46"/>
                  <a:gd fmla="*/ 0 h 24" name="T47"/>
                  <a:gd fmla="*/ 14 w 32" name="T48"/>
                  <a:gd fmla="*/ 1 h 24"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32" name="T75"/>
                  <a:gd fmla="*/ 0 h 24" name="T76"/>
                  <a:gd fmla="*/ 32 w 32" name="T77"/>
                  <a:gd fmla="*/ 24 h 24"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24" w="32">
                    <a:moveTo>
                      <a:pt x="14" y="1"/>
                    </a:moveTo>
                    <a:lnTo>
                      <a:pt x="16" y="5"/>
                    </a:lnTo>
                    <a:lnTo>
                      <a:pt x="29" y="9"/>
                    </a:lnTo>
                    <a:lnTo>
                      <a:pt x="32" y="12"/>
                    </a:lnTo>
                    <a:lnTo>
                      <a:pt x="32" y="13"/>
                    </a:lnTo>
                    <a:lnTo>
                      <a:pt x="28" y="13"/>
                    </a:lnTo>
                    <a:lnTo>
                      <a:pt x="28" y="14"/>
                    </a:lnTo>
                    <a:lnTo>
                      <a:pt x="32" y="18"/>
                    </a:lnTo>
                    <a:lnTo>
                      <a:pt x="29" y="20"/>
                    </a:lnTo>
                    <a:lnTo>
                      <a:pt x="24" y="21"/>
                    </a:lnTo>
                    <a:lnTo>
                      <a:pt x="16" y="22"/>
                    </a:lnTo>
                    <a:lnTo>
                      <a:pt x="14" y="24"/>
                    </a:lnTo>
                    <a:lnTo>
                      <a:pt x="11" y="24"/>
                    </a:lnTo>
                    <a:lnTo>
                      <a:pt x="10" y="21"/>
                    </a:lnTo>
                    <a:lnTo>
                      <a:pt x="4" y="18"/>
                    </a:lnTo>
                    <a:lnTo>
                      <a:pt x="4" y="17"/>
                    </a:lnTo>
                    <a:lnTo>
                      <a:pt x="10" y="18"/>
                    </a:lnTo>
                    <a:lnTo>
                      <a:pt x="12" y="16"/>
                    </a:lnTo>
                    <a:lnTo>
                      <a:pt x="9" y="14"/>
                    </a:lnTo>
                    <a:lnTo>
                      <a:pt x="4" y="14"/>
                    </a:lnTo>
                    <a:lnTo>
                      <a:pt x="1" y="7"/>
                    </a:lnTo>
                    <a:lnTo>
                      <a:pt x="2" y="5"/>
                    </a:lnTo>
                    <a:lnTo>
                      <a:pt x="0" y="2"/>
                    </a:lnTo>
                    <a:lnTo>
                      <a:pt x="3" y="0"/>
                    </a:lnTo>
                    <a:lnTo>
                      <a:pt x="1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1" name="Freeform 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24" y="1255"/>
                <a:ext cx="8" cy="2"/>
              </a:xfrm>
              <a:custGeom>
                <a:avLst/>
                <a:gdLst>
                  <a:gd fmla="*/ 5 w 8" name="T0"/>
                  <a:gd fmla="*/ 1 h 2" name="T1"/>
                  <a:gd fmla="*/ 8 w 8" name="T2"/>
                  <a:gd fmla="*/ 1 h 2" name="T3"/>
                  <a:gd fmla="*/ 5 w 8" name="T4"/>
                  <a:gd fmla="*/ 2 h 2" name="T5"/>
                  <a:gd fmla="*/ 0 w 8" name="T6"/>
                  <a:gd fmla="*/ 2 h 2" name="T7"/>
                  <a:gd fmla="*/ 0 w 8" name="T8"/>
                  <a:gd fmla="*/ 0 h 2" name="T9"/>
                  <a:gd fmla="*/ 5 w 8" name="T10"/>
                  <a:gd fmla="*/ 1 h 2" name="T11"/>
                  <a:gd fmla="*/ 0 60000 65536" name="T12"/>
                  <a:gd fmla="*/ 0 60000 65536" name="T13"/>
                  <a:gd fmla="*/ 0 60000 65536" name="T14"/>
                  <a:gd fmla="*/ 0 60000 65536" name="T15"/>
                  <a:gd fmla="*/ 0 60000 65536" name="T16"/>
                  <a:gd fmla="*/ 0 60000 65536" name="T17"/>
                  <a:gd fmla="*/ 0 w 8" name="T18"/>
                  <a:gd fmla="*/ 0 h 2" name="T19"/>
                  <a:gd fmla="*/ 8 w 8"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8">
                    <a:moveTo>
                      <a:pt x="5" y="1"/>
                    </a:moveTo>
                    <a:lnTo>
                      <a:pt x="8" y="1"/>
                    </a:lnTo>
                    <a:lnTo>
                      <a:pt x="5" y="2"/>
                    </a:lnTo>
                    <a:lnTo>
                      <a:pt x="0" y="2"/>
                    </a:lnTo>
                    <a:lnTo>
                      <a:pt x="0" y="0"/>
                    </a:lnTo>
                    <a:lnTo>
                      <a:pt x="5"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2" name="Freeform 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85" y="1273"/>
                <a:ext cx="12" cy="10"/>
              </a:xfrm>
              <a:custGeom>
                <a:avLst/>
                <a:gdLst>
                  <a:gd fmla="*/ 12 w 12" name="T0"/>
                  <a:gd fmla="*/ 0 h 10" name="T1"/>
                  <a:gd fmla="*/ 10 w 12" name="T2"/>
                  <a:gd fmla="*/ 10 h 10" name="T3"/>
                  <a:gd fmla="*/ 6 w 12" name="T4"/>
                  <a:gd fmla="*/ 8 h 10" name="T5"/>
                  <a:gd fmla="*/ 4 w 12" name="T6"/>
                  <a:gd fmla="*/ 5 h 10" name="T7"/>
                  <a:gd fmla="*/ 0 w 12" name="T8"/>
                  <a:gd fmla="*/ 4 h 10" name="T9"/>
                  <a:gd fmla="*/ 5 w 12" name="T10"/>
                  <a:gd fmla="*/ 0 h 10" name="T11"/>
                  <a:gd fmla="*/ 12 w 12" name="T12"/>
                  <a:gd fmla="*/ 0 h 10" name="T13"/>
                  <a:gd fmla="*/ 0 60000 65536" name="T14"/>
                  <a:gd fmla="*/ 0 60000 65536" name="T15"/>
                  <a:gd fmla="*/ 0 60000 65536" name="T16"/>
                  <a:gd fmla="*/ 0 60000 65536" name="T17"/>
                  <a:gd fmla="*/ 0 60000 65536" name="T18"/>
                  <a:gd fmla="*/ 0 60000 65536" name="T19"/>
                  <a:gd fmla="*/ 0 60000 65536" name="T20"/>
                  <a:gd fmla="*/ 0 w 12" name="T21"/>
                  <a:gd fmla="*/ 0 h 10" name="T22"/>
                  <a:gd fmla="*/ 12 w 12"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2">
                    <a:moveTo>
                      <a:pt x="12" y="0"/>
                    </a:moveTo>
                    <a:lnTo>
                      <a:pt x="10" y="10"/>
                    </a:lnTo>
                    <a:lnTo>
                      <a:pt x="6" y="8"/>
                    </a:lnTo>
                    <a:lnTo>
                      <a:pt x="4" y="5"/>
                    </a:lnTo>
                    <a:lnTo>
                      <a:pt x="0" y="4"/>
                    </a:lnTo>
                    <a:lnTo>
                      <a:pt x="5" y="0"/>
                    </a:lnTo>
                    <a:lnTo>
                      <a:pt x="1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3" name="Freeform 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04" y="1502"/>
                <a:ext cx="25" cy="9"/>
              </a:xfrm>
              <a:custGeom>
                <a:avLst/>
                <a:gdLst>
                  <a:gd fmla="*/ 22 w 25" name="T0"/>
                  <a:gd fmla="*/ 0 h 9" name="T1"/>
                  <a:gd fmla="*/ 25 w 25" name="T2"/>
                  <a:gd fmla="*/ 1 h 9" name="T3"/>
                  <a:gd fmla="*/ 25 w 25" name="T4"/>
                  <a:gd fmla="*/ 3 h 9" name="T5"/>
                  <a:gd fmla="*/ 20 w 25" name="T6"/>
                  <a:gd fmla="*/ 4 h 9" name="T7"/>
                  <a:gd fmla="*/ 16 w 25" name="T8"/>
                  <a:gd fmla="*/ 8 h 9" name="T9"/>
                  <a:gd fmla="*/ 6 w 25" name="T10"/>
                  <a:gd fmla="*/ 9 h 9" name="T11"/>
                  <a:gd fmla="*/ 0 w 25" name="T12"/>
                  <a:gd fmla="*/ 6 h 9" name="T13"/>
                  <a:gd fmla="*/ 4 w 25" name="T14"/>
                  <a:gd fmla="*/ 2 h 9" name="T15"/>
                  <a:gd fmla="*/ 13 w 25" name="T16"/>
                  <a:gd fmla="*/ 2 h 9" name="T17"/>
                  <a:gd fmla="*/ 22 w 25" name="T18"/>
                  <a:gd fmla="*/ 0 h 9"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5" name="T30"/>
                  <a:gd fmla="*/ 0 h 9" name="T31"/>
                  <a:gd fmla="*/ 25 w 25" name="T32"/>
                  <a:gd fmla="*/ 9 h 9"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9" w="25">
                    <a:moveTo>
                      <a:pt x="22" y="0"/>
                    </a:moveTo>
                    <a:lnTo>
                      <a:pt x="25" y="1"/>
                    </a:lnTo>
                    <a:lnTo>
                      <a:pt x="25" y="3"/>
                    </a:lnTo>
                    <a:lnTo>
                      <a:pt x="20" y="4"/>
                    </a:lnTo>
                    <a:lnTo>
                      <a:pt x="16" y="8"/>
                    </a:lnTo>
                    <a:lnTo>
                      <a:pt x="6" y="9"/>
                    </a:lnTo>
                    <a:lnTo>
                      <a:pt x="0" y="6"/>
                    </a:lnTo>
                    <a:lnTo>
                      <a:pt x="4" y="2"/>
                    </a:lnTo>
                    <a:lnTo>
                      <a:pt x="13" y="2"/>
                    </a:lnTo>
                    <a:lnTo>
                      <a:pt x="2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4" name="Freeform 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86" y="1485"/>
                <a:ext cx="39" cy="21"/>
              </a:xfrm>
              <a:custGeom>
                <a:avLst/>
                <a:gdLst>
                  <a:gd fmla="*/ 12 w 39" name="T0"/>
                  <a:gd fmla="*/ 3 h 21" name="T1"/>
                  <a:gd fmla="*/ 16 w 39" name="T2"/>
                  <a:gd fmla="*/ 0 h 21" name="T3"/>
                  <a:gd fmla="*/ 19 w 39" name="T4"/>
                  <a:gd fmla="*/ 1 h 21" name="T5"/>
                  <a:gd fmla="*/ 24 w 39" name="T6"/>
                  <a:gd fmla="*/ 4 h 21" name="T7"/>
                  <a:gd fmla="*/ 26 w 39" name="T8"/>
                  <a:gd fmla="*/ 6 h 21" name="T9"/>
                  <a:gd fmla="*/ 30 w 39" name="T10"/>
                  <a:gd fmla="*/ 8 h 21" name="T11"/>
                  <a:gd fmla="*/ 30 w 39" name="T12"/>
                  <a:gd fmla="*/ 9 h 21" name="T13"/>
                  <a:gd fmla="*/ 39 w 39" name="T14"/>
                  <a:gd fmla="*/ 16 h 21" name="T15"/>
                  <a:gd fmla="*/ 35 w 39" name="T16"/>
                  <a:gd fmla="*/ 18 h 21" name="T17"/>
                  <a:gd fmla="*/ 29 w 39" name="T18"/>
                  <a:gd fmla="*/ 21 h 21" name="T19"/>
                  <a:gd fmla="*/ 25 w 39" name="T20"/>
                  <a:gd fmla="*/ 21 h 21" name="T21"/>
                  <a:gd fmla="*/ 18 w 39" name="T22"/>
                  <a:gd fmla="*/ 18 h 21" name="T23"/>
                  <a:gd fmla="*/ 8 w 39" name="T24"/>
                  <a:gd fmla="*/ 16 h 21" name="T25"/>
                  <a:gd fmla="*/ 2 w 39" name="T26"/>
                  <a:gd fmla="*/ 16 h 21" name="T27"/>
                  <a:gd fmla="*/ 0 w 39" name="T28"/>
                  <a:gd fmla="*/ 12 h 21" name="T29"/>
                  <a:gd fmla="*/ 11 w 39" name="T30"/>
                  <a:gd fmla="*/ 8 h 21" name="T31"/>
                  <a:gd fmla="*/ 12 w 39" name="T32"/>
                  <a:gd fmla="*/ 3 h 21"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39" name="T51"/>
                  <a:gd fmla="*/ 0 h 21" name="T52"/>
                  <a:gd fmla="*/ 39 w 39" name="T53"/>
                  <a:gd fmla="*/ 21 h 21"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21" w="39">
                    <a:moveTo>
                      <a:pt x="12" y="3"/>
                    </a:moveTo>
                    <a:lnTo>
                      <a:pt x="16" y="0"/>
                    </a:lnTo>
                    <a:lnTo>
                      <a:pt x="19" y="1"/>
                    </a:lnTo>
                    <a:lnTo>
                      <a:pt x="24" y="4"/>
                    </a:lnTo>
                    <a:lnTo>
                      <a:pt x="26" y="6"/>
                    </a:lnTo>
                    <a:lnTo>
                      <a:pt x="30" y="8"/>
                    </a:lnTo>
                    <a:lnTo>
                      <a:pt x="30" y="9"/>
                    </a:lnTo>
                    <a:lnTo>
                      <a:pt x="39" y="16"/>
                    </a:lnTo>
                    <a:lnTo>
                      <a:pt x="35" y="18"/>
                    </a:lnTo>
                    <a:lnTo>
                      <a:pt x="29" y="21"/>
                    </a:lnTo>
                    <a:lnTo>
                      <a:pt x="25" y="21"/>
                    </a:lnTo>
                    <a:lnTo>
                      <a:pt x="18" y="18"/>
                    </a:lnTo>
                    <a:lnTo>
                      <a:pt x="8" y="16"/>
                    </a:lnTo>
                    <a:lnTo>
                      <a:pt x="2" y="16"/>
                    </a:lnTo>
                    <a:lnTo>
                      <a:pt x="0" y="12"/>
                    </a:lnTo>
                    <a:lnTo>
                      <a:pt x="11" y="8"/>
                    </a:lnTo>
                    <a:lnTo>
                      <a:pt x="1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5" name="Freeform 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76" y="1499"/>
                <a:ext cx="4" cy="4"/>
              </a:xfrm>
              <a:custGeom>
                <a:avLst/>
                <a:gdLst>
                  <a:gd fmla="*/ 0 w 4" name="T0"/>
                  <a:gd fmla="*/ 3 h 4" name="T1"/>
                  <a:gd fmla="*/ 2 w 4" name="T2"/>
                  <a:gd fmla="*/ 1 h 4" name="T3"/>
                  <a:gd fmla="*/ 4 w 4" name="T4"/>
                  <a:gd fmla="*/ 0 h 4" name="T5"/>
                  <a:gd fmla="*/ 4 w 4" name="T6"/>
                  <a:gd fmla="*/ 3 h 4" name="T7"/>
                  <a:gd fmla="*/ 2 w 4" name="T8"/>
                  <a:gd fmla="*/ 4 h 4" name="T9"/>
                  <a:gd fmla="*/ 0 w 4" name="T10"/>
                  <a:gd fmla="*/ 3 h 4" name="T11"/>
                  <a:gd fmla="*/ 0 60000 65536" name="T12"/>
                  <a:gd fmla="*/ 0 60000 65536" name="T13"/>
                  <a:gd fmla="*/ 0 60000 65536" name="T14"/>
                  <a:gd fmla="*/ 0 60000 65536" name="T15"/>
                  <a:gd fmla="*/ 0 60000 65536" name="T16"/>
                  <a:gd fmla="*/ 0 60000 65536" name="T17"/>
                  <a:gd fmla="*/ 0 w 4" name="T18"/>
                  <a:gd fmla="*/ 0 h 4" name="T19"/>
                  <a:gd fmla="*/ 4 w 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4">
                    <a:moveTo>
                      <a:pt x="0" y="3"/>
                    </a:moveTo>
                    <a:lnTo>
                      <a:pt x="2" y="1"/>
                    </a:lnTo>
                    <a:lnTo>
                      <a:pt x="4" y="0"/>
                    </a:lnTo>
                    <a:lnTo>
                      <a:pt x="4" y="3"/>
                    </a:lnTo>
                    <a:lnTo>
                      <a:pt x="2"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6" name="Freeform 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62" y="1502"/>
                <a:ext cx="6" cy="4"/>
              </a:xfrm>
              <a:custGeom>
                <a:avLst/>
                <a:gdLst>
                  <a:gd fmla="*/ 0 w 6" name="T0"/>
                  <a:gd fmla="*/ 3 h 4" name="T1"/>
                  <a:gd fmla="*/ 0 w 6" name="T2"/>
                  <a:gd fmla="*/ 1 h 4" name="T3"/>
                  <a:gd fmla="*/ 3 w 6" name="T4"/>
                  <a:gd fmla="*/ 0 h 4" name="T5"/>
                  <a:gd fmla="*/ 6 w 6" name="T6"/>
                  <a:gd fmla="*/ 0 h 4" name="T7"/>
                  <a:gd fmla="*/ 6 w 6" name="T8"/>
                  <a:gd fmla="*/ 2 h 4" name="T9"/>
                  <a:gd fmla="*/ 2 w 6" name="T10"/>
                  <a:gd fmla="*/ 4 h 4" name="T11"/>
                  <a:gd fmla="*/ 0 w 6" name="T12"/>
                  <a:gd fmla="*/ 3 h 4" name="T13"/>
                  <a:gd fmla="*/ 0 60000 65536" name="T14"/>
                  <a:gd fmla="*/ 0 60000 65536" name="T15"/>
                  <a:gd fmla="*/ 0 60000 65536" name="T16"/>
                  <a:gd fmla="*/ 0 60000 65536" name="T17"/>
                  <a:gd fmla="*/ 0 60000 65536" name="T18"/>
                  <a:gd fmla="*/ 0 60000 65536" name="T19"/>
                  <a:gd fmla="*/ 0 60000 65536" name="T20"/>
                  <a:gd fmla="*/ 0 w 6" name="T21"/>
                  <a:gd fmla="*/ 0 h 4" name="T22"/>
                  <a:gd fmla="*/ 6 w 6"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6">
                    <a:moveTo>
                      <a:pt x="0" y="3"/>
                    </a:moveTo>
                    <a:lnTo>
                      <a:pt x="0" y="1"/>
                    </a:lnTo>
                    <a:lnTo>
                      <a:pt x="3" y="0"/>
                    </a:lnTo>
                    <a:lnTo>
                      <a:pt x="6" y="0"/>
                    </a:lnTo>
                    <a:lnTo>
                      <a:pt x="6" y="2"/>
                    </a:lnTo>
                    <a:lnTo>
                      <a:pt x="2"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7" name="Freeform 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36" y="1506"/>
                <a:ext cx="7" cy="2"/>
              </a:xfrm>
              <a:custGeom>
                <a:avLst/>
                <a:gdLst>
                  <a:gd fmla="*/ 0 w 7" name="T0"/>
                  <a:gd fmla="*/ 2 h 2" name="T1"/>
                  <a:gd fmla="*/ 0 w 7" name="T2"/>
                  <a:gd fmla="*/ 1 h 2" name="T3"/>
                  <a:gd fmla="*/ 5 w 7" name="T4"/>
                  <a:gd fmla="*/ 0 h 2" name="T5"/>
                  <a:gd fmla="*/ 7 w 7" name="T6"/>
                  <a:gd fmla="*/ 2 h 2" name="T7"/>
                  <a:gd fmla="*/ 4 w 7" name="T8"/>
                  <a:gd fmla="*/ 2 h 2" name="T9"/>
                  <a:gd fmla="*/ 0 w 7" name="T10"/>
                  <a:gd fmla="*/ 2 h 2" name="T11"/>
                  <a:gd fmla="*/ 0 60000 65536" name="T12"/>
                  <a:gd fmla="*/ 0 60000 65536" name="T13"/>
                  <a:gd fmla="*/ 0 60000 65536" name="T14"/>
                  <a:gd fmla="*/ 0 60000 65536" name="T15"/>
                  <a:gd fmla="*/ 0 60000 65536" name="T16"/>
                  <a:gd fmla="*/ 0 60000 65536" name="T17"/>
                  <a:gd fmla="*/ 0 w 7" name="T18"/>
                  <a:gd fmla="*/ 0 h 2" name="T19"/>
                  <a:gd fmla="*/ 7 w 7"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7">
                    <a:moveTo>
                      <a:pt x="0" y="2"/>
                    </a:moveTo>
                    <a:lnTo>
                      <a:pt x="0" y="1"/>
                    </a:lnTo>
                    <a:lnTo>
                      <a:pt x="5" y="0"/>
                    </a:lnTo>
                    <a:lnTo>
                      <a:pt x="7" y="2"/>
                    </a:lnTo>
                    <a:lnTo>
                      <a:pt x="4"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8" name="Freeform 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91" y="1401"/>
                <a:ext cx="13" cy="6"/>
              </a:xfrm>
              <a:custGeom>
                <a:avLst/>
                <a:gdLst>
                  <a:gd fmla="*/ 0 w 13" name="T0"/>
                  <a:gd fmla="*/ 5 h 6" name="T1"/>
                  <a:gd fmla="*/ 0 w 13" name="T2"/>
                  <a:gd fmla="*/ 3 h 6" name="T3"/>
                  <a:gd fmla="*/ 6 w 13" name="T4"/>
                  <a:gd fmla="*/ 0 h 6" name="T5"/>
                  <a:gd fmla="*/ 12 w 13" name="T6"/>
                  <a:gd fmla="*/ 0 h 6" name="T7"/>
                  <a:gd fmla="*/ 13 w 13" name="T8"/>
                  <a:gd fmla="*/ 1 h 6" name="T9"/>
                  <a:gd fmla="*/ 10 w 13" name="T10"/>
                  <a:gd fmla="*/ 4 h 6" name="T11"/>
                  <a:gd fmla="*/ 6 w 13" name="T12"/>
                  <a:gd fmla="*/ 6 h 6" name="T13"/>
                  <a:gd fmla="*/ 0 w 13" name="T14"/>
                  <a:gd fmla="*/ 5 h 6" name="T15"/>
                  <a:gd fmla="*/ 0 60000 65536" name="T16"/>
                  <a:gd fmla="*/ 0 60000 65536" name="T17"/>
                  <a:gd fmla="*/ 0 60000 65536" name="T18"/>
                  <a:gd fmla="*/ 0 60000 65536" name="T19"/>
                  <a:gd fmla="*/ 0 60000 65536" name="T20"/>
                  <a:gd fmla="*/ 0 60000 65536" name="T21"/>
                  <a:gd fmla="*/ 0 60000 65536" name="T22"/>
                  <a:gd fmla="*/ 0 60000 65536" name="T23"/>
                  <a:gd fmla="*/ 0 w 13" name="T24"/>
                  <a:gd fmla="*/ 0 h 6" name="T25"/>
                  <a:gd fmla="*/ 13 w 13" name="T26"/>
                  <a:gd fmla="*/ 6 h 6"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6" w="13">
                    <a:moveTo>
                      <a:pt x="0" y="5"/>
                    </a:moveTo>
                    <a:lnTo>
                      <a:pt x="0" y="3"/>
                    </a:lnTo>
                    <a:lnTo>
                      <a:pt x="6" y="0"/>
                    </a:lnTo>
                    <a:lnTo>
                      <a:pt x="12" y="0"/>
                    </a:lnTo>
                    <a:lnTo>
                      <a:pt x="13" y="1"/>
                    </a:lnTo>
                    <a:lnTo>
                      <a:pt x="10" y="4"/>
                    </a:lnTo>
                    <a:lnTo>
                      <a:pt x="6" y="6"/>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29" name="Freeform 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10" y="1421"/>
                <a:ext cx="6" cy="5"/>
              </a:xfrm>
              <a:custGeom>
                <a:avLst/>
                <a:gdLst>
                  <a:gd fmla="*/ 4 w 6" name="T0"/>
                  <a:gd fmla="*/ 5 h 5" name="T1"/>
                  <a:gd fmla="*/ 0 w 6" name="T2"/>
                  <a:gd fmla="*/ 4 h 5" name="T3"/>
                  <a:gd fmla="*/ 0 w 6" name="T4"/>
                  <a:gd fmla="*/ 1 h 5" name="T5"/>
                  <a:gd fmla="*/ 2 w 6" name="T6"/>
                  <a:gd fmla="*/ 0 h 5" name="T7"/>
                  <a:gd fmla="*/ 6 w 6" name="T8"/>
                  <a:gd fmla="*/ 2 h 5" name="T9"/>
                  <a:gd fmla="*/ 4 w 6" name="T10"/>
                  <a:gd fmla="*/ 5 h 5" name="T11"/>
                  <a:gd fmla="*/ 0 60000 65536" name="T12"/>
                  <a:gd fmla="*/ 0 60000 65536" name="T13"/>
                  <a:gd fmla="*/ 0 60000 65536" name="T14"/>
                  <a:gd fmla="*/ 0 60000 65536" name="T15"/>
                  <a:gd fmla="*/ 0 60000 65536" name="T16"/>
                  <a:gd fmla="*/ 0 60000 65536" name="T17"/>
                  <a:gd fmla="*/ 0 w 6" name="T18"/>
                  <a:gd fmla="*/ 0 h 5" name="T19"/>
                  <a:gd fmla="*/ 6 w 6"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6">
                    <a:moveTo>
                      <a:pt x="4" y="5"/>
                    </a:moveTo>
                    <a:lnTo>
                      <a:pt x="0" y="4"/>
                    </a:lnTo>
                    <a:lnTo>
                      <a:pt x="0" y="1"/>
                    </a:lnTo>
                    <a:lnTo>
                      <a:pt x="2" y="0"/>
                    </a:lnTo>
                    <a:lnTo>
                      <a:pt x="6" y="2"/>
                    </a:lnTo>
                    <a:lnTo>
                      <a:pt x="4"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0" name="Freeform 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22" y="1388"/>
                <a:ext cx="4" cy="3"/>
              </a:xfrm>
              <a:custGeom>
                <a:avLst/>
                <a:gdLst>
                  <a:gd fmla="*/ 2 w 4" name="T0"/>
                  <a:gd fmla="*/ 3 h 3" name="T1"/>
                  <a:gd fmla="*/ 0 w 4" name="T2"/>
                  <a:gd fmla="*/ 1 h 3" name="T3"/>
                  <a:gd fmla="*/ 1 w 4" name="T4"/>
                  <a:gd fmla="*/ 0 h 3" name="T5"/>
                  <a:gd fmla="*/ 4 w 4" name="T6"/>
                  <a:gd fmla="*/ 1 h 3" name="T7"/>
                  <a:gd fmla="*/ 2 w 4" name="T8"/>
                  <a:gd fmla="*/ 3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2" y="3"/>
                    </a:moveTo>
                    <a:lnTo>
                      <a:pt x="0" y="1"/>
                    </a:lnTo>
                    <a:lnTo>
                      <a:pt x="1" y="0"/>
                    </a:lnTo>
                    <a:lnTo>
                      <a:pt x="4" y="1"/>
                    </a:lnTo>
                    <a:lnTo>
                      <a:pt x="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1" name="Freeform 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57" y="1322"/>
                <a:ext cx="13" cy="4"/>
              </a:xfrm>
              <a:custGeom>
                <a:avLst/>
                <a:gdLst>
                  <a:gd fmla="*/ 0 w 13" name="T0"/>
                  <a:gd fmla="*/ 1 h 4" name="T1"/>
                  <a:gd fmla="*/ 5 w 13" name="T2"/>
                  <a:gd fmla="*/ 0 h 4" name="T3"/>
                  <a:gd fmla="*/ 11 w 13" name="T4"/>
                  <a:gd fmla="*/ 0 h 4" name="T5"/>
                  <a:gd fmla="*/ 13 w 13" name="T6"/>
                  <a:gd fmla="*/ 3 h 4" name="T7"/>
                  <a:gd fmla="*/ 5 w 13" name="T8"/>
                  <a:gd fmla="*/ 4 h 4" name="T9"/>
                  <a:gd fmla="*/ 0 w 13" name="T10"/>
                  <a:gd fmla="*/ 1 h 4" name="T11"/>
                  <a:gd fmla="*/ 0 60000 65536" name="T12"/>
                  <a:gd fmla="*/ 0 60000 65536" name="T13"/>
                  <a:gd fmla="*/ 0 60000 65536" name="T14"/>
                  <a:gd fmla="*/ 0 60000 65536" name="T15"/>
                  <a:gd fmla="*/ 0 60000 65536" name="T16"/>
                  <a:gd fmla="*/ 0 60000 65536" name="T17"/>
                  <a:gd fmla="*/ 0 w 13" name="T18"/>
                  <a:gd fmla="*/ 0 h 4" name="T19"/>
                  <a:gd fmla="*/ 13 w 1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3">
                    <a:moveTo>
                      <a:pt x="0" y="1"/>
                    </a:moveTo>
                    <a:lnTo>
                      <a:pt x="5" y="0"/>
                    </a:lnTo>
                    <a:lnTo>
                      <a:pt x="11" y="0"/>
                    </a:lnTo>
                    <a:lnTo>
                      <a:pt x="13" y="3"/>
                    </a:lnTo>
                    <a:lnTo>
                      <a:pt x="5"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2" name="Freeform 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48" y="1316"/>
                <a:ext cx="5" cy="2"/>
              </a:xfrm>
              <a:custGeom>
                <a:avLst/>
                <a:gdLst>
                  <a:gd fmla="*/ 0 w 5" name="T0"/>
                  <a:gd fmla="*/ 1 h 2" name="T1"/>
                  <a:gd fmla="*/ 2 w 5" name="T2"/>
                  <a:gd fmla="*/ 0 h 2" name="T3"/>
                  <a:gd fmla="*/ 5 w 5" name="T4"/>
                  <a:gd fmla="*/ 1 h 2" name="T5"/>
                  <a:gd fmla="*/ 4 w 5" name="T6"/>
                  <a:gd fmla="*/ 2 h 2" name="T7"/>
                  <a:gd fmla="*/ 1 w 5" name="T8"/>
                  <a:gd fmla="*/ 2 h 2" name="T9"/>
                  <a:gd fmla="*/ 0 w 5" name="T10"/>
                  <a:gd fmla="*/ 1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0" y="1"/>
                    </a:moveTo>
                    <a:lnTo>
                      <a:pt x="2" y="0"/>
                    </a:lnTo>
                    <a:lnTo>
                      <a:pt x="5" y="1"/>
                    </a:lnTo>
                    <a:lnTo>
                      <a:pt x="4" y="2"/>
                    </a:lnTo>
                    <a:lnTo>
                      <a:pt x="1"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3" name="Freeform 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26" y="1326"/>
                <a:ext cx="16" cy="13"/>
              </a:xfrm>
              <a:custGeom>
                <a:avLst/>
                <a:gdLst>
                  <a:gd fmla="*/ 0 w 16" name="T0"/>
                  <a:gd fmla="*/ 0 h 13" name="T1"/>
                  <a:gd fmla="*/ 5 w 16" name="T2"/>
                  <a:gd fmla="*/ 0 h 13" name="T3"/>
                  <a:gd fmla="*/ 15 w 16" name="T4"/>
                  <a:gd fmla="*/ 7 h 13" name="T5"/>
                  <a:gd fmla="*/ 16 w 16" name="T6"/>
                  <a:gd fmla="*/ 13 h 13" name="T7"/>
                  <a:gd fmla="*/ 8 w 16" name="T8"/>
                  <a:gd fmla="*/ 13 h 13" name="T9"/>
                  <a:gd fmla="*/ 2 w 16" name="T10"/>
                  <a:gd fmla="*/ 5 h 13" name="T11"/>
                  <a:gd fmla="*/ 0 w 16" name="T12"/>
                  <a:gd fmla="*/ 0 h 13" name="T13"/>
                  <a:gd fmla="*/ 0 60000 65536" name="T14"/>
                  <a:gd fmla="*/ 0 60000 65536" name="T15"/>
                  <a:gd fmla="*/ 0 60000 65536" name="T16"/>
                  <a:gd fmla="*/ 0 60000 65536" name="T17"/>
                  <a:gd fmla="*/ 0 60000 65536" name="T18"/>
                  <a:gd fmla="*/ 0 60000 65536" name="T19"/>
                  <a:gd fmla="*/ 0 60000 65536" name="T20"/>
                  <a:gd fmla="*/ 0 w 16" name="T21"/>
                  <a:gd fmla="*/ 0 h 13" name="T22"/>
                  <a:gd fmla="*/ 16 w 16" name="T23"/>
                  <a:gd fmla="*/ 13 h 1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3" w="16">
                    <a:moveTo>
                      <a:pt x="0" y="0"/>
                    </a:moveTo>
                    <a:lnTo>
                      <a:pt x="5" y="0"/>
                    </a:lnTo>
                    <a:lnTo>
                      <a:pt x="15" y="7"/>
                    </a:lnTo>
                    <a:lnTo>
                      <a:pt x="16" y="13"/>
                    </a:lnTo>
                    <a:lnTo>
                      <a:pt x="8" y="13"/>
                    </a:lnTo>
                    <a:lnTo>
                      <a:pt x="2" y="5"/>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4" name="Freeform 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34" y="1371"/>
                <a:ext cx="13" cy="7"/>
              </a:xfrm>
              <a:custGeom>
                <a:avLst/>
                <a:gdLst>
                  <a:gd fmla="*/ 7 w 13" name="T0"/>
                  <a:gd fmla="*/ 0 h 7" name="T1"/>
                  <a:gd fmla="*/ 13 w 13" name="T2"/>
                  <a:gd fmla="*/ 2 h 7" name="T3"/>
                  <a:gd fmla="*/ 9 w 13" name="T4"/>
                  <a:gd fmla="*/ 6 h 7" name="T5"/>
                  <a:gd fmla="*/ 4 w 13" name="T6"/>
                  <a:gd fmla="*/ 7 h 7" name="T7"/>
                  <a:gd fmla="*/ 0 w 13" name="T8"/>
                  <a:gd fmla="*/ 5 h 7" name="T9"/>
                  <a:gd fmla="*/ 7 w 13" name="T10"/>
                  <a:gd fmla="*/ 0 h 7" name="T11"/>
                  <a:gd fmla="*/ 0 60000 65536" name="T12"/>
                  <a:gd fmla="*/ 0 60000 65536" name="T13"/>
                  <a:gd fmla="*/ 0 60000 65536" name="T14"/>
                  <a:gd fmla="*/ 0 60000 65536" name="T15"/>
                  <a:gd fmla="*/ 0 60000 65536" name="T16"/>
                  <a:gd fmla="*/ 0 60000 65536" name="T17"/>
                  <a:gd fmla="*/ 0 w 13" name="T18"/>
                  <a:gd fmla="*/ 0 h 7" name="T19"/>
                  <a:gd fmla="*/ 13 w 13" name="T20"/>
                  <a:gd fmla="*/ 7 h 7" name="T21"/>
                </a:gdLst>
                <a:ahLst/>
                <a:cxnLst>
                  <a:cxn ang="T12">
                    <a:pos x="T0" y="T1"/>
                  </a:cxn>
                  <a:cxn ang="T13">
                    <a:pos x="T2" y="T3"/>
                  </a:cxn>
                  <a:cxn ang="T14">
                    <a:pos x="T4" y="T5"/>
                  </a:cxn>
                  <a:cxn ang="T15">
                    <a:pos x="T6" y="T7"/>
                  </a:cxn>
                  <a:cxn ang="T16">
                    <a:pos x="T8" y="T9"/>
                  </a:cxn>
                  <a:cxn ang="T17">
                    <a:pos x="T10" y="T11"/>
                  </a:cxn>
                </a:cxnLst>
                <a:rect b="T21" l="T18" r="T20" t="T19"/>
                <a:pathLst>
                  <a:path h="7" w="13">
                    <a:moveTo>
                      <a:pt x="7" y="0"/>
                    </a:moveTo>
                    <a:lnTo>
                      <a:pt x="13" y="2"/>
                    </a:lnTo>
                    <a:lnTo>
                      <a:pt x="9" y="6"/>
                    </a:lnTo>
                    <a:lnTo>
                      <a:pt x="4" y="7"/>
                    </a:lnTo>
                    <a:lnTo>
                      <a:pt x="0" y="5"/>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5" name="Freeform 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43" y="1356"/>
                <a:ext cx="16" cy="3"/>
              </a:xfrm>
              <a:custGeom>
                <a:avLst/>
                <a:gdLst>
                  <a:gd fmla="*/ 0 w 16" name="T0"/>
                  <a:gd fmla="*/ 1 h 3" name="T1"/>
                  <a:gd fmla="*/ 11 w 16" name="T2"/>
                  <a:gd fmla="*/ 0 h 3" name="T3"/>
                  <a:gd fmla="*/ 16 w 16" name="T4"/>
                  <a:gd fmla="*/ 1 h 3" name="T5"/>
                  <a:gd fmla="*/ 16 w 16" name="T6"/>
                  <a:gd fmla="*/ 2 h 3" name="T7"/>
                  <a:gd fmla="*/ 6 w 16" name="T8"/>
                  <a:gd fmla="*/ 3 h 3" name="T9"/>
                  <a:gd fmla="*/ 0 w 16" name="T10"/>
                  <a:gd fmla="*/ 1 h 3" name="T11"/>
                  <a:gd fmla="*/ 0 60000 65536" name="T12"/>
                  <a:gd fmla="*/ 0 60000 65536" name="T13"/>
                  <a:gd fmla="*/ 0 60000 65536" name="T14"/>
                  <a:gd fmla="*/ 0 60000 65536" name="T15"/>
                  <a:gd fmla="*/ 0 60000 65536" name="T16"/>
                  <a:gd fmla="*/ 0 60000 65536" name="T17"/>
                  <a:gd fmla="*/ 0 w 16" name="T18"/>
                  <a:gd fmla="*/ 0 h 3" name="T19"/>
                  <a:gd fmla="*/ 16 w 1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16">
                    <a:moveTo>
                      <a:pt x="0" y="1"/>
                    </a:moveTo>
                    <a:lnTo>
                      <a:pt x="11" y="0"/>
                    </a:lnTo>
                    <a:lnTo>
                      <a:pt x="16" y="1"/>
                    </a:lnTo>
                    <a:lnTo>
                      <a:pt x="16" y="2"/>
                    </a:lnTo>
                    <a:lnTo>
                      <a:pt x="6"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6" name="Freeform 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46" y="1359"/>
                <a:ext cx="14" cy="4"/>
              </a:xfrm>
              <a:custGeom>
                <a:avLst/>
                <a:gdLst>
                  <a:gd fmla="*/ 0 w 14" name="T0"/>
                  <a:gd fmla="*/ 2 h 4" name="T1"/>
                  <a:gd fmla="*/ 14 w 14" name="T2"/>
                  <a:gd fmla="*/ 0 h 4" name="T3"/>
                  <a:gd fmla="*/ 14 w 14" name="T4"/>
                  <a:gd fmla="*/ 1 h 4" name="T5"/>
                  <a:gd fmla="*/ 1 w 14" name="T6"/>
                  <a:gd fmla="*/ 4 h 4" name="T7"/>
                  <a:gd fmla="*/ 0 w 14" name="T8"/>
                  <a:gd fmla="*/ 2 h 4" name="T9"/>
                  <a:gd fmla="*/ 0 60000 65536" name="T10"/>
                  <a:gd fmla="*/ 0 60000 65536" name="T11"/>
                  <a:gd fmla="*/ 0 60000 65536" name="T12"/>
                  <a:gd fmla="*/ 0 60000 65536" name="T13"/>
                  <a:gd fmla="*/ 0 60000 65536" name="T14"/>
                  <a:gd fmla="*/ 0 w 14" name="T15"/>
                  <a:gd fmla="*/ 0 h 4" name="T16"/>
                  <a:gd fmla="*/ 14 w 14" name="T17"/>
                  <a:gd fmla="*/ 4 h 4" name="T18"/>
                </a:gdLst>
                <a:ahLst/>
                <a:cxnLst>
                  <a:cxn ang="T10">
                    <a:pos x="T0" y="T1"/>
                  </a:cxn>
                  <a:cxn ang="T11">
                    <a:pos x="T2" y="T3"/>
                  </a:cxn>
                  <a:cxn ang="T12">
                    <a:pos x="T4" y="T5"/>
                  </a:cxn>
                  <a:cxn ang="T13">
                    <a:pos x="T6" y="T7"/>
                  </a:cxn>
                  <a:cxn ang="T14">
                    <a:pos x="T8" y="T9"/>
                  </a:cxn>
                </a:cxnLst>
                <a:rect b="T18" l="T15" r="T17" t="T16"/>
                <a:pathLst>
                  <a:path h="4" w="14">
                    <a:moveTo>
                      <a:pt x="0" y="2"/>
                    </a:moveTo>
                    <a:lnTo>
                      <a:pt x="14" y="0"/>
                    </a:lnTo>
                    <a:lnTo>
                      <a:pt x="14" y="1"/>
                    </a:lnTo>
                    <a:lnTo>
                      <a:pt x="1"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7" name="Freeform 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51" y="1362"/>
                <a:ext cx="9" cy="3"/>
              </a:xfrm>
              <a:custGeom>
                <a:avLst/>
                <a:gdLst>
                  <a:gd fmla="*/ 0 w 9" name="T0"/>
                  <a:gd fmla="*/ 1 h 3" name="T1"/>
                  <a:gd fmla="*/ 5 w 9" name="T2"/>
                  <a:gd fmla="*/ 0 h 3" name="T3"/>
                  <a:gd fmla="*/ 9 w 9" name="T4"/>
                  <a:gd fmla="*/ 0 h 3" name="T5"/>
                  <a:gd fmla="*/ 9 w 9" name="T6"/>
                  <a:gd fmla="*/ 1 h 3" name="T7"/>
                  <a:gd fmla="*/ 2 w 9" name="T8"/>
                  <a:gd fmla="*/ 3 h 3" name="T9"/>
                  <a:gd fmla="*/ 0 w 9" name="T10"/>
                  <a:gd fmla="*/ 1 h 3" name="T11"/>
                  <a:gd fmla="*/ 0 60000 65536" name="T12"/>
                  <a:gd fmla="*/ 0 60000 65536" name="T13"/>
                  <a:gd fmla="*/ 0 60000 65536" name="T14"/>
                  <a:gd fmla="*/ 0 60000 65536" name="T15"/>
                  <a:gd fmla="*/ 0 60000 65536" name="T16"/>
                  <a:gd fmla="*/ 0 60000 65536" name="T17"/>
                  <a:gd fmla="*/ 0 w 9" name="T18"/>
                  <a:gd fmla="*/ 0 h 3" name="T19"/>
                  <a:gd fmla="*/ 9 w 9"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9">
                    <a:moveTo>
                      <a:pt x="0" y="1"/>
                    </a:moveTo>
                    <a:lnTo>
                      <a:pt x="5" y="0"/>
                    </a:lnTo>
                    <a:lnTo>
                      <a:pt x="9" y="0"/>
                    </a:lnTo>
                    <a:lnTo>
                      <a:pt x="9" y="1"/>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8" name="Freeform 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32" y="1315"/>
                <a:ext cx="3" cy="3"/>
              </a:xfrm>
              <a:custGeom>
                <a:avLst/>
                <a:gdLst>
                  <a:gd fmla="*/ 0 w 3" name="T0"/>
                  <a:gd fmla="*/ 0 h 3" name="T1"/>
                  <a:gd fmla="*/ 3 w 3" name="T2"/>
                  <a:gd fmla="*/ 0 h 3" name="T3"/>
                  <a:gd fmla="*/ 3 w 3" name="T4"/>
                  <a:gd fmla="*/ 3 h 3" name="T5"/>
                  <a:gd fmla="*/ 1 w 3" name="T6"/>
                  <a:gd fmla="*/ 2 h 3" name="T7"/>
                  <a:gd fmla="*/ 0 w 3" name="T8"/>
                  <a:gd fmla="*/ 0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0"/>
                    </a:moveTo>
                    <a:lnTo>
                      <a:pt x="3" y="0"/>
                    </a:lnTo>
                    <a:lnTo>
                      <a:pt x="3" y="3"/>
                    </a:lnTo>
                    <a:lnTo>
                      <a:pt x="1"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39" name="Freeform 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09" y="1365"/>
                <a:ext cx="9" cy="4"/>
              </a:xfrm>
              <a:custGeom>
                <a:avLst/>
                <a:gdLst>
                  <a:gd fmla="*/ 0 w 9" name="T0"/>
                  <a:gd fmla="*/ 4 h 4" name="T1"/>
                  <a:gd fmla="*/ 0 w 9" name="T2"/>
                  <a:gd fmla="*/ 3 h 4" name="T3"/>
                  <a:gd fmla="*/ 4 w 9" name="T4"/>
                  <a:gd fmla="*/ 0 h 4" name="T5"/>
                  <a:gd fmla="*/ 9 w 9" name="T6"/>
                  <a:gd fmla="*/ 0 h 4" name="T7"/>
                  <a:gd fmla="*/ 9 w 9" name="T8"/>
                  <a:gd fmla="*/ 2 h 4" name="T9"/>
                  <a:gd fmla="*/ 5 w 9" name="T10"/>
                  <a:gd fmla="*/ 4 h 4" name="T11"/>
                  <a:gd fmla="*/ 4 w 9" name="T12"/>
                  <a:gd fmla="*/ 3 h 4" name="T13"/>
                  <a:gd fmla="*/ 0 w 9" name="T14"/>
                  <a:gd fmla="*/ 4 h 4" name="T15"/>
                  <a:gd fmla="*/ 0 60000 65536" name="T16"/>
                  <a:gd fmla="*/ 0 60000 65536" name="T17"/>
                  <a:gd fmla="*/ 0 60000 65536" name="T18"/>
                  <a:gd fmla="*/ 0 60000 65536" name="T19"/>
                  <a:gd fmla="*/ 0 60000 65536" name="T20"/>
                  <a:gd fmla="*/ 0 60000 65536" name="T21"/>
                  <a:gd fmla="*/ 0 60000 65536" name="T22"/>
                  <a:gd fmla="*/ 0 60000 65536" name="T23"/>
                  <a:gd fmla="*/ 0 w 9" name="T24"/>
                  <a:gd fmla="*/ 0 h 4" name="T25"/>
                  <a:gd fmla="*/ 9 w 9" name="T26"/>
                  <a:gd fmla="*/ 4 h 4"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4" w="9">
                    <a:moveTo>
                      <a:pt x="0" y="4"/>
                    </a:moveTo>
                    <a:lnTo>
                      <a:pt x="0" y="3"/>
                    </a:lnTo>
                    <a:lnTo>
                      <a:pt x="4" y="0"/>
                    </a:lnTo>
                    <a:lnTo>
                      <a:pt x="9" y="0"/>
                    </a:lnTo>
                    <a:lnTo>
                      <a:pt x="9" y="2"/>
                    </a:lnTo>
                    <a:lnTo>
                      <a:pt x="5" y="4"/>
                    </a:lnTo>
                    <a:lnTo>
                      <a:pt x="4" y="3"/>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0" name="Freeform 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30" y="1362"/>
                <a:ext cx="5" cy="3"/>
              </a:xfrm>
              <a:custGeom>
                <a:avLst/>
                <a:gdLst>
                  <a:gd fmla="*/ 0 w 5" name="T0"/>
                  <a:gd fmla="*/ 0 h 3" name="T1"/>
                  <a:gd fmla="*/ 4 w 5" name="T2"/>
                  <a:gd fmla="*/ 0 h 3" name="T3"/>
                  <a:gd fmla="*/ 5 w 5" name="T4"/>
                  <a:gd fmla="*/ 2 h 3" name="T5"/>
                  <a:gd fmla="*/ 4 w 5" name="T6"/>
                  <a:gd fmla="*/ 3 h 3" name="T7"/>
                  <a:gd fmla="*/ 3 w 5" name="T8"/>
                  <a:gd fmla="*/ 3 h 3" name="T9"/>
                  <a:gd fmla="*/ 0 w 5" name="T10"/>
                  <a:gd fmla="*/ 0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0"/>
                    </a:moveTo>
                    <a:lnTo>
                      <a:pt x="4" y="0"/>
                    </a:lnTo>
                    <a:lnTo>
                      <a:pt x="5" y="2"/>
                    </a:lnTo>
                    <a:lnTo>
                      <a:pt x="4" y="3"/>
                    </a:lnTo>
                    <a:lnTo>
                      <a:pt x="3"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1" name="Freeform 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26" y="1358"/>
                <a:ext cx="4" cy="1"/>
              </a:xfrm>
              <a:custGeom>
                <a:avLst/>
                <a:gdLst>
                  <a:gd fmla="*/ 0 w 4" name="T0"/>
                  <a:gd fmla="*/ 0 h 1" name="T1"/>
                  <a:gd fmla="*/ 1 w 4" name="T2"/>
                  <a:gd fmla="*/ 0 h 1" name="T3"/>
                  <a:gd fmla="*/ 4 w 4" name="T4"/>
                  <a:gd fmla="*/ 1 h 1" name="T5"/>
                  <a:gd fmla="*/ 1 w 4" name="T6"/>
                  <a:gd fmla="*/ 1 h 1" name="T7"/>
                  <a:gd fmla="*/ 0 w 4" name="T8"/>
                  <a:gd fmla="*/ 0 h 1" name="T9"/>
                  <a:gd fmla="*/ 0 60000 65536" name="T10"/>
                  <a:gd fmla="*/ 0 60000 65536" name="T11"/>
                  <a:gd fmla="*/ 0 60000 65536" name="T12"/>
                  <a:gd fmla="*/ 0 60000 65536" name="T13"/>
                  <a:gd fmla="*/ 0 60000 65536" name="T14"/>
                  <a:gd fmla="*/ 0 w 4" name="T15"/>
                  <a:gd fmla="*/ 0 h 1" name="T16"/>
                  <a:gd fmla="*/ 4 w 4" name="T17"/>
                  <a:gd fmla="*/ 1 h 1" name="T18"/>
                </a:gdLst>
                <a:ahLst/>
                <a:cxnLst>
                  <a:cxn ang="T10">
                    <a:pos x="T0" y="T1"/>
                  </a:cxn>
                  <a:cxn ang="T11">
                    <a:pos x="T2" y="T3"/>
                  </a:cxn>
                  <a:cxn ang="T12">
                    <a:pos x="T4" y="T5"/>
                  </a:cxn>
                  <a:cxn ang="T13">
                    <a:pos x="T6" y="T7"/>
                  </a:cxn>
                  <a:cxn ang="T14">
                    <a:pos x="T8" y="T9"/>
                  </a:cxn>
                </a:cxnLst>
                <a:rect b="T18" l="T15" r="T17" t="T16"/>
                <a:pathLst>
                  <a:path h="1" w="4">
                    <a:moveTo>
                      <a:pt x="0" y="0"/>
                    </a:moveTo>
                    <a:lnTo>
                      <a:pt x="1" y="0"/>
                    </a:lnTo>
                    <a:lnTo>
                      <a:pt x="4" y="1"/>
                    </a:lnTo>
                    <a:lnTo>
                      <a:pt x="1"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2" name="Freeform 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81" y="1345"/>
                <a:ext cx="5" cy="1"/>
              </a:xfrm>
              <a:custGeom>
                <a:avLst/>
                <a:gdLst>
                  <a:gd fmla="*/ 0 w 5" name="T0"/>
                  <a:gd fmla="*/ 1 h 1" name="T1"/>
                  <a:gd fmla="*/ 2 w 5" name="T2"/>
                  <a:gd fmla="*/ 0 h 1" name="T3"/>
                  <a:gd fmla="*/ 4 w 5" name="T4"/>
                  <a:gd fmla="*/ 0 h 1" name="T5"/>
                  <a:gd fmla="*/ 5 w 5" name="T6"/>
                  <a:gd fmla="*/ 1 h 1" name="T7"/>
                  <a:gd fmla="*/ 0 w 5" name="T8"/>
                  <a:gd fmla="*/ 1 h 1" name="T9"/>
                  <a:gd fmla="*/ 0 60000 65536" name="T10"/>
                  <a:gd fmla="*/ 0 60000 65536" name="T11"/>
                  <a:gd fmla="*/ 0 60000 65536" name="T12"/>
                  <a:gd fmla="*/ 0 60000 65536" name="T13"/>
                  <a:gd fmla="*/ 0 60000 65536" name="T14"/>
                  <a:gd fmla="*/ 0 w 5" name="T15"/>
                  <a:gd fmla="*/ 0 h 1" name="T16"/>
                  <a:gd fmla="*/ 5 w 5" name="T17"/>
                  <a:gd fmla="*/ 1 h 1" name="T18"/>
                </a:gdLst>
                <a:ahLst/>
                <a:cxnLst>
                  <a:cxn ang="T10">
                    <a:pos x="T0" y="T1"/>
                  </a:cxn>
                  <a:cxn ang="T11">
                    <a:pos x="T2" y="T3"/>
                  </a:cxn>
                  <a:cxn ang="T12">
                    <a:pos x="T4" y="T5"/>
                  </a:cxn>
                  <a:cxn ang="T13">
                    <a:pos x="T6" y="T7"/>
                  </a:cxn>
                  <a:cxn ang="T14">
                    <a:pos x="T8" y="T9"/>
                  </a:cxn>
                </a:cxnLst>
                <a:rect b="T18" l="T15" r="T17" t="T16"/>
                <a:pathLst>
                  <a:path h="1" w="5">
                    <a:moveTo>
                      <a:pt x="0" y="1"/>
                    </a:moveTo>
                    <a:lnTo>
                      <a:pt x="2" y="0"/>
                    </a:lnTo>
                    <a:lnTo>
                      <a:pt x="4" y="0"/>
                    </a:lnTo>
                    <a:lnTo>
                      <a:pt x="5" y="1"/>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3" name="Freeform 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67" y="1346"/>
                <a:ext cx="10" cy="4"/>
              </a:xfrm>
              <a:custGeom>
                <a:avLst/>
                <a:gdLst>
                  <a:gd fmla="*/ 3 w 10" name="T0"/>
                  <a:gd fmla="*/ 4 h 4" name="T1"/>
                  <a:gd fmla="*/ 2 w 10" name="T2"/>
                  <a:gd fmla="*/ 4 h 4" name="T3"/>
                  <a:gd fmla="*/ 0 w 10" name="T4"/>
                  <a:gd fmla="*/ 3 h 4" name="T5"/>
                  <a:gd fmla="*/ 1 w 10" name="T6"/>
                  <a:gd fmla="*/ 2 h 4" name="T7"/>
                  <a:gd fmla="*/ 7 w 10" name="T8"/>
                  <a:gd fmla="*/ 0 h 4" name="T9"/>
                  <a:gd fmla="*/ 10 w 10" name="T10"/>
                  <a:gd fmla="*/ 0 h 4" name="T11"/>
                  <a:gd fmla="*/ 4 w 10" name="T12"/>
                  <a:gd fmla="*/ 3 h 4" name="T13"/>
                  <a:gd fmla="*/ 3 w 10" name="T14"/>
                  <a:gd fmla="*/ 4 h 4" name="T15"/>
                  <a:gd fmla="*/ 0 60000 65536" name="T16"/>
                  <a:gd fmla="*/ 0 60000 65536" name="T17"/>
                  <a:gd fmla="*/ 0 60000 65536" name="T18"/>
                  <a:gd fmla="*/ 0 60000 65536" name="T19"/>
                  <a:gd fmla="*/ 0 60000 65536" name="T20"/>
                  <a:gd fmla="*/ 0 60000 65536" name="T21"/>
                  <a:gd fmla="*/ 0 60000 65536" name="T22"/>
                  <a:gd fmla="*/ 0 60000 65536" name="T23"/>
                  <a:gd fmla="*/ 0 w 10" name="T24"/>
                  <a:gd fmla="*/ 0 h 4" name="T25"/>
                  <a:gd fmla="*/ 10 w 10" name="T26"/>
                  <a:gd fmla="*/ 4 h 4"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4" w="10">
                    <a:moveTo>
                      <a:pt x="3" y="4"/>
                    </a:moveTo>
                    <a:lnTo>
                      <a:pt x="2" y="4"/>
                    </a:lnTo>
                    <a:lnTo>
                      <a:pt x="0" y="3"/>
                    </a:lnTo>
                    <a:lnTo>
                      <a:pt x="1" y="2"/>
                    </a:lnTo>
                    <a:lnTo>
                      <a:pt x="7" y="0"/>
                    </a:lnTo>
                    <a:lnTo>
                      <a:pt x="10" y="0"/>
                    </a:lnTo>
                    <a:lnTo>
                      <a:pt x="4" y="3"/>
                    </a:lnTo>
                    <a:lnTo>
                      <a:pt x="3"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4" name="Freeform 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042" y="1349"/>
                <a:ext cx="11" cy="5"/>
              </a:xfrm>
              <a:custGeom>
                <a:avLst/>
                <a:gdLst>
                  <a:gd fmla="*/ 2 w 11" name="T0"/>
                  <a:gd fmla="*/ 5 h 5" name="T1"/>
                  <a:gd fmla="*/ 0 w 11" name="T2"/>
                  <a:gd fmla="*/ 4 h 5" name="T3"/>
                  <a:gd fmla="*/ 0 w 11" name="T4"/>
                  <a:gd fmla="*/ 0 h 5" name="T5"/>
                  <a:gd fmla="*/ 3 w 11" name="T6"/>
                  <a:gd fmla="*/ 0 h 5" name="T7"/>
                  <a:gd fmla="*/ 11 w 11" name="T8"/>
                  <a:gd fmla="*/ 3 h 5" name="T9"/>
                  <a:gd fmla="*/ 11 w 11" name="T10"/>
                  <a:gd fmla="*/ 5 h 5" name="T11"/>
                  <a:gd fmla="*/ 2 w 11" name="T12"/>
                  <a:gd fmla="*/ 5 h 5" name="T13"/>
                  <a:gd fmla="*/ 0 60000 65536" name="T14"/>
                  <a:gd fmla="*/ 0 60000 65536" name="T15"/>
                  <a:gd fmla="*/ 0 60000 65536" name="T16"/>
                  <a:gd fmla="*/ 0 60000 65536" name="T17"/>
                  <a:gd fmla="*/ 0 60000 65536" name="T18"/>
                  <a:gd fmla="*/ 0 60000 65536" name="T19"/>
                  <a:gd fmla="*/ 0 60000 65536" name="T20"/>
                  <a:gd fmla="*/ 0 w 11" name="T21"/>
                  <a:gd fmla="*/ 0 h 5" name="T22"/>
                  <a:gd fmla="*/ 11 w 11"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1">
                    <a:moveTo>
                      <a:pt x="2" y="5"/>
                    </a:moveTo>
                    <a:lnTo>
                      <a:pt x="0" y="4"/>
                    </a:lnTo>
                    <a:lnTo>
                      <a:pt x="0" y="0"/>
                    </a:lnTo>
                    <a:lnTo>
                      <a:pt x="3" y="0"/>
                    </a:lnTo>
                    <a:lnTo>
                      <a:pt x="11" y="3"/>
                    </a:lnTo>
                    <a:lnTo>
                      <a:pt x="11" y="5"/>
                    </a:lnTo>
                    <a:lnTo>
                      <a:pt x="2"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5" name="Freeform 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08" y="1416"/>
                <a:ext cx="166" cy="91"/>
              </a:xfrm>
              <a:custGeom>
                <a:avLst/>
                <a:gdLst>
                  <a:gd fmla="*/ 118 w 166" name="T0"/>
                  <a:gd fmla="*/ 4 h 91" name="T1"/>
                  <a:gd fmla="*/ 126 w 166" name="T2"/>
                  <a:gd fmla="*/ 10 h 91" name="T3"/>
                  <a:gd fmla="*/ 129 w 166" name="T4"/>
                  <a:gd fmla="*/ 30 h 91" name="T5"/>
                  <a:gd fmla="*/ 133 w 166" name="T6"/>
                  <a:gd fmla="*/ 45 h 91" name="T7"/>
                  <a:gd fmla="*/ 148 w 166" name="T8"/>
                  <a:gd fmla="*/ 51 h 91" name="T9"/>
                  <a:gd fmla="*/ 154 w 166" name="T10"/>
                  <a:gd fmla="*/ 58 h 91" name="T11"/>
                  <a:gd fmla="*/ 166 w 166" name="T12"/>
                  <a:gd fmla="*/ 68 h 91" name="T13"/>
                  <a:gd fmla="*/ 161 w 166" name="T14"/>
                  <a:gd fmla="*/ 69 h 91" name="T15"/>
                  <a:gd fmla="*/ 154 w 166" name="T16"/>
                  <a:gd fmla="*/ 69 h 91" name="T17"/>
                  <a:gd fmla="*/ 145 w 166" name="T18"/>
                  <a:gd fmla="*/ 70 h 91" name="T19"/>
                  <a:gd fmla="*/ 145 w 166" name="T20"/>
                  <a:gd fmla="*/ 77 h 91" name="T21"/>
                  <a:gd fmla="*/ 154 w 166" name="T22"/>
                  <a:gd fmla="*/ 76 h 91" name="T23"/>
                  <a:gd fmla="*/ 150 w 166" name="T24"/>
                  <a:gd fmla="*/ 83 h 91" name="T25"/>
                  <a:gd fmla="*/ 134 w 166" name="T26"/>
                  <a:gd fmla="*/ 85 h 91" name="T27"/>
                  <a:gd fmla="*/ 126 w 166" name="T28"/>
                  <a:gd fmla="*/ 82 h 91" name="T29"/>
                  <a:gd fmla="*/ 116 w 166" name="T30"/>
                  <a:gd fmla="*/ 76 h 91" name="T31"/>
                  <a:gd fmla="*/ 111 w 166" name="T32"/>
                  <a:gd fmla="*/ 81 h 91" name="T33"/>
                  <a:gd fmla="*/ 94 w 166" name="T34"/>
                  <a:gd fmla="*/ 84 h 91" name="T35"/>
                  <a:gd fmla="*/ 78 w 166" name="T36"/>
                  <a:gd fmla="*/ 89 h 91" name="T37"/>
                  <a:gd fmla="*/ 48 w 166" name="T38"/>
                  <a:gd fmla="*/ 86 h 91" name="T39"/>
                  <a:gd fmla="*/ 45 w 166" name="T40"/>
                  <a:gd fmla="*/ 77 h 91" name="T41"/>
                  <a:gd fmla="*/ 23 w 166" name="T42"/>
                  <a:gd fmla="*/ 76 h 91" name="T43"/>
                  <a:gd fmla="*/ 12 w 166" name="T44"/>
                  <a:gd fmla="*/ 65 h 91" name="T45"/>
                  <a:gd fmla="*/ 42 w 166" name="T46"/>
                  <a:gd fmla="*/ 60 h 91" name="T47"/>
                  <a:gd fmla="*/ 64 w 166" name="T48"/>
                  <a:gd fmla="*/ 60 h 91" name="T49"/>
                  <a:gd fmla="*/ 55 w 166" name="T50"/>
                  <a:gd fmla="*/ 54 h 91" name="T51"/>
                  <a:gd fmla="*/ 42 w 166" name="T52"/>
                  <a:gd fmla="*/ 51 h 91" name="T53"/>
                  <a:gd fmla="*/ 20 w 166" name="T54"/>
                  <a:gd fmla="*/ 55 h 91" name="T55"/>
                  <a:gd fmla="*/ 5 w 166" name="T56"/>
                  <a:gd fmla="*/ 45 h 91" name="T57"/>
                  <a:gd fmla="*/ 24 w 166" name="T58"/>
                  <a:gd fmla="*/ 42 h 91" name="T59"/>
                  <a:gd fmla="*/ 25 w 166" name="T60"/>
                  <a:gd fmla="*/ 36 h 91" name="T61"/>
                  <a:gd fmla="*/ 9 w 166" name="T62"/>
                  <a:gd fmla="*/ 39 h 91" name="T63"/>
                  <a:gd fmla="*/ 7 w 166" name="T64"/>
                  <a:gd fmla="*/ 35 h 91" name="T65"/>
                  <a:gd fmla="*/ 0 w 166" name="T66"/>
                  <a:gd fmla="*/ 27 h 91" name="T67"/>
                  <a:gd fmla="*/ 7 w 166" name="T68"/>
                  <a:gd fmla="*/ 21 h 91" name="T69"/>
                  <a:gd fmla="*/ 5 w 166" name="T70"/>
                  <a:gd fmla="*/ 13 h 91" name="T71"/>
                  <a:gd fmla="*/ 16 w 166" name="T72"/>
                  <a:gd fmla="*/ 10 h 91" name="T73"/>
                  <a:gd fmla="*/ 36 w 166" name="T74"/>
                  <a:gd fmla="*/ 0 h 91" name="T75"/>
                  <a:gd fmla="*/ 44 w 166" name="T76"/>
                  <a:gd fmla="*/ 6 h 91" name="T77"/>
                  <a:gd fmla="*/ 40 w 166" name="T78"/>
                  <a:gd fmla="*/ 15 h 91" name="T79"/>
                  <a:gd fmla="*/ 47 w 166" name="T80"/>
                  <a:gd fmla="*/ 14 h 91" name="T81"/>
                  <a:gd fmla="*/ 50 w 166" name="T82"/>
                  <a:gd fmla="*/ 9 h 91" name="T83"/>
                  <a:gd fmla="*/ 68 w 166" name="T84"/>
                  <a:gd fmla="*/ 12 h 91" name="T85"/>
                  <a:gd fmla="*/ 64 w 166" name="T86"/>
                  <a:gd fmla="*/ 20 h 91" name="T87"/>
                  <a:gd fmla="*/ 70 w 166" name="T88"/>
                  <a:gd fmla="*/ 21 h 91" name="T89"/>
                  <a:gd fmla="*/ 75 w 166" name="T90"/>
                  <a:gd fmla="*/ 16 h 91" name="T91"/>
                  <a:gd fmla="*/ 81 w 166" name="T92"/>
                  <a:gd fmla="*/ 16 h 91" name="T93"/>
                  <a:gd fmla="*/ 78 w 166" name="T94"/>
                  <a:gd fmla="*/ 8 h 91" name="T95"/>
                  <a:gd fmla="*/ 92 w 166" name="T96"/>
                  <a:gd fmla="*/ 15 h 91" name="T97"/>
                  <a:gd fmla="*/ 96 w 166" name="T98"/>
                  <a:gd fmla="*/ 32 h 91" name="T99"/>
                  <a:gd fmla="*/ 107 w 166" name="T100"/>
                  <a:gd fmla="*/ 27 h 91" name="T101"/>
                  <a:gd fmla="*/ 101 w 166" name="T102"/>
                  <a:gd fmla="*/ 16 h 91" name="T103"/>
                  <a:gd fmla="*/ 100 w 166" name="T104"/>
                  <a:gd fmla="*/ 6 h 91" name="T105"/>
                  <a:gd fmla="*/ 103 w 166" name="T106"/>
                  <a:gd fmla="*/ 1 h 91" name="T107"/>
                  <a:gd fmla="*/ 110 w 166" name="T108"/>
                  <a:gd fmla="*/ 3 h 91"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w 166" name="T165"/>
                  <a:gd fmla="*/ 0 h 91" name="T166"/>
                  <a:gd fmla="*/ 166 w 166" name="T167"/>
                  <a:gd fmla="*/ 91 h 91" name="T16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b="T168" l="T165" r="T167" t="T166"/>
                <a:pathLst>
                  <a:path h="91" w="166">
                    <a:moveTo>
                      <a:pt x="115" y="2"/>
                    </a:moveTo>
                    <a:lnTo>
                      <a:pt x="118" y="4"/>
                    </a:lnTo>
                    <a:lnTo>
                      <a:pt x="118" y="6"/>
                    </a:lnTo>
                    <a:lnTo>
                      <a:pt x="126" y="10"/>
                    </a:lnTo>
                    <a:lnTo>
                      <a:pt x="126" y="22"/>
                    </a:lnTo>
                    <a:lnTo>
                      <a:pt x="129" y="30"/>
                    </a:lnTo>
                    <a:lnTo>
                      <a:pt x="135" y="36"/>
                    </a:lnTo>
                    <a:lnTo>
                      <a:pt x="133" y="45"/>
                    </a:lnTo>
                    <a:lnTo>
                      <a:pt x="145" y="52"/>
                    </a:lnTo>
                    <a:lnTo>
                      <a:pt x="148" y="51"/>
                    </a:lnTo>
                    <a:lnTo>
                      <a:pt x="153" y="52"/>
                    </a:lnTo>
                    <a:lnTo>
                      <a:pt x="154" y="58"/>
                    </a:lnTo>
                    <a:lnTo>
                      <a:pt x="166" y="65"/>
                    </a:lnTo>
                    <a:lnTo>
                      <a:pt x="166" y="68"/>
                    </a:lnTo>
                    <a:lnTo>
                      <a:pt x="165" y="69"/>
                    </a:lnTo>
                    <a:lnTo>
                      <a:pt x="161" y="69"/>
                    </a:lnTo>
                    <a:lnTo>
                      <a:pt x="158" y="70"/>
                    </a:lnTo>
                    <a:lnTo>
                      <a:pt x="154" y="69"/>
                    </a:lnTo>
                    <a:lnTo>
                      <a:pt x="151" y="72"/>
                    </a:lnTo>
                    <a:lnTo>
                      <a:pt x="145" y="70"/>
                    </a:lnTo>
                    <a:lnTo>
                      <a:pt x="143" y="72"/>
                    </a:lnTo>
                    <a:lnTo>
                      <a:pt x="145" y="77"/>
                    </a:lnTo>
                    <a:lnTo>
                      <a:pt x="151" y="75"/>
                    </a:lnTo>
                    <a:lnTo>
                      <a:pt x="154" y="76"/>
                    </a:lnTo>
                    <a:lnTo>
                      <a:pt x="156" y="82"/>
                    </a:lnTo>
                    <a:lnTo>
                      <a:pt x="150" y="83"/>
                    </a:lnTo>
                    <a:lnTo>
                      <a:pt x="142" y="86"/>
                    </a:lnTo>
                    <a:lnTo>
                      <a:pt x="134" y="85"/>
                    </a:lnTo>
                    <a:lnTo>
                      <a:pt x="129" y="86"/>
                    </a:lnTo>
                    <a:lnTo>
                      <a:pt x="126" y="82"/>
                    </a:lnTo>
                    <a:lnTo>
                      <a:pt x="118" y="80"/>
                    </a:lnTo>
                    <a:lnTo>
                      <a:pt x="116" y="76"/>
                    </a:lnTo>
                    <a:lnTo>
                      <a:pt x="112" y="76"/>
                    </a:lnTo>
                    <a:lnTo>
                      <a:pt x="111" y="81"/>
                    </a:lnTo>
                    <a:lnTo>
                      <a:pt x="105" y="84"/>
                    </a:lnTo>
                    <a:lnTo>
                      <a:pt x="94" y="84"/>
                    </a:lnTo>
                    <a:lnTo>
                      <a:pt x="84" y="89"/>
                    </a:lnTo>
                    <a:lnTo>
                      <a:pt x="78" y="89"/>
                    </a:lnTo>
                    <a:lnTo>
                      <a:pt x="54" y="91"/>
                    </a:lnTo>
                    <a:lnTo>
                      <a:pt x="48" y="86"/>
                    </a:lnTo>
                    <a:lnTo>
                      <a:pt x="48" y="80"/>
                    </a:lnTo>
                    <a:lnTo>
                      <a:pt x="45" y="77"/>
                    </a:lnTo>
                    <a:lnTo>
                      <a:pt x="32" y="77"/>
                    </a:lnTo>
                    <a:lnTo>
                      <a:pt x="23" y="76"/>
                    </a:lnTo>
                    <a:lnTo>
                      <a:pt x="12" y="69"/>
                    </a:lnTo>
                    <a:lnTo>
                      <a:pt x="12" y="65"/>
                    </a:lnTo>
                    <a:lnTo>
                      <a:pt x="21" y="62"/>
                    </a:lnTo>
                    <a:lnTo>
                      <a:pt x="42" y="60"/>
                    </a:lnTo>
                    <a:lnTo>
                      <a:pt x="53" y="61"/>
                    </a:lnTo>
                    <a:lnTo>
                      <a:pt x="64" y="60"/>
                    </a:lnTo>
                    <a:lnTo>
                      <a:pt x="65" y="58"/>
                    </a:lnTo>
                    <a:lnTo>
                      <a:pt x="55" y="54"/>
                    </a:lnTo>
                    <a:lnTo>
                      <a:pt x="51" y="54"/>
                    </a:lnTo>
                    <a:lnTo>
                      <a:pt x="42" y="51"/>
                    </a:lnTo>
                    <a:lnTo>
                      <a:pt x="29" y="55"/>
                    </a:lnTo>
                    <a:lnTo>
                      <a:pt x="20" y="55"/>
                    </a:lnTo>
                    <a:lnTo>
                      <a:pt x="10" y="52"/>
                    </a:lnTo>
                    <a:lnTo>
                      <a:pt x="5" y="45"/>
                    </a:lnTo>
                    <a:lnTo>
                      <a:pt x="13" y="42"/>
                    </a:lnTo>
                    <a:lnTo>
                      <a:pt x="24" y="42"/>
                    </a:lnTo>
                    <a:lnTo>
                      <a:pt x="29" y="37"/>
                    </a:lnTo>
                    <a:lnTo>
                      <a:pt x="25" y="36"/>
                    </a:lnTo>
                    <a:lnTo>
                      <a:pt x="12" y="37"/>
                    </a:lnTo>
                    <a:lnTo>
                      <a:pt x="9" y="39"/>
                    </a:lnTo>
                    <a:lnTo>
                      <a:pt x="7" y="38"/>
                    </a:lnTo>
                    <a:lnTo>
                      <a:pt x="7" y="35"/>
                    </a:lnTo>
                    <a:lnTo>
                      <a:pt x="1" y="34"/>
                    </a:lnTo>
                    <a:lnTo>
                      <a:pt x="0" y="27"/>
                    </a:lnTo>
                    <a:lnTo>
                      <a:pt x="7" y="24"/>
                    </a:lnTo>
                    <a:lnTo>
                      <a:pt x="7" y="21"/>
                    </a:lnTo>
                    <a:lnTo>
                      <a:pt x="1" y="19"/>
                    </a:lnTo>
                    <a:lnTo>
                      <a:pt x="5" y="13"/>
                    </a:lnTo>
                    <a:lnTo>
                      <a:pt x="12" y="11"/>
                    </a:lnTo>
                    <a:lnTo>
                      <a:pt x="16" y="10"/>
                    </a:lnTo>
                    <a:lnTo>
                      <a:pt x="29" y="3"/>
                    </a:lnTo>
                    <a:lnTo>
                      <a:pt x="36" y="0"/>
                    </a:lnTo>
                    <a:lnTo>
                      <a:pt x="42" y="2"/>
                    </a:lnTo>
                    <a:lnTo>
                      <a:pt x="44" y="6"/>
                    </a:lnTo>
                    <a:lnTo>
                      <a:pt x="39" y="11"/>
                    </a:lnTo>
                    <a:lnTo>
                      <a:pt x="40" y="15"/>
                    </a:lnTo>
                    <a:lnTo>
                      <a:pt x="44" y="12"/>
                    </a:lnTo>
                    <a:lnTo>
                      <a:pt x="47" y="14"/>
                    </a:lnTo>
                    <a:lnTo>
                      <a:pt x="50" y="12"/>
                    </a:lnTo>
                    <a:lnTo>
                      <a:pt x="50" y="9"/>
                    </a:lnTo>
                    <a:lnTo>
                      <a:pt x="53" y="7"/>
                    </a:lnTo>
                    <a:lnTo>
                      <a:pt x="68" y="12"/>
                    </a:lnTo>
                    <a:lnTo>
                      <a:pt x="69" y="17"/>
                    </a:lnTo>
                    <a:lnTo>
                      <a:pt x="64" y="20"/>
                    </a:lnTo>
                    <a:lnTo>
                      <a:pt x="64" y="21"/>
                    </a:lnTo>
                    <a:lnTo>
                      <a:pt x="70" y="21"/>
                    </a:lnTo>
                    <a:lnTo>
                      <a:pt x="72" y="18"/>
                    </a:lnTo>
                    <a:lnTo>
                      <a:pt x="75" y="16"/>
                    </a:lnTo>
                    <a:lnTo>
                      <a:pt x="80" y="18"/>
                    </a:lnTo>
                    <a:lnTo>
                      <a:pt x="81" y="16"/>
                    </a:lnTo>
                    <a:lnTo>
                      <a:pt x="79" y="11"/>
                    </a:lnTo>
                    <a:lnTo>
                      <a:pt x="78" y="8"/>
                    </a:lnTo>
                    <a:lnTo>
                      <a:pt x="84" y="8"/>
                    </a:lnTo>
                    <a:lnTo>
                      <a:pt x="92" y="15"/>
                    </a:lnTo>
                    <a:lnTo>
                      <a:pt x="94" y="22"/>
                    </a:lnTo>
                    <a:lnTo>
                      <a:pt x="96" y="32"/>
                    </a:lnTo>
                    <a:lnTo>
                      <a:pt x="100" y="34"/>
                    </a:lnTo>
                    <a:lnTo>
                      <a:pt x="107" y="27"/>
                    </a:lnTo>
                    <a:lnTo>
                      <a:pt x="103" y="24"/>
                    </a:lnTo>
                    <a:lnTo>
                      <a:pt x="101" y="16"/>
                    </a:lnTo>
                    <a:lnTo>
                      <a:pt x="102" y="12"/>
                    </a:lnTo>
                    <a:lnTo>
                      <a:pt x="100" y="6"/>
                    </a:lnTo>
                    <a:lnTo>
                      <a:pt x="100" y="1"/>
                    </a:lnTo>
                    <a:lnTo>
                      <a:pt x="103" y="1"/>
                    </a:lnTo>
                    <a:lnTo>
                      <a:pt x="106" y="3"/>
                    </a:lnTo>
                    <a:lnTo>
                      <a:pt x="110" y="3"/>
                    </a:lnTo>
                    <a:lnTo>
                      <a:pt x="115"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6" name="Freeform 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17" y="1346"/>
                <a:ext cx="114" cy="46"/>
              </a:xfrm>
              <a:custGeom>
                <a:avLst/>
                <a:gdLst>
                  <a:gd fmla="*/ 79 w 114" name="T0"/>
                  <a:gd fmla="*/ 0 h 46" name="T1"/>
                  <a:gd fmla="*/ 85 w 114" name="T2"/>
                  <a:gd fmla="*/ 6 h 46" name="T3"/>
                  <a:gd fmla="*/ 88 w 114" name="T4"/>
                  <a:gd fmla="*/ 13 h 46" name="T5"/>
                  <a:gd fmla="*/ 94 w 114" name="T6"/>
                  <a:gd fmla="*/ 18 h 46" name="T7"/>
                  <a:gd fmla="*/ 100 w 114" name="T8"/>
                  <a:gd fmla="*/ 17 h 46" name="T9"/>
                  <a:gd fmla="*/ 103 w 114" name="T10"/>
                  <a:gd fmla="*/ 20 h 46" name="T11"/>
                  <a:gd fmla="*/ 106 w 114" name="T12"/>
                  <a:gd fmla="*/ 15 h 46" name="T13"/>
                  <a:gd fmla="*/ 113 w 114" name="T14"/>
                  <a:gd fmla="*/ 23 h 46" name="T15"/>
                  <a:gd fmla="*/ 97 w 114" name="T16"/>
                  <a:gd fmla="*/ 34 h 46" name="T17"/>
                  <a:gd fmla="*/ 91 w 114" name="T18"/>
                  <a:gd fmla="*/ 34 h 46" name="T19"/>
                  <a:gd fmla="*/ 86 w 114" name="T20"/>
                  <a:gd fmla="*/ 32 h 46" name="T21"/>
                  <a:gd fmla="*/ 79 w 114" name="T22"/>
                  <a:gd fmla="*/ 34 h 46" name="T23"/>
                  <a:gd fmla="*/ 62 w 114" name="T24"/>
                  <a:gd fmla="*/ 43 h 46" name="T25"/>
                  <a:gd fmla="*/ 40 w 114" name="T26"/>
                  <a:gd fmla="*/ 46 h 46" name="T27"/>
                  <a:gd fmla="*/ 41 w 114" name="T28"/>
                  <a:gd fmla="*/ 38 h 46" name="T29"/>
                  <a:gd fmla="*/ 48 w 114" name="T30"/>
                  <a:gd fmla="*/ 35 h 46" name="T31"/>
                  <a:gd fmla="*/ 61 w 114" name="T32"/>
                  <a:gd fmla="*/ 30 h 46" name="T33"/>
                  <a:gd fmla="*/ 54 w 114" name="T34"/>
                  <a:gd fmla="*/ 30 h 46" name="T35"/>
                  <a:gd fmla="*/ 45 w 114" name="T36"/>
                  <a:gd fmla="*/ 30 h 46" name="T37"/>
                  <a:gd fmla="*/ 35 w 114" name="T38"/>
                  <a:gd fmla="*/ 31 h 46" name="T39"/>
                  <a:gd fmla="*/ 40 w 114" name="T40"/>
                  <a:gd fmla="*/ 27 h 46" name="T41"/>
                  <a:gd fmla="*/ 28 w 114" name="T42"/>
                  <a:gd fmla="*/ 28 h 46" name="T43"/>
                  <a:gd fmla="*/ 26 w 114" name="T44"/>
                  <a:gd fmla="*/ 33 h 46" name="T45"/>
                  <a:gd fmla="*/ 20 w 114" name="T46"/>
                  <a:gd fmla="*/ 33 h 46" name="T47"/>
                  <a:gd fmla="*/ 12 w 114" name="T48"/>
                  <a:gd fmla="*/ 28 h 46" name="T49"/>
                  <a:gd fmla="*/ 0 w 114" name="T50"/>
                  <a:gd fmla="*/ 27 h 46" name="T51"/>
                  <a:gd fmla="*/ 15 w 114" name="T52"/>
                  <a:gd fmla="*/ 23 h 46" name="T53"/>
                  <a:gd fmla="*/ 20 w 114" name="T54"/>
                  <a:gd fmla="*/ 20 h 46" name="T55"/>
                  <a:gd fmla="*/ 7 w 114" name="T56"/>
                  <a:gd fmla="*/ 19 h 46" name="T57"/>
                  <a:gd fmla="*/ 18 w 114" name="T58"/>
                  <a:gd fmla="*/ 17 h 46" name="T59"/>
                  <a:gd fmla="*/ 20 w 114" name="T60"/>
                  <a:gd fmla="*/ 15 h 46" name="T61"/>
                  <a:gd fmla="*/ 11 w 114" name="T62"/>
                  <a:gd fmla="*/ 13 h 46" name="T63"/>
                  <a:gd fmla="*/ 19 w 114" name="T64"/>
                  <a:gd fmla="*/ 10 h 46" name="T65"/>
                  <a:gd fmla="*/ 25 w 114" name="T66"/>
                  <a:gd fmla="*/ 10 h 46" name="T67"/>
                  <a:gd fmla="*/ 24 w 114" name="T68"/>
                  <a:gd fmla="*/ 6 h 46" name="T69"/>
                  <a:gd fmla="*/ 34 w 114" name="T70"/>
                  <a:gd fmla="*/ 10 h 46" name="T71"/>
                  <a:gd fmla="*/ 57 w 114" name="T72"/>
                  <a:gd fmla="*/ 18 h 46" name="T73"/>
                  <a:gd fmla="*/ 69 w 114" name="T74"/>
                  <a:gd fmla="*/ 22 h 46" name="T75"/>
                  <a:gd fmla="*/ 82 w 114" name="T76"/>
                  <a:gd fmla="*/ 23 h 46" name="T77"/>
                  <a:gd fmla="*/ 73 w 114" name="T78"/>
                  <a:gd fmla="*/ 19 h 46" name="T79"/>
                  <a:gd fmla="*/ 79 w 114" name="T80"/>
                  <a:gd fmla="*/ 14 h 46" name="T81"/>
                  <a:gd fmla="*/ 68 w 114" name="T82"/>
                  <a:gd fmla="*/ 10 h 46" name="T83"/>
                  <a:gd fmla="*/ 69 w 114" name="T84"/>
                  <a:gd fmla="*/ 7 h 46" name="T85"/>
                  <a:gd fmla="*/ 76 w 114" name="T86"/>
                  <a:gd fmla="*/ 2 h 4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w 114" name="T132"/>
                  <a:gd fmla="*/ 0 h 46" name="T133"/>
                  <a:gd fmla="*/ 114 w 114" name="T134"/>
                  <a:gd fmla="*/ 46 h 46" name="T1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b="T135" l="T132" r="T134" t="T133"/>
                <a:pathLst>
                  <a:path h="46" w="114">
                    <a:moveTo>
                      <a:pt x="76" y="2"/>
                    </a:moveTo>
                    <a:lnTo>
                      <a:pt x="79" y="0"/>
                    </a:lnTo>
                    <a:lnTo>
                      <a:pt x="85" y="0"/>
                    </a:lnTo>
                    <a:lnTo>
                      <a:pt x="85" y="6"/>
                    </a:lnTo>
                    <a:lnTo>
                      <a:pt x="89" y="8"/>
                    </a:lnTo>
                    <a:lnTo>
                      <a:pt x="88" y="13"/>
                    </a:lnTo>
                    <a:lnTo>
                      <a:pt x="92" y="13"/>
                    </a:lnTo>
                    <a:lnTo>
                      <a:pt x="94" y="18"/>
                    </a:lnTo>
                    <a:lnTo>
                      <a:pt x="96" y="17"/>
                    </a:lnTo>
                    <a:lnTo>
                      <a:pt x="100" y="17"/>
                    </a:lnTo>
                    <a:lnTo>
                      <a:pt x="100" y="20"/>
                    </a:lnTo>
                    <a:lnTo>
                      <a:pt x="103" y="20"/>
                    </a:lnTo>
                    <a:lnTo>
                      <a:pt x="102" y="15"/>
                    </a:lnTo>
                    <a:lnTo>
                      <a:pt x="106" y="15"/>
                    </a:lnTo>
                    <a:lnTo>
                      <a:pt x="114" y="18"/>
                    </a:lnTo>
                    <a:lnTo>
                      <a:pt x="113" y="23"/>
                    </a:lnTo>
                    <a:lnTo>
                      <a:pt x="109" y="31"/>
                    </a:lnTo>
                    <a:lnTo>
                      <a:pt x="97" y="34"/>
                    </a:lnTo>
                    <a:lnTo>
                      <a:pt x="94" y="32"/>
                    </a:lnTo>
                    <a:lnTo>
                      <a:pt x="91" y="34"/>
                    </a:lnTo>
                    <a:lnTo>
                      <a:pt x="86" y="34"/>
                    </a:lnTo>
                    <a:lnTo>
                      <a:pt x="86" y="32"/>
                    </a:lnTo>
                    <a:lnTo>
                      <a:pt x="81" y="31"/>
                    </a:lnTo>
                    <a:lnTo>
                      <a:pt x="79" y="34"/>
                    </a:lnTo>
                    <a:lnTo>
                      <a:pt x="65" y="39"/>
                    </a:lnTo>
                    <a:lnTo>
                      <a:pt x="62" y="43"/>
                    </a:lnTo>
                    <a:lnTo>
                      <a:pt x="47" y="46"/>
                    </a:lnTo>
                    <a:lnTo>
                      <a:pt x="40" y="46"/>
                    </a:lnTo>
                    <a:lnTo>
                      <a:pt x="32" y="39"/>
                    </a:lnTo>
                    <a:lnTo>
                      <a:pt x="41" y="38"/>
                    </a:lnTo>
                    <a:lnTo>
                      <a:pt x="44" y="35"/>
                    </a:lnTo>
                    <a:lnTo>
                      <a:pt x="48" y="35"/>
                    </a:lnTo>
                    <a:lnTo>
                      <a:pt x="58" y="34"/>
                    </a:lnTo>
                    <a:lnTo>
                      <a:pt x="61" y="30"/>
                    </a:lnTo>
                    <a:lnTo>
                      <a:pt x="61" y="29"/>
                    </a:lnTo>
                    <a:lnTo>
                      <a:pt x="54" y="30"/>
                    </a:lnTo>
                    <a:lnTo>
                      <a:pt x="50" y="31"/>
                    </a:lnTo>
                    <a:lnTo>
                      <a:pt x="45" y="30"/>
                    </a:lnTo>
                    <a:lnTo>
                      <a:pt x="40" y="32"/>
                    </a:lnTo>
                    <a:lnTo>
                      <a:pt x="35" y="31"/>
                    </a:lnTo>
                    <a:lnTo>
                      <a:pt x="35" y="28"/>
                    </a:lnTo>
                    <a:lnTo>
                      <a:pt x="40" y="27"/>
                    </a:lnTo>
                    <a:lnTo>
                      <a:pt x="37" y="26"/>
                    </a:lnTo>
                    <a:lnTo>
                      <a:pt x="28" y="28"/>
                    </a:lnTo>
                    <a:lnTo>
                      <a:pt x="32" y="31"/>
                    </a:lnTo>
                    <a:lnTo>
                      <a:pt x="26" y="33"/>
                    </a:lnTo>
                    <a:lnTo>
                      <a:pt x="22" y="31"/>
                    </a:lnTo>
                    <a:lnTo>
                      <a:pt x="20" y="33"/>
                    </a:lnTo>
                    <a:lnTo>
                      <a:pt x="15" y="32"/>
                    </a:lnTo>
                    <a:lnTo>
                      <a:pt x="12" y="28"/>
                    </a:lnTo>
                    <a:lnTo>
                      <a:pt x="5" y="29"/>
                    </a:lnTo>
                    <a:lnTo>
                      <a:pt x="0" y="27"/>
                    </a:lnTo>
                    <a:lnTo>
                      <a:pt x="3" y="24"/>
                    </a:lnTo>
                    <a:lnTo>
                      <a:pt x="15" y="23"/>
                    </a:lnTo>
                    <a:lnTo>
                      <a:pt x="22" y="21"/>
                    </a:lnTo>
                    <a:lnTo>
                      <a:pt x="20" y="20"/>
                    </a:lnTo>
                    <a:lnTo>
                      <a:pt x="11" y="21"/>
                    </a:lnTo>
                    <a:lnTo>
                      <a:pt x="7" y="19"/>
                    </a:lnTo>
                    <a:lnTo>
                      <a:pt x="12" y="17"/>
                    </a:lnTo>
                    <a:lnTo>
                      <a:pt x="18" y="17"/>
                    </a:lnTo>
                    <a:lnTo>
                      <a:pt x="23" y="16"/>
                    </a:lnTo>
                    <a:lnTo>
                      <a:pt x="20" y="15"/>
                    </a:lnTo>
                    <a:lnTo>
                      <a:pt x="12" y="15"/>
                    </a:lnTo>
                    <a:lnTo>
                      <a:pt x="11" y="13"/>
                    </a:lnTo>
                    <a:lnTo>
                      <a:pt x="14" y="10"/>
                    </a:lnTo>
                    <a:lnTo>
                      <a:pt x="19" y="10"/>
                    </a:lnTo>
                    <a:lnTo>
                      <a:pt x="25" y="11"/>
                    </a:lnTo>
                    <a:lnTo>
                      <a:pt x="25" y="10"/>
                    </a:lnTo>
                    <a:lnTo>
                      <a:pt x="20" y="7"/>
                    </a:lnTo>
                    <a:lnTo>
                      <a:pt x="24" y="6"/>
                    </a:lnTo>
                    <a:lnTo>
                      <a:pt x="32" y="7"/>
                    </a:lnTo>
                    <a:lnTo>
                      <a:pt x="34" y="10"/>
                    </a:lnTo>
                    <a:lnTo>
                      <a:pt x="46" y="10"/>
                    </a:lnTo>
                    <a:lnTo>
                      <a:pt x="57" y="18"/>
                    </a:lnTo>
                    <a:lnTo>
                      <a:pt x="59" y="21"/>
                    </a:lnTo>
                    <a:lnTo>
                      <a:pt x="69" y="22"/>
                    </a:lnTo>
                    <a:lnTo>
                      <a:pt x="77" y="25"/>
                    </a:lnTo>
                    <a:lnTo>
                      <a:pt x="82" y="23"/>
                    </a:lnTo>
                    <a:lnTo>
                      <a:pt x="81" y="19"/>
                    </a:lnTo>
                    <a:lnTo>
                      <a:pt x="73" y="19"/>
                    </a:lnTo>
                    <a:lnTo>
                      <a:pt x="71" y="17"/>
                    </a:lnTo>
                    <a:lnTo>
                      <a:pt x="79" y="14"/>
                    </a:lnTo>
                    <a:lnTo>
                      <a:pt x="77" y="11"/>
                    </a:lnTo>
                    <a:lnTo>
                      <a:pt x="68" y="10"/>
                    </a:lnTo>
                    <a:lnTo>
                      <a:pt x="67" y="8"/>
                    </a:lnTo>
                    <a:lnTo>
                      <a:pt x="69" y="7"/>
                    </a:lnTo>
                    <a:lnTo>
                      <a:pt x="76" y="6"/>
                    </a:lnTo>
                    <a:lnTo>
                      <a:pt x="76"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7" name="Freeform 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69" y="1753"/>
                <a:ext cx="7" cy="12"/>
              </a:xfrm>
              <a:custGeom>
                <a:avLst/>
                <a:gdLst>
                  <a:gd fmla="*/ 4 w 7" name="T0"/>
                  <a:gd fmla="*/ 1 h 12" name="T1"/>
                  <a:gd fmla="*/ 7 w 7" name="T2"/>
                  <a:gd fmla="*/ 0 h 12" name="T3"/>
                  <a:gd fmla="*/ 7 w 7" name="T4"/>
                  <a:gd fmla="*/ 3 h 12" name="T5"/>
                  <a:gd fmla="*/ 5 w 7" name="T6"/>
                  <a:gd fmla="*/ 9 h 12" name="T7"/>
                  <a:gd fmla="*/ 2 w 7" name="T8"/>
                  <a:gd fmla="*/ 12 h 12" name="T9"/>
                  <a:gd fmla="*/ 0 w 7" name="T10"/>
                  <a:gd fmla="*/ 9 h 12" name="T11"/>
                  <a:gd fmla="*/ 3 w 7" name="T12"/>
                  <a:gd fmla="*/ 6 h 12" name="T13"/>
                  <a:gd fmla="*/ 4 w 7" name="T14"/>
                  <a:gd fmla="*/ 1 h 12" name="T15"/>
                  <a:gd fmla="*/ 0 60000 65536" name="T16"/>
                  <a:gd fmla="*/ 0 60000 65536" name="T17"/>
                  <a:gd fmla="*/ 0 60000 65536" name="T18"/>
                  <a:gd fmla="*/ 0 60000 65536" name="T19"/>
                  <a:gd fmla="*/ 0 60000 65536" name="T20"/>
                  <a:gd fmla="*/ 0 60000 65536" name="T21"/>
                  <a:gd fmla="*/ 0 60000 65536" name="T22"/>
                  <a:gd fmla="*/ 0 60000 65536" name="T23"/>
                  <a:gd fmla="*/ 0 w 7" name="T24"/>
                  <a:gd fmla="*/ 0 h 12" name="T25"/>
                  <a:gd fmla="*/ 7 w 7" name="T26"/>
                  <a:gd fmla="*/ 12 h 12"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2" w="7">
                    <a:moveTo>
                      <a:pt x="4" y="1"/>
                    </a:moveTo>
                    <a:lnTo>
                      <a:pt x="7" y="0"/>
                    </a:lnTo>
                    <a:lnTo>
                      <a:pt x="7" y="3"/>
                    </a:lnTo>
                    <a:lnTo>
                      <a:pt x="5" y="9"/>
                    </a:lnTo>
                    <a:lnTo>
                      <a:pt x="2" y="12"/>
                    </a:lnTo>
                    <a:lnTo>
                      <a:pt x="0" y="9"/>
                    </a:lnTo>
                    <a:lnTo>
                      <a:pt x="3" y="6"/>
                    </a:lnTo>
                    <a:lnTo>
                      <a:pt x="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8" name="Freeform 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51" y="1811"/>
                <a:ext cx="10" cy="8"/>
              </a:xfrm>
              <a:custGeom>
                <a:avLst/>
                <a:gdLst>
                  <a:gd fmla="*/ 0 w 10" name="T0"/>
                  <a:gd fmla="*/ 2 h 8" name="T1"/>
                  <a:gd fmla="*/ 3 w 10" name="T2"/>
                  <a:gd fmla="*/ 0 h 8" name="T3"/>
                  <a:gd fmla="*/ 7 w 10" name="T4"/>
                  <a:gd fmla="*/ 0 h 8" name="T5"/>
                  <a:gd fmla="*/ 10 w 10" name="T6"/>
                  <a:gd fmla="*/ 4 h 8" name="T7"/>
                  <a:gd fmla="*/ 10 w 10" name="T8"/>
                  <a:gd fmla="*/ 8 h 8" name="T9"/>
                  <a:gd fmla="*/ 6 w 10" name="T10"/>
                  <a:gd fmla="*/ 8 h 8" name="T11"/>
                  <a:gd fmla="*/ 4 w 10" name="T12"/>
                  <a:gd fmla="*/ 5 h 8" name="T13"/>
                  <a:gd fmla="*/ 0 w 10" name="T14"/>
                  <a:gd fmla="*/ 4 h 8" name="T15"/>
                  <a:gd fmla="*/ 0 w 10" name="T16"/>
                  <a:gd fmla="*/ 2 h 8"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0" name="T27"/>
                  <a:gd fmla="*/ 0 h 8" name="T28"/>
                  <a:gd fmla="*/ 10 w 10" name="T29"/>
                  <a:gd fmla="*/ 8 h 8"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8" w="10">
                    <a:moveTo>
                      <a:pt x="0" y="2"/>
                    </a:moveTo>
                    <a:lnTo>
                      <a:pt x="3" y="0"/>
                    </a:lnTo>
                    <a:lnTo>
                      <a:pt x="7" y="0"/>
                    </a:lnTo>
                    <a:lnTo>
                      <a:pt x="10" y="4"/>
                    </a:lnTo>
                    <a:lnTo>
                      <a:pt x="10" y="8"/>
                    </a:lnTo>
                    <a:lnTo>
                      <a:pt x="6" y="8"/>
                    </a:lnTo>
                    <a:lnTo>
                      <a:pt x="4" y="5"/>
                    </a:lnTo>
                    <a:lnTo>
                      <a:pt x="0"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49" name="Freeform 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23" y="1326"/>
                <a:ext cx="26" cy="5"/>
              </a:xfrm>
              <a:custGeom>
                <a:avLst/>
                <a:gdLst>
                  <a:gd fmla="*/ 0 w 26" name="T0"/>
                  <a:gd fmla="*/ 1 h 5" name="T1"/>
                  <a:gd fmla="*/ 4 w 26" name="T2"/>
                  <a:gd fmla="*/ 0 h 5" name="T3"/>
                  <a:gd fmla="*/ 14 w 26" name="T4"/>
                  <a:gd fmla="*/ 1 h 5" name="T5"/>
                  <a:gd fmla="*/ 21 w 26" name="T6"/>
                  <a:gd fmla="*/ 0 h 5" name="T7"/>
                  <a:gd fmla="*/ 26 w 26" name="T8"/>
                  <a:gd fmla="*/ 0 h 5" name="T9"/>
                  <a:gd fmla="*/ 21 w 26" name="T10"/>
                  <a:gd fmla="*/ 5 h 5" name="T11"/>
                  <a:gd fmla="*/ 4 w 26" name="T12"/>
                  <a:gd fmla="*/ 4 h 5" name="T13"/>
                  <a:gd fmla="*/ 0 w 26" name="T14"/>
                  <a:gd fmla="*/ 4 h 5" name="T15"/>
                  <a:gd fmla="*/ 0 w 26" name="T16"/>
                  <a:gd fmla="*/ 1 h 5"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6" name="T27"/>
                  <a:gd fmla="*/ 0 h 5" name="T28"/>
                  <a:gd fmla="*/ 26 w 26" name="T29"/>
                  <a:gd fmla="*/ 5 h 5"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5" w="26">
                    <a:moveTo>
                      <a:pt x="0" y="1"/>
                    </a:moveTo>
                    <a:lnTo>
                      <a:pt x="4" y="0"/>
                    </a:lnTo>
                    <a:lnTo>
                      <a:pt x="14" y="1"/>
                    </a:lnTo>
                    <a:lnTo>
                      <a:pt x="21" y="0"/>
                    </a:lnTo>
                    <a:lnTo>
                      <a:pt x="26" y="0"/>
                    </a:lnTo>
                    <a:lnTo>
                      <a:pt x="21" y="5"/>
                    </a:lnTo>
                    <a:lnTo>
                      <a:pt x="4" y="4"/>
                    </a:lnTo>
                    <a:lnTo>
                      <a:pt x="0"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0" name="Freeform 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77" y="1486"/>
                <a:ext cx="11" cy="4"/>
              </a:xfrm>
              <a:custGeom>
                <a:avLst/>
                <a:gdLst>
                  <a:gd fmla="*/ 8 w 11" name="T0"/>
                  <a:gd fmla="*/ 0 h 4" name="T1"/>
                  <a:gd fmla="*/ 11 w 11" name="T2"/>
                  <a:gd fmla="*/ 1 h 4" name="T3"/>
                  <a:gd fmla="*/ 3 w 11" name="T4"/>
                  <a:gd fmla="*/ 4 h 4" name="T5"/>
                  <a:gd fmla="*/ 0 w 11" name="T6"/>
                  <a:gd fmla="*/ 4 h 4" name="T7"/>
                  <a:gd fmla="*/ 0 w 11" name="T8"/>
                  <a:gd fmla="*/ 3 h 4" name="T9"/>
                  <a:gd fmla="*/ 8 w 11" name="T10"/>
                  <a:gd fmla="*/ 0 h 4" name="T11"/>
                  <a:gd fmla="*/ 0 60000 65536" name="T12"/>
                  <a:gd fmla="*/ 0 60000 65536" name="T13"/>
                  <a:gd fmla="*/ 0 60000 65536" name="T14"/>
                  <a:gd fmla="*/ 0 60000 65536" name="T15"/>
                  <a:gd fmla="*/ 0 60000 65536" name="T16"/>
                  <a:gd fmla="*/ 0 60000 65536" name="T17"/>
                  <a:gd fmla="*/ 0 w 11" name="T18"/>
                  <a:gd fmla="*/ 0 h 4" name="T19"/>
                  <a:gd fmla="*/ 11 w 11"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1">
                    <a:moveTo>
                      <a:pt x="8" y="0"/>
                    </a:moveTo>
                    <a:lnTo>
                      <a:pt x="11" y="1"/>
                    </a:lnTo>
                    <a:lnTo>
                      <a:pt x="3" y="4"/>
                    </a:lnTo>
                    <a:lnTo>
                      <a:pt x="0" y="4"/>
                    </a:lnTo>
                    <a:lnTo>
                      <a:pt x="0" y="3"/>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1" name="Freeform 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64" y="1486"/>
                <a:ext cx="9" cy="4"/>
              </a:xfrm>
              <a:custGeom>
                <a:avLst/>
                <a:gdLst>
                  <a:gd fmla="*/ 9 w 9" name="T0"/>
                  <a:gd fmla="*/ 0 h 4" name="T1"/>
                  <a:gd fmla="*/ 9 w 9" name="T2"/>
                  <a:gd fmla="*/ 2 h 4" name="T3"/>
                  <a:gd fmla="*/ 3 w 9" name="T4"/>
                  <a:gd fmla="*/ 4 h 4" name="T5"/>
                  <a:gd fmla="*/ 0 w 9" name="T6"/>
                  <a:gd fmla="*/ 3 h 4" name="T7"/>
                  <a:gd fmla="*/ 2 w 9" name="T8"/>
                  <a:gd fmla="*/ 1 h 4" name="T9"/>
                  <a:gd fmla="*/ 9 w 9" name="T10"/>
                  <a:gd fmla="*/ 0 h 4" name="T11"/>
                  <a:gd fmla="*/ 0 60000 65536" name="T12"/>
                  <a:gd fmla="*/ 0 60000 65536" name="T13"/>
                  <a:gd fmla="*/ 0 60000 65536" name="T14"/>
                  <a:gd fmla="*/ 0 60000 65536" name="T15"/>
                  <a:gd fmla="*/ 0 60000 65536" name="T16"/>
                  <a:gd fmla="*/ 0 60000 65536" name="T17"/>
                  <a:gd fmla="*/ 0 w 9" name="T18"/>
                  <a:gd fmla="*/ 0 h 4" name="T19"/>
                  <a:gd fmla="*/ 9 w 9"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9">
                    <a:moveTo>
                      <a:pt x="9" y="0"/>
                    </a:moveTo>
                    <a:lnTo>
                      <a:pt x="9" y="2"/>
                    </a:lnTo>
                    <a:lnTo>
                      <a:pt x="3" y="4"/>
                    </a:lnTo>
                    <a:lnTo>
                      <a:pt x="0" y="3"/>
                    </a:lnTo>
                    <a:lnTo>
                      <a:pt x="2" y="1"/>
                    </a:lnTo>
                    <a:lnTo>
                      <a:pt x="9"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2" name="Freeform 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91" y="1491"/>
                <a:ext cx="5" cy="5"/>
              </a:xfrm>
              <a:custGeom>
                <a:avLst/>
                <a:gdLst>
                  <a:gd fmla="*/ 1 w 5" name="T0"/>
                  <a:gd fmla="*/ 5 h 5" name="T1"/>
                  <a:gd fmla="*/ 0 w 5" name="T2"/>
                  <a:gd fmla="*/ 2 h 5" name="T3"/>
                  <a:gd fmla="*/ 1 w 5" name="T4"/>
                  <a:gd fmla="*/ 0 h 5" name="T5"/>
                  <a:gd fmla="*/ 3 w 5" name="T6"/>
                  <a:gd fmla="*/ 1 h 5" name="T7"/>
                  <a:gd fmla="*/ 5 w 5" name="T8"/>
                  <a:gd fmla="*/ 2 h 5" name="T9"/>
                  <a:gd fmla="*/ 1 w 5" name="T10"/>
                  <a:gd fmla="*/ 5 h 5" name="T11"/>
                  <a:gd fmla="*/ 0 60000 65536" name="T12"/>
                  <a:gd fmla="*/ 0 60000 65536" name="T13"/>
                  <a:gd fmla="*/ 0 60000 65536" name="T14"/>
                  <a:gd fmla="*/ 0 60000 65536" name="T15"/>
                  <a:gd fmla="*/ 0 60000 65536" name="T16"/>
                  <a:gd fmla="*/ 0 60000 65536" name="T17"/>
                  <a:gd fmla="*/ 0 w 5" name="T18"/>
                  <a:gd fmla="*/ 0 h 5" name="T19"/>
                  <a:gd fmla="*/ 5 w 5"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5">
                    <a:moveTo>
                      <a:pt x="1" y="5"/>
                    </a:moveTo>
                    <a:lnTo>
                      <a:pt x="0" y="2"/>
                    </a:lnTo>
                    <a:lnTo>
                      <a:pt x="1" y="0"/>
                    </a:lnTo>
                    <a:lnTo>
                      <a:pt x="3" y="1"/>
                    </a:lnTo>
                    <a:lnTo>
                      <a:pt x="5" y="2"/>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3" name="Freeform 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69" y="1493"/>
                <a:ext cx="14" cy="8"/>
              </a:xfrm>
              <a:custGeom>
                <a:avLst/>
                <a:gdLst>
                  <a:gd fmla="*/ 6 w 14" name="T0"/>
                  <a:gd fmla="*/ 1 h 8" name="T1"/>
                  <a:gd fmla="*/ 10 w 14" name="T2"/>
                  <a:gd fmla="*/ 0 h 8" name="T3"/>
                  <a:gd fmla="*/ 13 w 14" name="T4"/>
                  <a:gd fmla="*/ 0 h 8" name="T5"/>
                  <a:gd fmla="*/ 14 w 14" name="T6"/>
                  <a:gd fmla="*/ 4 h 8" name="T7"/>
                  <a:gd fmla="*/ 7 w 14" name="T8"/>
                  <a:gd fmla="*/ 8 h 8" name="T9"/>
                  <a:gd fmla="*/ 0 w 14" name="T10"/>
                  <a:gd fmla="*/ 8 h 8" name="T11"/>
                  <a:gd fmla="*/ 0 w 14" name="T12"/>
                  <a:gd fmla="*/ 6 h 8" name="T13"/>
                  <a:gd fmla="*/ 6 w 14" name="T14"/>
                  <a:gd fmla="*/ 4 h 8" name="T15"/>
                  <a:gd fmla="*/ 6 w 14" name="T16"/>
                  <a:gd fmla="*/ 1 h 8"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4" name="T27"/>
                  <a:gd fmla="*/ 0 h 8" name="T28"/>
                  <a:gd fmla="*/ 14 w 14" name="T29"/>
                  <a:gd fmla="*/ 8 h 8"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8" w="14">
                    <a:moveTo>
                      <a:pt x="6" y="1"/>
                    </a:moveTo>
                    <a:lnTo>
                      <a:pt x="10" y="0"/>
                    </a:lnTo>
                    <a:lnTo>
                      <a:pt x="13" y="0"/>
                    </a:lnTo>
                    <a:lnTo>
                      <a:pt x="14" y="4"/>
                    </a:lnTo>
                    <a:lnTo>
                      <a:pt x="7" y="8"/>
                    </a:lnTo>
                    <a:lnTo>
                      <a:pt x="0" y="8"/>
                    </a:lnTo>
                    <a:lnTo>
                      <a:pt x="0" y="6"/>
                    </a:lnTo>
                    <a:lnTo>
                      <a:pt x="6" y="4"/>
                    </a:lnTo>
                    <a:lnTo>
                      <a:pt x="6"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4" name="Freeform 1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76" y="1505"/>
                <a:ext cx="3" cy="4"/>
              </a:xfrm>
              <a:custGeom>
                <a:avLst/>
                <a:gdLst>
                  <a:gd fmla="*/ 0 w 3" name="T0"/>
                  <a:gd fmla="*/ 3 h 4" name="T1"/>
                  <a:gd fmla="*/ 0 w 3" name="T2"/>
                  <a:gd fmla="*/ 0 h 4" name="T3"/>
                  <a:gd fmla="*/ 3 w 3" name="T4"/>
                  <a:gd fmla="*/ 0 h 4" name="T5"/>
                  <a:gd fmla="*/ 3 w 3" name="T6"/>
                  <a:gd fmla="*/ 4 h 4" name="T7"/>
                  <a:gd fmla="*/ 0 w 3" name="T8"/>
                  <a:gd fmla="*/ 3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0" y="3"/>
                    </a:moveTo>
                    <a:lnTo>
                      <a:pt x="0" y="0"/>
                    </a:lnTo>
                    <a:lnTo>
                      <a:pt x="3" y="0"/>
                    </a:lnTo>
                    <a:lnTo>
                      <a:pt x="3"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5" name="Freeform 1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04" y="1514"/>
                <a:ext cx="5" cy="4"/>
              </a:xfrm>
              <a:custGeom>
                <a:avLst/>
                <a:gdLst>
                  <a:gd fmla="*/ 4 w 5" name="T0"/>
                  <a:gd fmla="*/ 0 h 4" name="T1"/>
                  <a:gd fmla="*/ 5 w 5" name="T2"/>
                  <a:gd fmla="*/ 2 h 4" name="T3"/>
                  <a:gd fmla="*/ 2 w 5" name="T4"/>
                  <a:gd fmla="*/ 4 h 4" name="T5"/>
                  <a:gd fmla="*/ 0 w 5" name="T6"/>
                  <a:gd fmla="*/ 3 h 4" name="T7"/>
                  <a:gd fmla="*/ 0 w 5" name="T8"/>
                  <a:gd fmla="*/ 1 h 4" name="T9"/>
                  <a:gd fmla="*/ 4 w 5" name="T10"/>
                  <a:gd fmla="*/ 0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4" y="0"/>
                    </a:moveTo>
                    <a:lnTo>
                      <a:pt x="5" y="2"/>
                    </a:lnTo>
                    <a:lnTo>
                      <a:pt x="2" y="4"/>
                    </a:lnTo>
                    <a:lnTo>
                      <a:pt x="0" y="3"/>
                    </a:lnTo>
                    <a:lnTo>
                      <a:pt x="0" y="1"/>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6" name="Freeform 1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28" y="1550"/>
                <a:ext cx="7" cy="7"/>
              </a:xfrm>
              <a:custGeom>
                <a:avLst/>
                <a:gdLst>
                  <a:gd fmla="*/ 1 w 7" name="T0"/>
                  <a:gd fmla="*/ 0 h 7" name="T1"/>
                  <a:gd fmla="*/ 4 w 7" name="T2"/>
                  <a:gd fmla="*/ 3 h 7" name="T3"/>
                  <a:gd fmla="*/ 7 w 7" name="T4"/>
                  <a:gd fmla="*/ 4 h 7" name="T5"/>
                  <a:gd fmla="*/ 7 w 7" name="T6"/>
                  <a:gd fmla="*/ 7 h 7" name="T7"/>
                  <a:gd fmla="*/ 4 w 7" name="T8"/>
                  <a:gd fmla="*/ 7 h 7" name="T9"/>
                  <a:gd fmla="*/ 0 w 7" name="T10"/>
                  <a:gd fmla="*/ 2 h 7" name="T11"/>
                  <a:gd fmla="*/ 1 w 7" name="T12"/>
                  <a:gd fmla="*/ 0 h 7" name="T13"/>
                  <a:gd fmla="*/ 0 60000 65536" name="T14"/>
                  <a:gd fmla="*/ 0 60000 65536" name="T15"/>
                  <a:gd fmla="*/ 0 60000 65536" name="T16"/>
                  <a:gd fmla="*/ 0 60000 65536" name="T17"/>
                  <a:gd fmla="*/ 0 60000 65536" name="T18"/>
                  <a:gd fmla="*/ 0 60000 65536" name="T19"/>
                  <a:gd fmla="*/ 0 60000 65536" name="T20"/>
                  <a:gd fmla="*/ 0 w 7" name="T21"/>
                  <a:gd fmla="*/ 0 h 7" name="T22"/>
                  <a:gd fmla="*/ 7 w 7"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7">
                    <a:moveTo>
                      <a:pt x="1" y="0"/>
                    </a:moveTo>
                    <a:lnTo>
                      <a:pt x="4" y="3"/>
                    </a:lnTo>
                    <a:lnTo>
                      <a:pt x="7" y="4"/>
                    </a:lnTo>
                    <a:lnTo>
                      <a:pt x="7" y="7"/>
                    </a:lnTo>
                    <a:lnTo>
                      <a:pt x="4" y="7"/>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7" name="Freeform 1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22" y="1551"/>
                <a:ext cx="5" cy="10"/>
              </a:xfrm>
              <a:custGeom>
                <a:avLst/>
                <a:gdLst>
                  <a:gd fmla="*/ 0 w 5" name="T0"/>
                  <a:gd fmla="*/ 2 h 10" name="T1"/>
                  <a:gd fmla="*/ 2 w 5" name="T2"/>
                  <a:gd fmla="*/ 0 h 10" name="T3"/>
                  <a:gd fmla="*/ 3 w 5" name="T4"/>
                  <a:gd fmla="*/ 2 h 10" name="T5"/>
                  <a:gd fmla="*/ 5 w 5" name="T6"/>
                  <a:gd fmla="*/ 10 h 10" name="T7"/>
                  <a:gd fmla="*/ 2 w 5" name="T8"/>
                  <a:gd fmla="*/ 10 h 10" name="T9"/>
                  <a:gd fmla="*/ 0 w 5" name="T10"/>
                  <a:gd fmla="*/ 2 h 10" name="T11"/>
                  <a:gd fmla="*/ 0 60000 65536" name="T12"/>
                  <a:gd fmla="*/ 0 60000 65536" name="T13"/>
                  <a:gd fmla="*/ 0 60000 65536" name="T14"/>
                  <a:gd fmla="*/ 0 60000 65536" name="T15"/>
                  <a:gd fmla="*/ 0 60000 65536" name="T16"/>
                  <a:gd fmla="*/ 0 60000 65536" name="T17"/>
                  <a:gd fmla="*/ 0 w 5" name="T18"/>
                  <a:gd fmla="*/ 0 h 10" name="T19"/>
                  <a:gd fmla="*/ 5 w 5" name="T20"/>
                  <a:gd fmla="*/ 10 h 10" name="T21"/>
                </a:gdLst>
                <a:ahLst/>
                <a:cxnLst>
                  <a:cxn ang="T12">
                    <a:pos x="T0" y="T1"/>
                  </a:cxn>
                  <a:cxn ang="T13">
                    <a:pos x="T2" y="T3"/>
                  </a:cxn>
                  <a:cxn ang="T14">
                    <a:pos x="T4" y="T5"/>
                  </a:cxn>
                  <a:cxn ang="T15">
                    <a:pos x="T6" y="T7"/>
                  </a:cxn>
                  <a:cxn ang="T16">
                    <a:pos x="T8" y="T9"/>
                  </a:cxn>
                  <a:cxn ang="T17">
                    <a:pos x="T10" y="T11"/>
                  </a:cxn>
                </a:cxnLst>
                <a:rect b="T21" l="T18" r="T20" t="T19"/>
                <a:pathLst>
                  <a:path h="10" w="5">
                    <a:moveTo>
                      <a:pt x="0" y="2"/>
                    </a:moveTo>
                    <a:lnTo>
                      <a:pt x="2" y="0"/>
                    </a:lnTo>
                    <a:lnTo>
                      <a:pt x="3" y="2"/>
                    </a:lnTo>
                    <a:lnTo>
                      <a:pt x="5" y="10"/>
                    </a:lnTo>
                    <a:lnTo>
                      <a:pt x="2" y="1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8" name="Freeform 1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03" y="1557"/>
                <a:ext cx="60" cy="63"/>
              </a:xfrm>
              <a:custGeom>
                <a:avLst/>
                <a:gdLst>
                  <a:gd fmla="*/ 10 w 60" name="T0"/>
                  <a:gd fmla="*/ 4 h 63" name="T1"/>
                  <a:gd fmla="*/ 12 w 60" name="T2"/>
                  <a:gd fmla="*/ 0 h 63" name="T3"/>
                  <a:gd fmla="*/ 15 w 60" name="T4"/>
                  <a:gd fmla="*/ 1 h 63" name="T5"/>
                  <a:gd fmla="*/ 17 w 60" name="T6"/>
                  <a:gd fmla="*/ 9 h 63" name="T7"/>
                  <a:gd fmla="*/ 21 w 60" name="T8"/>
                  <a:gd fmla="*/ 14 h 63" name="T9"/>
                  <a:gd fmla="*/ 24 w 60" name="T10"/>
                  <a:gd fmla="*/ 12 h 63" name="T11"/>
                  <a:gd fmla="*/ 32 w 60" name="T12"/>
                  <a:gd fmla="*/ 16 h 63" name="T13"/>
                  <a:gd fmla="*/ 36 w 60" name="T14"/>
                  <a:gd fmla="*/ 21 h 63" name="T15"/>
                  <a:gd fmla="*/ 47 w 60" name="T16"/>
                  <a:gd fmla="*/ 26 h 63" name="T17"/>
                  <a:gd fmla="*/ 49 w 60" name="T18"/>
                  <a:gd fmla="*/ 34 h 63" name="T19"/>
                  <a:gd fmla="*/ 47 w 60" name="T20"/>
                  <a:gd fmla="*/ 42 h 63" name="T21"/>
                  <a:gd fmla="*/ 59 w 60" name="T22"/>
                  <a:gd fmla="*/ 45 h 63" name="T23"/>
                  <a:gd fmla="*/ 60 w 60" name="T24"/>
                  <a:gd fmla="*/ 47 h 63" name="T25"/>
                  <a:gd fmla="*/ 59 w 60" name="T26"/>
                  <a:gd fmla="*/ 53 h 63" name="T27"/>
                  <a:gd fmla="*/ 47 w 60" name="T28"/>
                  <a:gd fmla="*/ 53 h 63" name="T29"/>
                  <a:gd fmla="*/ 42 w 60" name="T30"/>
                  <a:gd fmla="*/ 50 h 63" name="T31"/>
                  <a:gd fmla="*/ 41 w 60" name="T32"/>
                  <a:gd fmla="*/ 45 h 63" name="T33"/>
                  <a:gd fmla="*/ 38 w 60" name="T34"/>
                  <a:gd fmla="*/ 42 h 63" name="T35"/>
                  <a:gd fmla="*/ 34 w 60" name="T36"/>
                  <a:gd fmla="*/ 43 h 63" name="T37"/>
                  <a:gd fmla="*/ 30 w 60" name="T38"/>
                  <a:gd fmla="*/ 50 h 63" name="T39"/>
                  <a:gd fmla="*/ 26 w 60" name="T40"/>
                  <a:gd fmla="*/ 51 h 63" name="T41"/>
                  <a:gd fmla="*/ 19 w 60" name="T42"/>
                  <a:gd fmla="*/ 60 h 63" name="T43"/>
                  <a:gd fmla="*/ 14 w 60" name="T44"/>
                  <a:gd fmla="*/ 63 h 63" name="T45"/>
                  <a:gd fmla="*/ 13 w 60" name="T46"/>
                  <a:gd fmla="*/ 51 h 63" name="T47"/>
                  <a:gd fmla="*/ 1 w 60" name="T48"/>
                  <a:gd fmla="*/ 50 h 63" name="T49"/>
                  <a:gd fmla="*/ 0 w 60" name="T50"/>
                  <a:gd fmla="*/ 47 h 63" name="T51"/>
                  <a:gd fmla="*/ 9 w 60" name="T52"/>
                  <a:gd fmla="*/ 27 h 63" name="T53"/>
                  <a:gd fmla="*/ 9 w 60" name="T54"/>
                  <a:gd fmla="*/ 9 h 63" name="T55"/>
                  <a:gd fmla="*/ 10 w 60" name="T56"/>
                  <a:gd fmla="*/ 4 h 63"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w 60" name="T87"/>
                  <a:gd fmla="*/ 0 h 63" name="T88"/>
                  <a:gd fmla="*/ 60 w 60" name="T89"/>
                  <a:gd fmla="*/ 63 h 63" name="T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b="T90" l="T87" r="T89" t="T88"/>
                <a:pathLst>
                  <a:path h="63" w="60">
                    <a:moveTo>
                      <a:pt x="10" y="4"/>
                    </a:moveTo>
                    <a:lnTo>
                      <a:pt x="12" y="0"/>
                    </a:lnTo>
                    <a:lnTo>
                      <a:pt x="15" y="1"/>
                    </a:lnTo>
                    <a:lnTo>
                      <a:pt x="17" y="9"/>
                    </a:lnTo>
                    <a:lnTo>
                      <a:pt x="21" y="14"/>
                    </a:lnTo>
                    <a:lnTo>
                      <a:pt x="24" y="12"/>
                    </a:lnTo>
                    <a:lnTo>
                      <a:pt x="32" y="16"/>
                    </a:lnTo>
                    <a:lnTo>
                      <a:pt x="36" y="21"/>
                    </a:lnTo>
                    <a:lnTo>
                      <a:pt x="47" y="26"/>
                    </a:lnTo>
                    <a:lnTo>
                      <a:pt x="49" y="34"/>
                    </a:lnTo>
                    <a:lnTo>
                      <a:pt x="47" y="42"/>
                    </a:lnTo>
                    <a:lnTo>
                      <a:pt x="59" y="45"/>
                    </a:lnTo>
                    <a:lnTo>
                      <a:pt x="60" y="47"/>
                    </a:lnTo>
                    <a:lnTo>
                      <a:pt x="59" y="53"/>
                    </a:lnTo>
                    <a:lnTo>
                      <a:pt x="47" y="53"/>
                    </a:lnTo>
                    <a:lnTo>
                      <a:pt x="42" y="50"/>
                    </a:lnTo>
                    <a:lnTo>
                      <a:pt x="41" y="45"/>
                    </a:lnTo>
                    <a:lnTo>
                      <a:pt x="38" y="42"/>
                    </a:lnTo>
                    <a:lnTo>
                      <a:pt x="34" y="43"/>
                    </a:lnTo>
                    <a:lnTo>
                      <a:pt x="30" y="50"/>
                    </a:lnTo>
                    <a:lnTo>
                      <a:pt x="26" y="51"/>
                    </a:lnTo>
                    <a:lnTo>
                      <a:pt x="19" y="60"/>
                    </a:lnTo>
                    <a:lnTo>
                      <a:pt x="14" y="63"/>
                    </a:lnTo>
                    <a:lnTo>
                      <a:pt x="13" y="51"/>
                    </a:lnTo>
                    <a:lnTo>
                      <a:pt x="1" y="50"/>
                    </a:lnTo>
                    <a:lnTo>
                      <a:pt x="0" y="47"/>
                    </a:lnTo>
                    <a:lnTo>
                      <a:pt x="9" y="27"/>
                    </a:lnTo>
                    <a:lnTo>
                      <a:pt x="9" y="9"/>
                    </a:lnTo>
                    <a:lnTo>
                      <a:pt x="1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59" name="Freeform 1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35" y="1622"/>
                <a:ext cx="15" cy="14"/>
              </a:xfrm>
              <a:custGeom>
                <a:avLst/>
                <a:gdLst>
                  <a:gd fmla="*/ 15 w 15" name="T0"/>
                  <a:gd fmla="*/ 0 h 14" name="T1"/>
                  <a:gd fmla="*/ 14 w 15" name="T2"/>
                  <a:gd fmla="*/ 5 h 14" name="T3"/>
                  <a:gd fmla="*/ 6 w 15" name="T4"/>
                  <a:gd fmla="*/ 13 h 14" name="T5"/>
                  <a:gd fmla="*/ 0 w 15" name="T6"/>
                  <a:gd fmla="*/ 14 h 14" name="T7"/>
                  <a:gd fmla="*/ 0 w 15" name="T8"/>
                  <a:gd fmla="*/ 5 h 14" name="T9"/>
                  <a:gd fmla="*/ 6 w 15" name="T10"/>
                  <a:gd fmla="*/ 0 h 14" name="T11"/>
                  <a:gd fmla="*/ 15 w 15" name="T12"/>
                  <a:gd fmla="*/ 0 h 14" name="T13"/>
                  <a:gd fmla="*/ 0 60000 65536" name="T14"/>
                  <a:gd fmla="*/ 0 60000 65536" name="T15"/>
                  <a:gd fmla="*/ 0 60000 65536" name="T16"/>
                  <a:gd fmla="*/ 0 60000 65536" name="T17"/>
                  <a:gd fmla="*/ 0 60000 65536" name="T18"/>
                  <a:gd fmla="*/ 0 60000 65536" name="T19"/>
                  <a:gd fmla="*/ 0 60000 65536" name="T20"/>
                  <a:gd fmla="*/ 0 w 15" name="T21"/>
                  <a:gd fmla="*/ 0 h 14" name="T22"/>
                  <a:gd fmla="*/ 15 w 15" name="T23"/>
                  <a:gd fmla="*/ 14 h 1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4" w="15">
                    <a:moveTo>
                      <a:pt x="15" y="0"/>
                    </a:moveTo>
                    <a:lnTo>
                      <a:pt x="14" y="5"/>
                    </a:lnTo>
                    <a:lnTo>
                      <a:pt x="6" y="13"/>
                    </a:lnTo>
                    <a:lnTo>
                      <a:pt x="0" y="14"/>
                    </a:lnTo>
                    <a:lnTo>
                      <a:pt x="0" y="5"/>
                    </a:lnTo>
                    <a:lnTo>
                      <a:pt x="6" y="0"/>
                    </a:lnTo>
                    <a:lnTo>
                      <a:pt x="1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0" name="Freeform 1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66" y="1635"/>
                <a:ext cx="9" cy="17"/>
              </a:xfrm>
              <a:custGeom>
                <a:avLst/>
                <a:gdLst>
                  <a:gd fmla="*/ 8 w 9" name="T0"/>
                  <a:gd fmla="*/ 0 h 17" name="T1"/>
                  <a:gd fmla="*/ 9 w 9" name="T2"/>
                  <a:gd fmla="*/ 7 h 17" name="T3"/>
                  <a:gd fmla="*/ 6 w 9" name="T4"/>
                  <a:gd fmla="*/ 12 h 17" name="T5"/>
                  <a:gd fmla="*/ 5 w 9" name="T6"/>
                  <a:gd fmla="*/ 17 h 17" name="T7"/>
                  <a:gd fmla="*/ 0 w 9" name="T8"/>
                  <a:gd fmla="*/ 13 h 17" name="T9"/>
                  <a:gd fmla="*/ 1 w 9" name="T10"/>
                  <a:gd fmla="*/ 4 h 17" name="T11"/>
                  <a:gd fmla="*/ 3 w 9" name="T12"/>
                  <a:gd fmla="*/ 1 h 17" name="T13"/>
                  <a:gd fmla="*/ 8 w 9" name="T14"/>
                  <a:gd fmla="*/ 0 h 17" name="T15"/>
                  <a:gd fmla="*/ 0 60000 65536" name="T16"/>
                  <a:gd fmla="*/ 0 60000 65536" name="T17"/>
                  <a:gd fmla="*/ 0 60000 65536" name="T18"/>
                  <a:gd fmla="*/ 0 60000 65536" name="T19"/>
                  <a:gd fmla="*/ 0 60000 65536" name="T20"/>
                  <a:gd fmla="*/ 0 60000 65536" name="T21"/>
                  <a:gd fmla="*/ 0 60000 65536" name="T22"/>
                  <a:gd fmla="*/ 0 60000 65536" name="T23"/>
                  <a:gd fmla="*/ 0 w 9" name="T24"/>
                  <a:gd fmla="*/ 0 h 17" name="T25"/>
                  <a:gd fmla="*/ 9 w 9" name="T26"/>
                  <a:gd fmla="*/ 17 h 17"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7" w="9">
                    <a:moveTo>
                      <a:pt x="8" y="0"/>
                    </a:moveTo>
                    <a:lnTo>
                      <a:pt x="9" y="7"/>
                    </a:lnTo>
                    <a:lnTo>
                      <a:pt x="6" y="12"/>
                    </a:lnTo>
                    <a:lnTo>
                      <a:pt x="5" y="17"/>
                    </a:lnTo>
                    <a:lnTo>
                      <a:pt x="0" y="13"/>
                    </a:lnTo>
                    <a:lnTo>
                      <a:pt x="1" y="4"/>
                    </a:lnTo>
                    <a:lnTo>
                      <a:pt x="3" y="1"/>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1" name="Freeform 1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1" y="1614"/>
                <a:ext cx="8" cy="7"/>
              </a:xfrm>
              <a:custGeom>
                <a:avLst/>
                <a:gdLst>
                  <a:gd fmla="*/ 0 w 8" name="T0"/>
                  <a:gd fmla="*/ 0 h 7" name="T1"/>
                  <a:gd fmla="*/ 5 w 8" name="T2"/>
                  <a:gd fmla="*/ 0 h 7" name="T3"/>
                  <a:gd fmla="*/ 8 w 8" name="T4"/>
                  <a:gd fmla="*/ 3 h 7" name="T5"/>
                  <a:gd fmla="*/ 5 w 8" name="T6"/>
                  <a:gd fmla="*/ 7 h 7" name="T7"/>
                  <a:gd fmla="*/ 2 w 8" name="T8"/>
                  <a:gd fmla="*/ 5 h 7" name="T9"/>
                  <a:gd fmla="*/ 0 w 8" name="T10"/>
                  <a:gd fmla="*/ 0 h 7" name="T11"/>
                  <a:gd fmla="*/ 0 60000 65536" name="T12"/>
                  <a:gd fmla="*/ 0 60000 65536" name="T13"/>
                  <a:gd fmla="*/ 0 60000 65536" name="T14"/>
                  <a:gd fmla="*/ 0 60000 65536" name="T15"/>
                  <a:gd fmla="*/ 0 60000 65536" name="T16"/>
                  <a:gd fmla="*/ 0 60000 65536" name="T17"/>
                  <a:gd fmla="*/ 0 w 8" name="T18"/>
                  <a:gd fmla="*/ 0 h 7" name="T19"/>
                  <a:gd fmla="*/ 8 w 8" name="T20"/>
                  <a:gd fmla="*/ 7 h 7" name="T21"/>
                </a:gdLst>
                <a:ahLst/>
                <a:cxnLst>
                  <a:cxn ang="T12">
                    <a:pos x="T0" y="T1"/>
                  </a:cxn>
                  <a:cxn ang="T13">
                    <a:pos x="T2" y="T3"/>
                  </a:cxn>
                  <a:cxn ang="T14">
                    <a:pos x="T4" y="T5"/>
                  </a:cxn>
                  <a:cxn ang="T15">
                    <a:pos x="T6" y="T7"/>
                  </a:cxn>
                  <a:cxn ang="T16">
                    <a:pos x="T8" y="T9"/>
                  </a:cxn>
                  <a:cxn ang="T17">
                    <a:pos x="T10" y="T11"/>
                  </a:cxn>
                </a:cxnLst>
                <a:rect b="T21" l="T18" r="T20" t="T19"/>
                <a:pathLst>
                  <a:path h="7" w="8">
                    <a:moveTo>
                      <a:pt x="0" y="0"/>
                    </a:moveTo>
                    <a:lnTo>
                      <a:pt x="5" y="0"/>
                    </a:lnTo>
                    <a:lnTo>
                      <a:pt x="8" y="3"/>
                    </a:lnTo>
                    <a:lnTo>
                      <a:pt x="5" y="7"/>
                    </a:lnTo>
                    <a:lnTo>
                      <a:pt x="2" y="5"/>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2" name="Freeform 1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90" y="1608"/>
                <a:ext cx="8" cy="7"/>
              </a:xfrm>
              <a:custGeom>
                <a:avLst/>
                <a:gdLst>
                  <a:gd fmla="*/ 1 w 8" name="T0"/>
                  <a:gd fmla="*/ 4 h 7" name="T1"/>
                  <a:gd fmla="*/ 0 w 8" name="T2"/>
                  <a:gd fmla="*/ 2 h 7" name="T3"/>
                  <a:gd fmla="*/ 2 w 8" name="T4"/>
                  <a:gd fmla="*/ 0 h 7" name="T5"/>
                  <a:gd fmla="*/ 8 w 8" name="T6"/>
                  <a:gd fmla="*/ 4 h 7" name="T7"/>
                  <a:gd fmla="*/ 8 w 8" name="T8"/>
                  <a:gd fmla="*/ 7 h 7" name="T9"/>
                  <a:gd fmla="*/ 4 w 8" name="T10"/>
                  <a:gd fmla="*/ 7 h 7" name="T11"/>
                  <a:gd fmla="*/ 1 w 8" name="T12"/>
                  <a:gd fmla="*/ 4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1" y="4"/>
                    </a:moveTo>
                    <a:lnTo>
                      <a:pt x="0" y="2"/>
                    </a:lnTo>
                    <a:lnTo>
                      <a:pt x="2" y="0"/>
                    </a:lnTo>
                    <a:lnTo>
                      <a:pt x="8" y="4"/>
                    </a:lnTo>
                    <a:lnTo>
                      <a:pt x="8" y="7"/>
                    </a:lnTo>
                    <a:lnTo>
                      <a:pt x="4" y="7"/>
                    </a:lnTo>
                    <a:lnTo>
                      <a:pt x="1"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3" name="Freeform 1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6" y="1599"/>
                <a:ext cx="4" cy="5"/>
              </a:xfrm>
              <a:custGeom>
                <a:avLst/>
                <a:gdLst>
                  <a:gd fmla="*/ 4 w 4" name="T0"/>
                  <a:gd fmla="*/ 3 h 5" name="T1"/>
                  <a:gd fmla="*/ 2 w 4" name="T2"/>
                  <a:gd fmla="*/ 5 h 5" name="T3"/>
                  <a:gd fmla="*/ 0 w 4" name="T4"/>
                  <a:gd fmla="*/ 2 h 5" name="T5"/>
                  <a:gd fmla="*/ 2 w 4" name="T6"/>
                  <a:gd fmla="*/ 0 h 5" name="T7"/>
                  <a:gd fmla="*/ 4 w 4" name="T8"/>
                  <a:gd fmla="*/ 3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4" y="3"/>
                    </a:moveTo>
                    <a:lnTo>
                      <a:pt x="2" y="5"/>
                    </a:lnTo>
                    <a:lnTo>
                      <a:pt x="0" y="2"/>
                    </a:lnTo>
                    <a:lnTo>
                      <a:pt x="2" y="0"/>
                    </a:lnTo>
                    <a:lnTo>
                      <a:pt x="4"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4" name="Rectangle 110"/>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2202" y="1479"/>
                <a:ext cx="6" cy="1"/>
              </a:xfrm>
              <a:prstGeom prst="rect">
                <a:avLst/>
              </a:prstGeom>
              <a:grpFill/>
              <a:ln w="3175">
                <a:solidFill>
                  <a:srgbClr val="F8F8F8"/>
                </a:solidFill>
                <a:miter lim="800000"/>
              </a:ln>
            </p:spPr>
            <p:txBody xmlns:c="http://schemas.openxmlformats.org/drawingml/2006/chart" xmlns:pic="http://schemas.openxmlformats.org/drawingml/2006/picture" xmlns:dgm="http://schemas.openxmlformats.org/drawingml/2006/diagram">
              <a:bodyPr/>
              <a:lstStyle/>
              <a:p>
                <a:pPr>
                  <a:spcBef>
                    <a:spcPct val="15000"/>
                  </a:spcBef>
                  <a:spcAft>
                    <a:spcPct val="15000"/>
                  </a:spcAft>
                  <a:buClr>
                    <a:srgbClr val="263F8F"/>
                  </a:buClr>
                  <a:buFont charset="2" pitchFamily="2" typeface="Wingdings"/>
                  <a:buNone/>
                  <a:defRPr>
                    <a:uFillTx/>
                  </a:defRPr>
                </a:pPr>
                <a:endParaRPr dirty="0" kern="0" kumimoji="1" lang="en-US" sz="1400">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5" name="Freeform 1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72" y="1344"/>
                <a:ext cx="6" cy="7"/>
              </a:xfrm>
              <a:custGeom>
                <a:avLst/>
                <a:gdLst>
                  <a:gd fmla="*/ 1 w 6" name="T0"/>
                  <a:gd fmla="*/ 0 h 7" name="T1"/>
                  <a:gd fmla="*/ 5 w 6" name="T2"/>
                  <a:gd fmla="*/ 0 h 7" name="T3"/>
                  <a:gd fmla="*/ 6 w 6" name="T4"/>
                  <a:gd fmla="*/ 6 h 7" name="T5"/>
                  <a:gd fmla="*/ 3 w 6" name="T6"/>
                  <a:gd fmla="*/ 7 h 7" name="T7"/>
                  <a:gd fmla="*/ 1 w 6" name="T8"/>
                  <a:gd fmla="*/ 7 h 7" name="T9"/>
                  <a:gd fmla="*/ 0 w 6" name="T10"/>
                  <a:gd fmla="*/ 1 h 7" name="T11"/>
                  <a:gd fmla="*/ 1 w 6" name="T12"/>
                  <a:gd fmla="*/ 0 h 7" name="T13"/>
                  <a:gd fmla="*/ 0 60000 65536" name="T14"/>
                  <a:gd fmla="*/ 0 60000 65536" name="T15"/>
                  <a:gd fmla="*/ 0 60000 65536" name="T16"/>
                  <a:gd fmla="*/ 0 60000 65536" name="T17"/>
                  <a:gd fmla="*/ 0 60000 65536" name="T18"/>
                  <a:gd fmla="*/ 0 60000 65536" name="T19"/>
                  <a:gd fmla="*/ 0 60000 65536" name="T20"/>
                  <a:gd fmla="*/ 0 w 6" name="T21"/>
                  <a:gd fmla="*/ 0 h 7" name="T22"/>
                  <a:gd fmla="*/ 6 w 6"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6">
                    <a:moveTo>
                      <a:pt x="1" y="0"/>
                    </a:moveTo>
                    <a:lnTo>
                      <a:pt x="5" y="0"/>
                    </a:lnTo>
                    <a:lnTo>
                      <a:pt x="6" y="6"/>
                    </a:lnTo>
                    <a:lnTo>
                      <a:pt x="3" y="7"/>
                    </a:lnTo>
                    <a:lnTo>
                      <a:pt x="1" y="7"/>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6" name="Freeform 1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69" y="1329"/>
                <a:ext cx="10" cy="8"/>
              </a:xfrm>
              <a:custGeom>
                <a:avLst/>
                <a:gdLst>
                  <a:gd fmla="*/ 1 w 10" name="T0"/>
                  <a:gd fmla="*/ 0 h 8" name="T1"/>
                  <a:gd fmla="*/ 7 w 10" name="T2"/>
                  <a:gd fmla="*/ 2 h 8" name="T3"/>
                  <a:gd fmla="*/ 10 w 10" name="T4"/>
                  <a:gd fmla="*/ 6 h 8" name="T5"/>
                  <a:gd fmla="*/ 7 w 10" name="T6"/>
                  <a:gd fmla="*/ 8 h 8" name="T7"/>
                  <a:gd fmla="*/ 0 w 10" name="T8"/>
                  <a:gd fmla="*/ 5 h 8" name="T9"/>
                  <a:gd fmla="*/ 1 w 10" name="T10"/>
                  <a:gd fmla="*/ 0 h 8" name="T11"/>
                  <a:gd fmla="*/ 0 60000 65536" name="T12"/>
                  <a:gd fmla="*/ 0 60000 65536" name="T13"/>
                  <a:gd fmla="*/ 0 60000 65536" name="T14"/>
                  <a:gd fmla="*/ 0 60000 65536" name="T15"/>
                  <a:gd fmla="*/ 0 60000 65536" name="T16"/>
                  <a:gd fmla="*/ 0 60000 65536" name="T17"/>
                  <a:gd fmla="*/ 0 w 10" name="T18"/>
                  <a:gd fmla="*/ 0 h 8" name="T19"/>
                  <a:gd fmla="*/ 10 w 10"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10">
                    <a:moveTo>
                      <a:pt x="1" y="0"/>
                    </a:moveTo>
                    <a:lnTo>
                      <a:pt x="7" y="2"/>
                    </a:lnTo>
                    <a:lnTo>
                      <a:pt x="10" y="6"/>
                    </a:lnTo>
                    <a:lnTo>
                      <a:pt x="7" y="8"/>
                    </a:lnTo>
                    <a:lnTo>
                      <a:pt x="0" y="5"/>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7" name="Freeform 1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66" y="1335"/>
                <a:ext cx="5" cy="3"/>
              </a:xfrm>
              <a:custGeom>
                <a:avLst/>
                <a:gdLst>
                  <a:gd fmla="*/ 0 w 5" name="T0"/>
                  <a:gd fmla="*/ 1 h 3" name="T1"/>
                  <a:gd fmla="*/ 3 w 5" name="T2"/>
                  <a:gd fmla="*/ 0 h 3" name="T3"/>
                  <a:gd fmla="*/ 5 w 5" name="T4"/>
                  <a:gd fmla="*/ 2 h 3" name="T5"/>
                  <a:gd fmla="*/ 3 w 5" name="T6"/>
                  <a:gd fmla="*/ 3 h 3" name="T7"/>
                  <a:gd fmla="*/ 0 w 5" name="T8"/>
                  <a:gd fmla="*/ 1 h 3" name="T9"/>
                  <a:gd fmla="*/ 0 60000 65536" name="T10"/>
                  <a:gd fmla="*/ 0 60000 65536" name="T11"/>
                  <a:gd fmla="*/ 0 60000 65536" name="T12"/>
                  <a:gd fmla="*/ 0 60000 65536" name="T13"/>
                  <a:gd fmla="*/ 0 60000 65536" name="T14"/>
                  <a:gd fmla="*/ 0 w 5" name="T15"/>
                  <a:gd fmla="*/ 0 h 3" name="T16"/>
                  <a:gd fmla="*/ 5 w 5" name="T17"/>
                  <a:gd fmla="*/ 3 h 3" name="T18"/>
                </a:gdLst>
                <a:ahLst/>
                <a:cxnLst>
                  <a:cxn ang="T10">
                    <a:pos x="T0" y="T1"/>
                  </a:cxn>
                  <a:cxn ang="T11">
                    <a:pos x="T2" y="T3"/>
                  </a:cxn>
                  <a:cxn ang="T12">
                    <a:pos x="T4" y="T5"/>
                  </a:cxn>
                  <a:cxn ang="T13">
                    <a:pos x="T6" y="T7"/>
                  </a:cxn>
                  <a:cxn ang="T14">
                    <a:pos x="T8" y="T9"/>
                  </a:cxn>
                </a:cxnLst>
                <a:rect b="T18" l="T15" r="T17" t="T16"/>
                <a:pathLst>
                  <a:path h="3" w="5">
                    <a:moveTo>
                      <a:pt x="0" y="1"/>
                    </a:moveTo>
                    <a:lnTo>
                      <a:pt x="3" y="0"/>
                    </a:lnTo>
                    <a:lnTo>
                      <a:pt x="5" y="2"/>
                    </a:lnTo>
                    <a:lnTo>
                      <a:pt x="3"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8" name="Freeform 1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08" y="1296"/>
                <a:ext cx="14" cy="4"/>
              </a:xfrm>
              <a:custGeom>
                <a:avLst/>
                <a:gdLst>
                  <a:gd fmla="*/ 0 w 14" name="T0"/>
                  <a:gd fmla="*/ 4 h 4" name="T1"/>
                  <a:gd fmla="*/ 4 w 14" name="T2"/>
                  <a:gd fmla="*/ 2 h 4" name="T3"/>
                  <a:gd fmla="*/ 12 w 14" name="T4"/>
                  <a:gd fmla="*/ 0 h 4" name="T5"/>
                  <a:gd fmla="*/ 14 w 14" name="T6"/>
                  <a:gd fmla="*/ 1 h 4" name="T7"/>
                  <a:gd fmla="*/ 8 w 14" name="T8"/>
                  <a:gd fmla="*/ 4 h 4" name="T9"/>
                  <a:gd fmla="*/ 0 w 14" name="T10"/>
                  <a:gd fmla="*/ 4 h 4" name="T11"/>
                  <a:gd fmla="*/ 0 60000 65536" name="T12"/>
                  <a:gd fmla="*/ 0 60000 65536" name="T13"/>
                  <a:gd fmla="*/ 0 60000 65536" name="T14"/>
                  <a:gd fmla="*/ 0 60000 65536" name="T15"/>
                  <a:gd fmla="*/ 0 60000 65536" name="T16"/>
                  <a:gd fmla="*/ 0 60000 65536" name="T17"/>
                  <a:gd fmla="*/ 0 w 14" name="T18"/>
                  <a:gd fmla="*/ 0 h 4" name="T19"/>
                  <a:gd fmla="*/ 14 w 1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4">
                    <a:moveTo>
                      <a:pt x="0" y="4"/>
                    </a:moveTo>
                    <a:lnTo>
                      <a:pt x="4" y="2"/>
                    </a:lnTo>
                    <a:lnTo>
                      <a:pt x="12" y="0"/>
                    </a:lnTo>
                    <a:lnTo>
                      <a:pt x="14" y="1"/>
                    </a:lnTo>
                    <a:lnTo>
                      <a:pt x="8"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69" name="Freeform 1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23" y="1398"/>
                <a:ext cx="49" cy="45"/>
              </a:xfrm>
              <a:custGeom>
                <a:avLst/>
                <a:gdLst>
                  <a:gd fmla="*/ 5 w 49" name="T0"/>
                  <a:gd fmla="*/ 45 h 45" name="T1"/>
                  <a:gd fmla="*/ 4 w 49" name="T2"/>
                  <a:gd fmla="*/ 35 h 45" name="T3"/>
                  <a:gd fmla="*/ 0 w 49" name="T4"/>
                  <a:gd fmla="*/ 28 h 45" name="T5"/>
                  <a:gd fmla="*/ 1 w 49" name="T6"/>
                  <a:gd fmla="*/ 26 h 45" name="T7"/>
                  <a:gd fmla="*/ 0 w 49" name="T8"/>
                  <a:gd fmla="*/ 10 h 45" name="T9"/>
                  <a:gd fmla="*/ 3 w 49" name="T10"/>
                  <a:gd fmla="*/ 9 h 45" name="T11"/>
                  <a:gd fmla="*/ 7 w 49" name="T12"/>
                  <a:gd fmla="*/ 10 h 45" name="T13"/>
                  <a:gd fmla="*/ 7 w 49" name="T14"/>
                  <a:gd fmla="*/ 8 h 45" name="T15"/>
                  <a:gd fmla="*/ 2 w 49" name="T16"/>
                  <a:gd fmla="*/ 5 h 45" name="T17"/>
                  <a:gd fmla="*/ 10 w 49" name="T18"/>
                  <a:gd fmla="*/ 1 h 45" name="T19"/>
                  <a:gd fmla="*/ 16 w 49" name="T20"/>
                  <a:gd fmla="*/ 2 h 45" name="T21"/>
                  <a:gd fmla="*/ 25 w 49" name="T22"/>
                  <a:gd fmla="*/ 0 h 45" name="T23"/>
                  <a:gd fmla="*/ 32 w 49" name="T24"/>
                  <a:gd fmla="*/ 4 h 45" name="T25"/>
                  <a:gd fmla="*/ 36 w 49" name="T26"/>
                  <a:gd fmla="*/ 3 h 45" name="T27"/>
                  <a:gd fmla="*/ 49 w 49" name="T28"/>
                  <a:gd fmla="*/ 4 h 45" name="T29"/>
                  <a:gd fmla="*/ 49 w 49" name="T30"/>
                  <a:gd fmla="*/ 9 h 45" name="T31"/>
                  <a:gd fmla="*/ 33 w 49" name="T32"/>
                  <a:gd fmla="*/ 31 h 45" name="T33"/>
                  <a:gd fmla="*/ 28 w 49" name="T34"/>
                  <a:gd fmla="*/ 30 h 45" name="T35"/>
                  <a:gd fmla="*/ 22 w 49" name="T36"/>
                  <a:gd fmla="*/ 30 h 45" name="T37"/>
                  <a:gd fmla="*/ 17 w 49" name="T38"/>
                  <a:gd fmla="*/ 29 h 45" name="T39"/>
                  <a:gd fmla="*/ 13 w 49" name="T40"/>
                  <a:gd fmla="*/ 30 h 45" name="T41"/>
                  <a:gd fmla="*/ 19 w 49" name="T42"/>
                  <a:gd fmla="*/ 36 h 45" name="T43"/>
                  <a:gd fmla="*/ 13 w 49" name="T44"/>
                  <a:gd fmla="*/ 45 h 45" name="T45"/>
                  <a:gd fmla="*/ 8 w 49" name="T46"/>
                  <a:gd fmla="*/ 45 h 45" name="T47"/>
                  <a:gd fmla="*/ 5 w 49" name="T48"/>
                  <a:gd fmla="*/ 45 h 45"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49" name="T75"/>
                  <a:gd fmla="*/ 0 h 45" name="T76"/>
                  <a:gd fmla="*/ 49 w 49" name="T77"/>
                  <a:gd fmla="*/ 45 h 45"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45" w="49">
                    <a:moveTo>
                      <a:pt x="5" y="45"/>
                    </a:moveTo>
                    <a:lnTo>
                      <a:pt x="4" y="35"/>
                    </a:lnTo>
                    <a:lnTo>
                      <a:pt x="0" y="28"/>
                    </a:lnTo>
                    <a:lnTo>
                      <a:pt x="1" y="26"/>
                    </a:lnTo>
                    <a:lnTo>
                      <a:pt x="0" y="10"/>
                    </a:lnTo>
                    <a:lnTo>
                      <a:pt x="3" y="9"/>
                    </a:lnTo>
                    <a:lnTo>
                      <a:pt x="7" y="10"/>
                    </a:lnTo>
                    <a:lnTo>
                      <a:pt x="7" y="8"/>
                    </a:lnTo>
                    <a:lnTo>
                      <a:pt x="2" y="5"/>
                    </a:lnTo>
                    <a:lnTo>
                      <a:pt x="10" y="1"/>
                    </a:lnTo>
                    <a:lnTo>
                      <a:pt x="16" y="2"/>
                    </a:lnTo>
                    <a:lnTo>
                      <a:pt x="25" y="0"/>
                    </a:lnTo>
                    <a:lnTo>
                      <a:pt x="32" y="4"/>
                    </a:lnTo>
                    <a:lnTo>
                      <a:pt x="36" y="3"/>
                    </a:lnTo>
                    <a:lnTo>
                      <a:pt x="49" y="4"/>
                    </a:lnTo>
                    <a:lnTo>
                      <a:pt x="49" y="9"/>
                    </a:lnTo>
                    <a:lnTo>
                      <a:pt x="33" y="31"/>
                    </a:lnTo>
                    <a:lnTo>
                      <a:pt x="28" y="30"/>
                    </a:lnTo>
                    <a:lnTo>
                      <a:pt x="22" y="30"/>
                    </a:lnTo>
                    <a:lnTo>
                      <a:pt x="17" y="29"/>
                    </a:lnTo>
                    <a:lnTo>
                      <a:pt x="13" y="30"/>
                    </a:lnTo>
                    <a:lnTo>
                      <a:pt x="19" y="36"/>
                    </a:lnTo>
                    <a:lnTo>
                      <a:pt x="13" y="45"/>
                    </a:lnTo>
                    <a:lnTo>
                      <a:pt x="8" y="45"/>
                    </a:lnTo>
                    <a:lnTo>
                      <a:pt x="5" y="4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0" name="Freeform 1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10" y="1340"/>
                <a:ext cx="163" cy="52"/>
              </a:xfrm>
              <a:custGeom>
                <a:avLst/>
                <a:gdLst>
                  <a:gd fmla="*/ 115 w 163" name="T0"/>
                  <a:gd fmla="*/ 27 h 52" name="T1"/>
                  <a:gd fmla="*/ 129 w 163" name="T2"/>
                  <a:gd fmla="*/ 24 h 52" name="T3"/>
                  <a:gd fmla="*/ 143 w 163" name="T4"/>
                  <a:gd fmla="*/ 23 h 52" name="T5"/>
                  <a:gd fmla="*/ 150 w 163" name="T6"/>
                  <a:gd fmla="*/ 27 h 52" name="T7"/>
                  <a:gd fmla="*/ 161 w 163" name="T8"/>
                  <a:gd fmla="*/ 29 h 52" name="T9"/>
                  <a:gd fmla="*/ 156 w 163" name="T10"/>
                  <a:gd fmla="*/ 35 h 52" name="T11"/>
                  <a:gd fmla="*/ 162 w 163" name="T12"/>
                  <a:gd fmla="*/ 38 h 52" name="T13"/>
                  <a:gd fmla="*/ 158 w 163" name="T14"/>
                  <a:gd fmla="*/ 43 h 52" name="T15"/>
                  <a:gd fmla="*/ 152 w 163" name="T16"/>
                  <a:gd fmla="*/ 42 h 52" name="T17"/>
                  <a:gd fmla="*/ 152 w 163" name="T18"/>
                  <a:gd fmla="*/ 49 h 52" name="T19"/>
                  <a:gd fmla="*/ 142 w 163" name="T20"/>
                  <a:gd fmla="*/ 52 h 52" name="T21"/>
                  <a:gd fmla="*/ 130 w 163" name="T22"/>
                  <a:gd fmla="*/ 42 h 52" name="T23"/>
                  <a:gd fmla="*/ 123 w 163" name="T24"/>
                  <a:gd fmla="*/ 50 h 52" name="T25"/>
                  <a:gd fmla="*/ 113 w 163" name="T26"/>
                  <a:gd fmla="*/ 45 h 52" name="T27"/>
                  <a:gd fmla="*/ 108 w 163" name="T28"/>
                  <a:gd fmla="*/ 48 h 52" name="T29"/>
                  <a:gd fmla="*/ 80 w 163" name="T30"/>
                  <a:gd fmla="*/ 50 h 52" name="T31"/>
                  <a:gd fmla="*/ 78 w 163" name="T32"/>
                  <a:gd fmla="*/ 43 h 52" name="T33"/>
                  <a:gd fmla="*/ 59 w 163" name="T34"/>
                  <a:gd fmla="*/ 44 h 52" name="T35"/>
                  <a:gd fmla="*/ 47 w 163" name="T36"/>
                  <a:gd fmla="*/ 44 h 52" name="T37"/>
                  <a:gd fmla="*/ 50 w 163" name="T38"/>
                  <a:gd fmla="*/ 36 h 52" name="T39"/>
                  <a:gd fmla="*/ 45 w 163" name="T40"/>
                  <a:gd fmla="*/ 30 h 52" name="T41"/>
                  <a:gd fmla="*/ 42 w 163" name="T42"/>
                  <a:gd fmla="*/ 23 h 52" name="T43"/>
                  <a:gd fmla="*/ 30 w 163" name="T44"/>
                  <a:gd fmla="*/ 16 h 52" name="T45"/>
                  <a:gd fmla="*/ 18 w 163" name="T46"/>
                  <a:gd fmla="*/ 15 h 52" name="T47"/>
                  <a:gd fmla="*/ 11 w 163" name="T48"/>
                  <a:gd fmla="*/ 11 h 52" name="T49"/>
                  <a:gd fmla="*/ 0 w 163" name="T50"/>
                  <a:gd fmla="*/ 4 h 52" name="T51"/>
                  <a:gd fmla="*/ 13 w 163" name="T52"/>
                  <a:gd fmla="*/ 0 h 52" name="T53"/>
                  <a:gd fmla="*/ 28 w 163" name="T54"/>
                  <a:gd fmla="*/ 1 h 52" name="T55"/>
                  <a:gd fmla="*/ 31 w 163" name="T56"/>
                  <a:gd fmla="*/ 12 h 52" name="T57"/>
                  <a:gd fmla="*/ 42 w 163" name="T58"/>
                  <a:gd fmla="*/ 8 h 52" name="T59"/>
                  <a:gd fmla="*/ 55 w 163" name="T60"/>
                  <a:gd fmla="*/ 6 h 52" name="T61"/>
                  <a:gd fmla="*/ 61 w 163" name="T62"/>
                  <a:gd fmla="*/ 10 h 52" name="T63"/>
                  <a:gd fmla="*/ 52 w 163" name="T64"/>
                  <a:gd fmla="*/ 11 h 52" name="T65"/>
                  <a:gd fmla="*/ 60 w 163" name="T66"/>
                  <a:gd fmla="*/ 12 h 52" name="T67"/>
                  <a:gd fmla="*/ 73 w 163" name="T68"/>
                  <a:gd fmla="*/ 15 h 52" name="T69"/>
                  <a:gd fmla="*/ 65 w 163" name="T70"/>
                  <a:gd fmla="*/ 18 h 52" name="T71"/>
                  <a:gd fmla="*/ 51 w 163" name="T72"/>
                  <a:gd fmla="*/ 16 h 52" name="T73"/>
                  <a:gd fmla="*/ 53 w 163" name="T74"/>
                  <a:gd fmla="*/ 23 h 52" name="T75"/>
                  <a:gd fmla="*/ 63 w 163" name="T76"/>
                  <a:gd fmla="*/ 22 h 52" name="T77"/>
                  <a:gd fmla="*/ 69 w 163" name="T78"/>
                  <a:gd fmla="*/ 27 h 52" name="T79"/>
                  <a:gd fmla="*/ 77 w 163" name="T80"/>
                  <a:gd fmla="*/ 31 h 52" name="T81"/>
                  <a:gd fmla="*/ 80 w 163" name="T82"/>
                  <a:gd fmla="*/ 26 h 52" name="T83"/>
                  <a:gd fmla="*/ 90 w 163" name="T84"/>
                  <a:gd fmla="*/ 30 h 52" name="T85"/>
                  <a:gd fmla="*/ 93 w 163" name="T86"/>
                  <a:gd fmla="*/ 27 h 52" name="T87"/>
                  <a:gd fmla="*/ 100 w 163" name="T88"/>
                  <a:gd fmla="*/ 32 h 52" name="T89"/>
                  <a:gd fmla="*/ 101 w 163" name="T90"/>
                  <a:gd fmla="*/ 28 h 52"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w 163" name="T138"/>
                  <a:gd fmla="*/ 0 h 52" name="T139"/>
                  <a:gd fmla="*/ 163 w 163" name="T140"/>
                  <a:gd fmla="*/ 52 h 52" name="T1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b="T141" l="T138" r="T140" t="T139"/>
                <a:pathLst>
                  <a:path h="52" w="163">
                    <a:moveTo>
                      <a:pt x="111" y="29"/>
                    </a:moveTo>
                    <a:lnTo>
                      <a:pt x="115" y="27"/>
                    </a:lnTo>
                    <a:lnTo>
                      <a:pt x="126" y="22"/>
                    </a:lnTo>
                    <a:lnTo>
                      <a:pt x="129" y="24"/>
                    </a:lnTo>
                    <a:lnTo>
                      <a:pt x="134" y="23"/>
                    </a:lnTo>
                    <a:lnTo>
                      <a:pt x="143" y="23"/>
                    </a:lnTo>
                    <a:lnTo>
                      <a:pt x="149" y="25"/>
                    </a:lnTo>
                    <a:lnTo>
                      <a:pt x="150" y="27"/>
                    </a:lnTo>
                    <a:lnTo>
                      <a:pt x="157" y="26"/>
                    </a:lnTo>
                    <a:lnTo>
                      <a:pt x="161" y="29"/>
                    </a:lnTo>
                    <a:lnTo>
                      <a:pt x="161" y="33"/>
                    </a:lnTo>
                    <a:lnTo>
                      <a:pt x="156" y="35"/>
                    </a:lnTo>
                    <a:lnTo>
                      <a:pt x="155" y="37"/>
                    </a:lnTo>
                    <a:lnTo>
                      <a:pt x="162" y="38"/>
                    </a:lnTo>
                    <a:lnTo>
                      <a:pt x="163" y="42"/>
                    </a:lnTo>
                    <a:lnTo>
                      <a:pt x="158" y="43"/>
                    </a:lnTo>
                    <a:lnTo>
                      <a:pt x="155" y="40"/>
                    </a:lnTo>
                    <a:lnTo>
                      <a:pt x="152" y="42"/>
                    </a:lnTo>
                    <a:lnTo>
                      <a:pt x="155" y="46"/>
                    </a:lnTo>
                    <a:lnTo>
                      <a:pt x="152" y="49"/>
                    </a:lnTo>
                    <a:lnTo>
                      <a:pt x="145" y="48"/>
                    </a:lnTo>
                    <a:lnTo>
                      <a:pt x="142" y="52"/>
                    </a:lnTo>
                    <a:lnTo>
                      <a:pt x="132" y="49"/>
                    </a:lnTo>
                    <a:lnTo>
                      <a:pt x="130" y="42"/>
                    </a:lnTo>
                    <a:lnTo>
                      <a:pt x="126" y="42"/>
                    </a:lnTo>
                    <a:lnTo>
                      <a:pt x="123" y="50"/>
                    </a:lnTo>
                    <a:lnTo>
                      <a:pt x="115" y="49"/>
                    </a:lnTo>
                    <a:lnTo>
                      <a:pt x="113" y="45"/>
                    </a:lnTo>
                    <a:lnTo>
                      <a:pt x="109" y="44"/>
                    </a:lnTo>
                    <a:lnTo>
                      <a:pt x="108" y="48"/>
                    </a:lnTo>
                    <a:lnTo>
                      <a:pt x="99" y="50"/>
                    </a:lnTo>
                    <a:lnTo>
                      <a:pt x="80" y="50"/>
                    </a:lnTo>
                    <a:lnTo>
                      <a:pt x="82" y="46"/>
                    </a:lnTo>
                    <a:lnTo>
                      <a:pt x="78" y="43"/>
                    </a:lnTo>
                    <a:lnTo>
                      <a:pt x="68" y="48"/>
                    </a:lnTo>
                    <a:lnTo>
                      <a:pt x="59" y="44"/>
                    </a:lnTo>
                    <a:lnTo>
                      <a:pt x="51" y="46"/>
                    </a:lnTo>
                    <a:lnTo>
                      <a:pt x="47" y="44"/>
                    </a:lnTo>
                    <a:lnTo>
                      <a:pt x="46" y="37"/>
                    </a:lnTo>
                    <a:lnTo>
                      <a:pt x="50" y="36"/>
                    </a:lnTo>
                    <a:lnTo>
                      <a:pt x="49" y="33"/>
                    </a:lnTo>
                    <a:lnTo>
                      <a:pt x="45" y="30"/>
                    </a:lnTo>
                    <a:lnTo>
                      <a:pt x="48" y="26"/>
                    </a:lnTo>
                    <a:lnTo>
                      <a:pt x="42" y="23"/>
                    </a:lnTo>
                    <a:lnTo>
                      <a:pt x="38" y="16"/>
                    </a:lnTo>
                    <a:lnTo>
                      <a:pt x="30" y="16"/>
                    </a:lnTo>
                    <a:lnTo>
                      <a:pt x="27" y="16"/>
                    </a:lnTo>
                    <a:lnTo>
                      <a:pt x="18" y="15"/>
                    </a:lnTo>
                    <a:lnTo>
                      <a:pt x="16" y="12"/>
                    </a:lnTo>
                    <a:lnTo>
                      <a:pt x="11" y="11"/>
                    </a:lnTo>
                    <a:lnTo>
                      <a:pt x="8" y="8"/>
                    </a:lnTo>
                    <a:lnTo>
                      <a:pt x="0" y="4"/>
                    </a:lnTo>
                    <a:lnTo>
                      <a:pt x="5" y="0"/>
                    </a:lnTo>
                    <a:lnTo>
                      <a:pt x="13" y="0"/>
                    </a:lnTo>
                    <a:lnTo>
                      <a:pt x="25" y="2"/>
                    </a:lnTo>
                    <a:lnTo>
                      <a:pt x="28" y="1"/>
                    </a:lnTo>
                    <a:lnTo>
                      <a:pt x="32" y="1"/>
                    </a:lnTo>
                    <a:lnTo>
                      <a:pt x="31" y="12"/>
                    </a:lnTo>
                    <a:lnTo>
                      <a:pt x="35" y="12"/>
                    </a:lnTo>
                    <a:lnTo>
                      <a:pt x="42" y="8"/>
                    </a:lnTo>
                    <a:lnTo>
                      <a:pt x="50" y="9"/>
                    </a:lnTo>
                    <a:lnTo>
                      <a:pt x="55" y="6"/>
                    </a:lnTo>
                    <a:lnTo>
                      <a:pt x="60" y="8"/>
                    </a:lnTo>
                    <a:lnTo>
                      <a:pt x="61" y="10"/>
                    </a:lnTo>
                    <a:lnTo>
                      <a:pt x="55" y="10"/>
                    </a:lnTo>
                    <a:lnTo>
                      <a:pt x="52" y="11"/>
                    </a:lnTo>
                    <a:lnTo>
                      <a:pt x="55" y="13"/>
                    </a:lnTo>
                    <a:lnTo>
                      <a:pt x="60" y="12"/>
                    </a:lnTo>
                    <a:lnTo>
                      <a:pt x="64" y="14"/>
                    </a:lnTo>
                    <a:lnTo>
                      <a:pt x="73" y="15"/>
                    </a:lnTo>
                    <a:lnTo>
                      <a:pt x="73" y="17"/>
                    </a:lnTo>
                    <a:lnTo>
                      <a:pt x="65" y="18"/>
                    </a:lnTo>
                    <a:lnTo>
                      <a:pt x="59" y="16"/>
                    </a:lnTo>
                    <a:lnTo>
                      <a:pt x="51" y="16"/>
                    </a:lnTo>
                    <a:lnTo>
                      <a:pt x="57" y="19"/>
                    </a:lnTo>
                    <a:lnTo>
                      <a:pt x="53" y="23"/>
                    </a:lnTo>
                    <a:lnTo>
                      <a:pt x="56" y="24"/>
                    </a:lnTo>
                    <a:lnTo>
                      <a:pt x="63" y="22"/>
                    </a:lnTo>
                    <a:lnTo>
                      <a:pt x="68" y="22"/>
                    </a:lnTo>
                    <a:lnTo>
                      <a:pt x="69" y="27"/>
                    </a:lnTo>
                    <a:lnTo>
                      <a:pt x="73" y="30"/>
                    </a:lnTo>
                    <a:lnTo>
                      <a:pt x="77" y="31"/>
                    </a:lnTo>
                    <a:lnTo>
                      <a:pt x="76" y="26"/>
                    </a:lnTo>
                    <a:lnTo>
                      <a:pt x="80" y="26"/>
                    </a:lnTo>
                    <a:lnTo>
                      <a:pt x="83" y="29"/>
                    </a:lnTo>
                    <a:lnTo>
                      <a:pt x="90" y="30"/>
                    </a:lnTo>
                    <a:lnTo>
                      <a:pt x="89" y="27"/>
                    </a:lnTo>
                    <a:lnTo>
                      <a:pt x="93" y="27"/>
                    </a:lnTo>
                    <a:lnTo>
                      <a:pt x="95" y="30"/>
                    </a:lnTo>
                    <a:lnTo>
                      <a:pt x="100" y="32"/>
                    </a:lnTo>
                    <a:lnTo>
                      <a:pt x="103" y="31"/>
                    </a:lnTo>
                    <a:lnTo>
                      <a:pt x="101" y="28"/>
                    </a:lnTo>
                    <a:lnTo>
                      <a:pt x="111" y="2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1" name="Freeform 1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18" y="1238"/>
                <a:ext cx="105" cy="80"/>
              </a:xfrm>
              <a:custGeom>
                <a:avLst/>
                <a:gdLst>
                  <a:gd fmla="*/ 39 w 105" name="T0"/>
                  <a:gd fmla="*/ 2 h 80" name="T1"/>
                  <a:gd fmla="*/ 47 w 105" name="T2"/>
                  <a:gd fmla="*/ 10 h 80" name="T3"/>
                  <a:gd fmla="*/ 56 w 105" name="T4"/>
                  <a:gd fmla="*/ 21 h 80" name="T5"/>
                  <a:gd fmla="*/ 67 w 105" name="T6"/>
                  <a:gd fmla="*/ 29 h 80" name="T7"/>
                  <a:gd fmla="*/ 75 w 105" name="T8"/>
                  <a:gd fmla="*/ 36 h 80" name="T9"/>
                  <a:gd fmla="*/ 71 w 105" name="T10"/>
                  <a:gd fmla="*/ 30 h 80" name="T11"/>
                  <a:gd fmla="*/ 82 w 105" name="T12"/>
                  <a:gd fmla="*/ 27 h 80" name="T13"/>
                  <a:gd fmla="*/ 81 w 105" name="T14"/>
                  <a:gd fmla="*/ 35 h 80" name="T15"/>
                  <a:gd fmla="*/ 86 w 105" name="T16"/>
                  <a:gd fmla="*/ 47 h 80" name="T17"/>
                  <a:gd fmla="*/ 104 w 105" name="T18"/>
                  <a:gd fmla="*/ 48 h 80" name="T19"/>
                  <a:gd fmla="*/ 98 w 105" name="T20"/>
                  <a:gd fmla="*/ 56 h 80" name="T21"/>
                  <a:gd fmla="*/ 83 w 105" name="T22"/>
                  <a:gd fmla="*/ 66 h 80" name="T23"/>
                  <a:gd fmla="*/ 78 w 105" name="T24"/>
                  <a:gd fmla="*/ 62 h 80" name="T25"/>
                  <a:gd fmla="*/ 79 w 105" name="T26"/>
                  <a:gd fmla="*/ 68 h 80" name="T27"/>
                  <a:gd fmla="*/ 73 w 105" name="T28"/>
                  <a:gd fmla="*/ 70 h 80" name="T29"/>
                  <a:gd fmla="*/ 73 w 105" name="T30"/>
                  <a:gd fmla="*/ 74 h 80" name="T31"/>
                  <a:gd fmla="*/ 62 w 105" name="T32"/>
                  <a:gd fmla="*/ 72 h 80" name="T33"/>
                  <a:gd fmla="*/ 57 w 105" name="T34"/>
                  <a:gd fmla="*/ 69 h 80" name="T35"/>
                  <a:gd fmla="*/ 62 w 105" name="T36"/>
                  <a:gd fmla="*/ 77 h 80" name="T37"/>
                  <a:gd fmla="*/ 54 w 105" name="T38"/>
                  <a:gd fmla="*/ 78 h 80" name="T39"/>
                  <a:gd fmla="*/ 35 w 105" name="T40"/>
                  <a:gd fmla="*/ 77 h 80" name="T41"/>
                  <a:gd fmla="*/ 29 w 105" name="T42"/>
                  <a:gd fmla="*/ 70 h 80" name="T43"/>
                  <a:gd fmla="*/ 29 w 105" name="T44"/>
                  <a:gd fmla="*/ 65 h 80" name="T45"/>
                  <a:gd fmla="*/ 19 w 105" name="T46"/>
                  <a:gd fmla="*/ 60 h 80" name="T47"/>
                  <a:gd fmla="*/ 41 w 105" name="T48"/>
                  <a:gd fmla="*/ 56 h 80" name="T49"/>
                  <a:gd fmla="*/ 37 w 105" name="T50"/>
                  <a:gd fmla="*/ 53 h 80" name="T51"/>
                  <a:gd fmla="*/ 48 w 105" name="T52"/>
                  <a:gd fmla="*/ 51 h 80" name="T53"/>
                  <a:gd fmla="*/ 36 w 105" name="T54"/>
                  <a:gd fmla="*/ 48 h 80" name="T55"/>
                  <a:gd fmla="*/ 9 w 105" name="T56"/>
                  <a:gd fmla="*/ 50 h 80" name="T57"/>
                  <a:gd fmla="*/ 20 w 105" name="T58"/>
                  <a:gd fmla="*/ 46 h 80" name="T59"/>
                  <a:gd fmla="*/ 15 w 105" name="T60"/>
                  <a:gd fmla="*/ 44 h 80" name="T61"/>
                  <a:gd fmla="*/ 4 w 105" name="T62"/>
                  <a:gd fmla="*/ 40 h 80" name="T63"/>
                  <a:gd fmla="*/ 5 w 105" name="T64"/>
                  <a:gd fmla="*/ 32 h 80" name="T65"/>
                  <a:gd fmla="*/ 21 w 105" name="T66"/>
                  <a:gd fmla="*/ 35 h 80" name="T67"/>
                  <a:gd fmla="*/ 13 w 105" name="T68"/>
                  <a:gd fmla="*/ 32 h 80" name="T69"/>
                  <a:gd fmla="*/ 11 w 105" name="T70"/>
                  <a:gd fmla="*/ 26 h 80" name="T71"/>
                  <a:gd fmla="*/ 7 w 105" name="T72"/>
                  <a:gd fmla="*/ 23 h 80" name="T73"/>
                  <a:gd fmla="*/ 15 w 105" name="T74"/>
                  <a:gd fmla="*/ 20 h 80" name="T75"/>
                  <a:gd fmla="*/ 27 w 105" name="T76"/>
                  <a:gd fmla="*/ 21 h 80" name="T77"/>
                  <a:gd fmla="*/ 15 w 105" name="T78"/>
                  <a:gd fmla="*/ 10 h 80" name="T79"/>
                  <a:gd fmla="*/ 21 w 105" name="T80"/>
                  <a:gd fmla="*/ 13 h 80" name="T81"/>
                  <a:gd fmla="*/ 21 w 105" name="T82"/>
                  <a:gd fmla="*/ 8 h 80" name="T83"/>
                  <a:gd fmla="*/ 29 w 105" name="T84"/>
                  <a:gd fmla="*/ 5 h 80" name="T85"/>
                  <a:gd fmla="*/ 18 w 105" name="T86"/>
                  <a:gd fmla="*/ 2 h 80" name="T87"/>
                  <a:gd fmla="*/ 31 w 105" name="T88"/>
                  <a:gd fmla="*/ 0 h 80"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w 105" name="T135"/>
                  <a:gd fmla="*/ 0 h 80" name="T136"/>
                  <a:gd fmla="*/ 105 w 105" name="T137"/>
                  <a:gd fmla="*/ 80 h 80" name="T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b="T138" l="T135" r="T137" t="T136"/>
                <a:pathLst>
                  <a:path h="80" w="105">
                    <a:moveTo>
                      <a:pt x="31" y="0"/>
                    </a:moveTo>
                    <a:lnTo>
                      <a:pt x="39" y="2"/>
                    </a:lnTo>
                    <a:lnTo>
                      <a:pt x="46" y="6"/>
                    </a:lnTo>
                    <a:lnTo>
                      <a:pt x="47" y="10"/>
                    </a:lnTo>
                    <a:lnTo>
                      <a:pt x="50" y="15"/>
                    </a:lnTo>
                    <a:lnTo>
                      <a:pt x="56" y="21"/>
                    </a:lnTo>
                    <a:lnTo>
                      <a:pt x="67" y="24"/>
                    </a:lnTo>
                    <a:lnTo>
                      <a:pt x="67" y="29"/>
                    </a:lnTo>
                    <a:lnTo>
                      <a:pt x="69" y="33"/>
                    </a:lnTo>
                    <a:lnTo>
                      <a:pt x="75" y="36"/>
                    </a:lnTo>
                    <a:lnTo>
                      <a:pt x="77" y="33"/>
                    </a:lnTo>
                    <a:lnTo>
                      <a:pt x="71" y="30"/>
                    </a:lnTo>
                    <a:lnTo>
                      <a:pt x="74" y="26"/>
                    </a:lnTo>
                    <a:lnTo>
                      <a:pt x="82" y="27"/>
                    </a:lnTo>
                    <a:lnTo>
                      <a:pt x="83" y="32"/>
                    </a:lnTo>
                    <a:lnTo>
                      <a:pt x="81" y="35"/>
                    </a:lnTo>
                    <a:lnTo>
                      <a:pt x="87" y="37"/>
                    </a:lnTo>
                    <a:lnTo>
                      <a:pt x="86" y="47"/>
                    </a:lnTo>
                    <a:lnTo>
                      <a:pt x="98" y="47"/>
                    </a:lnTo>
                    <a:lnTo>
                      <a:pt x="104" y="48"/>
                    </a:lnTo>
                    <a:lnTo>
                      <a:pt x="105" y="55"/>
                    </a:lnTo>
                    <a:lnTo>
                      <a:pt x="98" y="56"/>
                    </a:lnTo>
                    <a:lnTo>
                      <a:pt x="87" y="61"/>
                    </a:lnTo>
                    <a:lnTo>
                      <a:pt x="83" y="66"/>
                    </a:lnTo>
                    <a:lnTo>
                      <a:pt x="80" y="66"/>
                    </a:lnTo>
                    <a:lnTo>
                      <a:pt x="78" y="62"/>
                    </a:lnTo>
                    <a:lnTo>
                      <a:pt x="75" y="63"/>
                    </a:lnTo>
                    <a:lnTo>
                      <a:pt x="79" y="68"/>
                    </a:lnTo>
                    <a:lnTo>
                      <a:pt x="77" y="72"/>
                    </a:lnTo>
                    <a:lnTo>
                      <a:pt x="73" y="70"/>
                    </a:lnTo>
                    <a:lnTo>
                      <a:pt x="71" y="71"/>
                    </a:lnTo>
                    <a:lnTo>
                      <a:pt x="73" y="74"/>
                    </a:lnTo>
                    <a:lnTo>
                      <a:pt x="68" y="79"/>
                    </a:lnTo>
                    <a:lnTo>
                      <a:pt x="62" y="72"/>
                    </a:lnTo>
                    <a:lnTo>
                      <a:pt x="61" y="70"/>
                    </a:lnTo>
                    <a:lnTo>
                      <a:pt x="57" y="69"/>
                    </a:lnTo>
                    <a:lnTo>
                      <a:pt x="56" y="72"/>
                    </a:lnTo>
                    <a:lnTo>
                      <a:pt x="62" y="77"/>
                    </a:lnTo>
                    <a:lnTo>
                      <a:pt x="54" y="75"/>
                    </a:lnTo>
                    <a:lnTo>
                      <a:pt x="54" y="78"/>
                    </a:lnTo>
                    <a:lnTo>
                      <a:pt x="52" y="80"/>
                    </a:lnTo>
                    <a:lnTo>
                      <a:pt x="35" y="77"/>
                    </a:lnTo>
                    <a:lnTo>
                      <a:pt x="35" y="74"/>
                    </a:lnTo>
                    <a:lnTo>
                      <a:pt x="29" y="70"/>
                    </a:lnTo>
                    <a:lnTo>
                      <a:pt x="23" y="64"/>
                    </a:lnTo>
                    <a:lnTo>
                      <a:pt x="29" y="65"/>
                    </a:lnTo>
                    <a:lnTo>
                      <a:pt x="28" y="62"/>
                    </a:lnTo>
                    <a:lnTo>
                      <a:pt x="19" y="60"/>
                    </a:lnTo>
                    <a:lnTo>
                      <a:pt x="29" y="54"/>
                    </a:lnTo>
                    <a:lnTo>
                      <a:pt x="41" y="56"/>
                    </a:lnTo>
                    <a:lnTo>
                      <a:pt x="51" y="55"/>
                    </a:lnTo>
                    <a:lnTo>
                      <a:pt x="37" y="53"/>
                    </a:lnTo>
                    <a:lnTo>
                      <a:pt x="48" y="52"/>
                    </a:lnTo>
                    <a:lnTo>
                      <a:pt x="48" y="51"/>
                    </a:lnTo>
                    <a:lnTo>
                      <a:pt x="39" y="50"/>
                    </a:lnTo>
                    <a:lnTo>
                      <a:pt x="36" y="48"/>
                    </a:lnTo>
                    <a:lnTo>
                      <a:pt x="19" y="50"/>
                    </a:lnTo>
                    <a:lnTo>
                      <a:pt x="9" y="50"/>
                    </a:lnTo>
                    <a:lnTo>
                      <a:pt x="9" y="47"/>
                    </a:lnTo>
                    <a:lnTo>
                      <a:pt x="20" y="46"/>
                    </a:lnTo>
                    <a:lnTo>
                      <a:pt x="22" y="42"/>
                    </a:lnTo>
                    <a:lnTo>
                      <a:pt x="15" y="44"/>
                    </a:lnTo>
                    <a:lnTo>
                      <a:pt x="7" y="44"/>
                    </a:lnTo>
                    <a:lnTo>
                      <a:pt x="4" y="40"/>
                    </a:lnTo>
                    <a:lnTo>
                      <a:pt x="2" y="33"/>
                    </a:lnTo>
                    <a:lnTo>
                      <a:pt x="5" y="32"/>
                    </a:lnTo>
                    <a:lnTo>
                      <a:pt x="10" y="35"/>
                    </a:lnTo>
                    <a:lnTo>
                      <a:pt x="21" y="35"/>
                    </a:lnTo>
                    <a:lnTo>
                      <a:pt x="21" y="32"/>
                    </a:lnTo>
                    <a:lnTo>
                      <a:pt x="13" y="32"/>
                    </a:lnTo>
                    <a:lnTo>
                      <a:pt x="0" y="26"/>
                    </a:lnTo>
                    <a:lnTo>
                      <a:pt x="11" y="26"/>
                    </a:lnTo>
                    <a:lnTo>
                      <a:pt x="11" y="25"/>
                    </a:lnTo>
                    <a:lnTo>
                      <a:pt x="7" y="23"/>
                    </a:lnTo>
                    <a:lnTo>
                      <a:pt x="7" y="21"/>
                    </a:lnTo>
                    <a:lnTo>
                      <a:pt x="15" y="20"/>
                    </a:lnTo>
                    <a:lnTo>
                      <a:pt x="23" y="22"/>
                    </a:lnTo>
                    <a:lnTo>
                      <a:pt x="27" y="21"/>
                    </a:lnTo>
                    <a:lnTo>
                      <a:pt x="13" y="15"/>
                    </a:lnTo>
                    <a:lnTo>
                      <a:pt x="15" y="10"/>
                    </a:lnTo>
                    <a:lnTo>
                      <a:pt x="19" y="10"/>
                    </a:lnTo>
                    <a:lnTo>
                      <a:pt x="21" y="13"/>
                    </a:lnTo>
                    <a:lnTo>
                      <a:pt x="26" y="12"/>
                    </a:lnTo>
                    <a:lnTo>
                      <a:pt x="21" y="8"/>
                    </a:lnTo>
                    <a:lnTo>
                      <a:pt x="33" y="7"/>
                    </a:lnTo>
                    <a:lnTo>
                      <a:pt x="29" y="5"/>
                    </a:lnTo>
                    <a:lnTo>
                      <a:pt x="19" y="5"/>
                    </a:lnTo>
                    <a:lnTo>
                      <a:pt x="18" y="2"/>
                    </a:lnTo>
                    <a:lnTo>
                      <a:pt x="26" y="0"/>
                    </a:lnTo>
                    <a:lnTo>
                      <a:pt x="3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2" name="Freeform 1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8" y="1504"/>
                <a:ext cx="3" cy="4"/>
              </a:xfrm>
              <a:custGeom>
                <a:avLst/>
                <a:gdLst>
                  <a:gd fmla="*/ 3 w 3" name="T0"/>
                  <a:gd fmla="*/ 0 h 4" name="T1"/>
                  <a:gd fmla="*/ 3 w 3" name="T2"/>
                  <a:gd fmla="*/ 4 h 4" name="T3"/>
                  <a:gd fmla="*/ 0 w 3" name="T4"/>
                  <a:gd fmla="*/ 3 h 4" name="T5"/>
                  <a:gd fmla="*/ 0 w 3" name="T6"/>
                  <a:gd fmla="*/ 1 h 4" name="T7"/>
                  <a:gd fmla="*/ 3 w 3" name="T8"/>
                  <a:gd fmla="*/ 0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3" y="0"/>
                    </a:moveTo>
                    <a:lnTo>
                      <a:pt x="3" y="4"/>
                    </a:lnTo>
                    <a:lnTo>
                      <a:pt x="0" y="3"/>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3" name="Freeform 1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7" y="1514"/>
                <a:ext cx="8" cy="4"/>
              </a:xfrm>
              <a:custGeom>
                <a:avLst/>
                <a:gdLst>
                  <a:gd fmla="*/ 3 w 8" name="T0"/>
                  <a:gd fmla="*/ 4 h 4" name="T1"/>
                  <a:gd fmla="*/ 0 w 8" name="T2"/>
                  <a:gd fmla="*/ 2 h 4" name="T3"/>
                  <a:gd fmla="*/ 0 w 8" name="T4"/>
                  <a:gd fmla="*/ 0 h 4" name="T5"/>
                  <a:gd fmla="*/ 5 w 8" name="T6"/>
                  <a:gd fmla="*/ 0 h 4" name="T7"/>
                  <a:gd fmla="*/ 8 w 8" name="T8"/>
                  <a:gd fmla="*/ 4 h 4" name="T9"/>
                  <a:gd fmla="*/ 3 w 8" name="T10"/>
                  <a:gd fmla="*/ 4 h 4" name="T11"/>
                  <a:gd fmla="*/ 0 60000 65536" name="T12"/>
                  <a:gd fmla="*/ 0 60000 65536" name="T13"/>
                  <a:gd fmla="*/ 0 60000 65536" name="T14"/>
                  <a:gd fmla="*/ 0 60000 65536" name="T15"/>
                  <a:gd fmla="*/ 0 60000 65536" name="T16"/>
                  <a:gd fmla="*/ 0 60000 65536" name="T17"/>
                  <a:gd fmla="*/ 0 w 8" name="T18"/>
                  <a:gd fmla="*/ 0 h 4" name="T19"/>
                  <a:gd fmla="*/ 8 w 8"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8">
                    <a:moveTo>
                      <a:pt x="3" y="4"/>
                    </a:moveTo>
                    <a:lnTo>
                      <a:pt x="0" y="2"/>
                    </a:lnTo>
                    <a:lnTo>
                      <a:pt x="0" y="0"/>
                    </a:lnTo>
                    <a:lnTo>
                      <a:pt x="5" y="0"/>
                    </a:lnTo>
                    <a:lnTo>
                      <a:pt x="8" y="4"/>
                    </a:lnTo>
                    <a:lnTo>
                      <a:pt x="3"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4" name="Freeform 1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73" y="1674"/>
                <a:ext cx="5" cy="6"/>
              </a:xfrm>
              <a:custGeom>
                <a:avLst/>
                <a:gdLst>
                  <a:gd fmla="*/ 0 w 5" name="T0"/>
                  <a:gd fmla="*/ 6 h 6" name="T1"/>
                  <a:gd fmla="*/ 0 w 5" name="T2"/>
                  <a:gd fmla="*/ 3 h 6" name="T3"/>
                  <a:gd fmla="*/ 4 w 5" name="T4"/>
                  <a:gd fmla="*/ 0 h 6" name="T5"/>
                  <a:gd fmla="*/ 5 w 5" name="T6"/>
                  <a:gd fmla="*/ 2 h 6" name="T7"/>
                  <a:gd fmla="*/ 4 w 5" name="T8"/>
                  <a:gd fmla="*/ 5 h 6" name="T9"/>
                  <a:gd fmla="*/ 0 w 5" name="T10"/>
                  <a:gd fmla="*/ 6 h 6" name="T11"/>
                  <a:gd fmla="*/ 0 60000 65536" name="T12"/>
                  <a:gd fmla="*/ 0 60000 65536" name="T13"/>
                  <a:gd fmla="*/ 0 60000 65536" name="T14"/>
                  <a:gd fmla="*/ 0 60000 65536" name="T15"/>
                  <a:gd fmla="*/ 0 60000 65536" name="T16"/>
                  <a:gd fmla="*/ 0 60000 65536" name="T17"/>
                  <a:gd fmla="*/ 0 w 5" name="T18"/>
                  <a:gd fmla="*/ 0 h 6" name="T19"/>
                  <a:gd fmla="*/ 5 w 5"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5">
                    <a:moveTo>
                      <a:pt x="0" y="6"/>
                    </a:moveTo>
                    <a:lnTo>
                      <a:pt x="0" y="3"/>
                    </a:lnTo>
                    <a:lnTo>
                      <a:pt x="4" y="0"/>
                    </a:lnTo>
                    <a:lnTo>
                      <a:pt x="5" y="2"/>
                    </a:lnTo>
                    <a:lnTo>
                      <a:pt x="4" y="5"/>
                    </a:lnTo>
                    <a:lnTo>
                      <a:pt x="0"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5" name="Freeform 1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35" y="1332"/>
                <a:ext cx="7" cy="3"/>
              </a:xfrm>
              <a:custGeom>
                <a:avLst/>
                <a:gdLst>
                  <a:gd fmla="*/ 0 w 7" name="T0"/>
                  <a:gd fmla="*/ 1 h 3" name="T1"/>
                  <a:gd fmla="*/ 3 w 7" name="T2"/>
                  <a:gd fmla="*/ 0 h 3" name="T3"/>
                  <a:gd fmla="*/ 6 w 7" name="T4"/>
                  <a:gd fmla="*/ 0 h 3" name="T5"/>
                  <a:gd fmla="*/ 7 w 7" name="T6"/>
                  <a:gd fmla="*/ 2 h 3" name="T7"/>
                  <a:gd fmla="*/ 3 w 7" name="T8"/>
                  <a:gd fmla="*/ 3 h 3" name="T9"/>
                  <a:gd fmla="*/ 0 w 7" name="T10"/>
                  <a:gd fmla="*/ 1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0" y="1"/>
                    </a:moveTo>
                    <a:lnTo>
                      <a:pt x="3" y="0"/>
                    </a:lnTo>
                    <a:lnTo>
                      <a:pt x="6" y="0"/>
                    </a:lnTo>
                    <a:lnTo>
                      <a:pt x="7" y="2"/>
                    </a:lnTo>
                    <a:lnTo>
                      <a:pt x="3"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6" name="Freeform 1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6" y="1908"/>
                <a:ext cx="10" cy="19"/>
              </a:xfrm>
              <a:custGeom>
                <a:avLst/>
                <a:gdLst>
                  <a:gd fmla="*/ 1 w 10" name="T0"/>
                  <a:gd fmla="*/ 19 h 19" name="T1"/>
                  <a:gd fmla="*/ 0 w 10" name="T2"/>
                  <a:gd fmla="*/ 13 h 19" name="T3"/>
                  <a:gd fmla="*/ 4 w 10" name="T4"/>
                  <a:gd fmla="*/ 7 h 19" name="T5"/>
                  <a:gd fmla="*/ 6 w 10" name="T6"/>
                  <a:gd fmla="*/ 0 h 19" name="T7"/>
                  <a:gd fmla="*/ 10 w 10" name="T8"/>
                  <a:gd fmla="*/ 1 h 19" name="T9"/>
                  <a:gd fmla="*/ 9 w 10" name="T10"/>
                  <a:gd fmla="*/ 8 h 19" name="T11"/>
                  <a:gd fmla="*/ 4 w 10" name="T12"/>
                  <a:gd fmla="*/ 15 h 19" name="T13"/>
                  <a:gd fmla="*/ 1 w 10" name="T14"/>
                  <a:gd fmla="*/ 19 h 19" name="T15"/>
                  <a:gd fmla="*/ 0 60000 65536" name="T16"/>
                  <a:gd fmla="*/ 0 60000 65536" name="T17"/>
                  <a:gd fmla="*/ 0 60000 65536" name="T18"/>
                  <a:gd fmla="*/ 0 60000 65536" name="T19"/>
                  <a:gd fmla="*/ 0 60000 65536" name="T20"/>
                  <a:gd fmla="*/ 0 60000 65536" name="T21"/>
                  <a:gd fmla="*/ 0 60000 65536" name="T22"/>
                  <a:gd fmla="*/ 0 60000 65536" name="T23"/>
                  <a:gd fmla="*/ 0 w 10" name="T24"/>
                  <a:gd fmla="*/ 0 h 19" name="T25"/>
                  <a:gd fmla="*/ 10 w 10" name="T26"/>
                  <a:gd fmla="*/ 19 h 19"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9" w="10">
                    <a:moveTo>
                      <a:pt x="1" y="19"/>
                    </a:moveTo>
                    <a:lnTo>
                      <a:pt x="0" y="13"/>
                    </a:lnTo>
                    <a:lnTo>
                      <a:pt x="4" y="7"/>
                    </a:lnTo>
                    <a:lnTo>
                      <a:pt x="6" y="0"/>
                    </a:lnTo>
                    <a:lnTo>
                      <a:pt x="10" y="1"/>
                    </a:lnTo>
                    <a:lnTo>
                      <a:pt x="9" y="8"/>
                    </a:lnTo>
                    <a:lnTo>
                      <a:pt x="4" y="15"/>
                    </a:lnTo>
                    <a:lnTo>
                      <a:pt x="1" y="1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7" name="Freeform 1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42" y="1921"/>
                <a:ext cx="8" cy="8"/>
              </a:xfrm>
              <a:custGeom>
                <a:avLst/>
                <a:gdLst>
                  <a:gd fmla="*/ 0 w 8" name="T0"/>
                  <a:gd fmla="*/ 8 h 8" name="T1"/>
                  <a:gd fmla="*/ 1 w 8" name="T2"/>
                  <a:gd fmla="*/ 5 h 8" name="T3"/>
                  <a:gd fmla="*/ 3 w 8" name="T4"/>
                  <a:gd fmla="*/ 0 h 8" name="T5"/>
                  <a:gd fmla="*/ 8 w 8" name="T6"/>
                  <a:gd fmla="*/ 0 h 8" name="T7"/>
                  <a:gd fmla="*/ 8 w 8" name="T8"/>
                  <a:gd fmla="*/ 4 h 8" name="T9"/>
                  <a:gd fmla="*/ 3 w 8" name="T10"/>
                  <a:gd fmla="*/ 8 h 8" name="T11"/>
                  <a:gd fmla="*/ 0 w 8" name="T12"/>
                  <a:gd fmla="*/ 8 h 8" name="T13"/>
                  <a:gd fmla="*/ 0 60000 65536" name="T14"/>
                  <a:gd fmla="*/ 0 60000 65536" name="T15"/>
                  <a:gd fmla="*/ 0 60000 65536" name="T16"/>
                  <a:gd fmla="*/ 0 60000 65536" name="T17"/>
                  <a:gd fmla="*/ 0 60000 65536" name="T18"/>
                  <a:gd fmla="*/ 0 60000 65536" name="T19"/>
                  <a:gd fmla="*/ 0 60000 65536" name="T20"/>
                  <a:gd fmla="*/ 0 w 8" name="T21"/>
                  <a:gd fmla="*/ 0 h 8" name="T22"/>
                  <a:gd fmla="*/ 8 w 8"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8">
                    <a:moveTo>
                      <a:pt x="0" y="8"/>
                    </a:moveTo>
                    <a:lnTo>
                      <a:pt x="1" y="5"/>
                    </a:lnTo>
                    <a:lnTo>
                      <a:pt x="3" y="0"/>
                    </a:lnTo>
                    <a:lnTo>
                      <a:pt x="8" y="0"/>
                    </a:lnTo>
                    <a:lnTo>
                      <a:pt x="8" y="4"/>
                    </a:lnTo>
                    <a:lnTo>
                      <a:pt x="3" y="8"/>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8" name="Freeform 1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09" y="1909"/>
                <a:ext cx="20" cy="14"/>
              </a:xfrm>
              <a:custGeom>
                <a:avLst/>
                <a:gdLst>
                  <a:gd fmla="*/ 20 w 20" name="T0"/>
                  <a:gd fmla="*/ 8 h 14" name="T1"/>
                  <a:gd fmla="*/ 18 w 20" name="T2"/>
                  <a:gd fmla="*/ 14 h 14" name="T3"/>
                  <a:gd fmla="*/ 10 w 20" name="T4"/>
                  <a:gd fmla="*/ 13 h 14" name="T5"/>
                  <a:gd fmla="*/ 0 w 20" name="T6"/>
                  <a:gd fmla="*/ 7 h 14" name="T7"/>
                  <a:gd fmla="*/ 0 w 20" name="T8"/>
                  <a:gd fmla="*/ 0 h 14" name="T9"/>
                  <a:gd fmla="*/ 4 w 20" name="T10"/>
                  <a:gd fmla="*/ 0 h 14" name="T11"/>
                  <a:gd fmla="*/ 4 w 20" name="T12"/>
                  <a:gd fmla="*/ 5 h 14" name="T13"/>
                  <a:gd fmla="*/ 7 w 20" name="T14"/>
                  <a:gd fmla="*/ 9 h 14" name="T15"/>
                  <a:gd fmla="*/ 20 w 20" name="T16"/>
                  <a:gd fmla="*/ 8 h 1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0" name="T27"/>
                  <a:gd fmla="*/ 0 h 14" name="T28"/>
                  <a:gd fmla="*/ 20 w 20" name="T29"/>
                  <a:gd fmla="*/ 14 h 1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4" w="20">
                    <a:moveTo>
                      <a:pt x="20" y="8"/>
                    </a:moveTo>
                    <a:lnTo>
                      <a:pt x="18" y="14"/>
                    </a:lnTo>
                    <a:lnTo>
                      <a:pt x="10" y="13"/>
                    </a:lnTo>
                    <a:lnTo>
                      <a:pt x="0" y="7"/>
                    </a:lnTo>
                    <a:lnTo>
                      <a:pt x="0" y="0"/>
                    </a:lnTo>
                    <a:lnTo>
                      <a:pt x="4" y="0"/>
                    </a:lnTo>
                    <a:lnTo>
                      <a:pt x="4" y="5"/>
                    </a:lnTo>
                    <a:lnTo>
                      <a:pt x="7" y="9"/>
                    </a:lnTo>
                    <a:lnTo>
                      <a:pt x="2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79" name="Freeform 1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1" y="1898"/>
                <a:ext cx="7" cy="7"/>
              </a:xfrm>
              <a:custGeom>
                <a:avLst/>
                <a:gdLst>
                  <a:gd fmla="*/ 0 w 7" name="T0"/>
                  <a:gd fmla="*/ 7 h 7" name="T1"/>
                  <a:gd fmla="*/ 2 w 7" name="T2"/>
                  <a:gd fmla="*/ 3 h 7" name="T3"/>
                  <a:gd fmla="*/ 4 w 7" name="T4"/>
                  <a:gd fmla="*/ 0 h 7" name="T5"/>
                  <a:gd fmla="*/ 7 w 7" name="T6"/>
                  <a:gd fmla="*/ 0 h 7" name="T7"/>
                  <a:gd fmla="*/ 6 w 7" name="T8"/>
                  <a:gd fmla="*/ 3 h 7" name="T9"/>
                  <a:gd fmla="*/ 3 w 7" name="T10"/>
                  <a:gd fmla="*/ 4 h 7" name="T11"/>
                  <a:gd fmla="*/ 2 w 7" name="T12"/>
                  <a:gd fmla="*/ 7 h 7" name="T13"/>
                  <a:gd fmla="*/ 0 w 7" name="T14"/>
                  <a:gd fmla="*/ 7 h 7" name="T15"/>
                  <a:gd fmla="*/ 0 60000 65536" name="T16"/>
                  <a:gd fmla="*/ 0 60000 65536" name="T17"/>
                  <a:gd fmla="*/ 0 60000 65536" name="T18"/>
                  <a:gd fmla="*/ 0 60000 65536" name="T19"/>
                  <a:gd fmla="*/ 0 60000 65536" name="T20"/>
                  <a:gd fmla="*/ 0 60000 65536" name="T21"/>
                  <a:gd fmla="*/ 0 60000 65536" name="T22"/>
                  <a:gd fmla="*/ 0 60000 65536" name="T23"/>
                  <a:gd fmla="*/ 0 w 7" name="T24"/>
                  <a:gd fmla="*/ 0 h 7" name="T25"/>
                  <a:gd fmla="*/ 7 w 7" name="T26"/>
                  <a:gd fmla="*/ 7 h 7"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7" w="7">
                    <a:moveTo>
                      <a:pt x="0" y="7"/>
                    </a:moveTo>
                    <a:lnTo>
                      <a:pt x="2" y="3"/>
                    </a:lnTo>
                    <a:lnTo>
                      <a:pt x="4" y="0"/>
                    </a:lnTo>
                    <a:lnTo>
                      <a:pt x="7" y="0"/>
                    </a:lnTo>
                    <a:lnTo>
                      <a:pt x="6" y="3"/>
                    </a:lnTo>
                    <a:lnTo>
                      <a:pt x="3" y="4"/>
                    </a:lnTo>
                    <a:lnTo>
                      <a:pt x="2" y="7"/>
                    </a:lnTo>
                    <a:lnTo>
                      <a:pt x="0"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0" name="Freeform 1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13" y="1864"/>
                <a:ext cx="22" cy="15"/>
              </a:xfrm>
              <a:custGeom>
                <a:avLst/>
                <a:gdLst>
                  <a:gd fmla="*/ 0 w 22" name="T0"/>
                  <a:gd fmla="*/ 4 h 15" name="T1"/>
                  <a:gd fmla="*/ 4 w 22" name="T2"/>
                  <a:gd fmla="*/ 0 h 15" name="T3"/>
                  <a:gd fmla="*/ 8 w 22" name="T4"/>
                  <a:gd fmla="*/ 1 h 15" name="T5"/>
                  <a:gd fmla="*/ 22 w 22" name="T6"/>
                  <a:gd fmla="*/ 12 h 15" name="T7"/>
                  <a:gd fmla="*/ 20 w 22" name="T8"/>
                  <a:gd fmla="*/ 15 h 15" name="T9"/>
                  <a:gd fmla="*/ 10 w 22" name="T10"/>
                  <a:gd fmla="*/ 14 h 15" name="T11"/>
                  <a:gd fmla="*/ 3 w 22" name="T12"/>
                  <a:gd fmla="*/ 9 h 15" name="T13"/>
                  <a:gd fmla="*/ 0 w 22" name="T14"/>
                  <a:gd fmla="*/ 4 h 15" name="T15"/>
                  <a:gd fmla="*/ 0 60000 65536" name="T16"/>
                  <a:gd fmla="*/ 0 60000 65536" name="T17"/>
                  <a:gd fmla="*/ 0 60000 65536" name="T18"/>
                  <a:gd fmla="*/ 0 60000 65536" name="T19"/>
                  <a:gd fmla="*/ 0 60000 65536" name="T20"/>
                  <a:gd fmla="*/ 0 60000 65536" name="T21"/>
                  <a:gd fmla="*/ 0 60000 65536" name="T22"/>
                  <a:gd fmla="*/ 0 60000 65536" name="T23"/>
                  <a:gd fmla="*/ 0 w 22" name="T24"/>
                  <a:gd fmla="*/ 0 h 15" name="T25"/>
                  <a:gd fmla="*/ 22 w 22" name="T26"/>
                  <a:gd fmla="*/ 15 h 1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5" w="22">
                    <a:moveTo>
                      <a:pt x="0" y="4"/>
                    </a:moveTo>
                    <a:lnTo>
                      <a:pt x="4" y="0"/>
                    </a:lnTo>
                    <a:lnTo>
                      <a:pt x="8" y="1"/>
                    </a:lnTo>
                    <a:lnTo>
                      <a:pt x="22" y="12"/>
                    </a:lnTo>
                    <a:lnTo>
                      <a:pt x="20" y="15"/>
                    </a:lnTo>
                    <a:lnTo>
                      <a:pt x="10" y="14"/>
                    </a:lnTo>
                    <a:lnTo>
                      <a:pt x="3" y="9"/>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1" name="Freeform 1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76" y="1405"/>
                <a:ext cx="261" cy="242"/>
              </a:xfrm>
              <a:custGeom>
                <a:avLst/>
                <a:gdLst>
                  <a:gd fmla="*/ 33 w 261" name="T0"/>
                  <a:gd fmla="*/ 22 h 242" name="T1"/>
                  <a:gd fmla="*/ 47 w 261" name="T2"/>
                  <a:gd fmla="*/ 53 h 242" name="T3"/>
                  <a:gd fmla="*/ 53 w 261" name="T4"/>
                  <a:gd fmla="*/ 34 h 242" name="T5"/>
                  <a:gd fmla="*/ 49 w 261" name="T6"/>
                  <a:gd fmla="*/ 11 h 242" name="T7"/>
                  <a:gd fmla="*/ 76 w 261" name="T8"/>
                  <a:gd fmla="*/ 2 h 242" name="T9"/>
                  <a:gd fmla="*/ 86 w 261" name="T10"/>
                  <a:gd fmla="*/ 21 h 242" name="T11"/>
                  <a:gd fmla="*/ 87 w 261" name="T12"/>
                  <a:gd fmla="*/ 33 h 242" name="T13"/>
                  <a:gd fmla="*/ 107 w 261" name="T14"/>
                  <a:gd fmla="*/ 39 h 242" name="T15"/>
                  <a:gd fmla="*/ 109 w 261" name="T16"/>
                  <a:gd fmla="*/ 25 h 242" name="T17"/>
                  <a:gd fmla="*/ 133 w 261" name="T18"/>
                  <a:gd fmla="*/ 36 h 242" name="T19"/>
                  <a:gd fmla="*/ 137 w 261" name="T20"/>
                  <a:gd fmla="*/ 48 h 242" name="T21"/>
                  <a:gd fmla="*/ 149 w 261" name="T22"/>
                  <a:gd fmla="*/ 51 h 242" name="T23"/>
                  <a:gd fmla="*/ 166 w 261" name="T24"/>
                  <a:gd fmla="*/ 44 h 242" name="T25"/>
                  <a:gd fmla="*/ 172 w 261" name="T26"/>
                  <a:gd fmla="*/ 59 h 242" name="T27"/>
                  <a:gd fmla="*/ 178 w 261" name="T28"/>
                  <a:gd fmla="*/ 62 h 242" name="T29"/>
                  <a:gd fmla="*/ 190 w 261" name="T30"/>
                  <a:gd fmla="*/ 76 h 242" name="T31"/>
                  <a:gd fmla="*/ 207 w 261" name="T32"/>
                  <a:gd fmla="*/ 82 h 242" name="T33"/>
                  <a:gd fmla="*/ 198 w 261" name="T34"/>
                  <a:gd fmla="*/ 91 h 242" name="T35"/>
                  <a:gd fmla="*/ 201 w 261" name="T36"/>
                  <a:gd fmla="*/ 100 h 242" name="T37"/>
                  <a:gd fmla="*/ 227 w 261" name="T38"/>
                  <a:gd fmla="*/ 113 h 242" name="T39"/>
                  <a:gd fmla="*/ 246 w 261" name="T40"/>
                  <a:gd fmla="*/ 124 h 242" name="T41"/>
                  <a:gd fmla="*/ 257 w 261" name="T42"/>
                  <a:gd fmla="*/ 127 h 242" name="T43"/>
                  <a:gd fmla="*/ 247 w 261" name="T44"/>
                  <a:gd fmla="*/ 158 h 242" name="T45"/>
                  <a:gd fmla="*/ 237 w 261" name="T46"/>
                  <a:gd fmla="*/ 168 h 242" name="T47"/>
                  <a:gd fmla="*/ 227 w 261" name="T48"/>
                  <a:gd fmla="*/ 144 h 242" name="T49"/>
                  <a:gd fmla="*/ 206 w 261" name="T50"/>
                  <a:gd fmla="*/ 144 h 242" name="T51"/>
                  <a:gd fmla="*/ 203 w 261" name="T52"/>
                  <a:gd fmla="*/ 158 h 242" name="T53"/>
                  <a:gd fmla="*/ 227 w 261" name="T54"/>
                  <a:gd fmla="*/ 186 h 242" name="T55"/>
                  <a:gd fmla="*/ 234 w 261" name="T56"/>
                  <a:gd fmla="*/ 209 h 242" name="T57"/>
                  <a:gd fmla="*/ 229 w 261" name="T58"/>
                  <a:gd fmla="*/ 227 h 242" name="T59"/>
                  <a:gd fmla="*/ 203 w 261" name="T60"/>
                  <a:gd fmla="*/ 205 h 242" name="T61"/>
                  <a:gd fmla="*/ 201 w 261" name="T62"/>
                  <a:gd fmla="*/ 217 h 242" name="T63"/>
                  <a:gd fmla="*/ 199 w 261" name="T64"/>
                  <a:gd fmla="*/ 237 h 242" name="T65"/>
                  <a:gd fmla="*/ 177 w 261" name="T66"/>
                  <a:gd fmla="*/ 223 h 242" name="T67"/>
                  <a:gd fmla="*/ 166 w 261" name="T68"/>
                  <a:gd fmla="*/ 202 h 242" name="T69"/>
                  <a:gd fmla="*/ 143 w 261" name="T70"/>
                  <a:gd fmla="*/ 181 h 242" name="T71"/>
                  <a:gd fmla="*/ 128 w 261" name="T72"/>
                  <a:gd fmla="*/ 181 h 242" name="T73"/>
                  <a:gd fmla="*/ 112 w 261" name="T74"/>
                  <a:gd fmla="*/ 168 h 242" name="T75"/>
                  <a:gd fmla="*/ 135 w 261" name="T76"/>
                  <a:gd fmla="*/ 165 h 242" name="T77"/>
                  <a:gd fmla="*/ 139 w 261" name="T78"/>
                  <a:gd fmla="*/ 143 h 242" name="T79"/>
                  <a:gd fmla="*/ 157 w 261" name="T80"/>
                  <a:gd fmla="*/ 115 h 242" name="T81"/>
                  <a:gd fmla="*/ 141 w 261" name="T82"/>
                  <a:gd fmla="*/ 101 h 242" name="T83"/>
                  <a:gd fmla="*/ 125 w 261" name="T84"/>
                  <a:gd fmla="*/ 98 h 242" name="T85"/>
                  <a:gd fmla="*/ 120 w 261" name="T86"/>
                  <a:gd fmla="*/ 85 h 242" name="T87"/>
                  <a:gd fmla="*/ 105 w 261" name="T88"/>
                  <a:gd fmla="*/ 68 h 242" name="T89"/>
                  <a:gd fmla="*/ 102 w 261" name="T90"/>
                  <a:gd fmla="*/ 76 h 242" name="T91"/>
                  <a:gd fmla="*/ 82 w 261" name="T92"/>
                  <a:gd fmla="*/ 79 h 242" name="T93"/>
                  <a:gd fmla="*/ 69 w 261" name="T94"/>
                  <a:gd fmla="*/ 75 h 242" name="T95"/>
                  <a:gd fmla="*/ 59 w 261" name="T96"/>
                  <a:gd fmla="*/ 77 h 242" name="T97"/>
                  <a:gd fmla="*/ 34 w 261" name="T98"/>
                  <a:gd fmla="*/ 69 h 242" name="T99"/>
                  <a:gd fmla="*/ 6 w 261" name="T100"/>
                  <a:gd fmla="*/ 60 h 242" name="T101"/>
                  <a:gd fmla="*/ 25 w 261" name="T102"/>
                  <a:gd fmla="*/ 57 h 242" name="T103"/>
                  <a:gd fmla="*/ 2 w 261" name="T104"/>
                  <a:gd fmla="*/ 41 h 242" name="T105"/>
                  <a:gd fmla="*/ 7 w 261" name="T106"/>
                  <a:gd fmla="*/ 23 h 242" name="T107"/>
                  <a:gd fmla="*/ 36 w 261" name="T108"/>
                  <a:gd fmla="*/ 0 h 242"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w 261" name="T165"/>
                  <a:gd fmla="*/ 0 h 242" name="T166"/>
                  <a:gd fmla="*/ 261 w 261" name="T167"/>
                  <a:gd fmla="*/ 242 h 242" name="T16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b="T168" l="T165" r="T167" t="T166"/>
                <a:pathLst>
                  <a:path h="242" w="261">
                    <a:moveTo>
                      <a:pt x="46" y="2"/>
                    </a:moveTo>
                    <a:lnTo>
                      <a:pt x="49" y="3"/>
                    </a:lnTo>
                    <a:lnTo>
                      <a:pt x="44" y="9"/>
                    </a:lnTo>
                    <a:lnTo>
                      <a:pt x="42" y="11"/>
                    </a:lnTo>
                    <a:lnTo>
                      <a:pt x="33" y="22"/>
                    </a:lnTo>
                    <a:lnTo>
                      <a:pt x="34" y="24"/>
                    </a:lnTo>
                    <a:lnTo>
                      <a:pt x="34" y="40"/>
                    </a:lnTo>
                    <a:lnTo>
                      <a:pt x="42" y="44"/>
                    </a:lnTo>
                    <a:lnTo>
                      <a:pt x="42" y="53"/>
                    </a:lnTo>
                    <a:lnTo>
                      <a:pt x="47" y="53"/>
                    </a:lnTo>
                    <a:lnTo>
                      <a:pt x="48" y="47"/>
                    </a:lnTo>
                    <a:lnTo>
                      <a:pt x="43" y="41"/>
                    </a:lnTo>
                    <a:lnTo>
                      <a:pt x="42" y="34"/>
                    </a:lnTo>
                    <a:lnTo>
                      <a:pt x="46" y="32"/>
                    </a:lnTo>
                    <a:lnTo>
                      <a:pt x="53" y="34"/>
                    </a:lnTo>
                    <a:lnTo>
                      <a:pt x="54" y="32"/>
                    </a:lnTo>
                    <a:lnTo>
                      <a:pt x="46" y="28"/>
                    </a:lnTo>
                    <a:lnTo>
                      <a:pt x="44" y="17"/>
                    </a:lnTo>
                    <a:lnTo>
                      <a:pt x="52" y="14"/>
                    </a:lnTo>
                    <a:lnTo>
                      <a:pt x="49" y="11"/>
                    </a:lnTo>
                    <a:lnTo>
                      <a:pt x="53" y="9"/>
                    </a:lnTo>
                    <a:lnTo>
                      <a:pt x="57" y="11"/>
                    </a:lnTo>
                    <a:lnTo>
                      <a:pt x="57" y="7"/>
                    </a:lnTo>
                    <a:lnTo>
                      <a:pt x="71" y="2"/>
                    </a:lnTo>
                    <a:lnTo>
                      <a:pt x="76" y="2"/>
                    </a:lnTo>
                    <a:lnTo>
                      <a:pt x="80" y="4"/>
                    </a:lnTo>
                    <a:lnTo>
                      <a:pt x="80" y="8"/>
                    </a:lnTo>
                    <a:lnTo>
                      <a:pt x="84" y="12"/>
                    </a:lnTo>
                    <a:lnTo>
                      <a:pt x="85" y="18"/>
                    </a:lnTo>
                    <a:lnTo>
                      <a:pt x="86" y="21"/>
                    </a:lnTo>
                    <a:lnTo>
                      <a:pt x="88" y="25"/>
                    </a:lnTo>
                    <a:lnTo>
                      <a:pt x="84" y="28"/>
                    </a:lnTo>
                    <a:lnTo>
                      <a:pt x="83" y="37"/>
                    </a:lnTo>
                    <a:lnTo>
                      <a:pt x="86" y="37"/>
                    </a:lnTo>
                    <a:lnTo>
                      <a:pt x="87" y="33"/>
                    </a:lnTo>
                    <a:lnTo>
                      <a:pt x="92" y="31"/>
                    </a:lnTo>
                    <a:lnTo>
                      <a:pt x="98" y="31"/>
                    </a:lnTo>
                    <a:lnTo>
                      <a:pt x="99" y="35"/>
                    </a:lnTo>
                    <a:lnTo>
                      <a:pt x="102" y="39"/>
                    </a:lnTo>
                    <a:lnTo>
                      <a:pt x="107" y="39"/>
                    </a:lnTo>
                    <a:lnTo>
                      <a:pt x="108" y="33"/>
                    </a:lnTo>
                    <a:lnTo>
                      <a:pt x="111" y="33"/>
                    </a:lnTo>
                    <a:lnTo>
                      <a:pt x="112" y="31"/>
                    </a:lnTo>
                    <a:lnTo>
                      <a:pt x="105" y="29"/>
                    </a:lnTo>
                    <a:lnTo>
                      <a:pt x="109" y="25"/>
                    </a:lnTo>
                    <a:lnTo>
                      <a:pt x="120" y="25"/>
                    </a:lnTo>
                    <a:lnTo>
                      <a:pt x="124" y="26"/>
                    </a:lnTo>
                    <a:lnTo>
                      <a:pt x="128" y="26"/>
                    </a:lnTo>
                    <a:lnTo>
                      <a:pt x="137" y="29"/>
                    </a:lnTo>
                    <a:lnTo>
                      <a:pt x="133" y="36"/>
                    </a:lnTo>
                    <a:lnTo>
                      <a:pt x="136" y="40"/>
                    </a:lnTo>
                    <a:lnTo>
                      <a:pt x="141" y="36"/>
                    </a:lnTo>
                    <a:lnTo>
                      <a:pt x="145" y="37"/>
                    </a:lnTo>
                    <a:lnTo>
                      <a:pt x="138" y="43"/>
                    </a:lnTo>
                    <a:lnTo>
                      <a:pt x="137" y="48"/>
                    </a:lnTo>
                    <a:lnTo>
                      <a:pt x="141" y="49"/>
                    </a:lnTo>
                    <a:lnTo>
                      <a:pt x="145" y="44"/>
                    </a:lnTo>
                    <a:lnTo>
                      <a:pt x="149" y="45"/>
                    </a:lnTo>
                    <a:lnTo>
                      <a:pt x="146" y="49"/>
                    </a:lnTo>
                    <a:lnTo>
                      <a:pt x="149" y="51"/>
                    </a:lnTo>
                    <a:lnTo>
                      <a:pt x="151" y="50"/>
                    </a:lnTo>
                    <a:lnTo>
                      <a:pt x="153" y="51"/>
                    </a:lnTo>
                    <a:lnTo>
                      <a:pt x="157" y="49"/>
                    </a:lnTo>
                    <a:lnTo>
                      <a:pt x="158" y="44"/>
                    </a:lnTo>
                    <a:lnTo>
                      <a:pt x="166" y="44"/>
                    </a:lnTo>
                    <a:lnTo>
                      <a:pt x="171" y="48"/>
                    </a:lnTo>
                    <a:lnTo>
                      <a:pt x="173" y="56"/>
                    </a:lnTo>
                    <a:lnTo>
                      <a:pt x="162" y="59"/>
                    </a:lnTo>
                    <a:lnTo>
                      <a:pt x="165" y="63"/>
                    </a:lnTo>
                    <a:lnTo>
                      <a:pt x="172" y="59"/>
                    </a:lnTo>
                    <a:lnTo>
                      <a:pt x="173" y="61"/>
                    </a:lnTo>
                    <a:lnTo>
                      <a:pt x="170" y="64"/>
                    </a:lnTo>
                    <a:lnTo>
                      <a:pt x="169" y="69"/>
                    </a:lnTo>
                    <a:lnTo>
                      <a:pt x="173" y="69"/>
                    </a:lnTo>
                    <a:lnTo>
                      <a:pt x="178" y="62"/>
                    </a:lnTo>
                    <a:lnTo>
                      <a:pt x="186" y="61"/>
                    </a:lnTo>
                    <a:lnTo>
                      <a:pt x="196" y="66"/>
                    </a:lnTo>
                    <a:lnTo>
                      <a:pt x="190" y="72"/>
                    </a:lnTo>
                    <a:lnTo>
                      <a:pt x="181" y="74"/>
                    </a:lnTo>
                    <a:lnTo>
                      <a:pt x="190" y="76"/>
                    </a:lnTo>
                    <a:lnTo>
                      <a:pt x="190" y="78"/>
                    </a:lnTo>
                    <a:lnTo>
                      <a:pt x="196" y="76"/>
                    </a:lnTo>
                    <a:lnTo>
                      <a:pt x="200" y="72"/>
                    </a:lnTo>
                    <a:lnTo>
                      <a:pt x="209" y="79"/>
                    </a:lnTo>
                    <a:lnTo>
                      <a:pt x="207" y="82"/>
                    </a:lnTo>
                    <a:lnTo>
                      <a:pt x="203" y="82"/>
                    </a:lnTo>
                    <a:lnTo>
                      <a:pt x="199" y="84"/>
                    </a:lnTo>
                    <a:lnTo>
                      <a:pt x="211" y="87"/>
                    </a:lnTo>
                    <a:lnTo>
                      <a:pt x="213" y="90"/>
                    </a:lnTo>
                    <a:lnTo>
                      <a:pt x="198" y="91"/>
                    </a:lnTo>
                    <a:lnTo>
                      <a:pt x="202" y="93"/>
                    </a:lnTo>
                    <a:lnTo>
                      <a:pt x="201" y="97"/>
                    </a:lnTo>
                    <a:lnTo>
                      <a:pt x="190" y="94"/>
                    </a:lnTo>
                    <a:lnTo>
                      <a:pt x="189" y="97"/>
                    </a:lnTo>
                    <a:lnTo>
                      <a:pt x="201" y="100"/>
                    </a:lnTo>
                    <a:lnTo>
                      <a:pt x="209" y="105"/>
                    </a:lnTo>
                    <a:lnTo>
                      <a:pt x="214" y="113"/>
                    </a:lnTo>
                    <a:lnTo>
                      <a:pt x="220" y="110"/>
                    </a:lnTo>
                    <a:lnTo>
                      <a:pt x="227" y="110"/>
                    </a:lnTo>
                    <a:lnTo>
                      <a:pt x="227" y="113"/>
                    </a:lnTo>
                    <a:lnTo>
                      <a:pt x="231" y="114"/>
                    </a:lnTo>
                    <a:lnTo>
                      <a:pt x="235" y="117"/>
                    </a:lnTo>
                    <a:lnTo>
                      <a:pt x="234" y="122"/>
                    </a:lnTo>
                    <a:lnTo>
                      <a:pt x="243" y="121"/>
                    </a:lnTo>
                    <a:lnTo>
                      <a:pt x="246" y="124"/>
                    </a:lnTo>
                    <a:lnTo>
                      <a:pt x="243" y="126"/>
                    </a:lnTo>
                    <a:lnTo>
                      <a:pt x="244" y="128"/>
                    </a:lnTo>
                    <a:lnTo>
                      <a:pt x="253" y="123"/>
                    </a:lnTo>
                    <a:lnTo>
                      <a:pt x="258" y="125"/>
                    </a:lnTo>
                    <a:lnTo>
                      <a:pt x="257" y="127"/>
                    </a:lnTo>
                    <a:lnTo>
                      <a:pt x="261" y="129"/>
                    </a:lnTo>
                    <a:lnTo>
                      <a:pt x="260" y="138"/>
                    </a:lnTo>
                    <a:lnTo>
                      <a:pt x="252" y="139"/>
                    </a:lnTo>
                    <a:lnTo>
                      <a:pt x="254" y="153"/>
                    </a:lnTo>
                    <a:lnTo>
                      <a:pt x="247" y="158"/>
                    </a:lnTo>
                    <a:lnTo>
                      <a:pt x="242" y="153"/>
                    </a:lnTo>
                    <a:lnTo>
                      <a:pt x="242" y="159"/>
                    </a:lnTo>
                    <a:lnTo>
                      <a:pt x="245" y="168"/>
                    </a:lnTo>
                    <a:lnTo>
                      <a:pt x="242" y="174"/>
                    </a:lnTo>
                    <a:lnTo>
                      <a:pt x="237" y="168"/>
                    </a:lnTo>
                    <a:lnTo>
                      <a:pt x="234" y="167"/>
                    </a:lnTo>
                    <a:lnTo>
                      <a:pt x="230" y="164"/>
                    </a:lnTo>
                    <a:lnTo>
                      <a:pt x="224" y="155"/>
                    </a:lnTo>
                    <a:lnTo>
                      <a:pt x="228" y="147"/>
                    </a:lnTo>
                    <a:lnTo>
                      <a:pt x="227" y="144"/>
                    </a:lnTo>
                    <a:lnTo>
                      <a:pt x="219" y="144"/>
                    </a:lnTo>
                    <a:lnTo>
                      <a:pt x="217" y="140"/>
                    </a:lnTo>
                    <a:lnTo>
                      <a:pt x="211" y="132"/>
                    </a:lnTo>
                    <a:lnTo>
                      <a:pt x="203" y="136"/>
                    </a:lnTo>
                    <a:lnTo>
                      <a:pt x="206" y="144"/>
                    </a:lnTo>
                    <a:lnTo>
                      <a:pt x="208" y="148"/>
                    </a:lnTo>
                    <a:lnTo>
                      <a:pt x="204" y="151"/>
                    </a:lnTo>
                    <a:lnTo>
                      <a:pt x="198" y="145"/>
                    </a:lnTo>
                    <a:lnTo>
                      <a:pt x="196" y="150"/>
                    </a:lnTo>
                    <a:lnTo>
                      <a:pt x="203" y="158"/>
                    </a:lnTo>
                    <a:lnTo>
                      <a:pt x="207" y="161"/>
                    </a:lnTo>
                    <a:lnTo>
                      <a:pt x="209" y="166"/>
                    </a:lnTo>
                    <a:lnTo>
                      <a:pt x="215" y="175"/>
                    </a:lnTo>
                    <a:lnTo>
                      <a:pt x="220" y="176"/>
                    </a:lnTo>
                    <a:lnTo>
                      <a:pt x="227" y="186"/>
                    </a:lnTo>
                    <a:lnTo>
                      <a:pt x="227" y="190"/>
                    </a:lnTo>
                    <a:lnTo>
                      <a:pt x="230" y="193"/>
                    </a:lnTo>
                    <a:lnTo>
                      <a:pt x="230" y="197"/>
                    </a:lnTo>
                    <a:lnTo>
                      <a:pt x="234" y="203"/>
                    </a:lnTo>
                    <a:lnTo>
                      <a:pt x="234" y="209"/>
                    </a:lnTo>
                    <a:lnTo>
                      <a:pt x="228" y="208"/>
                    </a:lnTo>
                    <a:lnTo>
                      <a:pt x="227" y="211"/>
                    </a:lnTo>
                    <a:lnTo>
                      <a:pt x="232" y="215"/>
                    </a:lnTo>
                    <a:lnTo>
                      <a:pt x="229" y="220"/>
                    </a:lnTo>
                    <a:lnTo>
                      <a:pt x="229" y="227"/>
                    </a:lnTo>
                    <a:lnTo>
                      <a:pt x="225" y="227"/>
                    </a:lnTo>
                    <a:lnTo>
                      <a:pt x="219" y="217"/>
                    </a:lnTo>
                    <a:lnTo>
                      <a:pt x="213" y="209"/>
                    </a:lnTo>
                    <a:lnTo>
                      <a:pt x="207" y="210"/>
                    </a:lnTo>
                    <a:lnTo>
                      <a:pt x="203" y="205"/>
                    </a:lnTo>
                    <a:lnTo>
                      <a:pt x="200" y="205"/>
                    </a:lnTo>
                    <a:lnTo>
                      <a:pt x="195" y="198"/>
                    </a:lnTo>
                    <a:lnTo>
                      <a:pt x="192" y="199"/>
                    </a:lnTo>
                    <a:lnTo>
                      <a:pt x="191" y="204"/>
                    </a:lnTo>
                    <a:lnTo>
                      <a:pt x="201" y="217"/>
                    </a:lnTo>
                    <a:lnTo>
                      <a:pt x="206" y="225"/>
                    </a:lnTo>
                    <a:lnTo>
                      <a:pt x="216" y="232"/>
                    </a:lnTo>
                    <a:lnTo>
                      <a:pt x="219" y="240"/>
                    </a:lnTo>
                    <a:lnTo>
                      <a:pt x="214" y="242"/>
                    </a:lnTo>
                    <a:lnTo>
                      <a:pt x="199" y="237"/>
                    </a:lnTo>
                    <a:lnTo>
                      <a:pt x="194" y="237"/>
                    </a:lnTo>
                    <a:lnTo>
                      <a:pt x="186" y="231"/>
                    </a:lnTo>
                    <a:lnTo>
                      <a:pt x="187" y="223"/>
                    </a:lnTo>
                    <a:lnTo>
                      <a:pt x="182" y="222"/>
                    </a:lnTo>
                    <a:lnTo>
                      <a:pt x="177" y="223"/>
                    </a:lnTo>
                    <a:lnTo>
                      <a:pt x="169" y="215"/>
                    </a:lnTo>
                    <a:lnTo>
                      <a:pt x="165" y="213"/>
                    </a:lnTo>
                    <a:lnTo>
                      <a:pt x="164" y="207"/>
                    </a:lnTo>
                    <a:lnTo>
                      <a:pt x="168" y="207"/>
                    </a:lnTo>
                    <a:lnTo>
                      <a:pt x="166" y="202"/>
                    </a:lnTo>
                    <a:lnTo>
                      <a:pt x="160" y="201"/>
                    </a:lnTo>
                    <a:lnTo>
                      <a:pt x="153" y="194"/>
                    </a:lnTo>
                    <a:lnTo>
                      <a:pt x="152" y="183"/>
                    </a:lnTo>
                    <a:lnTo>
                      <a:pt x="145" y="183"/>
                    </a:lnTo>
                    <a:lnTo>
                      <a:pt x="143" y="181"/>
                    </a:lnTo>
                    <a:lnTo>
                      <a:pt x="139" y="180"/>
                    </a:lnTo>
                    <a:lnTo>
                      <a:pt x="140" y="185"/>
                    </a:lnTo>
                    <a:lnTo>
                      <a:pt x="138" y="188"/>
                    </a:lnTo>
                    <a:lnTo>
                      <a:pt x="131" y="180"/>
                    </a:lnTo>
                    <a:lnTo>
                      <a:pt x="128" y="181"/>
                    </a:lnTo>
                    <a:lnTo>
                      <a:pt x="123" y="189"/>
                    </a:lnTo>
                    <a:lnTo>
                      <a:pt x="114" y="188"/>
                    </a:lnTo>
                    <a:lnTo>
                      <a:pt x="106" y="182"/>
                    </a:lnTo>
                    <a:lnTo>
                      <a:pt x="107" y="173"/>
                    </a:lnTo>
                    <a:lnTo>
                      <a:pt x="112" y="168"/>
                    </a:lnTo>
                    <a:lnTo>
                      <a:pt x="112" y="164"/>
                    </a:lnTo>
                    <a:lnTo>
                      <a:pt x="116" y="161"/>
                    </a:lnTo>
                    <a:lnTo>
                      <a:pt x="120" y="163"/>
                    </a:lnTo>
                    <a:lnTo>
                      <a:pt x="124" y="166"/>
                    </a:lnTo>
                    <a:lnTo>
                      <a:pt x="135" y="165"/>
                    </a:lnTo>
                    <a:lnTo>
                      <a:pt x="143" y="160"/>
                    </a:lnTo>
                    <a:lnTo>
                      <a:pt x="147" y="162"/>
                    </a:lnTo>
                    <a:lnTo>
                      <a:pt x="147" y="156"/>
                    </a:lnTo>
                    <a:lnTo>
                      <a:pt x="141" y="150"/>
                    </a:lnTo>
                    <a:lnTo>
                      <a:pt x="139" y="143"/>
                    </a:lnTo>
                    <a:lnTo>
                      <a:pt x="152" y="132"/>
                    </a:lnTo>
                    <a:lnTo>
                      <a:pt x="155" y="127"/>
                    </a:lnTo>
                    <a:lnTo>
                      <a:pt x="160" y="126"/>
                    </a:lnTo>
                    <a:lnTo>
                      <a:pt x="160" y="118"/>
                    </a:lnTo>
                    <a:lnTo>
                      <a:pt x="157" y="115"/>
                    </a:lnTo>
                    <a:lnTo>
                      <a:pt x="156" y="112"/>
                    </a:lnTo>
                    <a:lnTo>
                      <a:pt x="155" y="109"/>
                    </a:lnTo>
                    <a:lnTo>
                      <a:pt x="149" y="105"/>
                    </a:lnTo>
                    <a:lnTo>
                      <a:pt x="147" y="100"/>
                    </a:lnTo>
                    <a:lnTo>
                      <a:pt x="141" y="101"/>
                    </a:lnTo>
                    <a:lnTo>
                      <a:pt x="137" y="96"/>
                    </a:lnTo>
                    <a:lnTo>
                      <a:pt x="139" y="93"/>
                    </a:lnTo>
                    <a:lnTo>
                      <a:pt x="135" y="93"/>
                    </a:lnTo>
                    <a:lnTo>
                      <a:pt x="129" y="97"/>
                    </a:lnTo>
                    <a:lnTo>
                      <a:pt x="125" y="98"/>
                    </a:lnTo>
                    <a:lnTo>
                      <a:pt x="120" y="98"/>
                    </a:lnTo>
                    <a:lnTo>
                      <a:pt x="120" y="94"/>
                    </a:lnTo>
                    <a:lnTo>
                      <a:pt x="131" y="91"/>
                    </a:lnTo>
                    <a:lnTo>
                      <a:pt x="130" y="89"/>
                    </a:lnTo>
                    <a:lnTo>
                      <a:pt x="120" y="85"/>
                    </a:lnTo>
                    <a:lnTo>
                      <a:pt x="117" y="80"/>
                    </a:lnTo>
                    <a:lnTo>
                      <a:pt x="113" y="78"/>
                    </a:lnTo>
                    <a:lnTo>
                      <a:pt x="114" y="73"/>
                    </a:lnTo>
                    <a:lnTo>
                      <a:pt x="109" y="68"/>
                    </a:lnTo>
                    <a:lnTo>
                      <a:pt x="105" y="68"/>
                    </a:lnTo>
                    <a:lnTo>
                      <a:pt x="101" y="63"/>
                    </a:lnTo>
                    <a:lnTo>
                      <a:pt x="96" y="65"/>
                    </a:lnTo>
                    <a:lnTo>
                      <a:pt x="96" y="68"/>
                    </a:lnTo>
                    <a:lnTo>
                      <a:pt x="104" y="73"/>
                    </a:lnTo>
                    <a:lnTo>
                      <a:pt x="102" y="76"/>
                    </a:lnTo>
                    <a:lnTo>
                      <a:pt x="94" y="77"/>
                    </a:lnTo>
                    <a:lnTo>
                      <a:pt x="87" y="73"/>
                    </a:lnTo>
                    <a:lnTo>
                      <a:pt x="82" y="75"/>
                    </a:lnTo>
                    <a:lnTo>
                      <a:pt x="84" y="76"/>
                    </a:lnTo>
                    <a:lnTo>
                      <a:pt x="82" y="79"/>
                    </a:lnTo>
                    <a:lnTo>
                      <a:pt x="76" y="76"/>
                    </a:lnTo>
                    <a:lnTo>
                      <a:pt x="72" y="73"/>
                    </a:lnTo>
                    <a:lnTo>
                      <a:pt x="69" y="71"/>
                    </a:lnTo>
                    <a:lnTo>
                      <a:pt x="67" y="73"/>
                    </a:lnTo>
                    <a:lnTo>
                      <a:pt x="69" y="75"/>
                    </a:lnTo>
                    <a:lnTo>
                      <a:pt x="72" y="77"/>
                    </a:lnTo>
                    <a:lnTo>
                      <a:pt x="72" y="80"/>
                    </a:lnTo>
                    <a:lnTo>
                      <a:pt x="67" y="78"/>
                    </a:lnTo>
                    <a:lnTo>
                      <a:pt x="63" y="77"/>
                    </a:lnTo>
                    <a:lnTo>
                      <a:pt x="59" y="77"/>
                    </a:lnTo>
                    <a:lnTo>
                      <a:pt x="53" y="74"/>
                    </a:lnTo>
                    <a:lnTo>
                      <a:pt x="47" y="74"/>
                    </a:lnTo>
                    <a:lnTo>
                      <a:pt x="40" y="75"/>
                    </a:lnTo>
                    <a:lnTo>
                      <a:pt x="35" y="73"/>
                    </a:lnTo>
                    <a:lnTo>
                      <a:pt x="34" y="69"/>
                    </a:lnTo>
                    <a:lnTo>
                      <a:pt x="31" y="68"/>
                    </a:lnTo>
                    <a:lnTo>
                      <a:pt x="26" y="72"/>
                    </a:lnTo>
                    <a:lnTo>
                      <a:pt x="21" y="72"/>
                    </a:lnTo>
                    <a:lnTo>
                      <a:pt x="17" y="68"/>
                    </a:lnTo>
                    <a:lnTo>
                      <a:pt x="6" y="60"/>
                    </a:lnTo>
                    <a:lnTo>
                      <a:pt x="5" y="55"/>
                    </a:lnTo>
                    <a:lnTo>
                      <a:pt x="9" y="54"/>
                    </a:lnTo>
                    <a:lnTo>
                      <a:pt x="15" y="56"/>
                    </a:lnTo>
                    <a:lnTo>
                      <a:pt x="20" y="56"/>
                    </a:lnTo>
                    <a:lnTo>
                      <a:pt x="25" y="57"/>
                    </a:lnTo>
                    <a:lnTo>
                      <a:pt x="24" y="54"/>
                    </a:lnTo>
                    <a:lnTo>
                      <a:pt x="15" y="52"/>
                    </a:lnTo>
                    <a:lnTo>
                      <a:pt x="4" y="50"/>
                    </a:lnTo>
                    <a:lnTo>
                      <a:pt x="0" y="45"/>
                    </a:lnTo>
                    <a:lnTo>
                      <a:pt x="2" y="41"/>
                    </a:lnTo>
                    <a:lnTo>
                      <a:pt x="1" y="36"/>
                    </a:lnTo>
                    <a:lnTo>
                      <a:pt x="4" y="33"/>
                    </a:lnTo>
                    <a:lnTo>
                      <a:pt x="0" y="30"/>
                    </a:lnTo>
                    <a:lnTo>
                      <a:pt x="2" y="27"/>
                    </a:lnTo>
                    <a:lnTo>
                      <a:pt x="7" y="23"/>
                    </a:lnTo>
                    <a:lnTo>
                      <a:pt x="7" y="16"/>
                    </a:lnTo>
                    <a:lnTo>
                      <a:pt x="15" y="8"/>
                    </a:lnTo>
                    <a:lnTo>
                      <a:pt x="17" y="8"/>
                    </a:lnTo>
                    <a:lnTo>
                      <a:pt x="28" y="0"/>
                    </a:lnTo>
                    <a:lnTo>
                      <a:pt x="36" y="0"/>
                    </a:lnTo>
                    <a:lnTo>
                      <a:pt x="39" y="1"/>
                    </a:lnTo>
                    <a:lnTo>
                      <a:pt x="46"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2" name="Freeform 1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62" y="1408"/>
                <a:ext cx="44" cy="22"/>
              </a:xfrm>
              <a:custGeom>
                <a:avLst/>
                <a:gdLst>
                  <a:gd fmla="*/ 0 w 44" name="T0"/>
                  <a:gd fmla="*/ 2 h 22" name="T1"/>
                  <a:gd fmla="*/ 6 w 44" name="T2"/>
                  <a:gd fmla="*/ 0 h 22" name="T3"/>
                  <a:gd fmla="*/ 8 w 44" name="T4"/>
                  <a:gd fmla="*/ 2 h 22" name="T5"/>
                  <a:gd fmla="*/ 21 w 44" name="T6"/>
                  <a:gd fmla="*/ 0 h 22" name="T7"/>
                  <a:gd fmla="*/ 30 w 44" name="T8"/>
                  <a:gd fmla="*/ 5 h 22" name="T9"/>
                  <a:gd fmla="*/ 34 w 44" name="T10"/>
                  <a:gd fmla="*/ 6 h 22" name="T11"/>
                  <a:gd fmla="*/ 38 w 44" name="T12"/>
                  <a:gd fmla="*/ 9 h 22" name="T13"/>
                  <a:gd fmla="*/ 37 w 44" name="T14"/>
                  <a:gd fmla="*/ 14 h 22" name="T15"/>
                  <a:gd fmla="*/ 44 w 44" name="T16"/>
                  <a:gd fmla="*/ 17 h 22" name="T17"/>
                  <a:gd fmla="*/ 42 w 44" name="T18"/>
                  <a:gd fmla="*/ 20 h 22" name="T19"/>
                  <a:gd fmla="*/ 30 w 44" name="T20"/>
                  <a:gd fmla="*/ 17 h 22" name="T21"/>
                  <a:gd fmla="*/ 15 w 44" name="T22"/>
                  <a:gd fmla="*/ 18 h 22" name="T23"/>
                  <a:gd fmla="*/ 14 w 44" name="T24"/>
                  <a:gd fmla="*/ 20 h 22" name="T25"/>
                  <a:gd fmla="*/ 10 w 44" name="T26"/>
                  <a:gd fmla="*/ 22 h 22" name="T27"/>
                  <a:gd fmla="*/ 6 w 44" name="T28"/>
                  <a:gd fmla="*/ 20 h 22" name="T29"/>
                  <a:gd fmla="*/ 4 w 44" name="T30"/>
                  <a:gd fmla="*/ 9 h 22" name="T31"/>
                  <a:gd fmla="*/ 2 w 44" name="T32"/>
                  <a:gd fmla="*/ 7 h 22" name="T33"/>
                  <a:gd fmla="*/ 0 w 44" name="T34"/>
                  <a:gd fmla="*/ 2 h 22"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w 44" name="T54"/>
                  <a:gd fmla="*/ 0 h 22" name="T55"/>
                  <a:gd fmla="*/ 44 w 44" name="T56"/>
                  <a:gd fmla="*/ 22 h 22" name="T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T57" l="T54" r="T56" t="T55"/>
                <a:pathLst>
                  <a:path h="22" w="44">
                    <a:moveTo>
                      <a:pt x="0" y="2"/>
                    </a:moveTo>
                    <a:lnTo>
                      <a:pt x="6" y="0"/>
                    </a:lnTo>
                    <a:lnTo>
                      <a:pt x="8" y="2"/>
                    </a:lnTo>
                    <a:lnTo>
                      <a:pt x="21" y="0"/>
                    </a:lnTo>
                    <a:lnTo>
                      <a:pt x="30" y="5"/>
                    </a:lnTo>
                    <a:lnTo>
                      <a:pt x="34" y="6"/>
                    </a:lnTo>
                    <a:lnTo>
                      <a:pt x="38" y="9"/>
                    </a:lnTo>
                    <a:lnTo>
                      <a:pt x="37" y="14"/>
                    </a:lnTo>
                    <a:lnTo>
                      <a:pt x="44" y="17"/>
                    </a:lnTo>
                    <a:lnTo>
                      <a:pt x="42" y="20"/>
                    </a:lnTo>
                    <a:lnTo>
                      <a:pt x="30" y="17"/>
                    </a:lnTo>
                    <a:lnTo>
                      <a:pt x="15" y="18"/>
                    </a:lnTo>
                    <a:lnTo>
                      <a:pt x="14" y="20"/>
                    </a:lnTo>
                    <a:lnTo>
                      <a:pt x="10" y="22"/>
                    </a:lnTo>
                    <a:lnTo>
                      <a:pt x="6" y="20"/>
                    </a:lnTo>
                    <a:lnTo>
                      <a:pt x="4" y="9"/>
                    </a:lnTo>
                    <a:lnTo>
                      <a:pt x="2" y="7"/>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3" name="Freeform 1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92" y="1511"/>
                <a:ext cx="20" cy="17"/>
              </a:xfrm>
              <a:custGeom>
                <a:avLst/>
                <a:gdLst>
                  <a:gd fmla="*/ 8 w 20" name="T0"/>
                  <a:gd fmla="*/ 0 h 17" name="T1"/>
                  <a:gd fmla="*/ 18 w 20" name="T2"/>
                  <a:gd fmla="*/ 1 h 17" name="T3"/>
                  <a:gd fmla="*/ 18 w 20" name="T4"/>
                  <a:gd fmla="*/ 6 h 17" name="T5"/>
                  <a:gd fmla="*/ 19 w 20" name="T6"/>
                  <a:gd fmla="*/ 8 h 17" name="T7"/>
                  <a:gd fmla="*/ 20 w 20" name="T8"/>
                  <a:gd fmla="*/ 11 h 17" name="T9"/>
                  <a:gd fmla="*/ 12 w 20" name="T10"/>
                  <a:gd fmla="*/ 16 h 17" name="T11"/>
                  <a:gd fmla="*/ 4 w 20" name="T12"/>
                  <a:gd fmla="*/ 17 h 17" name="T13"/>
                  <a:gd fmla="*/ 1 w 20" name="T14"/>
                  <a:gd fmla="*/ 15 h 17" name="T15"/>
                  <a:gd fmla="*/ 0 w 20" name="T16"/>
                  <a:gd fmla="*/ 6 h 17" name="T17"/>
                  <a:gd fmla="*/ 8 w 20" name="T18"/>
                  <a:gd fmla="*/ 0 h 17"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0" name="T30"/>
                  <a:gd fmla="*/ 0 h 17" name="T31"/>
                  <a:gd fmla="*/ 20 w 20" name="T32"/>
                  <a:gd fmla="*/ 17 h 17"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7" w="20">
                    <a:moveTo>
                      <a:pt x="8" y="0"/>
                    </a:moveTo>
                    <a:lnTo>
                      <a:pt x="18" y="1"/>
                    </a:lnTo>
                    <a:lnTo>
                      <a:pt x="18" y="6"/>
                    </a:lnTo>
                    <a:lnTo>
                      <a:pt x="19" y="8"/>
                    </a:lnTo>
                    <a:lnTo>
                      <a:pt x="20" y="11"/>
                    </a:lnTo>
                    <a:lnTo>
                      <a:pt x="12" y="16"/>
                    </a:lnTo>
                    <a:lnTo>
                      <a:pt x="4" y="17"/>
                    </a:lnTo>
                    <a:lnTo>
                      <a:pt x="1" y="15"/>
                    </a:lnTo>
                    <a:lnTo>
                      <a:pt x="0" y="6"/>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4" name="Freeform 1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58" y="1180"/>
                <a:ext cx="286" cy="177"/>
              </a:xfrm>
              <a:custGeom>
                <a:avLst/>
                <a:gdLst>
                  <a:gd fmla="*/ 55 w 286" name="T0"/>
                  <a:gd fmla="*/ 151 h 177" name="T1"/>
                  <a:gd fmla="*/ 85 w 286" name="T2"/>
                  <a:gd fmla="*/ 140 h 177" name="T3"/>
                  <a:gd fmla="*/ 70 w 286" name="T4"/>
                  <a:gd fmla="*/ 136 h 177" name="T5"/>
                  <a:gd fmla="*/ 54 w 286" name="T6"/>
                  <a:gd fmla="*/ 133 h 177" name="T7"/>
                  <a:gd fmla="*/ 62 w 286" name="T8"/>
                  <a:gd fmla="*/ 122 h 177" name="T9"/>
                  <a:gd fmla="*/ 87 w 286" name="T10"/>
                  <a:gd fmla="*/ 121 h 177" name="T11"/>
                  <a:gd fmla="*/ 69 w 286" name="T12"/>
                  <a:gd fmla="*/ 107 h 177" name="T13"/>
                  <a:gd fmla="*/ 66 w 286" name="T14"/>
                  <a:gd fmla="*/ 88 h 177" name="T15"/>
                  <a:gd fmla="*/ 102 w 286" name="T16"/>
                  <a:gd fmla="*/ 103 h 177" name="T17"/>
                  <a:gd fmla="*/ 102 w 286" name="T18"/>
                  <a:gd fmla="*/ 82 h 177" name="T19"/>
                  <a:gd fmla="*/ 133 w 286" name="T20"/>
                  <a:gd fmla="*/ 75 h 177" name="T21"/>
                  <a:gd fmla="*/ 129 w 286" name="T22"/>
                  <a:gd fmla="*/ 57 h 177" name="T23"/>
                  <a:gd fmla="*/ 95 w 286" name="T24"/>
                  <a:gd fmla="*/ 79 h 177" name="T25"/>
                  <a:gd fmla="*/ 75 w 286" name="T26"/>
                  <a:gd fmla="*/ 74 h 177" name="T27"/>
                  <a:gd fmla="*/ 63 w 286" name="T28"/>
                  <a:gd fmla="*/ 71 h 177" name="T29"/>
                  <a:gd fmla="*/ 44 w 286" name="T30"/>
                  <a:gd fmla="*/ 79 h 177" name="T31"/>
                  <a:gd fmla="*/ 66 w 286" name="T32"/>
                  <a:gd fmla="*/ 62 h 177" name="T33"/>
                  <a:gd fmla="*/ 23 w 286" name="T34"/>
                  <a:gd fmla="*/ 62 h 177" name="T35"/>
                  <a:gd fmla="*/ 15 w 286" name="T36"/>
                  <a:gd fmla="*/ 57 h 177" name="T37"/>
                  <a:gd fmla="*/ 8 w 286" name="T38"/>
                  <a:gd fmla="*/ 45 h 177" name="T39"/>
                  <a:gd fmla="*/ 46 w 286" name="T40"/>
                  <a:gd fmla="*/ 40 h 177" name="T41"/>
                  <a:gd fmla="*/ 52 w 286" name="T42"/>
                  <a:gd fmla="*/ 34 h 177" name="T43"/>
                  <a:gd fmla="*/ 76 w 286" name="T44"/>
                  <a:gd fmla="*/ 35 h 177" name="T45"/>
                  <a:gd fmla="*/ 103 w 286" name="T46"/>
                  <a:gd fmla="*/ 38 h 177" name="T47"/>
                  <a:gd fmla="*/ 90 w 286" name="T48"/>
                  <a:gd fmla="*/ 21 h 177" name="T49"/>
                  <a:gd fmla="*/ 102 w 286" name="T50"/>
                  <a:gd fmla="*/ 20 h 177" name="T51"/>
                  <a:gd fmla="*/ 115 w 286" name="T52"/>
                  <a:gd fmla="*/ 14 h 177" name="T53"/>
                  <a:gd fmla="*/ 129 w 286" name="T54"/>
                  <a:gd fmla="*/ 11 h 177" name="T55"/>
                  <a:gd fmla="*/ 130 w 286" name="T56"/>
                  <a:gd fmla="*/ 8 h 177" name="T57"/>
                  <a:gd fmla="*/ 175 w 286" name="T58"/>
                  <a:gd fmla="*/ 16 h 177" name="T59"/>
                  <a:gd fmla="*/ 176 w 286" name="T60"/>
                  <a:gd fmla="*/ 3 h 177" name="T61"/>
                  <a:gd fmla="*/ 200 w 286" name="T62"/>
                  <a:gd fmla="*/ 3 h 177" name="T63"/>
                  <a:gd fmla="*/ 212 w 286" name="T64"/>
                  <a:gd fmla="*/ 17 h 177" name="T65"/>
                  <a:gd fmla="*/ 248 w 286" name="T66"/>
                  <a:gd fmla="*/ 7 h 177" name="T67"/>
                  <a:gd fmla="*/ 259 w 286" name="T68"/>
                  <a:gd fmla="*/ 12 h 177" name="T69"/>
                  <a:gd fmla="*/ 278 w 286" name="T70"/>
                  <a:gd fmla="*/ 36 h 177" name="T71"/>
                  <a:gd fmla="*/ 241 w 286" name="T72"/>
                  <a:gd fmla="*/ 49 h 177" name="T73"/>
                  <a:gd fmla="*/ 221 w 286" name="T74"/>
                  <a:gd fmla="*/ 54 h 177" name="T75"/>
                  <a:gd fmla="*/ 197 w 286" name="T76"/>
                  <a:gd fmla="*/ 62 h 177" name="T77"/>
                  <a:gd fmla="*/ 236 w 286" name="T78"/>
                  <a:gd fmla="*/ 56 h 177" name="T79"/>
                  <a:gd fmla="*/ 242 w 286" name="T80"/>
                  <a:gd fmla="*/ 60 h 177" name="T81"/>
                  <a:gd fmla="*/ 201 w 286" name="T82"/>
                  <a:gd fmla="*/ 86 h 177" name="T83"/>
                  <a:gd fmla="*/ 190 w 286" name="T84"/>
                  <a:gd fmla="*/ 91 h 177" name="T85"/>
                  <a:gd fmla="*/ 192 w 286" name="T86"/>
                  <a:gd fmla="*/ 95 h 177" name="T87"/>
                  <a:gd fmla="*/ 158 w 286" name="T88"/>
                  <a:gd fmla="*/ 100 h 177" name="T89"/>
                  <a:gd fmla="*/ 149 w 286" name="T90"/>
                  <a:gd fmla="*/ 110 h 177" name="T91"/>
                  <a:gd fmla="*/ 131 w 286" name="T92"/>
                  <a:gd fmla="*/ 112 h 177" name="T93"/>
                  <a:gd fmla="*/ 138 w 286" name="T94"/>
                  <a:gd fmla="*/ 115 h 177" name="T95"/>
                  <a:gd fmla="*/ 131 w 286" name="T96"/>
                  <a:gd fmla="*/ 120 h 177" name="T97"/>
                  <a:gd fmla="*/ 144 w 286" name="T98"/>
                  <a:gd fmla="*/ 129 h 177" name="T99"/>
                  <a:gd fmla="*/ 145 w 286" name="T100"/>
                  <a:gd fmla="*/ 138 h 177" name="T101"/>
                  <a:gd fmla="*/ 121 w 286" name="T102"/>
                  <a:gd fmla="*/ 154 h 177" name="T103"/>
                  <a:gd fmla="*/ 107 w 286" name="T104"/>
                  <a:gd fmla="*/ 157 h 177" name="T105"/>
                  <a:gd fmla="*/ 120 w 286" name="T106"/>
                  <a:gd fmla="*/ 164 h 177" name="T107"/>
                  <a:gd fmla="*/ 107 w 286" name="T108"/>
                  <a:gd fmla="*/ 177 h 177" name="T109"/>
                  <a:gd fmla="*/ 92 w 286" name="T110"/>
                  <a:gd fmla="*/ 172 h 177" name="T111"/>
                  <a:gd fmla="*/ 77 w 286" name="T112"/>
                  <a:gd fmla="*/ 169 h 177" name="T113"/>
                  <a:gd fmla="*/ 66 w 286" name="T114"/>
                  <a:gd fmla="*/ 175 h 177" name="T115"/>
                  <a:gd fmla="*/ 41 w 286" name="T116"/>
                  <a:gd fmla="*/ 171 h 177" name="T117"/>
                  <a:gd fmla="*/ 29 w 286" name="T118"/>
                  <a:gd fmla="*/ 170 h 177" name="T119"/>
                  <a:gd fmla="*/ 43 w 286" name="T120"/>
                  <a:gd fmla="*/ 159 h 177"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286" name="T183"/>
                  <a:gd fmla="*/ 0 h 177" name="T184"/>
                  <a:gd fmla="*/ 286 w 286" name="T185"/>
                  <a:gd fmla="*/ 177 h 177"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177" w="286">
                    <a:moveTo>
                      <a:pt x="47" y="154"/>
                    </a:moveTo>
                    <a:lnTo>
                      <a:pt x="36" y="152"/>
                    </a:lnTo>
                    <a:lnTo>
                      <a:pt x="33" y="145"/>
                    </a:lnTo>
                    <a:lnTo>
                      <a:pt x="39" y="144"/>
                    </a:lnTo>
                    <a:lnTo>
                      <a:pt x="45" y="142"/>
                    </a:lnTo>
                    <a:lnTo>
                      <a:pt x="52" y="145"/>
                    </a:lnTo>
                    <a:lnTo>
                      <a:pt x="55" y="151"/>
                    </a:lnTo>
                    <a:lnTo>
                      <a:pt x="67" y="154"/>
                    </a:lnTo>
                    <a:lnTo>
                      <a:pt x="73" y="153"/>
                    </a:lnTo>
                    <a:lnTo>
                      <a:pt x="77" y="153"/>
                    </a:lnTo>
                    <a:lnTo>
                      <a:pt x="86" y="144"/>
                    </a:lnTo>
                    <a:lnTo>
                      <a:pt x="91" y="142"/>
                    </a:lnTo>
                    <a:lnTo>
                      <a:pt x="89" y="139"/>
                    </a:lnTo>
                    <a:lnTo>
                      <a:pt x="85" y="140"/>
                    </a:lnTo>
                    <a:lnTo>
                      <a:pt x="79" y="148"/>
                    </a:lnTo>
                    <a:lnTo>
                      <a:pt x="70" y="150"/>
                    </a:lnTo>
                    <a:lnTo>
                      <a:pt x="62" y="147"/>
                    </a:lnTo>
                    <a:lnTo>
                      <a:pt x="60" y="142"/>
                    </a:lnTo>
                    <a:lnTo>
                      <a:pt x="66" y="141"/>
                    </a:lnTo>
                    <a:lnTo>
                      <a:pt x="66" y="138"/>
                    </a:lnTo>
                    <a:lnTo>
                      <a:pt x="70" y="136"/>
                    </a:lnTo>
                    <a:lnTo>
                      <a:pt x="68" y="130"/>
                    </a:lnTo>
                    <a:lnTo>
                      <a:pt x="64" y="130"/>
                    </a:lnTo>
                    <a:lnTo>
                      <a:pt x="64" y="133"/>
                    </a:lnTo>
                    <a:lnTo>
                      <a:pt x="60" y="137"/>
                    </a:lnTo>
                    <a:lnTo>
                      <a:pt x="54" y="138"/>
                    </a:lnTo>
                    <a:lnTo>
                      <a:pt x="56" y="134"/>
                    </a:lnTo>
                    <a:lnTo>
                      <a:pt x="54" y="133"/>
                    </a:lnTo>
                    <a:lnTo>
                      <a:pt x="51" y="137"/>
                    </a:lnTo>
                    <a:lnTo>
                      <a:pt x="43" y="137"/>
                    </a:lnTo>
                    <a:lnTo>
                      <a:pt x="43" y="131"/>
                    </a:lnTo>
                    <a:lnTo>
                      <a:pt x="48" y="123"/>
                    </a:lnTo>
                    <a:lnTo>
                      <a:pt x="51" y="122"/>
                    </a:lnTo>
                    <a:lnTo>
                      <a:pt x="55" y="123"/>
                    </a:lnTo>
                    <a:lnTo>
                      <a:pt x="62" y="122"/>
                    </a:lnTo>
                    <a:lnTo>
                      <a:pt x="69" y="123"/>
                    </a:lnTo>
                    <a:lnTo>
                      <a:pt x="79" y="123"/>
                    </a:lnTo>
                    <a:lnTo>
                      <a:pt x="88" y="126"/>
                    </a:lnTo>
                    <a:lnTo>
                      <a:pt x="90" y="124"/>
                    </a:lnTo>
                    <a:lnTo>
                      <a:pt x="98" y="123"/>
                    </a:lnTo>
                    <a:lnTo>
                      <a:pt x="98" y="120"/>
                    </a:lnTo>
                    <a:lnTo>
                      <a:pt x="87" y="121"/>
                    </a:lnTo>
                    <a:lnTo>
                      <a:pt x="75" y="121"/>
                    </a:lnTo>
                    <a:lnTo>
                      <a:pt x="66" y="119"/>
                    </a:lnTo>
                    <a:lnTo>
                      <a:pt x="69" y="117"/>
                    </a:lnTo>
                    <a:lnTo>
                      <a:pt x="76" y="118"/>
                    </a:lnTo>
                    <a:lnTo>
                      <a:pt x="77" y="115"/>
                    </a:lnTo>
                    <a:lnTo>
                      <a:pt x="70" y="111"/>
                    </a:lnTo>
                    <a:lnTo>
                      <a:pt x="69" y="107"/>
                    </a:lnTo>
                    <a:lnTo>
                      <a:pt x="62" y="102"/>
                    </a:lnTo>
                    <a:lnTo>
                      <a:pt x="50" y="98"/>
                    </a:lnTo>
                    <a:lnTo>
                      <a:pt x="50" y="97"/>
                    </a:lnTo>
                    <a:lnTo>
                      <a:pt x="58" y="96"/>
                    </a:lnTo>
                    <a:lnTo>
                      <a:pt x="50" y="91"/>
                    </a:lnTo>
                    <a:lnTo>
                      <a:pt x="52" y="87"/>
                    </a:lnTo>
                    <a:lnTo>
                      <a:pt x="66" y="88"/>
                    </a:lnTo>
                    <a:lnTo>
                      <a:pt x="77" y="89"/>
                    </a:lnTo>
                    <a:lnTo>
                      <a:pt x="89" y="99"/>
                    </a:lnTo>
                    <a:lnTo>
                      <a:pt x="94" y="106"/>
                    </a:lnTo>
                    <a:lnTo>
                      <a:pt x="106" y="106"/>
                    </a:lnTo>
                    <a:lnTo>
                      <a:pt x="111" y="103"/>
                    </a:lnTo>
                    <a:lnTo>
                      <a:pt x="108" y="102"/>
                    </a:lnTo>
                    <a:lnTo>
                      <a:pt x="102" y="103"/>
                    </a:lnTo>
                    <a:lnTo>
                      <a:pt x="97" y="102"/>
                    </a:lnTo>
                    <a:lnTo>
                      <a:pt x="94" y="96"/>
                    </a:lnTo>
                    <a:lnTo>
                      <a:pt x="89" y="91"/>
                    </a:lnTo>
                    <a:lnTo>
                      <a:pt x="82" y="88"/>
                    </a:lnTo>
                    <a:lnTo>
                      <a:pt x="82" y="85"/>
                    </a:lnTo>
                    <a:lnTo>
                      <a:pt x="94" y="85"/>
                    </a:lnTo>
                    <a:lnTo>
                      <a:pt x="102" y="82"/>
                    </a:lnTo>
                    <a:lnTo>
                      <a:pt x="109" y="82"/>
                    </a:lnTo>
                    <a:lnTo>
                      <a:pt x="118" y="80"/>
                    </a:lnTo>
                    <a:lnTo>
                      <a:pt x="119" y="79"/>
                    </a:lnTo>
                    <a:lnTo>
                      <a:pt x="112" y="79"/>
                    </a:lnTo>
                    <a:lnTo>
                      <a:pt x="108" y="78"/>
                    </a:lnTo>
                    <a:lnTo>
                      <a:pt x="121" y="74"/>
                    </a:lnTo>
                    <a:lnTo>
                      <a:pt x="133" y="75"/>
                    </a:lnTo>
                    <a:lnTo>
                      <a:pt x="142" y="72"/>
                    </a:lnTo>
                    <a:lnTo>
                      <a:pt x="140" y="70"/>
                    </a:lnTo>
                    <a:lnTo>
                      <a:pt x="129" y="70"/>
                    </a:lnTo>
                    <a:lnTo>
                      <a:pt x="119" y="72"/>
                    </a:lnTo>
                    <a:lnTo>
                      <a:pt x="122" y="65"/>
                    </a:lnTo>
                    <a:lnTo>
                      <a:pt x="130" y="59"/>
                    </a:lnTo>
                    <a:lnTo>
                      <a:pt x="129" y="57"/>
                    </a:lnTo>
                    <a:lnTo>
                      <a:pt x="125" y="58"/>
                    </a:lnTo>
                    <a:lnTo>
                      <a:pt x="119" y="60"/>
                    </a:lnTo>
                    <a:lnTo>
                      <a:pt x="117" y="64"/>
                    </a:lnTo>
                    <a:lnTo>
                      <a:pt x="109" y="65"/>
                    </a:lnTo>
                    <a:lnTo>
                      <a:pt x="114" y="70"/>
                    </a:lnTo>
                    <a:lnTo>
                      <a:pt x="102" y="77"/>
                    </a:lnTo>
                    <a:lnTo>
                      <a:pt x="95" y="79"/>
                    </a:lnTo>
                    <a:lnTo>
                      <a:pt x="82" y="81"/>
                    </a:lnTo>
                    <a:lnTo>
                      <a:pt x="80" y="79"/>
                    </a:lnTo>
                    <a:lnTo>
                      <a:pt x="88" y="77"/>
                    </a:lnTo>
                    <a:lnTo>
                      <a:pt x="89" y="75"/>
                    </a:lnTo>
                    <a:lnTo>
                      <a:pt x="82" y="75"/>
                    </a:lnTo>
                    <a:lnTo>
                      <a:pt x="76" y="78"/>
                    </a:lnTo>
                    <a:lnTo>
                      <a:pt x="75" y="74"/>
                    </a:lnTo>
                    <a:lnTo>
                      <a:pt x="71" y="75"/>
                    </a:lnTo>
                    <a:lnTo>
                      <a:pt x="71" y="80"/>
                    </a:lnTo>
                    <a:lnTo>
                      <a:pt x="67" y="82"/>
                    </a:lnTo>
                    <a:lnTo>
                      <a:pt x="53" y="81"/>
                    </a:lnTo>
                    <a:lnTo>
                      <a:pt x="53" y="79"/>
                    </a:lnTo>
                    <a:lnTo>
                      <a:pt x="56" y="75"/>
                    </a:lnTo>
                    <a:lnTo>
                      <a:pt x="63" y="71"/>
                    </a:lnTo>
                    <a:lnTo>
                      <a:pt x="85" y="67"/>
                    </a:lnTo>
                    <a:lnTo>
                      <a:pt x="84" y="65"/>
                    </a:lnTo>
                    <a:lnTo>
                      <a:pt x="71" y="66"/>
                    </a:lnTo>
                    <a:lnTo>
                      <a:pt x="59" y="70"/>
                    </a:lnTo>
                    <a:lnTo>
                      <a:pt x="51" y="74"/>
                    </a:lnTo>
                    <a:lnTo>
                      <a:pt x="47" y="78"/>
                    </a:lnTo>
                    <a:lnTo>
                      <a:pt x="44" y="79"/>
                    </a:lnTo>
                    <a:lnTo>
                      <a:pt x="36" y="76"/>
                    </a:lnTo>
                    <a:lnTo>
                      <a:pt x="27" y="75"/>
                    </a:lnTo>
                    <a:lnTo>
                      <a:pt x="24" y="72"/>
                    </a:lnTo>
                    <a:lnTo>
                      <a:pt x="36" y="69"/>
                    </a:lnTo>
                    <a:lnTo>
                      <a:pt x="49" y="69"/>
                    </a:lnTo>
                    <a:lnTo>
                      <a:pt x="57" y="67"/>
                    </a:lnTo>
                    <a:lnTo>
                      <a:pt x="66" y="62"/>
                    </a:lnTo>
                    <a:lnTo>
                      <a:pt x="64" y="61"/>
                    </a:lnTo>
                    <a:lnTo>
                      <a:pt x="60" y="61"/>
                    </a:lnTo>
                    <a:lnTo>
                      <a:pt x="49" y="67"/>
                    </a:lnTo>
                    <a:lnTo>
                      <a:pt x="35" y="68"/>
                    </a:lnTo>
                    <a:lnTo>
                      <a:pt x="21" y="67"/>
                    </a:lnTo>
                    <a:lnTo>
                      <a:pt x="19" y="63"/>
                    </a:lnTo>
                    <a:lnTo>
                      <a:pt x="23" y="62"/>
                    </a:lnTo>
                    <a:lnTo>
                      <a:pt x="23" y="60"/>
                    </a:lnTo>
                    <a:lnTo>
                      <a:pt x="30" y="57"/>
                    </a:lnTo>
                    <a:lnTo>
                      <a:pt x="41" y="54"/>
                    </a:lnTo>
                    <a:lnTo>
                      <a:pt x="43" y="53"/>
                    </a:lnTo>
                    <a:lnTo>
                      <a:pt x="35" y="52"/>
                    </a:lnTo>
                    <a:lnTo>
                      <a:pt x="26" y="56"/>
                    </a:lnTo>
                    <a:lnTo>
                      <a:pt x="15" y="57"/>
                    </a:lnTo>
                    <a:lnTo>
                      <a:pt x="14" y="54"/>
                    </a:lnTo>
                    <a:lnTo>
                      <a:pt x="20" y="52"/>
                    </a:lnTo>
                    <a:lnTo>
                      <a:pt x="20" y="51"/>
                    </a:lnTo>
                    <a:lnTo>
                      <a:pt x="13" y="52"/>
                    </a:lnTo>
                    <a:lnTo>
                      <a:pt x="5" y="51"/>
                    </a:lnTo>
                    <a:lnTo>
                      <a:pt x="0" y="49"/>
                    </a:lnTo>
                    <a:lnTo>
                      <a:pt x="8" y="45"/>
                    </a:lnTo>
                    <a:lnTo>
                      <a:pt x="12" y="40"/>
                    </a:lnTo>
                    <a:lnTo>
                      <a:pt x="22" y="43"/>
                    </a:lnTo>
                    <a:lnTo>
                      <a:pt x="24" y="38"/>
                    </a:lnTo>
                    <a:lnTo>
                      <a:pt x="31" y="35"/>
                    </a:lnTo>
                    <a:lnTo>
                      <a:pt x="38" y="35"/>
                    </a:lnTo>
                    <a:lnTo>
                      <a:pt x="41" y="38"/>
                    </a:lnTo>
                    <a:lnTo>
                      <a:pt x="46" y="40"/>
                    </a:lnTo>
                    <a:lnTo>
                      <a:pt x="45" y="38"/>
                    </a:lnTo>
                    <a:lnTo>
                      <a:pt x="47" y="37"/>
                    </a:lnTo>
                    <a:lnTo>
                      <a:pt x="52" y="39"/>
                    </a:lnTo>
                    <a:lnTo>
                      <a:pt x="58" y="40"/>
                    </a:lnTo>
                    <a:lnTo>
                      <a:pt x="64" y="38"/>
                    </a:lnTo>
                    <a:lnTo>
                      <a:pt x="62" y="35"/>
                    </a:lnTo>
                    <a:lnTo>
                      <a:pt x="52" y="34"/>
                    </a:lnTo>
                    <a:lnTo>
                      <a:pt x="46" y="31"/>
                    </a:lnTo>
                    <a:lnTo>
                      <a:pt x="47" y="29"/>
                    </a:lnTo>
                    <a:lnTo>
                      <a:pt x="55" y="29"/>
                    </a:lnTo>
                    <a:lnTo>
                      <a:pt x="52" y="23"/>
                    </a:lnTo>
                    <a:lnTo>
                      <a:pt x="57" y="22"/>
                    </a:lnTo>
                    <a:lnTo>
                      <a:pt x="66" y="26"/>
                    </a:lnTo>
                    <a:lnTo>
                      <a:pt x="76" y="35"/>
                    </a:lnTo>
                    <a:lnTo>
                      <a:pt x="83" y="35"/>
                    </a:lnTo>
                    <a:lnTo>
                      <a:pt x="78" y="32"/>
                    </a:lnTo>
                    <a:lnTo>
                      <a:pt x="77" y="30"/>
                    </a:lnTo>
                    <a:lnTo>
                      <a:pt x="80" y="30"/>
                    </a:lnTo>
                    <a:lnTo>
                      <a:pt x="86" y="33"/>
                    </a:lnTo>
                    <a:lnTo>
                      <a:pt x="99" y="38"/>
                    </a:lnTo>
                    <a:lnTo>
                      <a:pt x="103" y="38"/>
                    </a:lnTo>
                    <a:lnTo>
                      <a:pt x="102" y="36"/>
                    </a:lnTo>
                    <a:lnTo>
                      <a:pt x="98" y="32"/>
                    </a:lnTo>
                    <a:lnTo>
                      <a:pt x="85" y="29"/>
                    </a:lnTo>
                    <a:lnTo>
                      <a:pt x="81" y="25"/>
                    </a:lnTo>
                    <a:lnTo>
                      <a:pt x="83" y="22"/>
                    </a:lnTo>
                    <a:lnTo>
                      <a:pt x="89" y="22"/>
                    </a:lnTo>
                    <a:lnTo>
                      <a:pt x="90" y="21"/>
                    </a:lnTo>
                    <a:lnTo>
                      <a:pt x="88" y="19"/>
                    </a:lnTo>
                    <a:lnTo>
                      <a:pt x="83" y="19"/>
                    </a:lnTo>
                    <a:lnTo>
                      <a:pt x="80" y="18"/>
                    </a:lnTo>
                    <a:lnTo>
                      <a:pt x="81" y="16"/>
                    </a:lnTo>
                    <a:lnTo>
                      <a:pt x="90" y="16"/>
                    </a:lnTo>
                    <a:lnTo>
                      <a:pt x="98" y="20"/>
                    </a:lnTo>
                    <a:lnTo>
                      <a:pt x="102" y="20"/>
                    </a:lnTo>
                    <a:lnTo>
                      <a:pt x="100" y="17"/>
                    </a:lnTo>
                    <a:lnTo>
                      <a:pt x="88" y="11"/>
                    </a:lnTo>
                    <a:lnTo>
                      <a:pt x="91" y="10"/>
                    </a:lnTo>
                    <a:lnTo>
                      <a:pt x="96" y="10"/>
                    </a:lnTo>
                    <a:lnTo>
                      <a:pt x="105" y="16"/>
                    </a:lnTo>
                    <a:lnTo>
                      <a:pt x="112" y="16"/>
                    </a:lnTo>
                    <a:lnTo>
                      <a:pt x="115" y="14"/>
                    </a:lnTo>
                    <a:lnTo>
                      <a:pt x="106" y="12"/>
                    </a:lnTo>
                    <a:lnTo>
                      <a:pt x="102" y="8"/>
                    </a:lnTo>
                    <a:lnTo>
                      <a:pt x="106" y="7"/>
                    </a:lnTo>
                    <a:lnTo>
                      <a:pt x="116" y="7"/>
                    </a:lnTo>
                    <a:lnTo>
                      <a:pt x="119" y="9"/>
                    </a:lnTo>
                    <a:lnTo>
                      <a:pt x="123" y="7"/>
                    </a:lnTo>
                    <a:lnTo>
                      <a:pt x="129" y="11"/>
                    </a:lnTo>
                    <a:lnTo>
                      <a:pt x="138" y="18"/>
                    </a:lnTo>
                    <a:lnTo>
                      <a:pt x="139" y="24"/>
                    </a:lnTo>
                    <a:lnTo>
                      <a:pt x="146" y="21"/>
                    </a:lnTo>
                    <a:lnTo>
                      <a:pt x="148" y="18"/>
                    </a:lnTo>
                    <a:lnTo>
                      <a:pt x="144" y="15"/>
                    </a:lnTo>
                    <a:lnTo>
                      <a:pt x="140" y="11"/>
                    </a:lnTo>
                    <a:lnTo>
                      <a:pt x="130" y="8"/>
                    </a:lnTo>
                    <a:lnTo>
                      <a:pt x="129" y="4"/>
                    </a:lnTo>
                    <a:lnTo>
                      <a:pt x="132" y="3"/>
                    </a:lnTo>
                    <a:lnTo>
                      <a:pt x="151" y="3"/>
                    </a:lnTo>
                    <a:lnTo>
                      <a:pt x="158" y="10"/>
                    </a:lnTo>
                    <a:lnTo>
                      <a:pt x="164" y="13"/>
                    </a:lnTo>
                    <a:lnTo>
                      <a:pt x="170" y="17"/>
                    </a:lnTo>
                    <a:lnTo>
                      <a:pt x="175" y="16"/>
                    </a:lnTo>
                    <a:lnTo>
                      <a:pt x="174" y="13"/>
                    </a:lnTo>
                    <a:lnTo>
                      <a:pt x="163" y="7"/>
                    </a:lnTo>
                    <a:lnTo>
                      <a:pt x="162" y="5"/>
                    </a:lnTo>
                    <a:lnTo>
                      <a:pt x="164" y="2"/>
                    </a:lnTo>
                    <a:lnTo>
                      <a:pt x="168" y="1"/>
                    </a:lnTo>
                    <a:lnTo>
                      <a:pt x="176" y="1"/>
                    </a:lnTo>
                    <a:lnTo>
                      <a:pt x="176" y="3"/>
                    </a:lnTo>
                    <a:lnTo>
                      <a:pt x="186" y="7"/>
                    </a:lnTo>
                    <a:lnTo>
                      <a:pt x="189" y="6"/>
                    </a:lnTo>
                    <a:lnTo>
                      <a:pt x="182" y="3"/>
                    </a:lnTo>
                    <a:lnTo>
                      <a:pt x="182" y="1"/>
                    </a:lnTo>
                    <a:lnTo>
                      <a:pt x="191" y="0"/>
                    </a:lnTo>
                    <a:lnTo>
                      <a:pt x="193" y="2"/>
                    </a:lnTo>
                    <a:lnTo>
                      <a:pt x="200" y="3"/>
                    </a:lnTo>
                    <a:lnTo>
                      <a:pt x="201" y="5"/>
                    </a:lnTo>
                    <a:lnTo>
                      <a:pt x="210" y="4"/>
                    </a:lnTo>
                    <a:lnTo>
                      <a:pt x="216" y="5"/>
                    </a:lnTo>
                    <a:lnTo>
                      <a:pt x="226" y="5"/>
                    </a:lnTo>
                    <a:lnTo>
                      <a:pt x="227" y="10"/>
                    </a:lnTo>
                    <a:lnTo>
                      <a:pt x="212" y="16"/>
                    </a:lnTo>
                    <a:lnTo>
                      <a:pt x="212" y="17"/>
                    </a:lnTo>
                    <a:lnTo>
                      <a:pt x="221" y="16"/>
                    </a:lnTo>
                    <a:lnTo>
                      <a:pt x="233" y="9"/>
                    </a:lnTo>
                    <a:lnTo>
                      <a:pt x="237" y="9"/>
                    </a:lnTo>
                    <a:lnTo>
                      <a:pt x="240" y="12"/>
                    </a:lnTo>
                    <a:lnTo>
                      <a:pt x="243" y="11"/>
                    </a:lnTo>
                    <a:lnTo>
                      <a:pt x="245" y="7"/>
                    </a:lnTo>
                    <a:lnTo>
                      <a:pt x="248" y="7"/>
                    </a:lnTo>
                    <a:lnTo>
                      <a:pt x="248" y="10"/>
                    </a:lnTo>
                    <a:lnTo>
                      <a:pt x="250" y="10"/>
                    </a:lnTo>
                    <a:lnTo>
                      <a:pt x="253" y="9"/>
                    </a:lnTo>
                    <a:lnTo>
                      <a:pt x="259" y="8"/>
                    </a:lnTo>
                    <a:lnTo>
                      <a:pt x="263" y="8"/>
                    </a:lnTo>
                    <a:lnTo>
                      <a:pt x="261" y="11"/>
                    </a:lnTo>
                    <a:lnTo>
                      <a:pt x="259" y="12"/>
                    </a:lnTo>
                    <a:lnTo>
                      <a:pt x="263" y="14"/>
                    </a:lnTo>
                    <a:lnTo>
                      <a:pt x="264" y="20"/>
                    </a:lnTo>
                    <a:lnTo>
                      <a:pt x="278" y="20"/>
                    </a:lnTo>
                    <a:lnTo>
                      <a:pt x="286" y="24"/>
                    </a:lnTo>
                    <a:lnTo>
                      <a:pt x="285" y="30"/>
                    </a:lnTo>
                    <a:lnTo>
                      <a:pt x="277" y="34"/>
                    </a:lnTo>
                    <a:lnTo>
                      <a:pt x="278" y="36"/>
                    </a:lnTo>
                    <a:lnTo>
                      <a:pt x="274" y="37"/>
                    </a:lnTo>
                    <a:lnTo>
                      <a:pt x="272" y="40"/>
                    </a:lnTo>
                    <a:lnTo>
                      <a:pt x="265" y="43"/>
                    </a:lnTo>
                    <a:lnTo>
                      <a:pt x="260" y="44"/>
                    </a:lnTo>
                    <a:lnTo>
                      <a:pt x="255" y="46"/>
                    </a:lnTo>
                    <a:lnTo>
                      <a:pt x="247" y="46"/>
                    </a:lnTo>
                    <a:lnTo>
                      <a:pt x="241" y="49"/>
                    </a:lnTo>
                    <a:lnTo>
                      <a:pt x="229" y="50"/>
                    </a:lnTo>
                    <a:lnTo>
                      <a:pt x="225" y="50"/>
                    </a:lnTo>
                    <a:lnTo>
                      <a:pt x="217" y="50"/>
                    </a:lnTo>
                    <a:lnTo>
                      <a:pt x="212" y="49"/>
                    </a:lnTo>
                    <a:lnTo>
                      <a:pt x="211" y="49"/>
                    </a:lnTo>
                    <a:lnTo>
                      <a:pt x="212" y="53"/>
                    </a:lnTo>
                    <a:lnTo>
                      <a:pt x="221" y="54"/>
                    </a:lnTo>
                    <a:lnTo>
                      <a:pt x="224" y="53"/>
                    </a:lnTo>
                    <a:lnTo>
                      <a:pt x="234" y="52"/>
                    </a:lnTo>
                    <a:lnTo>
                      <a:pt x="235" y="55"/>
                    </a:lnTo>
                    <a:lnTo>
                      <a:pt x="225" y="57"/>
                    </a:lnTo>
                    <a:lnTo>
                      <a:pt x="214" y="60"/>
                    </a:lnTo>
                    <a:lnTo>
                      <a:pt x="207" y="62"/>
                    </a:lnTo>
                    <a:lnTo>
                      <a:pt x="197" y="62"/>
                    </a:lnTo>
                    <a:lnTo>
                      <a:pt x="194" y="64"/>
                    </a:lnTo>
                    <a:lnTo>
                      <a:pt x="203" y="65"/>
                    </a:lnTo>
                    <a:lnTo>
                      <a:pt x="205" y="63"/>
                    </a:lnTo>
                    <a:lnTo>
                      <a:pt x="209" y="63"/>
                    </a:lnTo>
                    <a:lnTo>
                      <a:pt x="217" y="61"/>
                    </a:lnTo>
                    <a:lnTo>
                      <a:pt x="231" y="57"/>
                    </a:lnTo>
                    <a:lnTo>
                      <a:pt x="236" y="56"/>
                    </a:lnTo>
                    <a:lnTo>
                      <a:pt x="242" y="54"/>
                    </a:lnTo>
                    <a:lnTo>
                      <a:pt x="248" y="53"/>
                    </a:lnTo>
                    <a:lnTo>
                      <a:pt x="253" y="53"/>
                    </a:lnTo>
                    <a:lnTo>
                      <a:pt x="254" y="54"/>
                    </a:lnTo>
                    <a:lnTo>
                      <a:pt x="251" y="55"/>
                    </a:lnTo>
                    <a:lnTo>
                      <a:pt x="246" y="60"/>
                    </a:lnTo>
                    <a:lnTo>
                      <a:pt x="242" y="60"/>
                    </a:lnTo>
                    <a:lnTo>
                      <a:pt x="235" y="66"/>
                    </a:lnTo>
                    <a:lnTo>
                      <a:pt x="232" y="67"/>
                    </a:lnTo>
                    <a:lnTo>
                      <a:pt x="225" y="72"/>
                    </a:lnTo>
                    <a:lnTo>
                      <a:pt x="222" y="74"/>
                    </a:lnTo>
                    <a:lnTo>
                      <a:pt x="212" y="79"/>
                    </a:lnTo>
                    <a:lnTo>
                      <a:pt x="209" y="84"/>
                    </a:lnTo>
                    <a:lnTo>
                      <a:pt x="201" y="86"/>
                    </a:lnTo>
                    <a:lnTo>
                      <a:pt x="198" y="85"/>
                    </a:lnTo>
                    <a:lnTo>
                      <a:pt x="197" y="83"/>
                    </a:lnTo>
                    <a:lnTo>
                      <a:pt x="192" y="82"/>
                    </a:lnTo>
                    <a:lnTo>
                      <a:pt x="193" y="85"/>
                    </a:lnTo>
                    <a:lnTo>
                      <a:pt x="197" y="87"/>
                    </a:lnTo>
                    <a:lnTo>
                      <a:pt x="200" y="90"/>
                    </a:lnTo>
                    <a:lnTo>
                      <a:pt x="190" y="91"/>
                    </a:lnTo>
                    <a:lnTo>
                      <a:pt x="187" y="92"/>
                    </a:lnTo>
                    <a:lnTo>
                      <a:pt x="182" y="91"/>
                    </a:lnTo>
                    <a:lnTo>
                      <a:pt x="178" y="92"/>
                    </a:lnTo>
                    <a:lnTo>
                      <a:pt x="178" y="95"/>
                    </a:lnTo>
                    <a:lnTo>
                      <a:pt x="180" y="95"/>
                    </a:lnTo>
                    <a:lnTo>
                      <a:pt x="189" y="94"/>
                    </a:lnTo>
                    <a:lnTo>
                      <a:pt x="192" y="95"/>
                    </a:lnTo>
                    <a:lnTo>
                      <a:pt x="189" y="97"/>
                    </a:lnTo>
                    <a:lnTo>
                      <a:pt x="190" y="99"/>
                    </a:lnTo>
                    <a:lnTo>
                      <a:pt x="183" y="102"/>
                    </a:lnTo>
                    <a:lnTo>
                      <a:pt x="175" y="103"/>
                    </a:lnTo>
                    <a:lnTo>
                      <a:pt x="172" y="102"/>
                    </a:lnTo>
                    <a:lnTo>
                      <a:pt x="164" y="99"/>
                    </a:lnTo>
                    <a:lnTo>
                      <a:pt x="158" y="100"/>
                    </a:lnTo>
                    <a:lnTo>
                      <a:pt x="159" y="102"/>
                    </a:lnTo>
                    <a:lnTo>
                      <a:pt x="169" y="103"/>
                    </a:lnTo>
                    <a:lnTo>
                      <a:pt x="170" y="106"/>
                    </a:lnTo>
                    <a:lnTo>
                      <a:pt x="164" y="107"/>
                    </a:lnTo>
                    <a:lnTo>
                      <a:pt x="156" y="107"/>
                    </a:lnTo>
                    <a:lnTo>
                      <a:pt x="156" y="110"/>
                    </a:lnTo>
                    <a:lnTo>
                      <a:pt x="149" y="110"/>
                    </a:lnTo>
                    <a:lnTo>
                      <a:pt x="148" y="109"/>
                    </a:lnTo>
                    <a:lnTo>
                      <a:pt x="145" y="108"/>
                    </a:lnTo>
                    <a:lnTo>
                      <a:pt x="137" y="110"/>
                    </a:lnTo>
                    <a:lnTo>
                      <a:pt x="144" y="111"/>
                    </a:lnTo>
                    <a:lnTo>
                      <a:pt x="135" y="111"/>
                    </a:lnTo>
                    <a:lnTo>
                      <a:pt x="136" y="112"/>
                    </a:lnTo>
                    <a:lnTo>
                      <a:pt x="131" y="112"/>
                    </a:lnTo>
                    <a:lnTo>
                      <a:pt x="130" y="114"/>
                    </a:lnTo>
                    <a:lnTo>
                      <a:pt x="145" y="113"/>
                    </a:lnTo>
                    <a:lnTo>
                      <a:pt x="159" y="114"/>
                    </a:lnTo>
                    <a:lnTo>
                      <a:pt x="158" y="118"/>
                    </a:lnTo>
                    <a:lnTo>
                      <a:pt x="151" y="118"/>
                    </a:lnTo>
                    <a:lnTo>
                      <a:pt x="146" y="116"/>
                    </a:lnTo>
                    <a:lnTo>
                      <a:pt x="138" y="115"/>
                    </a:lnTo>
                    <a:lnTo>
                      <a:pt x="130" y="116"/>
                    </a:lnTo>
                    <a:lnTo>
                      <a:pt x="130" y="117"/>
                    </a:lnTo>
                    <a:lnTo>
                      <a:pt x="141" y="117"/>
                    </a:lnTo>
                    <a:lnTo>
                      <a:pt x="141" y="118"/>
                    </a:lnTo>
                    <a:lnTo>
                      <a:pt x="135" y="118"/>
                    </a:lnTo>
                    <a:lnTo>
                      <a:pt x="129" y="119"/>
                    </a:lnTo>
                    <a:lnTo>
                      <a:pt x="131" y="120"/>
                    </a:lnTo>
                    <a:lnTo>
                      <a:pt x="140" y="119"/>
                    </a:lnTo>
                    <a:lnTo>
                      <a:pt x="146" y="122"/>
                    </a:lnTo>
                    <a:lnTo>
                      <a:pt x="153" y="122"/>
                    </a:lnTo>
                    <a:lnTo>
                      <a:pt x="158" y="128"/>
                    </a:lnTo>
                    <a:lnTo>
                      <a:pt x="153" y="129"/>
                    </a:lnTo>
                    <a:lnTo>
                      <a:pt x="146" y="129"/>
                    </a:lnTo>
                    <a:lnTo>
                      <a:pt x="144" y="129"/>
                    </a:lnTo>
                    <a:lnTo>
                      <a:pt x="153" y="131"/>
                    </a:lnTo>
                    <a:lnTo>
                      <a:pt x="154" y="135"/>
                    </a:lnTo>
                    <a:lnTo>
                      <a:pt x="152" y="136"/>
                    </a:lnTo>
                    <a:lnTo>
                      <a:pt x="143" y="136"/>
                    </a:lnTo>
                    <a:lnTo>
                      <a:pt x="137" y="137"/>
                    </a:lnTo>
                    <a:lnTo>
                      <a:pt x="138" y="138"/>
                    </a:lnTo>
                    <a:lnTo>
                      <a:pt x="145" y="138"/>
                    </a:lnTo>
                    <a:lnTo>
                      <a:pt x="149" y="140"/>
                    </a:lnTo>
                    <a:lnTo>
                      <a:pt x="139" y="143"/>
                    </a:lnTo>
                    <a:lnTo>
                      <a:pt x="127" y="142"/>
                    </a:lnTo>
                    <a:lnTo>
                      <a:pt x="125" y="144"/>
                    </a:lnTo>
                    <a:lnTo>
                      <a:pt x="127" y="145"/>
                    </a:lnTo>
                    <a:lnTo>
                      <a:pt x="130" y="150"/>
                    </a:lnTo>
                    <a:lnTo>
                      <a:pt x="121" y="154"/>
                    </a:lnTo>
                    <a:lnTo>
                      <a:pt x="105" y="154"/>
                    </a:lnTo>
                    <a:lnTo>
                      <a:pt x="98" y="149"/>
                    </a:lnTo>
                    <a:lnTo>
                      <a:pt x="96" y="150"/>
                    </a:lnTo>
                    <a:lnTo>
                      <a:pt x="99" y="153"/>
                    </a:lnTo>
                    <a:lnTo>
                      <a:pt x="93" y="156"/>
                    </a:lnTo>
                    <a:lnTo>
                      <a:pt x="94" y="157"/>
                    </a:lnTo>
                    <a:lnTo>
                      <a:pt x="107" y="157"/>
                    </a:lnTo>
                    <a:lnTo>
                      <a:pt x="110" y="158"/>
                    </a:lnTo>
                    <a:lnTo>
                      <a:pt x="114" y="156"/>
                    </a:lnTo>
                    <a:lnTo>
                      <a:pt x="117" y="156"/>
                    </a:lnTo>
                    <a:lnTo>
                      <a:pt x="118" y="158"/>
                    </a:lnTo>
                    <a:lnTo>
                      <a:pt x="116" y="160"/>
                    </a:lnTo>
                    <a:lnTo>
                      <a:pt x="116" y="163"/>
                    </a:lnTo>
                    <a:lnTo>
                      <a:pt x="120" y="164"/>
                    </a:lnTo>
                    <a:lnTo>
                      <a:pt x="124" y="160"/>
                    </a:lnTo>
                    <a:lnTo>
                      <a:pt x="128" y="161"/>
                    </a:lnTo>
                    <a:lnTo>
                      <a:pt x="130" y="168"/>
                    </a:lnTo>
                    <a:lnTo>
                      <a:pt x="127" y="171"/>
                    </a:lnTo>
                    <a:lnTo>
                      <a:pt x="120" y="171"/>
                    </a:lnTo>
                    <a:lnTo>
                      <a:pt x="119" y="173"/>
                    </a:lnTo>
                    <a:lnTo>
                      <a:pt x="107" y="177"/>
                    </a:lnTo>
                    <a:lnTo>
                      <a:pt x="103" y="177"/>
                    </a:lnTo>
                    <a:lnTo>
                      <a:pt x="104" y="173"/>
                    </a:lnTo>
                    <a:lnTo>
                      <a:pt x="103" y="172"/>
                    </a:lnTo>
                    <a:lnTo>
                      <a:pt x="99" y="171"/>
                    </a:lnTo>
                    <a:lnTo>
                      <a:pt x="96" y="169"/>
                    </a:lnTo>
                    <a:lnTo>
                      <a:pt x="90" y="169"/>
                    </a:lnTo>
                    <a:lnTo>
                      <a:pt x="92" y="172"/>
                    </a:lnTo>
                    <a:lnTo>
                      <a:pt x="89" y="173"/>
                    </a:lnTo>
                    <a:lnTo>
                      <a:pt x="85" y="173"/>
                    </a:lnTo>
                    <a:lnTo>
                      <a:pt x="84" y="169"/>
                    </a:lnTo>
                    <a:lnTo>
                      <a:pt x="79" y="169"/>
                    </a:lnTo>
                    <a:lnTo>
                      <a:pt x="81" y="171"/>
                    </a:lnTo>
                    <a:lnTo>
                      <a:pt x="78" y="172"/>
                    </a:lnTo>
                    <a:lnTo>
                      <a:pt x="77" y="169"/>
                    </a:lnTo>
                    <a:lnTo>
                      <a:pt x="71" y="170"/>
                    </a:lnTo>
                    <a:lnTo>
                      <a:pt x="71" y="171"/>
                    </a:lnTo>
                    <a:lnTo>
                      <a:pt x="69" y="172"/>
                    </a:lnTo>
                    <a:lnTo>
                      <a:pt x="67" y="171"/>
                    </a:lnTo>
                    <a:lnTo>
                      <a:pt x="63" y="170"/>
                    </a:lnTo>
                    <a:lnTo>
                      <a:pt x="60" y="171"/>
                    </a:lnTo>
                    <a:lnTo>
                      <a:pt x="66" y="175"/>
                    </a:lnTo>
                    <a:lnTo>
                      <a:pt x="58" y="174"/>
                    </a:lnTo>
                    <a:lnTo>
                      <a:pt x="52" y="173"/>
                    </a:lnTo>
                    <a:lnTo>
                      <a:pt x="53" y="170"/>
                    </a:lnTo>
                    <a:lnTo>
                      <a:pt x="49" y="170"/>
                    </a:lnTo>
                    <a:lnTo>
                      <a:pt x="48" y="172"/>
                    </a:lnTo>
                    <a:lnTo>
                      <a:pt x="44" y="173"/>
                    </a:lnTo>
                    <a:lnTo>
                      <a:pt x="41" y="171"/>
                    </a:lnTo>
                    <a:lnTo>
                      <a:pt x="39" y="171"/>
                    </a:lnTo>
                    <a:lnTo>
                      <a:pt x="40" y="172"/>
                    </a:lnTo>
                    <a:lnTo>
                      <a:pt x="38" y="173"/>
                    </a:lnTo>
                    <a:lnTo>
                      <a:pt x="33" y="173"/>
                    </a:lnTo>
                    <a:lnTo>
                      <a:pt x="32" y="170"/>
                    </a:lnTo>
                    <a:lnTo>
                      <a:pt x="30" y="169"/>
                    </a:lnTo>
                    <a:lnTo>
                      <a:pt x="29" y="170"/>
                    </a:lnTo>
                    <a:lnTo>
                      <a:pt x="28" y="172"/>
                    </a:lnTo>
                    <a:lnTo>
                      <a:pt x="23" y="172"/>
                    </a:lnTo>
                    <a:lnTo>
                      <a:pt x="22" y="163"/>
                    </a:lnTo>
                    <a:lnTo>
                      <a:pt x="28" y="163"/>
                    </a:lnTo>
                    <a:lnTo>
                      <a:pt x="33" y="159"/>
                    </a:lnTo>
                    <a:lnTo>
                      <a:pt x="37" y="159"/>
                    </a:lnTo>
                    <a:lnTo>
                      <a:pt x="43" y="159"/>
                    </a:lnTo>
                    <a:lnTo>
                      <a:pt x="47" y="157"/>
                    </a:lnTo>
                    <a:lnTo>
                      <a:pt x="47" y="15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5" name="Freeform 1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55" y="1838"/>
                <a:ext cx="62" cy="77"/>
              </a:xfrm>
              <a:custGeom>
                <a:avLst/>
                <a:gdLst>
                  <a:gd fmla="*/ 37 w 62" name="T0"/>
                  <a:gd fmla="*/ 0 h 77" name="T1"/>
                  <a:gd fmla="*/ 23 w 62" name="T2"/>
                  <a:gd fmla="*/ 28 h 77" name="T3"/>
                  <a:gd fmla="*/ 24 w 62" name="T4"/>
                  <a:gd fmla="*/ 32 h 77" name="T5"/>
                  <a:gd fmla="*/ 29 w 62" name="T6"/>
                  <a:gd fmla="*/ 25 h 77" name="T7"/>
                  <a:gd fmla="*/ 34 w 62" name="T8"/>
                  <a:gd fmla="*/ 26 h 77" name="T9"/>
                  <a:gd fmla="*/ 33 w 62" name="T10"/>
                  <a:gd fmla="*/ 33 h 77" name="T11"/>
                  <a:gd fmla="*/ 38 w 62" name="T12"/>
                  <a:gd fmla="*/ 33 h 77" name="T13"/>
                  <a:gd fmla="*/ 38 w 62" name="T14"/>
                  <a:gd fmla="*/ 37 h 77" name="T15"/>
                  <a:gd fmla="*/ 45 w 62" name="T16"/>
                  <a:gd fmla="*/ 34 h 77" name="T17"/>
                  <a:gd fmla="*/ 53 w 62" name="T18"/>
                  <a:gd fmla="*/ 36 h 77" name="T19"/>
                  <a:gd fmla="*/ 51 w 62" name="T20"/>
                  <a:gd fmla="*/ 49 h 77" name="T21"/>
                  <a:gd fmla="*/ 62 w 62" name="T22"/>
                  <a:gd fmla="*/ 47 h 77" name="T23"/>
                  <a:gd fmla="*/ 60 w 62" name="T24"/>
                  <a:gd fmla="*/ 54 h 77" name="T25"/>
                  <a:gd fmla="*/ 56 w 62" name="T26"/>
                  <a:gd fmla="*/ 55 h 77" name="T27"/>
                  <a:gd fmla="*/ 62 w 62" name="T28"/>
                  <a:gd fmla="*/ 59 h 77" name="T29"/>
                  <a:gd fmla="*/ 61 w 62" name="T30"/>
                  <a:gd fmla="*/ 77 h 77" name="T31"/>
                  <a:gd fmla="*/ 55 w 62" name="T32"/>
                  <a:gd fmla="*/ 77 h 77" name="T33"/>
                  <a:gd fmla="*/ 53 w 62" name="T34"/>
                  <a:gd fmla="*/ 73 h 77" name="T35"/>
                  <a:gd fmla="*/ 49 w 62" name="T36"/>
                  <a:gd fmla="*/ 72 h 77" name="T37"/>
                  <a:gd fmla="*/ 51 w 62" name="T38"/>
                  <a:gd fmla="*/ 68 h 77" name="T39"/>
                  <a:gd fmla="*/ 49 w 62" name="T40"/>
                  <a:gd fmla="*/ 62 h 77" name="T41"/>
                  <a:gd fmla="*/ 44 w 62" name="T42"/>
                  <a:gd fmla="*/ 69 h 77" name="T43"/>
                  <a:gd fmla="*/ 40 w 62" name="T44"/>
                  <a:gd fmla="*/ 68 h 77" name="T45"/>
                  <a:gd fmla="*/ 39 w 62" name="T46"/>
                  <a:gd fmla="*/ 61 h 77" name="T47"/>
                  <a:gd fmla="*/ 33 w 62" name="T48"/>
                  <a:gd fmla="*/ 64 h 77" name="T49"/>
                  <a:gd fmla="*/ 30 w 62" name="T50"/>
                  <a:gd fmla="*/ 60 h 77" name="T51"/>
                  <a:gd fmla="*/ 23 w 62" name="T52"/>
                  <a:gd fmla="*/ 63 h 77" name="T53"/>
                  <a:gd fmla="*/ 17 w 62" name="T54"/>
                  <a:gd fmla="*/ 61 h 77" name="T55"/>
                  <a:gd fmla="*/ 5 w 62" name="T56"/>
                  <a:gd fmla="*/ 63 h 77" name="T57"/>
                  <a:gd fmla="*/ 0 w 62" name="T58"/>
                  <a:gd fmla="*/ 57 h 77" name="T59"/>
                  <a:gd fmla="*/ 6 w 62" name="T60"/>
                  <a:gd fmla="*/ 51 h 77" name="T61"/>
                  <a:gd fmla="*/ 1 w 62" name="T62"/>
                  <a:gd fmla="*/ 51 h 77" name="T63"/>
                  <a:gd fmla="*/ 0 w 62" name="T64"/>
                  <a:gd fmla="*/ 48 h 77" name="T65"/>
                  <a:gd fmla="*/ 9 w 62" name="T66"/>
                  <a:gd fmla="*/ 44 h 77" name="T67"/>
                  <a:gd fmla="*/ 9 w 62" name="T68"/>
                  <a:gd fmla="*/ 40 h 77" name="T69"/>
                  <a:gd fmla="*/ 13 w 62" name="T70"/>
                  <a:gd fmla="*/ 36 h 77" name="T71"/>
                  <a:gd fmla="*/ 15 w 62" name="T72"/>
                  <a:gd fmla="*/ 26 h 77" name="T73"/>
                  <a:gd fmla="*/ 21 w 62" name="T74"/>
                  <a:gd fmla="*/ 14 h 77" name="T75"/>
                  <a:gd fmla="*/ 27 w 62" name="T76"/>
                  <a:gd fmla="*/ 2 h 77" name="T77"/>
                  <a:gd fmla="*/ 37 w 62" name="T78"/>
                  <a:gd fmla="*/ 0 h 77"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w 62" name="T120"/>
                  <a:gd fmla="*/ 0 h 77" name="T121"/>
                  <a:gd fmla="*/ 62 w 62" name="T122"/>
                  <a:gd fmla="*/ 77 h 77" name="T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b="T123" l="T120" r="T122" t="T121"/>
                <a:pathLst>
                  <a:path h="77" w="62">
                    <a:moveTo>
                      <a:pt x="37" y="0"/>
                    </a:moveTo>
                    <a:lnTo>
                      <a:pt x="23" y="28"/>
                    </a:lnTo>
                    <a:lnTo>
                      <a:pt x="24" y="32"/>
                    </a:lnTo>
                    <a:lnTo>
                      <a:pt x="29" y="25"/>
                    </a:lnTo>
                    <a:lnTo>
                      <a:pt x="34" y="26"/>
                    </a:lnTo>
                    <a:lnTo>
                      <a:pt x="33" y="33"/>
                    </a:lnTo>
                    <a:lnTo>
                      <a:pt x="38" y="33"/>
                    </a:lnTo>
                    <a:lnTo>
                      <a:pt x="38" y="37"/>
                    </a:lnTo>
                    <a:lnTo>
                      <a:pt x="45" y="34"/>
                    </a:lnTo>
                    <a:lnTo>
                      <a:pt x="53" y="36"/>
                    </a:lnTo>
                    <a:lnTo>
                      <a:pt x="51" y="49"/>
                    </a:lnTo>
                    <a:lnTo>
                      <a:pt x="62" y="47"/>
                    </a:lnTo>
                    <a:lnTo>
                      <a:pt x="60" y="54"/>
                    </a:lnTo>
                    <a:lnTo>
                      <a:pt x="56" y="55"/>
                    </a:lnTo>
                    <a:lnTo>
                      <a:pt x="62" y="59"/>
                    </a:lnTo>
                    <a:lnTo>
                      <a:pt x="61" y="77"/>
                    </a:lnTo>
                    <a:lnTo>
                      <a:pt x="55" y="77"/>
                    </a:lnTo>
                    <a:lnTo>
                      <a:pt x="53" y="73"/>
                    </a:lnTo>
                    <a:lnTo>
                      <a:pt x="49" y="72"/>
                    </a:lnTo>
                    <a:lnTo>
                      <a:pt x="51" y="68"/>
                    </a:lnTo>
                    <a:lnTo>
                      <a:pt x="49" y="62"/>
                    </a:lnTo>
                    <a:lnTo>
                      <a:pt x="44" y="69"/>
                    </a:lnTo>
                    <a:lnTo>
                      <a:pt x="40" y="68"/>
                    </a:lnTo>
                    <a:lnTo>
                      <a:pt x="39" y="61"/>
                    </a:lnTo>
                    <a:lnTo>
                      <a:pt x="33" y="64"/>
                    </a:lnTo>
                    <a:lnTo>
                      <a:pt x="30" y="60"/>
                    </a:lnTo>
                    <a:lnTo>
                      <a:pt x="23" y="63"/>
                    </a:lnTo>
                    <a:lnTo>
                      <a:pt x="17" y="61"/>
                    </a:lnTo>
                    <a:lnTo>
                      <a:pt x="5" y="63"/>
                    </a:lnTo>
                    <a:lnTo>
                      <a:pt x="0" y="57"/>
                    </a:lnTo>
                    <a:lnTo>
                      <a:pt x="6" y="51"/>
                    </a:lnTo>
                    <a:lnTo>
                      <a:pt x="1" y="51"/>
                    </a:lnTo>
                    <a:lnTo>
                      <a:pt x="0" y="48"/>
                    </a:lnTo>
                    <a:lnTo>
                      <a:pt x="9" y="44"/>
                    </a:lnTo>
                    <a:lnTo>
                      <a:pt x="9" y="40"/>
                    </a:lnTo>
                    <a:lnTo>
                      <a:pt x="13" y="36"/>
                    </a:lnTo>
                    <a:lnTo>
                      <a:pt x="15" y="26"/>
                    </a:lnTo>
                    <a:lnTo>
                      <a:pt x="21" y="14"/>
                    </a:lnTo>
                    <a:lnTo>
                      <a:pt x="27" y="2"/>
                    </a:lnTo>
                    <a:lnTo>
                      <a:pt x="3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6" name="Freeform 1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49" y="1461"/>
                <a:ext cx="26" cy="9"/>
              </a:xfrm>
              <a:custGeom>
                <a:avLst/>
                <a:gdLst>
                  <a:gd fmla="*/ 0 w 26" name="T0"/>
                  <a:gd fmla="*/ 9 h 9" name="T1"/>
                  <a:gd fmla="*/ 0 w 26" name="T2"/>
                  <a:gd fmla="*/ 7 h 9" name="T3"/>
                  <a:gd fmla="*/ 7 w 26" name="T4"/>
                  <a:gd fmla="*/ 3 h 9" name="T5"/>
                  <a:gd fmla="*/ 23 w 26" name="T6"/>
                  <a:gd fmla="*/ 0 h 9" name="T7"/>
                  <a:gd fmla="*/ 26 w 26" name="T8"/>
                  <a:gd fmla="*/ 3 h 9" name="T9"/>
                  <a:gd fmla="*/ 25 w 26" name="T10"/>
                  <a:gd fmla="*/ 7 h 9" name="T11"/>
                  <a:gd fmla="*/ 21 w 26" name="T12"/>
                  <a:gd fmla="*/ 7 h 9" name="T13"/>
                  <a:gd fmla="*/ 16 w 26" name="T14"/>
                  <a:gd fmla="*/ 7 h 9" name="T15"/>
                  <a:gd fmla="*/ 0 w 26" name="T16"/>
                  <a:gd fmla="*/ 9 h 9"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6" name="T27"/>
                  <a:gd fmla="*/ 0 h 9" name="T28"/>
                  <a:gd fmla="*/ 26 w 26" name="T29"/>
                  <a:gd fmla="*/ 9 h 9"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9" w="26">
                    <a:moveTo>
                      <a:pt x="0" y="9"/>
                    </a:moveTo>
                    <a:lnTo>
                      <a:pt x="0" y="7"/>
                    </a:lnTo>
                    <a:lnTo>
                      <a:pt x="7" y="3"/>
                    </a:lnTo>
                    <a:lnTo>
                      <a:pt x="23" y="0"/>
                    </a:lnTo>
                    <a:lnTo>
                      <a:pt x="26" y="3"/>
                    </a:lnTo>
                    <a:lnTo>
                      <a:pt x="25" y="7"/>
                    </a:lnTo>
                    <a:lnTo>
                      <a:pt x="21" y="7"/>
                    </a:lnTo>
                    <a:lnTo>
                      <a:pt x="16" y="7"/>
                    </a:lnTo>
                    <a:lnTo>
                      <a:pt x="0"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7" name="Freeform 1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13" y="1213"/>
                <a:ext cx="12" cy="8"/>
              </a:xfrm>
              <a:custGeom>
                <a:avLst/>
                <a:gdLst>
                  <a:gd fmla="*/ 3 w 12" name="T0"/>
                  <a:gd fmla="*/ 0 h 8" name="T1"/>
                  <a:gd fmla="*/ 7 w 12" name="T2"/>
                  <a:gd fmla="*/ 1 h 8" name="T3"/>
                  <a:gd fmla="*/ 12 w 12" name="T4"/>
                  <a:gd fmla="*/ 6 h 8" name="T5"/>
                  <a:gd fmla="*/ 10 w 12" name="T6"/>
                  <a:gd fmla="*/ 8 h 8" name="T7"/>
                  <a:gd fmla="*/ 3 w 12" name="T8"/>
                  <a:gd fmla="*/ 4 h 8" name="T9"/>
                  <a:gd fmla="*/ 0 w 12" name="T10"/>
                  <a:gd fmla="*/ 1 h 8" name="T11"/>
                  <a:gd fmla="*/ 3 w 12" name="T12"/>
                  <a:gd fmla="*/ 0 h 8" name="T13"/>
                  <a:gd fmla="*/ 0 60000 65536" name="T14"/>
                  <a:gd fmla="*/ 0 60000 65536" name="T15"/>
                  <a:gd fmla="*/ 0 60000 65536" name="T16"/>
                  <a:gd fmla="*/ 0 60000 65536" name="T17"/>
                  <a:gd fmla="*/ 0 60000 65536" name="T18"/>
                  <a:gd fmla="*/ 0 60000 65536" name="T19"/>
                  <a:gd fmla="*/ 0 60000 65536" name="T20"/>
                  <a:gd fmla="*/ 0 w 12" name="T21"/>
                  <a:gd fmla="*/ 0 h 8" name="T22"/>
                  <a:gd fmla="*/ 12 w 12"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2">
                    <a:moveTo>
                      <a:pt x="3" y="0"/>
                    </a:moveTo>
                    <a:lnTo>
                      <a:pt x="7" y="1"/>
                    </a:lnTo>
                    <a:lnTo>
                      <a:pt x="12" y="6"/>
                    </a:lnTo>
                    <a:lnTo>
                      <a:pt x="10" y="8"/>
                    </a:lnTo>
                    <a:lnTo>
                      <a:pt x="3" y="4"/>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8" name="Freeform 1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24" y="1211"/>
                <a:ext cx="6" cy="7"/>
              </a:xfrm>
              <a:custGeom>
                <a:avLst/>
                <a:gdLst>
                  <a:gd fmla="*/ 0 w 6" name="T0"/>
                  <a:gd fmla="*/ 0 h 7" name="T1"/>
                  <a:gd fmla="*/ 4 w 6" name="T2"/>
                  <a:gd fmla="*/ 0 h 7" name="T3"/>
                  <a:gd fmla="*/ 6 w 6" name="T4"/>
                  <a:gd fmla="*/ 7 h 7" name="T5"/>
                  <a:gd fmla="*/ 1 w 6" name="T6"/>
                  <a:gd fmla="*/ 3 h 7" name="T7"/>
                  <a:gd fmla="*/ 0 w 6" name="T8"/>
                  <a:gd fmla="*/ 0 h 7" name="T9"/>
                  <a:gd fmla="*/ 0 60000 65536" name="T10"/>
                  <a:gd fmla="*/ 0 60000 65536" name="T11"/>
                  <a:gd fmla="*/ 0 60000 65536" name="T12"/>
                  <a:gd fmla="*/ 0 60000 65536" name="T13"/>
                  <a:gd fmla="*/ 0 60000 65536" name="T14"/>
                  <a:gd fmla="*/ 0 w 6" name="T15"/>
                  <a:gd fmla="*/ 0 h 7" name="T16"/>
                  <a:gd fmla="*/ 6 w 6" name="T17"/>
                  <a:gd fmla="*/ 7 h 7" name="T18"/>
                </a:gdLst>
                <a:ahLst/>
                <a:cxnLst>
                  <a:cxn ang="T10">
                    <a:pos x="T0" y="T1"/>
                  </a:cxn>
                  <a:cxn ang="T11">
                    <a:pos x="T2" y="T3"/>
                  </a:cxn>
                  <a:cxn ang="T12">
                    <a:pos x="T4" y="T5"/>
                  </a:cxn>
                  <a:cxn ang="T13">
                    <a:pos x="T6" y="T7"/>
                  </a:cxn>
                  <a:cxn ang="T14">
                    <a:pos x="T8" y="T9"/>
                  </a:cxn>
                </a:cxnLst>
                <a:rect b="T18" l="T15" r="T17" t="T16"/>
                <a:pathLst>
                  <a:path h="7" w="6">
                    <a:moveTo>
                      <a:pt x="0" y="0"/>
                    </a:moveTo>
                    <a:lnTo>
                      <a:pt x="4" y="0"/>
                    </a:lnTo>
                    <a:lnTo>
                      <a:pt x="6" y="7"/>
                    </a:lnTo>
                    <a:lnTo>
                      <a:pt x="1"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89" name="Freeform 1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27" y="1225"/>
                <a:ext cx="10" cy="3"/>
              </a:xfrm>
              <a:custGeom>
                <a:avLst/>
                <a:gdLst>
                  <a:gd fmla="*/ 0 w 10" name="T0"/>
                  <a:gd fmla="*/ 0 h 3" name="T1"/>
                  <a:gd fmla="*/ 7 w 10" name="T2"/>
                  <a:gd fmla="*/ 1 h 3" name="T3"/>
                  <a:gd fmla="*/ 10 w 10" name="T4"/>
                  <a:gd fmla="*/ 3 h 3" name="T5"/>
                  <a:gd fmla="*/ 6 w 10" name="T6"/>
                  <a:gd fmla="*/ 3 h 3" name="T7"/>
                  <a:gd fmla="*/ 0 w 10" name="T8"/>
                  <a:gd fmla="*/ 0 h 3" name="T9"/>
                  <a:gd fmla="*/ 0 60000 65536" name="T10"/>
                  <a:gd fmla="*/ 0 60000 65536" name="T11"/>
                  <a:gd fmla="*/ 0 60000 65536" name="T12"/>
                  <a:gd fmla="*/ 0 60000 65536" name="T13"/>
                  <a:gd fmla="*/ 0 60000 65536" name="T14"/>
                  <a:gd fmla="*/ 0 w 10" name="T15"/>
                  <a:gd fmla="*/ 0 h 3" name="T16"/>
                  <a:gd fmla="*/ 10 w 10" name="T17"/>
                  <a:gd fmla="*/ 3 h 3" name="T18"/>
                </a:gdLst>
                <a:ahLst/>
                <a:cxnLst>
                  <a:cxn ang="T10">
                    <a:pos x="T0" y="T1"/>
                  </a:cxn>
                  <a:cxn ang="T11">
                    <a:pos x="T2" y="T3"/>
                  </a:cxn>
                  <a:cxn ang="T12">
                    <a:pos x="T4" y="T5"/>
                  </a:cxn>
                  <a:cxn ang="T13">
                    <a:pos x="T6" y="T7"/>
                  </a:cxn>
                  <a:cxn ang="T14">
                    <a:pos x="T8" y="T9"/>
                  </a:cxn>
                </a:cxnLst>
                <a:rect b="T18" l="T15" r="T17" t="T16"/>
                <a:pathLst>
                  <a:path h="3" w="10">
                    <a:moveTo>
                      <a:pt x="0" y="0"/>
                    </a:moveTo>
                    <a:lnTo>
                      <a:pt x="7" y="1"/>
                    </a:lnTo>
                    <a:lnTo>
                      <a:pt x="10" y="3"/>
                    </a:lnTo>
                    <a:lnTo>
                      <a:pt x="6"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0" name="Freeform 1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41" y="1295"/>
                <a:ext cx="5" cy="3"/>
              </a:xfrm>
              <a:custGeom>
                <a:avLst/>
                <a:gdLst>
                  <a:gd fmla="*/ 1 w 5" name="T0"/>
                  <a:gd fmla="*/ 0 h 3" name="T1"/>
                  <a:gd fmla="*/ 5 w 5" name="T2"/>
                  <a:gd fmla="*/ 0 h 3" name="T3"/>
                  <a:gd fmla="*/ 3 w 5" name="T4"/>
                  <a:gd fmla="*/ 3 h 3" name="T5"/>
                  <a:gd fmla="*/ 0 w 5" name="T6"/>
                  <a:gd fmla="*/ 3 h 3" name="T7"/>
                  <a:gd fmla="*/ 1 w 5" name="T8"/>
                  <a:gd fmla="*/ 0 h 3" name="T9"/>
                  <a:gd fmla="*/ 0 60000 65536" name="T10"/>
                  <a:gd fmla="*/ 0 60000 65536" name="T11"/>
                  <a:gd fmla="*/ 0 60000 65536" name="T12"/>
                  <a:gd fmla="*/ 0 60000 65536" name="T13"/>
                  <a:gd fmla="*/ 0 60000 65536" name="T14"/>
                  <a:gd fmla="*/ 0 w 5" name="T15"/>
                  <a:gd fmla="*/ 0 h 3" name="T16"/>
                  <a:gd fmla="*/ 5 w 5" name="T17"/>
                  <a:gd fmla="*/ 3 h 3" name="T18"/>
                </a:gdLst>
                <a:ahLst/>
                <a:cxnLst>
                  <a:cxn ang="T10">
                    <a:pos x="T0" y="T1"/>
                  </a:cxn>
                  <a:cxn ang="T11">
                    <a:pos x="T2" y="T3"/>
                  </a:cxn>
                  <a:cxn ang="T12">
                    <a:pos x="T4" y="T5"/>
                  </a:cxn>
                  <a:cxn ang="T13">
                    <a:pos x="T6" y="T7"/>
                  </a:cxn>
                  <a:cxn ang="T14">
                    <a:pos x="T8" y="T9"/>
                  </a:cxn>
                </a:cxnLst>
                <a:rect b="T18" l="T15" r="T17" t="T16"/>
                <a:pathLst>
                  <a:path h="3" w="5">
                    <a:moveTo>
                      <a:pt x="1" y="0"/>
                    </a:moveTo>
                    <a:lnTo>
                      <a:pt x="5" y="0"/>
                    </a:lnTo>
                    <a:lnTo>
                      <a:pt x="3" y="3"/>
                    </a:lnTo>
                    <a:lnTo>
                      <a:pt x="0" y="3"/>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1" name="Freeform 1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33" y="1302"/>
                <a:ext cx="10" cy="6"/>
              </a:xfrm>
              <a:custGeom>
                <a:avLst/>
                <a:gdLst>
                  <a:gd fmla="*/ 6 w 10" name="T0"/>
                  <a:gd fmla="*/ 0 h 6" name="T1"/>
                  <a:gd fmla="*/ 10 w 10" name="T2"/>
                  <a:gd fmla="*/ 0 h 6" name="T3"/>
                  <a:gd fmla="*/ 9 w 10" name="T4"/>
                  <a:gd fmla="*/ 3 h 6" name="T5"/>
                  <a:gd fmla="*/ 4 w 10" name="T6"/>
                  <a:gd fmla="*/ 6 h 6" name="T7"/>
                  <a:gd fmla="*/ 0 w 10" name="T8"/>
                  <a:gd fmla="*/ 5 h 6" name="T9"/>
                  <a:gd fmla="*/ 5 w 10" name="T10"/>
                  <a:gd fmla="*/ 3 h 6" name="T11"/>
                  <a:gd fmla="*/ 6 w 10" name="T12"/>
                  <a:gd fmla="*/ 0 h 6" name="T13"/>
                  <a:gd fmla="*/ 0 60000 65536" name="T14"/>
                  <a:gd fmla="*/ 0 60000 65536" name="T15"/>
                  <a:gd fmla="*/ 0 60000 65536" name="T16"/>
                  <a:gd fmla="*/ 0 60000 65536" name="T17"/>
                  <a:gd fmla="*/ 0 60000 65536" name="T18"/>
                  <a:gd fmla="*/ 0 60000 65536" name="T19"/>
                  <a:gd fmla="*/ 0 60000 65536" name="T20"/>
                  <a:gd fmla="*/ 0 w 10" name="T21"/>
                  <a:gd fmla="*/ 0 h 6" name="T22"/>
                  <a:gd fmla="*/ 10 w 10"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10">
                    <a:moveTo>
                      <a:pt x="6" y="0"/>
                    </a:moveTo>
                    <a:lnTo>
                      <a:pt x="10" y="0"/>
                    </a:lnTo>
                    <a:lnTo>
                      <a:pt x="9" y="3"/>
                    </a:lnTo>
                    <a:lnTo>
                      <a:pt x="4" y="6"/>
                    </a:lnTo>
                    <a:lnTo>
                      <a:pt x="0" y="5"/>
                    </a:lnTo>
                    <a:lnTo>
                      <a:pt x="5" y="3"/>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2" name="Freeform 1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39" y="1323"/>
                <a:ext cx="6" cy="5"/>
              </a:xfrm>
              <a:custGeom>
                <a:avLst/>
                <a:gdLst>
                  <a:gd fmla="*/ 4 w 6" name="T0"/>
                  <a:gd fmla="*/ 0 h 5" name="T1"/>
                  <a:gd fmla="*/ 6 w 6" name="T2"/>
                  <a:gd fmla="*/ 0 h 5" name="T3"/>
                  <a:gd fmla="*/ 3 w 6" name="T4"/>
                  <a:gd fmla="*/ 5 h 5" name="T5"/>
                  <a:gd fmla="*/ 0 w 6" name="T6"/>
                  <a:gd fmla="*/ 4 h 5" name="T7"/>
                  <a:gd fmla="*/ 4 w 6" name="T8"/>
                  <a:gd fmla="*/ 0 h 5" name="T9"/>
                  <a:gd fmla="*/ 0 60000 65536" name="T10"/>
                  <a:gd fmla="*/ 0 60000 65536" name="T11"/>
                  <a:gd fmla="*/ 0 60000 65536" name="T12"/>
                  <a:gd fmla="*/ 0 60000 65536" name="T13"/>
                  <a:gd fmla="*/ 0 60000 65536" name="T14"/>
                  <a:gd fmla="*/ 0 w 6" name="T15"/>
                  <a:gd fmla="*/ 0 h 5" name="T16"/>
                  <a:gd fmla="*/ 6 w 6" name="T17"/>
                  <a:gd fmla="*/ 5 h 5" name="T18"/>
                </a:gdLst>
                <a:ahLst/>
                <a:cxnLst>
                  <a:cxn ang="T10">
                    <a:pos x="T0" y="T1"/>
                  </a:cxn>
                  <a:cxn ang="T11">
                    <a:pos x="T2" y="T3"/>
                  </a:cxn>
                  <a:cxn ang="T12">
                    <a:pos x="T4" y="T5"/>
                  </a:cxn>
                  <a:cxn ang="T13">
                    <a:pos x="T6" y="T7"/>
                  </a:cxn>
                  <a:cxn ang="T14">
                    <a:pos x="T8" y="T9"/>
                  </a:cxn>
                </a:cxnLst>
                <a:rect b="T18" l="T15" r="T17" t="T16"/>
                <a:pathLst>
                  <a:path h="5" w="6">
                    <a:moveTo>
                      <a:pt x="4" y="0"/>
                    </a:moveTo>
                    <a:lnTo>
                      <a:pt x="6" y="0"/>
                    </a:lnTo>
                    <a:lnTo>
                      <a:pt x="3" y="5"/>
                    </a:lnTo>
                    <a:lnTo>
                      <a:pt x="0" y="4"/>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3" name="Freeform 1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31" y="1346"/>
                <a:ext cx="6" cy="16"/>
              </a:xfrm>
              <a:custGeom>
                <a:avLst/>
                <a:gdLst>
                  <a:gd fmla="*/ 1 w 6" name="T0"/>
                  <a:gd fmla="*/ 0 h 16" name="T1"/>
                  <a:gd fmla="*/ 6 w 6" name="T2"/>
                  <a:gd fmla="*/ 2 h 16" name="T3"/>
                  <a:gd fmla="*/ 4 w 6" name="T4"/>
                  <a:gd fmla="*/ 7 h 16" name="T5"/>
                  <a:gd fmla="*/ 4 w 6" name="T6"/>
                  <a:gd fmla="*/ 16 h 16" name="T7"/>
                  <a:gd fmla="*/ 0 w 6" name="T8"/>
                  <a:gd fmla="*/ 15 h 16" name="T9"/>
                  <a:gd fmla="*/ 0 w 6" name="T10"/>
                  <a:gd fmla="*/ 4 h 16" name="T11"/>
                  <a:gd fmla="*/ 1 w 6" name="T12"/>
                  <a:gd fmla="*/ 0 h 16" name="T13"/>
                  <a:gd fmla="*/ 0 60000 65536" name="T14"/>
                  <a:gd fmla="*/ 0 60000 65536" name="T15"/>
                  <a:gd fmla="*/ 0 60000 65536" name="T16"/>
                  <a:gd fmla="*/ 0 60000 65536" name="T17"/>
                  <a:gd fmla="*/ 0 60000 65536" name="T18"/>
                  <a:gd fmla="*/ 0 60000 65536" name="T19"/>
                  <a:gd fmla="*/ 0 60000 65536" name="T20"/>
                  <a:gd fmla="*/ 0 w 6" name="T21"/>
                  <a:gd fmla="*/ 0 h 16" name="T22"/>
                  <a:gd fmla="*/ 6 w 6" name="T23"/>
                  <a:gd fmla="*/ 16 h 1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6" w="6">
                    <a:moveTo>
                      <a:pt x="1" y="0"/>
                    </a:moveTo>
                    <a:lnTo>
                      <a:pt x="6" y="2"/>
                    </a:lnTo>
                    <a:lnTo>
                      <a:pt x="4" y="7"/>
                    </a:lnTo>
                    <a:lnTo>
                      <a:pt x="4" y="16"/>
                    </a:lnTo>
                    <a:lnTo>
                      <a:pt x="0" y="15"/>
                    </a:lnTo>
                    <a:lnTo>
                      <a:pt x="0" y="4"/>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4" name="Freeform 1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32" y="1372"/>
                <a:ext cx="16" cy="7"/>
              </a:xfrm>
              <a:custGeom>
                <a:avLst/>
                <a:gdLst>
                  <a:gd fmla="*/ 8 w 16" name="T0"/>
                  <a:gd fmla="*/ 0 h 7" name="T1"/>
                  <a:gd fmla="*/ 10 w 16" name="T2"/>
                  <a:gd fmla="*/ 4 h 7" name="T3"/>
                  <a:gd fmla="*/ 16 w 16" name="T4"/>
                  <a:gd fmla="*/ 5 h 7" name="T5"/>
                  <a:gd fmla="*/ 16 w 16" name="T6"/>
                  <a:gd fmla="*/ 7 h 7" name="T7"/>
                  <a:gd fmla="*/ 11 w 16" name="T8"/>
                  <a:gd fmla="*/ 7 h 7" name="T9"/>
                  <a:gd fmla="*/ 5 w 16" name="T10"/>
                  <a:gd fmla="*/ 7 h 7" name="T11"/>
                  <a:gd fmla="*/ 0 w 16" name="T12"/>
                  <a:gd fmla="*/ 3 h 7" name="T13"/>
                  <a:gd fmla="*/ 1 w 16" name="T14"/>
                  <a:gd fmla="*/ 0 h 7" name="T15"/>
                  <a:gd fmla="*/ 8 w 16" name="T16"/>
                  <a:gd fmla="*/ 0 h 7"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6" name="T27"/>
                  <a:gd fmla="*/ 0 h 7" name="T28"/>
                  <a:gd fmla="*/ 16 w 16" name="T29"/>
                  <a:gd fmla="*/ 7 h 7"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7" w="16">
                    <a:moveTo>
                      <a:pt x="8" y="0"/>
                    </a:moveTo>
                    <a:lnTo>
                      <a:pt x="10" y="4"/>
                    </a:lnTo>
                    <a:lnTo>
                      <a:pt x="16" y="5"/>
                    </a:lnTo>
                    <a:lnTo>
                      <a:pt x="16" y="7"/>
                    </a:lnTo>
                    <a:lnTo>
                      <a:pt x="11" y="7"/>
                    </a:lnTo>
                    <a:lnTo>
                      <a:pt x="5" y="7"/>
                    </a:lnTo>
                    <a:lnTo>
                      <a:pt x="0" y="3"/>
                    </a:lnTo>
                    <a:lnTo>
                      <a:pt x="1" y="0"/>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5" name="Freeform 1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20" y="1379"/>
                <a:ext cx="6" cy="6"/>
              </a:xfrm>
              <a:custGeom>
                <a:avLst/>
                <a:gdLst>
                  <a:gd fmla="*/ 2 w 6" name="T0"/>
                  <a:gd fmla="*/ 0 h 6" name="T1"/>
                  <a:gd fmla="*/ 6 w 6" name="T2"/>
                  <a:gd fmla="*/ 3 h 6" name="T3"/>
                  <a:gd fmla="*/ 6 w 6" name="T4"/>
                  <a:gd fmla="*/ 6 h 6" name="T5"/>
                  <a:gd fmla="*/ 3 w 6" name="T6"/>
                  <a:gd fmla="*/ 6 h 6" name="T7"/>
                  <a:gd fmla="*/ 1 w 6" name="T8"/>
                  <a:gd fmla="*/ 5 h 6" name="T9"/>
                  <a:gd fmla="*/ 0 w 6" name="T10"/>
                  <a:gd fmla="*/ 3 h 6" name="T11"/>
                  <a:gd fmla="*/ 2 w 6" name="T12"/>
                  <a:gd fmla="*/ 0 h 6" name="T13"/>
                  <a:gd fmla="*/ 0 60000 65536" name="T14"/>
                  <a:gd fmla="*/ 0 60000 65536" name="T15"/>
                  <a:gd fmla="*/ 0 60000 65536" name="T16"/>
                  <a:gd fmla="*/ 0 60000 65536" name="T17"/>
                  <a:gd fmla="*/ 0 60000 65536" name="T18"/>
                  <a:gd fmla="*/ 0 60000 65536" name="T19"/>
                  <a:gd fmla="*/ 0 60000 65536" name="T20"/>
                  <a:gd fmla="*/ 0 w 6" name="T21"/>
                  <a:gd fmla="*/ 0 h 6" name="T22"/>
                  <a:gd fmla="*/ 6 w 6"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6">
                    <a:moveTo>
                      <a:pt x="2" y="0"/>
                    </a:moveTo>
                    <a:lnTo>
                      <a:pt x="6" y="3"/>
                    </a:lnTo>
                    <a:lnTo>
                      <a:pt x="6" y="6"/>
                    </a:lnTo>
                    <a:lnTo>
                      <a:pt x="3" y="6"/>
                    </a:lnTo>
                    <a:lnTo>
                      <a:pt x="1" y="5"/>
                    </a:lnTo>
                    <a:lnTo>
                      <a:pt x="0" y="3"/>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6" name="Freeform 1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09" y="1392"/>
                <a:ext cx="11" cy="7"/>
              </a:xfrm>
              <a:custGeom>
                <a:avLst/>
                <a:gdLst>
                  <a:gd fmla="*/ 0 w 11" name="T0"/>
                  <a:gd fmla="*/ 4 h 7" name="T1"/>
                  <a:gd fmla="*/ 0 w 11" name="T2"/>
                  <a:gd fmla="*/ 2 h 7" name="T3"/>
                  <a:gd fmla="*/ 5 w 11" name="T4"/>
                  <a:gd fmla="*/ 0 h 7" name="T5"/>
                  <a:gd fmla="*/ 9 w 11" name="T6"/>
                  <a:gd fmla="*/ 2 h 7" name="T7"/>
                  <a:gd fmla="*/ 11 w 11" name="T8"/>
                  <a:gd fmla="*/ 5 h 7" name="T9"/>
                  <a:gd fmla="*/ 5 w 11" name="T10"/>
                  <a:gd fmla="*/ 7 h 7" name="T11"/>
                  <a:gd fmla="*/ 0 w 11" name="T12"/>
                  <a:gd fmla="*/ 4 h 7" name="T13"/>
                  <a:gd fmla="*/ 0 60000 65536" name="T14"/>
                  <a:gd fmla="*/ 0 60000 65536" name="T15"/>
                  <a:gd fmla="*/ 0 60000 65536" name="T16"/>
                  <a:gd fmla="*/ 0 60000 65536" name="T17"/>
                  <a:gd fmla="*/ 0 60000 65536" name="T18"/>
                  <a:gd fmla="*/ 0 60000 65536" name="T19"/>
                  <a:gd fmla="*/ 0 60000 65536" name="T20"/>
                  <a:gd fmla="*/ 0 w 11" name="T21"/>
                  <a:gd fmla="*/ 0 h 7" name="T22"/>
                  <a:gd fmla="*/ 11 w 11"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11">
                    <a:moveTo>
                      <a:pt x="0" y="4"/>
                    </a:moveTo>
                    <a:lnTo>
                      <a:pt x="0" y="2"/>
                    </a:lnTo>
                    <a:lnTo>
                      <a:pt x="5" y="0"/>
                    </a:lnTo>
                    <a:lnTo>
                      <a:pt x="9" y="2"/>
                    </a:lnTo>
                    <a:lnTo>
                      <a:pt x="11" y="5"/>
                    </a:lnTo>
                    <a:lnTo>
                      <a:pt x="5" y="7"/>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7" name="Freeform 1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83" y="1427"/>
                <a:ext cx="24" cy="13"/>
              </a:xfrm>
              <a:custGeom>
                <a:avLst/>
                <a:gdLst>
                  <a:gd fmla="*/ 0 w 24" name="T0"/>
                  <a:gd fmla="*/ 2 h 13" name="T1"/>
                  <a:gd fmla="*/ 2 w 24" name="T2"/>
                  <a:gd fmla="*/ 0 h 13" name="T3"/>
                  <a:gd fmla="*/ 12 w 24" name="T4"/>
                  <a:gd fmla="*/ 0 h 13" name="T5"/>
                  <a:gd fmla="*/ 18 w 24" name="T6"/>
                  <a:gd fmla="*/ 4 h 13" name="T7"/>
                  <a:gd fmla="*/ 24 w 24" name="T8"/>
                  <a:gd fmla="*/ 5 h 13" name="T9"/>
                  <a:gd fmla="*/ 24 w 24" name="T10"/>
                  <a:gd fmla="*/ 7 h 13" name="T11"/>
                  <a:gd fmla="*/ 21 w 24" name="T12"/>
                  <a:gd fmla="*/ 9 h 13" name="T13"/>
                  <a:gd fmla="*/ 21 w 24" name="T14"/>
                  <a:gd fmla="*/ 11 h 13" name="T15"/>
                  <a:gd fmla="*/ 20 w 24" name="T16"/>
                  <a:gd fmla="*/ 13 h 13" name="T17"/>
                  <a:gd fmla="*/ 8 w 24" name="T18"/>
                  <a:gd fmla="*/ 9 h 13" name="T19"/>
                  <a:gd fmla="*/ 0 w 24" name="T20"/>
                  <a:gd fmla="*/ 2 h 13"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24" name="T33"/>
                  <a:gd fmla="*/ 0 h 13" name="T34"/>
                  <a:gd fmla="*/ 24 w 24" name="T35"/>
                  <a:gd fmla="*/ 13 h 13"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13" w="24">
                    <a:moveTo>
                      <a:pt x="0" y="2"/>
                    </a:moveTo>
                    <a:lnTo>
                      <a:pt x="2" y="0"/>
                    </a:lnTo>
                    <a:lnTo>
                      <a:pt x="12" y="0"/>
                    </a:lnTo>
                    <a:lnTo>
                      <a:pt x="18" y="4"/>
                    </a:lnTo>
                    <a:lnTo>
                      <a:pt x="24" y="5"/>
                    </a:lnTo>
                    <a:lnTo>
                      <a:pt x="24" y="7"/>
                    </a:lnTo>
                    <a:lnTo>
                      <a:pt x="21" y="9"/>
                    </a:lnTo>
                    <a:lnTo>
                      <a:pt x="21" y="11"/>
                    </a:lnTo>
                    <a:lnTo>
                      <a:pt x="20" y="13"/>
                    </a:lnTo>
                    <a:lnTo>
                      <a:pt x="8" y="9"/>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8" name="Freeform 1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75" y="1414"/>
                <a:ext cx="16" cy="7"/>
              </a:xfrm>
              <a:custGeom>
                <a:avLst/>
                <a:gdLst>
                  <a:gd fmla="*/ 1 w 16" name="T0"/>
                  <a:gd fmla="*/ 5 h 7" name="T1"/>
                  <a:gd fmla="*/ 0 w 16" name="T2"/>
                  <a:gd fmla="*/ 3 h 7" name="T3"/>
                  <a:gd fmla="*/ 5 w 16" name="T4"/>
                  <a:gd fmla="*/ 1 h 7" name="T5"/>
                  <a:gd fmla="*/ 12 w 16" name="T6"/>
                  <a:gd fmla="*/ 0 h 7" name="T7"/>
                  <a:gd fmla="*/ 15 w 16" name="T8"/>
                  <a:gd fmla="*/ 1 h 7" name="T9"/>
                  <a:gd fmla="*/ 13 w 16" name="T10"/>
                  <a:gd fmla="*/ 3 h 7" name="T11"/>
                  <a:gd fmla="*/ 16 w 16" name="T12"/>
                  <a:gd fmla="*/ 4 h 7" name="T13"/>
                  <a:gd fmla="*/ 13 w 16" name="T14"/>
                  <a:gd fmla="*/ 7 h 7" name="T15"/>
                  <a:gd fmla="*/ 5 w 16" name="T16"/>
                  <a:gd fmla="*/ 7 h 7" name="T17"/>
                  <a:gd fmla="*/ 1 w 16" name="T18"/>
                  <a:gd fmla="*/ 5 h 7"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6" name="T30"/>
                  <a:gd fmla="*/ 0 h 7" name="T31"/>
                  <a:gd fmla="*/ 16 w 16" name="T32"/>
                  <a:gd fmla="*/ 7 h 7"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7" w="16">
                    <a:moveTo>
                      <a:pt x="1" y="5"/>
                    </a:moveTo>
                    <a:lnTo>
                      <a:pt x="0" y="3"/>
                    </a:lnTo>
                    <a:lnTo>
                      <a:pt x="5" y="1"/>
                    </a:lnTo>
                    <a:lnTo>
                      <a:pt x="12" y="0"/>
                    </a:lnTo>
                    <a:lnTo>
                      <a:pt x="15" y="1"/>
                    </a:lnTo>
                    <a:lnTo>
                      <a:pt x="13" y="3"/>
                    </a:lnTo>
                    <a:lnTo>
                      <a:pt x="16" y="4"/>
                    </a:lnTo>
                    <a:lnTo>
                      <a:pt x="13" y="7"/>
                    </a:lnTo>
                    <a:lnTo>
                      <a:pt x="5" y="7"/>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199" name="Freeform 1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88" y="1421"/>
                <a:ext cx="19" cy="8"/>
              </a:xfrm>
              <a:custGeom>
                <a:avLst/>
                <a:gdLst>
                  <a:gd fmla="*/ 0 w 19" name="T0"/>
                  <a:gd fmla="*/ 2 h 8" name="T1"/>
                  <a:gd fmla="*/ 8 w 19" name="T2"/>
                  <a:gd fmla="*/ 0 h 8" name="T3"/>
                  <a:gd fmla="*/ 16 w 19" name="T4"/>
                  <a:gd fmla="*/ 2 h 8" name="T5"/>
                  <a:gd fmla="*/ 19 w 19" name="T6"/>
                  <a:gd fmla="*/ 4 h 8" name="T7"/>
                  <a:gd fmla="*/ 17 w 19" name="T8"/>
                  <a:gd fmla="*/ 8 h 8" name="T9"/>
                  <a:gd fmla="*/ 7 w 19" name="T10"/>
                  <a:gd fmla="*/ 4 h 8" name="T11"/>
                  <a:gd fmla="*/ 0 w 19" name="T12"/>
                  <a:gd fmla="*/ 2 h 8" name="T13"/>
                  <a:gd fmla="*/ 0 60000 65536" name="T14"/>
                  <a:gd fmla="*/ 0 60000 65536" name="T15"/>
                  <a:gd fmla="*/ 0 60000 65536" name="T16"/>
                  <a:gd fmla="*/ 0 60000 65536" name="T17"/>
                  <a:gd fmla="*/ 0 60000 65536" name="T18"/>
                  <a:gd fmla="*/ 0 60000 65536" name="T19"/>
                  <a:gd fmla="*/ 0 60000 65536" name="T20"/>
                  <a:gd fmla="*/ 0 w 19" name="T21"/>
                  <a:gd fmla="*/ 0 h 8" name="T22"/>
                  <a:gd fmla="*/ 19 w 19"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9">
                    <a:moveTo>
                      <a:pt x="0" y="2"/>
                    </a:moveTo>
                    <a:lnTo>
                      <a:pt x="8" y="0"/>
                    </a:lnTo>
                    <a:lnTo>
                      <a:pt x="16" y="2"/>
                    </a:lnTo>
                    <a:lnTo>
                      <a:pt x="19" y="4"/>
                    </a:lnTo>
                    <a:lnTo>
                      <a:pt x="17" y="8"/>
                    </a:lnTo>
                    <a:lnTo>
                      <a:pt x="7"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0" name="Freeform 1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853" y="1882"/>
                <a:ext cx="531" cy="305"/>
              </a:xfrm>
              <a:custGeom>
                <a:avLst/>
                <a:gdLst>
                  <a:gd fmla="*/ 66 w 531" name="T0"/>
                  <a:gd fmla="*/ 207 h 305" name="T1"/>
                  <a:gd fmla="*/ 53 w 531" name="T2"/>
                  <a:gd fmla="*/ 202 h 305" name="T3"/>
                  <a:gd fmla="*/ 39 w 531" name="T4"/>
                  <a:gd fmla="*/ 195 h 305" name="T5"/>
                  <a:gd fmla="*/ 28 w 531" name="T6"/>
                  <a:gd fmla="*/ 173 h 305" name="T7"/>
                  <a:gd fmla="*/ 23 w 531" name="T8"/>
                  <a:gd fmla="*/ 157 h 305" name="T9"/>
                  <a:gd fmla="*/ 17 w 531" name="T10"/>
                  <a:gd fmla="*/ 150 h 305" name="T11"/>
                  <a:gd fmla="*/ 8 w 531" name="T12"/>
                  <a:gd fmla="*/ 128 h 305" name="T13"/>
                  <a:gd fmla="*/ 6 w 531" name="T14"/>
                  <a:gd fmla="*/ 105 h 305" name="T15"/>
                  <a:gd fmla="*/ 6 w 531" name="T16"/>
                  <a:gd fmla="*/ 68 h 305" name="T17"/>
                  <a:gd fmla="*/ 6 w 531" name="T18"/>
                  <a:gd fmla="*/ 26 h 305" name="T19"/>
                  <a:gd fmla="*/ 6 w 531" name="T20"/>
                  <a:gd fmla="*/ 9 h 305" name="T21"/>
                  <a:gd fmla="*/ 20 w 531" name="T22"/>
                  <a:gd fmla="*/ 22 h 305" name="T23"/>
                  <a:gd fmla="*/ 22 w 531" name="T24"/>
                  <a:gd fmla="*/ 9 h 305" name="T25"/>
                  <a:gd fmla="*/ 286 w 531" name="T26"/>
                  <a:gd fmla="*/ 6 h 305" name="T27"/>
                  <a:gd fmla="*/ 317 w 531" name="T28"/>
                  <a:gd fmla="*/ 11 h 305" name="T29"/>
                  <a:gd fmla="*/ 371 w 531" name="T30"/>
                  <a:gd fmla="*/ 29 h 305" name="T31"/>
                  <a:gd fmla="*/ 395 w 531" name="T32"/>
                  <a:gd fmla="*/ 75 h 305" name="T33"/>
                  <a:gd fmla="*/ 420 w 531" name="T34"/>
                  <a:gd fmla="*/ 87 h 305" name="T35"/>
                  <a:gd fmla="*/ 459 w 531" name="T36"/>
                  <a:gd fmla="*/ 59 h 305" name="T37"/>
                  <a:gd fmla="*/ 478 w 531" name="T38"/>
                  <a:gd fmla="*/ 55 h 305" name="T39"/>
                  <a:gd fmla="*/ 513 w 531" name="T40"/>
                  <a:gd fmla="*/ 23 h 305" name="T41"/>
                  <a:gd fmla="*/ 530 w 531" name="T42"/>
                  <a:gd fmla="*/ 51 h 305" name="T43"/>
                  <a:gd fmla="*/ 519 w 531" name="T44"/>
                  <a:gd fmla="*/ 67 h 305" name="T45"/>
                  <a:gd fmla="*/ 514 w 531" name="T46"/>
                  <a:gd fmla="*/ 70 h 305" name="T47"/>
                  <a:gd fmla="*/ 503 w 531" name="T48"/>
                  <a:gd fmla="*/ 76 h 305" name="T49"/>
                  <a:gd fmla="*/ 494 w 531" name="T50"/>
                  <a:gd fmla="*/ 94 h 305" name="T51"/>
                  <a:gd fmla="*/ 502 w 531" name="T52"/>
                  <a:gd fmla="*/ 103 h 305" name="T53"/>
                  <a:gd fmla="*/ 491 w 531" name="T54"/>
                  <a:gd fmla="*/ 105 h 305" name="T55"/>
                  <a:gd fmla="*/ 477 w 531" name="T56"/>
                  <a:gd fmla="*/ 107 h 305" name="T57"/>
                  <a:gd fmla="*/ 468 w 531" name="T58"/>
                  <a:gd fmla="*/ 115 h 305" name="T59"/>
                  <a:gd fmla="*/ 467 w 531" name="T60"/>
                  <a:gd fmla="*/ 127 h 305" name="T61"/>
                  <a:gd fmla="*/ 457 w 531" name="T62"/>
                  <a:gd fmla="*/ 135 h 305" name="T63"/>
                  <a:gd fmla="*/ 457 w 531" name="T64"/>
                  <a:gd fmla="*/ 151 h 305" name="T65"/>
                  <a:gd fmla="*/ 449 w 531" name="T66"/>
                  <a:gd fmla="*/ 151 h 305" name="T67"/>
                  <a:gd fmla="*/ 444 w 531" name="T68"/>
                  <a:gd fmla="*/ 134 h 305" name="T69"/>
                  <a:gd fmla="*/ 445 w 531" name="T70"/>
                  <a:gd fmla="*/ 162 h 305" name="T71"/>
                  <a:gd fmla="*/ 446 w 531" name="T72"/>
                  <a:gd fmla="*/ 176 h 305" name="T73"/>
                  <a:gd fmla="*/ 443 w 531" name="T74"/>
                  <a:gd fmla="*/ 187 h 305" name="T75"/>
                  <a:gd fmla="*/ 433 w 531" name="T76"/>
                  <a:gd fmla="*/ 203 h 305" name="T77"/>
                  <a:gd fmla="*/ 409 w 531" name="T78"/>
                  <a:gd fmla="*/ 220 h 305" name="T79"/>
                  <a:gd fmla="*/ 402 w 531" name="T80"/>
                  <a:gd fmla="*/ 247 h 305" name="T81"/>
                  <a:gd fmla="*/ 414 w 531" name="T82"/>
                  <a:gd fmla="*/ 287 h 305" name="T83"/>
                  <a:gd fmla="*/ 404 w 531" name="T84"/>
                  <a:gd fmla="*/ 304 h 305" name="T85"/>
                  <a:gd fmla="*/ 394 w 531" name="T86"/>
                  <a:gd fmla="*/ 282 h 305" name="T87"/>
                  <a:gd fmla="*/ 392 w 531" name="T88"/>
                  <a:gd fmla="*/ 266 h 305" name="T89"/>
                  <a:gd fmla="*/ 384 w 531" name="T90"/>
                  <a:gd fmla="*/ 251 h 305" name="T91"/>
                  <a:gd fmla="*/ 373 w 531" name="T92"/>
                  <a:gd fmla="*/ 252 h 305" name="T93"/>
                  <a:gd fmla="*/ 362 w 531" name="T94"/>
                  <a:gd fmla="*/ 244 h 305" name="T95"/>
                  <a:gd fmla="*/ 345 w 531" name="T96"/>
                  <a:gd fmla="*/ 244 h 305" name="T97"/>
                  <a:gd fmla="*/ 329 w 531" name="T98"/>
                  <a:gd fmla="*/ 253 h 305" name="T99"/>
                  <a:gd fmla="*/ 329 w 531" name="T100"/>
                  <a:gd fmla="*/ 261 h 305" name="T101"/>
                  <a:gd fmla="*/ 309 w 531" name="T102"/>
                  <a:gd fmla="*/ 252 h 305" name="T103"/>
                  <a:gd fmla="*/ 289 w 531" name="T104"/>
                  <a:gd fmla="*/ 251 h 305" name="T105"/>
                  <a:gd fmla="*/ 268 w 531" name="T106"/>
                  <a:gd fmla="*/ 262 h 305" name="T107"/>
                  <a:gd fmla="*/ 255 w 531" name="T108"/>
                  <a:gd fmla="*/ 283 h 305" name="T109"/>
                  <a:gd fmla="*/ 247 w 531" name="T110"/>
                  <a:gd fmla="*/ 292 h 305" name="T111"/>
                  <a:gd fmla="*/ 223 w 531" name="T112"/>
                  <a:gd fmla="*/ 256 h 305" name="T113"/>
                  <a:gd fmla="*/ 205 w 531" name="T114"/>
                  <a:gd fmla="*/ 258 h 305" name="T115"/>
                  <a:gd fmla="*/ 189 w 531" name="T116"/>
                  <a:gd fmla="*/ 250 h 305" name="T117"/>
                  <a:gd fmla="*/ 182 w 531" name="T118"/>
                  <a:gd fmla="*/ 237 h 305" name="T119"/>
                  <a:gd fmla="*/ 156 w 531" name="T120"/>
                  <a:gd fmla="*/ 226 h 305" name="T121"/>
                  <a:gd fmla="*/ 125 w 531" name="T122"/>
                  <a:gd fmla="*/ 234 h 305" name="T123"/>
                  <a:gd fmla="*/ 93 w 531" name="T124"/>
                  <a:gd fmla="*/ 217 h 305"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531" name="T189"/>
                  <a:gd fmla="*/ 0 h 305" name="T190"/>
                  <a:gd fmla="*/ 531 w 531" name="T191"/>
                  <a:gd fmla="*/ 305 h 305" name="T1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305" w="531">
                    <a:moveTo>
                      <a:pt x="71" y="220"/>
                    </a:moveTo>
                    <a:lnTo>
                      <a:pt x="69" y="216"/>
                    </a:lnTo>
                    <a:lnTo>
                      <a:pt x="66" y="207"/>
                    </a:lnTo>
                    <a:lnTo>
                      <a:pt x="59" y="202"/>
                    </a:lnTo>
                    <a:lnTo>
                      <a:pt x="56" y="202"/>
                    </a:lnTo>
                    <a:lnTo>
                      <a:pt x="53" y="202"/>
                    </a:lnTo>
                    <a:lnTo>
                      <a:pt x="49" y="197"/>
                    </a:lnTo>
                    <a:lnTo>
                      <a:pt x="44" y="195"/>
                    </a:lnTo>
                    <a:lnTo>
                      <a:pt x="39" y="195"/>
                    </a:lnTo>
                    <a:lnTo>
                      <a:pt x="37" y="185"/>
                    </a:lnTo>
                    <a:lnTo>
                      <a:pt x="31" y="178"/>
                    </a:lnTo>
                    <a:lnTo>
                      <a:pt x="28" y="173"/>
                    </a:lnTo>
                    <a:lnTo>
                      <a:pt x="27" y="167"/>
                    </a:lnTo>
                    <a:lnTo>
                      <a:pt x="24" y="164"/>
                    </a:lnTo>
                    <a:lnTo>
                      <a:pt x="23" y="157"/>
                    </a:lnTo>
                    <a:lnTo>
                      <a:pt x="25" y="153"/>
                    </a:lnTo>
                    <a:lnTo>
                      <a:pt x="23" y="151"/>
                    </a:lnTo>
                    <a:lnTo>
                      <a:pt x="17" y="150"/>
                    </a:lnTo>
                    <a:lnTo>
                      <a:pt x="15" y="141"/>
                    </a:lnTo>
                    <a:lnTo>
                      <a:pt x="8" y="136"/>
                    </a:lnTo>
                    <a:lnTo>
                      <a:pt x="8" y="128"/>
                    </a:lnTo>
                    <a:lnTo>
                      <a:pt x="4" y="122"/>
                    </a:lnTo>
                    <a:lnTo>
                      <a:pt x="6" y="115"/>
                    </a:lnTo>
                    <a:lnTo>
                      <a:pt x="6" y="105"/>
                    </a:lnTo>
                    <a:lnTo>
                      <a:pt x="3" y="92"/>
                    </a:lnTo>
                    <a:lnTo>
                      <a:pt x="2" y="82"/>
                    </a:lnTo>
                    <a:lnTo>
                      <a:pt x="6" y="68"/>
                    </a:lnTo>
                    <a:lnTo>
                      <a:pt x="6" y="49"/>
                    </a:lnTo>
                    <a:lnTo>
                      <a:pt x="8" y="37"/>
                    </a:lnTo>
                    <a:lnTo>
                      <a:pt x="6" y="26"/>
                    </a:lnTo>
                    <a:lnTo>
                      <a:pt x="0" y="13"/>
                    </a:lnTo>
                    <a:lnTo>
                      <a:pt x="1" y="9"/>
                    </a:lnTo>
                    <a:lnTo>
                      <a:pt x="6" y="9"/>
                    </a:lnTo>
                    <a:lnTo>
                      <a:pt x="12" y="11"/>
                    </a:lnTo>
                    <a:lnTo>
                      <a:pt x="21" y="11"/>
                    </a:lnTo>
                    <a:lnTo>
                      <a:pt x="20" y="22"/>
                    </a:lnTo>
                    <a:lnTo>
                      <a:pt x="23" y="22"/>
                    </a:lnTo>
                    <a:lnTo>
                      <a:pt x="25" y="16"/>
                    </a:lnTo>
                    <a:lnTo>
                      <a:pt x="22" y="9"/>
                    </a:lnTo>
                    <a:lnTo>
                      <a:pt x="21" y="0"/>
                    </a:lnTo>
                    <a:lnTo>
                      <a:pt x="278" y="0"/>
                    </a:lnTo>
                    <a:lnTo>
                      <a:pt x="286" y="6"/>
                    </a:lnTo>
                    <a:lnTo>
                      <a:pt x="298" y="8"/>
                    </a:lnTo>
                    <a:lnTo>
                      <a:pt x="306" y="12"/>
                    </a:lnTo>
                    <a:lnTo>
                      <a:pt x="317" y="11"/>
                    </a:lnTo>
                    <a:lnTo>
                      <a:pt x="325" y="14"/>
                    </a:lnTo>
                    <a:lnTo>
                      <a:pt x="342" y="12"/>
                    </a:lnTo>
                    <a:lnTo>
                      <a:pt x="371" y="29"/>
                    </a:lnTo>
                    <a:lnTo>
                      <a:pt x="378" y="43"/>
                    </a:lnTo>
                    <a:lnTo>
                      <a:pt x="395" y="62"/>
                    </a:lnTo>
                    <a:lnTo>
                      <a:pt x="395" y="75"/>
                    </a:lnTo>
                    <a:lnTo>
                      <a:pt x="390" y="93"/>
                    </a:lnTo>
                    <a:lnTo>
                      <a:pt x="393" y="102"/>
                    </a:lnTo>
                    <a:lnTo>
                      <a:pt x="420" y="87"/>
                    </a:lnTo>
                    <a:lnTo>
                      <a:pt x="423" y="79"/>
                    </a:lnTo>
                    <a:lnTo>
                      <a:pt x="447" y="69"/>
                    </a:lnTo>
                    <a:lnTo>
                      <a:pt x="459" y="59"/>
                    </a:lnTo>
                    <a:lnTo>
                      <a:pt x="464" y="54"/>
                    </a:lnTo>
                    <a:lnTo>
                      <a:pt x="473" y="54"/>
                    </a:lnTo>
                    <a:lnTo>
                      <a:pt x="478" y="55"/>
                    </a:lnTo>
                    <a:lnTo>
                      <a:pt x="494" y="52"/>
                    </a:lnTo>
                    <a:lnTo>
                      <a:pt x="508" y="26"/>
                    </a:lnTo>
                    <a:lnTo>
                      <a:pt x="513" y="23"/>
                    </a:lnTo>
                    <a:lnTo>
                      <a:pt x="524" y="28"/>
                    </a:lnTo>
                    <a:lnTo>
                      <a:pt x="524" y="41"/>
                    </a:lnTo>
                    <a:lnTo>
                      <a:pt x="530" y="51"/>
                    </a:lnTo>
                    <a:lnTo>
                      <a:pt x="531" y="61"/>
                    </a:lnTo>
                    <a:lnTo>
                      <a:pt x="523" y="66"/>
                    </a:lnTo>
                    <a:lnTo>
                      <a:pt x="519" y="67"/>
                    </a:lnTo>
                    <a:lnTo>
                      <a:pt x="517" y="65"/>
                    </a:lnTo>
                    <a:lnTo>
                      <a:pt x="516" y="66"/>
                    </a:lnTo>
                    <a:lnTo>
                      <a:pt x="514" y="70"/>
                    </a:lnTo>
                    <a:lnTo>
                      <a:pt x="513" y="73"/>
                    </a:lnTo>
                    <a:lnTo>
                      <a:pt x="504" y="73"/>
                    </a:lnTo>
                    <a:lnTo>
                      <a:pt x="503" y="76"/>
                    </a:lnTo>
                    <a:lnTo>
                      <a:pt x="500" y="82"/>
                    </a:lnTo>
                    <a:lnTo>
                      <a:pt x="499" y="85"/>
                    </a:lnTo>
                    <a:lnTo>
                      <a:pt x="494" y="94"/>
                    </a:lnTo>
                    <a:lnTo>
                      <a:pt x="498" y="97"/>
                    </a:lnTo>
                    <a:lnTo>
                      <a:pt x="498" y="101"/>
                    </a:lnTo>
                    <a:lnTo>
                      <a:pt x="502" y="103"/>
                    </a:lnTo>
                    <a:lnTo>
                      <a:pt x="499" y="107"/>
                    </a:lnTo>
                    <a:lnTo>
                      <a:pt x="494" y="108"/>
                    </a:lnTo>
                    <a:lnTo>
                      <a:pt x="491" y="105"/>
                    </a:lnTo>
                    <a:lnTo>
                      <a:pt x="486" y="108"/>
                    </a:lnTo>
                    <a:lnTo>
                      <a:pt x="481" y="110"/>
                    </a:lnTo>
                    <a:lnTo>
                      <a:pt x="477" y="107"/>
                    </a:lnTo>
                    <a:lnTo>
                      <a:pt x="474" y="108"/>
                    </a:lnTo>
                    <a:lnTo>
                      <a:pt x="472" y="113"/>
                    </a:lnTo>
                    <a:lnTo>
                      <a:pt x="468" y="115"/>
                    </a:lnTo>
                    <a:lnTo>
                      <a:pt x="470" y="116"/>
                    </a:lnTo>
                    <a:lnTo>
                      <a:pt x="471" y="121"/>
                    </a:lnTo>
                    <a:lnTo>
                      <a:pt x="467" y="127"/>
                    </a:lnTo>
                    <a:lnTo>
                      <a:pt x="465" y="133"/>
                    </a:lnTo>
                    <a:lnTo>
                      <a:pt x="460" y="138"/>
                    </a:lnTo>
                    <a:lnTo>
                      <a:pt x="457" y="135"/>
                    </a:lnTo>
                    <a:lnTo>
                      <a:pt x="455" y="136"/>
                    </a:lnTo>
                    <a:lnTo>
                      <a:pt x="458" y="142"/>
                    </a:lnTo>
                    <a:lnTo>
                      <a:pt x="457" y="151"/>
                    </a:lnTo>
                    <a:lnTo>
                      <a:pt x="453" y="159"/>
                    </a:lnTo>
                    <a:lnTo>
                      <a:pt x="451" y="158"/>
                    </a:lnTo>
                    <a:lnTo>
                      <a:pt x="449" y="151"/>
                    </a:lnTo>
                    <a:lnTo>
                      <a:pt x="448" y="141"/>
                    </a:lnTo>
                    <a:lnTo>
                      <a:pt x="449" y="133"/>
                    </a:lnTo>
                    <a:lnTo>
                      <a:pt x="444" y="134"/>
                    </a:lnTo>
                    <a:lnTo>
                      <a:pt x="442" y="140"/>
                    </a:lnTo>
                    <a:lnTo>
                      <a:pt x="445" y="148"/>
                    </a:lnTo>
                    <a:lnTo>
                      <a:pt x="445" y="162"/>
                    </a:lnTo>
                    <a:lnTo>
                      <a:pt x="448" y="168"/>
                    </a:lnTo>
                    <a:lnTo>
                      <a:pt x="449" y="172"/>
                    </a:lnTo>
                    <a:lnTo>
                      <a:pt x="446" y="176"/>
                    </a:lnTo>
                    <a:lnTo>
                      <a:pt x="450" y="180"/>
                    </a:lnTo>
                    <a:lnTo>
                      <a:pt x="449" y="183"/>
                    </a:lnTo>
                    <a:lnTo>
                      <a:pt x="443" y="187"/>
                    </a:lnTo>
                    <a:lnTo>
                      <a:pt x="442" y="193"/>
                    </a:lnTo>
                    <a:lnTo>
                      <a:pt x="438" y="197"/>
                    </a:lnTo>
                    <a:lnTo>
                      <a:pt x="433" y="203"/>
                    </a:lnTo>
                    <a:lnTo>
                      <a:pt x="426" y="205"/>
                    </a:lnTo>
                    <a:lnTo>
                      <a:pt x="413" y="220"/>
                    </a:lnTo>
                    <a:lnTo>
                      <a:pt x="409" y="220"/>
                    </a:lnTo>
                    <a:lnTo>
                      <a:pt x="408" y="225"/>
                    </a:lnTo>
                    <a:lnTo>
                      <a:pt x="402" y="236"/>
                    </a:lnTo>
                    <a:lnTo>
                      <a:pt x="402" y="247"/>
                    </a:lnTo>
                    <a:lnTo>
                      <a:pt x="406" y="255"/>
                    </a:lnTo>
                    <a:lnTo>
                      <a:pt x="410" y="270"/>
                    </a:lnTo>
                    <a:lnTo>
                      <a:pt x="414" y="287"/>
                    </a:lnTo>
                    <a:lnTo>
                      <a:pt x="412" y="303"/>
                    </a:lnTo>
                    <a:lnTo>
                      <a:pt x="407" y="305"/>
                    </a:lnTo>
                    <a:lnTo>
                      <a:pt x="404" y="304"/>
                    </a:lnTo>
                    <a:lnTo>
                      <a:pt x="401" y="296"/>
                    </a:lnTo>
                    <a:lnTo>
                      <a:pt x="395" y="289"/>
                    </a:lnTo>
                    <a:lnTo>
                      <a:pt x="394" y="282"/>
                    </a:lnTo>
                    <a:lnTo>
                      <a:pt x="391" y="277"/>
                    </a:lnTo>
                    <a:lnTo>
                      <a:pt x="391" y="268"/>
                    </a:lnTo>
                    <a:lnTo>
                      <a:pt x="392" y="266"/>
                    </a:lnTo>
                    <a:lnTo>
                      <a:pt x="392" y="262"/>
                    </a:lnTo>
                    <a:lnTo>
                      <a:pt x="389" y="258"/>
                    </a:lnTo>
                    <a:lnTo>
                      <a:pt x="384" y="251"/>
                    </a:lnTo>
                    <a:lnTo>
                      <a:pt x="379" y="248"/>
                    </a:lnTo>
                    <a:lnTo>
                      <a:pt x="375" y="249"/>
                    </a:lnTo>
                    <a:lnTo>
                      <a:pt x="373" y="252"/>
                    </a:lnTo>
                    <a:lnTo>
                      <a:pt x="369" y="251"/>
                    </a:lnTo>
                    <a:lnTo>
                      <a:pt x="367" y="247"/>
                    </a:lnTo>
                    <a:lnTo>
                      <a:pt x="362" y="244"/>
                    </a:lnTo>
                    <a:lnTo>
                      <a:pt x="356" y="244"/>
                    </a:lnTo>
                    <a:lnTo>
                      <a:pt x="347" y="246"/>
                    </a:lnTo>
                    <a:lnTo>
                      <a:pt x="345" y="244"/>
                    </a:lnTo>
                    <a:lnTo>
                      <a:pt x="336" y="247"/>
                    </a:lnTo>
                    <a:lnTo>
                      <a:pt x="330" y="248"/>
                    </a:lnTo>
                    <a:lnTo>
                      <a:pt x="329" y="253"/>
                    </a:lnTo>
                    <a:lnTo>
                      <a:pt x="333" y="258"/>
                    </a:lnTo>
                    <a:lnTo>
                      <a:pt x="333" y="261"/>
                    </a:lnTo>
                    <a:lnTo>
                      <a:pt x="329" y="261"/>
                    </a:lnTo>
                    <a:lnTo>
                      <a:pt x="322" y="257"/>
                    </a:lnTo>
                    <a:lnTo>
                      <a:pt x="317" y="259"/>
                    </a:lnTo>
                    <a:lnTo>
                      <a:pt x="309" y="252"/>
                    </a:lnTo>
                    <a:lnTo>
                      <a:pt x="304" y="253"/>
                    </a:lnTo>
                    <a:lnTo>
                      <a:pt x="295" y="251"/>
                    </a:lnTo>
                    <a:lnTo>
                      <a:pt x="289" y="251"/>
                    </a:lnTo>
                    <a:lnTo>
                      <a:pt x="282" y="255"/>
                    </a:lnTo>
                    <a:lnTo>
                      <a:pt x="278" y="259"/>
                    </a:lnTo>
                    <a:lnTo>
                      <a:pt x="268" y="262"/>
                    </a:lnTo>
                    <a:lnTo>
                      <a:pt x="259" y="274"/>
                    </a:lnTo>
                    <a:lnTo>
                      <a:pt x="258" y="278"/>
                    </a:lnTo>
                    <a:lnTo>
                      <a:pt x="255" y="283"/>
                    </a:lnTo>
                    <a:lnTo>
                      <a:pt x="256" y="290"/>
                    </a:lnTo>
                    <a:lnTo>
                      <a:pt x="256" y="294"/>
                    </a:lnTo>
                    <a:lnTo>
                      <a:pt x="247" y="292"/>
                    </a:lnTo>
                    <a:lnTo>
                      <a:pt x="237" y="283"/>
                    </a:lnTo>
                    <a:lnTo>
                      <a:pt x="235" y="277"/>
                    </a:lnTo>
                    <a:lnTo>
                      <a:pt x="223" y="256"/>
                    </a:lnTo>
                    <a:lnTo>
                      <a:pt x="209" y="248"/>
                    </a:lnTo>
                    <a:lnTo>
                      <a:pt x="204" y="253"/>
                    </a:lnTo>
                    <a:lnTo>
                      <a:pt x="205" y="258"/>
                    </a:lnTo>
                    <a:lnTo>
                      <a:pt x="203" y="260"/>
                    </a:lnTo>
                    <a:lnTo>
                      <a:pt x="196" y="257"/>
                    </a:lnTo>
                    <a:lnTo>
                      <a:pt x="189" y="250"/>
                    </a:lnTo>
                    <a:lnTo>
                      <a:pt x="188" y="241"/>
                    </a:lnTo>
                    <a:lnTo>
                      <a:pt x="185" y="237"/>
                    </a:lnTo>
                    <a:lnTo>
                      <a:pt x="182" y="237"/>
                    </a:lnTo>
                    <a:lnTo>
                      <a:pt x="173" y="228"/>
                    </a:lnTo>
                    <a:lnTo>
                      <a:pt x="164" y="226"/>
                    </a:lnTo>
                    <a:lnTo>
                      <a:pt x="156" y="226"/>
                    </a:lnTo>
                    <a:lnTo>
                      <a:pt x="154" y="232"/>
                    </a:lnTo>
                    <a:lnTo>
                      <a:pt x="145" y="234"/>
                    </a:lnTo>
                    <a:lnTo>
                      <a:pt x="125" y="234"/>
                    </a:lnTo>
                    <a:lnTo>
                      <a:pt x="120" y="233"/>
                    </a:lnTo>
                    <a:lnTo>
                      <a:pt x="107" y="224"/>
                    </a:lnTo>
                    <a:lnTo>
                      <a:pt x="93" y="217"/>
                    </a:lnTo>
                    <a:lnTo>
                      <a:pt x="77" y="218"/>
                    </a:lnTo>
                    <a:lnTo>
                      <a:pt x="71" y="22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1" name="Freeform 1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3" y="2228"/>
                <a:ext cx="6" cy="4"/>
              </a:xfrm>
              <a:custGeom>
                <a:avLst/>
                <a:gdLst>
                  <a:gd fmla="*/ 0 w 6" name="T0"/>
                  <a:gd fmla="*/ 3 h 4" name="T1"/>
                  <a:gd fmla="*/ 4 w 6" name="T2"/>
                  <a:gd fmla="*/ 0 h 4" name="T3"/>
                  <a:gd fmla="*/ 6 w 6" name="T4"/>
                  <a:gd fmla="*/ 2 h 4" name="T5"/>
                  <a:gd fmla="*/ 4 w 6" name="T6"/>
                  <a:gd fmla="*/ 4 h 4" name="T7"/>
                  <a:gd fmla="*/ 0 w 6" name="T8"/>
                  <a:gd fmla="*/ 3 h 4" name="T9"/>
                  <a:gd fmla="*/ 0 60000 65536" name="T10"/>
                  <a:gd fmla="*/ 0 60000 65536" name="T11"/>
                  <a:gd fmla="*/ 0 60000 65536" name="T12"/>
                  <a:gd fmla="*/ 0 60000 65536" name="T13"/>
                  <a:gd fmla="*/ 0 60000 65536" name="T14"/>
                  <a:gd fmla="*/ 0 w 6" name="T15"/>
                  <a:gd fmla="*/ 0 h 4" name="T16"/>
                  <a:gd fmla="*/ 6 w 6" name="T17"/>
                  <a:gd fmla="*/ 4 h 4" name="T18"/>
                </a:gdLst>
                <a:ahLst/>
                <a:cxnLst>
                  <a:cxn ang="T10">
                    <a:pos x="T0" y="T1"/>
                  </a:cxn>
                  <a:cxn ang="T11">
                    <a:pos x="T2" y="T3"/>
                  </a:cxn>
                  <a:cxn ang="T12">
                    <a:pos x="T4" y="T5"/>
                  </a:cxn>
                  <a:cxn ang="T13">
                    <a:pos x="T6" y="T7"/>
                  </a:cxn>
                  <a:cxn ang="T14">
                    <a:pos x="T8" y="T9"/>
                  </a:cxn>
                </a:cxnLst>
                <a:rect b="T18" l="T15" r="T17" t="T16"/>
                <a:pathLst>
                  <a:path h="4" w="6">
                    <a:moveTo>
                      <a:pt x="0" y="3"/>
                    </a:moveTo>
                    <a:lnTo>
                      <a:pt x="4" y="0"/>
                    </a:lnTo>
                    <a:lnTo>
                      <a:pt x="6" y="2"/>
                    </a:lnTo>
                    <a:lnTo>
                      <a:pt x="4"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2" name="Freeform 1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9" y="2215"/>
                <a:ext cx="2" cy="2"/>
              </a:xfrm>
              <a:custGeom>
                <a:avLst/>
                <a:gdLst>
                  <a:gd fmla="*/ 0 w 2" name="T0"/>
                  <a:gd fmla="*/ 0 h 2" name="T1"/>
                  <a:gd fmla="*/ 2 w 2" name="T2"/>
                  <a:gd fmla="*/ 0 h 2" name="T3"/>
                  <a:gd fmla="*/ 1 w 2" name="T4"/>
                  <a:gd fmla="*/ 2 h 2" name="T5"/>
                  <a:gd fmla="*/ 0 w 2" name="T6"/>
                  <a:gd fmla="*/ 2 h 2" name="T7"/>
                  <a:gd fmla="*/ 0 w 2" name="T8"/>
                  <a:gd fmla="*/ 0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0" y="0"/>
                    </a:moveTo>
                    <a:lnTo>
                      <a:pt x="2" y="0"/>
                    </a:lnTo>
                    <a:lnTo>
                      <a:pt x="1" y="2"/>
                    </a:lnTo>
                    <a:lnTo>
                      <a:pt x="0"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3" name="Freeform 1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40" y="2221"/>
                <a:ext cx="4" cy="4"/>
              </a:xfrm>
              <a:custGeom>
                <a:avLst/>
                <a:gdLst>
                  <a:gd fmla="*/ 0 w 4" name="T0"/>
                  <a:gd fmla="*/ 0 h 4" name="T1"/>
                  <a:gd fmla="*/ 4 w 4" name="T2"/>
                  <a:gd fmla="*/ 2 h 4" name="T3"/>
                  <a:gd fmla="*/ 2 w 4" name="T4"/>
                  <a:gd fmla="*/ 4 h 4" name="T5"/>
                  <a:gd fmla="*/ 0 w 4" name="T6"/>
                  <a:gd fmla="*/ 3 h 4" name="T7"/>
                  <a:gd fmla="*/ 0 w 4" name="T8"/>
                  <a:gd fmla="*/ 0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0" y="0"/>
                    </a:moveTo>
                    <a:lnTo>
                      <a:pt x="4" y="2"/>
                    </a:lnTo>
                    <a:lnTo>
                      <a:pt x="2" y="4"/>
                    </a:lnTo>
                    <a:lnTo>
                      <a:pt x="0"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4" name="Freeform 1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84" y="2256"/>
                <a:ext cx="12" cy="5"/>
              </a:xfrm>
              <a:custGeom>
                <a:avLst/>
                <a:gdLst>
                  <a:gd fmla="*/ 0 w 12" name="T0"/>
                  <a:gd fmla="*/ 2 h 5" name="T1"/>
                  <a:gd fmla="*/ 1 w 12" name="T2"/>
                  <a:gd fmla="*/ 0 h 5" name="T3"/>
                  <a:gd fmla="*/ 11 w 12" name="T4"/>
                  <a:gd fmla="*/ 1 h 5" name="T5"/>
                  <a:gd fmla="*/ 12 w 12" name="T6"/>
                  <a:gd fmla="*/ 3 h 5" name="T7"/>
                  <a:gd fmla="*/ 11 w 12" name="T8"/>
                  <a:gd fmla="*/ 5 h 5" name="T9"/>
                  <a:gd fmla="*/ 0 w 12" name="T10"/>
                  <a:gd fmla="*/ 5 h 5" name="T11"/>
                  <a:gd fmla="*/ 0 w 12" name="T12"/>
                  <a:gd fmla="*/ 2 h 5" name="T13"/>
                  <a:gd fmla="*/ 0 60000 65536" name="T14"/>
                  <a:gd fmla="*/ 0 60000 65536" name="T15"/>
                  <a:gd fmla="*/ 0 60000 65536" name="T16"/>
                  <a:gd fmla="*/ 0 60000 65536" name="T17"/>
                  <a:gd fmla="*/ 0 60000 65536" name="T18"/>
                  <a:gd fmla="*/ 0 60000 65536" name="T19"/>
                  <a:gd fmla="*/ 0 60000 65536" name="T20"/>
                  <a:gd fmla="*/ 0 w 12" name="T21"/>
                  <a:gd fmla="*/ 0 h 5" name="T22"/>
                  <a:gd fmla="*/ 12 w 12"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2">
                    <a:moveTo>
                      <a:pt x="0" y="2"/>
                    </a:moveTo>
                    <a:lnTo>
                      <a:pt x="1" y="0"/>
                    </a:lnTo>
                    <a:lnTo>
                      <a:pt x="11" y="1"/>
                    </a:lnTo>
                    <a:lnTo>
                      <a:pt x="12" y="3"/>
                    </a:lnTo>
                    <a:lnTo>
                      <a:pt x="11" y="5"/>
                    </a:lnTo>
                    <a:lnTo>
                      <a:pt x="0"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5" name="Freeform 1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7" y="2272"/>
                <a:ext cx="4" cy="6"/>
              </a:xfrm>
              <a:custGeom>
                <a:avLst/>
                <a:gdLst>
                  <a:gd fmla="*/ 0 w 4" name="T0"/>
                  <a:gd fmla="*/ 3 h 6" name="T1"/>
                  <a:gd fmla="*/ 0 w 4" name="T2"/>
                  <a:gd fmla="*/ 2 h 6" name="T3"/>
                  <a:gd fmla="*/ 1 w 4" name="T4"/>
                  <a:gd fmla="*/ 1 h 6" name="T5"/>
                  <a:gd fmla="*/ 0 w 4" name="T6"/>
                  <a:gd fmla="*/ 1 h 6" name="T7"/>
                  <a:gd fmla="*/ 1 w 4" name="T8"/>
                  <a:gd fmla="*/ 1 h 6" name="T9"/>
                  <a:gd fmla="*/ 1 w 4" name="T10"/>
                  <a:gd fmla="*/ 0 h 6" name="T11"/>
                  <a:gd fmla="*/ 1 w 4" name="T12"/>
                  <a:gd fmla="*/ 1 h 6" name="T13"/>
                  <a:gd fmla="*/ 3 w 4" name="T14"/>
                  <a:gd fmla="*/ 1 h 6" name="T15"/>
                  <a:gd fmla="*/ 3 w 4" name="T16"/>
                  <a:gd fmla="*/ 2 h 6" name="T17"/>
                  <a:gd fmla="*/ 3 w 4" name="T18"/>
                  <a:gd fmla="*/ 4 h 6" name="T19"/>
                  <a:gd fmla="*/ 4 w 4" name="T20"/>
                  <a:gd fmla="*/ 5 h 6" name="T21"/>
                  <a:gd fmla="*/ 3 w 4" name="T22"/>
                  <a:gd fmla="*/ 6 h 6" name="T23"/>
                  <a:gd fmla="*/ 2 w 4" name="T24"/>
                  <a:gd fmla="*/ 6 h 6" name="T25"/>
                  <a:gd fmla="*/ 2 w 4" name="T26"/>
                  <a:gd fmla="*/ 5 h 6" name="T27"/>
                  <a:gd fmla="*/ 1 w 4" name="T28"/>
                  <a:gd fmla="*/ 4 h 6" name="T29"/>
                  <a:gd fmla="*/ 0 w 4" name="T30"/>
                  <a:gd fmla="*/ 3 h 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4" name="T48"/>
                  <a:gd fmla="*/ 0 h 6" name="T49"/>
                  <a:gd fmla="*/ 4 w 4" name="T50"/>
                  <a:gd fmla="*/ 6 h 6"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6" w="4">
                    <a:moveTo>
                      <a:pt x="0" y="3"/>
                    </a:moveTo>
                    <a:lnTo>
                      <a:pt x="0" y="2"/>
                    </a:lnTo>
                    <a:lnTo>
                      <a:pt x="1" y="1"/>
                    </a:lnTo>
                    <a:lnTo>
                      <a:pt x="0" y="1"/>
                    </a:lnTo>
                    <a:lnTo>
                      <a:pt x="1" y="1"/>
                    </a:lnTo>
                    <a:lnTo>
                      <a:pt x="1" y="0"/>
                    </a:lnTo>
                    <a:lnTo>
                      <a:pt x="1" y="1"/>
                    </a:lnTo>
                    <a:lnTo>
                      <a:pt x="3" y="1"/>
                    </a:lnTo>
                    <a:lnTo>
                      <a:pt x="3" y="2"/>
                    </a:lnTo>
                    <a:lnTo>
                      <a:pt x="3" y="4"/>
                    </a:lnTo>
                    <a:lnTo>
                      <a:pt x="4" y="5"/>
                    </a:lnTo>
                    <a:lnTo>
                      <a:pt x="3" y="6"/>
                    </a:lnTo>
                    <a:lnTo>
                      <a:pt x="2" y="6"/>
                    </a:lnTo>
                    <a:lnTo>
                      <a:pt x="2" y="5"/>
                    </a:lnTo>
                    <a:lnTo>
                      <a:pt x="1"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6" name="Freeform 1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9" y="2282"/>
                <a:ext cx="6" cy="7"/>
              </a:xfrm>
              <a:custGeom>
                <a:avLst/>
                <a:gdLst>
                  <a:gd fmla="*/ 0 w 6" name="T0"/>
                  <a:gd fmla="*/ 0 h 7" name="T1"/>
                  <a:gd fmla="*/ 1 w 6" name="T2"/>
                  <a:gd fmla="*/ 0 h 7" name="T3"/>
                  <a:gd fmla="*/ 2 w 6" name="T4"/>
                  <a:gd fmla="*/ 0 h 7" name="T5"/>
                  <a:gd fmla="*/ 3 w 6" name="T6"/>
                  <a:gd fmla="*/ 1 h 7" name="T7"/>
                  <a:gd fmla="*/ 4 w 6" name="T8"/>
                  <a:gd fmla="*/ 1 h 7" name="T9"/>
                  <a:gd fmla="*/ 4 w 6" name="T10"/>
                  <a:gd fmla="*/ 2 h 7" name="T11"/>
                  <a:gd fmla="*/ 5 w 6" name="T12"/>
                  <a:gd fmla="*/ 2 h 7" name="T13"/>
                  <a:gd fmla="*/ 6 w 6" name="T14"/>
                  <a:gd fmla="*/ 1 h 7" name="T15"/>
                  <a:gd fmla="*/ 6 w 6" name="T16"/>
                  <a:gd fmla="*/ 2 h 7" name="T17"/>
                  <a:gd fmla="*/ 5 w 6" name="T18"/>
                  <a:gd fmla="*/ 2 h 7" name="T19"/>
                  <a:gd fmla="*/ 5 w 6" name="T20"/>
                  <a:gd fmla="*/ 3 h 7" name="T21"/>
                  <a:gd fmla="*/ 5 w 6" name="T22"/>
                  <a:gd fmla="*/ 4 h 7" name="T23"/>
                  <a:gd fmla="*/ 5 w 6" name="T24"/>
                  <a:gd fmla="*/ 3 h 7" name="T25"/>
                  <a:gd fmla="*/ 6 w 6" name="T26"/>
                  <a:gd fmla="*/ 4 h 7" name="T27"/>
                  <a:gd fmla="*/ 6 w 6" name="T28"/>
                  <a:gd fmla="*/ 5 h 7" name="T29"/>
                  <a:gd fmla="*/ 6 w 6" name="T30"/>
                  <a:gd fmla="*/ 6 h 7" name="T31"/>
                  <a:gd fmla="*/ 5 w 6" name="T32"/>
                  <a:gd fmla="*/ 7 h 7" name="T33"/>
                  <a:gd fmla="*/ 5 w 6" name="T34"/>
                  <a:gd fmla="*/ 6 h 7" name="T35"/>
                  <a:gd fmla="*/ 4 w 6" name="T36"/>
                  <a:gd fmla="*/ 6 h 7" name="T37"/>
                  <a:gd fmla="*/ 3 w 6" name="T38"/>
                  <a:gd fmla="*/ 6 h 7" name="T39"/>
                  <a:gd fmla="*/ 2 w 6" name="T40"/>
                  <a:gd fmla="*/ 6 h 7" name="T41"/>
                  <a:gd fmla="*/ 2 w 6" name="T42"/>
                  <a:gd fmla="*/ 5 h 7" name="T43"/>
                  <a:gd fmla="*/ 3 w 6" name="T44"/>
                  <a:gd fmla="*/ 5 h 7" name="T45"/>
                  <a:gd fmla="*/ 3 w 6" name="T46"/>
                  <a:gd fmla="*/ 4 h 7" name="T47"/>
                  <a:gd fmla="*/ 2 w 6" name="T48"/>
                  <a:gd fmla="*/ 4 h 7" name="T49"/>
                  <a:gd fmla="*/ 1 w 6" name="T50"/>
                  <a:gd fmla="*/ 3 h 7" name="T51"/>
                  <a:gd fmla="*/ 1 w 6" name="T52"/>
                  <a:gd fmla="*/ 2 h 7" name="T53"/>
                  <a:gd fmla="*/ 0 w 6" name="T54"/>
                  <a:gd fmla="*/ 2 h 7" name="T55"/>
                  <a:gd fmla="*/ 0 w 6" name="T56"/>
                  <a:gd fmla="*/ 1 h 7" name="T57"/>
                  <a:gd fmla="*/ 0 w 6" name="T58"/>
                  <a:gd fmla="*/ 0 h 7"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6" name="T90"/>
                  <a:gd fmla="*/ 0 h 7" name="T91"/>
                  <a:gd fmla="*/ 6 w 6" name="T92"/>
                  <a:gd fmla="*/ 7 h 7"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7" w="6">
                    <a:moveTo>
                      <a:pt x="0" y="0"/>
                    </a:moveTo>
                    <a:lnTo>
                      <a:pt x="1" y="0"/>
                    </a:lnTo>
                    <a:lnTo>
                      <a:pt x="2" y="0"/>
                    </a:lnTo>
                    <a:lnTo>
                      <a:pt x="3" y="1"/>
                    </a:lnTo>
                    <a:lnTo>
                      <a:pt x="4" y="1"/>
                    </a:lnTo>
                    <a:lnTo>
                      <a:pt x="4" y="2"/>
                    </a:lnTo>
                    <a:lnTo>
                      <a:pt x="5" y="2"/>
                    </a:lnTo>
                    <a:lnTo>
                      <a:pt x="6" y="1"/>
                    </a:lnTo>
                    <a:lnTo>
                      <a:pt x="6" y="2"/>
                    </a:lnTo>
                    <a:lnTo>
                      <a:pt x="5" y="2"/>
                    </a:lnTo>
                    <a:lnTo>
                      <a:pt x="5" y="3"/>
                    </a:lnTo>
                    <a:lnTo>
                      <a:pt x="5" y="4"/>
                    </a:lnTo>
                    <a:lnTo>
                      <a:pt x="5" y="3"/>
                    </a:lnTo>
                    <a:lnTo>
                      <a:pt x="6" y="4"/>
                    </a:lnTo>
                    <a:lnTo>
                      <a:pt x="6" y="5"/>
                    </a:lnTo>
                    <a:lnTo>
                      <a:pt x="6" y="6"/>
                    </a:lnTo>
                    <a:lnTo>
                      <a:pt x="5" y="7"/>
                    </a:lnTo>
                    <a:lnTo>
                      <a:pt x="5" y="6"/>
                    </a:lnTo>
                    <a:lnTo>
                      <a:pt x="4" y="6"/>
                    </a:lnTo>
                    <a:lnTo>
                      <a:pt x="3" y="6"/>
                    </a:lnTo>
                    <a:lnTo>
                      <a:pt x="2" y="6"/>
                    </a:lnTo>
                    <a:lnTo>
                      <a:pt x="2" y="5"/>
                    </a:lnTo>
                    <a:lnTo>
                      <a:pt x="3" y="5"/>
                    </a:lnTo>
                    <a:lnTo>
                      <a:pt x="3" y="4"/>
                    </a:lnTo>
                    <a:lnTo>
                      <a:pt x="2" y="4"/>
                    </a:lnTo>
                    <a:lnTo>
                      <a:pt x="1" y="3"/>
                    </a:lnTo>
                    <a:lnTo>
                      <a:pt x="1" y="2"/>
                    </a:lnTo>
                    <a:lnTo>
                      <a:pt x="0" y="2"/>
                    </a:ln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7" name="Freeform 1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21" y="2249"/>
                <a:ext cx="2" cy="3"/>
              </a:xfrm>
              <a:custGeom>
                <a:avLst/>
                <a:gdLst>
                  <a:gd fmla="*/ 2 w 2" name="T0"/>
                  <a:gd fmla="*/ 3 h 3" name="T1"/>
                  <a:gd fmla="*/ 1 w 2" name="T2"/>
                  <a:gd fmla="*/ 3 h 3" name="T3"/>
                  <a:gd fmla="*/ 0 w 2" name="T4"/>
                  <a:gd fmla="*/ 3 h 3" name="T5"/>
                  <a:gd fmla="*/ 0 w 2" name="T6"/>
                  <a:gd fmla="*/ 2 h 3" name="T7"/>
                  <a:gd fmla="*/ 0 w 2" name="T8"/>
                  <a:gd fmla="*/ 1 h 3" name="T9"/>
                  <a:gd fmla="*/ 1 w 2" name="T10"/>
                  <a:gd fmla="*/ 0 h 3" name="T11"/>
                  <a:gd fmla="*/ 1 w 2" name="T12"/>
                  <a:gd fmla="*/ 1 h 3" name="T13"/>
                  <a:gd fmla="*/ 2 w 2" name="T14"/>
                  <a:gd fmla="*/ 2 h 3" name="T15"/>
                  <a:gd fmla="*/ 2 w 2" name="T16"/>
                  <a:gd fmla="*/ 3 h 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 name="T27"/>
                  <a:gd fmla="*/ 0 h 3" name="T28"/>
                  <a:gd fmla="*/ 2 w 2" name="T29"/>
                  <a:gd fmla="*/ 3 h 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3" w="2">
                    <a:moveTo>
                      <a:pt x="2" y="3"/>
                    </a:moveTo>
                    <a:lnTo>
                      <a:pt x="1" y="3"/>
                    </a:lnTo>
                    <a:lnTo>
                      <a:pt x="0" y="3"/>
                    </a:lnTo>
                    <a:lnTo>
                      <a:pt x="0" y="2"/>
                    </a:lnTo>
                    <a:lnTo>
                      <a:pt x="0" y="1"/>
                    </a:lnTo>
                    <a:lnTo>
                      <a:pt x="1" y="0"/>
                    </a:lnTo>
                    <a:lnTo>
                      <a:pt x="1" y="1"/>
                    </a:lnTo>
                    <a:lnTo>
                      <a:pt x="2" y="2"/>
                    </a:lnTo>
                    <a:lnTo>
                      <a:pt x="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8" name="Freeform 1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23" y="2252"/>
                <a:ext cx="2" cy="3"/>
              </a:xfrm>
              <a:custGeom>
                <a:avLst/>
                <a:gdLst>
                  <a:gd fmla="*/ 2 w 2" name="T0"/>
                  <a:gd fmla="*/ 1 h 3" name="T1"/>
                  <a:gd fmla="*/ 2 w 2" name="T2"/>
                  <a:gd fmla="*/ 2 h 3" name="T3"/>
                  <a:gd fmla="*/ 1 w 2" name="T4"/>
                  <a:gd fmla="*/ 2 h 3" name="T5"/>
                  <a:gd fmla="*/ 0 w 2" name="T6"/>
                  <a:gd fmla="*/ 3 h 3" name="T7"/>
                  <a:gd fmla="*/ 0 w 2" name="T8"/>
                  <a:gd fmla="*/ 2 h 3" name="T9"/>
                  <a:gd fmla="*/ 0 w 2" name="T10"/>
                  <a:gd fmla="*/ 1 h 3" name="T11"/>
                  <a:gd fmla="*/ 1 w 2" name="T12"/>
                  <a:gd fmla="*/ 1 h 3" name="T13"/>
                  <a:gd fmla="*/ 1 w 2" name="T14"/>
                  <a:gd fmla="*/ 0 h 3" name="T15"/>
                  <a:gd fmla="*/ 2 w 2" name="T16"/>
                  <a:gd fmla="*/ 1 h 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 name="T27"/>
                  <a:gd fmla="*/ 0 h 3" name="T28"/>
                  <a:gd fmla="*/ 2 w 2" name="T29"/>
                  <a:gd fmla="*/ 3 h 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3" w="2">
                    <a:moveTo>
                      <a:pt x="2" y="1"/>
                    </a:moveTo>
                    <a:lnTo>
                      <a:pt x="2" y="2"/>
                    </a:lnTo>
                    <a:lnTo>
                      <a:pt x="1" y="2"/>
                    </a:lnTo>
                    <a:lnTo>
                      <a:pt x="0" y="3"/>
                    </a:lnTo>
                    <a:lnTo>
                      <a:pt x="0" y="2"/>
                    </a:lnTo>
                    <a:lnTo>
                      <a:pt x="0" y="1"/>
                    </a:lnTo>
                    <a:lnTo>
                      <a:pt x="1" y="1"/>
                    </a:lnTo>
                    <a:lnTo>
                      <a:pt x="1" y="0"/>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09" name="Freeform 1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2" y="2245"/>
                <a:ext cx="3" cy="4"/>
              </a:xfrm>
              <a:custGeom>
                <a:avLst/>
                <a:gdLst>
                  <a:gd fmla="*/ 0 w 3" name="T0"/>
                  <a:gd fmla="*/ 1 h 4" name="T1"/>
                  <a:gd fmla="*/ 0 w 3" name="T2"/>
                  <a:gd fmla="*/ 2 h 4" name="T3"/>
                  <a:gd fmla="*/ 1 w 3" name="T4"/>
                  <a:gd fmla="*/ 2 h 4" name="T5"/>
                  <a:gd fmla="*/ 1 w 3" name="T6"/>
                  <a:gd fmla="*/ 1 h 4" name="T7"/>
                  <a:gd fmla="*/ 1 w 3" name="T8"/>
                  <a:gd fmla="*/ 0 h 4" name="T9"/>
                  <a:gd fmla="*/ 2 w 3" name="T10"/>
                  <a:gd fmla="*/ 1 h 4" name="T11"/>
                  <a:gd fmla="*/ 1 w 3" name="T12"/>
                  <a:gd fmla="*/ 2 h 4" name="T13"/>
                  <a:gd fmla="*/ 2 w 3" name="T14"/>
                  <a:gd fmla="*/ 2 h 4" name="T15"/>
                  <a:gd fmla="*/ 3 w 3" name="T16"/>
                  <a:gd fmla="*/ 2 h 4" name="T17"/>
                  <a:gd fmla="*/ 2 w 3" name="T18"/>
                  <a:gd fmla="*/ 4 h 4" name="T19"/>
                  <a:gd fmla="*/ 1 w 3" name="T20"/>
                  <a:gd fmla="*/ 4 h 4" name="T21"/>
                  <a:gd fmla="*/ 0 w 3" name="T22"/>
                  <a:gd fmla="*/ 3 h 4" name="T23"/>
                  <a:gd fmla="*/ 0 w 3" name="T24"/>
                  <a:gd fmla="*/ 4 h 4" name="T25"/>
                  <a:gd fmla="*/ 0 w 3" name="T26"/>
                  <a:gd fmla="*/ 2 h 4" name="T27"/>
                  <a:gd fmla="*/ 0 w 3" name="T28"/>
                  <a:gd fmla="*/ 1 h 4"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3" name="T45"/>
                  <a:gd fmla="*/ 0 h 4" name="T46"/>
                  <a:gd fmla="*/ 3 w 3" name="T47"/>
                  <a:gd fmla="*/ 4 h 4"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4" w="3">
                    <a:moveTo>
                      <a:pt x="0" y="1"/>
                    </a:moveTo>
                    <a:lnTo>
                      <a:pt x="0" y="2"/>
                    </a:lnTo>
                    <a:lnTo>
                      <a:pt x="1" y="2"/>
                    </a:lnTo>
                    <a:lnTo>
                      <a:pt x="1" y="1"/>
                    </a:lnTo>
                    <a:lnTo>
                      <a:pt x="1" y="0"/>
                    </a:lnTo>
                    <a:lnTo>
                      <a:pt x="2" y="1"/>
                    </a:lnTo>
                    <a:lnTo>
                      <a:pt x="1" y="2"/>
                    </a:lnTo>
                    <a:lnTo>
                      <a:pt x="2" y="2"/>
                    </a:lnTo>
                    <a:lnTo>
                      <a:pt x="3" y="2"/>
                    </a:lnTo>
                    <a:lnTo>
                      <a:pt x="2" y="4"/>
                    </a:lnTo>
                    <a:lnTo>
                      <a:pt x="1" y="4"/>
                    </a:lnTo>
                    <a:lnTo>
                      <a:pt x="0" y="3"/>
                    </a:lnTo>
                    <a:lnTo>
                      <a:pt x="0" y="4"/>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0" name="Freeform 1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2" y="2252"/>
                <a:ext cx="4" cy="4"/>
              </a:xfrm>
              <a:custGeom>
                <a:avLst/>
                <a:gdLst>
                  <a:gd fmla="*/ 2 w 4" name="T0"/>
                  <a:gd fmla="*/ 0 h 4" name="T1"/>
                  <a:gd fmla="*/ 2 w 4" name="T2"/>
                  <a:gd fmla="*/ 1 h 4" name="T3"/>
                  <a:gd fmla="*/ 3 w 4" name="T4"/>
                  <a:gd fmla="*/ 1 h 4" name="T5"/>
                  <a:gd fmla="*/ 3 w 4" name="T6"/>
                  <a:gd fmla="*/ 2 h 4" name="T7"/>
                  <a:gd fmla="*/ 4 w 4" name="T8"/>
                  <a:gd fmla="*/ 1 h 4" name="T9"/>
                  <a:gd fmla="*/ 3 w 4" name="T10"/>
                  <a:gd fmla="*/ 2 h 4" name="T11"/>
                  <a:gd fmla="*/ 4 w 4" name="T12"/>
                  <a:gd fmla="*/ 2 h 4" name="T13"/>
                  <a:gd fmla="*/ 3 w 4" name="T14"/>
                  <a:gd fmla="*/ 3 h 4" name="T15"/>
                  <a:gd fmla="*/ 3 w 4" name="T16"/>
                  <a:gd fmla="*/ 4 h 4" name="T17"/>
                  <a:gd fmla="*/ 2 w 4" name="T18"/>
                  <a:gd fmla="*/ 3 h 4" name="T19"/>
                  <a:gd fmla="*/ 1 w 4" name="T20"/>
                  <a:gd fmla="*/ 4 h 4" name="T21"/>
                  <a:gd fmla="*/ 0 w 4" name="T22"/>
                  <a:gd fmla="*/ 4 h 4" name="T23"/>
                  <a:gd fmla="*/ 0 w 4" name="T24"/>
                  <a:gd fmla="*/ 3 h 4" name="T25"/>
                  <a:gd fmla="*/ 1 w 4" name="T26"/>
                  <a:gd fmla="*/ 2 h 4" name="T27"/>
                  <a:gd fmla="*/ 0 w 4" name="T28"/>
                  <a:gd fmla="*/ 2 h 4" name="T29"/>
                  <a:gd fmla="*/ 0 w 4" name="T30"/>
                  <a:gd fmla="*/ 3 h 4" name="T31"/>
                  <a:gd fmla="*/ 0 w 4" name="T32"/>
                  <a:gd fmla="*/ 2 h 4" name="T33"/>
                  <a:gd fmla="*/ 1 w 4" name="T34"/>
                  <a:gd fmla="*/ 2 h 4" name="T35"/>
                  <a:gd fmla="*/ 1 w 4" name="T36"/>
                  <a:gd fmla="*/ 1 h 4" name="T37"/>
                  <a:gd fmla="*/ 1 w 4" name="T38"/>
                  <a:gd fmla="*/ 0 h 4" name="T39"/>
                  <a:gd fmla="*/ 2 w 4" name="T40"/>
                  <a:gd fmla="*/ 0 h 4"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4" name="T63"/>
                  <a:gd fmla="*/ 0 h 4" name="T64"/>
                  <a:gd fmla="*/ 4 w 4" name="T65"/>
                  <a:gd fmla="*/ 4 h 4"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4" w="4">
                    <a:moveTo>
                      <a:pt x="2" y="0"/>
                    </a:moveTo>
                    <a:lnTo>
                      <a:pt x="2" y="1"/>
                    </a:lnTo>
                    <a:lnTo>
                      <a:pt x="3" y="1"/>
                    </a:lnTo>
                    <a:lnTo>
                      <a:pt x="3" y="2"/>
                    </a:lnTo>
                    <a:lnTo>
                      <a:pt x="4" y="1"/>
                    </a:lnTo>
                    <a:lnTo>
                      <a:pt x="3" y="2"/>
                    </a:lnTo>
                    <a:lnTo>
                      <a:pt x="4" y="2"/>
                    </a:lnTo>
                    <a:lnTo>
                      <a:pt x="3" y="3"/>
                    </a:lnTo>
                    <a:lnTo>
                      <a:pt x="3" y="4"/>
                    </a:lnTo>
                    <a:lnTo>
                      <a:pt x="2" y="3"/>
                    </a:lnTo>
                    <a:lnTo>
                      <a:pt x="1" y="4"/>
                    </a:lnTo>
                    <a:lnTo>
                      <a:pt x="0" y="4"/>
                    </a:lnTo>
                    <a:lnTo>
                      <a:pt x="0" y="3"/>
                    </a:lnTo>
                    <a:lnTo>
                      <a:pt x="1" y="2"/>
                    </a:lnTo>
                    <a:lnTo>
                      <a:pt x="0" y="2"/>
                    </a:lnTo>
                    <a:lnTo>
                      <a:pt x="0" y="3"/>
                    </a:lnTo>
                    <a:lnTo>
                      <a:pt x="0" y="2"/>
                    </a:lnTo>
                    <a:lnTo>
                      <a:pt x="1" y="2"/>
                    </a:lnTo>
                    <a:lnTo>
                      <a:pt x="1" y="1"/>
                    </a:lnTo>
                    <a:lnTo>
                      <a:pt x="1"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1" name="Freeform 1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28" y="2257"/>
                <a:ext cx="2" cy="3"/>
              </a:xfrm>
              <a:custGeom>
                <a:avLst/>
                <a:gdLst>
                  <a:gd fmla="*/ 1 w 2" name="T0"/>
                  <a:gd fmla="*/ 1 h 3" name="T1"/>
                  <a:gd fmla="*/ 2 w 2" name="T2"/>
                  <a:gd fmla="*/ 2 h 3" name="T3"/>
                  <a:gd fmla="*/ 1 w 2" name="T4"/>
                  <a:gd fmla="*/ 2 h 3" name="T5"/>
                  <a:gd fmla="*/ 2 w 2" name="T6"/>
                  <a:gd fmla="*/ 2 h 3" name="T7"/>
                  <a:gd fmla="*/ 1 w 2" name="T8"/>
                  <a:gd fmla="*/ 3 h 3" name="T9"/>
                  <a:gd fmla="*/ 0 w 2" name="T10"/>
                  <a:gd fmla="*/ 2 h 3" name="T11"/>
                  <a:gd fmla="*/ 0 w 2" name="T12"/>
                  <a:gd fmla="*/ 0 h 3" name="T13"/>
                  <a:gd fmla="*/ 1 w 2" name="T14"/>
                  <a:gd fmla="*/ 1 h 3" name="T15"/>
                  <a:gd fmla="*/ 0 60000 65536" name="T16"/>
                  <a:gd fmla="*/ 0 60000 65536" name="T17"/>
                  <a:gd fmla="*/ 0 60000 65536" name="T18"/>
                  <a:gd fmla="*/ 0 60000 65536" name="T19"/>
                  <a:gd fmla="*/ 0 60000 65536" name="T20"/>
                  <a:gd fmla="*/ 0 60000 65536" name="T21"/>
                  <a:gd fmla="*/ 0 60000 65536" name="T22"/>
                  <a:gd fmla="*/ 0 60000 65536" name="T23"/>
                  <a:gd fmla="*/ 0 w 2" name="T24"/>
                  <a:gd fmla="*/ 0 h 3" name="T25"/>
                  <a:gd fmla="*/ 2 w 2" name="T26"/>
                  <a:gd fmla="*/ 3 h 3"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3" w="2">
                    <a:moveTo>
                      <a:pt x="1" y="1"/>
                    </a:moveTo>
                    <a:lnTo>
                      <a:pt x="2" y="2"/>
                    </a:lnTo>
                    <a:lnTo>
                      <a:pt x="1" y="2"/>
                    </a:lnTo>
                    <a:lnTo>
                      <a:pt x="2" y="2"/>
                    </a:lnTo>
                    <a:lnTo>
                      <a:pt x="1" y="3"/>
                    </a:lnTo>
                    <a:lnTo>
                      <a:pt x="0" y="2"/>
                    </a:lnTo>
                    <a:lnTo>
                      <a:pt x="0" y="0"/>
                    </a:lnTo>
                    <a:lnTo>
                      <a:pt x="1"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2" name="Freeform 1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2" y="2261"/>
                <a:ext cx="8" cy="8"/>
              </a:xfrm>
              <a:custGeom>
                <a:avLst/>
                <a:gdLst>
                  <a:gd fmla="*/ 4 w 8" name="T0"/>
                  <a:gd fmla="*/ 4 h 8" name="T1"/>
                  <a:gd fmla="*/ 4 w 8" name="T2"/>
                  <a:gd fmla="*/ 3 h 8" name="T3"/>
                  <a:gd fmla="*/ 4 w 8" name="T4"/>
                  <a:gd fmla="*/ 2 h 8" name="T5"/>
                  <a:gd fmla="*/ 4 w 8" name="T6"/>
                  <a:gd fmla="*/ 1 h 8" name="T7"/>
                  <a:gd fmla="*/ 4 w 8" name="T8"/>
                  <a:gd fmla="*/ 0 h 8" name="T9"/>
                  <a:gd fmla="*/ 5 w 8" name="T10"/>
                  <a:gd fmla="*/ 1 h 8" name="T11"/>
                  <a:gd fmla="*/ 5 w 8" name="T12"/>
                  <a:gd fmla="*/ 2 h 8" name="T13"/>
                  <a:gd fmla="*/ 6 w 8" name="T14"/>
                  <a:gd fmla="*/ 2 h 8" name="T15"/>
                  <a:gd fmla="*/ 7 w 8" name="T16"/>
                  <a:gd fmla="*/ 2 h 8" name="T17"/>
                  <a:gd fmla="*/ 7 w 8" name="T18"/>
                  <a:gd fmla="*/ 3 h 8" name="T19"/>
                  <a:gd fmla="*/ 8 w 8" name="T20"/>
                  <a:gd fmla="*/ 4 h 8" name="T21"/>
                  <a:gd fmla="*/ 7 w 8" name="T22"/>
                  <a:gd fmla="*/ 4 h 8" name="T23"/>
                  <a:gd fmla="*/ 6 w 8" name="T24"/>
                  <a:gd fmla="*/ 5 h 8" name="T25"/>
                  <a:gd fmla="*/ 5 w 8" name="T26"/>
                  <a:gd fmla="*/ 5 h 8" name="T27"/>
                  <a:gd fmla="*/ 5 w 8" name="T28"/>
                  <a:gd fmla="*/ 4 h 8" name="T29"/>
                  <a:gd fmla="*/ 4 w 8" name="T30"/>
                  <a:gd fmla="*/ 4 h 8" name="T31"/>
                  <a:gd fmla="*/ 4 w 8" name="T32"/>
                  <a:gd fmla="*/ 6 h 8" name="T33"/>
                  <a:gd fmla="*/ 3 w 8" name="T34"/>
                  <a:gd fmla="*/ 8 h 8" name="T35"/>
                  <a:gd fmla="*/ 2 w 8" name="T36"/>
                  <a:gd fmla="*/ 8 h 8" name="T37"/>
                  <a:gd fmla="*/ 1 w 8" name="T38"/>
                  <a:gd fmla="*/ 6 h 8" name="T39"/>
                  <a:gd fmla="*/ 1 w 8" name="T40"/>
                  <a:gd fmla="*/ 5 h 8" name="T41"/>
                  <a:gd fmla="*/ 1 w 8" name="T42"/>
                  <a:gd fmla="*/ 4 h 8" name="T43"/>
                  <a:gd fmla="*/ 0 w 8" name="T44"/>
                  <a:gd fmla="*/ 4 h 8" name="T45"/>
                  <a:gd fmla="*/ 0 w 8" name="T46"/>
                  <a:gd fmla="*/ 3 h 8" name="T47"/>
                  <a:gd fmla="*/ 1 w 8" name="T48"/>
                  <a:gd fmla="*/ 2 h 8" name="T49"/>
                  <a:gd fmla="*/ 2 w 8" name="T50"/>
                  <a:gd fmla="*/ 3 h 8" name="T51"/>
                  <a:gd fmla="*/ 3 w 8" name="T52"/>
                  <a:gd fmla="*/ 3 h 8" name="T53"/>
                  <a:gd fmla="*/ 3 w 8" name="T54"/>
                  <a:gd fmla="*/ 4 h 8" name="T55"/>
                  <a:gd fmla="*/ 4 w 8" name="T56"/>
                  <a:gd fmla="*/ 3 h 8" name="T57"/>
                  <a:gd fmla="*/ 4 w 8" name="T58"/>
                  <a:gd fmla="*/ 4 h 8"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8" name="T90"/>
                  <a:gd fmla="*/ 0 h 8" name="T91"/>
                  <a:gd fmla="*/ 8 w 8" name="T92"/>
                  <a:gd fmla="*/ 8 h 8"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8" w="8">
                    <a:moveTo>
                      <a:pt x="4" y="4"/>
                    </a:moveTo>
                    <a:lnTo>
                      <a:pt x="4" y="3"/>
                    </a:lnTo>
                    <a:lnTo>
                      <a:pt x="4" y="2"/>
                    </a:lnTo>
                    <a:lnTo>
                      <a:pt x="4" y="1"/>
                    </a:lnTo>
                    <a:lnTo>
                      <a:pt x="4" y="0"/>
                    </a:lnTo>
                    <a:lnTo>
                      <a:pt x="5" y="1"/>
                    </a:lnTo>
                    <a:lnTo>
                      <a:pt x="5" y="2"/>
                    </a:lnTo>
                    <a:lnTo>
                      <a:pt x="6" y="2"/>
                    </a:lnTo>
                    <a:lnTo>
                      <a:pt x="7" y="2"/>
                    </a:lnTo>
                    <a:lnTo>
                      <a:pt x="7" y="3"/>
                    </a:lnTo>
                    <a:lnTo>
                      <a:pt x="8" y="4"/>
                    </a:lnTo>
                    <a:lnTo>
                      <a:pt x="7" y="4"/>
                    </a:lnTo>
                    <a:lnTo>
                      <a:pt x="6" y="5"/>
                    </a:lnTo>
                    <a:lnTo>
                      <a:pt x="5" y="5"/>
                    </a:lnTo>
                    <a:lnTo>
                      <a:pt x="5" y="4"/>
                    </a:lnTo>
                    <a:lnTo>
                      <a:pt x="4" y="4"/>
                    </a:lnTo>
                    <a:lnTo>
                      <a:pt x="4" y="6"/>
                    </a:lnTo>
                    <a:lnTo>
                      <a:pt x="3" y="8"/>
                    </a:lnTo>
                    <a:lnTo>
                      <a:pt x="2" y="8"/>
                    </a:lnTo>
                    <a:lnTo>
                      <a:pt x="1" y="6"/>
                    </a:lnTo>
                    <a:lnTo>
                      <a:pt x="1" y="5"/>
                    </a:lnTo>
                    <a:lnTo>
                      <a:pt x="1" y="4"/>
                    </a:lnTo>
                    <a:lnTo>
                      <a:pt x="0" y="4"/>
                    </a:lnTo>
                    <a:lnTo>
                      <a:pt x="0" y="3"/>
                    </a:lnTo>
                    <a:lnTo>
                      <a:pt x="1" y="2"/>
                    </a:lnTo>
                    <a:lnTo>
                      <a:pt x="2" y="3"/>
                    </a:lnTo>
                    <a:lnTo>
                      <a:pt x="3" y="3"/>
                    </a:lnTo>
                    <a:lnTo>
                      <a:pt x="3" y="4"/>
                    </a:lnTo>
                    <a:lnTo>
                      <a:pt x="4" y="3"/>
                    </a:lnTo>
                    <a:lnTo>
                      <a:pt x="4"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3" name="Freeform 1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8" y="2268"/>
                <a:ext cx="3" cy="2"/>
              </a:xfrm>
              <a:custGeom>
                <a:avLst/>
                <a:gdLst>
                  <a:gd fmla="*/ 1 w 3" name="T0"/>
                  <a:gd fmla="*/ 0 h 2" name="T1"/>
                  <a:gd fmla="*/ 2 w 3" name="T2"/>
                  <a:gd fmla="*/ 0 h 2" name="T3"/>
                  <a:gd fmla="*/ 3 w 3" name="T4"/>
                  <a:gd fmla="*/ 1 h 2" name="T5"/>
                  <a:gd fmla="*/ 2 w 3" name="T6"/>
                  <a:gd fmla="*/ 2 h 2" name="T7"/>
                  <a:gd fmla="*/ 1 w 3" name="T8"/>
                  <a:gd fmla="*/ 2 h 2" name="T9"/>
                  <a:gd fmla="*/ 0 w 3" name="T10"/>
                  <a:gd fmla="*/ 1 h 2" name="T11"/>
                  <a:gd fmla="*/ 1 w 3" name="T12"/>
                  <a:gd fmla="*/ 1 h 2" name="T13"/>
                  <a:gd fmla="*/ 0 w 3" name="T14"/>
                  <a:gd fmla="*/ 0 h 2" name="T15"/>
                  <a:gd fmla="*/ 1 w 3" name="T16"/>
                  <a:gd fmla="*/ 0 h 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3" name="T27"/>
                  <a:gd fmla="*/ 0 h 2" name="T28"/>
                  <a:gd fmla="*/ 3 w 3" name="T29"/>
                  <a:gd fmla="*/ 2 h 2"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2" w="3">
                    <a:moveTo>
                      <a:pt x="1" y="0"/>
                    </a:moveTo>
                    <a:lnTo>
                      <a:pt x="2" y="0"/>
                    </a:lnTo>
                    <a:lnTo>
                      <a:pt x="3" y="1"/>
                    </a:lnTo>
                    <a:lnTo>
                      <a:pt x="2" y="2"/>
                    </a:lnTo>
                    <a:lnTo>
                      <a:pt x="1" y="2"/>
                    </a:lnTo>
                    <a:lnTo>
                      <a:pt x="0" y="1"/>
                    </a:lnTo>
                    <a:lnTo>
                      <a:pt x="1" y="1"/>
                    </a:lnTo>
                    <a:lnTo>
                      <a:pt x="0"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4" name="Freeform 1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41" y="2292"/>
                <a:ext cx="4" cy="8"/>
              </a:xfrm>
              <a:custGeom>
                <a:avLst/>
                <a:gdLst>
                  <a:gd fmla="*/ 2 w 4" name="T0"/>
                  <a:gd fmla="*/ 0 h 8" name="T1"/>
                  <a:gd fmla="*/ 2 w 4" name="T2"/>
                  <a:gd fmla="*/ 1 h 8" name="T3"/>
                  <a:gd fmla="*/ 3 w 4" name="T4"/>
                  <a:gd fmla="*/ 1 h 8" name="T5"/>
                  <a:gd fmla="*/ 3 w 4" name="T6"/>
                  <a:gd fmla="*/ 2 h 8" name="T7"/>
                  <a:gd fmla="*/ 4 w 4" name="T8"/>
                  <a:gd fmla="*/ 4 h 8" name="T9"/>
                  <a:gd fmla="*/ 3 w 4" name="T10"/>
                  <a:gd fmla="*/ 4 h 8" name="T11"/>
                  <a:gd fmla="*/ 3 w 4" name="T12"/>
                  <a:gd fmla="*/ 7 h 8" name="T13"/>
                  <a:gd fmla="*/ 2 w 4" name="T14"/>
                  <a:gd fmla="*/ 8 h 8" name="T15"/>
                  <a:gd fmla="*/ 3 w 4" name="T16"/>
                  <a:gd fmla="*/ 8 h 8" name="T17"/>
                  <a:gd fmla="*/ 2 w 4" name="T18"/>
                  <a:gd fmla="*/ 8 h 8" name="T19"/>
                  <a:gd fmla="*/ 1 w 4" name="T20"/>
                  <a:gd fmla="*/ 7 h 8" name="T21"/>
                  <a:gd fmla="*/ 1 w 4" name="T22"/>
                  <a:gd fmla="*/ 6 h 8" name="T23"/>
                  <a:gd fmla="*/ 1 w 4" name="T24"/>
                  <a:gd fmla="*/ 5 h 8" name="T25"/>
                  <a:gd fmla="*/ 0 w 4" name="T26"/>
                  <a:gd fmla="*/ 5 h 8" name="T27"/>
                  <a:gd fmla="*/ 0 w 4" name="T28"/>
                  <a:gd fmla="*/ 4 h 8" name="T29"/>
                  <a:gd fmla="*/ 1 w 4" name="T30"/>
                  <a:gd fmla="*/ 2 h 8" name="T31"/>
                  <a:gd fmla="*/ 1 w 4" name="T32"/>
                  <a:gd fmla="*/ 1 h 8" name="T33"/>
                  <a:gd fmla="*/ 2 w 4" name="T34"/>
                  <a:gd fmla="*/ 1 h 8" name="T35"/>
                  <a:gd fmla="*/ 1 w 4" name="T36"/>
                  <a:gd fmla="*/ 1 h 8" name="T37"/>
                  <a:gd fmla="*/ 2 w 4" name="T38"/>
                  <a:gd fmla="*/ 0 h 8"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w 4" name="T60"/>
                  <a:gd fmla="*/ 0 h 8" name="T61"/>
                  <a:gd fmla="*/ 4 w 4" name="T62"/>
                  <a:gd fmla="*/ 8 h 8" name="T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b="T63" l="T60" r="T62" t="T61"/>
                <a:pathLst>
                  <a:path h="8" w="4">
                    <a:moveTo>
                      <a:pt x="2" y="0"/>
                    </a:moveTo>
                    <a:lnTo>
                      <a:pt x="2" y="1"/>
                    </a:lnTo>
                    <a:lnTo>
                      <a:pt x="3" y="1"/>
                    </a:lnTo>
                    <a:lnTo>
                      <a:pt x="3" y="2"/>
                    </a:lnTo>
                    <a:lnTo>
                      <a:pt x="4" y="4"/>
                    </a:lnTo>
                    <a:lnTo>
                      <a:pt x="3" y="4"/>
                    </a:lnTo>
                    <a:lnTo>
                      <a:pt x="3" y="7"/>
                    </a:lnTo>
                    <a:lnTo>
                      <a:pt x="2" y="8"/>
                    </a:lnTo>
                    <a:lnTo>
                      <a:pt x="3" y="8"/>
                    </a:lnTo>
                    <a:lnTo>
                      <a:pt x="2" y="8"/>
                    </a:lnTo>
                    <a:lnTo>
                      <a:pt x="1" y="7"/>
                    </a:lnTo>
                    <a:lnTo>
                      <a:pt x="1" y="6"/>
                    </a:lnTo>
                    <a:lnTo>
                      <a:pt x="1" y="5"/>
                    </a:lnTo>
                    <a:lnTo>
                      <a:pt x="0" y="5"/>
                    </a:lnTo>
                    <a:lnTo>
                      <a:pt x="0" y="4"/>
                    </a:lnTo>
                    <a:lnTo>
                      <a:pt x="1" y="2"/>
                    </a:lnTo>
                    <a:lnTo>
                      <a:pt x="1" y="1"/>
                    </a:lnTo>
                    <a:lnTo>
                      <a:pt x="2" y="1"/>
                    </a:lnTo>
                    <a:lnTo>
                      <a:pt x="1" y="1"/>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5" name="Freeform 1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40" y="2302"/>
                <a:ext cx="3" cy="5"/>
              </a:xfrm>
              <a:custGeom>
                <a:avLst/>
                <a:gdLst>
                  <a:gd fmla="*/ 2 w 3" name="T0"/>
                  <a:gd fmla="*/ 0 h 5" name="T1"/>
                  <a:gd fmla="*/ 2 w 3" name="T2"/>
                  <a:gd fmla="*/ 1 h 5" name="T3"/>
                  <a:gd fmla="*/ 3 w 3" name="T4"/>
                  <a:gd fmla="*/ 2 h 5" name="T5"/>
                  <a:gd fmla="*/ 3 w 3" name="T6"/>
                  <a:gd fmla="*/ 3 h 5" name="T7"/>
                  <a:gd fmla="*/ 2 w 3" name="T8"/>
                  <a:gd fmla="*/ 4 h 5" name="T9"/>
                  <a:gd fmla="*/ 2 w 3" name="T10"/>
                  <a:gd fmla="*/ 5 h 5" name="T11"/>
                  <a:gd fmla="*/ 1 w 3" name="T12"/>
                  <a:gd fmla="*/ 4 h 5" name="T13"/>
                  <a:gd fmla="*/ 0 w 3" name="T14"/>
                  <a:gd fmla="*/ 4 h 5" name="T15"/>
                  <a:gd fmla="*/ 0 w 3" name="T16"/>
                  <a:gd fmla="*/ 3 h 5" name="T17"/>
                  <a:gd fmla="*/ 0 w 3" name="T18"/>
                  <a:gd fmla="*/ 2 h 5" name="T19"/>
                  <a:gd fmla="*/ 1 w 3" name="T20"/>
                  <a:gd fmla="*/ 2 h 5" name="T21"/>
                  <a:gd fmla="*/ 1 w 3" name="T22"/>
                  <a:gd fmla="*/ 1 h 5" name="T23"/>
                  <a:gd fmla="*/ 1 w 3" name="T24"/>
                  <a:gd fmla="*/ 0 h 5" name="T25"/>
                  <a:gd fmla="*/ 2 w 3" name="T26"/>
                  <a:gd fmla="*/ 0 h 5"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3" name="T42"/>
                  <a:gd fmla="*/ 0 h 5" name="T43"/>
                  <a:gd fmla="*/ 3 w 3" name="T44"/>
                  <a:gd fmla="*/ 5 h 5"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5" w="3">
                    <a:moveTo>
                      <a:pt x="2" y="0"/>
                    </a:moveTo>
                    <a:lnTo>
                      <a:pt x="2" y="1"/>
                    </a:lnTo>
                    <a:lnTo>
                      <a:pt x="3" y="2"/>
                    </a:lnTo>
                    <a:lnTo>
                      <a:pt x="3" y="3"/>
                    </a:lnTo>
                    <a:lnTo>
                      <a:pt x="2" y="4"/>
                    </a:lnTo>
                    <a:lnTo>
                      <a:pt x="2" y="5"/>
                    </a:lnTo>
                    <a:lnTo>
                      <a:pt x="1" y="4"/>
                    </a:lnTo>
                    <a:lnTo>
                      <a:pt x="0" y="4"/>
                    </a:lnTo>
                    <a:lnTo>
                      <a:pt x="0" y="3"/>
                    </a:lnTo>
                    <a:lnTo>
                      <a:pt x="0" y="2"/>
                    </a:lnTo>
                    <a:lnTo>
                      <a:pt x="1" y="2"/>
                    </a:lnTo>
                    <a:lnTo>
                      <a:pt x="1" y="1"/>
                    </a:lnTo>
                    <a:lnTo>
                      <a:pt x="1"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6" name="Freeform 1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41" y="2308"/>
                <a:ext cx="1" cy="1"/>
              </a:xfrm>
              <a:custGeom>
                <a:avLst/>
                <a:gdLst>
                  <a:gd fmla="*/ 0 w 1" name="T0"/>
                  <a:gd fmla="*/ 0 h 1" name="T1"/>
                  <a:gd fmla="*/ 0 w 1" name="T2"/>
                  <a:gd fmla="*/ 1 h 1" name="T3"/>
                  <a:gd fmla="*/ 0 w 1" name="T4"/>
                  <a:gd fmla="*/ 0 h 1" name="T5"/>
                  <a:gd fmla="*/ 0 60000 65536" name="T6"/>
                  <a:gd fmla="*/ 0 60000 65536" name="T7"/>
                  <a:gd fmla="*/ 0 60000 65536" name="T8"/>
                  <a:gd fmla="*/ 0 w 1" name="T9"/>
                  <a:gd fmla="*/ 0 h 1" name="T10"/>
                  <a:gd fmla="*/ 1 w 1" name="T11"/>
                  <a:gd fmla="*/ 1 h 1" name="T12"/>
                </a:gdLst>
                <a:ahLst/>
                <a:cxnLst>
                  <a:cxn ang="T6">
                    <a:pos x="T0" y="T1"/>
                  </a:cxn>
                  <a:cxn ang="T7">
                    <a:pos x="T2" y="T3"/>
                  </a:cxn>
                  <a:cxn ang="T8">
                    <a:pos x="T4" y="T5"/>
                  </a:cxn>
                </a:cxnLst>
                <a:rect b="T12" l="T9" r="T11" t="T10"/>
                <a:pathLst>
                  <a:path h="1" w="1">
                    <a:moveTo>
                      <a:pt x="0" y="0"/>
                    </a:move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7" name="Freeform 1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56" y="2301"/>
                <a:ext cx="4" cy="5"/>
              </a:xfrm>
              <a:custGeom>
                <a:avLst/>
                <a:gdLst>
                  <a:gd fmla="*/ 0 w 4" name="T0"/>
                  <a:gd fmla="*/ 0 h 5" name="T1"/>
                  <a:gd fmla="*/ 1 w 4" name="T2"/>
                  <a:gd fmla="*/ 0 h 5" name="T3"/>
                  <a:gd fmla="*/ 2 w 4" name="T4"/>
                  <a:gd fmla="*/ 1 h 5" name="T5"/>
                  <a:gd fmla="*/ 2 w 4" name="T6"/>
                  <a:gd fmla="*/ 2 h 5" name="T7"/>
                  <a:gd fmla="*/ 3 w 4" name="T8"/>
                  <a:gd fmla="*/ 3 h 5" name="T9"/>
                  <a:gd fmla="*/ 4 w 4" name="T10"/>
                  <a:gd fmla="*/ 3 h 5" name="T11"/>
                  <a:gd fmla="*/ 3 w 4" name="T12"/>
                  <a:gd fmla="*/ 4 h 5" name="T13"/>
                  <a:gd fmla="*/ 3 w 4" name="T14"/>
                  <a:gd fmla="*/ 5 h 5" name="T15"/>
                  <a:gd fmla="*/ 2 w 4" name="T16"/>
                  <a:gd fmla="*/ 5 h 5" name="T17"/>
                  <a:gd fmla="*/ 2 w 4" name="T18"/>
                  <a:gd fmla="*/ 4 h 5" name="T19"/>
                  <a:gd fmla="*/ 1 w 4" name="T20"/>
                  <a:gd fmla="*/ 4 h 5" name="T21"/>
                  <a:gd fmla="*/ 0 w 4" name="T22"/>
                  <a:gd fmla="*/ 3 h 5" name="T23"/>
                  <a:gd fmla="*/ 0 w 4" name="T24"/>
                  <a:gd fmla="*/ 2 h 5" name="T25"/>
                  <a:gd fmla="*/ 0 w 4" name="T26"/>
                  <a:gd fmla="*/ 0 h 5"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4" name="T42"/>
                  <a:gd fmla="*/ 0 h 5" name="T43"/>
                  <a:gd fmla="*/ 4 w 4" name="T44"/>
                  <a:gd fmla="*/ 5 h 5"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5" w="4">
                    <a:moveTo>
                      <a:pt x="0" y="0"/>
                    </a:moveTo>
                    <a:lnTo>
                      <a:pt x="1" y="0"/>
                    </a:lnTo>
                    <a:lnTo>
                      <a:pt x="2" y="1"/>
                    </a:lnTo>
                    <a:lnTo>
                      <a:pt x="2" y="2"/>
                    </a:lnTo>
                    <a:lnTo>
                      <a:pt x="3" y="3"/>
                    </a:lnTo>
                    <a:lnTo>
                      <a:pt x="4" y="3"/>
                    </a:lnTo>
                    <a:lnTo>
                      <a:pt x="3" y="4"/>
                    </a:lnTo>
                    <a:lnTo>
                      <a:pt x="3" y="5"/>
                    </a:lnTo>
                    <a:lnTo>
                      <a:pt x="2" y="5"/>
                    </a:lnTo>
                    <a:lnTo>
                      <a:pt x="2" y="4"/>
                    </a:lnTo>
                    <a:lnTo>
                      <a:pt x="1" y="4"/>
                    </a:lnTo>
                    <a:lnTo>
                      <a:pt x="0" y="3"/>
                    </a:lnTo>
                    <a:lnTo>
                      <a:pt x="0"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8" name="Freeform 1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83" y="2256"/>
                <a:ext cx="14" cy="25"/>
              </a:xfrm>
              <a:custGeom>
                <a:avLst/>
                <a:gdLst>
                  <a:gd fmla="*/ 4 w 14" name="T0"/>
                  <a:gd fmla="*/ 25 h 25" name="T1"/>
                  <a:gd fmla="*/ 0 w 14" name="T2"/>
                  <a:gd fmla="*/ 22 h 25" name="T3"/>
                  <a:gd fmla="*/ 1 w 14" name="T4"/>
                  <a:gd fmla="*/ 6 h 25" name="T5"/>
                  <a:gd fmla="*/ 5 w 14" name="T6"/>
                  <a:gd fmla="*/ 0 h 25" name="T7"/>
                  <a:gd fmla="*/ 14 w 14" name="T8"/>
                  <a:gd fmla="*/ 2 h 25" name="T9"/>
                  <a:gd fmla="*/ 11 w 14" name="T10"/>
                  <a:gd fmla="*/ 5 h 25" name="T11"/>
                  <a:gd fmla="*/ 10 w 14" name="T12"/>
                  <a:gd fmla="*/ 11 h 25" name="T13"/>
                  <a:gd fmla="*/ 4 w 14" name="T14"/>
                  <a:gd fmla="*/ 25 h 25" name="T15"/>
                  <a:gd fmla="*/ 0 60000 65536" name="T16"/>
                  <a:gd fmla="*/ 0 60000 65536" name="T17"/>
                  <a:gd fmla="*/ 0 60000 65536" name="T18"/>
                  <a:gd fmla="*/ 0 60000 65536" name="T19"/>
                  <a:gd fmla="*/ 0 60000 65536" name="T20"/>
                  <a:gd fmla="*/ 0 60000 65536" name="T21"/>
                  <a:gd fmla="*/ 0 60000 65536" name="T22"/>
                  <a:gd fmla="*/ 0 60000 65536" name="T23"/>
                  <a:gd fmla="*/ 0 w 14" name="T24"/>
                  <a:gd fmla="*/ 0 h 25" name="T25"/>
                  <a:gd fmla="*/ 14 w 14" name="T26"/>
                  <a:gd fmla="*/ 25 h 2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25" w="14">
                    <a:moveTo>
                      <a:pt x="4" y="25"/>
                    </a:moveTo>
                    <a:lnTo>
                      <a:pt x="0" y="22"/>
                    </a:lnTo>
                    <a:lnTo>
                      <a:pt x="1" y="6"/>
                    </a:lnTo>
                    <a:lnTo>
                      <a:pt x="5" y="0"/>
                    </a:lnTo>
                    <a:lnTo>
                      <a:pt x="14" y="2"/>
                    </a:lnTo>
                    <a:lnTo>
                      <a:pt x="11" y="5"/>
                    </a:lnTo>
                    <a:lnTo>
                      <a:pt x="10" y="11"/>
                    </a:lnTo>
                    <a:lnTo>
                      <a:pt x="4" y="2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19" name="Freeform 1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79" y="2283"/>
                <a:ext cx="59" cy="31"/>
              </a:xfrm>
              <a:custGeom>
                <a:avLst/>
                <a:gdLst>
                  <a:gd fmla="*/ 20 w 59" name="T0"/>
                  <a:gd fmla="*/ 28 h 31" name="T1"/>
                  <a:gd fmla="*/ 17 w 59" name="T2"/>
                  <a:gd fmla="*/ 26 h 31" name="T3"/>
                  <a:gd fmla="*/ 12 w 59" name="T4"/>
                  <a:gd fmla="*/ 19 h 31" name="T5"/>
                  <a:gd fmla="*/ 0 w 59" name="T6"/>
                  <a:gd fmla="*/ 16 h 31" name="T7"/>
                  <a:gd fmla="*/ 13 w 59" name="T8"/>
                  <a:gd fmla="*/ 6 h 31" name="T9"/>
                  <a:gd fmla="*/ 15 w 59" name="T10"/>
                  <a:gd fmla="*/ 2 h 31" name="T11"/>
                  <a:gd fmla="*/ 16 w 59" name="T12"/>
                  <a:gd fmla="*/ 2 h 31" name="T13"/>
                  <a:gd fmla="*/ 33 w 59" name="T14"/>
                  <a:gd fmla="*/ 1 h 31" name="T15"/>
                  <a:gd fmla="*/ 49 w 59" name="T16"/>
                  <a:gd fmla="*/ 0 h 31" name="T17"/>
                  <a:gd fmla="*/ 56 w 59" name="T18"/>
                  <a:gd fmla="*/ 7 h 31" name="T19"/>
                  <a:gd fmla="*/ 59 w 59" name="T20"/>
                  <a:gd fmla="*/ 9 h 31" name="T21"/>
                  <a:gd fmla="*/ 52 w 59" name="T22"/>
                  <a:gd fmla="*/ 11 h 31" name="T23"/>
                  <a:gd fmla="*/ 44 w 59" name="T24"/>
                  <a:gd fmla="*/ 11 h 31" name="T25"/>
                  <a:gd fmla="*/ 38 w 59" name="T26"/>
                  <a:gd fmla="*/ 18 h 31" name="T27"/>
                  <a:gd fmla="*/ 34 w 59" name="T28"/>
                  <a:gd fmla="*/ 18 h 31" name="T29"/>
                  <a:gd fmla="*/ 26 w 59" name="T30"/>
                  <a:gd fmla="*/ 23 h 31" name="T31"/>
                  <a:gd fmla="*/ 26 w 59" name="T32"/>
                  <a:gd fmla="*/ 28 h 31" name="T33"/>
                  <a:gd fmla="*/ 24 w 59" name="T34"/>
                  <a:gd fmla="*/ 31 h 31" name="T35"/>
                  <a:gd fmla="*/ 20 w 59" name="T36"/>
                  <a:gd fmla="*/ 29 h 31" name="T37"/>
                  <a:gd fmla="*/ 20 w 59" name="T38"/>
                  <a:gd fmla="*/ 28 h 31"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w 59" name="T60"/>
                  <a:gd fmla="*/ 0 h 31" name="T61"/>
                  <a:gd fmla="*/ 59 w 59" name="T62"/>
                  <a:gd fmla="*/ 31 h 31" name="T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b="T63" l="T60" r="T62" t="T61"/>
                <a:pathLst>
                  <a:path h="31" w="59">
                    <a:moveTo>
                      <a:pt x="20" y="28"/>
                    </a:moveTo>
                    <a:lnTo>
                      <a:pt x="17" y="26"/>
                    </a:lnTo>
                    <a:lnTo>
                      <a:pt x="12" y="19"/>
                    </a:lnTo>
                    <a:lnTo>
                      <a:pt x="0" y="16"/>
                    </a:lnTo>
                    <a:lnTo>
                      <a:pt x="13" y="6"/>
                    </a:lnTo>
                    <a:lnTo>
                      <a:pt x="15" y="2"/>
                    </a:lnTo>
                    <a:lnTo>
                      <a:pt x="16" y="2"/>
                    </a:lnTo>
                    <a:lnTo>
                      <a:pt x="33" y="1"/>
                    </a:lnTo>
                    <a:lnTo>
                      <a:pt x="49" y="0"/>
                    </a:lnTo>
                    <a:lnTo>
                      <a:pt x="56" y="7"/>
                    </a:lnTo>
                    <a:lnTo>
                      <a:pt x="59" y="9"/>
                    </a:lnTo>
                    <a:lnTo>
                      <a:pt x="52" y="11"/>
                    </a:lnTo>
                    <a:lnTo>
                      <a:pt x="44" y="11"/>
                    </a:lnTo>
                    <a:lnTo>
                      <a:pt x="38" y="18"/>
                    </a:lnTo>
                    <a:lnTo>
                      <a:pt x="34" y="18"/>
                    </a:lnTo>
                    <a:lnTo>
                      <a:pt x="26" y="23"/>
                    </a:lnTo>
                    <a:lnTo>
                      <a:pt x="26" y="28"/>
                    </a:lnTo>
                    <a:lnTo>
                      <a:pt x="24" y="31"/>
                    </a:lnTo>
                    <a:lnTo>
                      <a:pt x="20" y="29"/>
                    </a:lnTo>
                    <a:lnTo>
                      <a:pt x="20" y="2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0" name="Freeform 1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75" y="2299"/>
                <a:ext cx="21" cy="13"/>
              </a:xfrm>
              <a:custGeom>
                <a:avLst/>
                <a:gdLst>
                  <a:gd fmla="*/ 4 w 21" name="T0"/>
                  <a:gd fmla="*/ 0 h 13" name="T1"/>
                  <a:gd fmla="*/ 16 w 21" name="T2"/>
                  <a:gd fmla="*/ 3 h 13" name="T3"/>
                  <a:gd fmla="*/ 21 w 21" name="T4"/>
                  <a:gd fmla="*/ 10 h 13" name="T5"/>
                  <a:gd fmla="*/ 18 w 21" name="T6"/>
                  <a:gd fmla="*/ 12 h 13" name="T7"/>
                  <a:gd fmla="*/ 14 w 21" name="T8"/>
                  <a:gd fmla="*/ 13 h 13" name="T9"/>
                  <a:gd fmla="*/ 0 w 21" name="T10"/>
                  <a:gd fmla="*/ 5 h 13" name="T11"/>
                  <a:gd fmla="*/ 4 w 21" name="T12"/>
                  <a:gd fmla="*/ 0 h 13" name="T13"/>
                  <a:gd fmla="*/ 0 60000 65536" name="T14"/>
                  <a:gd fmla="*/ 0 60000 65536" name="T15"/>
                  <a:gd fmla="*/ 0 60000 65536" name="T16"/>
                  <a:gd fmla="*/ 0 60000 65536" name="T17"/>
                  <a:gd fmla="*/ 0 60000 65536" name="T18"/>
                  <a:gd fmla="*/ 0 60000 65536" name="T19"/>
                  <a:gd fmla="*/ 0 60000 65536" name="T20"/>
                  <a:gd fmla="*/ 0 w 21" name="T21"/>
                  <a:gd fmla="*/ 0 h 13" name="T22"/>
                  <a:gd fmla="*/ 21 w 21" name="T23"/>
                  <a:gd fmla="*/ 13 h 1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3" w="21">
                    <a:moveTo>
                      <a:pt x="4" y="0"/>
                    </a:moveTo>
                    <a:lnTo>
                      <a:pt x="16" y="3"/>
                    </a:lnTo>
                    <a:lnTo>
                      <a:pt x="21" y="10"/>
                    </a:lnTo>
                    <a:lnTo>
                      <a:pt x="18" y="12"/>
                    </a:lnTo>
                    <a:lnTo>
                      <a:pt x="14" y="13"/>
                    </a:lnTo>
                    <a:lnTo>
                      <a:pt x="0" y="5"/>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1" name="Freeform 1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30" y="2206"/>
                <a:ext cx="87" cy="36"/>
              </a:xfrm>
              <a:custGeom>
                <a:avLst/>
                <a:gdLst>
                  <a:gd fmla="*/ 1 w 87" name="T0"/>
                  <a:gd fmla="*/ 5 h 36" name="T1"/>
                  <a:gd fmla="*/ 9 w 87" name="T2"/>
                  <a:gd fmla="*/ 0 h 36" name="T3"/>
                  <a:gd fmla="*/ 15 w 87" name="T4"/>
                  <a:gd fmla="*/ 0 h 36" name="T5"/>
                  <a:gd fmla="*/ 21 w 87" name="T6"/>
                  <a:gd fmla="*/ 0 h 36" name="T7"/>
                  <a:gd fmla="*/ 34 w 87" name="T8"/>
                  <a:gd fmla="*/ 1 h 36" name="T9"/>
                  <a:gd fmla="*/ 40 w 87" name="T10"/>
                  <a:gd fmla="*/ 4 h 36" name="T11"/>
                  <a:gd fmla="*/ 42 w 87" name="T12"/>
                  <a:gd fmla="*/ 8 h 36" name="T13"/>
                  <a:gd fmla="*/ 49 w 87" name="T14"/>
                  <a:gd fmla="*/ 8 h 36" name="T15"/>
                  <a:gd fmla="*/ 64 w 87" name="T16"/>
                  <a:gd fmla="*/ 18 h 36" name="T17"/>
                  <a:gd fmla="*/ 67 w 87" name="T18"/>
                  <a:gd fmla="*/ 22 h 36" name="T19"/>
                  <a:gd fmla="*/ 70 w 87" name="T20"/>
                  <a:gd fmla="*/ 22 h 36" name="T21"/>
                  <a:gd fmla="*/ 76 w 87" name="T22"/>
                  <a:gd fmla="*/ 27 h 36" name="T23"/>
                  <a:gd fmla="*/ 85 w 87" name="T24"/>
                  <a:gd fmla="*/ 28 h 36" name="T25"/>
                  <a:gd fmla="*/ 87 w 87" name="T26"/>
                  <a:gd fmla="*/ 32 h 36" name="T27"/>
                  <a:gd fmla="*/ 74 w 87" name="T28"/>
                  <a:gd fmla="*/ 34 h 36" name="T29"/>
                  <a:gd fmla="*/ 70 w 87" name="T30"/>
                  <a:gd fmla="*/ 33 h 36" name="T31"/>
                  <a:gd fmla="*/ 59 w 87" name="T32"/>
                  <a:gd fmla="*/ 36 h 36" name="T33"/>
                  <a:gd fmla="*/ 56 w 87" name="T34"/>
                  <a:gd fmla="*/ 34 h 36" name="T35"/>
                  <a:gd fmla="*/ 56 w 87" name="T36"/>
                  <a:gd fmla="*/ 31 h 36" name="T37"/>
                  <a:gd fmla="*/ 60 w 87" name="T38"/>
                  <a:gd fmla="*/ 27 h 36" name="T39"/>
                  <a:gd fmla="*/ 58 w 87" name="T40"/>
                  <a:gd fmla="*/ 25 h 36" name="T41"/>
                  <a:gd fmla="*/ 52 w 87" name="T42"/>
                  <a:gd fmla="*/ 24 h 36" name="T43"/>
                  <a:gd fmla="*/ 45 w 87" name="T44"/>
                  <a:gd fmla="*/ 18 h 36" name="T45"/>
                  <a:gd fmla="*/ 37 w 87" name="T46"/>
                  <a:gd fmla="*/ 15 h 36" name="T47"/>
                  <a:gd fmla="*/ 34 w 87" name="T48"/>
                  <a:gd fmla="*/ 11 h 36" name="T49"/>
                  <a:gd fmla="*/ 27 w 87" name="T50"/>
                  <a:gd fmla="*/ 11 h 36" name="T51"/>
                  <a:gd fmla="*/ 20 w 87" name="T52"/>
                  <a:gd fmla="*/ 6 h 36" name="T53"/>
                  <a:gd fmla="*/ 20 w 87" name="T54"/>
                  <a:gd fmla="*/ 4 h 36" name="T55"/>
                  <a:gd fmla="*/ 13 w 87" name="T56"/>
                  <a:gd fmla="*/ 4 h 36" name="T57"/>
                  <a:gd fmla="*/ 6 w 87" name="T58"/>
                  <a:gd fmla="*/ 10 h 36" name="T59"/>
                  <a:gd fmla="*/ 0 w 87" name="T60"/>
                  <a:gd fmla="*/ 9 h 36" name="T61"/>
                  <a:gd fmla="*/ 1 w 87" name="T62"/>
                  <a:gd fmla="*/ 5 h 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87" name="T96"/>
                  <a:gd fmla="*/ 0 h 36" name="T97"/>
                  <a:gd fmla="*/ 87 w 87" name="T98"/>
                  <a:gd fmla="*/ 36 h 36"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36" w="87">
                    <a:moveTo>
                      <a:pt x="1" y="5"/>
                    </a:moveTo>
                    <a:lnTo>
                      <a:pt x="9" y="0"/>
                    </a:lnTo>
                    <a:lnTo>
                      <a:pt x="15" y="0"/>
                    </a:lnTo>
                    <a:lnTo>
                      <a:pt x="21" y="0"/>
                    </a:lnTo>
                    <a:lnTo>
                      <a:pt x="34" y="1"/>
                    </a:lnTo>
                    <a:lnTo>
                      <a:pt x="40" y="4"/>
                    </a:lnTo>
                    <a:lnTo>
                      <a:pt x="42" y="8"/>
                    </a:lnTo>
                    <a:lnTo>
                      <a:pt x="49" y="8"/>
                    </a:lnTo>
                    <a:lnTo>
                      <a:pt x="64" y="18"/>
                    </a:lnTo>
                    <a:lnTo>
                      <a:pt x="67" y="22"/>
                    </a:lnTo>
                    <a:lnTo>
                      <a:pt x="70" y="22"/>
                    </a:lnTo>
                    <a:lnTo>
                      <a:pt x="76" y="27"/>
                    </a:lnTo>
                    <a:lnTo>
                      <a:pt x="85" y="28"/>
                    </a:lnTo>
                    <a:lnTo>
                      <a:pt x="87" y="32"/>
                    </a:lnTo>
                    <a:lnTo>
                      <a:pt x="74" y="34"/>
                    </a:lnTo>
                    <a:lnTo>
                      <a:pt x="70" y="33"/>
                    </a:lnTo>
                    <a:lnTo>
                      <a:pt x="59" y="36"/>
                    </a:lnTo>
                    <a:lnTo>
                      <a:pt x="56" y="34"/>
                    </a:lnTo>
                    <a:lnTo>
                      <a:pt x="56" y="31"/>
                    </a:lnTo>
                    <a:lnTo>
                      <a:pt x="60" y="27"/>
                    </a:lnTo>
                    <a:lnTo>
                      <a:pt x="58" y="25"/>
                    </a:lnTo>
                    <a:lnTo>
                      <a:pt x="52" y="24"/>
                    </a:lnTo>
                    <a:lnTo>
                      <a:pt x="45" y="18"/>
                    </a:lnTo>
                    <a:lnTo>
                      <a:pt x="37" y="15"/>
                    </a:lnTo>
                    <a:lnTo>
                      <a:pt x="34" y="11"/>
                    </a:lnTo>
                    <a:lnTo>
                      <a:pt x="27" y="11"/>
                    </a:lnTo>
                    <a:lnTo>
                      <a:pt x="20" y="6"/>
                    </a:lnTo>
                    <a:lnTo>
                      <a:pt x="20" y="4"/>
                    </a:lnTo>
                    <a:lnTo>
                      <a:pt x="13" y="4"/>
                    </a:lnTo>
                    <a:lnTo>
                      <a:pt x="6" y="10"/>
                    </a:lnTo>
                    <a:lnTo>
                      <a:pt x="0" y="9"/>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2" name="Freeform 1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43" y="2214"/>
                <a:ext cx="2" cy="3"/>
              </a:xfrm>
              <a:custGeom>
                <a:avLst/>
                <a:gdLst>
                  <a:gd fmla="*/ 0 w 2" name="T0"/>
                  <a:gd fmla="*/ 1 h 3" name="T1"/>
                  <a:gd fmla="*/ 2 w 2" name="T2"/>
                  <a:gd fmla="*/ 0 h 3" name="T3"/>
                  <a:gd fmla="*/ 2 w 2" name="T4"/>
                  <a:gd fmla="*/ 2 h 3" name="T5"/>
                  <a:gd fmla="*/ 0 w 2" name="T6"/>
                  <a:gd fmla="*/ 3 h 3" name="T7"/>
                  <a:gd fmla="*/ 0 w 2" name="T8"/>
                  <a:gd fmla="*/ 1 h 3" name="T9"/>
                  <a:gd fmla="*/ 0 60000 65536" name="T10"/>
                  <a:gd fmla="*/ 0 60000 65536" name="T11"/>
                  <a:gd fmla="*/ 0 60000 65536" name="T12"/>
                  <a:gd fmla="*/ 0 60000 65536" name="T13"/>
                  <a:gd fmla="*/ 0 60000 65536" name="T14"/>
                  <a:gd fmla="*/ 0 w 2" name="T15"/>
                  <a:gd fmla="*/ 0 h 3" name="T16"/>
                  <a:gd fmla="*/ 2 w 2" name="T17"/>
                  <a:gd fmla="*/ 3 h 3" name="T18"/>
                </a:gdLst>
                <a:ahLst/>
                <a:cxnLst>
                  <a:cxn ang="T10">
                    <a:pos x="T0" y="T1"/>
                  </a:cxn>
                  <a:cxn ang="T11">
                    <a:pos x="T2" y="T3"/>
                  </a:cxn>
                  <a:cxn ang="T12">
                    <a:pos x="T4" y="T5"/>
                  </a:cxn>
                  <a:cxn ang="T13">
                    <a:pos x="T6" y="T7"/>
                  </a:cxn>
                  <a:cxn ang="T14">
                    <a:pos x="T8" y="T9"/>
                  </a:cxn>
                </a:cxnLst>
                <a:rect b="T18" l="T15" r="T17" t="T16"/>
                <a:pathLst>
                  <a:path h="3" w="2">
                    <a:moveTo>
                      <a:pt x="0" y="1"/>
                    </a:moveTo>
                    <a:lnTo>
                      <a:pt x="2" y="0"/>
                    </a:lnTo>
                    <a:lnTo>
                      <a:pt x="2" y="2"/>
                    </a:lnTo>
                    <a:lnTo>
                      <a:pt x="0"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3" name="Freeform 1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2" y="2256"/>
                <a:ext cx="17" cy="9"/>
              </a:xfrm>
              <a:custGeom>
                <a:avLst/>
                <a:gdLst>
                  <a:gd fmla="*/ 0 w 17" name="T0"/>
                  <a:gd fmla="*/ 3 h 9" name="T1"/>
                  <a:gd fmla="*/ 5 w 17" name="T2"/>
                  <a:gd fmla="*/ 0 h 9" name="T3"/>
                  <a:gd fmla="*/ 17 w 17" name="T4"/>
                  <a:gd fmla="*/ 6 h 9" name="T5"/>
                  <a:gd fmla="*/ 17 w 17" name="T6"/>
                  <a:gd fmla="*/ 9 h 9" name="T7"/>
                  <a:gd fmla="*/ 6 w 17" name="T8"/>
                  <a:gd fmla="*/ 8 h 9" name="T9"/>
                  <a:gd fmla="*/ 2 w 17" name="T10"/>
                  <a:gd fmla="*/ 6 h 9" name="T11"/>
                  <a:gd fmla="*/ 0 w 17" name="T12"/>
                  <a:gd fmla="*/ 3 h 9" name="T13"/>
                  <a:gd fmla="*/ 0 60000 65536" name="T14"/>
                  <a:gd fmla="*/ 0 60000 65536" name="T15"/>
                  <a:gd fmla="*/ 0 60000 65536" name="T16"/>
                  <a:gd fmla="*/ 0 60000 65536" name="T17"/>
                  <a:gd fmla="*/ 0 60000 65536" name="T18"/>
                  <a:gd fmla="*/ 0 60000 65536" name="T19"/>
                  <a:gd fmla="*/ 0 60000 65536" name="T20"/>
                  <a:gd fmla="*/ 0 w 17" name="T21"/>
                  <a:gd fmla="*/ 0 h 9" name="T22"/>
                  <a:gd fmla="*/ 17 w 17" name="T23"/>
                  <a:gd fmla="*/ 9 h 9"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9" w="17">
                    <a:moveTo>
                      <a:pt x="0" y="3"/>
                    </a:moveTo>
                    <a:lnTo>
                      <a:pt x="5" y="0"/>
                    </a:lnTo>
                    <a:lnTo>
                      <a:pt x="17" y="6"/>
                    </a:lnTo>
                    <a:lnTo>
                      <a:pt x="17" y="9"/>
                    </a:lnTo>
                    <a:lnTo>
                      <a:pt x="6" y="8"/>
                    </a:lnTo>
                    <a:lnTo>
                      <a:pt x="2"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4" name="Freeform 1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6" y="2166"/>
                <a:ext cx="5" cy="13"/>
              </a:xfrm>
              <a:custGeom>
                <a:avLst/>
                <a:gdLst>
                  <a:gd fmla="*/ 0 w 5" name="T0"/>
                  <a:gd fmla="*/ 1 h 13" name="T1"/>
                  <a:gd fmla="*/ 3 w 5" name="T2"/>
                  <a:gd fmla="*/ 0 h 13" name="T3"/>
                  <a:gd fmla="*/ 5 w 5" name="T4"/>
                  <a:gd fmla="*/ 4 h 13" name="T5"/>
                  <a:gd fmla="*/ 5 w 5" name="T6"/>
                  <a:gd fmla="*/ 13 h 13" name="T7"/>
                  <a:gd fmla="*/ 3 w 5" name="T8"/>
                  <a:gd fmla="*/ 12 h 13" name="T9"/>
                  <a:gd fmla="*/ 4 w 5" name="T10"/>
                  <a:gd fmla="*/ 7 h 13" name="T11"/>
                  <a:gd fmla="*/ 0 w 5" name="T12"/>
                  <a:gd fmla="*/ 1 h 13" name="T13"/>
                  <a:gd fmla="*/ 0 60000 65536" name="T14"/>
                  <a:gd fmla="*/ 0 60000 65536" name="T15"/>
                  <a:gd fmla="*/ 0 60000 65536" name="T16"/>
                  <a:gd fmla="*/ 0 60000 65536" name="T17"/>
                  <a:gd fmla="*/ 0 60000 65536" name="T18"/>
                  <a:gd fmla="*/ 0 60000 65536" name="T19"/>
                  <a:gd fmla="*/ 0 60000 65536" name="T20"/>
                  <a:gd fmla="*/ 0 w 5" name="T21"/>
                  <a:gd fmla="*/ 0 h 13" name="T22"/>
                  <a:gd fmla="*/ 5 w 5" name="T23"/>
                  <a:gd fmla="*/ 13 h 1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3" w="5">
                    <a:moveTo>
                      <a:pt x="0" y="1"/>
                    </a:moveTo>
                    <a:lnTo>
                      <a:pt x="3" y="0"/>
                    </a:lnTo>
                    <a:lnTo>
                      <a:pt x="5" y="4"/>
                    </a:lnTo>
                    <a:lnTo>
                      <a:pt x="5" y="13"/>
                    </a:lnTo>
                    <a:lnTo>
                      <a:pt x="3" y="12"/>
                    </a:lnTo>
                    <a:lnTo>
                      <a:pt x="4" y="7"/>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5" name="Freeform 1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96" y="2181"/>
                <a:ext cx="6" cy="11"/>
              </a:xfrm>
              <a:custGeom>
                <a:avLst/>
                <a:gdLst>
                  <a:gd fmla="*/ 0 w 6" name="T0"/>
                  <a:gd fmla="*/ 1 h 11" name="T1"/>
                  <a:gd fmla="*/ 2 w 6" name="T2"/>
                  <a:gd fmla="*/ 0 h 11" name="T3"/>
                  <a:gd fmla="*/ 5 w 6" name="T4"/>
                  <a:gd fmla="*/ 4 h 11" name="T5"/>
                  <a:gd fmla="*/ 6 w 6" name="T6"/>
                  <a:gd fmla="*/ 11 h 11" name="T7"/>
                  <a:gd fmla="*/ 4 w 6" name="T8"/>
                  <a:gd fmla="*/ 11 h 11" name="T9"/>
                  <a:gd fmla="*/ 4 w 6" name="T10"/>
                  <a:gd fmla="*/ 5 h 11" name="T11"/>
                  <a:gd fmla="*/ 0 w 6" name="T12"/>
                  <a:gd fmla="*/ 1 h 11" name="T13"/>
                  <a:gd fmla="*/ 0 60000 65536" name="T14"/>
                  <a:gd fmla="*/ 0 60000 65536" name="T15"/>
                  <a:gd fmla="*/ 0 60000 65536" name="T16"/>
                  <a:gd fmla="*/ 0 60000 65536" name="T17"/>
                  <a:gd fmla="*/ 0 60000 65536" name="T18"/>
                  <a:gd fmla="*/ 0 60000 65536" name="T19"/>
                  <a:gd fmla="*/ 0 60000 65536" name="T20"/>
                  <a:gd fmla="*/ 0 w 6" name="T21"/>
                  <a:gd fmla="*/ 0 h 11" name="T22"/>
                  <a:gd fmla="*/ 6 w 6" name="T23"/>
                  <a:gd fmla="*/ 11 h 11"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1" w="6">
                    <a:moveTo>
                      <a:pt x="0" y="1"/>
                    </a:moveTo>
                    <a:lnTo>
                      <a:pt x="2" y="0"/>
                    </a:lnTo>
                    <a:lnTo>
                      <a:pt x="5" y="4"/>
                    </a:lnTo>
                    <a:lnTo>
                      <a:pt x="6" y="11"/>
                    </a:lnTo>
                    <a:lnTo>
                      <a:pt x="4" y="11"/>
                    </a:lnTo>
                    <a:lnTo>
                      <a:pt x="4" y="5"/>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6" name="Freeform 1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4" y="2191"/>
                <a:ext cx="5" cy="7"/>
              </a:xfrm>
              <a:custGeom>
                <a:avLst/>
                <a:gdLst>
                  <a:gd fmla="*/ 0 w 5" name="T0"/>
                  <a:gd fmla="*/ 0 h 7" name="T1"/>
                  <a:gd fmla="*/ 2 w 5" name="T2"/>
                  <a:gd fmla="*/ 1 h 7" name="T3"/>
                  <a:gd fmla="*/ 5 w 5" name="T4"/>
                  <a:gd fmla="*/ 7 h 7" name="T5"/>
                  <a:gd fmla="*/ 2 w 5" name="T6"/>
                  <a:gd fmla="*/ 7 h 7" name="T7"/>
                  <a:gd fmla="*/ 0 w 5" name="T8"/>
                  <a:gd fmla="*/ 0 h 7" name="T9"/>
                  <a:gd fmla="*/ 0 60000 65536" name="T10"/>
                  <a:gd fmla="*/ 0 60000 65536" name="T11"/>
                  <a:gd fmla="*/ 0 60000 65536" name="T12"/>
                  <a:gd fmla="*/ 0 60000 65536" name="T13"/>
                  <a:gd fmla="*/ 0 60000 65536" name="T14"/>
                  <a:gd fmla="*/ 0 w 5" name="T15"/>
                  <a:gd fmla="*/ 0 h 7" name="T16"/>
                  <a:gd fmla="*/ 5 w 5" name="T17"/>
                  <a:gd fmla="*/ 7 h 7" name="T18"/>
                </a:gdLst>
                <a:ahLst/>
                <a:cxnLst>
                  <a:cxn ang="T10">
                    <a:pos x="T0" y="T1"/>
                  </a:cxn>
                  <a:cxn ang="T11">
                    <a:pos x="T2" y="T3"/>
                  </a:cxn>
                  <a:cxn ang="T12">
                    <a:pos x="T4" y="T5"/>
                  </a:cxn>
                  <a:cxn ang="T13">
                    <a:pos x="T6" y="T7"/>
                  </a:cxn>
                  <a:cxn ang="T14">
                    <a:pos x="T8" y="T9"/>
                  </a:cxn>
                </a:cxnLst>
                <a:rect b="T18" l="T15" r="T17" t="T16"/>
                <a:pathLst>
                  <a:path h="7" w="5">
                    <a:moveTo>
                      <a:pt x="0" y="0"/>
                    </a:moveTo>
                    <a:lnTo>
                      <a:pt x="2" y="1"/>
                    </a:lnTo>
                    <a:lnTo>
                      <a:pt x="5" y="7"/>
                    </a:lnTo>
                    <a:lnTo>
                      <a:pt x="2" y="7"/>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7" name="Freeform 1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8" y="2203"/>
                <a:ext cx="4" cy="9"/>
              </a:xfrm>
              <a:custGeom>
                <a:avLst/>
                <a:gdLst>
                  <a:gd fmla="*/ 0 w 4" name="T0"/>
                  <a:gd fmla="*/ 0 h 9" name="T1"/>
                  <a:gd fmla="*/ 2 w 4" name="T2"/>
                  <a:gd fmla="*/ 0 h 9" name="T3"/>
                  <a:gd fmla="*/ 3 w 4" name="T4"/>
                  <a:gd fmla="*/ 3 h 9" name="T5"/>
                  <a:gd fmla="*/ 4 w 4" name="T6"/>
                  <a:gd fmla="*/ 9 h 9" name="T7"/>
                  <a:gd fmla="*/ 3 w 4" name="T8"/>
                  <a:gd fmla="*/ 9 h 9" name="T9"/>
                  <a:gd fmla="*/ 0 w 4" name="T10"/>
                  <a:gd fmla="*/ 0 h 9" name="T11"/>
                  <a:gd fmla="*/ 0 60000 65536" name="T12"/>
                  <a:gd fmla="*/ 0 60000 65536" name="T13"/>
                  <a:gd fmla="*/ 0 60000 65536" name="T14"/>
                  <a:gd fmla="*/ 0 60000 65536" name="T15"/>
                  <a:gd fmla="*/ 0 60000 65536" name="T16"/>
                  <a:gd fmla="*/ 0 60000 65536" name="T17"/>
                  <a:gd fmla="*/ 0 w 4" name="T18"/>
                  <a:gd fmla="*/ 0 h 9" name="T19"/>
                  <a:gd fmla="*/ 4 w 4" name="T20"/>
                  <a:gd fmla="*/ 9 h 9" name="T21"/>
                </a:gdLst>
                <a:ahLst/>
                <a:cxnLst>
                  <a:cxn ang="T12">
                    <a:pos x="T0" y="T1"/>
                  </a:cxn>
                  <a:cxn ang="T13">
                    <a:pos x="T2" y="T3"/>
                  </a:cxn>
                  <a:cxn ang="T14">
                    <a:pos x="T4" y="T5"/>
                  </a:cxn>
                  <a:cxn ang="T15">
                    <a:pos x="T6" y="T7"/>
                  </a:cxn>
                  <a:cxn ang="T16">
                    <a:pos x="T8" y="T9"/>
                  </a:cxn>
                  <a:cxn ang="T17">
                    <a:pos x="T10" y="T11"/>
                  </a:cxn>
                </a:cxnLst>
                <a:rect b="T21" l="T18" r="T20" t="T19"/>
                <a:pathLst>
                  <a:path h="9" w="4">
                    <a:moveTo>
                      <a:pt x="0" y="0"/>
                    </a:moveTo>
                    <a:lnTo>
                      <a:pt x="2" y="0"/>
                    </a:lnTo>
                    <a:lnTo>
                      <a:pt x="3" y="3"/>
                    </a:lnTo>
                    <a:lnTo>
                      <a:pt x="4" y="9"/>
                    </a:lnTo>
                    <a:lnTo>
                      <a:pt x="3" y="9"/>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8" name="Freeform 1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7" y="2211"/>
                <a:ext cx="4" cy="10"/>
              </a:xfrm>
              <a:custGeom>
                <a:avLst/>
                <a:gdLst>
                  <a:gd fmla="*/ 0 w 4" name="T0"/>
                  <a:gd fmla="*/ 1 h 10" name="T1"/>
                  <a:gd fmla="*/ 1 w 4" name="T2"/>
                  <a:gd fmla="*/ 0 h 10" name="T3"/>
                  <a:gd fmla="*/ 4 w 4" name="T4"/>
                  <a:gd fmla="*/ 2 h 10" name="T5"/>
                  <a:gd fmla="*/ 4 w 4" name="T6"/>
                  <a:gd fmla="*/ 5 h 10" name="T7"/>
                  <a:gd fmla="*/ 1 w 4" name="T8"/>
                  <a:gd fmla="*/ 10 h 10" name="T9"/>
                  <a:gd fmla="*/ 0 w 4" name="T10"/>
                  <a:gd fmla="*/ 8 h 10" name="T11"/>
                  <a:gd fmla="*/ 3 w 4" name="T12"/>
                  <a:gd fmla="*/ 5 h 10" name="T13"/>
                  <a:gd fmla="*/ 3 w 4" name="T14"/>
                  <a:gd fmla="*/ 3 h 10" name="T15"/>
                  <a:gd fmla="*/ 0 w 4" name="T16"/>
                  <a:gd fmla="*/ 1 h 10"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4" name="T27"/>
                  <a:gd fmla="*/ 0 h 10" name="T28"/>
                  <a:gd fmla="*/ 4 w 4" name="T29"/>
                  <a:gd fmla="*/ 10 h 10"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0" w="4">
                    <a:moveTo>
                      <a:pt x="0" y="1"/>
                    </a:moveTo>
                    <a:lnTo>
                      <a:pt x="1" y="0"/>
                    </a:lnTo>
                    <a:lnTo>
                      <a:pt x="4" y="2"/>
                    </a:lnTo>
                    <a:lnTo>
                      <a:pt x="4" y="5"/>
                    </a:lnTo>
                    <a:lnTo>
                      <a:pt x="1" y="10"/>
                    </a:lnTo>
                    <a:lnTo>
                      <a:pt x="0" y="8"/>
                    </a:lnTo>
                    <a:lnTo>
                      <a:pt x="3" y="5"/>
                    </a:lnTo>
                    <a:lnTo>
                      <a:pt x="3"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29" name="Freeform 1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2" y="2187"/>
                <a:ext cx="5" cy="8"/>
              </a:xfrm>
              <a:custGeom>
                <a:avLst/>
                <a:gdLst>
                  <a:gd fmla="*/ 2 w 5" name="T0"/>
                  <a:gd fmla="*/ 0 h 8" name="T1"/>
                  <a:gd fmla="*/ 4 w 5" name="T2"/>
                  <a:gd fmla="*/ 3 h 8" name="T3"/>
                  <a:gd fmla="*/ 5 w 5" name="T4"/>
                  <a:gd fmla="*/ 7 h 8" name="T5"/>
                  <a:gd fmla="*/ 1 w 5" name="T6"/>
                  <a:gd fmla="*/ 8 h 8" name="T7"/>
                  <a:gd fmla="*/ 0 w 5" name="T8"/>
                  <a:gd fmla="*/ 3 h 8" name="T9"/>
                  <a:gd fmla="*/ 2 w 5" name="T10"/>
                  <a:gd fmla="*/ 0 h 8" name="T11"/>
                  <a:gd fmla="*/ 0 60000 65536" name="T12"/>
                  <a:gd fmla="*/ 0 60000 65536" name="T13"/>
                  <a:gd fmla="*/ 0 60000 65536" name="T14"/>
                  <a:gd fmla="*/ 0 60000 65536" name="T15"/>
                  <a:gd fmla="*/ 0 60000 65536" name="T16"/>
                  <a:gd fmla="*/ 0 60000 65536" name="T17"/>
                  <a:gd fmla="*/ 0 w 5" name="T18"/>
                  <a:gd fmla="*/ 0 h 8" name="T19"/>
                  <a:gd fmla="*/ 5 w 5"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5">
                    <a:moveTo>
                      <a:pt x="2" y="0"/>
                    </a:moveTo>
                    <a:lnTo>
                      <a:pt x="4" y="3"/>
                    </a:lnTo>
                    <a:lnTo>
                      <a:pt x="5" y="7"/>
                    </a:lnTo>
                    <a:lnTo>
                      <a:pt x="1" y="8"/>
                    </a:lnTo>
                    <a:lnTo>
                      <a:pt x="0" y="3"/>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0" name="Freeform 1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78" y="2168"/>
                <a:ext cx="5" cy="2"/>
              </a:xfrm>
              <a:custGeom>
                <a:avLst/>
                <a:gdLst>
                  <a:gd fmla="*/ 5 w 5" name="T0"/>
                  <a:gd fmla="*/ 0 h 2" name="T1"/>
                  <a:gd fmla="*/ 5 w 5" name="T2"/>
                  <a:gd fmla="*/ 2 h 2" name="T3"/>
                  <a:gd fmla="*/ 0 w 5" name="T4"/>
                  <a:gd fmla="*/ 2 h 2" name="T5"/>
                  <a:gd fmla="*/ 1 w 5" name="T6"/>
                  <a:gd fmla="*/ 0 h 2" name="T7"/>
                  <a:gd fmla="*/ 5 w 5" name="T8"/>
                  <a:gd fmla="*/ 0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5" y="0"/>
                    </a:moveTo>
                    <a:lnTo>
                      <a:pt x="5" y="2"/>
                    </a:lnTo>
                    <a:lnTo>
                      <a:pt x="0" y="2"/>
                    </a:lnTo>
                    <a:lnTo>
                      <a:pt x="1" y="0"/>
                    </a:lnTo>
                    <a:lnTo>
                      <a:pt x="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1" name="Freeform 1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86" y="2197"/>
                <a:ext cx="2" cy="3"/>
              </a:xfrm>
              <a:custGeom>
                <a:avLst/>
                <a:gdLst>
                  <a:gd fmla="*/ 0 w 2" name="T0"/>
                  <a:gd fmla="*/ 2 h 3" name="T1"/>
                  <a:gd fmla="*/ 2 w 2" name="T2"/>
                  <a:gd fmla="*/ 0 h 3" name="T3"/>
                  <a:gd fmla="*/ 2 w 2" name="T4"/>
                  <a:gd fmla="*/ 3 h 3" name="T5"/>
                  <a:gd fmla="*/ 0 w 2" name="T6"/>
                  <a:gd fmla="*/ 2 h 3" name="T7"/>
                  <a:gd fmla="*/ 0 60000 65536" name="T8"/>
                  <a:gd fmla="*/ 0 60000 65536" name="T9"/>
                  <a:gd fmla="*/ 0 60000 65536" name="T10"/>
                  <a:gd fmla="*/ 0 60000 65536" name="T11"/>
                  <a:gd fmla="*/ 0 w 2" name="T12"/>
                  <a:gd fmla="*/ 0 h 3" name="T13"/>
                  <a:gd fmla="*/ 2 w 2" name="T14"/>
                  <a:gd fmla="*/ 3 h 3" name="T15"/>
                </a:gdLst>
                <a:ahLst/>
                <a:cxnLst>
                  <a:cxn ang="T8">
                    <a:pos x="T0" y="T1"/>
                  </a:cxn>
                  <a:cxn ang="T9">
                    <a:pos x="T2" y="T3"/>
                  </a:cxn>
                  <a:cxn ang="T10">
                    <a:pos x="T4" y="T5"/>
                  </a:cxn>
                  <a:cxn ang="T11">
                    <a:pos x="T6" y="T7"/>
                  </a:cxn>
                </a:cxnLst>
                <a:rect b="T15" l="T12" r="T14" t="T13"/>
                <a:pathLst>
                  <a:path h="3" w="2">
                    <a:moveTo>
                      <a:pt x="0" y="2"/>
                    </a:moveTo>
                    <a:lnTo>
                      <a:pt x="2" y="0"/>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2" name="Freeform 1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7" y="2241"/>
                <a:ext cx="24" cy="20"/>
              </a:xfrm>
              <a:custGeom>
                <a:avLst/>
                <a:gdLst>
                  <a:gd fmla="*/ 17 w 24" name="T0"/>
                  <a:gd fmla="*/ 1 h 20" name="T1"/>
                  <a:gd fmla="*/ 24 w 24" name="T2"/>
                  <a:gd fmla="*/ 2 h 20" name="T3"/>
                  <a:gd fmla="*/ 24 w 24" name="T4"/>
                  <a:gd fmla="*/ 12 h 20" name="T5"/>
                  <a:gd fmla="*/ 22 w 24" name="T6"/>
                  <a:gd fmla="*/ 19 h 20" name="T7"/>
                  <a:gd fmla="*/ 12 w 24" name="T8"/>
                  <a:gd fmla="*/ 20 h 20" name="T9"/>
                  <a:gd fmla="*/ 6 w 24" name="T10"/>
                  <a:gd fmla="*/ 19 h 20" name="T11"/>
                  <a:gd fmla="*/ 0 w 24" name="T12"/>
                  <a:gd fmla="*/ 16 h 20" name="T13"/>
                  <a:gd fmla="*/ 0 w 24" name="T14"/>
                  <a:gd fmla="*/ 14 h 20" name="T15"/>
                  <a:gd fmla="*/ 8 w 24" name="T16"/>
                  <a:gd fmla="*/ 13 h 20" name="T17"/>
                  <a:gd fmla="*/ 15 w 24" name="T18"/>
                  <a:gd fmla="*/ 14 h 20" name="T19"/>
                  <a:gd fmla="*/ 17 w 24" name="T20"/>
                  <a:gd fmla="*/ 11 h 20" name="T21"/>
                  <a:gd fmla="*/ 13 w 24" name="T22"/>
                  <a:gd fmla="*/ 10 h 20" name="T23"/>
                  <a:gd fmla="*/ 13 w 24" name="T24"/>
                  <a:gd fmla="*/ 6 h 20" name="T25"/>
                  <a:gd fmla="*/ 9 w 24" name="T26"/>
                  <a:gd fmla="*/ 5 h 20" name="T27"/>
                  <a:gd fmla="*/ 8 w 24" name="T28"/>
                  <a:gd fmla="*/ 2 h 20" name="T29"/>
                  <a:gd fmla="*/ 13 w 24" name="T30"/>
                  <a:gd fmla="*/ 0 h 20" name="T31"/>
                  <a:gd fmla="*/ 17 w 24" name="T32"/>
                  <a:gd fmla="*/ 1 h 20"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24" name="T51"/>
                  <a:gd fmla="*/ 0 h 20" name="T52"/>
                  <a:gd fmla="*/ 24 w 24" name="T53"/>
                  <a:gd fmla="*/ 20 h 20"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20" w="24">
                    <a:moveTo>
                      <a:pt x="17" y="1"/>
                    </a:moveTo>
                    <a:lnTo>
                      <a:pt x="24" y="2"/>
                    </a:lnTo>
                    <a:lnTo>
                      <a:pt x="24" y="12"/>
                    </a:lnTo>
                    <a:lnTo>
                      <a:pt x="22" y="19"/>
                    </a:lnTo>
                    <a:lnTo>
                      <a:pt x="12" y="20"/>
                    </a:lnTo>
                    <a:lnTo>
                      <a:pt x="6" y="19"/>
                    </a:lnTo>
                    <a:lnTo>
                      <a:pt x="0" y="16"/>
                    </a:lnTo>
                    <a:lnTo>
                      <a:pt x="0" y="14"/>
                    </a:lnTo>
                    <a:lnTo>
                      <a:pt x="8" y="13"/>
                    </a:lnTo>
                    <a:lnTo>
                      <a:pt x="15" y="14"/>
                    </a:lnTo>
                    <a:lnTo>
                      <a:pt x="17" y="11"/>
                    </a:lnTo>
                    <a:lnTo>
                      <a:pt x="13" y="10"/>
                    </a:lnTo>
                    <a:lnTo>
                      <a:pt x="13" y="6"/>
                    </a:lnTo>
                    <a:lnTo>
                      <a:pt x="9" y="5"/>
                    </a:lnTo>
                    <a:lnTo>
                      <a:pt x="8" y="2"/>
                    </a:lnTo>
                    <a:lnTo>
                      <a:pt x="13" y="0"/>
                    </a:lnTo>
                    <a:lnTo>
                      <a:pt x="17"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3" name="Freeform 1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39" y="2241"/>
                <a:ext cx="32" cy="23"/>
              </a:xfrm>
              <a:custGeom>
                <a:avLst/>
                <a:gdLst>
                  <a:gd fmla="*/ 1 w 32" name="T0"/>
                  <a:gd fmla="*/ 22 h 23" name="T1"/>
                  <a:gd fmla="*/ 0 w 32" name="T2"/>
                  <a:gd fmla="*/ 19 h 23" name="T3"/>
                  <a:gd fmla="*/ 2 w 32" name="T4"/>
                  <a:gd fmla="*/ 12 h 23" name="T5"/>
                  <a:gd fmla="*/ 2 w 32" name="T6"/>
                  <a:gd fmla="*/ 2 h 23" name="T7"/>
                  <a:gd fmla="*/ 3 w 32" name="T8"/>
                  <a:gd fmla="*/ 0 h 23" name="T9"/>
                  <a:gd fmla="*/ 12 w 32" name="T10"/>
                  <a:gd fmla="*/ 1 h 23" name="T11"/>
                  <a:gd fmla="*/ 20 w 32" name="T12"/>
                  <a:gd fmla="*/ 7 h 23" name="T13"/>
                  <a:gd fmla="*/ 26 w 32" name="T14"/>
                  <a:gd fmla="*/ 7 h 23" name="T15"/>
                  <a:gd fmla="*/ 31 w 32" name="T16"/>
                  <a:gd fmla="*/ 13 h 23" name="T17"/>
                  <a:gd fmla="*/ 32 w 32" name="T18"/>
                  <a:gd fmla="*/ 16 h 23" name="T19"/>
                  <a:gd fmla="*/ 29 w 32" name="T20"/>
                  <a:gd fmla="*/ 19 h 23" name="T21"/>
                  <a:gd fmla="*/ 25 w 32" name="T22"/>
                  <a:gd fmla="*/ 17 h 23" name="T23"/>
                  <a:gd fmla="*/ 18 w 32" name="T24"/>
                  <a:gd fmla="*/ 17 h 23" name="T25"/>
                  <a:gd fmla="*/ 10 w 32" name="T26"/>
                  <a:gd fmla="*/ 16 h 23" name="T27"/>
                  <a:gd fmla="*/ 9 w 32" name="T28"/>
                  <a:gd fmla="*/ 19 h 23" name="T29"/>
                  <a:gd fmla="*/ 3 w 32" name="T30"/>
                  <a:gd fmla="*/ 23 h 23" name="T31"/>
                  <a:gd fmla="*/ 1 w 32" name="T32"/>
                  <a:gd fmla="*/ 22 h 23"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32" name="T51"/>
                  <a:gd fmla="*/ 0 h 23" name="T52"/>
                  <a:gd fmla="*/ 32 w 32" name="T53"/>
                  <a:gd fmla="*/ 23 h 23"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23" w="32">
                    <a:moveTo>
                      <a:pt x="1" y="22"/>
                    </a:moveTo>
                    <a:lnTo>
                      <a:pt x="0" y="19"/>
                    </a:lnTo>
                    <a:lnTo>
                      <a:pt x="2" y="12"/>
                    </a:lnTo>
                    <a:lnTo>
                      <a:pt x="2" y="2"/>
                    </a:lnTo>
                    <a:lnTo>
                      <a:pt x="3" y="0"/>
                    </a:lnTo>
                    <a:lnTo>
                      <a:pt x="12" y="1"/>
                    </a:lnTo>
                    <a:lnTo>
                      <a:pt x="20" y="7"/>
                    </a:lnTo>
                    <a:lnTo>
                      <a:pt x="26" y="7"/>
                    </a:lnTo>
                    <a:lnTo>
                      <a:pt x="31" y="13"/>
                    </a:lnTo>
                    <a:lnTo>
                      <a:pt x="32" y="16"/>
                    </a:lnTo>
                    <a:lnTo>
                      <a:pt x="29" y="19"/>
                    </a:lnTo>
                    <a:lnTo>
                      <a:pt x="25" y="17"/>
                    </a:lnTo>
                    <a:lnTo>
                      <a:pt x="18" y="17"/>
                    </a:lnTo>
                    <a:lnTo>
                      <a:pt x="10" y="16"/>
                    </a:lnTo>
                    <a:lnTo>
                      <a:pt x="9" y="19"/>
                    </a:lnTo>
                    <a:lnTo>
                      <a:pt x="3" y="23"/>
                    </a:lnTo>
                    <a:lnTo>
                      <a:pt x="1" y="2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4" name="Freeform 1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54" y="2260"/>
                <a:ext cx="41" cy="44"/>
              </a:xfrm>
              <a:custGeom>
                <a:avLst/>
                <a:gdLst>
                  <a:gd fmla="*/ 21 w 41" name="T0"/>
                  <a:gd fmla="*/ 44 h 44" name="T1"/>
                  <a:gd fmla="*/ 4 w 41" name="T2"/>
                  <a:gd fmla="*/ 41 h 44" name="T3"/>
                  <a:gd fmla="*/ 0 w 41" name="T4"/>
                  <a:gd fmla="*/ 36 h 44" name="T5"/>
                  <a:gd fmla="*/ 3 w 41" name="T6"/>
                  <a:gd fmla="*/ 22 h 44" name="T7"/>
                  <a:gd fmla="*/ 16 w 41" name="T8"/>
                  <a:gd fmla="*/ 22 h 44" name="T9"/>
                  <a:gd fmla="*/ 20 w 41" name="T10"/>
                  <a:gd fmla="*/ 20 h 44" name="T11"/>
                  <a:gd fmla="*/ 20 w 41" name="T12"/>
                  <a:gd fmla="*/ 16 h 44" name="T13"/>
                  <a:gd fmla="*/ 12 w 41" name="T14"/>
                  <a:gd fmla="*/ 9 h 44" name="T15"/>
                  <a:gd fmla="*/ 16 w 41" name="T16"/>
                  <a:gd fmla="*/ 6 h 44" name="T17"/>
                  <a:gd fmla="*/ 16 w 41" name="T18"/>
                  <a:gd fmla="*/ 0 h 44" name="T19"/>
                  <a:gd fmla="*/ 26 w 41" name="T20"/>
                  <a:gd fmla="*/ 0 h 44" name="T21"/>
                  <a:gd fmla="*/ 30 w 41" name="T22"/>
                  <a:gd fmla="*/ 2 h 44" name="T23"/>
                  <a:gd fmla="*/ 29 w 41" name="T24"/>
                  <a:gd fmla="*/ 18 h 44" name="T25"/>
                  <a:gd fmla="*/ 33 w 41" name="T26"/>
                  <a:gd fmla="*/ 21 h 44" name="T27"/>
                  <a:gd fmla="*/ 41 w 41" name="T28"/>
                  <a:gd fmla="*/ 25 h 44" name="T29"/>
                  <a:gd fmla="*/ 40 w 41" name="T30"/>
                  <a:gd fmla="*/ 25 h 44" name="T31"/>
                  <a:gd fmla="*/ 38 w 41" name="T32"/>
                  <a:gd fmla="*/ 29 h 44" name="T33"/>
                  <a:gd fmla="*/ 25 w 41" name="T34"/>
                  <a:gd fmla="*/ 39 h 44" name="T35"/>
                  <a:gd fmla="*/ 21 w 41" name="T36"/>
                  <a:gd fmla="*/ 44 h 44"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41" name="T57"/>
                  <a:gd fmla="*/ 0 h 44" name="T58"/>
                  <a:gd fmla="*/ 41 w 41" name="T59"/>
                  <a:gd fmla="*/ 44 h 44"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44" w="41">
                    <a:moveTo>
                      <a:pt x="21" y="44"/>
                    </a:moveTo>
                    <a:lnTo>
                      <a:pt x="4" y="41"/>
                    </a:lnTo>
                    <a:lnTo>
                      <a:pt x="0" y="36"/>
                    </a:lnTo>
                    <a:lnTo>
                      <a:pt x="3" y="22"/>
                    </a:lnTo>
                    <a:lnTo>
                      <a:pt x="16" y="22"/>
                    </a:lnTo>
                    <a:lnTo>
                      <a:pt x="20" y="20"/>
                    </a:lnTo>
                    <a:lnTo>
                      <a:pt x="20" y="16"/>
                    </a:lnTo>
                    <a:lnTo>
                      <a:pt x="12" y="9"/>
                    </a:lnTo>
                    <a:lnTo>
                      <a:pt x="16" y="6"/>
                    </a:lnTo>
                    <a:lnTo>
                      <a:pt x="16" y="0"/>
                    </a:lnTo>
                    <a:lnTo>
                      <a:pt x="26" y="0"/>
                    </a:lnTo>
                    <a:lnTo>
                      <a:pt x="30" y="2"/>
                    </a:lnTo>
                    <a:lnTo>
                      <a:pt x="29" y="18"/>
                    </a:lnTo>
                    <a:lnTo>
                      <a:pt x="33" y="21"/>
                    </a:lnTo>
                    <a:lnTo>
                      <a:pt x="41" y="25"/>
                    </a:lnTo>
                    <a:lnTo>
                      <a:pt x="40" y="25"/>
                    </a:lnTo>
                    <a:lnTo>
                      <a:pt x="38" y="29"/>
                    </a:lnTo>
                    <a:lnTo>
                      <a:pt x="25" y="39"/>
                    </a:lnTo>
                    <a:lnTo>
                      <a:pt x="21" y="4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5" name="Freeform 1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1924" y="2099"/>
                <a:ext cx="283" cy="197"/>
              </a:xfrm>
              <a:custGeom>
                <a:avLst/>
                <a:gdLst>
                  <a:gd fmla="*/ 246 w 283" name="T0"/>
                  <a:gd fmla="*/ 161 h 197" name="T1"/>
                  <a:gd fmla="*/ 250 w 283" name="T2"/>
                  <a:gd fmla="*/ 177 h 197" name="T3"/>
                  <a:gd fmla="*/ 233 w 283" name="T4"/>
                  <a:gd fmla="*/ 183 h 197" name="T5"/>
                  <a:gd fmla="*/ 220 w 283" name="T6"/>
                  <a:gd fmla="*/ 184 h 197" name="T7"/>
                  <a:gd fmla="*/ 207 w 283" name="T8"/>
                  <a:gd fmla="*/ 179 h 197" name="T9"/>
                  <a:gd fmla="*/ 185 w 283" name="T10"/>
                  <a:gd fmla="*/ 184 h 197" name="T11"/>
                  <a:gd fmla="*/ 173 w 283" name="T12"/>
                  <a:gd fmla="*/ 181 h 197" name="T13"/>
                  <a:gd fmla="*/ 158 w 283" name="T14"/>
                  <a:gd fmla="*/ 174 h 197" name="T15"/>
                  <a:gd fmla="*/ 146 w 283" name="T16"/>
                  <a:gd fmla="*/ 166 h 197" name="T17"/>
                  <a:gd fmla="*/ 130 w 283" name="T18"/>
                  <a:gd fmla="*/ 159 h 197" name="T19"/>
                  <a:gd fmla="*/ 119 w 283" name="T20"/>
                  <a:gd fmla="*/ 150 h 197" name="T21"/>
                  <a:gd fmla="*/ 109 w 283" name="T22"/>
                  <a:gd fmla="*/ 142 h 197" name="T23"/>
                  <a:gd fmla="*/ 110 w 283" name="T24"/>
                  <a:gd fmla="*/ 126 h 197" name="T25"/>
                  <a:gd fmla="*/ 96 w 283" name="T26"/>
                  <a:gd fmla="*/ 104 h 197" name="T27"/>
                  <a:gd fmla="*/ 86 w 283" name="T28"/>
                  <a:gd fmla="*/ 92 h 197" name="T29"/>
                  <a:gd fmla="*/ 78 w 283" name="T30"/>
                  <a:gd fmla="*/ 82 h 197" name="T31"/>
                  <a:gd fmla="*/ 75 w 283" name="T32"/>
                  <a:gd fmla="*/ 72 h 197" name="T33"/>
                  <a:gd fmla="*/ 62 w 283" name="T34"/>
                  <a:gd fmla="*/ 60 h 197" name="T35"/>
                  <a:gd fmla="*/ 50 w 283" name="T36"/>
                  <a:gd fmla="*/ 46 h 197" name="T37"/>
                  <a:gd fmla="*/ 41 w 283" name="T38"/>
                  <a:gd fmla="*/ 31 h 197" name="T39"/>
                  <a:gd fmla="*/ 37 w 283" name="T40"/>
                  <a:gd fmla="*/ 16 h 197" name="T41"/>
                  <a:gd fmla="*/ 31 w 283" name="T42"/>
                  <a:gd fmla="*/ 12 h 197" name="T43"/>
                  <a:gd fmla="*/ 22 w 283" name="T44"/>
                  <a:gd fmla="*/ 11 h 197" name="T45"/>
                  <a:gd fmla="*/ 39 w 283" name="T46"/>
                  <a:gd fmla="*/ 47 h 197" name="T47"/>
                  <a:gd fmla="*/ 43 w 283" name="T48"/>
                  <a:gd fmla="*/ 58 h 197" name="T49"/>
                  <a:gd fmla="*/ 57 w 283" name="T50"/>
                  <a:gd fmla="*/ 82 h 197" name="T51"/>
                  <a:gd fmla="*/ 65 w 283" name="T52"/>
                  <a:gd fmla="*/ 96 h 197" name="T53"/>
                  <a:gd fmla="*/ 71 w 283" name="T54"/>
                  <a:gd fmla="*/ 110 h 197" name="T55"/>
                  <a:gd fmla="*/ 57 w 283" name="T56"/>
                  <a:gd fmla="*/ 97 h 197" name="T57"/>
                  <a:gd fmla="*/ 47 w 283" name="T58"/>
                  <a:gd fmla="*/ 79 h 197" name="T59"/>
                  <a:gd fmla="*/ 31 w 283" name="T60"/>
                  <a:gd fmla="*/ 67 h 197" name="T61"/>
                  <a:gd fmla="*/ 22 w 283" name="T62"/>
                  <a:gd fmla="*/ 58 h 197" name="T63"/>
                  <a:gd fmla="*/ 29 w 283" name="T64"/>
                  <a:gd fmla="*/ 50 h 197" name="T65"/>
                  <a:gd fmla="*/ 19 w 283" name="T66"/>
                  <a:gd fmla="*/ 36 h 197" name="T67"/>
                  <a:gd fmla="*/ 4 w 283" name="T68"/>
                  <a:gd fmla="*/ 15 h 197" name="T69"/>
                  <a:gd fmla="*/ 6 w 283" name="T70"/>
                  <a:gd fmla="*/ 1 h 197" name="T71"/>
                  <a:gd fmla="*/ 49 w 283" name="T72"/>
                  <a:gd fmla="*/ 16 h 197" name="T73"/>
                  <a:gd fmla="*/ 83 w 283" name="T74"/>
                  <a:gd fmla="*/ 15 h 197" name="T75"/>
                  <a:gd fmla="*/ 102 w 283" name="T76"/>
                  <a:gd fmla="*/ 11 h 197" name="T77"/>
                  <a:gd fmla="*/ 118 w 283" name="T78"/>
                  <a:gd fmla="*/ 24 h 197" name="T79"/>
                  <a:gd fmla="*/ 132 w 283" name="T80"/>
                  <a:gd fmla="*/ 43 h 197" name="T81"/>
                  <a:gd fmla="*/ 139 w 283" name="T82"/>
                  <a:gd fmla="*/ 31 h 197" name="T83"/>
                  <a:gd fmla="*/ 166 w 283" name="T84"/>
                  <a:gd fmla="*/ 66 h 197" name="T85"/>
                  <a:gd fmla="*/ 185 w 283" name="T86"/>
                  <a:gd fmla="*/ 81 h 197" name="T87"/>
                  <a:gd fmla="*/ 179 w 283" name="T88"/>
                  <a:gd fmla="*/ 114 h 197" name="T89"/>
                  <a:gd fmla="*/ 191 w 283" name="T90"/>
                  <a:gd fmla="*/ 142 h 197" name="T91"/>
                  <a:gd fmla="*/ 201 w 283" name="T92"/>
                  <a:gd fmla="*/ 154 h 197" name="T93"/>
                  <a:gd fmla="*/ 213 w 283" name="T94"/>
                  <a:gd fmla="*/ 160 h 197" name="T95"/>
                  <a:gd fmla="*/ 241 w 283" name="T96"/>
                  <a:gd fmla="*/ 156 h 197" name="T97"/>
                  <a:gd fmla="*/ 249 w 283" name="T98"/>
                  <a:gd fmla="*/ 134 h 197" name="T99"/>
                  <a:gd fmla="*/ 264 w 283" name="T100"/>
                  <a:gd fmla="*/ 124 h 197" name="T101"/>
                  <a:gd fmla="*/ 279 w 283" name="T102"/>
                  <a:gd fmla="*/ 125 h 197" name="T103"/>
                  <a:gd fmla="*/ 275 w 283" name="T104"/>
                  <a:gd fmla="*/ 142 h 197" name="T105"/>
                  <a:gd fmla="*/ 273 w 283" name="T106"/>
                  <a:gd fmla="*/ 159 h 197"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w 283" name="T162"/>
                  <a:gd fmla="*/ 0 h 197" name="T163"/>
                  <a:gd fmla="*/ 283 w 283" name="T164"/>
                  <a:gd fmla="*/ 197 h 197" name="T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b="T165" l="T162" r="T164" t="T163"/>
                <a:pathLst>
                  <a:path h="197" w="283">
                    <a:moveTo>
                      <a:pt x="261" y="164"/>
                    </a:moveTo>
                    <a:lnTo>
                      <a:pt x="256" y="161"/>
                    </a:lnTo>
                    <a:lnTo>
                      <a:pt x="246" y="161"/>
                    </a:lnTo>
                    <a:lnTo>
                      <a:pt x="246" y="168"/>
                    </a:lnTo>
                    <a:lnTo>
                      <a:pt x="243" y="170"/>
                    </a:lnTo>
                    <a:lnTo>
                      <a:pt x="250" y="177"/>
                    </a:lnTo>
                    <a:lnTo>
                      <a:pt x="250" y="181"/>
                    </a:lnTo>
                    <a:lnTo>
                      <a:pt x="246" y="183"/>
                    </a:lnTo>
                    <a:lnTo>
                      <a:pt x="233" y="183"/>
                    </a:lnTo>
                    <a:lnTo>
                      <a:pt x="230" y="197"/>
                    </a:lnTo>
                    <a:lnTo>
                      <a:pt x="221" y="188"/>
                    </a:lnTo>
                    <a:lnTo>
                      <a:pt x="220" y="184"/>
                    </a:lnTo>
                    <a:lnTo>
                      <a:pt x="212" y="182"/>
                    </a:lnTo>
                    <a:lnTo>
                      <a:pt x="210" y="179"/>
                    </a:lnTo>
                    <a:lnTo>
                      <a:pt x="207" y="179"/>
                    </a:lnTo>
                    <a:lnTo>
                      <a:pt x="197" y="185"/>
                    </a:lnTo>
                    <a:lnTo>
                      <a:pt x="188" y="187"/>
                    </a:lnTo>
                    <a:lnTo>
                      <a:pt x="185" y="184"/>
                    </a:lnTo>
                    <a:lnTo>
                      <a:pt x="180" y="184"/>
                    </a:lnTo>
                    <a:lnTo>
                      <a:pt x="176" y="181"/>
                    </a:lnTo>
                    <a:lnTo>
                      <a:pt x="173" y="181"/>
                    </a:lnTo>
                    <a:lnTo>
                      <a:pt x="167" y="177"/>
                    </a:lnTo>
                    <a:lnTo>
                      <a:pt x="160" y="176"/>
                    </a:lnTo>
                    <a:lnTo>
                      <a:pt x="158" y="174"/>
                    </a:lnTo>
                    <a:lnTo>
                      <a:pt x="154" y="173"/>
                    </a:lnTo>
                    <a:lnTo>
                      <a:pt x="151" y="170"/>
                    </a:lnTo>
                    <a:lnTo>
                      <a:pt x="146" y="166"/>
                    </a:lnTo>
                    <a:lnTo>
                      <a:pt x="141" y="163"/>
                    </a:lnTo>
                    <a:lnTo>
                      <a:pt x="136" y="162"/>
                    </a:lnTo>
                    <a:lnTo>
                      <a:pt x="130" y="159"/>
                    </a:lnTo>
                    <a:lnTo>
                      <a:pt x="125" y="158"/>
                    </a:lnTo>
                    <a:lnTo>
                      <a:pt x="123" y="152"/>
                    </a:lnTo>
                    <a:lnTo>
                      <a:pt x="119" y="150"/>
                    </a:lnTo>
                    <a:lnTo>
                      <a:pt x="115" y="148"/>
                    </a:lnTo>
                    <a:lnTo>
                      <a:pt x="109" y="145"/>
                    </a:lnTo>
                    <a:lnTo>
                      <a:pt x="109" y="142"/>
                    </a:lnTo>
                    <a:lnTo>
                      <a:pt x="107" y="139"/>
                    </a:lnTo>
                    <a:lnTo>
                      <a:pt x="109" y="135"/>
                    </a:lnTo>
                    <a:lnTo>
                      <a:pt x="110" y="126"/>
                    </a:lnTo>
                    <a:lnTo>
                      <a:pt x="106" y="118"/>
                    </a:lnTo>
                    <a:lnTo>
                      <a:pt x="106" y="114"/>
                    </a:lnTo>
                    <a:lnTo>
                      <a:pt x="96" y="104"/>
                    </a:lnTo>
                    <a:lnTo>
                      <a:pt x="93" y="98"/>
                    </a:lnTo>
                    <a:lnTo>
                      <a:pt x="91" y="97"/>
                    </a:lnTo>
                    <a:lnTo>
                      <a:pt x="86" y="92"/>
                    </a:lnTo>
                    <a:lnTo>
                      <a:pt x="85" y="87"/>
                    </a:lnTo>
                    <a:lnTo>
                      <a:pt x="82" y="84"/>
                    </a:lnTo>
                    <a:lnTo>
                      <a:pt x="78" y="82"/>
                    </a:lnTo>
                    <a:lnTo>
                      <a:pt x="72" y="79"/>
                    </a:lnTo>
                    <a:lnTo>
                      <a:pt x="73" y="75"/>
                    </a:lnTo>
                    <a:lnTo>
                      <a:pt x="75" y="72"/>
                    </a:lnTo>
                    <a:lnTo>
                      <a:pt x="71" y="68"/>
                    </a:lnTo>
                    <a:lnTo>
                      <a:pt x="68" y="68"/>
                    </a:lnTo>
                    <a:lnTo>
                      <a:pt x="62" y="60"/>
                    </a:lnTo>
                    <a:lnTo>
                      <a:pt x="61" y="55"/>
                    </a:lnTo>
                    <a:lnTo>
                      <a:pt x="55" y="53"/>
                    </a:lnTo>
                    <a:lnTo>
                      <a:pt x="50" y="46"/>
                    </a:lnTo>
                    <a:lnTo>
                      <a:pt x="47" y="44"/>
                    </a:lnTo>
                    <a:lnTo>
                      <a:pt x="43" y="37"/>
                    </a:lnTo>
                    <a:lnTo>
                      <a:pt x="41" y="31"/>
                    </a:lnTo>
                    <a:lnTo>
                      <a:pt x="37" y="27"/>
                    </a:lnTo>
                    <a:lnTo>
                      <a:pt x="39" y="22"/>
                    </a:lnTo>
                    <a:lnTo>
                      <a:pt x="37" y="16"/>
                    </a:lnTo>
                    <a:lnTo>
                      <a:pt x="34" y="16"/>
                    </a:lnTo>
                    <a:lnTo>
                      <a:pt x="33" y="12"/>
                    </a:lnTo>
                    <a:lnTo>
                      <a:pt x="31" y="12"/>
                    </a:lnTo>
                    <a:lnTo>
                      <a:pt x="27" y="13"/>
                    </a:lnTo>
                    <a:lnTo>
                      <a:pt x="24" y="10"/>
                    </a:lnTo>
                    <a:lnTo>
                      <a:pt x="22" y="11"/>
                    </a:lnTo>
                    <a:lnTo>
                      <a:pt x="24" y="28"/>
                    </a:lnTo>
                    <a:lnTo>
                      <a:pt x="25" y="31"/>
                    </a:lnTo>
                    <a:lnTo>
                      <a:pt x="39" y="47"/>
                    </a:lnTo>
                    <a:lnTo>
                      <a:pt x="39" y="50"/>
                    </a:lnTo>
                    <a:lnTo>
                      <a:pt x="43" y="55"/>
                    </a:lnTo>
                    <a:lnTo>
                      <a:pt x="43" y="58"/>
                    </a:lnTo>
                    <a:lnTo>
                      <a:pt x="53" y="70"/>
                    </a:lnTo>
                    <a:lnTo>
                      <a:pt x="56" y="79"/>
                    </a:lnTo>
                    <a:lnTo>
                      <a:pt x="57" y="82"/>
                    </a:lnTo>
                    <a:lnTo>
                      <a:pt x="60" y="87"/>
                    </a:lnTo>
                    <a:lnTo>
                      <a:pt x="62" y="93"/>
                    </a:lnTo>
                    <a:lnTo>
                      <a:pt x="65" y="96"/>
                    </a:lnTo>
                    <a:lnTo>
                      <a:pt x="69" y="100"/>
                    </a:lnTo>
                    <a:lnTo>
                      <a:pt x="71" y="105"/>
                    </a:lnTo>
                    <a:lnTo>
                      <a:pt x="71" y="110"/>
                    </a:lnTo>
                    <a:lnTo>
                      <a:pt x="66" y="111"/>
                    </a:lnTo>
                    <a:lnTo>
                      <a:pt x="65" y="104"/>
                    </a:lnTo>
                    <a:lnTo>
                      <a:pt x="57" y="97"/>
                    </a:lnTo>
                    <a:lnTo>
                      <a:pt x="54" y="95"/>
                    </a:lnTo>
                    <a:lnTo>
                      <a:pt x="49" y="89"/>
                    </a:lnTo>
                    <a:lnTo>
                      <a:pt x="47" y="79"/>
                    </a:lnTo>
                    <a:lnTo>
                      <a:pt x="43" y="74"/>
                    </a:lnTo>
                    <a:lnTo>
                      <a:pt x="37" y="69"/>
                    </a:lnTo>
                    <a:lnTo>
                      <a:pt x="31" y="67"/>
                    </a:lnTo>
                    <a:lnTo>
                      <a:pt x="22" y="60"/>
                    </a:lnTo>
                    <a:lnTo>
                      <a:pt x="22" y="59"/>
                    </a:lnTo>
                    <a:lnTo>
                      <a:pt x="22" y="58"/>
                    </a:lnTo>
                    <a:lnTo>
                      <a:pt x="23" y="58"/>
                    </a:lnTo>
                    <a:lnTo>
                      <a:pt x="29" y="58"/>
                    </a:lnTo>
                    <a:lnTo>
                      <a:pt x="29" y="50"/>
                    </a:lnTo>
                    <a:lnTo>
                      <a:pt x="29" y="46"/>
                    </a:lnTo>
                    <a:lnTo>
                      <a:pt x="21" y="37"/>
                    </a:lnTo>
                    <a:lnTo>
                      <a:pt x="19" y="36"/>
                    </a:lnTo>
                    <a:lnTo>
                      <a:pt x="15" y="31"/>
                    </a:lnTo>
                    <a:lnTo>
                      <a:pt x="14" y="26"/>
                    </a:lnTo>
                    <a:lnTo>
                      <a:pt x="4" y="15"/>
                    </a:lnTo>
                    <a:lnTo>
                      <a:pt x="1" y="7"/>
                    </a:lnTo>
                    <a:lnTo>
                      <a:pt x="0" y="3"/>
                    </a:lnTo>
                    <a:lnTo>
                      <a:pt x="6" y="1"/>
                    </a:lnTo>
                    <a:lnTo>
                      <a:pt x="22" y="0"/>
                    </a:lnTo>
                    <a:lnTo>
                      <a:pt x="37" y="7"/>
                    </a:lnTo>
                    <a:lnTo>
                      <a:pt x="49" y="16"/>
                    </a:lnTo>
                    <a:lnTo>
                      <a:pt x="55" y="17"/>
                    </a:lnTo>
                    <a:lnTo>
                      <a:pt x="74" y="17"/>
                    </a:lnTo>
                    <a:lnTo>
                      <a:pt x="83" y="15"/>
                    </a:lnTo>
                    <a:lnTo>
                      <a:pt x="85" y="9"/>
                    </a:lnTo>
                    <a:lnTo>
                      <a:pt x="93" y="9"/>
                    </a:lnTo>
                    <a:lnTo>
                      <a:pt x="102" y="11"/>
                    </a:lnTo>
                    <a:lnTo>
                      <a:pt x="111" y="20"/>
                    </a:lnTo>
                    <a:lnTo>
                      <a:pt x="114" y="20"/>
                    </a:lnTo>
                    <a:lnTo>
                      <a:pt x="118" y="24"/>
                    </a:lnTo>
                    <a:lnTo>
                      <a:pt x="118" y="33"/>
                    </a:lnTo>
                    <a:lnTo>
                      <a:pt x="125" y="40"/>
                    </a:lnTo>
                    <a:lnTo>
                      <a:pt x="132" y="43"/>
                    </a:lnTo>
                    <a:lnTo>
                      <a:pt x="134" y="41"/>
                    </a:lnTo>
                    <a:lnTo>
                      <a:pt x="133" y="36"/>
                    </a:lnTo>
                    <a:lnTo>
                      <a:pt x="139" y="31"/>
                    </a:lnTo>
                    <a:lnTo>
                      <a:pt x="152" y="39"/>
                    </a:lnTo>
                    <a:lnTo>
                      <a:pt x="164" y="60"/>
                    </a:lnTo>
                    <a:lnTo>
                      <a:pt x="166" y="66"/>
                    </a:lnTo>
                    <a:lnTo>
                      <a:pt x="176" y="75"/>
                    </a:lnTo>
                    <a:lnTo>
                      <a:pt x="185" y="77"/>
                    </a:lnTo>
                    <a:lnTo>
                      <a:pt x="185" y="81"/>
                    </a:lnTo>
                    <a:lnTo>
                      <a:pt x="180" y="91"/>
                    </a:lnTo>
                    <a:lnTo>
                      <a:pt x="179" y="104"/>
                    </a:lnTo>
                    <a:lnTo>
                      <a:pt x="179" y="114"/>
                    </a:lnTo>
                    <a:lnTo>
                      <a:pt x="183" y="125"/>
                    </a:lnTo>
                    <a:lnTo>
                      <a:pt x="187" y="134"/>
                    </a:lnTo>
                    <a:lnTo>
                      <a:pt x="191" y="142"/>
                    </a:lnTo>
                    <a:lnTo>
                      <a:pt x="195" y="147"/>
                    </a:lnTo>
                    <a:lnTo>
                      <a:pt x="196" y="152"/>
                    </a:lnTo>
                    <a:lnTo>
                      <a:pt x="201" y="154"/>
                    </a:lnTo>
                    <a:lnTo>
                      <a:pt x="204" y="156"/>
                    </a:lnTo>
                    <a:lnTo>
                      <a:pt x="206" y="156"/>
                    </a:lnTo>
                    <a:lnTo>
                      <a:pt x="213" y="160"/>
                    </a:lnTo>
                    <a:lnTo>
                      <a:pt x="220" y="159"/>
                    </a:lnTo>
                    <a:lnTo>
                      <a:pt x="224" y="160"/>
                    </a:lnTo>
                    <a:lnTo>
                      <a:pt x="241" y="156"/>
                    </a:lnTo>
                    <a:lnTo>
                      <a:pt x="242" y="152"/>
                    </a:lnTo>
                    <a:lnTo>
                      <a:pt x="248" y="145"/>
                    </a:lnTo>
                    <a:lnTo>
                      <a:pt x="249" y="134"/>
                    </a:lnTo>
                    <a:lnTo>
                      <a:pt x="253" y="127"/>
                    </a:lnTo>
                    <a:lnTo>
                      <a:pt x="258" y="129"/>
                    </a:lnTo>
                    <a:lnTo>
                      <a:pt x="264" y="124"/>
                    </a:lnTo>
                    <a:lnTo>
                      <a:pt x="272" y="124"/>
                    </a:lnTo>
                    <a:lnTo>
                      <a:pt x="275" y="125"/>
                    </a:lnTo>
                    <a:lnTo>
                      <a:pt x="279" y="125"/>
                    </a:lnTo>
                    <a:lnTo>
                      <a:pt x="283" y="129"/>
                    </a:lnTo>
                    <a:lnTo>
                      <a:pt x="279" y="134"/>
                    </a:lnTo>
                    <a:lnTo>
                      <a:pt x="275" y="142"/>
                    </a:lnTo>
                    <a:lnTo>
                      <a:pt x="276" y="153"/>
                    </a:lnTo>
                    <a:lnTo>
                      <a:pt x="275" y="155"/>
                    </a:lnTo>
                    <a:lnTo>
                      <a:pt x="273" y="159"/>
                    </a:lnTo>
                    <a:lnTo>
                      <a:pt x="264" y="158"/>
                    </a:lnTo>
                    <a:lnTo>
                      <a:pt x="261" y="16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6" name="Freeform 1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3" y="2315"/>
                <a:ext cx="3" cy="5"/>
              </a:xfrm>
              <a:custGeom>
                <a:avLst/>
                <a:gdLst>
                  <a:gd fmla="*/ 1 w 3" name="T0"/>
                  <a:gd fmla="*/ 2 h 5" name="T1"/>
                  <a:gd fmla="*/ 1 w 3" name="T2"/>
                  <a:gd fmla="*/ 1 h 5" name="T3"/>
                  <a:gd fmla="*/ 1 w 3" name="T4"/>
                  <a:gd fmla="*/ 0 h 5" name="T5"/>
                  <a:gd fmla="*/ 2 w 3" name="T6"/>
                  <a:gd fmla="*/ 0 h 5" name="T7"/>
                  <a:gd fmla="*/ 3 w 3" name="T8"/>
                  <a:gd fmla="*/ 0 h 5" name="T9"/>
                  <a:gd fmla="*/ 3 w 3" name="T10"/>
                  <a:gd fmla="*/ 1 h 5" name="T11"/>
                  <a:gd fmla="*/ 3 w 3" name="T12"/>
                  <a:gd fmla="*/ 2 h 5" name="T13"/>
                  <a:gd fmla="*/ 3 w 3" name="T14"/>
                  <a:gd fmla="*/ 3 h 5" name="T15"/>
                  <a:gd fmla="*/ 3 w 3" name="T16"/>
                  <a:gd fmla="*/ 2 h 5" name="T17"/>
                  <a:gd fmla="*/ 3 w 3" name="T18"/>
                  <a:gd fmla="*/ 3 h 5" name="T19"/>
                  <a:gd fmla="*/ 3 w 3" name="T20"/>
                  <a:gd fmla="*/ 4 h 5" name="T21"/>
                  <a:gd fmla="*/ 2 w 3" name="T22"/>
                  <a:gd fmla="*/ 5 h 5" name="T23"/>
                  <a:gd fmla="*/ 0 w 3" name="T24"/>
                  <a:gd fmla="*/ 5 h 5" name="T25"/>
                  <a:gd fmla="*/ 1 w 3" name="T26"/>
                  <a:gd fmla="*/ 4 h 5" name="T27"/>
                  <a:gd fmla="*/ 1 w 3" name="T28"/>
                  <a:gd fmla="*/ 2 h 5"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3" name="T45"/>
                  <a:gd fmla="*/ 0 h 5" name="T46"/>
                  <a:gd fmla="*/ 3 w 3" name="T47"/>
                  <a:gd fmla="*/ 5 h 5"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5" w="3">
                    <a:moveTo>
                      <a:pt x="1" y="2"/>
                    </a:moveTo>
                    <a:lnTo>
                      <a:pt x="1" y="1"/>
                    </a:lnTo>
                    <a:lnTo>
                      <a:pt x="1" y="0"/>
                    </a:lnTo>
                    <a:lnTo>
                      <a:pt x="2" y="0"/>
                    </a:lnTo>
                    <a:lnTo>
                      <a:pt x="3" y="0"/>
                    </a:lnTo>
                    <a:lnTo>
                      <a:pt x="3" y="1"/>
                    </a:lnTo>
                    <a:lnTo>
                      <a:pt x="3" y="2"/>
                    </a:lnTo>
                    <a:lnTo>
                      <a:pt x="3" y="3"/>
                    </a:lnTo>
                    <a:lnTo>
                      <a:pt x="3" y="2"/>
                    </a:lnTo>
                    <a:lnTo>
                      <a:pt x="3" y="3"/>
                    </a:lnTo>
                    <a:lnTo>
                      <a:pt x="3" y="4"/>
                    </a:lnTo>
                    <a:lnTo>
                      <a:pt x="2" y="5"/>
                    </a:lnTo>
                    <a:lnTo>
                      <a:pt x="0" y="5"/>
                    </a:lnTo>
                    <a:lnTo>
                      <a:pt x="1" y="4"/>
                    </a:lnTo>
                    <a:lnTo>
                      <a:pt x="1"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7" name="Freeform 1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98" y="2292"/>
                <a:ext cx="40" cy="45"/>
              </a:xfrm>
              <a:custGeom>
                <a:avLst/>
                <a:gdLst>
                  <a:gd fmla="*/ 40 w 40" name="T0"/>
                  <a:gd fmla="*/ 0 h 45" name="T1"/>
                  <a:gd fmla="*/ 40 w 40" name="T2"/>
                  <a:gd fmla="*/ 9 h 45" name="T3"/>
                  <a:gd fmla="*/ 37 w 40" name="T4"/>
                  <a:gd fmla="*/ 20 h 45" name="T5"/>
                  <a:gd fmla="*/ 37 w 40" name="T6"/>
                  <a:gd fmla="*/ 29 h 45" name="T7"/>
                  <a:gd fmla="*/ 38 w 40" name="T8"/>
                  <a:gd fmla="*/ 37 h 45" name="T9"/>
                  <a:gd fmla="*/ 37 w 40" name="T10"/>
                  <a:gd fmla="*/ 45 h 45" name="T11"/>
                  <a:gd fmla="*/ 33 w 40" name="T12"/>
                  <a:gd fmla="*/ 43 h 45" name="T13"/>
                  <a:gd fmla="*/ 26 w 40" name="T14"/>
                  <a:gd fmla="*/ 42 h 45" name="T15"/>
                  <a:gd fmla="*/ 17 w 40" name="T16"/>
                  <a:gd fmla="*/ 41 h 45" name="T17"/>
                  <a:gd fmla="*/ 12 w 40" name="T18"/>
                  <a:gd fmla="*/ 33 h 45" name="T19"/>
                  <a:gd fmla="*/ 6 w 40" name="T20"/>
                  <a:gd fmla="*/ 26 h 45" name="T21"/>
                  <a:gd fmla="*/ 0 w 40" name="T22"/>
                  <a:gd fmla="*/ 23 h 45" name="T23"/>
                  <a:gd fmla="*/ 1 w 40" name="T24"/>
                  <a:gd fmla="*/ 20 h 45" name="T25"/>
                  <a:gd fmla="*/ 5 w 40" name="T26"/>
                  <a:gd fmla="*/ 22 h 45" name="T27"/>
                  <a:gd fmla="*/ 7 w 40" name="T28"/>
                  <a:gd fmla="*/ 19 h 45" name="T29"/>
                  <a:gd fmla="*/ 7 w 40" name="T30"/>
                  <a:gd fmla="*/ 14 h 45" name="T31"/>
                  <a:gd fmla="*/ 15 w 40" name="T32"/>
                  <a:gd fmla="*/ 9 h 45" name="T33"/>
                  <a:gd fmla="*/ 19 w 40" name="T34"/>
                  <a:gd fmla="*/ 9 h 45" name="T35"/>
                  <a:gd fmla="*/ 25 w 40" name="T36"/>
                  <a:gd fmla="*/ 2 h 45" name="T37"/>
                  <a:gd fmla="*/ 33 w 40" name="T38"/>
                  <a:gd fmla="*/ 2 h 45" name="T39"/>
                  <a:gd fmla="*/ 40 w 40" name="T40"/>
                  <a:gd fmla="*/ 0 h 45"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40" name="T63"/>
                  <a:gd fmla="*/ 0 h 45" name="T64"/>
                  <a:gd fmla="*/ 40 w 40" name="T65"/>
                  <a:gd fmla="*/ 45 h 45"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45" w="40">
                    <a:moveTo>
                      <a:pt x="40" y="0"/>
                    </a:moveTo>
                    <a:lnTo>
                      <a:pt x="40" y="9"/>
                    </a:lnTo>
                    <a:lnTo>
                      <a:pt x="37" y="20"/>
                    </a:lnTo>
                    <a:lnTo>
                      <a:pt x="37" y="29"/>
                    </a:lnTo>
                    <a:lnTo>
                      <a:pt x="38" y="37"/>
                    </a:lnTo>
                    <a:lnTo>
                      <a:pt x="37" y="45"/>
                    </a:lnTo>
                    <a:lnTo>
                      <a:pt x="33" y="43"/>
                    </a:lnTo>
                    <a:lnTo>
                      <a:pt x="26" y="42"/>
                    </a:lnTo>
                    <a:lnTo>
                      <a:pt x="17" y="41"/>
                    </a:lnTo>
                    <a:lnTo>
                      <a:pt x="12" y="33"/>
                    </a:lnTo>
                    <a:lnTo>
                      <a:pt x="6" y="26"/>
                    </a:lnTo>
                    <a:lnTo>
                      <a:pt x="0" y="23"/>
                    </a:lnTo>
                    <a:lnTo>
                      <a:pt x="1" y="20"/>
                    </a:lnTo>
                    <a:lnTo>
                      <a:pt x="5" y="22"/>
                    </a:lnTo>
                    <a:lnTo>
                      <a:pt x="7" y="19"/>
                    </a:lnTo>
                    <a:lnTo>
                      <a:pt x="7" y="14"/>
                    </a:lnTo>
                    <a:lnTo>
                      <a:pt x="15" y="9"/>
                    </a:lnTo>
                    <a:lnTo>
                      <a:pt x="19" y="9"/>
                    </a:lnTo>
                    <a:lnTo>
                      <a:pt x="25" y="2"/>
                    </a:lnTo>
                    <a:lnTo>
                      <a:pt x="33" y="2"/>
                    </a:lnTo>
                    <a:lnTo>
                      <a:pt x="4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8" name="Freeform 1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15" y="2333"/>
                <a:ext cx="31" cy="28"/>
              </a:xfrm>
              <a:custGeom>
                <a:avLst/>
                <a:gdLst>
                  <a:gd fmla="*/ 0 w 31" name="T0"/>
                  <a:gd fmla="*/ 0 h 28" name="T1"/>
                  <a:gd fmla="*/ 9 w 31" name="T2"/>
                  <a:gd fmla="*/ 1 h 28" name="T3"/>
                  <a:gd fmla="*/ 16 w 31" name="T4"/>
                  <a:gd fmla="*/ 2 h 28" name="T5"/>
                  <a:gd fmla="*/ 20 w 31" name="T6"/>
                  <a:gd fmla="*/ 4 h 28" name="T7"/>
                  <a:gd fmla="*/ 31 w 31" name="T8"/>
                  <a:gd fmla="*/ 13 h 28" name="T9"/>
                  <a:gd fmla="*/ 31 w 31" name="T10"/>
                  <a:gd fmla="*/ 17 h 28" name="T11"/>
                  <a:gd fmla="*/ 28 w 31" name="T12"/>
                  <a:gd fmla="*/ 22 h 28" name="T13"/>
                  <a:gd fmla="*/ 28 w 31" name="T14"/>
                  <a:gd fmla="*/ 27 h 28" name="T15"/>
                  <a:gd fmla="*/ 24 w 31" name="T16"/>
                  <a:gd fmla="*/ 28 h 28" name="T17"/>
                  <a:gd fmla="*/ 17 w 31" name="T18"/>
                  <a:gd fmla="*/ 21 h 28" name="T19"/>
                  <a:gd fmla="*/ 14 w 31" name="T20"/>
                  <a:gd fmla="*/ 13 h 28" name="T21"/>
                  <a:gd fmla="*/ 10 w 31" name="T22"/>
                  <a:gd fmla="*/ 10 h 28" name="T23"/>
                  <a:gd fmla="*/ 7 w 31" name="T24"/>
                  <a:gd fmla="*/ 11 h 28" name="T25"/>
                  <a:gd fmla="*/ 0 w 31" name="T26"/>
                  <a:gd fmla="*/ 7 h 28" name="T27"/>
                  <a:gd fmla="*/ 0 w 31" name="T28"/>
                  <a:gd fmla="*/ 0 h 28"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31" name="T45"/>
                  <a:gd fmla="*/ 0 h 28" name="T46"/>
                  <a:gd fmla="*/ 31 w 31" name="T47"/>
                  <a:gd fmla="*/ 28 h 28"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28" w="31">
                    <a:moveTo>
                      <a:pt x="0" y="0"/>
                    </a:moveTo>
                    <a:lnTo>
                      <a:pt x="9" y="1"/>
                    </a:lnTo>
                    <a:lnTo>
                      <a:pt x="16" y="2"/>
                    </a:lnTo>
                    <a:lnTo>
                      <a:pt x="20" y="4"/>
                    </a:lnTo>
                    <a:lnTo>
                      <a:pt x="31" y="13"/>
                    </a:lnTo>
                    <a:lnTo>
                      <a:pt x="31" y="17"/>
                    </a:lnTo>
                    <a:lnTo>
                      <a:pt x="28" y="22"/>
                    </a:lnTo>
                    <a:lnTo>
                      <a:pt x="28" y="27"/>
                    </a:lnTo>
                    <a:lnTo>
                      <a:pt x="24" y="28"/>
                    </a:lnTo>
                    <a:lnTo>
                      <a:pt x="17" y="21"/>
                    </a:lnTo>
                    <a:lnTo>
                      <a:pt x="14" y="13"/>
                    </a:lnTo>
                    <a:lnTo>
                      <a:pt x="10" y="10"/>
                    </a:lnTo>
                    <a:lnTo>
                      <a:pt x="7" y="11"/>
                    </a:lnTo>
                    <a:lnTo>
                      <a:pt x="0" y="7"/>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39" name="Freeform 1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43" y="2350"/>
                <a:ext cx="51" cy="23"/>
              </a:xfrm>
              <a:custGeom>
                <a:avLst/>
                <a:gdLst>
                  <a:gd fmla="*/ 51 w 51" name="T0"/>
                  <a:gd fmla="*/ 15 h 23" name="T1"/>
                  <a:gd fmla="*/ 48 w 51" name="T2"/>
                  <a:gd fmla="*/ 20 h 23" name="T3"/>
                  <a:gd fmla="*/ 43 w 51" name="T4"/>
                  <a:gd fmla="*/ 21 h 23" name="T5"/>
                  <a:gd fmla="*/ 39 w 51" name="T6"/>
                  <a:gd fmla="*/ 17 h 23" name="T7"/>
                  <a:gd fmla="*/ 37 w 51" name="T8"/>
                  <a:gd fmla="*/ 9 h 23" name="T9"/>
                  <a:gd fmla="*/ 31 w 51" name="T10"/>
                  <a:gd fmla="*/ 6 h 23" name="T11"/>
                  <a:gd fmla="*/ 27 w 51" name="T12"/>
                  <a:gd fmla="*/ 8 h 23" name="T13"/>
                  <a:gd fmla="*/ 23 w 51" name="T14"/>
                  <a:gd fmla="*/ 10 h 23" name="T15"/>
                  <a:gd fmla="*/ 21 w 51" name="T16"/>
                  <a:gd fmla="*/ 13 h 23" name="T17"/>
                  <a:gd fmla="*/ 23 w 51" name="T18"/>
                  <a:gd fmla="*/ 18 h 23" name="T19"/>
                  <a:gd fmla="*/ 17 w 51" name="T20"/>
                  <a:gd fmla="*/ 23 h 23" name="T21"/>
                  <a:gd fmla="*/ 14 w 51" name="T22"/>
                  <a:gd fmla="*/ 20 h 23" name="T23"/>
                  <a:gd fmla="*/ 8 w 51" name="T24"/>
                  <a:gd fmla="*/ 17 h 23" name="T25"/>
                  <a:gd fmla="*/ 8 w 51" name="T26"/>
                  <a:gd fmla="*/ 14 h 23" name="T27"/>
                  <a:gd fmla="*/ 0 w 51" name="T28"/>
                  <a:gd fmla="*/ 10 h 23" name="T29"/>
                  <a:gd fmla="*/ 0 w 51" name="T30"/>
                  <a:gd fmla="*/ 5 h 23" name="T31"/>
                  <a:gd fmla="*/ 3 w 51" name="T32"/>
                  <a:gd fmla="*/ 0 h 23" name="T33"/>
                  <a:gd fmla="*/ 10 w 51" name="T34"/>
                  <a:gd fmla="*/ 7 h 23" name="T35"/>
                  <a:gd fmla="*/ 14 w 51" name="T36"/>
                  <a:gd fmla="*/ 8 h 23" name="T37"/>
                  <a:gd fmla="*/ 22 w 51" name="T38"/>
                  <a:gd fmla="*/ 3 h 23" name="T39"/>
                  <a:gd fmla="*/ 27 w 51" name="T40"/>
                  <a:gd fmla="*/ 1 h 23" name="T41"/>
                  <a:gd fmla="*/ 34 w 51" name="T42"/>
                  <a:gd fmla="*/ 2 h 23" name="T43"/>
                  <a:gd fmla="*/ 41 w 51" name="T44"/>
                  <a:gd fmla="*/ 7 h 23" name="T45"/>
                  <a:gd fmla="*/ 46 w 51" name="T46"/>
                  <a:gd fmla="*/ 13 h 23" name="T47"/>
                  <a:gd fmla="*/ 51 w 51" name="T48"/>
                  <a:gd fmla="*/ 15 h 23"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51" name="T75"/>
                  <a:gd fmla="*/ 0 h 23" name="T76"/>
                  <a:gd fmla="*/ 51 w 51" name="T77"/>
                  <a:gd fmla="*/ 23 h 23"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23" w="51">
                    <a:moveTo>
                      <a:pt x="51" y="15"/>
                    </a:moveTo>
                    <a:lnTo>
                      <a:pt x="48" y="20"/>
                    </a:lnTo>
                    <a:lnTo>
                      <a:pt x="43" y="21"/>
                    </a:lnTo>
                    <a:lnTo>
                      <a:pt x="39" y="17"/>
                    </a:lnTo>
                    <a:lnTo>
                      <a:pt x="37" y="9"/>
                    </a:lnTo>
                    <a:lnTo>
                      <a:pt x="31" y="6"/>
                    </a:lnTo>
                    <a:lnTo>
                      <a:pt x="27" y="8"/>
                    </a:lnTo>
                    <a:lnTo>
                      <a:pt x="23" y="10"/>
                    </a:lnTo>
                    <a:lnTo>
                      <a:pt x="21" y="13"/>
                    </a:lnTo>
                    <a:lnTo>
                      <a:pt x="23" y="18"/>
                    </a:lnTo>
                    <a:lnTo>
                      <a:pt x="17" y="23"/>
                    </a:lnTo>
                    <a:lnTo>
                      <a:pt x="14" y="20"/>
                    </a:lnTo>
                    <a:lnTo>
                      <a:pt x="8" y="17"/>
                    </a:lnTo>
                    <a:lnTo>
                      <a:pt x="8" y="14"/>
                    </a:lnTo>
                    <a:lnTo>
                      <a:pt x="0" y="10"/>
                    </a:lnTo>
                    <a:lnTo>
                      <a:pt x="0" y="5"/>
                    </a:lnTo>
                    <a:lnTo>
                      <a:pt x="3" y="0"/>
                    </a:lnTo>
                    <a:lnTo>
                      <a:pt x="10" y="7"/>
                    </a:lnTo>
                    <a:lnTo>
                      <a:pt x="14" y="8"/>
                    </a:lnTo>
                    <a:lnTo>
                      <a:pt x="22" y="3"/>
                    </a:lnTo>
                    <a:lnTo>
                      <a:pt x="27" y="1"/>
                    </a:lnTo>
                    <a:lnTo>
                      <a:pt x="34" y="2"/>
                    </a:lnTo>
                    <a:lnTo>
                      <a:pt x="41" y="7"/>
                    </a:lnTo>
                    <a:lnTo>
                      <a:pt x="46" y="13"/>
                    </a:lnTo>
                    <a:lnTo>
                      <a:pt x="51" y="1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0" name="Freeform 1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01" y="1650"/>
                <a:ext cx="5" cy="8"/>
              </a:xfrm>
              <a:custGeom>
                <a:avLst/>
                <a:gdLst>
                  <a:gd fmla="*/ 0 w 5" name="T0"/>
                  <a:gd fmla="*/ 4 h 8" name="T1"/>
                  <a:gd fmla="*/ 2 w 5" name="T2"/>
                  <a:gd fmla="*/ 0 h 8" name="T3"/>
                  <a:gd fmla="*/ 5 w 5" name="T4"/>
                  <a:gd fmla="*/ 2 h 8" name="T5"/>
                  <a:gd fmla="*/ 5 w 5" name="T6"/>
                  <a:gd fmla="*/ 7 h 8" name="T7"/>
                  <a:gd fmla="*/ 3 w 5" name="T8"/>
                  <a:gd fmla="*/ 8 h 8" name="T9"/>
                  <a:gd fmla="*/ 0 w 5" name="T10"/>
                  <a:gd fmla="*/ 4 h 8" name="T11"/>
                  <a:gd fmla="*/ 0 60000 65536" name="T12"/>
                  <a:gd fmla="*/ 0 60000 65536" name="T13"/>
                  <a:gd fmla="*/ 0 60000 65536" name="T14"/>
                  <a:gd fmla="*/ 0 60000 65536" name="T15"/>
                  <a:gd fmla="*/ 0 60000 65536" name="T16"/>
                  <a:gd fmla="*/ 0 60000 65536" name="T17"/>
                  <a:gd fmla="*/ 0 w 5" name="T18"/>
                  <a:gd fmla="*/ 0 h 8" name="T19"/>
                  <a:gd fmla="*/ 5 w 5"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5">
                    <a:moveTo>
                      <a:pt x="0" y="4"/>
                    </a:moveTo>
                    <a:lnTo>
                      <a:pt x="2" y="0"/>
                    </a:lnTo>
                    <a:lnTo>
                      <a:pt x="5" y="2"/>
                    </a:lnTo>
                    <a:lnTo>
                      <a:pt x="5" y="7"/>
                    </a:lnTo>
                    <a:lnTo>
                      <a:pt x="3" y="8"/>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1" name="Freeform 1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45" y="1331"/>
                <a:ext cx="7" cy="3"/>
              </a:xfrm>
              <a:custGeom>
                <a:avLst/>
                <a:gdLst>
                  <a:gd fmla="*/ 2 w 7" name="T0"/>
                  <a:gd fmla="*/ 2 h 3" name="T1"/>
                  <a:gd fmla="*/ 0 w 7" name="T2"/>
                  <a:gd fmla="*/ 1 h 3" name="T3"/>
                  <a:gd fmla="*/ 2 w 7" name="T4"/>
                  <a:gd fmla="*/ 0 h 3" name="T5"/>
                  <a:gd fmla="*/ 7 w 7" name="T6"/>
                  <a:gd fmla="*/ 1 h 3" name="T7"/>
                  <a:gd fmla="*/ 7 w 7" name="T8"/>
                  <a:gd fmla="*/ 3 h 3" name="T9"/>
                  <a:gd fmla="*/ 2 w 7" name="T10"/>
                  <a:gd fmla="*/ 2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2" y="2"/>
                    </a:moveTo>
                    <a:lnTo>
                      <a:pt x="0" y="1"/>
                    </a:lnTo>
                    <a:lnTo>
                      <a:pt x="2" y="0"/>
                    </a:lnTo>
                    <a:lnTo>
                      <a:pt x="7" y="1"/>
                    </a:lnTo>
                    <a:lnTo>
                      <a:pt x="7" y="3"/>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2" name="Freeform 1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91" y="1427"/>
                <a:ext cx="4" cy="4"/>
              </a:xfrm>
              <a:custGeom>
                <a:avLst/>
                <a:gdLst>
                  <a:gd fmla="*/ 3 w 4" name="T0"/>
                  <a:gd fmla="*/ 0 h 4" name="T1"/>
                  <a:gd fmla="*/ 4 w 4" name="T2"/>
                  <a:gd fmla="*/ 2 h 4" name="T3"/>
                  <a:gd fmla="*/ 1 w 4" name="T4"/>
                  <a:gd fmla="*/ 4 h 4" name="T5"/>
                  <a:gd fmla="*/ 0 w 4" name="T6"/>
                  <a:gd fmla="*/ 0 h 4" name="T7"/>
                  <a:gd fmla="*/ 3 w 4" name="T8"/>
                  <a:gd fmla="*/ 0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3" y="0"/>
                    </a:moveTo>
                    <a:lnTo>
                      <a:pt x="4" y="2"/>
                    </a:lnTo>
                    <a:lnTo>
                      <a:pt x="1" y="4"/>
                    </a:lnTo>
                    <a:lnTo>
                      <a:pt x="0" y="0"/>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3" name="Freeform 1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05" y="1456"/>
                <a:ext cx="7" cy="5"/>
              </a:xfrm>
              <a:custGeom>
                <a:avLst/>
                <a:gdLst>
                  <a:gd fmla="*/ 0 w 7" name="T0"/>
                  <a:gd fmla="*/ 1 h 5" name="T1"/>
                  <a:gd fmla="*/ 4 w 7" name="T2"/>
                  <a:gd fmla="*/ 0 h 5" name="T3"/>
                  <a:gd fmla="*/ 7 w 7" name="T4"/>
                  <a:gd fmla="*/ 2 h 5" name="T5"/>
                  <a:gd fmla="*/ 1 w 7" name="T6"/>
                  <a:gd fmla="*/ 5 h 5" name="T7"/>
                  <a:gd fmla="*/ 0 w 7" name="T8"/>
                  <a:gd fmla="*/ 1 h 5" name="T9"/>
                  <a:gd fmla="*/ 0 60000 65536" name="T10"/>
                  <a:gd fmla="*/ 0 60000 65536" name="T11"/>
                  <a:gd fmla="*/ 0 60000 65536" name="T12"/>
                  <a:gd fmla="*/ 0 60000 65536" name="T13"/>
                  <a:gd fmla="*/ 0 60000 65536" name="T14"/>
                  <a:gd fmla="*/ 0 w 7" name="T15"/>
                  <a:gd fmla="*/ 0 h 5" name="T16"/>
                  <a:gd fmla="*/ 7 w 7" name="T17"/>
                  <a:gd fmla="*/ 5 h 5" name="T18"/>
                </a:gdLst>
                <a:ahLst/>
                <a:cxnLst>
                  <a:cxn ang="T10">
                    <a:pos x="T0" y="T1"/>
                  </a:cxn>
                  <a:cxn ang="T11">
                    <a:pos x="T2" y="T3"/>
                  </a:cxn>
                  <a:cxn ang="T12">
                    <a:pos x="T4" y="T5"/>
                  </a:cxn>
                  <a:cxn ang="T13">
                    <a:pos x="T6" y="T7"/>
                  </a:cxn>
                  <a:cxn ang="T14">
                    <a:pos x="T8" y="T9"/>
                  </a:cxn>
                </a:cxnLst>
                <a:rect b="T18" l="T15" r="T17" t="T16"/>
                <a:pathLst>
                  <a:path h="5" w="7">
                    <a:moveTo>
                      <a:pt x="0" y="1"/>
                    </a:moveTo>
                    <a:lnTo>
                      <a:pt x="4" y="0"/>
                    </a:lnTo>
                    <a:lnTo>
                      <a:pt x="7" y="2"/>
                    </a:lnTo>
                    <a:lnTo>
                      <a:pt x="1" y="5"/>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4" name="Freeform 1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14" y="1455"/>
                <a:ext cx="5" cy="4"/>
              </a:xfrm>
              <a:custGeom>
                <a:avLst/>
                <a:gdLst>
                  <a:gd fmla="*/ 0 w 5" name="T0"/>
                  <a:gd fmla="*/ 1 h 4" name="T1"/>
                  <a:gd fmla="*/ 2 w 5" name="T2"/>
                  <a:gd fmla="*/ 0 h 4" name="T3"/>
                  <a:gd fmla="*/ 5 w 5" name="T4"/>
                  <a:gd fmla="*/ 2 h 4" name="T5"/>
                  <a:gd fmla="*/ 4 w 5" name="T6"/>
                  <a:gd fmla="*/ 4 h 4" name="T7"/>
                  <a:gd fmla="*/ 0 w 5" name="T8"/>
                  <a:gd fmla="*/ 1 h 4" name="T9"/>
                  <a:gd fmla="*/ 0 60000 65536" name="T10"/>
                  <a:gd fmla="*/ 0 60000 65536" name="T11"/>
                  <a:gd fmla="*/ 0 60000 65536" name="T12"/>
                  <a:gd fmla="*/ 0 60000 65536" name="T13"/>
                  <a:gd fmla="*/ 0 60000 65536" name="T14"/>
                  <a:gd fmla="*/ 0 w 5" name="T15"/>
                  <a:gd fmla="*/ 0 h 4" name="T16"/>
                  <a:gd fmla="*/ 5 w 5" name="T17"/>
                  <a:gd fmla="*/ 4 h 4" name="T18"/>
                </a:gdLst>
                <a:ahLst/>
                <a:cxnLst>
                  <a:cxn ang="T10">
                    <a:pos x="T0" y="T1"/>
                  </a:cxn>
                  <a:cxn ang="T11">
                    <a:pos x="T2" y="T3"/>
                  </a:cxn>
                  <a:cxn ang="T12">
                    <a:pos x="T4" y="T5"/>
                  </a:cxn>
                  <a:cxn ang="T13">
                    <a:pos x="T6" y="T7"/>
                  </a:cxn>
                  <a:cxn ang="T14">
                    <a:pos x="T8" y="T9"/>
                  </a:cxn>
                </a:cxnLst>
                <a:rect b="T18" l="T15" r="T17" t="T16"/>
                <a:pathLst>
                  <a:path h="4" w="5">
                    <a:moveTo>
                      <a:pt x="0" y="1"/>
                    </a:moveTo>
                    <a:lnTo>
                      <a:pt x="2" y="0"/>
                    </a:lnTo>
                    <a:lnTo>
                      <a:pt x="5" y="2"/>
                    </a:lnTo>
                    <a:lnTo>
                      <a:pt x="4"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5" name="Freeform 1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97" y="1475"/>
                <a:ext cx="26" cy="17"/>
              </a:xfrm>
              <a:custGeom>
                <a:avLst/>
                <a:gdLst>
                  <a:gd fmla="*/ 3 w 26" name="T0"/>
                  <a:gd fmla="*/ 0 h 17" name="T1"/>
                  <a:gd fmla="*/ 6 w 26" name="T2"/>
                  <a:gd fmla="*/ 1 h 17" name="T3"/>
                  <a:gd fmla="*/ 14 w 26" name="T4"/>
                  <a:gd fmla="*/ 3 h 17" name="T5"/>
                  <a:gd fmla="*/ 18 w 26" name="T6"/>
                  <a:gd fmla="*/ 5 h 17" name="T7"/>
                  <a:gd fmla="*/ 26 w 26" name="T8"/>
                  <a:gd fmla="*/ 11 h 17" name="T9"/>
                  <a:gd fmla="*/ 25 w 26" name="T10"/>
                  <a:gd fmla="*/ 13 h 17" name="T11"/>
                  <a:gd fmla="*/ 19 w 26" name="T12"/>
                  <a:gd fmla="*/ 17 h 17" name="T13"/>
                  <a:gd fmla="*/ 14 w 26" name="T14"/>
                  <a:gd fmla="*/ 17 h 17" name="T15"/>
                  <a:gd fmla="*/ 8 w 26" name="T16"/>
                  <a:gd fmla="*/ 13 h 17" name="T17"/>
                  <a:gd fmla="*/ 2 w 26" name="T18"/>
                  <a:gd fmla="*/ 13 h 17" name="T19"/>
                  <a:gd fmla="*/ 0 w 26" name="T20"/>
                  <a:gd fmla="*/ 9 h 17" name="T21"/>
                  <a:gd fmla="*/ 2 w 26" name="T22"/>
                  <a:gd fmla="*/ 7 h 17" name="T23"/>
                  <a:gd fmla="*/ 0 w 26" name="T24"/>
                  <a:gd fmla="*/ 5 h 17" name="T25"/>
                  <a:gd fmla="*/ 3 w 26" name="T26"/>
                  <a:gd fmla="*/ 0 h 17"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6" name="T42"/>
                  <a:gd fmla="*/ 0 h 17" name="T43"/>
                  <a:gd fmla="*/ 26 w 26" name="T44"/>
                  <a:gd fmla="*/ 17 h 17"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7" w="26">
                    <a:moveTo>
                      <a:pt x="3" y="0"/>
                    </a:moveTo>
                    <a:lnTo>
                      <a:pt x="6" y="1"/>
                    </a:lnTo>
                    <a:lnTo>
                      <a:pt x="14" y="3"/>
                    </a:lnTo>
                    <a:lnTo>
                      <a:pt x="18" y="5"/>
                    </a:lnTo>
                    <a:lnTo>
                      <a:pt x="26" y="11"/>
                    </a:lnTo>
                    <a:lnTo>
                      <a:pt x="25" y="13"/>
                    </a:lnTo>
                    <a:lnTo>
                      <a:pt x="19" y="17"/>
                    </a:lnTo>
                    <a:lnTo>
                      <a:pt x="14" y="17"/>
                    </a:lnTo>
                    <a:lnTo>
                      <a:pt x="8" y="13"/>
                    </a:lnTo>
                    <a:lnTo>
                      <a:pt x="2" y="13"/>
                    </a:lnTo>
                    <a:lnTo>
                      <a:pt x="0" y="9"/>
                    </a:lnTo>
                    <a:lnTo>
                      <a:pt x="2" y="7"/>
                    </a:lnTo>
                    <a:lnTo>
                      <a:pt x="0" y="5"/>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6" name="Freeform 1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07" y="1208"/>
                <a:ext cx="19" cy="11"/>
              </a:xfrm>
              <a:custGeom>
                <a:avLst/>
                <a:gdLst>
                  <a:gd fmla="*/ 0 w 19" name="T0"/>
                  <a:gd fmla="*/ 4 h 11" name="T1"/>
                  <a:gd fmla="*/ 0 w 19" name="T2"/>
                  <a:gd fmla="*/ 1 h 11" name="T3"/>
                  <a:gd fmla="*/ 3 w 19" name="T4"/>
                  <a:gd fmla="*/ 0 h 11" name="T5"/>
                  <a:gd fmla="*/ 11 w 19" name="T6"/>
                  <a:gd fmla="*/ 2 h 11" name="T7"/>
                  <a:gd fmla="*/ 10 w 19" name="T8"/>
                  <a:gd fmla="*/ 4 h 11" name="T9"/>
                  <a:gd fmla="*/ 15 w 19" name="T10"/>
                  <a:gd fmla="*/ 5 h 11" name="T11"/>
                  <a:gd fmla="*/ 19 w 19" name="T12"/>
                  <a:gd fmla="*/ 11 h 11" name="T13"/>
                  <a:gd fmla="*/ 10 w 19" name="T14"/>
                  <a:gd fmla="*/ 10 h 11" name="T15"/>
                  <a:gd fmla="*/ 0 w 19" name="T16"/>
                  <a:gd fmla="*/ 4 h 11"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9" name="T27"/>
                  <a:gd fmla="*/ 0 h 11" name="T28"/>
                  <a:gd fmla="*/ 19 w 19" name="T29"/>
                  <a:gd fmla="*/ 11 h 11"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1" w="19">
                    <a:moveTo>
                      <a:pt x="0" y="4"/>
                    </a:moveTo>
                    <a:lnTo>
                      <a:pt x="0" y="1"/>
                    </a:lnTo>
                    <a:lnTo>
                      <a:pt x="3" y="0"/>
                    </a:lnTo>
                    <a:lnTo>
                      <a:pt x="11" y="2"/>
                    </a:lnTo>
                    <a:lnTo>
                      <a:pt x="10" y="4"/>
                    </a:lnTo>
                    <a:lnTo>
                      <a:pt x="15" y="5"/>
                    </a:lnTo>
                    <a:lnTo>
                      <a:pt x="19" y="11"/>
                    </a:lnTo>
                    <a:lnTo>
                      <a:pt x="10" y="10"/>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7" name="Freeform 1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47" y="1200"/>
                <a:ext cx="7" cy="5"/>
              </a:xfrm>
              <a:custGeom>
                <a:avLst/>
                <a:gdLst>
                  <a:gd fmla="*/ 0 w 7" name="T0"/>
                  <a:gd fmla="*/ 0 h 5" name="T1"/>
                  <a:gd fmla="*/ 3 w 7" name="T2"/>
                  <a:gd fmla="*/ 0 h 5" name="T3"/>
                  <a:gd fmla="*/ 7 w 7" name="T4"/>
                  <a:gd fmla="*/ 2 h 5" name="T5"/>
                  <a:gd fmla="*/ 7 w 7" name="T6"/>
                  <a:gd fmla="*/ 5 h 5" name="T7"/>
                  <a:gd fmla="*/ 4 w 7" name="T8"/>
                  <a:gd fmla="*/ 4 h 5" name="T9"/>
                  <a:gd fmla="*/ 4 w 7" name="T10"/>
                  <a:gd fmla="*/ 2 h 5" name="T11"/>
                  <a:gd fmla="*/ 0 w 7" name="T12"/>
                  <a:gd fmla="*/ 0 h 5" name="T13"/>
                  <a:gd fmla="*/ 0 60000 65536" name="T14"/>
                  <a:gd fmla="*/ 0 60000 65536" name="T15"/>
                  <a:gd fmla="*/ 0 60000 65536" name="T16"/>
                  <a:gd fmla="*/ 0 60000 65536" name="T17"/>
                  <a:gd fmla="*/ 0 60000 65536" name="T18"/>
                  <a:gd fmla="*/ 0 60000 65536" name="T19"/>
                  <a:gd fmla="*/ 0 60000 65536" name="T20"/>
                  <a:gd fmla="*/ 0 w 7" name="T21"/>
                  <a:gd fmla="*/ 0 h 5" name="T22"/>
                  <a:gd fmla="*/ 7 w 7"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7">
                    <a:moveTo>
                      <a:pt x="0" y="0"/>
                    </a:moveTo>
                    <a:lnTo>
                      <a:pt x="3" y="0"/>
                    </a:lnTo>
                    <a:lnTo>
                      <a:pt x="7" y="2"/>
                    </a:lnTo>
                    <a:lnTo>
                      <a:pt x="7" y="5"/>
                    </a:lnTo>
                    <a:lnTo>
                      <a:pt x="4" y="4"/>
                    </a:lnTo>
                    <a:lnTo>
                      <a:pt x="4"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8" name="Freeform 1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58" y="1196"/>
                <a:ext cx="30" cy="18"/>
              </a:xfrm>
              <a:custGeom>
                <a:avLst/>
                <a:gdLst>
                  <a:gd fmla="*/ 0 w 30" name="T0"/>
                  <a:gd fmla="*/ 1 h 18" name="T1"/>
                  <a:gd fmla="*/ 12 w 30" name="T2"/>
                  <a:gd fmla="*/ 0 h 18" name="T3"/>
                  <a:gd fmla="*/ 30 w 30" name="T4"/>
                  <a:gd fmla="*/ 10 h 18" name="T5"/>
                  <a:gd fmla="*/ 23 w 30" name="T6"/>
                  <a:gd fmla="*/ 13 h 18" name="T7"/>
                  <a:gd fmla="*/ 24 w 30" name="T8"/>
                  <a:gd fmla="*/ 18 h 18" name="T9"/>
                  <a:gd fmla="*/ 20 w 30" name="T10"/>
                  <a:gd fmla="*/ 18 h 18" name="T11"/>
                  <a:gd fmla="*/ 20 w 30" name="T12"/>
                  <a:gd fmla="*/ 16 h 18" name="T13"/>
                  <a:gd fmla="*/ 17 w 30" name="T14"/>
                  <a:gd fmla="*/ 14 h 18" name="T15"/>
                  <a:gd fmla="*/ 5 w 30" name="T16"/>
                  <a:gd fmla="*/ 7 h 18" name="T17"/>
                  <a:gd fmla="*/ 0 w 30" name="T18"/>
                  <a:gd fmla="*/ 1 h 18"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30" name="T30"/>
                  <a:gd fmla="*/ 0 h 18" name="T31"/>
                  <a:gd fmla="*/ 30 w 30" name="T32"/>
                  <a:gd fmla="*/ 18 h 18"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8" w="30">
                    <a:moveTo>
                      <a:pt x="0" y="1"/>
                    </a:moveTo>
                    <a:lnTo>
                      <a:pt x="12" y="0"/>
                    </a:lnTo>
                    <a:lnTo>
                      <a:pt x="30" y="10"/>
                    </a:lnTo>
                    <a:lnTo>
                      <a:pt x="23" y="13"/>
                    </a:lnTo>
                    <a:lnTo>
                      <a:pt x="24" y="18"/>
                    </a:lnTo>
                    <a:lnTo>
                      <a:pt x="20" y="18"/>
                    </a:lnTo>
                    <a:lnTo>
                      <a:pt x="20" y="16"/>
                    </a:lnTo>
                    <a:lnTo>
                      <a:pt x="17" y="14"/>
                    </a:lnTo>
                    <a:lnTo>
                      <a:pt x="5" y="7"/>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49" name="Freeform 1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50" y="1188"/>
                <a:ext cx="10" cy="4"/>
              </a:xfrm>
              <a:custGeom>
                <a:avLst/>
                <a:gdLst>
                  <a:gd fmla="*/ 6 w 10" name="T0"/>
                  <a:gd fmla="*/ 0 h 4" name="T1"/>
                  <a:gd fmla="*/ 10 w 10" name="T2"/>
                  <a:gd fmla="*/ 3 h 4" name="T3"/>
                  <a:gd fmla="*/ 4 w 10" name="T4"/>
                  <a:gd fmla="*/ 4 h 4" name="T5"/>
                  <a:gd fmla="*/ 0 w 10" name="T6"/>
                  <a:gd fmla="*/ 3 h 4" name="T7"/>
                  <a:gd fmla="*/ 1 w 10" name="T8"/>
                  <a:gd fmla="*/ 1 h 4" name="T9"/>
                  <a:gd fmla="*/ 6 w 10" name="T10"/>
                  <a:gd fmla="*/ 0 h 4" name="T11"/>
                  <a:gd fmla="*/ 0 60000 65536" name="T12"/>
                  <a:gd fmla="*/ 0 60000 65536" name="T13"/>
                  <a:gd fmla="*/ 0 60000 65536" name="T14"/>
                  <a:gd fmla="*/ 0 60000 65536" name="T15"/>
                  <a:gd fmla="*/ 0 60000 65536" name="T16"/>
                  <a:gd fmla="*/ 0 60000 65536" name="T17"/>
                  <a:gd fmla="*/ 0 w 10" name="T18"/>
                  <a:gd fmla="*/ 0 h 4" name="T19"/>
                  <a:gd fmla="*/ 10 w 10"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0">
                    <a:moveTo>
                      <a:pt x="6" y="0"/>
                    </a:moveTo>
                    <a:lnTo>
                      <a:pt x="10" y="3"/>
                    </a:lnTo>
                    <a:lnTo>
                      <a:pt x="4" y="4"/>
                    </a:lnTo>
                    <a:lnTo>
                      <a:pt x="0" y="3"/>
                    </a:lnTo>
                    <a:lnTo>
                      <a:pt x="1" y="1"/>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50" name="Freeform 1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64" y="1182"/>
                <a:ext cx="16" cy="8"/>
              </a:xfrm>
              <a:custGeom>
                <a:avLst/>
                <a:gdLst>
                  <a:gd fmla="*/ 6 w 16" name="T0"/>
                  <a:gd fmla="*/ 0 h 8" name="T1"/>
                  <a:gd fmla="*/ 12 w 16" name="T2"/>
                  <a:gd fmla="*/ 3 h 8" name="T3"/>
                  <a:gd fmla="*/ 16 w 16" name="T4"/>
                  <a:gd fmla="*/ 5 h 8" name="T5"/>
                  <a:gd fmla="*/ 16 w 16" name="T6"/>
                  <a:gd fmla="*/ 8 h 8" name="T7"/>
                  <a:gd fmla="*/ 6 w 16" name="T8"/>
                  <a:gd fmla="*/ 8 h 8" name="T9"/>
                  <a:gd fmla="*/ 2 w 16" name="T10"/>
                  <a:gd fmla="*/ 6 h 8" name="T11"/>
                  <a:gd fmla="*/ 0 w 16" name="T12"/>
                  <a:gd fmla="*/ 5 h 8" name="T13"/>
                  <a:gd fmla="*/ 4 w 16" name="T14"/>
                  <a:gd fmla="*/ 5 h 8" name="T15"/>
                  <a:gd fmla="*/ 4 w 16" name="T16"/>
                  <a:gd fmla="*/ 1 h 8" name="T17"/>
                  <a:gd fmla="*/ 6 w 16" name="T18"/>
                  <a:gd fmla="*/ 0 h 8"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6" name="T30"/>
                  <a:gd fmla="*/ 0 h 8" name="T31"/>
                  <a:gd fmla="*/ 16 w 16" name="T32"/>
                  <a:gd fmla="*/ 8 h 8"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8" w="16">
                    <a:moveTo>
                      <a:pt x="6" y="0"/>
                    </a:moveTo>
                    <a:lnTo>
                      <a:pt x="12" y="3"/>
                    </a:lnTo>
                    <a:lnTo>
                      <a:pt x="16" y="5"/>
                    </a:lnTo>
                    <a:lnTo>
                      <a:pt x="16" y="8"/>
                    </a:lnTo>
                    <a:lnTo>
                      <a:pt x="6" y="8"/>
                    </a:lnTo>
                    <a:lnTo>
                      <a:pt x="2" y="6"/>
                    </a:lnTo>
                    <a:lnTo>
                      <a:pt x="0" y="5"/>
                    </a:lnTo>
                    <a:lnTo>
                      <a:pt x="4" y="5"/>
                    </a:lnTo>
                    <a:lnTo>
                      <a:pt x="4" y="1"/>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51" name="Freeform 1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23" y="1172"/>
                <a:ext cx="17" cy="8"/>
              </a:xfrm>
              <a:custGeom>
                <a:avLst/>
                <a:gdLst>
                  <a:gd fmla="*/ 0 w 17" name="T0"/>
                  <a:gd fmla="*/ 0 h 8" name="T1"/>
                  <a:gd fmla="*/ 3 w 17" name="T2"/>
                  <a:gd fmla="*/ 0 h 8" name="T3"/>
                  <a:gd fmla="*/ 17 w 17" name="T4"/>
                  <a:gd fmla="*/ 6 h 8" name="T5"/>
                  <a:gd fmla="*/ 14 w 17" name="T6"/>
                  <a:gd fmla="*/ 8 h 8" name="T7"/>
                  <a:gd fmla="*/ 5 w 17" name="T8"/>
                  <a:gd fmla="*/ 4 h 8" name="T9"/>
                  <a:gd fmla="*/ 1 w 17" name="T10"/>
                  <a:gd fmla="*/ 3 h 8" name="T11"/>
                  <a:gd fmla="*/ 0 w 17" name="T12"/>
                  <a:gd fmla="*/ 0 h 8" name="T13"/>
                  <a:gd fmla="*/ 0 60000 65536" name="T14"/>
                  <a:gd fmla="*/ 0 60000 65536" name="T15"/>
                  <a:gd fmla="*/ 0 60000 65536" name="T16"/>
                  <a:gd fmla="*/ 0 60000 65536" name="T17"/>
                  <a:gd fmla="*/ 0 60000 65536" name="T18"/>
                  <a:gd fmla="*/ 0 60000 65536" name="T19"/>
                  <a:gd fmla="*/ 0 60000 65536" name="T20"/>
                  <a:gd fmla="*/ 0 w 17" name="T21"/>
                  <a:gd fmla="*/ 0 h 8" name="T22"/>
                  <a:gd fmla="*/ 17 w 17"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7">
                    <a:moveTo>
                      <a:pt x="0" y="0"/>
                    </a:moveTo>
                    <a:lnTo>
                      <a:pt x="3" y="0"/>
                    </a:lnTo>
                    <a:lnTo>
                      <a:pt x="17" y="6"/>
                    </a:lnTo>
                    <a:lnTo>
                      <a:pt x="14" y="8"/>
                    </a:lnTo>
                    <a:lnTo>
                      <a:pt x="5" y="4"/>
                    </a:lnTo>
                    <a:lnTo>
                      <a:pt x="1"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52" name="Freeform 1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26" y="1179"/>
                <a:ext cx="9" cy="4"/>
              </a:xfrm>
              <a:custGeom>
                <a:avLst/>
                <a:gdLst>
                  <a:gd fmla="*/ 0 w 9" name="T0"/>
                  <a:gd fmla="*/ 0 h 4" name="T1"/>
                  <a:gd fmla="*/ 6 w 9" name="T2"/>
                  <a:gd fmla="*/ 1 h 4" name="T3"/>
                  <a:gd fmla="*/ 9 w 9" name="T4"/>
                  <a:gd fmla="*/ 3 h 4" name="T5"/>
                  <a:gd fmla="*/ 6 w 9" name="T6"/>
                  <a:gd fmla="*/ 4 h 4" name="T7"/>
                  <a:gd fmla="*/ 3 w 9" name="T8"/>
                  <a:gd fmla="*/ 3 h 4" name="T9"/>
                  <a:gd fmla="*/ 0 w 9" name="T10"/>
                  <a:gd fmla="*/ 0 h 4" name="T11"/>
                  <a:gd fmla="*/ 0 60000 65536" name="T12"/>
                  <a:gd fmla="*/ 0 60000 65536" name="T13"/>
                  <a:gd fmla="*/ 0 60000 65536" name="T14"/>
                  <a:gd fmla="*/ 0 60000 65536" name="T15"/>
                  <a:gd fmla="*/ 0 60000 65536" name="T16"/>
                  <a:gd fmla="*/ 0 60000 65536" name="T17"/>
                  <a:gd fmla="*/ 0 w 9" name="T18"/>
                  <a:gd fmla="*/ 0 h 4" name="T19"/>
                  <a:gd fmla="*/ 9 w 9"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9">
                    <a:moveTo>
                      <a:pt x="0" y="0"/>
                    </a:moveTo>
                    <a:lnTo>
                      <a:pt x="6" y="1"/>
                    </a:lnTo>
                    <a:lnTo>
                      <a:pt x="9" y="3"/>
                    </a:lnTo>
                    <a:lnTo>
                      <a:pt x="6" y="4"/>
                    </a:lnTo>
                    <a:lnTo>
                      <a:pt x="3"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53" name="Freeform 1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32" y="1169"/>
                <a:ext cx="5" cy="4"/>
              </a:xfrm>
              <a:custGeom>
                <a:avLst/>
                <a:gdLst>
                  <a:gd fmla="*/ 0 w 5" name="T0"/>
                  <a:gd fmla="*/ 1 h 4" name="T1"/>
                  <a:gd fmla="*/ 2 w 5" name="T2"/>
                  <a:gd fmla="*/ 0 h 4" name="T3"/>
                  <a:gd fmla="*/ 5 w 5" name="T4"/>
                  <a:gd fmla="*/ 1 h 4" name="T5"/>
                  <a:gd fmla="*/ 2 w 5" name="T6"/>
                  <a:gd fmla="*/ 4 h 4" name="T7"/>
                  <a:gd fmla="*/ 0 w 5" name="T8"/>
                  <a:gd fmla="*/ 2 h 4" name="T9"/>
                  <a:gd fmla="*/ 0 w 5" name="T10"/>
                  <a:gd fmla="*/ 1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1"/>
                    </a:moveTo>
                    <a:lnTo>
                      <a:pt x="2" y="0"/>
                    </a:lnTo>
                    <a:lnTo>
                      <a:pt x="5" y="1"/>
                    </a:lnTo>
                    <a:lnTo>
                      <a:pt x="2" y="4"/>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254" name="Freeform 2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18" y="1178"/>
                <a:ext cx="10" cy="6"/>
              </a:xfrm>
              <a:custGeom>
                <a:avLst/>
                <a:gdLst>
                  <a:gd fmla="*/ 2 w 10" name="T0"/>
                  <a:gd fmla="*/ 0 h 6" name="T1"/>
                  <a:gd fmla="*/ 6 w 10" name="T2"/>
                  <a:gd fmla="*/ 4 h 6" name="T3"/>
                  <a:gd fmla="*/ 10 w 10" name="T4"/>
                  <a:gd fmla="*/ 6 h 6" name="T5"/>
                  <a:gd fmla="*/ 6 w 10" name="T6"/>
                  <a:gd fmla="*/ 5 h 6" name="T7"/>
                  <a:gd fmla="*/ 0 w 10" name="T8"/>
                  <a:gd fmla="*/ 0 h 6" name="T9"/>
                  <a:gd fmla="*/ 2 w 10" name="T10"/>
                  <a:gd fmla="*/ 0 h 6" name="T11"/>
                  <a:gd fmla="*/ 0 60000 65536" name="T12"/>
                  <a:gd fmla="*/ 0 60000 65536" name="T13"/>
                  <a:gd fmla="*/ 0 60000 65536" name="T14"/>
                  <a:gd fmla="*/ 0 60000 65536" name="T15"/>
                  <a:gd fmla="*/ 0 60000 65536" name="T16"/>
                  <a:gd fmla="*/ 0 60000 65536" name="T17"/>
                  <a:gd fmla="*/ 0 w 10" name="T18"/>
                  <a:gd fmla="*/ 0 h 6" name="T19"/>
                  <a:gd fmla="*/ 10 w 10"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10">
                    <a:moveTo>
                      <a:pt x="2" y="0"/>
                    </a:moveTo>
                    <a:lnTo>
                      <a:pt x="6" y="4"/>
                    </a:lnTo>
                    <a:lnTo>
                      <a:pt x="10" y="6"/>
                    </a:lnTo>
                    <a:lnTo>
                      <a:pt x="6" y="5"/>
                    </a:lnTo>
                    <a:lnTo>
                      <a:pt x="0"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nvGrpSpPr>
            <p:cNvPr xmlns:c="http://schemas.openxmlformats.org/drawingml/2006/chart" xmlns:pic="http://schemas.openxmlformats.org/drawingml/2006/picture" xmlns:dgm="http://schemas.openxmlformats.org/drawingml/2006/diagram" id="6" name="Group 20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544" y="2519"/>
              <a:ext cx="932" cy="1304"/>
              <a:chOff x="2163" y="2319"/>
              <a:chExt cx="601" cy="841"/>
            </a:xfrm>
            <a:grpFill/>
          </p:grpSpPr>
          <p:sp>
            <p:nvSpPr>
              <p:cNvPr xmlns:c="http://schemas.openxmlformats.org/drawingml/2006/chart" xmlns:pic="http://schemas.openxmlformats.org/drawingml/2006/picture" xmlns:dgm="http://schemas.openxmlformats.org/drawingml/2006/diagram" id="3007" name="Freeform 2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5" y="2322"/>
                <a:ext cx="125" cy="116"/>
              </a:xfrm>
              <a:custGeom>
                <a:avLst/>
                <a:gdLst>
                  <a:gd fmla="*/ 59 w 125" name="T0"/>
                  <a:gd fmla="*/ 103 h 116" name="T1"/>
                  <a:gd fmla="*/ 52 w 125" name="T2"/>
                  <a:gd fmla="*/ 95 h 116" name="T3"/>
                  <a:gd fmla="*/ 50 w 125" name="T4"/>
                  <a:gd fmla="*/ 80 h 116" name="T5"/>
                  <a:gd fmla="*/ 52 w 125" name="T6"/>
                  <a:gd fmla="*/ 65 h 116" name="T7"/>
                  <a:gd fmla="*/ 36 w 125" name="T8"/>
                  <a:gd fmla="*/ 59 h 116" name="T9"/>
                  <a:gd fmla="*/ 11 w 125" name="T10"/>
                  <a:gd fmla="*/ 52 h 116" name="T11"/>
                  <a:gd fmla="*/ 8 w 125" name="T12"/>
                  <a:gd fmla="*/ 40 h 116" name="T13"/>
                  <a:gd fmla="*/ 0 w 125" name="T14"/>
                  <a:gd fmla="*/ 30 h 116" name="T15"/>
                  <a:gd fmla="*/ 14 w 125" name="T16"/>
                  <a:gd fmla="*/ 4 h 116" name="T17"/>
                  <a:gd fmla="*/ 14 w 125" name="T18"/>
                  <a:gd fmla="*/ 7 h 116" name="T19"/>
                  <a:gd fmla="*/ 14 w 125" name="T20"/>
                  <a:gd fmla="*/ 16 h 116" name="T21"/>
                  <a:gd fmla="*/ 14 w 125" name="T22"/>
                  <a:gd fmla="*/ 32 h 116" name="T23"/>
                  <a:gd fmla="*/ 20 w 125" name="T24"/>
                  <a:gd fmla="*/ 22 h 116" name="T25"/>
                  <a:gd fmla="*/ 19 w 125" name="T26"/>
                  <a:gd fmla="*/ 10 h 116" name="T27"/>
                  <a:gd fmla="*/ 28 w 125" name="T28"/>
                  <a:gd fmla="*/ 0 h 116" name="T29"/>
                  <a:gd fmla="*/ 34 w 125" name="T30"/>
                  <a:gd fmla="*/ 5 h 116" name="T31"/>
                  <a:gd fmla="*/ 46 w 125" name="T32"/>
                  <a:gd fmla="*/ 8 h 116" name="T33"/>
                  <a:gd fmla="*/ 67 w 125" name="T34"/>
                  <a:gd fmla="*/ 16 h 116" name="T35"/>
                  <a:gd fmla="*/ 77 w 125" name="T36"/>
                  <a:gd fmla="*/ 20 h 116" name="T37"/>
                  <a:gd fmla="*/ 88 w 125" name="T38"/>
                  <a:gd fmla="*/ 14 h 116" name="T39"/>
                  <a:gd fmla="*/ 98 w 125" name="T40"/>
                  <a:gd fmla="*/ 15 h 116" name="T41"/>
                  <a:gd fmla="*/ 109 w 125" name="T42"/>
                  <a:gd fmla="*/ 22 h 116" name="T43"/>
                  <a:gd fmla="*/ 120 w 125" name="T44"/>
                  <a:gd fmla="*/ 33 h 116" name="T45"/>
                  <a:gd fmla="*/ 125 w 125" name="T46"/>
                  <a:gd fmla="*/ 45 h 116" name="T47"/>
                  <a:gd fmla="*/ 118 w 125" name="T48"/>
                  <a:gd fmla="*/ 52 h 116" name="T49"/>
                  <a:gd fmla="*/ 121 w 125" name="T50"/>
                  <a:gd fmla="*/ 56 h 116" name="T51"/>
                  <a:gd fmla="*/ 114 w 125" name="T52"/>
                  <a:gd fmla="*/ 69 h 116" name="T53"/>
                  <a:gd fmla="*/ 114 w 125" name="T54"/>
                  <a:gd fmla="*/ 80 h 116" name="T55"/>
                  <a:gd fmla="*/ 89 w 125" name="T56"/>
                  <a:gd fmla="*/ 79 h 116" name="T57"/>
                  <a:gd fmla="*/ 82 w 125" name="T58"/>
                  <a:gd fmla="*/ 85 h 116" name="T59"/>
                  <a:gd fmla="*/ 85 w 125" name="T60"/>
                  <a:gd fmla="*/ 99 h 116" name="T61"/>
                  <a:gd fmla="*/ 93 w 125" name="T62"/>
                  <a:gd fmla="*/ 101 h 116" name="T63"/>
                  <a:gd fmla="*/ 75 w 125" name="T64"/>
                  <a:gd fmla="*/ 114 h 116" name="T65"/>
                  <a:gd fmla="*/ 59 w 125" name="T66"/>
                  <a:gd fmla="*/ 112 h 11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w 125" name="T102"/>
                  <a:gd fmla="*/ 0 h 116" name="T103"/>
                  <a:gd fmla="*/ 125 w 125" name="T104"/>
                  <a:gd fmla="*/ 116 h 116" name="T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b="T105" l="T102" r="T104" t="T103"/>
                <a:pathLst>
                  <a:path h="116" w="125">
                    <a:moveTo>
                      <a:pt x="59" y="112"/>
                    </a:moveTo>
                    <a:lnTo>
                      <a:pt x="59" y="103"/>
                    </a:lnTo>
                    <a:lnTo>
                      <a:pt x="56" y="97"/>
                    </a:lnTo>
                    <a:lnTo>
                      <a:pt x="52" y="95"/>
                    </a:lnTo>
                    <a:lnTo>
                      <a:pt x="54" y="89"/>
                    </a:lnTo>
                    <a:lnTo>
                      <a:pt x="50" y="80"/>
                    </a:lnTo>
                    <a:lnTo>
                      <a:pt x="51" y="75"/>
                    </a:lnTo>
                    <a:lnTo>
                      <a:pt x="52" y="65"/>
                    </a:lnTo>
                    <a:lnTo>
                      <a:pt x="48" y="61"/>
                    </a:lnTo>
                    <a:lnTo>
                      <a:pt x="36" y="59"/>
                    </a:lnTo>
                    <a:lnTo>
                      <a:pt x="32" y="55"/>
                    </a:lnTo>
                    <a:lnTo>
                      <a:pt x="11" y="52"/>
                    </a:lnTo>
                    <a:lnTo>
                      <a:pt x="6" y="45"/>
                    </a:lnTo>
                    <a:lnTo>
                      <a:pt x="8" y="40"/>
                    </a:lnTo>
                    <a:lnTo>
                      <a:pt x="3" y="33"/>
                    </a:lnTo>
                    <a:lnTo>
                      <a:pt x="0" y="30"/>
                    </a:lnTo>
                    <a:lnTo>
                      <a:pt x="5" y="15"/>
                    </a:lnTo>
                    <a:lnTo>
                      <a:pt x="14" y="4"/>
                    </a:lnTo>
                    <a:lnTo>
                      <a:pt x="20" y="3"/>
                    </a:lnTo>
                    <a:lnTo>
                      <a:pt x="14" y="7"/>
                    </a:lnTo>
                    <a:lnTo>
                      <a:pt x="13" y="12"/>
                    </a:lnTo>
                    <a:lnTo>
                      <a:pt x="14" y="16"/>
                    </a:lnTo>
                    <a:lnTo>
                      <a:pt x="11" y="23"/>
                    </a:lnTo>
                    <a:lnTo>
                      <a:pt x="14" y="32"/>
                    </a:lnTo>
                    <a:lnTo>
                      <a:pt x="20" y="30"/>
                    </a:lnTo>
                    <a:lnTo>
                      <a:pt x="20" y="22"/>
                    </a:lnTo>
                    <a:lnTo>
                      <a:pt x="17" y="15"/>
                    </a:lnTo>
                    <a:lnTo>
                      <a:pt x="19" y="10"/>
                    </a:lnTo>
                    <a:lnTo>
                      <a:pt x="30" y="7"/>
                    </a:lnTo>
                    <a:lnTo>
                      <a:pt x="28" y="0"/>
                    </a:lnTo>
                    <a:lnTo>
                      <a:pt x="32" y="1"/>
                    </a:lnTo>
                    <a:lnTo>
                      <a:pt x="34" y="5"/>
                    </a:lnTo>
                    <a:lnTo>
                      <a:pt x="39" y="5"/>
                    </a:lnTo>
                    <a:lnTo>
                      <a:pt x="46" y="8"/>
                    </a:lnTo>
                    <a:lnTo>
                      <a:pt x="46" y="14"/>
                    </a:lnTo>
                    <a:lnTo>
                      <a:pt x="67" y="16"/>
                    </a:lnTo>
                    <a:lnTo>
                      <a:pt x="71" y="19"/>
                    </a:lnTo>
                    <a:lnTo>
                      <a:pt x="77" y="20"/>
                    </a:lnTo>
                    <a:lnTo>
                      <a:pt x="82" y="19"/>
                    </a:lnTo>
                    <a:lnTo>
                      <a:pt x="88" y="14"/>
                    </a:lnTo>
                    <a:lnTo>
                      <a:pt x="92" y="13"/>
                    </a:lnTo>
                    <a:lnTo>
                      <a:pt x="98" y="15"/>
                    </a:lnTo>
                    <a:lnTo>
                      <a:pt x="103" y="23"/>
                    </a:lnTo>
                    <a:lnTo>
                      <a:pt x="109" y="22"/>
                    </a:lnTo>
                    <a:lnTo>
                      <a:pt x="117" y="28"/>
                    </a:lnTo>
                    <a:lnTo>
                      <a:pt x="120" y="33"/>
                    </a:lnTo>
                    <a:lnTo>
                      <a:pt x="125" y="38"/>
                    </a:lnTo>
                    <a:lnTo>
                      <a:pt x="125" y="45"/>
                    </a:lnTo>
                    <a:lnTo>
                      <a:pt x="119" y="47"/>
                    </a:lnTo>
                    <a:lnTo>
                      <a:pt x="118" y="52"/>
                    </a:lnTo>
                    <a:lnTo>
                      <a:pt x="121" y="53"/>
                    </a:lnTo>
                    <a:lnTo>
                      <a:pt x="121" y="56"/>
                    </a:lnTo>
                    <a:lnTo>
                      <a:pt x="114" y="58"/>
                    </a:lnTo>
                    <a:lnTo>
                      <a:pt x="114" y="69"/>
                    </a:lnTo>
                    <a:lnTo>
                      <a:pt x="116" y="71"/>
                    </a:lnTo>
                    <a:lnTo>
                      <a:pt x="114" y="80"/>
                    </a:lnTo>
                    <a:lnTo>
                      <a:pt x="100" y="86"/>
                    </a:lnTo>
                    <a:lnTo>
                      <a:pt x="89" y="79"/>
                    </a:lnTo>
                    <a:lnTo>
                      <a:pt x="83" y="80"/>
                    </a:lnTo>
                    <a:lnTo>
                      <a:pt x="82" y="85"/>
                    </a:lnTo>
                    <a:lnTo>
                      <a:pt x="85" y="87"/>
                    </a:lnTo>
                    <a:lnTo>
                      <a:pt x="85" y="99"/>
                    </a:lnTo>
                    <a:lnTo>
                      <a:pt x="91" y="98"/>
                    </a:lnTo>
                    <a:lnTo>
                      <a:pt x="93" y="101"/>
                    </a:lnTo>
                    <a:lnTo>
                      <a:pt x="92" y="105"/>
                    </a:lnTo>
                    <a:lnTo>
                      <a:pt x="75" y="114"/>
                    </a:lnTo>
                    <a:lnTo>
                      <a:pt x="68" y="116"/>
                    </a:lnTo>
                    <a:lnTo>
                      <a:pt x="59" y="11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8" name="Freeform 2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2" y="2332"/>
                <a:ext cx="11" cy="10"/>
              </a:xfrm>
              <a:custGeom>
                <a:avLst/>
                <a:gdLst>
                  <a:gd fmla="*/ 11 w 11" name="T0"/>
                  <a:gd fmla="*/ 0 h 10" name="T1"/>
                  <a:gd fmla="*/ 11 w 11" name="T2"/>
                  <a:gd fmla="*/ 1 h 10" name="T3"/>
                  <a:gd fmla="*/ 11 w 11" name="T4"/>
                  <a:gd fmla="*/ 2 h 10" name="T5"/>
                  <a:gd fmla="*/ 11 w 11" name="T6"/>
                  <a:gd fmla="*/ 3 h 10" name="T7"/>
                  <a:gd fmla="*/ 10 w 11" name="T8"/>
                  <a:gd fmla="*/ 2 h 10" name="T9"/>
                  <a:gd fmla="*/ 10 w 11" name="T10"/>
                  <a:gd fmla="*/ 3 h 10" name="T11"/>
                  <a:gd fmla="*/ 10 w 11" name="T12"/>
                  <a:gd fmla="*/ 5 h 10" name="T13"/>
                  <a:gd fmla="*/ 10 w 11" name="T14"/>
                  <a:gd fmla="*/ 7 h 10" name="T15"/>
                  <a:gd fmla="*/ 11 w 11" name="T16"/>
                  <a:gd fmla="*/ 7 h 10" name="T17"/>
                  <a:gd fmla="*/ 10 w 11" name="T18"/>
                  <a:gd fmla="*/ 7 h 10" name="T19"/>
                  <a:gd fmla="*/ 10 w 11" name="T20"/>
                  <a:gd fmla="*/ 9 h 10" name="T21"/>
                  <a:gd fmla="*/ 9 w 11" name="T22"/>
                  <a:gd fmla="*/ 10 h 10" name="T23"/>
                  <a:gd fmla="*/ 8 w 11" name="T24"/>
                  <a:gd fmla="*/ 10 h 10" name="T25"/>
                  <a:gd fmla="*/ 6 w 11" name="T26"/>
                  <a:gd fmla="*/ 10 h 10" name="T27"/>
                  <a:gd fmla="*/ 4 w 11" name="T28"/>
                  <a:gd fmla="*/ 10 h 10" name="T29"/>
                  <a:gd fmla="*/ 3 w 11" name="T30"/>
                  <a:gd fmla="*/ 10 h 10" name="T31"/>
                  <a:gd fmla="*/ 1 w 11" name="T32"/>
                  <a:gd fmla="*/ 10 h 10" name="T33"/>
                  <a:gd fmla="*/ 0 w 11" name="T34"/>
                  <a:gd fmla="*/ 10 h 10" name="T35"/>
                  <a:gd fmla="*/ 1 w 11" name="T36"/>
                  <a:gd fmla="*/ 10 h 10" name="T37"/>
                  <a:gd fmla="*/ 2 w 11" name="T38"/>
                  <a:gd fmla="*/ 9 h 10" name="T39"/>
                  <a:gd fmla="*/ 3 w 11" name="T40"/>
                  <a:gd fmla="*/ 8 h 10" name="T41"/>
                  <a:gd fmla="*/ 4 w 11" name="T42"/>
                  <a:gd fmla="*/ 8 h 10" name="T43"/>
                  <a:gd fmla="*/ 5 w 11" name="T44"/>
                  <a:gd fmla="*/ 7 h 10" name="T45"/>
                  <a:gd fmla="*/ 5 w 11" name="T46"/>
                  <a:gd fmla="*/ 6 h 10" name="T47"/>
                  <a:gd fmla="*/ 5 w 11" name="T48"/>
                  <a:gd fmla="*/ 5 h 10" name="T49"/>
                  <a:gd fmla="*/ 5 w 11" name="T50"/>
                  <a:gd fmla="*/ 4 h 10" name="T51"/>
                  <a:gd fmla="*/ 5 w 11" name="T52"/>
                  <a:gd fmla="*/ 3 h 10" name="T53"/>
                  <a:gd fmla="*/ 4 w 11" name="T54"/>
                  <a:gd fmla="*/ 2 h 10" name="T55"/>
                  <a:gd fmla="*/ 3 w 11" name="T56"/>
                  <a:gd fmla="*/ 2 h 10" name="T57"/>
                  <a:gd fmla="*/ 2 w 11" name="T58"/>
                  <a:gd fmla="*/ 3 h 10" name="T59"/>
                  <a:gd fmla="*/ 2 w 11" name="T60"/>
                  <a:gd fmla="*/ 2 h 10" name="T61"/>
                  <a:gd fmla="*/ 2 w 11" name="T62"/>
                  <a:gd fmla="*/ 3 h 10" name="T63"/>
                  <a:gd fmla="*/ 1 w 11" name="T64"/>
                  <a:gd fmla="*/ 2 h 10" name="T65"/>
                  <a:gd fmla="*/ 2 w 11" name="T66"/>
                  <a:gd fmla="*/ 2 h 10" name="T67"/>
                  <a:gd fmla="*/ 3 w 11" name="T68"/>
                  <a:gd fmla="*/ 1 h 10" name="T69"/>
                  <a:gd fmla="*/ 4 w 11" name="T70"/>
                  <a:gd fmla="*/ 1 h 10" name="T71"/>
                  <a:gd fmla="*/ 5 w 11" name="T72"/>
                  <a:gd fmla="*/ 1 h 10" name="T73"/>
                  <a:gd fmla="*/ 6 w 11" name="T74"/>
                  <a:gd fmla="*/ 1 h 10" name="T75"/>
                  <a:gd fmla="*/ 8 w 11" name="T76"/>
                  <a:gd fmla="*/ 1 h 10" name="T77"/>
                  <a:gd fmla="*/ 9 w 11" name="T78"/>
                  <a:gd fmla="*/ 1 h 10" name="T79"/>
                  <a:gd fmla="*/ 9 w 11" name="T80"/>
                  <a:gd fmla="*/ 0 h 10" name="T81"/>
                  <a:gd fmla="*/ 10 w 11" name="T82"/>
                  <a:gd fmla="*/ 0 h 10" name="T83"/>
                  <a:gd fmla="*/ 11 w 11" name="T84"/>
                  <a:gd fmla="*/ 0 h 10"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w 11" name="T129"/>
                  <a:gd fmla="*/ 0 h 10" name="T130"/>
                  <a:gd fmla="*/ 11 w 11" name="T131"/>
                  <a:gd fmla="*/ 10 h 10" name="T1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b="T132" l="T129" r="T131" t="T130"/>
                <a:pathLst>
                  <a:path h="10" w="11">
                    <a:moveTo>
                      <a:pt x="11" y="0"/>
                    </a:moveTo>
                    <a:lnTo>
                      <a:pt x="11" y="1"/>
                    </a:lnTo>
                    <a:lnTo>
                      <a:pt x="11" y="2"/>
                    </a:lnTo>
                    <a:lnTo>
                      <a:pt x="11" y="3"/>
                    </a:lnTo>
                    <a:lnTo>
                      <a:pt x="10" y="2"/>
                    </a:lnTo>
                    <a:lnTo>
                      <a:pt x="10" y="3"/>
                    </a:lnTo>
                    <a:lnTo>
                      <a:pt x="10" y="5"/>
                    </a:lnTo>
                    <a:lnTo>
                      <a:pt x="10" y="7"/>
                    </a:lnTo>
                    <a:lnTo>
                      <a:pt x="11" y="7"/>
                    </a:lnTo>
                    <a:lnTo>
                      <a:pt x="10" y="7"/>
                    </a:lnTo>
                    <a:lnTo>
                      <a:pt x="10" y="9"/>
                    </a:lnTo>
                    <a:lnTo>
                      <a:pt x="9" y="10"/>
                    </a:lnTo>
                    <a:lnTo>
                      <a:pt x="8" y="10"/>
                    </a:lnTo>
                    <a:lnTo>
                      <a:pt x="6" y="10"/>
                    </a:lnTo>
                    <a:lnTo>
                      <a:pt x="4" y="10"/>
                    </a:lnTo>
                    <a:lnTo>
                      <a:pt x="3" y="10"/>
                    </a:lnTo>
                    <a:lnTo>
                      <a:pt x="1" y="10"/>
                    </a:lnTo>
                    <a:lnTo>
                      <a:pt x="0" y="10"/>
                    </a:lnTo>
                    <a:lnTo>
                      <a:pt x="1" y="10"/>
                    </a:lnTo>
                    <a:lnTo>
                      <a:pt x="2" y="9"/>
                    </a:lnTo>
                    <a:lnTo>
                      <a:pt x="3" y="8"/>
                    </a:lnTo>
                    <a:lnTo>
                      <a:pt x="4" y="8"/>
                    </a:lnTo>
                    <a:lnTo>
                      <a:pt x="5" y="7"/>
                    </a:lnTo>
                    <a:lnTo>
                      <a:pt x="5" y="6"/>
                    </a:lnTo>
                    <a:lnTo>
                      <a:pt x="5" y="5"/>
                    </a:lnTo>
                    <a:lnTo>
                      <a:pt x="5" y="4"/>
                    </a:lnTo>
                    <a:lnTo>
                      <a:pt x="5" y="3"/>
                    </a:lnTo>
                    <a:lnTo>
                      <a:pt x="4" y="2"/>
                    </a:lnTo>
                    <a:lnTo>
                      <a:pt x="3" y="2"/>
                    </a:lnTo>
                    <a:lnTo>
                      <a:pt x="2" y="3"/>
                    </a:lnTo>
                    <a:lnTo>
                      <a:pt x="2" y="2"/>
                    </a:lnTo>
                    <a:lnTo>
                      <a:pt x="2" y="3"/>
                    </a:lnTo>
                    <a:lnTo>
                      <a:pt x="1" y="2"/>
                    </a:lnTo>
                    <a:lnTo>
                      <a:pt x="2" y="2"/>
                    </a:lnTo>
                    <a:lnTo>
                      <a:pt x="3" y="1"/>
                    </a:lnTo>
                    <a:lnTo>
                      <a:pt x="4" y="1"/>
                    </a:lnTo>
                    <a:lnTo>
                      <a:pt x="5" y="1"/>
                    </a:lnTo>
                    <a:lnTo>
                      <a:pt x="6" y="1"/>
                    </a:lnTo>
                    <a:lnTo>
                      <a:pt x="8" y="1"/>
                    </a:lnTo>
                    <a:lnTo>
                      <a:pt x="9" y="1"/>
                    </a:lnTo>
                    <a:lnTo>
                      <a:pt x="9" y="0"/>
                    </a:lnTo>
                    <a:lnTo>
                      <a:pt x="10" y="0"/>
                    </a:lnTo>
                    <a:lnTo>
                      <a:pt x="1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9" name="Freeform 2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69" y="2385"/>
                <a:ext cx="36" cy="39"/>
              </a:xfrm>
              <a:custGeom>
                <a:avLst/>
                <a:gdLst>
                  <a:gd fmla="*/ 8 w 36" name="T0"/>
                  <a:gd fmla="*/ 38 h 39" name="T1"/>
                  <a:gd fmla="*/ 8 w 36" name="T2"/>
                  <a:gd fmla="*/ 29 h 39" name="T3"/>
                  <a:gd fmla="*/ 0 w 36" name="T4"/>
                  <a:gd fmla="*/ 25 h 39" name="T5"/>
                  <a:gd fmla="*/ 0 w 36" name="T6"/>
                  <a:gd fmla="*/ 17 h 39" name="T7"/>
                  <a:gd fmla="*/ 5 w 36" name="T8"/>
                  <a:gd fmla="*/ 10 h 39" name="T9"/>
                  <a:gd fmla="*/ 6 w 36" name="T10"/>
                  <a:gd fmla="*/ 2 h 39" name="T11"/>
                  <a:gd fmla="*/ 11 w 36" name="T12"/>
                  <a:gd fmla="*/ 0 h 39" name="T13"/>
                  <a:gd fmla="*/ 31 w 36" name="T14"/>
                  <a:gd fmla="*/ 0 h 39" name="T15"/>
                  <a:gd fmla="*/ 36 w 36" name="T16"/>
                  <a:gd fmla="*/ 3 h 39" name="T17"/>
                  <a:gd fmla="*/ 36 w 36" name="T18"/>
                  <a:gd fmla="*/ 6 h 39" name="T19"/>
                  <a:gd fmla="*/ 33 w 36" name="T20"/>
                  <a:gd fmla="*/ 8 h 39" name="T21"/>
                  <a:gd fmla="*/ 31 w 36" name="T22"/>
                  <a:gd fmla="*/ 17 h 39" name="T23"/>
                  <a:gd fmla="*/ 35 w 36" name="T24"/>
                  <a:gd fmla="*/ 29 h 39" name="T25"/>
                  <a:gd fmla="*/ 31 w 36" name="T26"/>
                  <a:gd fmla="*/ 37 h 39" name="T27"/>
                  <a:gd fmla="*/ 22 w 36" name="T28"/>
                  <a:gd fmla="*/ 37 h 39" name="T29"/>
                  <a:gd fmla="*/ 20 w 36" name="T30"/>
                  <a:gd fmla="*/ 35 h 39" name="T31"/>
                  <a:gd fmla="*/ 18 w 36" name="T32"/>
                  <a:gd fmla="*/ 35 h 39" name="T33"/>
                  <a:gd fmla="*/ 16 w 36" name="T34"/>
                  <a:gd fmla="*/ 39 h 39" name="T35"/>
                  <a:gd fmla="*/ 8 w 36" name="T36"/>
                  <a:gd fmla="*/ 38 h 39"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36" name="T57"/>
                  <a:gd fmla="*/ 0 h 39" name="T58"/>
                  <a:gd fmla="*/ 36 w 36" name="T59"/>
                  <a:gd fmla="*/ 39 h 39"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39" w="36">
                    <a:moveTo>
                      <a:pt x="8" y="38"/>
                    </a:moveTo>
                    <a:lnTo>
                      <a:pt x="8" y="29"/>
                    </a:lnTo>
                    <a:lnTo>
                      <a:pt x="0" y="25"/>
                    </a:lnTo>
                    <a:lnTo>
                      <a:pt x="0" y="17"/>
                    </a:lnTo>
                    <a:lnTo>
                      <a:pt x="5" y="10"/>
                    </a:lnTo>
                    <a:lnTo>
                      <a:pt x="6" y="2"/>
                    </a:lnTo>
                    <a:lnTo>
                      <a:pt x="11" y="0"/>
                    </a:lnTo>
                    <a:lnTo>
                      <a:pt x="31" y="0"/>
                    </a:lnTo>
                    <a:lnTo>
                      <a:pt x="36" y="3"/>
                    </a:lnTo>
                    <a:lnTo>
                      <a:pt x="36" y="6"/>
                    </a:lnTo>
                    <a:lnTo>
                      <a:pt x="33" y="8"/>
                    </a:lnTo>
                    <a:lnTo>
                      <a:pt x="31" y="17"/>
                    </a:lnTo>
                    <a:lnTo>
                      <a:pt x="35" y="29"/>
                    </a:lnTo>
                    <a:lnTo>
                      <a:pt x="31" y="37"/>
                    </a:lnTo>
                    <a:lnTo>
                      <a:pt x="22" y="37"/>
                    </a:lnTo>
                    <a:lnTo>
                      <a:pt x="20" y="35"/>
                    </a:lnTo>
                    <a:lnTo>
                      <a:pt x="18" y="35"/>
                    </a:lnTo>
                    <a:lnTo>
                      <a:pt x="16" y="39"/>
                    </a:lnTo>
                    <a:lnTo>
                      <a:pt x="8" y="3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0" name="Freeform 2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00" y="2388"/>
                <a:ext cx="27" cy="37"/>
              </a:xfrm>
              <a:custGeom>
                <a:avLst/>
                <a:gdLst>
                  <a:gd fmla="*/ 0 w 27" name="T0"/>
                  <a:gd fmla="*/ 34 h 37" name="T1"/>
                  <a:gd fmla="*/ 4 w 27" name="T2"/>
                  <a:gd fmla="*/ 26 h 37" name="T3"/>
                  <a:gd fmla="*/ 0 w 27" name="T4"/>
                  <a:gd fmla="*/ 14 h 37" name="T5"/>
                  <a:gd fmla="*/ 2 w 27" name="T6"/>
                  <a:gd fmla="*/ 5 h 37" name="T7"/>
                  <a:gd fmla="*/ 5 w 27" name="T8"/>
                  <a:gd fmla="*/ 3 h 37" name="T9"/>
                  <a:gd fmla="*/ 5 w 27" name="T10"/>
                  <a:gd fmla="*/ 0 h 37" name="T11"/>
                  <a:gd fmla="*/ 12 w 27" name="T12"/>
                  <a:gd fmla="*/ 1 h 37" name="T13"/>
                  <a:gd fmla="*/ 16 w 27" name="T14"/>
                  <a:gd fmla="*/ 2 h 37" name="T15"/>
                  <a:gd fmla="*/ 27 w 27" name="T16"/>
                  <a:gd fmla="*/ 13 h 37" name="T17"/>
                  <a:gd fmla="*/ 25 w 27" name="T18"/>
                  <a:gd fmla="*/ 21 h 37" name="T19"/>
                  <a:gd fmla="*/ 20 w 27" name="T20"/>
                  <a:gd fmla="*/ 31 h 37" name="T21"/>
                  <a:gd fmla="*/ 16 w 27" name="T22"/>
                  <a:gd fmla="*/ 37 h 37" name="T23"/>
                  <a:gd fmla="*/ 5 w 27" name="T24"/>
                  <a:gd fmla="*/ 35 h 37" name="T25"/>
                  <a:gd fmla="*/ 0 w 27" name="T26"/>
                  <a:gd fmla="*/ 34 h 37"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7" name="T42"/>
                  <a:gd fmla="*/ 0 h 37" name="T43"/>
                  <a:gd fmla="*/ 27 w 27" name="T44"/>
                  <a:gd fmla="*/ 37 h 37"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37" w="27">
                    <a:moveTo>
                      <a:pt x="0" y="34"/>
                    </a:moveTo>
                    <a:lnTo>
                      <a:pt x="4" y="26"/>
                    </a:lnTo>
                    <a:lnTo>
                      <a:pt x="0" y="14"/>
                    </a:lnTo>
                    <a:lnTo>
                      <a:pt x="2" y="5"/>
                    </a:lnTo>
                    <a:lnTo>
                      <a:pt x="5" y="3"/>
                    </a:lnTo>
                    <a:lnTo>
                      <a:pt x="5" y="0"/>
                    </a:lnTo>
                    <a:lnTo>
                      <a:pt x="12" y="1"/>
                    </a:lnTo>
                    <a:lnTo>
                      <a:pt x="16" y="2"/>
                    </a:lnTo>
                    <a:lnTo>
                      <a:pt x="27" y="13"/>
                    </a:lnTo>
                    <a:lnTo>
                      <a:pt x="25" y="21"/>
                    </a:lnTo>
                    <a:lnTo>
                      <a:pt x="20" y="31"/>
                    </a:lnTo>
                    <a:lnTo>
                      <a:pt x="16" y="37"/>
                    </a:lnTo>
                    <a:lnTo>
                      <a:pt x="5" y="35"/>
                    </a:lnTo>
                    <a:lnTo>
                      <a:pt x="0" y="3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1" name="Freeform 2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9" y="2360"/>
                <a:ext cx="38" cy="73"/>
              </a:xfrm>
              <a:custGeom>
                <a:avLst/>
                <a:gdLst>
                  <a:gd fmla="*/ 11 w 38" name="T0"/>
                  <a:gd fmla="*/ 0 h 73" name="T1"/>
                  <a:gd fmla="*/ 18 w 38" name="T2"/>
                  <a:gd fmla="*/ 3 h 73" name="T3"/>
                  <a:gd fmla="*/ 24 w 38" name="T4"/>
                  <a:gd fmla="*/ 8 h 73" name="T5"/>
                  <a:gd fmla="*/ 27 w 38" name="T6"/>
                  <a:gd fmla="*/ 15 h 73" name="T7"/>
                  <a:gd fmla="*/ 32 w 38" name="T8"/>
                  <a:gd fmla="*/ 16 h 73" name="T9"/>
                  <a:gd fmla="*/ 34 w 38" name="T10"/>
                  <a:gd fmla="*/ 21 h 73" name="T11"/>
                  <a:gd fmla="*/ 36 w 38" name="T12"/>
                  <a:gd fmla="*/ 27 h 73" name="T13"/>
                  <a:gd fmla="*/ 35 w 38" name="T14"/>
                  <a:gd fmla="*/ 35 h 73" name="T15"/>
                  <a:gd fmla="*/ 30 w 38" name="T16"/>
                  <a:gd fmla="*/ 42 h 73" name="T17"/>
                  <a:gd fmla="*/ 30 w 38" name="T18"/>
                  <a:gd fmla="*/ 50 h 73" name="T19"/>
                  <a:gd fmla="*/ 38 w 38" name="T20"/>
                  <a:gd fmla="*/ 54 h 73" name="T21"/>
                  <a:gd fmla="*/ 38 w 38" name="T22"/>
                  <a:gd fmla="*/ 63 h 73" name="T23"/>
                  <a:gd fmla="*/ 37 w 38" name="T24"/>
                  <a:gd fmla="*/ 67 h 73" name="T25"/>
                  <a:gd fmla="*/ 32 w 38" name="T26"/>
                  <a:gd fmla="*/ 68 h 73" name="T27"/>
                  <a:gd fmla="*/ 29 w 38" name="T28"/>
                  <a:gd fmla="*/ 73 h 73" name="T29"/>
                  <a:gd fmla="*/ 24 w 38" name="T30"/>
                  <a:gd fmla="*/ 73 h 73" name="T31"/>
                  <a:gd fmla="*/ 17 w 38" name="T32"/>
                  <a:gd fmla="*/ 71 h 73" name="T33"/>
                  <a:gd fmla="*/ 11 w 38" name="T34"/>
                  <a:gd fmla="*/ 66 h 73" name="T35"/>
                  <a:gd fmla="*/ 11 w 38" name="T36"/>
                  <a:gd fmla="*/ 55 h 73" name="T37"/>
                  <a:gd fmla="*/ 13 w 38" name="T38"/>
                  <a:gd fmla="*/ 47 h 73" name="T39"/>
                  <a:gd fmla="*/ 13 w 38" name="T40"/>
                  <a:gd fmla="*/ 40 h 73" name="T41"/>
                  <a:gd fmla="*/ 6 w 38" name="T42"/>
                  <a:gd fmla="*/ 34 h 73" name="T43"/>
                  <a:gd fmla="*/ 2 w 38" name="T44"/>
                  <a:gd fmla="*/ 33 h 73" name="T45"/>
                  <a:gd fmla="*/ 0 w 38" name="T46"/>
                  <a:gd fmla="*/ 31 h 73" name="T47"/>
                  <a:gd fmla="*/ 0 w 38" name="T48"/>
                  <a:gd fmla="*/ 20 h 73" name="T49"/>
                  <a:gd fmla="*/ 7 w 38" name="T50"/>
                  <a:gd fmla="*/ 18 h 73" name="T51"/>
                  <a:gd fmla="*/ 7 w 38" name="T52"/>
                  <a:gd fmla="*/ 15 h 73" name="T53"/>
                  <a:gd fmla="*/ 4 w 38" name="T54"/>
                  <a:gd fmla="*/ 14 h 73" name="T55"/>
                  <a:gd fmla="*/ 5 w 38" name="T56"/>
                  <a:gd fmla="*/ 9 h 73" name="T57"/>
                  <a:gd fmla="*/ 11 w 38" name="T58"/>
                  <a:gd fmla="*/ 7 h 73" name="T59"/>
                  <a:gd fmla="*/ 11 w 38" name="T60"/>
                  <a:gd fmla="*/ 0 h 73"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w 38" name="T93"/>
                  <a:gd fmla="*/ 0 h 73" name="T94"/>
                  <a:gd fmla="*/ 38 w 38" name="T95"/>
                  <a:gd fmla="*/ 73 h 73" name="T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b="T96" l="T93" r="T95" t="T94"/>
                <a:pathLst>
                  <a:path h="73" w="38">
                    <a:moveTo>
                      <a:pt x="11" y="0"/>
                    </a:moveTo>
                    <a:lnTo>
                      <a:pt x="18" y="3"/>
                    </a:lnTo>
                    <a:lnTo>
                      <a:pt x="24" y="8"/>
                    </a:lnTo>
                    <a:lnTo>
                      <a:pt x="27" y="15"/>
                    </a:lnTo>
                    <a:lnTo>
                      <a:pt x="32" y="16"/>
                    </a:lnTo>
                    <a:lnTo>
                      <a:pt x="34" y="21"/>
                    </a:lnTo>
                    <a:lnTo>
                      <a:pt x="36" y="27"/>
                    </a:lnTo>
                    <a:lnTo>
                      <a:pt x="35" y="35"/>
                    </a:lnTo>
                    <a:lnTo>
                      <a:pt x="30" y="42"/>
                    </a:lnTo>
                    <a:lnTo>
                      <a:pt x="30" y="50"/>
                    </a:lnTo>
                    <a:lnTo>
                      <a:pt x="38" y="54"/>
                    </a:lnTo>
                    <a:lnTo>
                      <a:pt x="38" y="63"/>
                    </a:lnTo>
                    <a:lnTo>
                      <a:pt x="37" y="67"/>
                    </a:lnTo>
                    <a:lnTo>
                      <a:pt x="32" y="68"/>
                    </a:lnTo>
                    <a:lnTo>
                      <a:pt x="29" y="73"/>
                    </a:lnTo>
                    <a:lnTo>
                      <a:pt x="24" y="73"/>
                    </a:lnTo>
                    <a:lnTo>
                      <a:pt x="17" y="71"/>
                    </a:lnTo>
                    <a:lnTo>
                      <a:pt x="11" y="66"/>
                    </a:lnTo>
                    <a:lnTo>
                      <a:pt x="11" y="55"/>
                    </a:lnTo>
                    <a:lnTo>
                      <a:pt x="13" y="47"/>
                    </a:lnTo>
                    <a:lnTo>
                      <a:pt x="13" y="40"/>
                    </a:lnTo>
                    <a:lnTo>
                      <a:pt x="6" y="34"/>
                    </a:lnTo>
                    <a:lnTo>
                      <a:pt x="2" y="33"/>
                    </a:lnTo>
                    <a:lnTo>
                      <a:pt x="0" y="31"/>
                    </a:lnTo>
                    <a:lnTo>
                      <a:pt x="0" y="20"/>
                    </a:lnTo>
                    <a:lnTo>
                      <a:pt x="7" y="18"/>
                    </a:lnTo>
                    <a:lnTo>
                      <a:pt x="7" y="15"/>
                    </a:lnTo>
                    <a:lnTo>
                      <a:pt x="4" y="14"/>
                    </a:lnTo>
                    <a:lnTo>
                      <a:pt x="5" y="9"/>
                    </a:lnTo>
                    <a:lnTo>
                      <a:pt x="11" y="7"/>
                    </a:lnTo>
                    <a:lnTo>
                      <a:pt x="1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2" name="Freeform 2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64" y="2320"/>
                <a:ext cx="5" cy="3"/>
              </a:xfrm>
              <a:custGeom>
                <a:avLst/>
                <a:gdLst>
                  <a:gd fmla="*/ 0 w 5" name="T0"/>
                  <a:gd fmla="*/ 2 h 3" name="T1"/>
                  <a:gd fmla="*/ 3 w 5" name="T2"/>
                  <a:gd fmla="*/ 0 h 3" name="T3"/>
                  <a:gd fmla="*/ 5 w 5" name="T4"/>
                  <a:gd fmla="*/ 3 h 3" name="T5"/>
                  <a:gd fmla="*/ 3 w 5" name="T6"/>
                  <a:gd fmla="*/ 3 h 3" name="T7"/>
                  <a:gd fmla="*/ 0 w 5" name="T8"/>
                  <a:gd fmla="*/ 2 h 3" name="T9"/>
                  <a:gd fmla="*/ 0 60000 65536" name="T10"/>
                  <a:gd fmla="*/ 0 60000 65536" name="T11"/>
                  <a:gd fmla="*/ 0 60000 65536" name="T12"/>
                  <a:gd fmla="*/ 0 60000 65536" name="T13"/>
                  <a:gd fmla="*/ 0 60000 65536" name="T14"/>
                  <a:gd fmla="*/ 0 w 5" name="T15"/>
                  <a:gd fmla="*/ 0 h 3" name="T16"/>
                  <a:gd fmla="*/ 5 w 5" name="T17"/>
                  <a:gd fmla="*/ 3 h 3" name="T18"/>
                </a:gdLst>
                <a:ahLst/>
                <a:cxnLst>
                  <a:cxn ang="T10">
                    <a:pos x="T0" y="T1"/>
                  </a:cxn>
                  <a:cxn ang="T11">
                    <a:pos x="T2" y="T3"/>
                  </a:cxn>
                  <a:cxn ang="T12">
                    <a:pos x="T4" y="T5"/>
                  </a:cxn>
                  <a:cxn ang="T13">
                    <a:pos x="T6" y="T7"/>
                  </a:cxn>
                  <a:cxn ang="T14">
                    <a:pos x="T8" y="T9"/>
                  </a:cxn>
                </a:cxnLst>
                <a:rect b="T18" l="T15" r="T17" t="T16"/>
                <a:pathLst>
                  <a:path h="3" w="5">
                    <a:moveTo>
                      <a:pt x="0" y="2"/>
                    </a:moveTo>
                    <a:lnTo>
                      <a:pt x="3" y="0"/>
                    </a:lnTo>
                    <a:lnTo>
                      <a:pt x="5" y="3"/>
                    </a:lnTo>
                    <a:lnTo>
                      <a:pt x="3"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3" name="Freeform 2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44" y="2325"/>
                <a:ext cx="4" cy="4"/>
              </a:xfrm>
              <a:custGeom>
                <a:avLst/>
                <a:gdLst>
                  <a:gd fmla="*/ 2 w 4" name="T0"/>
                  <a:gd fmla="*/ 1 h 4" name="T1"/>
                  <a:gd fmla="*/ 3 w 4" name="T2"/>
                  <a:gd fmla="*/ 1 h 4" name="T3"/>
                  <a:gd fmla="*/ 3 w 4" name="T4"/>
                  <a:gd fmla="*/ 0 h 4" name="T5"/>
                  <a:gd fmla="*/ 4 w 4" name="T6"/>
                  <a:gd fmla="*/ 0 h 4" name="T7"/>
                  <a:gd fmla="*/ 3 w 4" name="T8"/>
                  <a:gd fmla="*/ 0 h 4" name="T9"/>
                  <a:gd fmla="*/ 3 w 4" name="T10"/>
                  <a:gd fmla="*/ 1 h 4" name="T11"/>
                  <a:gd fmla="*/ 4 w 4" name="T12"/>
                  <a:gd fmla="*/ 1 h 4" name="T13"/>
                  <a:gd fmla="*/ 4 w 4" name="T14"/>
                  <a:gd fmla="*/ 2 h 4" name="T15"/>
                  <a:gd fmla="*/ 3 w 4" name="T16"/>
                  <a:gd fmla="*/ 2 h 4" name="T17"/>
                  <a:gd fmla="*/ 2 w 4" name="T18"/>
                  <a:gd fmla="*/ 3 h 4" name="T19"/>
                  <a:gd fmla="*/ 1 w 4" name="T20"/>
                  <a:gd fmla="*/ 3 h 4" name="T21"/>
                  <a:gd fmla="*/ 1 w 4" name="T22"/>
                  <a:gd fmla="*/ 4 h 4" name="T23"/>
                  <a:gd fmla="*/ 0 w 4" name="T24"/>
                  <a:gd fmla="*/ 3 h 4" name="T25"/>
                  <a:gd fmla="*/ 0 w 4" name="T26"/>
                  <a:gd fmla="*/ 2 h 4" name="T27"/>
                  <a:gd fmla="*/ 2 w 4" name="T28"/>
                  <a:gd fmla="*/ 1 h 4"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4" name="T45"/>
                  <a:gd fmla="*/ 0 h 4" name="T46"/>
                  <a:gd fmla="*/ 4 w 4" name="T47"/>
                  <a:gd fmla="*/ 4 h 4"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4" w="4">
                    <a:moveTo>
                      <a:pt x="2" y="1"/>
                    </a:moveTo>
                    <a:lnTo>
                      <a:pt x="3" y="1"/>
                    </a:lnTo>
                    <a:lnTo>
                      <a:pt x="3" y="0"/>
                    </a:lnTo>
                    <a:lnTo>
                      <a:pt x="4" y="0"/>
                    </a:lnTo>
                    <a:lnTo>
                      <a:pt x="3" y="0"/>
                    </a:lnTo>
                    <a:lnTo>
                      <a:pt x="3" y="1"/>
                    </a:lnTo>
                    <a:lnTo>
                      <a:pt x="4" y="1"/>
                    </a:lnTo>
                    <a:lnTo>
                      <a:pt x="4" y="2"/>
                    </a:lnTo>
                    <a:lnTo>
                      <a:pt x="3" y="2"/>
                    </a:lnTo>
                    <a:lnTo>
                      <a:pt x="2" y="3"/>
                    </a:lnTo>
                    <a:lnTo>
                      <a:pt x="1" y="3"/>
                    </a:lnTo>
                    <a:lnTo>
                      <a:pt x="1" y="4"/>
                    </a:lnTo>
                    <a:lnTo>
                      <a:pt x="0" y="3"/>
                    </a:lnTo>
                    <a:lnTo>
                      <a:pt x="0" y="2"/>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4" name="Freeform 2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72" y="2322"/>
                <a:ext cx="5" cy="4"/>
              </a:xfrm>
              <a:custGeom>
                <a:avLst/>
                <a:gdLst>
                  <a:gd fmla="*/ 0 w 5" name="T0"/>
                  <a:gd fmla="*/ 2 h 4" name="T1"/>
                  <a:gd fmla="*/ 3 w 5" name="T2"/>
                  <a:gd fmla="*/ 0 h 4" name="T3"/>
                  <a:gd fmla="*/ 5 w 5" name="T4"/>
                  <a:gd fmla="*/ 3 h 4" name="T5"/>
                  <a:gd fmla="*/ 3 w 5" name="T6"/>
                  <a:gd fmla="*/ 4 h 4" name="T7"/>
                  <a:gd fmla="*/ 0 w 5" name="T8"/>
                  <a:gd fmla="*/ 2 h 4" name="T9"/>
                  <a:gd fmla="*/ 0 60000 65536" name="T10"/>
                  <a:gd fmla="*/ 0 60000 65536" name="T11"/>
                  <a:gd fmla="*/ 0 60000 65536" name="T12"/>
                  <a:gd fmla="*/ 0 60000 65536" name="T13"/>
                  <a:gd fmla="*/ 0 60000 65536" name="T14"/>
                  <a:gd fmla="*/ 0 w 5" name="T15"/>
                  <a:gd fmla="*/ 0 h 4" name="T16"/>
                  <a:gd fmla="*/ 5 w 5" name="T17"/>
                  <a:gd fmla="*/ 4 h 4" name="T18"/>
                </a:gdLst>
                <a:ahLst/>
                <a:cxnLst>
                  <a:cxn ang="T10">
                    <a:pos x="T0" y="T1"/>
                  </a:cxn>
                  <a:cxn ang="T11">
                    <a:pos x="T2" y="T3"/>
                  </a:cxn>
                  <a:cxn ang="T12">
                    <a:pos x="T4" y="T5"/>
                  </a:cxn>
                  <a:cxn ang="T13">
                    <a:pos x="T6" y="T7"/>
                  </a:cxn>
                  <a:cxn ang="T14">
                    <a:pos x="T8" y="T9"/>
                  </a:cxn>
                </a:cxnLst>
                <a:rect b="T18" l="T15" r="T17" t="T16"/>
                <a:pathLst>
                  <a:path h="4" w="5">
                    <a:moveTo>
                      <a:pt x="0" y="2"/>
                    </a:moveTo>
                    <a:lnTo>
                      <a:pt x="3" y="0"/>
                    </a:lnTo>
                    <a:lnTo>
                      <a:pt x="5" y="3"/>
                    </a:lnTo>
                    <a:lnTo>
                      <a:pt x="3"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5" name="Freeform 2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58" y="2319"/>
                <a:ext cx="4" cy="2"/>
              </a:xfrm>
              <a:custGeom>
                <a:avLst/>
                <a:gdLst>
                  <a:gd fmla="*/ 0 w 4" name="T0"/>
                  <a:gd fmla="*/ 1 h 2" name="T1"/>
                  <a:gd fmla="*/ 3 w 4" name="T2"/>
                  <a:gd fmla="*/ 0 h 2" name="T3"/>
                  <a:gd fmla="*/ 4 w 4" name="T4"/>
                  <a:gd fmla="*/ 2 h 2" name="T5"/>
                  <a:gd fmla="*/ 3 w 4" name="T6"/>
                  <a:gd fmla="*/ 2 h 2" name="T7"/>
                  <a:gd fmla="*/ 0 w 4" name="T8"/>
                  <a:gd fmla="*/ 1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0" y="1"/>
                    </a:moveTo>
                    <a:lnTo>
                      <a:pt x="3" y="0"/>
                    </a:lnTo>
                    <a:lnTo>
                      <a:pt x="4" y="2"/>
                    </a:lnTo>
                    <a:lnTo>
                      <a:pt x="3"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6" name="Freeform 2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74" y="2320"/>
                <a:ext cx="110" cy="162"/>
              </a:xfrm>
              <a:custGeom>
                <a:avLst/>
                <a:gdLst>
                  <a:gd fmla="*/ 77 w 110" name="T0"/>
                  <a:gd fmla="*/ 162 h 162" name="T1"/>
                  <a:gd fmla="*/ 70 w 110" name="T2"/>
                  <a:gd fmla="*/ 147 h 162" name="T3"/>
                  <a:gd fmla="*/ 36 w 110" name="T4"/>
                  <a:gd fmla="*/ 126 h 162" name="T5"/>
                  <a:gd fmla="*/ 25 w 110" name="T6"/>
                  <a:gd fmla="*/ 127 h 162" name="T7"/>
                  <a:gd fmla="*/ 13 w 110" name="T8"/>
                  <a:gd fmla="*/ 125 h 162" name="T9"/>
                  <a:gd fmla="*/ 7 w 110" name="T10"/>
                  <a:gd fmla="*/ 124 h 162" name="T11"/>
                  <a:gd fmla="*/ 0 w 110" name="T12"/>
                  <a:gd fmla="*/ 114 h 162" name="T13"/>
                  <a:gd fmla="*/ 5 w 110" name="T14"/>
                  <a:gd fmla="*/ 98 h 162" name="T15"/>
                  <a:gd fmla="*/ 12 w 110" name="T16"/>
                  <a:gd fmla="*/ 94 h 162" name="T17"/>
                  <a:gd fmla="*/ 16 w 110" name="T18"/>
                  <a:gd fmla="*/ 86 h 162" name="T19"/>
                  <a:gd fmla="*/ 14 w 110" name="T20"/>
                  <a:gd fmla="*/ 69 h 162" name="T21"/>
                  <a:gd fmla="*/ 12 w 110" name="T22"/>
                  <a:gd fmla="*/ 51 h 162" name="T23"/>
                  <a:gd fmla="*/ 20 w 110" name="T24"/>
                  <a:gd fmla="*/ 45 h 162" name="T25"/>
                  <a:gd fmla="*/ 22 w 110" name="T26"/>
                  <a:gd fmla="*/ 37 h 162" name="T27"/>
                  <a:gd fmla="*/ 28 w 110" name="T28"/>
                  <a:gd fmla="*/ 25 h 162" name="T29"/>
                  <a:gd fmla="*/ 33 w 110" name="T30"/>
                  <a:gd fmla="*/ 17 h 162" name="T31"/>
                  <a:gd fmla="*/ 41 w 110" name="T32"/>
                  <a:gd fmla="*/ 14 h 162" name="T33"/>
                  <a:gd fmla="*/ 60 w 110" name="T34"/>
                  <a:gd fmla="*/ 5 h 162" name="T35"/>
                  <a:gd fmla="*/ 68 w 110" name="T36"/>
                  <a:gd fmla="*/ 0 h 162" name="T37"/>
                  <a:gd fmla="*/ 71 w 110" name="T38"/>
                  <a:gd fmla="*/ 5 h 162" name="T39"/>
                  <a:gd fmla="*/ 56 w 110" name="T40"/>
                  <a:gd fmla="*/ 17 h 162" name="T41"/>
                  <a:gd fmla="*/ 54 w 110" name="T42"/>
                  <a:gd fmla="*/ 35 h 162" name="T43"/>
                  <a:gd fmla="*/ 57 w 110" name="T44"/>
                  <a:gd fmla="*/ 47 h 162" name="T45"/>
                  <a:gd fmla="*/ 83 w 110" name="T46"/>
                  <a:gd fmla="*/ 57 h 162" name="T47"/>
                  <a:gd fmla="*/ 99 w 110" name="T48"/>
                  <a:gd fmla="*/ 63 h 162" name="T49"/>
                  <a:gd fmla="*/ 102 w 110" name="T50"/>
                  <a:gd fmla="*/ 77 h 162" name="T51"/>
                  <a:gd fmla="*/ 105 w 110" name="T52"/>
                  <a:gd fmla="*/ 91 h 162" name="T53"/>
                  <a:gd fmla="*/ 107 w 110" name="T54"/>
                  <a:gd fmla="*/ 99 h 162" name="T55"/>
                  <a:gd fmla="*/ 110 w 110" name="T56"/>
                  <a:gd fmla="*/ 114 h 162" name="T57"/>
                  <a:gd fmla="*/ 99 w 110" name="T58"/>
                  <a:gd fmla="*/ 106 h 162" name="T59"/>
                  <a:gd fmla="*/ 81 w 110" name="T60"/>
                  <a:gd fmla="*/ 111 h 162" name="T61"/>
                  <a:gd fmla="*/ 87 w 110" name="T62"/>
                  <a:gd fmla="*/ 122 h 162" name="T63"/>
                  <a:gd fmla="*/ 83 w 110" name="T64"/>
                  <a:gd fmla="*/ 132 h 162" name="T65"/>
                  <a:gd fmla="*/ 82 w 110" name="T66"/>
                  <a:gd fmla="*/ 162 h 162"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w 110" name="T102"/>
                  <a:gd fmla="*/ 0 h 162" name="T103"/>
                  <a:gd fmla="*/ 110 w 110" name="T104"/>
                  <a:gd fmla="*/ 162 h 162" name="T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b="T105" l="T102" r="T104" t="T103"/>
                <a:pathLst>
                  <a:path h="162" w="110">
                    <a:moveTo>
                      <a:pt x="82" y="162"/>
                    </a:moveTo>
                    <a:lnTo>
                      <a:pt x="77" y="162"/>
                    </a:lnTo>
                    <a:lnTo>
                      <a:pt x="79" y="151"/>
                    </a:lnTo>
                    <a:lnTo>
                      <a:pt x="70" y="147"/>
                    </a:lnTo>
                    <a:lnTo>
                      <a:pt x="51" y="148"/>
                    </a:lnTo>
                    <a:lnTo>
                      <a:pt x="36" y="126"/>
                    </a:lnTo>
                    <a:lnTo>
                      <a:pt x="28" y="125"/>
                    </a:lnTo>
                    <a:lnTo>
                      <a:pt x="25" y="127"/>
                    </a:lnTo>
                    <a:lnTo>
                      <a:pt x="20" y="125"/>
                    </a:lnTo>
                    <a:lnTo>
                      <a:pt x="13" y="125"/>
                    </a:lnTo>
                    <a:lnTo>
                      <a:pt x="10" y="126"/>
                    </a:lnTo>
                    <a:lnTo>
                      <a:pt x="7" y="124"/>
                    </a:lnTo>
                    <a:lnTo>
                      <a:pt x="7" y="119"/>
                    </a:lnTo>
                    <a:lnTo>
                      <a:pt x="0" y="114"/>
                    </a:lnTo>
                    <a:lnTo>
                      <a:pt x="0" y="105"/>
                    </a:lnTo>
                    <a:lnTo>
                      <a:pt x="5" y="98"/>
                    </a:lnTo>
                    <a:lnTo>
                      <a:pt x="10" y="97"/>
                    </a:lnTo>
                    <a:lnTo>
                      <a:pt x="12" y="94"/>
                    </a:lnTo>
                    <a:lnTo>
                      <a:pt x="12" y="91"/>
                    </a:lnTo>
                    <a:lnTo>
                      <a:pt x="16" y="86"/>
                    </a:lnTo>
                    <a:lnTo>
                      <a:pt x="15" y="79"/>
                    </a:lnTo>
                    <a:lnTo>
                      <a:pt x="14" y="69"/>
                    </a:lnTo>
                    <a:lnTo>
                      <a:pt x="14" y="58"/>
                    </a:lnTo>
                    <a:lnTo>
                      <a:pt x="12" y="51"/>
                    </a:lnTo>
                    <a:lnTo>
                      <a:pt x="17" y="50"/>
                    </a:lnTo>
                    <a:lnTo>
                      <a:pt x="20" y="45"/>
                    </a:lnTo>
                    <a:lnTo>
                      <a:pt x="23" y="42"/>
                    </a:lnTo>
                    <a:lnTo>
                      <a:pt x="22" y="37"/>
                    </a:lnTo>
                    <a:lnTo>
                      <a:pt x="28" y="31"/>
                    </a:lnTo>
                    <a:lnTo>
                      <a:pt x="28" y="25"/>
                    </a:lnTo>
                    <a:lnTo>
                      <a:pt x="32" y="23"/>
                    </a:lnTo>
                    <a:lnTo>
                      <a:pt x="33" y="17"/>
                    </a:lnTo>
                    <a:lnTo>
                      <a:pt x="36" y="12"/>
                    </a:lnTo>
                    <a:lnTo>
                      <a:pt x="41" y="14"/>
                    </a:lnTo>
                    <a:lnTo>
                      <a:pt x="43" y="12"/>
                    </a:lnTo>
                    <a:lnTo>
                      <a:pt x="60" y="5"/>
                    </a:lnTo>
                    <a:lnTo>
                      <a:pt x="62" y="0"/>
                    </a:lnTo>
                    <a:lnTo>
                      <a:pt x="68" y="0"/>
                    </a:lnTo>
                    <a:lnTo>
                      <a:pt x="72" y="2"/>
                    </a:lnTo>
                    <a:lnTo>
                      <a:pt x="71" y="5"/>
                    </a:lnTo>
                    <a:lnTo>
                      <a:pt x="65" y="6"/>
                    </a:lnTo>
                    <a:lnTo>
                      <a:pt x="56" y="17"/>
                    </a:lnTo>
                    <a:lnTo>
                      <a:pt x="51" y="32"/>
                    </a:lnTo>
                    <a:lnTo>
                      <a:pt x="54" y="35"/>
                    </a:lnTo>
                    <a:lnTo>
                      <a:pt x="59" y="42"/>
                    </a:lnTo>
                    <a:lnTo>
                      <a:pt x="57" y="47"/>
                    </a:lnTo>
                    <a:lnTo>
                      <a:pt x="62" y="54"/>
                    </a:lnTo>
                    <a:lnTo>
                      <a:pt x="83" y="57"/>
                    </a:lnTo>
                    <a:lnTo>
                      <a:pt x="87" y="61"/>
                    </a:lnTo>
                    <a:lnTo>
                      <a:pt x="99" y="63"/>
                    </a:lnTo>
                    <a:lnTo>
                      <a:pt x="103" y="67"/>
                    </a:lnTo>
                    <a:lnTo>
                      <a:pt x="102" y="77"/>
                    </a:lnTo>
                    <a:lnTo>
                      <a:pt x="101" y="82"/>
                    </a:lnTo>
                    <a:lnTo>
                      <a:pt x="105" y="91"/>
                    </a:lnTo>
                    <a:lnTo>
                      <a:pt x="103" y="97"/>
                    </a:lnTo>
                    <a:lnTo>
                      <a:pt x="107" y="99"/>
                    </a:lnTo>
                    <a:lnTo>
                      <a:pt x="110" y="105"/>
                    </a:lnTo>
                    <a:lnTo>
                      <a:pt x="110" y="114"/>
                    </a:lnTo>
                    <a:lnTo>
                      <a:pt x="104" y="112"/>
                    </a:lnTo>
                    <a:lnTo>
                      <a:pt x="99" y="106"/>
                    </a:lnTo>
                    <a:lnTo>
                      <a:pt x="82" y="108"/>
                    </a:lnTo>
                    <a:lnTo>
                      <a:pt x="81" y="111"/>
                    </a:lnTo>
                    <a:lnTo>
                      <a:pt x="89" y="117"/>
                    </a:lnTo>
                    <a:lnTo>
                      <a:pt x="87" y="122"/>
                    </a:lnTo>
                    <a:lnTo>
                      <a:pt x="82" y="121"/>
                    </a:lnTo>
                    <a:lnTo>
                      <a:pt x="83" y="132"/>
                    </a:lnTo>
                    <a:lnTo>
                      <a:pt x="88" y="136"/>
                    </a:lnTo>
                    <a:lnTo>
                      <a:pt x="82" y="16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7" name="Freeform 2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0" y="2393"/>
                <a:ext cx="364" cy="409"/>
              </a:xfrm>
              <a:custGeom>
                <a:avLst/>
                <a:gdLst>
                  <a:gd fmla="*/ 132 w 364" name="T0"/>
                  <a:gd fmla="*/ 7 h 409" name="T1"/>
                  <a:gd fmla="*/ 130 w 364" name="T2"/>
                  <a:gd fmla="*/ 33 h 409" name="T3"/>
                  <a:gd fmla="*/ 148 w 364" name="T4"/>
                  <a:gd fmla="*/ 40 h 409" name="T5"/>
                  <a:gd fmla="*/ 157 w 364" name="T6"/>
                  <a:gd fmla="*/ 30 h 409" name="T7"/>
                  <a:gd fmla="*/ 169 w 364" name="T8"/>
                  <a:gd fmla="*/ 27 h 409" name="T9"/>
                  <a:gd fmla="*/ 185 w 364" name="T10"/>
                  <a:gd fmla="*/ 30 h 409" name="T11"/>
                  <a:gd fmla="*/ 205 w 364" name="T12"/>
                  <a:gd fmla="*/ 16 h 409" name="T13"/>
                  <a:gd fmla="*/ 212 w 364" name="T14"/>
                  <a:gd fmla="*/ 17 h 409" name="T15"/>
                  <a:gd fmla="*/ 223 w 364" name="T16"/>
                  <a:gd fmla="*/ 43 h 409" name="T17"/>
                  <a:gd fmla="*/ 219 w 364" name="T18"/>
                  <a:gd fmla="*/ 50 h 409" name="T19"/>
                  <a:gd fmla="*/ 231 w 364" name="T20"/>
                  <a:gd fmla="*/ 54 h 409" name="T21"/>
                  <a:gd fmla="*/ 225 w 364" name="T22"/>
                  <a:gd fmla="*/ 68 h 409" name="T23"/>
                  <a:gd fmla="*/ 238 w 364" name="T24"/>
                  <a:gd fmla="*/ 63 h 409" name="T25"/>
                  <a:gd fmla="*/ 260 w 364" name="T26"/>
                  <a:gd fmla="*/ 65 h 409" name="T27"/>
                  <a:gd fmla="*/ 270 w 364" name="T28"/>
                  <a:gd fmla="*/ 78 h 409" name="T29"/>
                  <a:gd fmla="*/ 283 w 364" name="T30"/>
                  <a:gd fmla="*/ 76 h 409" name="T31"/>
                  <a:gd fmla="*/ 317 w 364" name="T32"/>
                  <a:gd fmla="*/ 86 h 409" name="T33"/>
                  <a:gd fmla="*/ 361 w 364" name="T34"/>
                  <a:gd fmla="*/ 106 h 409" name="T35"/>
                  <a:gd fmla="*/ 358 w 364" name="T36"/>
                  <a:gd fmla="*/ 148 h 409" name="T37"/>
                  <a:gd fmla="*/ 346 w 364" name="T38"/>
                  <a:gd fmla="*/ 161 h 409" name="T39"/>
                  <a:gd fmla="*/ 337 w 364" name="T40"/>
                  <a:gd fmla="*/ 178 h 409" name="T41"/>
                  <a:gd fmla="*/ 324 w 364" name="T42"/>
                  <a:gd fmla="*/ 203 h 409" name="T43"/>
                  <a:gd fmla="*/ 326 w 364" name="T44"/>
                  <a:gd fmla="*/ 232 h 409" name="T45"/>
                  <a:gd fmla="*/ 316 w 364" name="T46"/>
                  <a:gd fmla="*/ 254 h 409" name="T47"/>
                  <a:gd fmla="*/ 308 w 364" name="T48"/>
                  <a:gd fmla="*/ 271 h 409" name="T49"/>
                  <a:gd fmla="*/ 299 w 364" name="T50"/>
                  <a:gd fmla="*/ 290 h 409" name="T51"/>
                  <a:gd fmla="*/ 285 w 364" name="T52"/>
                  <a:gd fmla="*/ 293 h 409" name="T53"/>
                  <a:gd fmla="*/ 268 w 364" name="T54"/>
                  <a:gd fmla="*/ 300 h 409" name="T55"/>
                  <a:gd fmla="*/ 249 w 364" name="T56"/>
                  <a:gd fmla="*/ 307 h 409" name="T57"/>
                  <a:gd fmla="*/ 242 w 364" name="T58"/>
                  <a:gd fmla="*/ 316 h 409" name="T59"/>
                  <a:gd fmla="*/ 237 w 364" name="T60"/>
                  <a:gd fmla="*/ 338 h 409" name="T61"/>
                  <a:gd fmla="*/ 224 w 364" name="T62"/>
                  <a:gd fmla="*/ 359 h 409" name="T63"/>
                  <a:gd fmla="*/ 212 w 364" name="T64"/>
                  <a:gd fmla="*/ 386 h 409" name="T65"/>
                  <a:gd fmla="*/ 211 w 364" name="T66"/>
                  <a:gd fmla="*/ 385 h 409" name="T67"/>
                  <a:gd fmla="*/ 213 w 364" name="T68"/>
                  <a:gd fmla="*/ 372 h 409" name="T69"/>
                  <a:gd fmla="*/ 200 w 364" name="T70"/>
                  <a:gd fmla="*/ 391 h 409" name="T71"/>
                  <a:gd fmla="*/ 193 w 364" name="T72"/>
                  <a:gd fmla="*/ 409 h 409" name="T73"/>
                  <a:gd fmla="*/ 183 w 364" name="T74"/>
                  <a:gd fmla="*/ 393 h 409" name="T75"/>
                  <a:gd fmla="*/ 171 w 364" name="T76"/>
                  <a:gd fmla="*/ 382 h 409" name="T77"/>
                  <a:gd fmla="*/ 152 w 364" name="T78"/>
                  <a:gd fmla="*/ 372 h 409" name="T79"/>
                  <a:gd fmla="*/ 168 w 364" name="T80"/>
                  <a:gd fmla="*/ 353 h 409" name="T81"/>
                  <a:gd fmla="*/ 187 w 364" name="T82"/>
                  <a:gd fmla="*/ 334 h 409" name="T83"/>
                  <a:gd fmla="*/ 179 w 364" name="T84"/>
                  <a:gd fmla="*/ 314 h 409" name="T85"/>
                  <a:gd fmla="*/ 175 w 364" name="T86"/>
                  <a:gd fmla="*/ 299 h 409" name="T87"/>
                  <a:gd fmla="*/ 157 w 364" name="T88"/>
                  <a:gd fmla="*/ 285 h 409" name="T89"/>
                  <a:gd fmla="*/ 149 w 364" name="T90"/>
                  <a:gd fmla="*/ 244 h 409" name="T91"/>
                  <a:gd fmla="*/ 142 w 364" name="T92"/>
                  <a:gd fmla="*/ 227 h 409" name="T93"/>
                  <a:gd fmla="*/ 121 w 364" name="T94"/>
                  <a:gd fmla="*/ 191 h 409" name="T95"/>
                  <a:gd fmla="*/ 86 w 364" name="T96"/>
                  <a:gd fmla="*/ 176 h 409" name="T97"/>
                  <a:gd fmla="*/ 73 w 364" name="T98"/>
                  <a:gd fmla="*/ 151 h 409" name="T99"/>
                  <a:gd fmla="*/ 41 w 364" name="T100"/>
                  <a:gd fmla="*/ 167 h 409" name="T101"/>
                  <a:gd fmla="*/ 28 w 364" name="T102"/>
                  <a:gd fmla="*/ 149 h 409" name="T103"/>
                  <a:gd fmla="*/ 5 w 364" name="T104"/>
                  <a:gd fmla="*/ 139 h 409" name="T105"/>
                  <a:gd fmla="*/ 3 w 364" name="T106"/>
                  <a:gd fmla="*/ 109 h 409" name="T107"/>
                  <a:gd fmla="*/ 36 w 364" name="T108"/>
                  <a:gd fmla="*/ 96 h 409" name="T109"/>
                  <a:gd fmla="*/ 37 w 364" name="T110"/>
                  <a:gd fmla="*/ 59 h 409" name="T111"/>
                  <a:gd fmla="*/ 43 w 364" name="T112"/>
                  <a:gd fmla="*/ 44 h 409" name="T113"/>
                  <a:gd fmla="*/ 53 w 364" name="T114"/>
                  <a:gd fmla="*/ 33 h 409" name="T115"/>
                  <a:gd fmla="*/ 73 w 364" name="T116"/>
                  <a:gd fmla="*/ 45 h 409" name="T117"/>
                  <a:gd fmla="*/ 98 w 364" name="T118"/>
                  <a:gd fmla="*/ 30 h 409" name="T119"/>
                  <a:gd fmla="*/ 90 w 364" name="T120"/>
                  <a:gd fmla="*/ 16 h 409" name="T121"/>
                  <a:gd fmla="*/ 94 w 364" name="T122"/>
                  <a:gd fmla="*/ 8 h 409" name="T123"/>
                  <a:gd fmla="*/ 121 w 364" name="T124"/>
                  <a:gd fmla="*/ 0 h 409"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364" name="T189"/>
                  <a:gd fmla="*/ 0 h 409" name="T190"/>
                  <a:gd fmla="*/ 364 w 364" name="T191"/>
                  <a:gd fmla="*/ 409 h 409" name="T1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409" w="364">
                    <a:moveTo>
                      <a:pt x="121" y="0"/>
                    </a:moveTo>
                    <a:lnTo>
                      <a:pt x="125" y="1"/>
                    </a:lnTo>
                    <a:lnTo>
                      <a:pt x="132" y="7"/>
                    </a:lnTo>
                    <a:lnTo>
                      <a:pt x="132" y="14"/>
                    </a:lnTo>
                    <a:lnTo>
                      <a:pt x="130" y="22"/>
                    </a:lnTo>
                    <a:lnTo>
                      <a:pt x="130" y="33"/>
                    </a:lnTo>
                    <a:lnTo>
                      <a:pt x="136" y="38"/>
                    </a:lnTo>
                    <a:lnTo>
                      <a:pt x="143" y="40"/>
                    </a:lnTo>
                    <a:lnTo>
                      <a:pt x="148" y="40"/>
                    </a:lnTo>
                    <a:lnTo>
                      <a:pt x="151" y="35"/>
                    </a:lnTo>
                    <a:lnTo>
                      <a:pt x="156" y="34"/>
                    </a:lnTo>
                    <a:lnTo>
                      <a:pt x="157" y="30"/>
                    </a:lnTo>
                    <a:lnTo>
                      <a:pt x="165" y="31"/>
                    </a:lnTo>
                    <a:lnTo>
                      <a:pt x="167" y="27"/>
                    </a:lnTo>
                    <a:lnTo>
                      <a:pt x="169" y="27"/>
                    </a:lnTo>
                    <a:lnTo>
                      <a:pt x="171" y="29"/>
                    </a:lnTo>
                    <a:lnTo>
                      <a:pt x="180" y="29"/>
                    </a:lnTo>
                    <a:lnTo>
                      <a:pt x="185" y="30"/>
                    </a:lnTo>
                    <a:lnTo>
                      <a:pt x="196" y="32"/>
                    </a:lnTo>
                    <a:lnTo>
                      <a:pt x="200" y="26"/>
                    </a:lnTo>
                    <a:lnTo>
                      <a:pt x="205" y="16"/>
                    </a:lnTo>
                    <a:lnTo>
                      <a:pt x="207" y="8"/>
                    </a:lnTo>
                    <a:lnTo>
                      <a:pt x="209" y="9"/>
                    </a:lnTo>
                    <a:lnTo>
                      <a:pt x="212" y="17"/>
                    </a:lnTo>
                    <a:lnTo>
                      <a:pt x="215" y="27"/>
                    </a:lnTo>
                    <a:lnTo>
                      <a:pt x="225" y="35"/>
                    </a:lnTo>
                    <a:lnTo>
                      <a:pt x="223" y="43"/>
                    </a:lnTo>
                    <a:lnTo>
                      <a:pt x="219" y="45"/>
                    </a:lnTo>
                    <a:lnTo>
                      <a:pt x="216" y="48"/>
                    </a:lnTo>
                    <a:lnTo>
                      <a:pt x="219" y="50"/>
                    </a:lnTo>
                    <a:lnTo>
                      <a:pt x="225" y="50"/>
                    </a:lnTo>
                    <a:lnTo>
                      <a:pt x="228" y="53"/>
                    </a:lnTo>
                    <a:lnTo>
                      <a:pt x="231" y="54"/>
                    </a:lnTo>
                    <a:lnTo>
                      <a:pt x="236" y="56"/>
                    </a:lnTo>
                    <a:lnTo>
                      <a:pt x="233" y="63"/>
                    </a:lnTo>
                    <a:lnTo>
                      <a:pt x="225" y="68"/>
                    </a:lnTo>
                    <a:lnTo>
                      <a:pt x="225" y="70"/>
                    </a:lnTo>
                    <a:lnTo>
                      <a:pt x="230" y="70"/>
                    </a:lnTo>
                    <a:lnTo>
                      <a:pt x="238" y="63"/>
                    </a:lnTo>
                    <a:lnTo>
                      <a:pt x="240" y="58"/>
                    </a:lnTo>
                    <a:lnTo>
                      <a:pt x="250" y="59"/>
                    </a:lnTo>
                    <a:lnTo>
                      <a:pt x="260" y="65"/>
                    </a:lnTo>
                    <a:lnTo>
                      <a:pt x="269" y="65"/>
                    </a:lnTo>
                    <a:lnTo>
                      <a:pt x="274" y="70"/>
                    </a:lnTo>
                    <a:lnTo>
                      <a:pt x="270" y="78"/>
                    </a:lnTo>
                    <a:lnTo>
                      <a:pt x="273" y="83"/>
                    </a:lnTo>
                    <a:lnTo>
                      <a:pt x="278" y="77"/>
                    </a:lnTo>
                    <a:lnTo>
                      <a:pt x="283" y="76"/>
                    </a:lnTo>
                    <a:lnTo>
                      <a:pt x="299" y="81"/>
                    </a:lnTo>
                    <a:lnTo>
                      <a:pt x="309" y="80"/>
                    </a:lnTo>
                    <a:lnTo>
                      <a:pt x="317" y="86"/>
                    </a:lnTo>
                    <a:lnTo>
                      <a:pt x="327" y="88"/>
                    </a:lnTo>
                    <a:lnTo>
                      <a:pt x="341" y="100"/>
                    </a:lnTo>
                    <a:lnTo>
                      <a:pt x="361" y="106"/>
                    </a:lnTo>
                    <a:lnTo>
                      <a:pt x="364" y="114"/>
                    </a:lnTo>
                    <a:lnTo>
                      <a:pt x="364" y="140"/>
                    </a:lnTo>
                    <a:lnTo>
                      <a:pt x="358" y="148"/>
                    </a:lnTo>
                    <a:lnTo>
                      <a:pt x="356" y="153"/>
                    </a:lnTo>
                    <a:lnTo>
                      <a:pt x="353" y="158"/>
                    </a:lnTo>
                    <a:lnTo>
                      <a:pt x="346" y="161"/>
                    </a:lnTo>
                    <a:lnTo>
                      <a:pt x="343" y="163"/>
                    </a:lnTo>
                    <a:lnTo>
                      <a:pt x="341" y="171"/>
                    </a:lnTo>
                    <a:lnTo>
                      <a:pt x="337" y="178"/>
                    </a:lnTo>
                    <a:lnTo>
                      <a:pt x="328" y="184"/>
                    </a:lnTo>
                    <a:lnTo>
                      <a:pt x="326" y="187"/>
                    </a:lnTo>
                    <a:lnTo>
                      <a:pt x="324" y="203"/>
                    </a:lnTo>
                    <a:lnTo>
                      <a:pt x="327" y="212"/>
                    </a:lnTo>
                    <a:lnTo>
                      <a:pt x="324" y="220"/>
                    </a:lnTo>
                    <a:lnTo>
                      <a:pt x="326" y="232"/>
                    </a:lnTo>
                    <a:lnTo>
                      <a:pt x="319" y="235"/>
                    </a:lnTo>
                    <a:lnTo>
                      <a:pt x="317" y="247"/>
                    </a:lnTo>
                    <a:lnTo>
                      <a:pt x="316" y="254"/>
                    </a:lnTo>
                    <a:lnTo>
                      <a:pt x="314" y="256"/>
                    </a:lnTo>
                    <a:lnTo>
                      <a:pt x="313" y="263"/>
                    </a:lnTo>
                    <a:lnTo>
                      <a:pt x="308" y="271"/>
                    </a:lnTo>
                    <a:lnTo>
                      <a:pt x="307" y="283"/>
                    </a:lnTo>
                    <a:lnTo>
                      <a:pt x="300" y="285"/>
                    </a:lnTo>
                    <a:lnTo>
                      <a:pt x="299" y="290"/>
                    </a:lnTo>
                    <a:lnTo>
                      <a:pt x="293" y="292"/>
                    </a:lnTo>
                    <a:lnTo>
                      <a:pt x="289" y="291"/>
                    </a:lnTo>
                    <a:lnTo>
                      <a:pt x="285" y="293"/>
                    </a:lnTo>
                    <a:lnTo>
                      <a:pt x="278" y="294"/>
                    </a:lnTo>
                    <a:lnTo>
                      <a:pt x="272" y="294"/>
                    </a:lnTo>
                    <a:lnTo>
                      <a:pt x="268" y="300"/>
                    </a:lnTo>
                    <a:lnTo>
                      <a:pt x="264" y="301"/>
                    </a:lnTo>
                    <a:lnTo>
                      <a:pt x="256" y="300"/>
                    </a:lnTo>
                    <a:lnTo>
                      <a:pt x="249" y="307"/>
                    </a:lnTo>
                    <a:lnTo>
                      <a:pt x="249" y="310"/>
                    </a:lnTo>
                    <a:lnTo>
                      <a:pt x="246" y="311"/>
                    </a:lnTo>
                    <a:lnTo>
                      <a:pt x="242" y="316"/>
                    </a:lnTo>
                    <a:lnTo>
                      <a:pt x="237" y="318"/>
                    </a:lnTo>
                    <a:lnTo>
                      <a:pt x="235" y="332"/>
                    </a:lnTo>
                    <a:lnTo>
                      <a:pt x="237" y="338"/>
                    </a:lnTo>
                    <a:lnTo>
                      <a:pt x="235" y="349"/>
                    </a:lnTo>
                    <a:lnTo>
                      <a:pt x="228" y="358"/>
                    </a:lnTo>
                    <a:lnTo>
                      <a:pt x="224" y="359"/>
                    </a:lnTo>
                    <a:lnTo>
                      <a:pt x="221" y="365"/>
                    </a:lnTo>
                    <a:lnTo>
                      <a:pt x="220" y="372"/>
                    </a:lnTo>
                    <a:lnTo>
                      <a:pt x="212" y="386"/>
                    </a:lnTo>
                    <a:lnTo>
                      <a:pt x="206" y="393"/>
                    </a:lnTo>
                    <a:lnTo>
                      <a:pt x="206" y="390"/>
                    </a:lnTo>
                    <a:lnTo>
                      <a:pt x="211" y="385"/>
                    </a:lnTo>
                    <a:lnTo>
                      <a:pt x="212" y="380"/>
                    </a:lnTo>
                    <a:lnTo>
                      <a:pt x="216" y="373"/>
                    </a:lnTo>
                    <a:lnTo>
                      <a:pt x="213" y="372"/>
                    </a:lnTo>
                    <a:lnTo>
                      <a:pt x="206" y="380"/>
                    </a:lnTo>
                    <a:lnTo>
                      <a:pt x="204" y="385"/>
                    </a:lnTo>
                    <a:lnTo>
                      <a:pt x="200" y="391"/>
                    </a:lnTo>
                    <a:lnTo>
                      <a:pt x="203" y="395"/>
                    </a:lnTo>
                    <a:lnTo>
                      <a:pt x="203" y="399"/>
                    </a:lnTo>
                    <a:lnTo>
                      <a:pt x="193" y="409"/>
                    </a:lnTo>
                    <a:lnTo>
                      <a:pt x="192" y="404"/>
                    </a:lnTo>
                    <a:lnTo>
                      <a:pt x="186" y="398"/>
                    </a:lnTo>
                    <a:lnTo>
                      <a:pt x="183" y="393"/>
                    </a:lnTo>
                    <a:lnTo>
                      <a:pt x="177" y="390"/>
                    </a:lnTo>
                    <a:lnTo>
                      <a:pt x="175" y="384"/>
                    </a:lnTo>
                    <a:lnTo>
                      <a:pt x="171" y="382"/>
                    </a:lnTo>
                    <a:lnTo>
                      <a:pt x="160" y="381"/>
                    </a:lnTo>
                    <a:lnTo>
                      <a:pt x="157" y="375"/>
                    </a:lnTo>
                    <a:lnTo>
                      <a:pt x="152" y="372"/>
                    </a:lnTo>
                    <a:lnTo>
                      <a:pt x="158" y="365"/>
                    </a:lnTo>
                    <a:lnTo>
                      <a:pt x="160" y="362"/>
                    </a:lnTo>
                    <a:lnTo>
                      <a:pt x="168" y="353"/>
                    </a:lnTo>
                    <a:lnTo>
                      <a:pt x="174" y="348"/>
                    </a:lnTo>
                    <a:lnTo>
                      <a:pt x="185" y="337"/>
                    </a:lnTo>
                    <a:lnTo>
                      <a:pt x="187" y="334"/>
                    </a:lnTo>
                    <a:lnTo>
                      <a:pt x="182" y="321"/>
                    </a:lnTo>
                    <a:lnTo>
                      <a:pt x="178" y="321"/>
                    </a:lnTo>
                    <a:lnTo>
                      <a:pt x="179" y="314"/>
                    </a:lnTo>
                    <a:lnTo>
                      <a:pt x="181" y="310"/>
                    </a:lnTo>
                    <a:lnTo>
                      <a:pt x="181" y="301"/>
                    </a:lnTo>
                    <a:lnTo>
                      <a:pt x="175" y="299"/>
                    </a:lnTo>
                    <a:lnTo>
                      <a:pt x="170" y="301"/>
                    </a:lnTo>
                    <a:lnTo>
                      <a:pt x="169" y="291"/>
                    </a:lnTo>
                    <a:lnTo>
                      <a:pt x="157" y="285"/>
                    </a:lnTo>
                    <a:lnTo>
                      <a:pt x="150" y="282"/>
                    </a:lnTo>
                    <a:lnTo>
                      <a:pt x="149" y="257"/>
                    </a:lnTo>
                    <a:lnTo>
                      <a:pt x="149" y="244"/>
                    </a:lnTo>
                    <a:lnTo>
                      <a:pt x="145" y="238"/>
                    </a:lnTo>
                    <a:lnTo>
                      <a:pt x="146" y="230"/>
                    </a:lnTo>
                    <a:lnTo>
                      <a:pt x="142" y="227"/>
                    </a:lnTo>
                    <a:lnTo>
                      <a:pt x="142" y="219"/>
                    </a:lnTo>
                    <a:lnTo>
                      <a:pt x="122" y="216"/>
                    </a:lnTo>
                    <a:lnTo>
                      <a:pt x="121" y="191"/>
                    </a:lnTo>
                    <a:lnTo>
                      <a:pt x="112" y="189"/>
                    </a:lnTo>
                    <a:lnTo>
                      <a:pt x="93" y="177"/>
                    </a:lnTo>
                    <a:lnTo>
                      <a:pt x="86" y="176"/>
                    </a:lnTo>
                    <a:lnTo>
                      <a:pt x="81" y="173"/>
                    </a:lnTo>
                    <a:lnTo>
                      <a:pt x="81" y="156"/>
                    </a:lnTo>
                    <a:lnTo>
                      <a:pt x="73" y="151"/>
                    </a:lnTo>
                    <a:lnTo>
                      <a:pt x="63" y="154"/>
                    </a:lnTo>
                    <a:lnTo>
                      <a:pt x="58" y="164"/>
                    </a:lnTo>
                    <a:lnTo>
                      <a:pt x="41" y="167"/>
                    </a:lnTo>
                    <a:lnTo>
                      <a:pt x="31" y="164"/>
                    </a:lnTo>
                    <a:lnTo>
                      <a:pt x="31" y="152"/>
                    </a:lnTo>
                    <a:lnTo>
                      <a:pt x="28" y="149"/>
                    </a:lnTo>
                    <a:lnTo>
                      <a:pt x="11" y="151"/>
                    </a:lnTo>
                    <a:lnTo>
                      <a:pt x="6" y="145"/>
                    </a:lnTo>
                    <a:lnTo>
                      <a:pt x="5" y="139"/>
                    </a:lnTo>
                    <a:lnTo>
                      <a:pt x="0" y="126"/>
                    </a:lnTo>
                    <a:lnTo>
                      <a:pt x="5" y="118"/>
                    </a:lnTo>
                    <a:lnTo>
                      <a:pt x="3" y="109"/>
                    </a:lnTo>
                    <a:lnTo>
                      <a:pt x="17" y="101"/>
                    </a:lnTo>
                    <a:lnTo>
                      <a:pt x="29" y="97"/>
                    </a:lnTo>
                    <a:lnTo>
                      <a:pt x="36" y="96"/>
                    </a:lnTo>
                    <a:lnTo>
                      <a:pt x="36" y="89"/>
                    </a:lnTo>
                    <a:lnTo>
                      <a:pt x="42" y="63"/>
                    </a:lnTo>
                    <a:lnTo>
                      <a:pt x="37" y="59"/>
                    </a:lnTo>
                    <a:lnTo>
                      <a:pt x="36" y="48"/>
                    </a:lnTo>
                    <a:lnTo>
                      <a:pt x="41" y="49"/>
                    </a:lnTo>
                    <a:lnTo>
                      <a:pt x="43" y="44"/>
                    </a:lnTo>
                    <a:lnTo>
                      <a:pt x="35" y="38"/>
                    </a:lnTo>
                    <a:lnTo>
                      <a:pt x="36" y="35"/>
                    </a:lnTo>
                    <a:lnTo>
                      <a:pt x="53" y="33"/>
                    </a:lnTo>
                    <a:lnTo>
                      <a:pt x="58" y="39"/>
                    </a:lnTo>
                    <a:lnTo>
                      <a:pt x="64" y="41"/>
                    </a:lnTo>
                    <a:lnTo>
                      <a:pt x="73" y="45"/>
                    </a:lnTo>
                    <a:lnTo>
                      <a:pt x="80" y="43"/>
                    </a:lnTo>
                    <a:lnTo>
                      <a:pt x="97" y="34"/>
                    </a:lnTo>
                    <a:lnTo>
                      <a:pt x="98" y="30"/>
                    </a:lnTo>
                    <a:lnTo>
                      <a:pt x="96" y="27"/>
                    </a:lnTo>
                    <a:lnTo>
                      <a:pt x="90" y="28"/>
                    </a:lnTo>
                    <a:lnTo>
                      <a:pt x="90" y="16"/>
                    </a:lnTo>
                    <a:lnTo>
                      <a:pt x="87" y="14"/>
                    </a:lnTo>
                    <a:lnTo>
                      <a:pt x="88" y="9"/>
                    </a:lnTo>
                    <a:lnTo>
                      <a:pt x="94" y="8"/>
                    </a:lnTo>
                    <a:lnTo>
                      <a:pt x="105" y="15"/>
                    </a:lnTo>
                    <a:lnTo>
                      <a:pt x="119" y="9"/>
                    </a:lnTo>
                    <a:lnTo>
                      <a:pt x="12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8" name="Freeform 2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55" y="3089"/>
                <a:ext cx="19" cy="9"/>
              </a:xfrm>
              <a:custGeom>
                <a:avLst/>
                <a:gdLst>
                  <a:gd fmla="*/ 15 w 19" name="T0"/>
                  <a:gd fmla="*/ 9 h 9" name="T1"/>
                  <a:gd fmla="*/ 13 w 19" name="T2"/>
                  <a:gd fmla="*/ 6 h 9" name="T3"/>
                  <a:gd fmla="*/ 9 w 19" name="T4"/>
                  <a:gd fmla="*/ 4 h 9" name="T5"/>
                  <a:gd fmla="*/ 3 w 19" name="T6"/>
                  <a:gd fmla="*/ 4 h 9" name="T7"/>
                  <a:gd fmla="*/ 0 w 19" name="T8"/>
                  <a:gd fmla="*/ 3 h 9" name="T9"/>
                  <a:gd fmla="*/ 1 w 19" name="T10"/>
                  <a:gd fmla="*/ 1 h 9" name="T11"/>
                  <a:gd fmla="*/ 8 w 19" name="T12"/>
                  <a:gd fmla="*/ 0 h 9" name="T13"/>
                  <a:gd fmla="*/ 15 w 19" name="T14"/>
                  <a:gd fmla="*/ 1 h 9" name="T15"/>
                  <a:gd fmla="*/ 19 w 19" name="T16"/>
                  <a:gd fmla="*/ 6 h 9" name="T17"/>
                  <a:gd fmla="*/ 18 w 19" name="T18"/>
                  <a:gd fmla="*/ 9 h 9" name="T19"/>
                  <a:gd fmla="*/ 15 w 19" name="T20"/>
                  <a:gd fmla="*/ 9 h 9"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9" name="T33"/>
                  <a:gd fmla="*/ 0 h 9" name="T34"/>
                  <a:gd fmla="*/ 19 w 19" name="T35"/>
                  <a:gd fmla="*/ 9 h 9"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9" w="19">
                    <a:moveTo>
                      <a:pt x="15" y="9"/>
                    </a:moveTo>
                    <a:lnTo>
                      <a:pt x="13" y="6"/>
                    </a:lnTo>
                    <a:lnTo>
                      <a:pt x="9" y="4"/>
                    </a:lnTo>
                    <a:lnTo>
                      <a:pt x="3" y="4"/>
                    </a:lnTo>
                    <a:lnTo>
                      <a:pt x="0" y="3"/>
                    </a:lnTo>
                    <a:lnTo>
                      <a:pt x="1" y="1"/>
                    </a:lnTo>
                    <a:lnTo>
                      <a:pt x="8" y="0"/>
                    </a:lnTo>
                    <a:lnTo>
                      <a:pt x="15" y="1"/>
                    </a:lnTo>
                    <a:lnTo>
                      <a:pt x="19" y="6"/>
                    </a:lnTo>
                    <a:lnTo>
                      <a:pt x="18" y="9"/>
                    </a:lnTo>
                    <a:lnTo>
                      <a:pt x="15"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19" name="Freeform 2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66" y="3053"/>
                <a:ext cx="34" cy="34"/>
              </a:xfrm>
              <a:custGeom>
                <a:avLst/>
                <a:gdLst>
                  <a:gd fmla="*/ 0 w 34" name="T0"/>
                  <a:gd fmla="*/ 32 h 34" name="T1"/>
                  <a:gd fmla="*/ 1 w 34" name="T2"/>
                  <a:gd fmla="*/ 28 h 34" name="T3"/>
                  <a:gd fmla="*/ 6 w 34" name="T4"/>
                  <a:gd fmla="*/ 29 h 34" name="T5"/>
                  <a:gd fmla="*/ 6 w 34" name="T6"/>
                  <a:gd fmla="*/ 27 h 34" name="T7"/>
                  <a:gd fmla="*/ 1 w 34" name="T8"/>
                  <a:gd fmla="*/ 26 h 34" name="T9"/>
                  <a:gd fmla="*/ 0 w 34" name="T10"/>
                  <a:gd fmla="*/ 0 h 34" name="T11"/>
                  <a:gd fmla="*/ 4 w 34" name="T12"/>
                  <a:gd fmla="*/ 3 h 34" name="T13"/>
                  <a:gd fmla="*/ 9 w 34" name="T14"/>
                  <a:gd fmla="*/ 15 h 34" name="T15"/>
                  <a:gd fmla="*/ 11 w 34" name="T16"/>
                  <a:gd fmla="*/ 20 h 34" name="T17"/>
                  <a:gd fmla="*/ 19 w 34" name="T18"/>
                  <a:gd fmla="*/ 26 h 34" name="T19"/>
                  <a:gd fmla="*/ 24 w 34" name="T20"/>
                  <a:gd fmla="*/ 28 h 34" name="T21"/>
                  <a:gd fmla="*/ 34 w 34" name="T22"/>
                  <a:gd fmla="*/ 30 h 34" name="T23"/>
                  <a:gd fmla="*/ 34 w 34" name="T24"/>
                  <a:gd fmla="*/ 32 h 34" name="T25"/>
                  <a:gd fmla="*/ 31 w 34" name="T26"/>
                  <a:gd fmla="*/ 34 h 34" name="T27"/>
                  <a:gd fmla="*/ 24 w 34" name="T28"/>
                  <a:gd fmla="*/ 34 h 34" name="T29"/>
                  <a:gd fmla="*/ 21 w 34" name="T30"/>
                  <a:gd fmla="*/ 34 h 34" name="T31"/>
                  <a:gd fmla="*/ 13 w 34" name="T32"/>
                  <a:gd fmla="*/ 34 h 34" name="T33"/>
                  <a:gd fmla="*/ 5 w 34" name="T34"/>
                  <a:gd fmla="*/ 32 h 34" name="T35"/>
                  <a:gd fmla="*/ 0 w 34" name="T36"/>
                  <a:gd fmla="*/ 32 h 34"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34" name="T57"/>
                  <a:gd fmla="*/ 0 h 34" name="T58"/>
                  <a:gd fmla="*/ 34 w 34" name="T59"/>
                  <a:gd fmla="*/ 34 h 34"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34" w="34">
                    <a:moveTo>
                      <a:pt x="0" y="32"/>
                    </a:moveTo>
                    <a:lnTo>
                      <a:pt x="1" y="28"/>
                    </a:lnTo>
                    <a:lnTo>
                      <a:pt x="6" y="29"/>
                    </a:lnTo>
                    <a:lnTo>
                      <a:pt x="6" y="27"/>
                    </a:lnTo>
                    <a:lnTo>
                      <a:pt x="1" y="26"/>
                    </a:lnTo>
                    <a:lnTo>
                      <a:pt x="0" y="0"/>
                    </a:lnTo>
                    <a:lnTo>
                      <a:pt x="4" y="3"/>
                    </a:lnTo>
                    <a:lnTo>
                      <a:pt x="9" y="15"/>
                    </a:lnTo>
                    <a:lnTo>
                      <a:pt x="11" y="20"/>
                    </a:lnTo>
                    <a:lnTo>
                      <a:pt x="19" y="26"/>
                    </a:lnTo>
                    <a:lnTo>
                      <a:pt x="24" y="28"/>
                    </a:lnTo>
                    <a:lnTo>
                      <a:pt x="34" y="30"/>
                    </a:lnTo>
                    <a:lnTo>
                      <a:pt x="34" y="32"/>
                    </a:lnTo>
                    <a:lnTo>
                      <a:pt x="31" y="34"/>
                    </a:lnTo>
                    <a:lnTo>
                      <a:pt x="24" y="34"/>
                    </a:lnTo>
                    <a:lnTo>
                      <a:pt x="21" y="34"/>
                    </a:lnTo>
                    <a:lnTo>
                      <a:pt x="13" y="34"/>
                    </a:lnTo>
                    <a:lnTo>
                      <a:pt x="5" y="32"/>
                    </a:lnTo>
                    <a:lnTo>
                      <a:pt x="0" y="3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0" name="Freeform 2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75" y="3089"/>
                <a:ext cx="7" cy="4"/>
              </a:xfrm>
              <a:custGeom>
                <a:avLst/>
                <a:gdLst>
                  <a:gd fmla="*/ 0 w 7" name="T0"/>
                  <a:gd fmla="*/ 3 h 4" name="T1"/>
                  <a:gd fmla="*/ 0 w 7" name="T2"/>
                  <a:gd fmla="*/ 1 h 4" name="T3"/>
                  <a:gd fmla="*/ 2 w 7" name="T4"/>
                  <a:gd fmla="*/ 0 h 4" name="T5"/>
                  <a:gd fmla="*/ 7 w 7" name="T6"/>
                  <a:gd fmla="*/ 1 h 4" name="T7"/>
                  <a:gd fmla="*/ 7 w 7" name="T8"/>
                  <a:gd fmla="*/ 4 h 4" name="T9"/>
                  <a:gd fmla="*/ 4 w 7" name="T10"/>
                  <a:gd fmla="*/ 4 h 4" name="T11"/>
                  <a:gd fmla="*/ 0 w 7" name="T12"/>
                  <a:gd fmla="*/ 3 h 4" name="T13"/>
                  <a:gd fmla="*/ 0 60000 65536" name="T14"/>
                  <a:gd fmla="*/ 0 60000 65536" name="T15"/>
                  <a:gd fmla="*/ 0 60000 65536" name="T16"/>
                  <a:gd fmla="*/ 0 60000 65536" name="T17"/>
                  <a:gd fmla="*/ 0 60000 65536" name="T18"/>
                  <a:gd fmla="*/ 0 60000 65536" name="T19"/>
                  <a:gd fmla="*/ 0 60000 65536" name="T20"/>
                  <a:gd fmla="*/ 0 w 7" name="T21"/>
                  <a:gd fmla="*/ 0 h 4" name="T22"/>
                  <a:gd fmla="*/ 7 w 7"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7">
                    <a:moveTo>
                      <a:pt x="0" y="3"/>
                    </a:moveTo>
                    <a:lnTo>
                      <a:pt x="0" y="1"/>
                    </a:lnTo>
                    <a:lnTo>
                      <a:pt x="2" y="0"/>
                    </a:lnTo>
                    <a:lnTo>
                      <a:pt x="7" y="1"/>
                    </a:lnTo>
                    <a:lnTo>
                      <a:pt x="7" y="4"/>
                    </a:lnTo>
                    <a:lnTo>
                      <a:pt x="4"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1" name="Freeform 2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74" y="3099"/>
                <a:ext cx="7" cy="3"/>
              </a:xfrm>
              <a:custGeom>
                <a:avLst/>
                <a:gdLst>
                  <a:gd fmla="*/ 0 w 7" name="T0"/>
                  <a:gd fmla="*/ 1 h 3" name="T1"/>
                  <a:gd fmla="*/ 4 w 7" name="T2"/>
                  <a:gd fmla="*/ 0 h 3" name="T3"/>
                  <a:gd fmla="*/ 7 w 7" name="T4"/>
                  <a:gd fmla="*/ 1 h 3" name="T5"/>
                  <a:gd fmla="*/ 7 w 7" name="T6"/>
                  <a:gd fmla="*/ 3 h 3" name="T7"/>
                  <a:gd fmla="*/ 2 w 7" name="T8"/>
                  <a:gd fmla="*/ 2 h 3" name="T9"/>
                  <a:gd fmla="*/ 0 w 7" name="T10"/>
                  <a:gd fmla="*/ 1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0" y="1"/>
                    </a:moveTo>
                    <a:lnTo>
                      <a:pt x="4" y="0"/>
                    </a:lnTo>
                    <a:lnTo>
                      <a:pt x="7" y="1"/>
                    </a:lnTo>
                    <a:lnTo>
                      <a:pt x="7" y="3"/>
                    </a:lnTo>
                    <a:lnTo>
                      <a:pt x="2"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2" name="Freeform 2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04" y="3083"/>
                <a:ext cx="8" cy="4"/>
              </a:xfrm>
              <a:custGeom>
                <a:avLst/>
                <a:gdLst>
                  <a:gd fmla="*/ 8 w 8" name="T0"/>
                  <a:gd fmla="*/ 2 h 4" name="T1"/>
                  <a:gd fmla="*/ 0 w 8" name="T2"/>
                  <a:gd fmla="*/ 4 h 4" name="T3"/>
                  <a:gd fmla="*/ 0 w 8" name="T4"/>
                  <a:gd fmla="*/ 2 h 4" name="T5"/>
                  <a:gd fmla="*/ 5 w 8" name="T6"/>
                  <a:gd fmla="*/ 1 h 4" name="T7"/>
                  <a:gd fmla="*/ 6 w 8" name="T8"/>
                  <a:gd fmla="*/ 0 h 4" name="T9"/>
                  <a:gd fmla="*/ 8 w 8" name="T10"/>
                  <a:gd fmla="*/ 1 h 4" name="T11"/>
                  <a:gd fmla="*/ 8 w 8" name="T12"/>
                  <a:gd fmla="*/ 2 h 4" name="T13"/>
                  <a:gd fmla="*/ 0 60000 65536" name="T14"/>
                  <a:gd fmla="*/ 0 60000 65536" name="T15"/>
                  <a:gd fmla="*/ 0 60000 65536" name="T16"/>
                  <a:gd fmla="*/ 0 60000 65536" name="T17"/>
                  <a:gd fmla="*/ 0 60000 65536" name="T18"/>
                  <a:gd fmla="*/ 0 60000 65536" name="T19"/>
                  <a:gd fmla="*/ 0 60000 65536" name="T20"/>
                  <a:gd fmla="*/ 0 w 8" name="T21"/>
                  <a:gd fmla="*/ 0 h 4" name="T22"/>
                  <a:gd fmla="*/ 8 w 8"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8">
                    <a:moveTo>
                      <a:pt x="8" y="2"/>
                    </a:moveTo>
                    <a:lnTo>
                      <a:pt x="0" y="4"/>
                    </a:lnTo>
                    <a:lnTo>
                      <a:pt x="0" y="2"/>
                    </a:lnTo>
                    <a:lnTo>
                      <a:pt x="5" y="1"/>
                    </a:lnTo>
                    <a:lnTo>
                      <a:pt x="6" y="0"/>
                    </a:lnTo>
                    <a:lnTo>
                      <a:pt x="8" y="1"/>
                    </a:lnTo>
                    <a:lnTo>
                      <a:pt x="8"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3" name="Freeform 2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39" y="3035"/>
                <a:ext cx="15" cy="13"/>
              </a:xfrm>
              <a:custGeom>
                <a:avLst/>
                <a:gdLst>
                  <a:gd fmla="*/ 5 w 15" name="T0"/>
                  <a:gd fmla="*/ 13 h 13" name="T1"/>
                  <a:gd fmla="*/ 0 w 15" name="T2"/>
                  <a:gd fmla="*/ 11 h 13" name="T3"/>
                  <a:gd fmla="*/ 3 w 15" name="T4"/>
                  <a:gd fmla="*/ 8 h 13" name="T5"/>
                  <a:gd fmla="*/ 6 w 15" name="T6"/>
                  <a:gd fmla="*/ 7 h 13" name="T7"/>
                  <a:gd fmla="*/ 6 w 15" name="T8"/>
                  <a:gd fmla="*/ 3 h 13" name="T9"/>
                  <a:gd fmla="*/ 14 w 15" name="T10"/>
                  <a:gd fmla="*/ 0 h 13" name="T11"/>
                  <a:gd fmla="*/ 15 w 15" name="T12"/>
                  <a:gd fmla="*/ 5 h 13" name="T13"/>
                  <a:gd fmla="*/ 9 w 15" name="T14"/>
                  <a:gd fmla="*/ 7 h 13" name="T15"/>
                  <a:gd fmla="*/ 5 w 15" name="T16"/>
                  <a:gd fmla="*/ 13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5" name="T27"/>
                  <a:gd fmla="*/ 0 h 13" name="T28"/>
                  <a:gd fmla="*/ 15 w 15"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15">
                    <a:moveTo>
                      <a:pt x="5" y="13"/>
                    </a:moveTo>
                    <a:lnTo>
                      <a:pt x="0" y="11"/>
                    </a:lnTo>
                    <a:lnTo>
                      <a:pt x="3" y="8"/>
                    </a:lnTo>
                    <a:lnTo>
                      <a:pt x="6" y="7"/>
                    </a:lnTo>
                    <a:lnTo>
                      <a:pt x="6" y="3"/>
                    </a:lnTo>
                    <a:lnTo>
                      <a:pt x="14" y="0"/>
                    </a:lnTo>
                    <a:lnTo>
                      <a:pt x="15" y="5"/>
                    </a:lnTo>
                    <a:lnTo>
                      <a:pt x="9" y="7"/>
                    </a:lnTo>
                    <a:lnTo>
                      <a:pt x="5"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4" name="Freeform 2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52" y="3037"/>
                <a:ext cx="14" cy="12"/>
              </a:xfrm>
              <a:custGeom>
                <a:avLst/>
                <a:gdLst>
                  <a:gd fmla="*/ 2 w 14" name="T0"/>
                  <a:gd fmla="*/ 12 h 12" name="T1"/>
                  <a:gd fmla="*/ 0 w 14" name="T2"/>
                  <a:gd fmla="*/ 10 h 12" name="T3"/>
                  <a:gd fmla="*/ 3 w 14" name="T4"/>
                  <a:gd fmla="*/ 5 h 12" name="T5"/>
                  <a:gd fmla="*/ 8 w 14" name="T6"/>
                  <a:gd fmla="*/ 3 h 12" name="T7"/>
                  <a:gd fmla="*/ 8 w 14" name="T8"/>
                  <a:gd fmla="*/ 0 h 12" name="T9"/>
                  <a:gd fmla="*/ 11 w 14" name="T10"/>
                  <a:gd fmla="*/ 0 h 12" name="T11"/>
                  <a:gd fmla="*/ 14 w 14" name="T12"/>
                  <a:gd fmla="*/ 3 h 12" name="T13"/>
                  <a:gd fmla="*/ 8 w 14" name="T14"/>
                  <a:gd fmla="*/ 5 h 12" name="T15"/>
                  <a:gd fmla="*/ 8 w 14" name="T16"/>
                  <a:gd fmla="*/ 9 h 12" name="T17"/>
                  <a:gd fmla="*/ 2 w 14" name="T18"/>
                  <a:gd fmla="*/ 12 h 12"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4" name="T30"/>
                  <a:gd fmla="*/ 0 h 12" name="T31"/>
                  <a:gd fmla="*/ 14 w 14" name="T32"/>
                  <a:gd fmla="*/ 12 h 12"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2" w="14">
                    <a:moveTo>
                      <a:pt x="2" y="12"/>
                    </a:moveTo>
                    <a:lnTo>
                      <a:pt x="0" y="10"/>
                    </a:lnTo>
                    <a:lnTo>
                      <a:pt x="3" y="5"/>
                    </a:lnTo>
                    <a:lnTo>
                      <a:pt x="8" y="3"/>
                    </a:lnTo>
                    <a:lnTo>
                      <a:pt x="8" y="0"/>
                    </a:lnTo>
                    <a:lnTo>
                      <a:pt x="11" y="0"/>
                    </a:lnTo>
                    <a:lnTo>
                      <a:pt x="14" y="3"/>
                    </a:lnTo>
                    <a:lnTo>
                      <a:pt x="8" y="5"/>
                    </a:lnTo>
                    <a:lnTo>
                      <a:pt x="8" y="9"/>
                    </a:lnTo>
                    <a:lnTo>
                      <a:pt x="2" y="1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5" name="Freeform 2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50" y="3053"/>
                <a:ext cx="17" cy="26"/>
              </a:xfrm>
              <a:custGeom>
                <a:avLst/>
                <a:gdLst>
                  <a:gd fmla="*/ 16 w 17" name="T0"/>
                  <a:gd fmla="*/ 0 h 26" name="T1"/>
                  <a:gd fmla="*/ 17 w 17" name="T2"/>
                  <a:gd fmla="*/ 26 h 26" name="T3"/>
                  <a:gd fmla="*/ 12 w 17" name="T4"/>
                  <a:gd fmla="*/ 25 h 26" name="T5"/>
                  <a:gd fmla="*/ 6 w 17" name="T6"/>
                  <a:gd fmla="*/ 22 h 26" name="T7"/>
                  <a:gd fmla="*/ 3 w 17" name="T8"/>
                  <a:gd fmla="*/ 18 h 26" name="T9"/>
                  <a:gd fmla="*/ 8 w 17" name="T10"/>
                  <a:gd fmla="*/ 15 h 26" name="T11"/>
                  <a:gd fmla="*/ 11 w 17" name="T12"/>
                  <a:gd fmla="*/ 12 h 26" name="T13"/>
                  <a:gd fmla="*/ 7 w 17" name="T14"/>
                  <a:gd fmla="*/ 10 h 26" name="T15"/>
                  <a:gd fmla="*/ 4 w 17" name="T16"/>
                  <a:gd fmla="*/ 11 h 26" name="T17"/>
                  <a:gd fmla="*/ 1 w 17" name="T18"/>
                  <a:gd fmla="*/ 13 h 26" name="T19"/>
                  <a:gd fmla="*/ 1 w 17" name="T20"/>
                  <a:gd fmla="*/ 9 h 26" name="T21"/>
                  <a:gd fmla="*/ 0 w 17" name="T22"/>
                  <a:gd fmla="*/ 6 h 26" name="T23"/>
                  <a:gd fmla="*/ 6 w 17" name="T24"/>
                  <a:gd fmla="*/ 2 h 26" name="T25"/>
                  <a:gd fmla="*/ 9 w 17" name="T26"/>
                  <a:gd fmla="*/ 0 h 26" name="T27"/>
                  <a:gd fmla="*/ 13 w 17" name="T28"/>
                  <a:gd fmla="*/ 1 h 26" name="T29"/>
                  <a:gd fmla="*/ 16 w 17" name="T30"/>
                  <a:gd fmla="*/ 0 h 2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17" name="T48"/>
                  <a:gd fmla="*/ 0 h 26" name="T49"/>
                  <a:gd fmla="*/ 17 w 17" name="T50"/>
                  <a:gd fmla="*/ 26 h 26"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26" w="17">
                    <a:moveTo>
                      <a:pt x="16" y="0"/>
                    </a:moveTo>
                    <a:lnTo>
                      <a:pt x="17" y="26"/>
                    </a:lnTo>
                    <a:lnTo>
                      <a:pt x="12" y="25"/>
                    </a:lnTo>
                    <a:lnTo>
                      <a:pt x="6" y="22"/>
                    </a:lnTo>
                    <a:lnTo>
                      <a:pt x="3" y="18"/>
                    </a:lnTo>
                    <a:lnTo>
                      <a:pt x="8" y="15"/>
                    </a:lnTo>
                    <a:lnTo>
                      <a:pt x="11" y="12"/>
                    </a:lnTo>
                    <a:lnTo>
                      <a:pt x="7" y="10"/>
                    </a:lnTo>
                    <a:lnTo>
                      <a:pt x="4" y="11"/>
                    </a:lnTo>
                    <a:lnTo>
                      <a:pt x="1" y="13"/>
                    </a:lnTo>
                    <a:lnTo>
                      <a:pt x="1" y="9"/>
                    </a:lnTo>
                    <a:lnTo>
                      <a:pt x="0" y="6"/>
                    </a:lnTo>
                    <a:lnTo>
                      <a:pt x="6" y="2"/>
                    </a:lnTo>
                    <a:lnTo>
                      <a:pt x="9" y="0"/>
                    </a:lnTo>
                    <a:lnTo>
                      <a:pt x="13" y="1"/>
                    </a:lnTo>
                    <a:lnTo>
                      <a:pt x="1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6" name="Freeform 2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39" y="3079"/>
                <a:ext cx="28" cy="6"/>
              </a:xfrm>
              <a:custGeom>
                <a:avLst/>
                <a:gdLst>
                  <a:gd fmla="*/ 28 w 28" name="T0"/>
                  <a:gd fmla="*/ 2 h 6" name="T1"/>
                  <a:gd fmla="*/ 27 w 28" name="T2"/>
                  <a:gd fmla="*/ 6 h 6" name="T3"/>
                  <a:gd fmla="*/ 10 w 28" name="T4"/>
                  <a:gd fmla="*/ 6 h 6" name="T5"/>
                  <a:gd fmla="*/ 3 w 28" name="T6"/>
                  <a:gd fmla="*/ 4 h 6" name="T7"/>
                  <a:gd fmla="*/ 0 w 28" name="T8"/>
                  <a:gd fmla="*/ 4 h 6" name="T9"/>
                  <a:gd fmla="*/ 0 w 28" name="T10"/>
                  <a:gd fmla="*/ 2 h 6" name="T11"/>
                  <a:gd fmla="*/ 9 w 28" name="T12"/>
                  <a:gd fmla="*/ 1 h 6" name="T13"/>
                  <a:gd fmla="*/ 15 w 28" name="T14"/>
                  <a:gd fmla="*/ 0 h 6" name="T15"/>
                  <a:gd fmla="*/ 28 w 28" name="T16"/>
                  <a:gd fmla="*/ 2 h 6"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8" name="T27"/>
                  <a:gd fmla="*/ 0 h 6" name="T28"/>
                  <a:gd fmla="*/ 28 w 28" name="T29"/>
                  <a:gd fmla="*/ 6 h 6"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6" w="28">
                    <a:moveTo>
                      <a:pt x="28" y="2"/>
                    </a:moveTo>
                    <a:lnTo>
                      <a:pt x="27" y="6"/>
                    </a:lnTo>
                    <a:lnTo>
                      <a:pt x="10" y="6"/>
                    </a:lnTo>
                    <a:lnTo>
                      <a:pt x="3" y="4"/>
                    </a:lnTo>
                    <a:lnTo>
                      <a:pt x="0" y="4"/>
                    </a:lnTo>
                    <a:lnTo>
                      <a:pt x="0" y="2"/>
                    </a:lnTo>
                    <a:lnTo>
                      <a:pt x="9" y="1"/>
                    </a:lnTo>
                    <a:lnTo>
                      <a:pt x="15" y="0"/>
                    </a:lnTo>
                    <a:lnTo>
                      <a:pt x="28"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7" name="Freeform 2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49" y="3070"/>
                <a:ext cx="3" cy="7"/>
              </a:xfrm>
              <a:custGeom>
                <a:avLst/>
                <a:gdLst>
                  <a:gd fmla="*/ 1 w 3" name="T0"/>
                  <a:gd fmla="*/ 0 h 7" name="T1"/>
                  <a:gd fmla="*/ 3 w 3" name="T2"/>
                  <a:gd fmla="*/ 2 h 7" name="T3"/>
                  <a:gd fmla="*/ 3 w 3" name="T4"/>
                  <a:gd fmla="*/ 7 h 7" name="T5"/>
                  <a:gd fmla="*/ 1 w 3" name="T6"/>
                  <a:gd fmla="*/ 7 h 7" name="T7"/>
                  <a:gd fmla="*/ 0 w 3" name="T8"/>
                  <a:gd fmla="*/ 4 h 7" name="T9"/>
                  <a:gd fmla="*/ 1 w 3" name="T10"/>
                  <a:gd fmla="*/ 0 h 7" name="T11"/>
                  <a:gd fmla="*/ 0 60000 65536" name="T12"/>
                  <a:gd fmla="*/ 0 60000 65536" name="T13"/>
                  <a:gd fmla="*/ 0 60000 65536" name="T14"/>
                  <a:gd fmla="*/ 0 60000 65536" name="T15"/>
                  <a:gd fmla="*/ 0 60000 65536" name="T16"/>
                  <a:gd fmla="*/ 0 60000 65536" name="T17"/>
                  <a:gd fmla="*/ 0 w 3" name="T18"/>
                  <a:gd fmla="*/ 0 h 7" name="T19"/>
                  <a:gd fmla="*/ 3 w 3" name="T20"/>
                  <a:gd fmla="*/ 7 h 7" name="T21"/>
                </a:gdLst>
                <a:ahLst/>
                <a:cxnLst>
                  <a:cxn ang="T12">
                    <a:pos x="T0" y="T1"/>
                  </a:cxn>
                  <a:cxn ang="T13">
                    <a:pos x="T2" y="T3"/>
                  </a:cxn>
                  <a:cxn ang="T14">
                    <a:pos x="T4" y="T5"/>
                  </a:cxn>
                  <a:cxn ang="T15">
                    <a:pos x="T6" y="T7"/>
                  </a:cxn>
                  <a:cxn ang="T16">
                    <a:pos x="T8" y="T9"/>
                  </a:cxn>
                  <a:cxn ang="T17">
                    <a:pos x="T10" y="T11"/>
                  </a:cxn>
                </a:cxnLst>
                <a:rect b="T21" l="T18" r="T20" t="T19"/>
                <a:pathLst>
                  <a:path h="7" w="3">
                    <a:moveTo>
                      <a:pt x="1" y="0"/>
                    </a:moveTo>
                    <a:lnTo>
                      <a:pt x="3" y="2"/>
                    </a:lnTo>
                    <a:lnTo>
                      <a:pt x="3" y="7"/>
                    </a:lnTo>
                    <a:lnTo>
                      <a:pt x="1" y="7"/>
                    </a:lnTo>
                    <a:lnTo>
                      <a:pt x="0" y="4"/>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8" name="Freeform 2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45" y="3072"/>
                <a:ext cx="2" cy="6"/>
              </a:xfrm>
              <a:custGeom>
                <a:avLst/>
                <a:gdLst>
                  <a:gd fmla="*/ 2 w 2" name="T0"/>
                  <a:gd fmla="*/ 0 h 6" name="T1"/>
                  <a:gd fmla="*/ 2 w 2" name="T2"/>
                  <a:gd fmla="*/ 3 h 6" name="T3"/>
                  <a:gd fmla="*/ 2 w 2" name="T4"/>
                  <a:gd fmla="*/ 5 h 6" name="T5"/>
                  <a:gd fmla="*/ 0 w 2" name="T6"/>
                  <a:gd fmla="*/ 6 h 6" name="T7"/>
                  <a:gd fmla="*/ 0 w 2" name="T8"/>
                  <a:gd fmla="*/ 0 h 6" name="T9"/>
                  <a:gd fmla="*/ 2 w 2" name="T10"/>
                  <a:gd fmla="*/ 0 h 6" name="T11"/>
                  <a:gd fmla="*/ 0 60000 65536" name="T12"/>
                  <a:gd fmla="*/ 0 60000 65536" name="T13"/>
                  <a:gd fmla="*/ 0 60000 65536" name="T14"/>
                  <a:gd fmla="*/ 0 60000 65536" name="T15"/>
                  <a:gd fmla="*/ 0 60000 65536" name="T16"/>
                  <a:gd fmla="*/ 0 60000 65536" name="T17"/>
                  <a:gd fmla="*/ 0 w 2" name="T18"/>
                  <a:gd fmla="*/ 0 h 6" name="T19"/>
                  <a:gd fmla="*/ 2 w 2"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2">
                    <a:moveTo>
                      <a:pt x="2" y="0"/>
                    </a:moveTo>
                    <a:lnTo>
                      <a:pt x="2" y="3"/>
                    </a:lnTo>
                    <a:lnTo>
                      <a:pt x="2" y="5"/>
                    </a:lnTo>
                    <a:lnTo>
                      <a:pt x="0" y="6"/>
                    </a:lnTo>
                    <a:lnTo>
                      <a:pt x="0"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29" name="Freeform 2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40" y="3072"/>
                <a:ext cx="3" cy="5"/>
              </a:xfrm>
              <a:custGeom>
                <a:avLst/>
                <a:gdLst>
                  <a:gd fmla="*/ 3 w 3" name="T0"/>
                  <a:gd fmla="*/ 0 h 5" name="T1"/>
                  <a:gd fmla="*/ 3 w 3" name="T2"/>
                  <a:gd fmla="*/ 3 h 5" name="T3"/>
                  <a:gd fmla="*/ 2 w 3" name="T4"/>
                  <a:gd fmla="*/ 5 h 5" name="T5"/>
                  <a:gd fmla="*/ 0 w 3" name="T6"/>
                  <a:gd fmla="*/ 4 h 5" name="T7"/>
                  <a:gd fmla="*/ 1 w 3" name="T8"/>
                  <a:gd fmla="*/ 3 h 5" name="T9"/>
                  <a:gd fmla="*/ 3 w 3" name="T10"/>
                  <a:gd fmla="*/ 0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3" y="0"/>
                    </a:moveTo>
                    <a:lnTo>
                      <a:pt x="3" y="3"/>
                    </a:lnTo>
                    <a:lnTo>
                      <a:pt x="2" y="5"/>
                    </a:lnTo>
                    <a:lnTo>
                      <a:pt x="0" y="4"/>
                    </a:lnTo>
                    <a:lnTo>
                      <a:pt x="1" y="3"/>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0" name="Freeform 2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36" y="3073"/>
                <a:ext cx="3" cy="4"/>
              </a:xfrm>
              <a:custGeom>
                <a:avLst/>
                <a:gdLst>
                  <a:gd fmla="*/ 3 w 3" name="T0"/>
                  <a:gd fmla="*/ 0 h 4" name="T1"/>
                  <a:gd fmla="*/ 1 w 3" name="T2"/>
                  <a:gd fmla="*/ 2 h 4" name="T3"/>
                  <a:gd fmla="*/ 2 w 3" name="T4"/>
                  <a:gd fmla="*/ 4 h 4" name="T5"/>
                  <a:gd fmla="*/ 0 w 3" name="T6"/>
                  <a:gd fmla="*/ 4 h 4" name="T7"/>
                  <a:gd fmla="*/ 0 w 3" name="T8"/>
                  <a:gd fmla="*/ 1 h 4" name="T9"/>
                  <a:gd fmla="*/ 3 w 3" name="T10"/>
                  <a:gd fmla="*/ 0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3" y="0"/>
                    </a:moveTo>
                    <a:lnTo>
                      <a:pt x="1" y="2"/>
                    </a:lnTo>
                    <a:lnTo>
                      <a:pt x="2" y="4"/>
                    </a:lnTo>
                    <a:lnTo>
                      <a:pt x="0" y="4"/>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1" name="Freeform 2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1" y="3067"/>
                <a:ext cx="12" cy="10"/>
              </a:xfrm>
              <a:custGeom>
                <a:avLst/>
                <a:gdLst>
                  <a:gd fmla="*/ 12 w 12" name="T0"/>
                  <a:gd fmla="*/ 5 h 10" name="T1"/>
                  <a:gd fmla="*/ 11 w 12" name="T2"/>
                  <a:gd fmla="*/ 7 h 10" name="T3"/>
                  <a:gd fmla="*/ 9 w 12" name="T4"/>
                  <a:gd fmla="*/ 10 h 10" name="T5"/>
                  <a:gd fmla="*/ 4 w 12" name="T6"/>
                  <a:gd fmla="*/ 7 h 10" name="T7"/>
                  <a:gd fmla="*/ 1 w 12" name="T8"/>
                  <a:gd fmla="*/ 4 h 10" name="T9"/>
                  <a:gd fmla="*/ 0 w 12" name="T10"/>
                  <a:gd fmla="*/ 0 h 10" name="T11"/>
                  <a:gd fmla="*/ 7 w 12" name="T12"/>
                  <a:gd fmla="*/ 1 h 10" name="T13"/>
                  <a:gd fmla="*/ 12 w 12" name="T14"/>
                  <a:gd fmla="*/ 5 h 10" name="T15"/>
                  <a:gd fmla="*/ 0 60000 65536" name="T16"/>
                  <a:gd fmla="*/ 0 60000 65536" name="T17"/>
                  <a:gd fmla="*/ 0 60000 65536" name="T18"/>
                  <a:gd fmla="*/ 0 60000 65536" name="T19"/>
                  <a:gd fmla="*/ 0 60000 65536" name="T20"/>
                  <a:gd fmla="*/ 0 60000 65536" name="T21"/>
                  <a:gd fmla="*/ 0 60000 65536" name="T22"/>
                  <a:gd fmla="*/ 0 60000 65536" name="T23"/>
                  <a:gd fmla="*/ 0 w 12" name="T24"/>
                  <a:gd fmla="*/ 0 h 10" name="T25"/>
                  <a:gd fmla="*/ 12 w 12" name="T26"/>
                  <a:gd fmla="*/ 10 h 10"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0" w="12">
                    <a:moveTo>
                      <a:pt x="12" y="5"/>
                    </a:moveTo>
                    <a:lnTo>
                      <a:pt x="11" y="7"/>
                    </a:lnTo>
                    <a:lnTo>
                      <a:pt x="9" y="10"/>
                    </a:lnTo>
                    <a:lnTo>
                      <a:pt x="4" y="7"/>
                    </a:lnTo>
                    <a:lnTo>
                      <a:pt x="1" y="4"/>
                    </a:lnTo>
                    <a:lnTo>
                      <a:pt x="0" y="0"/>
                    </a:lnTo>
                    <a:lnTo>
                      <a:pt x="7" y="1"/>
                    </a:lnTo>
                    <a:lnTo>
                      <a:pt x="12"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2" name="Freeform 2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0" y="3055"/>
                <a:ext cx="13" cy="11"/>
              </a:xfrm>
              <a:custGeom>
                <a:avLst/>
                <a:gdLst>
                  <a:gd fmla="*/ 10 w 13" name="T0"/>
                  <a:gd fmla="*/ 11 h 11" name="T1"/>
                  <a:gd fmla="*/ 5 w 13" name="T2"/>
                  <a:gd fmla="*/ 5 h 11" name="T3"/>
                  <a:gd fmla="*/ 0 w 13" name="T4"/>
                  <a:gd fmla="*/ 2 h 11" name="T5"/>
                  <a:gd fmla="*/ 0 w 13" name="T6"/>
                  <a:gd fmla="*/ 0 h 11" name="T7"/>
                  <a:gd fmla="*/ 2 w 13" name="T8"/>
                  <a:gd fmla="*/ 0 h 11" name="T9"/>
                  <a:gd fmla="*/ 9 w 13" name="T10"/>
                  <a:gd fmla="*/ 6 h 11" name="T11"/>
                  <a:gd fmla="*/ 13 w 13" name="T12"/>
                  <a:gd fmla="*/ 11 h 11" name="T13"/>
                  <a:gd fmla="*/ 10 w 13" name="T14"/>
                  <a:gd fmla="*/ 11 h 11" name="T15"/>
                  <a:gd fmla="*/ 0 60000 65536" name="T16"/>
                  <a:gd fmla="*/ 0 60000 65536" name="T17"/>
                  <a:gd fmla="*/ 0 60000 65536" name="T18"/>
                  <a:gd fmla="*/ 0 60000 65536" name="T19"/>
                  <a:gd fmla="*/ 0 60000 65536" name="T20"/>
                  <a:gd fmla="*/ 0 60000 65536" name="T21"/>
                  <a:gd fmla="*/ 0 60000 65536" name="T22"/>
                  <a:gd fmla="*/ 0 60000 65536" name="T23"/>
                  <a:gd fmla="*/ 0 w 13" name="T24"/>
                  <a:gd fmla="*/ 0 h 11" name="T25"/>
                  <a:gd fmla="*/ 13 w 13" name="T26"/>
                  <a:gd fmla="*/ 11 h 11"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1" w="13">
                    <a:moveTo>
                      <a:pt x="10" y="11"/>
                    </a:moveTo>
                    <a:lnTo>
                      <a:pt x="5" y="5"/>
                    </a:lnTo>
                    <a:lnTo>
                      <a:pt x="0" y="2"/>
                    </a:lnTo>
                    <a:lnTo>
                      <a:pt x="0" y="0"/>
                    </a:lnTo>
                    <a:lnTo>
                      <a:pt x="2" y="0"/>
                    </a:lnTo>
                    <a:lnTo>
                      <a:pt x="9" y="6"/>
                    </a:lnTo>
                    <a:lnTo>
                      <a:pt x="13" y="11"/>
                    </a:lnTo>
                    <a:lnTo>
                      <a:pt x="10" y="1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3" name="Freeform 2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8" y="3055"/>
                <a:ext cx="9" cy="8"/>
              </a:xfrm>
              <a:custGeom>
                <a:avLst/>
                <a:gdLst>
                  <a:gd fmla="*/ 0 w 9" name="T0"/>
                  <a:gd fmla="*/ 8 h 8" name="T1"/>
                  <a:gd fmla="*/ 0 w 9" name="T2"/>
                  <a:gd fmla="*/ 2 h 8" name="T3"/>
                  <a:gd fmla="*/ 4 w 9" name="T4"/>
                  <a:gd fmla="*/ 0 h 8" name="T5"/>
                  <a:gd fmla="*/ 9 w 9" name="T6"/>
                  <a:gd fmla="*/ 1 h 8" name="T7"/>
                  <a:gd fmla="*/ 8 w 9" name="T8"/>
                  <a:gd fmla="*/ 4 h 8" name="T9"/>
                  <a:gd fmla="*/ 3 w 9" name="T10"/>
                  <a:gd fmla="*/ 4 h 8" name="T11"/>
                  <a:gd fmla="*/ 0 w 9" name="T12"/>
                  <a:gd fmla="*/ 8 h 8" name="T13"/>
                  <a:gd fmla="*/ 0 60000 65536" name="T14"/>
                  <a:gd fmla="*/ 0 60000 65536" name="T15"/>
                  <a:gd fmla="*/ 0 60000 65536" name="T16"/>
                  <a:gd fmla="*/ 0 60000 65536" name="T17"/>
                  <a:gd fmla="*/ 0 60000 65536" name="T18"/>
                  <a:gd fmla="*/ 0 60000 65536" name="T19"/>
                  <a:gd fmla="*/ 0 60000 65536" name="T20"/>
                  <a:gd fmla="*/ 0 w 9" name="T21"/>
                  <a:gd fmla="*/ 0 h 8" name="T22"/>
                  <a:gd fmla="*/ 9 w 9"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9">
                    <a:moveTo>
                      <a:pt x="0" y="8"/>
                    </a:moveTo>
                    <a:lnTo>
                      <a:pt x="0" y="2"/>
                    </a:lnTo>
                    <a:lnTo>
                      <a:pt x="4" y="0"/>
                    </a:lnTo>
                    <a:lnTo>
                      <a:pt x="9" y="1"/>
                    </a:lnTo>
                    <a:lnTo>
                      <a:pt x="8" y="4"/>
                    </a:lnTo>
                    <a:lnTo>
                      <a:pt x="3" y="4"/>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4" name="Freeform 2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4" y="3040"/>
                <a:ext cx="4" cy="6"/>
              </a:xfrm>
              <a:custGeom>
                <a:avLst/>
                <a:gdLst>
                  <a:gd fmla="*/ 2 w 4" name="T0"/>
                  <a:gd fmla="*/ 0 h 6" name="T1"/>
                  <a:gd fmla="*/ 2 w 4" name="T2"/>
                  <a:gd fmla="*/ 2 h 6" name="T3"/>
                  <a:gd fmla="*/ 4 w 4" name="T4"/>
                  <a:gd fmla="*/ 5 h 6" name="T5"/>
                  <a:gd fmla="*/ 2 w 4" name="T6"/>
                  <a:gd fmla="*/ 6 h 6" name="T7"/>
                  <a:gd fmla="*/ 0 w 4" name="T8"/>
                  <a:gd fmla="*/ 3 h 6" name="T9"/>
                  <a:gd fmla="*/ 0 w 4" name="T10"/>
                  <a:gd fmla="*/ 0 h 6" name="T11"/>
                  <a:gd fmla="*/ 2 w 4" name="T12"/>
                  <a:gd fmla="*/ 0 h 6" name="T13"/>
                  <a:gd fmla="*/ 0 60000 65536" name="T14"/>
                  <a:gd fmla="*/ 0 60000 65536" name="T15"/>
                  <a:gd fmla="*/ 0 60000 65536" name="T16"/>
                  <a:gd fmla="*/ 0 60000 65536" name="T17"/>
                  <a:gd fmla="*/ 0 60000 65536" name="T18"/>
                  <a:gd fmla="*/ 0 60000 65536" name="T19"/>
                  <a:gd fmla="*/ 0 60000 65536" name="T20"/>
                  <a:gd fmla="*/ 0 w 4" name="T21"/>
                  <a:gd fmla="*/ 0 h 6" name="T22"/>
                  <a:gd fmla="*/ 4 w 4"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4">
                    <a:moveTo>
                      <a:pt x="2" y="0"/>
                    </a:moveTo>
                    <a:lnTo>
                      <a:pt x="2" y="2"/>
                    </a:lnTo>
                    <a:lnTo>
                      <a:pt x="4" y="5"/>
                    </a:lnTo>
                    <a:lnTo>
                      <a:pt x="2" y="6"/>
                    </a:lnTo>
                    <a:lnTo>
                      <a:pt x="0" y="3"/>
                    </a:lnTo>
                    <a:lnTo>
                      <a:pt x="0"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5" name="Freeform 2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9" y="3046"/>
                <a:ext cx="3" cy="3"/>
              </a:xfrm>
              <a:custGeom>
                <a:avLst/>
                <a:gdLst>
                  <a:gd fmla="*/ 0 w 3" name="T0"/>
                  <a:gd fmla="*/ 1 h 3" name="T1"/>
                  <a:gd fmla="*/ 2 w 3" name="T2"/>
                  <a:gd fmla="*/ 0 h 3" name="T3"/>
                  <a:gd fmla="*/ 3 w 3" name="T4"/>
                  <a:gd fmla="*/ 1 h 3" name="T5"/>
                  <a:gd fmla="*/ 1 w 3" name="T6"/>
                  <a:gd fmla="*/ 3 h 3" name="T7"/>
                  <a:gd fmla="*/ 0 w 3" name="T8"/>
                  <a:gd fmla="*/ 1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1"/>
                    </a:moveTo>
                    <a:lnTo>
                      <a:pt x="2" y="0"/>
                    </a:lnTo>
                    <a:lnTo>
                      <a:pt x="3" y="1"/>
                    </a:lnTo>
                    <a:lnTo>
                      <a:pt x="1"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6" name="Freeform 2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5" y="3049"/>
                <a:ext cx="3" cy="4"/>
              </a:xfrm>
              <a:custGeom>
                <a:avLst/>
                <a:gdLst>
                  <a:gd fmla="*/ 0 w 3" name="T0"/>
                  <a:gd fmla="*/ 1 h 4" name="T1"/>
                  <a:gd fmla="*/ 2 w 3" name="T2"/>
                  <a:gd fmla="*/ 0 h 4" name="T3"/>
                  <a:gd fmla="*/ 3 w 3" name="T4"/>
                  <a:gd fmla="*/ 3 h 4" name="T5"/>
                  <a:gd fmla="*/ 1 w 3" name="T6"/>
                  <a:gd fmla="*/ 4 h 4" name="T7"/>
                  <a:gd fmla="*/ 0 w 3" name="T8"/>
                  <a:gd fmla="*/ 1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0" y="1"/>
                    </a:moveTo>
                    <a:lnTo>
                      <a:pt x="2" y="0"/>
                    </a:lnTo>
                    <a:lnTo>
                      <a:pt x="3" y="3"/>
                    </a:lnTo>
                    <a:lnTo>
                      <a:pt x="1"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7" name="Freeform 2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5" y="3036"/>
                <a:ext cx="4" cy="6"/>
              </a:xfrm>
              <a:custGeom>
                <a:avLst/>
                <a:gdLst>
                  <a:gd fmla="*/ 2 w 4" name="T0"/>
                  <a:gd fmla="*/ 6 h 6" name="T1"/>
                  <a:gd fmla="*/ 0 w 4" name="T2"/>
                  <a:gd fmla="*/ 3 h 6" name="T3"/>
                  <a:gd fmla="*/ 0 w 4" name="T4"/>
                  <a:gd fmla="*/ 0 h 6" name="T5"/>
                  <a:gd fmla="*/ 2 w 4" name="T6"/>
                  <a:gd fmla="*/ 0 h 6" name="T7"/>
                  <a:gd fmla="*/ 4 w 4" name="T8"/>
                  <a:gd fmla="*/ 5 h 6" name="T9"/>
                  <a:gd fmla="*/ 2 w 4" name="T10"/>
                  <a:gd fmla="*/ 6 h 6" name="T11"/>
                  <a:gd fmla="*/ 0 60000 65536" name="T12"/>
                  <a:gd fmla="*/ 0 60000 65536" name="T13"/>
                  <a:gd fmla="*/ 0 60000 65536" name="T14"/>
                  <a:gd fmla="*/ 0 60000 65536" name="T15"/>
                  <a:gd fmla="*/ 0 60000 65536" name="T16"/>
                  <a:gd fmla="*/ 0 60000 65536" name="T17"/>
                  <a:gd fmla="*/ 0 w 4" name="T18"/>
                  <a:gd fmla="*/ 0 h 6" name="T19"/>
                  <a:gd fmla="*/ 4 w 4"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4">
                    <a:moveTo>
                      <a:pt x="2" y="6"/>
                    </a:moveTo>
                    <a:lnTo>
                      <a:pt x="0" y="3"/>
                    </a:lnTo>
                    <a:lnTo>
                      <a:pt x="0" y="0"/>
                    </a:lnTo>
                    <a:lnTo>
                      <a:pt x="2" y="0"/>
                    </a:lnTo>
                    <a:lnTo>
                      <a:pt x="4" y="5"/>
                    </a:lnTo>
                    <a:lnTo>
                      <a:pt x="2"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8" name="Freeform 2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6" y="3002"/>
                <a:ext cx="6" cy="14"/>
              </a:xfrm>
              <a:custGeom>
                <a:avLst/>
                <a:gdLst>
                  <a:gd fmla="*/ 6 w 6" name="T0"/>
                  <a:gd fmla="*/ 14 h 14" name="T1"/>
                  <a:gd fmla="*/ 3 w 6" name="T2"/>
                  <a:gd fmla="*/ 12 h 14" name="T3"/>
                  <a:gd fmla="*/ 0 w 6" name="T4"/>
                  <a:gd fmla="*/ 8 h 14" name="T5"/>
                  <a:gd fmla="*/ 0 w 6" name="T6"/>
                  <a:gd fmla="*/ 6 h 14" name="T7"/>
                  <a:gd fmla="*/ 2 w 6" name="T8"/>
                  <a:gd fmla="*/ 4 h 14" name="T9"/>
                  <a:gd fmla="*/ 3 w 6" name="T10"/>
                  <a:gd fmla="*/ 0 h 14" name="T11"/>
                  <a:gd fmla="*/ 5 w 6" name="T12"/>
                  <a:gd fmla="*/ 0 h 14" name="T13"/>
                  <a:gd fmla="*/ 5 w 6" name="T14"/>
                  <a:gd fmla="*/ 4 h 14" name="T15"/>
                  <a:gd fmla="*/ 5 w 6" name="T16"/>
                  <a:gd fmla="*/ 10 h 14" name="T17"/>
                  <a:gd fmla="*/ 6 w 6" name="T18"/>
                  <a:gd fmla="*/ 14 h 14"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6" name="T30"/>
                  <a:gd fmla="*/ 0 h 14" name="T31"/>
                  <a:gd fmla="*/ 6 w 6" name="T32"/>
                  <a:gd fmla="*/ 14 h 14"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4" w="6">
                    <a:moveTo>
                      <a:pt x="6" y="14"/>
                    </a:moveTo>
                    <a:lnTo>
                      <a:pt x="3" y="12"/>
                    </a:lnTo>
                    <a:lnTo>
                      <a:pt x="0" y="8"/>
                    </a:lnTo>
                    <a:lnTo>
                      <a:pt x="0" y="6"/>
                    </a:lnTo>
                    <a:lnTo>
                      <a:pt x="2" y="4"/>
                    </a:lnTo>
                    <a:lnTo>
                      <a:pt x="3" y="0"/>
                    </a:lnTo>
                    <a:lnTo>
                      <a:pt x="5" y="0"/>
                    </a:lnTo>
                    <a:lnTo>
                      <a:pt x="5" y="4"/>
                    </a:lnTo>
                    <a:lnTo>
                      <a:pt x="5" y="10"/>
                    </a:lnTo>
                    <a:lnTo>
                      <a:pt x="6"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39" name="Freeform 2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9" y="3030"/>
                <a:ext cx="3" cy="7"/>
              </a:xfrm>
              <a:custGeom>
                <a:avLst/>
                <a:gdLst>
                  <a:gd fmla="*/ 0 w 3" name="T0"/>
                  <a:gd fmla="*/ 4 h 7" name="T1"/>
                  <a:gd fmla="*/ 0 w 3" name="T2"/>
                  <a:gd fmla="*/ 0 h 7" name="T3"/>
                  <a:gd fmla="*/ 3 w 3" name="T4"/>
                  <a:gd fmla="*/ 0 h 7" name="T5"/>
                  <a:gd fmla="*/ 2 w 3" name="T6"/>
                  <a:gd fmla="*/ 7 h 7" name="T7"/>
                  <a:gd fmla="*/ 0 w 3" name="T8"/>
                  <a:gd fmla="*/ 4 h 7" name="T9"/>
                  <a:gd fmla="*/ 0 60000 65536" name="T10"/>
                  <a:gd fmla="*/ 0 60000 65536" name="T11"/>
                  <a:gd fmla="*/ 0 60000 65536" name="T12"/>
                  <a:gd fmla="*/ 0 60000 65536" name="T13"/>
                  <a:gd fmla="*/ 0 60000 65536" name="T14"/>
                  <a:gd fmla="*/ 0 w 3" name="T15"/>
                  <a:gd fmla="*/ 0 h 7" name="T16"/>
                  <a:gd fmla="*/ 3 w 3" name="T17"/>
                  <a:gd fmla="*/ 7 h 7" name="T18"/>
                </a:gdLst>
                <a:ahLst/>
                <a:cxnLst>
                  <a:cxn ang="T10">
                    <a:pos x="T0" y="T1"/>
                  </a:cxn>
                  <a:cxn ang="T11">
                    <a:pos x="T2" y="T3"/>
                  </a:cxn>
                  <a:cxn ang="T12">
                    <a:pos x="T4" y="T5"/>
                  </a:cxn>
                  <a:cxn ang="T13">
                    <a:pos x="T6" y="T7"/>
                  </a:cxn>
                  <a:cxn ang="T14">
                    <a:pos x="T8" y="T9"/>
                  </a:cxn>
                </a:cxnLst>
                <a:rect b="T18" l="T15" r="T17" t="T16"/>
                <a:pathLst>
                  <a:path h="7" w="3">
                    <a:moveTo>
                      <a:pt x="0" y="4"/>
                    </a:moveTo>
                    <a:lnTo>
                      <a:pt x="0" y="0"/>
                    </a:lnTo>
                    <a:lnTo>
                      <a:pt x="3" y="0"/>
                    </a:lnTo>
                    <a:lnTo>
                      <a:pt x="2" y="7"/>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0" name="Freeform 2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8" y="3021"/>
                <a:ext cx="4" cy="5"/>
              </a:xfrm>
              <a:custGeom>
                <a:avLst/>
                <a:gdLst>
                  <a:gd fmla="*/ 2 w 4" name="T0"/>
                  <a:gd fmla="*/ 4 h 5" name="T1"/>
                  <a:gd fmla="*/ 1 w 4" name="T2"/>
                  <a:gd fmla="*/ 5 h 5" name="T3"/>
                  <a:gd fmla="*/ 0 w 4" name="T4"/>
                  <a:gd fmla="*/ 3 h 5" name="T5"/>
                  <a:gd fmla="*/ 4 w 4" name="T6"/>
                  <a:gd fmla="*/ 0 h 5" name="T7"/>
                  <a:gd fmla="*/ 2 w 4" name="T8"/>
                  <a:gd fmla="*/ 4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2" y="4"/>
                    </a:moveTo>
                    <a:lnTo>
                      <a:pt x="1" y="5"/>
                    </a:lnTo>
                    <a:lnTo>
                      <a:pt x="0" y="3"/>
                    </a:lnTo>
                    <a:lnTo>
                      <a:pt x="4" y="0"/>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1" name="Freeform 2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4" y="3024"/>
                <a:ext cx="2" cy="4"/>
              </a:xfrm>
              <a:custGeom>
                <a:avLst/>
                <a:gdLst>
                  <a:gd fmla="*/ 0 w 2" name="T0"/>
                  <a:gd fmla="*/ 1 h 4" name="T1"/>
                  <a:gd fmla="*/ 1 w 2" name="T2"/>
                  <a:gd fmla="*/ 0 h 4" name="T3"/>
                  <a:gd fmla="*/ 2 w 2" name="T4"/>
                  <a:gd fmla="*/ 2 h 4" name="T5"/>
                  <a:gd fmla="*/ 0 w 2" name="T6"/>
                  <a:gd fmla="*/ 4 h 4" name="T7"/>
                  <a:gd fmla="*/ 0 w 2" name="T8"/>
                  <a:gd fmla="*/ 1 h 4" name="T9"/>
                  <a:gd fmla="*/ 0 60000 65536" name="T10"/>
                  <a:gd fmla="*/ 0 60000 65536" name="T11"/>
                  <a:gd fmla="*/ 0 60000 65536" name="T12"/>
                  <a:gd fmla="*/ 0 60000 65536" name="T13"/>
                  <a:gd fmla="*/ 0 60000 65536" name="T14"/>
                  <a:gd fmla="*/ 0 w 2" name="T15"/>
                  <a:gd fmla="*/ 0 h 4" name="T16"/>
                  <a:gd fmla="*/ 2 w 2" name="T17"/>
                  <a:gd fmla="*/ 4 h 4" name="T18"/>
                </a:gdLst>
                <a:ahLst/>
                <a:cxnLst>
                  <a:cxn ang="T10">
                    <a:pos x="T0" y="T1"/>
                  </a:cxn>
                  <a:cxn ang="T11">
                    <a:pos x="T2" y="T3"/>
                  </a:cxn>
                  <a:cxn ang="T12">
                    <a:pos x="T4" y="T5"/>
                  </a:cxn>
                  <a:cxn ang="T13">
                    <a:pos x="T6" y="T7"/>
                  </a:cxn>
                  <a:cxn ang="T14">
                    <a:pos x="T8" y="T9"/>
                  </a:cxn>
                </a:cxnLst>
                <a:rect b="T18" l="T15" r="T17" t="T16"/>
                <a:pathLst>
                  <a:path h="4" w="2">
                    <a:moveTo>
                      <a:pt x="0" y="1"/>
                    </a:moveTo>
                    <a:lnTo>
                      <a:pt x="1" y="0"/>
                    </a:lnTo>
                    <a:lnTo>
                      <a:pt x="2" y="2"/>
                    </a:lnTo>
                    <a:lnTo>
                      <a:pt x="0"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2" name="Freeform 2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5" y="3018"/>
                <a:ext cx="5" cy="4"/>
              </a:xfrm>
              <a:custGeom>
                <a:avLst/>
                <a:gdLst>
                  <a:gd fmla="*/ 2 w 5" name="T0"/>
                  <a:gd fmla="*/ 4 h 4" name="T1"/>
                  <a:gd fmla="*/ 0 w 5" name="T2"/>
                  <a:gd fmla="*/ 3 h 4" name="T3"/>
                  <a:gd fmla="*/ 0 w 5" name="T4"/>
                  <a:gd fmla="*/ 1 h 4" name="T5"/>
                  <a:gd fmla="*/ 4 w 5" name="T6"/>
                  <a:gd fmla="*/ 0 h 4" name="T7"/>
                  <a:gd fmla="*/ 5 w 5" name="T8"/>
                  <a:gd fmla="*/ 2 h 4" name="T9"/>
                  <a:gd fmla="*/ 2 w 5" name="T10"/>
                  <a:gd fmla="*/ 4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2" y="4"/>
                    </a:moveTo>
                    <a:lnTo>
                      <a:pt x="0" y="3"/>
                    </a:lnTo>
                    <a:lnTo>
                      <a:pt x="0" y="1"/>
                    </a:lnTo>
                    <a:lnTo>
                      <a:pt x="4" y="0"/>
                    </a:lnTo>
                    <a:lnTo>
                      <a:pt x="5" y="2"/>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3" name="Freeform 2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9" y="2989"/>
                <a:ext cx="2" cy="5"/>
              </a:xfrm>
              <a:custGeom>
                <a:avLst/>
                <a:gdLst>
                  <a:gd fmla="*/ 0 w 2" name="T0"/>
                  <a:gd fmla="*/ 5 h 5" name="T1"/>
                  <a:gd fmla="*/ 0 w 2" name="T2"/>
                  <a:gd fmla="*/ 0 h 5" name="T3"/>
                  <a:gd fmla="*/ 2 w 2" name="T4"/>
                  <a:gd fmla="*/ 3 h 5" name="T5"/>
                  <a:gd fmla="*/ 2 w 2" name="T6"/>
                  <a:gd fmla="*/ 5 h 5" name="T7"/>
                  <a:gd fmla="*/ 0 w 2" name="T8"/>
                  <a:gd fmla="*/ 5 h 5" name="T9"/>
                  <a:gd fmla="*/ 0 60000 65536" name="T10"/>
                  <a:gd fmla="*/ 0 60000 65536" name="T11"/>
                  <a:gd fmla="*/ 0 60000 65536" name="T12"/>
                  <a:gd fmla="*/ 0 60000 65536" name="T13"/>
                  <a:gd fmla="*/ 0 60000 65536" name="T14"/>
                  <a:gd fmla="*/ 0 w 2" name="T15"/>
                  <a:gd fmla="*/ 0 h 5" name="T16"/>
                  <a:gd fmla="*/ 2 w 2" name="T17"/>
                  <a:gd fmla="*/ 5 h 5" name="T18"/>
                </a:gdLst>
                <a:ahLst/>
                <a:cxnLst>
                  <a:cxn ang="T10">
                    <a:pos x="T0" y="T1"/>
                  </a:cxn>
                  <a:cxn ang="T11">
                    <a:pos x="T2" y="T3"/>
                  </a:cxn>
                  <a:cxn ang="T12">
                    <a:pos x="T4" y="T5"/>
                  </a:cxn>
                  <a:cxn ang="T13">
                    <a:pos x="T6" y="T7"/>
                  </a:cxn>
                  <a:cxn ang="T14">
                    <a:pos x="T8" y="T9"/>
                  </a:cxn>
                </a:cxnLst>
                <a:rect b="T18" l="T15" r="T17" t="T16"/>
                <a:pathLst>
                  <a:path h="5" w="2">
                    <a:moveTo>
                      <a:pt x="0" y="5"/>
                    </a:moveTo>
                    <a:lnTo>
                      <a:pt x="0" y="0"/>
                    </a:lnTo>
                    <a:lnTo>
                      <a:pt x="2" y="3"/>
                    </a:lnTo>
                    <a:lnTo>
                      <a:pt x="2" y="5"/>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4" name="Freeform 2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2" y="3009"/>
                <a:ext cx="3" cy="5"/>
              </a:xfrm>
              <a:custGeom>
                <a:avLst/>
                <a:gdLst>
                  <a:gd fmla="*/ 1 w 3" name="T0"/>
                  <a:gd fmla="*/ 0 h 5" name="T1"/>
                  <a:gd fmla="*/ 3 w 3" name="T2"/>
                  <a:gd fmla="*/ 4 h 5" name="T3"/>
                  <a:gd fmla="*/ 1 w 3" name="T4"/>
                  <a:gd fmla="*/ 5 h 5" name="T5"/>
                  <a:gd fmla="*/ 0 w 3" name="T6"/>
                  <a:gd fmla="*/ 4 h 5" name="T7"/>
                  <a:gd fmla="*/ 1 w 3" name="T8"/>
                  <a:gd fmla="*/ 0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1" y="0"/>
                    </a:moveTo>
                    <a:lnTo>
                      <a:pt x="3" y="4"/>
                    </a:lnTo>
                    <a:lnTo>
                      <a:pt x="1" y="5"/>
                    </a:lnTo>
                    <a:lnTo>
                      <a:pt x="0" y="4"/>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5" name="Freeform 2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4" y="2992"/>
                <a:ext cx="2" cy="4"/>
              </a:xfrm>
              <a:custGeom>
                <a:avLst/>
                <a:gdLst>
                  <a:gd fmla="*/ 0 w 2" name="T0"/>
                  <a:gd fmla="*/ 1 h 4" name="T1"/>
                  <a:gd fmla="*/ 1 w 2" name="T2"/>
                  <a:gd fmla="*/ 0 h 4" name="T3"/>
                  <a:gd fmla="*/ 2 w 2" name="T4"/>
                  <a:gd fmla="*/ 1 h 4" name="T5"/>
                  <a:gd fmla="*/ 1 w 2" name="T6"/>
                  <a:gd fmla="*/ 4 h 4" name="T7"/>
                  <a:gd fmla="*/ 0 w 2" name="T8"/>
                  <a:gd fmla="*/ 1 h 4" name="T9"/>
                  <a:gd fmla="*/ 0 60000 65536" name="T10"/>
                  <a:gd fmla="*/ 0 60000 65536" name="T11"/>
                  <a:gd fmla="*/ 0 60000 65536" name="T12"/>
                  <a:gd fmla="*/ 0 60000 65536" name="T13"/>
                  <a:gd fmla="*/ 0 60000 65536" name="T14"/>
                  <a:gd fmla="*/ 0 w 2" name="T15"/>
                  <a:gd fmla="*/ 0 h 4" name="T16"/>
                  <a:gd fmla="*/ 2 w 2" name="T17"/>
                  <a:gd fmla="*/ 4 h 4" name="T18"/>
                </a:gdLst>
                <a:ahLst/>
                <a:cxnLst>
                  <a:cxn ang="T10">
                    <a:pos x="T0" y="T1"/>
                  </a:cxn>
                  <a:cxn ang="T11">
                    <a:pos x="T2" y="T3"/>
                  </a:cxn>
                  <a:cxn ang="T12">
                    <a:pos x="T4" y="T5"/>
                  </a:cxn>
                  <a:cxn ang="T13">
                    <a:pos x="T6" y="T7"/>
                  </a:cxn>
                  <a:cxn ang="T14">
                    <a:pos x="T8" y="T9"/>
                  </a:cxn>
                </a:cxnLst>
                <a:rect b="T18" l="T15" r="T17" t="T16"/>
                <a:pathLst>
                  <a:path h="4" w="2">
                    <a:moveTo>
                      <a:pt x="0" y="1"/>
                    </a:moveTo>
                    <a:lnTo>
                      <a:pt x="1" y="0"/>
                    </a:lnTo>
                    <a:lnTo>
                      <a:pt x="2" y="1"/>
                    </a:lnTo>
                    <a:lnTo>
                      <a:pt x="1"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6" name="Freeform 2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1" y="2956"/>
                <a:ext cx="5" cy="5"/>
              </a:xfrm>
              <a:custGeom>
                <a:avLst/>
                <a:gdLst>
                  <a:gd fmla="*/ 0 w 5" name="T0"/>
                  <a:gd fmla="*/ 5 h 5" name="T1"/>
                  <a:gd fmla="*/ 1 w 5" name="T2"/>
                  <a:gd fmla="*/ 2 h 5" name="T3"/>
                  <a:gd fmla="*/ 3 w 5" name="T4"/>
                  <a:gd fmla="*/ 0 h 5" name="T5"/>
                  <a:gd fmla="*/ 5 w 5" name="T6"/>
                  <a:gd fmla="*/ 4 h 5" name="T7"/>
                  <a:gd fmla="*/ 3 w 5" name="T8"/>
                  <a:gd fmla="*/ 5 h 5" name="T9"/>
                  <a:gd fmla="*/ 0 w 5" name="T10"/>
                  <a:gd fmla="*/ 5 h 5" name="T11"/>
                  <a:gd fmla="*/ 0 60000 65536" name="T12"/>
                  <a:gd fmla="*/ 0 60000 65536" name="T13"/>
                  <a:gd fmla="*/ 0 60000 65536" name="T14"/>
                  <a:gd fmla="*/ 0 60000 65536" name="T15"/>
                  <a:gd fmla="*/ 0 60000 65536" name="T16"/>
                  <a:gd fmla="*/ 0 60000 65536" name="T17"/>
                  <a:gd fmla="*/ 0 w 5" name="T18"/>
                  <a:gd fmla="*/ 0 h 5" name="T19"/>
                  <a:gd fmla="*/ 5 w 5"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5">
                    <a:moveTo>
                      <a:pt x="0" y="5"/>
                    </a:moveTo>
                    <a:lnTo>
                      <a:pt x="1" y="2"/>
                    </a:lnTo>
                    <a:lnTo>
                      <a:pt x="3" y="0"/>
                    </a:lnTo>
                    <a:lnTo>
                      <a:pt x="5" y="4"/>
                    </a:lnTo>
                    <a:lnTo>
                      <a:pt x="3" y="5"/>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7" name="Freeform 2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5" y="2951"/>
                <a:ext cx="4" cy="6"/>
              </a:xfrm>
              <a:custGeom>
                <a:avLst/>
                <a:gdLst>
                  <a:gd fmla="*/ 0 w 4" name="T0"/>
                  <a:gd fmla="*/ 4 h 6" name="T1"/>
                  <a:gd fmla="*/ 1 w 4" name="T2"/>
                  <a:gd fmla="*/ 0 h 6" name="T3"/>
                  <a:gd fmla="*/ 4 w 4" name="T4"/>
                  <a:gd fmla="*/ 1 h 6" name="T5"/>
                  <a:gd fmla="*/ 4 w 4" name="T6"/>
                  <a:gd fmla="*/ 5 h 6" name="T7"/>
                  <a:gd fmla="*/ 3 w 4" name="T8"/>
                  <a:gd fmla="*/ 6 h 6" name="T9"/>
                  <a:gd fmla="*/ 0 w 4" name="T10"/>
                  <a:gd fmla="*/ 4 h 6" name="T11"/>
                  <a:gd fmla="*/ 0 60000 65536" name="T12"/>
                  <a:gd fmla="*/ 0 60000 65536" name="T13"/>
                  <a:gd fmla="*/ 0 60000 65536" name="T14"/>
                  <a:gd fmla="*/ 0 60000 65536" name="T15"/>
                  <a:gd fmla="*/ 0 60000 65536" name="T16"/>
                  <a:gd fmla="*/ 0 60000 65536" name="T17"/>
                  <a:gd fmla="*/ 0 w 4" name="T18"/>
                  <a:gd fmla="*/ 0 h 6" name="T19"/>
                  <a:gd fmla="*/ 4 w 4"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4">
                    <a:moveTo>
                      <a:pt x="0" y="4"/>
                    </a:moveTo>
                    <a:lnTo>
                      <a:pt x="1" y="0"/>
                    </a:lnTo>
                    <a:lnTo>
                      <a:pt x="4" y="1"/>
                    </a:lnTo>
                    <a:lnTo>
                      <a:pt x="4" y="5"/>
                    </a:lnTo>
                    <a:lnTo>
                      <a:pt x="3" y="6"/>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8" name="Freeform 2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2" y="2947"/>
                <a:ext cx="3" cy="5"/>
              </a:xfrm>
              <a:custGeom>
                <a:avLst/>
                <a:gdLst>
                  <a:gd fmla="*/ 1 w 3" name="T0"/>
                  <a:gd fmla="*/ 5 h 5" name="T1"/>
                  <a:gd fmla="*/ 0 w 3" name="T2"/>
                  <a:gd fmla="*/ 2 h 5" name="T3"/>
                  <a:gd fmla="*/ 1 w 3" name="T4"/>
                  <a:gd fmla="*/ 0 h 5" name="T5"/>
                  <a:gd fmla="*/ 3 w 3" name="T6"/>
                  <a:gd fmla="*/ 2 h 5" name="T7"/>
                  <a:gd fmla="*/ 2 w 3" name="T8"/>
                  <a:gd fmla="*/ 3 h 5" name="T9"/>
                  <a:gd fmla="*/ 1 w 3" name="T10"/>
                  <a:gd fmla="*/ 5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1" y="5"/>
                    </a:moveTo>
                    <a:lnTo>
                      <a:pt x="0" y="2"/>
                    </a:lnTo>
                    <a:lnTo>
                      <a:pt x="1" y="0"/>
                    </a:lnTo>
                    <a:lnTo>
                      <a:pt x="3" y="2"/>
                    </a:lnTo>
                    <a:lnTo>
                      <a:pt x="2" y="3"/>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49" name="Freeform 2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15" y="2910"/>
                <a:ext cx="8" cy="20"/>
              </a:xfrm>
              <a:custGeom>
                <a:avLst/>
                <a:gdLst>
                  <a:gd fmla="*/ 1 w 8" name="T0"/>
                  <a:gd fmla="*/ 4 h 20" name="T1"/>
                  <a:gd fmla="*/ 1 w 8" name="T2"/>
                  <a:gd fmla="*/ 1 h 20" name="T3"/>
                  <a:gd fmla="*/ 3 w 8" name="T4"/>
                  <a:gd fmla="*/ 0 h 20" name="T5"/>
                  <a:gd fmla="*/ 8 w 8" name="T6"/>
                  <a:gd fmla="*/ 3 h 20" name="T7"/>
                  <a:gd fmla="*/ 8 w 8" name="T8"/>
                  <a:gd fmla="*/ 10 h 20" name="T9"/>
                  <a:gd fmla="*/ 4 w 8" name="T10"/>
                  <a:gd fmla="*/ 17 h 20" name="T11"/>
                  <a:gd fmla="*/ 4 w 8" name="T12"/>
                  <a:gd fmla="*/ 20 h 20" name="T13"/>
                  <a:gd fmla="*/ 0 w 8" name="T14"/>
                  <a:gd fmla="*/ 19 h 20" name="T15"/>
                  <a:gd fmla="*/ 1 w 8" name="T16"/>
                  <a:gd fmla="*/ 4 h 20"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8" name="T27"/>
                  <a:gd fmla="*/ 0 h 20" name="T28"/>
                  <a:gd fmla="*/ 8 w 8" name="T29"/>
                  <a:gd fmla="*/ 20 h 20"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20" w="8">
                    <a:moveTo>
                      <a:pt x="1" y="4"/>
                    </a:moveTo>
                    <a:lnTo>
                      <a:pt x="1" y="1"/>
                    </a:lnTo>
                    <a:lnTo>
                      <a:pt x="3" y="0"/>
                    </a:lnTo>
                    <a:lnTo>
                      <a:pt x="8" y="3"/>
                    </a:lnTo>
                    <a:lnTo>
                      <a:pt x="8" y="10"/>
                    </a:lnTo>
                    <a:lnTo>
                      <a:pt x="4" y="17"/>
                    </a:lnTo>
                    <a:lnTo>
                      <a:pt x="4" y="20"/>
                    </a:lnTo>
                    <a:lnTo>
                      <a:pt x="0" y="19"/>
                    </a:lnTo>
                    <a:lnTo>
                      <a:pt x="1"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0" name="Freeform 2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24" y="2644"/>
                <a:ext cx="77" cy="88"/>
              </a:xfrm>
              <a:custGeom>
                <a:avLst/>
                <a:gdLst>
                  <a:gd fmla="*/ 0 w 77" name="T0"/>
                  <a:gd fmla="*/ 33 h 88" name="T1"/>
                  <a:gd fmla="*/ 2 w 77" name="T2"/>
                  <a:gd fmla="*/ 24 h 88" name="T3"/>
                  <a:gd fmla="*/ 4 w 77" name="T4"/>
                  <a:gd fmla="*/ 11 h 88" name="T5"/>
                  <a:gd fmla="*/ 6 w 77" name="T6"/>
                  <a:gd fmla="*/ 5 h 88" name="T7"/>
                  <a:gd fmla="*/ 17 w 77" name="T8"/>
                  <a:gd fmla="*/ 1 h 88" name="T9"/>
                  <a:gd fmla="*/ 38 w 77" name="T10"/>
                  <a:gd fmla="*/ 0 h 88" name="T11"/>
                  <a:gd fmla="*/ 45 w 77" name="T12"/>
                  <a:gd fmla="*/ 6 h 88" name="T13"/>
                  <a:gd fmla="*/ 46 w 77" name="T14"/>
                  <a:gd fmla="*/ 31 h 88" name="T15"/>
                  <a:gd fmla="*/ 53 w 77" name="T16"/>
                  <a:gd fmla="*/ 34 h 88" name="T17"/>
                  <a:gd fmla="*/ 65 w 77" name="T18"/>
                  <a:gd fmla="*/ 40 h 88" name="T19"/>
                  <a:gd fmla="*/ 66 w 77" name="T20"/>
                  <a:gd fmla="*/ 50 h 88" name="T21"/>
                  <a:gd fmla="*/ 71 w 77" name="T22"/>
                  <a:gd fmla="*/ 48 h 88" name="T23"/>
                  <a:gd fmla="*/ 77 w 77" name="T24"/>
                  <a:gd fmla="*/ 50 h 88" name="T25"/>
                  <a:gd fmla="*/ 77 w 77" name="T26"/>
                  <a:gd fmla="*/ 59 h 88" name="T27"/>
                  <a:gd fmla="*/ 75 w 77" name="T28"/>
                  <a:gd fmla="*/ 63 h 88" name="T29"/>
                  <a:gd fmla="*/ 74 w 77" name="T30"/>
                  <a:gd fmla="*/ 70 h 88" name="T31"/>
                  <a:gd fmla="*/ 72 w 77" name="T32"/>
                  <a:gd fmla="*/ 80 h 88" name="T33"/>
                  <a:gd fmla="*/ 66 w 77" name="T34"/>
                  <a:gd fmla="*/ 86 h 88" name="T35"/>
                  <a:gd fmla="*/ 53 w 77" name="T36"/>
                  <a:gd fmla="*/ 88 h 88" name="T37"/>
                  <a:gd fmla="*/ 43 w 77" name="T38"/>
                  <a:gd fmla="*/ 87 h 88" name="T39"/>
                  <a:gd fmla="*/ 40 w 77" name="T40"/>
                  <a:gd fmla="*/ 86 h 88" name="T41"/>
                  <a:gd fmla="*/ 49 w 77" name="T42"/>
                  <a:gd fmla="*/ 69 h 88" name="T43"/>
                  <a:gd fmla="*/ 50 w 77" name="T44"/>
                  <a:gd fmla="*/ 65 h 88" name="T45"/>
                  <a:gd fmla="*/ 43 w 77" name="T46"/>
                  <a:gd fmla="*/ 59 h 88" name="T47"/>
                  <a:gd fmla="*/ 30 w 77" name="T48"/>
                  <a:gd fmla="*/ 55 h 88" name="T49"/>
                  <a:gd fmla="*/ 22 w 77" name="T50"/>
                  <a:gd fmla="*/ 49 h 88" name="T51"/>
                  <a:gd fmla="*/ 15 w 77" name="T52"/>
                  <a:gd fmla="*/ 50 h 88" name="T53"/>
                  <a:gd fmla="*/ 10 w 77" name="T54"/>
                  <a:gd fmla="*/ 43 h 88" name="T55"/>
                  <a:gd fmla="*/ 5 w 77" name="T56"/>
                  <a:gd fmla="*/ 35 h 88" name="T57"/>
                  <a:gd fmla="*/ 0 w 77" name="T58"/>
                  <a:gd fmla="*/ 33 h 88"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77" name="T90"/>
                  <a:gd fmla="*/ 0 h 88" name="T91"/>
                  <a:gd fmla="*/ 77 w 77" name="T92"/>
                  <a:gd fmla="*/ 88 h 88"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88" w="77">
                    <a:moveTo>
                      <a:pt x="0" y="33"/>
                    </a:moveTo>
                    <a:lnTo>
                      <a:pt x="2" y="24"/>
                    </a:lnTo>
                    <a:lnTo>
                      <a:pt x="4" y="11"/>
                    </a:lnTo>
                    <a:lnTo>
                      <a:pt x="6" y="5"/>
                    </a:lnTo>
                    <a:lnTo>
                      <a:pt x="17" y="1"/>
                    </a:lnTo>
                    <a:lnTo>
                      <a:pt x="38" y="0"/>
                    </a:lnTo>
                    <a:lnTo>
                      <a:pt x="45" y="6"/>
                    </a:lnTo>
                    <a:lnTo>
                      <a:pt x="46" y="31"/>
                    </a:lnTo>
                    <a:lnTo>
                      <a:pt x="53" y="34"/>
                    </a:lnTo>
                    <a:lnTo>
                      <a:pt x="65" y="40"/>
                    </a:lnTo>
                    <a:lnTo>
                      <a:pt x="66" y="50"/>
                    </a:lnTo>
                    <a:lnTo>
                      <a:pt x="71" y="48"/>
                    </a:lnTo>
                    <a:lnTo>
                      <a:pt x="77" y="50"/>
                    </a:lnTo>
                    <a:lnTo>
                      <a:pt x="77" y="59"/>
                    </a:lnTo>
                    <a:lnTo>
                      <a:pt x="75" y="63"/>
                    </a:lnTo>
                    <a:lnTo>
                      <a:pt x="74" y="70"/>
                    </a:lnTo>
                    <a:lnTo>
                      <a:pt x="72" y="80"/>
                    </a:lnTo>
                    <a:lnTo>
                      <a:pt x="66" y="86"/>
                    </a:lnTo>
                    <a:lnTo>
                      <a:pt x="53" y="88"/>
                    </a:lnTo>
                    <a:lnTo>
                      <a:pt x="43" y="87"/>
                    </a:lnTo>
                    <a:lnTo>
                      <a:pt x="40" y="86"/>
                    </a:lnTo>
                    <a:lnTo>
                      <a:pt x="49" y="69"/>
                    </a:lnTo>
                    <a:lnTo>
                      <a:pt x="50" y="65"/>
                    </a:lnTo>
                    <a:lnTo>
                      <a:pt x="43" y="59"/>
                    </a:lnTo>
                    <a:lnTo>
                      <a:pt x="30" y="55"/>
                    </a:lnTo>
                    <a:lnTo>
                      <a:pt x="22" y="49"/>
                    </a:lnTo>
                    <a:lnTo>
                      <a:pt x="15" y="50"/>
                    </a:lnTo>
                    <a:lnTo>
                      <a:pt x="10" y="43"/>
                    </a:lnTo>
                    <a:lnTo>
                      <a:pt x="5" y="35"/>
                    </a:lnTo>
                    <a:lnTo>
                      <a:pt x="0" y="3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1" name="Freeform 2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59" y="2544"/>
                <a:ext cx="110" cy="139"/>
              </a:xfrm>
              <a:custGeom>
                <a:avLst/>
                <a:gdLst>
                  <a:gd fmla="*/ 65 w 110" name="T0"/>
                  <a:gd fmla="*/ 133 h 139" name="T1"/>
                  <a:gd fmla="*/ 58 w 110" name="T2"/>
                  <a:gd fmla="*/ 133 h 139" name="T3"/>
                  <a:gd fmla="*/ 53 w 110" name="T4"/>
                  <a:gd fmla="*/ 131 h 139" name="T5"/>
                  <a:gd fmla="*/ 50 w 110" name="T6"/>
                  <a:gd fmla="*/ 133 h 139" name="T7"/>
                  <a:gd fmla="*/ 50 w 110" name="T8"/>
                  <a:gd fmla="*/ 136 h 139" name="T9"/>
                  <a:gd fmla="*/ 49 w 110" name="T10"/>
                  <a:gd fmla="*/ 139 h 139" name="T11"/>
                  <a:gd fmla="*/ 44 w 110" name="T12"/>
                  <a:gd fmla="*/ 139 h 139" name="T13"/>
                  <a:gd fmla="*/ 40 w 110" name="T14"/>
                  <a:gd fmla="*/ 133 h 139" name="T15"/>
                  <a:gd fmla="*/ 32 w 110" name="T16"/>
                  <a:gd fmla="*/ 129 h 139" name="T17"/>
                  <a:gd fmla="*/ 28 w 110" name="T18"/>
                  <a:gd fmla="*/ 128 h 139" name="T19"/>
                  <a:gd fmla="*/ 19 w 110" name="T20"/>
                  <a:gd fmla="*/ 138 h 139" name="T21"/>
                  <a:gd fmla="*/ 16 w 110" name="T22"/>
                  <a:gd fmla="*/ 135 h 139" name="T23"/>
                  <a:gd fmla="*/ 10 w 110" name="T24"/>
                  <a:gd fmla="*/ 113 h 139" name="T25"/>
                  <a:gd fmla="*/ 9 w 110" name="T26"/>
                  <a:gd fmla="*/ 98 h 139" name="T27"/>
                  <a:gd fmla="*/ 5 w 110" name="T28"/>
                  <a:gd fmla="*/ 86 h 139" name="T29"/>
                  <a:gd fmla="*/ 0 w 110" name="T30"/>
                  <a:gd fmla="*/ 83 h 139" name="T31"/>
                  <a:gd fmla="*/ 6 w 110" name="T32"/>
                  <a:gd fmla="*/ 71 h 139" name="T33"/>
                  <a:gd fmla="*/ 2 w 110" name="T34"/>
                  <a:gd fmla="*/ 51 h 139" name="T35"/>
                  <a:gd fmla="*/ 8 w 110" name="T36"/>
                  <a:gd fmla="*/ 49 h 139" name="T37"/>
                  <a:gd fmla="*/ 6 w 110" name="T38"/>
                  <a:gd fmla="*/ 34 h 139" name="T39"/>
                  <a:gd fmla="*/ 11 w 110" name="T40"/>
                  <a:gd fmla="*/ 32 h 139" name="T41"/>
                  <a:gd fmla="*/ 10 w 110" name="T42"/>
                  <a:gd fmla="*/ 28 h 139" name="T43"/>
                  <a:gd fmla="*/ 2 w 110" name="T44"/>
                  <a:gd fmla="*/ 16 h 139" name="T45"/>
                  <a:gd fmla="*/ 19 w 110" name="T46"/>
                  <a:gd fmla="*/ 13 h 139" name="T47"/>
                  <a:gd fmla="*/ 24 w 110" name="T48"/>
                  <a:gd fmla="*/ 3 h 139" name="T49"/>
                  <a:gd fmla="*/ 34 w 110" name="T50"/>
                  <a:gd fmla="*/ 0 h 139" name="T51"/>
                  <a:gd fmla="*/ 42 w 110" name="T52"/>
                  <a:gd fmla="*/ 5 h 139" name="T53"/>
                  <a:gd fmla="*/ 42 w 110" name="T54"/>
                  <a:gd fmla="*/ 22 h 139" name="T55"/>
                  <a:gd fmla="*/ 47 w 110" name="T56"/>
                  <a:gd fmla="*/ 25 h 139" name="T57"/>
                  <a:gd fmla="*/ 54 w 110" name="T58"/>
                  <a:gd fmla="*/ 26 h 139" name="T59"/>
                  <a:gd fmla="*/ 73 w 110" name="T60"/>
                  <a:gd fmla="*/ 38 h 139" name="T61"/>
                  <a:gd fmla="*/ 82 w 110" name="T62"/>
                  <a:gd fmla="*/ 40 h 139" name="T63"/>
                  <a:gd fmla="*/ 83 w 110" name="T64"/>
                  <a:gd fmla="*/ 65 h 139" name="T65"/>
                  <a:gd fmla="*/ 103 w 110" name="T66"/>
                  <a:gd fmla="*/ 68 h 139" name="T67"/>
                  <a:gd fmla="*/ 103 w 110" name="T68"/>
                  <a:gd fmla="*/ 76 h 139" name="T69"/>
                  <a:gd fmla="*/ 107 w 110" name="T70"/>
                  <a:gd fmla="*/ 79 h 139" name="T71"/>
                  <a:gd fmla="*/ 106 w 110" name="T72"/>
                  <a:gd fmla="*/ 87 h 139" name="T73"/>
                  <a:gd fmla="*/ 110 w 110" name="T74"/>
                  <a:gd fmla="*/ 93 h 139" name="T75"/>
                  <a:gd fmla="*/ 110 w 110" name="T76"/>
                  <a:gd fmla="*/ 106 h 139" name="T77"/>
                  <a:gd fmla="*/ 103 w 110" name="T78"/>
                  <a:gd fmla="*/ 100 h 139" name="T79"/>
                  <a:gd fmla="*/ 82 w 110" name="T80"/>
                  <a:gd fmla="*/ 101 h 139" name="T81"/>
                  <a:gd fmla="*/ 71 w 110" name="T82"/>
                  <a:gd fmla="*/ 105 h 139" name="T83"/>
                  <a:gd fmla="*/ 69 w 110" name="T84"/>
                  <a:gd fmla="*/ 111 h 139" name="T85"/>
                  <a:gd fmla="*/ 67 w 110" name="T86"/>
                  <a:gd fmla="*/ 124 h 139" name="T87"/>
                  <a:gd fmla="*/ 65 w 110" name="T88"/>
                  <a:gd fmla="*/ 133 h 139"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w 110" name="T135"/>
                  <a:gd fmla="*/ 0 h 139" name="T136"/>
                  <a:gd fmla="*/ 110 w 110" name="T137"/>
                  <a:gd fmla="*/ 139 h 139" name="T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b="T138" l="T135" r="T137" t="T136"/>
                <a:pathLst>
                  <a:path h="139" w="110">
                    <a:moveTo>
                      <a:pt x="65" y="133"/>
                    </a:moveTo>
                    <a:lnTo>
                      <a:pt x="58" y="133"/>
                    </a:lnTo>
                    <a:lnTo>
                      <a:pt x="53" y="131"/>
                    </a:lnTo>
                    <a:lnTo>
                      <a:pt x="50" y="133"/>
                    </a:lnTo>
                    <a:lnTo>
                      <a:pt x="50" y="136"/>
                    </a:lnTo>
                    <a:lnTo>
                      <a:pt x="49" y="139"/>
                    </a:lnTo>
                    <a:lnTo>
                      <a:pt x="44" y="139"/>
                    </a:lnTo>
                    <a:lnTo>
                      <a:pt x="40" y="133"/>
                    </a:lnTo>
                    <a:lnTo>
                      <a:pt x="32" y="129"/>
                    </a:lnTo>
                    <a:lnTo>
                      <a:pt x="28" y="128"/>
                    </a:lnTo>
                    <a:lnTo>
                      <a:pt x="19" y="138"/>
                    </a:lnTo>
                    <a:lnTo>
                      <a:pt x="16" y="135"/>
                    </a:lnTo>
                    <a:lnTo>
                      <a:pt x="10" y="113"/>
                    </a:lnTo>
                    <a:lnTo>
                      <a:pt x="9" y="98"/>
                    </a:lnTo>
                    <a:lnTo>
                      <a:pt x="5" y="86"/>
                    </a:lnTo>
                    <a:lnTo>
                      <a:pt x="0" y="83"/>
                    </a:lnTo>
                    <a:lnTo>
                      <a:pt x="6" y="71"/>
                    </a:lnTo>
                    <a:lnTo>
                      <a:pt x="2" y="51"/>
                    </a:lnTo>
                    <a:lnTo>
                      <a:pt x="8" y="49"/>
                    </a:lnTo>
                    <a:lnTo>
                      <a:pt x="6" y="34"/>
                    </a:lnTo>
                    <a:lnTo>
                      <a:pt x="11" y="32"/>
                    </a:lnTo>
                    <a:lnTo>
                      <a:pt x="10" y="28"/>
                    </a:lnTo>
                    <a:lnTo>
                      <a:pt x="2" y="16"/>
                    </a:lnTo>
                    <a:lnTo>
                      <a:pt x="19" y="13"/>
                    </a:lnTo>
                    <a:lnTo>
                      <a:pt x="24" y="3"/>
                    </a:lnTo>
                    <a:lnTo>
                      <a:pt x="34" y="0"/>
                    </a:lnTo>
                    <a:lnTo>
                      <a:pt x="42" y="5"/>
                    </a:lnTo>
                    <a:lnTo>
                      <a:pt x="42" y="22"/>
                    </a:lnTo>
                    <a:lnTo>
                      <a:pt x="47" y="25"/>
                    </a:lnTo>
                    <a:lnTo>
                      <a:pt x="54" y="26"/>
                    </a:lnTo>
                    <a:lnTo>
                      <a:pt x="73" y="38"/>
                    </a:lnTo>
                    <a:lnTo>
                      <a:pt x="82" y="40"/>
                    </a:lnTo>
                    <a:lnTo>
                      <a:pt x="83" y="65"/>
                    </a:lnTo>
                    <a:lnTo>
                      <a:pt x="103" y="68"/>
                    </a:lnTo>
                    <a:lnTo>
                      <a:pt x="103" y="76"/>
                    </a:lnTo>
                    <a:lnTo>
                      <a:pt x="107" y="79"/>
                    </a:lnTo>
                    <a:lnTo>
                      <a:pt x="106" y="87"/>
                    </a:lnTo>
                    <a:lnTo>
                      <a:pt x="110" y="93"/>
                    </a:lnTo>
                    <a:lnTo>
                      <a:pt x="110" y="106"/>
                    </a:lnTo>
                    <a:lnTo>
                      <a:pt x="103" y="100"/>
                    </a:lnTo>
                    <a:lnTo>
                      <a:pt x="82" y="101"/>
                    </a:lnTo>
                    <a:lnTo>
                      <a:pt x="71" y="105"/>
                    </a:lnTo>
                    <a:lnTo>
                      <a:pt x="69" y="111"/>
                    </a:lnTo>
                    <a:lnTo>
                      <a:pt x="67" y="124"/>
                    </a:lnTo>
                    <a:lnTo>
                      <a:pt x="65" y="13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2" name="Freeform 2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463" y="2765"/>
                <a:ext cx="50" cy="57"/>
              </a:xfrm>
              <a:custGeom>
                <a:avLst/>
                <a:gdLst>
                  <a:gd fmla="*/ 50 w 50" name="T0"/>
                  <a:gd fmla="*/ 37 h 57" name="T1"/>
                  <a:gd fmla="*/ 50 w 50" name="T2"/>
                  <a:gd fmla="*/ 39 h 57" name="T3"/>
                  <a:gd fmla="*/ 44 w 50" name="T4"/>
                  <a:gd fmla="*/ 47 h 57" name="T5"/>
                  <a:gd fmla="*/ 44 w 50" name="T6"/>
                  <a:gd fmla="*/ 49 h 57" name="T7"/>
                  <a:gd fmla="*/ 38 w 50" name="T8"/>
                  <a:gd fmla="*/ 57 h 57" name="T9"/>
                  <a:gd fmla="*/ 30 w 50" name="T10"/>
                  <a:gd fmla="*/ 57 h 57" name="T11"/>
                  <a:gd fmla="*/ 23 w 50" name="T12"/>
                  <a:gd fmla="*/ 55 h 57" name="T13"/>
                  <a:gd fmla="*/ 15 w 50" name="T14"/>
                  <a:gd fmla="*/ 51 h 57" name="T15"/>
                  <a:gd fmla="*/ 10 w 50" name="T16"/>
                  <a:gd fmla="*/ 52 h 57" name="T17"/>
                  <a:gd fmla="*/ 5 w 50" name="T18"/>
                  <a:gd fmla="*/ 46 h 57" name="T19"/>
                  <a:gd fmla="*/ 1 w 50" name="T20"/>
                  <a:gd fmla="*/ 47 h 57" name="T21"/>
                  <a:gd fmla="*/ 0 w 50" name="T22"/>
                  <a:gd fmla="*/ 39 h 57" name="T23"/>
                  <a:gd fmla="*/ 4 w 50" name="T24"/>
                  <a:gd fmla="*/ 34 h 57" name="T25"/>
                  <a:gd fmla="*/ 5 w 50" name="T26"/>
                  <a:gd fmla="*/ 13 h 57" name="T27"/>
                  <a:gd fmla="*/ 5 w 50" name="T28"/>
                  <a:gd fmla="*/ 8 h 57" name="T29"/>
                  <a:gd fmla="*/ 9 w 50" name="T30"/>
                  <a:gd fmla="*/ 0 h 57" name="T31"/>
                  <a:gd fmla="*/ 14 w 50" name="T32"/>
                  <a:gd fmla="*/ 3 h 57" name="T33"/>
                  <a:gd fmla="*/ 17 w 50" name="T34"/>
                  <a:gd fmla="*/ 9 h 57" name="T35"/>
                  <a:gd fmla="*/ 28 w 50" name="T36"/>
                  <a:gd fmla="*/ 10 h 57" name="T37"/>
                  <a:gd fmla="*/ 32 w 50" name="T38"/>
                  <a:gd fmla="*/ 12 h 57" name="T39"/>
                  <a:gd fmla="*/ 34 w 50" name="T40"/>
                  <a:gd fmla="*/ 18 h 57" name="T41"/>
                  <a:gd fmla="*/ 40 w 50" name="T42"/>
                  <a:gd fmla="*/ 21 h 57" name="T43"/>
                  <a:gd fmla="*/ 43 w 50" name="T44"/>
                  <a:gd fmla="*/ 26 h 57" name="T45"/>
                  <a:gd fmla="*/ 49 w 50" name="T46"/>
                  <a:gd fmla="*/ 32 h 57" name="T47"/>
                  <a:gd fmla="*/ 50 w 50" name="T48"/>
                  <a:gd fmla="*/ 37 h 57"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50" name="T75"/>
                  <a:gd fmla="*/ 0 h 57" name="T76"/>
                  <a:gd fmla="*/ 50 w 50" name="T77"/>
                  <a:gd fmla="*/ 57 h 57"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57" w="50">
                    <a:moveTo>
                      <a:pt x="50" y="37"/>
                    </a:moveTo>
                    <a:lnTo>
                      <a:pt x="50" y="39"/>
                    </a:lnTo>
                    <a:lnTo>
                      <a:pt x="44" y="47"/>
                    </a:lnTo>
                    <a:lnTo>
                      <a:pt x="44" y="49"/>
                    </a:lnTo>
                    <a:lnTo>
                      <a:pt x="38" y="57"/>
                    </a:lnTo>
                    <a:lnTo>
                      <a:pt x="30" y="57"/>
                    </a:lnTo>
                    <a:lnTo>
                      <a:pt x="23" y="55"/>
                    </a:lnTo>
                    <a:lnTo>
                      <a:pt x="15" y="51"/>
                    </a:lnTo>
                    <a:lnTo>
                      <a:pt x="10" y="52"/>
                    </a:lnTo>
                    <a:lnTo>
                      <a:pt x="5" y="46"/>
                    </a:lnTo>
                    <a:lnTo>
                      <a:pt x="1" y="47"/>
                    </a:lnTo>
                    <a:lnTo>
                      <a:pt x="0" y="39"/>
                    </a:lnTo>
                    <a:lnTo>
                      <a:pt x="4" y="34"/>
                    </a:lnTo>
                    <a:lnTo>
                      <a:pt x="5" y="13"/>
                    </a:lnTo>
                    <a:lnTo>
                      <a:pt x="5" y="8"/>
                    </a:lnTo>
                    <a:lnTo>
                      <a:pt x="9" y="0"/>
                    </a:lnTo>
                    <a:lnTo>
                      <a:pt x="14" y="3"/>
                    </a:lnTo>
                    <a:lnTo>
                      <a:pt x="17" y="9"/>
                    </a:lnTo>
                    <a:lnTo>
                      <a:pt x="28" y="10"/>
                    </a:lnTo>
                    <a:lnTo>
                      <a:pt x="32" y="12"/>
                    </a:lnTo>
                    <a:lnTo>
                      <a:pt x="34" y="18"/>
                    </a:lnTo>
                    <a:lnTo>
                      <a:pt x="40" y="21"/>
                    </a:lnTo>
                    <a:lnTo>
                      <a:pt x="43" y="26"/>
                    </a:lnTo>
                    <a:lnTo>
                      <a:pt x="49" y="32"/>
                    </a:lnTo>
                    <a:lnTo>
                      <a:pt x="50" y="3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3" name="Freeform 2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54" y="2445"/>
                <a:ext cx="116" cy="191"/>
              </a:xfrm>
              <a:custGeom>
                <a:avLst/>
                <a:gdLst>
                  <a:gd fmla="*/ 5 w 116" name="T0"/>
                  <a:gd fmla="*/ 45 h 191" name="T1"/>
                  <a:gd fmla="*/ 17 w 116" name="T2"/>
                  <a:gd fmla="*/ 49 h 191" name="T3"/>
                  <a:gd fmla="*/ 21 w 116" name="T4"/>
                  <a:gd fmla="*/ 43 h 191" name="T5"/>
                  <a:gd fmla="*/ 44 w 116" name="T6"/>
                  <a:gd fmla="*/ 23 h 191" name="T7"/>
                  <a:gd fmla="*/ 53 w 116" name="T8"/>
                  <a:gd fmla="*/ 8 h 191" name="T9"/>
                  <a:gd fmla="*/ 48 w 116" name="T10"/>
                  <a:gd fmla="*/ 0 h 191" name="T11"/>
                  <a:gd fmla="*/ 71 w 116" name="T12"/>
                  <a:gd fmla="*/ 23 h 191" name="T13"/>
                  <a:gd fmla="*/ 99 w 116" name="T14"/>
                  <a:gd fmla="*/ 26 h 191" name="T15"/>
                  <a:gd fmla="*/ 102 w 116" name="T16"/>
                  <a:gd fmla="*/ 37 h 191" name="T17"/>
                  <a:gd fmla="*/ 95 w 116" name="T18"/>
                  <a:gd fmla="*/ 45 h 191" name="T19"/>
                  <a:gd fmla="*/ 69 w 116" name="T20"/>
                  <a:gd fmla="*/ 57 h 191" name="T21"/>
                  <a:gd fmla="*/ 66 w 116" name="T22"/>
                  <a:gd fmla="*/ 74 h 191" name="T23"/>
                  <a:gd fmla="*/ 72 w 116" name="T24"/>
                  <a:gd fmla="*/ 93 h 191" name="T25"/>
                  <a:gd fmla="*/ 94 w 116" name="T26"/>
                  <a:gd fmla="*/ 97 h 191" name="T27"/>
                  <a:gd fmla="*/ 97 w 116" name="T28"/>
                  <a:gd fmla="*/ 112 h 191" name="T29"/>
                  <a:gd fmla="*/ 115 w 116" name="T30"/>
                  <a:gd fmla="*/ 127 h 191" name="T31"/>
                  <a:gd fmla="*/ 111 w 116" name="T32"/>
                  <a:gd fmla="*/ 133 h 191" name="T33"/>
                  <a:gd fmla="*/ 107 w 116" name="T34"/>
                  <a:gd fmla="*/ 150 h 191" name="T35"/>
                  <a:gd fmla="*/ 105 w 116" name="T36"/>
                  <a:gd fmla="*/ 182 h 191" name="T37"/>
                  <a:gd fmla="*/ 84 w 116" name="T38"/>
                  <a:gd fmla="*/ 176 h 191" name="T39"/>
                  <a:gd fmla="*/ 69 w 116" name="T40"/>
                  <a:gd fmla="*/ 164 h 191" name="T41"/>
                  <a:gd fmla="*/ 53 w 116" name="T42"/>
                  <a:gd fmla="*/ 156 h 191" name="T43"/>
                  <a:gd fmla="*/ 44 w 116" name="T44"/>
                  <a:gd fmla="*/ 150 h 191" name="T45"/>
                  <a:gd fmla="*/ 43 w 116" name="T46"/>
                  <a:gd fmla="*/ 135 h 191" name="T47"/>
                  <a:gd fmla="*/ 36 w 116" name="T48"/>
                  <a:gd fmla="*/ 124 h 191" name="T49"/>
                  <a:gd fmla="*/ 31 w 116" name="T50"/>
                  <a:gd fmla="*/ 115 h 191" name="T51"/>
                  <a:gd fmla="*/ 22 w 116" name="T52"/>
                  <a:gd fmla="*/ 88 h 191" name="T53"/>
                  <a:gd fmla="*/ 10 w 116" name="T54"/>
                  <a:gd fmla="*/ 67 h 191" name="T55"/>
                  <a:gd fmla="*/ 0 w 116" name="T56"/>
                  <a:gd fmla="*/ 60 h 191" name="T57"/>
                  <a:gd fmla="*/ 3 w 116" name="T58"/>
                  <a:gd fmla="*/ 56 h 191" name="T59"/>
                  <a:gd fmla="*/ 1 w 116" name="T60"/>
                  <a:gd fmla="*/ 50 h 191" name="T61"/>
                  <a:gd fmla="*/ 4 w 116" name="T62"/>
                  <a:gd fmla="*/ 40 h 191"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116" name="T96"/>
                  <a:gd fmla="*/ 0 h 191" name="T97"/>
                  <a:gd fmla="*/ 116 w 116" name="T98"/>
                  <a:gd fmla="*/ 191 h 191"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191" w="116">
                    <a:moveTo>
                      <a:pt x="4" y="40"/>
                    </a:moveTo>
                    <a:lnTo>
                      <a:pt x="5" y="45"/>
                    </a:lnTo>
                    <a:lnTo>
                      <a:pt x="13" y="45"/>
                    </a:lnTo>
                    <a:lnTo>
                      <a:pt x="17" y="49"/>
                    </a:lnTo>
                    <a:lnTo>
                      <a:pt x="22" y="49"/>
                    </a:lnTo>
                    <a:lnTo>
                      <a:pt x="21" y="43"/>
                    </a:lnTo>
                    <a:lnTo>
                      <a:pt x="33" y="29"/>
                    </a:lnTo>
                    <a:lnTo>
                      <a:pt x="44" y="23"/>
                    </a:lnTo>
                    <a:lnTo>
                      <a:pt x="52" y="13"/>
                    </a:lnTo>
                    <a:lnTo>
                      <a:pt x="53" y="8"/>
                    </a:lnTo>
                    <a:lnTo>
                      <a:pt x="45" y="2"/>
                    </a:lnTo>
                    <a:lnTo>
                      <a:pt x="48" y="0"/>
                    </a:lnTo>
                    <a:lnTo>
                      <a:pt x="56" y="1"/>
                    </a:lnTo>
                    <a:lnTo>
                      <a:pt x="71" y="23"/>
                    </a:lnTo>
                    <a:lnTo>
                      <a:pt x="90" y="22"/>
                    </a:lnTo>
                    <a:lnTo>
                      <a:pt x="99" y="26"/>
                    </a:lnTo>
                    <a:lnTo>
                      <a:pt x="97" y="37"/>
                    </a:lnTo>
                    <a:lnTo>
                      <a:pt x="102" y="37"/>
                    </a:lnTo>
                    <a:lnTo>
                      <a:pt x="102" y="44"/>
                    </a:lnTo>
                    <a:lnTo>
                      <a:pt x="95" y="45"/>
                    </a:lnTo>
                    <a:lnTo>
                      <a:pt x="83" y="49"/>
                    </a:lnTo>
                    <a:lnTo>
                      <a:pt x="69" y="57"/>
                    </a:lnTo>
                    <a:lnTo>
                      <a:pt x="71" y="66"/>
                    </a:lnTo>
                    <a:lnTo>
                      <a:pt x="66" y="74"/>
                    </a:lnTo>
                    <a:lnTo>
                      <a:pt x="71" y="87"/>
                    </a:lnTo>
                    <a:lnTo>
                      <a:pt x="72" y="93"/>
                    </a:lnTo>
                    <a:lnTo>
                      <a:pt x="77" y="99"/>
                    </a:lnTo>
                    <a:lnTo>
                      <a:pt x="94" y="97"/>
                    </a:lnTo>
                    <a:lnTo>
                      <a:pt x="97" y="100"/>
                    </a:lnTo>
                    <a:lnTo>
                      <a:pt x="97" y="112"/>
                    </a:lnTo>
                    <a:lnTo>
                      <a:pt x="107" y="115"/>
                    </a:lnTo>
                    <a:lnTo>
                      <a:pt x="115" y="127"/>
                    </a:lnTo>
                    <a:lnTo>
                      <a:pt x="116" y="131"/>
                    </a:lnTo>
                    <a:lnTo>
                      <a:pt x="111" y="133"/>
                    </a:lnTo>
                    <a:lnTo>
                      <a:pt x="113" y="148"/>
                    </a:lnTo>
                    <a:lnTo>
                      <a:pt x="107" y="150"/>
                    </a:lnTo>
                    <a:lnTo>
                      <a:pt x="111" y="170"/>
                    </a:lnTo>
                    <a:lnTo>
                      <a:pt x="105" y="182"/>
                    </a:lnTo>
                    <a:lnTo>
                      <a:pt x="98" y="191"/>
                    </a:lnTo>
                    <a:lnTo>
                      <a:pt x="84" y="176"/>
                    </a:lnTo>
                    <a:lnTo>
                      <a:pt x="78" y="176"/>
                    </a:lnTo>
                    <a:lnTo>
                      <a:pt x="69" y="164"/>
                    </a:lnTo>
                    <a:lnTo>
                      <a:pt x="62" y="164"/>
                    </a:lnTo>
                    <a:lnTo>
                      <a:pt x="53" y="156"/>
                    </a:lnTo>
                    <a:lnTo>
                      <a:pt x="51" y="154"/>
                    </a:lnTo>
                    <a:lnTo>
                      <a:pt x="44" y="150"/>
                    </a:lnTo>
                    <a:lnTo>
                      <a:pt x="42" y="140"/>
                    </a:lnTo>
                    <a:lnTo>
                      <a:pt x="43" y="135"/>
                    </a:lnTo>
                    <a:lnTo>
                      <a:pt x="37" y="128"/>
                    </a:lnTo>
                    <a:lnTo>
                      <a:pt x="36" y="124"/>
                    </a:lnTo>
                    <a:lnTo>
                      <a:pt x="32" y="119"/>
                    </a:lnTo>
                    <a:lnTo>
                      <a:pt x="31" y="115"/>
                    </a:lnTo>
                    <a:lnTo>
                      <a:pt x="26" y="104"/>
                    </a:lnTo>
                    <a:lnTo>
                      <a:pt x="22" y="88"/>
                    </a:lnTo>
                    <a:lnTo>
                      <a:pt x="16" y="81"/>
                    </a:lnTo>
                    <a:lnTo>
                      <a:pt x="10" y="67"/>
                    </a:lnTo>
                    <a:lnTo>
                      <a:pt x="4" y="66"/>
                    </a:lnTo>
                    <a:lnTo>
                      <a:pt x="0" y="60"/>
                    </a:lnTo>
                    <a:lnTo>
                      <a:pt x="3" y="58"/>
                    </a:lnTo>
                    <a:lnTo>
                      <a:pt x="3" y="56"/>
                    </a:lnTo>
                    <a:lnTo>
                      <a:pt x="0" y="54"/>
                    </a:lnTo>
                    <a:lnTo>
                      <a:pt x="1" y="50"/>
                    </a:lnTo>
                    <a:lnTo>
                      <a:pt x="0" y="43"/>
                    </a:lnTo>
                    <a:lnTo>
                      <a:pt x="4" y="4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4" name="Freeform 2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258" y="2434"/>
                <a:ext cx="49" cy="60"/>
              </a:xfrm>
              <a:custGeom>
                <a:avLst/>
                <a:gdLst>
                  <a:gd fmla="*/ 41 w 49" name="T0"/>
                  <a:gd fmla="*/ 13 h 60" name="T1"/>
                  <a:gd fmla="*/ 49 w 49" name="T2"/>
                  <a:gd fmla="*/ 19 h 60" name="T3"/>
                  <a:gd fmla="*/ 48 w 49" name="T4"/>
                  <a:gd fmla="*/ 24 h 60" name="T5"/>
                  <a:gd fmla="*/ 40 w 49" name="T6"/>
                  <a:gd fmla="*/ 34 h 60" name="T7"/>
                  <a:gd fmla="*/ 29 w 49" name="T8"/>
                  <a:gd fmla="*/ 40 h 60" name="T9"/>
                  <a:gd fmla="*/ 17 w 49" name="T10"/>
                  <a:gd fmla="*/ 54 h 60" name="T11"/>
                  <a:gd fmla="*/ 18 w 49" name="T12"/>
                  <a:gd fmla="*/ 60 h 60" name="T13"/>
                  <a:gd fmla="*/ 13 w 49" name="T14"/>
                  <a:gd fmla="*/ 60 h 60" name="T15"/>
                  <a:gd fmla="*/ 9 w 49" name="T16"/>
                  <a:gd fmla="*/ 56 h 60" name="T17"/>
                  <a:gd fmla="*/ 1 w 49" name="T18"/>
                  <a:gd fmla="*/ 56 h 60" name="T19"/>
                  <a:gd fmla="*/ 0 w 49" name="T20"/>
                  <a:gd fmla="*/ 51 h 60" name="T21"/>
                  <a:gd fmla="*/ 0 w 49" name="T22"/>
                  <a:gd fmla="*/ 48 h 60" name="T23"/>
                  <a:gd fmla="*/ 5 w 49" name="T24"/>
                  <a:gd fmla="*/ 47 h 60" name="T25"/>
                  <a:gd fmla="*/ 10 w 49" name="T26"/>
                  <a:gd fmla="*/ 46 h 60" name="T27"/>
                  <a:gd fmla="*/ 11 w 49" name="T28"/>
                  <a:gd fmla="*/ 41 h 60" name="T29"/>
                  <a:gd fmla="*/ 9 w 49" name="T30"/>
                  <a:gd fmla="*/ 35 h 60" name="T31"/>
                  <a:gd fmla="*/ 7 w 49" name="T32"/>
                  <a:gd fmla="*/ 39 h 60" name="T33"/>
                  <a:gd fmla="*/ 3 w 49" name="T34"/>
                  <a:gd fmla="*/ 37 h 60" name="T35"/>
                  <a:gd fmla="*/ 0 w 49" name="T36"/>
                  <a:gd fmla="*/ 33 h 60" name="T37"/>
                  <a:gd fmla="*/ 0 w 49" name="T38"/>
                  <a:gd fmla="*/ 19 h 60" name="T39"/>
                  <a:gd fmla="*/ 5 w 49" name="T40"/>
                  <a:gd fmla="*/ 15 h 60" name="T41"/>
                  <a:gd fmla="*/ 5 w 49" name="T42"/>
                  <a:gd fmla="*/ 3 h 60" name="T43"/>
                  <a:gd fmla="*/ 9 w 49" name="T44"/>
                  <a:gd fmla="*/ 1 h 60" name="T45"/>
                  <a:gd fmla="*/ 13 w 49" name="T46"/>
                  <a:gd fmla="*/ 0 h 60" name="T47"/>
                  <a:gd fmla="*/ 16 w 49" name="T48"/>
                  <a:gd fmla="*/ 0 h 60" name="T49"/>
                  <a:gd fmla="*/ 23 w 49" name="T50"/>
                  <a:gd fmla="*/ 5 h 60" name="T51"/>
                  <a:gd fmla="*/ 23 w 49" name="T52"/>
                  <a:gd fmla="*/ 10 h 60" name="T53"/>
                  <a:gd fmla="*/ 26 w 49" name="T54"/>
                  <a:gd fmla="*/ 12 h 60" name="T55"/>
                  <a:gd fmla="*/ 29 w 49" name="T56"/>
                  <a:gd fmla="*/ 11 h 60" name="T57"/>
                  <a:gd fmla="*/ 36 w 49" name="T58"/>
                  <a:gd fmla="*/ 11 h 60" name="T59"/>
                  <a:gd fmla="*/ 41 w 49" name="T60"/>
                  <a:gd fmla="*/ 13 h 60"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w 49" name="T93"/>
                  <a:gd fmla="*/ 0 h 60" name="T94"/>
                  <a:gd fmla="*/ 49 w 49" name="T95"/>
                  <a:gd fmla="*/ 60 h 60" name="T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b="T96" l="T93" r="T95" t="T94"/>
                <a:pathLst>
                  <a:path h="60" w="49">
                    <a:moveTo>
                      <a:pt x="41" y="13"/>
                    </a:moveTo>
                    <a:lnTo>
                      <a:pt x="49" y="19"/>
                    </a:lnTo>
                    <a:lnTo>
                      <a:pt x="48" y="24"/>
                    </a:lnTo>
                    <a:lnTo>
                      <a:pt x="40" y="34"/>
                    </a:lnTo>
                    <a:lnTo>
                      <a:pt x="29" y="40"/>
                    </a:lnTo>
                    <a:lnTo>
                      <a:pt x="17" y="54"/>
                    </a:lnTo>
                    <a:lnTo>
                      <a:pt x="18" y="60"/>
                    </a:lnTo>
                    <a:lnTo>
                      <a:pt x="13" y="60"/>
                    </a:lnTo>
                    <a:lnTo>
                      <a:pt x="9" y="56"/>
                    </a:lnTo>
                    <a:lnTo>
                      <a:pt x="1" y="56"/>
                    </a:lnTo>
                    <a:lnTo>
                      <a:pt x="0" y="51"/>
                    </a:lnTo>
                    <a:lnTo>
                      <a:pt x="0" y="48"/>
                    </a:lnTo>
                    <a:lnTo>
                      <a:pt x="5" y="47"/>
                    </a:lnTo>
                    <a:lnTo>
                      <a:pt x="10" y="46"/>
                    </a:lnTo>
                    <a:lnTo>
                      <a:pt x="11" y="41"/>
                    </a:lnTo>
                    <a:lnTo>
                      <a:pt x="9" y="35"/>
                    </a:lnTo>
                    <a:lnTo>
                      <a:pt x="7" y="39"/>
                    </a:lnTo>
                    <a:lnTo>
                      <a:pt x="3" y="37"/>
                    </a:lnTo>
                    <a:lnTo>
                      <a:pt x="0" y="33"/>
                    </a:lnTo>
                    <a:lnTo>
                      <a:pt x="0" y="19"/>
                    </a:lnTo>
                    <a:lnTo>
                      <a:pt x="5" y="15"/>
                    </a:lnTo>
                    <a:lnTo>
                      <a:pt x="5" y="3"/>
                    </a:lnTo>
                    <a:lnTo>
                      <a:pt x="9" y="1"/>
                    </a:lnTo>
                    <a:lnTo>
                      <a:pt x="13" y="0"/>
                    </a:lnTo>
                    <a:lnTo>
                      <a:pt x="16" y="0"/>
                    </a:lnTo>
                    <a:lnTo>
                      <a:pt x="23" y="5"/>
                    </a:lnTo>
                    <a:lnTo>
                      <a:pt x="23" y="10"/>
                    </a:lnTo>
                    <a:lnTo>
                      <a:pt x="26" y="12"/>
                    </a:lnTo>
                    <a:lnTo>
                      <a:pt x="29" y="11"/>
                    </a:lnTo>
                    <a:lnTo>
                      <a:pt x="36" y="11"/>
                    </a:lnTo>
                    <a:lnTo>
                      <a:pt x="41"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5" name="Freeform 2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63" y="2443"/>
                <a:ext cx="6" cy="13"/>
              </a:xfrm>
              <a:custGeom>
                <a:avLst/>
                <a:gdLst>
                  <a:gd fmla="*/ 0 w 6" name="T0"/>
                  <a:gd fmla="*/ 2 h 13" name="T1"/>
                  <a:gd fmla="*/ 1 w 6" name="T2"/>
                  <a:gd fmla="*/ 0 h 13" name="T3"/>
                  <a:gd fmla="*/ 6 w 6" name="T4"/>
                  <a:gd fmla="*/ 3 h 13" name="T5"/>
                  <a:gd fmla="*/ 6 w 6" name="T6"/>
                  <a:gd fmla="*/ 9 h 13" name="T7"/>
                  <a:gd fmla="*/ 0 w 6" name="T8"/>
                  <a:gd fmla="*/ 13 h 13" name="T9"/>
                  <a:gd fmla="*/ 2 w 6" name="T10"/>
                  <a:gd fmla="*/ 6 h 13" name="T11"/>
                  <a:gd fmla="*/ 0 w 6" name="T12"/>
                  <a:gd fmla="*/ 2 h 13" name="T13"/>
                  <a:gd fmla="*/ 0 60000 65536" name="T14"/>
                  <a:gd fmla="*/ 0 60000 65536" name="T15"/>
                  <a:gd fmla="*/ 0 60000 65536" name="T16"/>
                  <a:gd fmla="*/ 0 60000 65536" name="T17"/>
                  <a:gd fmla="*/ 0 60000 65536" name="T18"/>
                  <a:gd fmla="*/ 0 60000 65536" name="T19"/>
                  <a:gd fmla="*/ 0 60000 65536" name="T20"/>
                  <a:gd fmla="*/ 0 w 6" name="T21"/>
                  <a:gd fmla="*/ 0 h 13" name="T22"/>
                  <a:gd fmla="*/ 6 w 6" name="T23"/>
                  <a:gd fmla="*/ 13 h 1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3" w="6">
                    <a:moveTo>
                      <a:pt x="0" y="2"/>
                    </a:moveTo>
                    <a:lnTo>
                      <a:pt x="1" y="0"/>
                    </a:lnTo>
                    <a:lnTo>
                      <a:pt x="6" y="3"/>
                    </a:lnTo>
                    <a:lnTo>
                      <a:pt x="6" y="9"/>
                    </a:lnTo>
                    <a:lnTo>
                      <a:pt x="0" y="13"/>
                    </a:lnTo>
                    <a:lnTo>
                      <a:pt x="2" y="6"/>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6" name="Freeform 2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172" y="2448"/>
                <a:ext cx="5" cy="3"/>
              </a:xfrm>
              <a:custGeom>
                <a:avLst/>
                <a:gdLst>
                  <a:gd fmla="*/ 0 w 5" name="T0"/>
                  <a:gd fmla="*/ 2 h 3" name="T1"/>
                  <a:gd fmla="*/ 3 w 5" name="T2"/>
                  <a:gd fmla="*/ 0 h 3" name="T3"/>
                  <a:gd fmla="*/ 5 w 5" name="T4"/>
                  <a:gd fmla="*/ 2 h 3" name="T5"/>
                  <a:gd fmla="*/ 1 w 5" name="T6"/>
                  <a:gd fmla="*/ 3 h 3" name="T7"/>
                  <a:gd fmla="*/ 0 w 5" name="T8"/>
                  <a:gd fmla="*/ 2 h 3" name="T9"/>
                  <a:gd fmla="*/ 0 60000 65536" name="T10"/>
                  <a:gd fmla="*/ 0 60000 65536" name="T11"/>
                  <a:gd fmla="*/ 0 60000 65536" name="T12"/>
                  <a:gd fmla="*/ 0 60000 65536" name="T13"/>
                  <a:gd fmla="*/ 0 60000 65536" name="T14"/>
                  <a:gd fmla="*/ 0 w 5" name="T15"/>
                  <a:gd fmla="*/ 0 h 3" name="T16"/>
                  <a:gd fmla="*/ 5 w 5" name="T17"/>
                  <a:gd fmla="*/ 3 h 3" name="T18"/>
                </a:gdLst>
                <a:ahLst/>
                <a:cxnLst>
                  <a:cxn ang="T10">
                    <a:pos x="T0" y="T1"/>
                  </a:cxn>
                  <a:cxn ang="T11">
                    <a:pos x="T2" y="T3"/>
                  </a:cxn>
                  <a:cxn ang="T12">
                    <a:pos x="T4" y="T5"/>
                  </a:cxn>
                  <a:cxn ang="T13">
                    <a:pos x="T6" y="T7"/>
                  </a:cxn>
                  <a:cxn ang="T14">
                    <a:pos x="T8" y="T9"/>
                  </a:cxn>
                </a:cxnLst>
                <a:rect b="T18" l="T15" r="T17" t="T16"/>
                <a:pathLst>
                  <a:path h="3" w="5">
                    <a:moveTo>
                      <a:pt x="0" y="2"/>
                    </a:moveTo>
                    <a:lnTo>
                      <a:pt x="3" y="0"/>
                    </a:lnTo>
                    <a:lnTo>
                      <a:pt x="5" y="2"/>
                    </a:lnTo>
                    <a:lnTo>
                      <a:pt x="1"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7" name="Freeform 2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03" y="2628"/>
                <a:ext cx="78" cy="442"/>
              </a:xfrm>
              <a:custGeom>
                <a:avLst/>
                <a:gdLst>
                  <a:gd fmla="*/ 52 w 78" name="T0"/>
                  <a:gd fmla="*/ 425 h 442" name="T1"/>
                  <a:gd fmla="*/ 45 w 78" name="T2"/>
                  <a:gd fmla="*/ 432 h 442" name="T3"/>
                  <a:gd fmla="*/ 34 w 78" name="T4"/>
                  <a:gd fmla="*/ 442 h 442" name="T5"/>
                  <a:gd fmla="*/ 37 w 78" name="T6"/>
                  <a:gd fmla="*/ 436 h 442" name="T7"/>
                  <a:gd fmla="*/ 33 w 78" name="T8"/>
                  <a:gd fmla="*/ 424 h 442" name="T9"/>
                  <a:gd fmla="*/ 19 w 78" name="T10"/>
                  <a:gd fmla="*/ 430 h 442" name="T11"/>
                  <a:gd fmla="*/ 25 w 78" name="T12"/>
                  <a:gd fmla="*/ 415 h 442" name="T13"/>
                  <a:gd fmla="*/ 17 w 78" name="T14"/>
                  <a:gd fmla="*/ 415 h 442" name="T15"/>
                  <a:gd fmla="*/ 16 w 78" name="T16"/>
                  <a:gd fmla="*/ 402 h 442" name="T17"/>
                  <a:gd fmla="*/ 12 w 78" name="T18"/>
                  <a:gd fmla="*/ 392 h 442" name="T19"/>
                  <a:gd fmla="*/ 12 w 78" name="T20"/>
                  <a:gd fmla="*/ 370 h 442" name="T21"/>
                  <a:gd fmla="*/ 11 w 78" name="T22"/>
                  <a:gd fmla="*/ 364 h 442" name="T23"/>
                  <a:gd fmla="*/ 15 w 78" name="T24"/>
                  <a:gd fmla="*/ 368 h 442" name="T25"/>
                  <a:gd fmla="*/ 16 w 78" name="T26"/>
                  <a:gd fmla="*/ 358 h 442" name="T27"/>
                  <a:gd fmla="*/ 8 w 78" name="T28"/>
                  <a:gd fmla="*/ 360 h 442" name="T29"/>
                  <a:gd fmla="*/ 12 w 78" name="T30"/>
                  <a:gd fmla="*/ 350 h 442" name="T31"/>
                  <a:gd fmla="*/ 0 w 78" name="T32"/>
                  <a:gd fmla="*/ 348 h 442" name="T33"/>
                  <a:gd fmla="*/ 6 w 78" name="T34"/>
                  <a:gd fmla="*/ 336 h 442" name="T35"/>
                  <a:gd fmla="*/ 13 w 78" name="T36"/>
                  <a:gd fmla="*/ 347 h 442" name="T37"/>
                  <a:gd fmla="*/ 18 w 78" name="T38"/>
                  <a:gd fmla="*/ 334 h 442" name="T39"/>
                  <a:gd fmla="*/ 23 w 78" name="T40"/>
                  <a:gd fmla="*/ 325 h 442" name="T41"/>
                  <a:gd fmla="*/ 23 w 78" name="T42"/>
                  <a:gd fmla="*/ 317 h 442" name="T43"/>
                  <a:gd fmla="*/ 25 w 78" name="T44"/>
                  <a:gd fmla="*/ 293 h 442" name="T45"/>
                  <a:gd fmla="*/ 27 w 78" name="T46"/>
                  <a:gd fmla="*/ 280 h 442" name="T47"/>
                  <a:gd fmla="*/ 14 w 78" name="T48"/>
                  <a:gd fmla="*/ 274 h 442" name="T49"/>
                  <a:gd fmla="*/ 21 w 78" name="T50"/>
                  <a:gd fmla="*/ 252 h 442" name="T51"/>
                  <a:gd fmla="*/ 18 w 78" name="T52"/>
                  <a:gd fmla="*/ 220 h 442" name="T53"/>
                  <a:gd fmla="*/ 26 w 78" name="T54"/>
                  <a:gd fmla="*/ 203 h 442" name="T55"/>
                  <a:gd fmla="*/ 34 w 78" name="T56"/>
                  <a:gd fmla="*/ 178 h 442" name="T57"/>
                  <a:gd fmla="*/ 36 w 78" name="T58"/>
                  <a:gd fmla="*/ 138 h 442" name="T59"/>
                  <a:gd fmla="*/ 38 w 78" name="T60"/>
                  <a:gd fmla="*/ 121 h 442" name="T61"/>
                  <a:gd fmla="*/ 46 w 78" name="T62"/>
                  <a:gd fmla="*/ 57 h 442" name="T63"/>
                  <a:gd fmla="*/ 49 w 78" name="T64"/>
                  <a:gd fmla="*/ 24 h 442" name="T65"/>
                  <a:gd fmla="*/ 61 w 78" name="T66"/>
                  <a:gd fmla="*/ 2 h 442" name="T67"/>
                  <a:gd fmla="*/ 72 w 78" name="T68"/>
                  <a:gd fmla="*/ 52 h 442" name="T69"/>
                  <a:gd fmla="*/ 76 w 78" name="T70"/>
                  <a:gd fmla="*/ 69 h 442" name="T71"/>
                  <a:gd fmla="*/ 67 w 78" name="T72"/>
                  <a:gd fmla="*/ 96 h 442" name="T73"/>
                  <a:gd fmla="*/ 52 w 78" name="T74"/>
                  <a:gd fmla="*/ 127 h 442" name="T75"/>
                  <a:gd fmla="*/ 52 w 78" name="T76"/>
                  <a:gd fmla="*/ 172 h 442" name="T77"/>
                  <a:gd fmla="*/ 46 w 78" name="T78"/>
                  <a:gd fmla="*/ 207 h 442" name="T79"/>
                  <a:gd fmla="*/ 38 w 78" name="T80"/>
                  <a:gd fmla="*/ 249 h 442" name="T81"/>
                  <a:gd fmla="*/ 32 w 78" name="T82"/>
                  <a:gd fmla="*/ 293 h 442" name="T83"/>
                  <a:gd fmla="*/ 32 w 78" name="T84"/>
                  <a:gd fmla="*/ 323 h 442" name="T85"/>
                  <a:gd fmla="*/ 37 w 78" name="T86"/>
                  <a:gd fmla="*/ 348 h 442" name="T87"/>
                  <a:gd fmla="*/ 28 w 78" name="T88"/>
                  <a:gd fmla="*/ 360 h 442" name="T89"/>
                  <a:gd fmla="*/ 17 w 78" name="T90"/>
                  <a:gd fmla="*/ 388 h 442" name="T91"/>
                  <a:gd fmla="*/ 28 w 78" name="T92"/>
                  <a:gd fmla="*/ 401 h 442" name="T93"/>
                  <a:gd fmla="*/ 55 w 78" name="T94"/>
                  <a:gd fmla="*/ 417 h 442"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w 78" name="T144"/>
                  <a:gd fmla="*/ 0 h 442" name="T145"/>
                  <a:gd fmla="*/ 78 w 78" name="T146"/>
                  <a:gd fmla="*/ 442 h 442" name="T1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b="T147" l="T144" r="T146" t="T145"/>
                <a:pathLst>
                  <a:path h="442" w="78">
                    <a:moveTo>
                      <a:pt x="56" y="419"/>
                    </a:moveTo>
                    <a:lnTo>
                      <a:pt x="55" y="423"/>
                    </a:lnTo>
                    <a:lnTo>
                      <a:pt x="52" y="425"/>
                    </a:lnTo>
                    <a:lnTo>
                      <a:pt x="47" y="425"/>
                    </a:lnTo>
                    <a:lnTo>
                      <a:pt x="43" y="428"/>
                    </a:lnTo>
                    <a:lnTo>
                      <a:pt x="45" y="432"/>
                    </a:lnTo>
                    <a:lnTo>
                      <a:pt x="42" y="436"/>
                    </a:lnTo>
                    <a:lnTo>
                      <a:pt x="42" y="442"/>
                    </a:lnTo>
                    <a:lnTo>
                      <a:pt x="34" y="442"/>
                    </a:lnTo>
                    <a:lnTo>
                      <a:pt x="29" y="439"/>
                    </a:lnTo>
                    <a:lnTo>
                      <a:pt x="29" y="436"/>
                    </a:lnTo>
                    <a:lnTo>
                      <a:pt x="37" y="436"/>
                    </a:lnTo>
                    <a:lnTo>
                      <a:pt x="38" y="433"/>
                    </a:lnTo>
                    <a:lnTo>
                      <a:pt x="38" y="428"/>
                    </a:lnTo>
                    <a:lnTo>
                      <a:pt x="33" y="424"/>
                    </a:lnTo>
                    <a:lnTo>
                      <a:pt x="26" y="425"/>
                    </a:lnTo>
                    <a:lnTo>
                      <a:pt x="22" y="430"/>
                    </a:lnTo>
                    <a:lnTo>
                      <a:pt x="19" y="430"/>
                    </a:lnTo>
                    <a:lnTo>
                      <a:pt x="18" y="421"/>
                    </a:lnTo>
                    <a:lnTo>
                      <a:pt x="26" y="419"/>
                    </a:lnTo>
                    <a:lnTo>
                      <a:pt x="25" y="415"/>
                    </a:lnTo>
                    <a:lnTo>
                      <a:pt x="23" y="415"/>
                    </a:lnTo>
                    <a:lnTo>
                      <a:pt x="21" y="417"/>
                    </a:lnTo>
                    <a:lnTo>
                      <a:pt x="17" y="415"/>
                    </a:lnTo>
                    <a:lnTo>
                      <a:pt x="17" y="408"/>
                    </a:lnTo>
                    <a:lnTo>
                      <a:pt x="13" y="404"/>
                    </a:lnTo>
                    <a:lnTo>
                      <a:pt x="16" y="402"/>
                    </a:lnTo>
                    <a:lnTo>
                      <a:pt x="14" y="397"/>
                    </a:lnTo>
                    <a:lnTo>
                      <a:pt x="10" y="396"/>
                    </a:lnTo>
                    <a:lnTo>
                      <a:pt x="12" y="392"/>
                    </a:lnTo>
                    <a:lnTo>
                      <a:pt x="10" y="383"/>
                    </a:lnTo>
                    <a:lnTo>
                      <a:pt x="11" y="376"/>
                    </a:lnTo>
                    <a:lnTo>
                      <a:pt x="12" y="370"/>
                    </a:lnTo>
                    <a:lnTo>
                      <a:pt x="10" y="366"/>
                    </a:lnTo>
                    <a:lnTo>
                      <a:pt x="10" y="365"/>
                    </a:lnTo>
                    <a:lnTo>
                      <a:pt x="11" y="364"/>
                    </a:lnTo>
                    <a:lnTo>
                      <a:pt x="12" y="364"/>
                    </a:lnTo>
                    <a:lnTo>
                      <a:pt x="14" y="366"/>
                    </a:lnTo>
                    <a:lnTo>
                      <a:pt x="15" y="368"/>
                    </a:lnTo>
                    <a:lnTo>
                      <a:pt x="18" y="366"/>
                    </a:lnTo>
                    <a:lnTo>
                      <a:pt x="18" y="361"/>
                    </a:lnTo>
                    <a:lnTo>
                      <a:pt x="16" y="358"/>
                    </a:lnTo>
                    <a:lnTo>
                      <a:pt x="13" y="361"/>
                    </a:lnTo>
                    <a:lnTo>
                      <a:pt x="10" y="361"/>
                    </a:lnTo>
                    <a:lnTo>
                      <a:pt x="8" y="360"/>
                    </a:lnTo>
                    <a:lnTo>
                      <a:pt x="10" y="357"/>
                    </a:lnTo>
                    <a:lnTo>
                      <a:pt x="13" y="353"/>
                    </a:lnTo>
                    <a:lnTo>
                      <a:pt x="12" y="350"/>
                    </a:lnTo>
                    <a:lnTo>
                      <a:pt x="7" y="349"/>
                    </a:lnTo>
                    <a:lnTo>
                      <a:pt x="6" y="347"/>
                    </a:lnTo>
                    <a:lnTo>
                      <a:pt x="0" y="348"/>
                    </a:lnTo>
                    <a:lnTo>
                      <a:pt x="0" y="346"/>
                    </a:lnTo>
                    <a:lnTo>
                      <a:pt x="5" y="341"/>
                    </a:lnTo>
                    <a:lnTo>
                      <a:pt x="6" y="336"/>
                    </a:lnTo>
                    <a:lnTo>
                      <a:pt x="12" y="337"/>
                    </a:lnTo>
                    <a:lnTo>
                      <a:pt x="12" y="343"/>
                    </a:lnTo>
                    <a:lnTo>
                      <a:pt x="13" y="347"/>
                    </a:lnTo>
                    <a:lnTo>
                      <a:pt x="16" y="346"/>
                    </a:lnTo>
                    <a:lnTo>
                      <a:pt x="18" y="340"/>
                    </a:lnTo>
                    <a:lnTo>
                      <a:pt x="18" y="334"/>
                    </a:lnTo>
                    <a:lnTo>
                      <a:pt x="20" y="332"/>
                    </a:lnTo>
                    <a:lnTo>
                      <a:pt x="23" y="330"/>
                    </a:lnTo>
                    <a:lnTo>
                      <a:pt x="23" y="325"/>
                    </a:lnTo>
                    <a:lnTo>
                      <a:pt x="27" y="322"/>
                    </a:lnTo>
                    <a:lnTo>
                      <a:pt x="26" y="319"/>
                    </a:lnTo>
                    <a:lnTo>
                      <a:pt x="23" y="317"/>
                    </a:lnTo>
                    <a:lnTo>
                      <a:pt x="21" y="311"/>
                    </a:lnTo>
                    <a:lnTo>
                      <a:pt x="26" y="303"/>
                    </a:lnTo>
                    <a:lnTo>
                      <a:pt x="25" y="293"/>
                    </a:lnTo>
                    <a:lnTo>
                      <a:pt x="28" y="289"/>
                    </a:lnTo>
                    <a:lnTo>
                      <a:pt x="26" y="283"/>
                    </a:lnTo>
                    <a:lnTo>
                      <a:pt x="27" y="280"/>
                    </a:lnTo>
                    <a:lnTo>
                      <a:pt x="24" y="279"/>
                    </a:lnTo>
                    <a:lnTo>
                      <a:pt x="20" y="282"/>
                    </a:lnTo>
                    <a:lnTo>
                      <a:pt x="14" y="274"/>
                    </a:lnTo>
                    <a:lnTo>
                      <a:pt x="16" y="267"/>
                    </a:lnTo>
                    <a:lnTo>
                      <a:pt x="17" y="257"/>
                    </a:lnTo>
                    <a:lnTo>
                      <a:pt x="21" y="252"/>
                    </a:lnTo>
                    <a:lnTo>
                      <a:pt x="21" y="242"/>
                    </a:lnTo>
                    <a:lnTo>
                      <a:pt x="18" y="231"/>
                    </a:lnTo>
                    <a:lnTo>
                      <a:pt x="18" y="220"/>
                    </a:lnTo>
                    <a:lnTo>
                      <a:pt x="21" y="217"/>
                    </a:lnTo>
                    <a:lnTo>
                      <a:pt x="22" y="209"/>
                    </a:lnTo>
                    <a:lnTo>
                      <a:pt x="26" y="203"/>
                    </a:lnTo>
                    <a:lnTo>
                      <a:pt x="29" y="196"/>
                    </a:lnTo>
                    <a:lnTo>
                      <a:pt x="31" y="188"/>
                    </a:lnTo>
                    <a:lnTo>
                      <a:pt x="34" y="178"/>
                    </a:lnTo>
                    <a:lnTo>
                      <a:pt x="39" y="170"/>
                    </a:lnTo>
                    <a:lnTo>
                      <a:pt x="39" y="153"/>
                    </a:lnTo>
                    <a:lnTo>
                      <a:pt x="36" y="138"/>
                    </a:lnTo>
                    <a:lnTo>
                      <a:pt x="40" y="134"/>
                    </a:lnTo>
                    <a:lnTo>
                      <a:pt x="39" y="124"/>
                    </a:lnTo>
                    <a:lnTo>
                      <a:pt x="38" y="121"/>
                    </a:lnTo>
                    <a:lnTo>
                      <a:pt x="45" y="92"/>
                    </a:lnTo>
                    <a:lnTo>
                      <a:pt x="47" y="82"/>
                    </a:lnTo>
                    <a:lnTo>
                      <a:pt x="46" y="57"/>
                    </a:lnTo>
                    <a:lnTo>
                      <a:pt x="49" y="54"/>
                    </a:lnTo>
                    <a:lnTo>
                      <a:pt x="51" y="27"/>
                    </a:lnTo>
                    <a:lnTo>
                      <a:pt x="49" y="24"/>
                    </a:lnTo>
                    <a:lnTo>
                      <a:pt x="49" y="8"/>
                    </a:lnTo>
                    <a:lnTo>
                      <a:pt x="56" y="0"/>
                    </a:lnTo>
                    <a:lnTo>
                      <a:pt x="61" y="2"/>
                    </a:lnTo>
                    <a:lnTo>
                      <a:pt x="65" y="14"/>
                    </a:lnTo>
                    <a:lnTo>
                      <a:pt x="66" y="29"/>
                    </a:lnTo>
                    <a:lnTo>
                      <a:pt x="72" y="52"/>
                    </a:lnTo>
                    <a:lnTo>
                      <a:pt x="75" y="54"/>
                    </a:lnTo>
                    <a:lnTo>
                      <a:pt x="78" y="62"/>
                    </a:lnTo>
                    <a:lnTo>
                      <a:pt x="76" y="69"/>
                    </a:lnTo>
                    <a:lnTo>
                      <a:pt x="71" y="71"/>
                    </a:lnTo>
                    <a:lnTo>
                      <a:pt x="67" y="74"/>
                    </a:lnTo>
                    <a:lnTo>
                      <a:pt x="67" y="96"/>
                    </a:lnTo>
                    <a:lnTo>
                      <a:pt x="68" y="101"/>
                    </a:lnTo>
                    <a:lnTo>
                      <a:pt x="60" y="110"/>
                    </a:lnTo>
                    <a:lnTo>
                      <a:pt x="52" y="127"/>
                    </a:lnTo>
                    <a:lnTo>
                      <a:pt x="51" y="134"/>
                    </a:lnTo>
                    <a:lnTo>
                      <a:pt x="48" y="152"/>
                    </a:lnTo>
                    <a:lnTo>
                      <a:pt x="52" y="172"/>
                    </a:lnTo>
                    <a:lnTo>
                      <a:pt x="52" y="188"/>
                    </a:lnTo>
                    <a:lnTo>
                      <a:pt x="45" y="197"/>
                    </a:lnTo>
                    <a:lnTo>
                      <a:pt x="46" y="207"/>
                    </a:lnTo>
                    <a:lnTo>
                      <a:pt x="41" y="221"/>
                    </a:lnTo>
                    <a:lnTo>
                      <a:pt x="42" y="240"/>
                    </a:lnTo>
                    <a:lnTo>
                      <a:pt x="38" y="249"/>
                    </a:lnTo>
                    <a:lnTo>
                      <a:pt x="33" y="267"/>
                    </a:lnTo>
                    <a:lnTo>
                      <a:pt x="35" y="289"/>
                    </a:lnTo>
                    <a:lnTo>
                      <a:pt x="32" y="293"/>
                    </a:lnTo>
                    <a:lnTo>
                      <a:pt x="33" y="304"/>
                    </a:lnTo>
                    <a:lnTo>
                      <a:pt x="37" y="319"/>
                    </a:lnTo>
                    <a:lnTo>
                      <a:pt x="32" y="323"/>
                    </a:lnTo>
                    <a:lnTo>
                      <a:pt x="34" y="328"/>
                    </a:lnTo>
                    <a:lnTo>
                      <a:pt x="35" y="328"/>
                    </a:lnTo>
                    <a:lnTo>
                      <a:pt x="37" y="348"/>
                    </a:lnTo>
                    <a:lnTo>
                      <a:pt x="33" y="353"/>
                    </a:lnTo>
                    <a:lnTo>
                      <a:pt x="34" y="357"/>
                    </a:lnTo>
                    <a:lnTo>
                      <a:pt x="28" y="360"/>
                    </a:lnTo>
                    <a:lnTo>
                      <a:pt x="29" y="371"/>
                    </a:lnTo>
                    <a:lnTo>
                      <a:pt x="19" y="381"/>
                    </a:lnTo>
                    <a:lnTo>
                      <a:pt x="17" y="388"/>
                    </a:lnTo>
                    <a:lnTo>
                      <a:pt x="21" y="399"/>
                    </a:lnTo>
                    <a:lnTo>
                      <a:pt x="25" y="399"/>
                    </a:lnTo>
                    <a:lnTo>
                      <a:pt x="28" y="401"/>
                    </a:lnTo>
                    <a:lnTo>
                      <a:pt x="29" y="412"/>
                    </a:lnTo>
                    <a:lnTo>
                      <a:pt x="35" y="417"/>
                    </a:lnTo>
                    <a:lnTo>
                      <a:pt x="55" y="417"/>
                    </a:lnTo>
                    <a:lnTo>
                      <a:pt x="56" y="41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8" name="Freeform 2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320" y="2672"/>
                <a:ext cx="187" cy="377"/>
              </a:xfrm>
              <a:custGeom>
                <a:avLst/>
                <a:gdLst>
                  <a:gd fmla="*/ 17 w 187" name="T0"/>
                  <a:gd fmla="*/ 372 h 377" name="T1"/>
                  <a:gd fmla="*/ 8 w 187" name="T2"/>
                  <a:gd fmla="*/ 355 h 377" name="T3"/>
                  <a:gd fmla="*/ 2 w 187" name="T4"/>
                  <a:gd fmla="*/ 337 h 377" name="T5"/>
                  <a:gd fmla="*/ 17 w 187" name="T6"/>
                  <a:gd fmla="*/ 312 h 377" name="T7"/>
                  <a:gd fmla="*/ 18 w 187" name="T8"/>
                  <a:gd fmla="*/ 284 h 377" name="T9"/>
                  <a:gd fmla="*/ 20 w 187" name="T10"/>
                  <a:gd fmla="*/ 275 h 377" name="T11"/>
                  <a:gd fmla="*/ 17 w 187" name="T12"/>
                  <a:gd fmla="*/ 245 h 377" name="T13"/>
                  <a:gd fmla="*/ 25 w 187" name="T14"/>
                  <a:gd fmla="*/ 196 h 377" name="T15"/>
                  <a:gd fmla="*/ 28 w 187" name="T16"/>
                  <a:gd fmla="*/ 153 h 377" name="T17"/>
                  <a:gd fmla="*/ 31 w 187" name="T18"/>
                  <a:gd fmla="*/ 108 h 377" name="T19"/>
                  <a:gd fmla="*/ 43 w 187" name="T20"/>
                  <a:gd fmla="*/ 66 h 377" name="T21"/>
                  <a:gd fmla="*/ 49 w 187" name="T22"/>
                  <a:gd fmla="*/ 30 h 377" name="T23"/>
                  <a:gd fmla="*/ 61 w 187" name="T24"/>
                  <a:gd fmla="*/ 18 h 377" name="T25"/>
                  <a:gd fmla="*/ 71 w 187" name="T26"/>
                  <a:gd fmla="*/ 1 h 377" name="T27"/>
                  <a:gd fmla="*/ 88 w 187" name="T28"/>
                  <a:gd fmla="*/ 11 h 377" name="T29"/>
                  <a:gd fmla="*/ 92 w 187" name="T30"/>
                  <a:gd fmla="*/ 3 h 377" name="T31"/>
                  <a:gd fmla="*/ 109 w 187" name="T32"/>
                  <a:gd fmla="*/ 7 h 377" name="T33"/>
                  <a:gd fmla="*/ 126 w 187" name="T34"/>
                  <a:gd fmla="*/ 21 h 377" name="T35"/>
                  <a:gd fmla="*/ 154 w 187" name="T36"/>
                  <a:gd fmla="*/ 37 h 377" name="T37"/>
                  <a:gd fmla="*/ 147 w 187" name="T38"/>
                  <a:gd fmla="*/ 59 h 377" name="T39"/>
                  <a:gd fmla="*/ 176 w 187" name="T40"/>
                  <a:gd fmla="*/ 52 h 377" name="T41"/>
                  <a:gd fmla="*/ 187 w 187" name="T42"/>
                  <a:gd fmla="*/ 55 h 377" name="T43"/>
                  <a:gd fmla="*/ 168 w 187" name="T44"/>
                  <a:gd fmla="*/ 74 h 377" name="T45"/>
                  <a:gd fmla="*/ 152 w 187" name="T46"/>
                  <a:gd fmla="*/ 93 h 377" name="T47"/>
                  <a:gd fmla="*/ 147 w 187" name="T48"/>
                  <a:gd fmla="*/ 127 h 377" name="T49"/>
                  <a:gd fmla="*/ 144 w 187" name="T50"/>
                  <a:gd fmla="*/ 143 h 377" name="T51"/>
                  <a:gd fmla="*/ 157 w 187" name="T52"/>
                  <a:gd fmla="*/ 156 h 377" name="T53"/>
                  <a:gd fmla="*/ 160 w 187" name="T54"/>
                  <a:gd fmla="*/ 171 h 377" name="T55"/>
                  <a:gd fmla="*/ 146 w 187" name="T56"/>
                  <a:gd fmla="*/ 190 h 377" name="T57"/>
                  <a:gd fmla="*/ 123 w 187" name="T58"/>
                  <a:gd fmla="*/ 201 h 377" name="T59"/>
                  <a:gd fmla="*/ 106 w 187" name="T60"/>
                  <a:gd fmla="*/ 210 h 377" name="T61"/>
                  <a:gd fmla="*/ 95 w 187" name="T62"/>
                  <a:gd fmla="*/ 229 h 377" name="T63"/>
                  <a:gd fmla="*/ 80 w 187" name="T64"/>
                  <a:gd fmla="*/ 226 h 377" name="T65"/>
                  <a:gd fmla="*/ 89 w 187" name="T66"/>
                  <a:gd fmla="*/ 243 h 377" name="T67"/>
                  <a:gd fmla="*/ 90 w 187" name="T68"/>
                  <a:gd fmla="*/ 251 h 377" name="T69"/>
                  <a:gd fmla="*/ 87 w 187" name="T70"/>
                  <a:gd fmla="*/ 256 h 377" name="T71"/>
                  <a:gd fmla="*/ 78 w 187" name="T72"/>
                  <a:gd fmla="*/ 276 h 377" name="T73"/>
                  <a:gd fmla="*/ 66 w 187" name="T74"/>
                  <a:gd fmla="*/ 283 h 377" name="T75"/>
                  <a:gd fmla="*/ 58 w 187" name="T76"/>
                  <a:gd fmla="*/ 291 h 377" name="T77"/>
                  <a:gd fmla="*/ 65 w 187" name="T78"/>
                  <a:gd fmla="*/ 307 h 377" name="T79"/>
                  <a:gd fmla="*/ 73 w 187" name="T80"/>
                  <a:gd fmla="*/ 319 h 377" name="T81"/>
                  <a:gd fmla="*/ 61 w 187" name="T82"/>
                  <a:gd fmla="*/ 331 h 377" name="T83"/>
                  <a:gd fmla="*/ 53 w 187" name="T84"/>
                  <a:gd fmla="*/ 346 h 377" name="T85"/>
                  <a:gd fmla="*/ 44 w 187" name="T86"/>
                  <a:gd fmla="*/ 353 h 377" name="T87"/>
                  <a:gd fmla="*/ 43 w 187" name="T88"/>
                  <a:gd fmla="*/ 367 h 377" name="T89"/>
                  <a:gd fmla="*/ 47 w 187" name="T90"/>
                  <a:gd fmla="*/ 377 h 377"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w 187" name="T138"/>
                  <a:gd fmla="*/ 0 h 377" name="T139"/>
                  <a:gd fmla="*/ 187 w 187" name="T140"/>
                  <a:gd fmla="*/ 377 h 377" name="T1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b="T141" l="T138" r="T140" t="T139"/>
                <a:pathLst>
                  <a:path h="377" w="187">
                    <a:moveTo>
                      <a:pt x="39" y="375"/>
                    </a:moveTo>
                    <a:lnTo>
                      <a:pt x="38" y="373"/>
                    </a:lnTo>
                    <a:lnTo>
                      <a:pt x="17" y="372"/>
                    </a:lnTo>
                    <a:lnTo>
                      <a:pt x="12" y="368"/>
                    </a:lnTo>
                    <a:lnTo>
                      <a:pt x="11" y="357"/>
                    </a:lnTo>
                    <a:lnTo>
                      <a:pt x="8" y="355"/>
                    </a:lnTo>
                    <a:lnTo>
                      <a:pt x="3" y="355"/>
                    </a:lnTo>
                    <a:lnTo>
                      <a:pt x="0" y="344"/>
                    </a:lnTo>
                    <a:lnTo>
                      <a:pt x="2" y="337"/>
                    </a:lnTo>
                    <a:lnTo>
                      <a:pt x="12" y="327"/>
                    </a:lnTo>
                    <a:lnTo>
                      <a:pt x="11" y="316"/>
                    </a:lnTo>
                    <a:lnTo>
                      <a:pt x="17" y="312"/>
                    </a:lnTo>
                    <a:lnTo>
                      <a:pt x="16" y="308"/>
                    </a:lnTo>
                    <a:lnTo>
                      <a:pt x="20" y="304"/>
                    </a:lnTo>
                    <a:lnTo>
                      <a:pt x="18" y="284"/>
                    </a:lnTo>
                    <a:lnTo>
                      <a:pt x="17" y="284"/>
                    </a:lnTo>
                    <a:lnTo>
                      <a:pt x="15" y="279"/>
                    </a:lnTo>
                    <a:lnTo>
                      <a:pt x="20" y="275"/>
                    </a:lnTo>
                    <a:lnTo>
                      <a:pt x="16" y="260"/>
                    </a:lnTo>
                    <a:lnTo>
                      <a:pt x="15" y="249"/>
                    </a:lnTo>
                    <a:lnTo>
                      <a:pt x="17" y="245"/>
                    </a:lnTo>
                    <a:lnTo>
                      <a:pt x="16" y="223"/>
                    </a:lnTo>
                    <a:lnTo>
                      <a:pt x="21" y="205"/>
                    </a:lnTo>
                    <a:lnTo>
                      <a:pt x="25" y="196"/>
                    </a:lnTo>
                    <a:lnTo>
                      <a:pt x="24" y="177"/>
                    </a:lnTo>
                    <a:lnTo>
                      <a:pt x="29" y="163"/>
                    </a:lnTo>
                    <a:lnTo>
                      <a:pt x="28" y="153"/>
                    </a:lnTo>
                    <a:lnTo>
                      <a:pt x="34" y="143"/>
                    </a:lnTo>
                    <a:lnTo>
                      <a:pt x="35" y="128"/>
                    </a:lnTo>
                    <a:lnTo>
                      <a:pt x="31" y="108"/>
                    </a:lnTo>
                    <a:lnTo>
                      <a:pt x="34" y="90"/>
                    </a:lnTo>
                    <a:lnTo>
                      <a:pt x="35" y="83"/>
                    </a:lnTo>
                    <a:lnTo>
                      <a:pt x="43" y="66"/>
                    </a:lnTo>
                    <a:lnTo>
                      <a:pt x="51" y="57"/>
                    </a:lnTo>
                    <a:lnTo>
                      <a:pt x="50" y="52"/>
                    </a:lnTo>
                    <a:lnTo>
                      <a:pt x="49" y="30"/>
                    </a:lnTo>
                    <a:lnTo>
                      <a:pt x="54" y="27"/>
                    </a:lnTo>
                    <a:lnTo>
                      <a:pt x="59" y="25"/>
                    </a:lnTo>
                    <a:lnTo>
                      <a:pt x="61" y="18"/>
                    </a:lnTo>
                    <a:lnTo>
                      <a:pt x="58" y="10"/>
                    </a:lnTo>
                    <a:lnTo>
                      <a:pt x="67" y="0"/>
                    </a:lnTo>
                    <a:lnTo>
                      <a:pt x="71" y="1"/>
                    </a:lnTo>
                    <a:lnTo>
                      <a:pt x="79" y="5"/>
                    </a:lnTo>
                    <a:lnTo>
                      <a:pt x="83" y="11"/>
                    </a:lnTo>
                    <a:lnTo>
                      <a:pt x="88" y="11"/>
                    </a:lnTo>
                    <a:lnTo>
                      <a:pt x="89" y="8"/>
                    </a:lnTo>
                    <a:lnTo>
                      <a:pt x="89" y="5"/>
                    </a:lnTo>
                    <a:lnTo>
                      <a:pt x="92" y="3"/>
                    </a:lnTo>
                    <a:lnTo>
                      <a:pt x="97" y="5"/>
                    </a:lnTo>
                    <a:lnTo>
                      <a:pt x="104" y="5"/>
                    </a:lnTo>
                    <a:lnTo>
                      <a:pt x="109" y="7"/>
                    </a:lnTo>
                    <a:lnTo>
                      <a:pt x="114" y="15"/>
                    </a:lnTo>
                    <a:lnTo>
                      <a:pt x="119" y="22"/>
                    </a:lnTo>
                    <a:lnTo>
                      <a:pt x="126" y="21"/>
                    </a:lnTo>
                    <a:lnTo>
                      <a:pt x="134" y="27"/>
                    </a:lnTo>
                    <a:lnTo>
                      <a:pt x="147" y="31"/>
                    </a:lnTo>
                    <a:lnTo>
                      <a:pt x="154" y="37"/>
                    </a:lnTo>
                    <a:lnTo>
                      <a:pt x="153" y="41"/>
                    </a:lnTo>
                    <a:lnTo>
                      <a:pt x="144" y="58"/>
                    </a:lnTo>
                    <a:lnTo>
                      <a:pt x="147" y="59"/>
                    </a:lnTo>
                    <a:lnTo>
                      <a:pt x="157" y="60"/>
                    </a:lnTo>
                    <a:lnTo>
                      <a:pt x="170" y="58"/>
                    </a:lnTo>
                    <a:lnTo>
                      <a:pt x="176" y="52"/>
                    </a:lnTo>
                    <a:lnTo>
                      <a:pt x="178" y="42"/>
                    </a:lnTo>
                    <a:lnTo>
                      <a:pt x="182" y="42"/>
                    </a:lnTo>
                    <a:lnTo>
                      <a:pt x="187" y="55"/>
                    </a:lnTo>
                    <a:lnTo>
                      <a:pt x="185" y="58"/>
                    </a:lnTo>
                    <a:lnTo>
                      <a:pt x="174" y="69"/>
                    </a:lnTo>
                    <a:lnTo>
                      <a:pt x="168" y="74"/>
                    </a:lnTo>
                    <a:lnTo>
                      <a:pt x="160" y="83"/>
                    </a:lnTo>
                    <a:lnTo>
                      <a:pt x="158" y="86"/>
                    </a:lnTo>
                    <a:lnTo>
                      <a:pt x="152" y="93"/>
                    </a:lnTo>
                    <a:lnTo>
                      <a:pt x="148" y="101"/>
                    </a:lnTo>
                    <a:lnTo>
                      <a:pt x="148" y="106"/>
                    </a:lnTo>
                    <a:lnTo>
                      <a:pt x="147" y="127"/>
                    </a:lnTo>
                    <a:lnTo>
                      <a:pt x="143" y="132"/>
                    </a:lnTo>
                    <a:lnTo>
                      <a:pt x="144" y="140"/>
                    </a:lnTo>
                    <a:lnTo>
                      <a:pt x="144" y="143"/>
                    </a:lnTo>
                    <a:lnTo>
                      <a:pt x="148" y="148"/>
                    </a:lnTo>
                    <a:lnTo>
                      <a:pt x="152" y="148"/>
                    </a:lnTo>
                    <a:lnTo>
                      <a:pt x="157" y="156"/>
                    </a:lnTo>
                    <a:lnTo>
                      <a:pt x="154" y="163"/>
                    </a:lnTo>
                    <a:lnTo>
                      <a:pt x="154" y="166"/>
                    </a:lnTo>
                    <a:lnTo>
                      <a:pt x="160" y="171"/>
                    </a:lnTo>
                    <a:lnTo>
                      <a:pt x="155" y="180"/>
                    </a:lnTo>
                    <a:lnTo>
                      <a:pt x="149" y="190"/>
                    </a:lnTo>
                    <a:lnTo>
                      <a:pt x="146" y="190"/>
                    </a:lnTo>
                    <a:lnTo>
                      <a:pt x="140" y="196"/>
                    </a:lnTo>
                    <a:lnTo>
                      <a:pt x="131" y="197"/>
                    </a:lnTo>
                    <a:lnTo>
                      <a:pt x="123" y="201"/>
                    </a:lnTo>
                    <a:lnTo>
                      <a:pt x="112" y="201"/>
                    </a:lnTo>
                    <a:lnTo>
                      <a:pt x="111" y="206"/>
                    </a:lnTo>
                    <a:lnTo>
                      <a:pt x="106" y="210"/>
                    </a:lnTo>
                    <a:lnTo>
                      <a:pt x="106" y="226"/>
                    </a:lnTo>
                    <a:lnTo>
                      <a:pt x="102" y="228"/>
                    </a:lnTo>
                    <a:lnTo>
                      <a:pt x="95" y="229"/>
                    </a:lnTo>
                    <a:lnTo>
                      <a:pt x="85" y="223"/>
                    </a:lnTo>
                    <a:lnTo>
                      <a:pt x="83" y="223"/>
                    </a:lnTo>
                    <a:lnTo>
                      <a:pt x="80" y="226"/>
                    </a:lnTo>
                    <a:lnTo>
                      <a:pt x="82" y="242"/>
                    </a:lnTo>
                    <a:lnTo>
                      <a:pt x="85" y="246"/>
                    </a:lnTo>
                    <a:lnTo>
                      <a:pt x="89" y="243"/>
                    </a:lnTo>
                    <a:lnTo>
                      <a:pt x="92" y="243"/>
                    </a:lnTo>
                    <a:lnTo>
                      <a:pt x="93" y="251"/>
                    </a:lnTo>
                    <a:lnTo>
                      <a:pt x="90" y="251"/>
                    </a:lnTo>
                    <a:lnTo>
                      <a:pt x="85" y="250"/>
                    </a:lnTo>
                    <a:lnTo>
                      <a:pt x="84" y="253"/>
                    </a:lnTo>
                    <a:lnTo>
                      <a:pt x="87" y="256"/>
                    </a:lnTo>
                    <a:lnTo>
                      <a:pt x="78" y="263"/>
                    </a:lnTo>
                    <a:lnTo>
                      <a:pt x="79" y="271"/>
                    </a:lnTo>
                    <a:lnTo>
                      <a:pt x="78" y="276"/>
                    </a:lnTo>
                    <a:lnTo>
                      <a:pt x="78" y="280"/>
                    </a:lnTo>
                    <a:lnTo>
                      <a:pt x="75" y="282"/>
                    </a:lnTo>
                    <a:lnTo>
                      <a:pt x="66" y="283"/>
                    </a:lnTo>
                    <a:lnTo>
                      <a:pt x="64" y="286"/>
                    </a:lnTo>
                    <a:lnTo>
                      <a:pt x="61" y="287"/>
                    </a:lnTo>
                    <a:lnTo>
                      <a:pt x="58" y="291"/>
                    </a:lnTo>
                    <a:lnTo>
                      <a:pt x="57" y="295"/>
                    </a:lnTo>
                    <a:lnTo>
                      <a:pt x="61" y="305"/>
                    </a:lnTo>
                    <a:lnTo>
                      <a:pt x="65" y="307"/>
                    </a:lnTo>
                    <a:lnTo>
                      <a:pt x="74" y="307"/>
                    </a:lnTo>
                    <a:lnTo>
                      <a:pt x="75" y="317"/>
                    </a:lnTo>
                    <a:lnTo>
                      <a:pt x="73" y="319"/>
                    </a:lnTo>
                    <a:lnTo>
                      <a:pt x="70" y="321"/>
                    </a:lnTo>
                    <a:lnTo>
                      <a:pt x="65" y="325"/>
                    </a:lnTo>
                    <a:lnTo>
                      <a:pt x="61" y="331"/>
                    </a:lnTo>
                    <a:lnTo>
                      <a:pt x="56" y="333"/>
                    </a:lnTo>
                    <a:lnTo>
                      <a:pt x="56" y="343"/>
                    </a:lnTo>
                    <a:lnTo>
                      <a:pt x="53" y="346"/>
                    </a:lnTo>
                    <a:lnTo>
                      <a:pt x="49" y="345"/>
                    </a:lnTo>
                    <a:lnTo>
                      <a:pt x="48" y="349"/>
                    </a:lnTo>
                    <a:lnTo>
                      <a:pt x="44" y="353"/>
                    </a:lnTo>
                    <a:lnTo>
                      <a:pt x="45" y="359"/>
                    </a:lnTo>
                    <a:lnTo>
                      <a:pt x="42" y="364"/>
                    </a:lnTo>
                    <a:lnTo>
                      <a:pt x="43" y="367"/>
                    </a:lnTo>
                    <a:lnTo>
                      <a:pt x="46" y="371"/>
                    </a:lnTo>
                    <a:lnTo>
                      <a:pt x="48" y="374"/>
                    </a:lnTo>
                    <a:lnTo>
                      <a:pt x="47" y="377"/>
                    </a:lnTo>
                    <a:lnTo>
                      <a:pt x="39" y="37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59" name="Freeform 2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55" y="3073"/>
                <a:ext cx="22" cy="14"/>
              </a:xfrm>
              <a:custGeom>
                <a:avLst/>
                <a:gdLst>
                  <a:gd fmla="*/ 0 w 22" name="T0"/>
                  <a:gd fmla="*/ 3 h 14" name="T1"/>
                  <a:gd fmla="*/ 1 w 22" name="T2"/>
                  <a:gd fmla="*/ 0 h 14" name="T3"/>
                  <a:gd fmla="*/ 11 w 22" name="T4"/>
                  <a:gd fmla="*/ 2 h 14" name="T5"/>
                  <a:gd fmla="*/ 19 w 22" name="T6"/>
                  <a:gd fmla="*/ 8 h 14" name="T7"/>
                  <a:gd fmla="*/ 22 w 22" name="T8"/>
                  <a:gd fmla="*/ 14 h 14" name="T9"/>
                  <a:gd fmla="*/ 15 w 22" name="T10"/>
                  <a:gd fmla="*/ 13 h 14" name="T11"/>
                  <a:gd fmla="*/ 8 w 22" name="T12"/>
                  <a:gd fmla="*/ 6 h 14" name="T13"/>
                  <a:gd fmla="*/ 0 w 22" name="T14"/>
                  <a:gd fmla="*/ 3 h 14" name="T15"/>
                  <a:gd fmla="*/ 0 60000 65536" name="T16"/>
                  <a:gd fmla="*/ 0 60000 65536" name="T17"/>
                  <a:gd fmla="*/ 0 60000 65536" name="T18"/>
                  <a:gd fmla="*/ 0 60000 65536" name="T19"/>
                  <a:gd fmla="*/ 0 60000 65536" name="T20"/>
                  <a:gd fmla="*/ 0 60000 65536" name="T21"/>
                  <a:gd fmla="*/ 0 60000 65536" name="T22"/>
                  <a:gd fmla="*/ 0 60000 65536" name="T23"/>
                  <a:gd fmla="*/ 0 w 22" name="T24"/>
                  <a:gd fmla="*/ 0 h 14" name="T25"/>
                  <a:gd fmla="*/ 22 w 22" name="T26"/>
                  <a:gd fmla="*/ 14 h 14"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4" w="22">
                    <a:moveTo>
                      <a:pt x="0" y="3"/>
                    </a:moveTo>
                    <a:lnTo>
                      <a:pt x="1" y="0"/>
                    </a:lnTo>
                    <a:lnTo>
                      <a:pt x="11" y="2"/>
                    </a:lnTo>
                    <a:lnTo>
                      <a:pt x="19" y="8"/>
                    </a:lnTo>
                    <a:lnTo>
                      <a:pt x="22" y="14"/>
                    </a:lnTo>
                    <a:lnTo>
                      <a:pt x="15" y="13"/>
                    </a:lnTo>
                    <a:lnTo>
                      <a:pt x="8"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0" name="Freeform 2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42" y="3112"/>
                <a:ext cx="4" cy="5"/>
              </a:xfrm>
              <a:custGeom>
                <a:avLst/>
                <a:gdLst>
                  <a:gd fmla="*/ 0 w 4" name="T0"/>
                  <a:gd fmla="*/ 3 h 5" name="T1"/>
                  <a:gd fmla="*/ 2 w 4" name="T2"/>
                  <a:gd fmla="*/ 0 h 5" name="T3"/>
                  <a:gd fmla="*/ 4 w 4" name="T4"/>
                  <a:gd fmla="*/ 1 h 5" name="T5"/>
                  <a:gd fmla="*/ 4 w 4" name="T6"/>
                  <a:gd fmla="*/ 4 h 5" name="T7"/>
                  <a:gd fmla="*/ 2 w 4" name="T8"/>
                  <a:gd fmla="*/ 5 h 5" name="T9"/>
                  <a:gd fmla="*/ 0 w 4" name="T10"/>
                  <a:gd fmla="*/ 3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3"/>
                    </a:moveTo>
                    <a:lnTo>
                      <a:pt x="2" y="0"/>
                    </a:lnTo>
                    <a:lnTo>
                      <a:pt x="4" y="1"/>
                    </a:lnTo>
                    <a:lnTo>
                      <a:pt x="4" y="4"/>
                    </a:lnTo>
                    <a:lnTo>
                      <a:pt x="2"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1" name="Freeform 2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47" y="3106"/>
                <a:ext cx="4" cy="3"/>
              </a:xfrm>
              <a:custGeom>
                <a:avLst/>
                <a:gdLst>
                  <a:gd fmla="*/ 0 w 4" name="T0"/>
                  <a:gd fmla="*/ 1 h 3" name="T1"/>
                  <a:gd fmla="*/ 2 w 4" name="T2"/>
                  <a:gd fmla="*/ 0 h 3" name="T3"/>
                  <a:gd fmla="*/ 4 w 4" name="T4"/>
                  <a:gd fmla="*/ 2 h 3" name="T5"/>
                  <a:gd fmla="*/ 2 w 4" name="T6"/>
                  <a:gd fmla="*/ 3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2" y="0"/>
                    </a:lnTo>
                    <a:lnTo>
                      <a:pt x="4" y="2"/>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2" name="Freeform 2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0" y="3112"/>
                <a:ext cx="5" cy="4"/>
              </a:xfrm>
              <a:custGeom>
                <a:avLst/>
                <a:gdLst>
                  <a:gd fmla="*/ 0 w 5" name="T0"/>
                  <a:gd fmla="*/ 2 h 4" name="T1"/>
                  <a:gd fmla="*/ 2 w 5" name="T2"/>
                  <a:gd fmla="*/ 0 h 4" name="T3"/>
                  <a:gd fmla="*/ 5 w 5" name="T4"/>
                  <a:gd fmla="*/ 1 h 4" name="T5"/>
                  <a:gd fmla="*/ 3 w 5" name="T6"/>
                  <a:gd fmla="*/ 4 h 4" name="T7"/>
                  <a:gd fmla="*/ 0 w 5" name="T8"/>
                  <a:gd fmla="*/ 2 h 4" name="T9"/>
                  <a:gd fmla="*/ 0 60000 65536" name="T10"/>
                  <a:gd fmla="*/ 0 60000 65536" name="T11"/>
                  <a:gd fmla="*/ 0 60000 65536" name="T12"/>
                  <a:gd fmla="*/ 0 60000 65536" name="T13"/>
                  <a:gd fmla="*/ 0 60000 65536" name="T14"/>
                  <a:gd fmla="*/ 0 w 5" name="T15"/>
                  <a:gd fmla="*/ 0 h 4" name="T16"/>
                  <a:gd fmla="*/ 5 w 5" name="T17"/>
                  <a:gd fmla="*/ 4 h 4" name="T18"/>
                </a:gdLst>
                <a:ahLst/>
                <a:cxnLst>
                  <a:cxn ang="T10">
                    <a:pos x="T0" y="T1"/>
                  </a:cxn>
                  <a:cxn ang="T11">
                    <a:pos x="T2" y="T3"/>
                  </a:cxn>
                  <a:cxn ang="T12">
                    <a:pos x="T4" y="T5"/>
                  </a:cxn>
                  <a:cxn ang="T13">
                    <a:pos x="T6" y="T7"/>
                  </a:cxn>
                  <a:cxn ang="T14">
                    <a:pos x="T8" y="T9"/>
                  </a:cxn>
                </a:cxnLst>
                <a:rect b="T18" l="T15" r="T17" t="T16"/>
                <a:pathLst>
                  <a:path h="4" w="5">
                    <a:moveTo>
                      <a:pt x="0" y="2"/>
                    </a:moveTo>
                    <a:lnTo>
                      <a:pt x="2" y="0"/>
                    </a:lnTo>
                    <a:lnTo>
                      <a:pt x="5" y="1"/>
                    </a:lnTo>
                    <a:lnTo>
                      <a:pt x="3"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3" name="Freeform 2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8" y="3122"/>
                <a:ext cx="4" cy="4"/>
              </a:xfrm>
              <a:custGeom>
                <a:avLst/>
                <a:gdLst>
                  <a:gd fmla="*/ 0 w 4" name="T0"/>
                  <a:gd fmla="*/ 2 h 4" name="T1"/>
                  <a:gd fmla="*/ 2 w 4" name="T2"/>
                  <a:gd fmla="*/ 0 h 4" name="T3"/>
                  <a:gd fmla="*/ 4 w 4" name="T4"/>
                  <a:gd fmla="*/ 2 h 4" name="T5"/>
                  <a:gd fmla="*/ 1 w 4" name="T6"/>
                  <a:gd fmla="*/ 4 h 4" name="T7"/>
                  <a:gd fmla="*/ 0 w 4" name="T8"/>
                  <a:gd fmla="*/ 2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0" y="2"/>
                    </a:moveTo>
                    <a:lnTo>
                      <a:pt x="2" y="0"/>
                    </a:lnTo>
                    <a:lnTo>
                      <a:pt x="4" y="2"/>
                    </a:lnTo>
                    <a:lnTo>
                      <a:pt x="1"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4" name="Freeform 2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9" y="3133"/>
                <a:ext cx="3" cy="2"/>
              </a:xfrm>
              <a:custGeom>
                <a:avLst/>
                <a:gdLst>
                  <a:gd fmla="*/ 1 w 3" name="T0"/>
                  <a:gd fmla="*/ 0 h 2" name="T1"/>
                  <a:gd fmla="*/ 3 w 3" name="T2"/>
                  <a:gd fmla="*/ 0 h 2" name="T3"/>
                  <a:gd fmla="*/ 3 w 3" name="T4"/>
                  <a:gd fmla="*/ 1 h 2" name="T5"/>
                  <a:gd fmla="*/ 0 w 3" name="T6"/>
                  <a:gd fmla="*/ 2 h 2" name="T7"/>
                  <a:gd fmla="*/ 1 w 3" name="T8"/>
                  <a:gd fmla="*/ 0 h 2" name="T9"/>
                  <a:gd fmla="*/ 0 60000 65536" name="T10"/>
                  <a:gd fmla="*/ 0 60000 65536" name="T11"/>
                  <a:gd fmla="*/ 0 60000 65536" name="T12"/>
                  <a:gd fmla="*/ 0 60000 65536" name="T13"/>
                  <a:gd fmla="*/ 0 60000 65536" name="T14"/>
                  <a:gd fmla="*/ 0 w 3" name="T15"/>
                  <a:gd fmla="*/ 0 h 2" name="T16"/>
                  <a:gd fmla="*/ 3 w 3" name="T17"/>
                  <a:gd fmla="*/ 2 h 2" name="T18"/>
                </a:gdLst>
                <a:ahLst/>
                <a:cxnLst>
                  <a:cxn ang="T10">
                    <a:pos x="T0" y="T1"/>
                  </a:cxn>
                  <a:cxn ang="T11">
                    <a:pos x="T2" y="T3"/>
                  </a:cxn>
                  <a:cxn ang="T12">
                    <a:pos x="T4" y="T5"/>
                  </a:cxn>
                  <a:cxn ang="T13">
                    <a:pos x="T6" y="T7"/>
                  </a:cxn>
                  <a:cxn ang="T14">
                    <a:pos x="T8" y="T9"/>
                  </a:cxn>
                </a:cxnLst>
                <a:rect b="T18" l="T15" r="T17" t="T16"/>
                <a:pathLst>
                  <a:path h="2" w="3">
                    <a:moveTo>
                      <a:pt x="1" y="0"/>
                    </a:moveTo>
                    <a:lnTo>
                      <a:pt x="3" y="0"/>
                    </a:lnTo>
                    <a:lnTo>
                      <a:pt x="3" y="1"/>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5" name="Freeform 2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60" y="3141"/>
                <a:ext cx="4" cy="3"/>
              </a:xfrm>
              <a:custGeom>
                <a:avLst/>
                <a:gdLst>
                  <a:gd fmla="*/ 0 w 4" name="T0"/>
                  <a:gd fmla="*/ 1 h 3" name="T1"/>
                  <a:gd fmla="*/ 2 w 4" name="T2"/>
                  <a:gd fmla="*/ 0 h 3" name="T3"/>
                  <a:gd fmla="*/ 4 w 4" name="T4"/>
                  <a:gd fmla="*/ 2 h 3" name="T5"/>
                  <a:gd fmla="*/ 1 w 4" name="T6"/>
                  <a:gd fmla="*/ 3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2" y="0"/>
                    </a:lnTo>
                    <a:lnTo>
                      <a:pt x="4" y="2"/>
                    </a:lnTo>
                    <a:lnTo>
                      <a:pt x="1"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6" name="Freeform 2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9" y="3152"/>
                <a:ext cx="3" cy="3"/>
              </a:xfrm>
              <a:custGeom>
                <a:avLst/>
                <a:gdLst>
                  <a:gd fmla="*/ 0 w 3" name="T0"/>
                  <a:gd fmla="*/ 1 h 3" name="T1"/>
                  <a:gd fmla="*/ 2 w 3" name="T2"/>
                  <a:gd fmla="*/ 0 h 3" name="T3"/>
                  <a:gd fmla="*/ 3 w 3" name="T4"/>
                  <a:gd fmla="*/ 2 h 3" name="T5"/>
                  <a:gd fmla="*/ 1 w 3" name="T6"/>
                  <a:gd fmla="*/ 3 h 3" name="T7"/>
                  <a:gd fmla="*/ 0 w 3" name="T8"/>
                  <a:gd fmla="*/ 1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1"/>
                    </a:moveTo>
                    <a:lnTo>
                      <a:pt x="2" y="0"/>
                    </a:lnTo>
                    <a:lnTo>
                      <a:pt x="3" y="2"/>
                    </a:lnTo>
                    <a:lnTo>
                      <a:pt x="1"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67" name="Freeform 2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3" y="3158"/>
                <a:ext cx="4" cy="2"/>
              </a:xfrm>
              <a:custGeom>
                <a:avLst/>
                <a:gdLst>
                  <a:gd fmla="*/ 0 w 4" name="T0"/>
                  <a:gd fmla="*/ 2 h 2" name="T1"/>
                  <a:gd fmla="*/ 0 w 4" name="T2"/>
                  <a:gd fmla="*/ 0 h 2" name="T3"/>
                  <a:gd fmla="*/ 3 w 4" name="T4"/>
                  <a:gd fmla="*/ 0 h 2" name="T5"/>
                  <a:gd fmla="*/ 4 w 4" name="T6"/>
                  <a:gd fmla="*/ 1 h 2" name="T7"/>
                  <a:gd fmla="*/ 1 w 4" name="T8"/>
                  <a:gd fmla="*/ 2 h 2" name="T9"/>
                  <a:gd fmla="*/ 0 w 4" name="T10"/>
                  <a:gd fmla="*/ 2 h 2" name="T11"/>
                  <a:gd fmla="*/ 0 60000 65536" name="T12"/>
                  <a:gd fmla="*/ 0 60000 65536" name="T13"/>
                  <a:gd fmla="*/ 0 60000 65536" name="T14"/>
                  <a:gd fmla="*/ 0 60000 65536" name="T15"/>
                  <a:gd fmla="*/ 0 60000 65536" name="T16"/>
                  <a:gd fmla="*/ 0 60000 65536" name="T17"/>
                  <a:gd fmla="*/ 0 w 4" name="T18"/>
                  <a:gd fmla="*/ 0 h 2" name="T19"/>
                  <a:gd fmla="*/ 4 w 4"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4">
                    <a:moveTo>
                      <a:pt x="0" y="2"/>
                    </a:moveTo>
                    <a:lnTo>
                      <a:pt x="0" y="0"/>
                    </a:lnTo>
                    <a:lnTo>
                      <a:pt x="3" y="0"/>
                    </a:lnTo>
                    <a:lnTo>
                      <a:pt x="4" y="1"/>
                    </a:lnTo>
                    <a:lnTo>
                      <a:pt x="1"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nvGrpSpPr>
            <p:cNvPr xmlns:c="http://schemas.openxmlformats.org/drawingml/2006/chart" xmlns:pic="http://schemas.openxmlformats.org/drawingml/2006/picture" xmlns:dgm="http://schemas.openxmlformats.org/drawingml/2006/diagram" id="7" name="Group 2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507" y="867"/>
              <a:ext cx="1267" cy="1399"/>
              <a:chOff x="2507" y="867"/>
              <a:chExt cx="1267" cy="1399"/>
            </a:xfrm>
            <a:grpFill/>
          </p:grpSpPr>
          <p:sp>
            <p:nvSpPr>
              <p:cNvPr xmlns:c="http://schemas.openxmlformats.org/drawingml/2006/chart" xmlns:pic="http://schemas.openxmlformats.org/drawingml/2006/picture" xmlns:dgm="http://schemas.openxmlformats.org/drawingml/2006/diagram" id="2884" name="Freeform 2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07" y="1306"/>
                <a:ext cx="157" cy="116"/>
              </a:xfrm>
              <a:custGeom>
                <a:avLst/>
                <a:gdLst>
                  <a:gd fmla="*/ 179 w 101" name="T0"/>
                  <a:gd fmla="*/ 0 h 75" name="T1"/>
                  <a:gd fmla="*/ 201 w 101" name="T2"/>
                  <a:gd fmla="*/ 9 h 75" name="T3"/>
                  <a:gd fmla="*/ 222 w 101" name="T4"/>
                  <a:gd fmla="*/ 8 h 75" name="T5"/>
                  <a:gd fmla="*/ 215 w 101" name="T6"/>
                  <a:gd fmla="*/ 22 h 75" name="T7"/>
                  <a:gd fmla="*/ 218 w 101" name="T8"/>
                  <a:gd fmla="*/ 48 h 75" name="T9"/>
                  <a:gd fmla="*/ 230 w 101" name="T10"/>
                  <a:gd fmla="*/ 60 h 75" name="T11"/>
                  <a:gd fmla="*/ 244 w 101" name="T12"/>
                  <a:gd fmla="*/ 76 h 75" name="T13"/>
                  <a:gd fmla="*/ 215 w 101" name="T14"/>
                  <a:gd fmla="*/ 118 h 75" name="T15"/>
                  <a:gd fmla="*/ 188 w 101" name="T16"/>
                  <a:gd fmla="*/ 135 h 75" name="T17"/>
                  <a:gd fmla="*/ 157 w 101" name="T18"/>
                  <a:gd fmla="*/ 158 h 75" name="T19"/>
                  <a:gd fmla="*/ 99 w 101" name="T20"/>
                  <a:gd fmla="*/ 179 h 75" name="T21"/>
                  <a:gd fmla="*/ 51 w 101" name="T22"/>
                  <a:gd fmla="*/ 156 h 75" name="T23"/>
                  <a:gd fmla="*/ 40 w 101" name="T24"/>
                  <a:gd fmla="*/ 141 h 75" name="T25"/>
                  <a:gd fmla="*/ 58 w 101" name="T26"/>
                  <a:gd fmla="*/ 127 h 75" name="T27"/>
                  <a:gd fmla="*/ 48 w 101" name="T28"/>
                  <a:gd fmla="*/ 105 h 75" name="T29"/>
                  <a:gd fmla="*/ 9 w 101" name="T30"/>
                  <a:gd fmla="*/ 105 h 75" name="T31"/>
                  <a:gd fmla="*/ 30 w 101" name="T32"/>
                  <a:gd fmla="*/ 91 h 75" name="T33"/>
                  <a:gd fmla="*/ 58 w 101" name="T34"/>
                  <a:gd fmla="*/ 91 h 75" name="T35"/>
                  <a:gd fmla="*/ 44 w 101" name="T36"/>
                  <a:gd fmla="*/ 74 h 75" name="T37"/>
                  <a:gd fmla="*/ 48 w 101" name="T38"/>
                  <a:gd fmla="*/ 60 h 75" name="T39"/>
                  <a:gd fmla="*/ 0 w 101" name="T40"/>
                  <a:gd fmla="*/ 62 h 75" name="T41"/>
                  <a:gd fmla="*/ 19 w 101" name="T42"/>
                  <a:gd fmla="*/ 26 h 75" name="T43"/>
                  <a:gd fmla="*/ 31 w 101" name="T44"/>
                  <a:gd fmla="*/ 36 h 75" name="T45"/>
                  <a:gd fmla="*/ 34 w 101" name="T46"/>
                  <a:gd fmla="*/ 22 h 75" name="T47"/>
                  <a:gd fmla="*/ 44 w 101" name="T48"/>
                  <a:gd fmla="*/ 5 h 75" name="T49"/>
                  <a:gd fmla="*/ 61 w 101" name="T50"/>
                  <a:gd fmla="*/ 40 h 75" name="T51"/>
                  <a:gd fmla="*/ 75 w 101" name="T52"/>
                  <a:gd fmla="*/ 70 h 75" name="T53"/>
                  <a:gd fmla="*/ 78 w 101" name="T54"/>
                  <a:gd fmla="*/ 57 h 75" name="T55"/>
                  <a:gd fmla="*/ 95 w 101" name="T56"/>
                  <a:gd fmla="*/ 45 h 75" name="T57"/>
                  <a:gd fmla="*/ 92 w 101" name="T58"/>
                  <a:gd fmla="*/ 34 h 75" name="T59"/>
                  <a:gd fmla="*/ 109 w 101" name="T60"/>
                  <a:gd fmla="*/ 45 h 75" name="T61"/>
                  <a:gd fmla="*/ 127 w 101" name="T62"/>
                  <a:gd fmla="*/ 26 h 75" name="T63"/>
                  <a:gd fmla="*/ 140 w 101" name="T64"/>
                  <a:gd fmla="*/ 36 h 75" name="T65"/>
                  <a:gd fmla="*/ 149 w 101" name="T66"/>
                  <a:gd fmla="*/ 22 h 75" name="T67"/>
                  <a:gd fmla="*/ 179 w 101" name="T68"/>
                  <a:gd fmla="*/ 22 h 75"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w 101" name="T105"/>
                  <a:gd fmla="*/ 0 h 75" name="T106"/>
                  <a:gd fmla="*/ 101 w 101" name="T107"/>
                  <a:gd fmla="*/ 75 h 75" name="T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b="T108" l="T105" r="T107" t="T106"/>
                <a:pathLst>
                  <a:path h="75" w="101">
                    <a:moveTo>
                      <a:pt x="74" y="9"/>
                    </a:moveTo>
                    <a:lnTo>
                      <a:pt x="74" y="0"/>
                    </a:lnTo>
                    <a:lnTo>
                      <a:pt x="81" y="0"/>
                    </a:lnTo>
                    <a:lnTo>
                      <a:pt x="83" y="4"/>
                    </a:lnTo>
                    <a:lnTo>
                      <a:pt x="89" y="4"/>
                    </a:lnTo>
                    <a:lnTo>
                      <a:pt x="92" y="3"/>
                    </a:lnTo>
                    <a:lnTo>
                      <a:pt x="93" y="6"/>
                    </a:lnTo>
                    <a:lnTo>
                      <a:pt x="89" y="9"/>
                    </a:lnTo>
                    <a:lnTo>
                      <a:pt x="91" y="13"/>
                    </a:lnTo>
                    <a:lnTo>
                      <a:pt x="90" y="20"/>
                    </a:lnTo>
                    <a:lnTo>
                      <a:pt x="93" y="21"/>
                    </a:lnTo>
                    <a:lnTo>
                      <a:pt x="95" y="25"/>
                    </a:lnTo>
                    <a:lnTo>
                      <a:pt x="99" y="25"/>
                    </a:lnTo>
                    <a:lnTo>
                      <a:pt x="101" y="32"/>
                    </a:lnTo>
                    <a:lnTo>
                      <a:pt x="97" y="43"/>
                    </a:lnTo>
                    <a:lnTo>
                      <a:pt x="89" y="49"/>
                    </a:lnTo>
                    <a:lnTo>
                      <a:pt x="87" y="56"/>
                    </a:lnTo>
                    <a:lnTo>
                      <a:pt x="78" y="56"/>
                    </a:lnTo>
                    <a:lnTo>
                      <a:pt x="72" y="65"/>
                    </a:lnTo>
                    <a:lnTo>
                      <a:pt x="65" y="66"/>
                    </a:lnTo>
                    <a:lnTo>
                      <a:pt x="58" y="74"/>
                    </a:lnTo>
                    <a:lnTo>
                      <a:pt x="41" y="75"/>
                    </a:lnTo>
                    <a:lnTo>
                      <a:pt x="31" y="67"/>
                    </a:lnTo>
                    <a:lnTo>
                      <a:pt x="21" y="65"/>
                    </a:lnTo>
                    <a:lnTo>
                      <a:pt x="16" y="63"/>
                    </a:lnTo>
                    <a:lnTo>
                      <a:pt x="17" y="59"/>
                    </a:lnTo>
                    <a:lnTo>
                      <a:pt x="23" y="59"/>
                    </a:lnTo>
                    <a:lnTo>
                      <a:pt x="24" y="53"/>
                    </a:lnTo>
                    <a:lnTo>
                      <a:pt x="20" y="47"/>
                    </a:lnTo>
                    <a:lnTo>
                      <a:pt x="20" y="44"/>
                    </a:lnTo>
                    <a:lnTo>
                      <a:pt x="16" y="42"/>
                    </a:lnTo>
                    <a:lnTo>
                      <a:pt x="4" y="44"/>
                    </a:lnTo>
                    <a:lnTo>
                      <a:pt x="5" y="39"/>
                    </a:lnTo>
                    <a:lnTo>
                      <a:pt x="12" y="38"/>
                    </a:lnTo>
                    <a:lnTo>
                      <a:pt x="19" y="37"/>
                    </a:lnTo>
                    <a:lnTo>
                      <a:pt x="24" y="38"/>
                    </a:lnTo>
                    <a:lnTo>
                      <a:pt x="26" y="36"/>
                    </a:lnTo>
                    <a:lnTo>
                      <a:pt x="18" y="31"/>
                    </a:lnTo>
                    <a:lnTo>
                      <a:pt x="22" y="29"/>
                    </a:lnTo>
                    <a:lnTo>
                      <a:pt x="20" y="25"/>
                    </a:lnTo>
                    <a:lnTo>
                      <a:pt x="6" y="25"/>
                    </a:lnTo>
                    <a:lnTo>
                      <a:pt x="0" y="26"/>
                    </a:lnTo>
                    <a:lnTo>
                      <a:pt x="0" y="22"/>
                    </a:lnTo>
                    <a:lnTo>
                      <a:pt x="8" y="11"/>
                    </a:lnTo>
                    <a:lnTo>
                      <a:pt x="11" y="12"/>
                    </a:lnTo>
                    <a:lnTo>
                      <a:pt x="13" y="15"/>
                    </a:lnTo>
                    <a:lnTo>
                      <a:pt x="17" y="14"/>
                    </a:lnTo>
                    <a:lnTo>
                      <a:pt x="14" y="9"/>
                    </a:lnTo>
                    <a:lnTo>
                      <a:pt x="11" y="2"/>
                    </a:lnTo>
                    <a:lnTo>
                      <a:pt x="18" y="2"/>
                    </a:lnTo>
                    <a:lnTo>
                      <a:pt x="26" y="10"/>
                    </a:lnTo>
                    <a:lnTo>
                      <a:pt x="25" y="17"/>
                    </a:lnTo>
                    <a:lnTo>
                      <a:pt x="28" y="26"/>
                    </a:lnTo>
                    <a:lnTo>
                      <a:pt x="31" y="29"/>
                    </a:lnTo>
                    <a:lnTo>
                      <a:pt x="33" y="26"/>
                    </a:lnTo>
                    <a:lnTo>
                      <a:pt x="32" y="24"/>
                    </a:lnTo>
                    <a:lnTo>
                      <a:pt x="37" y="22"/>
                    </a:lnTo>
                    <a:lnTo>
                      <a:pt x="39" y="19"/>
                    </a:lnTo>
                    <a:lnTo>
                      <a:pt x="35" y="16"/>
                    </a:lnTo>
                    <a:lnTo>
                      <a:pt x="38" y="14"/>
                    </a:lnTo>
                    <a:lnTo>
                      <a:pt x="41" y="14"/>
                    </a:lnTo>
                    <a:lnTo>
                      <a:pt x="45" y="19"/>
                    </a:lnTo>
                    <a:lnTo>
                      <a:pt x="45" y="13"/>
                    </a:lnTo>
                    <a:lnTo>
                      <a:pt x="53" y="11"/>
                    </a:lnTo>
                    <a:lnTo>
                      <a:pt x="55" y="16"/>
                    </a:lnTo>
                    <a:lnTo>
                      <a:pt x="58" y="15"/>
                    </a:lnTo>
                    <a:lnTo>
                      <a:pt x="57" y="11"/>
                    </a:lnTo>
                    <a:lnTo>
                      <a:pt x="62" y="9"/>
                    </a:lnTo>
                    <a:lnTo>
                      <a:pt x="66" y="13"/>
                    </a:lnTo>
                    <a:lnTo>
                      <a:pt x="74"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5" name="Freeform 2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37" y="1230"/>
                <a:ext cx="32" cy="22"/>
              </a:xfrm>
              <a:custGeom>
                <a:avLst/>
                <a:gdLst>
                  <a:gd fmla="*/ 8 w 21" name="T0"/>
                  <a:gd fmla="*/ 3 h 14" name="T1"/>
                  <a:gd fmla="*/ 26 w 21" name="T2"/>
                  <a:gd fmla="*/ 0 h 14" name="T3"/>
                  <a:gd fmla="*/ 35 w 21" name="T4"/>
                  <a:gd fmla="*/ 9 h 14" name="T5"/>
                  <a:gd fmla="*/ 49 w 21" name="T6"/>
                  <a:gd fmla="*/ 13 h 14" name="T7"/>
                  <a:gd fmla="*/ 44 w 21" name="T8"/>
                  <a:gd fmla="*/ 27 h 14" name="T9"/>
                  <a:gd fmla="*/ 27 w 21" name="T10"/>
                  <a:gd fmla="*/ 35 h 14" name="T11"/>
                  <a:gd fmla="*/ 0 w 21" name="T12"/>
                  <a:gd fmla="*/ 30 h 14" name="T13"/>
                  <a:gd fmla="*/ 0 w 21" name="T14"/>
                  <a:gd fmla="*/ 20 h 14" name="T15"/>
                  <a:gd fmla="*/ 8 w 21" name="T16"/>
                  <a:gd fmla="*/ 3 h 1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1" name="T27"/>
                  <a:gd fmla="*/ 0 h 14" name="T28"/>
                  <a:gd fmla="*/ 21 w 21" name="T29"/>
                  <a:gd fmla="*/ 14 h 1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4" w="21">
                    <a:moveTo>
                      <a:pt x="3" y="1"/>
                    </a:moveTo>
                    <a:lnTo>
                      <a:pt x="11" y="0"/>
                    </a:lnTo>
                    <a:lnTo>
                      <a:pt x="15" y="4"/>
                    </a:lnTo>
                    <a:lnTo>
                      <a:pt x="21" y="5"/>
                    </a:lnTo>
                    <a:lnTo>
                      <a:pt x="19" y="11"/>
                    </a:lnTo>
                    <a:lnTo>
                      <a:pt x="12" y="14"/>
                    </a:lnTo>
                    <a:lnTo>
                      <a:pt x="0" y="12"/>
                    </a:lnTo>
                    <a:lnTo>
                      <a:pt x="0" y="8"/>
                    </a:lnTo>
                    <a:lnTo>
                      <a:pt x="3"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6" name="Freeform 2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90" y="1208"/>
                <a:ext cx="22" cy="14"/>
              </a:xfrm>
              <a:custGeom>
                <a:avLst/>
                <a:gdLst>
                  <a:gd fmla="*/ 9 w 14" name="T0"/>
                  <a:gd fmla="*/ 0 h 9" name="T1"/>
                  <a:gd fmla="*/ 35 w 14" name="T2"/>
                  <a:gd fmla="*/ 12 h 9" name="T3"/>
                  <a:gd fmla="*/ 35 w 14" name="T4"/>
                  <a:gd fmla="*/ 22 h 9" name="T5"/>
                  <a:gd fmla="*/ 25 w 14" name="T6"/>
                  <a:gd fmla="*/ 22 h 9" name="T7"/>
                  <a:gd fmla="*/ 5 w 14" name="T8"/>
                  <a:gd fmla="*/ 12 h 9" name="T9"/>
                  <a:gd fmla="*/ 0 w 14" name="T10"/>
                  <a:gd fmla="*/ 5 h 9" name="T11"/>
                  <a:gd fmla="*/ 9 w 14" name="T12"/>
                  <a:gd fmla="*/ 0 h 9" name="T13"/>
                  <a:gd fmla="*/ 0 60000 65536" name="T14"/>
                  <a:gd fmla="*/ 0 60000 65536" name="T15"/>
                  <a:gd fmla="*/ 0 60000 65536" name="T16"/>
                  <a:gd fmla="*/ 0 60000 65536" name="T17"/>
                  <a:gd fmla="*/ 0 60000 65536" name="T18"/>
                  <a:gd fmla="*/ 0 60000 65536" name="T19"/>
                  <a:gd fmla="*/ 0 60000 65536" name="T20"/>
                  <a:gd fmla="*/ 0 w 14" name="T21"/>
                  <a:gd fmla="*/ 0 h 9" name="T22"/>
                  <a:gd fmla="*/ 14 w 14" name="T23"/>
                  <a:gd fmla="*/ 9 h 9"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9" w="14">
                    <a:moveTo>
                      <a:pt x="4" y="0"/>
                    </a:moveTo>
                    <a:lnTo>
                      <a:pt x="14" y="5"/>
                    </a:lnTo>
                    <a:lnTo>
                      <a:pt x="14" y="9"/>
                    </a:lnTo>
                    <a:lnTo>
                      <a:pt x="10" y="9"/>
                    </a:lnTo>
                    <a:lnTo>
                      <a:pt x="2" y="5"/>
                    </a:lnTo>
                    <a:lnTo>
                      <a:pt x="0" y="2"/>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7" name="Freeform 2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72" y="1746"/>
                <a:ext cx="252" cy="187"/>
              </a:xfrm>
              <a:custGeom>
                <a:avLst/>
                <a:gdLst>
                  <a:gd fmla="*/ 0 w 162" name="T0"/>
                  <a:gd fmla="*/ 148 h 120" name="T1"/>
                  <a:gd fmla="*/ 14 w 162" name="T2"/>
                  <a:gd fmla="*/ 117 h 120" name="T3"/>
                  <a:gd fmla="*/ 47 w 162" name="T4"/>
                  <a:gd fmla="*/ 73 h 120" name="T5"/>
                  <a:gd fmla="*/ 65 w 162" name="T6"/>
                  <a:gd fmla="*/ 14 h 120" name="T7"/>
                  <a:gd fmla="*/ 96 w 162" name="T8"/>
                  <a:gd fmla="*/ 19 h 120" name="T9"/>
                  <a:gd fmla="*/ 123 w 162" name="T10"/>
                  <a:gd fmla="*/ 25 h 120" name="T11"/>
                  <a:gd fmla="*/ 170 w 162" name="T12"/>
                  <a:gd fmla="*/ 34 h 120" name="T13"/>
                  <a:gd fmla="*/ 187 w 162" name="T14"/>
                  <a:gd fmla="*/ 14 h 120" name="T15"/>
                  <a:gd fmla="*/ 226 w 162" name="T16"/>
                  <a:gd fmla="*/ 0 h 120" name="T17"/>
                  <a:gd fmla="*/ 264 w 162" name="T18"/>
                  <a:gd fmla="*/ 44 h 120" name="T19"/>
                  <a:gd fmla="*/ 280 w 162" name="T20"/>
                  <a:gd fmla="*/ 61 h 120" name="T21"/>
                  <a:gd fmla="*/ 327 w 162" name="T22"/>
                  <a:gd fmla="*/ 73 h 120" name="T23"/>
                  <a:gd fmla="*/ 358 w 162" name="T24"/>
                  <a:gd fmla="*/ 90 h 120" name="T25"/>
                  <a:gd fmla="*/ 378 w 162" name="T26"/>
                  <a:gd fmla="*/ 139 h 120" name="T27"/>
                  <a:gd fmla="*/ 366 w 162" name="T28"/>
                  <a:gd fmla="*/ 165 h 120" name="T29"/>
                  <a:gd fmla="*/ 336 w 162" name="T30"/>
                  <a:gd fmla="*/ 209 h 120" name="T31"/>
                  <a:gd fmla="*/ 313 w 162" name="T32"/>
                  <a:gd fmla="*/ 218 h 120" name="T33"/>
                  <a:gd fmla="*/ 283 w 162" name="T34"/>
                  <a:gd fmla="*/ 228 h 120" name="T35"/>
                  <a:gd fmla="*/ 254 w 162" name="T36"/>
                  <a:gd fmla="*/ 238 h 120" name="T37"/>
                  <a:gd fmla="*/ 274 w 162" name="T38"/>
                  <a:gd fmla="*/ 251 h 120" name="T39"/>
                  <a:gd fmla="*/ 297 w 162" name="T40"/>
                  <a:gd fmla="*/ 262 h 120" name="T41"/>
                  <a:gd fmla="*/ 308 w 162" name="T42"/>
                  <a:gd fmla="*/ 273 h 120" name="T43"/>
                  <a:gd fmla="*/ 278 w 162" name="T44"/>
                  <a:gd fmla="*/ 279 h 120" name="T45"/>
                  <a:gd fmla="*/ 247 w 162" name="T46"/>
                  <a:gd fmla="*/ 291 h 120" name="T47"/>
                  <a:gd fmla="*/ 244 w 162" name="T48"/>
                  <a:gd fmla="*/ 266 h 120" name="T49"/>
                  <a:gd fmla="*/ 230 w 162" name="T50"/>
                  <a:gd fmla="*/ 256 h 120" name="T51"/>
                  <a:gd fmla="*/ 247 w 162" name="T52"/>
                  <a:gd fmla="*/ 245 h 120" name="T53"/>
                  <a:gd fmla="*/ 236 w 162" name="T54"/>
                  <a:gd fmla="*/ 234 h 120" name="T55"/>
                  <a:gd fmla="*/ 213 w 162" name="T56"/>
                  <a:gd fmla="*/ 231 h 120" name="T57"/>
                  <a:gd fmla="*/ 199 w 162" name="T58"/>
                  <a:gd fmla="*/ 218 h 120" name="T59"/>
                  <a:gd fmla="*/ 179 w 162" name="T60"/>
                  <a:gd fmla="*/ 228 h 120" name="T61"/>
                  <a:gd fmla="*/ 162 w 162" name="T62"/>
                  <a:gd fmla="*/ 257 h 120" name="T63"/>
                  <a:gd fmla="*/ 149 w 162" name="T64"/>
                  <a:gd fmla="*/ 238 h 120" name="T65"/>
                  <a:gd fmla="*/ 170 w 162" name="T66"/>
                  <a:gd fmla="*/ 223 h 120" name="T67"/>
                  <a:gd fmla="*/ 162 w 162" name="T68"/>
                  <a:gd fmla="*/ 204 h 120" name="T69"/>
                  <a:gd fmla="*/ 143 w 162" name="T70"/>
                  <a:gd fmla="*/ 156 h 120" name="T71"/>
                  <a:gd fmla="*/ 95 w 162" name="T72"/>
                  <a:gd fmla="*/ 165 h 120" name="T73"/>
                  <a:gd fmla="*/ 58 w 162" name="T74"/>
                  <a:gd fmla="*/ 179 h 120" name="T75"/>
                  <a:gd fmla="*/ 19 w 162" name="T76"/>
                  <a:gd fmla="*/ 165 h 120"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162" name="T117"/>
                  <a:gd fmla="*/ 0 h 120" name="T118"/>
                  <a:gd fmla="*/ 162 w 162" name="T119"/>
                  <a:gd fmla="*/ 120 h 120"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120" w="162">
                    <a:moveTo>
                      <a:pt x="8" y="68"/>
                    </a:moveTo>
                    <a:lnTo>
                      <a:pt x="0" y="61"/>
                    </a:lnTo>
                    <a:lnTo>
                      <a:pt x="2" y="52"/>
                    </a:lnTo>
                    <a:lnTo>
                      <a:pt x="6" y="48"/>
                    </a:lnTo>
                    <a:lnTo>
                      <a:pt x="6" y="45"/>
                    </a:lnTo>
                    <a:lnTo>
                      <a:pt x="19" y="30"/>
                    </a:lnTo>
                    <a:lnTo>
                      <a:pt x="18" y="16"/>
                    </a:lnTo>
                    <a:lnTo>
                      <a:pt x="27" y="6"/>
                    </a:lnTo>
                    <a:lnTo>
                      <a:pt x="34" y="5"/>
                    </a:lnTo>
                    <a:lnTo>
                      <a:pt x="40" y="8"/>
                    </a:lnTo>
                    <a:lnTo>
                      <a:pt x="45" y="8"/>
                    </a:lnTo>
                    <a:lnTo>
                      <a:pt x="51" y="10"/>
                    </a:lnTo>
                    <a:lnTo>
                      <a:pt x="55" y="8"/>
                    </a:lnTo>
                    <a:lnTo>
                      <a:pt x="70" y="14"/>
                    </a:lnTo>
                    <a:lnTo>
                      <a:pt x="75" y="12"/>
                    </a:lnTo>
                    <a:lnTo>
                      <a:pt x="77" y="6"/>
                    </a:lnTo>
                    <a:lnTo>
                      <a:pt x="86" y="3"/>
                    </a:lnTo>
                    <a:lnTo>
                      <a:pt x="93" y="0"/>
                    </a:lnTo>
                    <a:lnTo>
                      <a:pt x="105" y="1"/>
                    </a:lnTo>
                    <a:lnTo>
                      <a:pt x="109" y="18"/>
                    </a:lnTo>
                    <a:lnTo>
                      <a:pt x="116" y="19"/>
                    </a:lnTo>
                    <a:lnTo>
                      <a:pt x="116" y="25"/>
                    </a:lnTo>
                    <a:lnTo>
                      <a:pt x="120" y="31"/>
                    </a:lnTo>
                    <a:lnTo>
                      <a:pt x="135" y="30"/>
                    </a:lnTo>
                    <a:lnTo>
                      <a:pt x="143" y="37"/>
                    </a:lnTo>
                    <a:lnTo>
                      <a:pt x="148" y="37"/>
                    </a:lnTo>
                    <a:lnTo>
                      <a:pt x="162" y="50"/>
                    </a:lnTo>
                    <a:lnTo>
                      <a:pt x="156" y="57"/>
                    </a:lnTo>
                    <a:lnTo>
                      <a:pt x="155" y="69"/>
                    </a:lnTo>
                    <a:lnTo>
                      <a:pt x="151" y="68"/>
                    </a:lnTo>
                    <a:lnTo>
                      <a:pt x="144" y="75"/>
                    </a:lnTo>
                    <a:lnTo>
                      <a:pt x="139" y="86"/>
                    </a:lnTo>
                    <a:lnTo>
                      <a:pt x="133" y="86"/>
                    </a:lnTo>
                    <a:lnTo>
                      <a:pt x="129" y="90"/>
                    </a:lnTo>
                    <a:lnTo>
                      <a:pt x="117" y="91"/>
                    </a:lnTo>
                    <a:lnTo>
                      <a:pt x="117" y="94"/>
                    </a:lnTo>
                    <a:lnTo>
                      <a:pt x="115" y="96"/>
                    </a:lnTo>
                    <a:lnTo>
                      <a:pt x="105" y="98"/>
                    </a:lnTo>
                    <a:lnTo>
                      <a:pt x="106" y="100"/>
                    </a:lnTo>
                    <a:lnTo>
                      <a:pt x="113" y="103"/>
                    </a:lnTo>
                    <a:lnTo>
                      <a:pt x="115" y="107"/>
                    </a:lnTo>
                    <a:lnTo>
                      <a:pt x="123" y="108"/>
                    </a:lnTo>
                    <a:lnTo>
                      <a:pt x="127" y="108"/>
                    </a:lnTo>
                    <a:lnTo>
                      <a:pt x="127" y="112"/>
                    </a:lnTo>
                    <a:lnTo>
                      <a:pt x="120" y="113"/>
                    </a:lnTo>
                    <a:lnTo>
                      <a:pt x="115" y="115"/>
                    </a:lnTo>
                    <a:lnTo>
                      <a:pt x="109" y="120"/>
                    </a:lnTo>
                    <a:lnTo>
                      <a:pt x="102" y="120"/>
                    </a:lnTo>
                    <a:lnTo>
                      <a:pt x="101" y="115"/>
                    </a:lnTo>
                    <a:lnTo>
                      <a:pt x="101" y="110"/>
                    </a:lnTo>
                    <a:lnTo>
                      <a:pt x="95" y="108"/>
                    </a:lnTo>
                    <a:lnTo>
                      <a:pt x="95" y="105"/>
                    </a:lnTo>
                    <a:lnTo>
                      <a:pt x="97" y="104"/>
                    </a:lnTo>
                    <a:lnTo>
                      <a:pt x="102" y="101"/>
                    </a:lnTo>
                    <a:lnTo>
                      <a:pt x="102" y="98"/>
                    </a:lnTo>
                    <a:lnTo>
                      <a:pt x="98" y="96"/>
                    </a:lnTo>
                    <a:lnTo>
                      <a:pt x="92" y="96"/>
                    </a:lnTo>
                    <a:lnTo>
                      <a:pt x="88" y="95"/>
                    </a:lnTo>
                    <a:lnTo>
                      <a:pt x="85" y="91"/>
                    </a:lnTo>
                    <a:lnTo>
                      <a:pt x="82" y="90"/>
                    </a:lnTo>
                    <a:lnTo>
                      <a:pt x="79" y="93"/>
                    </a:lnTo>
                    <a:lnTo>
                      <a:pt x="74" y="94"/>
                    </a:lnTo>
                    <a:lnTo>
                      <a:pt x="74" y="99"/>
                    </a:lnTo>
                    <a:lnTo>
                      <a:pt x="67" y="106"/>
                    </a:lnTo>
                    <a:lnTo>
                      <a:pt x="62" y="107"/>
                    </a:lnTo>
                    <a:lnTo>
                      <a:pt x="62" y="98"/>
                    </a:lnTo>
                    <a:lnTo>
                      <a:pt x="66" y="92"/>
                    </a:lnTo>
                    <a:lnTo>
                      <a:pt x="70" y="92"/>
                    </a:lnTo>
                    <a:lnTo>
                      <a:pt x="71" y="88"/>
                    </a:lnTo>
                    <a:lnTo>
                      <a:pt x="67" y="84"/>
                    </a:lnTo>
                    <a:lnTo>
                      <a:pt x="64" y="71"/>
                    </a:lnTo>
                    <a:lnTo>
                      <a:pt x="59" y="64"/>
                    </a:lnTo>
                    <a:lnTo>
                      <a:pt x="45" y="64"/>
                    </a:lnTo>
                    <a:lnTo>
                      <a:pt x="39" y="68"/>
                    </a:lnTo>
                    <a:lnTo>
                      <a:pt x="32" y="72"/>
                    </a:lnTo>
                    <a:lnTo>
                      <a:pt x="24" y="74"/>
                    </a:lnTo>
                    <a:lnTo>
                      <a:pt x="14" y="70"/>
                    </a:lnTo>
                    <a:lnTo>
                      <a:pt x="8" y="6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8" name="Freeform 2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77" y="1940"/>
                <a:ext cx="84" cy="62"/>
              </a:xfrm>
              <a:custGeom>
                <a:avLst/>
                <a:gdLst>
                  <a:gd fmla="*/ 12 w 54" name="T0"/>
                  <a:gd fmla="*/ 96 h 40" name="T1"/>
                  <a:gd fmla="*/ 12 w 54" name="T2"/>
                  <a:gd fmla="*/ 74 h 40" name="T3"/>
                  <a:gd fmla="*/ 3 w 54" name="T4"/>
                  <a:gd fmla="*/ 51 h 40" name="T5"/>
                  <a:gd fmla="*/ 12 w 54" name="T6"/>
                  <a:gd fmla="*/ 31 h 40" name="T7"/>
                  <a:gd fmla="*/ 0 w 54" name="T8"/>
                  <a:gd fmla="*/ 17 h 40" name="T9"/>
                  <a:gd fmla="*/ 8 w 54" name="T10"/>
                  <a:gd fmla="*/ 0 h 40" name="T11"/>
                  <a:gd fmla="*/ 22 w 54" name="T12"/>
                  <a:gd fmla="*/ 9 h 40" name="T13"/>
                  <a:gd fmla="*/ 48 w 54" name="T14"/>
                  <a:gd fmla="*/ 17 h 40" name="T15"/>
                  <a:gd fmla="*/ 73 w 54" name="T16"/>
                  <a:gd fmla="*/ 12 h 40" name="T17"/>
                  <a:gd fmla="*/ 90 w 54" name="T18"/>
                  <a:gd fmla="*/ 0 h 40" name="T19"/>
                  <a:gd fmla="*/ 101 w 54" name="T20"/>
                  <a:gd fmla="*/ 0 h 40" name="T21"/>
                  <a:gd fmla="*/ 131 w 54" name="T22"/>
                  <a:gd fmla="*/ 12 h 40" name="T23"/>
                  <a:gd fmla="*/ 131 w 54" name="T24"/>
                  <a:gd fmla="*/ 26 h 40" name="T25"/>
                  <a:gd fmla="*/ 121 w 54" name="T26"/>
                  <a:gd fmla="*/ 34 h 40" name="T27"/>
                  <a:gd fmla="*/ 118 w 54" name="T28"/>
                  <a:gd fmla="*/ 60 h 40" name="T29"/>
                  <a:gd fmla="*/ 114 w 54" name="T30"/>
                  <a:gd fmla="*/ 74 h 40" name="T31"/>
                  <a:gd fmla="*/ 100 w 54" name="T32"/>
                  <a:gd fmla="*/ 70 h 40" name="T33"/>
                  <a:gd fmla="*/ 84 w 54" name="T34"/>
                  <a:gd fmla="*/ 74 h 40" name="T35"/>
                  <a:gd fmla="*/ 79 w 54" name="T36"/>
                  <a:gd fmla="*/ 93 h 40" name="T37"/>
                  <a:gd fmla="*/ 68 w 54" name="T38"/>
                  <a:gd fmla="*/ 96 h 40" name="T39"/>
                  <a:gd fmla="*/ 56 w 54" name="T40"/>
                  <a:gd fmla="*/ 88 h 40" name="T41"/>
                  <a:gd fmla="*/ 40 w 54" name="T42"/>
                  <a:gd fmla="*/ 87 h 40" name="T43"/>
                  <a:gd fmla="*/ 26 w 54" name="T44"/>
                  <a:gd fmla="*/ 91 h 40" name="T45"/>
                  <a:gd fmla="*/ 12 w 54" name="T46"/>
                  <a:gd fmla="*/ 96 h 40"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54" name="T72"/>
                  <a:gd fmla="*/ 0 h 40" name="T73"/>
                  <a:gd fmla="*/ 54 w 54" name="T74"/>
                  <a:gd fmla="*/ 40 h 40"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40" w="54">
                    <a:moveTo>
                      <a:pt x="5" y="40"/>
                    </a:moveTo>
                    <a:lnTo>
                      <a:pt x="5" y="31"/>
                    </a:lnTo>
                    <a:lnTo>
                      <a:pt x="1" y="21"/>
                    </a:lnTo>
                    <a:lnTo>
                      <a:pt x="5" y="13"/>
                    </a:lnTo>
                    <a:lnTo>
                      <a:pt x="0" y="7"/>
                    </a:lnTo>
                    <a:lnTo>
                      <a:pt x="3" y="0"/>
                    </a:lnTo>
                    <a:lnTo>
                      <a:pt x="9" y="4"/>
                    </a:lnTo>
                    <a:lnTo>
                      <a:pt x="20" y="7"/>
                    </a:lnTo>
                    <a:lnTo>
                      <a:pt x="30" y="5"/>
                    </a:lnTo>
                    <a:lnTo>
                      <a:pt x="37" y="0"/>
                    </a:lnTo>
                    <a:lnTo>
                      <a:pt x="42" y="0"/>
                    </a:lnTo>
                    <a:lnTo>
                      <a:pt x="54" y="5"/>
                    </a:lnTo>
                    <a:lnTo>
                      <a:pt x="54" y="11"/>
                    </a:lnTo>
                    <a:lnTo>
                      <a:pt x="50" y="14"/>
                    </a:lnTo>
                    <a:lnTo>
                      <a:pt x="49" y="25"/>
                    </a:lnTo>
                    <a:lnTo>
                      <a:pt x="47" y="31"/>
                    </a:lnTo>
                    <a:lnTo>
                      <a:pt x="41" y="29"/>
                    </a:lnTo>
                    <a:lnTo>
                      <a:pt x="35" y="31"/>
                    </a:lnTo>
                    <a:lnTo>
                      <a:pt x="33" y="39"/>
                    </a:lnTo>
                    <a:lnTo>
                      <a:pt x="28" y="40"/>
                    </a:lnTo>
                    <a:lnTo>
                      <a:pt x="23" y="37"/>
                    </a:lnTo>
                    <a:lnTo>
                      <a:pt x="17" y="36"/>
                    </a:lnTo>
                    <a:lnTo>
                      <a:pt x="11" y="38"/>
                    </a:lnTo>
                    <a:lnTo>
                      <a:pt x="5" y="4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9" name="Freeform 2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6" y="1852"/>
                <a:ext cx="132" cy="99"/>
              </a:xfrm>
              <a:custGeom>
                <a:avLst/>
                <a:gdLst>
                  <a:gd fmla="*/ 56 w 85" name="T0"/>
                  <a:gd fmla="*/ 136 h 64" name="T1"/>
                  <a:gd fmla="*/ 43 w 85" name="T2"/>
                  <a:gd fmla="*/ 119 h 64" name="T3"/>
                  <a:gd fmla="*/ 14 w 85" name="T4"/>
                  <a:gd fmla="*/ 114 h 64" name="T5"/>
                  <a:gd fmla="*/ 12 w 85" name="T6"/>
                  <a:gd fmla="*/ 88 h 64" name="T7"/>
                  <a:gd fmla="*/ 0 w 85" name="T8"/>
                  <a:gd fmla="*/ 67 h 64" name="T9"/>
                  <a:gd fmla="*/ 19 w 85" name="T10"/>
                  <a:gd fmla="*/ 62 h 64" name="T11"/>
                  <a:gd fmla="*/ 25 w 85" name="T12"/>
                  <a:gd fmla="*/ 34 h 64" name="T13"/>
                  <a:gd fmla="*/ 40 w 85" name="T14"/>
                  <a:gd fmla="*/ 12 h 64" name="T15"/>
                  <a:gd fmla="*/ 61 w 85" name="T16"/>
                  <a:gd fmla="*/ 0 h 64" name="T17"/>
                  <a:gd fmla="*/ 75 w 85" name="T18"/>
                  <a:gd fmla="*/ 5 h 64" name="T19"/>
                  <a:gd fmla="*/ 99 w 85" name="T20"/>
                  <a:gd fmla="*/ 14 h 64" name="T21"/>
                  <a:gd fmla="*/ 118 w 85" name="T22"/>
                  <a:gd fmla="*/ 9 h 64" name="T23"/>
                  <a:gd fmla="*/ 135 w 85" name="T24"/>
                  <a:gd fmla="*/ 0 h 64" name="T25"/>
                  <a:gd fmla="*/ 149 w 85" name="T26"/>
                  <a:gd fmla="*/ 5 h 64" name="T27"/>
                  <a:gd fmla="*/ 162 w 85" name="T28"/>
                  <a:gd fmla="*/ 23 h 64" name="T29"/>
                  <a:gd fmla="*/ 171 w 85" name="T30"/>
                  <a:gd fmla="*/ 65 h 64" name="T31"/>
                  <a:gd fmla="*/ 179 w 85" name="T32"/>
                  <a:gd fmla="*/ 74 h 64" name="T33"/>
                  <a:gd fmla="*/ 179 w 85" name="T34"/>
                  <a:gd fmla="*/ 88 h 64" name="T35"/>
                  <a:gd fmla="*/ 191 w 85" name="T36"/>
                  <a:gd fmla="*/ 93 h 64" name="T37"/>
                  <a:gd fmla="*/ 202 w 85" name="T38"/>
                  <a:gd fmla="*/ 91 h 64" name="T39"/>
                  <a:gd fmla="*/ 205 w 85" name="T40"/>
                  <a:gd fmla="*/ 104 h 64" name="T41"/>
                  <a:gd fmla="*/ 183 w 85" name="T42"/>
                  <a:gd fmla="*/ 127 h 64" name="T43"/>
                  <a:gd fmla="*/ 179 w 85" name="T44"/>
                  <a:gd fmla="*/ 148 h 64" name="T45"/>
                  <a:gd fmla="*/ 149 w 85" name="T46"/>
                  <a:gd fmla="*/ 136 h 64" name="T47"/>
                  <a:gd fmla="*/ 138 w 85" name="T48"/>
                  <a:gd fmla="*/ 136 h 64" name="T49"/>
                  <a:gd fmla="*/ 121 w 85" name="T50"/>
                  <a:gd fmla="*/ 148 h 64" name="T51"/>
                  <a:gd fmla="*/ 96 w 85" name="T52"/>
                  <a:gd fmla="*/ 153 h 64" name="T53"/>
                  <a:gd fmla="*/ 70 w 85" name="T54"/>
                  <a:gd fmla="*/ 145 h 64" name="T55"/>
                  <a:gd fmla="*/ 56 w 85" name="T56"/>
                  <a:gd fmla="*/ 136 h 64"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w 85" name="T87"/>
                  <a:gd fmla="*/ 0 h 64" name="T88"/>
                  <a:gd fmla="*/ 85 w 85" name="T89"/>
                  <a:gd fmla="*/ 64 h 64" name="T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b="T90" l="T87" r="T89" t="T88"/>
                <a:pathLst>
                  <a:path h="64" w="85">
                    <a:moveTo>
                      <a:pt x="23" y="57"/>
                    </a:moveTo>
                    <a:lnTo>
                      <a:pt x="18" y="50"/>
                    </a:lnTo>
                    <a:lnTo>
                      <a:pt x="6" y="48"/>
                    </a:lnTo>
                    <a:lnTo>
                      <a:pt x="5" y="37"/>
                    </a:lnTo>
                    <a:lnTo>
                      <a:pt x="0" y="28"/>
                    </a:lnTo>
                    <a:lnTo>
                      <a:pt x="8" y="26"/>
                    </a:lnTo>
                    <a:lnTo>
                      <a:pt x="10" y="14"/>
                    </a:lnTo>
                    <a:lnTo>
                      <a:pt x="17" y="5"/>
                    </a:lnTo>
                    <a:lnTo>
                      <a:pt x="25" y="0"/>
                    </a:lnTo>
                    <a:lnTo>
                      <a:pt x="31" y="2"/>
                    </a:lnTo>
                    <a:lnTo>
                      <a:pt x="41" y="6"/>
                    </a:lnTo>
                    <a:lnTo>
                      <a:pt x="49" y="4"/>
                    </a:lnTo>
                    <a:lnTo>
                      <a:pt x="56" y="0"/>
                    </a:lnTo>
                    <a:lnTo>
                      <a:pt x="62" y="2"/>
                    </a:lnTo>
                    <a:lnTo>
                      <a:pt x="67" y="10"/>
                    </a:lnTo>
                    <a:lnTo>
                      <a:pt x="71" y="27"/>
                    </a:lnTo>
                    <a:lnTo>
                      <a:pt x="74" y="31"/>
                    </a:lnTo>
                    <a:lnTo>
                      <a:pt x="74" y="37"/>
                    </a:lnTo>
                    <a:lnTo>
                      <a:pt x="79" y="39"/>
                    </a:lnTo>
                    <a:lnTo>
                      <a:pt x="84" y="38"/>
                    </a:lnTo>
                    <a:lnTo>
                      <a:pt x="85" y="43"/>
                    </a:lnTo>
                    <a:lnTo>
                      <a:pt x="76" y="53"/>
                    </a:lnTo>
                    <a:lnTo>
                      <a:pt x="74" y="62"/>
                    </a:lnTo>
                    <a:lnTo>
                      <a:pt x="62" y="57"/>
                    </a:lnTo>
                    <a:lnTo>
                      <a:pt x="57" y="57"/>
                    </a:lnTo>
                    <a:lnTo>
                      <a:pt x="50" y="62"/>
                    </a:lnTo>
                    <a:lnTo>
                      <a:pt x="40" y="64"/>
                    </a:lnTo>
                    <a:lnTo>
                      <a:pt x="29" y="61"/>
                    </a:lnTo>
                    <a:lnTo>
                      <a:pt x="23" y="5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0" name="Freeform 2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31" y="2066"/>
                <a:ext cx="42" cy="28"/>
              </a:xfrm>
              <a:custGeom>
                <a:avLst/>
                <a:gdLst>
                  <a:gd fmla="*/ 65 w 27" name="T0"/>
                  <a:gd fmla="*/ 0 h 18" name="T1"/>
                  <a:gd fmla="*/ 58 w 27" name="T2"/>
                  <a:gd fmla="*/ 17 h 18" name="T3"/>
                  <a:gd fmla="*/ 58 w 27" name="T4"/>
                  <a:gd fmla="*/ 44 h 18" name="T5"/>
                  <a:gd fmla="*/ 30 w 27" name="T6"/>
                  <a:gd fmla="*/ 30 h 18" name="T7"/>
                  <a:gd fmla="*/ 17 w 27" name="T8"/>
                  <a:gd fmla="*/ 19 h 18" name="T9"/>
                  <a:gd fmla="*/ 0 w 27" name="T10"/>
                  <a:gd fmla="*/ 14 h 18" name="T11"/>
                  <a:gd fmla="*/ 0 w 27" name="T12"/>
                  <a:gd fmla="*/ 9 h 18" name="T13"/>
                  <a:gd fmla="*/ 8 w 27" name="T14"/>
                  <a:gd fmla="*/ 3 h 18" name="T15"/>
                  <a:gd fmla="*/ 17 w 27" name="T16"/>
                  <a:gd fmla="*/ 3 h 18" name="T17"/>
                  <a:gd fmla="*/ 26 w 27" name="T18"/>
                  <a:gd fmla="*/ 5 h 18" name="T19"/>
                  <a:gd fmla="*/ 51 w 27" name="T20"/>
                  <a:gd fmla="*/ 5 h 18" name="T21"/>
                  <a:gd fmla="*/ 65 w 27" name="T22"/>
                  <a:gd fmla="*/ 0 h 18"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27" name="T36"/>
                  <a:gd fmla="*/ 0 h 18" name="T37"/>
                  <a:gd fmla="*/ 27 w 27" name="T38"/>
                  <a:gd fmla="*/ 18 h 18"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18" w="27">
                    <a:moveTo>
                      <a:pt x="27" y="0"/>
                    </a:moveTo>
                    <a:lnTo>
                      <a:pt x="24" y="7"/>
                    </a:lnTo>
                    <a:lnTo>
                      <a:pt x="24" y="18"/>
                    </a:lnTo>
                    <a:lnTo>
                      <a:pt x="12" y="12"/>
                    </a:lnTo>
                    <a:lnTo>
                      <a:pt x="7" y="8"/>
                    </a:lnTo>
                    <a:lnTo>
                      <a:pt x="0" y="6"/>
                    </a:lnTo>
                    <a:lnTo>
                      <a:pt x="0" y="4"/>
                    </a:lnTo>
                    <a:lnTo>
                      <a:pt x="3" y="1"/>
                    </a:lnTo>
                    <a:lnTo>
                      <a:pt x="7" y="1"/>
                    </a:lnTo>
                    <a:lnTo>
                      <a:pt x="11" y="2"/>
                    </a:lnTo>
                    <a:lnTo>
                      <a:pt x="21" y="2"/>
                    </a:lnTo>
                    <a:lnTo>
                      <a:pt x="2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1" name="Freeform 2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6" y="2100"/>
                <a:ext cx="8" cy="6"/>
              </a:xfrm>
              <a:custGeom>
                <a:avLst/>
                <a:gdLst>
                  <a:gd fmla="*/ 8 w 5" name="T0"/>
                  <a:gd fmla="*/ 0 h 4" name="T1"/>
                  <a:gd fmla="*/ 13 w 5" name="T2"/>
                  <a:gd fmla="*/ 3 h 4" name="T3"/>
                  <a:gd fmla="*/ 13 w 5" name="T4"/>
                  <a:gd fmla="*/ 9 h 4" name="T5"/>
                  <a:gd fmla="*/ 0 w 5" name="T6"/>
                  <a:gd fmla="*/ 9 h 4" name="T7"/>
                  <a:gd fmla="*/ 0 w 5" name="T8"/>
                  <a:gd fmla="*/ 4 h 4" name="T9"/>
                  <a:gd fmla="*/ 8 w 5" name="T10"/>
                  <a:gd fmla="*/ 0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3" y="0"/>
                    </a:moveTo>
                    <a:lnTo>
                      <a:pt x="5" y="1"/>
                    </a:lnTo>
                    <a:lnTo>
                      <a:pt x="5" y="4"/>
                    </a:lnTo>
                    <a:lnTo>
                      <a:pt x="0" y="4"/>
                    </a:lnTo>
                    <a:lnTo>
                      <a:pt x="0" y="2"/>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2" name="Freeform 2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8" y="1985"/>
                <a:ext cx="39" cy="39"/>
              </a:xfrm>
              <a:custGeom>
                <a:avLst/>
                <a:gdLst>
                  <a:gd fmla="*/ 5 w 25" name="T0"/>
                  <a:gd fmla="*/ 5 h 25" name="T1"/>
                  <a:gd fmla="*/ 19 w 25" name="T2"/>
                  <a:gd fmla="*/ 0 h 25" name="T3"/>
                  <a:gd fmla="*/ 34 w 25" name="T4"/>
                  <a:gd fmla="*/ 5 h 25" name="T5"/>
                  <a:gd fmla="*/ 61 w 25" name="T6"/>
                  <a:gd fmla="*/ 30 h 25" name="T7"/>
                  <a:gd fmla="*/ 58 w 25" name="T8"/>
                  <a:gd fmla="*/ 39 h 25" name="T9"/>
                  <a:gd fmla="*/ 47 w 25" name="T10"/>
                  <a:gd fmla="*/ 39 h 25" name="T11"/>
                  <a:gd fmla="*/ 31 w 25" name="T12"/>
                  <a:gd fmla="*/ 36 h 25" name="T13"/>
                  <a:gd fmla="*/ 30 w 25" name="T14"/>
                  <a:gd fmla="*/ 47 h 25" name="T15"/>
                  <a:gd fmla="*/ 12 w 25" name="T16"/>
                  <a:gd fmla="*/ 48 h 25" name="T17"/>
                  <a:gd fmla="*/ 0 w 25" name="T18"/>
                  <a:gd fmla="*/ 61 h 25" name="T19"/>
                  <a:gd fmla="*/ 0 w 25" name="T20"/>
                  <a:gd fmla="*/ 56 h 25" name="T21"/>
                  <a:gd fmla="*/ 5 w 25" name="T22"/>
                  <a:gd fmla="*/ 48 h 25" name="T23"/>
                  <a:gd fmla="*/ 0 w 25" name="T24"/>
                  <a:gd fmla="*/ 47 h 25" name="T25"/>
                  <a:gd fmla="*/ 9 w 25" name="T26"/>
                  <a:gd fmla="*/ 31 h 25" name="T27"/>
                  <a:gd fmla="*/ 12 w 25" name="T28"/>
                  <a:gd fmla="*/ 17 h 25" name="T29"/>
                  <a:gd fmla="*/ 5 w 25" name="T30"/>
                  <a:gd fmla="*/ 5 h 25"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25" name="T48"/>
                  <a:gd fmla="*/ 0 h 25" name="T49"/>
                  <a:gd fmla="*/ 25 w 25" name="T50"/>
                  <a:gd fmla="*/ 25 h 25"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25" w="25">
                    <a:moveTo>
                      <a:pt x="2" y="2"/>
                    </a:moveTo>
                    <a:lnTo>
                      <a:pt x="8" y="0"/>
                    </a:lnTo>
                    <a:lnTo>
                      <a:pt x="14" y="2"/>
                    </a:lnTo>
                    <a:lnTo>
                      <a:pt x="25" y="12"/>
                    </a:lnTo>
                    <a:lnTo>
                      <a:pt x="24" y="16"/>
                    </a:lnTo>
                    <a:lnTo>
                      <a:pt x="19" y="16"/>
                    </a:lnTo>
                    <a:lnTo>
                      <a:pt x="13" y="15"/>
                    </a:lnTo>
                    <a:lnTo>
                      <a:pt x="12" y="19"/>
                    </a:lnTo>
                    <a:lnTo>
                      <a:pt x="5" y="20"/>
                    </a:lnTo>
                    <a:lnTo>
                      <a:pt x="0" y="25"/>
                    </a:lnTo>
                    <a:lnTo>
                      <a:pt x="0" y="23"/>
                    </a:lnTo>
                    <a:lnTo>
                      <a:pt x="2" y="20"/>
                    </a:lnTo>
                    <a:lnTo>
                      <a:pt x="0" y="19"/>
                    </a:lnTo>
                    <a:lnTo>
                      <a:pt x="4" y="13"/>
                    </a:lnTo>
                    <a:lnTo>
                      <a:pt x="5" y="7"/>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3" name="Freeform 2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2" y="2117"/>
                <a:ext cx="36" cy="13"/>
              </a:xfrm>
              <a:custGeom>
                <a:avLst/>
                <a:gdLst>
                  <a:gd fmla="*/ 0 w 23" name="T0"/>
                  <a:gd fmla="*/ 5 h 8" name="T1"/>
                  <a:gd fmla="*/ 3 w 23" name="T2"/>
                  <a:gd fmla="*/ 0 h 8" name="T3"/>
                  <a:gd fmla="*/ 17 w 23" name="T4"/>
                  <a:gd fmla="*/ 0 h 8" name="T5"/>
                  <a:gd fmla="*/ 22 w 23" name="T6"/>
                  <a:gd fmla="*/ 5 h 8" name="T7"/>
                  <a:gd fmla="*/ 31 w 23" name="T8"/>
                  <a:gd fmla="*/ 5 h 8" name="T9"/>
                  <a:gd fmla="*/ 36 w 23" name="T10"/>
                  <a:gd fmla="*/ 8 h 8" name="T11"/>
                  <a:gd fmla="*/ 42 w 23" name="T12"/>
                  <a:gd fmla="*/ 5 h 8" name="T13"/>
                  <a:gd fmla="*/ 49 w 23" name="T14"/>
                  <a:gd fmla="*/ 5 h 8" name="T15"/>
                  <a:gd fmla="*/ 56 w 23" name="T16"/>
                  <a:gd fmla="*/ 11 h 8" name="T17"/>
                  <a:gd fmla="*/ 56 w 23" name="T18"/>
                  <a:gd fmla="*/ 16 h 8" name="T19"/>
                  <a:gd fmla="*/ 52 w 23" name="T20"/>
                  <a:gd fmla="*/ 18 h 8" name="T21"/>
                  <a:gd fmla="*/ 47 w 23" name="T22"/>
                  <a:gd fmla="*/ 21 h 8" name="T23"/>
                  <a:gd fmla="*/ 30 w 23" name="T24"/>
                  <a:gd fmla="*/ 21 h 8" name="T25"/>
                  <a:gd fmla="*/ 17 w 23" name="T26"/>
                  <a:gd fmla="*/ 13 h 8" name="T27"/>
                  <a:gd fmla="*/ 3 w 23" name="T28"/>
                  <a:gd fmla="*/ 13 h 8" name="T29"/>
                  <a:gd fmla="*/ 0 w 23" name="T30"/>
                  <a:gd fmla="*/ 5 h 8"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23" name="T48"/>
                  <a:gd fmla="*/ 0 h 8" name="T49"/>
                  <a:gd fmla="*/ 23 w 23" name="T50"/>
                  <a:gd fmla="*/ 8 h 8"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8" w="23">
                    <a:moveTo>
                      <a:pt x="0" y="2"/>
                    </a:moveTo>
                    <a:lnTo>
                      <a:pt x="1" y="0"/>
                    </a:lnTo>
                    <a:lnTo>
                      <a:pt x="7" y="0"/>
                    </a:lnTo>
                    <a:lnTo>
                      <a:pt x="9" y="2"/>
                    </a:lnTo>
                    <a:lnTo>
                      <a:pt x="13" y="2"/>
                    </a:lnTo>
                    <a:lnTo>
                      <a:pt x="15" y="3"/>
                    </a:lnTo>
                    <a:lnTo>
                      <a:pt x="17" y="2"/>
                    </a:lnTo>
                    <a:lnTo>
                      <a:pt x="20" y="2"/>
                    </a:lnTo>
                    <a:lnTo>
                      <a:pt x="23" y="4"/>
                    </a:lnTo>
                    <a:lnTo>
                      <a:pt x="23" y="6"/>
                    </a:lnTo>
                    <a:lnTo>
                      <a:pt x="21" y="7"/>
                    </a:lnTo>
                    <a:lnTo>
                      <a:pt x="19" y="8"/>
                    </a:lnTo>
                    <a:lnTo>
                      <a:pt x="12" y="8"/>
                    </a:lnTo>
                    <a:lnTo>
                      <a:pt x="7" y="5"/>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4" name="Freeform 2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6" y="2086"/>
                <a:ext cx="7" cy="5"/>
              </a:xfrm>
              <a:custGeom>
                <a:avLst/>
                <a:gdLst>
                  <a:gd fmla="*/ 0 w 5" name="T0"/>
                  <a:gd fmla="*/ 3 h 3" name="T1"/>
                  <a:gd fmla="*/ 4 w 5" name="T2"/>
                  <a:gd fmla="*/ 0 h 3" name="T3"/>
                  <a:gd fmla="*/ 8 w 5" name="T4"/>
                  <a:gd fmla="*/ 0 h 3" name="T5"/>
                  <a:gd fmla="*/ 10 w 5" name="T6"/>
                  <a:gd fmla="*/ 5 h 3" name="T7"/>
                  <a:gd fmla="*/ 4 w 5" name="T8"/>
                  <a:gd fmla="*/ 8 h 3" name="T9"/>
                  <a:gd fmla="*/ 0 w 5" name="T10"/>
                  <a:gd fmla="*/ 3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1"/>
                    </a:moveTo>
                    <a:lnTo>
                      <a:pt x="2" y="0"/>
                    </a:lnTo>
                    <a:lnTo>
                      <a:pt x="4" y="0"/>
                    </a:lnTo>
                    <a:lnTo>
                      <a:pt x="5" y="2"/>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5" name="Freeform 2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41" y="2112"/>
                <a:ext cx="6" cy="7"/>
              </a:xfrm>
              <a:custGeom>
                <a:avLst/>
                <a:gdLst>
                  <a:gd fmla="*/ 0 w 4" name="T0"/>
                  <a:gd fmla="*/ 4 h 4" name="T1"/>
                  <a:gd fmla="*/ 4 w 4" name="T2"/>
                  <a:gd fmla="*/ 0 h 4" name="T3"/>
                  <a:gd fmla="*/ 6 w 4" name="T4"/>
                  <a:gd fmla="*/ 4 h 4" name="T5"/>
                  <a:gd fmla="*/ 9 w 4" name="T6"/>
                  <a:gd fmla="*/ 9 h 4" name="T7"/>
                  <a:gd fmla="*/ 3 w 4" name="T8"/>
                  <a:gd fmla="*/ 12 h 4" name="T9"/>
                  <a:gd fmla="*/ 0 w 4" name="T10"/>
                  <a:gd fmla="*/ 4 h 4" name="T11"/>
                  <a:gd fmla="*/ 0 60000 65536" name="T12"/>
                  <a:gd fmla="*/ 0 60000 65536" name="T13"/>
                  <a:gd fmla="*/ 0 60000 65536" name="T14"/>
                  <a:gd fmla="*/ 0 60000 65536" name="T15"/>
                  <a:gd fmla="*/ 0 60000 65536" name="T16"/>
                  <a:gd fmla="*/ 0 60000 65536" name="T17"/>
                  <a:gd fmla="*/ 0 w 4" name="T18"/>
                  <a:gd fmla="*/ 0 h 4" name="T19"/>
                  <a:gd fmla="*/ 4 w 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4">
                    <a:moveTo>
                      <a:pt x="0" y="1"/>
                    </a:moveTo>
                    <a:lnTo>
                      <a:pt x="2" y="0"/>
                    </a:lnTo>
                    <a:lnTo>
                      <a:pt x="3" y="1"/>
                    </a:lnTo>
                    <a:lnTo>
                      <a:pt x="4" y="3"/>
                    </a:lnTo>
                    <a:lnTo>
                      <a:pt x="1"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6" name="Freeform 2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72" y="1968"/>
                <a:ext cx="6" cy="5"/>
              </a:xfrm>
              <a:custGeom>
                <a:avLst/>
                <a:gdLst>
                  <a:gd fmla="*/ 0 w 4" name="T0"/>
                  <a:gd fmla="*/ 5 h 3" name="T1"/>
                  <a:gd fmla="*/ 3 w 4" name="T2"/>
                  <a:gd fmla="*/ 3 h 3" name="T3"/>
                  <a:gd fmla="*/ 6 w 4" name="T4"/>
                  <a:gd fmla="*/ 0 h 3" name="T5"/>
                  <a:gd fmla="*/ 9 w 4" name="T6"/>
                  <a:gd fmla="*/ 3 h 3" name="T7"/>
                  <a:gd fmla="*/ 6 w 4" name="T8"/>
                  <a:gd fmla="*/ 8 h 3" name="T9"/>
                  <a:gd fmla="*/ 0 w 4" name="T10"/>
                  <a:gd fmla="*/ 5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0" y="2"/>
                    </a:moveTo>
                    <a:lnTo>
                      <a:pt x="1" y="1"/>
                    </a:lnTo>
                    <a:lnTo>
                      <a:pt x="3" y="0"/>
                    </a:lnTo>
                    <a:lnTo>
                      <a:pt x="4" y="1"/>
                    </a:lnTo>
                    <a:lnTo>
                      <a:pt x="3"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7" name="Freeform 2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0" y="1886"/>
                <a:ext cx="79" cy="92"/>
              </a:xfrm>
              <a:custGeom>
                <a:avLst/>
                <a:gdLst>
                  <a:gd fmla="*/ 104 w 51" name="T0"/>
                  <a:gd fmla="*/ 143 h 59" name="T1"/>
                  <a:gd fmla="*/ 88 w 51" name="T2"/>
                  <a:gd fmla="*/ 139 h 59" name="T3"/>
                  <a:gd fmla="*/ 84 w 51" name="T4"/>
                  <a:gd fmla="*/ 126 h 59" name="T5"/>
                  <a:gd fmla="*/ 65 w 51" name="T6"/>
                  <a:gd fmla="*/ 114 h 59" name="T7"/>
                  <a:gd fmla="*/ 48 w 51" name="T8"/>
                  <a:gd fmla="*/ 101 h 59" name="T9"/>
                  <a:gd fmla="*/ 36 w 51" name="T10"/>
                  <a:gd fmla="*/ 87 h 59" name="T11"/>
                  <a:gd fmla="*/ 34 w 51" name="T12"/>
                  <a:gd fmla="*/ 75 h 59" name="T13"/>
                  <a:gd fmla="*/ 26 w 51" name="T14"/>
                  <a:gd fmla="*/ 69 h 59" name="T15"/>
                  <a:gd fmla="*/ 19 w 51" name="T16"/>
                  <a:gd fmla="*/ 53 h 59" name="T17"/>
                  <a:gd fmla="*/ 12 w 51" name="T18"/>
                  <a:gd fmla="*/ 58 h 59" name="T19"/>
                  <a:gd fmla="*/ 8 w 51" name="T20"/>
                  <a:gd fmla="*/ 69 h 59" name="T21"/>
                  <a:gd fmla="*/ 0 w 51" name="T22"/>
                  <a:gd fmla="*/ 51 h 59" name="T23"/>
                  <a:gd fmla="*/ 5 w 51" name="T24"/>
                  <a:gd fmla="*/ 42 h 59" name="T25"/>
                  <a:gd fmla="*/ 8 w 51" name="T26"/>
                  <a:gd fmla="*/ 34 h 59" name="T27"/>
                  <a:gd fmla="*/ 43 w 51" name="T28"/>
                  <a:gd fmla="*/ 31 h 59" name="T29"/>
                  <a:gd fmla="*/ 53 w 51" name="T30"/>
                  <a:gd fmla="*/ 14 h 59" name="T31"/>
                  <a:gd fmla="*/ 53 w 51" name="T32"/>
                  <a:gd fmla="*/ 5 h 59" name="T33"/>
                  <a:gd fmla="*/ 62 w 51" name="T34"/>
                  <a:gd fmla="*/ 0 h 59" name="T35"/>
                  <a:gd fmla="*/ 74 w 51" name="T36"/>
                  <a:gd fmla="*/ 3 h 59" name="T37"/>
                  <a:gd fmla="*/ 84 w 51" name="T38"/>
                  <a:gd fmla="*/ 25 h 59" name="T39"/>
                  <a:gd fmla="*/ 115 w 51" name="T40"/>
                  <a:gd fmla="*/ 30 h 59" name="T41"/>
                  <a:gd fmla="*/ 122 w 51" name="T42"/>
                  <a:gd fmla="*/ 53 h 59" name="T43"/>
                  <a:gd fmla="*/ 93 w 51" name="T44"/>
                  <a:gd fmla="*/ 56 h 59" name="T45"/>
                  <a:gd fmla="*/ 77 w 51" name="T46"/>
                  <a:gd fmla="*/ 44 h 59" name="T47"/>
                  <a:gd fmla="*/ 67 w 51" name="T48"/>
                  <a:gd fmla="*/ 48 h 59" name="T49"/>
                  <a:gd fmla="*/ 65 w 51" name="T50"/>
                  <a:gd fmla="*/ 61 h 59" name="T51"/>
                  <a:gd fmla="*/ 57 w 51" name="T52"/>
                  <a:gd fmla="*/ 58 h 59" name="T53"/>
                  <a:gd fmla="*/ 51 w 51" name="T54"/>
                  <a:gd fmla="*/ 64 h 59" name="T55"/>
                  <a:gd fmla="*/ 56 w 51" name="T56"/>
                  <a:gd fmla="*/ 86 h 59" name="T57"/>
                  <a:gd fmla="*/ 71 w 51" name="T58"/>
                  <a:gd fmla="*/ 101 h 59" name="T59"/>
                  <a:gd fmla="*/ 91 w 51" name="T60"/>
                  <a:gd fmla="*/ 122 h 59" name="T61"/>
                  <a:gd fmla="*/ 93 w 51" name="T62"/>
                  <a:gd fmla="*/ 134 h 59" name="T63"/>
                  <a:gd fmla="*/ 104 w 51" name="T64"/>
                  <a:gd fmla="*/ 139 h 59" name="T65"/>
                  <a:gd fmla="*/ 104 w 51" name="T66"/>
                  <a:gd fmla="*/ 143 h 59"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w 51" name="T102"/>
                  <a:gd fmla="*/ 0 h 59" name="T103"/>
                  <a:gd fmla="*/ 51 w 51" name="T104"/>
                  <a:gd fmla="*/ 59 h 59" name="T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b="T105" l="T102" r="T104" t="T103"/>
                <a:pathLst>
                  <a:path h="59" w="51">
                    <a:moveTo>
                      <a:pt x="43" y="59"/>
                    </a:moveTo>
                    <a:lnTo>
                      <a:pt x="37" y="57"/>
                    </a:lnTo>
                    <a:lnTo>
                      <a:pt x="35" y="52"/>
                    </a:lnTo>
                    <a:lnTo>
                      <a:pt x="27" y="47"/>
                    </a:lnTo>
                    <a:lnTo>
                      <a:pt x="20" y="42"/>
                    </a:lnTo>
                    <a:lnTo>
                      <a:pt x="15" y="36"/>
                    </a:lnTo>
                    <a:lnTo>
                      <a:pt x="14" y="31"/>
                    </a:lnTo>
                    <a:lnTo>
                      <a:pt x="11" y="28"/>
                    </a:lnTo>
                    <a:lnTo>
                      <a:pt x="8" y="22"/>
                    </a:lnTo>
                    <a:lnTo>
                      <a:pt x="5" y="24"/>
                    </a:lnTo>
                    <a:lnTo>
                      <a:pt x="3" y="28"/>
                    </a:lnTo>
                    <a:lnTo>
                      <a:pt x="0" y="21"/>
                    </a:lnTo>
                    <a:lnTo>
                      <a:pt x="2" y="17"/>
                    </a:lnTo>
                    <a:lnTo>
                      <a:pt x="3" y="14"/>
                    </a:lnTo>
                    <a:lnTo>
                      <a:pt x="18" y="13"/>
                    </a:lnTo>
                    <a:lnTo>
                      <a:pt x="22" y="6"/>
                    </a:lnTo>
                    <a:lnTo>
                      <a:pt x="22" y="2"/>
                    </a:lnTo>
                    <a:lnTo>
                      <a:pt x="26" y="0"/>
                    </a:lnTo>
                    <a:lnTo>
                      <a:pt x="31" y="1"/>
                    </a:lnTo>
                    <a:lnTo>
                      <a:pt x="35" y="10"/>
                    </a:lnTo>
                    <a:lnTo>
                      <a:pt x="48" y="12"/>
                    </a:lnTo>
                    <a:lnTo>
                      <a:pt x="51" y="22"/>
                    </a:lnTo>
                    <a:lnTo>
                      <a:pt x="39" y="23"/>
                    </a:lnTo>
                    <a:lnTo>
                      <a:pt x="32" y="18"/>
                    </a:lnTo>
                    <a:lnTo>
                      <a:pt x="28" y="20"/>
                    </a:lnTo>
                    <a:lnTo>
                      <a:pt x="27" y="25"/>
                    </a:lnTo>
                    <a:lnTo>
                      <a:pt x="24" y="24"/>
                    </a:lnTo>
                    <a:lnTo>
                      <a:pt x="21" y="26"/>
                    </a:lnTo>
                    <a:lnTo>
                      <a:pt x="23" y="35"/>
                    </a:lnTo>
                    <a:lnTo>
                      <a:pt x="30" y="42"/>
                    </a:lnTo>
                    <a:lnTo>
                      <a:pt x="38" y="50"/>
                    </a:lnTo>
                    <a:lnTo>
                      <a:pt x="39" y="55"/>
                    </a:lnTo>
                    <a:lnTo>
                      <a:pt x="43" y="57"/>
                    </a:lnTo>
                    <a:lnTo>
                      <a:pt x="43" y="5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8" name="Freeform 2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82" y="1914"/>
                <a:ext cx="50" cy="60"/>
              </a:xfrm>
              <a:custGeom>
                <a:avLst/>
                <a:gdLst>
                  <a:gd fmla="*/ 53 w 32" name="T0"/>
                  <a:gd fmla="*/ 92 h 39" name="T1"/>
                  <a:gd fmla="*/ 44 w 32" name="T2"/>
                  <a:gd fmla="*/ 88 h 39" name="T3"/>
                  <a:gd fmla="*/ 42 w 32" name="T4"/>
                  <a:gd fmla="*/ 75 h 39" name="T5"/>
                  <a:gd fmla="*/ 22 w 32" name="T6"/>
                  <a:gd fmla="*/ 57 h 39" name="T7"/>
                  <a:gd fmla="*/ 5 w 32" name="T8"/>
                  <a:gd fmla="*/ 40 h 39" name="T9"/>
                  <a:gd fmla="*/ 0 w 32" name="T10"/>
                  <a:gd fmla="*/ 18 h 39" name="T11"/>
                  <a:gd fmla="*/ 8 w 32" name="T12"/>
                  <a:gd fmla="*/ 14 h 39" name="T13"/>
                  <a:gd fmla="*/ 14 w 32" name="T14"/>
                  <a:gd fmla="*/ 17 h 39" name="T15"/>
                  <a:gd fmla="*/ 17 w 32" name="T16"/>
                  <a:gd fmla="*/ 5 h 39" name="T17"/>
                  <a:gd fmla="*/ 27 w 32" name="T18"/>
                  <a:gd fmla="*/ 0 h 39" name="T19"/>
                  <a:gd fmla="*/ 44 w 32" name="T20"/>
                  <a:gd fmla="*/ 12 h 39" name="T21"/>
                  <a:gd fmla="*/ 73 w 32" name="T22"/>
                  <a:gd fmla="*/ 9 h 39" name="T23"/>
                  <a:gd fmla="*/ 78 w 32" name="T24"/>
                  <a:gd fmla="*/ 28 h 39" name="T25"/>
                  <a:gd fmla="*/ 78 w 32" name="T26"/>
                  <a:gd fmla="*/ 58 h 39" name="T27"/>
                  <a:gd fmla="*/ 61 w 32" name="T28"/>
                  <a:gd fmla="*/ 83 h 39" name="T29"/>
                  <a:gd fmla="*/ 53 w 32" name="T30"/>
                  <a:gd fmla="*/ 92 h 39"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32" name="T48"/>
                  <a:gd fmla="*/ 0 h 39" name="T49"/>
                  <a:gd fmla="*/ 32 w 32" name="T50"/>
                  <a:gd fmla="*/ 39 h 39"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39" w="32">
                    <a:moveTo>
                      <a:pt x="22" y="39"/>
                    </a:moveTo>
                    <a:lnTo>
                      <a:pt x="18" y="37"/>
                    </a:lnTo>
                    <a:lnTo>
                      <a:pt x="17" y="32"/>
                    </a:lnTo>
                    <a:lnTo>
                      <a:pt x="9" y="24"/>
                    </a:lnTo>
                    <a:lnTo>
                      <a:pt x="2" y="17"/>
                    </a:lnTo>
                    <a:lnTo>
                      <a:pt x="0" y="8"/>
                    </a:lnTo>
                    <a:lnTo>
                      <a:pt x="3" y="6"/>
                    </a:lnTo>
                    <a:lnTo>
                      <a:pt x="6" y="7"/>
                    </a:lnTo>
                    <a:lnTo>
                      <a:pt x="7" y="2"/>
                    </a:lnTo>
                    <a:lnTo>
                      <a:pt x="11" y="0"/>
                    </a:lnTo>
                    <a:lnTo>
                      <a:pt x="18" y="5"/>
                    </a:lnTo>
                    <a:lnTo>
                      <a:pt x="30" y="4"/>
                    </a:lnTo>
                    <a:lnTo>
                      <a:pt x="32" y="12"/>
                    </a:lnTo>
                    <a:lnTo>
                      <a:pt x="32" y="25"/>
                    </a:lnTo>
                    <a:lnTo>
                      <a:pt x="25" y="35"/>
                    </a:lnTo>
                    <a:lnTo>
                      <a:pt x="22" y="3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99" name="Freeform 2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7" y="1894"/>
                <a:ext cx="68" cy="94"/>
              </a:xfrm>
              <a:custGeom>
                <a:avLst/>
                <a:gdLst>
                  <a:gd fmla="*/ 45 w 44" name="T0"/>
                  <a:gd fmla="*/ 3 h 61" name="T1"/>
                  <a:gd fmla="*/ 57 w 44" name="T2"/>
                  <a:gd fmla="*/ 23 h 61" name="T3"/>
                  <a:gd fmla="*/ 60 w 44" name="T4"/>
                  <a:gd fmla="*/ 49 h 61" name="T5"/>
                  <a:gd fmla="*/ 88 w 44" name="T6"/>
                  <a:gd fmla="*/ 54 h 61" name="T7"/>
                  <a:gd fmla="*/ 100 w 44" name="T8"/>
                  <a:gd fmla="*/ 71 h 61" name="T9"/>
                  <a:gd fmla="*/ 93 w 44" name="T10"/>
                  <a:gd fmla="*/ 88 h 61" name="T11"/>
                  <a:gd fmla="*/ 105 w 44" name="T12"/>
                  <a:gd fmla="*/ 102 h 61" name="T13"/>
                  <a:gd fmla="*/ 96 w 44" name="T14"/>
                  <a:gd fmla="*/ 122 h 61" name="T15"/>
                  <a:gd fmla="*/ 74 w 44" name="T16"/>
                  <a:gd fmla="*/ 131 h 61" name="T17"/>
                  <a:gd fmla="*/ 56 w 44" name="T18"/>
                  <a:gd fmla="*/ 145 h 61" name="T19"/>
                  <a:gd fmla="*/ 48 w 44" name="T20"/>
                  <a:gd fmla="*/ 126 h 61" name="T21"/>
                  <a:gd fmla="*/ 34 w 44" name="T22"/>
                  <a:gd fmla="*/ 122 h 61" name="T23"/>
                  <a:gd fmla="*/ 23 w 44" name="T24"/>
                  <a:gd fmla="*/ 128 h 61" name="T25"/>
                  <a:gd fmla="*/ 19 w 44" name="T26"/>
                  <a:gd fmla="*/ 142 h 61" name="T27"/>
                  <a:gd fmla="*/ 0 w 44" name="T28"/>
                  <a:gd fmla="*/ 128 h 61" name="T29"/>
                  <a:gd fmla="*/ 0 w 44" name="T30"/>
                  <a:gd fmla="*/ 123 h 61" name="T31"/>
                  <a:gd fmla="*/ 8 w 44" name="T32"/>
                  <a:gd fmla="*/ 114 h 61" name="T33"/>
                  <a:gd fmla="*/ 23 w 44" name="T34"/>
                  <a:gd fmla="*/ 91 h 61" name="T35"/>
                  <a:gd fmla="*/ 23 w 44" name="T36"/>
                  <a:gd fmla="*/ 60 h 61" name="T37"/>
                  <a:gd fmla="*/ 19 w 44" name="T38"/>
                  <a:gd fmla="*/ 40 h 61" name="T39"/>
                  <a:gd fmla="*/ 12 w 44" name="T40"/>
                  <a:gd fmla="*/ 17 h 61" name="T41"/>
                  <a:gd fmla="*/ 14 w 44" name="T42"/>
                  <a:gd fmla="*/ 9 h 61" name="T43"/>
                  <a:gd fmla="*/ 40 w 44" name="T44"/>
                  <a:gd fmla="*/ 0 h 61" name="T45"/>
                  <a:gd fmla="*/ 45 w 44" name="T46"/>
                  <a:gd fmla="*/ 3 h 61"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44" name="T72"/>
                  <a:gd fmla="*/ 0 h 61" name="T73"/>
                  <a:gd fmla="*/ 44 w 44" name="T74"/>
                  <a:gd fmla="*/ 61 h 61"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61" w="44">
                    <a:moveTo>
                      <a:pt x="19" y="1"/>
                    </a:moveTo>
                    <a:lnTo>
                      <a:pt x="24" y="10"/>
                    </a:lnTo>
                    <a:lnTo>
                      <a:pt x="25" y="21"/>
                    </a:lnTo>
                    <a:lnTo>
                      <a:pt x="37" y="23"/>
                    </a:lnTo>
                    <a:lnTo>
                      <a:pt x="42" y="30"/>
                    </a:lnTo>
                    <a:lnTo>
                      <a:pt x="39" y="37"/>
                    </a:lnTo>
                    <a:lnTo>
                      <a:pt x="44" y="43"/>
                    </a:lnTo>
                    <a:lnTo>
                      <a:pt x="40" y="51"/>
                    </a:lnTo>
                    <a:lnTo>
                      <a:pt x="31" y="55"/>
                    </a:lnTo>
                    <a:lnTo>
                      <a:pt x="23" y="61"/>
                    </a:lnTo>
                    <a:lnTo>
                      <a:pt x="20" y="53"/>
                    </a:lnTo>
                    <a:lnTo>
                      <a:pt x="14" y="51"/>
                    </a:lnTo>
                    <a:lnTo>
                      <a:pt x="10" y="54"/>
                    </a:lnTo>
                    <a:lnTo>
                      <a:pt x="8" y="60"/>
                    </a:lnTo>
                    <a:lnTo>
                      <a:pt x="0" y="54"/>
                    </a:lnTo>
                    <a:lnTo>
                      <a:pt x="0" y="52"/>
                    </a:lnTo>
                    <a:lnTo>
                      <a:pt x="3" y="48"/>
                    </a:lnTo>
                    <a:lnTo>
                      <a:pt x="10" y="38"/>
                    </a:lnTo>
                    <a:lnTo>
                      <a:pt x="10" y="25"/>
                    </a:lnTo>
                    <a:lnTo>
                      <a:pt x="8" y="17"/>
                    </a:lnTo>
                    <a:lnTo>
                      <a:pt x="5" y="7"/>
                    </a:lnTo>
                    <a:lnTo>
                      <a:pt x="6" y="4"/>
                    </a:lnTo>
                    <a:lnTo>
                      <a:pt x="17" y="0"/>
                    </a:lnTo>
                    <a:lnTo>
                      <a:pt x="19"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0" name="Freeform 2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9" y="1973"/>
                <a:ext cx="36" cy="37"/>
              </a:xfrm>
              <a:custGeom>
                <a:avLst/>
                <a:gdLst>
                  <a:gd fmla="*/ 5 w 23" name="T0"/>
                  <a:gd fmla="*/ 23 h 24" name="T1"/>
                  <a:gd fmla="*/ 25 w 23" name="T2"/>
                  <a:gd fmla="*/ 9 h 24" name="T3"/>
                  <a:gd fmla="*/ 47 w 23" name="T4"/>
                  <a:gd fmla="*/ 0 h 24" name="T5"/>
                  <a:gd fmla="*/ 56 w 23" name="T6"/>
                  <a:gd fmla="*/ 23 h 24" name="T7"/>
                  <a:gd fmla="*/ 56 w 23" name="T8"/>
                  <a:gd fmla="*/ 45 h 24" name="T9"/>
                  <a:gd fmla="*/ 47 w 23" name="T10"/>
                  <a:gd fmla="*/ 45 h 24" name="T11"/>
                  <a:gd fmla="*/ 36 w 23" name="T12"/>
                  <a:gd fmla="*/ 57 h 24" name="T13"/>
                  <a:gd fmla="*/ 9 w 23" name="T14"/>
                  <a:gd fmla="*/ 57 h 24" name="T15"/>
                  <a:gd fmla="*/ 0 w 23" name="T16"/>
                  <a:gd fmla="*/ 40 h 24" name="T17"/>
                  <a:gd fmla="*/ 5 w 23" name="T18"/>
                  <a:gd fmla="*/ 23 h 24"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3" name="T30"/>
                  <a:gd fmla="*/ 0 h 24" name="T31"/>
                  <a:gd fmla="*/ 23 w 23" name="T32"/>
                  <a:gd fmla="*/ 24 h 24"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24" w="23">
                    <a:moveTo>
                      <a:pt x="2" y="10"/>
                    </a:moveTo>
                    <a:lnTo>
                      <a:pt x="10" y="4"/>
                    </a:lnTo>
                    <a:lnTo>
                      <a:pt x="19" y="0"/>
                    </a:lnTo>
                    <a:lnTo>
                      <a:pt x="23" y="10"/>
                    </a:lnTo>
                    <a:lnTo>
                      <a:pt x="23" y="19"/>
                    </a:lnTo>
                    <a:lnTo>
                      <a:pt x="19" y="19"/>
                    </a:lnTo>
                    <a:lnTo>
                      <a:pt x="15" y="24"/>
                    </a:lnTo>
                    <a:lnTo>
                      <a:pt x="4" y="24"/>
                    </a:lnTo>
                    <a:lnTo>
                      <a:pt x="0" y="17"/>
                    </a:lnTo>
                    <a:lnTo>
                      <a:pt x="2"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1" name="Freeform 2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79" y="1964"/>
                <a:ext cx="10" cy="34"/>
              </a:xfrm>
              <a:custGeom>
                <a:avLst/>
                <a:gdLst>
                  <a:gd fmla="*/ 13 w 7" name="T0"/>
                  <a:gd fmla="*/ 0 h 22" name="T1"/>
                  <a:gd fmla="*/ 13 w 7" name="T2"/>
                  <a:gd fmla="*/ 9 h 22" name="T3"/>
                  <a:gd fmla="*/ 14 w 7" name="T4"/>
                  <a:gd fmla="*/ 19 h 22" name="T5"/>
                  <a:gd fmla="*/ 10 w 7" name="T6"/>
                  <a:gd fmla="*/ 48 h 22" name="T7"/>
                  <a:gd fmla="*/ 4 w 7" name="T8"/>
                  <a:gd fmla="*/ 53 h 22" name="T9"/>
                  <a:gd fmla="*/ 0 w 7" name="T10"/>
                  <a:gd fmla="*/ 45 h 22" name="T11"/>
                  <a:gd fmla="*/ 0 w 7" name="T12"/>
                  <a:gd fmla="*/ 23 h 22" name="T13"/>
                  <a:gd fmla="*/ 1 w 7" name="T14"/>
                  <a:gd fmla="*/ 17 h 22" name="T15"/>
                  <a:gd fmla="*/ 10 w 7" name="T16"/>
                  <a:gd fmla="*/ 9 h 22" name="T17"/>
                  <a:gd fmla="*/ 10 w 7" name="T18"/>
                  <a:gd fmla="*/ 0 h 22" name="T19"/>
                  <a:gd fmla="*/ 13 w 7" name="T20"/>
                  <a:gd fmla="*/ 0 h 22"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7" name="T33"/>
                  <a:gd fmla="*/ 0 h 22" name="T34"/>
                  <a:gd fmla="*/ 7 w 7" name="T35"/>
                  <a:gd fmla="*/ 22 h 22"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22" w="7">
                    <a:moveTo>
                      <a:pt x="6" y="0"/>
                    </a:moveTo>
                    <a:lnTo>
                      <a:pt x="6" y="4"/>
                    </a:lnTo>
                    <a:lnTo>
                      <a:pt x="7" y="8"/>
                    </a:lnTo>
                    <a:lnTo>
                      <a:pt x="5" y="20"/>
                    </a:lnTo>
                    <a:lnTo>
                      <a:pt x="2" y="22"/>
                    </a:lnTo>
                    <a:lnTo>
                      <a:pt x="0" y="19"/>
                    </a:lnTo>
                    <a:lnTo>
                      <a:pt x="0" y="10"/>
                    </a:lnTo>
                    <a:lnTo>
                      <a:pt x="1" y="7"/>
                    </a:lnTo>
                    <a:lnTo>
                      <a:pt x="5" y="4"/>
                    </a:lnTo>
                    <a:lnTo>
                      <a:pt x="5" y="0"/>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2" name="Freeform 2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75" y="2049"/>
                <a:ext cx="7" cy="6"/>
              </a:xfrm>
              <a:custGeom>
                <a:avLst/>
                <a:gdLst>
                  <a:gd fmla="*/ 0 w 5" name="T0"/>
                  <a:gd fmla="*/ 9 h 4" name="T1"/>
                  <a:gd fmla="*/ 0 w 5" name="T2"/>
                  <a:gd fmla="*/ 6 h 4" name="T3"/>
                  <a:gd fmla="*/ 6 w 5" name="T4"/>
                  <a:gd fmla="*/ 0 h 4" name="T5"/>
                  <a:gd fmla="*/ 10 w 5" name="T6"/>
                  <a:gd fmla="*/ 0 h 4" name="T7"/>
                  <a:gd fmla="*/ 6 w 5" name="T8"/>
                  <a:gd fmla="*/ 6 h 4" name="T9"/>
                  <a:gd fmla="*/ 0 w 5" name="T10"/>
                  <a:gd fmla="*/ 9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4"/>
                    </a:moveTo>
                    <a:lnTo>
                      <a:pt x="0" y="3"/>
                    </a:lnTo>
                    <a:lnTo>
                      <a:pt x="3" y="0"/>
                    </a:lnTo>
                    <a:lnTo>
                      <a:pt x="5" y="0"/>
                    </a:lnTo>
                    <a:lnTo>
                      <a:pt x="3" y="3"/>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3" name="Freeform 2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90" y="2038"/>
                <a:ext cx="13" cy="11"/>
              </a:xfrm>
              <a:custGeom>
                <a:avLst/>
                <a:gdLst>
                  <a:gd fmla="*/ 0 w 8" name="T0"/>
                  <a:gd fmla="*/ 13 h 7" name="T1"/>
                  <a:gd fmla="*/ 0 w 8" name="T2"/>
                  <a:gd fmla="*/ 0 h 7" name="T3"/>
                  <a:gd fmla="*/ 16 w 8" name="T4"/>
                  <a:gd fmla="*/ 0 h 7" name="T5"/>
                  <a:gd fmla="*/ 21 w 8" name="T6"/>
                  <a:gd fmla="*/ 5 h 7" name="T7"/>
                  <a:gd fmla="*/ 18 w 8" name="T8"/>
                  <a:gd fmla="*/ 13 h 7" name="T9"/>
                  <a:gd fmla="*/ 5 w 8" name="T10"/>
                  <a:gd fmla="*/ 17 h 7" name="T11"/>
                  <a:gd fmla="*/ 0 w 8" name="T12"/>
                  <a:gd fmla="*/ 13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0" y="5"/>
                    </a:moveTo>
                    <a:lnTo>
                      <a:pt x="0" y="0"/>
                    </a:lnTo>
                    <a:lnTo>
                      <a:pt x="6" y="0"/>
                    </a:lnTo>
                    <a:lnTo>
                      <a:pt x="8" y="2"/>
                    </a:lnTo>
                    <a:lnTo>
                      <a:pt x="7" y="5"/>
                    </a:lnTo>
                    <a:lnTo>
                      <a:pt x="2" y="7"/>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4" name="Freeform 2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07" y="2029"/>
                <a:ext cx="8" cy="6"/>
              </a:xfrm>
              <a:custGeom>
                <a:avLst/>
                <a:gdLst>
                  <a:gd fmla="*/ 0 w 5" name="T0"/>
                  <a:gd fmla="*/ 9 h 4" name="T1"/>
                  <a:gd fmla="*/ 0 w 5" name="T2"/>
                  <a:gd fmla="*/ 4 h 4" name="T3"/>
                  <a:gd fmla="*/ 8 w 5" name="T4"/>
                  <a:gd fmla="*/ 0 h 4" name="T5"/>
                  <a:gd fmla="*/ 13 w 5" name="T6"/>
                  <a:gd fmla="*/ 3 h 4" name="T7"/>
                  <a:gd fmla="*/ 13 w 5" name="T8"/>
                  <a:gd fmla="*/ 9 h 4" name="T9"/>
                  <a:gd fmla="*/ 0 w 5" name="T10"/>
                  <a:gd fmla="*/ 9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4"/>
                    </a:moveTo>
                    <a:lnTo>
                      <a:pt x="0" y="2"/>
                    </a:lnTo>
                    <a:lnTo>
                      <a:pt x="3" y="0"/>
                    </a:lnTo>
                    <a:lnTo>
                      <a:pt x="5" y="1"/>
                    </a:lnTo>
                    <a:lnTo>
                      <a:pt x="5"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5" name="Freeform 2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89" y="1782"/>
                <a:ext cx="185" cy="194"/>
              </a:xfrm>
              <a:custGeom>
                <a:avLst/>
                <a:gdLst>
                  <a:gd fmla="*/ 145 w 119" name="T0"/>
                  <a:gd fmla="*/ 301 h 125" name="T1"/>
                  <a:gd fmla="*/ 138 w 119" name="T2"/>
                  <a:gd fmla="*/ 292 h 125" name="T3"/>
                  <a:gd fmla="*/ 131 w 119" name="T4"/>
                  <a:gd fmla="*/ 292 h 125" name="T5"/>
                  <a:gd fmla="*/ 99 w 119" name="T6"/>
                  <a:gd fmla="*/ 296 h 125" name="T7"/>
                  <a:gd fmla="*/ 84 w 119" name="T8"/>
                  <a:gd fmla="*/ 289 h 125" name="T9"/>
                  <a:gd fmla="*/ 75 w 119" name="T10"/>
                  <a:gd fmla="*/ 258 h 125" name="T11"/>
                  <a:gd fmla="*/ 79 w 119" name="T12"/>
                  <a:gd fmla="*/ 222 h 125" name="T13"/>
                  <a:gd fmla="*/ 84 w 119" name="T14"/>
                  <a:gd fmla="*/ 219 h 125" name="T15"/>
                  <a:gd fmla="*/ 75 w 119" name="T16"/>
                  <a:gd fmla="*/ 205 h 125" name="T17"/>
                  <a:gd fmla="*/ 78 w 119" name="T18"/>
                  <a:gd fmla="*/ 186 h 125" name="T19"/>
                  <a:gd fmla="*/ 56 w 119" name="T20"/>
                  <a:gd fmla="*/ 158 h 125" name="T21"/>
                  <a:gd fmla="*/ 51 w 119" name="T22"/>
                  <a:gd fmla="*/ 137 h 125" name="T23"/>
                  <a:gd fmla="*/ 39 w 119" name="T24"/>
                  <a:gd fmla="*/ 130 h 125" name="T25"/>
                  <a:gd fmla="*/ 14 w 119" name="T26"/>
                  <a:gd fmla="*/ 126 h 125" name="T27"/>
                  <a:gd fmla="*/ 5 w 119" name="T28"/>
                  <a:gd fmla="*/ 110 h 125" name="T29"/>
                  <a:gd fmla="*/ 5 w 119" name="T30"/>
                  <a:gd fmla="*/ 95 h 125" name="T31"/>
                  <a:gd fmla="*/ 26 w 119" name="T32"/>
                  <a:gd fmla="*/ 87 h 125" name="T33"/>
                  <a:gd fmla="*/ 48 w 119" name="T34"/>
                  <a:gd fmla="*/ 96 h 125" name="T35"/>
                  <a:gd fmla="*/ 65 w 119" name="T36"/>
                  <a:gd fmla="*/ 96 h 125" name="T37"/>
                  <a:gd fmla="*/ 68 w 119" name="T38"/>
                  <a:gd fmla="*/ 78 h 125" name="T39"/>
                  <a:gd fmla="*/ 58 w 119" name="T40"/>
                  <a:gd fmla="*/ 56 h 125" name="T41"/>
                  <a:gd fmla="*/ 79 w 119" name="T42"/>
                  <a:gd fmla="*/ 65 h 125" name="T43"/>
                  <a:gd fmla="*/ 99 w 119" name="T44"/>
                  <a:gd fmla="*/ 57 h 125" name="T45"/>
                  <a:gd fmla="*/ 134 w 119" name="T46"/>
                  <a:gd fmla="*/ 36 h 125" name="T47"/>
                  <a:gd fmla="*/ 157 w 119" name="T48"/>
                  <a:gd fmla="*/ 0 h 125" name="T49"/>
                  <a:gd fmla="*/ 193 w 119" name="T50"/>
                  <a:gd fmla="*/ 36 h 125" name="T51"/>
                  <a:gd fmla="*/ 218 w 119" name="T52"/>
                  <a:gd fmla="*/ 45 h 125" name="T53"/>
                  <a:gd fmla="*/ 249 w 119" name="T54"/>
                  <a:gd fmla="*/ 65 h 125" name="T55"/>
                  <a:gd fmla="*/ 288 w 119" name="T56"/>
                  <a:gd fmla="*/ 70 h 125" name="T57"/>
                  <a:gd fmla="*/ 269 w 119" name="T58"/>
                  <a:gd fmla="*/ 132 h 125" name="T59"/>
                  <a:gd fmla="*/ 252 w 119" name="T60"/>
                  <a:gd fmla="*/ 143 h 125" name="T61"/>
                  <a:gd fmla="*/ 244 w 119" name="T62"/>
                  <a:gd fmla="*/ 154 h 125" name="T63"/>
                  <a:gd fmla="*/ 230 w 119" name="T64"/>
                  <a:gd fmla="*/ 178 h 125" name="T65"/>
                  <a:gd fmla="*/ 244 w 119" name="T66"/>
                  <a:gd fmla="*/ 178 h 125" name="T67"/>
                  <a:gd fmla="*/ 249 w 119" name="T68"/>
                  <a:gd fmla="*/ 192 h 125" name="T69"/>
                  <a:gd fmla="*/ 257 w 119" name="T70"/>
                  <a:gd fmla="*/ 244 h 125" name="T71"/>
                  <a:gd fmla="*/ 278 w 119" name="T72"/>
                  <a:gd fmla="*/ 258 h 125" name="T73"/>
                  <a:gd fmla="*/ 253 w 119" name="T74"/>
                  <a:gd fmla="*/ 270 h 125" name="T75"/>
                  <a:gd fmla="*/ 232 w 119" name="T76"/>
                  <a:gd fmla="*/ 282 h 125" name="T77"/>
                  <a:gd fmla="*/ 208 w 119" name="T78"/>
                  <a:gd fmla="*/ 279 h 125" name="T79"/>
                  <a:gd fmla="*/ 174 w 119" name="T80"/>
                  <a:gd fmla="*/ 282 h 125"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119" name="T123"/>
                  <a:gd fmla="*/ 0 h 125" name="T124"/>
                  <a:gd fmla="*/ 119 w 119" name="T125"/>
                  <a:gd fmla="*/ 125 h 125"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125" w="119">
                    <a:moveTo>
                      <a:pt x="70" y="125"/>
                    </a:moveTo>
                    <a:lnTo>
                      <a:pt x="60" y="125"/>
                    </a:lnTo>
                    <a:lnTo>
                      <a:pt x="56" y="123"/>
                    </a:lnTo>
                    <a:lnTo>
                      <a:pt x="57" y="121"/>
                    </a:lnTo>
                    <a:lnTo>
                      <a:pt x="56" y="120"/>
                    </a:lnTo>
                    <a:lnTo>
                      <a:pt x="54" y="121"/>
                    </a:lnTo>
                    <a:lnTo>
                      <a:pt x="53" y="122"/>
                    </a:lnTo>
                    <a:lnTo>
                      <a:pt x="41" y="123"/>
                    </a:lnTo>
                    <a:lnTo>
                      <a:pt x="38" y="120"/>
                    </a:lnTo>
                    <a:lnTo>
                      <a:pt x="35" y="120"/>
                    </a:lnTo>
                    <a:lnTo>
                      <a:pt x="28" y="115"/>
                    </a:lnTo>
                    <a:lnTo>
                      <a:pt x="31" y="107"/>
                    </a:lnTo>
                    <a:lnTo>
                      <a:pt x="33" y="99"/>
                    </a:lnTo>
                    <a:lnTo>
                      <a:pt x="33" y="92"/>
                    </a:lnTo>
                    <a:lnTo>
                      <a:pt x="36" y="95"/>
                    </a:lnTo>
                    <a:lnTo>
                      <a:pt x="35" y="91"/>
                    </a:lnTo>
                    <a:lnTo>
                      <a:pt x="32" y="90"/>
                    </a:lnTo>
                    <a:lnTo>
                      <a:pt x="31" y="85"/>
                    </a:lnTo>
                    <a:lnTo>
                      <a:pt x="30" y="78"/>
                    </a:lnTo>
                    <a:lnTo>
                      <a:pt x="32" y="77"/>
                    </a:lnTo>
                    <a:lnTo>
                      <a:pt x="32" y="73"/>
                    </a:lnTo>
                    <a:lnTo>
                      <a:pt x="23" y="66"/>
                    </a:lnTo>
                    <a:lnTo>
                      <a:pt x="25" y="61"/>
                    </a:lnTo>
                    <a:lnTo>
                      <a:pt x="21" y="57"/>
                    </a:lnTo>
                    <a:lnTo>
                      <a:pt x="17" y="57"/>
                    </a:lnTo>
                    <a:lnTo>
                      <a:pt x="16" y="54"/>
                    </a:lnTo>
                    <a:lnTo>
                      <a:pt x="11" y="53"/>
                    </a:lnTo>
                    <a:lnTo>
                      <a:pt x="6" y="52"/>
                    </a:lnTo>
                    <a:lnTo>
                      <a:pt x="2" y="49"/>
                    </a:lnTo>
                    <a:lnTo>
                      <a:pt x="2" y="46"/>
                    </a:lnTo>
                    <a:lnTo>
                      <a:pt x="0" y="43"/>
                    </a:lnTo>
                    <a:lnTo>
                      <a:pt x="2" y="39"/>
                    </a:lnTo>
                    <a:lnTo>
                      <a:pt x="7" y="40"/>
                    </a:lnTo>
                    <a:lnTo>
                      <a:pt x="11" y="36"/>
                    </a:lnTo>
                    <a:lnTo>
                      <a:pt x="14" y="37"/>
                    </a:lnTo>
                    <a:lnTo>
                      <a:pt x="20" y="40"/>
                    </a:lnTo>
                    <a:lnTo>
                      <a:pt x="23" y="38"/>
                    </a:lnTo>
                    <a:lnTo>
                      <a:pt x="27" y="40"/>
                    </a:lnTo>
                    <a:lnTo>
                      <a:pt x="30" y="36"/>
                    </a:lnTo>
                    <a:lnTo>
                      <a:pt x="28" y="32"/>
                    </a:lnTo>
                    <a:lnTo>
                      <a:pt x="24" y="26"/>
                    </a:lnTo>
                    <a:lnTo>
                      <a:pt x="24" y="23"/>
                    </a:lnTo>
                    <a:lnTo>
                      <a:pt x="30" y="23"/>
                    </a:lnTo>
                    <a:lnTo>
                      <a:pt x="33" y="27"/>
                    </a:lnTo>
                    <a:lnTo>
                      <a:pt x="41" y="27"/>
                    </a:lnTo>
                    <a:lnTo>
                      <a:pt x="41" y="24"/>
                    </a:lnTo>
                    <a:lnTo>
                      <a:pt x="47" y="21"/>
                    </a:lnTo>
                    <a:lnTo>
                      <a:pt x="55" y="15"/>
                    </a:lnTo>
                    <a:lnTo>
                      <a:pt x="58" y="2"/>
                    </a:lnTo>
                    <a:lnTo>
                      <a:pt x="65" y="0"/>
                    </a:lnTo>
                    <a:lnTo>
                      <a:pt x="72" y="9"/>
                    </a:lnTo>
                    <a:lnTo>
                      <a:pt x="80" y="15"/>
                    </a:lnTo>
                    <a:lnTo>
                      <a:pt x="84" y="17"/>
                    </a:lnTo>
                    <a:lnTo>
                      <a:pt x="90" y="19"/>
                    </a:lnTo>
                    <a:lnTo>
                      <a:pt x="97" y="25"/>
                    </a:lnTo>
                    <a:lnTo>
                      <a:pt x="103" y="27"/>
                    </a:lnTo>
                    <a:lnTo>
                      <a:pt x="112" y="27"/>
                    </a:lnTo>
                    <a:lnTo>
                      <a:pt x="119" y="29"/>
                    </a:lnTo>
                    <a:lnTo>
                      <a:pt x="114" y="42"/>
                    </a:lnTo>
                    <a:lnTo>
                      <a:pt x="111" y="55"/>
                    </a:lnTo>
                    <a:lnTo>
                      <a:pt x="106" y="54"/>
                    </a:lnTo>
                    <a:lnTo>
                      <a:pt x="104" y="59"/>
                    </a:lnTo>
                    <a:lnTo>
                      <a:pt x="104" y="63"/>
                    </a:lnTo>
                    <a:lnTo>
                      <a:pt x="101" y="64"/>
                    </a:lnTo>
                    <a:lnTo>
                      <a:pt x="99" y="69"/>
                    </a:lnTo>
                    <a:lnTo>
                      <a:pt x="95" y="74"/>
                    </a:lnTo>
                    <a:lnTo>
                      <a:pt x="97" y="77"/>
                    </a:lnTo>
                    <a:lnTo>
                      <a:pt x="101" y="74"/>
                    </a:lnTo>
                    <a:lnTo>
                      <a:pt x="104" y="75"/>
                    </a:lnTo>
                    <a:lnTo>
                      <a:pt x="103" y="80"/>
                    </a:lnTo>
                    <a:lnTo>
                      <a:pt x="104" y="91"/>
                    </a:lnTo>
                    <a:lnTo>
                      <a:pt x="106" y="101"/>
                    </a:lnTo>
                    <a:lnTo>
                      <a:pt x="111" y="102"/>
                    </a:lnTo>
                    <a:lnTo>
                      <a:pt x="115" y="107"/>
                    </a:lnTo>
                    <a:lnTo>
                      <a:pt x="110" y="111"/>
                    </a:lnTo>
                    <a:lnTo>
                      <a:pt x="105" y="112"/>
                    </a:lnTo>
                    <a:lnTo>
                      <a:pt x="101" y="115"/>
                    </a:lnTo>
                    <a:lnTo>
                      <a:pt x="96" y="117"/>
                    </a:lnTo>
                    <a:lnTo>
                      <a:pt x="91" y="115"/>
                    </a:lnTo>
                    <a:lnTo>
                      <a:pt x="86" y="116"/>
                    </a:lnTo>
                    <a:lnTo>
                      <a:pt x="79" y="112"/>
                    </a:lnTo>
                    <a:lnTo>
                      <a:pt x="72" y="117"/>
                    </a:lnTo>
                    <a:lnTo>
                      <a:pt x="70" y="12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6" name="Freeform 2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68" y="1574"/>
                <a:ext cx="18" cy="17"/>
              </a:xfrm>
              <a:custGeom>
                <a:avLst/>
                <a:gdLst>
                  <a:gd fmla="*/ 27 w 12" name="T0"/>
                  <a:gd fmla="*/ 9 h 11" name="T1"/>
                  <a:gd fmla="*/ 26 w 12" name="T2"/>
                  <a:gd fmla="*/ 5 h 11" name="T3"/>
                  <a:gd fmla="*/ 14 w 12" name="T4"/>
                  <a:gd fmla="*/ 0 h 11" name="T5"/>
                  <a:gd fmla="*/ 0 w 12" name="T6"/>
                  <a:gd fmla="*/ 9 h 11" name="T7"/>
                  <a:gd fmla="*/ 3 w 12" name="T8"/>
                  <a:gd fmla="*/ 26 h 11" name="T9"/>
                  <a:gd fmla="*/ 9 w 12" name="T10"/>
                  <a:gd fmla="*/ 26 h 11" name="T11"/>
                  <a:gd fmla="*/ 14 w 12" name="T12"/>
                  <a:gd fmla="*/ 19 h 11" name="T13"/>
                  <a:gd fmla="*/ 27 w 12" name="T14"/>
                  <a:gd fmla="*/ 9 h 11" name="T15"/>
                  <a:gd fmla="*/ 0 60000 65536" name="T16"/>
                  <a:gd fmla="*/ 0 60000 65536" name="T17"/>
                  <a:gd fmla="*/ 0 60000 65536" name="T18"/>
                  <a:gd fmla="*/ 0 60000 65536" name="T19"/>
                  <a:gd fmla="*/ 0 60000 65536" name="T20"/>
                  <a:gd fmla="*/ 0 60000 65536" name="T21"/>
                  <a:gd fmla="*/ 0 60000 65536" name="T22"/>
                  <a:gd fmla="*/ 0 60000 65536" name="T23"/>
                  <a:gd fmla="*/ 0 w 12" name="T24"/>
                  <a:gd fmla="*/ 0 h 11" name="T25"/>
                  <a:gd fmla="*/ 12 w 12" name="T26"/>
                  <a:gd fmla="*/ 11 h 11"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1" w="12">
                    <a:moveTo>
                      <a:pt x="12" y="4"/>
                    </a:moveTo>
                    <a:lnTo>
                      <a:pt x="11" y="2"/>
                    </a:lnTo>
                    <a:lnTo>
                      <a:pt x="6" y="0"/>
                    </a:lnTo>
                    <a:lnTo>
                      <a:pt x="0" y="4"/>
                    </a:lnTo>
                    <a:lnTo>
                      <a:pt x="1" y="11"/>
                    </a:lnTo>
                    <a:lnTo>
                      <a:pt x="4" y="11"/>
                    </a:lnTo>
                    <a:lnTo>
                      <a:pt x="6" y="8"/>
                    </a:lnTo>
                    <a:lnTo>
                      <a:pt x="1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7" name="Freeform 287"/>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3168" y="1560"/>
                <a:ext cx="18" cy="31"/>
              </a:xfrm>
              <a:custGeom>
                <a:avLst/>
                <a:gdLst>
                  <a:gd fmla="*/ 3 w 12" name="T0"/>
                  <a:gd fmla="*/ 48 h 20" name="T1"/>
                  <a:gd fmla="*/ 9 w 12" name="T2"/>
                  <a:gd fmla="*/ 48 h 20" name="T3"/>
                  <a:gd fmla="*/ 14 w 12" name="T4"/>
                  <a:gd fmla="*/ 40 h 20" name="T5"/>
                  <a:gd fmla="*/ 27 w 12" name="T6"/>
                  <a:gd fmla="*/ 31 h 20" name="T7"/>
                  <a:gd fmla="*/ 26 w 12" name="T8"/>
                  <a:gd fmla="*/ 26 h 20" name="T9"/>
                  <a:gd fmla="*/ 14 w 12" name="T10"/>
                  <a:gd fmla="*/ 22 h 20" name="T11"/>
                  <a:gd fmla="*/ 0 w 12" name="T12"/>
                  <a:gd fmla="*/ 31 h 20" name="T13"/>
                  <a:gd fmla="*/ 3 w 12" name="T14"/>
                  <a:gd fmla="*/ 48 h 20" name="T15"/>
                  <a:gd fmla="*/ 18 w 12" name="T16"/>
                  <a:gd fmla="*/ 0 h 20" name="T17"/>
                  <a:gd fmla="*/ 12 w 12" name="T18"/>
                  <a:gd fmla="*/ 0 h 20" name="T19"/>
                  <a:gd fmla="*/ 5 w 12" name="T20"/>
                  <a:gd fmla="*/ 5 h 20" name="T21"/>
                  <a:gd fmla="*/ 9 w 12" name="T22"/>
                  <a:gd fmla="*/ 12 h 20" name="T23"/>
                  <a:gd fmla="*/ 18 w 12" name="T24"/>
                  <a:gd fmla="*/ 8 h 20" name="T25"/>
                  <a:gd fmla="*/ 18 w 12" name="T26"/>
                  <a:gd fmla="*/ 0 h 20"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12" name="T42"/>
                  <a:gd fmla="*/ 0 h 20" name="T43"/>
                  <a:gd fmla="*/ 12 w 12" name="T44"/>
                  <a:gd fmla="*/ 20 h 20"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20" w="12">
                    <a:moveTo>
                      <a:pt x="1" y="20"/>
                    </a:moveTo>
                    <a:lnTo>
                      <a:pt x="4" y="20"/>
                    </a:lnTo>
                    <a:lnTo>
                      <a:pt x="6" y="17"/>
                    </a:lnTo>
                    <a:lnTo>
                      <a:pt x="12" y="13"/>
                    </a:lnTo>
                    <a:lnTo>
                      <a:pt x="11" y="11"/>
                    </a:lnTo>
                    <a:lnTo>
                      <a:pt x="6" y="9"/>
                    </a:lnTo>
                    <a:lnTo>
                      <a:pt x="0" y="13"/>
                    </a:lnTo>
                    <a:lnTo>
                      <a:pt x="1" y="20"/>
                    </a:lnTo>
                    <a:close/>
                    <a:moveTo>
                      <a:pt x="8" y="0"/>
                    </a:moveTo>
                    <a:lnTo>
                      <a:pt x="5" y="0"/>
                    </a:lnTo>
                    <a:lnTo>
                      <a:pt x="2" y="2"/>
                    </a:lnTo>
                    <a:lnTo>
                      <a:pt x="4" y="5"/>
                    </a:lnTo>
                    <a:lnTo>
                      <a:pt x="8" y="3"/>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8" name="Freeform 288"/>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2766" y="1579"/>
                <a:ext cx="298" cy="232"/>
              </a:xfrm>
              <a:custGeom>
                <a:avLst/>
                <a:gdLst>
                  <a:gd fmla="*/ 359 w 192" name="T0"/>
                  <a:gd fmla="*/ 148 h 150" name="T1"/>
                  <a:gd fmla="*/ 379 w 192" name="T2"/>
                  <a:gd fmla="*/ 141 h 150" name="T3"/>
                  <a:gd fmla="*/ 363 w 192" name="T4"/>
                  <a:gd fmla="*/ 131 h 150" name="T5"/>
                  <a:gd fmla="*/ 455 w 192" name="T6"/>
                  <a:gd fmla="*/ 193 h 150" name="T7"/>
                  <a:gd fmla="*/ 458 w 192" name="T8"/>
                  <a:gd fmla="*/ 187 h 150" name="T9"/>
                  <a:gd fmla="*/ 14 w 192" name="T10"/>
                  <a:gd fmla="*/ 71 h 150" name="T11"/>
                  <a:gd fmla="*/ 0 w 192" name="T12"/>
                  <a:gd fmla="*/ 93 h 150" name="T13"/>
                  <a:gd fmla="*/ 5 w 192" name="T14"/>
                  <a:gd fmla="*/ 110 h 150" name="T15"/>
                  <a:gd fmla="*/ 12 w 192" name="T16"/>
                  <a:gd fmla="*/ 96 h 150" name="T17"/>
                  <a:gd fmla="*/ 22 w 192" name="T18"/>
                  <a:gd fmla="*/ 91 h 150" name="T19"/>
                  <a:gd fmla="*/ 14 w 192" name="T20"/>
                  <a:gd fmla="*/ 110 h 150" name="T21"/>
                  <a:gd fmla="*/ 12 w 192" name="T22"/>
                  <a:gd fmla="*/ 136 h 150" name="T23"/>
                  <a:gd fmla="*/ 19 w 192" name="T24"/>
                  <a:gd fmla="*/ 139 h 150" name="T25"/>
                  <a:gd fmla="*/ 29 w 192" name="T26"/>
                  <a:gd fmla="*/ 122 h 150" name="T27"/>
                  <a:gd fmla="*/ 31 w 192" name="T28"/>
                  <a:gd fmla="*/ 136 h 150" name="T29"/>
                  <a:gd fmla="*/ 34 w 192" name="T30"/>
                  <a:gd fmla="*/ 150 h 150" name="T31"/>
                  <a:gd fmla="*/ 26 w 192" name="T32"/>
                  <a:gd fmla="*/ 170 h 150" name="T33"/>
                  <a:gd fmla="*/ 53 w 192" name="T34"/>
                  <a:gd fmla="*/ 172 h 150" name="T35"/>
                  <a:gd fmla="*/ 62 w 192" name="T36"/>
                  <a:gd fmla="*/ 183 h 150" name="T37"/>
                  <a:gd fmla="*/ 70 w 192" name="T38"/>
                  <a:gd fmla="*/ 203 h 150" name="T39"/>
                  <a:gd fmla="*/ 75 w 192" name="T40"/>
                  <a:gd fmla="*/ 218 h 150" name="T41"/>
                  <a:gd fmla="*/ 57 w 192" name="T42"/>
                  <a:gd fmla="*/ 232 h 150" name="T43"/>
                  <a:gd fmla="*/ 40 w 192" name="T44"/>
                  <a:gd fmla="*/ 246 h 150" name="T45"/>
                  <a:gd fmla="*/ 43 w 192" name="T46"/>
                  <a:gd fmla="*/ 277 h 150" name="T47"/>
                  <a:gd fmla="*/ 26 w 192" name="T48"/>
                  <a:gd fmla="*/ 283 h 150" name="T49"/>
                  <a:gd fmla="*/ 26 w 192" name="T50"/>
                  <a:gd fmla="*/ 294 h 150" name="T51"/>
                  <a:gd fmla="*/ 57 w 192" name="T52"/>
                  <a:gd fmla="*/ 302 h 150" name="T53"/>
                  <a:gd fmla="*/ 70 w 192" name="T54"/>
                  <a:gd fmla="*/ 302 h 150" name="T55"/>
                  <a:gd fmla="*/ 73 w 192" name="T56"/>
                  <a:gd fmla="*/ 309 h 150" name="T57"/>
                  <a:gd fmla="*/ 48 w 192" name="T58"/>
                  <a:gd fmla="*/ 316 h 150" name="T59"/>
                  <a:gd fmla="*/ 39 w 192" name="T60"/>
                  <a:gd fmla="*/ 329 h 150" name="T61"/>
                  <a:gd fmla="*/ 22 w 192" name="T62"/>
                  <a:gd fmla="*/ 354 h 150" name="T63"/>
                  <a:gd fmla="*/ 31 w 192" name="T64"/>
                  <a:gd fmla="*/ 356 h 150" name="T65"/>
                  <a:gd fmla="*/ 62 w 192" name="T66"/>
                  <a:gd fmla="*/ 346 h 150" name="T67"/>
                  <a:gd fmla="*/ 82 w 192" name="T68"/>
                  <a:gd fmla="*/ 333 h 150" name="T69"/>
                  <a:gd fmla="*/ 116 w 192" name="T70"/>
                  <a:gd fmla="*/ 328 h 150" name="T71"/>
                  <a:gd fmla="*/ 147 w 192" name="T72"/>
                  <a:gd fmla="*/ 329 h 150" name="T73"/>
                  <a:gd fmla="*/ 166 w 192" name="T74"/>
                  <a:gd fmla="*/ 306 h 150" name="T75"/>
                  <a:gd fmla="*/ 143 w 192" name="T76"/>
                  <a:gd fmla="*/ 303 h 150" name="T77"/>
                  <a:gd fmla="*/ 157 w 192" name="T78"/>
                  <a:gd fmla="*/ 299 h 150" name="T79"/>
                  <a:gd fmla="*/ 174 w 192" name="T80"/>
                  <a:gd fmla="*/ 272 h 150" name="T81"/>
                  <a:gd fmla="*/ 152 w 192" name="T82"/>
                  <a:gd fmla="*/ 251 h 150" name="T83"/>
                  <a:gd fmla="*/ 137 w 192" name="T84"/>
                  <a:gd fmla="*/ 206 h 150" name="T85"/>
                  <a:gd fmla="*/ 118 w 192" name="T86"/>
                  <a:gd fmla="*/ 176 h 150" name="T87"/>
                  <a:gd fmla="*/ 106 w 192" name="T88"/>
                  <a:gd fmla="*/ 144 h 150" name="T89"/>
                  <a:gd fmla="*/ 84 w 192" name="T90"/>
                  <a:gd fmla="*/ 118 h 150" name="T91"/>
                  <a:gd fmla="*/ 70 w 192" name="T92"/>
                  <a:gd fmla="*/ 118 h 150" name="T93"/>
                  <a:gd fmla="*/ 79 w 192" name="T94"/>
                  <a:gd fmla="*/ 88 h 150" name="T95"/>
                  <a:gd fmla="*/ 95 w 192" name="T96"/>
                  <a:gd fmla="*/ 43 h 150" name="T97"/>
                  <a:gd fmla="*/ 51 w 192" name="T98"/>
                  <a:gd fmla="*/ 43 h 150" name="T99"/>
                  <a:gd fmla="*/ 70 w 192" name="T100"/>
                  <a:gd fmla="*/ 9 h 150" name="T101"/>
                  <a:gd fmla="*/ 61 w 192" name="T102"/>
                  <a:gd fmla="*/ 3 h 150" name="T103"/>
                  <a:gd fmla="*/ 25 w 192" name="T104"/>
                  <a:gd fmla="*/ 12 h 150" name="T105"/>
                  <a:gd fmla="*/ 9 w 192" name="T106"/>
                  <a:gd fmla="*/ 43 h 150" name="T107"/>
                  <a:gd fmla="*/ 14 w 192" name="T108"/>
                  <a:gd fmla="*/ 60 h 150"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w 192" name="T165"/>
                  <a:gd fmla="*/ 0 h 150" name="T166"/>
                  <a:gd fmla="*/ 192 w 192" name="T167"/>
                  <a:gd fmla="*/ 150 h 150" name="T16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b="T168" l="T165" r="T167" t="T166"/>
                <a:pathLst>
                  <a:path h="150" w="192">
                    <a:moveTo>
                      <a:pt x="147" y="57"/>
                    </a:moveTo>
                    <a:lnTo>
                      <a:pt x="149" y="62"/>
                    </a:lnTo>
                    <a:lnTo>
                      <a:pt x="154" y="63"/>
                    </a:lnTo>
                    <a:lnTo>
                      <a:pt x="157" y="59"/>
                    </a:lnTo>
                    <a:lnTo>
                      <a:pt x="156" y="56"/>
                    </a:lnTo>
                    <a:lnTo>
                      <a:pt x="151" y="55"/>
                    </a:lnTo>
                    <a:lnTo>
                      <a:pt x="147" y="57"/>
                    </a:lnTo>
                    <a:close/>
                    <a:moveTo>
                      <a:pt x="189" y="81"/>
                    </a:moveTo>
                    <a:lnTo>
                      <a:pt x="192" y="79"/>
                    </a:lnTo>
                    <a:lnTo>
                      <a:pt x="190" y="78"/>
                    </a:lnTo>
                    <a:lnTo>
                      <a:pt x="189" y="81"/>
                    </a:lnTo>
                    <a:close/>
                    <a:moveTo>
                      <a:pt x="6" y="30"/>
                    </a:moveTo>
                    <a:lnTo>
                      <a:pt x="2" y="35"/>
                    </a:lnTo>
                    <a:lnTo>
                      <a:pt x="0" y="39"/>
                    </a:lnTo>
                    <a:lnTo>
                      <a:pt x="1" y="44"/>
                    </a:lnTo>
                    <a:lnTo>
                      <a:pt x="2" y="46"/>
                    </a:lnTo>
                    <a:lnTo>
                      <a:pt x="4" y="43"/>
                    </a:lnTo>
                    <a:lnTo>
                      <a:pt x="5" y="40"/>
                    </a:lnTo>
                    <a:lnTo>
                      <a:pt x="8" y="37"/>
                    </a:lnTo>
                    <a:lnTo>
                      <a:pt x="9" y="38"/>
                    </a:lnTo>
                    <a:lnTo>
                      <a:pt x="8" y="41"/>
                    </a:lnTo>
                    <a:lnTo>
                      <a:pt x="6" y="46"/>
                    </a:lnTo>
                    <a:lnTo>
                      <a:pt x="5" y="51"/>
                    </a:lnTo>
                    <a:lnTo>
                      <a:pt x="5" y="57"/>
                    </a:lnTo>
                    <a:lnTo>
                      <a:pt x="6" y="61"/>
                    </a:lnTo>
                    <a:lnTo>
                      <a:pt x="8" y="58"/>
                    </a:lnTo>
                    <a:lnTo>
                      <a:pt x="8" y="53"/>
                    </a:lnTo>
                    <a:lnTo>
                      <a:pt x="12" y="51"/>
                    </a:lnTo>
                    <a:lnTo>
                      <a:pt x="13" y="53"/>
                    </a:lnTo>
                    <a:lnTo>
                      <a:pt x="13" y="57"/>
                    </a:lnTo>
                    <a:lnTo>
                      <a:pt x="14" y="60"/>
                    </a:lnTo>
                    <a:lnTo>
                      <a:pt x="14" y="63"/>
                    </a:lnTo>
                    <a:lnTo>
                      <a:pt x="11" y="66"/>
                    </a:lnTo>
                    <a:lnTo>
                      <a:pt x="11" y="71"/>
                    </a:lnTo>
                    <a:lnTo>
                      <a:pt x="12" y="72"/>
                    </a:lnTo>
                    <a:lnTo>
                      <a:pt x="22" y="72"/>
                    </a:lnTo>
                    <a:lnTo>
                      <a:pt x="26" y="70"/>
                    </a:lnTo>
                    <a:lnTo>
                      <a:pt x="26" y="76"/>
                    </a:lnTo>
                    <a:lnTo>
                      <a:pt x="27" y="81"/>
                    </a:lnTo>
                    <a:lnTo>
                      <a:pt x="29" y="85"/>
                    </a:lnTo>
                    <a:lnTo>
                      <a:pt x="31" y="86"/>
                    </a:lnTo>
                    <a:lnTo>
                      <a:pt x="31" y="91"/>
                    </a:lnTo>
                    <a:lnTo>
                      <a:pt x="29" y="94"/>
                    </a:lnTo>
                    <a:lnTo>
                      <a:pt x="24" y="97"/>
                    </a:lnTo>
                    <a:lnTo>
                      <a:pt x="18" y="98"/>
                    </a:lnTo>
                    <a:lnTo>
                      <a:pt x="17" y="103"/>
                    </a:lnTo>
                    <a:lnTo>
                      <a:pt x="19" y="104"/>
                    </a:lnTo>
                    <a:lnTo>
                      <a:pt x="18" y="116"/>
                    </a:lnTo>
                    <a:lnTo>
                      <a:pt x="14" y="116"/>
                    </a:lnTo>
                    <a:lnTo>
                      <a:pt x="11" y="118"/>
                    </a:lnTo>
                    <a:lnTo>
                      <a:pt x="10" y="121"/>
                    </a:lnTo>
                    <a:lnTo>
                      <a:pt x="11" y="123"/>
                    </a:lnTo>
                    <a:lnTo>
                      <a:pt x="21" y="124"/>
                    </a:lnTo>
                    <a:lnTo>
                      <a:pt x="24" y="126"/>
                    </a:lnTo>
                    <a:lnTo>
                      <a:pt x="28" y="127"/>
                    </a:lnTo>
                    <a:lnTo>
                      <a:pt x="29" y="126"/>
                    </a:lnTo>
                    <a:lnTo>
                      <a:pt x="32" y="126"/>
                    </a:lnTo>
                    <a:lnTo>
                      <a:pt x="30" y="129"/>
                    </a:lnTo>
                    <a:lnTo>
                      <a:pt x="26" y="130"/>
                    </a:lnTo>
                    <a:lnTo>
                      <a:pt x="20" y="132"/>
                    </a:lnTo>
                    <a:lnTo>
                      <a:pt x="19" y="136"/>
                    </a:lnTo>
                    <a:lnTo>
                      <a:pt x="16" y="138"/>
                    </a:lnTo>
                    <a:lnTo>
                      <a:pt x="14" y="143"/>
                    </a:lnTo>
                    <a:lnTo>
                      <a:pt x="9" y="148"/>
                    </a:lnTo>
                    <a:lnTo>
                      <a:pt x="10" y="150"/>
                    </a:lnTo>
                    <a:lnTo>
                      <a:pt x="13" y="149"/>
                    </a:lnTo>
                    <a:lnTo>
                      <a:pt x="16" y="145"/>
                    </a:lnTo>
                    <a:lnTo>
                      <a:pt x="26" y="145"/>
                    </a:lnTo>
                    <a:lnTo>
                      <a:pt x="27" y="142"/>
                    </a:lnTo>
                    <a:lnTo>
                      <a:pt x="34" y="139"/>
                    </a:lnTo>
                    <a:lnTo>
                      <a:pt x="35" y="141"/>
                    </a:lnTo>
                    <a:lnTo>
                      <a:pt x="48" y="137"/>
                    </a:lnTo>
                    <a:lnTo>
                      <a:pt x="53" y="138"/>
                    </a:lnTo>
                    <a:lnTo>
                      <a:pt x="61" y="138"/>
                    </a:lnTo>
                    <a:lnTo>
                      <a:pt x="69" y="131"/>
                    </a:lnTo>
                    <a:lnTo>
                      <a:pt x="69" y="128"/>
                    </a:lnTo>
                    <a:lnTo>
                      <a:pt x="64" y="128"/>
                    </a:lnTo>
                    <a:lnTo>
                      <a:pt x="59" y="127"/>
                    </a:lnTo>
                    <a:lnTo>
                      <a:pt x="61" y="125"/>
                    </a:lnTo>
                    <a:lnTo>
                      <a:pt x="65" y="125"/>
                    </a:lnTo>
                    <a:lnTo>
                      <a:pt x="70" y="119"/>
                    </a:lnTo>
                    <a:lnTo>
                      <a:pt x="72" y="114"/>
                    </a:lnTo>
                    <a:lnTo>
                      <a:pt x="71" y="104"/>
                    </a:lnTo>
                    <a:lnTo>
                      <a:pt x="63" y="105"/>
                    </a:lnTo>
                    <a:lnTo>
                      <a:pt x="58" y="103"/>
                    </a:lnTo>
                    <a:lnTo>
                      <a:pt x="57" y="86"/>
                    </a:lnTo>
                    <a:lnTo>
                      <a:pt x="55" y="82"/>
                    </a:lnTo>
                    <a:lnTo>
                      <a:pt x="49" y="74"/>
                    </a:lnTo>
                    <a:lnTo>
                      <a:pt x="46" y="72"/>
                    </a:lnTo>
                    <a:lnTo>
                      <a:pt x="44" y="60"/>
                    </a:lnTo>
                    <a:lnTo>
                      <a:pt x="40" y="51"/>
                    </a:lnTo>
                    <a:lnTo>
                      <a:pt x="35" y="49"/>
                    </a:lnTo>
                    <a:lnTo>
                      <a:pt x="30" y="51"/>
                    </a:lnTo>
                    <a:lnTo>
                      <a:pt x="29" y="49"/>
                    </a:lnTo>
                    <a:lnTo>
                      <a:pt x="33" y="45"/>
                    </a:lnTo>
                    <a:lnTo>
                      <a:pt x="33" y="37"/>
                    </a:lnTo>
                    <a:lnTo>
                      <a:pt x="40" y="23"/>
                    </a:lnTo>
                    <a:lnTo>
                      <a:pt x="39" y="18"/>
                    </a:lnTo>
                    <a:lnTo>
                      <a:pt x="30" y="17"/>
                    </a:lnTo>
                    <a:lnTo>
                      <a:pt x="21" y="18"/>
                    </a:lnTo>
                    <a:lnTo>
                      <a:pt x="23" y="10"/>
                    </a:lnTo>
                    <a:lnTo>
                      <a:pt x="29" y="4"/>
                    </a:lnTo>
                    <a:lnTo>
                      <a:pt x="30" y="0"/>
                    </a:lnTo>
                    <a:lnTo>
                      <a:pt x="25" y="1"/>
                    </a:lnTo>
                    <a:lnTo>
                      <a:pt x="13" y="1"/>
                    </a:lnTo>
                    <a:lnTo>
                      <a:pt x="10" y="5"/>
                    </a:lnTo>
                    <a:lnTo>
                      <a:pt x="9" y="14"/>
                    </a:lnTo>
                    <a:lnTo>
                      <a:pt x="4" y="18"/>
                    </a:lnTo>
                    <a:lnTo>
                      <a:pt x="4" y="23"/>
                    </a:lnTo>
                    <a:lnTo>
                      <a:pt x="6" y="25"/>
                    </a:lnTo>
                    <a:lnTo>
                      <a:pt x="6" y="3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09" name="Freeform 2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66" y="1579"/>
                <a:ext cx="112" cy="232"/>
              </a:xfrm>
              <a:custGeom>
                <a:avLst/>
                <a:gdLst>
                  <a:gd fmla="*/ 70 w 72" name="T0"/>
                  <a:gd fmla="*/ 9 h 150" name="T1"/>
                  <a:gd fmla="*/ 51 w 72" name="T2"/>
                  <a:gd fmla="*/ 43 h 150" name="T3"/>
                  <a:gd fmla="*/ 95 w 72" name="T4"/>
                  <a:gd fmla="*/ 43 h 150" name="T5"/>
                  <a:gd fmla="*/ 79 w 72" name="T6"/>
                  <a:gd fmla="*/ 88 h 150" name="T7"/>
                  <a:gd fmla="*/ 70 w 72" name="T8"/>
                  <a:gd fmla="*/ 118 h 150" name="T9"/>
                  <a:gd fmla="*/ 84 w 72" name="T10"/>
                  <a:gd fmla="*/ 118 h 150" name="T11"/>
                  <a:gd fmla="*/ 106 w 72" name="T12"/>
                  <a:gd fmla="*/ 144 h 150" name="T13"/>
                  <a:gd fmla="*/ 118 w 72" name="T14"/>
                  <a:gd fmla="*/ 176 h 150" name="T15"/>
                  <a:gd fmla="*/ 138 w 72" name="T16"/>
                  <a:gd fmla="*/ 206 h 150" name="T17"/>
                  <a:gd fmla="*/ 152 w 72" name="T18"/>
                  <a:gd fmla="*/ 251 h 150" name="T19"/>
                  <a:gd fmla="*/ 174 w 72" name="T20"/>
                  <a:gd fmla="*/ 272 h 150" name="T21"/>
                  <a:gd fmla="*/ 157 w 72" name="T22"/>
                  <a:gd fmla="*/ 299 h 150" name="T23"/>
                  <a:gd fmla="*/ 143 w 72" name="T24"/>
                  <a:gd fmla="*/ 303 h 150" name="T25"/>
                  <a:gd fmla="*/ 166 w 72" name="T26"/>
                  <a:gd fmla="*/ 306 h 150" name="T27"/>
                  <a:gd fmla="*/ 148 w 72" name="T28"/>
                  <a:gd fmla="*/ 329 h 150" name="T29"/>
                  <a:gd fmla="*/ 117 w 72" name="T30"/>
                  <a:gd fmla="*/ 328 h 150" name="T31"/>
                  <a:gd fmla="*/ 82 w 72" name="T32"/>
                  <a:gd fmla="*/ 333 h 150" name="T33"/>
                  <a:gd fmla="*/ 62 w 72" name="T34"/>
                  <a:gd fmla="*/ 346 h 150" name="T35"/>
                  <a:gd fmla="*/ 31 w 72" name="T36"/>
                  <a:gd fmla="*/ 356 h 150" name="T37"/>
                  <a:gd fmla="*/ 22 w 72" name="T38"/>
                  <a:gd fmla="*/ 354 h 150" name="T39"/>
                  <a:gd fmla="*/ 39 w 72" name="T40"/>
                  <a:gd fmla="*/ 329 h 150" name="T41"/>
                  <a:gd fmla="*/ 48 w 72" name="T42"/>
                  <a:gd fmla="*/ 316 h 150" name="T43"/>
                  <a:gd fmla="*/ 73 w 72" name="T44"/>
                  <a:gd fmla="*/ 309 h 150" name="T45"/>
                  <a:gd fmla="*/ 70 w 72" name="T46"/>
                  <a:gd fmla="*/ 302 h 150" name="T47"/>
                  <a:gd fmla="*/ 58 w 72" name="T48"/>
                  <a:gd fmla="*/ 302 h 150" name="T49"/>
                  <a:gd fmla="*/ 26 w 72" name="T50"/>
                  <a:gd fmla="*/ 294 h 150" name="T51"/>
                  <a:gd fmla="*/ 26 w 72" name="T52"/>
                  <a:gd fmla="*/ 283 h 150" name="T53"/>
                  <a:gd fmla="*/ 44 w 72" name="T54"/>
                  <a:gd fmla="*/ 277 h 150" name="T55"/>
                  <a:gd fmla="*/ 40 w 72" name="T56"/>
                  <a:gd fmla="*/ 246 h 150" name="T57"/>
                  <a:gd fmla="*/ 58 w 72" name="T58"/>
                  <a:gd fmla="*/ 232 h 150" name="T59"/>
                  <a:gd fmla="*/ 75 w 72" name="T60"/>
                  <a:gd fmla="*/ 218 h 150" name="T61"/>
                  <a:gd fmla="*/ 70 w 72" name="T62"/>
                  <a:gd fmla="*/ 203 h 150" name="T63"/>
                  <a:gd fmla="*/ 62 w 72" name="T64"/>
                  <a:gd fmla="*/ 183 h 150" name="T65"/>
                  <a:gd fmla="*/ 53 w 72" name="T66"/>
                  <a:gd fmla="*/ 172 h 150" name="T67"/>
                  <a:gd fmla="*/ 26 w 72" name="T68"/>
                  <a:gd fmla="*/ 170 h 150" name="T69"/>
                  <a:gd fmla="*/ 34 w 72" name="T70"/>
                  <a:gd fmla="*/ 150 h 150" name="T71"/>
                  <a:gd fmla="*/ 31 w 72" name="T72"/>
                  <a:gd fmla="*/ 136 h 150" name="T73"/>
                  <a:gd fmla="*/ 30 w 72" name="T74"/>
                  <a:gd fmla="*/ 122 h 150" name="T75"/>
                  <a:gd fmla="*/ 19 w 72" name="T76"/>
                  <a:gd fmla="*/ 139 h 150" name="T77"/>
                  <a:gd fmla="*/ 12 w 72" name="T78"/>
                  <a:gd fmla="*/ 136 h 150" name="T79"/>
                  <a:gd fmla="*/ 14 w 72" name="T80"/>
                  <a:gd fmla="*/ 110 h 150" name="T81"/>
                  <a:gd fmla="*/ 22 w 72" name="T82"/>
                  <a:gd fmla="*/ 91 h 150" name="T83"/>
                  <a:gd fmla="*/ 12 w 72" name="T84"/>
                  <a:gd fmla="*/ 96 h 150" name="T85"/>
                  <a:gd fmla="*/ 5 w 72" name="T86"/>
                  <a:gd fmla="*/ 110 h 150" name="T87"/>
                  <a:gd fmla="*/ 0 w 72" name="T88"/>
                  <a:gd fmla="*/ 93 h 150" name="T89"/>
                  <a:gd fmla="*/ 14 w 72" name="T90"/>
                  <a:gd fmla="*/ 71 h 150" name="T91"/>
                  <a:gd fmla="*/ 9 w 72" name="T92"/>
                  <a:gd fmla="*/ 56 h 150" name="T93"/>
                  <a:gd fmla="*/ 22 w 72" name="T94"/>
                  <a:gd fmla="*/ 34 h 150" name="T95"/>
                  <a:gd fmla="*/ 31 w 72" name="T96"/>
                  <a:gd fmla="*/ 3 h 150" name="T97"/>
                  <a:gd fmla="*/ 73 w 72" name="T98"/>
                  <a:gd fmla="*/ 0 h 150"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w 72" name="T150"/>
                  <a:gd fmla="*/ 0 h 150" name="T151"/>
                  <a:gd fmla="*/ 72 w 72" name="T152"/>
                  <a:gd fmla="*/ 150 h 150" name="T15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b="T153" l="T150" r="T152" t="T151"/>
                <a:pathLst>
                  <a:path h="150" w="72">
                    <a:moveTo>
                      <a:pt x="30" y="0"/>
                    </a:moveTo>
                    <a:lnTo>
                      <a:pt x="29" y="4"/>
                    </a:lnTo>
                    <a:lnTo>
                      <a:pt x="23" y="10"/>
                    </a:lnTo>
                    <a:lnTo>
                      <a:pt x="21" y="18"/>
                    </a:lnTo>
                    <a:lnTo>
                      <a:pt x="30" y="17"/>
                    </a:lnTo>
                    <a:lnTo>
                      <a:pt x="39" y="18"/>
                    </a:lnTo>
                    <a:lnTo>
                      <a:pt x="40" y="23"/>
                    </a:lnTo>
                    <a:lnTo>
                      <a:pt x="33" y="37"/>
                    </a:lnTo>
                    <a:lnTo>
                      <a:pt x="33" y="45"/>
                    </a:lnTo>
                    <a:lnTo>
                      <a:pt x="29" y="49"/>
                    </a:lnTo>
                    <a:lnTo>
                      <a:pt x="30" y="51"/>
                    </a:lnTo>
                    <a:lnTo>
                      <a:pt x="35" y="49"/>
                    </a:lnTo>
                    <a:lnTo>
                      <a:pt x="40" y="51"/>
                    </a:lnTo>
                    <a:lnTo>
                      <a:pt x="44" y="60"/>
                    </a:lnTo>
                    <a:lnTo>
                      <a:pt x="46" y="72"/>
                    </a:lnTo>
                    <a:lnTo>
                      <a:pt x="49" y="74"/>
                    </a:lnTo>
                    <a:lnTo>
                      <a:pt x="55" y="82"/>
                    </a:lnTo>
                    <a:lnTo>
                      <a:pt x="57" y="86"/>
                    </a:lnTo>
                    <a:lnTo>
                      <a:pt x="58" y="103"/>
                    </a:lnTo>
                    <a:lnTo>
                      <a:pt x="63" y="105"/>
                    </a:lnTo>
                    <a:lnTo>
                      <a:pt x="71" y="104"/>
                    </a:lnTo>
                    <a:lnTo>
                      <a:pt x="72" y="114"/>
                    </a:lnTo>
                    <a:lnTo>
                      <a:pt x="70" y="119"/>
                    </a:lnTo>
                    <a:lnTo>
                      <a:pt x="65" y="125"/>
                    </a:lnTo>
                    <a:lnTo>
                      <a:pt x="61" y="125"/>
                    </a:lnTo>
                    <a:lnTo>
                      <a:pt x="59" y="127"/>
                    </a:lnTo>
                    <a:lnTo>
                      <a:pt x="64" y="128"/>
                    </a:lnTo>
                    <a:lnTo>
                      <a:pt x="69" y="128"/>
                    </a:lnTo>
                    <a:lnTo>
                      <a:pt x="69" y="131"/>
                    </a:lnTo>
                    <a:lnTo>
                      <a:pt x="61" y="138"/>
                    </a:lnTo>
                    <a:lnTo>
                      <a:pt x="53" y="138"/>
                    </a:lnTo>
                    <a:lnTo>
                      <a:pt x="48" y="137"/>
                    </a:lnTo>
                    <a:lnTo>
                      <a:pt x="35" y="141"/>
                    </a:lnTo>
                    <a:lnTo>
                      <a:pt x="34" y="139"/>
                    </a:lnTo>
                    <a:lnTo>
                      <a:pt x="27" y="142"/>
                    </a:lnTo>
                    <a:lnTo>
                      <a:pt x="26" y="145"/>
                    </a:lnTo>
                    <a:lnTo>
                      <a:pt x="16" y="145"/>
                    </a:lnTo>
                    <a:lnTo>
                      <a:pt x="13" y="149"/>
                    </a:lnTo>
                    <a:lnTo>
                      <a:pt x="10" y="150"/>
                    </a:lnTo>
                    <a:lnTo>
                      <a:pt x="9" y="148"/>
                    </a:lnTo>
                    <a:lnTo>
                      <a:pt x="14" y="143"/>
                    </a:lnTo>
                    <a:lnTo>
                      <a:pt x="16" y="138"/>
                    </a:lnTo>
                    <a:lnTo>
                      <a:pt x="19" y="136"/>
                    </a:lnTo>
                    <a:lnTo>
                      <a:pt x="20" y="132"/>
                    </a:lnTo>
                    <a:lnTo>
                      <a:pt x="26" y="130"/>
                    </a:lnTo>
                    <a:lnTo>
                      <a:pt x="30" y="129"/>
                    </a:lnTo>
                    <a:lnTo>
                      <a:pt x="32" y="126"/>
                    </a:lnTo>
                    <a:lnTo>
                      <a:pt x="29" y="126"/>
                    </a:lnTo>
                    <a:lnTo>
                      <a:pt x="28" y="127"/>
                    </a:lnTo>
                    <a:lnTo>
                      <a:pt x="24" y="126"/>
                    </a:lnTo>
                    <a:lnTo>
                      <a:pt x="21" y="124"/>
                    </a:lnTo>
                    <a:lnTo>
                      <a:pt x="11" y="123"/>
                    </a:lnTo>
                    <a:lnTo>
                      <a:pt x="10" y="121"/>
                    </a:lnTo>
                    <a:lnTo>
                      <a:pt x="11" y="118"/>
                    </a:lnTo>
                    <a:lnTo>
                      <a:pt x="14" y="116"/>
                    </a:lnTo>
                    <a:lnTo>
                      <a:pt x="18" y="116"/>
                    </a:lnTo>
                    <a:lnTo>
                      <a:pt x="19" y="104"/>
                    </a:lnTo>
                    <a:lnTo>
                      <a:pt x="17" y="103"/>
                    </a:lnTo>
                    <a:lnTo>
                      <a:pt x="18" y="98"/>
                    </a:lnTo>
                    <a:lnTo>
                      <a:pt x="24" y="97"/>
                    </a:lnTo>
                    <a:lnTo>
                      <a:pt x="29" y="94"/>
                    </a:lnTo>
                    <a:lnTo>
                      <a:pt x="31" y="91"/>
                    </a:lnTo>
                    <a:lnTo>
                      <a:pt x="31" y="86"/>
                    </a:lnTo>
                    <a:lnTo>
                      <a:pt x="29" y="85"/>
                    </a:lnTo>
                    <a:lnTo>
                      <a:pt x="27" y="81"/>
                    </a:lnTo>
                    <a:lnTo>
                      <a:pt x="26" y="76"/>
                    </a:lnTo>
                    <a:lnTo>
                      <a:pt x="26" y="70"/>
                    </a:lnTo>
                    <a:lnTo>
                      <a:pt x="22" y="72"/>
                    </a:lnTo>
                    <a:lnTo>
                      <a:pt x="12" y="72"/>
                    </a:lnTo>
                    <a:lnTo>
                      <a:pt x="11" y="71"/>
                    </a:lnTo>
                    <a:lnTo>
                      <a:pt x="11" y="66"/>
                    </a:lnTo>
                    <a:lnTo>
                      <a:pt x="14" y="63"/>
                    </a:lnTo>
                    <a:lnTo>
                      <a:pt x="14" y="60"/>
                    </a:lnTo>
                    <a:lnTo>
                      <a:pt x="13" y="57"/>
                    </a:lnTo>
                    <a:lnTo>
                      <a:pt x="13" y="53"/>
                    </a:lnTo>
                    <a:lnTo>
                      <a:pt x="12" y="51"/>
                    </a:lnTo>
                    <a:lnTo>
                      <a:pt x="8" y="53"/>
                    </a:lnTo>
                    <a:lnTo>
                      <a:pt x="8" y="58"/>
                    </a:lnTo>
                    <a:lnTo>
                      <a:pt x="6" y="61"/>
                    </a:lnTo>
                    <a:lnTo>
                      <a:pt x="5" y="57"/>
                    </a:lnTo>
                    <a:lnTo>
                      <a:pt x="5" y="51"/>
                    </a:lnTo>
                    <a:lnTo>
                      <a:pt x="6" y="46"/>
                    </a:lnTo>
                    <a:lnTo>
                      <a:pt x="8" y="41"/>
                    </a:lnTo>
                    <a:lnTo>
                      <a:pt x="9" y="38"/>
                    </a:lnTo>
                    <a:lnTo>
                      <a:pt x="8" y="37"/>
                    </a:lnTo>
                    <a:lnTo>
                      <a:pt x="5" y="40"/>
                    </a:lnTo>
                    <a:lnTo>
                      <a:pt x="4" y="43"/>
                    </a:lnTo>
                    <a:lnTo>
                      <a:pt x="2" y="46"/>
                    </a:lnTo>
                    <a:lnTo>
                      <a:pt x="1" y="44"/>
                    </a:lnTo>
                    <a:lnTo>
                      <a:pt x="0" y="39"/>
                    </a:lnTo>
                    <a:lnTo>
                      <a:pt x="2" y="35"/>
                    </a:lnTo>
                    <a:lnTo>
                      <a:pt x="6" y="30"/>
                    </a:lnTo>
                    <a:lnTo>
                      <a:pt x="6" y="25"/>
                    </a:lnTo>
                    <a:lnTo>
                      <a:pt x="4" y="23"/>
                    </a:lnTo>
                    <a:lnTo>
                      <a:pt x="4" y="18"/>
                    </a:lnTo>
                    <a:lnTo>
                      <a:pt x="9" y="14"/>
                    </a:lnTo>
                    <a:lnTo>
                      <a:pt x="10" y="5"/>
                    </a:lnTo>
                    <a:lnTo>
                      <a:pt x="13" y="1"/>
                    </a:lnTo>
                    <a:lnTo>
                      <a:pt x="25" y="1"/>
                    </a:lnTo>
                    <a:lnTo>
                      <a:pt x="3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0" name="Freeform 2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40" y="1675"/>
                <a:ext cx="39" cy="34"/>
              </a:xfrm>
              <a:custGeom>
                <a:avLst/>
                <a:gdLst>
                  <a:gd fmla="*/ 14 w 25" name="T0"/>
                  <a:gd fmla="*/ 3 h 22" name="T1"/>
                  <a:gd fmla="*/ 27 w 25" name="T2"/>
                  <a:gd fmla="*/ 0 h 22" name="T3"/>
                  <a:gd fmla="*/ 30 w 25" name="T4"/>
                  <a:gd fmla="*/ 5 h 22" name="T5"/>
                  <a:gd fmla="*/ 44 w 25" name="T6"/>
                  <a:gd fmla="*/ 8 h 22" name="T7"/>
                  <a:gd fmla="*/ 53 w 25" name="T8"/>
                  <a:gd fmla="*/ 26 h 22" name="T9"/>
                  <a:gd fmla="*/ 61 w 25" name="T10"/>
                  <a:gd fmla="*/ 29 h 22" name="T11"/>
                  <a:gd fmla="*/ 56 w 25" name="T12"/>
                  <a:gd fmla="*/ 45 h 22" name="T13"/>
                  <a:gd fmla="*/ 42 w 25" name="T14"/>
                  <a:gd fmla="*/ 53 h 22" name="T15"/>
                  <a:gd fmla="*/ 34 w 25" name="T16"/>
                  <a:gd fmla="*/ 48 h 22" name="T17"/>
                  <a:gd fmla="*/ 22 w 25" name="T18"/>
                  <a:gd fmla="*/ 43 h 22" name="T19"/>
                  <a:gd fmla="*/ 12 w 25" name="T20"/>
                  <a:gd fmla="*/ 49 h 22" name="T21"/>
                  <a:gd fmla="*/ 0 w 25" name="T22"/>
                  <a:gd fmla="*/ 40 h 22" name="T23"/>
                  <a:gd fmla="*/ 0 w 25" name="T24"/>
                  <a:gd fmla="*/ 34 h 22" name="T25"/>
                  <a:gd fmla="*/ 14 w 25" name="T26"/>
                  <a:gd fmla="*/ 19 h 22" name="T27"/>
                  <a:gd fmla="*/ 14 w 25" name="T28"/>
                  <a:gd fmla="*/ 3 h 22"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5" name="T45"/>
                  <a:gd fmla="*/ 0 h 22" name="T46"/>
                  <a:gd fmla="*/ 25 w 25" name="T47"/>
                  <a:gd fmla="*/ 22 h 22"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22" w="25">
                    <a:moveTo>
                      <a:pt x="6" y="1"/>
                    </a:moveTo>
                    <a:lnTo>
                      <a:pt x="11" y="0"/>
                    </a:lnTo>
                    <a:lnTo>
                      <a:pt x="12" y="2"/>
                    </a:lnTo>
                    <a:lnTo>
                      <a:pt x="18" y="3"/>
                    </a:lnTo>
                    <a:lnTo>
                      <a:pt x="22" y="11"/>
                    </a:lnTo>
                    <a:lnTo>
                      <a:pt x="25" y="12"/>
                    </a:lnTo>
                    <a:lnTo>
                      <a:pt x="23" y="19"/>
                    </a:lnTo>
                    <a:lnTo>
                      <a:pt x="17" y="22"/>
                    </a:lnTo>
                    <a:lnTo>
                      <a:pt x="14" y="20"/>
                    </a:lnTo>
                    <a:lnTo>
                      <a:pt x="9" y="18"/>
                    </a:lnTo>
                    <a:lnTo>
                      <a:pt x="5" y="21"/>
                    </a:lnTo>
                    <a:lnTo>
                      <a:pt x="0" y="17"/>
                    </a:lnTo>
                    <a:lnTo>
                      <a:pt x="0" y="14"/>
                    </a:lnTo>
                    <a:lnTo>
                      <a:pt x="6" y="8"/>
                    </a:lnTo>
                    <a:lnTo>
                      <a:pt x="6"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1" name="Freeform 2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00" y="1721"/>
                <a:ext cx="57" cy="67"/>
              </a:xfrm>
              <a:custGeom>
                <a:avLst/>
                <a:gdLst>
                  <a:gd fmla="*/ 62 w 37" name="T0"/>
                  <a:gd fmla="*/ 69 h 43" name="T1"/>
                  <a:gd fmla="*/ 66 w 37" name="T2"/>
                  <a:gd fmla="*/ 75 h 43" name="T3"/>
                  <a:gd fmla="*/ 60 w 37" name="T4"/>
                  <a:gd fmla="*/ 90 h 43" name="T5"/>
                  <a:gd fmla="*/ 60 w 37" name="T6"/>
                  <a:gd fmla="*/ 97 h 43" name="T7"/>
                  <a:gd fmla="*/ 57 w 37" name="T8"/>
                  <a:gd fmla="*/ 104 h 43" name="T9"/>
                  <a:gd fmla="*/ 52 w 37" name="T10"/>
                  <a:gd fmla="*/ 95 h 43" name="T11"/>
                  <a:gd fmla="*/ 49 w 37" name="T12"/>
                  <a:gd fmla="*/ 79 h 43" name="T13"/>
                  <a:gd fmla="*/ 39 w 37" name="T14"/>
                  <a:gd fmla="*/ 79 h 43" name="T15"/>
                  <a:gd fmla="*/ 31 w 37" name="T16"/>
                  <a:gd fmla="*/ 78 h 43" name="T17"/>
                  <a:gd fmla="*/ 22 w 37" name="T18"/>
                  <a:gd fmla="*/ 83 h 43" name="T19"/>
                  <a:gd fmla="*/ 9 w 37" name="T20"/>
                  <a:gd fmla="*/ 87 h 43" name="T21"/>
                  <a:gd fmla="*/ 0 w 37" name="T22"/>
                  <a:gd fmla="*/ 83 h 43" name="T23"/>
                  <a:gd fmla="*/ 9 w 37" name="T24"/>
                  <a:gd fmla="*/ 79 h 43" name="T25"/>
                  <a:gd fmla="*/ 14 w 37" name="T26"/>
                  <a:gd fmla="*/ 79 h 43" name="T27"/>
                  <a:gd fmla="*/ 18 w 37" name="T28"/>
                  <a:gd fmla="*/ 75 h 43" name="T29"/>
                  <a:gd fmla="*/ 17 w 37" name="T30"/>
                  <a:gd fmla="*/ 70 h 43" name="T31"/>
                  <a:gd fmla="*/ 18 w 37" name="T32"/>
                  <a:gd fmla="*/ 58 h 43" name="T33"/>
                  <a:gd fmla="*/ 28 w 37" name="T34"/>
                  <a:gd fmla="*/ 47 h 43" name="T35"/>
                  <a:gd fmla="*/ 35 w 37" name="T36"/>
                  <a:gd fmla="*/ 25 h 43" name="T37"/>
                  <a:gd fmla="*/ 45 w 37" name="T38"/>
                  <a:gd fmla="*/ 22 h 43" name="T39"/>
                  <a:gd fmla="*/ 48 w 37" name="T40"/>
                  <a:gd fmla="*/ 26 h 43" name="T41"/>
                  <a:gd fmla="*/ 43 w 37" name="T42"/>
                  <a:gd fmla="*/ 34 h 43" name="T43"/>
                  <a:gd fmla="*/ 45 w 37" name="T44"/>
                  <a:gd fmla="*/ 44 h 43" name="T45"/>
                  <a:gd fmla="*/ 54 w 37" name="T46"/>
                  <a:gd fmla="*/ 34 h 43" name="T47"/>
                  <a:gd fmla="*/ 57 w 37" name="T48"/>
                  <a:gd fmla="*/ 26 h 43" name="T49"/>
                  <a:gd fmla="*/ 48 w 37" name="T50"/>
                  <a:gd fmla="*/ 19 h 43" name="T51"/>
                  <a:gd fmla="*/ 49 w 37" name="T52"/>
                  <a:gd fmla="*/ 9 h 43" name="T53"/>
                  <a:gd fmla="*/ 62 w 37" name="T54"/>
                  <a:gd fmla="*/ 3 h 43" name="T55"/>
                  <a:gd fmla="*/ 83 w 37" name="T56"/>
                  <a:gd fmla="*/ 0 h 43" name="T57"/>
                  <a:gd fmla="*/ 88 w 37" name="T58"/>
                  <a:gd fmla="*/ 8 h 43" name="T59"/>
                  <a:gd fmla="*/ 80 w 37" name="T60"/>
                  <a:gd fmla="*/ 22 h 43" name="T61"/>
                  <a:gd fmla="*/ 85 w 37" name="T62"/>
                  <a:gd fmla="*/ 31 h 43" name="T63"/>
                  <a:gd fmla="*/ 83 w 37" name="T64"/>
                  <a:gd fmla="*/ 47 h 43" name="T65"/>
                  <a:gd fmla="*/ 66 w 37" name="T66"/>
                  <a:gd fmla="*/ 61 h 43" name="T67"/>
                  <a:gd fmla="*/ 62 w 37" name="T68"/>
                  <a:gd fmla="*/ 69 h 43"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w 37" name="T105"/>
                  <a:gd fmla="*/ 0 h 43" name="T106"/>
                  <a:gd fmla="*/ 37 w 37" name="T107"/>
                  <a:gd fmla="*/ 43 h 43" name="T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b="T108" l="T105" r="T107" t="T106"/>
                <a:pathLst>
                  <a:path h="43" w="37">
                    <a:moveTo>
                      <a:pt x="26" y="28"/>
                    </a:moveTo>
                    <a:lnTo>
                      <a:pt x="28" y="31"/>
                    </a:lnTo>
                    <a:lnTo>
                      <a:pt x="25" y="37"/>
                    </a:lnTo>
                    <a:lnTo>
                      <a:pt x="25" y="40"/>
                    </a:lnTo>
                    <a:lnTo>
                      <a:pt x="24" y="43"/>
                    </a:lnTo>
                    <a:lnTo>
                      <a:pt x="22" y="39"/>
                    </a:lnTo>
                    <a:lnTo>
                      <a:pt x="21" y="33"/>
                    </a:lnTo>
                    <a:lnTo>
                      <a:pt x="16" y="33"/>
                    </a:lnTo>
                    <a:lnTo>
                      <a:pt x="13" y="32"/>
                    </a:lnTo>
                    <a:lnTo>
                      <a:pt x="9" y="34"/>
                    </a:lnTo>
                    <a:lnTo>
                      <a:pt x="4" y="36"/>
                    </a:lnTo>
                    <a:lnTo>
                      <a:pt x="0" y="34"/>
                    </a:lnTo>
                    <a:lnTo>
                      <a:pt x="4" y="33"/>
                    </a:lnTo>
                    <a:lnTo>
                      <a:pt x="6" y="33"/>
                    </a:lnTo>
                    <a:lnTo>
                      <a:pt x="8" y="31"/>
                    </a:lnTo>
                    <a:lnTo>
                      <a:pt x="7" y="29"/>
                    </a:lnTo>
                    <a:lnTo>
                      <a:pt x="8" y="24"/>
                    </a:lnTo>
                    <a:lnTo>
                      <a:pt x="12" y="19"/>
                    </a:lnTo>
                    <a:lnTo>
                      <a:pt x="15" y="10"/>
                    </a:lnTo>
                    <a:lnTo>
                      <a:pt x="19" y="9"/>
                    </a:lnTo>
                    <a:lnTo>
                      <a:pt x="20" y="11"/>
                    </a:lnTo>
                    <a:lnTo>
                      <a:pt x="18" y="14"/>
                    </a:lnTo>
                    <a:lnTo>
                      <a:pt x="19" y="18"/>
                    </a:lnTo>
                    <a:lnTo>
                      <a:pt x="23" y="14"/>
                    </a:lnTo>
                    <a:lnTo>
                      <a:pt x="24" y="11"/>
                    </a:lnTo>
                    <a:lnTo>
                      <a:pt x="20" y="8"/>
                    </a:lnTo>
                    <a:lnTo>
                      <a:pt x="21" y="4"/>
                    </a:lnTo>
                    <a:lnTo>
                      <a:pt x="26" y="1"/>
                    </a:lnTo>
                    <a:lnTo>
                      <a:pt x="35" y="0"/>
                    </a:lnTo>
                    <a:lnTo>
                      <a:pt x="37" y="3"/>
                    </a:lnTo>
                    <a:lnTo>
                      <a:pt x="34" y="9"/>
                    </a:lnTo>
                    <a:lnTo>
                      <a:pt x="36" y="13"/>
                    </a:lnTo>
                    <a:lnTo>
                      <a:pt x="35" y="19"/>
                    </a:lnTo>
                    <a:lnTo>
                      <a:pt x="28" y="25"/>
                    </a:lnTo>
                    <a:lnTo>
                      <a:pt x="26" y="2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2" name="Freeform 2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40" y="1800"/>
                <a:ext cx="9" cy="24"/>
              </a:xfrm>
              <a:custGeom>
                <a:avLst/>
                <a:gdLst>
                  <a:gd fmla="*/ 14 w 6" name="T0"/>
                  <a:gd fmla="*/ 38 h 15" name="T1"/>
                  <a:gd fmla="*/ 0 w 6" name="T2"/>
                  <a:gd fmla="*/ 34 h 15" name="T3"/>
                  <a:gd fmla="*/ 0 w 6" name="T4"/>
                  <a:gd fmla="*/ 18 h 15" name="T5"/>
                  <a:gd fmla="*/ 0 w 6" name="T6"/>
                  <a:gd fmla="*/ 8 h 15" name="T7"/>
                  <a:gd fmla="*/ 5 w 6" name="T8"/>
                  <a:gd fmla="*/ 0 h 15" name="T9"/>
                  <a:gd fmla="*/ 12 w 6" name="T10"/>
                  <a:gd fmla="*/ 13 h 15" name="T11"/>
                  <a:gd fmla="*/ 14 w 6" name="T12"/>
                  <a:gd fmla="*/ 38 h 15" name="T13"/>
                  <a:gd fmla="*/ 0 60000 65536" name="T14"/>
                  <a:gd fmla="*/ 0 60000 65536" name="T15"/>
                  <a:gd fmla="*/ 0 60000 65536" name="T16"/>
                  <a:gd fmla="*/ 0 60000 65536" name="T17"/>
                  <a:gd fmla="*/ 0 60000 65536" name="T18"/>
                  <a:gd fmla="*/ 0 60000 65536" name="T19"/>
                  <a:gd fmla="*/ 0 60000 65536" name="T20"/>
                  <a:gd fmla="*/ 0 w 6" name="T21"/>
                  <a:gd fmla="*/ 0 h 15" name="T22"/>
                  <a:gd fmla="*/ 6 w 6" name="T23"/>
                  <a:gd fmla="*/ 15 h 1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5" w="6">
                    <a:moveTo>
                      <a:pt x="6" y="15"/>
                    </a:moveTo>
                    <a:lnTo>
                      <a:pt x="0" y="13"/>
                    </a:lnTo>
                    <a:lnTo>
                      <a:pt x="0" y="7"/>
                    </a:lnTo>
                    <a:lnTo>
                      <a:pt x="0" y="3"/>
                    </a:lnTo>
                    <a:lnTo>
                      <a:pt x="2" y="0"/>
                    </a:lnTo>
                    <a:lnTo>
                      <a:pt x="5" y="5"/>
                    </a:lnTo>
                    <a:lnTo>
                      <a:pt x="6" y="1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3" name="Freeform 2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90" y="1771"/>
                <a:ext cx="53" cy="50"/>
              </a:xfrm>
              <a:custGeom>
                <a:avLst/>
                <a:gdLst>
                  <a:gd fmla="*/ 83 w 34" name="T0"/>
                  <a:gd fmla="*/ 47 h 32" name="T1"/>
                  <a:gd fmla="*/ 78 w 34" name="T2"/>
                  <a:gd fmla="*/ 53 h 32" name="T3"/>
                  <a:gd fmla="*/ 78 w 34" name="T4"/>
                  <a:gd fmla="*/ 64 h 32" name="T5"/>
                  <a:gd fmla="*/ 78 w 34" name="T6"/>
                  <a:gd fmla="*/ 78 h 32" name="T7"/>
                  <a:gd fmla="*/ 61 w 34" name="T8"/>
                  <a:gd fmla="*/ 64 h 32" name="T9"/>
                  <a:gd fmla="*/ 47 w 34" name="T10"/>
                  <a:gd fmla="*/ 58 h 32" name="T11"/>
                  <a:gd fmla="*/ 36 w 34" name="T12"/>
                  <a:gd fmla="*/ 53 h 32" name="T13"/>
                  <a:gd fmla="*/ 17 w 34" name="T14"/>
                  <a:gd fmla="*/ 39 h 32" name="T15"/>
                  <a:gd fmla="*/ 0 w 34" name="T16"/>
                  <a:gd fmla="*/ 17 h 32" name="T17"/>
                  <a:gd fmla="*/ 9 w 34" name="T18"/>
                  <a:gd fmla="*/ 9 h 32" name="T19"/>
                  <a:gd fmla="*/ 14 w 34" name="T20"/>
                  <a:gd fmla="*/ 5 h 32" name="T21"/>
                  <a:gd fmla="*/ 25 w 34" name="T22"/>
                  <a:gd fmla="*/ 9 h 32" name="T23"/>
                  <a:gd fmla="*/ 36 w 34" name="T24"/>
                  <a:gd fmla="*/ 5 h 32" name="T25"/>
                  <a:gd fmla="*/ 47 w 34" name="T26"/>
                  <a:gd fmla="*/ 0 h 32" name="T27"/>
                  <a:gd fmla="*/ 53 w 34" name="T28"/>
                  <a:gd fmla="*/ 3 h 32" name="T29"/>
                  <a:gd fmla="*/ 65 w 34" name="T30"/>
                  <a:gd fmla="*/ 3 h 32" name="T31"/>
                  <a:gd fmla="*/ 69 w 34" name="T32"/>
                  <a:gd fmla="*/ 17 h 32" name="T33"/>
                  <a:gd fmla="*/ 73 w 34" name="T34"/>
                  <a:gd fmla="*/ 27 h 32" name="T35"/>
                  <a:gd fmla="*/ 75 w 34" name="T36"/>
                  <a:gd fmla="*/ 20 h 32" name="T37"/>
                  <a:gd fmla="*/ 79 w 34" name="T38"/>
                  <a:gd fmla="*/ 30 h 32" name="T39"/>
                  <a:gd fmla="*/ 83 w 34" name="T40"/>
                  <a:gd fmla="*/ 47 h 32"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34" name="T63"/>
                  <a:gd fmla="*/ 0 h 32" name="T64"/>
                  <a:gd fmla="*/ 34 w 34" name="T65"/>
                  <a:gd fmla="*/ 32 h 32"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32" w="34">
                    <a:moveTo>
                      <a:pt x="34" y="19"/>
                    </a:moveTo>
                    <a:lnTo>
                      <a:pt x="32" y="22"/>
                    </a:lnTo>
                    <a:lnTo>
                      <a:pt x="32" y="26"/>
                    </a:lnTo>
                    <a:lnTo>
                      <a:pt x="32" y="32"/>
                    </a:lnTo>
                    <a:lnTo>
                      <a:pt x="25" y="26"/>
                    </a:lnTo>
                    <a:lnTo>
                      <a:pt x="19" y="24"/>
                    </a:lnTo>
                    <a:lnTo>
                      <a:pt x="15" y="22"/>
                    </a:lnTo>
                    <a:lnTo>
                      <a:pt x="7" y="16"/>
                    </a:lnTo>
                    <a:lnTo>
                      <a:pt x="0" y="7"/>
                    </a:lnTo>
                    <a:lnTo>
                      <a:pt x="4" y="4"/>
                    </a:lnTo>
                    <a:lnTo>
                      <a:pt x="6" y="2"/>
                    </a:lnTo>
                    <a:lnTo>
                      <a:pt x="10" y="4"/>
                    </a:lnTo>
                    <a:lnTo>
                      <a:pt x="15" y="2"/>
                    </a:lnTo>
                    <a:lnTo>
                      <a:pt x="19" y="0"/>
                    </a:lnTo>
                    <a:lnTo>
                      <a:pt x="22" y="1"/>
                    </a:lnTo>
                    <a:lnTo>
                      <a:pt x="27" y="1"/>
                    </a:lnTo>
                    <a:lnTo>
                      <a:pt x="28" y="7"/>
                    </a:lnTo>
                    <a:lnTo>
                      <a:pt x="30" y="11"/>
                    </a:lnTo>
                    <a:lnTo>
                      <a:pt x="31" y="8"/>
                    </a:lnTo>
                    <a:lnTo>
                      <a:pt x="33" y="12"/>
                    </a:lnTo>
                    <a:lnTo>
                      <a:pt x="34" y="1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4" name="Freeform 2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91" y="1703"/>
                <a:ext cx="5" cy="9"/>
              </a:xfrm>
              <a:custGeom>
                <a:avLst/>
                <a:gdLst>
                  <a:gd fmla="*/ 3 w 3" name="T0"/>
                  <a:gd fmla="*/ 14 h 6" name="T1"/>
                  <a:gd fmla="*/ 0 w 3" name="T2"/>
                  <a:gd fmla="*/ 9 h 6" name="T3"/>
                  <a:gd fmla="*/ 0 w 3" name="T4"/>
                  <a:gd fmla="*/ 5 h 6" name="T5"/>
                  <a:gd fmla="*/ 8 w 3" name="T6"/>
                  <a:gd fmla="*/ 0 h 6" name="T7"/>
                  <a:gd fmla="*/ 8 w 3" name="T8"/>
                  <a:gd fmla="*/ 5 h 6" name="T9"/>
                  <a:gd fmla="*/ 3 w 3" name="T10"/>
                  <a:gd fmla="*/ 14 h 6" name="T11"/>
                  <a:gd fmla="*/ 0 60000 65536" name="T12"/>
                  <a:gd fmla="*/ 0 60000 65536" name="T13"/>
                  <a:gd fmla="*/ 0 60000 65536" name="T14"/>
                  <a:gd fmla="*/ 0 60000 65536" name="T15"/>
                  <a:gd fmla="*/ 0 60000 65536" name="T16"/>
                  <a:gd fmla="*/ 0 60000 65536" name="T17"/>
                  <a:gd fmla="*/ 0 w 3" name="T18"/>
                  <a:gd fmla="*/ 0 h 6" name="T19"/>
                  <a:gd fmla="*/ 3 w 3"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3">
                    <a:moveTo>
                      <a:pt x="1" y="6"/>
                    </a:moveTo>
                    <a:lnTo>
                      <a:pt x="0" y="4"/>
                    </a:lnTo>
                    <a:lnTo>
                      <a:pt x="0" y="2"/>
                    </a:lnTo>
                    <a:lnTo>
                      <a:pt x="3" y="0"/>
                    </a:lnTo>
                    <a:lnTo>
                      <a:pt x="3" y="2"/>
                    </a:lnTo>
                    <a:lnTo>
                      <a:pt x="1"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5" name="Freeform 2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65" y="1659"/>
                <a:ext cx="5" cy="8"/>
              </a:xfrm>
              <a:custGeom>
                <a:avLst/>
                <a:gdLst>
                  <a:gd fmla="*/ 8 w 3" name="T0"/>
                  <a:gd fmla="*/ 0 h 5" name="T1"/>
                  <a:gd fmla="*/ 8 w 3" name="T2"/>
                  <a:gd fmla="*/ 10 h 5" name="T3"/>
                  <a:gd fmla="*/ 0 w 3" name="T4"/>
                  <a:gd fmla="*/ 13 h 5" name="T5"/>
                  <a:gd fmla="*/ 3 w 3" name="T6"/>
                  <a:gd fmla="*/ 0 h 5" name="T7"/>
                  <a:gd fmla="*/ 8 w 3" name="T8"/>
                  <a:gd fmla="*/ 0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3" y="0"/>
                    </a:moveTo>
                    <a:lnTo>
                      <a:pt x="3" y="4"/>
                    </a:lnTo>
                    <a:lnTo>
                      <a:pt x="0" y="5"/>
                    </a:lnTo>
                    <a:lnTo>
                      <a:pt x="1" y="0"/>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6" name="Freeform 2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62" y="1608"/>
                <a:ext cx="8" cy="8"/>
              </a:xfrm>
              <a:custGeom>
                <a:avLst/>
                <a:gdLst>
                  <a:gd fmla="*/ 13 w 5" name="T0"/>
                  <a:gd fmla="*/ 0 h 5" name="T1"/>
                  <a:gd fmla="*/ 10 w 5" name="T2"/>
                  <a:gd fmla="*/ 13 h 5" name="T3"/>
                  <a:gd fmla="*/ 0 w 5" name="T4"/>
                  <a:gd fmla="*/ 13 h 5" name="T5"/>
                  <a:gd fmla="*/ 3 w 5" name="T6"/>
                  <a:gd fmla="*/ 3 h 5" name="T7"/>
                  <a:gd fmla="*/ 8 w 5" name="T8"/>
                  <a:gd fmla="*/ 0 h 5" name="T9"/>
                  <a:gd fmla="*/ 13 w 5" name="T10"/>
                  <a:gd fmla="*/ 0 h 5" name="T11"/>
                  <a:gd fmla="*/ 0 60000 65536" name="T12"/>
                  <a:gd fmla="*/ 0 60000 65536" name="T13"/>
                  <a:gd fmla="*/ 0 60000 65536" name="T14"/>
                  <a:gd fmla="*/ 0 60000 65536" name="T15"/>
                  <a:gd fmla="*/ 0 60000 65536" name="T16"/>
                  <a:gd fmla="*/ 0 60000 65536" name="T17"/>
                  <a:gd fmla="*/ 0 w 5" name="T18"/>
                  <a:gd fmla="*/ 0 h 5" name="T19"/>
                  <a:gd fmla="*/ 5 w 5"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5">
                    <a:moveTo>
                      <a:pt x="5" y="0"/>
                    </a:moveTo>
                    <a:lnTo>
                      <a:pt x="4" y="5"/>
                    </a:lnTo>
                    <a:lnTo>
                      <a:pt x="0" y="5"/>
                    </a:lnTo>
                    <a:lnTo>
                      <a:pt x="1" y="1"/>
                    </a:lnTo>
                    <a:lnTo>
                      <a:pt x="3" y="0"/>
                    </a:lnTo>
                    <a:lnTo>
                      <a:pt x="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7" name="Freeform 2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56" y="1583"/>
                <a:ext cx="10" cy="17"/>
              </a:xfrm>
              <a:custGeom>
                <a:avLst/>
                <a:gdLst>
                  <a:gd fmla="*/ 14 w 7" name="T0"/>
                  <a:gd fmla="*/ 0 h 11" name="T1"/>
                  <a:gd fmla="*/ 14 w 7" name="T2"/>
                  <a:gd fmla="*/ 12 h 11" name="T3"/>
                  <a:gd fmla="*/ 9 w 7" name="T4"/>
                  <a:gd fmla="*/ 22 h 11" name="T5"/>
                  <a:gd fmla="*/ 0 w 7" name="T6"/>
                  <a:gd fmla="*/ 26 h 11" name="T7"/>
                  <a:gd fmla="*/ 0 w 7" name="T8"/>
                  <a:gd fmla="*/ 19 h 11" name="T9"/>
                  <a:gd fmla="*/ 9 w 7" name="T10"/>
                  <a:gd fmla="*/ 5 h 11" name="T11"/>
                  <a:gd fmla="*/ 14 w 7" name="T12"/>
                  <a:gd fmla="*/ 0 h 11" name="T13"/>
                  <a:gd fmla="*/ 0 60000 65536" name="T14"/>
                  <a:gd fmla="*/ 0 60000 65536" name="T15"/>
                  <a:gd fmla="*/ 0 60000 65536" name="T16"/>
                  <a:gd fmla="*/ 0 60000 65536" name="T17"/>
                  <a:gd fmla="*/ 0 60000 65536" name="T18"/>
                  <a:gd fmla="*/ 0 60000 65536" name="T19"/>
                  <a:gd fmla="*/ 0 60000 65536" name="T20"/>
                  <a:gd fmla="*/ 0 w 7" name="T21"/>
                  <a:gd fmla="*/ 0 h 11" name="T22"/>
                  <a:gd fmla="*/ 7 w 7" name="T23"/>
                  <a:gd fmla="*/ 11 h 11"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1" w="7">
                    <a:moveTo>
                      <a:pt x="7" y="0"/>
                    </a:moveTo>
                    <a:lnTo>
                      <a:pt x="7" y="5"/>
                    </a:lnTo>
                    <a:lnTo>
                      <a:pt x="4" y="9"/>
                    </a:lnTo>
                    <a:lnTo>
                      <a:pt x="0" y="11"/>
                    </a:lnTo>
                    <a:lnTo>
                      <a:pt x="0" y="8"/>
                    </a:lnTo>
                    <a:lnTo>
                      <a:pt x="4" y="2"/>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8" name="Freeform 2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38" y="1793"/>
                <a:ext cx="6" cy="3"/>
              </a:xfrm>
              <a:custGeom>
                <a:avLst/>
                <a:gdLst>
                  <a:gd fmla="*/ 0 w 4" name="T0"/>
                  <a:gd fmla="*/ 3 h 2" name="T1"/>
                  <a:gd fmla="*/ 6 w 4" name="T2"/>
                  <a:gd fmla="*/ 0 h 2" name="T3"/>
                  <a:gd fmla="*/ 9 w 4" name="T4"/>
                  <a:gd fmla="*/ 4 h 2" name="T5"/>
                  <a:gd fmla="*/ 4 w 4" name="T6"/>
                  <a:gd fmla="*/ 4 h 2" name="T7"/>
                  <a:gd fmla="*/ 0 w 4" name="T8"/>
                  <a:gd fmla="*/ 3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0" y="1"/>
                    </a:moveTo>
                    <a:lnTo>
                      <a:pt x="3" y="0"/>
                    </a:lnTo>
                    <a:lnTo>
                      <a:pt x="4" y="2"/>
                    </a:lnTo>
                    <a:lnTo>
                      <a:pt x="2"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19" name="Freeform 2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06" y="1676"/>
                <a:ext cx="62" cy="100"/>
              </a:xfrm>
              <a:custGeom>
                <a:avLst/>
                <a:gdLst>
                  <a:gd fmla="*/ 93 w 40" name="T0"/>
                  <a:gd fmla="*/ 52 h 64" name="T1"/>
                  <a:gd fmla="*/ 93 w 40" name="T2"/>
                  <a:gd fmla="*/ 73 h 64" name="T3"/>
                  <a:gd fmla="*/ 96 w 40" name="T4"/>
                  <a:gd fmla="*/ 83 h 64" name="T5"/>
                  <a:gd fmla="*/ 93 w 40" name="T6"/>
                  <a:gd fmla="*/ 97 h 64" name="T7"/>
                  <a:gd fmla="*/ 87 w 40" name="T8"/>
                  <a:gd fmla="*/ 127 h 64" name="T9"/>
                  <a:gd fmla="*/ 74 w 40" name="T10"/>
                  <a:gd fmla="*/ 130 h 64" name="T11"/>
                  <a:gd fmla="*/ 53 w 40" name="T12"/>
                  <a:gd fmla="*/ 139 h 64" name="T13"/>
                  <a:gd fmla="*/ 34 w 40" name="T14"/>
                  <a:gd fmla="*/ 148 h 64" name="T15"/>
                  <a:gd fmla="*/ 22 w 40" name="T16"/>
                  <a:gd fmla="*/ 156 h 64" name="T17"/>
                  <a:gd fmla="*/ 12 w 40" name="T18"/>
                  <a:gd fmla="*/ 153 h 64" name="T19"/>
                  <a:gd fmla="*/ 9 w 40" name="T20"/>
                  <a:gd fmla="*/ 147 h 64" name="T21"/>
                  <a:gd fmla="*/ 3 w 40" name="T22"/>
                  <a:gd fmla="*/ 142 h 64" name="T23"/>
                  <a:gd fmla="*/ 0 w 40" name="T24"/>
                  <a:gd fmla="*/ 127 h 64" name="T25"/>
                  <a:gd fmla="*/ 8 w 40" name="T26"/>
                  <a:gd fmla="*/ 122 h 64" name="T27"/>
                  <a:gd fmla="*/ 29 w 40" name="T28"/>
                  <a:gd fmla="*/ 112 h 64" name="T29"/>
                  <a:gd fmla="*/ 26 w 40" name="T30"/>
                  <a:gd fmla="*/ 109 h 64" name="T31"/>
                  <a:gd fmla="*/ 22 w 40" name="T32"/>
                  <a:gd fmla="*/ 108 h 64" name="T33"/>
                  <a:gd fmla="*/ 22 w 40" name="T34"/>
                  <a:gd fmla="*/ 95 h 64" name="T35"/>
                  <a:gd fmla="*/ 29 w 40" name="T36"/>
                  <a:gd fmla="*/ 81 h 64" name="T37"/>
                  <a:gd fmla="*/ 22 w 40" name="T38"/>
                  <a:gd fmla="*/ 78 h 64" name="T39"/>
                  <a:gd fmla="*/ 12 w 40" name="T40"/>
                  <a:gd fmla="*/ 83 h 64" name="T41"/>
                  <a:gd fmla="*/ 8 w 40" name="T42"/>
                  <a:gd fmla="*/ 78 h 64" name="T43"/>
                  <a:gd fmla="*/ 14 w 40" name="T44"/>
                  <a:gd fmla="*/ 73 h 64" name="T45"/>
                  <a:gd fmla="*/ 14 w 40" name="T46"/>
                  <a:gd fmla="*/ 66 h 64" name="T47"/>
                  <a:gd fmla="*/ 8 w 40" name="T48"/>
                  <a:gd fmla="*/ 53 h 64" name="T49"/>
                  <a:gd fmla="*/ 12 w 40" name="T50"/>
                  <a:gd fmla="*/ 42 h 64" name="T51"/>
                  <a:gd fmla="*/ 22 w 40" name="T52"/>
                  <a:gd fmla="*/ 39 h 64" name="T53"/>
                  <a:gd fmla="*/ 31 w 40" name="T54"/>
                  <a:gd fmla="*/ 44 h 64" name="T55"/>
                  <a:gd fmla="*/ 43 w 40" name="T56"/>
                  <a:gd fmla="*/ 36 h 64" name="T57"/>
                  <a:gd fmla="*/ 39 w 40" name="T58"/>
                  <a:gd fmla="*/ 27 h 64" name="T59"/>
                  <a:gd fmla="*/ 43 w 40" name="T60"/>
                  <a:gd fmla="*/ 9 h 64" name="T61"/>
                  <a:gd fmla="*/ 48 w 40" name="T62"/>
                  <a:gd fmla="*/ 3 h 64" name="T63"/>
                  <a:gd fmla="*/ 67 w 40" name="T64"/>
                  <a:gd fmla="*/ 0 h 64" name="T65"/>
                  <a:gd fmla="*/ 67 w 40" name="T66"/>
                  <a:gd fmla="*/ 17 h 64" name="T67"/>
                  <a:gd fmla="*/ 53 w 40" name="T68"/>
                  <a:gd fmla="*/ 31 h 64" name="T69"/>
                  <a:gd fmla="*/ 53 w 40" name="T70"/>
                  <a:gd fmla="*/ 39 h 64" name="T71"/>
                  <a:gd fmla="*/ 65 w 40" name="T72"/>
                  <a:gd fmla="*/ 48 h 64" name="T73"/>
                  <a:gd fmla="*/ 74 w 40" name="T74"/>
                  <a:gd fmla="*/ 42 h 64" name="T75"/>
                  <a:gd fmla="*/ 87 w 40" name="T76"/>
                  <a:gd fmla="*/ 47 h 64" name="T77"/>
                  <a:gd fmla="*/ 93 w 40" name="T78"/>
                  <a:gd fmla="*/ 52 h 64"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w 40" name="T120"/>
                  <a:gd fmla="*/ 0 h 64" name="T121"/>
                  <a:gd fmla="*/ 40 w 40" name="T122"/>
                  <a:gd fmla="*/ 64 h 64" name="T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b="T123" l="T120" r="T122" t="T121"/>
                <a:pathLst>
                  <a:path h="64" w="40">
                    <a:moveTo>
                      <a:pt x="39" y="21"/>
                    </a:moveTo>
                    <a:lnTo>
                      <a:pt x="39" y="30"/>
                    </a:lnTo>
                    <a:lnTo>
                      <a:pt x="40" y="34"/>
                    </a:lnTo>
                    <a:lnTo>
                      <a:pt x="39" y="40"/>
                    </a:lnTo>
                    <a:lnTo>
                      <a:pt x="36" y="52"/>
                    </a:lnTo>
                    <a:lnTo>
                      <a:pt x="31" y="53"/>
                    </a:lnTo>
                    <a:lnTo>
                      <a:pt x="22" y="57"/>
                    </a:lnTo>
                    <a:lnTo>
                      <a:pt x="14" y="61"/>
                    </a:lnTo>
                    <a:lnTo>
                      <a:pt x="9" y="64"/>
                    </a:lnTo>
                    <a:lnTo>
                      <a:pt x="5" y="63"/>
                    </a:lnTo>
                    <a:lnTo>
                      <a:pt x="4" y="60"/>
                    </a:lnTo>
                    <a:lnTo>
                      <a:pt x="1" y="58"/>
                    </a:lnTo>
                    <a:lnTo>
                      <a:pt x="0" y="52"/>
                    </a:lnTo>
                    <a:lnTo>
                      <a:pt x="3" y="50"/>
                    </a:lnTo>
                    <a:lnTo>
                      <a:pt x="12" y="46"/>
                    </a:lnTo>
                    <a:lnTo>
                      <a:pt x="11" y="45"/>
                    </a:lnTo>
                    <a:lnTo>
                      <a:pt x="9" y="44"/>
                    </a:lnTo>
                    <a:lnTo>
                      <a:pt x="9" y="39"/>
                    </a:lnTo>
                    <a:lnTo>
                      <a:pt x="12" y="33"/>
                    </a:lnTo>
                    <a:lnTo>
                      <a:pt x="9" y="32"/>
                    </a:lnTo>
                    <a:lnTo>
                      <a:pt x="5" y="34"/>
                    </a:lnTo>
                    <a:lnTo>
                      <a:pt x="3" y="32"/>
                    </a:lnTo>
                    <a:lnTo>
                      <a:pt x="6" y="30"/>
                    </a:lnTo>
                    <a:lnTo>
                      <a:pt x="6" y="27"/>
                    </a:lnTo>
                    <a:lnTo>
                      <a:pt x="3" y="22"/>
                    </a:lnTo>
                    <a:lnTo>
                      <a:pt x="5" y="17"/>
                    </a:lnTo>
                    <a:lnTo>
                      <a:pt x="9" y="16"/>
                    </a:lnTo>
                    <a:lnTo>
                      <a:pt x="13" y="18"/>
                    </a:lnTo>
                    <a:lnTo>
                      <a:pt x="18" y="15"/>
                    </a:lnTo>
                    <a:lnTo>
                      <a:pt x="16" y="11"/>
                    </a:lnTo>
                    <a:lnTo>
                      <a:pt x="18" y="4"/>
                    </a:lnTo>
                    <a:lnTo>
                      <a:pt x="20" y="1"/>
                    </a:lnTo>
                    <a:lnTo>
                      <a:pt x="28" y="0"/>
                    </a:lnTo>
                    <a:lnTo>
                      <a:pt x="28" y="7"/>
                    </a:lnTo>
                    <a:lnTo>
                      <a:pt x="22" y="13"/>
                    </a:lnTo>
                    <a:lnTo>
                      <a:pt x="22" y="16"/>
                    </a:lnTo>
                    <a:lnTo>
                      <a:pt x="27" y="20"/>
                    </a:lnTo>
                    <a:lnTo>
                      <a:pt x="31" y="17"/>
                    </a:lnTo>
                    <a:lnTo>
                      <a:pt x="36" y="19"/>
                    </a:lnTo>
                    <a:lnTo>
                      <a:pt x="39" y="2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0" name="Freeform 3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7" y="879"/>
                <a:ext cx="5" cy="2"/>
              </a:xfrm>
              <a:custGeom>
                <a:avLst/>
                <a:gdLst>
                  <a:gd fmla="*/ 0 w 3" name="T0"/>
                  <a:gd fmla="*/ 0 h 1" name="T1"/>
                  <a:gd fmla="*/ 5 w 3" name="T2"/>
                  <a:gd fmla="*/ 0 h 1" name="T3"/>
                  <a:gd fmla="*/ 8 w 3" name="T4"/>
                  <a:gd fmla="*/ 4 h 1" name="T5"/>
                  <a:gd fmla="*/ 0 w 3" name="T6"/>
                  <a:gd fmla="*/ 4 h 1" name="T7"/>
                  <a:gd fmla="*/ 0 w 3" name="T8"/>
                  <a:gd fmla="*/ 0 h 1" name="T9"/>
                  <a:gd fmla="*/ 0 60000 65536" name="T10"/>
                  <a:gd fmla="*/ 0 60000 65536" name="T11"/>
                  <a:gd fmla="*/ 0 60000 65536" name="T12"/>
                  <a:gd fmla="*/ 0 60000 65536" name="T13"/>
                  <a:gd fmla="*/ 0 60000 65536" name="T14"/>
                  <a:gd fmla="*/ 0 w 3" name="T15"/>
                  <a:gd fmla="*/ 0 h 1" name="T16"/>
                  <a:gd fmla="*/ 3 w 3" name="T17"/>
                  <a:gd fmla="*/ 1 h 1" name="T18"/>
                </a:gdLst>
                <a:ahLst/>
                <a:cxnLst>
                  <a:cxn ang="T10">
                    <a:pos x="T0" y="T1"/>
                  </a:cxn>
                  <a:cxn ang="T11">
                    <a:pos x="T2" y="T3"/>
                  </a:cxn>
                  <a:cxn ang="T12">
                    <a:pos x="T4" y="T5"/>
                  </a:cxn>
                  <a:cxn ang="T13">
                    <a:pos x="T6" y="T7"/>
                  </a:cxn>
                  <a:cxn ang="T14">
                    <a:pos x="T8" y="T9"/>
                  </a:cxn>
                </a:cxnLst>
                <a:rect b="T18" l="T15" r="T17" t="T16"/>
                <a:pathLst>
                  <a:path h="1" w="3">
                    <a:moveTo>
                      <a:pt x="0" y="0"/>
                    </a:moveTo>
                    <a:lnTo>
                      <a:pt x="2" y="0"/>
                    </a:lnTo>
                    <a:lnTo>
                      <a:pt x="3" y="1"/>
                    </a:ln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1" name="Freeform 3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4" y="873"/>
                <a:ext cx="6" cy="3"/>
              </a:xfrm>
              <a:custGeom>
                <a:avLst/>
                <a:gdLst>
                  <a:gd fmla="*/ 4 w 4" name="T0"/>
                  <a:gd fmla="*/ 4 h 2" name="T1"/>
                  <a:gd fmla="*/ 0 w 4" name="T2"/>
                  <a:gd fmla="*/ 3 h 2" name="T3"/>
                  <a:gd fmla="*/ 6 w 4" name="T4"/>
                  <a:gd fmla="*/ 0 h 2" name="T5"/>
                  <a:gd fmla="*/ 9 w 4" name="T6"/>
                  <a:gd fmla="*/ 3 h 2" name="T7"/>
                  <a:gd fmla="*/ 4 w 4" name="T8"/>
                  <a:gd fmla="*/ 4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2" y="2"/>
                    </a:moveTo>
                    <a:lnTo>
                      <a:pt x="0" y="1"/>
                    </a:lnTo>
                    <a:lnTo>
                      <a:pt x="3" y="0"/>
                    </a:lnTo>
                    <a:lnTo>
                      <a:pt x="4" y="1"/>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2" name="Freeform 3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5" y="867"/>
                <a:ext cx="6" cy="2"/>
              </a:xfrm>
              <a:custGeom>
                <a:avLst/>
                <a:gdLst>
                  <a:gd fmla="*/ 0 w 4" name="T0"/>
                  <a:gd fmla="*/ 4 h 1" name="T1"/>
                  <a:gd fmla="*/ 0 w 4" name="T2"/>
                  <a:gd fmla="*/ 0 h 1" name="T3"/>
                  <a:gd fmla="*/ 6 w 4" name="T4"/>
                  <a:gd fmla="*/ 0 h 1" name="T5"/>
                  <a:gd fmla="*/ 9 w 4" name="T6"/>
                  <a:gd fmla="*/ 4 h 1" name="T7"/>
                  <a:gd fmla="*/ 0 w 4" name="T8"/>
                  <a:gd fmla="*/ 4 h 1" name="T9"/>
                  <a:gd fmla="*/ 0 60000 65536" name="T10"/>
                  <a:gd fmla="*/ 0 60000 65536" name="T11"/>
                  <a:gd fmla="*/ 0 60000 65536" name="T12"/>
                  <a:gd fmla="*/ 0 60000 65536" name="T13"/>
                  <a:gd fmla="*/ 0 60000 65536" name="T14"/>
                  <a:gd fmla="*/ 0 w 4" name="T15"/>
                  <a:gd fmla="*/ 0 h 1" name="T16"/>
                  <a:gd fmla="*/ 4 w 4" name="T17"/>
                  <a:gd fmla="*/ 1 h 1" name="T18"/>
                </a:gdLst>
                <a:ahLst/>
                <a:cxnLst>
                  <a:cxn ang="T10">
                    <a:pos x="T0" y="T1"/>
                  </a:cxn>
                  <a:cxn ang="T11">
                    <a:pos x="T2" y="T3"/>
                  </a:cxn>
                  <a:cxn ang="T12">
                    <a:pos x="T4" y="T5"/>
                  </a:cxn>
                  <a:cxn ang="T13">
                    <a:pos x="T6" y="T7"/>
                  </a:cxn>
                  <a:cxn ang="T14">
                    <a:pos x="T8" y="T9"/>
                  </a:cxn>
                </a:cxnLst>
                <a:rect b="T18" l="T15" r="T17" t="T16"/>
                <a:pathLst>
                  <a:path h="1" w="4">
                    <a:moveTo>
                      <a:pt x="0" y="1"/>
                    </a:moveTo>
                    <a:lnTo>
                      <a:pt x="0" y="0"/>
                    </a:lnTo>
                    <a:lnTo>
                      <a:pt x="3" y="0"/>
                    </a:lnTo>
                    <a:lnTo>
                      <a:pt x="4" y="1"/>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3" name="Freeform 3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51" y="870"/>
                <a:ext cx="7" cy="3"/>
              </a:xfrm>
              <a:custGeom>
                <a:avLst/>
                <a:gdLst>
                  <a:gd fmla="*/ 0 w 5" name="T0"/>
                  <a:gd fmla="*/ 0 h 2" name="T1"/>
                  <a:gd fmla="*/ 8 w 5" name="T2"/>
                  <a:gd fmla="*/ 0 h 2" name="T3"/>
                  <a:gd fmla="*/ 10 w 5" name="T4"/>
                  <a:gd fmla="*/ 4 h 2" name="T5"/>
                  <a:gd fmla="*/ 1 w 5" name="T6"/>
                  <a:gd fmla="*/ 3 h 2" name="T7"/>
                  <a:gd fmla="*/ 0 w 5" name="T8"/>
                  <a:gd fmla="*/ 0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0"/>
                    </a:moveTo>
                    <a:lnTo>
                      <a:pt x="4" y="0"/>
                    </a:lnTo>
                    <a:lnTo>
                      <a:pt x="5" y="2"/>
                    </a:lnTo>
                    <a:lnTo>
                      <a:pt x="1"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4" name="Freeform 3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5" y="872"/>
                <a:ext cx="4" cy="3"/>
              </a:xfrm>
              <a:custGeom>
                <a:avLst/>
                <a:gdLst>
                  <a:gd fmla="*/ 5 w 3" name="T0"/>
                  <a:gd fmla="*/ 0 h 2" name="T1"/>
                  <a:gd fmla="*/ 5 w 3" name="T2"/>
                  <a:gd fmla="*/ 4 h 2" name="T3"/>
                  <a:gd fmla="*/ 0 w 3" name="T4"/>
                  <a:gd fmla="*/ 3 h 2" name="T5"/>
                  <a:gd fmla="*/ 5 w 3" name="T6"/>
                  <a:gd fmla="*/ 0 h 2" name="T7"/>
                  <a:gd fmla="*/ 0 60000 65536" name="T8"/>
                  <a:gd fmla="*/ 0 60000 65536" name="T9"/>
                  <a:gd fmla="*/ 0 60000 65536" name="T10"/>
                  <a:gd fmla="*/ 0 60000 65536" name="T11"/>
                  <a:gd fmla="*/ 0 w 3" name="T12"/>
                  <a:gd fmla="*/ 0 h 2" name="T13"/>
                  <a:gd fmla="*/ 3 w 3" name="T14"/>
                  <a:gd fmla="*/ 2 h 2" name="T15"/>
                </a:gdLst>
                <a:ahLst/>
                <a:cxnLst>
                  <a:cxn ang="T8">
                    <a:pos x="T0" y="T1"/>
                  </a:cxn>
                  <a:cxn ang="T9">
                    <a:pos x="T2" y="T3"/>
                  </a:cxn>
                  <a:cxn ang="T10">
                    <a:pos x="T4" y="T5"/>
                  </a:cxn>
                  <a:cxn ang="T11">
                    <a:pos x="T6" y="T7"/>
                  </a:cxn>
                </a:cxnLst>
                <a:rect b="T15" l="T12" r="T14" t="T13"/>
                <a:pathLst>
                  <a:path h="2" w="3">
                    <a:moveTo>
                      <a:pt x="3" y="0"/>
                    </a:moveTo>
                    <a:lnTo>
                      <a:pt x="3" y="2"/>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5" name="Freeform 3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29" y="876"/>
                <a:ext cx="6" cy="2"/>
              </a:xfrm>
              <a:custGeom>
                <a:avLst/>
                <a:gdLst>
                  <a:gd fmla="*/ 3 w 4" name="T0"/>
                  <a:gd fmla="*/ 0 h 1" name="T1"/>
                  <a:gd fmla="*/ 9 w 4" name="T2"/>
                  <a:gd fmla="*/ 0 h 1" name="T3"/>
                  <a:gd fmla="*/ 9 w 4" name="T4"/>
                  <a:gd fmla="*/ 4 h 1" name="T5"/>
                  <a:gd fmla="*/ 4 w 4" name="T6"/>
                  <a:gd fmla="*/ 4 h 1" name="T7"/>
                  <a:gd fmla="*/ 0 w 4" name="T8"/>
                  <a:gd fmla="*/ 4 h 1" name="T9"/>
                  <a:gd fmla="*/ 3 w 4" name="T10"/>
                  <a:gd fmla="*/ 0 h 1" name="T11"/>
                  <a:gd fmla="*/ 0 60000 65536" name="T12"/>
                  <a:gd fmla="*/ 0 60000 65536" name="T13"/>
                  <a:gd fmla="*/ 0 60000 65536" name="T14"/>
                  <a:gd fmla="*/ 0 60000 65536" name="T15"/>
                  <a:gd fmla="*/ 0 60000 65536" name="T16"/>
                  <a:gd fmla="*/ 0 60000 65536" name="T17"/>
                  <a:gd fmla="*/ 0 w 4" name="T18"/>
                  <a:gd fmla="*/ 0 h 1" name="T19"/>
                  <a:gd fmla="*/ 4 w 4" name="T20"/>
                  <a:gd fmla="*/ 1 h 1" name="T21"/>
                </a:gdLst>
                <a:ahLst/>
                <a:cxnLst>
                  <a:cxn ang="T12">
                    <a:pos x="T0" y="T1"/>
                  </a:cxn>
                  <a:cxn ang="T13">
                    <a:pos x="T2" y="T3"/>
                  </a:cxn>
                  <a:cxn ang="T14">
                    <a:pos x="T4" y="T5"/>
                  </a:cxn>
                  <a:cxn ang="T15">
                    <a:pos x="T6" y="T7"/>
                  </a:cxn>
                  <a:cxn ang="T16">
                    <a:pos x="T8" y="T9"/>
                  </a:cxn>
                  <a:cxn ang="T17">
                    <a:pos x="T10" y="T11"/>
                  </a:cxn>
                </a:cxnLst>
                <a:rect b="T21" l="T18" r="T20" t="T19"/>
                <a:pathLst>
                  <a:path h="1" w="4">
                    <a:moveTo>
                      <a:pt x="1" y="0"/>
                    </a:moveTo>
                    <a:lnTo>
                      <a:pt x="4" y="0"/>
                    </a:lnTo>
                    <a:lnTo>
                      <a:pt x="4" y="1"/>
                    </a:lnTo>
                    <a:lnTo>
                      <a:pt x="2" y="1"/>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6" name="Freeform 3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2" y="881"/>
                <a:ext cx="8" cy="5"/>
              </a:xfrm>
              <a:custGeom>
                <a:avLst/>
                <a:gdLst>
                  <a:gd fmla="*/ 0 w 5" name="T0"/>
                  <a:gd fmla="*/ 5 h 3" name="T1"/>
                  <a:gd fmla="*/ 0 w 5" name="T2"/>
                  <a:gd fmla="*/ 3 h 3" name="T3"/>
                  <a:gd fmla="*/ 8 w 5" name="T4"/>
                  <a:gd fmla="*/ 0 h 3" name="T5"/>
                  <a:gd fmla="*/ 13 w 5" name="T6"/>
                  <a:gd fmla="*/ 3 h 3" name="T7"/>
                  <a:gd fmla="*/ 8 w 5" name="T8"/>
                  <a:gd fmla="*/ 8 h 3" name="T9"/>
                  <a:gd fmla="*/ 0 w 5" name="T10"/>
                  <a:gd fmla="*/ 5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2"/>
                    </a:moveTo>
                    <a:lnTo>
                      <a:pt x="0" y="1"/>
                    </a:lnTo>
                    <a:lnTo>
                      <a:pt x="3" y="0"/>
                    </a:lnTo>
                    <a:lnTo>
                      <a:pt x="5" y="1"/>
                    </a:lnTo>
                    <a:lnTo>
                      <a:pt x="3"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7" name="Freeform 3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31" y="917"/>
                <a:ext cx="10" cy="4"/>
              </a:xfrm>
              <a:custGeom>
                <a:avLst/>
                <a:gdLst>
                  <a:gd fmla="*/ 6 w 7" name="T0"/>
                  <a:gd fmla="*/ 0 h 3" name="T1"/>
                  <a:gd fmla="*/ 14 w 7" name="T2"/>
                  <a:gd fmla="*/ 5 h 3" name="T3"/>
                  <a:gd fmla="*/ 1 w 7" name="T4"/>
                  <a:gd fmla="*/ 5 h 3" name="T5"/>
                  <a:gd fmla="*/ 0 w 7" name="T6"/>
                  <a:gd fmla="*/ 1 h 3" name="T7"/>
                  <a:gd fmla="*/ 6 w 7" name="T8"/>
                  <a:gd fmla="*/ 0 h 3" name="T9"/>
                  <a:gd fmla="*/ 0 60000 65536" name="T10"/>
                  <a:gd fmla="*/ 0 60000 65536" name="T11"/>
                  <a:gd fmla="*/ 0 60000 65536" name="T12"/>
                  <a:gd fmla="*/ 0 60000 65536" name="T13"/>
                  <a:gd fmla="*/ 0 60000 65536" name="T14"/>
                  <a:gd fmla="*/ 0 w 7" name="T15"/>
                  <a:gd fmla="*/ 0 h 3" name="T16"/>
                  <a:gd fmla="*/ 7 w 7" name="T17"/>
                  <a:gd fmla="*/ 3 h 3" name="T18"/>
                </a:gdLst>
                <a:ahLst/>
                <a:cxnLst>
                  <a:cxn ang="T10">
                    <a:pos x="T0" y="T1"/>
                  </a:cxn>
                  <a:cxn ang="T11">
                    <a:pos x="T2" y="T3"/>
                  </a:cxn>
                  <a:cxn ang="T12">
                    <a:pos x="T4" y="T5"/>
                  </a:cxn>
                  <a:cxn ang="T13">
                    <a:pos x="T6" y="T7"/>
                  </a:cxn>
                  <a:cxn ang="T14">
                    <a:pos x="T8" y="T9"/>
                  </a:cxn>
                </a:cxnLst>
                <a:rect b="T18" l="T15" r="T17" t="T16"/>
                <a:pathLst>
                  <a:path h="3" w="7">
                    <a:moveTo>
                      <a:pt x="3" y="0"/>
                    </a:moveTo>
                    <a:lnTo>
                      <a:pt x="7" y="3"/>
                    </a:lnTo>
                    <a:lnTo>
                      <a:pt x="1" y="3"/>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8" name="Freeform 3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37" y="923"/>
                <a:ext cx="4" cy="3"/>
              </a:xfrm>
              <a:custGeom>
                <a:avLst/>
                <a:gdLst>
                  <a:gd fmla="*/ 0 w 3" name="T0"/>
                  <a:gd fmla="*/ 3 h 2" name="T1"/>
                  <a:gd fmla="*/ 1 w 3" name="T2"/>
                  <a:gd fmla="*/ 0 h 2" name="T3"/>
                  <a:gd fmla="*/ 5 w 3" name="T4"/>
                  <a:gd fmla="*/ 0 h 2" name="T5"/>
                  <a:gd fmla="*/ 4 w 3" name="T6"/>
                  <a:gd fmla="*/ 3 h 2" name="T7"/>
                  <a:gd fmla="*/ 0 w 3" name="T8"/>
                  <a:gd fmla="*/ 4 h 2" name="T9"/>
                  <a:gd fmla="*/ 0 w 3" name="T10"/>
                  <a:gd fmla="*/ 3 h 2" name="T11"/>
                  <a:gd fmla="*/ 0 60000 65536" name="T12"/>
                  <a:gd fmla="*/ 0 60000 65536" name="T13"/>
                  <a:gd fmla="*/ 0 60000 65536" name="T14"/>
                  <a:gd fmla="*/ 0 60000 65536" name="T15"/>
                  <a:gd fmla="*/ 0 60000 65536" name="T16"/>
                  <a:gd fmla="*/ 0 60000 65536" name="T17"/>
                  <a:gd fmla="*/ 0 w 3" name="T18"/>
                  <a:gd fmla="*/ 0 h 2" name="T19"/>
                  <a:gd fmla="*/ 3 w 3"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3">
                    <a:moveTo>
                      <a:pt x="0" y="1"/>
                    </a:moveTo>
                    <a:lnTo>
                      <a:pt x="1" y="0"/>
                    </a:lnTo>
                    <a:lnTo>
                      <a:pt x="3" y="0"/>
                    </a:lnTo>
                    <a:lnTo>
                      <a:pt x="2" y="1"/>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29" name="Freeform 3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05" y="895"/>
                <a:ext cx="153" cy="118"/>
              </a:xfrm>
              <a:custGeom>
                <a:avLst/>
                <a:gdLst>
                  <a:gd fmla="*/ 201 w 99" name="T0"/>
                  <a:gd fmla="*/ 57 h 76" name="T1"/>
                  <a:gd fmla="*/ 229 w 99" name="T2"/>
                  <a:gd fmla="*/ 73 h 76" name="T3"/>
                  <a:gd fmla="*/ 181 w 99" name="T4"/>
                  <a:gd fmla="*/ 92 h 76" name="T5"/>
                  <a:gd fmla="*/ 170 w 99" name="T6"/>
                  <a:gd fmla="*/ 118 h 76" name="T7"/>
                  <a:gd fmla="*/ 148 w 99" name="T8"/>
                  <a:gd fmla="*/ 158 h 76" name="T9"/>
                  <a:gd fmla="*/ 134 w 99" name="T10"/>
                  <a:gd fmla="*/ 179 h 76" name="T11"/>
                  <a:gd fmla="*/ 113 w 99" name="T12"/>
                  <a:gd fmla="*/ 169 h 76" name="T13"/>
                  <a:gd fmla="*/ 108 w 99" name="T14"/>
                  <a:gd fmla="*/ 161 h 76" name="T15"/>
                  <a:gd fmla="*/ 93 w 99" name="T16"/>
                  <a:gd fmla="*/ 158 h 76" name="T17"/>
                  <a:gd fmla="*/ 76 w 99" name="T18"/>
                  <a:gd fmla="*/ 144 h 76" name="T19"/>
                  <a:gd fmla="*/ 82 w 99" name="T20"/>
                  <a:gd fmla="*/ 132 h 76" name="T21"/>
                  <a:gd fmla="*/ 105 w 99" name="T22"/>
                  <a:gd fmla="*/ 132 h 76" name="T23"/>
                  <a:gd fmla="*/ 105 w 99" name="T24"/>
                  <a:gd fmla="*/ 127 h 76" name="T25"/>
                  <a:gd fmla="*/ 131 w 99" name="T26"/>
                  <a:gd fmla="*/ 118 h 76" name="T27"/>
                  <a:gd fmla="*/ 96 w 99" name="T28"/>
                  <a:gd fmla="*/ 121 h 76" name="T29"/>
                  <a:gd fmla="*/ 70 w 99" name="T30"/>
                  <a:gd fmla="*/ 127 h 76" name="T31"/>
                  <a:gd fmla="*/ 62 w 99" name="T32"/>
                  <a:gd fmla="*/ 116 h 76" name="T33"/>
                  <a:gd fmla="*/ 83 w 99" name="T34"/>
                  <a:gd fmla="*/ 104 h 76" name="T35"/>
                  <a:gd fmla="*/ 96 w 99" name="T36"/>
                  <a:gd fmla="*/ 96 h 76" name="T37"/>
                  <a:gd fmla="*/ 136 w 99" name="T38"/>
                  <a:gd fmla="*/ 92 h 76" name="T39"/>
                  <a:gd fmla="*/ 124 w 99" name="T40"/>
                  <a:gd fmla="*/ 88 h 76" name="T41"/>
                  <a:gd fmla="*/ 134 w 99" name="T42"/>
                  <a:gd fmla="*/ 79 h 76" name="T43"/>
                  <a:gd fmla="*/ 110 w 99" name="T44"/>
                  <a:gd fmla="*/ 87 h 76" name="T45"/>
                  <a:gd fmla="*/ 110 w 99" name="T46"/>
                  <a:gd fmla="*/ 75 h 76" name="T47"/>
                  <a:gd fmla="*/ 87 w 99" name="T48"/>
                  <a:gd fmla="*/ 75 h 76" name="T49"/>
                  <a:gd fmla="*/ 87 w 99" name="T50"/>
                  <a:gd fmla="*/ 95 h 76" name="T51"/>
                  <a:gd fmla="*/ 48 w 99" name="T52"/>
                  <a:gd fmla="*/ 99 h 76" name="T53"/>
                  <a:gd fmla="*/ 39 w 99" name="T54"/>
                  <a:gd fmla="*/ 87 h 76" name="T55"/>
                  <a:gd fmla="*/ 36 w 99" name="T56"/>
                  <a:gd fmla="*/ 84 h 76" name="T57"/>
                  <a:gd fmla="*/ 26 w 99" name="T58"/>
                  <a:gd fmla="*/ 73 h 76" name="T59"/>
                  <a:gd fmla="*/ 26 w 99" name="T60"/>
                  <a:gd fmla="*/ 62 h 76" name="T61"/>
                  <a:gd fmla="*/ 23 w 99" name="T62"/>
                  <a:gd fmla="*/ 61 h 76" name="T63"/>
                  <a:gd fmla="*/ 22 w 99" name="T64"/>
                  <a:gd fmla="*/ 43 h 76" name="T65"/>
                  <a:gd fmla="*/ 9 w 99" name="T66"/>
                  <a:gd fmla="*/ 53 h 76" name="T67"/>
                  <a:gd fmla="*/ 0 w 99" name="T68"/>
                  <a:gd fmla="*/ 43 h 76" name="T69"/>
                  <a:gd fmla="*/ 8 w 99" name="T70"/>
                  <a:gd fmla="*/ 19 h 76" name="T71"/>
                  <a:gd fmla="*/ 22 w 99" name="T72"/>
                  <a:gd fmla="*/ 14 h 76" name="T73"/>
                  <a:gd fmla="*/ 31 w 99" name="T74"/>
                  <a:gd fmla="*/ 14 h 76" name="T75"/>
                  <a:gd fmla="*/ 70 w 99" name="T76"/>
                  <a:gd fmla="*/ 14 h 76" name="T77"/>
                  <a:gd fmla="*/ 39 w 99" name="T78"/>
                  <a:gd fmla="*/ 26 h 76" name="T79"/>
                  <a:gd fmla="*/ 56 w 99" name="T80"/>
                  <a:gd fmla="*/ 31 h 76" name="T81"/>
                  <a:gd fmla="*/ 66 w 99" name="T82"/>
                  <a:gd fmla="*/ 43 h 76" name="T83"/>
                  <a:gd fmla="*/ 74 w 99" name="T84"/>
                  <a:gd fmla="*/ 39 h 76" name="T85"/>
                  <a:gd fmla="*/ 79 w 99" name="T86"/>
                  <a:gd fmla="*/ 22 h 76" name="T87"/>
                  <a:gd fmla="*/ 96 w 99" name="T88"/>
                  <a:gd fmla="*/ 25 h 76" name="T89"/>
                  <a:gd fmla="*/ 102 w 99" name="T90"/>
                  <a:gd fmla="*/ 40 h 76" name="T91"/>
                  <a:gd fmla="*/ 113 w 99" name="T92"/>
                  <a:gd fmla="*/ 62 h 76" name="T93"/>
                  <a:gd fmla="*/ 124 w 99" name="T94"/>
                  <a:gd fmla="*/ 56 h 76" name="T95"/>
                  <a:gd fmla="*/ 113 w 99" name="T96"/>
                  <a:gd fmla="*/ 30 h 76" name="T97"/>
                  <a:gd fmla="*/ 117 w 99" name="T98"/>
                  <a:gd fmla="*/ 0 h 76" name="T99"/>
                  <a:gd fmla="*/ 134 w 99" name="T100"/>
                  <a:gd fmla="*/ 9 h 76" name="T101"/>
                  <a:gd fmla="*/ 150 w 99" name="T102"/>
                  <a:gd fmla="*/ 25 h 76" name="T103"/>
                  <a:gd fmla="*/ 153 w 99" name="T104"/>
                  <a:gd fmla="*/ 34 h 76" name="T105"/>
                  <a:gd fmla="*/ 176 w 99" name="T106"/>
                  <a:gd fmla="*/ 39 h 7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w 99" name="T162"/>
                  <a:gd fmla="*/ 0 h 76" name="T163"/>
                  <a:gd fmla="*/ 99 w 99" name="T164"/>
                  <a:gd fmla="*/ 76 h 76" name="T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b="T165" l="T162" r="T164" t="T163"/>
                <a:pathLst>
                  <a:path h="76" w="99">
                    <a:moveTo>
                      <a:pt x="75" y="20"/>
                    </a:moveTo>
                    <a:lnTo>
                      <a:pt x="81" y="21"/>
                    </a:lnTo>
                    <a:lnTo>
                      <a:pt x="84" y="24"/>
                    </a:lnTo>
                    <a:lnTo>
                      <a:pt x="87" y="25"/>
                    </a:lnTo>
                    <a:lnTo>
                      <a:pt x="99" y="28"/>
                    </a:lnTo>
                    <a:lnTo>
                      <a:pt x="96" y="30"/>
                    </a:lnTo>
                    <a:lnTo>
                      <a:pt x="90" y="32"/>
                    </a:lnTo>
                    <a:lnTo>
                      <a:pt x="80" y="34"/>
                    </a:lnTo>
                    <a:lnTo>
                      <a:pt x="76" y="38"/>
                    </a:lnTo>
                    <a:lnTo>
                      <a:pt x="75" y="44"/>
                    </a:lnTo>
                    <a:lnTo>
                      <a:pt x="70" y="46"/>
                    </a:lnTo>
                    <a:lnTo>
                      <a:pt x="71" y="49"/>
                    </a:lnTo>
                    <a:lnTo>
                      <a:pt x="69" y="56"/>
                    </a:lnTo>
                    <a:lnTo>
                      <a:pt x="62" y="59"/>
                    </a:lnTo>
                    <a:lnTo>
                      <a:pt x="62" y="66"/>
                    </a:lnTo>
                    <a:lnTo>
                      <a:pt x="59" y="68"/>
                    </a:lnTo>
                    <a:lnTo>
                      <a:pt x="56" y="72"/>
                    </a:lnTo>
                    <a:lnTo>
                      <a:pt x="56" y="74"/>
                    </a:lnTo>
                    <a:lnTo>
                      <a:pt x="54" y="76"/>
                    </a:lnTo>
                    <a:lnTo>
                      <a:pt x="47" y="72"/>
                    </a:lnTo>
                    <a:lnTo>
                      <a:pt x="47" y="70"/>
                    </a:lnTo>
                    <a:lnTo>
                      <a:pt x="50" y="68"/>
                    </a:lnTo>
                    <a:lnTo>
                      <a:pt x="48" y="67"/>
                    </a:lnTo>
                    <a:lnTo>
                      <a:pt x="45" y="67"/>
                    </a:lnTo>
                    <a:lnTo>
                      <a:pt x="45" y="68"/>
                    </a:lnTo>
                    <a:lnTo>
                      <a:pt x="41" y="68"/>
                    </a:lnTo>
                    <a:lnTo>
                      <a:pt x="39" y="66"/>
                    </a:lnTo>
                    <a:lnTo>
                      <a:pt x="39" y="65"/>
                    </a:lnTo>
                    <a:lnTo>
                      <a:pt x="33" y="64"/>
                    </a:lnTo>
                    <a:lnTo>
                      <a:pt x="32" y="60"/>
                    </a:lnTo>
                    <a:lnTo>
                      <a:pt x="28" y="57"/>
                    </a:lnTo>
                    <a:lnTo>
                      <a:pt x="29" y="55"/>
                    </a:lnTo>
                    <a:lnTo>
                      <a:pt x="34" y="55"/>
                    </a:lnTo>
                    <a:lnTo>
                      <a:pt x="37" y="56"/>
                    </a:lnTo>
                    <a:lnTo>
                      <a:pt x="44" y="56"/>
                    </a:lnTo>
                    <a:lnTo>
                      <a:pt x="44" y="55"/>
                    </a:lnTo>
                    <a:lnTo>
                      <a:pt x="37" y="54"/>
                    </a:lnTo>
                    <a:lnTo>
                      <a:pt x="39" y="53"/>
                    </a:lnTo>
                    <a:lnTo>
                      <a:pt x="44" y="53"/>
                    </a:lnTo>
                    <a:lnTo>
                      <a:pt x="49" y="52"/>
                    </a:lnTo>
                    <a:lnTo>
                      <a:pt x="54" y="51"/>
                    </a:lnTo>
                    <a:lnTo>
                      <a:pt x="55" y="49"/>
                    </a:lnTo>
                    <a:lnTo>
                      <a:pt x="51" y="48"/>
                    </a:lnTo>
                    <a:lnTo>
                      <a:pt x="46" y="50"/>
                    </a:lnTo>
                    <a:lnTo>
                      <a:pt x="40" y="50"/>
                    </a:lnTo>
                    <a:lnTo>
                      <a:pt x="35" y="51"/>
                    </a:lnTo>
                    <a:lnTo>
                      <a:pt x="33" y="51"/>
                    </a:lnTo>
                    <a:lnTo>
                      <a:pt x="29" y="53"/>
                    </a:lnTo>
                    <a:lnTo>
                      <a:pt x="25" y="52"/>
                    </a:lnTo>
                    <a:lnTo>
                      <a:pt x="28" y="50"/>
                    </a:lnTo>
                    <a:lnTo>
                      <a:pt x="26" y="48"/>
                    </a:lnTo>
                    <a:lnTo>
                      <a:pt x="26" y="46"/>
                    </a:lnTo>
                    <a:lnTo>
                      <a:pt x="32" y="45"/>
                    </a:lnTo>
                    <a:lnTo>
                      <a:pt x="35" y="43"/>
                    </a:lnTo>
                    <a:lnTo>
                      <a:pt x="40" y="43"/>
                    </a:lnTo>
                    <a:lnTo>
                      <a:pt x="42" y="42"/>
                    </a:lnTo>
                    <a:lnTo>
                      <a:pt x="40" y="40"/>
                    </a:lnTo>
                    <a:lnTo>
                      <a:pt x="43" y="40"/>
                    </a:lnTo>
                    <a:lnTo>
                      <a:pt x="50" y="39"/>
                    </a:lnTo>
                    <a:lnTo>
                      <a:pt x="57" y="38"/>
                    </a:lnTo>
                    <a:lnTo>
                      <a:pt x="58" y="37"/>
                    </a:lnTo>
                    <a:lnTo>
                      <a:pt x="55" y="37"/>
                    </a:lnTo>
                    <a:lnTo>
                      <a:pt x="52" y="37"/>
                    </a:lnTo>
                    <a:lnTo>
                      <a:pt x="49" y="37"/>
                    </a:lnTo>
                    <a:lnTo>
                      <a:pt x="53" y="35"/>
                    </a:lnTo>
                    <a:lnTo>
                      <a:pt x="56" y="33"/>
                    </a:lnTo>
                    <a:lnTo>
                      <a:pt x="53" y="32"/>
                    </a:lnTo>
                    <a:lnTo>
                      <a:pt x="51" y="33"/>
                    </a:lnTo>
                    <a:lnTo>
                      <a:pt x="46" y="36"/>
                    </a:lnTo>
                    <a:lnTo>
                      <a:pt x="43" y="36"/>
                    </a:lnTo>
                    <a:lnTo>
                      <a:pt x="43" y="33"/>
                    </a:lnTo>
                    <a:lnTo>
                      <a:pt x="46" y="31"/>
                    </a:lnTo>
                    <a:lnTo>
                      <a:pt x="42" y="30"/>
                    </a:lnTo>
                    <a:lnTo>
                      <a:pt x="39" y="31"/>
                    </a:lnTo>
                    <a:lnTo>
                      <a:pt x="36" y="31"/>
                    </a:lnTo>
                    <a:lnTo>
                      <a:pt x="34" y="32"/>
                    </a:lnTo>
                    <a:lnTo>
                      <a:pt x="36" y="35"/>
                    </a:lnTo>
                    <a:lnTo>
                      <a:pt x="36" y="39"/>
                    </a:lnTo>
                    <a:lnTo>
                      <a:pt x="33" y="39"/>
                    </a:lnTo>
                    <a:lnTo>
                      <a:pt x="25" y="41"/>
                    </a:lnTo>
                    <a:lnTo>
                      <a:pt x="20" y="41"/>
                    </a:lnTo>
                    <a:lnTo>
                      <a:pt x="19" y="40"/>
                    </a:lnTo>
                    <a:lnTo>
                      <a:pt x="14" y="38"/>
                    </a:lnTo>
                    <a:lnTo>
                      <a:pt x="16" y="36"/>
                    </a:lnTo>
                    <a:lnTo>
                      <a:pt x="21" y="36"/>
                    </a:lnTo>
                    <a:lnTo>
                      <a:pt x="21" y="35"/>
                    </a:lnTo>
                    <a:lnTo>
                      <a:pt x="15" y="35"/>
                    </a:lnTo>
                    <a:lnTo>
                      <a:pt x="11" y="35"/>
                    </a:lnTo>
                    <a:lnTo>
                      <a:pt x="9" y="31"/>
                    </a:lnTo>
                    <a:lnTo>
                      <a:pt x="11" y="30"/>
                    </a:lnTo>
                    <a:lnTo>
                      <a:pt x="7" y="29"/>
                    </a:lnTo>
                    <a:lnTo>
                      <a:pt x="8" y="27"/>
                    </a:lnTo>
                    <a:lnTo>
                      <a:pt x="11" y="26"/>
                    </a:lnTo>
                    <a:lnTo>
                      <a:pt x="13" y="26"/>
                    </a:lnTo>
                    <a:lnTo>
                      <a:pt x="13" y="25"/>
                    </a:lnTo>
                    <a:lnTo>
                      <a:pt x="10" y="25"/>
                    </a:lnTo>
                    <a:lnTo>
                      <a:pt x="10" y="20"/>
                    </a:lnTo>
                    <a:lnTo>
                      <a:pt x="11" y="18"/>
                    </a:lnTo>
                    <a:lnTo>
                      <a:pt x="9" y="18"/>
                    </a:lnTo>
                    <a:lnTo>
                      <a:pt x="7" y="18"/>
                    </a:lnTo>
                    <a:lnTo>
                      <a:pt x="7" y="20"/>
                    </a:lnTo>
                    <a:lnTo>
                      <a:pt x="4" y="22"/>
                    </a:lnTo>
                    <a:lnTo>
                      <a:pt x="1" y="21"/>
                    </a:lnTo>
                    <a:lnTo>
                      <a:pt x="3" y="19"/>
                    </a:lnTo>
                    <a:lnTo>
                      <a:pt x="0" y="18"/>
                    </a:lnTo>
                    <a:lnTo>
                      <a:pt x="0" y="11"/>
                    </a:lnTo>
                    <a:lnTo>
                      <a:pt x="4" y="10"/>
                    </a:lnTo>
                    <a:lnTo>
                      <a:pt x="3" y="8"/>
                    </a:lnTo>
                    <a:lnTo>
                      <a:pt x="0" y="7"/>
                    </a:lnTo>
                    <a:lnTo>
                      <a:pt x="4" y="6"/>
                    </a:lnTo>
                    <a:lnTo>
                      <a:pt x="9" y="6"/>
                    </a:lnTo>
                    <a:lnTo>
                      <a:pt x="7" y="8"/>
                    </a:lnTo>
                    <a:lnTo>
                      <a:pt x="13" y="8"/>
                    </a:lnTo>
                    <a:lnTo>
                      <a:pt x="13" y="6"/>
                    </a:lnTo>
                    <a:lnTo>
                      <a:pt x="23" y="6"/>
                    </a:lnTo>
                    <a:lnTo>
                      <a:pt x="26" y="5"/>
                    </a:lnTo>
                    <a:lnTo>
                      <a:pt x="29" y="6"/>
                    </a:lnTo>
                    <a:lnTo>
                      <a:pt x="28" y="8"/>
                    </a:lnTo>
                    <a:lnTo>
                      <a:pt x="25" y="9"/>
                    </a:lnTo>
                    <a:lnTo>
                      <a:pt x="16" y="11"/>
                    </a:lnTo>
                    <a:lnTo>
                      <a:pt x="16" y="12"/>
                    </a:lnTo>
                    <a:lnTo>
                      <a:pt x="22" y="12"/>
                    </a:lnTo>
                    <a:lnTo>
                      <a:pt x="23" y="13"/>
                    </a:lnTo>
                    <a:lnTo>
                      <a:pt x="23" y="15"/>
                    </a:lnTo>
                    <a:lnTo>
                      <a:pt x="27" y="16"/>
                    </a:lnTo>
                    <a:lnTo>
                      <a:pt x="28" y="18"/>
                    </a:lnTo>
                    <a:lnTo>
                      <a:pt x="32" y="21"/>
                    </a:lnTo>
                    <a:lnTo>
                      <a:pt x="33" y="18"/>
                    </a:lnTo>
                    <a:lnTo>
                      <a:pt x="31" y="16"/>
                    </a:lnTo>
                    <a:lnTo>
                      <a:pt x="28" y="13"/>
                    </a:lnTo>
                    <a:lnTo>
                      <a:pt x="31" y="11"/>
                    </a:lnTo>
                    <a:lnTo>
                      <a:pt x="33" y="9"/>
                    </a:lnTo>
                    <a:lnTo>
                      <a:pt x="34" y="7"/>
                    </a:lnTo>
                    <a:lnTo>
                      <a:pt x="38" y="8"/>
                    </a:lnTo>
                    <a:lnTo>
                      <a:pt x="40" y="10"/>
                    </a:lnTo>
                    <a:lnTo>
                      <a:pt x="42" y="12"/>
                    </a:lnTo>
                    <a:lnTo>
                      <a:pt x="42" y="15"/>
                    </a:lnTo>
                    <a:lnTo>
                      <a:pt x="43" y="17"/>
                    </a:lnTo>
                    <a:lnTo>
                      <a:pt x="43" y="22"/>
                    </a:lnTo>
                    <a:lnTo>
                      <a:pt x="46" y="24"/>
                    </a:lnTo>
                    <a:lnTo>
                      <a:pt x="47" y="26"/>
                    </a:lnTo>
                    <a:lnTo>
                      <a:pt x="50" y="27"/>
                    </a:lnTo>
                    <a:lnTo>
                      <a:pt x="53" y="26"/>
                    </a:lnTo>
                    <a:lnTo>
                      <a:pt x="52" y="23"/>
                    </a:lnTo>
                    <a:lnTo>
                      <a:pt x="46" y="18"/>
                    </a:lnTo>
                    <a:lnTo>
                      <a:pt x="48" y="13"/>
                    </a:lnTo>
                    <a:lnTo>
                      <a:pt x="47" y="12"/>
                    </a:lnTo>
                    <a:lnTo>
                      <a:pt x="45" y="3"/>
                    </a:lnTo>
                    <a:lnTo>
                      <a:pt x="48" y="2"/>
                    </a:lnTo>
                    <a:lnTo>
                      <a:pt x="49" y="0"/>
                    </a:lnTo>
                    <a:lnTo>
                      <a:pt x="55" y="1"/>
                    </a:lnTo>
                    <a:lnTo>
                      <a:pt x="56" y="2"/>
                    </a:lnTo>
                    <a:lnTo>
                      <a:pt x="56" y="4"/>
                    </a:lnTo>
                    <a:lnTo>
                      <a:pt x="62" y="4"/>
                    </a:lnTo>
                    <a:lnTo>
                      <a:pt x="66" y="8"/>
                    </a:lnTo>
                    <a:lnTo>
                      <a:pt x="63" y="10"/>
                    </a:lnTo>
                    <a:lnTo>
                      <a:pt x="63" y="12"/>
                    </a:lnTo>
                    <a:lnTo>
                      <a:pt x="62" y="13"/>
                    </a:lnTo>
                    <a:lnTo>
                      <a:pt x="64" y="14"/>
                    </a:lnTo>
                    <a:lnTo>
                      <a:pt x="68" y="11"/>
                    </a:lnTo>
                    <a:lnTo>
                      <a:pt x="71" y="12"/>
                    </a:lnTo>
                    <a:lnTo>
                      <a:pt x="74" y="16"/>
                    </a:lnTo>
                    <a:lnTo>
                      <a:pt x="74" y="20"/>
                    </a:lnTo>
                    <a:lnTo>
                      <a:pt x="75" y="2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0" name="Freeform 3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6" y="948"/>
                <a:ext cx="22" cy="10"/>
              </a:xfrm>
              <a:custGeom>
                <a:avLst/>
                <a:gdLst>
                  <a:gd fmla="*/ 35 w 14" name="T0"/>
                  <a:gd fmla="*/ 0 h 7" name="T1"/>
                  <a:gd fmla="*/ 35 w 14" name="T2"/>
                  <a:gd fmla="*/ 13 h 7" name="T3"/>
                  <a:gd fmla="*/ 8 w 14" name="T4"/>
                  <a:gd fmla="*/ 14 h 7" name="T5"/>
                  <a:gd fmla="*/ 0 w 14" name="T6"/>
                  <a:gd fmla="*/ 6 h 7" name="T7"/>
                  <a:gd fmla="*/ 5 w 14" name="T8"/>
                  <a:gd fmla="*/ 4 h 7" name="T9"/>
                  <a:gd fmla="*/ 13 w 14" name="T10"/>
                  <a:gd fmla="*/ 4 h 7" name="T11"/>
                  <a:gd fmla="*/ 22 w 14" name="T12"/>
                  <a:gd fmla="*/ 0 h 7" name="T13"/>
                  <a:gd fmla="*/ 35 w 14" name="T14"/>
                  <a:gd fmla="*/ 0 h 7" name="T15"/>
                  <a:gd fmla="*/ 0 60000 65536" name="T16"/>
                  <a:gd fmla="*/ 0 60000 65536" name="T17"/>
                  <a:gd fmla="*/ 0 60000 65536" name="T18"/>
                  <a:gd fmla="*/ 0 60000 65536" name="T19"/>
                  <a:gd fmla="*/ 0 60000 65536" name="T20"/>
                  <a:gd fmla="*/ 0 60000 65536" name="T21"/>
                  <a:gd fmla="*/ 0 60000 65536" name="T22"/>
                  <a:gd fmla="*/ 0 60000 65536" name="T23"/>
                  <a:gd fmla="*/ 0 w 14" name="T24"/>
                  <a:gd fmla="*/ 0 h 7" name="T25"/>
                  <a:gd fmla="*/ 14 w 14" name="T26"/>
                  <a:gd fmla="*/ 7 h 7"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7" w="14">
                    <a:moveTo>
                      <a:pt x="14" y="0"/>
                    </a:moveTo>
                    <a:lnTo>
                      <a:pt x="14" y="6"/>
                    </a:lnTo>
                    <a:lnTo>
                      <a:pt x="3" y="7"/>
                    </a:lnTo>
                    <a:lnTo>
                      <a:pt x="0" y="3"/>
                    </a:lnTo>
                    <a:lnTo>
                      <a:pt x="2" y="2"/>
                    </a:lnTo>
                    <a:lnTo>
                      <a:pt x="5" y="2"/>
                    </a:lnTo>
                    <a:lnTo>
                      <a:pt x="9" y="0"/>
                    </a:lnTo>
                    <a:lnTo>
                      <a:pt x="1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1" name="Freeform 3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9" y="958"/>
                <a:ext cx="59" cy="33"/>
              </a:xfrm>
              <a:custGeom>
                <a:avLst/>
                <a:gdLst>
                  <a:gd fmla="*/ 47 w 38" name="T0"/>
                  <a:gd fmla="*/ 0 h 21" name="T1"/>
                  <a:gd fmla="*/ 56 w 38" name="T2"/>
                  <a:gd fmla="*/ 5 h 21" name="T3"/>
                  <a:gd fmla="*/ 48 w 38" name="T4"/>
                  <a:gd fmla="*/ 14 h 21" name="T5"/>
                  <a:gd fmla="*/ 56 w 38" name="T6"/>
                  <a:gd fmla="*/ 17 h 21" name="T7"/>
                  <a:gd fmla="*/ 61 w 38" name="T8"/>
                  <a:gd fmla="*/ 22 h 21" name="T9"/>
                  <a:gd fmla="*/ 70 w 38" name="T10"/>
                  <a:gd fmla="*/ 22 h 21" name="T11"/>
                  <a:gd fmla="*/ 75 w 38" name="T12"/>
                  <a:gd fmla="*/ 20 h 21" name="T13"/>
                  <a:gd fmla="*/ 88 w 38" name="T14"/>
                  <a:gd fmla="*/ 25 h 21" name="T15"/>
                  <a:gd fmla="*/ 92 w 38" name="T16"/>
                  <a:gd fmla="*/ 30 h 21" name="T17"/>
                  <a:gd fmla="*/ 70 w 38" name="T18"/>
                  <a:gd fmla="*/ 30 h 21" name="T19"/>
                  <a:gd fmla="*/ 61 w 38" name="T20"/>
                  <a:gd fmla="*/ 38 h 21" name="T21"/>
                  <a:gd fmla="*/ 61 w 38" name="T22"/>
                  <a:gd fmla="*/ 44 h 21" name="T23"/>
                  <a:gd fmla="*/ 53 w 38" name="T24"/>
                  <a:gd fmla="*/ 47 h 21" name="T25"/>
                  <a:gd fmla="*/ 39 w 38" name="T26"/>
                  <a:gd fmla="*/ 52 h 21" name="T27"/>
                  <a:gd fmla="*/ 36 w 38" name="T28"/>
                  <a:gd fmla="*/ 47 h 21" name="T29"/>
                  <a:gd fmla="*/ 43 w 38" name="T30"/>
                  <a:gd fmla="*/ 42 h 21" name="T31"/>
                  <a:gd fmla="*/ 47 w 38" name="T32"/>
                  <a:gd fmla="*/ 39 h 21" name="T33"/>
                  <a:gd fmla="*/ 31 w 38" name="T34"/>
                  <a:gd fmla="*/ 39 h 21" name="T35"/>
                  <a:gd fmla="*/ 5 w 38" name="T36"/>
                  <a:gd fmla="*/ 47 h 21" name="T37"/>
                  <a:gd fmla="*/ 0 w 38" name="T38"/>
                  <a:gd fmla="*/ 44 h 21" name="T39"/>
                  <a:gd fmla="*/ 0 w 38" name="T40"/>
                  <a:gd fmla="*/ 39 h 21" name="T41"/>
                  <a:gd fmla="*/ 9 w 38" name="T42"/>
                  <a:gd fmla="*/ 35 h 21" name="T43"/>
                  <a:gd fmla="*/ 9 w 38" name="T44"/>
                  <a:gd fmla="*/ 20 h 21" name="T45"/>
                  <a:gd fmla="*/ 17 w 38" name="T46"/>
                  <a:gd fmla="*/ 17 h 21" name="T47"/>
                  <a:gd fmla="*/ 0 w 38" name="T48"/>
                  <a:gd fmla="*/ 9 h 21" name="T49"/>
                  <a:gd fmla="*/ 3 w 38" name="T50"/>
                  <a:gd fmla="*/ 8 h 21" name="T51"/>
                  <a:gd fmla="*/ 14 w 38" name="T52"/>
                  <a:gd fmla="*/ 8 h 21" name="T53"/>
                  <a:gd fmla="*/ 19 w 38" name="T54"/>
                  <a:gd fmla="*/ 3 h 21" name="T55"/>
                  <a:gd fmla="*/ 39 w 38" name="T56"/>
                  <a:gd fmla="*/ 3 h 21" name="T57"/>
                  <a:gd fmla="*/ 47 w 38" name="T58"/>
                  <a:gd fmla="*/ 0 h 21"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38" name="T90"/>
                  <a:gd fmla="*/ 0 h 21" name="T91"/>
                  <a:gd fmla="*/ 38 w 38" name="T92"/>
                  <a:gd fmla="*/ 21 h 21"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21" w="38">
                    <a:moveTo>
                      <a:pt x="19" y="0"/>
                    </a:moveTo>
                    <a:lnTo>
                      <a:pt x="23" y="2"/>
                    </a:lnTo>
                    <a:lnTo>
                      <a:pt x="20" y="6"/>
                    </a:lnTo>
                    <a:lnTo>
                      <a:pt x="23" y="7"/>
                    </a:lnTo>
                    <a:lnTo>
                      <a:pt x="25" y="9"/>
                    </a:lnTo>
                    <a:lnTo>
                      <a:pt x="29" y="9"/>
                    </a:lnTo>
                    <a:lnTo>
                      <a:pt x="31" y="8"/>
                    </a:lnTo>
                    <a:lnTo>
                      <a:pt x="37" y="10"/>
                    </a:lnTo>
                    <a:lnTo>
                      <a:pt x="38" y="12"/>
                    </a:lnTo>
                    <a:lnTo>
                      <a:pt x="29" y="12"/>
                    </a:lnTo>
                    <a:lnTo>
                      <a:pt x="25" y="15"/>
                    </a:lnTo>
                    <a:lnTo>
                      <a:pt x="25" y="18"/>
                    </a:lnTo>
                    <a:lnTo>
                      <a:pt x="22" y="19"/>
                    </a:lnTo>
                    <a:lnTo>
                      <a:pt x="16" y="21"/>
                    </a:lnTo>
                    <a:lnTo>
                      <a:pt x="15" y="19"/>
                    </a:lnTo>
                    <a:lnTo>
                      <a:pt x="18" y="17"/>
                    </a:lnTo>
                    <a:lnTo>
                      <a:pt x="19" y="16"/>
                    </a:lnTo>
                    <a:lnTo>
                      <a:pt x="13" y="16"/>
                    </a:lnTo>
                    <a:lnTo>
                      <a:pt x="2" y="19"/>
                    </a:lnTo>
                    <a:lnTo>
                      <a:pt x="0" y="18"/>
                    </a:lnTo>
                    <a:lnTo>
                      <a:pt x="0" y="16"/>
                    </a:lnTo>
                    <a:lnTo>
                      <a:pt x="4" y="14"/>
                    </a:lnTo>
                    <a:lnTo>
                      <a:pt x="4" y="8"/>
                    </a:lnTo>
                    <a:lnTo>
                      <a:pt x="7" y="7"/>
                    </a:lnTo>
                    <a:lnTo>
                      <a:pt x="0" y="4"/>
                    </a:lnTo>
                    <a:lnTo>
                      <a:pt x="1" y="3"/>
                    </a:lnTo>
                    <a:lnTo>
                      <a:pt x="6" y="3"/>
                    </a:lnTo>
                    <a:lnTo>
                      <a:pt x="8" y="1"/>
                    </a:lnTo>
                    <a:lnTo>
                      <a:pt x="16" y="1"/>
                    </a:lnTo>
                    <a:lnTo>
                      <a:pt x="19"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2" name="Freeform 3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1" y="929"/>
                <a:ext cx="8" cy="5"/>
              </a:xfrm>
              <a:custGeom>
                <a:avLst/>
                <a:gdLst>
                  <a:gd fmla="*/ 0 w 5" name="T0"/>
                  <a:gd fmla="*/ 5 h 3" name="T1"/>
                  <a:gd fmla="*/ 0 w 5" name="T2"/>
                  <a:gd fmla="*/ 0 h 3" name="T3"/>
                  <a:gd fmla="*/ 5 w 5" name="T4"/>
                  <a:gd fmla="*/ 0 h 3" name="T5"/>
                  <a:gd fmla="*/ 13 w 5" name="T6"/>
                  <a:gd fmla="*/ 3 h 3" name="T7"/>
                  <a:gd fmla="*/ 10 w 5" name="T8"/>
                  <a:gd fmla="*/ 8 h 3" name="T9"/>
                  <a:gd fmla="*/ 0 w 5" name="T10"/>
                  <a:gd fmla="*/ 5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2"/>
                    </a:moveTo>
                    <a:lnTo>
                      <a:pt x="0" y="0"/>
                    </a:lnTo>
                    <a:lnTo>
                      <a:pt x="2" y="0"/>
                    </a:lnTo>
                    <a:lnTo>
                      <a:pt x="5" y="1"/>
                    </a:lnTo>
                    <a:lnTo>
                      <a:pt x="4"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3" name="Freeform 3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00" y="938"/>
                <a:ext cx="27" cy="24"/>
              </a:xfrm>
              <a:custGeom>
                <a:avLst/>
                <a:gdLst>
                  <a:gd fmla="*/ 10 w 17" name="T0"/>
                  <a:gd fmla="*/ 21 h 15" name="T1"/>
                  <a:gd fmla="*/ 8 w 17" name="T2"/>
                  <a:gd fmla="*/ 8 h 15" name="T3"/>
                  <a:gd fmla="*/ 0 w 17" name="T4"/>
                  <a:gd fmla="*/ 3 h 15" name="T5"/>
                  <a:gd fmla="*/ 8 w 17" name="T6"/>
                  <a:gd fmla="*/ 0 h 15" name="T7"/>
                  <a:gd fmla="*/ 17 w 17" name="T8"/>
                  <a:gd fmla="*/ 5 h 15" name="T9"/>
                  <a:gd fmla="*/ 22 w 17" name="T10"/>
                  <a:gd fmla="*/ 18 h 15" name="T11"/>
                  <a:gd fmla="*/ 35 w 17" name="T12"/>
                  <a:gd fmla="*/ 29 h 15" name="T13"/>
                  <a:gd fmla="*/ 43 w 17" name="T14"/>
                  <a:gd fmla="*/ 34 h 15" name="T15"/>
                  <a:gd fmla="*/ 35 w 17" name="T16"/>
                  <a:gd fmla="*/ 38 h 15" name="T17"/>
                  <a:gd fmla="*/ 25 w 17" name="T18"/>
                  <a:gd fmla="*/ 35 h 15" name="T19"/>
                  <a:gd fmla="*/ 22 w 17" name="T20"/>
                  <a:gd fmla="*/ 29 h 15" name="T21"/>
                  <a:gd fmla="*/ 13 w 17" name="T22"/>
                  <a:gd fmla="*/ 22 h 15" name="T23"/>
                  <a:gd fmla="*/ 10 w 17" name="T24"/>
                  <a:gd fmla="*/ 21 h 15"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17" name="T39"/>
                  <a:gd fmla="*/ 0 h 15" name="T40"/>
                  <a:gd fmla="*/ 17 w 17" name="T41"/>
                  <a:gd fmla="*/ 15 h 15"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5" w="17">
                    <a:moveTo>
                      <a:pt x="4" y="8"/>
                    </a:moveTo>
                    <a:lnTo>
                      <a:pt x="3" y="3"/>
                    </a:lnTo>
                    <a:lnTo>
                      <a:pt x="0" y="1"/>
                    </a:lnTo>
                    <a:lnTo>
                      <a:pt x="3" y="0"/>
                    </a:lnTo>
                    <a:lnTo>
                      <a:pt x="7" y="2"/>
                    </a:lnTo>
                    <a:lnTo>
                      <a:pt x="9" y="7"/>
                    </a:lnTo>
                    <a:lnTo>
                      <a:pt x="14" y="11"/>
                    </a:lnTo>
                    <a:lnTo>
                      <a:pt x="17" y="13"/>
                    </a:lnTo>
                    <a:lnTo>
                      <a:pt x="14" y="15"/>
                    </a:lnTo>
                    <a:lnTo>
                      <a:pt x="10" y="14"/>
                    </a:lnTo>
                    <a:lnTo>
                      <a:pt x="9" y="11"/>
                    </a:lnTo>
                    <a:lnTo>
                      <a:pt x="5" y="9"/>
                    </a:lnTo>
                    <a:lnTo>
                      <a:pt x="4"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4" name="Freeform 3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71" y="1560"/>
                <a:ext cx="9" cy="8"/>
              </a:xfrm>
              <a:custGeom>
                <a:avLst/>
                <a:gdLst>
                  <a:gd fmla="*/ 8 w 6" name="T0"/>
                  <a:gd fmla="*/ 0 h 5" name="T1"/>
                  <a:gd fmla="*/ 14 w 6" name="T2"/>
                  <a:gd fmla="*/ 0 h 5" name="T3"/>
                  <a:gd fmla="*/ 14 w 6" name="T4"/>
                  <a:gd fmla="*/ 8 h 5" name="T5"/>
                  <a:gd fmla="*/ 5 w 6" name="T6"/>
                  <a:gd fmla="*/ 13 h 5" name="T7"/>
                  <a:gd fmla="*/ 0 w 6" name="T8"/>
                  <a:gd fmla="*/ 5 h 5" name="T9"/>
                  <a:gd fmla="*/ 8 w 6" name="T10"/>
                  <a:gd fmla="*/ 0 h 5" name="T11"/>
                  <a:gd fmla="*/ 0 60000 65536" name="T12"/>
                  <a:gd fmla="*/ 0 60000 65536" name="T13"/>
                  <a:gd fmla="*/ 0 60000 65536" name="T14"/>
                  <a:gd fmla="*/ 0 60000 65536" name="T15"/>
                  <a:gd fmla="*/ 0 60000 65536" name="T16"/>
                  <a:gd fmla="*/ 0 60000 65536" name="T17"/>
                  <a:gd fmla="*/ 0 w 6" name="T18"/>
                  <a:gd fmla="*/ 0 h 5" name="T19"/>
                  <a:gd fmla="*/ 6 w 6"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6">
                    <a:moveTo>
                      <a:pt x="3" y="0"/>
                    </a:moveTo>
                    <a:lnTo>
                      <a:pt x="6" y="0"/>
                    </a:lnTo>
                    <a:lnTo>
                      <a:pt x="6" y="3"/>
                    </a:lnTo>
                    <a:lnTo>
                      <a:pt x="2" y="5"/>
                    </a:lnTo>
                    <a:lnTo>
                      <a:pt x="0" y="2"/>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5" name="Freeform 3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1" y="1185"/>
                <a:ext cx="9" cy="4"/>
              </a:xfrm>
              <a:custGeom>
                <a:avLst/>
                <a:gdLst>
                  <a:gd fmla="*/ 14 w 6" name="T0"/>
                  <a:gd fmla="*/ 0 h 3" name="T1"/>
                  <a:gd fmla="*/ 14 w 6" name="T2"/>
                  <a:gd fmla="*/ 1 h 3" name="T3"/>
                  <a:gd fmla="*/ 9 w 6" name="T4"/>
                  <a:gd fmla="*/ 5 h 3" name="T5"/>
                  <a:gd fmla="*/ 0 w 6" name="T6"/>
                  <a:gd fmla="*/ 4 h 3" name="T7"/>
                  <a:gd fmla="*/ 5 w 6" name="T8"/>
                  <a:gd fmla="*/ 0 h 3" name="T9"/>
                  <a:gd fmla="*/ 14 w 6" name="T10"/>
                  <a:gd fmla="*/ 0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6" y="0"/>
                    </a:moveTo>
                    <a:lnTo>
                      <a:pt x="6" y="1"/>
                    </a:lnTo>
                    <a:lnTo>
                      <a:pt x="4" y="3"/>
                    </a:lnTo>
                    <a:lnTo>
                      <a:pt x="0" y="2"/>
                    </a:lnTo>
                    <a:lnTo>
                      <a:pt x="2" y="0"/>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6" name="Freeform 3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4" y="1194"/>
                <a:ext cx="8" cy="3"/>
              </a:xfrm>
              <a:custGeom>
                <a:avLst/>
                <a:gdLst>
                  <a:gd fmla="*/ 5 w 5" name="T0"/>
                  <a:gd fmla="*/ 4 h 2" name="T1"/>
                  <a:gd fmla="*/ 0 w 5" name="T2"/>
                  <a:gd fmla="*/ 3 h 2" name="T3"/>
                  <a:gd fmla="*/ 8 w 5" name="T4"/>
                  <a:gd fmla="*/ 0 h 2" name="T5"/>
                  <a:gd fmla="*/ 13 w 5" name="T6"/>
                  <a:gd fmla="*/ 0 h 2" name="T7"/>
                  <a:gd fmla="*/ 10 w 5" name="T8"/>
                  <a:gd fmla="*/ 4 h 2" name="T9"/>
                  <a:gd fmla="*/ 5 w 5" name="T10"/>
                  <a:gd fmla="*/ 4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2" y="2"/>
                    </a:moveTo>
                    <a:lnTo>
                      <a:pt x="0" y="1"/>
                    </a:lnTo>
                    <a:lnTo>
                      <a:pt x="3" y="0"/>
                    </a:lnTo>
                    <a:lnTo>
                      <a:pt x="5" y="0"/>
                    </a:lnTo>
                    <a:lnTo>
                      <a:pt x="4" y="2"/>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7" name="Freeform 3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77" y="1203"/>
                <a:ext cx="5" cy="5"/>
              </a:xfrm>
              <a:custGeom>
                <a:avLst/>
                <a:gdLst>
                  <a:gd fmla="*/ 3 w 3" name="T0"/>
                  <a:gd fmla="*/ 8 h 3" name="T1"/>
                  <a:gd fmla="*/ 0 w 3" name="T2"/>
                  <a:gd fmla="*/ 5 h 3" name="T3"/>
                  <a:gd fmla="*/ 5 w 3" name="T4"/>
                  <a:gd fmla="*/ 0 h 3" name="T5"/>
                  <a:gd fmla="*/ 8 w 3" name="T6"/>
                  <a:gd fmla="*/ 0 h 3" name="T7"/>
                  <a:gd fmla="*/ 8 w 3" name="T8"/>
                  <a:gd fmla="*/ 8 h 3" name="T9"/>
                  <a:gd fmla="*/ 3 w 3" name="T10"/>
                  <a:gd fmla="*/ 8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1" y="3"/>
                    </a:moveTo>
                    <a:lnTo>
                      <a:pt x="0" y="2"/>
                    </a:lnTo>
                    <a:lnTo>
                      <a:pt x="2" y="0"/>
                    </a:lnTo>
                    <a:lnTo>
                      <a:pt x="3" y="0"/>
                    </a:lnTo>
                    <a:lnTo>
                      <a:pt x="3" y="3"/>
                    </a:lnTo>
                    <a:lnTo>
                      <a:pt x="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8" name="Freeform 3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88" y="1199"/>
                <a:ext cx="5" cy="4"/>
              </a:xfrm>
              <a:custGeom>
                <a:avLst/>
                <a:gdLst>
                  <a:gd fmla="*/ 0 w 3" name="T0"/>
                  <a:gd fmla="*/ 4 h 3" name="T1"/>
                  <a:gd fmla="*/ 0 w 3" name="T2"/>
                  <a:gd fmla="*/ 1 h 3" name="T3"/>
                  <a:gd fmla="*/ 5 w 3" name="T4"/>
                  <a:gd fmla="*/ 0 h 3" name="T5"/>
                  <a:gd fmla="*/ 8 w 3" name="T6"/>
                  <a:gd fmla="*/ 1 h 3" name="T7"/>
                  <a:gd fmla="*/ 3 w 3" name="T8"/>
                  <a:gd fmla="*/ 5 h 3" name="T9"/>
                  <a:gd fmla="*/ 0 w 3" name="T10"/>
                  <a:gd fmla="*/ 4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0" y="2"/>
                    </a:moveTo>
                    <a:lnTo>
                      <a:pt x="0" y="1"/>
                    </a:lnTo>
                    <a:lnTo>
                      <a:pt x="2" y="0"/>
                    </a:lnTo>
                    <a:lnTo>
                      <a:pt x="3" y="1"/>
                    </a:lnTo>
                    <a:lnTo>
                      <a:pt x="1"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39" name="Freeform 3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65" y="1193"/>
                <a:ext cx="20" cy="7"/>
              </a:xfrm>
              <a:custGeom>
                <a:avLst/>
                <a:gdLst>
                  <a:gd fmla="*/ 0 w 13" name="T0"/>
                  <a:gd fmla="*/ 6 h 5" name="T1"/>
                  <a:gd fmla="*/ 5 w 13" name="T2"/>
                  <a:gd fmla="*/ 10 h 5" name="T3"/>
                  <a:gd fmla="*/ 9 w 13" name="T4"/>
                  <a:gd fmla="*/ 10 h 5" name="T5"/>
                  <a:gd fmla="*/ 28 w 13" name="T6"/>
                  <a:gd fmla="*/ 4 h 5" name="T7"/>
                  <a:gd fmla="*/ 31 w 13" name="T8"/>
                  <a:gd fmla="*/ 0 h 5" name="T9"/>
                  <a:gd fmla="*/ 23 w 13" name="T10"/>
                  <a:gd fmla="*/ 0 h 5" name="T11"/>
                  <a:gd fmla="*/ 14 w 13" name="T12"/>
                  <a:gd fmla="*/ 4 h 5" name="T13"/>
                  <a:gd fmla="*/ 0 w 13" name="T14"/>
                  <a:gd fmla="*/ 6 h 5" name="T15"/>
                  <a:gd fmla="*/ 0 60000 65536" name="T16"/>
                  <a:gd fmla="*/ 0 60000 65536" name="T17"/>
                  <a:gd fmla="*/ 0 60000 65536" name="T18"/>
                  <a:gd fmla="*/ 0 60000 65536" name="T19"/>
                  <a:gd fmla="*/ 0 60000 65536" name="T20"/>
                  <a:gd fmla="*/ 0 60000 65536" name="T21"/>
                  <a:gd fmla="*/ 0 60000 65536" name="T22"/>
                  <a:gd fmla="*/ 0 60000 65536" name="T23"/>
                  <a:gd fmla="*/ 0 w 13" name="T24"/>
                  <a:gd fmla="*/ 0 h 5" name="T25"/>
                  <a:gd fmla="*/ 13 w 13" name="T26"/>
                  <a:gd fmla="*/ 5 h 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5" w="13">
                    <a:moveTo>
                      <a:pt x="0" y="3"/>
                    </a:moveTo>
                    <a:lnTo>
                      <a:pt x="2" y="5"/>
                    </a:lnTo>
                    <a:lnTo>
                      <a:pt x="4" y="5"/>
                    </a:lnTo>
                    <a:lnTo>
                      <a:pt x="12" y="2"/>
                    </a:lnTo>
                    <a:lnTo>
                      <a:pt x="13" y="0"/>
                    </a:lnTo>
                    <a:lnTo>
                      <a:pt x="10" y="0"/>
                    </a:lnTo>
                    <a:lnTo>
                      <a:pt x="6" y="2"/>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0" name="Freeform 3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5" y="1210"/>
                <a:ext cx="6" cy="4"/>
              </a:xfrm>
              <a:custGeom>
                <a:avLst/>
                <a:gdLst>
                  <a:gd fmla="*/ 0 w 4" name="T0"/>
                  <a:gd fmla="*/ 4 h 3" name="T1"/>
                  <a:gd fmla="*/ 0 w 4" name="T2"/>
                  <a:gd fmla="*/ 5 h 3" name="T3"/>
                  <a:gd fmla="*/ 4 w 4" name="T4"/>
                  <a:gd fmla="*/ 5 h 3" name="T5"/>
                  <a:gd fmla="*/ 9 w 4" name="T6"/>
                  <a:gd fmla="*/ 1 h 3" name="T7"/>
                  <a:gd fmla="*/ 6 w 4" name="T8"/>
                  <a:gd fmla="*/ 0 h 3" name="T9"/>
                  <a:gd fmla="*/ 0 w 4" name="T10"/>
                  <a:gd fmla="*/ 4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0" y="2"/>
                    </a:moveTo>
                    <a:lnTo>
                      <a:pt x="0" y="3"/>
                    </a:lnTo>
                    <a:lnTo>
                      <a:pt x="2" y="3"/>
                    </a:lnTo>
                    <a:lnTo>
                      <a:pt x="4" y="1"/>
                    </a:lnTo>
                    <a:lnTo>
                      <a:pt x="3"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1" name="Freeform 3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32" y="1208"/>
                <a:ext cx="5" cy="8"/>
              </a:xfrm>
              <a:custGeom>
                <a:avLst/>
                <a:gdLst>
                  <a:gd fmla="*/ 5 w 3" name="T0"/>
                  <a:gd fmla="*/ 0 h 5" name="T1"/>
                  <a:gd fmla="*/ 8 w 3" name="T2"/>
                  <a:gd fmla="*/ 5 h 5" name="T3"/>
                  <a:gd fmla="*/ 8 w 3" name="T4"/>
                  <a:gd fmla="*/ 10 h 5" name="T5"/>
                  <a:gd fmla="*/ 3 w 3" name="T6"/>
                  <a:gd fmla="*/ 13 h 5" name="T7"/>
                  <a:gd fmla="*/ 0 w 3" name="T8"/>
                  <a:gd fmla="*/ 5 h 5" name="T9"/>
                  <a:gd fmla="*/ 5 w 3" name="T10"/>
                  <a:gd fmla="*/ 0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2" y="0"/>
                    </a:moveTo>
                    <a:lnTo>
                      <a:pt x="3" y="2"/>
                    </a:lnTo>
                    <a:lnTo>
                      <a:pt x="3" y="4"/>
                    </a:lnTo>
                    <a:lnTo>
                      <a:pt x="1" y="5"/>
                    </a:lnTo>
                    <a:lnTo>
                      <a:pt x="0" y="2"/>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2" name="Freeform 3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23" y="1210"/>
                <a:ext cx="6" cy="3"/>
              </a:xfrm>
              <a:custGeom>
                <a:avLst/>
                <a:gdLst>
                  <a:gd fmla="*/ 9 w 4" name="T0"/>
                  <a:gd fmla="*/ 0 h 2" name="T1"/>
                  <a:gd fmla="*/ 9 w 4" name="T2"/>
                  <a:gd fmla="*/ 4 h 2" name="T3"/>
                  <a:gd fmla="*/ 0 w 4" name="T4"/>
                  <a:gd fmla="*/ 4 h 2" name="T5"/>
                  <a:gd fmla="*/ 0 w 4" name="T6"/>
                  <a:gd fmla="*/ 3 h 2" name="T7"/>
                  <a:gd fmla="*/ 9 w 4" name="T8"/>
                  <a:gd fmla="*/ 0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4" y="0"/>
                    </a:moveTo>
                    <a:lnTo>
                      <a:pt x="4" y="2"/>
                    </a:lnTo>
                    <a:lnTo>
                      <a:pt x="0" y="2"/>
                    </a:lnTo>
                    <a:lnTo>
                      <a:pt x="0" y="1"/>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3" name="Freeform 3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20" y="1216"/>
                <a:ext cx="11" cy="5"/>
              </a:xfrm>
              <a:custGeom>
                <a:avLst/>
                <a:gdLst>
                  <a:gd fmla="*/ 3 w 7" name="T0"/>
                  <a:gd fmla="*/ 8 h 3" name="T1"/>
                  <a:gd fmla="*/ 0 w 7" name="T2"/>
                  <a:gd fmla="*/ 5 h 3" name="T3"/>
                  <a:gd fmla="*/ 3 w 7" name="T4"/>
                  <a:gd fmla="*/ 0 h 3" name="T5"/>
                  <a:gd fmla="*/ 14 w 7" name="T6"/>
                  <a:gd fmla="*/ 0 h 3" name="T7"/>
                  <a:gd fmla="*/ 17 w 7" name="T8"/>
                  <a:gd fmla="*/ 8 h 3" name="T9"/>
                  <a:gd fmla="*/ 3 w 7" name="T10"/>
                  <a:gd fmla="*/ 8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1" y="3"/>
                    </a:moveTo>
                    <a:lnTo>
                      <a:pt x="0" y="2"/>
                    </a:lnTo>
                    <a:lnTo>
                      <a:pt x="1" y="0"/>
                    </a:lnTo>
                    <a:lnTo>
                      <a:pt x="6" y="0"/>
                    </a:lnTo>
                    <a:lnTo>
                      <a:pt x="7" y="3"/>
                    </a:lnTo>
                    <a:lnTo>
                      <a:pt x="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4" name="Freeform 3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07" y="1224"/>
                <a:ext cx="14" cy="6"/>
              </a:xfrm>
              <a:custGeom>
                <a:avLst/>
                <a:gdLst>
                  <a:gd fmla="*/ 0 w 9" name="T0"/>
                  <a:gd fmla="*/ 9 h 4" name="T1"/>
                  <a:gd fmla="*/ 5 w 9" name="T2"/>
                  <a:gd fmla="*/ 3 h 4" name="T3"/>
                  <a:gd fmla="*/ 14 w 9" name="T4"/>
                  <a:gd fmla="*/ 0 h 4" name="T5"/>
                  <a:gd fmla="*/ 22 w 9" name="T6"/>
                  <a:gd fmla="*/ 0 h 4" name="T7"/>
                  <a:gd fmla="*/ 22 w 9" name="T8"/>
                  <a:gd fmla="*/ 4 h 4" name="T9"/>
                  <a:gd fmla="*/ 14 w 9" name="T10"/>
                  <a:gd fmla="*/ 9 h 4" name="T11"/>
                  <a:gd fmla="*/ 0 w 9" name="T12"/>
                  <a:gd fmla="*/ 9 h 4" name="T13"/>
                  <a:gd fmla="*/ 0 60000 65536" name="T14"/>
                  <a:gd fmla="*/ 0 60000 65536" name="T15"/>
                  <a:gd fmla="*/ 0 60000 65536" name="T16"/>
                  <a:gd fmla="*/ 0 60000 65536" name="T17"/>
                  <a:gd fmla="*/ 0 60000 65536" name="T18"/>
                  <a:gd fmla="*/ 0 60000 65536" name="T19"/>
                  <a:gd fmla="*/ 0 60000 65536" name="T20"/>
                  <a:gd fmla="*/ 0 w 9" name="T21"/>
                  <a:gd fmla="*/ 0 h 4" name="T22"/>
                  <a:gd fmla="*/ 9 w 9"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9">
                    <a:moveTo>
                      <a:pt x="0" y="4"/>
                    </a:moveTo>
                    <a:lnTo>
                      <a:pt x="2" y="1"/>
                    </a:lnTo>
                    <a:lnTo>
                      <a:pt x="6" y="0"/>
                    </a:lnTo>
                    <a:lnTo>
                      <a:pt x="9" y="0"/>
                    </a:lnTo>
                    <a:lnTo>
                      <a:pt x="9" y="2"/>
                    </a:lnTo>
                    <a:lnTo>
                      <a:pt x="6"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5" name="Freeform 3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92" y="1231"/>
                <a:ext cx="17" cy="11"/>
              </a:xfrm>
              <a:custGeom>
                <a:avLst/>
                <a:gdLst>
                  <a:gd fmla="*/ 17 w 11" name="T0"/>
                  <a:gd fmla="*/ 0 h 7" name="T1"/>
                  <a:gd fmla="*/ 26 w 11" name="T2"/>
                  <a:gd fmla="*/ 3 h 7" name="T3"/>
                  <a:gd fmla="*/ 19 w 11" name="T4"/>
                  <a:gd fmla="*/ 8 h 7" name="T5"/>
                  <a:gd fmla="*/ 14 w 11" name="T6"/>
                  <a:gd fmla="*/ 14 h 7" name="T7"/>
                  <a:gd fmla="*/ 5 w 11" name="T8"/>
                  <a:gd fmla="*/ 17 h 7" name="T9"/>
                  <a:gd fmla="*/ 0 w 11" name="T10"/>
                  <a:gd fmla="*/ 14 h 7" name="T11"/>
                  <a:gd fmla="*/ 3 w 11" name="T12"/>
                  <a:gd fmla="*/ 8 h 7" name="T13"/>
                  <a:gd fmla="*/ 17 w 11" name="T14"/>
                  <a:gd fmla="*/ 0 h 7" name="T15"/>
                  <a:gd fmla="*/ 0 60000 65536" name="T16"/>
                  <a:gd fmla="*/ 0 60000 65536" name="T17"/>
                  <a:gd fmla="*/ 0 60000 65536" name="T18"/>
                  <a:gd fmla="*/ 0 60000 65536" name="T19"/>
                  <a:gd fmla="*/ 0 60000 65536" name="T20"/>
                  <a:gd fmla="*/ 0 60000 65536" name="T21"/>
                  <a:gd fmla="*/ 0 60000 65536" name="T22"/>
                  <a:gd fmla="*/ 0 60000 65536" name="T23"/>
                  <a:gd fmla="*/ 0 w 11" name="T24"/>
                  <a:gd fmla="*/ 0 h 7" name="T25"/>
                  <a:gd fmla="*/ 11 w 11" name="T26"/>
                  <a:gd fmla="*/ 7 h 7"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7" w="11">
                    <a:moveTo>
                      <a:pt x="7" y="0"/>
                    </a:moveTo>
                    <a:lnTo>
                      <a:pt x="11" y="1"/>
                    </a:lnTo>
                    <a:lnTo>
                      <a:pt x="8" y="3"/>
                    </a:lnTo>
                    <a:lnTo>
                      <a:pt x="6" y="6"/>
                    </a:lnTo>
                    <a:lnTo>
                      <a:pt x="2" y="7"/>
                    </a:lnTo>
                    <a:lnTo>
                      <a:pt x="0" y="6"/>
                    </a:lnTo>
                    <a:lnTo>
                      <a:pt x="1" y="3"/>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6" name="Freeform 3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70" y="1236"/>
                <a:ext cx="17" cy="9"/>
              </a:xfrm>
              <a:custGeom>
                <a:avLst/>
                <a:gdLst>
                  <a:gd fmla="*/ 26 w 11" name="T0"/>
                  <a:gd fmla="*/ 0 h 6" name="T1"/>
                  <a:gd fmla="*/ 17 w 11" name="T2"/>
                  <a:gd fmla="*/ 3 h 6" name="T3"/>
                  <a:gd fmla="*/ 5 w 11" name="T4"/>
                  <a:gd fmla="*/ 8 h 6" name="T5"/>
                  <a:gd fmla="*/ 0 w 11" name="T6"/>
                  <a:gd fmla="*/ 12 h 6" name="T7"/>
                  <a:gd fmla="*/ 8 w 11" name="T8"/>
                  <a:gd fmla="*/ 14 h 6" name="T9"/>
                  <a:gd fmla="*/ 14 w 11" name="T10"/>
                  <a:gd fmla="*/ 12 h 6" name="T11"/>
                  <a:gd fmla="*/ 26 w 11" name="T12"/>
                  <a:gd fmla="*/ 0 h 6" name="T13"/>
                  <a:gd fmla="*/ 0 60000 65536" name="T14"/>
                  <a:gd fmla="*/ 0 60000 65536" name="T15"/>
                  <a:gd fmla="*/ 0 60000 65536" name="T16"/>
                  <a:gd fmla="*/ 0 60000 65536" name="T17"/>
                  <a:gd fmla="*/ 0 60000 65536" name="T18"/>
                  <a:gd fmla="*/ 0 60000 65536" name="T19"/>
                  <a:gd fmla="*/ 0 60000 65536" name="T20"/>
                  <a:gd fmla="*/ 0 w 11" name="T21"/>
                  <a:gd fmla="*/ 0 h 6" name="T22"/>
                  <a:gd fmla="*/ 11 w 11"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11">
                    <a:moveTo>
                      <a:pt x="11" y="0"/>
                    </a:moveTo>
                    <a:lnTo>
                      <a:pt x="7" y="1"/>
                    </a:lnTo>
                    <a:lnTo>
                      <a:pt x="2" y="3"/>
                    </a:lnTo>
                    <a:lnTo>
                      <a:pt x="0" y="5"/>
                    </a:lnTo>
                    <a:lnTo>
                      <a:pt x="3" y="6"/>
                    </a:lnTo>
                    <a:lnTo>
                      <a:pt x="6" y="5"/>
                    </a:lnTo>
                    <a:lnTo>
                      <a:pt x="1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7" name="Freeform 3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72" y="1248"/>
                <a:ext cx="18" cy="14"/>
              </a:xfrm>
              <a:custGeom>
                <a:avLst/>
                <a:gdLst>
                  <a:gd fmla="*/ 8 w 12" name="T0"/>
                  <a:gd fmla="*/ 0 h 9" name="T1"/>
                  <a:gd fmla="*/ 8 w 12" name="T2"/>
                  <a:gd fmla="*/ 9 h 9" name="T3"/>
                  <a:gd fmla="*/ 0 w 12" name="T4"/>
                  <a:gd fmla="*/ 17 h 9" name="T5"/>
                  <a:gd fmla="*/ 5 w 12" name="T6"/>
                  <a:gd fmla="*/ 22 h 9" name="T7"/>
                  <a:gd fmla="*/ 12 w 12" name="T8"/>
                  <a:gd fmla="*/ 17 h 9" name="T9"/>
                  <a:gd fmla="*/ 18 w 12" name="T10"/>
                  <a:gd fmla="*/ 8 h 9" name="T11"/>
                  <a:gd fmla="*/ 27 w 12" name="T12"/>
                  <a:gd fmla="*/ 3 h 9" name="T13"/>
                  <a:gd fmla="*/ 22 w 12" name="T14"/>
                  <a:gd fmla="*/ 0 h 9" name="T15"/>
                  <a:gd fmla="*/ 14 w 12" name="T16"/>
                  <a:gd fmla="*/ 3 h 9" name="T17"/>
                  <a:gd fmla="*/ 8 w 12" name="T18"/>
                  <a:gd fmla="*/ 0 h 9"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2" name="T30"/>
                  <a:gd fmla="*/ 0 h 9" name="T31"/>
                  <a:gd fmla="*/ 12 w 12" name="T32"/>
                  <a:gd fmla="*/ 9 h 9"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9" w="12">
                    <a:moveTo>
                      <a:pt x="3" y="0"/>
                    </a:moveTo>
                    <a:lnTo>
                      <a:pt x="3" y="4"/>
                    </a:lnTo>
                    <a:lnTo>
                      <a:pt x="0" y="7"/>
                    </a:lnTo>
                    <a:lnTo>
                      <a:pt x="2" y="9"/>
                    </a:lnTo>
                    <a:lnTo>
                      <a:pt x="5" y="7"/>
                    </a:lnTo>
                    <a:lnTo>
                      <a:pt x="8" y="3"/>
                    </a:lnTo>
                    <a:lnTo>
                      <a:pt x="12" y="1"/>
                    </a:lnTo>
                    <a:lnTo>
                      <a:pt x="10" y="0"/>
                    </a:lnTo>
                    <a:lnTo>
                      <a:pt x="6"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8" name="Freeform 3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9" y="1248"/>
                <a:ext cx="10" cy="5"/>
              </a:xfrm>
              <a:custGeom>
                <a:avLst/>
                <a:gdLst>
                  <a:gd fmla="*/ 0 w 6" name="T0"/>
                  <a:gd fmla="*/ 5 h 3" name="T1"/>
                  <a:gd fmla="*/ 5 w 6" name="T2"/>
                  <a:gd fmla="*/ 0 h 3" name="T3"/>
                  <a:gd fmla="*/ 17 w 6" name="T4"/>
                  <a:gd fmla="*/ 0 h 3" name="T5"/>
                  <a:gd fmla="*/ 17 w 6" name="T6"/>
                  <a:gd fmla="*/ 5 h 3" name="T7"/>
                  <a:gd fmla="*/ 5 w 6" name="T8"/>
                  <a:gd fmla="*/ 8 h 3" name="T9"/>
                  <a:gd fmla="*/ 0 w 6" name="T10"/>
                  <a:gd fmla="*/ 5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0" y="2"/>
                    </a:moveTo>
                    <a:lnTo>
                      <a:pt x="2" y="0"/>
                    </a:lnTo>
                    <a:lnTo>
                      <a:pt x="6" y="0"/>
                    </a:lnTo>
                    <a:lnTo>
                      <a:pt x="6" y="2"/>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49" name="Freeform 3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9" y="1258"/>
                <a:ext cx="8" cy="6"/>
              </a:xfrm>
              <a:custGeom>
                <a:avLst/>
                <a:gdLst>
                  <a:gd fmla="*/ 3 w 5" name="T0"/>
                  <a:gd fmla="*/ 9 h 4" name="T1"/>
                  <a:gd fmla="*/ 0 w 5" name="T2"/>
                  <a:gd fmla="*/ 4 h 4" name="T3"/>
                  <a:gd fmla="*/ 5 w 5" name="T4"/>
                  <a:gd fmla="*/ 0 h 4" name="T5"/>
                  <a:gd fmla="*/ 13 w 5" name="T6"/>
                  <a:gd fmla="*/ 0 h 4" name="T7"/>
                  <a:gd fmla="*/ 10 w 5" name="T8"/>
                  <a:gd fmla="*/ 4 h 4" name="T9"/>
                  <a:gd fmla="*/ 3 w 5" name="T10"/>
                  <a:gd fmla="*/ 9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1" y="4"/>
                    </a:moveTo>
                    <a:lnTo>
                      <a:pt x="0" y="2"/>
                    </a:lnTo>
                    <a:lnTo>
                      <a:pt x="2" y="0"/>
                    </a:lnTo>
                    <a:lnTo>
                      <a:pt x="5" y="0"/>
                    </a:lnTo>
                    <a:lnTo>
                      <a:pt x="4" y="2"/>
                    </a:lnTo>
                    <a:lnTo>
                      <a:pt x="1"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0" name="Freeform 3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38" y="1264"/>
                <a:ext cx="14" cy="9"/>
              </a:xfrm>
              <a:custGeom>
                <a:avLst/>
                <a:gdLst>
                  <a:gd fmla="*/ 22 w 9" name="T0"/>
                  <a:gd fmla="*/ 0 h 6" name="T1"/>
                  <a:gd fmla="*/ 14 w 9" name="T2"/>
                  <a:gd fmla="*/ 0 h 6" name="T3"/>
                  <a:gd fmla="*/ 0 w 9" name="T4"/>
                  <a:gd fmla="*/ 8 h 6" name="T5"/>
                  <a:gd fmla="*/ 0 w 9" name="T6"/>
                  <a:gd fmla="*/ 14 h 6" name="T7"/>
                  <a:gd fmla="*/ 3 w 9" name="T8"/>
                  <a:gd fmla="*/ 9 h 6" name="T9"/>
                  <a:gd fmla="*/ 14 w 9" name="T10"/>
                  <a:gd fmla="*/ 5 h 6" name="T11"/>
                  <a:gd fmla="*/ 22 w 9" name="T12"/>
                  <a:gd fmla="*/ 0 h 6" name="T13"/>
                  <a:gd fmla="*/ 0 60000 65536" name="T14"/>
                  <a:gd fmla="*/ 0 60000 65536" name="T15"/>
                  <a:gd fmla="*/ 0 60000 65536" name="T16"/>
                  <a:gd fmla="*/ 0 60000 65536" name="T17"/>
                  <a:gd fmla="*/ 0 60000 65536" name="T18"/>
                  <a:gd fmla="*/ 0 60000 65536" name="T19"/>
                  <a:gd fmla="*/ 0 60000 65536" name="T20"/>
                  <a:gd fmla="*/ 0 w 9" name="T21"/>
                  <a:gd fmla="*/ 0 h 6" name="T22"/>
                  <a:gd fmla="*/ 9 w 9"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9">
                    <a:moveTo>
                      <a:pt x="9" y="0"/>
                    </a:moveTo>
                    <a:lnTo>
                      <a:pt x="6" y="0"/>
                    </a:lnTo>
                    <a:lnTo>
                      <a:pt x="0" y="3"/>
                    </a:lnTo>
                    <a:lnTo>
                      <a:pt x="0" y="6"/>
                    </a:lnTo>
                    <a:lnTo>
                      <a:pt x="1" y="4"/>
                    </a:lnTo>
                    <a:lnTo>
                      <a:pt x="6" y="2"/>
                    </a:lnTo>
                    <a:lnTo>
                      <a:pt x="9"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1" name="Freeform 3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35" y="1520"/>
                <a:ext cx="5" cy="7"/>
              </a:xfrm>
              <a:custGeom>
                <a:avLst/>
                <a:gdLst>
                  <a:gd fmla="*/ 5 w 3" name="T0"/>
                  <a:gd fmla="*/ 10 h 5" name="T1"/>
                  <a:gd fmla="*/ 0 w 3" name="T2"/>
                  <a:gd fmla="*/ 6 h 5" name="T3"/>
                  <a:gd fmla="*/ 0 w 3" name="T4"/>
                  <a:gd fmla="*/ 0 h 5" name="T5"/>
                  <a:gd fmla="*/ 8 w 3" name="T6"/>
                  <a:gd fmla="*/ 0 h 5" name="T7"/>
                  <a:gd fmla="*/ 5 w 3" name="T8"/>
                  <a:gd fmla="*/ 10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2" y="5"/>
                    </a:moveTo>
                    <a:lnTo>
                      <a:pt x="0" y="3"/>
                    </a:lnTo>
                    <a:lnTo>
                      <a:pt x="0" y="0"/>
                    </a:lnTo>
                    <a:lnTo>
                      <a:pt x="3" y="0"/>
                    </a:lnTo>
                    <a:lnTo>
                      <a:pt x="2"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2" name="Freeform 3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94" y="1664"/>
                <a:ext cx="16" cy="12"/>
              </a:xfrm>
              <a:custGeom>
                <a:avLst/>
                <a:gdLst>
                  <a:gd fmla="*/ 0 w 10" name="T0"/>
                  <a:gd fmla="*/ 4 h 8" name="T1"/>
                  <a:gd fmla="*/ 10 w 10" name="T2"/>
                  <a:gd fmla="*/ 0 h 8" name="T3"/>
                  <a:gd fmla="*/ 22 w 10" name="T4"/>
                  <a:gd fmla="*/ 3 h 8" name="T5"/>
                  <a:gd fmla="*/ 26 w 10" name="T6"/>
                  <a:gd fmla="*/ 9 h 8" name="T7"/>
                  <a:gd fmla="*/ 18 w 10" name="T8"/>
                  <a:gd fmla="*/ 18 h 8" name="T9"/>
                  <a:gd fmla="*/ 5 w 10" name="T10"/>
                  <a:gd fmla="*/ 15 h 8" name="T11"/>
                  <a:gd fmla="*/ 0 w 10" name="T12"/>
                  <a:gd fmla="*/ 4 h 8" name="T13"/>
                  <a:gd fmla="*/ 0 60000 65536" name="T14"/>
                  <a:gd fmla="*/ 0 60000 65536" name="T15"/>
                  <a:gd fmla="*/ 0 60000 65536" name="T16"/>
                  <a:gd fmla="*/ 0 60000 65536" name="T17"/>
                  <a:gd fmla="*/ 0 60000 65536" name="T18"/>
                  <a:gd fmla="*/ 0 60000 65536" name="T19"/>
                  <a:gd fmla="*/ 0 60000 65536" name="T20"/>
                  <a:gd fmla="*/ 0 w 10" name="T21"/>
                  <a:gd fmla="*/ 0 h 8" name="T22"/>
                  <a:gd fmla="*/ 10 w 10"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0">
                    <a:moveTo>
                      <a:pt x="0" y="2"/>
                    </a:moveTo>
                    <a:lnTo>
                      <a:pt x="4" y="0"/>
                    </a:lnTo>
                    <a:lnTo>
                      <a:pt x="9" y="1"/>
                    </a:lnTo>
                    <a:lnTo>
                      <a:pt x="10" y="4"/>
                    </a:lnTo>
                    <a:lnTo>
                      <a:pt x="7" y="8"/>
                    </a:lnTo>
                    <a:lnTo>
                      <a:pt x="2" y="7"/>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3" name="Freeform 3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9" y="1700"/>
                <a:ext cx="5" cy="4"/>
              </a:xfrm>
              <a:custGeom>
                <a:avLst/>
                <a:gdLst>
                  <a:gd fmla="*/ 0 w 3" name="T0"/>
                  <a:gd fmla="*/ 5 h 3" name="T1"/>
                  <a:gd fmla="*/ 3 w 3" name="T2"/>
                  <a:gd fmla="*/ 0 h 3" name="T3"/>
                  <a:gd fmla="*/ 8 w 3" name="T4"/>
                  <a:gd fmla="*/ 1 h 3" name="T5"/>
                  <a:gd fmla="*/ 0 w 3" name="T6"/>
                  <a:gd fmla="*/ 5 h 3" name="T7"/>
                  <a:gd fmla="*/ 0 60000 65536" name="T8"/>
                  <a:gd fmla="*/ 0 60000 65536" name="T9"/>
                  <a:gd fmla="*/ 0 60000 65536" name="T10"/>
                  <a:gd fmla="*/ 0 60000 65536" name="T11"/>
                  <a:gd fmla="*/ 0 w 3" name="T12"/>
                  <a:gd fmla="*/ 0 h 3" name="T13"/>
                  <a:gd fmla="*/ 3 w 3" name="T14"/>
                  <a:gd fmla="*/ 3 h 3" name="T15"/>
                </a:gdLst>
                <a:ahLst/>
                <a:cxnLst>
                  <a:cxn ang="T8">
                    <a:pos x="T0" y="T1"/>
                  </a:cxn>
                  <a:cxn ang="T9">
                    <a:pos x="T2" y="T3"/>
                  </a:cxn>
                  <a:cxn ang="T10">
                    <a:pos x="T4" y="T5"/>
                  </a:cxn>
                  <a:cxn ang="T11">
                    <a:pos x="T6" y="T7"/>
                  </a:cxn>
                </a:cxnLst>
                <a:rect b="T15" l="T12" r="T14" t="T13"/>
                <a:pathLst>
                  <a:path h="3" w="3">
                    <a:moveTo>
                      <a:pt x="0" y="3"/>
                    </a:moveTo>
                    <a:lnTo>
                      <a:pt x="1" y="0"/>
                    </a:lnTo>
                    <a:lnTo>
                      <a:pt x="3"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4" name="Freeform 3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0" y="1673"/>
                <a:ext cx="42" cy="23"/>
              </a:xfrm>
              <a:custGeom>
                <a:avLst/>
                <a:gdLst>
                  <a:gd fmla="*/ 65 w 27" name="T0"/>
                  <a:gd fmla="*/ 32 h 15" name="T1"/>
                  <a:gd fmla="*/ 31 w 27" name="T2"/>
                  <a:gd fmla="*/ 35 h 15" name="T3"/>
                  <a:gd fmla="*/ 12 w 27" name="T4"/>
                  <a:gd fmla="*/ 31 h 15" name="T5"/>
                  <a:gd fmla="*/ 0 w 27" name="T6"/>
                  <a:gd fmla="*/ 28 h 15" name="T7"/>
                  <a:gd fmla="*/ 3 w 27" name="T8"/>
                  <a:gd fmla="*/ 21 h 15" name="T9"/>
                  <a:gd fmla="*/ 0 w 27" name="T10"/>
                  <a:gd fmla="*/ 14 h 15" name="T11"/>
                  <a:gd fmla="*/ 0 w 27" name="T12"/>
                  <a:gd fmla="*/ 8 h 15" name="T13"/>
                  <a:gd fmla="*/ 26 w 27" name="T14"/>
                  <a:gd fmla="*/ 8 h 15" name="T15"/>
                  <a:gd fmla="*/ 30 w 27" name="T16"/>
                  <a:gd fmla="*/ 0 h 15" name="T17"/>
                  <a:gd fmla="*/ 47 w 27" name="T18"/>
                  <a:gd fmla="*/ 8 h 15" name="T19"/>
                  <a:gd fmla="*/ 56 w 27" name="T20"/>
                  <a:gd fmla="*/ 12 h 15" name="T21"/>
                  <a:gd fmla="*/ 65 w 27" name="T22"/>
                  <a:gd fmla="*/ 32 h 15"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27" name="T36"/>
                  <a:gd fmla="*/ 0 h 15" name="T37"/>
                  <a:gd fmla="*/ 27 w 27" name="T38"/>
                  <a:gd fmla="*/ 15 h 15"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15" w="27">
                    <a:moveTo>
                      <a:pt x="27" y="14"/>
                    </a:moveTo>
                    <a:lnTo>
                      <a:pt x="13" y="15"/>
                    </a:lnTo>
                    <a:lnTo>
                      <a:pt x="5" y="13"/>
                    </a:lnTo>
                    <a:lnTo>
                      <a:pt x="0" y="12"/>
                    </a:lnTo>
                    <a:lnTo>
                      <a:pt x="1" y="9"/>
                    </a:lnTo>
                    <a:lnTo>
                      <a:pt x="0" y="6"/>
                    </a:lnTo>
                    <a:lnTo>
                      <a:pt x="0" y="3"/>
                    </a:lnTo>
                    <a:lnTo>
                      <a:pt x="11" y="3"/>
                    </a:lnTo>
                    <a:lnTo>
                      <a:pt x="12" y="0"/>
                    </a:lnTo>
                    <a:lnTo>
                      <a:pt x="19" y="3"/>
                    </a:lnTo>
                    <a:lnTo>
                      <a:pt x="23" y="5"/>
                    </a:lnTo>
                    <a:lnTo>
                      <a:pt x="27"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5" name="Freeform 3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8" y="1681"/>
                <a:ext cx="144" cy="146"/>
              </a:xfrm>
              <a:custGeom>
                <a:avLst/>
                <a:gdLst>
                  <a:gd fmla="*/ 0 w 93" name="T0"/>
                  <a:gd fmla="*/ 40 h 94" name="T1"/>
                  <a:gd fmla="*/ 14 w 93" name="T2"/>
                  <a:gd fmla="*/ 34 h 94" name="T3"/>
                  <a:gd fmla="*/ 29 w 93" name="T4"/>
                  <a:gd fmla="*/ 31 h 94" name="T5"/>
                  <a:gd fmla="*/ 48 w 93" name="T6"/>
                  <a:gd fmla="*/ 17 h 94" name="T7"/>
                  <a:gd fmla="*/ 62 w 93" name="T8"/>
                  <a:gd fmla="*/ 9 h 94" name="T9"/>
                  <a:gd fmla="*/ 71 w 93" name="T10"/>
                  <a:gd fmla="*/ 0 h 94" name="T11"/>
                  <a:gd fmla="*/ 93 w 93" name="T12"/>
                  <a:gd fmla="*/ 5 h 94" name="T13"/>
                  <a:gd fmla="*/ 96 w 93" name="T14"/>
                  <a:gd fmla="*/ 22 h 94" name="T15"/>
                  <a:gd fmla="*/ 110 w 93" name="T16"/>
                  <a:gd fmla="*/ 25 h 94" name="T17"/>
                  <a:gd fmla="*/ 122 w 93" name="T18"/>
                  <a:gd fmla="*/ 17 h 94" name="T19"/>
                  <a:gd fmla="*/ 127 w 93" name="T20"/>
                  <a:gd fmla="*/ 17 h 94" name="T21"/>
                  <a:gd fmla="*/ 139 w 93" name="T22"/>
                  <a:gd fmla="*/ 19 h 94" name="T23"/>
                  <a:gd fmla="*/ 158 w 93" name="T24"/>
                  <a:gd fmla="*/ 25 h 94" name="T25"/>
                  <a:gd fmla="*/ 192 w 93" name="T26"/>
                  <a:gd fmla="*/ 22 h 94" name="T27"/>
                  <a:gd fmla="*/ 200 w 93" name="T28"/>
                  <a:gd fmla="*/ 19 h 94" name="T29"/>
                  <a:gd fmla="*/ 204 w 93" name="T30"/>
                  <a:gd fmla="*/ 30 h 94" name="T31"/>
                  <a:gd fmla="*/ 204 w 93" name="T32"/>
                  <a:gd fmla="*/ 56 h 94" name="T33"/>
                  <a:gd fmla="*/ 218 w 93" name="T34"/>
                  <a:gd fmla="*/ 79 h 94" name="T35"/>
                  <a:gd fmla="*/ 200 w 93" name="T36"/>
                  <a:gd fmla="*/ 99 h 94" name="T37"/>
                  <a:gd fmla="*/ 218 w 93" name="T38"/>
                  <a:gd fmla="*/ 118 h 94" name="T39"/>
                  <a:gd fmla="*/ 220 w 93" name="T40"/>
                  <a:gd fmla="*/ 140 h 94" name="T41"/>
                  <a:gd fmla="*/ 223 w 93" name="T42"/>
                  <a:gd fmla="*/ 174 h 94" name="T43"/>
                  <a:gd fmla="*/ 192 w 93" name="T44"/>
                  <a:gd fmla="*/ 210 h 94" name="T45"/>
                  <a:gd fmla="*/ 192 w 93" name="T46"/>
                  <a:gd fmla="*/ 217 h 94" name="T47"/>
                  <a:gd fmla="*/ 183 w 93" name="T48"/>
                  <a:gd fmla="*/ 227 h 94" name="T49"/>
                  <a:gd fmla="*/ 167 w 93" name="T50"/>
                  <a:gd fmla="*/ 214 h 94" name="T51"/>
                  <a:gd fmla="*/ 125 w 93" name="T52"/>
                  <a:gd fmla="*/ 222 h 94" name="T53"/>
                  <a:gd fmla="*/ 108 w 93" name="T54"/>
                  <a:gd fmla="*/ 213 h 94" name="T55"/>
                  <a:gd fmla="*/ 96 w 93" name="T56"/>
                  <a:gd fmla="*/ 213 h 94" name="T57"/>
                  <a:gd fmla="*/ 62 w 93" name="T58"/>
                  <a:gd fmla="*/ 179 h 94" name="T59"/>
                  <a:gd fmla="*/ 45 w 93" name="T60"/>
                  <a:gd fmla="*/ 183 h 94" name="T61"/>
                  <a:gd fmla="*/ 31 w 93" name="T62"/>
                  <a:gd fmla="*/ 157 h 94" name="T63"/>
                  <a:gd fmla="*/ 19 w 93" name="T64"/>
                  <a:gd fmla="*/ 152 h 94" name="T65"/>
                  <a:gd fmla="*/ 0 w 93" name="T66"/>
                  <a:gd fmla="*/ 89 h 94" name="T67"/>
                  <a:gd fmla="*/ 5 w 93" name="T68"/>
                  <a:gd fmla="*/ 61 h 94" name="T69"/>
                  <a:gd fmla="*/ 0 w 93" name="T70"/>
                  <a:gd fmla="*/ 40 h 94"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w 93" name="T108"/>
                  <a:gd fmla="*/ 0 h 94" name="T109"/>
                  <a:gd fmla="*/ 93 w 93" name="T110"/>
                  <a:gd fmla="*/ 94 h 94" name="T1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b="T111" l="T108" r="T110" t="T109"/>
                <a:pathLst>
                  <a:path h="94" w="93">
                    <a:moveTo>
                      <a:pt x="0" y="17"/>
                    </a:moveTo>
                    <a:lnTo>
                      <a:pt x="6" y="14"/>
                    </a:lnTo>
                    <a:lnTo>
                      <a:pt x="12" y="13"/>
                    </a:lnTo>
                    <a:lnTo>
                      <a:pt x="20" y="7"/>
                    </a:lnTo>
                    <a:lnTo>
                      <a:pt x="26" y="4"/>
                    </a:lnTo>
                    <a:lnTo>
                      <a:pt x="30" y="0"/>
                    </a:lnTo>
                    <a:lnTo>
                      <a:pt x="39" y="2"/>
                    </a:lnTo>
                    <a:lnTo>
                      <a:pt x="40" y="9"/>
                    </a:lnTo>
                    <a:lnTo>
                      <a:pt x="46" y="10"/>
                    </a:lnTo>
                    <a:lnTo>
                      <a:pt x="51" y="7"/>
                    </a:lnTo>
                    <a:lnTo>
                      <a:pt x="53" y="7"/>
                    </a:lnTo>
                    <a:lnTo>
                      <a:pt x="58" y="8"/>
                    </a:lnTo>
                    <a:lnTo>
                      <a:pt x="66" y="10"/>
                    </a:lnTo>
                    <a:lnTo>
                      <a:pt x="80" y="9"/>
                    </a:lnTo>
                    <a:lnTo>
                      <a:pt x="83" y="8"/>
                    </a:lnTo>
                    <a:lnTo>
                      <a:pt x="85" y="12"/>
                    </a:lnTo>
                    <a:lnTo>
                      <a:pt x="85" y="23"/>
                    </a:lnTo>
                    <a:lnTo>
                      <a:pt x="91" y="33"/>
                    </a:lnTo>
                    <a:lnTo>
                      <a:pt x="83" y="41"/>
                    </a:lnTo>
                    <a:lnTo>
                      <a:pt x="91" y="49"/>
                    </a:lnTo>
                    <a:lnTo>
                      <a:pt x="92" y="58"/>
                    </a:lnTo>
                    <a:lnTo>
                      <a:pt x="93" y="72"/>
                    </a:lnTo>
                    <a:lnTo>
                      <a:pt x="80" y="87"/>
                    </a:lnTo>
                    <a:lnTo>
                      <a:pt x="80" y="90"/>
                    </a:lnTo>
                    <a:lnTo>
                      <a:pt x="76" y="94"/>
                    </a:lnTo>
                    <a:lnTo>
                      <a:pt x="70" y="89"/>
                    </a:lnTo>
                    <a:lnTo>
                      <a:pt x="52" y="92"/>
                    </a:lnTo>
                    <a:lnTo>
                      <a:pt x="45" y="88"/>
                    </a:lnTo>
                    <a:lnTo>
                      <a:pt x="40" y="88"/>
                    </a:lnTo>
                    <a:lnTo>
                      <a:pt x="26" y="74"/>
                    </a:lnTo>
                    <a:lnTo>
                      <a:pt x="19" y="76"/>
                    </a:lnTo>
                    <a:lnTo>
                      <a:pt x="13" y="65"/>
                    </a:lnTo>
                    <a:lnTo>
                      <a:pt x="8" y="63"/>
                    </a:lnTo>
                    <a:lnTo>
                      <a:pt x="0" y="37"/>
                    </a:lnTo>
                    <a:lnTo>
                      <a:pt x="2" y="25"/>
                    </a:lnTo>
                    <a:lnTo>
                      <a:pt x="0" y="1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6" name="Freeform 3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01" y="1817"/>
                <a:ext cx="75" cy="36"/>
              </a:xfrm>
              <a:custGeom>
                <a:avLst/>
                <a:gdLst>
                  <a:gd fmla="*/ 117 w 48" name="T0"/>
                  <a:gd fmla="*/ 14 h 23" name="T1"/>
                  <a:gd fmla="*/ 113 w 48" name="T2"/>
                  <a:gd fmla="*/ 36 h 23" name="T3"/>
                  <a:gd fmla="*/ 105 w 48" name="T4"/>
                  <a:gd fmla="*/ 39 h 23" name="T5"/>
                  <a:gd fmla="*/ 92 w 48" name="T6"/>
                  <a:gd fmla="*/ 31 h 23" name="T7"/>
                  <a:gd fmla="*/ 66 w 48" name="T8"/>
                  <a:gd fmla="*/ 34 h 23" name="T9"/>
                  <a:gd fmla="*/ 56 w 48" name="T10"/>
                  <a:gd fmla="*/ 52 h 23" name="T11"/>
                  <a:gd fmla="*/ 39 w 48" name="T12"/>
                  <a:gd fmla="*/ 56 h 23" name="T13"/>
                  <a:gd fmla="*/ 17 w 48" name="T14"/>
                  <a:gd fmla="*/ 56 h 23" name="T15"/>
                  <a:gd fmla="*/ 9 w 48" name="T16"/>
                  <a:gd fmla="*/ 52 h 23" name="T17"/>
                  <a:gd fmla="*/ 0 w 48" name="T18"/>
                  <a:gd fmla="*/ 52 h 23" name="T19"/>
                  <a:gd fmla="*/ 3 w 48" name="T20"/>
                  <a:gd fmla="*/ 39 h 23" name="T21"/>
                  <a:gd fmla="*/ 14 w 48" name="T22"/>
                  <a:gd fmla="*/ 27 h 23" name="T23"/>
                  <a:gd fmla="*/ 22 w 48" name="T24"/>
                  <a:gd fmla="*/ 14 h 23" name="T25"/>
                  <a:gd fmla="*/ 36 w 48" name="T26"/>
                  <a:gd fmla="*/ 14 h 23" name="T27"/>
                  <a:gd fmla="*/ 42 w 48" name="T28"/>
                  <a:gd fmla="*/ 0 h 23" name="T29"/>
                  <a:gd fmla="*/ 59 w 48" name="T30"/>
                  <a:gd fmla="*/ 9 h 23" name="T31"/>
                  <a:gd fmla="*/ 103 w 48" name="T32"/>
                  <a:gd fmla="*/ 3 h 23" name="T33"/>
                  <a:gd fmla="*/ 117 w 48" name="T34"/>
                  <a:gd fmla="*/ 14 h 23"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w 48" name="T54"/>
                  <a:gd fmla="*/ 0 h 23" name="T55"/>
                  <a:gd fmla="*/ 48 w 48" name="T56"/>
                  <a:gd fmla="*/ 23 h 23" name="T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T57" l="T54" r="T56" t="T55"/>
                <a:pathLst>
                  <a:path h="23" w="48">
                    <a:moveTo>
                      <a:pt x="48" y="6"/>
                    </a:moveTo>
                    <a:lnTo>
                      <a:pt x="46" y="15"/>
                    </a:lnTo>
                    <a:lnTo>
                      <a:pt x="43" y="16"/>
                    </a:lnTo>
                    <a:lnTo>
                      <a:pt x="38" y="13"/>
                    </a:lnTo>
                    <a:lnTo>
                      <a:pt x="27" y="14"/>
                    </a:lnTo>
                    <a:lnTo>
                      <a:pt x="23" y="21"/>
                    </a:lnTo>
                    <a:lnTo>
                      <a:pt x="16" y="23"/>
                    </a:lnTo>
                    <a:lnTo>
                      <a:pt x="7" y="23"/>
                    </a:lnTo>
                    <a:lnTo>
                      <a:pt x="4" y="21"/>
                    </a:lnTo>
                    <a:lnTo>
                      <a:pt x="0" y="21"/>
                    </a:lnTo>
                    <a:lnTo>
                      <a:pt x="1" y="16"/>
                    </a:lnTo>
                    <a:lnTo>
                      <a:pt x="6" y="11"/>
                    </a:lnTo>
                    <a:lnTo>
                      <a:pt x="9" y="6"/>
                    </a:lnTo>
                    <a:lnTo>
                      <a:pt x="15" y="6"/>
                    </a:lnTo>
                    <a:lnTo>
                      <a:pt x="17" y="0"/>
                    </a:lnTo>
                    <a:lnTo>
                      <a:pt x="24" y="4"/>
                    </a:lnTo>
                    <a:lnTo>
                      <a:pt x="42" y="1"/>
                    </a:lnTo>
                    <a:lnTo>
                      <a:pt x="48"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7" name="Freeform 3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87" y="1838"/>
                <a:ext cx="98" cy="66"/>
              </a:xfrm>
              <a:custGeom>
                <a:avLst/>
                <a:gdLst>
                  <a:gd fmla="*/ 134 w 63" name="T0"/>
                  <a:gd fmla="*/ 5 h 43" name="T1"/>
                  <a:gd fmla="*/ 152 w 63" name="T2"/>
                  <a:gd fmla="*/ 21 h 43" name="T3"/>
                  <a:gd fmla="*/ 134 w 63" name="T4"/>
                  <a:gd fmla="*/ 32 h 43" name="T5"/>
                  <a:gd fmla="*/ 117 w 63" name="T6"/>
                  <a:gd fmla="*/ 54 h 43" name="T7"/>
                  <a:gd fmla="*/ 112 w 63" name="T8"/>
                  <a:gd fmla="*/ 83 h 43" name="T9"/>
                  <a:gd fmla="*/ 92 w 63" name="T10"/>
                  <a:gd fmla="*/ 87 h 43" name="T11"/>
                  <a:gd fmla="*/ 87 w 63" name="T12"/>
                  <a:gd fmla="*/ 84 h 43" name="T13"/>
                  <a:gd fmla="*/ 61 w 63" name="T14"/>
                  <a:gd fmla="*/ 94 h 43" name="T15"/>
                  <a:gd fmla="*/ 58 w 63" name="T16"/>
                  <a:gd fmla="*/ 101 h 43" name="T17"/>
                  <a:gd fmla="*/ 26 w 63" name="T18"/>
                  <a:gd fmla="*/ 97 h 43" name="T19"/>
                  <a:gd fmla="*/ 17 w 63" name="T20"/>
                  <a:gd fmla="*/ 75 h 43" name="T21"/>
                  <a:gd fmla="*/ 5 w 63" name="T22"/>
                  <a:gd fmla="*/ 74 h 43" name="T23"/>
                  <a:gd fmla="*/ 0 w 63" name="T24"/>
                  <a:gd fmla="*/ 63 h 43" name="T25"/>
                  <a:gd fmla="*/ 5 w 63" name="T26"/>
                  <a:gd fmla="*/ 54 h 43" name="T27"/>
                  <a:gd fmla="*/ 5 w 63" name="T28"/>
                  <a:gd fmla="*/ 40 h 43" name="T29"/>
                  <a:gd fmla="*/ 14 w 63" name="T30"/>
                  <a:gd fmla="*/ 32 h 43" name="T31"/>
                  <a:gd fmla="*/ 12 w 63" name="T32"/>
                  <a:gd fmla="*/ 17 h 43" name="T33"/>
                  <a:gd fmla="*/ 22 w 63" name="T34"/>
                  <a:gd fmla="*/ 18 h 43" name="T35"/>
                  <a:gd fmla="*/ 31 w 63" name="T36"/>
                  <a:gd fmla="*/ 18 h 43" name="T37"/>
                  <a:gd fmla="*/ 39 w 63" name="T38"/>
                  <a:gd fmla="*/ 23 h 43" name="T39"/>
                  <a:gd fmla="*/ 61 w 63" name="T40"/>
                  <a:gd fmla="*/ 23 h 43" name="T41"/>
                  <a:gd fmla="*/ 78 w 63" name="T42"/>
                  <a:gd fmla="*/ 18 h 43" name="T43"/>
                  <a:gd fmla="*/ 87 w 63" name="T44"/>
                  <a:gd fmla="*/ 3 h 43" name="T45"/>
                  <a:gd fmla="*/ 114 w 63" name="T46"/>
                  <a:gd fmla="*/ 0 h 43" name="T47"/>
                  <a:gd fmla="*/ 126 w 63" name="T48"/>
                  <a:gd fmla="*/ 8 h 43" name="T49"/>
                  <a:gd fmla="*/ 134 w 63" name="T50"/>
                  <a:gd fmla="*/ 5 h 43"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w 63" name="T78"/>
                  <a:gd fmla="*/ 0 h 43" name="T79"/>
                  <a:gd fmla="*/ 63 w 63" name="T80"/>
                  <a:gd fmla="*/ 43 h 43" name="T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b="T81" l="T78" r="T80" t="T79"/>
                <a:pathLst>
                  <a:path h="43" w="63">
                    <a:moveTo>
                      <a:pt x="55" y="2"/>
                    </a:moveTo>
                    <a:lnTo>
                      <a:pt x="63" y="9"/>
                    </a:lnTo>
                    <a:lnTo>
                      <a:pt x="55" y="14"/>
                    </a:lnTo>
                    <a:lnTo>
                      <a:pt x="48" y="23"/>
                    </a:lnTo>
                    <a:lnTo>
                      <a:pt x="46" y="35"/>
                    </a:lnTo>
                    <a:lnTo>
                      <a:pt x="38" y="37"/>
                    </a:lnTo>
                    <a:lnTo>
                      <a:pt x="36" y="36"/>
                    </a:lnTo>
                    <a:lnTo>
                      <a:pt x="25" y="40"/>
                    </a:lnTo>
                    <a:lnTo>
                      <a:pt x="24" y="43"/>
                    </a:lnTo>
                    <a:lnTo>
                      <a:pt x="11" y="41"/>
                    </a:lnTo>
                    <a:lnTo>
                      <a:pt x="7" y="32"/>
                    </a:lnTo>
                    <a:lnTo>
                      <a:pt x="2" y="31"/>
                    </a:lnTo>
                    <a:lnTo>
                      <a:pt x="0" y="27"/>
                    </a:lnTo>
                    <a:lnTo>
                      <a:pt x="2" y="23"/>
                    </a:lnTo>
                    <a:lnTo>
                      <a:pt x="2" y="17"/>
                    </a:lnTo>
                    <a:lnTo>
                      <a:pt x="6" y="14"/>
                    </a:lnTo>
                    <a:lnTo>
                      <a:pt x="5" y="7"/>
                    </a:lnTo>
                    <a:lnTo>
                      <a:pt x="9" y="8"/>
                    </a:lnTo>
                    <a:lnTo>
                      <a:pt x="13" y="8"/>
                    </a:lnTo>
                    <a:lnTo>
                      <a:pt x="16" y="10"/>
                    </a:lnTo>
                    <a:lnTo>
                      <a:pt x="25" y="10"/>
                    </a:lnTo>
                    <a:lnTo>
                      <a:pt x="32" y="8"/>
                    </a:lnTo>
                    <a:lnTo>
                      <a:pt x="36" y="1"/>
                    </a:lnTo>
                    <a:lnTo>
                      <a:pt x="47" y="0"/>
                    </a:lnTo>
                    <a:lnTo>
                      <a:pt x="52" y="3"/>
                    </a:lnTo>
                    <a:lnTo>
                      <a:pt x="55"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8" name="Freeform 3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30" y="1779"/>
                <a:ext cx="98" cy="71"/>
              </a:xfrm>
              <a:custGeom>
                <a:avLst/>
                <a:gdLst>
                  <a:gd fmla="*/ 112 w 63" name="T0"/>
                  <a:gd fmla="*/ 110 h 46" name="T1"/>
                  <a:gd fmla="*/ 101 w 63" name="T2"/>
                  <a:gd fmla="*/ 107 h 46" name="T3"/>
                  <a:gd fmla="*/ 95 w 63" name="T4"/>
                  <a:gd fmla="*/ 107 h 46" name="T5"/>
                  <a:gd fmla="*/ 90 w 63" name="T6"/>
                  <a:gd fmla="*/ 93 h 46" name="T7"/>
                  <a:gd fmla="*/ 68 w 63" name="T8"/>
                  <a:gd fmla="*/ 83 h 46" name="T9"/>
                  <a:gd fmla="*/ 36 w 63" name="T10"/>
                  <a:gd fmla="*/ 88 h 46" name="T11"/>
                  <a:gd fmla="*/ 5 w 63" name="T12"/>
                  <a:gd fmla="*/ 62 h 46" name="T13"/>
                  <a:gd fmla="*/ 0 w 63" name="T14"/>
                  <a:gd fmla="*/ 36 h 46" name="T15"/>
                  <a:gd fmla="*/ 34 w 63" name="T16"/>
                  <a:gd fmla="*/ 14 h 46" name="T17"/>
                  <a:gd fmla="*/ 40 w 63" name="T18"/>
                  <a:gd fmla="*/ 3 h 46" name="T19"/>
                  <a:gd fmla="*/ 62 w 63" name="T20"/>
                  <a:gd fmla="*/ 0 h 46" name="T21"/>
                  <a:gd fmla="*/ 75 w 63" name="T22"/>
                  <a:gd fmla="*/ 5 h 46" name="T23"/>
                  <a:gd fmla="*/ 90 w 63" name="T24"/>
                  <a:gd fmla="*/ 31 h 46" name="T25"/>
                  <a:gd fmla="*/ 106 w 63" name="T26"/>
                  <a:gd fmla="*/ 26 h 46" name="T27"/>
                  <a:gd fmla="*/ 140 w 63" name="T28"/>
                  <a:gd fmla="*/ 60 h 46" name="T29"/>
                  <a:gd fmla="*/ 152 w 63" name="T30"/>
                  <a:gd fmla="*/ 60 h 46" name="T31"/>
                  <a:gd fmla="*/ 148 w 63" name="T32"/>
                  <a:gd fmla="*/ 74 h 46" name="T33"/>
                  <a:gd fmla="*/ 134 w 63" name="T34"/>
                  <a:gd fmla="*/ 74 h 46" name="T35"/>
                  <a:gd fmla="*/ 126 w 63" name="T36"/>
                  <a:gd fmla="*/ 86 h 46" name="T37"/>
                  <a:gd fmla="*/ 114 w 63" name="T38"/>
                  <a:gd fmla="*/ 97 h 46" name="T39"/>
                  <a:gd fmla="*/ 112 w 63" name="T40"/>
                  <a:gd fmla="*/ 110 h 4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63" name="T63"/>
                  <a:gd fmla="*/ 0 h 46" name="T64"/>
                  <a:gd fmla="*/ 63 w 63" name="T65"/>
                  <a:gd fmla="*/ 46 h 46"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46" w="63">
                    <a:moveTo>
                      <a:pt x="46" y="46"/>
                    </a:moveTo>
                    <a:lnTo>
                      <a:pt x="42" y="45"/>
                    </a:lnTo>
                    <a:lnTo>
                      <a:pt x="39" y="45"/>
                    </a:lnTo>
                    <a:lnTo>
                      <a:pt x="37" y="39"/>
                    </a:lnTo>
                    <a:lnTo>
                      <a:pt x="28" y="35"/>
                    </a:lnTo>
                    <a:lnTo>
                      <a:pt x="15" y="37"/>
                    </a:lnTo>
                    <a:lnTo>
                      <a:pt x="2" y="26"/>
                    </a:lnTo>
                    <a:lnTo>
                      <a:pt x="0" y="15"/>
                    </a:lnTo>
                    <a:lnTo>
                      <a:pt x="14" y="6"/>
                    </a:lnTo>
                    <a:lnTo>
                      <a:pt x="17" y="1"/>
                    </a:lnTo>
                    <a:lnTo>
                      <a:pt x="26" y="0"/>
                    </a:lnTo>
                    <a:lnTo>
                      <a:pt x="31" y="2"/>
                    </a:lnTo>
                    <a:lnTo>
                      <a:pt x="37" y="13"/>
                    </a:lnTo>
                    <a:lnTo>
                      <a:pt x="44" y="11"/>
                    </a:lnTo>
                    <a:lnTo>
                      <a:pt x="58" y="25"/>
                    </a:lnTo>
                    <a:lnTo>
                      <a:pt x="63" y="25"/>
                    </a:lnTo>
                    <a:lnTo>
                      <a:pt x="61" y="31"/>
                    </a:lnTo>
                    <a:lnTo>
                      <a:pt x="55" y="31"/>
                    </a:lnTo>
                    <a:lnTo>
                      <a:pt x="52" y="36"/>
                    </a:lnTo>
                    <a:lnTo>
                      <a:pt x="47" y="41"/>
                    </a:lnTo>
                    <a:lnTo>
                      <a:pt x="46" y="4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59" name="Freeform 3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50" y="1879"/>
                <a:ext cx="40" cy="28"/>
              </a:xfrm>
              <a:custGeom>
                <a:avLst/>
                <a:gdLst>
                  <a:gd fmla="*/ 57 w 26" name="T0"/>
                  <a:gd fmla="*/ 0 h 18" name="T1"/>
                  <a:gd fmla="*/ 62 w 26" name="T2"/>
                  <a:gd fmla="*/ 9 h 18" name="T3"/>
                  <a:gd fmla="*/ 52 w 26" name="T4"/>
                  <a:gd fmla="*/ 14 h 18" name="T5"/>
                  <a:gd fmla="*/ 52 w 26" name="T6"/>
                  <a:gd fmla="*/ 25 h 18" name="T7"/>
                  <a:gd fmla="*/ 43 w 26" name="T8"/>
                  <a:gd fmla="*/ 40 h 18" name="T9"/>
                  <a:gd fmla="*/ 8 w 26" name="T10"/>
                  <a:gd fmla="*/ 44 h 18" name="T11"/>
                  <a:gd fmla="*/ 8 w 26" name="T12"/>
                  <a:gd fmla="*/ 36 h 18" name="T13"/>
                  <a:gd fmla="*/ 0 w 26" name="T14"/>
                  <a:gd fmla="*/ 30 h 18" name="T15"/>
                  <a:gd fmla="*/ 0 w 26" name="T16"/>
                  <a:gd fmla="*/ 14 h 18" name="T17"/>
                  <a:gd fmla="*/ 17 w 26" name="T18"/>
                  <a:gd fmla="*/ 22 h 18" name="T19"/>
                  <a:gd fmla="*/ 38 w 26" name="T20"/>
                  <a:gd fmla="*/ 5 h 18" name="T21"/>
                  <a:gd fmla="*/ 57 w 26" name="T22"/>
                  <a:gd fmla="*/ 0 h 18"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26" name="T36"/>
                  <a:gd fmla="*/ 0 h 18" name="T37"/>
                  <a:gd fmla="*/ 26 w 26" name="T38"/>
                  <a:gd fmla="*/ 18 h 18"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18" w="26">
                    <a:moveTo>
                      <a:pt x="24" y="0"/>
                    </a:moveTo>
                    <a:lnTo>
                      <a:pt x="26" y="4"/>
                    </a:lnTo>
                    <a:lnTo>
                      <a:pt x="22" y="6"/>
                    </a:lnTo>
                    <a:lnTo>
                      <a:pt x="22" y="10"/>
                    </a:lnTo>
                    <a:lnTo>
                      <a:pt x="18" y="17"/>
                    </a:lnTo>
                    <a:lnTo>
                      <a:pt x="3" y="18"/>
                    </a:lnTo>
                    <a:lnTo>
                      <a:pt x="3" y="15"/>
                    </a:lnTo>
                    <a:lnTo>
                      <a:pt x="0" y="12"/>
                    </a:lnTo>
                    <a:lnTo>
                      <a:pt x="0" y="6"/>
                    </a:lnTo>
                    <a:lnTo>
                      <a:pt x="7" y="9"/>
                    </a:lnTo>
                    <a:lnTo>
                      <a:pt x="16" y="2"/>
                    </a:lnTo>
                    <a:lnTo>
                      <a:pt x="2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0" name="Freeform 3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5" y="1597"/>
                <a:ext cx="9" cy="17"/>
              </a:xfrm>
              <a:custGeom>
                <a:avLst/>
                <a:gdLst>
                  <a:gd fmla="*/ 14 w 6" name="T0"/>
                  <a:gd fmla="*/ 22 h 11" name="T1"/>
                  <a:gd fmla="*/ 5 w 6" name="T2"/>
                  <a:gd fmla="*/ 26 h 11" name="T3"/>
                  <a:gd fmla="*/ 3 w 6" name="T4"/>
                  <a:gd fmla="*/ 17 h 11" name="T5"/>
                  <a:gd fmla="*/ 0 w 6" name="T6"/>
                  <a:gd fmla="*/ 8 h 11" name="T7"/>
                  <a:gd fmla="*/ 5 w 6" name="T8"/>
                  <a:gd fmla="*/ 0 h 11" name="T9"/>
                  <a:gd fmla="*/ 14 w 6" name="T10"/>
                  <a:gd fmla="*/ 3 h 11" name="T11"/>
                  <a:gd fmla="*/ 14 w 6" name="T12"/>
                  <a:gd fmla="*/ 22 h 11" name="T13"/>
                  <a:gd fmla="*/ 0 60000 65536" name="T14"/>
                  <a:gd fmla="*/ 0 60000 65536" name="T15"/>
                  <a:gd fmla="*/ 0 60000 65536" name="T16"/>
                  <a:gd fmla="*/ 0 60000 65536" name="T17"/>
                  <a:gd fmla="*/ 0 60000 65536" name="T18"/>
                  <a:gd fmla="*/ 0 60000 65536" name="T19"/>
                  <a:gd fmla="*/ 0 60000 65536" name="T20"/>
                  <a:gd fmla="*/ 0 w 6" name="T21"/>
                  <a:gd fmla="*/ 0 h 11" name="T22"/>
                  <a:gd fmla="*/ 6 w 6" name="T23"/>
                  <a:gd fmla="*/ 11 h 11"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1" w="6">
                    <a:moveTo>
                      <a:pt x="6" y="9"/>
                    </a:moveTo>
                    <a:lnTo>
                      <a:pt x="2" y="11"/>
                    </a:lnTo>
                    <a:lnTo>
                      <a:pt x="1" y="7"/>
                    </a:lnTo>
                    <a:lnTo>
                      <a:pt x="0" y="3"/>
                    </a:lnTo>
                    <a:lnTo>
                      <a:pt x="2" y="0"/>
                    </a:lnTo>
                    <a:lnTo>
                      <a:pt x="6" y="1"/>
                    </a:lnTo>
                    <a:lnTo>
                      <a:pt x="6"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1" name="Freeform 3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87" y="1622"/>
                <a:ext cx="10" cy="20"/>
              </a:xfrm>
              <a:custGeom>
                <a:avLst/>
                <a:gdLst>
                  <a:gd fmla="*/ 8 w 6" name="T0"/>
                  <a:gd fmla="*/ 12 h 13" name="T1"/>
                  <a:gd fmla="*/ 12 w 6" name="T2"/>
                  <a:gd fmla="*/ 3 h 13" name="T3"/>
                  <a:gd fmla="*/ 17 w 6" name="T4"/>
                  <a:gd fmla="*/ 0 h 13" name="T5"/>
                  <a:gd fmla="*/ 5 w 6" name="T6"/>
                  <a:gd fmla="*/ 28 h 13" name="T7"/>
                  <a:gd fmla="*/ 0 w 6" name="T8"/>
                  <a:gd fmla="*/ 31 h 13" name="T9"/>
                  <a:gd fmla="*/ 3 w 6" name="T10"/>
                  <a:gd fmla="*/ 26 h 13" name="T11"/>
                  <a:gd fmla="*/ 8 w 6" name="T12"/>
                  <a:gd fmla="*/ 12 h 13" name="T13"/>
                  <a:gd fmla="*/ 0 60000 65536" name="T14"/>
                  <a:gd fmla="*/ 0 60000 65536" name="T15"/>
                  <a:gd fmla="*/ 0 60000 65536" name="T16"/>
                  <a:gd fmla="*/ 0 60000 65536" name="T17"/>
                  <a:gd fmla="*/ 0 60000 65536" name="T18"/>
                  <a:gd fmla="*/ 0 60000 65536" name="T19"/>
                  <a:gd fmla="*/ 0 60000 65536" name="T20"/>
                  <a:gd fmla="*/ 0 w 6" name="T21"/>
                  <a:gd fmla="*/ 0 h 13" name="T22"/>
                  <a:gd fmla="*/ 6 w 6" name="T23"/>
                  <a:gd fmla="*/ 13 h 1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3" w="6">
                    <a:moveTo>
                      <a:pt x="3" y="5"/>
                    </a:moveTo>
                    <a:lnTo>
                      <a:pt x="4" y="1"/>
                    </a:lnTo>
                    <a:lnTo>
                      <a:pt x="6" y="0"/>
                    </a:lnTo>
                    <a:lnTo>
                      <a:pt x="2" y="12"/>
                    </a:lnTo>
                    <a:lnTo>
                      <a:pt x="0" y="13"/>
                    </a:lnTo>
                    <a:lnTo>
                      <a:pt x="1" y="11"/>
                    </a:lnTo>
                    <a:lnTo>
                      <a:pt x="3"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2" name="Freeform 3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93" y="1622"/>
                <a:ext cx="2" cy="2"/>
              </a:xfrm>
              <a:custGeom>
                <a:avLst/>
                <a:gdLst>
                  <a:gd fmla="*/ 0 w 2" name="T0"/>
                  <a:gd fmla="*/ 4 h 1" name="T1"/>
                  <a:gd fmla="*/ 0 w 2" name="T2"/>
                  <a:gd fmla="*/ 0 h 1" name="T3"/>
                  <a:gd fmla="*/ 0 w 2" name="T4"/>
                  <a:gd fmla="*/ 4 h 1" name="T5"/>
                  <a:gd fmla="*/ 0 60000 65536" name="T6"/>
                  <a:gd fmla="*/ 0 60000 65536" name="T7"/>
                  <a:gd fmla="*/ 0 60000 65536" name="T8"/>
                  <a:gd fmla="*/ 0 w 2" name="T9"/>
                  <a:gd fmla="*/ 0 h 1" name="T10"/>
                  <a:gd fmla="*/ 2 w 2" name="T11"/>
                  <a:gd fmla="*/ 1 h 1" name="T12"/>
                </a:gdLst>
                <a:ahLst/>
                <a:cxnLst>
                  <a:cxn ang="T6">
                    <a:pos x="T0" y="T1"/>
                  </a:cxn>
                  <a:cxn ang="T7">
                    <a:pos x="T2" y="T3"/>
                  </a:cxn>
                  <a:cxn ang="T8">
                    <a:pos x="T4" y="T5"/>
                  </a:cxn>
                </a:cxnLst>
                <a:rect b="T12" l="T9" r="T11" t="T10"/>
                <a:pathLst>
                  <a:path h="1" w="2">
                    <a:moveTo>
                      <a:pt x="0" y="1"/>
                    </a:moveTo>
                    <a:lnTo>
                      <a:pt x="0"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3" name="Freeform 3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11" y="1653"/>
                <a:ext cx="22" cy="25"/>
              </a:xfrm>
              <a:custGeom>
                <a:avLst/>
                <a:gdLst>
                  <a:gd fmla="*/ 13 w 14" name="T0"/>
                  <a:gd fmla="*/ 8 h 16" name="T1"/>
                  <a:gd fmla="*/ 0 w 14" name="T2"/>
                  <a:gd fmla="*/ 9 h 16" name="T3"/>
                  <a:gd fmla="*/ 0 w 14" name="T4"/>
                  <a:gd fmla="*/ 14 h 16" name="T5"/>
                  <a:gd fmla="*/ 8 w 14" name="T6"/>
                  <a:gd fmla="*/ 27 h 16" name="T7"/>
                  <a:gd fmla="*/ 13 w 14" name="T8"/>
                  <a:gd fmla="*/ 31 h 16" name="T9"/>
                  <a:gd fmla="*/ 20 w 14" name="T10"/>
                  <a:gd fmla="*/ 31 h 16" name="T11"/>
                  <a:gd fmla="*/ 22 w 14" name="T12"/>
                  <a:gd fmla="*/ 39 h 16" name="T13"/>
                  <a:gd fmla="*/ 31 w 14" name="T14"/>
                  <a:gd fmla="*/ 31 h 16" name="T15"/>
                  <a:gd fmla="*/ 35 w 14" name="T16"/>
                  <a:gd fmla="*/ 25 h 16" name="T17"/>
                  <a:gd fmla="*/ 30 w 14" name="T18"/>
                  <a:gd fmla="*/ 14 h 16" name="T19"/>
                  <a:gd fmla="*/ 31 w 14" name="T20"/>
                  <a:gd fmla="*/ 5 h 16" name="T21"/>
                  <a:gd fmla="*/ 22 w 14" name="T22"/>
                  <a:gd fmla="*/ 0 h 16" name="T23"/>
                  <a:gd fmla="*/ 13 w 14" name="T24"/>
                  <a:gd fmla="*/ 8 h 1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14" name="T39"/>
                  <a:gd fmla="*/ 0 h 16" name="T40"/>
                  <a:gd fmla="*/ 14 w 14" name="T41"/>
                  <a:gd fmla="*/ 16 h 16"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6" w="14">
                    <a:moveTo>
                      <a:pt x="5" y="3"/>
                    </a:moveTo>
                    <a:lnTo>
                      <a:pt x="0" y="4"/>
                    </a:lnTo>
                    <a:lnTo>
                      <a:pt x="0" y="6"/>
                    </a:lnTo>
                    <a:lnTo>
                      <a:pt x="3" y="11"/>
                    </a:lnTo>
                    <a:lnTo>
                      <a:pt x="5" y="13"/>
                    </a:lnTo>
                    <a:lnTo>
                      <a:pt x="8" y="13"/>
                    </a:lnTo>
                    <a:lnTo>
                      <a:pt x="9" y="16"/>
                    </a:lnTo>
                    <a:lnTo>
                      <a:pt x="13" y="13"/>
                    </a:lnTo>
                    <a:lnTo>
                      <a:pt x="14" y="10"/>
                    </a:lnTo>
                    <a:lnTo>
                      <a:pt x="12" y="6"/>
                    </a:lnTo>
                    <a:lnTo>
                      <a:pt x="13" y="2"/>
                    </a:lnTo>
                    <a:lnTo>
                      <a:pt x="9" y="0"/>
                    </a:lnTo>
                    <a:lnTo>
                      <a:pt x="5"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4" name="Freeform 3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27" y="1678"/>
                <a:ext cx="9" cy="6"/>
              </a:xfrm>
              <a:custGeom>
                <a:avLst/>
                <a:gdLst>
                  <a:gd fmla="*/ 0 w 6" name="T0"/>
                  <a:gd fmla="*/ 6 h 4" name="T1"/>
                  <a:gd fmla="*/ 9 w 6" name="T2"/>
                  <a:gd fmla="*/ 0 h 4" name="T3"/>
                  <a:gd fmla="*/ 14 w 6" name="T4"/>
                  <a:gd fmla="*/ 0 h 4" name="T5"/>
                  <a:gd fmla="*/ 12 w 6" name="T6"/>
                  <a:gd fmla="*/ 3 h 4" name="T7"/>
                  <a:gd fmla="*/ 3 w 6" name="T8"/>
                  <a:gd fmla="*/ 9 h 4" name="T9"/>
                  <a:gd fmla="*/ 0 w 6" name="T10"/>
                  <a:gd fmla="*/ 6 h 4" name="T11"/>
                  <a:gd fmla="*/ 0 60000 65536" name="T12"/>
                  <a:gd fmla="*/ 0 60000 65536" name="T13"/>
                  <a:gd fmla="*/ 0 60000 65536" name="T14"/>
                  <a:gd fmla="*/ 0 60000 65536" name="T15"/>
                  <a:gd fmla="*/ 0 60000 65536" name="T16"/>
                  <a:gd fmla="*/ 0 60000 65536" name="T17"/>
                  <a:gd fmla="*/ 0 w 6" name="T18"/>
                  <a:gd fmla="*/ 0 h 4" name="T19"/>
                  <a:gd fmla="*/ 6 w 6"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6">
                    <a:moveTo>
                      <a:pt x="0" y="3"/>
                    </a:moveTo>
                    <a:lnTo>
                      <a:pt x="4" y="0"/>
                    </a:lnTo>
                    <a:lnTo>
                      <a:pt x="6" y="0"/>
                    </a:lnTo>
                    <a:lnTo>
                      <a:pt x="5" y="1"/>
                    </a:lnTo>
                    <a:lnTo>
                      <a:pt x="1"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5" name="Freeform 3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13" y="1679"/>
                <a:ext cx="9" cy="8"/>
              </a:xfrm>
              <a:custGeom>
                <a:avLst/>
                <a:gdLst>
                  <a:gd fmla="*/ 0 w 6" name="T0"/>
                  <a:gd fmla="*/ 5 h 5" name="T1"/>
                  <a:gd fmla="*/ 3 w 6" name="T2"/>
                  <a:gd fmla="*/ 0 h 5" name="T3"/>
                  <a:gd fmla="*/ 12 w 6" name="T4"/>
                  <a:gd fmla="*/ 5 h 5" name="T5"/>
                  <a:gd fmla="*/ 14 w 6" name="T6"/>
                  <a:gd fmla="*/ 13 h 5" name="T7"/>
                  <a:gd fmla="*/ 3 w 6" name="T8"/>
                  <a:gd fmla="*/ 10 h 5" name="T9"/>
                  <a:gd fmla="*/ 0 w 6" name="T10"/>
                  <a:gd fmla="*/ 5 h 5" name="T11"/>
                  <a:gd fmla="*/ 0 60000 65536" name="T12"/>
                  <a:gd fmla="*/ 0 60000 65536" name="T13"/>
                  <a:gd fmla="*/ 0 60000 65536" name="T14"/>
                  <a:gd fmla="*/ 0 60000 65536" name="T15"/>
                  <a:gd fmla="*/ 0 60000 65536" name="T16"/>
                  <a:gd fmla="*/ 0 60000 65536" name="T17"/>
                  <a:gd fmla="*/ 0 w 6" name="T18"/>
                  <a:gd fmla="*/ 0 h 5" name="T19"/>
                  <a:gd fmla="*/ 6 w 6"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6">
                    <a:moveTo>
                      <a:pt x="0" y="2"/>
                    </a:moveTo>
                    <a:lnTo>
                      <a:pt x="1" y="0"/>
                    </a:lnTo>
                    <a:lnTo>
                      <a:pt x="5" y="2"/>
                    </a:lnTo>
                    <a:lnTo>
                      <a:pt x="6" y="5"/>
                    </a:lnTo>
                    <a:lnTo>
                      <a:pt x="1"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6" name="Freeform 3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90" y="1833"/>
                <a:ext cx="107" cy="60"/>
              </a:xfrm>
              <a:custGeom>
                <a:avLst/>
                <a:gdLst>
                  <a:gd fmla="*/ 152 w 69" name="T0"/>
                  <a:gd fmla="*/ 71 h 39" name="T1"/>
                  <a:gd fmla="*/ 132 w 69" name="T2"/>
                  <a:gd fmla="*/ 75 h 39" name="T3"/>
                  <a:gd fmla="*/ 110 w 69" name="T4"/>
                  <a:gd fmla="*/ 92 h 39" name="T5"/>
                  <a:gd fmla="*/ 93 w 69" name="T6"/>
                  <a:gd fmla="*/ 85 h 39" name="T7"/>
                  <a:gd fmla="*/ 74 w 69" name="T8"/>
                  <a:gd fmla="*/ 78 h 39" name="T9"/>
                  <a:gd fmla="*/ 65 w 69" name="T10"/>
                  <a:gd fmla="*/ 78 h 39" name="T11"/>
                  <a:gd fmla="*/ 60 w 69" name="T12"/>
                  <a:gd fmla="*/ 74 h 39" name="T13"/>
                  <a:gd fmla="*/ 48 w 69" name="T14"/>
                  <a:gd fmla="*/ 74 h 39" name="T15"/>
                  <a:gd fmla="*/ 40 w 69" name="T16"/>
                  <a:gd fmla="*/ 80 h 39" name="T17"/>
                  <a:gd fmla="*/ 19 w 69" name="T18"/>
                  <a:gd fmla="*/ 80 h 39" name="T19"/>
                  <a:gd fmla="*/ 5 w 69" name="T20"/>
                  <a:gd fmla="*/ 74 h 39" name="T21"/>
                  <a:gd fmla="*/ 0 w 69" name="T22"/>
                  <a:gd fmla="*/ 66 h 39" name="T23"/>
                  <a:gd fmla="*/ 5 w 69" name="T24"/>
                  <a:gd fmla="*/ 62 h 39" name="T25"/>
                  <a:gd fmla="*/ 8 w 69" name="T26"/>
                  <a:gd fmla="*/ 57 h 39" name="T27"/>
                  <a:gd fmla="*/ 26 w 69" name="T28"/>
                  <a:gd fmla="*/ 58 h 39" name="T29"/>
                  <a:gd fmla="*/ 51 w 69" name="T30"/>
                  <a:gd fmla="*/ 54 h 39" name="T31"/>
                  <a:gd fmla="*/ 65 w 69" name="T32"/>
                  <a:gd fmla="*/ 45 h 39" name="T33"/>
                  <a:gd fmla="*/ 79 w 69" name="T34"/>
                  <a:gd fmla="*/ 49 h 39" name="T35"/>
                  <a:gd fmla="*/ 87 w 69" name="T36"/>
                  <a:gd fmla="*/ 40 h 39" name="T37"/>
                  <a:gd fmla="*/ 84 w 69" name="T38"/>
                  <a:gd fmla="*/ 26 h 39" name="T39"/>
                  <a:gd fmla="*/ 96 w 69" name="T40"/>
                  <a:gd fmla="*/ 14 h 39" name="T41"/>
                  <a:gd fmla="*/ 99 w 69" name="T42"/>
                  <a:gd fmla="*/ 5 h 39" name="T43"/>
                  <a:gd fmla="*/ 130 w 69" name="T44"/>
                  <a:gd fmla="*/ 0 h 39" name="T45"/>
                  <a:gd fmla="*/ 152 w 69" name="T46"/>
                  <a:gd fmla="*/ 9 h 39" name="T47"/>
                  <a:gd fmla="*/ 157 w 69" name="T48"/>
                  <a:gd fmla="*/ 23 h 39" name="T49"/>
                  <a:gd fmla="*/ 163 w 69" name="T50"/>
                  <a:gd fmla="*/ 23 h 39" name="T51"/>
                  <a:gd fmla="*/ 166 w 69" name="T52"/>
                  <a:gd fmla="*/ 40 h 39" name="T53"/>
                  <a:gd fmla="*/ 157 w 69" name="T54"/>
                  <a:gd fmla="*/ 48 h 39" name="T55"/>
                  <a:gd fmla="*/ 157 w 69" name="T56"/>
                  <a:gd fmla="*/ 62 h 39" name="T57"/>
                  <a:gd fmla="*/ 152 w 69" name="T58"/>
                  <a:gd fmla="*/ 71 h 39"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69" name="T90"/>
                  <a:gd fmla="*/ 0 h 39" name="T91"/>
                  <a:gd fmla="*/ 69 w 69" name="T92"/>
                  <a:gd fmla="*/ 39 h 39"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39" w="69">
                    <a:moveTo>
                      <a:pt x="63" y="30"/>
                    </a:moveTo>
                    <a:lnTo>
                      <a:pt x="55" y="32"/>
                    </a:lnTo>
                    <a:lnTo>
                      <a:pt x="46" y="39"/>
                    </a:lnTo>
                    <a:lnTo>
                      <a:pt x="39" y="36"/>
                    </a:lnTo>
                    <a:lnTo>
                      <a:pt x="31" y="33"/>
                    </a:lnTo>
                    <a:lnTo>
                      <a:pt x="27" y="33"/>
                    </a:lnTo>
                    <a:lnTo>
                      <a:pt x="25" y="31"/>
                    </a:lnTo>
                    <a:lnTo>
                      <a:pt x="20" y="31"/>
                    </a:lnTo>
                    <a:lnTo>
                      <a:pt x="17" y="34"/>
                    </a:lnTo>
                    <a:lnTo>
                      <a:pt x="8" y="34"/>
                    </a:lnTo>
                    <a:lnTo>
                      <a:pt x="2" y="31"/>
                    </a:lnTo>
                    <a:lnTo>
                      <a:pt x="0" y="28"/>
                    </a:lnTo>
                    <a:lnTo>
                      <a:pt x="2" y="26"/>
                    </a:lnTo>
                    <a:lnTo>
                      <a:pt x="3" y="24"/>
                    </a:lnTo>
                    <a:lnTo>
                      <a:pt x="11" y="25"/>
                    </a:lnTo>
                    <a:lnTo>
                      <a:pt x="21" y="23"/>
                    </a:lnTo>
                    <a:lnTo>
                      <a:pt x="27" y="19"/>
                    </a:lnTo>
                    <a:lnTo>
                      <a:pt x="33" y="21"/>
                    </a:lnTo>
                    <a:lnTo>
                      <a:pt x="36" y="17"/>
                    </a:lnTo>
                    <a:lnTo>
                      <a:pt x="35" y="11"/>
                    </a:lnTo>
                    <a:lnTo>
                      <a:pt x="40" y="6"/>
                    </a:lnTo>
                    <a:lnTo>
                      <a:pt x="41" y="2"/>
                    </a:lnTo>
                    <a:lnTo>
                      <a:pt x="54" y="0"/>
                    </a:lnTo>
                    <a:lnTo>
                      <a:pt x="63" y="4"/>
                    </a:lnTo>
                    <a:lnTo>
                      <a:pt x="65" y="10"/>
                    </a:lnTo>
                    <a:lnTo>
                      <a:pt x="68" y="10"/>
                    </a:lnTo>
                    <a:lnTo>
                      <a:pt x="69" y="17"/>
                    </a:lnTo>
                    <a:lnTo>
                      <a:pt x="65" y="20"/>
                    </a:lnTo>
                    <a:lnTo>
                      <a:pt x="65" y="26"/>
                    </a:lnTo>
                    <a:lnTo>
                      <a:pt x="63" y="3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7" name="Freeform 3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37" y="1861"/>
                <a:ext cx="65" cy="45"/>
              </a:xfrm>
              <a:custGeom>
                <a:avLst/>
                <a:gdLst>
                  <a:gd fmla="*/ 19 w 42" name="T0"/>
                  <a:gd fmla="*/ 70 h 29" name="T1"/>
                  <a:gd fmla="*/ 22 w 42" name="T2"/>
                  <a:gd fmla="*/ 57 h 29" name="T3"/>
                  <a:gd fmla="*/ 14 w 42" name="T4"/>
                  <a:gd fmla="*/ 56 h 29" name="T5"/>
                  <a:gd fmla="*/ 5 w 42" name="T6"/>
                  <a:gd fmla="*/ 62 h 29" name="T7"/>
                  <a:gd fmla="*/ 0 w 42" name="T8"/>
                  <a:gd fmla="*/ 56 h 29" name="T9"/>
                  <a:gd fmla="*/ 9 w 42" name="T10"/>
                  <a:gd fmla="*/ 43 h 29" name="T11"/>
                  <a:gd fmla="*/ 14 w 42" name="T12"/>
                  <a:gd fmla="*/ 31 h 29" name="T13"/>
                  <a:gd fmla="*/ 22 w 42" name="T14"/>
                  <a:gd fmla="*/ 29 h 29" name="T15"/>
                  <a:gd fmla="*/ 22 w 42" name="T16"/>
                  <a:gd fmla="*/ 19 h 29" name="T17"/>
                  <a:gd fmla="*/ 26 w 42" name="T18"/>
                  <a:gd fmla="*/ 8 h 29" name="T19"/>
                  <a:gd fmla="*/ 39 w 42" name="T20"/>
                  <a:gd fmla="*/ 9 h 29" name="T21"/>
                  <a:gd fmla="*/ 48 w 42" name="T22"/>
                  <a:gd fmla="*/ 3 h 29" name="T23"/>
                  <a:gd fmla="*/ 62 w 42" name="T24"/>
                  <a:gd fmla="*/ 0 h 29" name="T25"/>
                  <a:gd fmla="*/ 77 w 42" name="T26"/>
                  <a:gd fmla="*/ 12 h 29" name="T27"/>
                  <a:gd fmla="*/ 88 w 42" name="T28"/>
                  <a:gd fmla="*/ 14 h 29" name="T29"/>
                  <a:gd fmla="*/ 82 w 42" name="T30"/>
                  <a:gd fmla="*/ 25 h 29" name="T31"/>
                  <a:gd fmla="*/ 87 w 42" name="T32"/>
                  <a:gd fmla="*/ 31 h 29" name="T33"/>
                  <a:gd fmla="*/ 101 w 42" name="T34"/>
                  <a:gd fmla="*/ 39 h 29" name="T35"/>
                  <a:gd fmla="*/ 93 w 42" name="T36"/>
                  <a:gd fmla="*/ 51 h 29" name="T37"/>
                  <a:gd fmla="*/ 67 w 42" name="T38"/>
                  <a:gd fmla="*/ 48 h 29" name="T39"/>
                  <a:gd fmla="*/ 60 w 42" name="T40"/>
                  <a:gd fmla="*/ 40 h 29" name="T41"/>
                  <a:gd fmla="*/ 51 w 42" name="T42"/>
                  <a:gd fmla="*/ 43 h 29" name="T43"/>
                  <a:gd fmla="*/ 48 w 42" name="T44"/>
                  <a:gd fmla="*/ 65 h 29" name="T45"/>
                  <a:gd fmla="*/ 40 w 42" name="T46"/>
                  <a:gd fmla="*/ 70 h 29" name="T47"/>
                  <a:gd fmla="*/ 31 w 42" name="T48"/>
                  <a:gd fmla="*/ 67 h 29" name="T49"/>
                  <a:gd fmla="*/ 19 w 42" name="T50"/>
                  <a:gd fmla="*/ 70 h 29"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w 42" name="T78"/>
                  <a:gd fmla="*/ 0 h 29" name="T79"/>
                  <a:gd fmla="*/ 42 w 42" name="T80"/>
                  <a:gd fmla="*/ 29 h 29" name="T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b="T81" l="T78" r="T80" t="T79"/>
                <a:pathLst>
                  <a:path h="29" w="42">
                    <a:moveTo>
                      <a:pt x="8" y="29"/>
                    </a:moveTo>
                    <a:lnTo>
                      <a:pt x="9" y="24"/>
                    </a:lnTo>
                    <a:lnTo>
                      <a:pt x="6" y="23"/>
                    </a:lnTo>
                    <a:lnTo>
                      <a:pt x="2" y="26"/>
                    </a:lnTo>
                    <a:lnTo>
                      <a:pt x="0" y="23"/>
                    </a:lnTo>
                    <a:lnTo>
                      <a:pt x="4" y="18"/>
                    </a:lnTo>
                    <a:lnTo>
                      <a:pt x="6" y="13"/>
                    </a:lnTo>
                    <a:lnTo>
                      <a:pt x="9" y="12"/>
                    </a:lnTo>
                    <a:lnTo>
                      <a:pt x="9" y="8"/>
                    </a:lnTo>
                    <a:lnTo>
                      <a:pt x="11" y="3"/>
                    </a:lnTo>
                    <a:lnTo>
                      <a:pt x="16" y="4"/>
                    </a:lnTo>
                    <a:lnTo>
                      <a:pt x="20" y="1"/>
                    </a:lnTo>
                    <a:lnTo>
                      <a:pt x="26" y="0"/>
                    </a:lnTo>
                    <a:lnTo>
                      <a:pt x="32" y="5"/>
                    </a:lnTo>
                    <a:lnTo>
                      <a:pt x="37" y="6"/>
                    </a:lnTo>
                    <a:lnTo>
                      <a:pt x="34" y="10"/>
                    </a:lnTo>
                    <a:lnTo>
                      <a:pt x="36" y="13"/>
                    </a:lnTo>
                    <a:lnTo>
                      <a:pt x="42" y="16"/>
                    </a:lnTo>
                    <a:lnTo>
                      <a:pt x="39" y="21"/>
                    </a:lnTo>
                    <a:lnTo>
                      <a:pt x="28" y="20"/>
                    </a:lnTo>
                    <a:lnTo>
                      <a:pt x="25" y="17"/>
                    </a:lnTo>
                    <a:lnTo>
                      <a:pt x="21" y="18"/>
                    </a:lnTo>
                    <a:lnTo>
                      <a:pt x="20" y="27"/>
                    </a:lnTo>
                    <a:lnTo>
                      <a:pt x="17" y="29"/>
                    </a:lnTo>
                    <a:lnTo>
                      <a:pt x="13" y="28"/>
                    </a:lnTo>
                    <a:lnTo>
                      <a:pt x="8" y="2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8" name="Freeform 3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38" y="1684"/>
                <a:ext cx="132" cy="188"/>
              </a:xfrm>
              <a:custGeom>
                <a:avLst/>
                <a:gdLst>
                  <a:gd fmla="*/ 17 w 85" name="T0"/>
                  <a:gd fmla="*/ 218 h 121" name="T1"/>
                  <a:gd fmla="*/ 14 w 85" name="T2"/>
                  <a:gd fmla="*/ 193 h 121" name="T3"/>
                  <a:gd fmla="*/ 8 w 85" name="T4"/>
                  <a:gd fmla="*/ 182 h 121" name="T5"/>
                  <a:gd fmla="*/ 5 w 85" name="T6"/>
                  <a:gd fmla="*/ 165 h 121" name="T7"/>
                  <a:gd fmla="*/ 0 w 85" name="T8"/>
                  <a:gd fmla="*/ 154 h 121" name="T9"/>
                  <a:gd fmla="*/ 0 w 85" name="T10"/>
                  <a:gd fmla="*/ 148 h 121" name="T11"/>
                  <a:gd fmla="*/ 8 w 85" name="T12"/>
                  <a:gd fmla="*/ 132 h 121" name="T13"/>
                  <a:gd fmla="*/ 3 w 85" name="T14"/>
                  <a:gd fmla="*/ 126 h 121" name="T15"/>
                  <a:gd fmla="*/ 8 w 85" name="T16"/>
                  <a:gd fmla="*/ 118 h 121" name="T17"/>
                  <a:gd fmla="*/ 25 w 85" name="T18"/>
                  <a:gd fmla="*/ 104 h 121" name="T19"/>
                  <a:gd fmla="*/ 26 w 85" name="T20"/>
                  <a:gd fmla="*/ 89 h 121" name="T21"/>
                  <a:gd fmla="*/ 22 w 85" name="T22"/>
                  <a:gd fmla="*/ 79 h 121" name="T23"/>
                  <a:gd fmla="*/ 30 w 85" name="T24"/>
                  <a:gd fmla="*/ 65 h 121" name="T25"/>
                  <a:gd fmla="*/ 25 w 85" name="T26"/>
                  <a:gd fmla="*/ 57 h 121" name="T27"/>
                  <a:gd fmla="*/ 31 w 85" name="T28"/>
                  <a:gd fmla="*/ 47 h 121" name="T29"/>
                  <a:gd fmla="*/ 43 w 85" name="T30"/>
                  <a:gd fmla="*/ 47 h 121" name="T31"/>
                  <a:gd fmla="*/ 51 w 85" name="T32"/>
                  <a:gd fmla="*/ 51 h 121" name="T33"/>
                  <a:gd fmla="*/ 57 w 85" name="T34"/>
                  <a:gd fmla="*/ 47 h 121" name="T35"/>
                  <a:gd fmla="*/ 65 w 85" name="T36"/>
                  <a:gd fmla="*/ 39 h 121" name="T37"/>
                  <a:gd fmla="*/ 67 w 85" name="T38"/>
                  <a:gd fmla="*/ 22 h 121" name="T39"/>
                  <a:gd fmla="*/ 62 w 85" name="T40"/>
                  <a:gd fmla="*/ 5 h 121" name="T41"/>
                  <a:gd fmla="*/ 62 w 85" name="T42"/>
                  <a:gd fmla="*/ 3 h 121" name="T43"/>
                  <a:gd fmla="*/ 70 w 85" name="T44"/>
                  <a:gd fmla="*/ 0 h 121" name="T45"/>
                  <a:gd fmla="*/ 87 w 85" name="T46"/>
                  <a:gd fmla="*/ 3 h 121" name="T47"/>
                  <a:gd fmla="*/ 96 w 85" name="T48"/>
                  <a:gd fmla="*/ 17 h 121" name="T49"/>
                  <a:gd fmla="*/ 110 w 85" name="T50"/>
                  <a:gd fmla="*/ 19 h 121" name="T51"/>
                  <a:gd fmla="*/ 116 w 85" name="T52"/>
                  <a:gd fmla="*/ 25 h 121" name="T53"/>
                  <a:gd fmla="*/ 132 w 85" name="T54"/>
                  <a:gd fmla="*/ 26 h 121" name="T55"/>
                  <a:gd fmla="*/ 144 w 85" name="T56"/>
                  <a:gd fmla="*/ 14 h 121" name="T57"/>
                  <a:gd fmla="*/ 169 w 85" name="T58"/>
                  <a:gd fmla="*/ 8 h 121" name="T59"/>
                  <a:gd fmla="*/ 171 w 85" name="T60"/>
                  <a:gd fmla="*/ 22 h 121" name="T61"/>
                  <a:gd fmla="*/ 175 w 85" name="T62"/>
                  <a:gd fmla="*/ 25 h 121" name="T63"/>
                  <a:gd fmla="*/ 186 w 85" name="T64"/>
                  <a:gd fmla="*/ 36 h 121" name="T65"/>
                  <a:gd fmla="*/ 191 w 85" name="T66"/>
                  <a:gd fmla="*/ 56 h 121" name="T67"/>
                  <a:gd fmla="*/ 186 w 85" name="T68"/>
                  <a:gd fmla="*/ 84 h 121" name="T69"/>
                  <a:gd fmla="*/ 205 w 85" name="T70"/>
                  <a:gd fmla="*/ 148 h 121" name="T71"/>
                  <a:gd fmla="*/ 183 w 85" name="T72"/>
                  <a:gd fmla="*/ 149 h 121" name="T73"/>
                  <a:gd fmla="*/ 175 w 85" name="T74"/>
                  <a:gd fmla="*/ 162 h 121" name="T75"/>
                  <a:gd fmla="*/ 143 w 85" name="T76"/>
                  <a:gd fmla="*/ 183 h 121" name="T77"/>
                  <a:gd fmla="*/ 148 w 85" name="T78"/>
                  <a:gd fmla="*/ 210 h 121" name="T79"/>
                  <a:gd fmla="*/ 179 w 85" name="T80"/>
                  <a:gd fmla="*/ 236 h 121" name="T81"/>
                  <a:gd fmla="*/ 175 w 85" name="T82"/>
                  <a:gd fmla="*/ 245 h 121" name="T83"/>
                  <a:gd fmla="*/ 165 w 85" name="T84"/>
                  <a:gd fmla="*/ 258 h 121" name="T85"/>
                  <a:gd fmla="*/ 166 w 85" name="T86"/>
                  <a:gd fmla="*/ 273 h 121" name="T87"/>
                  <a:gd fmla="*/ 158 w 85" name="T88"/>
                  <a:gd fmla="*/ 283 h 121" name="T89"/>
                  <a:gd fmla="*/ 144 w 85" name="T90"/>
                  <a:gd fmla="*/ 278 h 121" name="T91"/>
                  <a:gd fmla="*/ 130 w 85" name="T92"/>
                  <a:gd fmla="*/ 287 h 121" name="T93"/>
                  <a:gd fmla="*/ 106 w 85" name="T94"/>
                  <a:gd fmla="*/ 292 h 121" name="T95"/>
                  <a:gd fmla="*/ 87 w 85" name="T96"/>
                  <a:gd fmla="*/ 289 h 121" name="T97"/>
                  <a:gd fmla="*/ 75 w 85" name="T98"/>
                  <a:gd fmla="*/ 287 h 121" name="T99"/>
                  <a:gd fmla="*/ 61 w 85" name="T100"/>
                  <a:gd fmla="*/ 275 h 121" name="T101"/>
                  <a:gd fmla="*/ 47 w 85" name="T102"/>
                  <a:gd fmla="*/ 278 h 121" name="T103"/>
                  <a:gd fmla="*/ 36 w 85" name="T104"/>
                  <a:gd fmla="*/ 284 h 121" name="T105"/>
                  <a:gd fmla="*/ 43 w 85" name="T106"/>
                  <a:gd fmla="*/ 253 h 121" name="T107"/>
                  <a:gd fmla="*/ 56 w 85" name="T108"/>
                  <a:gd fmla="*/ 222 h 121" name="T109"/>
                  <a:gd fmla="*/ 39 w 85" name="T110"/>
                  <a:gd fmla="*/ 218 h 121" name="T111"/>
                  <a:gd fmla="*/ 17 w 85" name="T112"/>
                  <a:gd fmla="*/ 218 h 121"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85" name="T171"/>
                  <a:gd fmla="*/ 0 h 121" name="T172"/>
                  <a:gd fmla="*/ 85 w 85" name="T173"/>
                  <a:gd fmla="*/ 121 h 121"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121" w="85">
                    <a:moveTo>
                      <a:pt x="7" y="90"/>
                    </a:moveTo>
                    <a:lnTo>
                      <a:pt x="6" y="80"/>
                    </a:lnTo>
                    <a:lnTo>
                      <a:pt x="3" y="75"/>
                    </a:lnTo>
                    <a:lnTo>
                      <a:pt x="2" y="68"/>
                    </a:lnTo>
                    <a:lnTo>
                      <a:pt x="0" y="64"/>
                    </a:lnTo>
                    <a:lnTo>
                      <a:pt x="0" y="61"/>
                    </a:lnTo>
                    <a:lnTo>
                      <a:pt x="3" y="55"/>
                    </a:lnTo>
                    <a:lnTo>
                      <a:pt x="1" y="52"/>
                    </a:lnTo>
                    <a:lnTo>
                      <a:pt x="3" y="49"/>
                    </a:lnTo>
                    <a:lnTo>
                      <a:pt x="10" y="43"/>
                    </a:lnTo>
                    <a:lnTo>
                      <a:pt x="11" y="37"/>
                    </a:lnTo>
                    <a:lnTo>
                      <a:pt x="9" y="33"/>
                    </a:lnTo>
                    <a:lnTo>
                      <a:pt x="12" y="27"/>
                    </a:lnTo>
                    <a:lnTo>
                      <a:pt x="10" y="24"/>
                    </a:lnTo>
                    <a:lnTo>
                      <a:pt x="13" y="19"/>
                    </a:lnTo>
                    <a:lnTo>
                      <a:pt x="18" y="19"/>
                    </a:lnTo>
                    <a:lnTo>
                      <a:pt x="21" y="21"/>
                    </a:lnTo>
                    <a:lnTo>
                      <a:pt x="24" y="19"/>
                    </a:lnTo>
                    <a:lnTo>
                      <a:pt x="27" y="16"/>
                    </a:lnTo>
                    <a:lnTo>
                      <a:pt x="28" y="9"/>
                    </a:lnTo>
                    <a:lnTo>
                      <a:pt x="26" y="2"/>
                    </a:lnTo>
                    <a:lnTo>
                      <a:pt x="26" y="1"/>
                    </a:lnTo>
                    <a:lnTo>
                      <a:pt x="29" y="0"/>
                    </a:lnTo>
                    <a:lnTo>
                      <a:pt x="36" y="1"/>
                    </a:lnTo>
                    <a:lnTo>
                      <a:pt x="40" y="7"/>
                    </a:lnTo>
                    <a:lnTo>
                      <a:pt x="46" y="8"/>
                    </a:lnTo>
                    <a:lnTo>
                      <a:pt x="48" y="10"/>
                    </a:lnTo>
                    <a:lnTo>
                      <a:pt x="55" y="11"/>
                    </a:lnTo>
                    <a:lnTo>
                      <a:pt x="60" y="6"/>
                    </a:lnTo>
                    <a:lnTo>
                      <a:pt x="70" y="3"/>
                    </a:lnTo>
                    <a:lnTo>
                      <a:pt x="71" y="9"/>
                    </a:lnTo>
                    <a:lnTo>
                      <a:pt x="73" y="10"/>
                    </a:lnTo>
                    <a:lnTo>
                      <a:pt x="77" y="15"/>
                    </a:lnTo>
                    <a:lnTo>
                      <a:pt x="79" y="23"/>
                    </a:lnTo>
                    <a:lnTo>
                      <a:pt x="77" y="35"/>
                    </a:lnTo>
                    <a:lnTo>
                      <a:pt x="85" y="61"/>
                    </a:lnTo>
                    <a:lnTo>
                      <a:pt x="76" y="62"/>
                    </a:lnTo>
                    <a:lnTo>
                      <a:pt x="73" y="67"/>
                    </a:lnTo>
                    <a:lnTo>
                      <a:pt x="59" y="76"/>
                    </a:lnTo>
                    <a:lnTo>
                      <a:pt x="61" y="87"/>
                    </a:lnTo>
                    <a:lnTo>
                      <a:pt x="74" y="98"/>
                    </a:lnTo>
                    <a:lnTo>
                      <a:pt x="73" y="102"/>
                    </a:lnTo>
                    <a:lnTo>
                      <a:pt x="68" y="107"/>
                    </a:lnTo>
                    <a:lnTo>
                      <a:pt x="69" y="113"/>
                    </a:lnTo>
                    <a:lnTo>
                      <a:pt x="66" y="117"/>
                    </a:lnTo>
                    <a:lnTo>
                      <a:pt x="60" y="115"/>
                    </a:lnTo>
                    <a:lnTo>
                      <a:pt x="54" y="119"/>
                    </a:lnTo>
                    <a:lnTo>
                      <a:pt x="44" y="121"/>
                    </a:lnTo>
                    <a:lnTo>
                      <a:pt x="36" y="120"/>
                    </a:lnTo>
                    <a:lnTo>
                      <a:pt x="31" y="119"/>
                    </a:lnTo>
                    <a:lnTo>
                      <a:pt x="25" y="114"/>
                    </a:lnTo>
                    <a:lnTo>
                      <a:pt x="19" y="115"/>
                    </a:lnTo>
                    <a:lnTo>
                      <a:pt x="15" y="118"/>
                    </a:lnTo>
                    <a:lnTo>
                      <a:pt x="18" y="105"/>
                    </a:lnTo>
                    <a:lnTo>
                      <a:pt x="23" y="92"/>
                    </a:lnTo>
                    <a:lnTo>
                      <a:pt x="16" y="90"/>
                    </a:lnTo>
                    <a:lnTo>
                      <a:pt x="7" y="9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69" name="Freeform 3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68" y="1625"/>
                <a:ext cx="45" cy="62"/>
              </a:xfrm>
              <a:custGeom>
                <a:avLst/>
                <a:gdLst>
                  <a:gd fmla="*/ 40 w 29" name="T0"/>
                  <a:gd fmla="*/ 93 h 40" name="T1"/>
                  <a:gd fmla="*/ 25 w 29" name="T2"/>
                  <a:gd fmla="*/ 91 h 40" name="T3"/>
                  <a:gd fmla="*/ 17 w 29" name="T4"/>
                  <a:gd fmla="*/ 93 h 40" name="T5"/>
                  <a:gd fmla="*/ 17 w 29" name="T6"/>
                  <a:gd fmla="*/ 96 h 40" name="T7"/>
                  <a:gd fmla="*/ 14 w 29" name="T8"/>
                  <a:gd fmla="*/ 91 h 40" name="T9"/>
                  <a:gd fmla="*/ 14 w 29" name="T10"/>
                  <a:gd fmla="*/ 74 h 40" name="T11"/>
                  <a:gd fmla="*/ 5 w 29" name="T12"/>
                  <a:gd fmla="*/ 62 h 40" name="T13"/>
                  <a:gd fmla="*/ 0 w 29" name="T14"/>
                  <a:gd fmla="*/ 43 h 40" name="T15"/>
                  <a:gd fmla="*/ 3 w 29" name="T16"/>
                  <a:gd fmla="*/ 25 h 40" name="T17"/>
                  <a:gd fmla="*/ 19 w 29" name="T18"/>
                  <a:gd fmla="*/ 12 h 40" name="T19"/>
                  <a:gd fmla="*/ 26 w 29" name="T20"/>
                  <a:gd fmla="*/ 14 h 40" name="T21"/>
                  <a:gd fmla="*/ 36 w 29" name="T22"/>
                  <a:gd fmla="*/ 3 h 40" name="T23"/>
                  <a:gd fmla="*/ 45 w 29" name="T24"/>
                  <a:gd fmla="*/ 0 h 40" name="T25"/>
                  <a:gd fmla="*/ 56 w 29" name="T26"/>
                  <a:gd fmla="*/ 19 h 40" name="T27"/>
                  <a:gd fmla="*/ 65 w 29" name="T28"/>
                  <a:gd fmla="*/ 19 h 40" name="T29"/>
                  <a:gd fmla="*/ 70 w 29" name="T30"/>
                  <a:gd fmla="*/ 25 h 40" name="T31"/>
                  <a:gd fmla="*/ 67 w 29" name="T32"/>
                  <a:gd fmla="*/ 31 h 40" name="T33"/>
                  <a:gd fmla="*/ 51 w 29" name="T34"/>
                  <a:gd fmla="*/ 36 h 40" name="T35"/>
                  <a:gd fmla="*/ 51 w 29" name="T36"/>
                  <a:gd fmla="*/ 45 h 40" name="T37"/>
                  <a:gd fmla="*/ 34 w 29" name="T38"/>
                  <a:gd fmla="*/ 57 h 40" name="T39"/>
                  <a:gd fmla="*/ 34 w 29" name="T40"/>
                  <a:gd fmla="*/ 74 h 40" name="T41"/>
                  <a:gd fmla="*/ 40 w 29" name="T42"/>
                  <a:gd fmla="*/ 91 h 40" name="T43"/>
                  <a:gd fmla="*/ 40 w 29" name="T44"/>
                  <a:gd fmla="*/ 93 h 40"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w 29" name="T69"/>
                  <a:gd fmla="*/ 0 h 40" name="T70"/>
                  <a:gd fmla="*/ 29 w 29" name="T71"/>
                  <a:gd fmla="*/ 40 h 40" name="T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b="T72" l="T69" r="T71" t="T70"/>
                <a:pathLst>
                  <a:path h="40" w="29">
                    <a:moveTo>
                      <a:pt x="17" y="39"/>
                    </a:moveTo>
                    <a:lnTo>
                      <a:pt x="10" y="38"/>
                    </a:lnTo>
                    <a:lnTo>
                      <a:pt x="7" y="39"/>
                    </a:lnTo>
                    <a:lnTo>
                      <a:pt x="7" y="40"/>
                    </a:lnTo>
                    <a:lnTo>
                      <a:pt x="6" y="38"/>
                    </a:lnTo>
                    <a:lnTo>
                      <a:pt x="6" y="31"/>
                    </a:lnTo>
                    <a:lnTo>
                      <a:pt x="2" y="26"/>
                    </a:lnTo>
                    <a:lnTo>
                      <a:pt x="0" y="18"/>
                    </a:lnTo>
                    <a:lnTo>
                      <a:pt x="1" y="10"/>
                    </a:lnTo>
                    <a:lnTo>
                      <a:pt x="8" y="5"/>
                    </a:lnTo>
                    <a:lnTo>
                      <a:pt x="11" y="6"/>
                    </a:lnTo>
                    <a:lnTo>
                      <a:pt x="15" y="1"/>
                    </a:lnTo>
                    <a:lnTo>
                      <a:pt x="19" y="0"/>
                    </a:lnTo>
                    <a:lnTo>
                      <a:pt x="23" y="8"/>
                    </a:lnTo>
                    <a:lnTo>
                      <a:pt x="27" y="8"/>
                    </a:lnTo>
                    <a:lnTo>
                      <a:pt x="29" y="10"/>
                    </a:lnTo>
                    <a:lnTo>
                      <a:pt x="28" y="13"/>
                    </a:lnTo>
                    <a:lnTo>
                      <a:pt x="21" y="15"/>
                    </a:lnTo>
                    <a:lnTo>
                      <a:pt x="21" y="19"/>
                    </a:lnTo>
                    <a:lnTo>
                      <a:pt x="14" y="24"/>
                    </a:lnTo>
                    <a:lnTo>
                      <a:pt x="14" y="31"/>
                    </a:lnTo>
                    <a:lnTo>
                      <a:pt x="17" y="38"/>
                    </a:lnTo>
                    <a:lnTo>
                      <a:pt x="17" y="3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0" name="Freeform 3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71" y="1603"/>
                <a:ext cx="34" cy="33"/>
              </a:xfrm>
              <a:custGeom>
                <a:avLst/>
                <a:gdLst>
                  <a:gd fmla="*/ 0 w 22" name="T0"/>
                  <a:gd fmla="*/ 52 h 21" name="T1"/>
                  <a:gd fmla="*/ 3 w 22" name="T2"/>
                  <a:gd fmla="*/ 39 h 21" name="T3"/>
                  <a:gd fmla="*/ 12 w 22" name="T4"/>
                  <a:gd fmla="*/ 27 h 21" name="T5"/>
                  <a:gd fmla="*/ 22 w 22" name="T6"/>
                  <a:gd fmla="*/ 22 h 21" name="T7"/>
                  <a:gd fmla="*/ 31 w 22" name="T8"/>
                  <a:gd fmla="*/ 14 h 21" name="T9"/>
                  <a:gd fmla="*/ 39 w 22" name="T10"/>
                  <a:gd fmla="*/ 5 h 21" name="T11"/>
                  <a:gd fmla="*/ 53 w 22" name="T12"/>
                  <a:gd fmla="*/ 0 h 21" name="T13"/>
                  <a:gd fmla="*/ 53 w 22" name="T14"/>
                  <a:gd fmla="*/ 17 h 21" name="T15"/>
                  <a:gd fmla="*/ 48 w 22" name="T16"/>
                  <a:gd fmla="*/ 30 h 21" name="T17"/>
                  <a:gd fmla="*/ 29 w 22" name="T18"/>
                  <a:gd fmla="*/ 30 h 21" name="T19"/>
                  <a:gd fmla="*/ 22 w 22" name="T20"/>
                  <a:gd fmla="*/ 39 h 21" name="T21"/>
                  <a:gd fmla="*/ 12 w 22" name="T22"/>
                  <a:gd fmla="*/ 42 h 21" name="T23"/>
                  <a:gd fmla="*/ 0 w 22" name="T24"/>
                  <a:gd fmla="*/ 52 h 21"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2" name="T39"/>
                  <a:gd fmla="*/ 0 h 21" name="T40"/>
                  <a:gd fmla="*/ 22 w 22" name="T41"/>
                  <a:gd fmla="*/ 21 h 21"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21" w="22">
                    <a:moveTo>
                      <a:pt x="0" y="21"/>
                    </a:moveTo>
                    <a:lnTo>
                      <a:pt x="1" y="16"/>
                    </a:lnTo>
                    <a:lnTo>
                      <a:pt x="5" y="11"/>
                    </a:lnTo>
                    <a:lnTo>
                      <a:pt x="9" y="9"/>
                    </a:lnTo>
                    <a:lnTo>
                      <a:pt x="13" y="6"/>
                    </a:lnTo>
                    <a:lnTo>
                      <a:pt x="16" y="2"/>
                    </a:lnTo>
                    <a:lnTo>
                      <a:pt x="22" y="0"/>
                    </a:lnTo>
                    <a:lnTo>
                      <a:pt x="22" y="7"/>
                    </a:lnTo>
                    <a:lnTo>
                      <a:pt x="20" y="12"/>
                    </a:lnTo>
                    <a:lnTo>
                      <a:pt x="12" y="12"/>
                    </a:lnTo>
                    <a:lnTo>
                      <a:pt x="9" y="16"/>
                    </a:lnTo>
                    <a:lnTo>
                      <a:pt x="5" y="17"/>
                    </a:lnTo>
                    <a:lnTo>
                      <a:pt x="0" y="2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1" name="Freeform 3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19" y="1239"/>
                <a:ext cx="178" cy="425"/>
              </a:xfrm>
              <a:custGeom>
                <a:avLst/>
                <a:gdLst>
                  <a:gd fmla="*/ 254 w 115" name="T0"/>
                  <a:gd fmla="*/ 144 h 274" name="T1"/>
                  <a:gd fmla="*/ 237 w 115" name="T2"/>
                  <a:gd fmla="*/ 152 h 274" name="T3"/>
                  <a:gd fmla="*/ 224 w 115" name="T4"/>
                  <a:gd fmla="*/ 175 h 274" name="T5"/>
                  <a:gd fmla="*/ 215 w 115" name="T6"/>
                  <a:gd fmla="*/ 205 h 274" name="T7"/>
                  <a:gd fmla="*/ 204 w 115" name="T8"/>
                  <a:gd fmla="*/ 240 h 274" name="T9"/>
                  <a:gd fmla="*/ 170 w 115" name="T10"/>
                  <a:gd fmla="*/ 276 h 274" name="T11"/>
                  <a:gd fmla="*/ 145 w 115" name="T12"/>
                  <a:gd fmla="*/ 301 h 274" name="T13"/>
                  <a:gd fmla="*/ 130 w 115" name="T14"/>
                  <a:gd fmla="*/ 340 h 274" name="T15"/>
                  <a:gd fmla="*/ 132 w 115" name="T16"/>
                  <a:gd fmla="*/ 366 h 274" name="T17"/>
                  <a:gd fmla="*/ 127 w 115" name="T18"/>
                  <a:gd fmla="*/ 409 h 274" name="T19"/>
                  <a:gd fmla="*/ 161 w 115" name="T20"/>
                  <a:gd fmla="*/ 445 h 274" name="T21"/>
                  <a:gd fmla="*/ 145 w 115" name="T22"/>
                  <a:gd fmla="*/ 503 h 274" name="T23"/>
                  <a:gd fmla="*/ 130 w 115" name="T24"/>
                  <a:gd fmla="*/ 506 h 274" name="T25"/>
                  <a:gd fmla="*/ 122 w 115" name="T26"/>
                  <a:gd fmla="*/ 515 h 274" name="T27"/>
                  <a:gd fmla="*/ 115 w 115" name="T28"/>
                  <a:gd fmla="*/ 568 h 274" name="T29"/>
                  <a:gd fmla="*/ 98 w 115" name="T30"/>
                  <a:gd fmla="*/ 625 h 274" name="T31"/>
                  <a:gd fmla="*/ 74 w 115" name="T32"/>
                  <a:gd fmla="*/ 633 h 274" name="T33"/>
                  <a:gd fmla="*/ 53 w 115" name="T34"/>
                  <a:gd fmla="*/ 656 h 274" name="T35"/>
                  <a:gd fmla="*/ 36 w 115" name="T36"/>
                  <a:gd fmla="*/ 651 h 274" name="T37"/>
                  <a:gd fmla="*/ 29 w 115" name="T38"/>
                  <a:gd fmla="*/ 614 h 274" name="T39"/>
                  <a:gd fmla="*/ 17 w 115" name="T40"/>
                  <a:gd fmla="*/ 589 h 274" name="T41"/>
                  <a:gd fmla="*/ 12 w 115" name="T42"/>
                  <a:gd fmla="*/ 541 h 274" name="T43"/>
                  <a:gd fmla="*/ 5 w 115" name="T44"/>
                  <a:gd fmla="*/ 510 h 274" name="T45"/>
                  <a:gd fmla="*/ 12 w 115" name="T46"/>
                  <a:gd fmla="*/ 453 h 274" name="T47"/>
                  <a:gd fmla="*/ 23 w 115" name="T48"/>
                  <a:gd fmla="*/ 427 h 274" name="T49"/>
                  <a:gd fmla="*/ 14 w 115" name="T50"/>
                  <a:gd fmla="*/ 405 h 274" name="T51"/>
                  <a:gd fmla="*/ 29 w 115" name="T52"/>
                  <a:gd fmla="*/ 378 h 274" name="T53"/>
                  <a:gd fmla="*/ 14 w 115" name="T54"/>
                  <a:gd fmla="*/ 302 h 274" name="T55"/>
                  <a:gd fmla="*/ 26 w 115" name="T56"/>
                  <a:gd fmla="*/ 245 h 274" name="T57"/>
                  <a:gd fmla="*/ 60 w 115" name="T58"/>
                  <a:gd fmla="*/ 236 h 274" name="T59"/>
                  <a:gd fmla="*/ 62 w 115" name="T60"/>
                  <a:gd fmla="*/ 191 h 274" name="T61"/>
                  <a:gd fmla="*/ 60 w 115" name="T62"/>
                  <a:gd fmla="*/ 130 h 274" name="T63"/>
                  <a:gd fmla="*/ 82 w 115" name="T64"/>
                  <a:gd fmla="*/ 110 h 274" name="T65"/>
                  <a:gd fmla="*/ 108 w 115" name="T66"/>
                  <a:gd fmla="*/ 73 h 274" name="T67"/>
                  <a:gd fmla="*/ 118 w 115" name="T68"/>
                  <a:gd fmla="*/ 53 h 274" name="T69"/>
                  <a:gd fmla="*/ 141 w 115" name="T70"/>
                  <a:gd fmla="*/ 36 h 274" name="T71"/>
                  <a:gd fmla="*/ 161 w 115" name="T72"/>
                  <a:gd fmla="*/ 19 h 274" name="T73"/>
                  <a:gd fmla="*/ 184 w 115" name="T74"/>
                  <a:gd fmla="*/ 19 h 274" name="T75"/>
                  <a:gd fmla="*/ 201 w 115" name="T76"/>
                  <a:gd fmla="*/ 0 h 274" name="T77"/>
                  <a:gd fmla="*/ 220 w 115" name="T78"/>
                  <a:gd fmla="*/ 25 h 274" name="T79"/>
                  <a:gd fmla="*/ 266 w 115" name="T80"/>
                  <a:gd fmla="*/ 48 h 274" name="T81"/>
                  <a:gd fmla="*/ 271 w 115" name="T82"/>
                  <a:gd fmla="*/ 74 h 274" name="T83"/>
                  <a:gd fmla="*/ 271 w 115" name="T84"/>
                  <a:gd fmla="*/ 118 h 274"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w 115" name="T129"/>
                  <a:gd fmla="*/ 0 h 274" name="T130"/>
                  <a:gd fmla="*/ 115 w 115" name="T131"/>
                  <a:gd fmla="*/ 274 h 274" name="T1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b="T132" l="T129" r="T131" t="T130"/>
                <a:pathLst>
                  <a:path h="274" w="115">
                    <a:moveTo>
                      <a:pt x="115" y="57"/>
                    </a:moveTo>
                    <a:lnTo>
                      <a:pt x="106" y="60"/>
                    </a:lnTo>
                    <a:lnTo>
                      <a:pt x="100" y="59"/>
                    </a:lnTo>
                    <a:lnTo>
                      <a:pt x="99" y="63"/>
                    </a:lnTo>
                    <a:lnTo>
                      <a:pt x="94" y="68"/>
                    </a:lnTo>
                    <a:lnTo>
                      <a:pt x="94" y="73"/>
                    </a:lnTo>
                    <a:lnTo>
                      <a:pt x="89" y="82"/>
                    </a:lnTo>
                    <a:lnTo>
                      <a:pt x="90" y="85"/>
                    </a:lnTo>
                    <a:lnTo>
                      <a:pt x="92" y="90"/>
                    </a:lnTo>
                    <a:lnTo>
                      <a:pt x="85" y="100"/>
                    </a:lnTo>
                    <a:lnTo>
                      <a:pt x="78" y="109"/>
                    </a:lnTo>
                    <a:lnTo>
                      <a:pt x="71" y="115"/>
                    </a:lnTo>
                    <a:lnTo>
                      <a:pt x="67" y="121"/>
                    </a:lnTo>
                    <a:lnTo>
                      <a:pt x="61" y="125"/>
                    </a:lnTo>
                    <a:lnTo>
                      <a:pt x="59" y="137"/>
                    </a:lnTo>
                    <a:lnTo>
                      <a:pt x="54" y="141"/>
                    </a:lnTo>
                    <a:lnTo>
                      <a:pt x="54" y="149"/>
                    </a:lnTo>
                    <a:lnTo>
                      <a:pt x="55" y="152"/>
                    </a:lnTo>
                    <a:lnTo>
                      <a:pt x="53" y="156"/>
                    </a:lnTo>
                    <a:lnTo>
                      <a:pt x="53" y="170"/>
                    </a:lnTo>
                    <a:lnTo>
                      <a:pt x="60" y="176"/>
                    </a:lnTo>
                    <a:lnTo>
                      <a:pt x="67" y="185"/>
                    </a:lnTo>
                    <a:lnTo>
                      <a:pt x="67" y="199"/>
                    </a:lnTo>
                    <a:lnTo>
                      <a:pt x="61" y="209"/>
                    </a:lnTo>
                    <a:lnTo>
                      <a:pt x="57" y="208"/>
                    </a:lnTo>
                    <a:lnTo>
                      <a:pt x="54" y="210"/>
                    </a:lnTo>
                    <a:lnTo>
                      <a:pt x="54" y="215"/>
                    </a:lnTo>
                    <a:lnTo>
                      <a:pt x="51" y="214"/>
                    </a:lnTo>
                    <a:lnTo>
                      <a:pt x="47" y="219"/>
                    </a:lnTo>
                    <a:lnTo>
                      <a:pt x="48" y="236"/>
                    </a:lnTo>
                    <a:lnTo>
                      <a:pt x="45" y="247"/>
                    </a:lnTo>
                    <a:lnTo>
                      <a:pt x="41" y="260"/>
                    </a:lnTo>
                    <a:lnTo>
                      <a:pt x="37" y="263"/>
                    </a:lnTo>
                    <a:lnTo>
                      <a:pt x="31" y="263"/>
                    </a:lnTo>
                    <a:lnTo>
                      <a:pt x="25" y="273"/>
                    </a:lnTo>
                    <a:lnTo>
                      <a:pt x="22" y="273"/>
                    </a:lnTo>
                    <a:lnTo>
                      <a:pt x="19" y="274"/>
                    </a:lnTo>
                    <a:lnTo>
                      <a:pt x="15" y="271"/>
                    </a:lnTo>
                    <a:lnTo>
                      <a:pt x="12" y="264"/>
                    </a:lnTo>
                    <a:lnTo>
                      <a:pt x="12" y="255"/>
                    </a:lnTo>
                    <a:lnTo>
                      <a:pt x="8" y="251"/>
                    </a:lnTo>
                    <a:lnTo>
                      <a:pt x="7" y="245"/>
                    </a:lnTo>
                    <a:lnTo>
                      <a:pt x="4" y="240"/>
                    </a:lnTo>
                    <a:lnTo>
                      <a:pt x="5" y="225"/>
                    </a:lnTo>
                    <a:lnTo>
                      <a:pt x="0" y="221"/>
                    </a:lnTo>
                    <a:lnTo>
                      <a:pt x="2" y="212"/>
                    </a:lnTo>
                    <a:lnTo>
                      <a:pt x="3" y="207"/>
                    </a:lnTo>
                    <a:lnTo>
                      <a:pt x="5" y="188"/>
                    </a:lnTo>
                    <a:lnTo>
                      <a:pt x="8" y="184"/>
                    </a:lnTo>
                    <a:lnTo>
                      <a:pt x="10" y="177"/>
                    </a:lnTo>
                    <a:lnTo>
                      <a:pt x="6" y="171"/>
                    </a:lnTo>
                    <a:lnTo>
                      <a:pt x="6" y="168"/>
                    </a:lnTo>
                    <a:lnTo>
                      <a:pt x="12" y="166"/>
                    </a:lnTo>
                    <a:lnTo>
                      <a:pt x="12" y="157"/>
                    </a:lnTo>
                    <a:lnTo>
                      <a:pt x="8" y="151"/>
                    </a:lnTo>
                    <a:lnTo>
                      <a:pt x="6" y="126"/>
                    </a:lnTo>
                    <a:lnTo>
                      <a:pt x="6" y="109"/>
                    </a:lnTo>
                    <a:lnTo>
                      <a:pt x="11" y="102"/>
                    </a:lnTo>
                    <a:lnTo>
                      <a:pt x="20" y="105"/>
                    </a:lnTo>
                    <a:lnTo>
                      <a:pt x="25" y="98"/>
                    </a:lnTo>
                    <a:lnTo>
                      <a:pt x="20" y="89"/>
                    </a:lnTo>
                    <a:lnTo>
                      <a:pt x="26" y="79"/>
                    </a:lnTo>
                    <a:lnTo>
                      <a:pt x="28" y="60"/>
                    </a:lnTo>
                    <a:lnTo>
                      <a:pt x="25" y="54"/>
                    </a:lnTo>
                    <a:lnTo>
                      <a:pt x="29" y="48"/>
                    </a:lnTo>
                    <a:lnTo>
                      <a:pt x="34" y="46"/>
                    </a:lnTo>
                    <a:lnTo>
                      <a:pt x="44" y="35"/>
                    </a:lnTo>
                    <a:lnTo>
                      <a:pt x="45" y="30"/>
                    </a:lnTo>
                    <a:lnTo>
                      <a:pt x="42" y="28"/>
                    </a:lnTo>
                    <a:lnTo>
                      <a:pt x="49" y="22"/>
                    </a:lnTo>
                    <a:lnTo>
                      <a:pt x="52" y="17"/>
                    </a:lnTo>
                    <a:lnTo>
                      <a:pt x="59" y="15"/>
                    </a:lnTo>
                    <a:lnTo>
                      <a:pt x="61" y="9"/>
                    </a:lnTo>
                    <a:lnTo>
                      <a:pt x="67" y="8"/>
                    </a:lnTo>
                    <a:lnTo>
                      <a:pt x="72" y="10"/>
                    </a:lnTo>
                    <a:lnTo>
                      <a:pt x="77" y="8"/>
                    </a:lnTo>
                    <a:lnTo>
                      <a:pt x="79" y="0"/>
                    </a:lnTo>
                    <a:lnTo>
                      <a:pt x="84" y="0"/>
                    </a:lnTo>
                    <a:lnTo>
                      <a:pt x="86" y="5"/>
                    </a:lnTo>
                    <a:lnTo>
                      <a:pt x="92" y="10"/>
                    </a:lnTo>
                    <a:lnTo>
                      <a:pt x="98" y="10"/>
                    </a:lnTo>
                    <a:lnTo>
                      <a:pt x="111" y="20"/>
                    </a:lnTo>
                    <a:lnTo>
                      <a:pt x="107" y="26"/>
                    </a:lnTo>
                    <a:lnTo>
                      <a:pt x="113" y="31"/>
                    </a:lnTo>
                    <a:lnTo>
                      <a:pt x="115" y="38"/>
                    </a:lnTo>
                    <a:lnTo>
                      <a:pt x="113" y="49"/>
                    </a:lnTo>
                    <a:lnTo>
                      <a:pt x="115" y="5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2" name="Freeform 3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33" y="1845"/>
                <a:ext cx="49" cy="67"/>
              </a:xfrm>
              <a:custGeom>
                <a:avLst/>
                <a:gdLst>
                  <a:gd fmla="*/ 0 w 32" name="T0"/>
                  <a:gd fmla="*/ 9 h 43" name="T1"/>
                  <a:gd fmla="*/ 14 w 32" name="T2"/>
                  <a:gd fmla="*/ 0 h 43" name="T3"/>
                  <a:gd fmla="*/ 47 w 32" name="T4"/>
                  <a:gd fmla="*/ 0 h 43" name="T5"/>
                  <a:gd fmla="*/ 58 w 32" name="T6"/>
                  <a:gd fmla="*/ 17 h 43" name="T7"/>
                  <a:gd fmla="*/ 66 w 32" name="T8"/>
                  <a:gd fmla="*/ 48 h 43" name="T9"/>
                  <a:gd fmla="*/ 75 w 32" name="T10"/>
                  <a:gd fmla="*/ 58 h 43" name="T11"/>
                  <a:gd fmla="*/ 72 w 32" name="T12"/>
                  <a:gd fmla="*/ 69 h 43" name="T13"/>
                  <a:gd fmla="*/ 63 w 32" name="T14"/>
                  <a:gd fmla="*/ 69 h 43" name="T15"/>
                  <a:gd fmla="*/ 54 w 32" name="T16"/>
                  <a:gd fmla="*/ 83 h 43" name="T17"/>
                  <a:gd fmla="*/ 54 w 32" name="T18"/>
                  <a:gd fmla="*/ 104 h 43" name="T19"/>
                  <a:gd fmla="*/ 43 w 32" name="T20"/>
                  <a:gd fmla="*/ 100 h 43" name="T21"/>
                  <a:gd fmla="*/ 43 w 32" name="T22"/>
                  <a:gd fmla="*/ 86 h 43" name="T23"/>
                  <a:gd fmla="*/ 35 w 32" name="T24"/>
                  <a:gd fmla="*/ 75 h 43" name="T25"/>
                  <a:gd fmla="*/ 26 w 32" name="T26"/>
                  <a:gd fmla="*/ 34 h 43" name="T27"/>
                  <a:gd fmla="*/ 14 w 32" name="T28"/>
                  <a:gd fmla="*/ 14 h 43" name="T29"/>
                  <a:gd fmla="*/ 0 w 32" name="T30"/>
                  <a:gd fmla="*/ 9 h 43"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32" name="T48"/>
                  <a:gd fmla="*/ 0 h 43" name="T49"/>
                  <a:gd fmla="*/ 32 w 32" name="T50"/>
                  <a:gd fmla="*/ 43 h 43"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43" w="32">
                    <a:moveTo>
                      <a:pt x="0" y="4"/>
                    </a:moveTo>
                    <a:lnTo>
                      <a:pt x="6" y="0"/>
                    </a:lnTo>
                    <a:lnTo>
                      <a:pt x="20" y="0"/>
                    </a:lnTo>
                    <a:lnTo>
                      <a:pt x="25" y="7"/>
                    </a:lnTo>
                    <a:lnTo>
                      <a:pt x="28" y="20"/>
                    </a:lnTo>
                    <a:lnTo>
                      <a:pt x="32" y="24"/>
                    </a:lnTo>
                    <a:lnTo>
                      <a:pt x="31" y="28"/>
                    </a:lnTo>
                    <a:lnTo>
                      <a:pt x="27" y="28"/>
                    </a:lnTo>
                    <a:lnTo>
                      <a:pt x="23" y="34"/>
                    </a:lnTo>
                    <a:lnTo>
                      <a:pt x="23" y="43"/>
                    </a:lnTo>
                    <a:lnTo>
                      <a:pt x="18" y="41"/>
                    </a:lnTo>
                    <a:lnTo>
                      <a:pt x="18" y="35"/>
                    </a:lnTo>
                    <a:lnTo>
                      <a:pt x="15" y="31"/>
                    </a:lnTo>
                    <a:lnTo>
                      <a:pt x="11" y="14"/>
                    </a:lnTo>
                    <a:lnTo>
                      <a:pt x="6" y="6"/>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3" name="Freeform 3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69" y="889"/>
                <a:ext cx="8" cy="3"/>
              </a:xfrm>
              <a:custGeom>
                <a:avLst/>
                <a:gdLst>
                  <a:gd fmla="*/ 0 w 5" name="T0"/>
                  <a:gd fmla="*/ 3 h 2" name="T1"/>
                  <a:gd fmla="*/ 8 w 5" name="T2"/>
                  <a:gd fmla="*/ 0 h 2" name="T3"/>
                  <a:gd fmla="*/ 13 w 5" name="T4"/>
                  <a:gd fmla="*/ 3 h 2" name="T5"/>
                  <a:gd fmla="*/ 10 w 5" name="T6"/>
                  <a:gd fmla="*/ 4 h 2" name="T7"/>
                  <a:gd fmla="*/ 0 w 5" name="T8"/>
                  <a:gd fmla="*/ 4 h 2" name="T9"/>
                  <a:gd fmla="*/ 0 w 5" name="T10"/>
                  <a:gd fmla="*/ 3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0" y="1"/>
                    </a:moveTo>
                    <a:lnTo>
                      <a:pt x="3" y="0"/>
                    </a:lnTo>
                    <a:lnTo>
                      <a:pt x="5" y="1"/>
                    </a:lnTo>
                    <a:lnTo>
                      <a:pt x="4" y="2"/>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4" name="Freeform 3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96" y="887"/>
                <a:ext cx="33" cy="8"/>
              </a:xfrm>
              <a:custGeom>
                <a:avLst/>
                <a:gdLst>
                  <a:gd fmla="*/ 0 w 21" name="T0"/>
                  <a:gd fmla="*/ 10 h 5" name="T1"/>
                  <a:gd fmla="*/ 13 w 21" name="T2"/>
                  <a:gd fmla="*/ 8 h 5" name="T3"/>
                  <a:gd fmla="*/ 30 w 21" name="T4"/>
                  <a:gd fmla="*/ 3 h 5" name="T5"/>
                  <a:gd fmla="*/ 38 w 21" name="T6"/>
                  <a:gd fmla="*/ 0 h 5" name="T7"/>
                  <a:gd fmla="*/ 47 w 21" name="T8"/>
                  <a:gd fmla="*/ 0 h 5" name="T9"/>
                  <a:gd fmla="*/ 52 w 21" name="T10"/>
                  <a:gd fmla="*/ 3 h 5" name="T11"/>
                  <a:gd fmla="*/ 39 w 21" name="T12"/>
                  <a:gd fmla="*/ 3 h 5" name="T13"/>
                  <a:gd fmla="*/ 8 w 21" name="T14"/>
                  <a:gd fmla="*/ 13 h 5" name="T15"/>
                  <a:gd fmla="*/ 0 w 21" name="T16"/>
                  <a:gd fmla="*/ 10 h 5"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1" name="T27"/>
                  <a:gd fmla="*/ 0 h 5" name="T28"/>
                  <a:gd fmla="*/ 21 w 21" name="T29"/>
                  <a:gd fmla="*/ 5 h 5"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5" w="21">
                    <a:moveTo>
                      <a:pt x="0" y="4"/>
                    </a:moveTo>
                    <a:lnTo>
                      <a:pt x="5" y="3"/>
                    </a:lnTo>
                    <a:lnTo>
                      <a:pt x="12" y="1"/>
                    </a:lnTo>
                    <a:lnTo>
                      <a:pt x="15" y="0"/>
                    </a:lnTo>
                    <a:lnTo>
                      <a:pt x="19" y="0"/>
                    </a:lnTo>
                    <a:lnTo>
                      <a:pt x="21" y="1"/>
                    </a:lnTo>
                    <a:lnTo>
                      <a:pt x="16" y="1"/>
                    </a:lnTo>
                    <a:lnTo>
                      <a:pt x="3" y="5"/>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5" name="Freeform 3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50" y="935"/>
                <a:ext cx="23" cy="3"/>
              </a:xfrm>
              <a:custGeom>
                <a:avLst/>
                <a:gdLst>
                  <a:gd fmla="*/ 0 w 15" name="T0"/>
                  <a:gd fmla="*/ 4 h 2" name="T1"/>
                  <a:gd fmla="*/ 9 w 15" name="T2"/>
                  <a:gd fmla="*/ 0 h 2" name="T3"/>
                  <a:gd fmla="*/ 18 w 15" name="T4"/>
                  <a:gd fmla="*/ 0 h 2" name="T5"/>
                  <a:gd fmla="*/ 32 w 15" name="T6"/>
                  <a:gd fmla="*/ 3 h 2" name="T7"/>
                  <a:gd fmla="*/ 35 w 15" name="T8"/>
                  <a:gd fmla="*/ 4 h 2" name="T9"/>
                  <a:gd fmla="*/ 21 w 15" name="T10"/>
                  <a:gd fmla="*/ 4 h 2" name="T11"/>
                  <a:gd fmla="*/ 14 w 15" name="T12"/>
                  <a:gd fmla="*/ 3 h 2" name="T13"/>
                  <a:gd fmla="*/ 9 w 15" name="T14"/>
                  <a:gd fmla="*/ 4 h 2" name="T15"/>
                  <a:gd fmla="*/ 0 w 15" name="T16"/>
                  <a:gd fmla="*/ 4 h 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5" name="T27"/>
                  <a:gd fmla="*/ 0 h 2" name="T28"/>
                  <a:gd fmla="*/ 15 w 15" name="T29"/>
                  <a:gd fmla="*/ 2 h 2"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2" w="15">
                    <a:moveTo>
                      <a:pt x="0" y="2"/>
                    </a:moveTo>
                    <a:lnTo>
                      <a:pt x="4" y="0"/>
                    </a:lnTo>
                    <a:lnTo>
                      <a:pt x="8" y="0"/>
                    </a:lnTo>
                    <a:lnTo>
                      <a:pt x="14" y="1"/>
                    </a:lnTo>
                    <a:lnTo>
                      <a:pt x="15" y="2"/>
                    </a:lnTo>
                    <a:lnTo>
                      <a:pt x="9" y="2"/>
                    </a:lnTo>
                    <a:lnTo>
                      <a:pt x="6" y="1"/>
                    </a:lnTo>
                    <a:lnTo>
                      <a:pt x="4"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6" name="Freeform 3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8" y="940"/>
                <a:ext cx="8" cy="6"/>
              </a:xfrm>
              <a:custGeom>
                <a:avLst/>
                <a:gdLst>
                  <a:gd fmla="*/ 5 w 5" name="T0"/>
                  <a:gd fmla="*/ 0 h 4" name="T1"/>
                  <a:gd fmla="*/ 13 w 5" name="T2"/>
                  <a:gd fmla="*/ 6 h 4" name="T3"/>
                  <a:gd fmla="*/ 13 w 5" name="T4"/>
                  <a:gd fmla="*/ 9 h 4" name="T5"/>
                  <a:gd fmla="*/ 5 w 5" name="T6"/>
                  <a:gd fmla="*/ 9 h 4" name="T7"/>
                  <a:gd fmla="*/ 0 w 5" name="T8"/>
                  <a:gd fmla="*/ 0 h 4" name="T9"/>
                  <a:gd fmla="*/ 5 w 5" name="T10"/>
                  <a:gd fmla="*/ 0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2" y="0"/>
                    </a:moveTo>
                    <a:lnTo>
                      <a:pt x="5" y="3"/>
                    </a:lnTo>
                    <a:lnTo>
                      <a:pt x="5" y="4"/>
                    </a:lnTo>
                    <a:lnTo>
                      <a:pt x="2" y="4"/>
                    </a:lnTo>
                    <a:lnTo>
                      <a:pt x="0"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7" name="Freeform 3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48" y="889"/>
                <a:ext cx="7" cy="4"/>
              </a:xfrm>
              <a:custGeom>
                <a:avLst/>
                <a:gdLst>
                  <a:gd fmla="*/ 12 w 4" name="T0"/>
                  <a:gd fmla="*/ 0 h 3" name="T1"/>
                  <a:gd fmla="*/ 0 w 4" name="T2"/>
                  <a:gd fmla="*/ 0 h 3" name="T3"/>
                  <a:gd fmla="*/ 0 w 4" name="T4"/>
                  <a:gd fmla="*/ 5 h 3" name="T5"/>
                  <a:gd fmla="*/ 9 w 4" name="T6"/>
                  <a:gd fmla="*/ 4 h 3" name="T7"/>
                  <a:gd fmla="*/ 12 w 4" name="T8"/>
                  <a:gd fmla="*/ 0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4" y="0"/>
                    </a:moveTo>
                    <a:lnTo>
                      <a:pt x="0" y="0"/>
                    </a:lnTo>
                    <a:lnTo>
                      <a:pt x="0" y="3"/>
                    </a:lnTo>
                    <a:lnTo>
                      <a:pt x="3" y="2"/>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8" name="Freeform 3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7" y="1183"/>
                <a:ext cx="8" cy="3"/>
              </a:xfrm>
              <a:custGeom>
                <a:avLst/>
                <a:gdLst>
                  <a:gd fmla="*/ 0 w 5" name="T0"/>
                  <a:gd fmla="*/ 0 h 2" name="T1"/>
                  <a:gd fmla="*/ 5 w 5" name="T2"/>
                  <a:gd fmla="*/ 4 h 2" name="T3"/>
                  <a:gd fmla="*/ 13 w 5" name="T4"/>
                  <a:gd fmla="*/ 4 h 2" name="T5"/>
                  <a:gd fmla="*/ 10 w 5" name="T6"/>
                  <a:gd fmla="*/ 0 h 2" name="T7"/>
                  <a:gd fmla="*/ 0 w 5" name="T8"/>
                  <a:gd fmla="*/ 0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0"/>
                    </a:moveTo>
                    <a:lnTo>
                      <a:pt x="2" y="2"/>
                    </a:lnTo>
                    <a:lnTo>
                      <a:pt x="5" y="2"/>
                    </a:lnTo>
                    <a:lnTo>
                      <a:pt x="4"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79" name="Freeform 3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07" y="878"/>
                <a:ext cx="138" cy="43"/>
              </a:xfrm>
              <a:custGeom>
                <a:avLst/>
                <a:gdLst>
                  <a:gd fmla="*/ 45 w 89" name="T0"/>
                  <a:gd fmla="*/ 3 h 28" name="T1"/>
                  <a:gd fmla="*/ 60 w 89" name="T2"/>
                  <a:gd fmla="*/ 5 h 28" name="T3"/>
                  <a:gd fmla="*/ 84 w 89" name="T4"/>
                  <a:gd fmla="*/ 12 h 28" name="T5"/>
                  <a:gd fmla="*/ 84 w 89" name="T6"/>
                  <a:gd fmla="*/ 22 h 28" name="T7"/>
                  <a:gd fmla="*/ 96 w 89" name="T8"/>
                  <a:gd fmla="*/ 28 h 28" name="T9"/>
                  <a:gd fmla="*/ 101 w 89" name="T10"/>
                  <a:gd fmla="*/ 14 h 28" name="T11"/>
                  <a:gd fmla="*/ 110 w 89" name="T12"/>
                  <a:gd fmla="*/ 0 h 28" name="T13"/>
                  <a:gd fmla="*/ 118 w 89" name="T14"/>
                  <a:gd fmla="*/ 9 h 28" name="T15"/>
                  <a:gd fmla="*/ 115 w 89" name="T16"/>
                  <a:gd fmla="*/ 14 h 28" name="T17"/>
                  <a:gd fmla="*/ 130 w 89" name="T18"/>
                  <a:gd fmla="*/ 22 h 28" name="T19"/>
                  <a:gd fmla="*/ 141 w 89" name="T20"/>
                  <a:gd fmla="*/ 9 h 28" name="T21"/>
                  <a:gd fmla="*/ 180 w 89" name="T22"/>
                  <a:gd fmla="*/ 17 h 28" name="T23"/>
                  <a:gd fmla="*/ 214 w 89" name="T24"/>
                  <a:gd fmla="*/ 22 h 28" name="T25"/>
                  <a:gd fmla="*/ 202 w 89" name="T26"/>
                  <a:gd fmla="*/ 38 h 28" name="T27"/>
                  <a:gd fmla="*/ 195 w 89" name="T28"/>
                  <a:gd fmla="*/ 45 h 28" name="T29"/>
                  <a:gd fmla="*/ 178 w 89" name="T30"/>
                  <a:gd fmla="*/ 58 h 28" name="T31"/>
                  <a:gd fmla="*/ 140 w 89" name="T32"/>
                  <a:gd fmla="*/ 63 h 28" name="T33"/>
                  <a:gd fmla="*/ 93 w 89" name="T34"/>
                  <a:gd fmla="*/ 63 h 28" name="T35"/>
                  <a:gd fmla="*/ 53 w 89" name="T36"/>
                  <a:gd fmla="*/ 58 h 28" name="T37"/>
                  <a:gd fmla="*/ 34 w 89" name="T38"/>
                  <a:gd fmla="*/ 52 h 28" name="T39"/>
                  <a:gd fmla="*/ 57 w 89" name="T40"/>
                  <a:gd fmla="*/ 52 h 28" name="T41"/>
                  <a:gd fmla="*/ 67 w 89" name="T42"/>
                  <a:gd fmla="*/ 52 h 28" name="T43"/>
                  <a:gd fmla="*/ 73 w 89" name="T44"/>
                  <a:gd fmla="*/ 45 h 28" name="T45"/>
                  <a:gd fmla="*/ 88 w 89" name="T46"/>
                  <a:gd fmla="*/ 43 h 28" name="T47"/>
                  <a:gd fmla="*/ 51 w 89" name="T48"/>
                  <a:gd fmla="*/ 38 h 28" name="T49"/>
                  <a:gd fmla="*/ 14 w 89" name="T50"/>
                  <a:gd fmla="*/ 40 h 28" name="T51"/>
                  <a:gd fmla="*/ 26 w 89" name="T52"/>
                  <a:gd fmla="*/ 26 h 28" name="T53"/>
                  <a:gd fmla="*/ 8 w 89" name="T54"/>
                  <a:gd fmla="*/ 23 h 28" name="T55"/>
                  <a:gd fmla="*/ 14 w 89" name="T56"/>
                  <a:gd fmla="*/ 14 h 28" name="T57"/>
                  <a:gd fmla="*/ 34 w 89" name="T58"/>
                  <a:gd fmla="*/ 22 h 28" name="T59"/>
                  <a:gd fmla="*/ 26 w 89" name="T60"/>
                  <a:gd fmla="*/ 12 h 28" name="T61"/>
                  <a:gd fmla="*/ 34 w 89" name="T62"/>
                  <a:gd fmla="*/ 5 h 28" name="T63"/>
                  <a:gd fmla="*/ 43 w 89" name="T64"/>
                  <a:gd fmla="*/ 12 h 28"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89" name="T99"/>
                  <a:gd fmla="*/ 0 h 28" name="T100"/>
                  <a:gd fmla="*/ 89 w 89" name="T101"/>
                  <a:gd fmla="*/ 28 h 28"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28" w="89">
                    <a:moveTo>
                      <a:pt x="20" y="4"/>
                    </a:moveTo>
                    <a:lnTo>
                      <a:pt x="19" y="1"/>
                    </a:lnTo>
                    <a:lnTo>
                      <a:pt x="22" y="1"/>
                    </a:lnTo>
                    <a:lnTo>
                      <a:pt x="25" y="2"/>
                    </a:lnTo>
                    <a:lnTo>
                      <a:pt x="25" y="5"/>
                    </a:lnTo>
                    <a:lnTo>
                      <a:pt x="35" y="5"/>
                    </a:lnTo>
                    <a:lnTo>
                      <a:pt x="36" y="6"/>
                    </a:lnTo>
                    <a:lnTo>
                      <a:pt x="35" y="9"/>
                    </a:lnTo>
                    <a:lnTo>
                      <a:pt x="38" y="12"/>
                    </a:lnTo>
                    <a:lnTo>
                      <a:pt x="40" y="12"/>
                    </a:lnTo>
                    <a:lnTo>
                      <a:pt x="42" y="10"/>
                    </a:lnTo>
                    <a:lnTo>
                      <a:pt x="42" y="6"/>
                    </a:lnTo>
                    <a:lnTo>
                      <a:pt x="41" y="3"/>
                    </a:lnTo>
                    <a:lnTo>
                      <a:pt x="46" y="0"/>
                    </a:lnTo>
                    <a:lnTo>
                      <a:pt x="49" y="1"/>
                    </a:lnTo>
                    <a:lnTo>
                      <a:pt x="49" y="4"/>
                    </a:lnTo>
                    <a:lnTo>
                      <a:pt x="46" y="5"/>
                    </a:lnTo>
                    <a:lnTo>
                      <a:pt x="48" y="6"/>
                    </a:lnTo>
                    <a:lnTo>
                      <a:pt x="49" y="8"/>
                    </a:lnTo>
                    <a:lnTo>
                      <a:pt x="54" y="9"/>
                    </a:lnTo>
                    <a:lnTo>
                      <a:pt x="58" y="7"/>
                    </a:lnTo>
                    <a:lnTo>
                      <a:pt x="59" y="4"/>
                    </a:lnTo>
                    <a:lnTo>
                      <a:pt x="70" y="5"/>
                    </a:lnTo>
                    <a:lnTo>
                      <a:pt x="75" y="7"/>
                    </a:lnTo>
                    <a:lnTo>
                      <a:pt x="82" y="8"/>
                    </a:lnTo>
                    <a:lnTo>
                      <a:pt x="89" y="9"/>
                    </a:lnTo>
                    <a:lnTo>
                      <a:pt x="85" y="10"/>
                    </a:lnTo>
                    <a:lnTo>
                      <a:pt x="84" y="16"/>
                    </a:lnTo>
                    <a:lnTo>
                      <a:pt x="81" y="18"/>
                    </a:lnTo>
                    <a:lnTo>
                      <a:pt x="81" y="19"/>
                    </a:lnTo>
                    <a:lnTo>
                      <a:pt x="75" y="22"/>
                    </a:lnTo>
                    <a:lnTo>
                      <a:pt x="74" y="25"/>
                    </a:lnTo>
                    <a:lnTo>
                      <a:pt x="67" y="28"/>
                    </a:lnTo>
                    <a:lnTo>
                      <a:pt x="58" y="27"/>
                    </a:lnTo>
                    <a:lnTo>
                      <a:pt x="50" y="27"/>
                    </a:lnTo>
                    <a:lnTo>
                      <a:pt x="39" y="27"/>
                    </a:lnTo>
                    <a:lnTo>
                      <a:pt x="26" y="27"/>
                    </a:lnTo>
                    <a:lnTo>
                      <a:pt x="22" y="25"/>
                    </a:lnTo>
                    <a:lnTo>
                      <a:pt x="20" y="24"/>
                    </a:lnTo>
                    <a:lnTo>
                      <a:pt x="14" y="22"/>
                    </a:lnTo>
                    <a:lnTo>
                      <a:pt x="16" y="21"/>
                    </a:lnTo>
                    <a:lnTo>
                      <a:pt x="24" y="22"/>
                    </a:lnTo>
                    <a:lnTo>
                      <a:pt x="25" y="22"/>
                    </a:lnTo>
                    <a:lnTo>
                      <a:pt x="28" y="22"/>
                    </a:lnTo>
                    <a:lnTo>
                      <a:pt x="27" y="20"/>
                    </a:lnTo>
                    <a:lnTo>
                      <a:pt x="30" y="19"/>
                    </a:lnTo>
                    <a:lnTo>
                      <a:pt x="34" y="19"/>
                    </a:lnTo>
                    <a:lnTo>
                      <a:pt x="37" y="18"/>
                    </a:lnTo>
                    <a:lnTo>
                      <a:pt x="32" y="16"/>
                    </a:lnTo>
                    <a:lnTo>
                      <a:pt x="21" y="16"/>
                    </a:lnTo>
                    <a:lnTo>
                      <a:pt x="12" y="18"/>
                    </a:lnTo>
                    <a:lnTo>
                      <a:pt x="6" y="17"/>
                    </a:lnTo>
                    <a:lnTo>
                      <a:pt x="2" y="15"/>
                    </a:lnTo>
                    <a:lnTo>
                      <a:pt x="11" y="11"/>
                    </a:lnTo>
                    <a:lnTo>
                      <a:pt x="9" y="10"/>
                    </a:lnTo>
                    <a:lnTo>
                      <a:pt x="3" y="10"/>
                    </a:lnTo>
                    <a:lnTo>
                      <a:pt x="0" y="6"/>
                    </a:lnTo>
                    <a:lnTo>
                      <a:pt x="6" y="6"/>
                    </a:lnTo>
                    <a:lnTo>
                      <a:pt x="9" y="7"/>
                    </a:lnTo>
                    <a:lnTo>
                      <a:pt x="14" y="9"/>
                    </a:lnTo>
                    <a:lnTo>
                      <a:pt x="15" y="7"/>
                    </a:lnTo>
                    <a:lnTo>
                      <a:pt x="11" y="5"/>
                    </a:lnTo>
                    <a:lnTo>
                      <a:pt x="10" y="2"/>
                    </a:lnTo>
                    <a:lnTo>
                      <a:pt x="14" y="2"/>
                    </a:lnTo>
                    <a:lnTo>
                      <a:pt x="14" y="4"/>
                    </a:lnTo>
                    <a:lnTo>
                      <a:pt x="18" y="5"/>
                    </a:lnTo>
                    <a:lnTo>
                      <a:pt x="2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0" name="Freeform 3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9" y="1216"/>
                <a:ext cx="157" cy="318"/>
              </a:xfrm>
              <a:custGeom>
                <a:avLst/>
                <a:gdLst>
                  <a:gd fmla="*/ 154 w 101" name="T0"/>
                  <a:gd fmla="*/ 464 h 205" name="T1"/>
                  <a:gd fmla="*/ 140 w 101" name="T2"/>
                  <a:gd fmla="*/ 464 h 205" name="T3"/>
                  <a:gd fmla="*/ 117 w 101" name="T4"/>
                  <a:gd fmla="*/ 476 h 205" name="T5"/>
                  <a:gd fmla="*/ 87 w 101" name="T6"/>
                  <a:gd fmla="*/ 484 h 205" name="T7"/>
                  <a:gd fmla="*/ 70 w 101" name="T8"/>
                  <a:gd fmla="*/ 489 h 205" name="T9"/>
                  <a:gd fmla="*/ 51 w 101" name="T10"/>
                  <a:gd fmla="*/ 490 h 205" name="T11"/>
                  <a:gd fmla="*/ 36 w 101" name="T12"/>
                  <a:gd fmla="*/ 476 h 205" name="T13"/>
                  <a:gd fmla="*/ 22 w 101" name="T14"/>
                  <a:gd fmla="*/ 467 h 205" name="T15"/>
                  <a:gd fmla="*/ 25 w 101" name="T16"/>
                  <a:gd fmla="*/ 420 h 205" name="T17"/>
                  <a:gd fmla="*/ 17 w 101" name="T18"/>
                  <a:gd fmla="*/ 389 h 205" name="T19"/>
                  <a:gd fmla="*/ 12 w 101" name="T20"/>
                  <a:gd fmla="*/ 361 h 205" name="T21"/>
                  <a:gd fmla="*/ 25 w 101" name="T22"/>
                  <a:gd fmla="*/ 337 h 205" name="T23"/>
                  <a:gd fmla="*/ 34 w 101" name="T24"/>
                  <a:gd fmla="*/ 323 h 205" name="T25"/>
                  <a:gd fmla="*/ 48 w 101" name="T26"/>
                  <a:gd fmla="*/ 301 h 205" name="T27"/>
                  <a:gd fmla="*/ 61 w 101" name="T28"/>
                  <a:gd fmla="*/ 281 h 205" name="T29"/>
                  <a:gd fmla="*/ 84 w 101" name="T30"/>
                  <a:gd fmla="*/ 261 h 205" name="T31"/>
                  <a:gd fmla="*/ 104 w 101" name="T32"/>
                  <a:gd fmla="*/ 228 h 205" name="T33"/>
                  <a:gd fmla="*/ 109 w 101" name="T34"/>
                  <a:gd fmla="*/ 209 h 205" name="T35"/>
                  <a:gd fmla="*/ 92 w 101" name="T36"/>
                  <a:gd fmla="*/ 178 h 205" name="T37"/>
                  <a:gd fmla="*/ 70 w 101" name="T38"/>
                  <a:gd fmla="*/ 154 h 205" name="T39"/>
                  <a:gd fmla="*/ 70 w 101" name="T40"/>
                  <a:gd fmla="*/ 110 h 205" name="T41"/>
                  <a:gd fmla="*/ 65 w 101" name="T42"/>
                  <a:gd fmla="*/ 84 h 205" name="T43"/>
                  <a:gd fmla="*/ 19 w 101" name="T44"/>
                  <a:gd fmla="*/ 60 h 205" name="T45"/>
                  <a:gd fmla="*/ 0 w 101" name="T46"/>
                  <a:gd fmla="*/ 36 h 205" name="T47"/>
                  <a:gd fmla="*/ 25 w 101" name="T48"/>
                  <a:gd fmla="*/ 29 h 205" name="T49"/>
                  <a:gd fmla="*/ 61 w 101" name="T50"/>
                  <a:gd fmla="*/ 53 h 205" name="T51"/>
                  <a:gd fmla="*/ 90 w 101" name="T52"/>
                  <a:gd fmla="*/ 45 h 205" name="T53"/>
                  <a:gd fmla="*/ 106 w 101" name="T54"/>
                  <a:gd fmla="*/ 51 h 205" name="T55"/>
                  <a:gd fmla="*/ 123 w 101" name="T56"/>
                  <a:gd fmla="*/ 9 h 205" name="T57"/>
                  <a:gd fmla="*/ 162 w 101" name="T58"/>
                  <a:gd fmla="*/ 0 h 205" name="T59"/>
                  <a:gd fmla="*/ 183 w 101" name="T60"/>
                  <a:gd fmla="*/ 34 h 205" name="T61"/>
                  <a:gd fmla="*/ 169 w 101" name="T62"/>
                  <a:gd fmla="*/ 65 h 205" name="T63"/>
                  <a:gd fmla="*/ 197 w 101" name="T64"/>
                  <a:gd fmla="*/ 99 h 205" name="T65"/>
                  <a:gd fmla="*/ 205 w 101" name="T66"/>
                  <a:gd fmla="*/ 154 h 205" name="T67"/>
                  <a:gd fmla="*/ 205 w 101" name="T68"/>
                  <a:gd fmla="*/ 202 h 205" name="T69"/>
                  <a:gd fmla="*/ 210 w 101" name="T70"/>
                  <a:gd fmla="*/ 233 h 205" name="T71"/>
                  <a:gd fmla="*/ 215 w 101" name="T72"/>
                  <a:gd fmla="*/ 265 h 205" name="T73"/>
                  <a:gd fmla="*/ 205 w 101" name="T74"/>
                  <a:gd fmla="*/ 296 h 205" name="T75"/>
                  <a:gd fmla="*/ 225 w 101" name="T76"/>
                  <a:gd fmla="*/ 315 h 205" name="T77"/>
                  <a:gd fmla="*/ 204 w 101" name="T78"/>
                  <a:gd fmla="*/ 394 h 205" name="T79"/>
                  <a:gd fmla="*/ 174 w 101" name="T80"/>
                  <a:gd fmla="*/ 455 h 205"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101" name="T123"/>
                  <a:gd fmla="*/ 0 h 205" name="T124"/>
                  <a:gd fmla="*/ 101 w 101" name="T125"/>
                  <a:gd fmla="*/ 205 h 205"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205" w="101">
                    <a:moveTo>
                      <a:pt x="72" y="189"/>
                    </a:moveTo>
                    <a:lnTo>
                      <a:pt x="64" y="193"/>
                    </a:lnTo>
                    <a:lnTo>
                      <a:pt x="60" y="191"/>
                    </a:lnTo>
                    <a:lnTo>
                      <a:pt x="58" y="193"/>
                    </a:lnTo>
                    <a:lnTo>
                      <a:pt x="49" y="195"/>
                    </a:lnTo>
                    <a:lnTo>
                      <a:pt x="48" y="198"/>
                    </a:lnTo>
                    <a:lnTo>
                      <a:pt x="42" y="198"/>
                    </a:lnTo>
                    <a:lnTo>
                      <a:pt x="36" y="201"/>
                    </a:lnTo>
                    <a:lnTo>
                      <a:pt x="33" y="201"/>
                    </a:lnTo>
                    <a:lnTo>
                      <a:pt x="29" y="203"/>
                    </a:lnTo>
                    <a:lnTo>
                      <a:pt x="24" y="205"/>
                    </a:lnTo>
                    <a:lnTo>
                      <a:pt x="21" y="204"/>
                    </a:lnTo>
                    <a:lnTo>
                      <a:pt x="20" y="198"/>
                    </a:lnTo>
                    <a:lnTo>
                      <a:pt x="15" y="198"/>
                    </a:lnTo>
                    <a:lnTo>
                      <a:pt x="13" y="194"/>
                    </a:lnTo>
                    <a:lnTo>
                      <a:pt x="9" y="194"/>
                    </a:lnTo>
                    <a:lnTo>
                      <a:pt x="7" y="178"/>
                    </a:lnTo>
                    <a:lnTo>
                      <a:pt x="10" y="175"/>
                    </a:lnTo>
                    <a:lnTo>
                      <a:pt x="8" y="167"/>
                    </a:lnTo>
                    <a:lnTo>
                      <a:pt x="7" y="162"/>
                    </a:lnTo>
                    <a:lnTo>
                      <a:pt x="5" y="155"/>
                    </a:lnTo>
                    <a:lnTo>
                      <a:pt x="5" y="150"/>
                    </a:lnTo>
                    <a:lnTo>
                      <a:pt x="5" y="145"/>
                    </a:lnTo>
                    <a:lnTo>
                      <a:pt x="10" y="140"/>
                    </a:lnTo>
                    <a:lnTo>
                      <a:pt x="10" y="135"/>
                    </a:lnTo>
                    <a:lnTo>
                      <a:pt x="14" y="134"/>
                    </a:lnTo>
                    <a:lnTo>
                      <a:pt x="16" y="129"/>
                    </a:lnTo>
                    <a:lnTo>
                      <a:pt x="20" y="125"/>
                    </a:lnTo>
                    <a:lnTo>
                      <a:pt x="23" y="124"/>
                    </a:lnTo>
                    <a:lnTo>
                      <a:pt x="25" y="117"/>
                    </a:lnTo>
                    <a:lnTo>
                      <a:pt x="29" y="115"/>
                    </a:lnTo>
                    <a:lnTo>
                      <a:pt x="35" y="108"/>
                    </a:lnTo>
                    <a:lnTo>
                      <a:pt x="39" y="95"/>
                    </a:lnTo>
                    <a:lnTo>
                      <a:pt x="43" y="95"/>
                    </a:lnTo>
                    <a:lnTo>
                      <a:pt x="46" y="91"/>
                    </a:lnTo>
                    <a:lnTo>
                      <a:pt x="45" y="87"/>
                    </a:lnTo>
                    <a:lnTo>
                      <a:pt x="46" y="82"/>
                    </a:lnTo>
                    <a:lnTo>
                      <a:pt x="38" y="74"/>
                    </a:lnTo>
                    <a:lnTo>
                      <a:pt x="31" y="72"/>
                    </a:lnTo>
                    <a:lnTo>
                      <a:pt x="29" y="64"/>
                    </a:lnTo>
                    <a:lnTo>
                      <a:pt x="31" y="54"/>
                    </a:lnTo>
                    <a:lnTo>
                      <a:pt x="29" y="46"/>
                    </a:lnTo>
                    <a:lnTo>
                      <a:pt x="23" y="42"/>
                    </a:lnTo>
                    <a:lnTo>
                      <a:pt x="27" y="35"/>
                    </a:lnTo>
                    <a:lnTo>
                      <a:pt x="14" y="25"/>
                    </a:lnTo>
                    <a:lnTo>
                      <a:pt x="8" y="25"/>
                    </a:lnTo>
                    <a:lnTo>
                      <a:pt x="2" y="20"/>
                    </a:lnTo>
                    <a:lnTo>
                      <a:pt x="0" y="15"/>
                    </a:lnTo>
                    <a:lnTo>
                      <a:pt x="4" y="12"/>
                    </a:lnTo>
                    <a:lnTo>
                      <a:pt x="10" y="12"/>
                    </a:lnTo>
                    <a:lnTo>
                      <a:pt x="18" y="21"/>
                    </a:lnTo>
                    <a:lnTo>
                      <a:pt x="25" y="22"/>
                    </a:lnTo>
                    <a:lnTo>
                      <a:pt x="32" y="19"/>
                    </a:lnTo>
                    <a:lnTo>
                      <a:pt x="37" y="19"/>
                    </a:lnTo>
                    <a:lnTo>
                      <a:pt x="41" y="21"/>
                    </a:lnTo>
                    <a:lnTo>
                      <a:pt x="44" y="21"/>
                    </a:lnTo>
                    <a:lnTo>
                      <a:pt x="50" y="16"/>
                    </a:lnTo>
                    <a:lnTo>
                      <a:pt x="51" y="4"/>
                    </a:lnTo>
                    <a:lnTo>
                      <a:pt x="59" y="0"/>
                    </a:lnTo>
                    <a:lnTo>
                      <a:pt x="67" y="0"/>
                    </a:lnTo>
                    <a:lnTo>
                      <a:pt x="76" y="4"/>
                    </a:lnTo>
                    <a:lnTo>
                      <a:pt x="76" y="14"/>
                    </a:lnTo>
                    <a:lnTo>
                      <a:pt x="70" y="22"/>
                    </a:lnTo>
                    <a:lnTo>
                      <a:pt x="70" y="27"/>
                    </a:lnTo>
                    <a:lnTo>
                      <a:pt x="78" y="32"/>
                    </a:lnTo>
                    <a:lnTo>
                      <a:pt x="82" y="41"/>
                    </a:lnTo>
                    <a:lnTo>
                      <a:pt x="76" y="49"/>
                    </a:lnTo>
                    <a:lnTo>
                      <a:pt x="85" y="64"/>
                    </a:lnTo>
                    <a:lnTo>
                      <a:pt x="84" y="76"/>
                    </a:lnTo>
                    <a:lnTo>
                      <a:pt x="85" y="84"/>
                    </a:lnTo>
                    <a:lnTo>
                      <a:pt x="83" y="93"/>
                    </a:lnTo>
                    <a:lnTo>
                      <a:pt x="87" y="97"/>
                    </a:lnTo>
                    <a:lnTo>
                      <a:pt x="85" y="102"/>
                    </a:lnTo>
                    <a:lnTo>
                      <a:pt x="89" y="110"/>
                    </a:lnTo>
                    <a:lnTo>
                      <a:pt x="89" y="116"/>
                    </a:lnTo>
                    <a:lnTo>
                      <a:pt x="85" y="123"/>
                    </a:lnTo>
                    <a:lnTo>
                      <a:pt x="87" y="129"/>
                    </a:lnTo>
                    <a:lnTo>
                      <a:pt x="93" y="131"/>
                    </a:lnTo>
                    <a:lnTo>
                      <a:pt x="101" y="142"/>
                    </a:lnTo>
                    <a:lnTo>
                      <a:pt x="84" y="164"/>
                    </a:lnTo>
                    <a:lnTo>
                      <a:pt x="74" y="179"/>
                    </a:lnTo>
                    <a:lnTo>
                      <a:pt x="72" y="18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1" name="Freeform 3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86" y="1545"/>
                <a:ext cx="62" cy="57"/>
              </a:xfrm>
              <a:custGeom>
                <a:avLst/>
                <a:gdLst>
                  <a:gd fmla="*/ 96 w 40" name="T0"/>
                  <a:gd fmla="*/ 85 h 37" name="T1"/>
                  <a:gd fmla="*/ 71 w 40" name="T2"/>
                  <a:gd fmla="*/ 88 h 37" name="T3"/>
                  <a:gd fmla="*/ 60 w 40" name="T4"/>
                  <a:gd fmla="*/ 83 h 37" name="T5"/>
                  <a:gd fmla="*/ 53 w 40" name="T6"/>
                  <a:gd fmla="*/ 69 h 37" name="T7"/>
                  <a:gd fmla="*/ 40 w 40" name="T8"/>
                  <a:gd fmla="*/ 69 h 37" name="T9"/>
                  <a:gd fmla="*/ 26 w 40" name="T10"/>
                  <a:gd fmla="*/ 71 h 37" name="T11"/>
                  <a:gd fmla="*/ 22 w 40" name="T12"/>
                  <a:gd fmla="*/ 62 h 37" name="T13"/>
                  <a:gd fmla="*/ 9 w 40" name="T14"/>
                  <a:gd fmla="*/ 57 h 37" name="T15"/>
                  <a:gd fmla="*/ 9 w 40" name="T16"/>
                  <a:gd fmla="*/ 39 h 37" name="T17"/>
                  <a:gd fmla="*/ 0 w 40" name="T18"/>
                  <a:gd fmla="*/ 31 h 37" name="T19"/>
                  <a:gd fmla="*/ 3 w 40" name="T20"/>
                  <a:gd fmla="*/ 26 h 37" name="T21"/>
                  <a:gd fmla="*/ 29 w 40" name="T22"/>
                  <a:gd fmla="*/ 5 h 37" name="T23"/>
                  <a:gd fmla="*/ 45 w 40" name="T24"/>
                  <a:gd fmla="*/ 5 h 37" name="T25"/>
                  <a:gd fmla="*/ 57 w 40" name="T26"/>
                  <a:gd fmla="*/ 0 h 37" name="T27"/>
                  <a:gd fmla="*/ 67 w 40" name="T28"/>
                  <a:gd fmla="*/ 3 h 37" name="T29"/>
                  <a:gd fmla="*/ 96 w 40" name="T30"/>
                  <a:gd fmla="*/ 5 h 37" name="T31"/>
                  <a:gd fmla="*/ 88 w 40" name="T32"/>
                  <a:gd fmla="*/ 45 h 37" name="T33"/>
                  <a:gd fmla="*/ 96 w 40" name="T34"/>
                  <a:gd fmla="*/ 65 h 37" name="T35"/>
                  <a:gd fmla="*/ 96 w 40" name="T36"/>
                  <a:gd fmla="*/ 85 h 37"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40" name="T57"/>
                  <a:gd fmla="*/ 0 h 37" name="T58"/>
                  <a:gd fmla="*/ 40 w 40" name="T59"/>
                  <a:gd fmla="*/ 37 h 37"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37" w="40">
                    <a:moveTo>
                      <a:pt x="40" y="36"/>
                    </a:moveTo>
                    <a:lnTo>
                      <a:pt x="30" y="37"/>
                    </a:lnTo>
                    <a:lnTo>
                      <a:pt x="25" y="35"/>
                    </a:lnTo>
                    <a:lnTo>
                      <a:pt x="22" y="29"/>
                    </a:lnTo>
                    <a:lnTo>
                      <a:pt x="17" y="29"/>
                    </a:lnTo>
                    <a:lnTo>
                      <a:pt x="11" y="30"/>
                    </a:lnTo>
                    <a:lnTo>
                      <a:pt x="9" y="26"/>
                    </a:lnTo>
                    <a:lnTo>
                      <a:pt x="4" y="24"/>
                    </a:lnTo>
                    <a:lnTo>
                      <a:pt x="4" y="16"/>
                    </a:lnTo>
                    <a:lnTo>
                      <a:pt x="0" y="13"/>
                    </a:lnTo>
                    <a:lnTo>
                      <a:pt x="1" y="11"/>
                    </a:lnTo>
                    <a:lnTo>
                      <a:pt x="12" y="2"/>
                    </a:lnTo>
                    <a:lnTo>
                      <a:pt x="19" y="2"/>
                    </a:lnTo>
                    <a:lnTo>
                      <a:pt x="24" y="0"/>
                    </a:lnTo>
                    <a:lnTo>
                      <a:pt x="28" y="1"/>
                    </a:lnTo>
                    <a:lnTo>
                      <a:pt x="40" y="2"/>
                    </a:lnTo>
                    <a:lnTo>
                      <a:pt x="37" y="19"/>
                    </a:lnTo>
                    <a:lnTo>
                      <a:pt x="40" y="27"/>
                    </a:lnTo>
                    <a:lnTo>
                      <a:pt x="40" y="3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2" name="Freeform 3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05" y="1183"/>
                <a:ext cx="8" cy="3"/>
              </a:xfrm>
              <a:custGeom>
                <a:avLst/>
                <a:gdLst>
                  <a:gd fmla="*/ 10 w 5" name="T0"/>
                  <a:gd fmla="*/ 0 h 2" name="T1"/>
                  <a:gd fmla="*/ 13 w 5" name="T2"/>
                  <a:gd fmla="*/ 4 h 2" name="T3"/>
                  <a:gd fmla="*/ 0 w 5" name="T4"/>
                  <a:gd fmla="*/ 4 h 2" name="T5"/>
                  <a:gd fmla="*/ 10 w 5" name="T6"/>
                  <a:gd fmla="*/ 0 h 2" name="T7"/>
                  <a:gd fmla="*/ 0 60000 65536" name="T8"/>
                  <a:gd fmla="*/ 0 60000 65536" name="T9"/>
                  <a:gd fmla="*/ 0 60000 65536" name="T10"/>
                  <a:gd fmla="*/ 0 60000 65536" name="T11"/>
                  <a:gd fmla="*/ 0 w 5" name="T12"/>
                  <a:gd fmla="*/ 0 h 2" name="T13"/>
                  <a:gd fmla="*/ 5 w 5" name="T14"/>
                  <a:gd fmla="*/ 2 h 2" name="T15"/>
                </a:gdLst>
                <a:ahLst/>
                <a:cxnLst>
                  <a:cxn ang="T8">
                    <a:pos x="T0" y="T1"/>
                  </a:cxn>
                  <a:cxn ang="T9">
                    <a:pos x="T2" y="T3"/>
                  </a:cxn>
                  <a:cxn ang="T10">
                    <a:pos x="T4" y="T5"/>
                  </a:cxn>
                  <a:cxn ang="T11">
                    <a:pos x="T6" y="T7"/>
                  </a:cxn>
                </a:cxnLst>
                <a:rect b="T15" l="T12" r="T14" t="T13"/>
                <a:pathLst>
                  <a:path h="2" w="5">
                    <a:moveTo>
                      <a:pt x="4" y="0"/>
                    </a:moveTo>
                    <a:lnTo>
                      <a:pt x="5" y="2"/>
                    </a:lnTo>
                    <a:lnTo>
                      <a:pt x="0" y="2"/>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3" name="Freeform 3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25" y="1183"/>
                <a:ext cx="370" cy="416"/>
              </a:xfrm>
              <a:custGeom>
                <a:avLst/>
                <a:gdLst>
                  <a:gd fmla="*/ 489 w 239" name="T0"/>
                  <a:gd fmla="*/ 51 h 268" name="T1"/>
                  <a:gd fmla="*/ 446 w 239" name="T2"/>
                  <a:gd fmla="*/ 101 h 268" name="T3"/>
                  <a:gd fmla="*/ 390 w 239" name="T4"/>
                  <a:gd fmla="*/ 99 h 268" name="T5"/>
                  <a:gd fmla="*/ 336 w 239" name="T6"/>
                  <a:gd fmla="*/ 87 h 268" name="T7"/>
                  <a:gd fmla="*/ 293 w 239" name="T8"/>
                  <a:gd fmla="*/ 109 h 268" name="T9"/>
                  <a:gd fmla="*/ 246 w 239" name="T10"/>
                  <a:gd fmla="*/ 154 h 268" name="T11"/>
                  <a:gd fmla="*/ 215 w 239" name="T12"/>
                  <a:gd fmla="*/ 202 h 268" name="T13"/>
                  <a:gd fmla="*/ 194 w 239" name="T14"/>
                  <a:gd fmla="*/ 301 h 268" name="T15"/>
                  <a:gd fmla="*/ 161 w 239" name="T16"/>
                  <a:gd fmla="*/ 349 h 268" name="T17"/>
                  <a:gd fmla="*/ 175 w 239" name="T18"/>
                  <a:gd fmla="*/ 487 h 268" name="T19"/>
                  <a:gd fmla="*/ 166 w 239" name="T20"/>
                  <a:gd fmla="*/ 529 h 268" name="T21"/>
                  <a:gd fmla="*/ 146 w 239" name="T22"/>
                  <a:gd fmla="*/ 619 h 268" name="T23"/>
                  <a:gd fmla="*/ 135 w 239" name="T24"/>
                  <a:gd fmla="*/ 563 h 268" name="T25"/>
                  <a:gd fmla="*/ 113 w 239" name="T26"/>
                  <a:gd fmla="*/ 590 h 268" name="T27"/>
                  <a:gd fmla="*/ 93 w 239" name="T28"/>
                  <a:gd fmla="*/ 601 h 268" name="T29"/>
                  <a:gd fmla="*/ 43 w 239" name="T30"/>
                  <a:gd fmla="*/ 646 h 268" name="T31"/>
                  <a:gd fmla="*/ 34 w 239" name="T32"/>
                  <a:gd fmla="*/ 621 h 268" name="T33"/>
                  <a:gd fmla="*/ 9 w 239" name="T34"/>
                  <a:gd fmla="*/ 598 h 268" name="T35"/>
                  <a:gd fmla="*/ 29 w 239" name="T36"/>
                  <a:gd fmla="*/ 568 h 268" name="T37"/>
                  <a:gd fmla="*/ 8 w 239" name="T38"/>
                  <a:gd fmla="*/ 567 h 268" name="T39"/>
                  <a:gd fmla="*/ 34 w 239" name="T40"/>
                  <a:gd fmla="*/ 528 h 268" name="T41"/>
                  <a:gd fmla="*/ 14 w 239" name="T42"/>
                  <a:gd fmla="*/ 532 h 268" name="T43"/>
                  <a:gd fmla="*/ 8 w 239" name="T44"/>
                  <a:gd fmla="*/ 509 h 268" name="T45"/>
                  <a:gd fmla="*/ 34 w 239" name="T46"/>
                  <a:gd fmla="*/ 494 h 268" name="T47"/>
                  <a:gd fmla="*/ 43 w 239" name="T48"/>
                  <a:gd fmla="*/ 484 h 268" name="T49"/>
                  <a:gd fmla="*/ 0 w 239" name="T50"/>
                  <a:gd fmla="*/ 489 h 268" name="T51"/>
                  <a:gd fmla="*/ 5 w 239" name="T52"/>
                  <a:gd fmla="*/ 445 h 268" name="T53"/>
                  <a:gd fmla="*/ 43 w 239" name="T54"/>
                  <a:gd fmla="*/ 422 h 268" name="T55"/>
                  <a:gd fmla="*/ 48 w 239" name="T56"/>
                  <a:gd fmla="*/ 405 h 268" name="T57"/>
                  <a:gd fmla="*/ 70 w 239" name="T58"/>
                  <a:gd fmla="*/ 380 h 268" name="T59"/>
                  <a:gd fmla="*/ 101 w 239" name="T60"/>
                  <a:gd fmla="*/ 362 h 268" name="T61"/>
                  <a:gd fmla="*/ 153 w 239" name="T62"/>
                  <a:gd fmla="*/ 272 h 268" name="T63"/>
                  <a:gd fmla="*/ 161 w 239" name="T64"/>
                  <a:gd fmla="*/ 258 h 268" name="T65"/>
                  <a:gd fmla="*/ 189 w 239" name="T66"/>
                  <a:gd fmla="*/ 213 h 268" name="T67"/>
                  <a:gd fmla="*/ 178 w 239" name="T68"/>
                  <a:gd fmla="*/ 188 h 268" name="T69"/>
                  <a:gd fmla="*/ 218 w 239" name="T70"/>
                  <a:gd fmla="*/ 165 h 268" name="T71"/>
                  <a:gd fmla="*/ 226 w 239" name="T72"/>
                  <a:gd fmla="*/ 152 h 268" name="T73"/>
                  <a:gd fmla="*/ 240 w 239" name="T74"/>
                  <a:gd fmla="*/ 127 h 268" name="T75"/>
                  <a:gd fmla="*/ 268 w 239" name="T76"/>
                  <a:gd fmla="*/ 118 h 268" name="T77"/>
                  <a:gd fmla="*/ 259 w 239" name="T78"/>
                  <a:gd fmla="*/ 106 h 268" name="T79"/>
                  <a:gd fmla="*/ 283 w 239" name="T80"/>
                  <a:gd fmla="*/ 84 h 268" name="T81"/>
                  <a:gd fmla="*/ 305 w 239" name="T82"/>
                  <a:gd fmla="*/ 75 h 268" name="T83"/>
                  <a:gd fmla="*/ 314 w 239" name="T84"/>
                  <a:gd fmla="*/ 62 h 268" name="T85"/>
                  <a:gd fmla="*/ 333 w 239" name="T86"/>
                  <a:gd fmla="*/ 53 h 268" name="T87"/>
                  <a:gd fmla="*/ 336 w 239" name="T88"/>
                  <a:gd fmla="*/ 78 h 268" name="T89"/>
                  <a:gd fmla="*/ 355 w 239" name="T90"/>
                  <a:gd fmla="*/ 56 h 268" name="T91"/>
                  <a:gd fmla="*/ 379 w 239" name="T92"/>
                  <a:gd fmla="*/ 53 h 268" name="T93"/>
                  <a:gd fmla="*/ 384 w 239" name="T94"/>
                  <a:gd fmla="*/ 39 h 268" name="T95"/>
                  <a:gd fmla="*/ 410 w 239" name="T96"/>
                  <a:gd fmla="*/ 40 h 268" name="T97"/>
                  <a:gd fmla="*/ 441 w 239" name="T98"/>
                  <a:gd fmla="*/ 19 h 268" name="T99"/>
                  <a:gd fmla="*/ 460 w 239" name="T100"/>
                  <a:gd fmla="*/ 9 h 268" name="T101"/>
                  <a:gd fmla="*/ 443 w 239" name="T102"/>
                  <a:gd fmla="*/ 45 h 268" name="T103"/>
                  <a:gd fmla="*/ 485 w 239" name="T104"/>
                  <a:gd fmla="*/ 12 h 268" name="T105"/>
                  <a:gd fmla="*/ 489 w 239" name="T106"/>
                  <a:gd fmla="*/ 0 h 268" name="T107"/>
                  <a:gd fmla="*/ 517 w 239" name="T108"/>
                  <a:gd fmla="*/ 22 h 268" name="T109"/>
                  <a:gd fmla="*/ 551 w 239" name="T110"/>
                  <a:gd fmla="*/ 45 h 268" name="T111"/>
                  <a:gd fmla="*/ 543 w 239" name="T112"/>
                  <a:gd fmla="*/ 61 h 268" name="T113"/>
                  <a:gd fmla="*/ 542 w 239" name="T114"/>
                  <a:gd fmla="*/ 73 h 268"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w 239" name="T174"/>
                  <a:gd fmla="*/ 0 h 268" name="T175"/>
                  <a:gd fmla="*/ 239 w 239" name="T176"/>
                  <a:gd fmla="*/ 268 h 268" name="T17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b="T177" l="T174" r="T176" t="T175"/>
                <a:pathLst>
                  <a:path h="268" w="239">
                    <a:moveTo>
                      <a:pt x="221" y="35"/>
                    </a:moveTo>
                    <a:lnTo>
                      <a:pt x="221" y="25"/>
                    </a:lnTo>
                    <a:lnTo>
                      <a:pt x="212" y="20"/>
                    </a:lnTo>
                    <a:lnTo>
                      <a:pt x="204" y="21"/>
                    </a:lnTo>
                    <a:lnTo>
                      <a:pt x="196" y="25"/>
                    </a:lnTo>
                    <a:lnTo>
                      <a:pt x="195" y="37"/>
                    </a:lnTo>
                    <a:lnTo>
                      <a:pt x="188" y="42"/>
                    </a:lnTo>
                    <a:lnTo>
                      <a:pt x="186" y="42"/>
                    </a:lnTo>
                    <a:lnTo>
                      <a:pt x="182" y="40"/>
                    </a:lnTo>
                    <a:lnTo>
                      <a:pt x="177" y="40"/>
                    </a:lnTo>
                    <a:lnTo>
                      <a:pt x="170" y="43"/>
                    </a:lnTo>
                    <a:lnTo>
                      <a:pt x="163" y="41"/>
                    </a:lnTo>
                    <a:lnTo>
                      <a:pt x="155" y="33"/>
                    </a:lnTo>
                    <a:lnTo>
                      <a:pt x="149" y="33"/>
                    </a:lnTo>
                    <a:lnTo>
                      <a:pt x="145" y="36"/>
                    </a:lnTo>
                    <a:lnTo>
                      <a:pt x="140" y="36"/>
                    </a:lnTo>
                    <a:lnTo>
                      <a:pt x="138" y="44"/>
                    </a:lnTo>
                    <a:lnTo>
                      <a:pt x="133" y="46"/>
                    </a:lnTo>
                    <a:lnTo>
                      <a:pt x="128" y="44"/>
                    </a:lnTo>
                    <a:lnTo>
                      <a:pt x="122" y="45"/>
                    </a:lnTo>
                    <a:lnTo>
                      <a:pt x="120" y="51"/>
                    </a:lnTo>
                    <a:lnTo>
                      <a:pt x="113" y="53"/>
                    </a:lnTo>
                    <a:lnTo>
                      <a:pt x="110" y="58"/>
                    </a:lnTo>
                    <a:lnTo>
                      <a:pt x="103" y="64"/>
                    </a:lnTo>
                    <a:lnTo>
                      <a:pt x="106" y="66"/>
                    </a:lnTo>
                    <a:lnTo>
                      <a:pt x="105" y="71"/>
                    </a:lnTo>
                    <a:lnTo>
                      <a:pt x="95" y="82"/>
                    </a:lnTo>
                    <a:lnTo>
                      <a:pt x="90" y="84"/>
                    </a:lnTo>
                    <a:lnTo>
                      <a:pt x="86" y="90"/>
                    </a:lnTo>
                    <a:lnTo>
                      <a:pt x="89" y="96"/>
                    </a:lnTo>
                    <a:lnTo>
                      <a:pt x="87" y="115"/>
                    </a:lnTo>
                    <a:lnTo>
                      <a:pt x="81" y="125"/>
                    </a:lnTo>
                    <a:lnTo>
                      <a:pt x="86" y="134"/>
                    </a:lnTo>
                    <a:lnTo>
                      <a:pt x="81" y="141"/>
                    </a:lnTo>
                    <a:lnTo>
                      <a:pt x="72" y="138"/>
                    </a:lnTo>
                    <a:lnTo>
                      <a:pt x="67" y="145"/>
                    </a:lnTo>
                    <a:lnTo>
                      <a:pt x="67" y="162"/>
                    </a:lnTo>
                    <a:lnTo>
                      <a:pt x="69" y="187"/>
                    </a:lnTo>
                    <a:lnTo>
                      <a:pt x="73" y="193"/>
                    </a:lnTo>
                    <a:lnTo>
                      <a:pt x="73" y="202"/>
                    </a:lnTo>
                    <a:lnTo>
                      <a:pt x="67" y="204"/>
                    </a:lnTo>
                    <a:lnTo>
                      <a:pt x="67" y="207"/>
                    </a:lnTo>
                    <a:lnTo>
                      <a:pt x="71" y="213"/>
                    </a:lnTo>
                    <a:lnTo>
                      <a:pt x="69" y="220"/>
                    </a:lnTo>
                    <a:lnTo>
                      <a:pt x="66" y="224"/>
                    </a:lnTo>
                    <a:lnTo>
                      <a:pt x="64" y="243"/>
                    </a:lnTo>
                    <a:lnTo>
                      <a:pt x="63" y="248"/>
                    </a:lnTo>
                    <a:lnTo>
                      <a:pt x="61" y="257"/>
                    </a:lnTo>
                    <a:lnTo>
                      <a:pt x="59" y="251"/>
                    </a:lnTo>
                    <a:lnTo>
                      <a:pt x="59" y="245"/>
                    </a:lnTo>
                    <a:lnTo>
                      <a:pt x="54" y="240"/>
                    </a:lnTo>
                    <a:lnTo>
                      <a:pt x="56" y="234"/>
                    </a:lnTo>
                    <a:lnTo>
                      <a:pt x="53" y="233"/>
                    </a:lnTo>
                    <a:lnTo>
                      <a:pt x="51" y="235"/>
                    </a:lnTo>
                    <a:lnTo>
                      <a:pt x="51" y="241"/>
                    </a:lnTo>
                    <a:lnTo>
                      <a:pt x="47" y="245"/>
                    </a:lnTo>
                    <a:lnTo>
                      <a:pt x="42" y="245"/>
                    </a:lnTo>
                    <a:lnTo>
                      <a:pt x="43" y="243"/>
                    </a:lnTo>
                    <a:lnTo>
                      <a:pt x="39" y="246"/>
                    </a:lnTo>
                    <a:lnTo>
                      <a:pt x="39" y="249"/>
                    </a:lnTo>
                    <a:lnTo>
                      <a:pt x="33" y="258"/>
                    </a:lnTo>
                    <a:lnTo>
                      <a:pt x="29" y="261"/>
                    </a:lnTo>
                    <a:lnTo>
                      <a:pt x="24" y="265"/>
                    </a:lnTo>
                    <a:lnTo>
                      <a:pt x="18" y="268"/>
                    </a:lnTo>
                    <a:lnTo>
                      <a:pt x="15" y="262"/>
                    </a:lnTo>
                    <a:lnTo>
                      <a:pt x="18" y="257"/>
                    </a:lnTo>
                    <a:lnTo>
                      <a:pt x="15" y="256"/>
                    </a:lnTo>
                    <a:lnTo>
                      <a:pt x="14" y="258"/>
                    </a:lnTo>
                    <a:lnTo>
                      <a:pt x="9" y="258"/>
                    </a:lnTo>
                    <a:lnTo>
                      <a:pt x="9" y="253"/>
                    </a:lnTo>
                    <a:lnTo>
                      <a:pt x="7" y="253"/>
                    </a:lnTo>
                    <a:lnTo>
                      <a:pt x="4" y="248"/>
                    </a:lnTo>
                    <a:lnTo>
                      <a:pt x="5" y="245"/>
                    </a:lnTo>
                    <a:lnTo>
                      <a:pt x="9" y="244"/>
                    </a:lnTo>
                    <a:lnTo>
                      <a:pt x="9" y="240"/>
                    </a:lnTo>
                    <a:lnTo>
                      <a:pt x="12" y="236"/>
                    </a:lnTo>
                    <a:lnTo>
                      <a:pt x="9" y="235"/>
                    </a:lnTo>
                    <a:lnTo>
                      <a:pt x="7" y="238"/>
                    </a:lnTo>
                    <a:lnTo>
                      <a:pt x="3" y="239"/>
                    </a:lnTo>
                    <a:lnTo>
                      <a:pt x="3" y="235"/>
                    </a:lnTo>
                    <a:lnTo>
                      <a:pt x="4" y="231"/>
                    </a:lnTo>
                    <a:lnTo>
                      <a:pt x="8" y="229"/>
                    </a:lnTo>
                    <a:lnTo>
                      <a:pt x="10" y="225"/>
                    </a:lnTo>
                    <a:lnTo>
                      <a:pt x="14" y="219"/>
                    </a:lnTo>
                    <a:lnTo>
                      <a:pt x="15" y="215"/>
                    </a:lnTo>
                    <a:lnTo>
                      <a:pt x="13" y="216"/>
                    </a:lnTo>
                    <a:lnTo>
                      <a:pt x="9" y="221"/>
                    </a:lnTo>
                    <a:lnTo>
                      <a:pt x="6" y="221"/>
                    </a:lnTo>
                    <a:lnTo>
                      <a:pt x="3" y="219"/>
                    </a:lnTo>
                    <a:lnTo>
                      <a:pt x="6" y="215"/>
                    </a:lnTo>
                    <a:lnTo>
                      <a:pt x="5" y="213"/>
                    </a:lnTo>
                    <a:lnTo>
                      <a:pt x="3" y="211"/>
                    </a:lnTo>
                    <a:lnTo>
                      <a:pt x="2" y="207"/>
                    </a:lnTo>
                    <a:lnTo>
                      <a:pt x="8" y="206"/>
                    </a:lnTo>
                    <a:lnTo>
                      <a:pt x="11" y="206"/>
                    </a:lnTo>
                    <a:lnTo>
                      <a:pt x="14" y="205"/>
                    </a:lnTo>
                    <a:lnTo>
                      <a:pt x="17" y="204"/>
                    </a:lnTo>
                    <a:lnTo>
                      <a:pt x="21" y="203"/>
                    </a:lnTo>
                    <a:lnTo>
                      <a:pt x="22" y="200"/>
                    </a:lnTo>
                    <a:lnTo>
                      <a:pt x="18" y="201"/>
                    </a:lnTo>
                    <a:lnTo>
                      <a:pt x="15" y="202"/>
                    </a:lnTo>
                    <a:lnTo>
                      <a:pt x="7" y="202"/>
                    </a:lnTo>
                    <a:lnTo>
                      <a:pt x="5" y="204"/>
                    </a:lnTo>
                    <a:lnTo>
                      <a:pt x="0" y="203"/>
                    </a:lnTo>
                    <a:lnTo>
                      <a:pt x="1" y="196"/>
                    </a:lnTo>
                    <a:lnTo>
                      <a:pt x="0" y="190"/>
                    </a:lnTo>
                    <a:lnTo>
                      <a:pt x="2" y="188"/>
                    </a:lnTo>
                    <a:lnTo>
                      <a:pt x="2" y="185"/>
                    </a:lnTo>
                    <a:lnTo>
                      <a:pt x="4" y="182"/>
                    </a:lnTo>
                    <a:lnTo>
                      <a:pt x="7" y="181"/>
                    </a:lnTo>
                    <a:lnTo>
                      <a:pt x="10" y="175"/>
                    </a:lnTo>
                    <a:lnTo>
                      <a:pt x="18" y="175"/>
                    </a:lnTo>
                    <a:lnTo>
                      <a:pt x="18" y="173"/>
                    </a:lnTo>
                    <a:lnTo>
                      <a:pt x="15" y="172"/>
                    </a:lnTo>
                    <a:lnTo>
                      <a:pt x="16" y="169"/>
                    </a:lnTo>
                    <a:lnTo>
                      <a:pt x="20" y="168"/>
                    </a:lnTo>
                    <a:lnTo>
                      <a:pt x="20" y="164"/>
                    </a:lnTo>
                    <a:lnTo>
                      <a:pt x="24" y="161"/>
                    </a:lnTo>
                    <a:lnTo>
                      <a:pt x="28" y="161"/>
                    </a:lnTo>
                    <a:lnTo>
                      <a:pt x="29" y="158"/>
                    </a:lnTo>
                    <a:lnTo>
                      <a:pt x="35" y="154"/>
                    </a:lnTo>
                    <a:lnTo>
                      <a:pt x="38" y="155"/>
                    </a:lnTo>
                    <a:lnTo>
                      <a:pt x="39" y="152"/>
                    </a:lnTo>
                    <a:lnTo>
                      <a:pt x="42" y="150"/>
                    </a:lnTo>
                    <a:lnTo>
                      <a:pt x="43" y="142"/>
                    </a:lnTo>
                    <a:lnTo>
                      <a:pt x="56" y="128"/>
                    </a:lnTo>
                    <a:lnTo>
                      <a:pt x="56" y="124"/>
                    </a:lnTo>
                    <a:lnTo>
                      <a:pt x="64" y="113"/>
                    </a:lnTo>
                    <a:lnTo>
                      <a:pt x="68" y="112"/>
                    </a:lnTo>
                    <a:lnTo>
                      <a:pt x="71" y="108"/>
                    </a:lnTo>
                    <a:lnTo>
                      <a:pt x="67" y="109"/>
                    </a:lnTo>
                    <a:lnTo>
                      <a:pt x="67" y="107"/>
                    </a:lnTo>
                    <a:lnTo>
                      <a:pt x="70" y="103"/>
                    </a:lnTo>
                    <a:lnTo>
                      <a:pt x="72" y="95"/>
                    </a:lnTo>
                    <a:lnTo>
                      <a:pt x="73" y="88"/>
                    </a:lnTo>
                    <a:lnTo>
                      <a:pt x="79" y="88"/>
                    </a:lnTo>
                    <a:lnTo>
                      <a:pt x="82" y="84"/>
                    </a:lnTo>
                    <a:lnTo>
                      <a:pt x="79" y="82"/>
                    </a:lnTo>
                    <a:lnTo>
                      <a:pt x="74" y="84"/>
                    </a:lnTo>
                    <a:lnTo>
                      <a:pt x="74" y="78"/>
                    </a:lnTo>
                    <a:lnTo>
                      <a:pt x="77" y="77"/>
                    </a:lnTo>
                    <a:lnTo>
                      <a:pt x="83" y="71"/>
                    </a:lnTo>
                    <a:lnTo>
                      <a:pt x="87" y="68"/>
                    </a:lnTo>
                    <a:lnTo>
                      <a:pt x="91" y="68"/>
                    </a:lnTo>
                    <a:lnTo>
                      <a:pt x="94" y="66"/>
                    </a:lnTo>
                    <a:lnTo>
                      <a:pt x="90" y="65"/>
                    </a:lnTo>
                    <a:lnTo>
                      <a:pt x="90" y="64"/>
                    </a:lnTo>
                    <a:lnTo>
                      <a:pt x="94" y="63"/>
                    </a:lnTo>
                    <a:lnTo>
                      <a:pt x="98" y="63"/>
                    </a:lnTo>
                    <a:lnTo>
                      <a:pt x="99" y="60"/>
                    </a:lnTo>
                    <a:lnTo>
                      <a:pt x="92" y="60"/>
                    </a:lnTo>
                    <a:lnTo>
                      <a:pt x="100" y="53"/>
                    </a:lnTo>
                    <a:lnTo>
                      <a:pt x="103" y="55"/>
                    </a:lnTo>
                    <a:lnTo>
                      <a:pt x="106" y="54"/>
                    </a:lnTo>
                    <a:lnTo>
                      <a:pt x="105" y="49"/>
                    </a:lnTo>
                    <a:lnTo>
                      <a:pt x="112" y="49"/>
                    </a:lnTo>
                    <a:lnTo>
                      <a:pt x="113" y="47"/>
                    </a:lnTo>
                    <a:lnTo>
                      <a:pt x="109" y="47"/>
                    </a:lnTo>
                    <a:lnTo>
                      <a:pt x="104" y="48"/>
                    </a:lnTo>
                    <a:lnTo>
                      <a:pt x="108" y="44"/>
                    </a:lnTo>
                    <a:lnTo>
                      <a:pt x="113" y="44"/>
                    </a:lnTo>
                    <a:lnTo>
                      <a:pt x="116" y="41"/>
                    </a:lnTo>
                    <a:lnTo>
                      <a:pt x="116" y="39"/>
                    </a:lnTo>
                    <a:lnTo>
                      <a:pt x="118" y="35"/>
                    </a:lnTo>
                    <a:lnTo>
                      <a:pt x="123" y="34"/>
                    </a:lnTo>
                    <a:lnTo>
                      <a:pt x="124" y="36"/>
                    </a:lnTo>
                    <a:lnTo>
                      <a:pt x="127" y="34"/>
                    </a:lnTo>
                    <a:lnTo>
                      <a:pt x="127" y="31"/>
                    </a:lnTo>
                    <a:lnTo>
                      <a:pt x="131" y="32"/>
                    </a:lnTo>
                    <a:lnTo>
                      <a:pt x="133" y="32"/>
                    </a:lnTo>
                    <a:lnTo>
                      <a:pt x="129" y="29"/>
                    </a:lnTo>
                    <a:lnTo>
                      <a:pt x="131" y="26"/>
                    </a:lnTo>
                    <a:lnTo>
                      <a:pt x="134" y="26"/>
                    </a:lnTo>
                    <a:lnTo>
                      <a:pt x="135" y="29"/>
                    </a:lnTo>
                    <a:lnTo>
                      <a:pt x="137" y="24"/>
                    </a:lnTo>
                    <a:lnTo>
                      <a:pt x="139" y="22"/>
                    </a:lnTo>
                    <a:lnTo>
                      <a:pt x="142" y="23"/>
                    </a:lnTo>
                    <a:lnTo>
                      <a:pt x="140" y="26"/>
                    </a:lnTo>
                    <a:lnTo>
                      <a:pt x="139" y="30"/>
                    </a:lnTo>
                    <a:lnTo>
                      <a:pt x="140" y="32"/>
                    </a:lnTo>
                    <a:lnTo>
                      <a:pt x="143" y="32"/>
                    </a:lnTo>
                    <a:lnTo>
                      <a:pt x="145" y="29"/>
                    </a:lnTo>
                    <a:lnTo>
                      <a:pt x="145" y="25"/>
                    </a:lnTo>
                    <a:lnTo>
                      <a:pt x="148" y="23"/>
                    </a:lnTo>
                    <a:lnTo>
                      <a:pt x="153" y="22"/>
                    </a:lnTo>
                    <a:lnTo>
                      <a:pt x="154" y="24"/>
                    </a:lnTo>
                    <a:lnTo>
                      <a:pt x="157" y="24"/>
                    </a:lnTo>
                    <a:lnTo>
                      <a:pt x="158" y="22"/>
                    </a:lnTo>
                    <a:lnTo>
                      <a:pt x="150" y="18"/>
                    </a:lnTo>
                    <a:lnTo>
                      <a:pt x="151" y="16"/>
                    </a:lnTo>
                    <a:lnTo>
                      <a:pt x="155" y="15"/>
                    </a:lnTo>
                    <a:lnTo>
                      <a:pt x="160" y="16"/>
                    </a:lnTo>
                    <a:lnTo>
                      <a:pt x="164" y="20"/>
                    </a:lnTo>
                    <a:lnTo>
                      <a:pt x="166" y="22"/>
                    </a:lnTo>
                    <a:lnTo>
                      <a:pt x="172" y="21"/>
                    </a:lnTo>
                    <a:lnTo>
                      <a:pt x="171" y="17"/>
                    </a:lnTo>
                    <a:lnTo>
                      <a:pt x="174" y="13"/>
                    </a:lnTo>
                    <a:lnTo>
                      <a:pt x="179" y="12"/>
                    </a:lnTo>
                    <a:lnTo>
                      <a:pt x="181" y="10"/>
                    </a:lnTo>
                    <a:lnTo>
                      <a:pt x="184" y="8"/>
                    </a:lnTo>
                    <a:lnTo>
                      <a:pt x="181" y="6"/>
                    </a:lnTo>
                    <a:lnTo>
                      <a:pt x="182" y="3"/>
                    </a:lnTo>
                    <a:lnTo>
                      <a:pt x="185" y="3"/>
                    </a:lnTo>
                    <a:lnTo>
                      <a:pt x="192" y="4"/>
                    </a:lnTo>
                    <a:lnTo>
                      <a:pt x="194" y="6"/>
                    </a:lnTo>
                    <a:lnTo>
                      <a:pt x="190" y="8"/>
                    </a:lnTo>
                    <a:lnTo>
                      <a:pt x="186" y="12"/>
                    </a:lnTo>
                    <a:lnTo>
                      <a:pt x="185" y="19"/>
                    </a:lnTo>
                    <a:lnTo>
                      <a:pt x="192" y="15"/>
                    </a:lnTo>
                    <a:lnTo>
                      <a:pt x="194" y="10"/>
                    </a:lnTo>
                    <a:lnTo>
                      <a:pt x="198" y="5"/>
                    </a:lnTo>
                    <a:lnTo>
                      <a:pt x="202" y="5"/>
                    </a:lnTo>
                    <a:lnTo>
                      <a:pt x="200" y="7"/>
                    </a:lnTo>
                    <a:lnTo>
                      <a:pt x="202" y="9"/>
                    </a:lnTo>
                    <a:lnTo>
                      <a:pt x="205" y="4"/>
                    </a:lnTo>
                    <a:lnTo>
                      <a:pt x="204" y="0"/>
                    </a:lnTo>
                    <a:lnTo>
                      <a:pt x="213" y="1"/>
                    </a:lnTo>
                    <a:lnTo>
                      <a:pt x="217" y="4"/>
                    </a:lnTo>
                    <a:lnTo>
                      <a:pt x="213" y="7"/>
                    </a:lnTo>
                    <a:lnTo>
                      <a:pt x="216" y="9"/>
                    </a:lnTo>
                    <a:lnTo>
                      <a:pt x="219" y="6"/>
                    </a:lnTo>
                    <a:lnTo>
                      <a:pt x="223" y="5"/>
                    </a:lnTo>
                    <a:lnTo>
                      <a:pt x="236" y="13"/>
                    </a:lnTo>
                    <a:lnTo>
                      <a:pt x="230" y="19"/>
                    </a:lnTo>
                    <a:lnTo>
                      <a:pt x="220" y="17"/>
                    </a:lnTo>
                    <a:lnTo>
                      <a:pt x="219" y="19"/>
                    </a:lnTo>
                    <a:lnTo>
                      <a:pt x="227" y="23"/>
                    </a:lnTo>
                    <a:lnTo>
                      <a:pt x="227" y="25"/>
                    </a:lnTo>
                    <a:lnTo>
                      <a:pt x="230" y="26"/>
                    </a:lnTo>
                    <a:lnTo>
                      <a:pt x="235" y="23"/>
                    </a:lnTo>
                    <a:lnTo>
                      <a:pt x="239" y="25"/>
                    </a:lnTo>
                    <a:lnTo>
                      <a:pt x="226" y="30"/>
                    </a:lnTo>
                    <a:lnTo>
                      <a:pt x="226" y="32"/>
                    </a:lnTo>
                    <a:lnTo>
                      <a:pt x="221" y="3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4" name="Freeform 3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55" y="1638"/>
                <a:ext cx="79" cy="66"/>
              </a:xfrm>
              <a:custGeom>
                <a:avLst/>
                <a:gdLst>
                  <a:gd fmla="*/ 5 w 51" name="T0"/>
                  <a:gd fmla="*/ 54 h 43" name="T1"/>
                  <a:gd fmla="*/ 0 w 51" name="T2"/>
                  <a:gd fmla="*/ 14 h 43" name="T3"/>
                  <a:gd fmla="*/ 9 w 51" name="T4"/>
                  <a:gd fmla="*/ 0 h 43" name="T5"/>
                  <a:gd fmla="*/ 60 w 51" name="T6"/>
                  <a:gd fmla="*/ 0 h 43" name="T7"/>
                  <a:gd fmla="*/ 101 w 51" name="T8"/>
                  <a:gd fmla="*/ 9 h 43" name="T9"/>
                  <a:gd fmla="*/ 122 w 51" name="T10"/>
                  <a:gd fmla="*/ 38 h 43" name="T11"/>
                  <a:gd fmla="*/ 108 w 51" name="T12"/>
                  <a:gd fmla="*/ 58 h 43" name="T13"/>
                  <a:gd fmla="*/ 99 w 51" name="T14"/>
                  <a:gd fmla="*/ 78 h 43" name="T15"/>
                  <a:gd fmla="*/ 79 w 51" name="T16"/>
                  <a:gd fmla="*/ 84 h 43" name="T17"/>
                  <a:gd fmla="*/ 79 w 51" name="T18"/>
                  <a:gd fmla="*/ 94 h 43" name="T19"/>
                  <a:gd fmla="*/ 71 w 51" name="T20"/>
                  <a:gd fmla="*/ 101 h 43" name="T21"/>
                  <a:gd fmla="*/ 53 w 51" name="T22"/>
                  <a:gd fmla="*/ 94 h 43" name="T23"/>
                  <a:gd fmla="*/ 48 w 51" name="T24"/>
                  <a:gd fmla="*/ 84 h 43" name="T25"/>
                  <a:gd fmla="*/ 40 w 51" name="T26"/>
                  <a:gd fmla="*/ 87 h 43" name="T27"/>
                  <a:gd fmla="*/ 31 w 51" name="T28"/>
                  <a:gd fmla="*/ 66 h 43" name="T29"/>
                  <a:gd fmla="*/ 22 w 51" name="T30"/>
                  <a:gd fmla="*/ 61 h 43" name="T31"/>
                  <a:gd fmla="*/ 5 w 51" name="T32"/>
                  <a:gd fmla="*/ 54 h 43"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51" name="T51"/>
                  <a:gd fmla="*/ 0 h 43" name="T52"/>
                  <a:gd fmla="*/ 51 w 51" name="T53"/>
                  <a:gd fmla="*/ 43 h 43"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43" w="51">
                    <a:moveTo>
                      <a:pt x="2" y="23"/>
                    </a:moveTo>
                    <a:lnTo>
                      <a:pt x="0" y="6"/>
                    </a:lnTo>
                    <a:lnTo>
                      <a:pt x="4" y="0"/>
                    </a:lnTo>
                    <a:lnTo>
                      <a:pt x="25" y="0"/>
                    </a:lnTo>
                    <a:lnTo>
                      <a:pt x="42" y="4"/>
                    </a:lnTo>
                    <a:lnTo>
                      <a:pt x="51" y="16"/>
                    </a:lnTo>
                    <a:lnTo>
                      <a:pt x="45" y="25"/>
                    </a:lnTo>
                    <a:lnTo>
                      <a:pt x="41" y="33"/>
                    </a:lnTo>
                    <a:lnTo>
                      <a:pt x="33" y="36"/>
                    </a:lnTo>
                    <a:lnTo>
                      <a:pt x="33" y="40"/>
                    </a:lnTo>
                    <a:lnTo>
                      <a:pt x="30" y="43"/>
                    </a:lnTo>
                    <a:lnTo>
                      <a:pt x="22" y="40"/>
                    </a:lnTo>
                    <a:lnTo>
                      <a:pt x="20" y="36"/>
                    </a:lnTo>
                    <a:lnTo>
                      <a:pt x="17" y="37"/>
                    </a:lnTo>
                    <a:lnTo>
                      <a:pt x="13" y="28"/>
                    </a:lnTo>
                    <a:lnTo>
                      <a:pt x="9" y="26"/>
                    </a:lnTo>
                    <a:lnTo>
                      <a:pt x="2" y="2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5" name="Freeform 3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86" y="1647"/>
                <a:ext cx="131" cy="124"/>
              </a:xfrm>
              <a:custGeom>
                <a:avLst/>
                <a:gdLst>
                  <a:gd fmla="*/ 187 w 84" name="T0"/>
                  <a:gd fmla="*/ 161 h 80" name="T1"/>
                  <a:gd fmla="*/ 165 w 84" name="T2"/>
                  <a:gd fmla="*/ 169 h 80" name="T3"/>
                  <a:gd fmla="*/ 161 w 84" name="T4"/>
                  <a:gd fmla="*/ 183 h 80" name="T5"/>
                  <a:gd fmla="*/ 148 w 84" name="T6"/>
                  <a:gd fmla="*/ 188 h 80" name="T7"/>
                  <a:gd fmla="*/ 112 w 84" name="T8"/>
                  <a:gd fmla="*/ 174 h 80" name="T9"/>
                  <a:gd fmla="*/ 103 w 84" name="T10"/>
                  <a:gd fmla="*/ 178 h 80" name="T11"/>
                  <a:gd fmla="*/ 87 w 84" name="T12"/>
                  <a:gd fmla="*/ 174 h 80" name="T13"/>
                  <a:gd fmla="*/ 75 w 84" name="T14"/>
                  <a:gd fmla="*/ 174 h 80" name="T15"/>
                  <a:gd fmla="*/ 61 w 84" name="T16"/>
                  <a:gd fmla="*/ 166 h 80" name="T17"/>
                  <a:gd fmla="*/ 44 w 84" name="T18"/>
                  <a:gd fmla="*/ 169 h 80" name="T19"/>
                  <a:gd fmla="*/ 22 w 84" name="T20"/>
                  <a:gd fmla="*/ 192 h 80" name="T21"/>
                  <a:gd fmla="*/ 19 w 84" name="T22"/>
                  <a:gd fmla="*/ 170 h 80" name="T23"/>
                  <a:gd fmla="*/ 0 w 84" name="T24"/>
                  <a:gd fmla="*/ 152 h 80" name="T25"/>
                  <a:gd fmla="*/ 19 w 84" name="T26"/>
                  <a:gd fmla="*/ 132 h 80" name="T27"/>
                  <a:gd fmla="*/ 5 w 84" name="T28"/>
                  <a:gd fmla="*/ 109 h 80" name="T29"/>
                  <a:gd fmla="*/ 5 w 84" name="T30"/>
                  <a:gd fmla="*/ 82 h 80" name="T31"/>
                  <a:gd fmla="*/ 25 w 84" name="T32"/>
                  <a:gd fmla="*/ 88 h 80" name="T33"/>
                  <a:gd fmla="*/ 31 w 84" name="T34"/>
                  <a:gd fmla="*/ 82 h 80" name="T35"/>
                  <a:gd fmla="*/ 31 w 84" name="T36"/>
                  <a:gd fmla="*/ 71 h 80" name="T37"/>
                  <a:gd fmla="*/ 51 w 84" name="T38"/>
                  <a:gd fmla="*/ 65 h 80" name="T39"/>
                  <a:gd fmla="*/ 61 w 84" name="T40"/>
                  <a:gd fmla="*/ 45 h 80" name="T41"/>
                  <a:gd fmla="*/ 75 w 84" name="T42"/>
                  <a:gd fmla="*/ 25 h 80" name="T43"/>
                  <a:gd fmla="*/ 86 w 84" name="T44"/>
                  <a:gd fmla="*/ 25 h 80" name="T45"/>
                  <a:gd fmla="*/ 104 w 84" name="T46"/>
                  <a:gd fmla="*/ 0 h 80" name="T47"/>
                  <a:gd fmla="*/ 119 w 84" name="T48"/>
                  <a:gd fmla="*/ 0 h 80" name="T49"/>
                  <a:gd fmla="*/ 131 w 84" name="T50"/>
                  <a:gd fmla="*/ 12 h 80" name="T51"/>
                  <a:gd fmla="*/ 143 w 84" name="T52"/>
                  <a:gd fmla="*/ 9 h 80" name="T53"/>
                  <a:gd fmla="*/ 158 w 84" name="T54"/>
                  <a:gd fmla="*/ 12 h 80" name="T55"/>
                  <a:gd fmla="*/ 168 w 84" name="T56"/>
                  <a:gd fmla="*/ 25 h 80" name="T57"/>
                  <a:gd fmla="*/ 170 w 84" name="T58"/>
                  <a:gd fmla="*/ 62 h 80" name="T59"/>
                  <a:gd fmla="*/ 179 w 84" name="T60"/>
                  <a:gd fmla="*/ 84 h 80" name="T61"/>
                  <a:gd fmla="*/ 204 w 84" name="T62"/>
                  <a:gd fmla="*/ 109 h 80" name="T63"/>
                  <a:gd fmla="*/ 200 w 84" name="T64"/>
                  <a:gd fmla="*/ 126 h 80" name="T65"/>
                  <a:gd fmla="*/ 190 w 84" name="T66"/>
                  <a:gd fmla="*/ 126 h 80" name="T67"/>
                  <a:gd fmla="*/ 179 w 84" name="T68"/>
                  <a:gd fmla="*/ 119 h 80" name="T69"/>
                  <a:gd fmla="*/ 170 w 84" name="T70"/>
                  <a:gd fmla="*/ 119 h 80" name="T71"/>
                  <a:gd fmla="*/ 173 w 84" name="T72"/>
                  <a:gd fmla="*/ 135 h 80" name="T73"/>
                  <a:gd fmla="*/ 182 w 84" name="T74"/>
                  <a:gd fmla="*/ 144 h 80" name="T75"/>
                  <a:gd fmla="*/ 187 w 84" name="T76"/>
                  <a:gd fmla="*/ 161 h 80"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84" name="T117"/>
                  <a:gd fmla="*/ 0 h 80" name="T118"/>
                  <a:gd fmla="*/ 84 w 84" name="T119"/>
                  <a:gd fmla="*/ 80 h 80"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80" w="84">
                    <a:moveTo>
                      <a:pt x="77" y="67"/>
                    </a:moveTo>
                    <a:lnTo>
                      <a:pt x="68" y="70"/>
                    </a:lnTo>
                    <a:lnTo>
                      <a:pt x="66" y="76"/>
                    </a:lnTo>
                    <a:lnTo>
                      <a:pt x="61" y="78"/>
                    </a:lnTo>
                    <a:lnTo>
                      <a:pt x="46" y="72"/>
                    </a:lnTo>
                    <a:lnTo>
                      <a:pt x="42" y="74"/>
                    </a:lnTo>
                    <a:lnTo>
                      <a:pt x="36" y="72"/>
                    </a:lnTo>
                    <a:lnTo>
                      <a:pt x="31" y="72"/>
                    </a:lnTo>
                    <a:lnTo>
                      <a:pt x="25" y="69"/>
                    </a:lnTo>
                    <a:lnTo>
                      <a:pt x="18" y="70"/>
                    </a:lnTo>
                    <a:lnTo>
                      <a:pt x="9" y="80"/>
                    </a:lnTo>
                    <a:lnTo>
                      <a:pt x="8" y="71"/>
                    </a:lnTo>
                    <a:lnTo>
                      <a:pt x="0" y="63"/>
                    </a:lnTo>
                    <a:lnTo>
                      <a:pt x="8" y="55"/>
                    </a:lnTo>
                    <a:lnTo>
                      <a:pt x="2" y="45"/>
                    </a:lnTo>
                    <a:lnTo>
                      <a:pt x="2" y="34"/>
                    </a:lnTo>
                    <a:lnTo>
                      <a:pt x="10" y="37"/>
                    </a:lnTo>
                    <a:lnTo>
                      <a:pt x="13" y="34"/>
                    </a:lnTo>
                    <a:lnTo>
                      <a:pt x="13" y="30"/>
                    </a:lnTo>
                    <a:lnTo>
                      <a:pt x="21" y="27"/>
                    </a:lnTo>
                    <a:lnTo>
                      <a:pt x="25" y="19"/>
                    </a:lnTo>
                    <a:lnTo>
                      <a:pt x="31" y="10"/>
                    </a:lnTo>
                    <a:lnTo>
                      <a:pt x="35" y="10"/>
                    </a:lnTo>
                    <a:lnTo>
                      <a:pt x="43" y="0"/>
                    </a:lnTo>
                    <a:lnTo>
                      <a:pt x="49" y="0"/>
                    </a:lnTo>
                    <a:lnTo>
                      <a:pt x="54" y="5"/>
                    </a:lnTo>
                    <a:lnTo>
                      <a:pt x="59" y="4"/>
                    </a:lnTo>
                    <a:lnTo>
                      <a:pt x="65" y="5"/>
                    </a:lnTo>
                    <a:lnTo>
                      <a:pt x="69" y="10"/>
                    </a:lnTo>
                    <a:lnTo>
                      <a:pt x="70" y="26"/>
                    </a:lnTo>
                    <a:lnTo>
                      <a:pt x="74" y="35"/>
                    </a:lnTo>
                    <a:lnTo>
                      <a:pt x="84" y="45"/>
                    </a:lnTo>
                    <a:lnTo>
                      <a:pt x="82" y="52"/>
                    </a:lnTo>
                    <a:lnTo>
                      <a:pt x="78" y="52"/>
                    </a:lnTo>
                    <a:lnTo>
                      <a:pt x="74" y="50"/>
                    </a:lnTo>
                    <a:lnTo>
                      <a:pt x="70" y="50"/>
                    </a:lnTo>
                    <a:lnTo>
                      <a:pt x="71" y="56"/>
                    </a:lnTo>
                    <a:lnTo>
                      <a:pt x="75" y="60"/>
                    </a:lnTo>
                    <a:lnTo>
                      <a:pt x="77" y="6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6" name="Freeform 3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51" y="1590"/>
                <a:ext cx="104" cy="72"/>
              </a:xfrm>
              <a:custGeom>
                <a:avLst/>
                <a:gdLst>
                  <a:gd fmla="*/ 158 w 67" name="T0"/>
                  <a:gd fmla="*/ 87 h 47" name="T1"/>
                  <a:gd fmla="*/ 140 w 67" name="T2"/>
                  <a:gd fmla="*/ 110 h 47" name="T3"/>
                  <a:gd fmla="*/ 130 w 67" name="T4"/>
                  <a:gd fmla="*/ 110 h 47" name="T5"/>
                  <a:gd fmla="*/ 109 w 67" name="T6"/>
                  <a:gd fmla="*/ 83 h 47" name="T7"/>
                  <a:gd fmla="*/ 67 w 67" name="T8"/>
                  <a:gd fmla="*/ 72 h 47" name="T9"/>
                  <a:gd fmla="*/ 17 w 67" name="T10"/>
                  <a:gd fmla="*/ 72 h 47" name="T11"/>
                  <a:gd fmla="*/ 8 w 67" name="T12"/>
                  <a:gd fmla="*/ 87 h 47" name="T13"/>
                  <a:gd fmla="*/ 0 w 67" name="T14"/>
                  <a:gd fmla="*/ 75 h 47" name="T15"/>
                  <a:gd fmla="*/ 3 w 67" name="T16"/>
                  <a:gd fmla="*/ 63 h 47" name="T17"/>
                  <a:gd fmla="*/ 14 w 67" name="T18"/>
                  <a:gd fmla="*/ 52 h 47" name="T19"/>
                  <a:gd fmla="*/ 12 w 67" name="T20"/>
                  <a:gd fmla="*/ 28 h 47" name="T21"/>
                  <a:gd fmla="*/ 26 w 67" name="T22"/>
                  <a:gd fmla="*/ 23 h 47" name="T23"/>
                  <a:gd fmla="*/ 43 w 67" name="T24"/>
                  <a:gd fmla="*/ 17 h 47" name="T25"/>
                  <a:gd fmla="*/ 48 w 67" name="T26"/>
                  <a:gd fmla="*/ 31 h 47" name="T27"/>
                  <a:gd fmla="*/ 62 w 67" name="T28"/>
                  <a:gd fmla="*/ 49 h 47" name="T29"/>
                  <a:gd fmla="*/ 79 w 67" name="T30"/>
                  <a:gd fmla="*/ 47 h 47" name="T31"/>
                  <a:gd fmla="*/ 84 w 67" name="T32"/>
                  <a:gd fmla="*/ 18 h 47" name="T33"/>
                  <a:gd fmla="*/ 82 w 67" name="T34"/>
                  <a:gd fmla="*/ 8 h 47" name="T35"/>
                  <a:gd fmla="*/ 82 w 67" name="T36"/>
                  <a:gd fmla="*/ 3 h 47" name="T37"/>
                  <a:gd fmla="*/ 96 w 67" name="T38"/>
                  <a:gd fmla="*/ 0 h 47" name="T39"/>
                  <a:gd fmla="*/ 109 w 67" name="T40"/>
                  <a:gd fmla="*/ 0 h 47" name="T41"/>
                  <a:gd fmla="*/ 116 w 67" name="T42"/>
                  <a:gd fmla="*/ 14 h 47" name="T43"/>
                  <a:gd fmla="*/ 127 w 67" name="T44"/>
                  <a:gd fmla="*/ 18 h 47" name="T45"/>
                  <a:gd fmla="*/ 152 w 67" name="T46"/>
                  <a:gd fmla="*/ 17 h 47" name="T47"/>
                  <a:gd fmla="*/ 152 w 67" name="T48"/>
                  <a:gd fmla="*/ 43 h 47" name="T49"/>
                  <a:gd fmla="*/ 161 w 67" name="T50"/>
                  <a:gd fmla="*/ 57 h 47" name="T51"/>
                  <a:gd fmla="*/ 158 w 67" name="T52"/>
                  <a:gd fmla="*/ 87 h 47"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w 67" name="T81"/>
                  <a:gd fmla="*/ 0 h 47" name="T82"/>
                  <a:gd fmla="*/ 67 w 67" name="T83"/>
                  <a:gd fmla="*/ 47 h 47" name="T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b="T84" l="T81" r="T83" t="T82"/>
                <a:pathLst>
                  <a:path h="47" w="67">
                    <a:moveTo>
                      <a:pt x="66" y="37"/>
                    </a:moveTo>
                    <a:lnTo>
                      <a:pt x="58" y="47"/>
                    </a:lnTo>
                    <a:lnTo>
                      <a:pt x="54" y="47"/>
                    </a:lnTo>
                    <a:lnTo>
                      <a:pt x="45" y="35"/>
                    </a:lnTo>
                    <a:lnTo>
                      <a:pt x="28" y="31"/>
                    </a:lnTo>
                    <a:lnTo>
                      <a:pt x="7" y="31"/>
                    </a:lnTo>
                    <a:lnTo>
                      <a:pt x="3" y="37"/>
                    </a:lnTo>
                    <a:lnTo>
                      <a:pt x="0" y="32"/>
                    </a:lnTo>
                    <a:lnTo>
                      <a:pt x="1" y="27"/>
                    </a:lnTo>
                    <a:lnTo>
                      <a:pt x="6" y="22"/>
                    </a:lnTo>
                    <a:lnTo>
                      <a:pt x="5" y="12"/>
                    </a:lnTo>
                    <a:lnTo>
                      <a:pt x="11" y="10"/>
                    </a:lnTo>
                    <a:lnTo>
                      <a:pt x="18" y="7"/>
                    </a:lnTo>
                    <a:lnTo>
                      <a:pt x="20" y="13"/>
                    </a:lnTo>
                    <a:lnTo>
                      <a:pt x="26" y="21"/>
                    </a:lnTo>
                    <a:lnTo>
                      <a:pt x="33" y="20"/>
                    </a:lnTo>
                    <a:lnTo>
                      <a:pt x="35" y="8"/>
                    </a:lnTo>
                    <a:lnTo>
                      <a:pt x="34" y="3"/>
                    </a:lnTo>
                    <a:lnTo>
                      <a:pt x="34" y="1"/>
                    </a:lnTo>
                    <a:lnTo>
                      <a:pt x="40" y="0"/>
                    </a:lnTo>
                    <a:lnTo>
                      <a:pt x="45" y="0"/>
                    </a:lnTo>
                    <a:lnTo>
                      <a:pt x="48" y="6"/>
                    </a:lnTo>
                    <a:lnTo>
                      <a:pt x="53" y="8"/>
                    </a:lnTo>
                    <a:lnTo>
                      <a:pt x="63" y="7"/>
                    </a:lnTo>
                    <a:lnTo>
                      <a:pt x="63" y="18"/>
                    </a:lnTo>
                    <a:lnTo>
                      <a:pt x="67" y="24"/>
                    </a:lnTo>
                    <a:lnTo>
                      <a:pt x="66" y="3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7" name="Freeform 3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80" y="2250"/>
                <a:ext cx="5" cy="5"/>
              </a:xfrm>
              <a:custGeom>
                <a:avLst/>
                <a:gdLst>
                  <a:gd fmla="*/ 0 w 3" name="T0"/>
                  <a:gd fmla="*/ 3 h 3" name="T1"/>
                  <a:gd fmla="*/ 5 w 3" name="T2"/>
                  <a:gd fmla="*/ 0 h 3" name="T3"/>
                  <a:gd fmla="*/ 8 w 3" name="T4"/>
                  <a:gd fmla="*/ 5 h 3" name="T5"/>
                  <a:gd fmla="*/ 3 w 3" name="T6"/>
                  <a:gd fmla="*/ 8 h 3" name="T7"/>
                  <a:gd fmla="*/ 0 w 3" name="T8"/>
                  <a:gd fmla="*/ 3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1"/>
                    </a:moveTo>
                    <a:lnTo>
                      <a:pt x="2" y="0"/>
                    </a:lnTo>
                    <a:lnTo>
                      <a:pt x="3" y="2"/>
                    </a:lnTo>
                    <a:lnTo>
                      <a:pt x="1"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8" name="Freeform 3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594" y="2261"/>
                <a:ext cx="6" cy="5"/>
              </a:xfrm>
              <a:custGeom>
                <a:avLst/>
                <a:gdLst>
                  <a:gd fmla="*/ 0 w 4" name="T0"/>
                  <a:gd fmla="*/ 0 h 3" name="T1"/>
                  <a:gd fmla="*/ 4 w 4" name="T2"/>
                  <a:gd fmla="*/ 0 h 3" name="T3"/>
                  <a:gd fmla="*/ 9 w 4" name="T4"/>
                  <a:gd fmla="*/ 3 h 3" name="T5"/>
                  <a:gd fmla="*/ 4 w 4" name="T6"/>
                  <a:gd fmla="*/ 8 h 3" name="T7"/>
                  <a:gd fmla="*/ 0 w 4" name="T8"/>
                  <a:gd fmla="*/ 0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0"/>
                    </a:moveTo>
                    <a:lnTo>
                      <a:pt x="2" y="0"/>
                    </a:lnTo>
                    <a:lnTo>
                      <a:pt x="4" y="1"/>
                    </a:lnTo>
                    <a:lnTo>
                      <a:pt x="2"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89" name="Freeform 3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06" y="2258"/>
                <a:ext cx="5" cy="5"/>
              </a:xfrm>
              <a:custGeom>
                <a:avLst/>
                <a:gdLst>
                  <a:gd fmla="*/ 0 w 3" name="T0"/>
                  <a:gd fmla="*/ 5 h 3" name="T1"/>
                  <a:gd fmla="*/ 0 w 3" name="T2"/>
                  <a:gd fmla="*/ 0 h 3" name="T3"/>
                  <a:gd fmla="*/ 5 w 3" name="T4"/>
                  <a:gd fmla="*/ 0 h 3" name="T5"/>
                  <a:gd fmla="*/ 8 w 3" name="T6"/>
                  <a:gd fmla="*/ 5 h 3" name="T7"/>
                  <a:gd fmla="*/ 3 w 3" name="T8"/>
                  <a:gd fmla="*/ 8 h 3" name="T9"/>
                  <a:gd fmla="*/ 0 w 3" name="T10"/>
                  <a:gd fmla="*/ 5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0" y="2"/>
                    </a:moveTo>
                    <a:lnTo>
                      <a:pt x="0" y="0"/>
                    </a:lnTo>
                    <a:lnTo>
                      <a:pt x="2" y="0"/>
                    </a:lnTo>
                    <a:lnTo>
                      <a:pt x="3" y="2"/>
                    </a:lnTo>
                    <a:lnTo>
                      <a:pt x="1"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0" name="Freeform 3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16" y="2252"/>
                <a:ext cx="6" cy="8"/>
              </a:xfrm>
              <a:custGeom>
                <a:avLst/>
                <a:gdLst>
                  <a:gd fmla="*/ 0 w 4" name="T0"/>
                  <a:gd fmla="*/ 5 h 5" name="T1"/>
                  <a:gd fmla="*/ 4 w 4" name="T2"/>
                  <a:gd fmla="*/ 0 h 5" name="T3"/>
                  <a:gd fmla="*/ 9 w 4" name="T4"/>
                  <a:gd fmla="*/ 3 h 5" name="T5"/>
                  <a:gd fmla="*/ 9 w 4" name="T6"/>
                  <a:gd fmla="*/ 10 h 5" name="T7"/>
                  <a:gd fmla="*/ 3 w 4" name="T8"/>
                  <a:gd fmla="*/ 13 h 5" name="T9"/>
                  <a:gd fmla="*/ 0 w 4" name="T10"/>
                  <a:gd fmla="*/ 5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2"/>
                    </a:moveTo>
                    <a:lnTo>
                      <a:pt x="2" y="0"/>
                    </a:lnTo>
                    <a:lnTo>
                      <a:pt x="4" y="1"/>
                    </a:lnTo>
                    <a:lnTo>
                      <a:pt x="4" y="4"/>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1" name="Freeform 3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623" y="2246"/>
                <a:ext cx="4" cy="4"/>
              </a:xfrm>
              <a:custGeom>
                <a:avLst/>
                <a:gdLst>
                  <a:gd fmla="*/ 0 w 2" name="T0"/>
                  <a:gd fmla="*/ 1 h 3" name="T1"/>
                  <a:gd fmla="*/ 8 w 2" name="T2"/>
                  <a:gd fmla="*/ 0 h 3" name="T3"/>
                  <a:gd fmla="*/ 8 w 2" name="T4"/>
                  <a:gd fmla="*/ 5 h 3" name="T5"/>
                  <a:gd fmla="*/ 0 w 2" name="T6"/>
                  <a:gd fmla="*/ 1 h 3" name="T7"/>
                  <a:gd fmla="*/ 0 60000 65536" name="T8"/>
                  <a:gd fmla="*/ 0 60000 65536" name="T9"/>
                  <a:gd fmla="*/ 0 60000 65536" name="T10"/>
                  <a:gd fmla="*/ 0 60000 65536" name="T11"/>
                  <a:gd fmla="*/ 0 w 2" name="T12"/>
                  <a:gd fmla="*/ 0 h 3" name="T13"/>
                  <a:gd fmla="*/ 2 w 2" name="T14"/>
                  <a:gd fmla="*/ 3 h 3" name="T15"/>
                </a:gdLst>
                <a:ahLst/>
                <a:cxnLst>
                  <a:cxn ang="T8">
                    <a:pos x="T0" y="T1"/>
                  </a:cxn>
                  <a:cxn ang="T9">
                    <a:pos x="T2" y="T3"/>
                  </a:cxn>
                  <a:cxn ang="T10">
                    <a:pos x="T4" y="T5"/>
                  </a:cxn>
                  <a:cxn ang="T11">
                    <a:pos x="T6" y="T7"/>
                  </a:cxn>
                </a:cxnLst>
                <a:rect b="T15" l="T12" r="T14" t="T13"/>
                <a:pathLst>
                  <a:path h="3" w="2">
                    <a:moveTo>
                      <a:pt x="0" y="1"/>
                    </a:moveTo>
                    <a:lnTo>
                      <a:pt x="2" y="0"/>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2" name="Freeform 3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23" y="1990"/>
                <a:ext cx="42" cy="104"/>
              </a:xfrm>
              <a:custGeom>
                <a:avLst/>
                <a:gdLst>
                  <a:gd fmla="*/ 14 w 27" name="T0"/>
                  <a:gd fmla="*/ 3 h 67" name="T1"/>
                  <a:gd fmla="*/ 25 w 27" name="T2"/>
                  <a:gd fmla="*/ 8 h 67" name="T3"/>
                  <a:gd fmla="*/ 47 w 27" name="T4"/>
                  <a:gd fmla="*/ 5 h 67" name="T5"/>
                  <a:gd fmla="*/ 56 w 27" name="T6"/>
                  <a:gd fmla="*/ 0 h 67" name="T7"/>
                  <a:gd fmla="*/ 65 w 27" name="T8"/>
                  <a:gd fmla="*/ 12 h 67" name="T9"/>
                  <a:gd fmla="*/ 61 w 27" name="T10"/>
                  <a:gd fmla="*/ 34 h 67" name="T11"/>
                  <a:gd fmla="*/ 56 w 27" name="T12"/>
                  <a:gd fmla="*/ 43 h 67" name="T13"/>
                  <a:gd fmla="*/ 53 w 27" name="T14"/>
                  <a:gd fmla="*/ 70 h 67" name="T15"/>
                  <a:gd fmla="*/ 48 w 27" name="T16"/>
                  <a:gd fmla="*/ 78 h 67" name="T17"/>
                  <a:gd fmla="*/ 53 w 27" name="T18"/>
                  <a:gd fmla="*/ 101 h 67" name="T19"/>
                  <a:gd fmla="*/ 51 w 27" name="T20"/>
                  <a:gd fmla="*/ 127 h 67" name="T21"/>
                  <a:gd fmla="*/ 40 w 27" name="T22"/>
                  <a:gd fmla="*/ 143 h 67" name="T23"/>
                  <a:gd fmla="*/ 40 w 27" name="T24"/>
                  <a:gd fmla="*/ 154 h 67" name="T25"/>
                  <a:gd fmla="*/ 31 w 27" name="T26"/>
                  <a:gd fmla="*/ 161 h 67" name="T27"/>
                  <a:gd fmla="*/ 19 w 27" name="T28"/>
                  <a:gd fmla="*/ 158 h 67" name="T29"/>
                  <a:gd fmla="*/ 8 w 27" name="T30"/>
                  <a:gd fmla="*/ 158 h 67" name="T31"/>
                  <a:gd fmla="*/ 9 w 27" name="T32"/>
                  <a:gd fmla="*/ 144 h 67" name="T33"/>
                  <a:gd fmla="*/ 9 w 27" name="T34"/>
                  <a:gd fmla="*/ 123 h 67" name="T35"/>
                  <a:gd fmla="*/ 8 w 27" name="T36"/>
                  <a:gd fmla="*/ 113 h 67" name="T37"/>
                  <a:gd fmla="*/ 0 w 27" name="T38"/>
                  <a:gd fmla="*/ 113 h 67" name="T39"/>
                  <a:gd fmla="*/ 0 w 27" name="T40"/>
                  <a:gd fmla="*/ 88 h 67" name="T41"/>
                  <a:gd fmla="*/ 8 w 27" name="T42"/>
                  <a:gd fmla="*/ 79 h 67" name="T43"/>
                  <a:gd fmla="*/ 8 w 27" name="T44"/>
                  <a:gd fmla="*/ 67 h 67" name="T45"/>
                  <a:gd fmla="*/ 14 w 27" name="T46"/>
                  <a:gd fmla="*/ 62 h 67" name="T47"/>
                  <a:gd fmla="*/ 17 w 27" name="T48"/>
                  <a:gd fmla="*/ 40 h 67" name="T49"/>
                  <a:gd fmla="*/ 12 w 27" name="T50"/>
                  <a:gd fmla="*/ 25 h 67" name="T51"/>
                  <a:gd fmla="*/ 9 w 27" name="T52"/>
                  <a:gd fmla="*/ 12 h 67" name="T53"/>
                  <a:gd fmla="*/ 14 w 27" name="T54"/>
                  <a:gd fmla="*/ 3 h 67"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w 27" name="T84"/>
                  <a:gd fmla="*/ 0 h 67" name="T85"/>
                  <a:gd fmla="*/ 27 w 27" name="T86"/>
                  <a:gd fmla="*/ 67 h 67" name="T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b="T87" l="T84" r="T86" t="T85"/>
                <a:pathLst>
                  <a:path h="67" w="27">
                    <a:moveTo>
                      <a:pt x="6" y="1"/>
                    </a:moveTo>
                    <a:lnTo>
                      <a:pt x="10" y="3"/>
                    </a:lnTo>
                    <a:lnTo>
                      <a:pt x="19" y="2"/>
                    </a:lnTo>
                    <a:lnTo>
                      <a:pt x="23" y="0"/>
                    </a:lnTo>
                    <a:lnTo>
                      <a:pt x="27" y="5"/>
                    </a:lnTo>
                    <a:lnTo>
                      <a:pt x="25" y="14"/>
                    </a:lnTo>
                    <a:lnTo>
                      <a:pt x="23" y="18"/>
                    </a:lnTo>
                    <a:lnTo>
                      <a:pt x="22" y="29"/>
                    </a:lnTo>
                    <a:lnTo>
                      <a:pt x="20" y="32"/>
                    </a:lnTo>
                    <a:lnTo>
                      <a:pt x="22" y="42"/>
                    </a:lnTo>
                    <a:lnTo>
                      <a:pt x="21" y="53"/>
                    </a:lnTo>
                    <a:lnTo>
                      <a:pt x="17" y="59"/>
                    </a:lnTo>
                    <a:lnTo>
                      <a:pt x="17" y="64"/>
                    </a:lnTo>
                    <a:lnTo>
                      <a:pt x="13" y="67"/>
                    </a:lnTo>
                    <a:lnTo>
                      <a:pt x="8" y="66"/>
                    </a:lnTo>
                    <a:lnTo>
                      <a:pt x="3" y="66"/>
                    </a:lnTo>
                    <a:lnTo>
                      <a:pt x="4" y="60"/>
                    </a:lnTo>
                    <a:lnTo>
                      <a:pt x="4" y="51"/>
                    </a:lnTo>
                    <a:lnTo>
                      <a:pt x="3" y="47"/>
                    </a:lnTo>
                    <a:lnTo>
                      <a:pt x="0" y="47"/>
                    </a:lnTo>
                    <a:lnTo>
                      <a:pt x="0" y="37"/>
                    </a:lnTo>
                    <a:lnTo>
                      <a:pt x="3" y="33"/>
                    </a:lnTo>
                    <a:lnTo>
                      <a:pt x="3" y="28"/>
                    </a:lnTo>
                    <a:lnTo>
                      <a:pt x="6" y="26"/>
                    </a:lnTo>
                    <a:lnTo>
                      <a:pt x="7" y="17"/>
                    </a:lnTo>
                    <a:lnTo>
                      <a:pt x="5" y="10"/>
                    </a:lnTo>
                    <a:lnTo>
                      <a:pt x="4" y="5"/>
                    </a:lnTo>
                    <a:lnTo>
                      <a:pt x="6"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3" name="Freeform 3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23" y="1951"/>
                <a:ext cx="176" cy="160"/>
              </a:xfrm>
              <a:custGeom>
                <a:avLst/>
                <a:gdLst>
                  <a:gd fmla="*/ 269 w 114" name="T0"/>
                  <a:gd fmla="*/ 39 h 103" name="T1"/>
                  <a:gd fmla="*/ 272 w 114" name="T2"/>
                  <a:gd fmla="*/ 56 h 103" name="T3"/>
                  <a:gd fmla="*/ 264 w 114" name="T4"/>
                  <a:gd fmla="*/ 75 h 103" name="T5"/>
                  <a:gd fmla="*/ 242 w 114" name="T6"/>
                  <a:gd fmla="*/ 84 h 103" name="T7"/>
                  <a:gd fmla="*/ 232 w 114" name="T8"/>
                  <a:gd fmla="*/ 84 h 103" name="T9"/>
                  <a:gd fmla="*/ 219 w 114" name="T10"/>
                  <a:gd fmla="*/ 99 h 103" name="T11"/>
                  <a:gd fmla="*/ 216 w 114" name="T12"/>
                  <a:gd fmla="*/ 106 h 103" name="T13"/>
                  <a:gd fmla="*/ 205 w 114" name="T14"/>
                  <a:gd fmla="*/ 118 h 103" name="T15"/>
                  <a:gd fmla="*/ 202 w 114" name="T16"/>
                  <a:gd fmla="*/ 143 h 103" name="T17"/>
                  <a:gd fmla="*/ 205 w 114" name="T18"/>
                  <a:gd fmla="*/ 166 h 103" name="T19"/>
                  <a:gd fmla="*/ 193 w 114" name="T20"/>
                  <a:gd fmla="*/ 183 h 103" name="T21"/>
                  <a:gd fmla="*/ 191 w 114" name="T22"/>
                  <a:gd fmla="*/ 197 h 103" name="T23"/>
                  <a:gd fmla="*/ 176 w 114" name="T24"/>
                  <a:gd fmla="*/ 205 h 103" name="T25"/>
                  <a:gd fmla="*/ 170 w 114" name="T26"/>
                  <a:gd fmla="*/ 213 h 103" name="T27"/>
                  <a:gd fmla="*/ 159 w 114" name="T28"/>
                  <a:gd fmla="*/ 217 h 103" name="T29"/>
                  <a:gd fmla="*/ 157 w 114" name="T30"/>
                  <a:gd fmla="*/ 227 h 103" name="T31"/>
                  <a:gd fmla="*/ 144 w 114" name="T32"/>
                  <a:gd fmla="*/ 236 h 103" name="T33"/>
                  <a:gd fmla="*/ 131 w 114" name="T34"/>
                  <a:gd fmla="*/ 231 h 103" name="T35"/>
                  <a:gd fmla="*/ 119 w 114" name="T36"/>
                  <a:gd fmla="*/ 230 h 103" name="T37"/>
                  <a:gd fmla="*/ 100 w 114" name="T38"/>
                  <a:gd fmla="*/ 235 h 103" name="T39"/>
                  <a:gd fmla="*/ 86 w 114" name="T40"/>
                  <a:gd fmla="*/ 249 h 103" name="T41"/>
                  <a:gd fmla="*/ 76 w 114" name="T42"/>
                  <a:gd fmla="*/ 245 h 103" name="T43"/>
                  <a:gd fmla="*/ 71 w 114" name="T44"/>
                  <a:gd fmla="*/ 241 h 103" name="T45"/>
                  <a:gd fmla="*/ 62 w 114" name="T46"/>
                  <a:gd fmla="*/ 236 h 103" name="T47"/>
                  <a:gd fmla="*/ 56 w 114" name="T48"/>
                  <a:gd fmla="*/ 217 h 103" name="T49"/>
                  <a:gd fmla="*/ 45 w 114" name="T50"/>
                  <a:gd fmla="*/ 214 h 103" name="T51"/>
                  <a:gd fmla="*/ 40 w 114" name="T52"/>
                  <a:gd fmla="*/ 214 h 103" name="T53"/>
                  <a:gd fmla="*/ 40 w 114" name="T54"/>
                  <a:gd fmla="*/ 202 h 103" name="T55"/>
                  <a:gd fmla="*/ 49 w 114" name="T56"/>
                  <a:gd fmla="*/ 188 h 103" name="T57"/>
                  <a:gd fmla="*/ 52 w 114" name="T58"/>
                  <a:gd fmla="*/ 162 h 103" name="T59"/>
                  <a:gd fmla="*/ 48 w 114" name="T60"/>
                  <a:gd fmla="*/ 138 h 103" name="T61"/>
                  <a:gd fmla="*/ 52 w 114" name="T62"/>
                  <a:gd fmla="*/ 130 h 103" name="T63"/>
                  <a:gd fmla="*/ 56 w 114" name="T64"/>
                  <a:gd fmla="*/ 104 h 103" name="T65"/>
                  <a:gd fmla="*/ 60 w 114" name="T66"/>
                  <a:gd fmla="*/ 95 h 103" name="T67"/>
                  <a:gd fmla="*/ 65 w 114" name="T68"/>
                  <a:gd fmla="*/ 73 h 103" name="T69"/>
                  <a:gd fmla="*/ 56 w 114" name="T70"/>
                  <a:gd fmla="*/ 61 h 103" name="T71"/>
                  <a:gd fmla="*/ 45 w 114" name="T72"/>
                  <a:gd fmla="*/ 65 h 103" name="T73"/>
                  <a:gd fmla="*/ 23 w 114" name="T74"/>
                  <a:gd fmla="*/ 67 h 103" name="T75"/>
                  <a:gd fmla="*/ 14 w 114" name="T76"/>
                  <a:gd fmla="*/ 62 h 103" name="T77"/>
                  <a:gd fmla="*/ 12 w 114" name="T78"/>
                  <a:gd fmla="*/ 51 h 103" name="T79"/>
                  <a:gd fmla="*/ 0 w 114" name="T80"/>
                  <a:gd fmla="*/ 30 h 103" name="T81"/>
                  <a:gd fmla="*/ 8 w 114" name="T82"/>
                  <a:gd fmla="*/ 17 h 103" name="T83"/>
                  <a:gd fmla="*/ 22 w 114" name="T84"/>
                  <a:gd fmla="*/ 9 h 103" name="T85"/>
                  <a:gd fmla="*/ 26 w 114" name="T86"/>
                  <a:gd fmla="*/ 0 h 103" name="T87"/>
                  <a:gd fmla="*/ 36 w 114" name="T88"/>
                  <a:gd fmla="*/ 0 h 103" name="T89"/>
                  <a:gd fmla="*/ 40 w 114" name="T90"/>
                  <a:gd fmla="*/ 5 h 103" name="T91"/>
                  <a:gd fmla="*/ 66 w 114" name="T92"/>
                  <a:gd fmla="*/ 8 h 103" name="T93"/>
                  <a:gd fmla="*/ 74 w 114" name="T94"/>
                  <a:gd fmla="*/ 5 h 103" name="T95"/>
                  <a:gd fmla="*/ 86 w 114" name="T96"/>
                  <a:gd fmla="*/ 3 h 103" name="T97"/>
                  <a:gd fmla="*/ 107 w 114" name="T98"/>
                  <a:gd fmla="*/ 9 h 103" name="T99"/>
                  <a:gd fmla="*/ 124 w 114" name="T100"/>
                  <a:gd fmla="*/ 8 h 103" name="T101"/>
                  <a:gd fmla="*/ 145 w 114" name="T102"/>
                  <a:gd fmla="*/ 12 h 103" name="T103"/>
                  <a:gd fmla="*/ 170 w 114" name="T104"/>
                  <a:gd fmla="*/ 14 h 103" name="T105"/>
                  <a:gd fmla="*/ 185 w 114" name="T106"/>
                  <a:gd fmla="*/ 26 h 103" name="T107"/>
                  <a:gd fmla="*/ 193 w 114" name="T108"/>
                  <a:gd fmla="*/ 26 h 103" name="T109"/>
                  <a:gd fmla="*/ 201 w 114" name="T110"/>
                  <a:gd fmla="*/ 34 h 103" name="T111"/>
                  <a:gd fmla="*/ 228 w 114" name="T112"/>
                  <a:gd fmla="*/ 31 h 103" name="T113"/>
                  <a:gd fmla="*/ 236 w 114" name="T114"/>
                  <a:gd fmla="*/ 34 h 103" name="T115"/>
                  <a:gd fmla="*/ 241 w 114" name="T116"/>
                  <a:gd fmla="*/ 36 h 103" name="T117"/>
                  <a:gd fmla="*/ 245 w 114" name="T118"/>
                  <a:gd fmla="*/ 39 h 103" name="T119"/>
                  <a:gd fmla="*/ 269 w 114" name="T120"/>
                  <a:gd fmla="*/ 39 h 103"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114" name="T183"/>
                  <a:gd fmla="*/ 0 h 103" name="T184"/>
                  <a:gd fmla="*/ 114 w 114" name="T185"/>
                  <a:gd fmla="*/ 103 h 103"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103" w="114">
                    <a:moveTo>
                      <a:pt x="113" y="16"/>
                    </a:moveTo>
                    <a:lnTo>
                      <a:pt x="114" y="23"/>
                    </a:lnTo>
                    <a:lnTo>
                      <a:pt x="111" y="31"/>
                    </a:lnTo>
                    <a:lnTo>
                      <a:pt x="102" y="35"/>
                    </a:lnTo>
                    <a:lnTo>
                      <a:pt x="97" y="35"/>
                    </a:lnTo>
                    <a:lnTo>
                      <a:pt x="92" y="41"/>
                    </a:lnTo>
                    <a:lnTo>
                      <a:pt x="91" y="44"/>
                    </a:lnTo>
                    <a:lnTo>
                      <a:pt x="86" y="49"/>
                    </a:lnTo>
                    <a:lnTo>
                      <a:pt x="85" y="59"/>
                    </a:lnTo>
                    <a:lnTo>
                      <a:pt x="86" y="69"/>
                    </a:lnTo>
                    <a:lnTo>
                      <a:pt x="81" y="76"/>
                    </a:lnTo>
                    <a:lnTo>
                      <a:pt x="80" y="82"/>
                    </a:lnTo>
                    <a:lnTo>
                      <a:pt x="74" y="85"/>
                    </a:lnTo>
                    <a:lnTo>
                      <a:pt x="71" y="88"/>
                    </a:lnTo>
                    <a:lnTo>
                      <a:pt x="67" y="90"/>
                    </a:lnTo>
                    <a:lnTo>
                      <a:pt x="66" y="94"/>
                    </a:lnTo>
                    <a:lnTo>
                      <a:pt x="60" y="98"/>
                    </a:lnTo>
                    <a:lnTo>
                      <a:pt x="55" y="96"/>
                    </a:lnTo>
                    <a:lnTo>
                      <a:pt x="50" y="95"/>
                    </a:lnTo>
                    <a:lnTo>
                      <a:pt x="42" y="97"/>
                    </a:lnTo>
                    <a:lnTo>
                      <a:pt x="36" y="103"/>
                    </a:lnTo>
                    <a:lnTo>
                      <a:pt x="32" y="102"/>
                    </a:lnTo>
                    <a:lnTo>
                      <a:pt x="30" y="100"/>
                    </a:lnTo>
                    <a:lnTo>
                      <a:pt x="26" y="98"/>
                    </a:lnTo>
                    <a:lnTo>
                      <a:pt x="23" y="90"/>
                    </a:lnTo>
                    <a:lnTo>
                      <a:pt x="19" y="89"/>
                    </a:lnTo>
                    <a:lnTo>
                      <a:pt x="17" y="89"/>
                    </a:lnTo>
                    <a:lnTo>
                      <a:pt x="17" y="84"/>
                    </a:lnTo>
                    <a:lnTo>
                      <a:pt x="21" y="78"/>
                    </a:lnTo>
                    <a:lnTo>
                      <a:pt x="22" y="67"/>
                    </a:lnTo>
                    <a:lnTo>
                      <a:pt x="20" y="57"/>
                    </a:lnTo>
                    <a:lnTo>
                      <a:pt x="22" y="54"/>
                    </a:lnTo>
                    <a:lnTo>
                      <a:pt x="23" y="43"/>
                    </a:lnTo>
                    <a:lnTo>
                      <a:pt x="25" y="39"/>
                    </a:lnTo>
                    <a:lnTo>
                      <a:pt x="27" y="30"/>
                    </a:lnTo>
                    <a:lnTo>
                      <a:pt x="23" y="25"/>
                    </a:lnTo>
                    <a:lnTo>
                      <a:pt x="19" y="27"/>
                    </a:lnTo>
                    <a:lnTo>
                      <a:pt x="10" y="28"/>
                    </a:lnTo>
                    <a:lnTo>
                      <a:pt x="6" y="26"/>
                    </a:lnTo>
                    <a:lnTo>
                      <a:pt x="5" y="21"/>
                    </a:lnTo>
                    <a:lnTo>
                      <a:pt x="0" y="12"/>
                    </a:lnTo>
                    <a:lnTo>
                      <a:pt x="3" y="7"/>
                    </a:lnTo>
                    <a:lnTo>
                      <a:pt x="9" y="4"/>
                    </a:lnTo>
                    <a:lnTo>
                      <a:pt x="11" y="0"/>
                    </a:lnTo>
                    <a:lnTo>
                      <a:pt x="15" y="0"/>
                    </a:lnTo>
                    <a:lnTo>
                      <a:pt x="17" y="2"/>
                    </a:lnTo>
                    <a:lnTo>
                      <a:pt x="28" y="3"/>
                    </a:lnTo>
                    <a:lnTo>
                      <a:pt x="31" y="2"/>
                    </a:lnTo>
                    <a:lnTo>
                      <a:pt x="36" y="1"/>
                    </a:lnTo>
                    <a:lnTo>
                      <a:pt x="45" y="4"/>
                    </a:lnTo>
                    <a:lnTo>
                      <a:pt x="52" y="3"/>
                    </a:lnTo>
                    <a:lnTo>
                      <a:pt x="61" y="5"/>
                    </a:lnTo>
                    <a:lnTo>
                      <a:pt x="71" y="6"/>
                    </a:lnTo>
                    <a:lnTo>
                      <a:pt x="78" y="11"/>
                    </a:lnTo>
                    <a:lnTo>
                      <a:pt x="81" y="11"/>
                    </a:lnTo>
                    <a:lnTo>
                      <a:pt x="84" y="14"/>
                    </a:lnTo>
                    <a:lnTo>
                      <a:pt x="96" y="13"/>
                    </a:lnTo>
                    <a:lnTo>
                      <a:pt x="99" y="14"/>
                    </a:lnTo>
                    <a:lnTo>
                      <a:pt x="101" y="15"/>
                    </a:lnTo>
                    <a:lnTo>
                      <a:pt x="103" y="16"/>
                    </a:lnTo>
                    <a:lnTo>
                      <a:pt x="113"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4" name="Freeform 3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29" y="1973"/>
                <a:ext cx="28" cy="63"/>
              </a:xfrm>
              <a:custGeom>
                <a:avLst/>
                <a:gdLst>
                  <a:gd fmla="*/ 36 w 18" name="T0"/>
                  <a:gd fmla="*/ 23 h 41" name="T1"/>
                  <a:gd fmla="*/ 31 w 18" name="T2"/>
                  <a:gd fmla="*/ 40 h 41" name="T3"/>
                  <a:gd fmla="*/ 40 w 18" name="T4"/>
                  <a:gd fmla="*/ 57 h 41" name="T5"/>
                  <a:gd fmla="*/ 44 w 18" name="T6"/>
                  <a:gd fmla="*/ 71 h 41" name="T7"/>
                  <a:gd fmla="*/ 34 w 18" name="T8"/>
                  <a:gd fmla="*/ 88 h 41" name="T9"/>
                  <a:gd fmla="*/ 22 w 18" name="T10"/>
                  <a:gd fmla="*/ 97 h 41" name="T11"/>
                  <a:gd fmla="*/ 9 w 18" name="T12"/>
                  <a:gd fmla="*/ 78 h 41" name="T13"/>
                  <a:gd fmla="*/ 5 w 18" name="T14"/>
                  <a:gd fmla="*/ 58 h 41" name="T15"/>
                  <a:gd fmla="*/ 9 w 18" name="T16"/>
                  <a:gd fmla="*/ 45 h 41" name="T17"/>
                  <a:gd fmla="*/ 8 w 18" name="T18"/>
                  <a:gd fmla="*/ 34 h 41" name="T19"/>
                  <a:gd fmla="*/ 0 w 18" name="T20"/>
                  <a:gd fmla="*/ 22 h 41" name="T21"/>
                  <a:gd fmla="*/ 5 w 18" name="T22"/>
                  <a:gd fmla="*/ 8 h 41" name="T23"/>
                  <a:gd fmla="*/ 14 w 18" name="T24"/>
                  <a:gd fmla="*/ 0 h 41" name="T25"/>
                  <a:gd fmla="*/ 30 w 18" name="T26"/>
                  <a:gd fmla="*/ 5 h 41" name="T27"/>
                  <a:gd fmla="*/ 36 w 18" name="T28"/>
                  <a:gd fmla="*/ 23 h 41"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18" name="T45"/>
                  <a:gd fmla="*/ 0 h 41" name="T46"/>
                  <a:gd fmla="*/ 18 w 18" name="T47"/>
                  <a:gd fmla="*/ 41 h 41"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41" w="18">
                    <a:moveTo>
                      <a:pt x="15" y="10"/>
                    </a:moveTo>
                    <a:lnTo>
                      <a:pt x="13" y="17"/>
                    </a:lnTo>
                    <a:lnTo>
                      <a:pt x="17" y="24"/>
                    </a:lnTo>
                    <a:lnTo>
                      <a:pt x="18" y="30"/>
                    </a:lnTo>
                    <a:lnTo>
                      <a:pt x="14" y="37"/>
                    </a:lnTo>
                    <a:lnTo>
                      <a:pt x="9" y="41"/>
                    </a:lnTo>
                    <a:lnTo>
                      <a:pt x="4" y="33"/>
                    </a:lnTo>
                    <a:lnTo>
                      <a:pt x="2" y="25"/>
                    </a:lnTo>
                    <a:lnTo>
                      <a:pt x="4" y="19"/>
                    </a:lnTo>
                    <a:lnTo>
                      <a:pt x="3" y="14"/>
                    </a:lnTo>
                    <a:lnTo>
                      <a:pt x="0" y="9"/>
                    </a:lnTo>
                    <a:lnTo>
                      <a:pt x="2" y="3"/>
                    </a:lnTo>
                    <a:lnTo>
                      <a:pt x="6" y="0"/>
                    </a:lnTo>
                    <a:lnTo>
                      <a:pt x="12" y="2"/>
                    </a:lnTo>
                    <a:lnTo>
                      <a:pt x="15"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5" name="Freeform 3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51" y="2060"/>
                <a:ext cx="3" cy="4"/>
              </a:xfrm>
              <a:custGeom>
                <a:avLst/>
                <a:gdLst>
                  <a:gd fmla="*/ 4 w 2" name="T0"/>
                  <a:gd fmla="*/ 0 h 3" name="T1"/>
                  <a:gd fmla="*/ 4 w 2" name="T2"/>
                  <a:gd fmla="*/ 5 h 3" name="T3"/>
                  <a:gd fmla="*/ 0 w 2" name="T4"/>
                  <a:gd fmla="*/ 4 h 3" name="T5"/>
                  <a:gd fmla="*/ 4 w 2" name="T6"/>
                  <a:gd fmla="*/ 0 h 3" name="T7"/>
                  <a:gd fmla="*/ 0 60000 65536" name="T8"/>
                  <a:gd fmla="*/ 0 60000 65536" name="T9"/>
                  <a:gd fmla="*/ 0 60000 65536" name="T10"/>
                  <a:gd fmla="*/ 0 60000 65536" name="T11"/>
                  <a:gd fmla="*/ 0 w 2" name="T12"/>
                  <a:gd fmla="*/ 0 h 3" name="T13"/>
                  <a:gd fmla="*/ 2 w 2" name="T14"/>
                  <a:gd fmla="*/ 3 h 3" name="T15"/>
                </a:gdLst>
                <a:ahLst/>
                <a:cxnLst>
                  <a:cxn ang="T8">
                    <a:pos x="T0" y="T1"/>
                  </a:cxn>
                  <a:cxn ang="T9">
                    <a:pos x="T2" y="T3"/>
                  </a:cxn>
                  <a:cxn ang="T10">
                    <a:pos x="T4" y="T5"/>
                  </a:cxn>
                  <a:cxn ang="T11">
                    <a:pos x="T6" y="T7"/>
                  </a:cxn>
                </a:cxnLst>
                <a:rect b="T15" l="T12" r="T14" t="T13"/>
                <a:pathLst>
                  <a:path h="3" w="2">
                    <a:moveTo>
                      <a:pt x="2" y="0"/>
                    </a:moveTo>
                    <a:lnTo>
                      <a:pt x="2" y="3"/>
                    </a:lnTo>
                    <a:lnTo>
                      <a:pt x="0" y="2"/>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6" name="Freeform 3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49" y="1881"/>
                <a:ext cx="172" cy="193"/>
              </a:xfrm>
              <a:custGeom>
                <a:avLst/>
                <a:gdLst>
                  <a:gd fmla="*/ 19 w 111" name="T0"/>
                  <a:gd fmla="*/ 92 h 124" name="T1"/>
                  <a:gd fmla="*/ 3 w 111" name="T2"/>
                  <a:gd fmla="*/ 65 h 124" name="T3"/>
                  <a:gd fmla="*/ 12 w 111" name="T4"/>
                  <a:gd fmla="*/ 36 h 124" name="T5"/>
                  <a:gd fmla="*/ 29 w 111" name="T6"/>
                  <a:gd fmla="*/ 34 h 124" name="T7"/>
                  <a:gd fmla="*/ 40 w 111" name="T8"/>
                  <a:gd fmla="*/ 9 h 124" name="T9"/>
                  <a:gd fmla="*/ 74 w 111" name="T10"/>
                  <a:gd fmla="*/ 19 h 124" name="T11"/>
                  <a:gd fmla="*/ 104 w 111" name="T12"/>
                  <a:gd fmla="*/ 8 h 124" name="T13"/>
                  <a:gd fmla="*/ 122 w 111" name="T14"/>
                  <a:gd fmla="*/ 0 h 124" name="T15"/>
                  <a:gd fmla="*/ 136 w 111" name="T16"/>
                  <a:gd fmla="*/ 5 h 124" name="T17"/>
                  <a:gd fmla="*/ 157 w 111" name="T18"/>
                  <a:gd fmla="*/ 26 h 124" name="T19"/>
                  <a:gd fmla="*/ 163 w 111" name="T20"/>
                  <a:gd fmla="*/ 40 h 124" name="T21"/>
                  <a:gd fmla="*/ 157 w 111" name="T22"/>
                  <a:gd fmla="*/ 58 h 124" name="T23"/>
                  <a:gd fmla="*/ 132 w 111" name="T24"/>
                  <a:gd fmla="*/ 51 h 124" name="T25"/>
                  <a:gd fmla="*/ 126 w 111" name="T26"/>
                  <a:gd fmla="*/ 65 h 124" name="T27"/>
                  <a:gd fmla="*/ 147 w 111" name="T28"/>
                  <a:gd fmla="*/ 109 h 124" name="T29"/>
                  <a:gd fmla="*/ 166 w 111" name="T30"/>
                  <a:gd fmla="*/ 153 h 124" name="T31"/>
                  <a:gd fmla="*/ 206 w 111" name="T32"/>
                  <a:gd fmla="*/ 173 h 124" name="T33"/>
                  <a:gd fmla="*/ 218 w 111" name="T34"/>
                  <a:gd fmla="*/ 191 h 124" name="T35"/>
                  <a:gd fmla="*/ 237 w 111" name="T36"/>
                  <a:gd fmla="*/ 204 h 124" name="T37"/>
                  <a:gd fmla="*/ 263 w 111" name="T38"/>
                  <a:gd fmla="*/ 223 h 124" name="T39"/>
                  <a:gd fmla="*/ 262 w 111" name="T40"/>
                  <a:gd fmla="*/ 238 h 124" name="T41"/>
                  <a:gd fmla="*/ 240 w 111" name="T42"/>
                  <a:gd fmla="*/ 221 h 124" name="T43"/>
                  <a:gd fmla="*/ 223 w 111" name="T44"/>
                  <a:gd fmla="*/ 243 h 124" name="T45"/>
                  <a:gd fmla="*/ 236 w 111" name="T46"/>
                  <a:gd fmla="*/ 266 h 124" name="T47"/>
                  <a:gd fmla="*/ 222 w 111" name="T48"/>
                  <a:gd fmla="*/ 288 h 124" name="T49"/>
                  <a:gd fmla="*/ 201 w 111" name="T50"/>
                  <a:gd fmla="*/ 293 h 124" name="T51"/>
                  <a:gd fmla="*/ 214 w 111" name="T52"/>
                  <a:gd fmla="*/ 269 h 124" name="T53"/>
                  <a:gd fmla="*/ 209 w 111" name="T54"/>
                  <a:gd fmla="*/ 243 h 124" name="T55"/>
                  <a:gd fmla="*/ 195 w 111" name="T56"/>
                  <a:gd fmla="*/ 232 h 124" name="T57"/>
                  <a:gd fmla="*/ 184 w 111" name="T58"/>
                  <a:gd fmla="*/ 218 h 124" name="T59"/>
                  <a:gd fmla="*/ 170 w 111" name="T60"/>
                  <a:gd fmla="*/ 209 h 124" name="T61"/>
                  <a:gd fmla="*/ 157 w 111" name="T62"/>
                  <a:gd fmla="*/ 196 h 124" name="T63"/>
                  <a:gd fmla="*/ 130 w 111" name="T64"/>
                  <a:gd fmla="*/ 184 h 124" name="T65"/>
                  <a:gd fmla="*/ 118 w 111" name="T66"/>
                  <a:gd fmla="*/ 173 h 124" name="T67"/>
                  <a:gd fmla="*/ 104 w 111" name="T68"/>
                  <a:gd fmla="*/ 145 h 124" name="T69"/>
                  <a:gd fmla="*/ 87 w 111" name="T70"/>
                  <a:gd fmla="*/ 114 h 124" name="T71"/>
                  <a:gd fmla="*/ 65 w 111" name="T72"/>
                  <a:gd fmla="*/ 84 h 124" name="T73"/>
                  <a:gd fmla="*/ 29 w 111" name="T74"/>
                  <a:gd fmla="*/ 104 h 124"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111" name="T114"/>
                  <a:gd fmla="*/ 0 h 124" name="T115"/>
                  <a:gd fmla="*/ 111 w 111" name="T116"/>
                  <a:gd fmla="*/ 124 h 124"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124" w="111">
                    <a:moveTo>
                      <a:pt x="12" y="43"/>
                    </a:moveTo>
                    <a:lnTo>
                      <a:pt x="8" y="38"/>
                    </a:lnTo>
                    <a:lnTo>
                      <a:pt x="3" y="37"/>
                    </a:lnTo>
                    <a:lnTo>
                      <a:pt x="1" y="27"/>
                    </a:lnTo>
                    <a:lnTo>
                      <a:pt x="0" y="16"/>
                    </a:lnTo>
                    <a:lnTo>
                      <a:pt x="5" y="15"/>
                    </a:lnTo>
                    <a:lnTo>
                      <a:pt x="9" y="16"/>
                    </a:lnTo>
                    <a:lnTo>
                      <a:pt x="12" y="14"/>
                    </a:lnTo>
                    <a:lnTo>
                      <a:pt x="13" y="5"/>
                    </a:lnTo>
                    <a:lnTo>
                      <a:pt x="17" y="4"/>
                    </a:lnTo>
                    <a:lnTo>
                      <a:pt x="20" y="7"/>
                    </a:lnTo>
                    <a:lnTo>
                      <a:pt x="31" y="8"/>
                    </a:lnTo>
                    <a:lnTo>
                      <a:pt x="34" y="3"/>
                    </a:lnTo>
                    <a:lnTo>
                      <a:pt x="43" y="3"/>
                    </a:lnTo>
                    <a:lnTo>
                      <a:pt x="46" y="0"/>
                    </a:lnTo>
                    <a:lnTo>
                      <a:pt x="51" y="0"/>
                    </a:lnTo>
                    <a:lnTo>
                      <a:pt x="53" y="2"/>
                    </a:lnTo>
                    <a:lnTo>
                      <a:pt x="57" y="2"/>
                    </a:lnTo>
                    <a:lnTo>
                      <a:pt x="65" y="5"/>
                    </a:lnTo>
                    <a:lnTo>
                      <a:pt x="65" y="11"/>
                    </a:lnTo>
                    <a:lnTo>
                      <a:pt x="68" y="14"/>
                    </a:lnTo>
                    <a:lnTo>
                      <a:pt x="68" y="17"/>
                    </a:lnTo>
                    <a:lnTo>
                      <a:pt x="67" y="20"/>
                    </a:lnTo>
                    <a:lnTo>
                      <a:pt x="65" y="24"/>
                    </a:lnTo>
                    <a:lnTo>
                      <a:pt x="65" y="19"/>
                    </a:lnTo>
                    <a:lnTo>
                      <a:pt x="55" y="21"/>
                    </a:lnTo>
                    <a:lnTo>
                      <a:pt x="52" y="25"/>
                    </a:lnTo>
                    <a:lnTo>
                      <a:pt x="52" y="27"/>
                    </a:lnTo>
                    <a:lnTo>
                      <a:pt x="52" y="37"/>
                    </a:lnTo>
                    <a:lnTo>
                      <a:pt x="61" y="45"/>
                    </a:lnTo>
                    <a:lnTo>
                      <a:pt x="65" y="51"/>
                    </a:lnTo>
                    <a:lnTo>
                      <a:pt x="69" y="63"/>
                    </a:lnTo>
                    <a:lnTo>
                      <a:pt x="78" y="69"/>
                    </a:lnTo>
                    <a:lnTo>
                      <a:pt x="86" y="71"/>
                    </a:lnTo>
                    <a:lnTo>
                      <a:pt x="88" y="77"/>
                    </a:lnTo>
                    <a:lnTo>
                      <a:pt x="91" y="79"/>
                    </a:lnTo>
                    <a:lnTo>
                      <a:pt x="98" y="80"/>
                    </a:lnTo>
                    <a:lnTo>
                      <a:pt x="99" y="84"/>
                    </a:lnTo>
                    <a:lnTo>
                      <a:pt x="104" y="86"/>
                    </a:lnTo>
                    <a:lnTo>
                      <a:pt x="110" y="92"/>
                    </a:lnTo>
                    <a:lnTo>
                      <a:pt x="111" y="96"/>
                    </a:lnTo>
                    <a:lnTo>
                      <a:pt x="109" y="98"/>
                    </a:lnTo>
                    <a:lnTo>
                      <a:pt x="103" y="93"/>
                    </a:lnTo>
                    <a:lnTo>
                      <a:pt x="100" y="91"/>
                    </a:lnTo>
                    <a:lnTo>
                      <a:pt x="95" y="92"/>
                    </a:lnTo>
                    <a:lnTo>
                      <a:pt x="93" y="100"/>
                    </a:lnTo>
                    <a:lnTo>
                      <a:pt x="98" y="106"/>
                    </a:lnTo>
                    <a:lnTo>
                      <a:pt x="98" y="110"/>
                    </a:lnTo>
                    <a:lnTo>
                      <a:pt x="94" y="113"/>
                    </a:lnTo>
                    <a:lnTo>
                      <a:pt x="92" y="119"/>
                    </a:lnTo>
                    <a:lnTo>
                      <a:pt x="86" y="124"/>
                    </a:lnTo>
                    <a:lnTo>
                      <a:pt x="84" y="121"/>
                    </a:lnTo>
                    <a:lnTo>
                      <a:pt x="85" y="117"/>
                    </a:lnTo>
                    <a:lnTo>
                      <a:pt x="89" y="111"/>
                    </a:lnTo>
                    <a:lnTo>
                      <a:pt x="87" y="105"/>
                    </a:lnTo>
                    <a:lnTo>
                      <a:pt x="87" y="100"/>
                    </a:lnTo>
                    <a:lnTo>
                      <a:pt x="84" y="96"/>
                    </a:lnTo>
                    <a:lnTo>
                      <a:pt x="81" y="96"/>
                    </a:lnTo>
                    <a:lnTo>
                      <a:pt x="78" y="94"/>
                    </a:lnTo>
                    <a:lnTo>
                      <a:pt x="77" y="90"/>
                    </a:lnTo>
                    <a:lnTo>
                      <a:pt x="73" y="88"/>
                    </a:lnTo>
                    <a:lnTo>
                      <a:pt x="71" y="86"/>
                    </a:lnTo>
                    <a:lnTo>
                      <a:pt x="69" y="86"/>
                    </a:lnTo>
                    <a:lnTo>
                      <a:pt x="65" y="81"/>
                    </a:lnTo>
                    <a:lnTo>
                      <a:pt x="63" y="81"/>
                    </a:lnTo>
                    <a:lnTo>
                      <a:pt x="54" y="76"/>
                    </a:lnTo>
                    <a:lnTo>
                      <a:pt x="53" y="71"/>
                    </a:lnTo>
                    <a:lnTo>
                      <a:pt x="49" y="71"/>
                    </a:lnTo>
                    <a:lnTo>
                      <a:pt x="44" y="67"/>
                    </a:lnTo>
                    <a:lnTo>
                      <a:pt x="43" y="60"/>
                    </a:lnTo>
                    <a:lnTo>
                      <a:pt x="37" y="56"/>
                    </a:lnTo>
                    <a:lnTo>
                      <a:pt x="36" y="47"/>
                    </a:lnTo>
                    <a:lnTo>
                      <a:pt x="30" y="37"/>
                    </a:lnTo>
                    <a:lnTo>
                      <a:pt x="27" y="35"/>
                    </a:lnTo>
                    <a:lnTo>
                      <a:pt x="18" y="37"/>
                    </a:lnTo>
                    <a:lnTo>
                      <a:pt x="12" y="4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7" name="Freeform 3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74" y="2002"/>
                <a:ext cx="18" cy="47"/>
              </a:xfrm>
              <a:custGeom>
                <a:avLst/>
                <a:gdLst>
                  <a:gd fmla="*/ 0 w 12" name="T0"/>
                  <a:gd fmla="*/ 17 h 30" name="T1"/>
                  <a:gd fmla="*/ 14 w 12" name="T2"/>
                  <a:gd fmla="*/ 8 h 30" name="T3"/>
                  <a:gd fmla="*/ 18 w 12" name="T4"/>
                  <a:gd fmla="*/ 0 h 30" name="T5"/>
                  <a:gd fmla="*/ 22 w 12" name="T6"/>
                  <a:gd fmla="*/ 3 h 30" name="T7"/>
                  <a:gd fmla="*/ 22 w 12" name="T8"/>
                  <a:gd fmla="*/ 14 h 30" name="T9"/>
                  <a:gd fmla="*/ 27 w 12" name="T10"/>
                  <a:gd fmla="*/ 20 h 30" name="T11"/>
                  <a:gd fmla="*/ 27 w 12" name="T12"/>
                  <a:gd fmla="*/ 53 h 30" name="T13"/>
                  <a:gd fmla="*/ 22 w 12" name="T14"/>
                  <a:gd fmla="*/ 60 h 30" name="T15"/>
                  <a:gd fmla="*/ 21 w 12" name="T16"/>
                  <a:gd fmla="*/ 66 h 30" name="T17"/>
                  <a:gd fmla="*/ 12 w 12" name="T18"/>
                  <a:gd fmla="*/ 69 h 30" name="T19"/>
                  <a:gd fmla="*/ 9 w 12" name="T20"/>
                  <a:gd fmla="*/ 74 h 30" name="T21"/>
                  <a:gd fmla="*/ 3 w 12" name="T22"/>
                  <a:gd fmla="*/ 71 h 30" name="T23"/>
                  <a:gd fmla="*/ 0 w 12" name="T24"/>
                  <a:gd fmla="*/ 52 h 30" name="T25"/>
                  <a:gd fmla="*/ 3 w 12" name="T26"/>
                  <a:gd fmla="*/ 25 h 30" name="T27"/>
                  <a:gd fmla="*/ 0 w 12" name="T28"/>
                  <a:gd fmla="*/ 17 h 30"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12" name="T45"/>
                  <a:gd fmla="*/ 0 h 30" name="T46"/>
                  <a:gd fmla="*/ 12 w 12" name="T47"/>
                  <a:gd fmla="*/ 30 h 30"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30" w="12">
                    <a:moveTo>
                      <a:pt x="0" y="7"/>
                    </a:moveTo>
                    <a:lnTo>
                      <a:pt x="6" y="3"/>
                    </a:lnTo>
                    <a:lnTo>
                      <a:pt x="8" y="0"/>
                    </a:lnTo>
                    <a:lnTo>
                      <a:pt x="10" y="1"/>
                    </a:lnTo>
                    <a:lnTo>
                      <a:pt x="10" y="6"/>
                    </a:lnTo>
                    <a:lnTo>
                      <a:pt x="12" y="8"/>
                    </a:lnTo>
                    <a:lnTo>
                      <a:pt x="12" y="22"/>
                    </a:lnTo>
                    <a:lnTo>
                      <a:pt x="10" y="24"/>
                    </a:lnTo>
                    <a:lnTo>
                      <a:pt x="9" y="27"/>
                    </a:lnTo>
                    <a:lnTo>
                      <a:pt x="5" y="28"/>
                    </a:lnTo>
                    <a:lnTo>
                      <a:pt x="4" y="30"/>
                    </a:lnTo>
                    <a:lnTo>
                      <a:pt x="1" y="29"/>
                    </a:lnTo>
                    <a:lnTo>
                      <a:pt x="0" y="21"/>
                    </a:lnTo>
                    <a:lnTo>
                      <a:pt x="1" y="10"/>
                    </a:lnTo>
                    <a:lnTo>
                      <a:pt x="0"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8" name="Freeform 3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0" y="2016"/>
                <a:ext cx="4" cy="3"/>
              </a:xfrm>
              <a:custGeom>
                <a:avLst/>
                <a:gdLst>
                  <a:gd fmla="*/ 0 w 3" name="T0"/>
                  <a:gd fmla="*/ 0 h 2" name="T1"/>
                  <a:gd fmla="*/ 4 w 3" name="T2"/>
                  <a:gd fmla="*/ 0 h 2" name="T3"/>
                  <a:gd fmla="*/ 5 w 3" name="T4"/>
                  <a:gd fmla="*/ 3 h 2" name="T5"/>
                  <a:gd fmla="*/ 0 w 3" name="T6"/>
                  <a:gd fmla="*/ 4 h 2" name="T7"/>
                  <a:gd fmla="*/ 0 w 3" name="T8"/>
                  <a:gd fmla="*/ 0 h 2" name="T9"/>
                  <a:gd fmla="*/ 0 60000 65536" name="T10"/>
                  <a:gd fmla="*/ 0 60000 65536" name="T11"/>
                  <a:gd fmla="*/ 0 60000 65536" name="T12"/>
                  <a:gd fmla="*/ 0 60000 65536" name="T13"/>
                  <a:gd fmla="*/ 0 60000 65536" name="T14"/>
                  <a:gd fmla="*/ 0 w 3" name="T15"/>
                  <a:gd fmla="*/ 0 h 2" name="T16"/>
                  <a:gd fmla="*/ 3 w 3" name="T17"/>
                  <a:gd fmla="*/ 2 h 2" name="T18"/>
                </a:gdLst>
                <a:ahLst/>
                <a:cxnLst>
                  <a:cxn ang="T10">
                    <a:pos x="T0" y="T1"/>
                  </a:cxn>
                  <a:cxn ang="T11">
                    <a:pos x="T2" y="T3"/>
                  </a:cxn>
                  <a:cxn ang="T12">
                    <a:pos x="T4" y="T5"/>
                  </a:cxn>
                  <a:cxn ang="T13">
                    <a:pos x="T6" y="T7"/>
                  </a:cxn>
                  <a:cxn ang="T14">
                    <a:pos x="T8" y="T9"/>
                  </a:cxn>
                </a:cxnLst>
                <a:rect b="T18" l="T15" r="T17" t="T16"/>
                <a:pathLst>
                  <a:path h="2" w="3">
                    <a:moveTo>
                      <a:pt x="0" y="0"/>
                    </a:moveTo>
                    <a:lnTo>
                      <a:pt x="2" y="0"/>
                    </a:lnTo>
                    <a:lnTo>
                      <a:pt x="3" y="1"/>
                    </a:lnTo>
                    <a:lnTo>
                      <a:pt x="0"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999" name="Freeform 3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89" y="2049"/>
                <a:ext cx="17" cy="22"/>
              </a:xfrm>
              <a:custGeom>
                <a:avLst/>
                <a:gdLst>
                  <a:gd fmla="*/ 0 w 11" name="T0"/>
                  <a:gd fmla="*/ 8 h 14" name="T1"/>
                  <a:gd fmla="*/ 3 w 11" name="T2"/>
                  <a:gd fmla="*/ 0 h 14" name="T3"/>
                  <a:gd fmla="*/ 14 w 11" name="T4"/>
                  <a:gd fmla="*/ 0 h 14" name="T5"/>
                  <a:gd fmla="*/ 26 w 11" name="T6"/>
                  <a:gd fmla="*/ 20 h 14" name="T7"/>
                  <a:gd fmla="*/ 26 w 11" name="T8"/>
                  <a:gd fmla="*/ 35 h 14" name="T9"/>
                  <a:gd fmla="*/ 22 w 11" name="T10"/>
                  <a:gd fmla="*/ 31 h 14" name="T11"/>
                  <a:gd fmla="*/ 22 w 11" name="T12"/>
                  <a:gd fmla="*/ 25 h 14" name="T13"/>
                  <a:gd fmla="*/ 12 w 11" name="T14"/>
                  <a:gd fmla="*/ 14 h 14" name="T15"/>
                  <a:gd fmla="*/ 0 w 11" name="T16"/>
                  <a:gd fmla="*/ 8 h 1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1" name="T27"/>
                  <a:gd fmla="*/ 0 h 14" name="T28"/>
                  <a:gd fmla="*/ 11 w 11" name="T29"/>
                  <a:gd fmla="*/ 14 h 1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4" w="11">
                    <a:moveTo>
                      <a:pt x="0" y="3"/>
                    </a:moveTo>
                    <a:lnTo>
                      <a:pt x="1" y="0"/>
                    </a:lnTo>
                    <a:lnTo>
                      <a:pt x="6" y="0"/>
                    </a:lnTo>
                    <a:lnTo>
                      <a:pt x="11" y="8"/>
                    </a:lnTo>
                    <a:lnTo>
                      <a:pt x="11" y="14"/>
                    </a:lnTo>
                    <a:lnTo>
                      <a:pt x="9" y="13"/>
                    </a:lnTo>
                    <a:lnTo>
                      <a:pt x="9" y="10"/>
                    </a:lnTo>
                    <a:lnTo>
                      <a:pt x="5"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0" name="Freeform 3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5" y="2047"/>
                <a:ext cx="5" cy="11"/>
              </a:xfrm>
              <a:custGeom>
                <a:avLst/>
                <a:gdLst>
                  <a:gd fmla="*/ 5 w 3" name="T0"/>
                  <a:gd fmla="*/ 17 h 7" name="T1"/>
                  <a:gd fmla="*/ 0 w 3" name="T2"/>
                  <a:gd fmla="*/ 9 h 7" name="T3"/>
                  <a:gd fmla="*/ 0 w 3" name="T4"/>
                  <a:gd fmla="*/ 3 h 7" name="T5"/>
                  <a:gd fmla="*/ 5 w 3" name="T6"/>
                  <a:gd fmla="*/ 0 h 7" name="T7"/>
                  <a:gd fmla="*/ 5 w 3" name="T8"/>
                  <a:gd fmla="*/ 5 h 7" name="T9"/>
                  <a:gd fmla="*/ 8 w 3" name="T10"/>
                  <a:gd fmla="*/ 14 h 7" name="T11"/>
                  <a:gd fmla="*/ 5 w 3" name="T12"/>
                  <a:gd fmla="*/ 17 h 7" name="T13"/>
                  <a:gd fmla="*/ 0 60000 65536" name="T14"/>
                  <a:gd fmla="*/ 0 60000 65536" name="T15"/>
                  <a:gd fmla="*/ 0 60000 65536" name="T16"/>
                  <a:gd fmla="*/ 0 60000 65536" name="T17"/>
                  <a:gd fmla="*/ 0 60000 65536" name="T18"/>
                  <a:gd fmla="*/ 0 60000 65536" name="T19"/>
                  <a:gd fmla="*/ 0 60000 65536" name="T20"/>
                  <a:gd fmla="*/ 0 w 3" name="T21"/>
                  <a:gd fmla="*/ 0 h 7" name="T22"/>
                  <a:gd fmla="*/ 3 w 3"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3">
                    <a:moveTo>
                      <a:pt x="2" y="7"/>
                    </a:moveTo>
                    <a:lnTo>
                      <a:pt x="0" y="4"/>
                    </a:lnTo>
                    <a:lnTo>
                      <a:pt x="0" y="1"/>
                    </a:lnTo>
                    <a:lnTo>
                      <a:pt x="2" y="0"/>
                    </a:lnTo>
                    <a:lnTo>
                      <a:pt x="2" y="2"/>
                    </a:lnTo>
                    <a:lnTo>
                      <a:pt x="3" y="6"/>
                    </a:lnTo>
                    <a:lnTo>
                      <a:pt x="2"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1" name="Freeform 3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8" y="2041"/>
                <a:ext cx="5" cy="5"/>
              </a:xfrm>
              <a:custGeom>
                <a:avLst/>
                <a:gdLst>
                  <a:gd fmla="*/ 0 w 3" name="T0"/>
                  <a:gd fmla="*/ 0 h 3" name="T1"/>
                  <a:gd fmla="*/ 5 w 3" name="T2"/>
                  <a:gd fmla="*/ 0 h 3" name="T3"/>
                  <a:gd fmla="*/ 8 w 3" name="T4"/>
                  <a:gd fmla="*/ 5 h 3" name="T5"/>
                  <a:gd fmla="*/ 5 w 3" name="T6"/>
                  <a:gd fmla="*/ 8 h 3" name="T7"/>
                  <a:gd fmla="*/ 0 w 3" name="T8"/>
                  <a:gd fmla="*/ 0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0"/>
                    </a:moveTo>
                    <a:lnTo>
                      <a:pt x="2" y="0"/>
                    </a:lnTo>
                    <a:lnTo>
                      <a:pt x="3" y="2"/>
                    </a:lnTo>
                    <a:lnTo>
                      <a:pt x="2"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2" name="Freeform 3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34" y="2071"/>
                <a:ext cx="5" cy="6"/>
              </a:xfrm>
              <a:custGeom>
                <a:avLst/>
                <a:gdLst>
                  <a:gd fmla="*/ 0 w 3" name="T0"/>
                  <a:gd fmla="*/ 4 h 4" name="T1"/>
                  <a:gd fmla="*/ 3 w 3" name="T2"/>
                  <a:gd fmla="*/ 0 h 4" name="T3"/>
                  <a:gd fmla="*/ 8 w 3" name="T4"/>
                  <a:gd fmla="*/ 3 h 4" name="T5"/>
                  <a:gd fmla="*/ 8 w 3" name="T6"/>
                  <a:gd fmla="*/ 6 h 4" name="T7"/>
                  <a:gd fmla="*/ 3 w 3" name="T8"/>
                  <a:gd fmla="*/ 9 h 4" name="T9"/>
                  <a:gd fmla="*/ 0 w 3" name="T10"/>
                  <a:gd fmla="*/ 4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2"/>
                    </a:moveTo>
                    <a:lnTo>
                      <a:pt x="1" y="0"/>
                    </a:lnTo>
                    <a:lnTo>
                      <a:pt x="3" y="1"/>
                    </a:lnTo>
                    <a:lnTo>
                      <a:pt x="3" y="3"/>
                    </a:lnTo>
                    <a:lnTo>
                      <a:pt x="1"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3" name="Freeform 3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8" y="2075"/>
                <a:ext cx="6" cy="6"/>
              </a:xfrm>
              <a:custGeom>
                <a:avLst/>
                <a:gdLst>
                  <a:gd fmla="*/ 0 w 4" name="T0"/>
                  <a:gd fmla="*/ 3 h 4" name="T1"/>
                  <a:gd fmla="*/ 3 w 4" name="T2"/>
                  <a:gd fmla="*/ 0 h 4" name="T3"/>
                  <a:gd fmla="*/ 9 w 4" name="T4"/>
                  <a:gd fmla="*/ 3 h 4" name="T5"/>
                  <a:gd fmla="*/ 6 w 4" name="T6"/>
                  <a:gd fmla="*/ 6 h 4" name="T7"/>
                  <a:gd fmla="*/ 3 w 4" name="T8"/>
                  <a:gd fmla="*/ 9 h 4" name="T9"/>
                  <a:gd fmla="*/ 0 w 4" name="T10"/>
                  <a:gd fmla="*/ 3 h 4" name="T11"/>
                  <a:gd fmla="*/ 0 60000 65536" name="T12"/>
                  <a:gd fmla="*/ 0 60000 65536" name="T13"/>
                  <a:gd fmla="*/ 0 60000 65536" name="T14"/>
                  <a:gd fmla="*/ 0 60000 65536" name="T15"/>
                  <a:gd fmla="*/ 0 60000 65536" name="T16"/>
                  <a:gd fmla="*/ 0 60000 65536" name="T17"/>
                  <a:gd fmla="*/ 0 w 4" name="T18"/>
                  <a:gd fmla="*/ 0 h 4" name="T19"/>
                  <a:gd fmla="*/ 4 w 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4">
                    <a:moveTo>
                      <a:pt x="0" y="1"/>
                    </a:moveTo>
                    <a:lnTo>
                      <a:pt x="1" y="0"/>
                    </a:lnTo>
                    <a:lnTo>
                      <a:pt x="4" y="1"/>
                    </a:lnTo>
                    <a:lnTo>
                      <a:pt x="3" y="3"/>
                    </a:lnTo>
                    <a:lnTo>
                      <a:pt x="1"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4" name="Freeform 3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3" y="1988"/>
                <a:ext cx="93" cy="112"/>
              </a:xfrm>
              <a:custGeom>
                <a:avLst/>
                <a:gdLst>
                  <a:gd fmla="*/ 121 w 60" name="T0"/>
                  <a:gd fmla="*/ 36 h 72" name="T1"/>
                  <a:gd fmla="*/ 104 w 60" name="T2"/>
                  <a:gd fmla="*/ 36 h 72" name="T3"/>
                  <a:gd fmla="*/ 79 w 60" name="T4"/>
                  <a:gd fmla="*/ 40 h 72" name="T5"/>
                  <a:gd fmla="*/ 91 w 60" name="T6"/>
                  <a:gd fmla="*/ 58 h 72" name="T7"/>
                  <a:gd fmla="*/ 84 w 60" name="T8"/>
                  <a:gd fmla="*/ 61 h 72" name="T9"/>
                  <a:gd fmla="*/ 79 w 60" name="T10"/>
                  <a:gd fmla="*/ 68 h 72" name="T11"/>
                  <a:gd fmla="*/ 73 w 60" name="T12"/>
                  <a:gd fmla="*/ 58 h 72" name="T13"/>
                  <a:gd fmla="*/ 73 w 60" name="T14"/>
                  <a:gd fmla="*/ 68 h 72" name="T15"/>
                  <a:gd fmla="*/ 62 w 60" name="T16"/>
                  <a:gd fmla="*/ 51 h 72" name="T17"/>
                  <a:gd fmla="*/ 51 w 60" name="T18"/>
                  <a:gd fmla="*/ 51 h 72" name="T19"/>
                  <a:gd fmla="*/ 62 w 60" name="T20"/>
                  <a:gd fmla="*/ 82 h 72" name="T21"/>
                  <a:gd fmla="*/ 74 w 60" name="T22"/>
                  <a:gd fmla="*/ 112 h 72" name="T23"/>
                  <a:gd fmla="*/ 88 w 60" name="T24"/>
                  <a:gd fmla="*/ 134 h 72" name="T25"/>
                  <a:gd fmla="*/ 73 w 60" name="T26"/>
                  <a:gd fmla="*/ 148 h 72" name="T27"/>
                  <a:gd fmla="*/ 60 w 60" name="T28"/>
                  <a:gd fmla="*/ 149 h 72" name="T29"/>
                  <a:gd fmla="*/ 67 w 60" name="T30"/>
                  <a:gd fmla="*/ 174 h 72" name="T31"/>
                  <a:gd fmla="*/ 51 w 60" name="T32"/>
                  <a:gd fmla="*/ 171 h 72" name="T33"/>
                  <a:gd fmla="*/ 36 w 60" name="T34"/>
                  <a:gd fmla="*/ 162 h 72" name="T35"/>
                  <a:gd fmla="*/ 36 w 60" name="T36"/>
                  <a:gd fmla="*/ 145 h 72" name="T37"/>
                  <a:gd fmla="*/ 26 w 60" name="T38"/>
                  <a:gd fmla="*/ 126 h 72" name="T39"/>
                  <a:gd fmla="*/ 62 w 60" name="T40"/>
                  <a:gd fmla="*/ 126 h 72" name="T41"/>
                  <a:gd fmla="*/ 39 w 60" name="T42"/>
                  <a:gd fmla="*/ 117 h 72" name="T43"/>
                  <a:gd fmla="*/ 17 w 60" name="T44"/>
                  <a:gd fmla="*/ 109 h 72" name="T45"/>
                  <a:gd fmla="*/ 5 w 60" name="T46"/>
                  <a:gd fmla="*/ 84 h 72" name="T47"/>
                  <a:gd fmla="*/ 12 w 60" name="T48"/>
                  <a:gd fmla="*/ 65 h 72" name="T49"/>
                  <a:gd fmla="*/ 19 w 60" name="T50"/>
                  <a:gd fmla="*/ 34 h 72" name="T51"/>
                  <a:gd fmla="*/ 56 w 60" name="T52"/>
                  <a:gd fmla="*/ 22 h 72" name="T53"/>
                  <a:gd fmla="*/ 79 w 60" name="T54"/>
                  <a:gd fmla="*/ 17 h 72" name="T55"/>
                  <a:gd fmla="*/ 109 w 60" name="T56"/>
                  <a:gd fmla="*/ 14 h 72" name="T57"/>
                  <a:gd fmla="*/ 132 w 60" name="T58"/>
                  <a:gd fmla="*/ 19 h 72" name="T59"/>
                  <a:gd fmla="*/ 144 w 60" name="T60"/>
                  <a:gd fmla="*/ 12 h 72" name="T61"/>
                  <a:gd fmla="*/ 132 w 60" name="T62"/>
                  <a:gd fmla="*/ 40 h 72"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60" name="T96"/>
                  <a:gd fmla="*/ 0 h 72" name="T97"/>
                  <a:gd fmla="*/ 60 w 60" name="T98"/>
                  <a:gd fmla="*/ 72 h 72"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72" w="60">
                    <a:moveTo>
                      <a:pt x="55" y="17"/>
                    </a:moveTo>
                    <a:lnTo>
                      <a:pt x="50" y="15"/>
                    </a:lnTo>
                    <a:lnTo>
                      <a:pt x="45" y="16"/>
                    </a:lnTo>
                    <a:lnTo>
                      <a:pt x="43" y="15"/>
                    </a:lnTo>
                    <a:lnTo>
                      <a:pt x="39" y="16"/>
                    </a:lnTo>
                    <a:lnTo>
                      <a:pt x="33" y="17"/>
                    </a:lnTo>
                    <a:lnTo>
                      <a:pt x="33" y="21"/>
                    </a:lnTo>
                    <a:lnTo>
                      <a:pt x="38" y="24"/>
                    </a:lnTo>
                    <a:lnTo>
                      <a:pt x="38" y="26"/>
                    </a:lnTo>
                    <a:lnTo>
                      <a:pt x="35" y="25"/>
                    </a:lnTo>
                    <a:lnTo>
                      <a:pt x="35" y="28"/>
                    </a:lnTo>
                    <a:lnTo>
                      <a:pt x="33" y="28"/>
                    </a:lnTo>
                    <a:lnTo>
                      <a:pt x="32" y="24"/>
                    </a:lnTo>
                    <a:lnTo>
                      <a:pt x="30" y="24"/>
                    </a:lnTo>
                    <a:lnTo>
                      <a:pt x="31" y="28"/>
                    </a:lnTo>
                    <a:lnTo>
                      <a:pt x="30" y="28"/>
                    </a:lnTo>
                    <a:lnTo>
                      <a:pt x="27" y="24"/>
                    </a:lnTo>
                    <a:lnTo>
                      <a:pt x="26" y="21"/>
                    </a:lnTo>
                    <a:lnTo>
                      <a:pt x="24" y="20"/>
                    </a:lnTo>
                    <a:lnTo>
                      <a:pt x="21" y="21"/>
                    </a:lnTo>
                    <a:lnTo>
                      <a:pt x="21" y="26"/>
                    </a:lnTo>
                    <a:lnTo>
                      <a:pt x="26" y="34"/>
                    </a:lnTo>
                    <a:lnTo>
                      <a:pt x="25" y="43"/>
                    </a:lnTo>
                    <a:lnTo>
                      <a:pt x="31" y="46"/>
                    </a:lnTo>
                    <a:lnTo>
                      <a:pt x="37" y="51"/>
                    </a:lnTo>
                    <a:lnTo>
                      <a:pt x="37" y="55"/>
                    </a:lnTo>
                    <a:lnTo>
                      <a:pt x="30" y="55"/>
                    </a:lnTo>
                    <a:lnTo>
                      <a:pt x="30" y="61"/>
                    </a:lnTo>
                    <a:lnTo>
                      <a:pt x="26" y="60"/>
                    </a:lnTo>
                    <a:lnTo>
                      <a:pt x="25" y="62"/>
                    </a:lnTo>
                    <a:lnTo>
                      <a:pt x="27" y="64"/>
                    </a:lnTo>
                    <a:lnTo>
                      <a:pt x="28" y="72"/>
                    </a:lnTo>
                    <a:lnTo>
                      <a:pt x="24" y="71"/>
                    </a:lnTo>
                    <a:lnTo>
                      <a:pt x="21" y="71"/>
                    </a:lnTo>
                    <a:lnTo>
                      <a:pt x="19" y="68"/>
                    </a:lnTo>
                    <a:lnTo>
                      <a:pt x="15" y="67"/>
                    </a:lnTo>
                    <a:lnTo>
                      <a:pt x="13" y="65"/>
                    </a:lnTo>
                    <a:lnTo>
                      <a:pt x="15" y="60"/>
                    </a:lnTo>
                    <a:lnTo>
                      <a:pt x="11" y="56"/>
                    </a:lnTo>
                    <a:lnTo>
                      <a:pt x="11" y="52"/>
                    </a:lnTo>
                    <a:lnTo>
                      <a:pt x="17" y="51"/>
                    </a:lnTo>
                    <a:lnTo>
                      <a:pt x="26" y="52"/>
                    </a:lnTo>
                    <a:lnTo>
                      <a:pt x="24" y="48"/>
                    </a:lnTo>
                    <a:lnTo>
                      <a:pt x="16" y="48"/>
                    </a:lnTo>
                    <a:lnTo>
                      <a:pt x="11" y="49"/>
                    </a:lnTo>
                    <a:lnTo>
                      <a:pt x="7" y="45"/>
                    </a:lnTo>
                    <a:lnTo>
                      <a:pt x="5" y="39"/>
                    </a:lnTo>
                    <a:lnTo>
                      <a:pt x="2" y="35"/>
                    </a:lnTo>
                    <a:lnTo>
                      <a:pt x="0" y="31"/>
                    </a:lnTo>
                    <a:lnTo>
                      <a:pt x="5" y="27"/>
                    </a:lnTo>
                    <a:lnTo>
                      <a:pt x="9" y="20"/>
                    </a:lnTo>
                    <a:lnTo>
                      <a:pt x="8" y="14"/>
                    </a:lnTo>
                    <a:lnTo>
                      <a:pt x="19" y="14"/>
                    </a:lnTo>
                    <a:lnTo>
                      <a:pt x="23" y="9"/>
                    </a:lnTo>
                    <a:lnTo>
                      <a:pt x="27" y="9"/>
                    </a:lnTo>
                    <a:lnTo>
                      <a:pt x="33" y="7"/>
                    </a:lnTo>
                    <a:lnTo>
                      <a:pt x="39" y="5"/>
                    </a:lnTo>
                    <a:lnTo>
                      <a:pt x="45" y="6"/>
                    </a:lnTo>
                    <a:lnTo>
                      <a:pt x="50" y="9"/>
                    </a:lnTo>
                    <a:lnTo>
                      <a:pt x="55" y="8"/>
                    </a:lnTo>
                    <a:lnTo>
                      <a:pt x="57" y="0"/>
                    </a:lnTo>
                    <a:lnTo>
                      <a:pt x="60" y="5"/>
                    </a:lnTo>
                    <a:lnTo>
                      <a:pt x="59" y="11"/>
                    </a:lnTo>
                    <a:lnTo>
                      <a:pt x="55" y="1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5" name="Freeform 3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6" y="2029"/>
                <a:ext cx="4" cy="4"/>
              </a:xfrm>
              <a:custGeom>
                <a:avLst/>
                <a:gdLst>
                  <a:gd fmla="*/ 1 w 3" name="T0"/>
                  <a:gd fmla="*/ 5 h 3" name="T1"/>
                  <a:gd fmla="*/ 0 w 3" name="T2"/>
                  <a:gd fmla="*/ 4 h 3" name="T3"/>
                  <a:gd fmla="*/ 1 w 3" name="T4"/>
                  <a:gd fmla="*/ 0 h 3" name="T5"/>
                  <a:gd fmla="*/ 5 w 3" name="T6"/>
                  <a:gd fmla="*/ 1 h 3" name="T7"/>
                  <a:gd fmla="*/ 5 w 3" name="T8"/>
                  <a:gd fmla="*/ 4 h 3" name="T9"/>
                  <a:gd fmla="*/ 1 w 3" name="T10"/>
                  <a:gd fmla="*/ 5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1" y="3"/>
                    </a:moveTo>
                    <a:lnTo>
                      <a:pt x="0" y="2"/>
                    </a:lnTo>
                    <a:lnTo>
                      <a:pt x="1" y="0"/>
                    </a:lnTo>
                    <a:lnTo>
                      <a:pt x="3" y="1"/>
                    </a:lnTo>
                    <a:lnTo>
                      <a:pt x="3" y="2"/>
                    </a:lnTo>
                    <a:lnTo>
                      <a:pt x="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3006" name="Freeform 3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44" y="1218"/>
                <a:ext cx="530" cy="784"/>
              </a:xfrm>
              <a:custGeom>
                <a:avLst/>
                <a:gdLst>
                  <a:gd fmla="*/ 638 w 342" name="T0"/>
                  <a:gd fmla="*/ 865 h 506" name="T1"/>
                  <a:gd fmla="*/ 584 w 342" name="T2"/>
                  <a:gd fmla="*/ 852 h 506" name="T3"/>
                  <a:gd fmla="*/ 473 w 342" name="T4"/>
                  <a:gd fmla="*/ 865 h 506" name="T5"/>
                  <a:gd fmla="*/ 429 w 342" name="T6"/>
                  <a:gd fmla="*/ 984 h 506" name="T7"/>
                  <a:gd fmla="*/ 477 w 342" name="T8"/>
                  <a:gd fmla="*/ 1044 h 506" name="T9"/>
                  <a:gd fmla="*/ 437 w 342" name="T10"/>
                  <a:gd fmla="*/ 1075 h 506" name="T11"/>
                  <a:gd fmla="*/ 429 w 342" name="T12"/>
                  <a:gd fmla="*/ 1111 h 506" name="T13"/>
                  <a:gd fmla="*/ 445 w 342" name="T14"/>
                  <a:gd fmla="*/ 1154 h 506" name="T15"/>
                  <a:gd fmla="*/ 462 w 342" name="T16"/>
                  <a:gd fmla="*/ 1185 h 506" name="T17"/>
                  <a:gd fmla="*/ 411 w 342" name="T18"/>
                  <a:gd fmla="*/ 1185 h 506" name="T19"/>
                  <a:gd fmla="*/ 301 w 342" name="T20"/>
                  <a:gd fmla="*/ 1148 h 506" name="T21"/>
                  <a:gd fmla="*/ 222 w 342" name="T22"/>
                  <a:gd fmla="*/ 1097 h 506" name="T23"/>
                  <a:gd fmla="*/ 222 w 342" name="T24"/>
                  <a:gd fmla="*/ 1068 h 506" name="T25"/>
                  <a:gd fmla="*/ 245 w 342" name="T26"/>
                  <a:gd fmla="*/ 1018 h 506" name="T27"/>
                  <a:gd fmla="*/ 263 w 342" name="T28"/>
                  <a:gd fmla="*/ 956 h 506" name="T29"/>
                  <a:gd fmla="*/ 178 w 342" name="T30"/>
                  <a:gd fmla="*/ 892 h 506" name="T31"/>
                  <a:gd fmla="*/ 113 w 342" name="T32"/>
                  <a:gd fmla="*/ 818 h 506" name="T33"/>
                  <a:gd fmla="*/ 91 w 342" name="T34"/>
                  <a:gd fmla="*/ 786 h 506" name="T35"/>
                  <a:gd fmla="*/ 79 w 342" name="T36"/>
                  <a:gd fmla="*/ 727 h 506" name="T37"/>
                  <a:gd fmla="*/ 29 w 342" name="T38"/>
                  <a:gd fmla="*/ 665 h 506" name="T39"/>
                  <a:gd fmla="*/ 8 w 342" name="T40"/>
                  <a:gd fmla="*/ 572 h 506" name="T41"/>
                  <a:gd fmla="*/ 31 w 342" name="T42"/>
                  <a:gd fmla="*/ 494 h 506" name="T43"/>
                  <a:gd fmla="*/ 36 w 342" name="T44"/>
                  <a:gd fmla="*/ 473 h 506" name="T45"/>
                  <a:gd fmla="*/ 96 w 342" name="T46"/>
                  <a:gd fmla="*/ 338 h 506" name="T47"/>
                  <a:gd fmla="*/ 67 w 342" name="T48"/>
                  <a:gd fmla="*/ 262 h 506" name="T49"/>
                  <a:gd fmla="*/ 56 w 342" name="T50"/>
                  <a:gd fmla="*/ 180 h 506" name="T51"/>
                  <a:gd fmla="*/ 22 w 342" name="T52"/>
                  <a:gd fmla="*/ 62 h 506" name="T53"/>
                  <a:gd fmla="*/ 79 w 342" name="T54"/>
                  <a:gd fmla="*/ 8 h 506" name="T55"/>
                  <a:gd fmla="*/ 119 w 342" name="T56"/>
                  <a:gd fmla="*/ 12 h 506" name="T57"/>
                  <a:gd fmla="*/ 157 w 342" name="T58"/>
                  <a:gd fmla="*/ 26 h 506" name="T59"/>
                  <a:gd fmla="*/ 270 w 342" name="T60"/>
                  <a:gd fmla="*/ 77 h 506" name="T61"/>
                  <a:gd fmla="*/ 254 w 342" name="T62"/>
                  <a:gd fmla="*/ 158 h 506" name="T63"/>
                  <a:gd fmla="*/ 132 w 342" name="T64"/>
                  <a:gd fmla="*/ 126 h 506" name="T65"/>
                  <a:gd fmla="*/ 161 w 342" name="T66"/>
                  <a:gd fmla="*/ 184 h 506" name="T67"/>
                  <a:gd fmla="*/ 178 w 342" name="T68"/>
                  <a:gd fmla="*/ 257 h 506" name="T69"/>
                  <a:gd fmla="*/ 211 w 342" name="T70"/>
                  <a:gd fmla="*/ 254 h 506" name="T71"/>
                  <a:gd fmla="*/ 253 w 342" name="T72"/>
                  <a:gd fmla="*/ 242 h 506" name="T73"/>
                  <a:gd fmla="*/ 311 w 342" name="T74"/>
                  <a:gd fmla="*/ 152 h 506" name="T75"/>
                  <a:gd fmla="*/ 358 w 342" name="T76"/>
                  <a:gd fmla="*/ 105 h 506" name="T77"/>
                  <a:gd fmla="*/ 344 w 342" name="T78"/>
                  <a:gd fmla="*/ 57 h 506" name="T79"/>
                  <a:gd fmla="*/ 425 w 342" name="T80"/>
                  <a:gd fmla="*/ 82 h 506" name="T81"/>
                  <a:gd fmla="*/ 398 w 342" name="T82"/>
                  <a:gd fmla="*/ 113 h 506" name="T83"/>
                  <a:gd fmla="*/ 454 w 342" name="T84"/>
                  <a:gd fmla="*/ 87 h 506" name="T85"/>
                  <a:gd fmla="*/ 502 w 342" name="T86"/>
                  <a:gd fmla="*/ 74 h 506" name="T87"/>
                  <a:gd fmla="*/ 555 w 342" name="T88"/>
                  <a:gd fmla="*/ 60 h 506" name="T89"/>
                  <a:gd fmla="*/ 584 w 342" name="T90"/>
                  <a:gd fmla="*/ 48 h 506" name="T91"/>
                  <a:gd fmla="*/ 598 w 342" name="T92"/>
                  <a:gd fmla="*/ 70 h 506" name="T93"/>
                  <a:gd fmla="*/ 634 w 342" name="T94"/>
                  <a:gd fmla="*/ 57 h 506" name="T95"/>
                  <a:gd fmla="*/ 702 w 342" name="T96"/>
                  <a:gd fmla="*/ 45 h 506" name="T97"/>
                  <a:gd fmla="*/ 738 w 342" name="T98"/>
                  <a:gd fmla="*/ 45 h 506" name="T99"/>
                  <a:gd fmla="*/ 818 w 342" name="T100"/>
                  <a:gd fmla="*/ 51 h 506" name="T101"/>
                  <a:gd fmla="*/ 733 w 342" name="T102"/>
                  <a:gd fmla="*/ 242 h 506" name="T103"/>
                  <a:gd fmla="*/ 721 w 342" name="T104"/>
                  <a:gd fmla="*/ 542 h 506" name="T105"/>
                  <a:gd fmla="*/ 702 w 342" name="T106"/>
                  <a:gd fmla="*/ 703 h 50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w 342" name="T162"/>
                  <a:gd fmla="*/ 0 h 506" name="T163"/>
                  <a:gd fmla="*/ 342 w 342" name="T164"/>
                  <a:gd fmla="*/ 506 h 506" name="T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b="T165" l="T162" r="T164" t="T163"/>
                <a:pathLst>
                  <a:path h="506" w="342">
                    <a:moveTo>
                      <a:pt x="300" y="362"/>
                    </a:moveTo>
                    <a:lnTo>
                      <a:pt x="300" y="369"/>
                    </a:lnTo>
                    <a:lnTo>
                      <a:pt x="287" y="365"/>
                    </a:lnTo>
                    <a:lnTo>
                      <a:pt x="283" y="360"/>
                    </a:lnTo>
                    <a:lnTo>
                      <a:pt x="266" y="360"/>
                    </a:lnTo>
                    <a:lnTo>
                      <a:pt x="261" y="366"/>
                    </a:lnTo>
                    <a:lnTo>
                      <a:pt x="258" y="366"/>
                    </a:lnTo>
                    <a:lnTo>
                      <a:pt x="254" y="362"/>
                    </a:lnTo>
                    <a:lnTo>
                      <a:pt x="249" y="363"/>
                    </a:lnTo>
                    <a:lnTo>
                      <a:pt x="243" y="355"/>
                    </a:lnTo>
                    <a:lnTo>
                      <a:pt x="235" y="355"/>
                    </a:lnTo>
                    <a:lnTo>
                      <a:pt x="231" y="352"/>
                    </a:lnTo>
                    <a:lnTo>
                      <a:pt x="222" y="352"/>
                    </a:lnTo>
                    <a:lnTo>
                      <a:pt x="217" y="346"/>
                    </a:lnTo>
                    <a:lnTo>
                      <a:pt x="197" y="360"/>
                    </a:lnTo>
                    <a:lnTo>
                      <a:pt x="197" y="372"/>
                    </a:lnTo>
                    <a:lnTo>
                      <a:pt x="191" y="373"/>
                    </a:lnTo>
                    <a:lnTo>
                      <a:pt x="188" y="368"/>
                    </a:lnTo>
                    <a:lnTo>
                      <a:pt x="182" y="369"/>
                    </a:lnTo>
                    <a:lnTo>
                      <a:pt x="179" y="410"/>
                    </a:lnTo>
                    <a:lnTo>
                      <a:pt x="193" y="413"/>
                    </a:lnTo>
                    <a:lnTo>
                      <a:pt x="199" y="421"/>
                    </a:lnTo>
                    <a:lnTo>
                      <a:pt x="197" y="431"/>
                    </a:lnTo>
                    <a:lnTo>
                      <a:pt x="201" y="434"/>
                    </a:lnTo>
                    <a:lnTo>
                      <a:pt x="199" y="435"/>
                    </a:lnTo>
                    <a:lnTo>
                      <a:pt x="193" y="440"/>
                    </a:lnTo>
                    <a:lnTo>
                      <a:pt x="189" y="442"/>
                    </a:lnTo>
                    <a:lnTo>
                      <a:pt x="188" y="443"/>
                    </a:lnTo>
                    <a:lnTo>
                      <a:pt x="185" y="443"/>
                    </a:lnTo>
                    <a:lnTo>
                      <a:pt x="182" y="448"/>
                    </a:lnTo>
                    <a:lnTo>
                      <a:pt x="180" y="454"/>
                    </a:lnTo>
                    <a:lnTo>
                      <a:pt x="177" y="455"/>
                    </a:lnTo>
                    <a:lnTo>
                      <a:pt x="177" y="457"/>
                    </a:lnTo>
                    <a:lnTo>
                      <a:pt x="178" y="459"/>
                    </a:lnTo>
                    <a:lnTo>
                      <a:pt x="179" y="463"/>
                    </a:lnTo>
                    <a:lnTo>
                      <a:pt x="182" y="466"/>
                    </a:lnTo>
                    <a:lnTo>
                      <a:pt x="184" y="469"/>
                    </a:lnTo>
                    <a:lnTo>
                      <a:pt x="185" y="475"/>
                    </a:lnTo>
                    <a:lnTo>
                      <a:pt x="185" y="478"/>
                    </a:lnTo>
                    <a:lnTo>
                      <a:pt x="185" y="481"/>
                    </a:lnTo>
                    <a:lnTo>
                      <a:pt x="187" y="483"/>
                    </a:lnTo>
                    <a:lnTo>
                      <a:pt x="188" y="486"/>
                    </a:lnTo>
                    <a:lnTo>
                      <a:pt x="189" y="488"/>
                    </a:lnTo>
                    <a:lnTo>
                      <a:pt x="191" y="490"/>
                    </a:lnTo>
                    <a:lnTo>
                      <a:pt x="192" y="494"/>
                    </a:lnTo>
                    <a:lnTo>
                      <a:pt x="194" y="496"/>
                    </a:lnTo>
                    <a:lnTo>
                      <a:pt x="194" y="504"/>
                    </a:lnTo>
                    <a:lnTo>
                      <a:pt x="188" y="506"/>
                    </a:lnTo>
                    <a:lnTo>
                      <a:pt x="175" y="500"/>
                    </a:lnTo>
                    <a:lnTo>
                      <a:pt x="171" y="494"/>
                    </a:lnTo>
                    <a:lnTo>
                      <a:pt x="168" y="494"/>
                    </a:lnTo>
                    <a:lnTo>
                      <a:pt x="156" y="485"/>
                    </a:lnTo>
                    <a:lnTo>
                      <a:pt x="143" y="479"/>
                    </a:lnTo>
                    <a:lnTo>
                      <a:pt x="139" y="480"/>
                    </a:lnTo>
                    <a:lnTo>
                      <a:pt x="125" y="478"/>
                    </a:lnTo>
                    <a:lnTo>
                      <a:pt x="113" y="475"/>
                    </a:lnTo>
                    <a:lnTo>
                      <a:pt x="108" y="471"/>
                    </a:lnTo>
                    <a:lnTo>
                      <a:pt x="99" y="460"/>
                    </a:lnTo>
                    <a:lnTo>
                      <a:pt x="95" y="460"/>
                    </a:lnTo>
                    <a:lnTo>
                      <a:pt x="92" y="457"/>
                    </a:lnTo>
                    <a:lnTo>
                      <a:pt x="89" y="455"/>
                    </a:lnTo>
                    <a:lnTo>
                      <a:pt x="87" y="451"/>
                    </a:lnTo>
                    <a:lnTo>
                      <a:pt x="86" y="448"/>
                    </a:lnTo>
                    <a:lnTo>
                      <a:pt x="92" y="447"/>
                    </a:lnTo>
                    <a:lnTo>
                      <a:pt x="92" y="445"/>
                    </a:lnTo>
                    <a:lnTo>
                      <a:pt x="97" y="440"/>
                    </a:lnTo>
                    <a:lnTo>
                      <a:pt x="98" y="437"/>
                    </a:lnTo>
                    <a:lnTo>
                      <a:pt x="95" y="431"/>
                    </a:lnTo>
                    <a:lnTo>
                      <a:pt x="103" y="426"/>
                    </a:lnTo>
                    <a:lnTo>
                      <a:pt x="102" y="424"/>
                    </a:lnTo>
                    <a:lnTo>
                      <a:pt x="93" y="427"/>
                    </a:lnTo>
                    <a:lnTo>
                      <a:pt x="99" y="416"/>
                    </a:lnTo>
                    <a:lnTo>
                      <a:pt x="105" y="409"/>
                    </a:lnTo>
                    <a:lnTo>
                      <a:pt x="109" y="410"/>
                    </a:lnTo>
                    <a:lnTo>
                      <a:pt x="110" y="398"/>
                    </a:lnTo>
                    <a:lnTo>
                      <a:pt x="116" y="391"/>
                    </a:lnTo>
                    <a:lnTo>
                      <a:pt x="103" y="378"/>
                    </a:lnTo>
                    <a:lnTo>
                      <a:pt x="97" y="378"/>
                    </a:lnTo>
                    <a:lnTo>
                      <a:pt x="89" y="371"/>
                    </a:lnTo>
                    <a:lnTo>
                      <a:pt x="74" y="372"/>
                    </a:lnTo>
                    <a:lnTo>
                      <a:pt x="70" y="366"/>
                    </a:lnTo>
                    <a:lnTo>
                      <a:pt x="70" y="360"/>
                    </a:lnTo>
                    <a:lnTo>
                      <a:pt x="63" y="359"/>
                    </a:lnTo>
                    <a:lnTo>
                      <a:pt x="59" y="342"/>
                    </a:lnTo>
                    <a:lnTo>
                      <a:pt x="47" y="341"/>
                    </a:lnTo>
                    <a:lnTo>
                      <a:pt x="40" y="345"/>
                    </a:lnTo>
                    <a:lnTo>
                      <a:pt x="38" y="337"/>
                    </a:lnTo>
                    <a:lnTo>
                      <a:pt x="34" y="333"/>
                    </a:lnTo>
                    <a:lnTo>
                      <a:pt x="33" y="327"/>
                    </a:lnTo>
                    <a:lnTo>
                      <a:pt x="38" y="327"/>
                    </a:lnTo>
                    <a:lnTo>
                      <a:pt x="42" y="330"/>
                    </a:lnTo>
                    <a:lnTo>
                      <a:pt x="45" y="330"/>
                    </a:lnTo>
                    <a:lnTo>
                      <a:pt x="47" y="322"/>
                    </a:lnTo>
                    <a:lnTo>
                      <a:pt x="38" y="312"/>
                    </a:lnTo>
                    <a:lnTo>
                      <a:pt x="33" y="303"/>
                    </a:lnTo>
                    <a:lnTo>
                      <a:pt x="32" y="287"/>
                    </a:lnTo>
                    <a:lnTo>
                      <a:pt x="28" y="282"/>
                    </a:lnTo>
                    <a:lnTo>
                      <a:pt x="22" y="281"/>
                    </a:lnTo>
                    <a:lnTo>
                      <a:pt x="17" y="282"/>
                    </a:lnTo>
                    <a:lnTo>
                      <a:pt x="12" y="277"/>
                    </a:lnTo>
                    <a:lnTo>
                      <a:pt x="6" y="277"/>
                    </a:lnTo>
                    <a:lnTo>
                      <a:pt x="7" y="264"/>
                    </a:lnTo>
                    <a:lnTo>
                      <a:pt x="3" y="258"/>
                    </a:lnTo>
                    <a:lnTo>
                      <a:pt x="3" y="247"/>
                    </a:lnTo>
                    <a:lnTo>
                      <a:pt x="3" y="238"/>
                    </a:lnTo>
                    <a:lnTo>
                      <a:pt x="0" y="230"/>
                    </a:lnTo>
                    <a:lnTo>
                      <a:pt x="3" y="214"/>
                    </a:lnTo>
                    <a:lnTo>
                      <a:pt x="8" y="209"/>
                    </a:lnTo>
                    <a:lnTo>
                      <a:pt x="7" y="206"/>
                    </a:lnTo>
                    <a:lnTo>
                      <a:pt x="13" y="206"/>
                    </a:lnTo>
                    <a:lnTo>
                      <a:pt x="14" y="204"/>
                    </a:lnTo>
                    <a:lnTo>
                      <a:pt x="24" y="205"/>
                    </a:lnTo>
                    <a:lnTo>
                      <a:pt x="26" y="198"/>
                    </a:lnTo>
                    <a:lnTo>
                      <a:pt x="21" y="197"/>
                    </a:lnTo>
                    <a:lnTo>
                      <a:pt x="15" y="197"/>
                    </a:lnTo>
                    <a:lnTo>
                      <a:pt x="10" y="195"/>
                    </a:lnTo>
                    <a:lnTo>
                      <a:pt x="11" y="188"/>
                    </a:lnTo>
                    <a:lnTo>
                      <a:pt x="13" y="178"/>
                    </a:lnTo>
                    <a:lnTo>
                      <a:pt x="23" y="163"/>
                    </a:lnTo>
                    <a:lnTo>
                      <a:pt x="40" y="141"/>
                    </a:lnTo>
                    <a:lnTo>
                      <a:pt x="32" y="130"/>
                    </a:lnTo>
                    <a:lnTo>
                      <a:pt x="26" y="128"/>
                    </a:lnTo>
                    <a:lnTo>
                      <a:pt x="24" y="122"/>
                    </a:lnTo>
                    <a:lnTo>
                      <a:pt x="28" y="115"/>
                    </a:lnTo>
                    <a:lnTo>
                      <a:pt x="28" y="109"/>
                    </a:lnTo>
                    <a:lnTo>
                      <a:pt x="24" y="101"/>
                    </a:lnTo>
                    <a:lnTo>
                      <a:pt x="26" y="96"/>
                    </a:lnTo>
                    <a:lnTo>
                      <a:pt x="22" y="92"/>
                    </a:lnTo>
                    <a:lnTo>
                      <a:pt x="24" y="83"/>
                    </a:lnTo>
                    <a:lnTo>
                      <a:pt x="23" y="75"/>
                    </a:lnTo>
                    <a:lnTo>
                      <a:pt x="24" y="63"/>
                    </a:lnTo>
                    <a:lnTo>
                      <a:pt x="15" y="48"/>
                    </a:lnTo>
                    <a:lnTo>
                      <a:pt x="21" y="40"/>
                    </a:lnTo>
                    <a:lnTo>
                      <a:pt x="17" y="31"/>
                    </a:lnTo>
                    <a:lnTo>
                      <a:pt x="9" y="26"/>
                    </a:lnTo>
                    <a:lnTo>
                      <a:pt x="9" y="21"/>
                    </a:lnTo>
                    <a:lnTo>
                      <a:pt x="15" y="13"/>
                    </a:lnTo>
                    <a:lnTo>
                      <a:pt x="20" y="11"/>
                    </a:lnTo>
                    <a:lnTo>
                      <a:pt x="21" y="8"/>
                    </a:lnTo>
                    <a:lnTo>
                      <a:pt x="33" y="3"/>
                    </a:lnTo>
                    <a:lnTo>
                      <a:pt x="38" y="3"/>
                    </a:lnTo>
                    <a:lnTo>
                      <a:pt x="38" y="1"/>
                    </a:lnTo>
                    <a:lnTo>
                      <a:pt x="43" y="0"/>
                    </a:lnTo>
                    <a:lnTo>
                      <a:pt x="50" y="3"/>
                    </a:lnTo>
                    <a:lnTo>
                      <a:pt x="50" y="5"/>
                    </a:lnTo>
                    <a:lnTo>
                      <a:pt x="44" y="6"/>
                    </a:lnTo>
                    <a:lnTo>
                      <a:pt x="46" y="9"/>
                    </a:lnTo>
                    <a:lnTo>
                      <a:pt x="52" y="10"/>
                    </a:lnTo>
                    <a:lnTo>
                      <a:pt x="56" y="12"/>
                    </a:lnTo>
                    <a:lnTo>
                      <a:pt x="65" y="11"/>
                    </a:lnTo>
                    <a:lnTo>
                      <a:pt x="79" y="14"/>
                    </a:lnTo>
                    <a:lnTo>
                      <a:pt x="92" y="23"/>
                    </a:lnTo>
                    <a:lnTo>
                      <a:pt x="103" y="27"/>
                    </a:lnTo>
                    <a:lnTo>
                      <a:pt x="108" y="29"/>
                    </a:lnTo>
                    <a:lnTo>
                      <a:pt x="112" y="32"/>
                    </a:lnTo>
                    <a:lnTo>
                      <a:pt x="116" y="32"/>
                    </a:lnTo>
                    <a:lnTo>
                      <a:pt x="121" y="35"/>
                    </a:lnTo>
                    <a:lnTo>
                      <a:pt x="125" y="38"/>
                    </a:lnTo>
                    <a:lnTo>
                      <a:pt x="125" y="52"/>
                    </a:lnTo>
                    <a:lnTo>
                      <a:pt x="106" y="66"/>
                    </a:lnTo>
                    <a:lnTo>
                      <a:pt x="95" y="66"/>
                    </a:lnTo>
                    <a:lnTo>
                      <a:pt x="82" y="61"/>
                    </a:lnTo>
                    <a:lnTo>
                      <a:pt x="70" y="56"/>
                    </a:lnTo>
                    <a:lnTo>
                      <a:pt x="61" y="52"/>
                    </a:lnTo>
                    <a:lnTo>
                      <a:pt x="55" y="52"/>
                    </a:lnTo>
                    <a:lnTo>
                      <a:pt x="44" y="45"/>
                    </a:lnTo>
                    <a:lnTo>
                      <a:pt x="44" y="50"/>
                    </a:lnTo>
                    <a:lnTo>
                      <a:pt x="55" y="58"/>
                    </a:lnTo>
                    <a:lnTo>
                      <a:pt x="66" y="70"/>
                    </a:lnTo>
                    <a:lnTo>
                      <a:pt x="67" y="77"/>
                    </a:lnTo>
                    <a:lnTo>
                      <a:pt x="62" y="85"/>
                    </a:lnTo>
                    <a:lnTo>
                      <a:pt x="67" y="91"/>
                    </a:lnTo>
                    <a:lnTo>
                      <a:pt x="66" y="104"/>
                    </a:lnTo>
                    <a:lnTo>
                      <a:pt x="66" y="109"/>
                    </a:lnTo>
                    <a:lnTo>
                      <a:pt x="74" y="107"/>
                    </a:lnTo>
                    <a:lnTo>
                      <a:pt x="82" y="118"/>
                    </a:lnTo>
                    <a:lnTo>
                      <a:pt x="94" y="116"/>
                    </a:lnTo>
                    <a:lnTo>
                      <a:pt x="96" y="111"/>
                    </a:lnTo>
                    <a:lnTo>
                      <a:pt x="92" y="108"/>
                    </a:lnTo>
                    <a:lnTo>
                      <a:pt x="88" y="106"/>
                    </a:lnTo>
                    <a:lnTo>
                      <a:pt x="82" y="96"/>
                    </a:lnTo>
                    <a:lnTo>
                      <a:pt x="84" y="88"/>
                    </a:lnTo>
                    <a:lnTo>
                      <a:pt x="89" y="89"/>
                    </a:lnTo>
                    <a:lnTo>
                      <a:pt x="92" y="94"/>
                    </a:lnTo>
                    <a:lnTo>
                      <a:pt x="105" y="101"/>
                    </a:lnTo>
                    <a:lnTo>
                      <a:pt x="115" y="100"/>
                    </a:lnTo>
                    <a:lnTo>
                      <a:pt x="118" y="94"/>
                    </a:lnTo>
                    <a:lnTo>
                      <a:pt x="110" y="79"/>
                    </a:lnTo>
                    <a:lnTo>
                      <a:pt x="122" y="68"/>
                    </a:lnTo>
                    <a:lnTo>
                      <a:pt x="130" y="63"/>
                    </a:lnTo>
                    <a:lnTo>
                      <a:pt x="131" y="55"/>
                    </a:lnTo>
                    <a:lnTo>
                      <a:pt x="140" y="56"/>
                    </a:lnTo>
                    <a:lnTo>
                      <a:pt x="151" y="64"/>
                    </a:lnTo>
                    <a:lnTo>
                      <a:pt x="156" y="48"/>
                    </a:lnTo>
                    <a:lnTo>
                      <a:pt x="149" y="44"/>
                    </a:lnTo>
                    <a:lnTo>
                      <a:pt x="149" y="41"/>
                    </a:lnTo>
                    <a:lnTo>
                      <a:pt x="152" y="38"/>
                    </a:lnTo>
                    <a:lnTo>
                      <a:pt x="152" y="30"/>
                    </a:lnTo>
                    <a:lnTo>
                      <a:pt x="149" y="28"/>
                    </a:lnTo>
                    <a:lnTo>
                      <a:pt x="143" y="24"/>
                    </a:lnTo>
                    <a:lnTo>
                      <a:pt x="144" y="22"/>
                    </a:lnTo>
                    <a:lnTo>
                      <a:pt x="148" y="21"/>
                    </a:lnTo>
                    <a:lnTo>
                      <a:pt x="160" y="23"/>
                    </a:lnTo>
                    <a:lnTo>
                      <a:pt x="171" y="26"/>
                    </a:lnTo>
                    <a:lnTo>
                      <a:pt x="177" y="34"/>
                    </a:lnTo>
                    <a:lnTo>
                      <a:pt x="164" y="36"/>
                    </a:lnTo>
                    <a:lnTo>
                      <a:pt x="164" y="38"/>
                    </a:lnTo>
                    <a:lnTo>
                      <a:pt x="160" y="41"/>
                    </a:lnTo>
                    <a:lnTo>
                      <a:pt x="165" y="44"/>
                    </a:lnTo>
                    <a:lnTo>
                      <a:pt x="166" y="47"/>
                    </a:lnTo>
                    <a:lnTo>
                      <a:pt x="177" y="50"/>
                    </a:lnTo>
                    <a:lnTo>
                      <a:pt x="185" y="47"/>
                    </a:lnTo>
                    <a:lnTo>
                      <a:pt x="187" y="42"/>
                    </a:lnTo>
                    <a:lnTo>
                      <a:pt x="185" y="37"/>
                    </a:lnTo>
                    <a:lnTo>
                      <a:pt x="189" y="36"/>
                    </a:lnTo>
                    <a:lnTo>
                      <a:pt x="193" y="39"/>
                    </a:lnTo>
                    <a:lnTo>
                      <a:pt x="195" y="38"/>
                    </a:lnTo>
                    <a:lnTo>
                      <a:pt x="195" y="35"/>
                    </a:lnTo>
                    <a:lnTo>
                      <a:pt x="203" y="35"/>
                    </a:lnTo>
                    <a:lnTo>
                      <a:pt x="209" y="31"/>
                    </a:lnTo>
                    <a:lnTo>
                      <a:pt x="214" y="26"/>
                    </a:lnTo>
                    <a:lnTo>
                      <a:pt x="223" y="23"/>
                    </a:lnTo>
                    <a:lnTo>
                      <a:pt x="226" y="24"/>
                    </a:lnTo>
                    <a:lnTo>
                      <a:pt x="227" y="27"/>
                    </a:lnTo>
                    <a:lnTo>
                      <a:pt x="231" y="25"/>
                    </a:lnTo>
                    <a:lnTo>
                      <a:pt x="230" y="22"/>
                    </a:lnTo>
                    <a:lnTo>
                      <a:pt x="234" y="21"/>
                    </a:lnTo>
                    <a:lnTo>
                      <a:pt x="239" y="18"/>
                    </a:lnTo>
                    <a:lnTo>
                      <a:pt x="246" y="17"/>
                    </a:lnTo>
                    <a:lnTo>
                      <a:pt x="243" y="20"/>
                    </a:lnTo>
                    <a:lnTo>
                      <a:pt x="245" y="24"/>
                    </a:lnTo>
                    <a:lnTo>
                      <a:pt x="239" y="27"/>
                    </a:lnTo>
                    <a:lnTo>
                      <a:pt x="242" y="30"/>
                    </a:lnTo>
                    <a:lnTo>
                      <a:pt x="247" y="28"/>
                    </a:lnTo>
                    <a:lnTo>
                      <a:pt x="249" y="29"/>
                    </a:lnTo>
                    <a:lnTo>
                      <a:pt x="254" y="29"/>
                    </a:lnTo>
                    <a:lnTo>
                      <a:pt x="254" y="26"/>
                    </a:lnTo>
                    <a:lnTo>
                      <a:pt x="258" y="23"/>
                    </a:lnTo>
                    <a:lnTo>
                      <a:pt x="264" y="23"/>
                    </a:lnTo>
                    <a:lnTo>
                      <a:pt x="264" y="24"/>
                    </a:lnTo>
                    <a:lnTo>
                      <a:pt x="271" y="24"/>
                    </a:lnTo>
                    <a:lnTo>
                      <a:pt x="277" y="20"/>
                    </a:lnTo>
                    <a:lnTo>
                      <a:pt x="282" y="20"/>
                    </a:lnTo>
                    <a:lnTo>
                      <a:pt x="287" y="17"/>
                    </a:lnTo>
                    <a:lnTo>
                      <a:pt x="292" y="19"/>
                    </a:lnTo>
                    <a:lnTo>
                      <a:pt x="292" y="24"/>
                    </a:lnTo>
                    <a:lnTo>
                      <a:pt x="296" y="26"/>
                    </a:lnTo>
                    <a:lnTo>
                      <a:pt x="300" y="24"/>
                    </a:lnTo>
                    <a:lnTo>
                      <a:pt x="299" y="21"/>
                    </a:lnTo>
                    <a:lnTo>
                      <a:pt x="307" y="19"/>
                    </a:lnTo>
                    <a:lnTo>
                      <a:pt x="308" y="11"/>
                    </a:lnTo>
                    <a:lnTo>
                      <a:pt x="304" y="8"/>
                    </a:lnTo>
                    <a:lnTo>
                      <a:pt x="310" y="3"/>
                    </a:lnTo>
                    <a:lnTo>
                      <a:pt x="336" y="6"/>
                    </a:lnTo>
                    <a:lnTo>
                      <a:pt x="341" y="21"/>
                    </a:lnTo>
                    <a:lnTo>
                      <a:pt x="336" y="25"/>
                    </a:lnTo>
                    <a:lnTo>
                      <a:pt x="342" y="53"/>
                    </a:lnTo>
                    <a:lnTo>
                      <a:pt x="340" y="64"/>
                    </a:lnTo>
                    <a:lnTo>
                      <a:pt x="332" y="68"/>
                    </a:lnTo>
                    <a:lnTo>
                      <a:pt x="305" y="101"/>
                    </a:lnTo>
                    <a:lnTo>
                      <a:pt x="302" y="137"/>
                    </a:lnTo>
                    <a:lnTo>
                      <a:pt x="307" y="144"/>
                    </a:lnTo>
                    <a:lnTo>
                      <a:pt x="301" y="171"/>
                    </a:lnTo>
                    <a:lnTo>
                      <a:pt x="297" y="207"/>
                    </a:lnTo>
                    <a:lnTo>
                      <a:pt x="300" y="226"/>
                    </a:lnTo>
                    <a:lnTo>
                      <a:pt x="301" y="252"/>
                    </a:lnTo>
                    <a:lnTo>
                      <a:pt x="297" y="268"/>
                    </a:lnTo>
                    <a:lnTo>
                      <a:pt x="288" y="273"/>
                    </a:lnTo>
                    <a:lnTo>
                      <a:pt x="284" y="285"/>
                    </a:lnTo>
                    <a:lnTo>
                      <a:pt x="292" y="293"/>
                    </a:lnTo>
                    <a:lnTo>
                      <a:pt x="278" y="323"/>
                    </a:lnTo>
                    <a:lnTo>
                      <a:pt x="276" y="335"/>
                    </a:lnTo>
                    <a:lnTo>
                      <a:pt x="291" y="351"/>
                    </a:lnTo>
                    <a:lnTo>
                      <a:pt x="300" y="36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nvGrpSpPr>
            <p:cNvPr xmlns:c="http://schemas.openxmlformats.org/drawingml/2006/chart" xmlns:pic="http://schemas.openxmlformats.org/drawingml/2006/picture" xmlns:dgm="http://schemas.openxmlformats.org/drawingml/2006/diagram" id="9" name="Group 38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502" y="2088"/>
              <a:ext cx="1179" cy="1206"/>
              <a:chOff x="2781" y="2041"/>
              <a:chExt cx="760" cy="778"/>
            </a:xfrm>
            <a:grpFill/>
          </p:grpSpPr>
          <p:sp>
            <p:nvSpPr>
              <p:cNvPr xmlns:c="http://schemas.openxmlformats.org/drawingml/2006/chart" xmlns:pic="http://schemas.openxmlformats.org/drawingml/2006/picture" xmlns:dgm="http://schemas.openxmlformats.org/drawingml/2006/diagram" id="2825" name="Freeform 3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10" y="2200"/>
                <a:ext cx="148" cy="122"/>
              </a:xfrm>
              <a:custGeom>
                <a:avLst/>
                <a:gdLst>
                  <a:gd fmla="*/ 110 w 148" name="T0"/>
                  <a:gd fmla="*/ 0 h 122" name="T1"/>
                  <a:gd fmla="*/ 136 w 148" name="T2"/>
                  <a:gd fmla="*/ 7 h 122" name="T3"/>
                  <a:gd fmla="*/ 140 w 148" name="T4"/>
                  <a:gd fmla="*/ 23 h 122" name="T5"/>
                  <a:gd fmla="*/ 148 w 148" name="T6"/>
                  <a:gd fmla="*/ 34 h 122" name="T7"/>
                  <a:gd fmla="*/ 143 w 148" name="T8"/>
                  <a:gd fmla="*/ 42 h 122" name="T9"/>
                  <a:gd fmla="*/ 142 w 148" name="T10"/>
                  <a:gd fmla="*/ 71 h 122" name="T11"/>
                  <a:gd fmla="*/ 126 w 148" name="T12"/>
                  <a:gd fmla="*/ 91 h 122" name="T13"/>
                  <a:gd fmla="*/ 124 w 148" name="T14"/>
                  <a:gd fmla="*/ 104 h 122" name="T15"/>
                  <a:gd fmla="*/ 110 w 148" name="T16"/>
                  <a:gd fmla="*/ 109 h 122" name="T17"/>
                  <a:gd fmla="*/ 93 w 148" name="T18"/>
                  <a:gd fmla="*/ 106 h 122" name="T19"/>
                  <a:gd fmla="*/ 88 w 148" name="T20"/>
                  <a:gd fmla="*/ 112 h 122" name="T21"/>
                  <a:gd fmla="*/ 81 w 148" name="T22"/>
                  <a:gd fmla="*/ 114 h 122" name="T23"/>
                  <a:gd fmla="*/ 74 w 148" name="T24"/>
                  <a:gd fmla="*/ 111 h 122" name="T25"/>
                  <a:gd fmla="*/ 64 w 148" name="T26"/>
                  <a:gd fmla="*/ 111 h 122" name="T27"/>
                  <a:gd fmla="*/ 57 w 148" name="T28"/>
                  <a:gd fmla="*/ 103 h 122" name="T29"/>
                  <a:gd fmla="*/ 43 w 148" name="T30"/>
                  <a:gd fmla="*/ 101 h 122" name="T31"/>
                  <a:gd fmla="*/ 36 w 148" name="T32"/>
                  <a:gd fmla="*/ 107 h 122" name="T33"/>
                  <a:gd fmla="*/ 32 w 148" name="T34"/>
                  <a:gd fmla="*/ 120 h 122" name="T35"/>
                  <a:gd fmla="*/ 28 w 148" name="T36"/>
                  <a:gd fmla="*/ 121 h 122" name="T37"/>
                  <a:gd fmla="*/ 21 w 148" name="T38"/>
                  <a:gd fmla="*/ 122 h 122" name="T39"/>
                  <a:gd fmla="*/ 19 w 148" name="T40"/>
                  <a:gd fmla="*/ 118 h 122" name="T41"/>
                  <a:gd fmla="*/ 11 w 148" name="T42"/>
                  <a:gd fmla="*/ 111 h 122" name="T43"/>
                  <a:gd fmla="*/ 10 w 148" name="T44"/>
                  <a:gd fmla="*/ 104 h 122" name="T45"/>
                  <a:gd fmla="*/ 5 w 148" name="T46"/>
                  <a:gd fmla="*/ 104 h 122" name="T47"/>
                  <a:gd fmla="*/ 0 w 148" name="T48"/>
                  <a:gd fmla="*/ 99 h 122" name="T49"/>
                  <a:gd fmla="*/ 0 w 148" name="T50"/>
                  <a:gd fmla="*/ 92 h 122" name="T51"/>
                  <a:gd fmla="*/ 15 w 148" name="T52"/>
                  <a:gd fmla="*/ 91 h 122" name="T53"/>
                  <a:gd fmla="*/ 20 w 148" name="T54"/>
                  <a:gd fmla="*/ 89 h 122" name="T55"/>
                  <a:gd fmla="*/ 30 w 148" name="T56"/>
                  <a:gd fmla="*/ 87 h 122" name="T57"/>
                  <a:gd fmla="*/ 42 w 148" name="T58"/>
                  <a:gd fmla="*/ 47 h 122" name="T59"/>
                  <a:gd fmla="*/ 52 w 148" name="T60"/>
                  <a:gd fmla="*/ 46 h 122" name="T61"/>
                  <a:gd fmla="*/ 110 w 148" name="T62"/>
                  <a:gd fmla="*/ 0 h 122"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148" name="T96"/>
                  <a:gd fmla="*/ 0 h 122" name="T97"/>
                  <a:gd fmla="*/ 148 w 148" name="T98"/>
                  <a:gd fmla="*/ 122 h 122"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122" w="148">
                    <a:moveTo>
                      <a:pt x="110" y="0"/>
                    </a:moveTo>
                    <a:lnTo>
                      <a:pt x="136" y="7"/>
                    </a:lnTo>
                    <a:lnTo>
                      <a:pt x="140" y="23"/>
                    </a:lnTo>
                    <a:lnTo>
                      <a:pt x="148" y="34"/>
                    </a:lnTo>
                    <a:lnTo>
                      <a:pt x="143" y="42"/>
                    </a:lnTo>
                    <a:lnTo>
                      <a:pt x="142" y="71"/>
                    </a:lnTo>
                    <a:lnTo>
                      <a:pt x="126" y="91"/>
                    </a:lnTo>
                    <a:lnTo>
                      <a:pt x="124" y="104"/>
                    </a:lnTo>
                    <a:lnTo>
                      <a:pt x="110" y="109"/>
                    </a:lnTo>
                    <a:lnTo>
                      <a:pt x="93" y="106"/>
                    </a:lnTo>
                    <a:lnTo>
                      <a:pt x="88" y="112"/>
                    </a:lnTo>
                    <a:lnTo>
                      <a:pt x="81" y="114"/>
                    </a:lnTo>
                    <a:lnTo>
                      <a:pt x="74" y="111"/>
                    </a:lnTo>
                    <a:lnTo>
                      <a:pt x="64" y="111"/>
                    </a:lnTo>
                    <a:lnTo>
                      <a:pt x="57" y="103"/>
                    </a:lnTo>
                    <a:lnTo>
                      <a:pt x="43" y="101"/>
                    </a:lnTo>
                    <a:lnTo>
                      <a:pt x="36" y="107"/>
                    </a:lnTo>
                    <a:lnTo>
                      <a:pt x="32" y="120"/>
                    </a:lnTo>
                    <a:lnTo>
                      <a:pt x="28" y="121"/>
                    </a:lnTo>
                    <a:lnTo>
                      <a:pt x="21" y="122"/>
                    </a:lnTo>
                    <a:lnTo>
                      <a:pt x="19" y="118"/>
                    </a:lnTo>
                    <a:lnTo>
                      <a:pt x="11" y="111"/>
                    </a:lnTo>
                    <a:lnTo>
                      <a:pt x="10" y="104"/>
                    </a:lnTo>
                    <a:lnTo>
                      <a:pt x="5" y="104"/>
                    </a:lnTo>
                    <a:lnTo>
                      <a:pt x="0" y="99"/>
                    </a:lnTo>
                    <a:lnTo>
                      <a:pt x="0" y="92"/>
                    </a:lnTo>
                    <a:lnTo>
                      <a:pt x="15" y="91"/>
                    </a:lnTo>
                    <a:lnTo>
                      <a:pt x="20" y="89"/>
                    </a:lnTo>
                    <a:lnTo>
                      <a:pt x="30" y="87"/>
                    </a:lnTo>
                    <a:lnTo>
                      <a:pt x="42" y="47"/>
                    </a:lnTo>
                    <a:lnTo>
                      <a:pt x="52" y="46"/>
                    </a:lnTo>
                    <a:lnTo>
                      <a:pt x="11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6" name="Freeform 3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52" y="2270"/>
                <a:ext cx="52" cy="50"/>
              </a:xfrm>
              <a:custGeom>
                <a:avLst/>
                <a:gdLst>
                  <a:gd fmla="*/ 2 w 52" name="T0"/>
                  <a:gd fmla="*/ 46 h 50" name="T1"/>
                  <a:gd fmla="*/ 3 w 52" name="T2"/>
                  <a:gd fmla="*/ 41 h 50" name="T3"/>
                  <a:gd fmla="*/ 18 w 52" name="T4"/>
                  <a:gd fmla="*/ 39 h 50" name="T5"/>
                  <a:gd fmla="*/ 28 w 52" name="T6"/>
                  <a:gd fmla="*/ 42 h 50" name="T7"/>
                  <a:gd fmla="*/ 31 w 52" name="T8"/>
                  <a:gd fmla="*/ 39 h 50" name="T9"/>
                  <a:gd fmla="*/ 28 w 52" name="T10"/>
                  <a:gd fmla="*/ 34 h 50" name="T11"/>
                  <a:gd fmla="*/ 20 w 52" name="T12"/>
                  <a:gd fmla="*/ 32 h 50" name="T13"/>
                  <a:gd fmla="*/ 3 w 52" name="T14"/>
                  <a:gd fmla="*/ 34 h 50" name="T15"/>
                  <a:gd fmla="*/ 1 w 52" name="T16"/>
                  <a:gd fmla="*/ 29 h 50" name="T17"/>
                  <a:gd fmla="*/ 0 w 52" name="T18"/>
                  <a:gd fmla="*/ 22 h 50" name="T19"/>
                  <a:gd fmla="*/ 3 w 52" name="T20"/>
                  <a:gd fmla="*/ 16 h 50" name="T21"/>
                  <a:gd fmla="*/ 6 w 52" name="T22"/>
                  <a:gd fmla="*/ 3 h 50" name="T23"/>
                  <a:gd fmla="*/ 13 w 52" name="T24"/>
                  <a:gd fmla="*/ 0 h 50" name="T25"/>
                  <a:gd fmla="*/ 17 w 52" name="T26"/>
                  <a:gd fmla="*/ 1 h 50" name="T27"/>
                  <a:gd fmla="*/ 23 w 52" name="T28"/>
                  <a:gd fmla="*/ 2 h 50" name="T29"/>
                  <a:gd fmla="*/ 25 w 52" name="T30"/>
                  <a:gd fmla="*/ 3 h 50" name="T31"/>
                  <a:gd fmla="*/ 28 w 52" name="T32"/>
                  <a:gd fmla="*/ 5 h 50" name="T33"/>
                  <a:gd fmla="*/ 31 w 52" name="T34"/>
                  <a:gd fmla="*/ 7 h 50" name="T35"/>
                  <a:gd fmla="*/ 35 w 52" name="T36"/>
                  <a:gd fmla="*/ 13 h 50" name="T37"/>
                  <a:gd fmla="*/ 44 w 52" name="T38"/>
                  <a:gd fmla="*/ 22 h 50" name="T39"/>
                  <a:gd fmla="*/ 46 w 52" name="T40"/>
                  <a:gd fmla="*/ 38 h 50" name="T41"/>
                  <a:gd fmla="*/ 52 w 52" name="T42"/>
                  <a:gd fmla="*/ 43 h 50" name="T43"/>
                  <a:gd fmla="*/ 52 w 52" name="T44"/>
                  <a:gd fmla="*/ 50 h 50" name="T45"/>
                  <a:gd fmla="*/ 39 w 52" name="T46"/>
                  <a:gd fmla="*/ 47 h 50" name="T47"/>
                  <a:gd fmla="*/ 30 w 52" name="T48"/>
                  <a:gd fmla="*/ 47 h 50" name="T49"/>
                  <a:gd fmla="*/ 16 w 52" name="T50"/>
                  <a:gd fmla="*/ 46 h 50" name="T51"/>
                  <a:gd fmla="*/ 5 w 52" name="T52"/>
                  <a:gd fmla="*/ 50 h 50" name="T53"/>
                  <a:gd fmla="*/ 2 w 52" name="T54"/>
                  <a:gd fmla="*/ 46 h 50"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w 52" name="T84"/>
                  <a:gd fmla="*/ 0 h 50" name="T85"/>
                  <a:gd fmla="*/ 52 w 52" name="T86"/>
                  <a:gd fmla="*/ 50 h 50" name="T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b="T87" l="T84" r="T86" t="T85"/>
                <a:pathLst>
                  <a:path h="50" w="52">
                    <a:moveTo>
                      <a:pt x="2" y="46"/>
                    </a:moveTo>
                    <a:lnTo>
                      <a:pt x="3" y="41"/>
                    </a:lnTo>
                    <a:lnTo>
                      <a:pt x="18" y="39"/>
                    </a:lnTo>
                    <a:lnTo>
                      <a:pt x="28" y="42"/>
                    </a:lnTo>
                    <a:lnTo>
                      <a:pt x="31" y="39"/>
                    </a:lnTo>
                    <a:lnTo>
                      <a:pt x="28" y="34"/>
                    </a:lnTo>
                    <a:lnTo>
                      <a:pt x="20" y="32"/>
                    </a:lnTo>
                    <a:lnTo>
                      <a:pt x="3" y="34"/>
                    </a:lnTo>
                    <a:lnTo>
                      <a:pt x="1" y="29"/>
                    </a:lnTo>
                    <a:lnTo>
                      <a:pt x="0" y="22"/>
                    </a:lnTo>
                    <a:lnTo>
                      <a:pt x="3" y="16"/>
                    </a:lnTo>
                    <a:lnTo>
                      <a:pt x="6" y="3"/>
                    </a:lnTo>
                    <a:lnTo>
                      <a:pt x="13" y="0"/>
                    </a:lnTo>
                    <a:lnTo>
                      <a:pt x="17" y="1"/>
                    </a:lnTo>
                    <a:lnTo>
                      <a:pt x="23" y="2"/>
                    </a:lnTo>
                    <a:lnTo>
                      <a:pt x="25" y="3"/>
                    </a:lnTo>
                    <a:lnTo>
                      <a:pt x="28" y="5"/>
                    </a:lnTo>
                    <a:lnTo>
                      <a:pt x="31" y="7"/>
                    </a:lnTo>
                    <a:lnTo>
                      <a:pt x="35" y="13"/>
                    </a:lnTo>
                    <a:lnTo>
                      <a:pt x="44" y="22"/>
                    </a:lnTo>
                    <a:lnTo>
                      <a:pt x="46" y="38"/>
                    </a:lnTo>
                    <a:lnTo>
                      <a:pt x="52" y="43"/>
                    </a:lnTo>
                    <a:lnTo>
                      <a:pt x="52" y="50"/>
                    </a:lnTo>
                    <a:lnTo>
                      <a:pt x="39" y="47"/>
                    </a:lnTo>
                    <a:lnTo>
                      <a:pt x="30" y="47"/>
                    </a:lnTo>
                    <a:lnTo>
                      <a:pt x="16" y="46"/>
                    </a:lnTo>
                    <a:lnTo>
                      <a:pt x="5" y="50"/>
                    </a:lnTo>
                    <a:lnTo>
                      <a:pt x="2" y="4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7" name="Freeform 3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96" y="2186"/>
                <a:ext cx="156" cy="155"/>
              </a:xfrm>
              <a:custGeom>
                <a:avLst/>
                <a:gdLst>
                  <a:gd fmla="*/ 70 w 156" name="T0"/>
                  <a:gd fmla="*/ 0 h 155" name="T1"/>
                  <a:gd fmla="*/ 124 w 156" name="T2"/>
                  <a:gd fmla="*/ 43 h 155" name="T3"/>
                  <a:gd fmla="*/ 128 w 156" name="T4"/>
                  <a:gd fmla="*/ 51 h 155" name="T5"/>
                  <a:gd fmla="*/ 135 w 156" name="T6"/>
                  <a:gd fmla="*/ 50 h 155" name="T7"/>
                  <a:gd fmla="*/ 139 w 156" name="T8"/>
                  <a:gd fmla="*/ 52 h 155" name="T9"/>
                  <a:gd fmla="*/ 140 w 156" name="T10"/>
                  <a:gd fmla="*/ 57 h 155" name="T11"/>
                  <a:gd fmla="*/ 140 w 156" name="T12"/>
                  <a:gd fmla="*/ 62 h 155" name="T13"/>
                  <a:gd fmla="*/ 156 w 156" name="T14"/>
                  <a:gd fmla="*/ 61 h 155" name="T15"/>
                  <a:gd fmla="*/ 144 w 156" name="T16"/>
                  <a:gd fmla="*/ 101 h 155" name="T17"/>
                  <a:gd fmla="*/ 134 w 156" name="T18"/>
                  <a:gd fmla="*/ 103 h 155" name="T19"/>
                  <a:gd fmla="*/ 129 w 156" name="T20"/>
                  <a:gd fmla="*/ 105 h 155" name="T21"/>
                  <a:gd fmla="*/ 114 w 156" name="T22"/>
                  <a:gd fmla="*/ 106 h 155" name="T23"/>
                  <a:gd fmla="*/ 111 w 156" name="T24"/>
                  <a:gd fmla="*/ 103 h 155" name="T25"/>
                  <a:gd fmla="*/ 101 w 156" name="T26"/>
                  <a:gd fmla="*/ 104 h 155" name="T27"/>
                  <a:gd fmla="*/ 97 w 156" name="T28"/>
                  <a:gd fmla="*/ 110 h 155" name="T29"/>
                  <a:gd fmla="*/ 92 w 156" name="T30"/>
                  <a:gd fmla="*/ 110 h 155" name="T31"/>
                  <a:gd fmla="*/ 84 w 156" name="T32"/>
                  <a:gd fmla="*/ 123 h 155" name="T33"/>
                  <a:gd fmla="*/ 77 w 156" name="T34"/>
                  <a:gd fmla="*/ 121 h 155" name="T35"/>
                  <a:gd fmla="*/ 76 w 156" name="T36"/>
                  <a:gd fmla="*/ 125 h 155" name="T37"/>
                  <a:gd fmla="*/ 67 w 156" name="T38"/>
                  <a:gd fmla="*/ 134 h 155" name="T39"/>
                  <a:gd fmla="*/ 68 w 156" name="T40"/>
                  <a:gd fmla="*/ 139 h 155" name="T41"/>
                  <a:gd fmla="*/ 65 w 156" name="T42"/>
                  <a:gd fmla="*/ 141 h 155" name="T43"/>
                  <a:gd fmla="*/ 63 w 156" name="T44"/>
                  <a:gd fmla="*/ 153 h 155" name="T45"/>
                  <a:gd fmla="*/ 57 w 156" name="T46"/>
                  <a:gd fmla="*/ 153 h 155" name="T47"/>
                  <a:gd fmla="*/ 52 w 156" name="T48"/>
                  <a:gd fmla="*/ 148 h 155" name="T49"/>
                  <a:gd fmla="*/ 47 w 156" name="T50"/>
                  <a:gd fmla="*/ 153 h 155" name="T51"/>
                  <a:gd fmla="*/ 38 w 156" name="T52"/>
                  <a:gd fmla="*/ 155 h 155" name="T53"/>
                  <a:gd fmla="*/ 32 w 156" name="T54"/>
                  <a:gd fmla="*/ 140 h 155" name="T55"/>
                  <a:gd fmla="*/ 27 w 156" name="T56"/>
                  <a:gd fmla="*/ 135 h 155" name="T57"/>
                  <a:gd fmla="*/ 25 w 156" name="T58"/>
                  <a:gd fmla="*/ 138 h 155" name="T59"/>
                  <a:gd fmla="*/ 18 w 156" name="T60"/>
                  <a:gd fmla="*/ 139 h 155" name="T61"/>
                  <a:gd fmla="*/ 8 w 156" name="T62"/>
                  <a:gd fmla="*/ 134 h 155" name="T63"/>
                  <a:gd fmla="*/ 8 w 156" name="T64"/>
                  <a:gd fmla="*/ 127 h 155" name="T65"/>
                  <a:gd fmla="*/ 2 w 156" name="T66"/>
                  <a:gd fmla="*/ 122 h 155" name="T67"/>
                  <a:gd fmla="*/ 0 w 156" name="T68"/>
                  <a:gd fmla="*/ 106 h 155" name="T69"/>
                  <a:gd fmla="*/ 2 w 156" name="T70"/>
                  <a:gd fmla="*/ 99 h 155" name="T71"/>
                  <a:gd fmla="*/ 6 w 156" name="T72"/>
                  <a:gd fmla="*/ 98 h 155" name="T73"/>
                  <a:gd fmla="*/ 10 w 156" name="T74"/>
                  <a:gd fmla="*/ 103 h 155" name="T75"/>
                  <a:gd fmla="*/ 15 w 156" name="T76"/>
                  <a:gd fmla="*/ 99 h 155" name="T77"/>
                  <a:gd fmla="*/ 22 w 156" name="T78"/>
                  <a:gd fmla="*/ 100 h 155" name="T79"/>
                  <a:gd fmla="*/ 26 w 156" name="T80"/>
                  <a:gd fmla="*/ 97 h 155" name="T81"/>
                  <a:gd fmla="*/ 28 w 156" name="T82"/>
                  <a:gd fmla="*/ 99 h 155" name="T83"/>
                  <a:gd fmla="*/ 61 w 156" name="T84"/>
                  <a:gd fmla="*/ 98 h 155" name="T85"/>
                  <a:gd fmla="*/ 50 w 156" name="T86"/>
                  <a:gd fmla="*/ 1 h 155" name="T87"/>
                  <a:gd fmla="*/ 70 w 156" name="T88"/>
                  <a:gd fmla="*/ 0 h 155"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w 156" name="T135"/>
                  <a:gd fmla="*/ 0 h 155" name="T136"/>
                  <a:gd fmla="*/ 156 w 156" name="T137"/>
                  <a:gd fmla="*/ 155 h 155" name="T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b="T138" l="T135" r="T137" t="T136"/>
                <a:pathLst>
                  <a:path h="155" w="156">
                    <a:moveTo>
                      <a:pt x="70" y="0"/>
                    </a:moveTo>
                    <a:lnTo>
                      <a:pt x="124" y="43"/>
                    </a:lnTo>
                    <a:lnTo>
                      <a:pt x="128" y="51"/>
                    </a:lnTo>
                    <a:lnTo>
                      <a:pt x="135" y="50"/>
                    </a:lnTo>
                    <a:lnTo>
                      <a:pt x="139" y="52"/>
                    </a:lnTo>
                    <a:lnTo>
                      <a:pt x="140" y="57"/>
                    </a:lnTo>
                    <a:lnTo>
                      <a:pt x="140" y="62"/>
                    </a:lnTo>
                    <a:lnTo>
                      <a:pt x="156" y="61"/>
                    </a:lnTo>
                    <a:lnTo>
                      <a:pt x="144" y="101"/>
                    </a:lnTo>
                    <a:lnTo>
                      <a:pt x="134" y="103"/>
                    </a:lnTo>
                    <a:lnTo>
                      <a:pt x="129" y="105"/>
                    </a:lnTo>
                    <a:lnTo>
                      <a:pt x="114" y="106"/>
                    </a:lnTo>
                    <a:lnTo>
                      <a:pt x="111" y="103"/>
                    </a:lnTo>
                    <a:lnTo>
                      <a:pt x="101" y="104"/>
                    </a:lnTo>
                    <a:lnTo>
                      <a:pt x="97" y="110"/>
                    </a:lnTo>
                    <a:lnTo>
                      <a:pt x="92" y="110"/>
                    </a:lnTo>
                    <a:lnTo>
                      <a:pt x="84" y="123"/>
                    </a:lnTo>
                    <a:lnTo>
                      <a:pt x="77" y="121"/>
                    </a:lnTo>
                    <a:lnTo>
                      <a:pt x="76" y="125"/>
                    </a:lnTo>
                    <a:lnTo>
                      <a:pt x="67" y="134"/>
                    </a:lnTo>
                    <a:lnTo>
                      <a:pt x="68" y="139"/>
                    </a:lnTo>
                    <a:lnTo>
                      <a:pt x="65" y="141"/>
                    </a:lnTo>
                    <a:lnTo>
                      <a:pt x="63" y="153"/>
                    </a:lnTo>
                    <a:lnTo>
                      <a:pt x="57" y="153"/>
                    </a:lnTo>
                    <a:lnTo>
                      <a:pt x="52" y="148"/>
                    </a:lnTo>
                    <a:lnTo>
                      <a:pt x="47" y="153"/>
                    </a:lnTo>
                    <a:lnTo>
                      <a:pt x="38" y="155"/>
                    </a:lnTo>
                    <a:lnTo>
                      <a:pt x="32" y="140"/>
                    </a:lnTo>
                    <a:lnTo>
                      <a:pt x="27" y="135"/>
                    </a:lnTo>
                    <a:lnTo>
                      <a:pt x="25" y="138"/>
                    </a:lnTo>
                    <a:lnTo>
                      <a:pt x="18" y="139"/>
                    </a:lnTo>
                    <a:lnTo>
                      <a:pt x="8" y="134"/>
                    </a:lnTo>
                    <a:lnTo>
                      <a:pt x="8" y="127"/>
                    </a:lnTo>
                    <a:lnTo>
                      <a:pt x="2" y="122"/>
                    </a:lnTo>
                    <a:lnTo>
                      <a:pt x="0" y="106"/>
                    </a:lnTo>
                    <a:lnTo>
                      <a:pt x="2" y="99"/>
                    </a:lnTo>
                    <a:lnTo>
                      <a:pt x="6" y="98"/>
                    </a:lnTo>
                    <a:lnTo>
                      <a:pt x="10" y="103"/>
                    </a:lnTo>
                    <a:lnTo>
                      <a:pt x="15" y="99"/>
                    </a:lnTo>
                    <a:lnTo>
                      <a:pt x="22" y="100"/>
                    </a:lnTo>
                    <a:lnTo>
                      <a:pt x="26" y="97"/>
                    </a:lnTo>
                    <a:lnTo>
                      <a:pt x="28" y="99"/>
                    </a:lnTo>
                    <a:lnTo>
                      <a:pt x="61" y="98"/>
                    </a:lnTo>
                    <a:lnTo>
                      <a:pt x="50" y="1"/>
                    </a:lnTo>
                    <a:lnTo>
                      <a:pt x="7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8" name="Freeform 3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59" y="2289"/>
                <a:ext cx="73" cy="59"/>
              </a:xfrm>
              <a:custGeom>
                <a:avLst/>
                <a:gdLst>
                  <a:gd fmla="*/ 51 w 73" name="T0"/>
                  <a:gd fmla="*/ 3 h 59" name="T1"/>
                  <a:gd fmla="*/ 51 w 73" name="T2"/>
                  <a:gd fmla="*/ 10 h 59" name="T3"/>
                  <a:gd fmla="*/ 56 w 73" name="T4"/>
                  <a:gd fmla="*/ 15 h 59" name="T5"/>
                  <a:gd fmla="*/ 61 w 73" name="T6"/>
                  <a:gd fmla="*/ 15 h 59" name="T7"/>
                  <a:gd fmla="*/ 62 w 73" name="T8"/>
                  <a:gd fmla="*/ 22 h 59" name="T9"/>
                  <a:gd fmla="*/ 70 w 73" name="T10"/>
                  <a:gd fmla="*/ 29 h 59" name="T11"/>
                  <a:gd fmla="*/ 73 w 73" name="T12"/>
                  <a:gd fmla="*/ 35 h 59" name="T13"/>
                  <a:gd fmla="*/ 57 w 73" name="T14"/>
                  <a:gd fmla="*/ 45 h 59" name="T15"/>
                  <a:gd fmla="*/ 44 w 73" name="T16"/>
                  <a:gd fmla="*/ 40 h 59" name="T17"/>
                  <a:gd fmla="*/ 40 w 73" name="T18"/>
                  <a:gd fmla="*/ 41 h 59" name="T19"/>
                  <a:gd fmla="*/ 33 w 73" name="T20"/>
                  <a:gd fmla="*/ 38 h 59" name="T21"/>
                  <a:gd fmla="*/ 27 w 73" name="T22"/>
                  <a:gd fmla="*/ 40 h 59" name="T23"/>
                  <a:gd fmla="*/ 23 w 73" name="T24"/>
                  <a:gd fmla="*/ 53 h 59" name="T25"/>
                  <a:gd fmla="*/ 13 w 73" name="T26"/>
                  <a:gd fmla="*/ 53 h 59" name="T27"/>
                  <a:gd fmla="*/ 7 w 73" name="T28"/>
                  <a:gd fmla="*/ 59 h 59" name="T29"/>
                  <a:gd fmla="*/ 0 w 73" name="T30"/>
                  <a:gd fmla="*/ 50 h 59" name="T31"/>
                  <a:gd fmla="*/ 2 w 73" name="T32"/>
                  <a:gd fmla="*/ 38 h 59" name="T33"/>
                  <a:gd fmla="*/ 5 w 73" name="T34"/>
                  <a:gd fmla="*/ 36 h 59" name="T35"/>
                  <a:gd fmla="*/ 4 w 73" name="T36"/>
                  <a:gd fmla="*/ 31 h 59" name="T37"/>
                  <a:gd fmla="*/ 13 w 73" name="T38"/>
                  <a:gd fmla="*/ 22 h 59" name="T39"/>
                  <a:gd fmla="*/ 14 w 73" name="T40"/>
                  <a:gd fmla="*/ 18 h 59" name="T41"/>
                  <a:gd fmla="*/ 21 w 73" name="T42"/>
                  <a:gd fmla="*/ 20 h 59" name="T43"/>
                  <a:gd fmla="*/ 29 w 73" name="T44"/>
                  <a:gd fmla="*/ 7 h 59" name="T45"/>
                  <a:gd fmla="*/ 34 w 73" name="T46"/>
                  <a:gd fmla="*/ 7 h 59" name="T47"/>
                  <a:gd fmla="*/ 38 w 73" name="T48"/>
                  <a:gd fmla="*/ 1 h 59" name="T49"/>
                  <a:gd fmla="*/ 48 w 73" name="T50"/>
                  <a:gd fmla="*/ 0 h 59" name="T51"/>
                  <a:gd fmla="*/ 51 w 73" name="T52"/>
                  <a:gd fmla="*/ 3 h 59"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w 73" name="T81"/>
                  <a:gd fmla="*/ 0 h 59" name="T82"/>
                  <a:gd fmla="*/ 73 w 73" name="T83"/>
                  <a:gd fmla="*/ 59 h 59" name="T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b="T84" l="T81" r="T83" t="T82"/>
                <a:pathLst>
                  <a:path h="59" w="73">
                    <a:moveTo>
                      <a:pt x="51" y="3"/>
                    </a:moveTo>
                    <a:lnTo>
                      <a:pt x="51" y="10"/>
                    </a:lnTo>
                    <a:lnTo>
                      <a:pt x="56" y="15"/>
                    </a:lnTo>
                    <a:lnTo>
                      <a:pt x="61" y="15"/>
                    </a:lnTo>
                    <a:lnTo>
                      <a:pt x="62" y="22"/>
                    </a:lnTo>
                    <a:lnTo>
                      <a:pt x="70" y="29"/>
                    </a:lnTo>
                    <a:lnTo>
                      <a:pt x="73" y="35"/>
                    </a:lnTo>
                    <a:lnTo>
                      <a:pt x="57" y="45"/>
                    </a:lnTo>
                    <a:lnTo>
                      <a:pt x="44" y="40"/>
                    </a:lnTo>
                    <a:lnTo>
                      <a:pt x="40" y="41"/>
                    </a:lnTo>
                    <a:lnTo>
                      <a:pt x="33" y="38"/>
                    </a:lnTo>
                    <a:lnTo>
                      <a:pt x="27" y="40"/>
                    </a:lnTo>
                    <a:lnTo>
                      <a:pt x="23" y="53"/>
                    </a:lnTo>
                    <a:lnTo>
                      <a:pt x="13" y="53"/>
                    </a:lnTo>
                    <a:lnTo>
                      <a:pt x="7" y="59"/>
                    </a:lnTo>
                    <a:lnTo>
                      <a:pt x="0" y="50"/>
                    </a:lnTo>
                    <a:lnTo>
                      <a:pt x="2" y="38"/>
                    </a:lnTo>
                    <a:lnTo>
                      <a:pt x="5" y="36"/>
                    </a:lnTo>
                    <a:lnTo>
                      <a:pt x="4" y="31"/>
                    </a:lnTo>
                    <a:lnTo>
                      <a:pt x="13" y="22"/>
                    </a:lnTo>
                    <a:lnTo>
                      <a:pt x="14" y="18"/>
                    </a:lnTo>
                    <a:lnTo>
                      <a:pt x="21" y="20"/>
                    </a:lnTo>
                    <a:lnTo>
                      <a:pt x="29" y="7"/>
                    </a:lnTo>
                    <a:lnTo>
                      <a:pt x="34" y="7"/>
                    </a:lnTo>
                    <a:lnTo>
                      <a:pt x="38" y="1"/>
                    </a:lnTo>
                    <a:lnTo>
                      <a:pt x="48" y="0"/>
                    </a:lnTo>
                    <a:lnTo>
                      <a:pt x="5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9" name="Freeform 3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01" y="2060"/>
                <a:ext cx="96" cy="91"/>
              </a:xfrm>
              <a:custGeom>
                <a:avLst/>
                <a:gdLst>
                  <a:gd fmla="*/ 0 w 96" name="T0"/>
                  <a:gd fmla="*/ 91 h 91" name="T1"/>
                  <a:gd fmla="*/ 4 w 96" name="T2"/>
                  <a:gd fmla="*/ 86 h 91" name="T3"/>
                  <a:gd fmla="*/ 9 w 96" name="T4"/>
                  <a:gd fmla="*/ 83 h 91" name="T5"/>
                  <a:gd fmla="*/ 15 w 96" name="T6"/>
                  <a:gd fmla="*/ 76 h 91" name="T7"/>
                  <a:gd fmla="*/ 18 w 96" name="T8"/>
                  <a:gd fmla="*/ 69 h 91" name="T9"/>
                  <a:gd fmla="*/ 18 w 96" name="T10"/>
                  <a:gd fmla="*/ 54 h 91" name="T11"/>
                  <a:gd fmla="*/ 21 w 96" name="T12"/>
                  <a:gd fmla="*/ 46 h 91" name="T13"/>
                  <a:gd fmla="*/ 22 w 96" name="T14"/>
                  <a:gd fmla="*/ 40 h 91" name="T15"/>
                  <a:gd fmla="*/ 23 w 96" name="T16"/>
                  <a:gd fmla="*/ 36 h 91" name="T17"/>
                  <a:gd fmla="*/ 33 w 96" name="T18"/>
                  <a:gd fmla="*/ 28 h 91" name="T19"/>
                  <a:gd fmla="*/ 39 w 96" name="T20"/>
                  <a:gd fmla="*/ 26 h 91" name="T21"/>
                  <a:gd fmla="*/ 45 w 96" name="T22"/>
                  <a:gd fmla="*/ 22 h 91" name="T23"/>
                  <a:gd fmla="*/ 46 w 96" name="T24"/>
                  <a:gd fmla="*/ 17 h 91" name="T25"/>
                  <a:gd fmla="*/ 53 w 96" name="T26"/>
                  <a:gd fmla="*/ 8 h 91" name="T27"/>
                  <a:gd fmla="*/ 53 w 96" name="T28"/>
                  <a:gd fmla="*/ 3 h 91" name="T29"/>
                  <a:gd fmla="*/ 57 w 96" name="T30"/>
                  <a:gd fmla="*/ 0 h 91" name="T31"/>
                  <a:gd fmla="*/ 60 w 96" name="T32"/>
                  <a:gd fmla="*/ 1 h 91" name="T33"/>
                  <a:gd fmla="*/ 60 w 96" name="T34"/>
                  <a:gd fmla="*/ 4 h 91" name="T35"/>
                  <a:gd fmla="*/ 64 w 96" name="T36"/>
                  <a:gd fmla="*/ 5 h 91" name="T37"/>
                  <a:gd fmla="*/ 66 w 96" name="T38"/>
                  <a:gd fmla="*/ 7 h 91" name="T39"/>
                  <a:gd fmla="*/ 73 w 96" name="T40"/>
                  <a:gd fmla="*/ 8 h 91" name="T41"/>
                  <a:gd fmla="*/ 82 w 96" name="T42"/>
                  <a:gd fmla="*/ 8 h 91" name="T43"/>
                  <a:gd fmla="*/ 85 w 96" name="T44"/>
                  <a:gd fmla="*/ 9 h 91" name="T45"/>
                  <a:gd fmla="*/ 91 w 96" name="T46"/>
                  <a:gd fmla="*/ 10 h 91" name="T47"/>
                  <a:gd fmla="*/ 95 w 96" name="T48"/>
                  <a:gd fmla="*/ 30 h 91" name="T49"/>
                  <a:gd fmla="*/ 96 w 96" name="T50"/>
                  <a:gd fmla="*/ 34 h 91" name="T51"/>
                  <a:gd fmla="*/ 93 w 96" name="T52"/>
                  <a:gd fmla="*/ 47 h 91" name="T53"/>
                  <a:gd fmla="*/ 86 w 96" name="T54"/>
                  <a:gd fmla="*/ 48 h 91" name="T55"/>
                  <a:gd fmla="*/ 78 w 96" name="T56"/>
                  <a:gd fmla="*/ 48 h 91" name="T57"/>
                  <a:gd fmla="*/ 76 w 96" name="T58"/>
                  <a:gd fmla="*/ 58 h 91" name="T59"/>
                  <a:gd fmla="*/ 72 w 96" name="T60"/>
                  <a:gd fmla="*/ 59 h 91" name="T61"/>
                  <a:gd fmla="*/ 67 w 96" name="T62"/>
                  <a:gd fmla="*/ 62 h 91" name="T63"/>
                  <a:gd fmla="*/ 64 w 96" name="T64"/>
                  <a:gd fmla="*/ 62 h 91" name="T65"/>
                  <a:gd fmla="*/ 60 w 96" name="T66"/>
                  <a:gd fmla="*/ 66 h 91" name="T67"/>
                  <a:gd fmla="*/ 59 w 96" name="T68"/>
                  <a:gd fmla="*/ 69 h 91" name="T69"/>
                  <a:gd fmla="*/ 36 w 96" name="T70"/>
                  <a:gd fmla="*/ 76 h 91" name="T71"/>
                  <a:gd fmla="*/ 28 w 96" name="T72"/>
                  <a:gd fmla="*/ 83 h 91" name="T73"/>
                  <a:gd fmla="*/ 28 w 96" name="T74"/>
                  <a:gd fmla="*/ 91 h 91" name="T75"/>
                  <a:gd fmla="*/ 0 w 96" name="T76"/>
                  <a:gd fmla="*/ 91 h 91"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96" name="T117"/>
                  <a:gd fmla="*/ 0 h 91" name="T118"/>
                  <a:gd fmla="*/ 96 w 96" name="T119"/>
                  <a:gd fmla="*/ 91 h 91"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91" w="96">
                    <a:moveTo>
                      <a:pt x="0" y="91"/>
                    </a:moveTo>
                    <a:lnTo>
                      <a:pt x="4" y="86"/>
                    </a:lnTo>
                    <a:lnTo>
                      <a:pt x="9" y="83"/>
                    </a:lnTo>
                    <a:lnTo>
                      <a:pt x="15" y="76"/>
                    </a:lnTo>
                    <a:lnTo>
                      <a:pt x="18" y="69"/>
                    </a:lnTo>
                    <a:lnTo>
                      <a:pt x="18" y="54"/>
                    </a:lnTo>
                    <a:lnTo>
                      <a:pt x="21" y="46"/>
                    </a:lnTo>
                    <a:lnTo>
                      <a:pt x="22" y="40"/>
                    </a:lnTo>
                    <a:lnTo>
                      <a:pt x="23" y="36"/>
                    </a:lnTo>
                    <a:lnTo>
                      <a:pt x="33" y="28"/>
                    </a:lnTo>
                    <a:lnTo>
                      <a:pt x="39" y="26"/>
                    </a:lnTo>
                    <a:lnTo>
                      <a:pt x="45" y="22"/>
                    </a:lnTo>
                    <a:lnTo>
                      <a:pt x="46" y="17"/>
                    </a:lnTo>
                    <a:lnTo>
                      <a:pt x="53" y="8"/>
                    </a:lnTo>
                    <a:lnTo>
                      <a:pt x="53" y="3"/>
                    </a:lnTo>
                    <a:lnTo>
                      <a:pt x="57" y="0"/>
                    </a:lnTo>
                    <a:lnTo>
                      <a:pt x="60" y="1"/>
                    </a:lnTo>
                    <a:lnTo>
                      <a:pt x="60" y="4"/>
                    </a:lnTo>
                    <a:lnTo>
                      <a:pt x="64" y="5"/>
                    </a:lnTo>
                    <a:lnTo>
                      <a:pt x="66" y="7"/>
                    </a:lnTo>
                    <a:lnTo>
                      <a:pt x="73" y="8"/>
                    </a:lnTo>
                    <a:lnTo>
                      <a:pt x="82" y="8"/>
                    </a:lnTo>
                    <a:lnTo>
                      <a:pt x="85" y="9"/>
                    </a:lnTo>
                    <a:lnTo>
                      <a:pt x="91" y="10"/>
                    </a:lnTo>
                    <a:lnTo>
                      <a:pt x="95" y="30"/>
                    </a:lnTo>
                    <a:lnTo>
                      <a:pt x="96" y="34"/>
                    </a:lnTo>
                    <a:lnTo>
                      <a:pt x="93" y="47"/>
                    </a:lnTo>
                    <a:lnTo>
                      <a:pt x="86" y="48"/>
                    </a:lnTo>
                    <a:lnTo>
                      <a:pt x="78" y="48"/>
                    </a:lnTo>
                    <a:lnTo>
                      <a:pt x="76" y="58"/>
                    </a:lnTo>
                    <a:lnTo>
                      <a:pt x="72" y="59"/>
                    </a:lnTo>
                    <a:lnTo>
                      <a:pt x="67" y="62"/>
                    </a:lnTo>
                    <a:lnTo>
                      <a:pt x="64" y="62"/>
                    </a:lnTo>
                    <a:lnTo>
                      <a:pt x="60" y="66"/>
                    </a:lnTo>
                    <a:lnTo>
                      <a:pt x="59" y="69"/>
                    </a:lnTo>
                    <a:lnTo>
                      <a:pt x="36" y="76"/>
                    </a:lnTo>
                    <a:lnTo>
                      <a:pt x="28" y="83"/>
                    </a:lnTo>
                    <a:lnTo>
                      <a:pt x="28" y="91"/>
                    </a:lnTo>
                    <a:lnTo>
                      <a:pt x="0" y="9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0" name="Freeform 3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51" y="2158"/>
                <a:ext cx="116" cy="134"/>
              </a:xfrm>
              <a:custGeom>
                <a:avLst/>
                <a:gdLst>
                  <a:gd fmla="*/ 80 w 116" name="T0"/>
                  <a:gd fmla="*/ 0 h 134" name="T1"/>
                  <a:gd fmla="*/ 116 w 116" name="T2"/>
                  <a:gd fmla="*/ 29 h 134" name="T3"/>
                  <a:gd fmla="*/ 95 w 116" name="T4"/>
                  <a:gd fmla="*/ 29 h 134" name="T5"/>
                  <a:gd fmla="*/ 106 w 116" name="T6"/>
                  <a:gd fmla="*/ 126 h 134" name="T7"/>
                  <a:gd fmla="*/ 74 w 116" name="T8"/>
                  <a:gd fmla="*/ 127 h 134" name="T9"/>
                  <a:gd fmla="*/ 71 w 116" name="T10"/>
                  <a:gd fmla="*/ 125 h 134" name="T11"/>
                  <a:gd fmla="*/ 67 w 116" name="T12"/>
                  <a:gd fmla="*/ 128 h 134" name="T13"/>
                  <a:gd fmla="*/ 60 w 116" name="T14"/>
                  <a:gd fmla="*/ 127 h 134" name="T15"/>
                  <a:gd fmla="*/ 55 w 116" name="T16"/>
                  <a:gd fmla="*/ 131 h 134" name="T17"/>
                  <a:gd fmla="*/ 51 w 116" name="T18"/>
                  <a:gd fmla="*/ 126 h 134" name="T19"/>
                  <a:gd fmla="*/ 47 w 116" name="T20"/>
                  <a:gd fmla="*/ 127 h 134" name="T21"/>
                  <a:gd fmla="*/ 45 w 116" name="T22"/>
                  <a:gd fmla="*/ 134 h 134" name="T23"/>
                  <a:gd fmla="*/ 36 w 116" name="T24"/>
                  <a:gd fmla="*/ 125 h 134" name="T25"/>
                  <a:gd fmla="*/ 32 w 116" name="T26"/>
                  <a:gd fmla="*/ 119 h 134" name="T27"/>
                  <a:gd fmla="*/ 29 w 116" name="T28"/>
                  <a:gd fmla="*/ 117 h 134" name="T29"/>
                  <a:gd fmla="*/ 24 w 116" name="T30"/>
                  <a:gd fmla="*/ 114 h 134" name="T31"/>
                  <a:gd fmla="*/ 18 w 116" name="T32"/>
                  <a:gd fmla="*/ 113 h 134" name="T33"/>
                  <a:gd fmla="*/ 14 w 116" name="T34"/>
                  <a:gd fmla="*/ 112 h 134" name="T35"/>
                  <a:gd fmla="*/ 7 w 116" name="T36"/>
                  <a:gd fmla="*/ 115 h 134" name="T37"/>
                  <a:gd fmla="*/ 10 w 116" name="T38"/>
                  <a:gd fmla="*/ 105 h 134" name="T39"/>
                  <a:gd fmla="*/ 10 w 116" name="T40"/>
                  <a:gd fmla="*/ 102 h 134" name="T41"/>
                  <a:gd fmla="*/ 6 w 116" name="T42"/>
                  <a:gd fmla="*/ 88 h 134" name="T43"/>
                  <a:gd fmla="*/ 7 w 116" name="T44"/>
                  <a:gd fmla="*/ 81 h 134" name="T45"/>
                  <a:gd fmla="*/ 3 w 116" name="T46"/>
                  <a:gd fmla="*/ 73 h 134" name="T47"/>
                  <a:gd fmla="*/ 1 w 116" name="T48"/>
                  <a:gd fmla="*/ 71 h 134" name="T49"/>
                  <a:gd fmla="*/ 0 w 116" name="T50"/>
                  <a:gd fmla="*/ 67 h 134" name="T51"/>
                  <a:gd fmla="*/ 38 w 116" name="T52"/>
                  <a:gd fmla="*/ 67 h 134" name="T53"/>
                  <a:gd fmla="*/ 37 w 116" name="T54"/>
                  <a:gd fmla="*/ 53 h 134" name="T55"/>
                  <a:gd fmla="*/ 41 w 116" name="T56"/>
                  <a:gd fmla="*/ 43 h 134" name="T57"/>
                  <a:gd fmla="*/ 48 w 116" name="T58"/>
                  <a:gd fmla="*/ 43 h 134" name="T59"/>
                  <a:gd fmla="*/ 47 w 116" name="T60"/>
                  <a:gd fmla="*/ 14 h 134" name="T61"/>
                  <a:gd fmla="*/ 78 w 116" name="T62"/>
                  <a:gd fmla="*/ 14 h 134" name="T63"/>
                  <a:gd fmla="*/ 80 w 116" name="T64"/>
                  <a:gd fmla="*/ 0 h 134"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116" name="T99"/>
                  <a:gd fmla="*/ 0 h 134" name="T100"/>
                  <a:gd fmla="*/ 116 w 116" name="T101"/>
                  <a:gd fmla="*/ 134 h 134"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134" w="116">
                    <a:moveTo>
                      <a:pt x="80" y="0"/>
                    </a:moveTo>
                    <a:lnTo>
                      <a:pt x="116" y="29"/>
                    </a:lnTo>
                    <a:lnTo>
                      <a:pt x="95" y="29"/>
                    </a:lnTo>
                    <a:lnTo>
                      <a:pt x="106" y="126"/>
                    </a:lnTo>
                    <a:lnTo>
                      <a:pt x="74" y="127"/>
                    </a:lnTo>
                    <a:lnTo>
                      <a:pt x="71" y="125"/>
                    </a:lnTo>
                    <a:lnTo>
                      <a:pt x="67" y="128"/>
                    </a:lnTo>
                    <a:lnTo>
                      <a:pt x="60" y="127"/>
                    </a:lnTo>
                    <a:lnTo>
                      <a:pt x="55" y="131"/>
                    </a:lnTo>
                    <a:lnTo>
                      <a:pt x="51" y="126"/>
                    </a:lnTo>
                    <a:lnTo>
                      <a:pt x="47" y="127"/>
                    </a:lnTo>
                    <a:lnTo>
                      <a:pt x="45" y="134"/>
                    </a:lnTo>
                    <a:lnTo>
                      <a:pt x="36" y="125"/>
                    </a:lnTo>
                    <a:lnTo>
                      <a:pt x="32" y="119"/>
                    </a:lnTo>
                    <a:lnTo>
                      <a:pt x="29" y="117"/>
                    </a:lnTo>
                    <a:lnTo>
                      <a:pt x="24" y="114"/>
                    </a:lnTo>
                    <a:lnTo>
                      <a:pt x="18" y="113"/>
                    </a:lnTo>
                    <a:lnTo>
                      <a:pt x="14" y="112"/>
                    </a:lnTo>
                    <a:lnTo>
                      <a:pt x="7" y="115"/>
                    </a:lnTo>
                    <a:lnTo>
                      <a:pt x="10" y="105"/>
                    </a:lnTo>
                    <a:lnTo>
                      <a:pt x="10" y="102"/>
                    </a:lnTo>
                    <a:lnTo>
                      <a:pt x="6" y="88"/>
                    </a:lnTo>
                    <a:lnTo>
                      <a:pt x="7" y="81"/>
                    </a:lnTo>
                    <a:lnTo>
                      <a:pt x="3" y="73"/>
                    </a:lnTo>
                    <a:lnTo>
                      <a:pt x="1" y="71"/>
                    </a:lnTo>
                    <a:lnTo>
                      <a:pt x="0" y="67"/>
                    </a:lnTo>
                    <a:lnTo>
                      <a:pt x="38" y="67"/>
                    </a:lnTo>
                    <a:lnTo>
                      <a:pt x="37" y="53"/>
                    </a:lnTo>
                    <a:lnTo>
                      <a:pt x="41" y="43"/>
                    </a:lnTo>
                    <a:lnTo>
                      <a:pt x="48" y="43"/>
                    </a:lnTo>
                    <a:lnTo>
                      <a:pt x="47" y="14"/>
                    </a:lnTo>
                    <a:lnTo>
                      <a:pt x="78" y="14"/>
                    </a:lnTo>
                    <a:lnTo>
                      <a:pt x="8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1" name="Freeform 3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51" y="2151"/>
                <a:ext cx="79" cy="74"/>
              </a:xfrm>
              <a:custGeom>
                <a:avLst/>
                <a:gdLst>
                  <a:gd fmla="*/ 0 w 79" name="T0"/>
                  <a:gd fmla="*/ 74 h 74" name="T1"/>
                  <a:gd fmla="*/ 5 w 79" name="T2"/>
                  <a:gd fmla="*/ 58 h 74" name="T3"/>
                  <a:gd fmla="*/ 13 w 79" name="T4"/>
                  <a:gd fmla="*/ 45 h 74" name="T5"/>
                  <a:gd fmla="*/ 19 w 79" name="T6"/>
                  <a:gd fmla="*/ 35 h 74" name="T7"/>
                  <a:gd fmla="*/ 22 w 79" name="T8"/>
                  <a:gd fmla="*/ 26 h 74" name="T9"/>
                  <a:gd fmla="*/ 26 w 79" name="T10"/>
                  <a:gd fmla="*/ 20 h 74" name="T11"/>
                  <a:gd fmla="*/ 29 w 79" name="T12"/>
                  <a:gd fmla="*/ 19 h 74" name="T13"/>
                  <a:gd fmla="*/ 31 w 79" name="T14"/>
                  <a:gd fmla="*/ 16 h 74" name="T15"/>
                  <a:gd fmla="*/ 37 w 79" name="T16"/>
                  <a:gd fmla="*/ 4 h 74" name="T17"/>
                  <a:gd fmla="*/ 43 w 79" name="T18"/>
                  <a:gd fmla="*/ 2 h 74" name="T19"/>
                  <a:gd fmla="*/ 47 w 79" name="T20"/>
                  <a:gd fmla="*/ 1 h 74" name="T21"/>
                  <a:gd fmla="*/ 50 w 79" name="T22"/>
                  <a:gd fmla="*/ 0 h 74" name="T23"/>
                  <a:gd fmla="*/ 78 w 79" name="T24"/>
                  <a:gd fmla="*/ 0 h 74" name="T25"/>
                  <a:gd fmla="*/ 79 w 79" name="T26"/>
                  <a:gd fmla="*/ 7 h 74" name="T27"/>
                  <a:gd fmla="*/ 78 w 79" name="T28"/>
                  <a:gd fmla="*/ 21 h 74" name="T29"/>
                  <a:gd fmla="*/ 47 w 79" name="T30"/>
                  <a:gd fmla="*/ 21 h 74" name="T31"/>
                  <a:gd fmla="*/ 48 w 79" name="T32"/>
                  <a:gd fmla="*/ 50 h 74" name="T33"/>
                  <a:gd fmla="*/ 40 w 79" name="T34"/>
                  <a:gd fmla="*/ 50 h 74" name="T35"/>
                  <a:gd fmla="*/ 37 w 79" name="T36"/>
                  <a:gd fmla="*/ 60 h 74" name="T37"/>
                  <a:gd fmla="*/ 37 w 79" name="T38"/>
                  <a:gd fmla="*/ 74 h 74" name="T39"/>
                  <a:gd fmla="*/ 0 w 79" name="T40"/>
                  <a:gd fmla="*/ 74 h 74"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79" name="T63"/>
                  <a:gd fmla="*/ 0 h 74" name="T64"/>
                  <a:gd fmla="*/ 79 w 79" name="T65"/>
                  <a:gd fmla="*/ 74 h 74"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74" w="79">
                    <a:moveTo>
                      <a:pt x="0" y="74"/>
                    </a:moveTo>
                    <a:lnTo>
                      <a:pt x="5" y="58"/>
                    </a:lnTo>
                    <a:lnTo>
                      <a:pt x="13" y="45"/>
                    </a:lnTo>
                    <a:lnTo>
                      <a:pt x="19" y="35"/>
                    </a:lnTo>
                    <a:lnTo>
                      <a:pt x="22" y="26"/>
                    </a:lnTo>
                    <a:lnTo>
                      <a:pt x="26" y="20"/>
                    </a:lnTo>
                    <a:lnTo>
                      <a:pt x="29" y="19"/>
                    </a:lnTo>
                    <a:lnTo>
                      <a:pt x="31" y="16"/>
                    </a:lnTo>
                    <a:lnTo>
                      <a:pt x="37" y="4"/>
                    </a:lnTo>
                    <a:lnTo>
                      <a:pt x="43" y="2"/>
                    </a:lnTo>
                    <a:lnTo>
                      <a:pt x="47" y="1"/>
                    </a:lnTo>
                    <a:lnTo>
                      <a:pt x="50" y="0"/>
                    </a:lnTo>
                    <a:lnTo>
                      <a:pt x="78" y="0"/>
                    </a:lnTo>
                    <a:lnTo>
                      <a:pt x="79" y="7"/>
                    </a:lnTo>
                    <a:lnTo>
                      <a:pt x="78" y="21"/>
                    </a:lnTo>
                    <a:lnTo>
                      <a:pt x="47" y="21"/>
                    </a:lnTo>
                    <a:lnTo>
                      <a:pt x="48" y="50"/>
                    </a:lnTo>
                    <a:lnTo>
                      <a:pt x="40" y="50"/>
                    </a:lnTo>
                    <a:lnTo>
                      <a:pt x="37" y="60"/>
                    </a:lnTo>
                    <a:lnTo>
                      <a:pt x="37" y="74"/>
                    </a:lnTo>
                    <a:lnTo>
                      <a:pt x="0" y="7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2" name="Freeform 3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77" y="2041"/>
                <a:ext cx="38" cy="80"/>
              </a:xfrm>
              <a:custGeom>
                <a:avLst/>
                <a:gdLst>
                  <a:gd fmla="*/ 6 w 38" name="T0"/>
                  <a:gd fmla="*/ 6 h 80" name="T1"/>
                  <a:gd fmla="*/ 13 w 38" name="T2"/>
                  <a:gd fmla="*/ 5 h 80" name="T3"/>
                  <a:gd fmla="*/ 17 w 38" name="T4"/>
                  <a:gd fmla="*/ 1 h 80" name="T5"/>
                  <a:gd fmla="*/ 23 w 38" name="T6"/>
                  <a:gd fmla="*/ 0 h 80" name="T7"/>
                  <a:gd fmla="*/ 26 w 38" name="T8"/>
                  <a:gd fmla="*/ 3 h 80" name="T9"/>
                  <a:gd fmla="*/ 31 w 38" name="T10"/>
                  <a:gd fmla="*/ 3 h 80" name="T11"/>
                  <a:gd fmla="*/ 32 w 38" name="T12"/>
                  <a:gd fmla="*/ 6 h 80" name="T13"/>
                  <a:gd fmla="*/ 29 w 38" name="T14"/>
                  <a:gd fmla="*/ 10 h 80" name="T15"/>
                  <a:gd fmla="*/ 29 w 38" name="T16"/>
                  <a:gd fmla="*/ 15 h 80" name="T17"/>
                  <a:gd fmla="*/ 33 w 38" name="T18"/>
                  <a:gd fmla="*/ 22 h 80" name="T19"/>
                  <a:gd fmla="*/ 33 w 38" name="T20"/>
                  <a:gd fmla="*/ 29 h 80" name="T21"/>
                  <a:gd fmla="*/ 25 w 38" name="T22"/>
                  <a:gd fmla="*/ 36 h 80" name="T23"/>
                  <a:gd fmla="*/ 26 w 38" name="T24"/>
                  <a:gd fmla="*/ 42 h 80" name="T25"/>
                  <a:gd fmla="*/ 30 w 38" name="T26"/>
                  <a:gd fmla="*/ 46 h 80" name="T27"/>
                  <a:gd fmla="*/ 37 w 38" name="T28"/>
                  <a:gd fmla="*/ 49 h 80" name="T29"/>
                  <a:gd fmla="*/ 38 w 38" name="T30"/>
                  <a:gd fmla="*/ 59 h 80" name="T31"/>
                  <a:gd fmla="*/ 34 w 38" name="T32"/>
                  <a:gd fmla="*/ 63 h 80" name="T33"/>
                  <a:gd fmla="*/ 27 w 38" name="T34"/>
                  <a:gd fmla="*/ 64 h 80" name="T35"/>
                  <a:gd fmla="*/ 27 w 38" name="T36"/>
                  <a:gd fmla="*/ 75 h 80" name="T37"/>
                  <a:gd fmla="*/ 22 w 38" name="T38"/>
                  <a:gd fmla="*/ 80 h 80" name="T39"/>
                  <a:gd fmla="*/ 19 w 38" name="T40"/>
                  <a:gd fmla="*/ 80 h 80" name="T41"/>
                  <a:gd fmla="*/ 12 w 38" name="T42"/>
                  <a:gd fmla="*/ 62 h 80" name="T43"/>
                  <a:gd fmla="*/ 7 w 38" name="T44"/>
                  <a:gd fmla="*/ 54 h 80" name="T45"/>
                  <a:gd fmla="*/ 0 w 38" name="T46"/>
                  <a:gd fmla="*/ 46 h 80" name="T47"/>
                  <a:gd fmla="*/ 0 w 38" name="T48"/>
                  <a:gd fmla="*/ 39 h 80" name="T49"/>
                  <a:gd fmla="*/ 7 w 38" name="T50"/>
                  <a:gd fmla="*/ 28 h 80" name="T51"/>
                  <a:gd fmla="*/ 8 w 38" name="T52"/>
                  <a:gd fmla="*/ 19 h 80" name="T53"/>
                  <a:gd fmla="*/ 7 w 38" name="T54"/>
                  <a:gd fmla="*/ 16 h 80" name="T55"/>
                  <a:gd fmla="*/ 6 w 38" name="T56"/>
                  <a:gd fmla="*/ 6 h 80"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w 38" name="T87"/>
                  <a:gd fmla="*/ 0 h 80" name="T88"/>
                  <a:gd fmla="*/ 38 w 38" name="T89"/>
                  <a:gd fmla="*/ 80 h 80" name="T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b="T90" l="T87" r="T89" t="T88"/>
                <a:pathLst>
                  <a:path h="80" w="38">
                    <a:moveTo>
                      <a:pt x="6" y="6"/>
                    </a:moveTo>
                    <a:lnTo>
                      <a:pt x="13" y="5"/>
                    </a:lnTo>
                    <a:lnTo>
                      <a:pt x="17" y="1"/>
                    </a:lnTo>
                    <a:lnTo>
                      <a:pt x="23" y="0"/>
                    </a:lnTo>
                    <a:lnTo>
                      <a:pt x="26" y="3"/>
                    </a:lnTo>
                    <a:lnTo>
                      <a:pt x="31" y="3"/>
                    </a:lnTo>
                    <a:lnTo>
                      <a:pt x="32" y="6"/>
                    </a:lnTo>
                    <a:lnTo>
                      <a:pt x="29" y="10"/>
                    </a:lnTo>
                    <a:lnTo>
                      <a:pt x="29" y="15"/>
                    </a:lnTo>
                    <a:lnTo>
                      <a:pt x="33" y="22"/>
                    </a:lnTo>
                    <a:lnTo>
                      <a:pt x="33" y="29"/>
                    </a:lnTo>
                    <a:lnTo>
                      <a:pt x="25" y="36"/>
                    </a:lnTo>
                    <a:lnTo>
                      <a:pt x="26" y="42"/>
                    </a:lnTo>
                    <a:lnTo>
                      <a:pt x="30" y="46"/>
                    </a:lnTo>
                    <a:lnTo>
                      <a:pt x="37" y="49"/>
                    </a:lnTo>
                    <a:lnTo>
                      <a:pt x="38" y="59"/>
                    </a:lnTo>
                    <a:lnTo>
                      <a:pt x="34" y="63"/>
                    </a:lnTo>
                    <a:lnTo>
                      <a:pt x="27" y="64"/>
                    </a:lnTo>
                    <a:lnTo>
                      <a:pt x="27" y="75"/>
                    </a:lnTo>
                    <a:lnTo>
                      <a:pt x="22" y="80"/>
                    </a:lnTo>
                    <a:lnTo>
                      <a:pt x="19" y="80"/>
                    </a:lnTo>
                    <a:lnTo>
                      <a:pt x="12" y="62"/>
                    </a:lnTo>
                    <a:lnTo>
                      <a:pt x="7" y="54"/>
                    </a:lnTo>
                    <a:lnTo>
                      <a:pt x="0" y="46"/>
                    </a:lnTo>
                    <a:lnTo>
                      <a:pt x="0" y="39"/>
                    </a:lnTo>
                    <a:lnTo>
                      <a:pt x="7" y="28"/>
                    </a:lnTo>
                    <a:lnTo>
                      <a:pt x="8" y="19"/>
                    </a:lnTo>
                    <a:lnTo>
                      <a:pt x="7" y="16"/>
                    </a:lnTo>
                    <a:lnTo>
                      <a:pt x="6"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3" name="Freeform 3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29" y="2044"/>
                <a:ext cx="191" cy="204"/>
              </a:xfrm>
              <a:custGeom>
                <a:avLst/>
                <a:gdLst>
                  <a:gd fmla="*/ 167 w 191" name="T0"/>
                  <a:gd fmla="*/ 77 h 204" name="T1"/>
                  <a:gd fmla="*/ 170 w 191" name="T2"/>
                  <a:gd fmla="*/ 94 h 204" name="T3"/>
                  <a:gd fmla="*/ 170 w 191" name="T4"/>
                  <a:gd fmla="*/ 99 h 204" name="T5"/>
                  <a:gd fmla="*/ 172 w 191" name="T6"/>
                  <a:gd fmla="*/ 105 h 204" name="T7"/>
                  <a:gd fmla="*/ 172 w 191" name="T8"/>
                  <a:gd fmla="*/ 115 h 204" name="T9"/>
                  <a:gd fmla="*/ 166 w 191" name="T10"/>
                  <a:gd fmla="*/ 122 h 204" name="T11"/>
                  <a:gd fmla="*/ 168 w 191" name="T12"/>
                  <a:gd fmla="*/ 133 h 204" name="T13"/>
                  <a:gd fmla="*/ 176 w 191" name="T14"/>
                  <a:gd fmla="*/ 145 h 204" name="T15"/>
                  <a:gd fmla="*/ 185 w 191" name="T16"/>
                  <a:gd fmla="*/ 143 h 204" name="T17"/>
                  <a:gd fmla="*/ 191 w 191" name="T18"/>
                  <a:gd fmla="*/ 156 h 204" name="T19"/>
                  <a:gd fmla="*/ 133 w 191" name="T20"/>
                  <a:gd fmla="*/ 202 h 204" name="T21"/>
                  <a:gd fmla="*/ 123 w 191" name="T22"/>
                  <a:gd fmla="*/ 203 h 204" name="T23"/>
                  <a:gd fmla="*/ 107 w 191" name="T24"/>
                  <a:gd fmla="*/ 204 h 204" name="T25"/>
                  <a:gd fmla="*/ 107 w 191" name="T26"/>
                  <a:gd fmla="*/ 199 h 204" name="T27"/>
                  <a:gd fmla="*/ 106 w 191" name="T28"/>
                  <a:gd fmla="*/ 194 h 204" name="T29"/>
                  <a:gd fmla="*/ 102 w 191" name="T30"/>
                  <a:gd fmla="*/ 192 h 204" name="T31"/>
                  <a:gd fmla="*/ 95 w 191" name="T32"/>
                  <a:gd fmla="*/ 193 h 204" name="T33"/>
                  <a:gd fmla="*/ 91 w 191" name="T34"/>
                  <a:gd fmla="*/ 185 h 204" name="T35"/>
                  <a:gd fmla="*/ 37 w 191" name="T36"/>
                  <a:gd fmla="*/ 142 h 204" name="T37"/>
                  <a:gd fmla="*/ 1 w 191" name="T38"/>
                  <a:gd fmla="*/ 114 h 204" name="T39"/>
                  <a:gd fmla="*/ 0 w 191" name="T40"/>
                  <a:gd fmla="*/ 107 h 204" name="T41"/>
                  <a:gd fmla="*/ 0 w 191" name="T42"/>
                  <a:gd fmla="*/ 99 h 204" name="T43"/>
                  <a:gd fmla="*/ 8 w 191" name="T44"/>
                  <a:gd fmla="*/ 92 h 204" name="T45"/>
                  <a:gd fmla="*/ 31 w 191" name="T46"/>
                  <a:gd fmla="*/ 85 h 204" name="T47"/>
                  <a:gd fmla="*/ 32 w 191" name="T48"/>
                  <a:gd fmla="*/ 82 h 204" name="T49"/>
                  <a:gd fmla="*/ 36 w 191" name="T50"/>
                  <a:gd fmla="*/ 78 h 204" name="T51"/>
                  <a:gd fmla="*/ 39 w 191" name="T52"/>
                  <a:gd fmla="*/ 78 h 204" name="T53"/>
                  <a:gd fmla="*/ 44 w 191" name="T54"/>
                  <a:gd fmla="*/ 75 h 204" name="T55"/>
                  <a:gd fmla="*/ 48 w 191" name="T56"/>
                  <a:gd fmla="*/ 74 h 204" name="T57"/>
                  <a:gd fmla="*/ 50 w 191" name="T58"/>
                  <a:gd fmla="*/ 64 h 204" name="T59"/>
                  <a:gd fmla="*/ 58 w 191" name="T60"/>
                  <a:gd fmla="*/ 64 h 204" name="T61"/>
                  <a:gd fmla="*/ 65 w 191" name="T62"/>
                  <a:gd fmla="*/ 63 h 204" name="T63"/>
                  <a:gd fmla="*/ 68 w 191" name="T64"/>
                  <a:gd fmla="*/ 50 h 204" name="T65"/>
                  <a:gd fmla="*/ 67 w 191" name="T66"/>
                  <a:gd fmla="*/ 46 h 204" name="T67"/>
                  <a:gd fmla="*/ 63 w 191" name="T68"/>
                  <a:gd fmla="*/ 26 h 204" name="T69"/>
                  <a:gd fmla="*/ 67 w 191" name="T70"/>
                  <a:gd fmla="*/ 22 h 204" name="T71"/>
                  <a:gd fmla="*/ 73 w 191" name="T72"/>
                  <a:gd fmla="*/ 19 h 204" name="T73"/>
                  <a:gd fmla="*/ 77 w 191" name="T74"/>
                  <a:gd fmla="*/ 17 h 204" name="T75"/>
                  <a:gd fmla="*/ 84 w 191" name="T76"/>
                  <a:gd fmla="*/ 11 h 204" name="T77"/>
                  <a:gd fmla="*/ 89 w 191" name="T78"/>
                  <a:gd fmla="*/ 8 h 204" name="T79"/>
                  <a:gd fmla="*/ 96 w 191" name="T80"/>
                  <a:gd fmla="*/ 6 h 204" name="T81"/>
                  <a:gd fmla="*/ 105 w 191" name="T82"/>
                  <a:gd fmla="*/ 6 h 204" name="T83"/>
                  <a:gd fmla="*/ 109 w 191" name="T84"/>
                  <a:gd fmla="*/ 3 h 204" name="T85"/>
                  <a:gd fmla="*/ 120 w 191" name="T86"/>
                  <a:gd fmla="*/ 2 h 204" name="T87"/>
                  <a:gd fmla="*/ 124 w 191" name="T88"/>
                  <a:gd fmla="*/ 3 h 204" name="T89"/>
                  <a:gd fmla="*/ 130 w 191" name="T90"/>
                  <a:gd fmla="*/ 3 h 204" name="T91"/>
                  <a:gd fmla="*/ 137 w 191" name="T92"/>
                  <a:gd fmla="*/ 2 h 204" name="T93"/>
                  <a:gd fmla="*/ 147 w 191" name="T94"/>
                  <a:gd fmla="*/ 0 h 204" name="T95"/>
                  <a:gd fmla="*/ 154 w 191" name="T96"/>
                  <a:gd fmla="*/ 3 h 204" name="T97"/>
                  <a:gd fmla="*/ 155 w 191" name="T98"/>
                  <a:gd fmla="*/ 13 h 204" name="T99"/>
                  <a:gd fmla="*/ 156 w 191" name="T100"/>
                  <a:gd fmla="*/ 16 h 204" name="T101"/>
                  <a:gd fmla="*/ 155 w 191" name="T102"/>
                  <a:gd fmla="*/ 25 h 204" name="T103"/>
                  <a:gd fmla="*/ 148 w 191" name="T104"/>
                  <a:gd fmla="*/ 36 h 204" name="T105"/>
                  <a:gd fmla="*/ 148 w 191" name="T106"/>
                  <a:gd fmla="*/ 43 h 204" name="T107"/>
                  <a:gd fmla="*/ 155 w 191" name="T108"/>
                  <a:gd fmla="*/ 51 h 204" name="T109"/>
                  <a:gd fmla="*/ 160 w 191" name="T110"/>
                  <a:gd fmla="*/ 59 h 204" name="T111"/>
                  <a:gd fmla="*/ 167 w 191" name="T112"/>
                  <a:gd fmla="*/ 77 h 204"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191" name="T171"/>
                  <a:gd fmla="*/ 0 h 204" name="T172"/>
                  <a:gd fmla="*/ 191 w 191" name="T173"/>
                  <a:gd fmla="*/ 204 h 204"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204" w="191">
                    <a:moveTo>
                      <a:pt x="167" y="77"/>
                    </a:moveTo>
                    <a:lnTo>
                      <a:pt x="170" y="94"/>
                    </a:lnTo>
                    <a:lnTo>
                      <a:pt x="170" y="99"/>
                    </a:lnTo>
                    <a:lnTo>
                      <a:pt x="172" y="105"/>
                    </a:lnTo>
                    <a:lnTo>
                      <a:pt x="172" y="115"/>
                    </a:lnTo>
                    <a:lnTo>
                      <a:pt x="166" y="122"/>
                    </a:lnTo>
                    <a:lnTo>
                      <a:pt x="168" y="133"/>
                    </a:lnTo>
                    <a:lnTo>
                      <a:pt x="176" y="145"/>
                    </a:lnTo>
                    <a:lnTo>
                      <a:pt x="185" y="143"/>
                    </a:lnTo>
                    <a:lnTo>
                      <a:pt x="191" y="156"/>
                    </a:lnTo>
                    <a:lnTo>
                      <a:pt x="133" y="202"/>
                    </a:lnTo>
                    <a:lnTo>
                      <a:pt x="123" y="203"/>
                    </a:lnTo>
                    <a:lnTo>
                      <a:pt x="107" y="204"/>
                    </a:lnTo>
                    <a:lnTo>
                      <a:pt x="107" y="199"/>
                    </a:lnTo>
                    <a:lnTo>
                      <a:pt x="106" y="194"/>
                    </a:lnTo>
                    <a:lnTo>
                      <a:pt x="102" y="192"/>
                    </a:lnTo>
                    <a:lnTo>
                      <a:pt x="95" y="193"/>
                    </a:lnTo>
                    <a:lnTo>
                      <a:pt x="91" y="185"/>
                    </a:lnTo>
                    <a:lnTo>
                      <a:pt x="37" y="142"/>
                    </a:lnTo>
                    <a:lnTo>
                      <a:pt x="1" y="114"/>
                    </a:lnTo>
                    <a:lnTo>
                      <a:pt x="0" y="107"/>
                    </a:lnTo>
                    <a:lnTo>
                      <a:pt x="0" y="99"/>
                    </a:lnTo>
                    <a:lnTo>
                      <a:pt x="8" y="92"/>
                    </a:lnTo>
                    <a:lnTo>
                      <a:pt x="31" y="85"/>
                    </a:lnTo>
                    <a:lnTo>
                      <a:pt x="32" y="82"/>
                    </a:lnTo>
                    <a:lnTo>
                      <a:pt x="36" y="78"/>
                    </a:lnTo>
                    <a:lnTo>
                      <a:pt x="39" y="78"/>
                    </a:lnTo>
                    <a:lnTo>
                      <a:pt x="44" y="75"/>
                    </a:lnTo>
                    <a:lnTo>
                      <a:pt x="48" y="74"/>
                    </a:lnTo>
                    <a:lnTo>
                      <a:pt x="50" y="64"/>
                    </a:lnTo>
                    <a:lnTo>
                      <a:pt x="58" y="64"/>
                    </a:lnTo>
                    <a:lnTo>
                      <a:pt x="65" y="63"/>
                    </a:lnTo>
                    <a:lnTo>
                      <a:pt x="68" y="50"/>
                    </a:lnTo>
                    <a:lnTo>
                      <a:pt x="67" y="46"/>
                    </a:lnTo>
                    <a:lnTo>
                      <a:pt x="63" y="26"/>
                    </a:lnTo>
                    <a:lnTo>
                      <a:pt x="67" y="22"/>
                    </a:lnTo>
                    <a:lnTo>
                      <a:pt x="73" y="19"/>
                    </a:lnTo>
                    <a:lnTo>
                      <a:pt x="77" y="17"/>
                    </a:lnTo>
                    <a:lnTo>
                      <a:pt x="84" y="11"/>
                    </a:lnTo>
                    <a:lnTo>
                      <a:pt x="89" y="8"/>
                    </a:lnTo>
                    <a:lnTo>
                      <a:pt x="96" y="6"/>
                    </a:lnTo>
                    <a:lnTo>
                      <a:pt x="105" y="6"/>
                    </a:lnTo>
                    <a:lnTo>
                      <a:pt x="109" y="3"/>
                    </a:lnTo>
                    <a:lnTo>
                      <a:pt x="120" y="2"/>
                    </a:lnTo>
                    <a:lnTo>
                      <a:pt x="124" y="3"/>
                    </a:lnTo>
                    <a:lnTo>
                      <a:pt x="130" y="3"/>
                    </a:lnTo>
                    <a:lnTo>
                      <a:pt x="137" y="2"/>
                    </a:lnTo>
                    <a:lnTo>
                      <a:pt x="147" y="0"/>
                    </a:lnTo>
                    <a:lnTo>
                      <a:pt x="154" y="3"/>
                    </a:lnTo>
                    <a:lnTo>
                      <a:pt x="155" y="13"/>
                    </a:lnTo>
                    <a:lnTo>
                      <a:pt x="156" y="16"/>
                    </a:lnTo>
                    <a:lnTo>
                      <a:pt x="155" y="25"/>
                    </a:lnTo>
                    <a:lnTo>
                      <a:pt x="148" y="36"/>
                    </a:lnTo>
                    <a:lnTo>
                      <a:pt x="148" y="43"/>
                    </a:lnTo>
                    <a:lnTo>
                      <a:pt x="155" y="51"/>
                    </a:lnTo>
                    <a:lnTo>
                      <a:pt x="160" y="59"/>
                    </a:lnTo>
                    <a:lnTo>
                      <a:pt x="167" y="7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4" name="Freeform 3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37" y="2110"/>
                <a:ext cx="96" cy="108"/>
              </a:xfrm>
              <a:custGeom>
                <a:avLst/>
                <a:gdLst>
                  <a:gd fmla="*/ 5 w 96" name="T0"/>
                  <a:gd fmla="*/ 3 h 108" name="T1"/>
                  <a:gd fmla="*/ 9 w 96" name="T2"/>
                  <a:gd fmla="*/ 1 h 108" name="T3"/>
                  <a:gd fmla="*/ 16 w 96" name="T4"/>
                  <a:gd fmla="*/ 2 h 108" name="T5"/>
                  <a:gd fmla="*/ 26 w 96" name="T6"/>
                  <a:gd fmla="*/ 4 h 108" name="T7"/>
                  <a:gd fmla="*/ 36 w 96" name="T8"/>
                  <a:gd fmla="*/ 7 h 108" name="T9"/>
                  <a:gd fmla="*/ 42 w 96" name="T10"/>
                  <a:gd fmla="*/ 7 h 108" name="T11"/>
                  <a:gd fmla="*/ 46 w 96" name="T12"/>
                  <a:gd fmla="*/ 3 h 108" name="T13"/>
                  <a:gd fmla="*/ 49 w 96" name="T14"/>
                  <a:gd fmla="*/ 3 h 108" name="T15"/>
                  <a:gd fmla="*/ 52 w 96" name="T16"/>
                  <a:gd fmla="*/ 0 h 108" name="T17"/>
                  <a:gd fmla="*/ 58 w 96" name="T18"/>
                  <a:gd fmla="*/ 1 h 108" name="T19"/>
                  <a:gd fmla="*/ 64 w 96" name="T20"/>
                  <a:gd fmla="*/ 5 h 108" name="T21"/>
                  <a:gd fmla="*/ 66 w 96" name="T22"/>
                  <a:gd fmla="*/ 5 h 108" name="T23"/>
                  <a:gd fmla="*/ 67 w 96" name="T24"/>
                  <a:gd fmla="*/ 5 h 108" name="T25"/>
                  <a:gd fmla="*/ 69 w 96" name="T26"/>
                  <a:gd fmla="*/ 4 h 108" name="T27"/>
                  <a:gd fmla="*/ 74 w 96" name="T28"/>
                  <a:gd fmla="*/ 5 h 108" name="T29"/>
                  <a:gd fmla="*/ 84 w 96" name="T30"/>
                  <a:gd fmla="*/ 3 h 108" name="T31"/>
                  <a:gd fmla="*/ 85 w 96" name="T32"/>
                  <a:gd fmla="*/ 6 h 108" name="T33"/>
                  <a:gd fmla="*/ 87 w 96" name="T34"/>
                  <a:gd fmla="*/ 12 h 108" name="T35"/>
                  <a:gd fmla="*/ 89 w 96" name="T36"/>
                  <a:gd fmla="*/ 21 h 108" name="T37"/>
                  <a:gd fmla="*/ 86 w 96" name="T38"/>
                  <a:gd fmla="*/ 34 h 108" name="T39"/>
                  <a:gd fmla="*/ 86 w 96" name="T40"/>
                  <a:gd fmla="*/ 39 h 108" name="T41"/>
                  <a:gd fmla="*/ 82 w 96" name="T42"/>
                  <a:gd fmla="*/ 41 h 108" name="T43"/>
                  <a:gd fmla="*/ 77 w 96" name="T44"/>
                  <a:gd fmla="*/ 34 h 108" name="T45"/>
                  <a:gd fmla="*/ 72 w 96" name="T46"/>
                  <a:gd fmla="*/ 27 h 108" name="T47"/>
                  <a:gd fmla="*/ 71 w 96" name="T48"/>
                  <a:gd fmla="*/ 17 h 108" name="T49"/>
                  <a:gd fmla="*/ 69 w 96" name="T50"/>
                  <a:gd fmla="*/ 15 h 108" name="T51"/>
                  <a:gd fmla="*/ 67 w 96" name="T52"/>
                  <a:gd fmla="*/ 19 h 108" name="T53"/>
                  <a:gd fmla="*/ 69 w 96" name="T54"/>
                  <a:gd fmla="*/ 31 h 108" name="T55"/>
                  <a:gd fmla="*/ 77 w 96" name="T56"/>
                  <a:gd fmla="*/ 39 h 108" name="T57"/>
                  <a:gd fmla="*/ 78 w 96" name="T58"/>
                  <a:gd fmla="*/ 45 h 108" name="T59"/>
                  <a:gd fmla="*/ 83 w 96" name="T60"/>
                  <a:gd fmla="*/ 54 h 108" name="T61"/>
                  <a:gd fmla="*/ 88 w 96" name="T62"/>
                  <a:gd fmla="*/ 66 h 108" name="T63"/>
                  <a:gd fmla="*/ 94 w 96" name="T64"/>
                  <a:gd fmla="*/ 80 h 108" name="T65"/>
                  <a:gd fmla="*/ 96 w 96" name="T66"/>
                  <a:gd fmla="*/ 93 h 108" name="T67"/>
                  <a:gd fmla="*/ 90 w 96" name="T68"/>
                  <a:gd fmla="*/ 99 h 108" name="T69"/>
                  <a:gd fmla="*/ 82 w 96" name="T70"/>
                  <a:gd fmla="*/ 101 h 108" name="T71"/>
                  <a:gd fmla="*/ 82 w 96" name="T72"/>
                  <a:gd fmla="*/ 108 h 108" name="T73"/>
                  <a:gd fmla="*/ 77 w 96" name="T74"/>
                  <a:gd fmla="*/ 107 h 108" name="T75"/>
                  <a:gd fmla="*/ 74 w 96" name="T76"/>
                  <a:gd fmla="*/ 103 h 108" name="T77"/>
                  <a:gd fmla="*/ 30 w 96" name="T78"/>
                  <a:gd fmla="*/ 106 h 108" name="T79"/>
                  <a:gd fmla="*/ 4 w 96" name="T80"/>
                  <a:gd fmla="*/ 103 h 108" name="T81"/>
                  <a:gd fmla="*/ 4 w 96" name="T82"/>
                  <a:gd fmla="*/ 78 h 108" name="T83"/>
                  <a:gd fmla="*/ 5 w 96" name="T84"/>
                  <a:gd fmla="*/ 34 h 108" name="T85"/>
                  <a:gd fmla="*/ 0 w 96" name="T86"/>
                  <a:gd fmla="*/ 13 h 108" name="T87"/>
                  <a:gd fmla="*/ 4 w 96" name="T88"/>
                  <a:gd fmla="*/ 10 h 108" name="T89"/>
                  <a:gd fmla="*/ 5 w 96" name="T90"/>
                  <a:gd fmla="*/ 3 h 108"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w 96" name="T138"/>
                  <a:gd fmla="*/ 0 h 108" name="T139"/>
                  <a:gd fmla="*/ 96 w 96" name="T140"/>
                  <a:gd fmla="*/ 108 h 108" name="T1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b="T141" l="T138" r="T140" t="T139"/>
                <a:pathLst>
                  <a:path h="108" w="96">
                    <a:moveTo>
                      <a:pt x="5" y="3"/>
                    </a:moveTo>
                    <a:lnTo>
                      <a:pt x="9" y="1"/>
                    </a:lnTo>
                    <a:lnTo>
                      <a:pt x="16" y="2"/>
                    </a:lnTo>
                    <a:lnTo>
                      <a:pt x="26" y="4"/>
                    </a:lnTo>
                    <a:lnTo>
                      <a:pt x="36" y="7"/>
                    </a:lnTo>
                    <a:lnTo>
                      <a:pt x="42" y="7"/>
                    </a:lnTo>
                    <a:lnTo>
                      <a:pt x="46" y="3"/>
                    </a:lnTo>
                    <a:lnTo>
                      <a:pt x="49" y="3"/>
                    </a:lnTo>
                    <a:lnTo>
                      <a:pt x="52" y="0"/>
                    </a:lnTo>
                    <a:lnTo>
                      <a:pt x="58" y="1"/>
                    </a:lnTo>
                    <a:lnTo>
                      <a:pt x="64" y="5"/>
                    </a:lnTo>
                    <a:lnTo>
                      <a:pt x="66" y="5"/>
                    </a:lnTo>
                    <a:lnTo>
                      <a:pt x="67" y="5"/>
                    </a:lnTo>
                    <a:lnTo>
                      <a:pt x="69" y="4"/>
                    </a:lnTo>
                    <a:lnTo>
                      <a:pt x="74" y="5"/>
                    </a:lnTo>
                    <a:lnTo>
                      <a:pt x="84" y="3"/>
                    </a:lnTo>
                    <a:lnTo>
                      <a:pt x="85" y="6"/>
                    </a:lnTo>
                    <a:lnTo>
                      <a:pt x="87" y="12"/>
                    </a:lnTo>
                    <a:lnTo>
                      <a:pt x="89" y="21"/>
                    </a:lnTo>
                    <a:lnTo>
                      <a:pt x="86" y="34"/>
                    </a:lnTo>
                    <a:lnTo>
                      <a:pt x="86" y="39"/>
                    </a:lnTo>
                    <a:lnTo>
                      <a:pt x="82" y="41"/>
                    </a:lnTo>
                    <a:lnTo>
                      <a:pt x="77" y="34"/>
                    </a:lnTo>
                    <a:lnTo>
                      <a:pt x="72" y="27"/>
                    </a:lnTo>
                    <a:lnTo>
                      <a:pt x="71" y="17"/>
                    </a:lnTo>
                    <a:lnTo>
                      <a:pt x="69" y="15"/>
                    </a:lnTo>
                    <a:lnTo>
                      <a:pt x="67" y="19"/>
                    </a:lnTo>
                    <a:lnTo>
                      <a:pt x="69" y="31"/>
                    </a:lnTo>
                    <a:lnTo>
                      <a:pt x="77" y="39"/>
                    </a:lnTo>
                    <a:lnTo>
                      <a:pt x="78" y="45"/>
                    </a:lnTo>
                    <a:lnTo>
                      <a:pt x="83" y="54"/>
                    </a:lnTo>
                    <a:lnTo>
                      <a:pt x="88" y="66"/>
                    </a:lnTo>
                    <a:lnTo>
                      <a:pt x="94" y="80"/>
                    </a:lnTo>
                    <a:lnTo>
                      <a:pt x="96" y="93"/>
                    </a:lnTo>
                    <a:lnTo>
                      <a:pt x="90" y="99"/>
                    </a:lnTo>
                    <a:lnTo>
                      <a:pt x="82" y="101"/>
                    </a:lnTo>
                    <a:lnTo>
                      <a:pt x="82" y="108"/>
                    </a:lnTo>
                    <a:lnTo>
                      <a:pt x="77" y="107"/>
                    </a:lnTo>
                    <a:lnTo>
                      <a:pt x="74" y="103"/>
                    </a:lnTo>
                    <a:lnTo>
                      <a:pt x="30" y="106"/>
                    </a:lnTo>
                    <a:lnTo>
                      <a:pt x="4" y="103"/>
                    </a:lnTo>
                    <a:lnTo>
                      <a:pt x="4" y="78"/>
                    </a:lnTo>
                    <a:lnTo>
                      <a:pt x="5" y="34"/>
                    </a:lnTo>
                    <a:lnTo>
                      <a:pt x="0" y="13"/>
                    </a:lnTo>
                    <a:lnTo>
                      <a:pt x="4" y="10"/>
                    </a:lnTo>
                    <a:lnTo>
                      <a:pt x="5"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5" name="Freeform 3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2" y="2203"/>
                <a:ext cx="149" cy="203"/>
              </a:xfrm>
              <a:custGeom>
                <a:avLst/>
                <a:gdLst>
                  <a:gd fmla="*/ 19 w 149" name="T0"/>
                  <a:gd fmla="*/ 35 h 203" name="T1"/>
                  <a:gd fmla="*/ 27 w 149" name="T2"/>
                  <a:gd fmla="*/ 33 h 203" name="T3"/>
                  <a:gd fmla="*/ 29 w 149" name="T4"/>
                  <a:gd fmla="*/ 10 h 203" name="T5"/>
                  <a:gd fmla="*/ 55 w 149" name="T6"/>
                  <a:gd fmla="*/ 13 h 203" name="T7"/>
                  <a:gd fmla="*/ 99 w 149" name="T8"/>
                  <a:gd fmla="*/ 10 h 203" name="T9"/>
                  <a:gd fmla="*/ 102 w 149" name="T10"/>
                  <a:gd fmla="*/ 14 h 203" name="T11"/>
                  <a:gd fmla="*/ 107 w 149" name="T12"/>
                  <a:gd fmla="*/ 15 h 203" name="T13"/>
                  <a:gd fmla="*/ 107 w 149" name="T14"/>
                  <a:gd fmla="*/ 8 h 203" name="T15"/>
                  <a:gd fmla="*/ 115 w 149" name="T16"/>
                  <a:gd fmla="*/ 6 h 203" name="T17"/>
                  <a:gd fmla="*/ 121 w 149" name="T18"/>
                  <a:gd fmla="*/ 0 h 203" name="T19"/>
                  <a:gd fmla="*/ 131 w 149" name="T20"/>
                  <a:gd fmla="*/ 9 h 203" name="T21"/>
                  <a:gd fmla="*/ 135 w 149" name="T22"/>
                  <a:gd fmla="*/ 17 h 203" name="T23"/>
                  <a:gd fmla="*/ 136 w 149" name="T24"/>
                  <a:gd fmla="*/ 35 h 203" name="T25"/>
                  <a:gd fmla="*/ 136 w 149" name="T26"/>
                  <a:gd fmla="*/ 42 h 203" name="T27"/>
                  <a:gd fmla="*/ 149 w 149" name="T28"/>
                  <a:gd fmla="*/ 56 h 203" name="T29"/>
                  <a:gd fmla="*/ 135 w 149" name="T30"/>
                  <a:gd fmla="*/ 66 h 203" name="T31"/>
                  <a:gd fmla="*/ 130 w 149" name="T32"/>
                  <a:gd fmla="*/ 76 h 203" name="T33"/>
                  <a:gd fmla="*/ 128 w 149" name="T34"/>
                  <a:gd fmla="*/ 93 h 203" name="T35"/>
                  <a:gd fmla="*/ 127 w 149" name="T36"/>
                  <a:gd fmla="*/ 114 h 203" name="T37"/>
                  <a:gd fmla="*/ 118 w 149" name="T38"/>
                  <a:gd fmla="*/ 116 h 203" name="T39"/>
                  <a:gd fmla="*/ 117 w 149" name="T40"/>
                  <a:gd fmla="*/ 126 h 203" name="T41"/>
                  <a:gd fmla="*/ 109 w 149" name="T42"/>
                  <a:gd fmla="*/ 131 h 203" name="T43"/>
                  <a:gd fmla="*/ 108 w 149" name="T44"/>
                  <a:gd fmla="*/ 145 h 203" name="T45"/>
                  <a:gd fmla="*/ 102 w 149" name="T46"/>
                  <a:gd fmla="*/ 155 h 203" name="T47"/>
                  <a:gd fmla="*/ 113 w 149" name="T48"/>
                  <a:gd fmla="*/ 172 h 203" name="T49"/>
                  <a:gd fmla="*/ 117 w 149" name="T50"/>
                  <a:gd fmla="*/ 183 h 203" name="T51"/>
                  <a:gd fmla="*/ 124 w 149" name="T52"/>
                  <a:gd fmla="*/ 192 h 203" name="T53"/>
                  <a:gd fmla="*/ 107 w 149" name="T54"/>
                  <a:gd fmla="*/ 194 h 203" name="T55"/>
                  <a:gd fmla="*/ 101 w 149" name="T56"/>
                  <a:gd fmla="*/ 202 h 203" name="T57"/>
                  <a:gd fmla="*/ 88 w 149" name="T58"/>
                  <a:gd fmla="*/ 203 h 203" name="T59"/>
                  <a:gd fmla="*/ 81 w 149" name="T60"/>
                  <a:gd fmla="*/ 200 h 203" name="T61"/>
                  <a:gd fmla="*/ 77 w 149" name="T62"/>
                  <a:gd fmla="*/ 203 h 203" name="T63"/>
                  <a:gd fmla="*/ 70 w 149" name="T64"/>
                  <a:gd fmla="*/ 193 h 203" name="T65"/>
                  <a:gd fmla="*/ 65 w 149" name="T66"/>
                  <a:gd fmla="*/ 194 h 203" name="T67"/>
                  <a:gd fmla="*/ 60 w 149" name="T68"/>
                  <a:gd fmla="*/ 192 h 203" name="T69"/>
                  <a:gd fmla="*/ 58 w 149" name="T70"/>
                  <a:gd fmla="*/ 194 h 203" name="T71"/>
                  <a:gd fmla="*/ 53 w 149" name="T72"/>
                  <a:gd fmla="*/ 194 h 203" name="T73"/>
                  <a:gd fmla="*/ 50 w 149" name="T74"/>
                  <a:gd fmla="*/ 188 h 203" name="T75"/>
                  <a:gd fmla="*/ 47 w 149" name="T76"/>
                  <a:gd fmla="*/ 183 h 203" name="T77"/>
                  <a:gd fmla="*/ 37 w 149" name="T78"/>
                  <a:gd fmla="*/ 176 h 203" name="T79"/>
                  <a:gd fmla="*/ 37 w 149" name="T80"/>
                  <a:gd fmla="*/ 169 h 203" name="T81"/>
                  <a:gd fmla="*/ 29 w 149" name="T82"/>
                  <a:gd fmla="*/ 161 h 203" name="T83"/>
                  <a:gd fmla="*/ 25 w 149" name="T84"/>
                  <a:gd fmla="*/ 160 h 203" name="T85"/>
                  <a:gd fmla="*/ 21 w 149" name="T86"/>
                  <a:gd fmla="*/ 154 h 203" name="T87"/>
                  <a:gd fmla="*/ 15 w 149" name="T88"/>
                  <a:gd fmla="*/ 152 h 203" name="T89"/>
                  <a:gd fmla="*/ 17 w 149" name="T90"/>
                  <a:gd fmla="*/ 139 h 203" name="T91"/>
                  <a:gd fmla="*/ 11 w 149" name="T92"/>
                  <a:gd fmla="*/ 131 h 203" name="T93"/>
                  <a:gd fmla="*/ 12 w 149" name="T94"/>
                  <a:gd fmla="*/ 128 h 203" name="T95"/>
                  <a:gd fmla="*/ 11 w 149" name="T96"/>
                  <a:gd fmla="*/ 124 h 203" name="T97"/>
                  <a:gd fmla="*/ 5 w 149" name="T98"/>
                  <a:gd fmla="*/ 119 h 203" name="T99"/>
                  <a:gd fmla="*/ 5 w 149" name="T100"/>
                  <a:gd fmla="*/ 114 h 203" name="T101"/>
                  <a:gd fmla="*/ 0 w 149" name="T102"/>
                  <a:gd fmla="*/ 109 h 203" name="T103"/>
                  <a:gd fmla="*/ 2 w 149" name="T104"/>
                  <a:gd fmla="*/ 105 h 203" name="T105"/>
                  <a:gd fmla="*/ 5 w 149" name="T106"/>
                  <a:gd fmla="*/ 91 h 203" name="T107"/>
                  <a:gd fmla="*/ 7 w 149" name="T108"/>
                  <a:gd fmla="*/ 87 h 203" name="T109"/>
                  <a:gd fmla="*/ 6 w 149" name="T110"/>
                  <a:gd fmla="*/ 80 h 203" name="T111"/>
                  <a:gd fmla="*/ 19 w 149" name="T112"/>
                  <a:gd fmla="*/ 78 h 203" name="T113"/>
                  <a:gd fmla="*/ 19 w 149" name="T114"/>
                  <a:gd fmla="*/ 35 h 203"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w 149" name="T174"/>
                  <a:gd fmla="*/ 0 h 203" name="T175"/>
                  <a:gd fmla="*/ 149 w 149" name="T176"/>
                  <a:gd fmla="*/ 203 h 203" name="T17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b="T177" l="T174" r="T176" t="T175"/>
                <a:pathLst>
                  <a:path h="203" w="149">
                    <a:moveTo>
                      <a:pt x="19" y="35"/>
                    </a:moveTo>
                    <a:lnTo>
                      <a:pt x="27" y="33"/>
                    </a:lnTo>
                    <a:lnTo>
                      <a:pt x="29" y="10"/>
                    </a:lnTo>
                    <a:lnTo>
                      <a:pt x="55" y="13"/>
                    </a:lnTo>
                    <a:lnTo>
                      <a:pt x="99" y="10"/>
                    </a:lnTo>
                    <a:lnTo>
                      <a:pt x="102" y="14"/>
                    </a:lnTo>
                    <a:lnTo>
                      <a:pt x="107" y="15"/>
                    </a:lnTo>
                    <a:lnTo>
                      <a:pt x="107" y="8"/>
                    </a:lnTo>
                    <a:lnTo>
                      <a:pt x="115" y="6"/>
                    </a:lnTo>
                    <a:lnTo>
                      <a:pt x="121" y="0"/>
                    </a:lnTo>
                    <a:lnTo>
                      <a:pt x="131" y="9"/>
                    </a:lnTo>
                    <a:lnTo>
                      <a:pt x="135" y="17"/>
                    </a:lnTo>
                    <a:lnTo>
                      <a:pt x="136" y="35"/>
                    </a:lnTo>
                    <a:lnTo>
                      <a:pt x="136" y="42"/>
                    </a:lnTo>
                    <a:lnTo>
                      <a:pt x="149" y="56"/>
                    </a:lnTo>
                    <a:lnTo>
                      <a:pt x="135" y="66"/>
                    </a:lnTo>
                    <a:lnTo>
                      <a:pt x="130" y="76"/>
                    </a:lnTo>
                    <a:lnTo>
                      <a:pt x="128" y="93"/>
                    </a:lnTo>
                    <a:lnTo>
                      <a:pt x="127" y="114"/>
                    </a:lnTo>
                    <a:lnTo>
                      <a:pt x="118" y="116"/>
                    </a:lnTo>
                    <a:lnTo>
                      <a:pt x="117" y="126"/>
                    </a:lnTo>
                    <a:lnTo>
                      <a:pt x="109" y="131"/>
                    </a:lnTo>
                    <a:lnTo>
                      <a:pt x="108" y="145"/>
                    </a:lnTo>
                    <a:lnTo>
                      <a:pt x="102" y="155"/>
                    </a:lnTo>
                    <a:lnTo>
                      <a:pt x="113" y="172"/>
                    </a:lnTo>
                    <a:lnTo>
                      <a:pt x="117" y="183"/>
                    </a:lnTo>
                    <a:lnTo>
                      <a:pt x="124" y="192"/>
                    </a:lnTo>
                    <a:lnTo>
                      <a:pt x="107" y="194"/>
                    </a:lnTo>
                    <a:lnTo>
                      <a:pt x="101" y="202"/>
                    </a:lnTo>
                    <a:lnTo>
                      <a:pt x="88" y="203"/>
                    </a:lnTo>
                    <a:lnTo>
                      <a:pt x="81" y="200"/>
                    </a:lnTo>
                    <a:lnTo>
                      <a:pt x="77" y="203"/>
                    </a:lnTo>
                    <a:lnTo>
                      <a:pt x="70" y="193"/>
                    </a:lnTo>
                    <a:lnTo>
                      <a:pt x="65" y="194"/>
                    </a:lnTo>
                    <a:lnTo>
                      <a:pt x="60" y="192"/>
                    </a:lnTo>
                    <a:lnTo>
                      <a:pt x="58" y="194"/>
                    </a:lnTo>
                    <a:lnTo>
                      <a:pt x="53" y="194"/>
                    </a:lnTo>
                    <a:lnTo>
                      <a:pt x="50" y="188"/>
                    </a:lnTo>
                    <a:lnTo>
                      <a:pt x="47" y="183"/>
                    </a:lnTo>
                    <a:lnTo>
                      <a:pt x="37" y="176"/>
                    </a:lnTo>
                    <a:lnTo>
                      <a:pt x="37" y="169"/>
                    </a:lnTo>
                    <a:lnTo>
                      <a:pt x="29" y="161"/>
                    </a:lnTo>
                    <a:lnTo>
                      <a:pt x="25" y="160"/>
                    </a:lnTo>
                    <a:lnTo>
                      <a:pt x="21" y="154"/>
                    </a:lnTo>
                    <a:lnTo>
                      <a:pt x="15" y="152"/>
                    </a:lnTo>
                    <a:lnTo>
                      <a:pt x="17" y="139"/>
                    </a:lnTo>
                    <a:lnTo>
                      <a:pt x="11" y="131"/>
                    </a:lnTo>
                    <a:lnTo>
                      <a:pt x="12" y="128"/>
                    </a:lnTo>
                    <a:lnTo>
                      <a:pt x="11" y="124"/>
                    </a:lnTo>
                    <a:lnTo>
                      <a:pt x="5" y="119"/>
                    </a:lnTo>
                    <a:lnTo>
                      <a:pt x="5" y="114"/>
                    </a:lnTo>
                    <a:lnTo>
                      <a:pt x="0" y="109"/>
                    </a:lnTo>
                    <a:lnTo>
                      <a:pt x="2" y="105"/>
                    </a:lnTo>
                    <a:lnTo>
                      <a:pt x="5" y="91"/>
                    </a:lnTo>
                    <a:lnTo>
                      <a:pt x="7" y="87"/>
                    </a:lnTo>
                    <a:lnTo>
                      <a:pt x="6" y="80"/>
                    </a:lnTo>
                    <a:lnTo>
                      <a:pt x="19" y="78"/>
                    </a:lnTo>
                    <a:lnTo>
                      <a:pt x="19" y="3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6" name="Freeform 3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95" y="2090"/>
                <a:ext cx="147" cy="148"/>
              </a:xfrm>
              <a:custGeom>
                <a:avLst/>
                <a:gdLst>
                  <a:gd fmla="*/ 146 w 147" name="T0"/>
                  <a:gd fmla="*/ 123 h 148" name="T1"/>
                  <a:gd fmla="*/ 144 w 147" name="T2"/>
                  <a:gd fmla="*/ 146 h 148" name="T3"/>
                  <a:gd fmla="*/ 136 w 147" name="T4"/>
                  <a:gd fmla="*/ 148 h 148" name="T5"/>
                  <a:gd fmla="*/ 65 w 147" name="T6"/>
                  <a:gd fmla="*/ 108 h 148" name="T7"/>
                  <a:gd fmla="*/ 51 w 147" name="T8"/>
                  <a:gd fmla="*/ 117 h 148" name="T9"/>
                  <a:gd fmla="*/ 25 w 147" name="T10"/>
                  <a:gd fmla="*/ 110 h 148" name="T11"/>
                  <a:gd fmla="*/ 19 w 147" name="T12"/>
                  <a:gd fmla="*/ 97 h 148" name="T13"/>
                  <a:gd fmla="*/ 10 w 147" name="T14"/>
                  <a:gd fmla="*/ 99 h 148" name="T15"/>
                  <a:gd fmla="*/ 2 w 147" name="T16"/>
                  <a:gd fmla="*/ 87 h 148" name="T17"/>
                  <a:gd fmla="*/ 0 w 147" name="T18"/>
                  <a:gd fmla="*/ 76 h 148" name="T19"/>
                  <a:gd fmla="*/ 6 w 147" name="T20"/>
                  <a:gd fmla="*/ 69 h 148" name="T21"/>
                  <a:gd fmla="*/ 6 w 147" name="T22"/>
                  <a:gd fmla="*/ 59 h 148" name="T23"/>
                  <a:gd fmla="*/ 4 w 147" name="T24"/>
                  <a:gd fmla="*/ 53 h 148" name="T25"/>
                  <a:gd fmla="*/ 4 w 147" name="T26"/>
                  <a:gd fmla="*/ 48 h 148" name="T27"/>
                  <a:gd fmla="*/ 1 w 147" name="T28"/>
                  <a:gd fmla="*/ 31 h 148" name="T29"/>
                  <a:gd fmla="*/ 4 w 147" name="T30"/>
                  <a:gd fmla="*/ 31 h 148" name="T31"/>
                  <a:gd fmla="*/ 9 w 147" name="T32"/>
                  <a:gd fmla="*/ 26 h 148" name="T33"/>
                  <a:gd fmla="*/ 9 w 147" name="T34"/>
                  <a:gd fmla="*/ 15 h 148" name="T35"/>
                  <a:gd fmla="*/ 16 w 147" name="T36"/>
                  <a:gd fmla="*/ 14 h 148" name="T37"/>
                  <a:gd fmla="*/ 20 w 147" name="T38"/>
                  <a:gd fmla="*/ 10 h 148" name="T39"/>
                  <a:gd fmla="*/ 19 w 147" name="T40"/>
                  <a:gd fmla="*/ 0 h 148" name="T41"/>
                  <a:gd fmla="*/ 29 w 147" name="T42"/>
                  <a:gd fmla="*/ 6 h 148" name="T43"/>
                  <a:gd fmla="*/ 42 w 147" name="T44"/>
                  <a:gd fmla="*/ 6 h 148" name="T45"/>
                  <a:gd fmla="*/ 48 w 147" name="T46"/>
                  <a:gd fmla="*/ 9 h 148" name="T47"/>
                  <a:gd fmla="*/ 53 w 147" name="T48"/>
                  <a:gd fmla="*/ 9 h 148" name="T49"/>
                  <a:gd fmla="*/ 59 w 147" name="T50"/>
                  <a:gd fmla="*/ 23 h 148" name="T51"/>
                  <a:gd fmla="*/ 74 w 147" name="T52"/>
                  <a:gd fmla="*/ 26 h 148" name="T53"/>
                  <a:gd fmla="*/ 90 w 147" name="T54"/>
                  <a:gd fmla="*/ 36 h 148" name="T55"/>
                  <a:gd fmla="*/ 97 w 147" name="T56"/>
                  <a:gd fmla="*/ 32 h 148" name="T57"/>
                  <a:gd fmla="*/ 101 w 147" name="T58"/>
                  <a:gd fmla="*/ 27 h 148" name="T59"/>
                  <a:gd fmla="*/ 97 w 147" name="T60"/>
                  <a:gd fmla="*/ 21 h 148" name="T61"/>
                  <a:gd fmla="*/ 98 w 147" name="T62"/>
                  <a:gd fmla="*/ 13 h 148" name="T63"/>
                  <a:gd fmla="*/ 110 w 147" name="T64"/>
                  <a:gd fmla="*/ 5 h 148" name="T65"/>
                  <a:gd fmla="*/ 118 w 147" name="T66"/>
                  <a:gd fmla="*/ 3 h 148" name="T67"/>
                  <a:gd fmla="*/ 127 w 147" name="T68"/>
                  <a:gd fmla="*/ 5 h 148" name="T69"/>
                  <a:gd fmla="*/ 128 w 147" name="T70"/>
                  <a:gd fmla="*/ 12 h 148" name="T71"/>
                  <a:gd fmla="*/ 136 w 147" name="T72"/>
                  <a:gd fmla="*/ 15 h 148" name="T73"/>
                  <a:gd fmla="*/ 143 w 147" name="T74"/>
                  <a:gd fmla="*/ 17 h 148" name="T75"/>
                  <a:gd fmla="*/ 147 w 147" name="T76"/>
                  <a:gd fmla="*/ 23 h 148" name="T77"/>
                  <a:gd fmla="*/ 146 w 147" name="T78"/>
                  <a:gd fmla="*/ 30 h 148" name="T79"/>
                  <a:gd fmla="*/ 142 w 147" name="T80"/>
                  <a:gd fmla="*/ 33 h 148" name="T81"/>
                  <a:gd fmla="*/ 147 w 147" name="T82"/>
                  <a:gd fmla="*/ 54 h 148" name="T83"/>
                  <a:gd fmla="*/ 146 w 147" name="T84"/>
                  <a:gd fmla="*/ 98 h 148" name="T85"/>
                  <a:gd fmla="*/ 146 w 147" name="T86"/>
                  <a:gd fmla="*/ 123 h 148"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w 147" name="T132"/>
                  <a:gd fmla="*/ 0 h 148" name="T133"/>
                  <a:gd fmla="*/ 147 w 147" name="T134"/>
                  <a:gd fmla="*/ 148 h 148" name="T1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b="T135" l="T132" r="T134" t="T133"/>
                <a:pathLst>
                  <a:path h="148" w="147">
                    <a:moveTo>
                      <a:pt x="146" y="123"/>
                    </a:moveTo>
                    <a:lnTo>
                      <a:pt x="144" y="146"/>
                    </a:lnTo>
                    <a:lnTo>
                      <a:pt x="136" y="148"/>
                    </a:lnTo>
                    <a:lnTo>
                      <a:pt x="65" y="108"/>
                    </a:lnTo>
                    <a:lnTo>
                      <a:pt x="51" y="117"/>
                    </a:lnTo>
                    <a:lnTo>
                      <a:pt x="25" y="110"/>
                    </a:lnTo>
                    <a:lnTo>
                      <a:pt x="19" y="97"/>
                    </a:lnTo>
                    <a:lnTo>
                      <a:pt x="10" y="99"/>
                    </a:lnTo>
                    <a:lnTo>
                      <a:pt x="2" y="87"/>
                    </a:lnTo>
                    <a:lnTo>
                      <a:pt x="0" y="76"/>
                    </a:lnTo>
                    <a:lnTo>
                      <a:pt x="6" y="69"/>
                    </a:lnTo>
                    <a:lnTo>
                      <a:pt x="6" y="59"/>
                    </a:lnTo>
                    <a:lnTo>
                      <a:pt x="4" y="53"/>
                    </a:lnTo>
                    <a:lnTo>
                      <a:pt x="4" y="48"/>
                    </a:lnTo>
                    <a:lnTo>
                      <a:pt x="1" y="31"/>
                    </a:lnTo>
                    <a:lnTo>
                      <a:pt x="4" y="31"/>
                    </a:lnTo>
                    <a:lnTo>
                      <a:pt x="9" y="26"/>
                    </a:lnTo>
                    <a:lnTo>
                      <a:pt x="9" y="15"/>
                    </a:lnTo>
                    <a:lnTo>
                      <a:pt x="16" y="14"/>
                    </a:lnTo>
                    <a:lnTo>
                      <a:pt x="20" y="10"/>
                    </a:lnTo>
                    <a:lnTo>
                      <a:pt x="19" y="0"/>
                    </a:lnTo>
                    <a:lnTo>
                      <a:pt x="29" y="6"/>
                    </a:lnTo>
                    <a:lnTo>
                      <a:pt x="42" y="6"/>
                    </a:lnTo>
                    <a:lnTo>
                      <a:pt x="48" y="9"/>
                    </a:lnTo>
                    <a:lnTo>
                      <a:pt x="53" y="9"/>
                    </a:lnTo>
                    <a:lnTo>
                      <a:pt x="59" y="23"/>
                    </a:lnTo>
                    <a:lnTo>
                      <a:pt x="74" y="26"/>
                    </a:lnTo>
                    <a:lnTo>
                      <a:pt x="90" y="36"/>
                    </a:lnTo>
                    <a:lnTo>
                      <a:pt x="97" y="32"/>
                    </a:lnTo>
                    <a:lnTo>
                      <a:pt x="101" y="27"/>
                    </a:lnTo>
                    <a:lnTo>
                      <a:pt x="97" y="21"/>
                    </a:lnTo>
                    <a:lnTo>
                      <a:pt x="98" y="13"/>
                    </a:lnTo>
                    <a:lnTo>
                      <a:pt x="110" y="5"/>
                    </a:lnTo>
                    <a:lnTo>
                      <a:pt x="118" y="3"/>
                    </a:lnTo>
                    <a:lnTo>
                      <a:pt x="127" y="5"/>
                    </a:lnTo>
                    <a:lnTo>
                      <a:pt x="128" y="12"/>
                    </a:lnTo>
                    <a:lnTo>
                      <a:pt x="136" y="15"/>
                    </a:lnTo>
                    <a:lnTo>
                      <a:pt x="143" y="17"/>
                    </a:lnTo>
                    <a:lnTo>
                      <a:pt x="147" y="23"/>
                    </a:lnTo>
                    <a:lnTo>
                      <a:pt x="146" y="30"/>
                    </a:lnTo>
                    <a:lnTo>
                      <a:pt x="142" y="33"/>
                    </a:lnTo>
                    <a:lnTo>
                      <a:pt x="147" y="54"/>
                    </a:lnTo>
                    <a:lnTo>
                      <a:pt x="146" y="98"/>
                    </a:lnTo>
                    <a:lnTo>
                      <a:pt x="146" y="12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7" name="Freeform 4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34" y="2198"/>
                <a:ext cx="97" cy="170"/>
              </a:xfrm>
              <a:custGeom>
                <a:avLst/>
                <a:gdLst>
                  <a:gd fmla="*/ 18 w 97" name="T0"/>
                  <a:gd fmla="*/ 170 h 170" name="T1"/>
                  <a:gd fmla="*/ 13 w 97" name="T2"/>
                  <a:gd fmla="*/ 158 h 170" name="T3"/>
                  <a:gd fmla="*/ 4 w 97" name="T4"/>
                  <a:gd fmla="*/ 152 h 170" name="T5"/>
                  <a:gd fmla="*/ 5 w 97" name="T6"/>
                  <a:gd fmla="*/ 144 h 170" name="T7"/>
                  <a:gd fmla="*/ 15 w 97" name="T8"/>
                  <a:gd fmla="*/ 141 h 170" name="T9"/>
                  <a:gd fmla="*/ 16 w 97" name="T10"/>
                  <a:gd fmla="*/ 123 h 170" name="T11"/>
                  <a:gd fmla="*/ 7 w 97" name="T12"/>
                  <a:gd fmla="*/ 111 h 170" name="T13"/>
                  <a:gd fmla="*/ 4 w 97" name="T14"/>
                  <a:gd fmla="*/ 110 h 170" name="T15"/>
                  <a:gd fmla="*/ 0 w 97" name="T16"/>
                  <a:gd fmla="*/ 106 h 170" name="T17"/>
                  <a:gd fmla="*/ 2 w 97" name="T18"/>
                  <a:gd fmla="*/ 93 h 170" name="T19"/>
                  <a:gd fmla="*/ 18 w 97" name="T20"/>
                  <a:gd fmla="*/ 73 h 170" name="T21"/>
                  <a:gd fmla="*/ 19 w 97" name="T22"/>
                  <a:gd fmla="*/ 44 h 170" name="T23"/>
                  <a:gd fmla="*/ 24 w 97" name="T24"/>
                  <a:gd fmla="*/ 36 h 170" name="T25"/>
                  <a:gd fmla="*/ 16 w 97" name="T26"/>
                  <a:gd fmla="*/ 25 h 170" name="T27"/>
                  <a:gd fmla="*/ 12 w 97" name="T28"/>
                  <a:gd fmla="*/ 9 h 170" name="T29"/>
                  <a:gd fmla="*/ 26 w 97" name="T30"/>
                  <a:gd fmla="*/ 0 h 170" name="T31"/>
                  <a:gd fmla="*/ 97 w 97" name="T32"/>
                  <a:gd fmla="*/ 40 h 170" name="T33"/>
                  <a:gd fmla="*/ 97 w 97" name="T34"/>
                  <a:gd fmla="*/ 83 h 170" name="T35"/>
                  <a:gd fmla="*/ 84 w 97" name="T36"/>
                  <a:gd fmla="*/ 85 h 170" name="T37"/>
                  <a:gd fmla="*/ 85 w 97" name="T38"/>
                  <a:gd fmla="*/ 92 h 170" name="T39"/>
                  <a:gd fmla="*/ 83 w 97" name="T40"/>
                  <a:gd fmla="*/ 96 h 170" name="T41"/>
                  <a:gd fmla="*/ 80 w 97" name="T42"/>
                  <a:gd fmla="*/ 110 h 170" name="T43"/>
                  <a:gd fmla="*/ 78 w 97" name="T44"/>
                  <a:gd fmla="*/ 114 h 170" name="T45"/>
                  <a:gd fmla="*/ 83 w 97" name="T46"/>
                  <a:gd fmla="*/ 119 h 170" name="T47"/>
                  <a:gd fmla="*/ 83 w 97" name="T48"/>
                  <a:gd fmla="*/ 124 h 170" name="T49"/>
                  <a:gd fmla="*/ 78 w 97" name="T50"/>
                  <a:gd fmla="*/ 128 h 170" name="T51"/>
                  <a:gd fmla="*/ 75 w 97" name="T52"/>
                  <a:gd fmla="*/ 139 h 170" name="T53"/>
                  <a:gd fmla="*/ 62 w 97" name="T54"/>
                  <a:gd fmla="*/ 154 h 170" name="T55"/>
                  <a:gd fmla="*/ 51 w 97" name="T56"/>
                  <a:gd fmla="*/ 154 h 170" name="T57"/>
                  <a:gd fmla="*/ 46 w 97" name="T58"/>
                  <a:gd fmla="*/ 165 h 170" name="T59"/>
                  <a:gd fmla="*/ 18 w 97" name="T60"/>
                  <a:gd fmla="*/ 170 h 170"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w 97" name="T93"/>
                  <a:gd fmla="*/ 0 h 170" name="T94"/>
                  <a:gd fmla="*/ 97 w 97" name="T95"/>
                  <a:gd fmla="*/ 170 h 170" name="T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b="T96" l="T93" r="T95" t="T94"/>
                <a:pathLst>
                  <a:path h="170" w="97">
                    <a:moveTo>
                      <a:pt x="18" y="170"/>
                    </a:moveTo>
                    <a:lnTo>
                      <a:pt x="13" y="158"/>
                    </a:lnTo>
                    <a:lnTo>
                      <a:pt x="4" y="152"/>
                    </a:lnTo>
                    <a:lnTo>
                      <a:pt x="5" y="144"/>
                    </a:lnTo>
                    <a:lnTo>
                      <a:pt x="15" y="141"/>
                    </a:lnTo>
                    <a:lnTo>
                      <a:pt x="16" y="123"/>
                    </a:lnTo>
                    <a:lnTo>
                      <a:pt x="7" y="111"/>
                    </a:lnTo>
                    <a:lnTo>
                      <a:pt x="4" y="110"/>
                    </a:lnTo>
                    <a:lnTo>
                      <a:pt x="0" y="106"/>
                    </a:lnTo>
                    <a:lnTo>
                      <a:pt x="2" y="93"/>
                    </a:lnTo>
                    <a:lnTo>
                      <a:pt x="18" y="73"/>
                    </a:lnTo>
                    <a:lnTo>
                      <a:pt x="19" y="44"/>
                    </a:lnTo>
                    <a:lnTo>
                      <a:pt x="24" y="36"/>
                    </a:lnTo>
                    <a:lnTo>
                      <a:pt x="16" y="25"/>
                    </a:lnTo>
                    <a:lnTo>
                      <a:pt x="12" y="9"/>
                    </a:lnTo>
                    <a:lnTo>
                      <a:pt x="26" y="0"/>
                    </a:lnTo>
                    <a:lnTo>
                      <a:pt x="97" y="40"/>
                    </a:lnTo>
                    <a:lnTo>
                      <a:pt x="97" y="83"/>
                    </a:lnTo>
                    <a:lnTo>
                      <a:pt x="84" y="85"/>
                    </a:lnTo>
                    <a:lnTo>
                      <a:pt x="85" y="92"/>
                    </a:lnTo>
                    <a:lnTo>
                      <a:pt x="83" y="96"/>
                    </a:lnTo>
                    <a:lnTo>
                      <a:pt x="80" y="110"/>
                    </a:lnTo>
                    <a:lnTo>
                      <a:pt x="78" y="114"/>
                    </a:lnTo>
                    <a:lnTo>
                      <a:pt x="83" y="119"/>
                    </a:lnTo>
                    <a:lnTo>
                      <a:pt x="83" y="124"/>
                    </a:lnTo>
                    <a:lnTo>
                      <a:pt x="78" y="128"/>
                    </a:lnTo>
                    <a:lnTo>
                      <a:pt x="75" y="139"/>
                    </a:lnTo>
                    <a:lnTo>
                      <a:pt x="62" y="154"/>
                    </a:lnTo>
                    <a:lnTo>
                      <a:pt x="51" y="154"/>
                    </a:lnTo>
                    <a:lnTo>
                      <a:pt x="46" y="165"/>
                    </a:lnTo>
                    <a:lnTo>
                      <a:pt x="18" y="17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8" name="Freeform 4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40" y="2259"/>
                <a:ext cx="59" cy="60"/>
              </a:xfrm>
              <a:custGeom>
                <a:avLst/>
                <a:gdLst>
                  <a:gd fmla="*/ 59 w 59" name="T0"/>
                  <a:gd fmla="*/ 53 h 60" name="T1"/>
                  <a:gd fmla="*/ 56 w 59" name="T2"/>
                  <a:gd fmla="*/ 58 h 60" name="T3"/>
                  <a:gd fmla="*/ 52 w 59" name="T4"/>
                  <a:gd fmla="*/ 60 h 60" name="T5"/>
                  <a:gd fmla="*/ 43 w 59" name="T6"/>
                  <a:gd fmla="*/ 45 h 60" name="T7"/>
                  <a:gd fmla="*/ 33 w 59" name="T8"/>
                  <a:gd fmla="*/ 39 h 60" name="T9"/>
                  <a:gd fmla="*/ 25 w 59" name="T10"/>
                  <a:gd fmla="*/ 35 h 60" name="T11"/>
                  <a:gd fmla="*/ 0 w 59" name="T12"/>
                  <a:gd fmla="*/ 37 h 60" name="T13"/>
                  <a:gd fmla="*/ 2 w 59" name="T14"/>
                  <a:gd fmla="*/ 20 h 60" name="T15"/>
                  <a:gd fmla="*/ 7 w 59" name="T16"/>
                  <a:gd fmla="*/ 10 h 60" name="T17"/>
                  <a:gd fmla="*/ 21 w 59" name="T18"/>
                  <a:gd fmla="*/ 0 h 60" name="T19"/>
                  <a:gd fmla="*/ 25 w 59" name="T20"/>
                  <a:gd fmla="*/ 13 h 60" name="T21"/>
                  <a:gd fmla="*/ 31 w 59" name="T22"/>
                  <a:gd fmla="*/ 27 h 60" name="T23"/>
                  <a:gd fmla="*/ 35 w 59" name="T24"/>
                  <a:gd fmla="*/ 29 h 60" name="T25"/>
                  <a:gd fmla="*/ 47 w 59" name="T26"/>
                  <a:gd fmla="*/ 37 h 60" name="T27"/>
                  <a:gd fmla="*/ 59 w 59" name="T28"/>
                  <a:gd fmla="*/ 53 h 60"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59" name="T45"/>
                  <a:gd fmla="*/ 0 h 60" name="T46"/>
                  <a:gd fmla="*/ 59 w 59" name="T47"/>
                  <a:gd fmla="*/ 60 h 60"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60" w="59">
                    <a:moveTo>
                      <a:pt x="59" y="53"/>
                    </a:moveTo>
                    <a:lnTo>
                      <a:pt x="56" y="58"/>
                    </a:lnTo>
                    <a:lnTo>
                      <a:pt x="52" y="60"/>
                    </a:lnTo>
                    <a:lnTo>
                      <a:pt x="43" y="45"/>
                    </a:lnTo>
                    <a:lnTo>
                      <a:pt x="33" y="39"/>
                    </a:lnTo>
                    <a:lnTo>
                      <a:pt x="25" y="35"/>
                    </a:lnTo>
                    <a:lnTo>
                      <a:pt x="0" y="37"/>
                    </a:lnTo>
                    <a:lnTo>
                      <a:pt x="2" y="20"/>
                    </a:lnTo>
                    <a:lnTo>
                      <a:pt x="7" y="10"/>
                    </a:lnTo>
                    <a:lnTo>
                      <a:pt x="21" y="0"/>
                    </a:lnTo>
                    <a:lnTo>
                      <a:pt x="25" y="13"/>
                    </a:lnTo>
                    <a:lnTo>
                      <a:pt x="31" y="27"/>
                    </a:lnTo>
                    <a:lnTo>
                      <a:pt x="35" y="29"/>
                    </a:lnTo>
                    <a:lnTo>
                      <a:pt x="47" y="37"/>
                    </a:lnTo>
                    <a:lnTo>
                      <a:pt x="59" y="5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39" name="Freeform 4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14" y="2294"/>
                <a:ext cx="138" cy="112"/>
              </a:xfrm>
              <a:custGeom>
                <a:avLst/>
                <a:gdLst>
                  <a:gd fmla="*/ 22 w 138" name="T0"/>
                  <a:gd fmla="*/ 101 h 112" name="T1"/>
                  <a:gd fmla="*/ 15 w 138" name="T2"/>
                  <a:gd fmla="*/ 92 h 112" name="T3"/>
                  <a:gd fmla="*/ 11 w 138" name="T4"/>
                  <a:gd fmla="*/ 81 h 112" name="T5"/>
                  <a:gd fmla="*/ 0 w 138" name="T6"/>
                  <a:gd fmla="*/ 64 h 112" name="T7"/>
                  <a:gd fmla="*/ 6 w 138" name="T8"/>
                  <a:gd fmla="*/ 54 h 112" name="T9"/>
                  <a:gd fmla="*/ 7 w 138" name="T10"/>
                  <a:gd fmla="*/ 40 h 112" name="T11"/>
                  <a:gd fmla="*/ 15 w 138" name="T12"/>
                  <a:gd fmla="*/ 35 h 112" name="T13"/>
                  <a:gd fmla="*/ 16 w 138" name="T14"/>
                  <a:gd fmla="*/ 25 h 112" name="T15"/>
                  <a:gd fmla="*/ 25 w 138" name="T16"/>
                  <a:gd fmla="*/ 23 h 112" name="T17"/>
                  <a:gd fmla="*/ 26 w 138" name="T18"/>
                  <a:gd fmla="*/ 2 h 112" name="T19"/>
                  <a:gd fmla="*/ 51 w 138" name="T20"/>
                  <a:gd fmla="*/ 0 h 112" name="T21"/>
                  <a:gd fmla="*/ 59 w 138" name="T22"/>
                  <a:gd fmla="*/ 4 h 112" name="T23"/>
                  <a:gd fmla="*/ 69 w 138" name="T24"/>
                  <a:gd fmla="*/ 10 h 112" name="T25"/>
                  <a:gd fmla="*/ 78 w 138" name="T26"/>
                  <a:gd fmla="*/ 25 h 112" name="T27"/>
                  <a:gd fmla="*/ 76 w 138" name="T28"/>
                  <a:gd fmla="*/ 33 h 112" name="T29"/>
                  <a:gd fmla="*/ 80 w 138" name="T30"/>
                  <a:gd fmla="*/ 37 h 112" name="T31"/>
                  <a:gd fmla="*/ 85 w 138" name="T32"/>
                  <a:gd fmla="*/ 38 h 112" name="T33"/>
                  <a:gd fmla="*/ 86 w 138" name="T34"/>
                  <a:gd fmla="*/ 47 h 112" name="T35"/>
                  <a:gd fmla="*/ 92 w 138" name="T36"/>
                  <a:gd fmla="*/ 55 h 112" name="T37"/>
                  <a:gd fmla="*/ 97 w 138" name="T38"/>
                  <a:gd fmla="*/ 56 h 112" name="T39"/>
                  <a:gd fmla="*/ 107 w 138" name="T40"/>
                  <a:gd fmla="*/ 61 h 112" name="T41"/>
                  <a:gd fmla="*/ 129 w 138" name="T42"/>
                  <a:gd fmla="*/ 65 h 112" name="T43"/>
                  <a:gd fmla="*/ 138 w 138" name="T44"/>
                  <a:gd fmla="*/ 64 h 112" name="T45"/>
                  <a:gd fmla="*/ 135 w 138" name="T46"/>
                  <a:gd fmla="*/ 72 h 112" name="T47"/>
                  <a:gd fmla="*/ 104 w 138" name="T48"/>
                  <a:gd fmla="*/ 97 h 112" name="T49"/>
                  <a:gd fmla="*/ 85 w 138" name="T50"/>
                  <a:gd fmla="*/ 102 h 112" name="T51"/>
                  <a:gd fmla="*/ 78 w 138" name="T52"/>
                  <a:gd fmla="*/ 107 h 112" name="T53"/>
                  <a:gd fmla="*/ 62 w 138" name="T54"/>
                  <a:gd fmla="*/ 106 h 112" name="T55"/>
                  <a:gd fmla="*/ 53 w 138" name="T56"/>
                  <a:gd fmla="*/ 112 h 112" name="T57"/>
                  <a:gd fmla="*/ 43 w 138" name="T58"/>
                  <a:gd fmla="*/ 110 h 112" name="T59"/>
                  <a:gd fmla="*/ 28 w 138" name="T60"/>
                  <a:gd fmla="*/ 102 h 112" name="T61"/>
                  <a:gd fmla="*/ 22 w 138" name="T62"/>
                  <a:gd fmla="*/ 101 h 112"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138" name="T96"/>
                  <a:gd fmla="*/ 0 h 112" name="T97"/>
                  <a:gd fmla="*/ 138 w 138" name="T98"/>
                  <a:gd fmla="*/ 112 h 112"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112" w="138">
                    <a:moveTo>
                      <a:pt x="22" y="101"/>
                    </a:moveTo>
                    <a:lnTo>
                      <a:pt x="15" y="92"/>
                    </a:lnTo>
                    <a:lnTo>
                      <a:pt x="11" y="81"/>
                    </a:lnTo>
                    <a:lnTo>
                      <a:pt x="0" y="64"/>
                    </a:lnTo>
                    <a:lnTo>
                      <a:pt x="6" y="54"/>
                    </a:lnTo>
                    <a:lnTo>
                      <a:pt x="7" y="40"/>
                    </a:lnTo>
                    <a:lnTo>
                      <a:pt x="15" y="35"/>
                    </a:lnTo>
                    <a:lnTo>
                      <a:pt x="16" y="25"/>
                    </a:lnTo>
                    <a:lnTo>
                      <a:pt x="25" y="23"/>
                    </a:lnTo>
                    <a:lnTo>
                      <a:pt x="26" y="2"/>
                    </a:lnTo>
                    <a:lnTo>
                      <a:pt x="51" y="0"/>
                    </a:lnTo>
                    <a:lnTo>
                      <a:pt x="59" y="4"/>
                    </a:lnTo>
                    <a:lnTo>
                      <a:pt x="69" y="10"/>
                    </a:lnTo>
                    <a:lnTo>
                      <a:pt x="78" y="25"/>
                    </a:lnTo>
                    <a:lnTo>
                      <a:pt x="76" y="33"/>
                    </a:lnTo>
                    <a:lnTo>
                      <a:pt x="80" y="37"/>
                    </a:lnTo>
                    <a:lnTo>
                      <a:pt x="85" y="38"/>
                    </a:lnTo>
                    <a:lnTo>
                      <a:pt x="86" y="47"/>
                    </a:lnTo>
                    <a:lnTo>
                      <a:pt x="92" y="55"/>
                    </a:lnTo>
                    <a:lnTo>
                      <a:pt x="97" y="56"/>
                    </a:lnTo>
                    <a:lnTo>
                      <a:pt x="107" y="61"/>
                    </a:lnTo>
                    <a:lnTo>
                      <a:pt x="129" y="65"/>
                    </a:lnTo>
                    <a:lnTo>
                      <a:pt x="138" y="64"/>
                    </a:lnTo>
                    <a:lnTo>
                      <a:pt x="135" y="72"/>
                    </a:lnTo>
                    <a:lnTo>
                      <a:pt x="104" y="97"/>
                    </a:lnTo>
                    <a:lnTo>
                      <a:pt x="85" y="102"/>
                    </a:lnTo>
                    <a:lnTo>
                      <a:pt x="78" y="107"/>
                    </a:lnTo>
                    <a:lnTo>
                      <a:pt x="62" y="106"/>
                    </a:lnTo>
                    <a:lnTo>
                      <a:pt x="53" y="112"/>
                    </a:lnTo>
                    <a:lnTo>
                      <a:pt x="43" y="110"/>
                    </a:lnTo>
                    <a:lnTo>
                      <a:pt x="28" y="102"/>
                    </a:lnTo>
                    <a:lnTo>
                      <a:pt x="22" y="10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0" name="Freeform 403"/>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3159" y="2669"/>
                <a:ext cx="149" cy="150"/>
              </a:xfrm>
              <a:custGeom>
                <a:avLst/>
                <a:gdLst>
                  <a:gd fmla="*/ 107 w 149" name="T0"/>
                  <a:gd fmla="*/ 75 h 150" name="T1"/>
                  <a:gd fmla="*/ 97 w 149" name="T2"/>
                  <a:gd fmla="*/ 90 h 150" name="T3"/>
                  <a:gd fmla="*/ 112 w 149" name="T4"/>
                  <a:gd fmla="*/ 95 h 150" name="T5"/>
                  <a:gd fmla="*/ 121 w 149" name="T6"/>
                  <a:gd fmla="*/ 85 h 150" name="T7"/>
                  <a:gd fmla="*/ 0 w 149" name="T8"/>
                  <a:gd fmla="*/ 75 h 150" name="T9"/>
                  <a:gd fmla="*/ 9 w 149" name="T10"/>
                  <a:gd fmla="*/ 70 h 150" name="T11"/>
                  <a:gd fmla="*/ 16 w 149" name="T12"/>
                  <a:gd fmla="*/ 76 h 150" name="T13"/>
                  <a:gd fmla="*/ 33 w 149" name="T14"/>
                  <a:gd fmla="*/ 75 h 150" name="T15"/>
                  <a:gd fmla="*/ 40 w 149" name="T16"/>
                  <a:gd fmla="*/ 35 h 150" name="T17"/>
                  <a:gd fmla="*/ 52 w 149" name="T18"/>
                  <a:gd fmla="*/ 54 h 150" name="T19"/>
                  <a:gd fmla="*/ 68 w 149" name="T20"/>
                  <a:gd fmla="*/ 38 h 150" name="T21"/>
                  <a:gd fmla="*/ 82 w 149" name="T22"/>
                  <a:gd fmla="*/ 41 h 150" name="T23"/>
                  <a:gd fmla="*/ 90 w 149" name="T24"/>
                  <a:gd fmla="*/ 20 h 150" name="T25"/>
                  <a:gd fmla="*/ 101 w 149" name="T26"/>
                  <a:gd fmla="*/ 13 h 150" name="T27"/>
                  <a:gd fmla="*/ 118 w 149" name="T28"/>
                  <a:gd fmla="*/ 3 h 150" name="T29"/>
                  <a:gd fmla="*/ 137 w 149" name="T30"/>
                  <a:gd fmla="*/ 3 h 150" name="T31"/>
                  <a:gd fmla="*/ 140 w 149" name="T32"/>
                  <a:gd fmla="*/ 40 h 150" name="T33"/>
                  <a:gd fmla="*/ 131 w 149" name="T34"/>
                  <a:gd fmla="*/ 40 h 150" name="T35"/>
                  <a:gd fmla="*/ 132 w 149" name="T36"/>
                  <a:gd fmla="*/ 62 h 150" name="T37"/>
                  <a:gd fmla="*/ 142 w 149" name="T38"/>
                  <a:gd fmla="*/ 54 h 150" name="T39"/>
                  <a:gd fmla="*/ 149 w 149" name="T40"/>
                  <a:gd fmla="*/ 59 h 150" name="T41"/>
                  <a:gd fmla="*/ 147 w 149" name="T42"/>
                  <a:gd fmla="*/ 71 h 150" name="T43"/>
                  <a:gd fmla="*/ 130 w 149" name="T44"/>
                  <a:gd fmla="*/ 93 h 150" name="T45"/>
                  <a:gd fmla="*/ 119 w 149" name="T46"/>
                  <a:gd fmla="*/ 113 h 150" name="T47"/>
                  <a:gd fmla="*/ 102 w 149" name="T48"/>
                  <a:gd fmla="*/ 130 h 150" name="T49"/>
                  <a:gd fmla="*/ 85 w 149" name="T50"/>
                  <a:gd fmla="*/ 139 h 150" name="T51"/>
                  <a:gd fmla="*/ 63 w 149" name="T52"/>
                  <a:gd fmla="*/ 140 h 150" name="T53"/>
                  <a:gd fmla="*/ 43 w 149" name="T54"/>
                  <a:gd fmla="*/ 144 h 150" name="T55"/>
                  <a:gd fmla="*/ 32 w 149" name="T56"/>
                  <a:gd fmla="*/ 150 h 150" name="T57"/>
                  <a:gd fmla="*/ 16 w 149" name="T58"/>
                  <a:gd fmla="*/ 130 h 150" name="T59"/>
                  <a:gd fmla="*/ 19 w 149" name="T60"/>
                  <a:gd fmla="*/ 118 h 150" name="T61"/>
                  <a:gd fmla="*/ 7 w 149" name="T62"/>
                  <a:gd fmla="*/ 92 h 150" name="T63"/>
                  <a:gd fmla="*/ 0 w 149" name="T64"/>
                  <a:gd fmla="*/ 75 h 150"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149" name="T99"/>
                  <a:gd fmla="*/ 0 h 150" name="T100"/>
                  <a:gd fmla="*/ 149 w 149" name="T101"/>
                  <a:gd fmla="*/ 150 h 150"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150" w="149">
                    <a:moveTo>
                      <a:pt x="120" y="76"/>
                    </a:moveTo>
                    <a:lnTo>
                      <a:pt x="107" y="75"/>
                    </a:lnTo>
                    <a:lnTo>
                      <a:pt x="97" y="85"/>
                    </a:lnTo>
                    <a:lnTo>
                      <a:pt x="97" y="90"/>
                    </a:lnTo>
                    <a:lnTo>
                      <a:pt x="104" y="99"/>
                    </a:lnTo>
                    <a:lnTo>
                      <a:pt x="112" y="95"/>
                    </a:lnTo>
                    <a:lnTo>
                      <a:pt x="114" y="92"/>
                    </a:lnTo>
                    <a:lnTo>
                      <a:pt x="121" y="85"/>
                    </a:lnTo>
                    <a:lnTo>
                      <a:pt x="120" y="76"/>
                    </a:lnTo>
                    <a:close/>
                    <a:moveTo>
                      <a:pt x="0" y="75"/>
                    </a:moveTo>
                    <a:lnTo>
                      <a:pt x="5" y="70"/>
                    </a:lnTo>
                    <a:lnTo>
                      <a:pt x="9" y="70"/>
                    </a:lnTo>
                    <a:lnTo>
                      <a:pt x="11" y="73"/>
                    </a:lnTo>
                    <a:lnTo>
                      <a:pt x="16" y="76"/>
                    </a:lnTo>
                    <a:lnTo>
                      <a:pt x="22" y="78"/>
                    </a:lnTo>
                    <a:lnTo>
                      <a:pt x="33" y="75"/>
                    </a:lnTo>
                    <a:lnTo>
                      <a:pt x="34" y="28"/>
                    </a:lnTo>
                    <a:lnTo>
                      <a:pt x="40" y="35"/>
                    </a:lnTo>
                    <a:lnTo>
                      <a:pt x="43" y="54"/>
                    </a:lnTo>
                    <a:lnTo>
                      <a:pt x="52" y="54"/>
                    </a:lnTo>
                    <a:lnTo>
                      <a:pt x="63" y="38"/>
                    </a:lnTo>
                    <a:lnTo>
                      <a:pt x="68" y="38"/>
                    </a:lnTo>
                    <a:lnTo>
                      <a:pt x="74" y="41"/>
                    </a:lnTo>
                    <a:lnTo>
                      <a:pt x="82" y="41"/>
                    </a:lnTo>
                    <a:lnTo>
                      <a:pt x="88" y="33"/>
                    </a:lnTo>
                    <a:lnTo>
                      <a:pt x="90" y="20"/>
                    </a:lnTo>
                    <a:lnTo>
                      <a:pt x="99" y="17"/>
                    </a:lnTo>
                    <a:lnTo>
                      <a:pt x="101" y="13"/>
                    </a:lnTo>
                    <a:lnTo>
                      <a:pt x="112" y="3"/>
                    </a:lnTo>
                    <a:lnTo>
                      <a:pt x="118" y="3"/>
                    </a:lnTo>
                    <a:lnTo>
                      <a:pt x="124" y="0"/>
                    </a:lnTo>
                    <a:lnTo>
                      <a:pt x="137" y="3"/>
                    </a:lnTo>
                    <a:lnTo>
                      <a:pt x="141" y="29"/>
                    </a:lnTo>
                    <a:lnTo>
                      <a:pt x="140" y="40"/>
                    </a:lnTo>
                    <a:lnTo>
                      <a:pt x="135" y="39"/>
                    </a:lnTo>
                    <a:lnTo>
                      <a:pt x="131" y="40"/>
                    </a:lnTo>
                    <a:lnTo>
                      <a:pt x="129" y="57"/>
                    </a:lnTo>
                    <a:lnTo>
                      <a:pt x="132" y="62"/>
                    </a:lnTo>
                    <a:lnTo>
                      <a:pt x="139" y="62"/>
                    </a:lnTo>
                    <a:lnTo>
                      <a:pt x="142" y="54"/>
                    </a:lnTo>
                    <a:lnTo>
                      <a:pt x="149" y="54"/>
                    </a:lnTo>
                    <a:lnTo>
                      <a:pt x="149" y="59"/>
                    </a:lnTo>
                    <a:lnTo>
                      <a:pt x="147" y="64"/>
                    </a:lnTo>
                    <a:lnTo>
                      <a:pt x="147" y="71"/>
                    </a:lnTo>
                    <a:lnTo>
                      <a:pt x="140" y="79"/>
                    </a:lnTo>
                    <a:lnTo>
                      <a:pt x="130" y="93"/>
                    </a:lnTo>
                    <a:lnTo>
                      <a:pt x="128" y="102"/>
                    </a:lnTo>
                    <a:lnTo>
                      <a:pt x="119" y="113"/>
                    </a:lnTo>
                    <a:lnTo>
                      <a:pt x="115" y="120"/>
                    </a:lnTo>
                    <a:lnTo>
                      <a:pt x="102" y="130"/>
                    </a:lnTo>
                    <a:lnTo>
                      <a:pt x="92" y="137"/>
                    </a:lnTo>
                    <a:lnTo>
                      <a:pt x="85" y="139"/>
                    </a:lnTo>
                    <a:lnTo>
                      <a:pt x="82" y="141"/>
                    </a:lnTo>
                    <a:lnTo>
                      <a:pt x="63" y="140"/>
                    </a:lnTo>
                    <a:lnTo>
                      <a:pt x="54" y="142"/>
                    </a:lnTo>
                    <a:lnTo>
                      <a:pt x="43" y="144"/>
                    </a:lnTo>
                    <a:lnTo>
                      <a:pt x="38" y="148"/>
                    </a:lnTo>
                    <a:lnTo>
                      <a:pt x="32" y="150"/>
                    </a:lnTo>
                    <a:lnTo>
                      <a:pt x="17" y="135"/>
                    </a:lnTo>
                    <a:lnTo>
                      <a:pt x="16" y="130"/>
                    </a:lnTo>
                    <a:lnTo>
                      <a:pt x="18" y="126"/>
                    </a:lnTo>
                    <a:lnTo>
                      <a:pt x="19" y="118"/>
                    </a:lnTo>
                    <a:lnTo>
                      <a:pt x="14" y="104"/>
                    </a:lnTo>
                    <a:lnTo>
                      <a:pt x="7" y="92"/>
                    </a:lnTo>
                    <a:lnTo>
                      <a:pt x="2" y="81"/>
                    </a:lnTo>
                    <a:lnTo>
                      <a:pt x="0" y="7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1" name="Freeform 4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55" y="2302"/>
                <a:ext cx="28" cy="9"/>
              </a:xfrm>
              <a:custGeom>
                <a:avLst/>
                <a:gdLst>
                  <a:gd fmla="*/ 0 w 28" name="T0"/>
                  <a:gd fmla="*/ 9 h 9" name="T1"/>
                  <a:gd fmla="*/ 1 w 28" name="T2"/>
                  <a:gd fmla="*/ 4 h 9" name="T3"/>
                  <a:gd fmla="*/ 0 w 28" name="T4"/>
                  <a:gd fmla="*/ 2 h 9" name="T5"/>
                  <a:gd fmla="*/ 17 w 28" name="T6"/>
                  <a:gd fmla="*/ 0 h 9" name="T7"/>
                  <a:gd fmla="*/ 25 w 28" name="T8"/>
                  <a:gd fmla="*/ 2 h 9" name="T9"/>
                  <a:gd fmla="*/ 28 w 28" name="T10"/>
                  <a:gd fmla="*/ 7 h 9" name="T11"/>
                  <a:gd fmla="*/ 24 w 28" name="T12"/>
                  <a:gd fmla="*/ 9 h 9" name="T13"/>
                  <a:gd fmla="*/ 15 w 28" name="T14"/>
                  <a:gd fmla="*/ 7 h 9" name="T15"/>
                  <a:gd fmla="*/ 0 w 28" name="T16"/>
                  <a:gd fmla="*/ 9 h 9"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8" name="T27"/>
                  <a:gd fmla="*/ 0 h 9" name="T28"/>
                  <a:gd fmla="*/ 28 w 28" name="T29"/>
                  <a:gd fmla="*/ 9 h 9"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9" w="28">
                    <a:moveTo>
                      <a:pt x="0" y="9"/>
                    </a:moveTo>
                    <a:lnTo>
                      <a:pt x="1" y="4"/>
                    </a:lnTo>
                    <a:lnTo>
                      <a:pt x="0" y="2"/>
                    </a:lnTo>
                    <a:lnTo>
                      <a:pt x="17" y="0"/>
                    </a:lnTo>
                    <a:lnTo>
                      <a:pt x="25" y="2"/>
                    </a:lnTo>
                    <a:lnTo>
                      <a:pt x="28" y="7"/>
                    </a:lnTo>
                    <a:lnTo>
                      <a:pt x="24" y="9"/>
                    </a:lnTo>
                    <a:lnTo>
                      <a:pt x="15" y="7"/>
                    </a:lnTo>
                    <a:lnTo>
                      <a:pt x="0"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2" name="Freeform 4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57" y="2316"/>
                <a:ext cx="25" cy="14"/>
              </a:xfrm>
              <a:custGeom>
                <a:avLst/>
                <a:gdLst>
                  <a:gd fmla="*/ 12 w 25" name="T0"/>
                  <a:gd fmla="*/ 14 h 14" name="T1"/>
                  <a:gd fmla="*/ 9 w 25" name="T2"/>
                  <a:gd fmla="*/ 9 h 14" name="T3"/>
                  <a:gd fmla="*/ 3 w 25" name="T4"/>
                  <a:gd fmla="*/ 6 h 14" name="T5"/>
                  <a:gd fmla="*/ 0 w 25" name="T6"/>
                  <a:gd fmla="*/ 4 h 14" name="T7"/>
                  <a:gd fmla="*/ 11 w 25" name="T8"/>
                  <a:gd fmla="*/ 0 h 14" name="T9"/>
                  <a:gd fmla="*/ 25 w 25" name="T10"/>
                  <a:gd fmla="*/ 1 h 14" name="T11"/>
                  <a:gd fmla="*/ 24 w 25" name="T12"/>
                  <a:gd fmla="*/ 11 h 14" name="T13"/>
                  <a:gd fmla="*/ 18 w 25" name="T14"/>
                  <a:gd fmla="*/ 12 h 14" name="T15"/>
                  <a:gd fmla="*/ 12 w 25" name="T16"/>
                  <a:gd fmla="*/ 14 h 1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5" name="T27"/>
                  <a:gd fmla="*/ 0 h 14" name="T28"/>
                  <a:gd fmla="*/ 25 w 25" name="T29"/>
                  <a:gd fmla="*/ 14 h 1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4" w="25">
                    <a:moveTo>
                      <a:pt x="12" y="14"/>
                    </a:moveTo>
                    <a:lnTo>
                      <a:pt x="9" y="9"/>
                    </a:lnTo>
                    <a:lnTo>
                      <a:pt x="3" y="6"/>
                    </a:lnTo>
                    <a:lnTo>
                      <a:pt x="0" y="4"/>
                    </a:lnTo>
                    <a:lnTo>
                      <a:pt x="11" y="0"/>
                    </a:lnTo>
                    <a:lnTo>
                      <a:pt x="25" y="1"/>
                    </a:lnTo>
                    <a:lnTo>
                      <a:pt x="24" y="11"/>
                    </a:lnTo>
                    <a:lnTo>
                      <a:pt x="18" y="12"/>
                    </a:lnTo>
                    <a:lnTo>
                      <a:pt x="12"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3" name="Freeform 4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82" y="2272"/>
                <a:ext cx="5" cy="2"/>
              </a:xfrm>
              <a:custGeom>
                <a:avLst/>
                <a:gdLst>
                  <a:gd fmla="*/ 0 w 5" name="T0"/>
                  <a:gd fmla="*/ 2 h 2" name="T1"/>
                  <a:gd fmla="*/ 1 w 5" name="T2"/>
                  <a:gd fmla="*/ 0 h 2" name="T3"/>
                  <a:gd fmla="*/ 4 w 5" name="T4"/>
                  <a:gd fmla="*/ 0 h 2" name="T5"/>
                  <a:gd fmla="*/ 5 w 5" name="T6"/>
                  <a:gd fmla="*/ 2 h 2" name="T7"/>
                  <a:gd fmla="*/ 0 w 5" name="T8"/>
                  <a:gd fmla="*/ 2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2"/>
                    </a:moveTo>
                    <a:lnTo>
                      <a:pt x="1" y="0"/>
                    </a:lnTo>
                    <a:lnTo>
                      <a:pt x="4" y="0"/>
                    </a:lnTo>
                    <a:lnTo>
                      <a:pt x="5"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4" name="Freeform 4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91" y="2288"/>
                <a:ext cx="4" cy="3"/>
              </a:xfrm>
              <a:custGeom>
                <a:avLst/>
                <a:gdLst>
                  <a:gd fmla="*/ 0 w 4" name="T0"/>
                  <a:gd fmla="*/ 1 h 3" name="T1"/>
                  <a:gd fmla="*/ 2 w 4" name="T2"/>
                  <a:gd fmla="*/ 0 h 3" name="T3"/>
                  <a:gd fmla="*/ 4 w 4" name="T4"/>
                  <a:gd fmla="*/ 2 h 3" name="T5"/>
                  <a:gd fmla="*/ 1 w 4" name="T6"/>
                  <a:gd fmla="*/ 3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2" y="0"/>
                    </a:lnTo>
                    <a:lnTo>
                      <a:pt x="4" y="2"/>
                    </a:lnTo>
                    <a:lnTo>
                      <a:pt x="1"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5" name="Freeform 4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781" y="2290"/>
                <a:ext cx="4" cy="4"/>
              </a:xfrm>
              <a:custGeom>
                <a:avLst/>
                <a:gdLst>
                  <a:gd fmla="*/ 0 w 4" name="T0"/>
                  <a:gd fmla="*/ 1 h 4" name="T1"/>
                  <a:gd fmla="*/ 2 w 4" name="T2"/>
                  <a:gd fmla="*/ 0 h 4" name="T3"/>
                  <a:gd fmla="*/ 4 w 4" name="T4"/>
                  <a:gd fmla="*/ 2 h 4" name="T5"/>
                  <a:gd fmla="*/ 2 w 4" name="T6"/>
                  <a:gd fmla="*/ 4 h 4" name="T7"/>
                  <a:gd fmla="*/ 0 w 4" name="T8"/>
                  <a:gd fmla="*/ 1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0" y="1"/>
                    </a:moveTo>
                    <a:lnTo>
                      <a:pt x="2" y="0"/>
                    </a:lnTo>
                    <a:lnTo>
                      <a:pt x="4" y="2"/>
                    </a:lnTo>
                    <a:lnTo>
                      <a:pt x="2"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6" name="Freeform 4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16" y="2321"/>
                <a:ext cx="26" cy="60"/>
              </a:xfrm>
              <a:custGeom>
                <a:avLst/>
                <a:gdLst>
                  <a:gd fmla="*/ 0 w 26" name="T0"/>
                  <a:gd fmla="*/ 13 h 60" name="T1"/>
                  <a:gd fmla="*/ 16 w 26" name="T2"/>
                  <a:gd fmla="*/ 3 h 60" name="T3"/>
                  <a:gd fmla="*/ 15 w 26" name="T4"/>
                  <a:gd fmla="*/ 1 h 60" name="T5"/>
                  <a:gd fmla="*/ 22 w 26" name="T6"/>
                  <a:gd fmla="*/ 0 h 60" name="T7"/>
                  <a:gd fmla="*/ 26 w 26" name="T8"/>
                  <a:gd fmla="*/ 9 h 60" name="T9"/>
                  <a:gd fmla="*/ 26 w 26" name="T10"/>
                  <a:gd fmla="*/ 23 h 60" name="T11"/>
                  <a:gd fmla="*/ 19 w 26" name="T12"/>
                  <a:gd fmla="*/ 33 h 60" name="T13"/>
                  <a:gd fmla="*/ 20 w 26" name="T14"/>
                  <a:gd fmla="*/ 59 h 60" name="T15"/>
                  <a:gd fmla="*/ 9 w 26" name="T16"/>
                  <a:gd fmla="*/ 60 h 60" name="T17"/>
                  <a:gd fmla="*/ 9 w 26" name="T18"/>
                  <a:gd fmla="*/ 33 h 60" name="T19"/>
                  <a:gd fmla="*/ 5 w 26" name="T20"/>
                  <a:gd fmla="*/ 23 h 60" name="T21"/>
                  <a:gd fmla="*/ 1 w 26" name="T22"/>
                  <a:gd fmla="*/ 18 h 60" name="T23"/>
                  <a:gd fmla="*/ 0 w 26" name="T24"/>
                  <a:gd fmla="*/ 13 h 60"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6" name="T39"/>
                  <a:gd fmla="*/ 0 h 60" name="T40"/>
                  <a:gd fmla="*/ 26 w 26" name="T41"/>
                  <a:gd fmla="*/ 60 h 60"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60" w="26">
                    <a:moveTo>
                      <a:pt x="0" y="13"/>
                    </a:moveTo>
                    <a:lnTo>
                      <a:pt x="16" y="3"/>
                    </a:lnTo>
                    <a:lnTo>
                      <a:pt x="15" y="1"/>
                    </a:lnTo>
                    <a:lnTo>
                      <a:pt x="22" y="0"/>
                    </a:lnTo>
                    <a:lnTo>
                      <a:pt x="26" y="9"/>
                    </a:lnTo>
                    <a:lnTo>
                      <a:pt x="26" y="23"/>
                    </a:lnTo>
                    <a:lnTo>
                      <a:pt x="19" y="33"/>
                    </a:lnTo>
                    <a:lnTo>
                      <a:pt x="20" y="59"/>
                    </a:lnTo>
                    <a:lnTo>
                      <a:pt x="9" y="60"/>
                    </a:lnTo>
                    <a:lnTo>
                      <a:pt x="9" y="33"/>
                    </a:lnTo>
                    <a:lnTo>
                      <a:pt x="5" y="23"/>
                    </a:lnTo>
                    <a:lnTo>
                      <a:pt x="1" y="18"/>
                    </a:lnTo>
                    <a:lnTo>
                      <a:pt x="0"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7" name="Freeform 4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09" y="2332"/>
                <a:ext cx="16" cy="53"/>
              </a:xfrm>
              <a:custGeom>
                <a:avLst/>
                <a:gdLst>
                  <a:gd fmla="*/ 7 w 16" name="T0"/>
                  <a:gd fmla="*/ 2 h 53" name="T1"/>
                  <a:gd fmla="*/ 8 w 16" name="T2"/>
                  <a:gd fmla="*/ 7 h 53" name="T3"/>
                  <a:gd fmla="*/ 12 w 16" name="T4"/>
                  <a:gd fmla="*/ 12 h 53" name="T5"/>
                  <a:gd fmla="*/ 16 w 16" name="T6"/>
                  <a:gd fmla="*/ 22 h 53" name="T7"/>
                  <a:gd fmla="*/ 16 w 16" name="T8"/>
                  <a:gd fmla="*/ 49 h 53" name="T9"/>
                  <a:gd fmla="*/ 6 w 16" name="T10"/>
                  <a:gd fmla="*/ 53 h 53" name="T11"/>
                  <a:gd fmla="*/ 5 w 16" name="T12"/>
                  <a:gd fmla="*/ 46 h 53" name="T13"/>
                  <a:gd fmla="*/ 5 w 16" name="T14"/>
                  <a:gd fmla="*/ 35 h 53" name="T15"/>
                  <a:gd fmla="*/ 1 w 16" name="T16"/>
                  <a:gd fmla="*/ 31 h 53" name="T17"/>
                  <a:gd fmla="*/ 1 w 16" name="T18"/>
                  <a:gd fmla="*/ 11 h 53" name="T19"/>
                  <a:gd fmla="*/ 0 w 16" name="T20"/>
                  <a:gd fmla="*/ 0 h 53" name="T21"/>
                  <a:gd fmla="*/ 7 w 16" name="T22"/>
                  <a:gd fmla="*/ 2 h 53"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16" name="T36"/>
                  <a:gd fmla="*/ 0 h 53" name="T37"/>
                  <a:gd fmla="*/ 16 w 16" name="T38"/>
                  <a:gd fmla="*/ 53 h 53"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53" w="16">
                    <a:moveTo>
                      <a:pt x="7" y="2"/>
                    </a:moveTo>
                    <a:lnTo>
                      <a:pt x="8" y="7"/>
                    </a:lnTo>
                    <a:lnTo>
                      <a:pt x="12" y="12"/>
                    </a:lnTo>
                    <a:lnTo>
                      <a:pt x="16" y="22"/>
                    </a:lnTo>
                    <a:lnTo>
                      <a:pt x="16" y="49"/>
                    </a:lnTo>
                    <a:lnTo>
                      <a:pt x="6" y="53"/>
                    </a:lnTo>
                    <a:lnTo>
                      <a:pt x="5" y="46"/>
                    </a:lnTo>
                    <a:lnTo>
                      <a:pt x="5" y="35"/>
                    </a:lnTo>
                    <a:lnTo>
                      <a:pt x="1" y="31"/>
                    </a:lnTo>
                    <a:lnTo>
                      <a:pt x="1" y="11"/>
                    </a:lnTo>
                    <a:lnTo>
                      <a:pt x="0" y="0"/>
                    </a:lnTo>
                    <a:lnTo>
                      <a:pt x="7"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8" name="Freeform 4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79" y="2327"/>
                <a:ext cx="36" cy="68"/>
              </a:xfrm>
              <a:custGeom>
                <a:avLst/>
                <a:gdLst>
                  <a:gd fmla="*/ 30 w 36" name="T0"/>
                  <a:gd fmla="*/ 5 h 68" name="T1"/>
                  <a:gd fmla="*/ 31 w 36" name="T2"/>
                  <a:gd fmla="*/ 16 h 68" name="T3"/>
                  <a:gd fmla="*/ 31 w 36" name="T4"/>
                  <a:gd fmla="*/ 36 h 68" name="T5"/>
                  <a:gd fmla="*/ 35 w 36" name="T6"/>
                  <a:gd fmla="*/ 40 h 68" name="T7"/>
                  <a:gd fmla="*/ 35 w 36" name="T8"/>
                  <a:gd fmla="*/ 51 h 68" name="T9"/>
                  <a:gd fmla="*/ 36 w 36" name="T10"/>
                  <a:gd fmla="*/ 58 h 68" name="T11"/>
                  <a:gd fmla="*/ 29 w 36" name="T12"/>
                  <a:gd fmla="*/ 60 h 68" name="T13"/>
                  <a:gd fmla="*/ 10 w 36" name="T14"/>
                  <a:gd fmla="*/ 68 h 68" name="T15"/>
                  <a:gd fmla="*/ 5 w 36" name="T16"/>
                  <a:gd fmla="*/ 66 h 68" name="T17"/>
                  <a:gd fmla="*/ 2 w 36" name="T18"/>
                  <a:gd fmla="*/ 58 h 68" name="T19"/>
                  <a:gd fmla="*/ 0 w 36" name="T20"/>
                  <a:gd fmla="*/ 51 h 68" name="T21"/>
                  <a:gd fmla="*/ 8 w 36" name="T22"/>
                  <a:gd fmla="*/ 36 h 68" name="T23"/>
                  <a:gd fmla="*/ 8 w 36" name="T24"/>
                  <a:gd fmla="*/ 31 h 68" name="T25"/>
                  <a:gd fmla="*/ 3 w 36" name="T26"/>
                  <a:gd fmla="*/ 15 h 68" name="T27"/>
                  <a:gd fmla="*/ 7 w 36" name="T28"/>
                  <a:gd fmla="*/ 2 h 68" name="T29"/>
                  <a:gd fmla="*/ 13 w 36" name="T30"/>
                  <a:gd fmla="*/ 0 h 68" name="T31"/>
                  <a:gd fmla="*/ 20 w 36" name="T32"/>
                  <a:gd fmla="*/ 3 h 68" name="T33"/>
                  <a:gd fmla="*/ 24 w 36" name="T34"/>
                  <a:gd fmla="*/ 2 h 68" name="T35"/>
                  <a:gd fmla="*/ 30 w 36" name="T36"/>
                  <a:gd fmla="*/ 5 h 68"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36" name="T57"/>
                  <a:gd fmla="*/ 0 h 68" name="T58"/>
                  <a:gd fmla="*/ 36 w 36" name="T59"/>
                  <a:gd fmla="*/ 68 h 68"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68" w="36">
                    <a:moveTo>
                      <a:pt x="30" y="5"/>
                    </a:moveTo>
                    <a:lnTo>
                      <a:pt x="31" y="16"/>
                    </a:lnTo>
                    <a:lnTo>
                      <a:pt x="31" y="36"/>
                    </a:lnTo>
                    <a:lnTo>
                      <a:pt x="35" y="40"/>
                    </a:lnTo>
                    <a:lnTo>
                      <a:pt x="35" y="51"/>
                    </a:lnTo>
                    <a:lnTo>
                      <a:pt x="36" y="58"/>
                    </a:lnTo>
                    <a:lnTo>
                      <a:pt x="29" y="60"/>
                    </a:lnTo>
                    <a:lnTo>
                      <a:pt x="10" y="68"/>
                    </a:lnTo>
                    <a:lnTo>
                      <a:pt x="5" y="66"/>
                    </a:lnTo>
                    <a:lnTo>
                      <a:pt x="2" y="58"/>
                    </a:lnTo>
                    <a:lnTo>
                      <a:pt x="0" y="51"/>
                    </a:lnTo>
                    <a:lnTo>
                      <a:pt x="8" y="36"/>
                    </a:lnTo>
                    <a:lnTo>
                      <a:pt x="8" y="31"/>
                    </a:lnTo>
                    <a:lnTo>
                      <a:pt x="3" y="15"/>
                    </a:lnTo>
                    <a:lnTo>
                      <a:pt x="7" y="2"/>
                    </a:lnTo>
                    <a:lnTo>
                      <a:pt x="13" y="0"/>
                    </a:lnTo>
                    <a:lnTo>
                      <a:pt x="20" y="3"/>
                    </a:lnTo>
                    <a:lnTo>
                      <a:pt x="24" y="2"/>
                    </a:lnTo>
                    <a:lnTo>
                      <a:pt x="3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49" name="Freeform 4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69" y="2317"/>
                <a:ext cx="67" cy="53"/>
              </a:xfrm>
              <a:custGeom>
                <a:avLst/>
                <a:gdLst>
                  <a:gd fmla="*/ 15 w 67" name="T0"/>
                  <a:gd fmla="*/ 33 h 53" name="T1"/>
                  <a:gd fmla="*/ 2 w 67" name="T2"/>
                  <a:gd fmla="*/ 16 h 53" name="T3"/>
                  <a:gd fmla="*/ 0 w 67" name="T4"/>
                  <a:gd fmla="*/ 13 h 53" name="T5"/>
                  <a:gd fmla="*/ 6 w 67" name="T6"/>
                  <a:gd fmla="*/ 11 h 53" name="T7"/>
                  <a:gd fmla="*/ 12 w 67" name="T8"/>
                  <a:gd fmla="*/ 10 h 53" name="T9"/>
                  <a:gd fmla="*/ 13 w 67" name="T10"/>
                  <a:gd fmla="*/ 0 h 53" name="T11"/>
                  <a:gd fmla="*/ 21 w 67" name="T12"/>
                  <a:gd fmla="*/ 0 h 53" name="T13"/>
                  <a:gd fmla="*/ 35 w 67" name="T14"/>
                  <a:gd fmla="*/ 3 h 53" name="T15"/>
                  <a:gd fmla="*/ 45 w 67" name="T16"/>
                  <a:gd fmla="*/ 8 h 53" name="T17"/>
                  <a:gd fmla="*/ 52 w 67" name="T18"/>
                  <a:gd fmla="*/ 7 h 53" name="T19"/>
                  <a:gd fmla="*/ 54 w 67" name="T20"/>
                  <a:gd fmla="*/ 4 h 53" name="T21"/>
                  <a:gd fmla="*/ 59 w 67" name="T22"/>
                  <a:gd fmla="*/ 9 h 53" name="T23"/>
                  <a:gd fmla="*/ 65 w 67" name="T24"/>
                  <a:gd fmla="*/ 24 h 53" name="T25"/>
                  <a:gd fmla="*/ 67 w 67" name="T26"/>
                  <a:gd fmla="*/ 38 h 53" name="T27"/>
                  <a:gd fmla="*/ 65 w 67" name="T28"/>
                  <a:gd fmla="*/ 48 h 53" name="T29"/>
                  <a:gd fmla="*/ 62 w 67" name="T30"/>
                  <a:gd fmla="*/ 53 h 53" name="T31"/>
                  <a:gd fmla="*/ 54 w 67" name="T32"/>
                  <a:gd fmla="*/ 51 h 53" name="T33"/>
                  <a:gd fmla="*/ 51 w 67" name="T34"/>
                  <a:gd fmla="*/ 48 h 53" name="T35"/>
                  <a:gd fmla="*/ 44 w 67" name="T36"/>
                  <a:gd fmla="*/ 44 h 53" name="T37"/>
                  <a:gd fmla="*/ 43 w 67" name="T38"/>
                  <a:gd fmla="*/ 41 h 53" name="T39"/>
                  <a:gd fmla="*/ 38 w 67" name="T40"/>
                  <a:gd fmla="*/ 42 h 53" name="T41"/>
                  <a:gd fmla="*/ 36 w 67" name="T42"/>
                  <a:gd fmla="*/ 38 h 53" name="T43"/>
                  <a:gd fmla="*/ 38 w 67" name="T44"/>
                  <a:gd fmla="*/ 31 h 53" name="T45"/>
                  <a:gd fmla="*/ 33 w 67" name="T46"/>
                  <a:gd fmla="*/ 27 h 53" name="T47"/>
                  <a:gd fmla="*/ 24 w 67" name="T48"/>
                  <a:gd fmla="*/ 28 h 53" name="T49"/>
                  <a:gd fmla="*/ 15 w 67" name="T50"/>
                  <a:gd fmla="*/ 33 h 53"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w 67" name="T78"/>
                  <a:gd fmla="*/ 0 h 53" name="T79"/>
                  <a:gd fmla="*/ 67 w 67" name="T80"/>
                  <a:gd fmla="*/ 53 h 53" name="T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b="T81" l="T78" r="T80" t="T79"/>
                <a:pathLst>
                  <a:path h="53" w="67">
                    <a:moveTo>
                      <a:pt x="15" y="33"/>
                    </a:moveTo>
                    <a:lnTo>
                      <a:pt x="2" y="16"/>
                    </a:lnTo>
                    <a:lnTo>
                      <a:pt x="0" y="13"/>
                    </a:lnTo>
                    <a:lnTo>
                      <a:pt x="6" y="11"/>
                    </a:lnTo>
                    <a:lnTo>
                      <a:pt x="12" y="10"/>
                    </a:lnTo>
                    <a:lnTo>
                      <a:pt x="13" y="0"/>
                    </a:lnTo>
                    <a:lnTo>
                      <a:pt x="21" y="0"/>
                    </a:lnTo>
                    <a:lnTo>
                      <a:pt x="35" y="3"/>
                    </a:lnTo>
                    <a:lnTo>
                      <a:pt x="45" y="8"/>
                    </a:lnTo>
                    <a:lnTo>
                      <a:pt x="52" y="7"/>
                    </a:lnTo>
                    <a:lnTo>
                      <a:pt x="54" y="4"/>
                    </a:lnTo>
                    <a:lnTo>
                      <a:pt x="59" y="9"/>
                    </a:lnTo>
                    <a:lnTo>
                      <a:pt x="65" y="24"/>
                    </a:lnTo>
                    <a:lnTo>
                      <a:pt x="67" y="38"/>
                    </a:lnTo>
                    <a:lnTo>
                      <a:pt x="65" y="48"/>
                    </a:lnTo>
                    <a:lnTo>
                      <a:pt x="62" y="53"/>
                    </a:lnTo>
                    <a:lnTo>
                      <a:pt x="54" y="51"/>
                    </a:lnTo>
                    <a:lnTo>
                      <a:pt x="51" y="48"/>
                    </a:lnTo>
                    <a:lnTo>
                      <a:pt x="44" y="44"/>
                    </a:lnTo>
                    <a:lnTo>
                      <a:pt x="43" y="41"/>
                    </a:lnTo>
                    <a:lnTo>
                      <a:pt x="38" y="42"/>
                    </a:lnTo>
                    <a:lnTo>
                      <a:pt x="36" y="38"/>
                    </a:lnTo>
                    <a:lnTo>
                      <a:pt x="38" y="31"/>
                    </a:lnTo>
                    <a:lnTo>
                      <a:pt x="33" y="27"/>
                    </a:lnTo>
                    <a:lnTo>
                      <a:pt x="24" y="28"/>
                    </a:lnTo>
                    <a:lnTo>
                      <a:pt x="15" y="3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0" name="Freeform 4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884" y="2344"/>
                <a:ext cx="29" cy="31"/>
              </a:xfrm>
              <a:custGeom>
                <a:avLst/>
                <a:gdLst>
                  <a:gd fmla="*/ 21 w 29" name="T0"/>
                  <a:gd fmla="*/ 31 h 31" name="T1"/>
                  <a:gd fmla="*/ 7 w 29" name="T2"/>
                  <a:gd fmla="*/ 25 h 31" name="T3"/>
                  <a:gd fmla="*/ 4 w 29" name="T4"/>
                  <a:gd fmla="*/ 15 h 31" name="T5"/>
                  <a:gd fmla="*/ 0 w 29" name="T6"/>
                  <a:gd fmla="*/ 6 h 31" name="T7"/>
                  <a:gd fmla="*/ 9 w 29" name="T8"/>
                  <a:gd fmla="*/ 1 h 31" name="T9"/>
                  <a:gd fmla="*/ 18 w 29" name="T10"/>
                  <a:gd fmla="*/ 0 h 31" name="T11"/>
                  <a:gd fmla="*/ 23 w 29" name="T12"/>
                  <a:gd fmla="*/ 4 h 31" name="T13"/>
                  <a:gd fmla="*/ 21 w 29" name="T14"/>
                  <a:gd fmla="*/ 11 h 31" name="T15"/>
                  <a:gd fmla="*/ 23 w 29" name="T16"/>
                  <a:gd fmla="*/ 15 h 31" name="T17"/>
                  <a:gd fmla="*/ 28 w 29" name="T18"/>
                  <a:gd fmla="*/ 14 h 31" name="T19"/>
                  <a:gd fmla="*/ 29 w 29" name="T20"/>
                  <a:gd fmla="*/ 17 h 31" name="T21"/>
                  <a:gd fmla="*/ 21 w 29" name="T22"/>
                  <a:gd fmla="*/ 31 h 31"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29" name="T36"/>
                  <a:gd fmla="*/ 0 h 31" name="T37"/>
                  <a:gd fmla="*/ 29 w 29" name="T38"/>
                  <a:gd fmla="*/ 31 h 31"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31" w="29">
                    <a:moveTo>
                      <a:pt x="21" y="31"/>
                    </a:moveTo>
                    <a:lnTo>
                      <a:pt x="7" y="25"/>
                    </a:lnTo>
                    <a:lnTo>
                      <a:pt x="4" y="15"/>
                    </a:lnTo>
                    <a:lnTo>
                      <a:pt x="0" y="6"/>
                    </a:lnTo>
                    <a:lnTo>
                      <a:pt x="9" y="1"/>
                    </a:lnTo>
                    <a:lnTo>
                      <a:pt x="18" y="0"/>
                    </a:lnTo>
                    <a:lnTo>
                      <a:pt x="23" y="4"/>
                    </a:lnTo>
                    <a:lnTo>
                      <a:pt x="21" y="11"/>
                    </a:lnTo>
                    <a:lnTo>
                      <a:pt x="23" y="15"/>
                    </a:lnTo>
                    <a:lnTo>
                      <a:pt x="28" y="14"/>
                    </a:lnTo>
                    <a:lnTo>
                      <a:pt x="29" y="17"/>
                    </a:lnTo>
                    <a:lnTo>
                      <a:pt x="21"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1" name="Freeform 4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31" y="2334"/>
                <a:ext cx="56" cy="66"/>
              </a:xfrm>
              <a:custGeom>
                <a:avLst/>
                <a:gdLst>
                  <a:gd fmla="*/ 53 w 56" name="T0"/>
                  <a:gd fmla="*/ 59 h 66" name="T1"/>
                  <a:gd fmla="*/ 40 w 56" name="T2"/>
                  <a:gd fmla="*/ 59 h 66" name="T3"/>
                  <a:gd fmla="*/ 29 w 56" name="T4"/>
                  <a:gd fmla="*/ 61 h 66" name="T5"/>
                  <a:gd fmla="*/ 16 w 56" name="T6"/>
                  <a:gd fmla="*/ 64 h 66" name="T7"/>
                  <a:gd fmla="*/ 6 w 56" name="T8"/>
                  <a:gd fmla="*/ 66 h 66" name="T9"/>
                  <a:gd fmla="*/ 9 w 56" name="T10"/>
                  <a:gd fmla="*/ 57 h 66" name="T11"/>
                  <a:gd fmla="*/ 8 w 56" name="T12"/>
                  <a:gd fmla="*/ 51 h 66" name="T13"/>
                  <a:gd fmla="*/ 0 w 56" name="T14"/>
                  <a:gd fmla="*/ 47 h 66" name="T15"/>
                  <a:gd fmla="*/ 0 w 56" name="T16"/>
                  <a:gd fmla="*/ 36 h 66" name="T17"/>
                  <a:gd fmla="*/ 3 w 56" name="T18"/>
                  <a:gd fmla="*/ 31 h 66" name="T19"/>
                  <a:gd fmla="*/ 5 w 56" name="T20"/>
                  <a:gd fmla="*/ 21 h 66" name="T21"/>
                  <a:gd fmla="*/ 3 w 56" name="T22"/>
                  <a:gd fmla="*/ 7 h 66" name="T23"/>
                  <a:gd fmla="*/ 12 w 56" name="T24"/>
                  <a:gd fmla="*/ 5 h 66" name="T25"/>
                  <a:gd fmla="*/ 17 w 56" name="T26"/>
                  <a:gd fmla="*/ 0 h 66" name="T27"/>
                  <a:gd fmla="*/ 22 w 56" name="T28"/>
                  <a:gd fmla="*/ 5 h 66" name="T29"/>
                  <a:gd fmla="*/ 28 w 56" name="T30"/>
                  <a:gd fmla="*/ 5 h 66" name="T31"/>
                  <a:gd fmla="*/ 35 w 56" name="T32"/>
                  <a:gd fmla="*/ 14 h 66" name="T33"/>
                  <a:gd fmla="*/ 41 w 56" name="T34"/>
                  <a:gd fmla="*/ 8 h 66" name="T35"/>
                  <a:gd fmla="*/ 51 w 56" name="T36"/>
                  <a:gd fmla="*/ 8 h 66" name="T37"/>
                  <a:gd fmla="*/ 56 w 56" name="T38"/>
                  <a:gd fmla="*/ 24 h 66" name="T39"/>
                  <a:gd fmla="*/ 56 w 56" name="T40"/>
                  <a:gd fmla="*/ 29 h 66" name="T41"/>
                  <a:gd fmla="*/ 48 w 56" name="T42"/>
                  <a:gd fmla="*/ 44 h 66" name="T43"/>
                  <a:gd fmla="*/ 50 w 56" name="T44"/>
                  <a:gd fmla="*/ 51 h 66" name="T45"/>
                  <a:gd fmla="*/ 53 w 56" name="T46"/>
                  <a:gd fmla="*/ 59 h 6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56" name="T72"/>
                  <a:gd fmla="*/ 0 h 66" name="T73"/>
                  <a:gd fmla="*/ 56 w 56" name="T74"/>
                  <a:gd fmla="*/ 66 h 66"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66" w="56">
                    <a:moveTo>
                      <a:pt x="53" y="59"/>
                    </a:moveTo>
                    <a:lnTo>
                      <a:pt x="40" y="59"/>
                    </a:lnTo>
                    <a:lnTo>
                      <a:pt x="29" y="61"/>
                    </a:lnTo>
                    <a:lnTo>
                      <a:pt x="16" y="64"/>
                    </a:lnTo>
                    <a:lnTo>
                      <a:pt x="6" y="66"/>
                    </a:lnTo>
                    <a:lnTo>
                      <a:pt x="9" y="57"/>
                    </a:lnTo>
                    <a:lnTo>
                      <a:pt x="8" y="51"/>
                    </a:lnTo>
                    <a:lnTo>
                      <a:pt x="0" y="47"/>
                    </a:lnTo>
                    <a:lnTo>
                      <a:pt x="0" y="36"/>
                    </a:lnTo>
                    <a:lnTo>
                      <a:pt x="3" y="31"/>
                    </a:lnTo>
                    <a:lnTo>
                      <a:pt x="5" y="21"/>
                    </a:lnTo>
                    <a:lnTo>
                      <a:pt x="3" y="7"/>
                    </a:lnTo>
                    <a:lnTo>
                      <a:pt x="12" y="5"/>
                    </a:lnTo>
                    <a:lnTo>
                      <a:pt x="17" y="0"/>
                    </a:lnTo>
                    <a:lnTo>
                      <a:pt x="22" y="5"/>
                    </a:lnTo>
                    <a:lnTo>
                      <a:pt x="28" y="5"/>
                    </a:lnTo>
                    <a:lnTo>
                      <a:pt x="35" y="14"/>
                    </a:lnTo>
                    <a:lnTo>
                      <a:pt x="41" y="8"/>
                    </a:lnTo>
                    <a:lnTo>
                      <a:pt x="51" y="8"/>
                    </a:lnTo>
                    <a:lnTo>
                      <a:pt x="56" y="24"/>
                    </a:lnTo>
                    <a:lnTo>
                      <a:pt x="56" y="29"/>
                    </a:lnTo>
                    <a:lnTo>
                      <a:pt x="48" y="44"/>
                    </a:lnTo>
                    <a:lnTo>
                      <a:pt x="50" y="51"/>
                    </a:lnTo>
                    <a:lnTo>
                      <a:pt x="53" y="5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2" name="Freeform 4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2905" y="2361"/>
                <a:ext cx="35" cy="39"/>
              </a:xfrm>
              <a:custGeom>
                <a:avLst/>
                <a:gdLst>
                  <a:gd fmla="*/ 26 w 35" name="T0"/>
                  <a:gd fmla="*/ 9 h 39" name="T1"/>
                  <a:gd fmla="*/ 26 w 35" name="T2"/>
                  <a:gd fmla="*/ 20 h 39" name="T3"/>
                  <a:gd fmla="*/ 34 w 35" name="T4"/>
                  <a:gd fmla="*/ 24 h 39" name="T5"/>
                  <a:gd fmla="*/ 35 w 35" name="T6"/>
                  <a:gd fmla="*/ 30 h 39" name="T7"/>
                  <a:gd fmla="*/ 32 w 35" name="T8"/>
                  <a:gd fmla="*/ 39 h 39" name="T9"/>
                  <a:gd fmla="*/ 19 w 35" name="T10"/>
                  <a:gd fmla="*/ 34 h 39" name="T11"/>
                  <a:gd fmla="*/ 9 w 35" name="T12"/>
                  <a:gd fmla="*/ 23 h 39" name="T13"/>
                  <a:gd fmla="*/ 0 w 35" name="T14"/>
                  <a:gd fmla="*/ 14 h 39" name="T15"/>
                  <a:gd fmla="*/ 8 w 35" name="T16"/>
                  <a:gd fmla="*/ 0 h 39" name="T17"/>
                  <a:gd fmla="*/ 15 w 35" name="T18"/>
                  <a:gd fmla="*/ 4 h 39" name="T19"/>
                  <a:gd fmla="*/ 18 w 35" name="T20"/>
                  <a:gd fmla="*/ 7 h 39" name="T21"/>
                  <a:gd fmla="*/ 26 w 35" name="T22"/>
                  <a:gd fmla="*/ 9 h 39"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35" name="T36"/>
                  <a:gd fmla="*/ 0 h 39" name="T37"/>
                  <a:gd fmla="*/ 35 w 35" name="T38"/>
                  <a:gd fmla="*/ 39 h 39"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39" w="35">
                    <a:moveTo>
                      <a:pt x="26" y="9"/>
                    </a:moveTo>
                    <a:lnTo>
                      <a:pt x="26" y="20"/>
                    </a:lnTo>
                    <a:lnTo>
                      <a:pt x="34" y="24"/>
                    </a:lnTo>
                    <a:lnTo>
                      <a:pt x="35" y="30"/>
                    </a:lnTo>
                    <a:lnTo>
                      <a:pt x="32" y="39"/>
                    </a:lnTo>
                    <a:lnTo>
                      <a:pt x="19" y="34"/>
                    </a:lnTo>
                    <a:lnTo>
                      <a:pt x="9" y="23"/>
                    </a:lnTo>
                    <a:lnTo>
                      <a:pt x="0" y="14"/>
                    </a:lnTo>
                    <a:lnTo>
                      <a:pt x="8" y="0"/>
                    </a:lnTo>
                    <a:lnTo>
                      <a:pt x="15" y="4"/>
                    </a:lnTo>
                    <a:lnTo>
                      <a:pt x="18" y="7"/>
                    </a:lnTo>
                    <a:lnTo>
                      <a:pt x="26"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3" name="Freeform 4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88" y="2406"/>
                <a:ext cx="3" cy="4"/>
              </a:xfrm>
              <a:custGeom>
                <a:avLst/>
                <a:gdLst>
                  <a:gd fmla="*/ 0 w 3" name="T0"/>
                  <a:gd fmla="*/ 4 h 4" name="T1"/>
                  <a:gd fmla="*/ 0 w 3" name="T2"/>
                  <a:gd fmla="*/ 2 h 4" name="T3"/>
                  <a:gd fmla="*/ 1 w 3" name="T4"/>
                  <a:gd fmla="*/ 0 h 4" name="T5"/>
                  <a:gd fmla="*/ 3 w 3" name="T6"/>
                  <a:gd fmla="*/ 1 h 4" name="T7"/>
                  <a:gd fmla="*/ 3 w 3" name="T8"/>
                  <a:gd fmla="*/ 2 h 4" name="T9"/>
                  <a:gd fmla="*/ 0 w 3" name="T10"/>
                  <a:gd fmla="*/ 4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4"/>
                    </a:moveTo>
                    <a:lnTo>
                      <a:pt x="0" y="2"/>
                    </a:lnTo>
                    <a:lnTo>
                      <a:pt x="1" y="0"/>
                    </a:lnTo>
                    <a:lnTo>
                      <a:pt x="3" y="1"/>
                    </a:lnTo>
                    <a:lnTo>
                      <a:pt x="3" y="2"/>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4" name="Freeform 4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7" y="2491"/>
                <a:ext cx="13" cy="10"/>
              </a:xfrm>
              <a:custGeom>
                <a:avLst/>
                <a:gdLst>
                  <a:gd fmla="*/ 0 w 13" name="T0"/>
                  <a:gd fmla="*/ 6 h 10" name="T1"/>
                  <a:gd fmla="*/ 11 w 13" name="T2"/>
                  <a:gd fmla="*/ 0 h 10" name="T3"/>
                  <a:gd fmla="*/ 12 w 13" name="T4"/>
                  <a:gd fmla="*/ 1 h 10" name="T5"/>
                  <a:gd fmla="*/ 13 w 13" name="T6"/>
                  <a:gd fmla="*/ 4 h 10" name="T7"/>
                  <a:gd fmla="*/ 12 w 13" name="T8"/>
                  <a:gd fmla="*/ 8 h 10" name="T9"/>
                  <a:gd fmla="*/ 4 w 13" name="T10"/>
                  <a:gd fmla="*/ 10 h 10" name="T11"/>
                  <a:gd fmla="*/ 0 w 13" name="T12"/>
                  <a:gd fmla="*/ 6 h 10" name="T13"/>
                  <a:gd fmla="*/ 0 60000 65536" name="T14"/>
                  <a:gd fmla="*/ 0 60000 65536" name="T15"/>
                  <a:gd fmla="*/ 0 60000 65536" name="T16"/>
                  <a:gd fmla="*/ 0 60000 65536" name="T17"/>
                  <a:gd fmla="*/ 0 60000 65536" name="T18"/>
                  <a:gd fmla="*/ 0 60000 65536" name="T19"/>
                  <a:gd fmla="*/ 0 60000 65536" name="T20"/>
                  <a:gd fmla="*/ 0 w 13" name="T21"/>
                  <a:gd fmla="*/ 0 h 10" name="T22"/>
                  <a:gd fmla="*/ 13 w 13"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3">
                    <a:moveTo>
                      <a:pt x="0" y="6"/>
                    </a:moveTo>
                    <a:lnTo>
                      <a:pt x="11" y="0"/>
                    </a:lnTo>
                    <a:lnTo>
                      <a:pt x="12" y="1"/>
                    </a:lnTo>
                    <a:lnTo>
                      <a:pt x="13" y="4"/>
                    </a:lnTo>
                    <a:lnTo>
                      <a:pt x="12" y="8"/>
                    </a:lnTo>
                    <a:lnTo>
                      <a:pt x="4" y="10"/>
                    </a:lnTo>
                    <a:lnTo>
                      <a:pt x="0"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5" name="Freeform 4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35" y="2301"/>
                <a:ext cx="105" cy="98"/>
              </a:xfrm>
              <a:custGeom>
                <a:avLst/>
                <a:gdLst>
                  <a:gd fmla="*/ 99 w 105" name="T0"/>
                  <a:gd fmla="*/ 3 h 98" name="T1"/>
                  <a:gd fmla="*/ 103 w 105" name="T2"/>
                  <a:gd fmla="*/ 7 h 98" name="T3"/>
                  <a:gd fmla="*/ 104 w 105" name="T4"/>
                  <a:gd fmla="*/ 12 h 98" name="T5"/>
                  <a:gd fmla="*/ 105 w 105" name="T6"/>
                  <a:gd fmla="*/ 28 h 98" name="T7"/>
                  <a:gd fmla="*/ 100 w 105" name="T8"/>
                  <a:gd fmla="*/ 31 h 98" name="T9"/>
                  <a:gd fmla="*/ 93 w 105" name="T10"/>
                  <a:gd fmla="*/ 45 h 98" name="T11"/>
                  <a:gd fmla="*/ 87 w 105" name="T12"/>
                  <a:gd fmla="*/ 52 h 98" name="T13"/>
                  <a:gd fmla="*/ 83 w 105" name="T14"/>
                  <a:gd fmla="*/ 71 h 98" name="T15"/>
                  <a:gd fmla="*/ 78 w 105" name="T16"/>
                  <a:gd fmla="*/ 77 h 98" name="T17"/>
                  <a:gd fmla="*/ 73 w 105" name="T18"/>
                  <a:gd fmla="*/ 70 h 98" name="T19"/>
                  <a:gd fmla="*/ 66 w 105" name="T20"/>
                  <a:gd fmla="*/ 70 h 98" name="T21"/>
                  <a:gd fmla="*/ 55 w 105" name="T22"/>
                  <a:gd fmla="*/ 85 h 98" name="T23"/>
                  <a:gd fmla="*/ 52 w 105" name="T24"/>
                  <a:gd fmla="*/ 98 h 98" name="T25"/>
                  <a:gd fmla="*/ 32 w 105" name="T26"/>
                  <a:gd fmla="*/ 97 h 98" name="T27"/>
                  <a:gd fmla="*/ 26 w 105" name="T28"/>
                  <a:gd fmla="*/ 96 h 98" name="T29"/>
                  <a:gd fmla="*/ 24 w 105" name="T30"/>
                  <a:gd fmla="*/ 89 h 98" name="T31"/>
                  <a:gd fmla="*/ 12 w 105" name="T32"/>
                  <a:gd fmla="*/ 79 h 98" name="T33"/>
                  <a:gd fmla="*/ 1 w 105" name="T34"/>
                  <a:gd fmla="*/ 79 h 98" name="T35"/>
                  <a:gd fmla="*/ 0 w 105" name="T36"/>
                  <a:gd fmla="*/ 53 h 98" name="T37"/>
                  <a:gd fmla="*/ 7 w 105" name="T38"/>
                  <a:gd fmla="*/ 43 h 98" name="T39"/>
                  <a:gd fmla="*/ 7 w 105" name="T40"/>
                  <a:gd fmla="*/ 29 h 98" name="T41"/>
                  <a:gd fmla="*/ 3 w 105" name="T42"/>
                  <a:gd fmla="*/ 20 h 98" name="T43"/>
                  <a:gd fmla="*/ 7 w 105" name="T44"/>
                  <a:gd fmla="*/ 19 h 98" name="T45"/>
                  <a:gd fmla="*/ 11 w 105" name="T46"/>
                  <a:gd fmla="*/ 6 h 98" name="T47"/>
                  <a:gd fmla="*/ 18 w 105" name="T48"/>
                  <a:gd fmla="*/ 0 h 98" name="T49"/>
                  <a:gd fmla="*/ 32 w 105" name="T50"/>
                  <a:gd fmla="*/ 2 h 98" name="T51"/>
                  <a:gd fmla="*/ 39 w 105" name="T52"/>
                  <a:gd fmla="*/ 10 h 98" name="T53"/>
                  <a:gd fmla="*/ 49 w 105" name="T54"/>
                  <a:gd fmla="*/ 10 h 98" name="T55"/>
                  <a:gd fmla="*/ 56 w 105" name="T56"/>
                  <a:gd fmla="*/ 13 h 98" name="T57"/>
                  <a:gd fmla="*/ 63 w 105" name="T58"/>
                  <a:gd fmla="*/ 11 h 98" name="T59"/>
                  <a:gd fmla="*/ 68 w 105" name="T60"/>
                  <a:gd fmla="*/ 5 h 98" name="T61"/>
                  <a:gd fmla="*/ 85 w 105" name="T62"/>
                  <a:gd fmla="*/ 8 h 98" name="T63"/>
                  <a:gd fmla="*/ 99 w 105" name="T64"/>
                  <a:gd fmla="*/ 3 h 98"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105" name="T99"/>
                  <a:gd fmla="*/ 0 h 98" name="T100"/>
                  <a:gd fmla="*/ 105 w 105" name="T101"/>
                  <a:gd fmla="*/ 98 h 98"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98" w="105">
                    <a:moveTo>
                      <a:pt x="99" y="3"/>
                    </a:moveTo>
                    <a:lnTo>
                      <a:pt x="103" y="7"/>
                    </a:lnTo>
                    <a:lnTo>
                      <a:pt x="104" y="12"/>
                    </a:lnTo>
                    <a:lnTo>
                      <a:pt x="105" y="28"/>
                    </a:lnTo>
                    <a:lnTo>
                      <a:pt x="100" y="31"/>
                    </a:lnTo>
                    <a:lnTo>
                      <a:pt x="93" y="45"/>
                    </a:lnTo>
                    <a:lnTo>
                      <a:pt x="87" y="52"/>
                    </a:lnTo>
                    <a:lnTo>
                      <a:pt x="83" y="71"/>
                    </a:lnTo>
                    <a:lnTo>
                      <a:pt x="78" y="77"/>
                    </a:lnTo>
                    <a:lnTo>
                      <a:pt x="73" y="70"/>
                    </a:lnTo>
                    <a:lnTo>
                      <a:pt x="66" y="70"/>
                    </a:lnTo>
                    <a:lnTo>
                      <a:pt x="55" y="85"/>
                    </a:lnTo>
                    <a:lnTo>
                      <a:pt x="52" y="98"/>
                    </a:lnTo>
                    <a:lnTo>
                      <a:pt x="32" y="97"/>
                    </a:lnTo>
                    <a:lnTo>
                      <a:pt x="26" y="96"/>
                    </a:lnTo>
                    <a:lnTo>
                      <a:pt x="24" y="89"/>
                    </a:lnTo>
                    <a:lnTo>
                      <a:pt x="12" y="79"/>
                    </a:lnTo>
                    <a:lnTo>
                      <a:pt x="1" y="79"/>
                    </a:lnTo>
                    <a:lnTo>
                      <a:pt x="0" y="53"/>
                    </a:lnTo>
                    <a:lnTo>
                      <a:pt x="7" y="43"/>
                    </a:lnTo>
                    <a:lnTo>
                      <a:pt x="7" y="29"/>
                    </a:lnTo>
                    <a:lnTo>
                      <a:pt x="3" y="20"/>
                    </a:lnTo>
                    <a:lnTo>
                      <a:pt x="7" y="19"/>
                    </a:lnTo>
                    <a:lnTo>
                      <a:pt x="11" y="6"/>
                    </a:lnTo>
                    <a:lnTo>
                      <a:pt x="18" y="0"/>
                    </a:lnTo>
                    <a:lnTo>
                      <a:pt x="32" y="2"/>
                    </a:lnTo>
                    <a:lnTo>
                      <a:pt x="39" y="10"/>
                    </a:lnTo>
                    <a:lnTo>
                      <a:pt x="49" y="10"/>
                    </a:lnTo>
                    <a:lnTo>
                      <a:pt x="56" y="13"/>
                    </a:lnTo>
                    <a:lnTo>
                      <a:pt x="63" y="11"/>
                    </a:lnTo>
                    <a:lnTo>
                      <a:pt x="68" y="5"/>
                    </a:lnTo>
                    <a:lnTo>
                      <a:pt x="85" y="8"/>
                    </a:lnTo>
                    <a:lnTo>
                      <a:pt x="99"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6" name="Freeform 4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87" y="2308"/>
                <a:ext cx="65" cy="117"/>
              </a:xfrm>
              <a:custGeom>
                <a:avLst/>
                <a:gdLst>
                  <a:gd fmla="*/ 0 w 65" name="T0"/>
                  <a:gd fmla="*/ 91 h 117" name="T1"/>
                  <a:gd fmla="*/ 3 w 65" name="T2"/>
                  <a:gd fmla="*/ 78 h 117" name="T3"/>
                  <a:gd fmla="*/ 14 w 65" name="T4"/>
                  <a:gd fmla="*/ 63 h 117" name="T5"/>
                  <a:gd fmla="*/ 21 w 65" name="T6"/>
                  <a:gd fmla="*/ 63 h 117" name="T7"/>
                  <a:gd fmla="*/ 26 w 65" name="T8"/>
                  <a:gd fmla="*/ 70 h 117" name="T9"/>
                  <a:gd fmla="*/ 31 w 65" name="T10"/>
                  <a:gd fmla="*/ 64 h 117" name="T11"/>
                  <a:gd fmla="*/ 35 w 65" name="T12"/>
                  <a:gd fmla="*/ 45 h 117" name="T13"/>
                  <a:gd fmla="*/ 41 w 65" name="T14"/>
                  <a:gd fmla="*/ 38 h 117" name="T15"/>
                  <a:gd fmla="*/ 48 w 65" name="T16"/>
                  <a:gd fmla="*/ 24 h 117" name="T17"/>
                  <a:gd fmla="*/ 53 w 65" name="T18"/>
                  <a:gd fmla="*/ 21 h 117" name="T19"/>
                  <a:gd fmla="*/ 52 w 65" name="T20"/>
                  <a:gd fmla="*/ 5 h 117" name="T21"/>
                  <a:gd fmla="*/ 51 w 65" name="T22"/>
                  <a:gd fmla="*/ 0 h 117" name="T23"/>
                  <a:gd fmla="*/ 54 w 65" name="T24"/>
                  <a:gd fmla="*/ 1 h 117" name="T25"/>
                  <a:gd fmla="*/ 63 w 65" name="T26"/>
                  <a:gd fmla="*/ 13 h 117" name="T27"/>
                  <a:gd fmla="*/ 62 w 65" name="T28"/>
                  <a:gd fmla="*/ 31 h 117" name="T29"/>
                  <a:gd fmla="*/ 52 w 65" name="T30"/>
                  <a:gd fmla="*/ 34 h 117" name="T31"/>
                  <a:gd fmla="*/ 51 w 65" name="T32"/>
                  <a:gd fmla="*/ 42 h 117" name="T33"/>
                  <a:gd fmla="*/ 60 w 65" name="T34"/>
                  <a:gd fmla="*/ 48 h 117" name="T35"/>
                  <a:gd fmla="*/ 65 w 65" name="T36"/>
                  <a:gd fmla="*/ 60 h 117" name="T37"/>
                  <a:gd fmla="*/ 55 w 65" name="T38"/>
                  <a:gd fmla="*/ 77 h 117" name="T39"/>
                  <a:gd fmla="*/ 55 w 65" name="T40"/>
                  <a:gd fmla="*/ 84 h 117" name="T41"/>
                  <a:gd fmla="*/ 65 w 65" name="T42"/>
                  <a:gd fmla="*/ 108 h 117" name="T43"/>
                  <a:gd fmla="*/ 59 w 65" name="T44"/>
                  <a:gd fmla="*/ 117 h 117" name="T45"/>
                  <a:gd fmla="*/ 54 w 65" name="T46"/>
                  <a:gd fmla="*/ 113 h 117" name="T47"/>
                  <a:gd fmla="*/ 40 w 65" name="T48"/>
                  <a:gd fmla="*/ 113 h 117" name="T49"/>
                  <a:gd fmla="*/ 27 w 65" name="T50"/>
                  <a:gd fmla="*/ 113 h 117" name="T51"/>
                  <a:gd fmla="*/ 12 w 65" name="T52"/>
                  <a:gd fmla="*/ 113 h 117" name="T53"/>
                  <a:gd fmla="*/ 12 w 65" name="T54"/>
                  <a:gd fmla="*/ 104 h 117" name="T55"/>
                  <a:gd fmla="*/ 7 w 65" name="T56"/>
                  <a:gd fmla="*/ 97 h 117" name="T57"/>
                  <a:gd fmla="*/ 0 w 65" name="T58"/>
                  <a:gd fmla="*/ 91 h 117"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w 65" name="T90"/>
                  <a:gd fmla="*/ 0 h 117" name="T91"/>
                  <a:gd fmla="*/ 65 w 65" name="T92"/>
                  <a:gd fmla="*/ 117 h 117" name="T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T93" l="T90" r="T92" t="T91"/>
                <a:pathLst>
                  <a:path h="117" w="65">
                    <a:moveTo>
                      <a:pt x="0" y="91"/>
                    </a:moveTo>
                    <a:lnTo>
                      <a:pt x="3" y="78"/>
                    </a:lnTo>
                    <a:lnTo>
                      <a:pt x="14" y="63"/>
                    </a:lnTo>
                    <a:lnTo>
                      <a:pt x="21" y="63"/>
                    </a:lnTo>
                    <a:lnTo>
                      <a:pt x="26" y="70"/>
                    </a:lnTo>
                    <a:lnTo>
                      <a:pt x="31" y="64"/>
                    </a:lnTo>
                    <a:lnTo>
                      <a:pt x="35" y="45"/>
                    </a:lnTo>
                    <a:lnTo>
                      <a:pt x="41" y="38"/>
                    </a:lnTo>
                    <a:lnTo>
                      <a:pt x="48" y="24"/>
                    </a:lnTo>
                    <a:lnTo>
                      <a:pt x="53" y="21"/>
                    </a:lnTo>
                    <a:lnTo>
                      <a:pt x="52" y="5"/>
                    </a:lnTo>
                    <a:lnTo>
                      <a:pt x="51" y="0"/>
                    </a:lnTo>
                    <a:lnTo>
                      <a:pt x="54" y="1"/>
                    </a:lnTo>
                    <a:lnTo>
                      <a:pt x="63" y="13"/>
                    </a:lnTo>
                    <a:lnTo>
                      <a:pt x="62" y="31"/>
                    </a:lnTo>
                    <a:lnTo>
                      <a:pt x="52" y="34"/>
                    </a:lnTo>
                    <a:lnTo>
                      <a:pt x="51" y="42"/>
                    </a:lnTo>
                    <a:lnTo>
                      <a:pt x="60" y="48"/>
                    </a:lnTo>
                    <a:lnTo>
                      <a:pt x="65" y="60"/>
                    </a:lnTo>
                    <a:lnTo>
                      <a:pt x="55" y="77"/>
                    </a:lnTo>
                    <a:lnTo>
                      <a:pt x="55" y="84"/>
                    </a:lnTo>
                    <a:lnTo>
                      <a:pt x="65" y="108"/>
                    </a:lnTo>
                    <a:lnTo>
                      <a:pt x="59" y="117"/>
                    </a:lnTo>
                    <a:lnTo>
                      <a:pt x="54" y="113"/>
                    </a:lnTo>
                    <a:lnTo>
                      <a:pt x="40" y="113"/>
                    </a:lnTo>
                    <a:lnTo>
                      <a:pt x="27" y="113"/>
                    </a:lnTo>
                    <a:lnTo>
                      <a:pt x="12" y="113"/>
                    </a:lnTo>
                    <a:lnTo>
                      <a:pt x="12" y="104"/>
                    </a:lnTo>
                    <a:lnTo>
                      <a:pt x="7" y="97"/>
                    </a:lnTo>
                    <a:lnTo>
                      <a:pt x="0" y="9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7" name="Freeform 4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92" y="2421"/>
                <a:ext cx="51" cy="69"/>
              </a:xfrm>
              <a:custGeom>
                <a:avLst/>
                <a:gdLst>
                  <a:gd fmla="*/ 23 w 51" name="T0"/>
                  <a:gd fmla="*/ 69 h 69" name="T1"/>
                  <a:gd fmla="*/ 13 w 51" name="T2"/>
                  <a:gd fmla="*/ 53 h 69" name="T3"/>
                  <a:gd fmla="*/ 6 w 51" name="T4"/>
                  <a:gd fmla="*/ 44 h 69" name="T5"/>
                  <a:gd fmla="*/ 0 w 51" name="T6"/>
                  <a:gd fmla="*/ 32 h 69" name="T7"/>
                  <a:gd fmla="*/ 5 w 51" name="T8"/>
                  <a:gd fmla="*/ 20 h 69" name="T9"/>
                  <a:gd fmla="*/ 4 w 51" name="T10"/>
                  <a:gd fmla="*/ 15 h 69" name="T11"/>
                  <a:gd fmla="*/ 5 w 51" name="T12"/>
                  <a:gd fmla="*/ 9 h 69" name="T13"/>
                  <a:gd fmla="*/ 22 w 51" name="T14"/>
                  <a:gd fmla="*/ 9 h 69" name="T15"/>
                  <a:gd fmla="*/ 22 w 51" name="T16"/>
                  <a:gd fmla="*/ 0 h 69" name="T17"/>
                  <a:gd fmla="*/ 35 w 51" name="T18"/>
                  <a:gd fmla="*/ 0 h 69" name="T19"/>
                  <a:gd fmla="*/ 33 w 51" name="T20"/>
                  <a:gd fmla="*/ 7 h 69" name="T21"/>
                  <a:gd fmla="*/ 41 w 51" name="T22"/>
                  <a:gd fmla="*/ 14 h 69" name="T23"/>
                  <a:gd fmla="*/ 48 w 51" name="T24"/>
                  <a:gd fmla="*/ 10 h 69" name="T25"/>
                  <a:gd fmla="*/ 50 w 51" name="T26"/>
                  <a:gd fmla="*/ 12 h 69" name="T27"/>
                  <a:gd fmla="*/ 51 w 51" name="T28"/>
                  <a:gd fmla="*/ 19 h 69" name="T29"/>
                  <a:gd fmla="*/ 45 w 51" name="T30"/>
                  <a:gd fmla="*/ 23 h 69" name="T31"/>
                  <a:gd fmla="*/ 43 w 51" name="T32"/>
                  <a:gd fmla="*/ 30 h 69" name="T33"/>
                  <a:gd fmla="*/ 45 w 51" name="T34"/>
                  <a:gd fmla="*/ 32 h 69" name="T35"/>
                  <a:gd fmla="*/ 48 w 51" name="T36"/>
                  <a:gd fmla="*/ 33 h 69" name="T37"/>
                  <a:gd fmla="*/ 45 w 51" name="T38"/>
                  <a:gd fmla="*/ 53 h 69" name="T39"/>
                  <a:gd fmla="*/ 39 w 51" name="T40"/>
                  <a:gd fmla="*/ 47 h 69" name="T41"/>
                  <a:gd fmla="*/ 35 w 51" name="T42"/>
                  <a:gd fmla="*/ 41 h 69" name="T43"/>
                  <a:gd fmla="*/ 28 w 51" name="T44"/>
                  <a:gd fmla="*/ 40 h 69" name="T45"/>
                  <a:gd fmla="*/ 28 w 51" name="T46"/>
                  <a:gd fmla="*/ 44 h 69" name="T47"/>
                  <a:gd fmla="*/ 26 w 51" name="T48"/>
                  <a:gd fmla="*/ 50 h 69" name="T49"/>
                  <a:gd fmla="*/ 22 w 51" name="T50"/>
                  <a:gd fmla="*/ 48 h 69" name="T51"/>
                  <a:gd fmla="*/ 24 w 51" name="T52"/>
                  <a:gd fmla="*/ 54 h 69" name="T53"/>
                  <a:gd fmla="*/ 31 w 51" name="T54"/>
                  <a:gd fmla="*/ 62 h 69" name="T55"/>
                  <a:gd fmla="*/ 23 w 51" name="T56"/>
                  <a:gd fmla="*/ 69 h 69"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w 51" name="T87"/>
                  <a:gd fmla="*/ 0 h 69" name="T88"/>
                  <a:gd fmla="*/ 51 w 51" name="T89"/>
                  <a:gd fmla="*/ 69 h 69" name="T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b="T90" l="T87" r="T89" t="T88"/>
                <a:pathLst>
                  <a:path h="69" w="51">
                    <a:moveTo>
                      <a:pt x="23" y="69"/>
                    </a:moveTo>
                    <a:lnTo>
                      <a:pt x="13" y="53"/>
                    </a:lnTo>
                    <a:lnTo>
                      <a:pt x="6" y="44"/>
                    </a:lnTo>
                    <a:lnTo>
                      <a:pt x="0" y="32"/>
                    </a:lnTo>
                    <a:lnTo>
                      <a:pt x="5" y="20"/>
                    </a:lnTo>
                    <a:lnTo>
                      <a:pt x="4" y="15"/>
                    </a:lnTo>
                    <a:lnTo>
                      <a:pt x="5" y="9"/>
                    </a:lnTo>
                    <a:lnTo>
                      <a:pt x="22" y="9"/>
                    </a:lnTo>
                    <a:lnTo>
                      <a:pt x="22" y="0"/>
                    </a:lnTo>
                    <a:lnTo>
                      <a:pt x="35" y="0"/>
                    </a:lnTo>
                    <a:lnTo>
                      <a:pt x="33" y="7"/>
                    </a:lnTo>
                    <a:lnTo>
                      <a:pt x="41" y="14"/>
                    </a:lnTo>
                    <a:lnTo>
                      <a:pt x="48" y="10"/>
                    </a:lnTo>
                    <a:lnTo>
                      <a:pt x="50" y="12"/>
                    </a:lnTo>
                    <a:lnTo>
                      <a:pt x="51" y="19"/>
                    </a:lnTo>
                    <a:lnTo>
                      <a:pt x="45" y="23"/>
                    </a:lnTo>
                    <a:lnTo>
                      <a:pt x="43" y="30"/>
                    </a:lnTo>
                    <a:lnTo>
                      <a:pt x="45" y="32"/>
                    </a:lnTo>
                    <a:lnTo>
                      <a:pt x="48" y="33"/>
                    </a:lnTo>
                    <a:lnTo>
                      <a:pt x="45" y="53"/>
                    </a:lnTo>
                    <a:lnTo>
                      <a:pt x="39" y="47"/>
                    </a:lnTo>
                    <a:lnTo>
                      <a:pt x="35" y="41"/>
                    </a:lnTo>
                    <a:lnTo>
                      <a:pt x="28" y="40"/>
                    </a:lnTo>
                    <a:lnTo>
                      <a:pt x="28" y="44"/>
                    </a:lnTo>
                    <a:lnTo>
                      <a:pt x="26" y="50"/>
                    </a:lnTo>
                    <a:lnTo>
                      <a:pt x="22" y="48"/>
                    </a:lnTo>
                    <a:lnTo>
                      <a:pt x="24" y="54"/>
                    </a:lnTo>
                    <a:lnTo>
                      <a:pt x="31" y="62"/>
                    </a:lnTo>
                    <a:lnTo>
                      <a:pt x="23" y="6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8" name="Freeform 4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4" y="2406"/>
                <a:ext cx="64" cy="91"/>
              </a:xfrm>
              <a:custGeom>
                <a:avLst/>
                <a:gdLst>
                  <a:gd fmla="*/ 16 w 64" name="T0"/>
                  <a:gd fmla="*/ 89 h 91" name="T1"/>
                  <a:gd fmla="*/ 15 w 64" name="T2"/>
                  <a:gd fmla="*/ 86 h 91" name="T3"/>
                  <a:gd fmla="*/ 14 w 64" name="T4"/>
                  <a:gd fmla="*/ 85 h 91" name="T5"/>
                  <a:gd fmla="*/ 3 w 64" name="T6"/>
                  <a:gd fmla="*/ 91 h 91" name="T7"/>
                  <a:gd fmla="*/ 1 w 64" name="T8"/>
                  <a:gd fmla="*/ 84 h 91" name="T9"/>
                  <a:gd fmla="*/ 9 w 64" name="T10"/>
                  <a:gd fmla="*/ 77 h 91" name="T11"/>
                  <a:gd fmla="*/ 2 w 64" name="T12"/>
                  <a:gd fmla="*/ 69 h 91" name="T13"/>
                  <a:gd fmla="*/ 0 w 64" name="T14"/>
                  <a:gd fmla="*/ 63 h 91" name="T15"/>
                  <a:gd fmla="*/ 4 w 64" name="T16"/>
                  <a:gd fmla="*/ 65 h 91" name="T17"/>
                  <a:gd fmla="*/ 6 w 64" name="T18"/>
                  <a:gd fmla="*/ 59 h 91" name="T19"/>
                  <a:gd fmla="*/ 6 w 64" name="T20"/>
                  <a:gd fmla="*/ 55 h 91" name="T21"/>
                  <a:gd fmla="*/ 13 w 64" name="T22"/>
                  <a:gd fmla="*/ 56 h 91" name="T23"/>
                  <a:gd fmla="*/ 17 w 64" name="T24"/>
                  <a:gd fmla="*/ 62 h 91" name="T25"/>
                  <a:gd fmla="*/ 23 w 64" name="T26"/>
                  <a:gd fmla="*/ 68 h 91" name="T27"/>
                  <a:gd fmla="*/ 26 w 64" name="T28"/>
                  <a:gd fmla="*/ 48 h 91" name="T29"/>
                  <a:gd fmla="*/ 23 w 64" name="T30"/>
                  <a:gd fmla="*/ 47 h 91" name="T31"/>
                  <a:gd fmla="*/ 21 w 64" name="T32"/>
                  <a:gd fmla="*/ 45 h 91" name="T33"/>
                  <a:gd fmla="*/ 23 w 64" name="T34"/>
                  <a:gd fmla="*/ 38 h 91" name="T35"/>
                  <a:gd fmla="*/ 29 w 64" name="T36"/>
                  <a:gd fmla="*/ 34 h 91" name="T37"/>
                  <a:gd fmla="*/ 28 w 64" name="T38"/>
                  <a:gd fmla="*/ 27 h 91" name="T39"/>
                  <a:gd fmla="*/ 26 w 64" name="T40"/>
                  <a:gd fmla="*/ 25 h 91" name="T41"/>
                  <a:gd fmla="*/ 19 w 64" name="T42"/>
                  <a:gd fmla="*/ 29 h 91" name="T43"/>
                  <a:gd fmla="*/ 11 w 64" name="T44"/>
                  <a:gd fmla="*/ 22 h 91" name="T45"/>
                  <a:gd fmla="*/ 13 w 64" name="T46"/>
                  <a:gd fmla="*/ 15 h 91" name="T47"/>
                  <a:gd fmla="*/ 27 w 64" name="T48"/>
                  <a:gd fmla="*/ 15 h 91" name="T49"/>
                  <a:gd fmla="*/ 32 w 64" name="T50"/>
                  <a:gd fmla="*/ 19 h 91" name="T51"/>
                  <a:gd fmla="*/ 38 w 64" name="T52"/>
                  <a:gd fmla="*/ 10 h 91" name="T53"/>
                  <a:gd fmla="*/ 43 w 64" name="T54"/>
                  <a:gd fmla="*/ 2 h 91" name="T55"/>
                  <a:gd fmla="*/ 49 w 64" name="T56"/>
                  <a:gd fmla="*/ 0 h 91" name="T57"/>
                  <a:gd fmla="*/ 58 w 64" name="T58"/>
                  <a:gd fmla="*/ 0 h 91" name="T59"/>
                  <a:gd fmla="*/ 64 w 64" name="T60"/>
                  <a:gd fmla="*/ 0 h 91" name="T61"/>
                  <a:gd fmla="*/ 64 w 64" name="T62"/>
                  <a:gd fmla="*/ 11 h 91" name="T63"/>
                  <a:gd fmla="*/ 58 w 64" name="T64"/>
                  <a:gd fmla="*/ 19 h 91" name="T65"/>
                  <a:gd fmla="*/ 57 w 64" name="T66"/>
                  <a:gd fmla="*/ 36 h 91" name="T67"/>
                  <a:gd fmla="*/ 53 w 64" name="T68"/>
                  <a:gd fmla="*/ 50 h 91" name="T69"/>
                  <a:gd fmla="*/ 46 w 64" name="T70"/>
                  <a:gd fmla="*/ 54 h 91" name="T71"/>
                  <a:gd fmla="*/ 40 w 64" name="T72"/>
                  <a:gd fmla="*/ 80 h 91" name="T73"/>
                  <a:gd fmla="*/ 23 w 64" name="T74"/>
                  <a:gd fmla="*/ 89 h 91" name="T75"/>
                  <a:gd fmla="*/ 23 w 64" name="T76"/>
                  <a:gd fmla="*/ 84 h 91" name="T77"/>
                  <a:gd fmla="*/ 20 w 64" name="T78"/>
                  <a:gd fmla="*/ 84 h 91" name="T79"/>
                  <a:gd fmla="*/ 16 w 64" name="T80"/>
                  <a:gd fmla="*/ 89 h 91"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64" name="T123"/>
                  <a:gd fmla="*/ 0 h 91" name="T124"/>
                  <a:gd fmla="*/ 64 w 64" name="T125"/>
                  <a:gd fmla="*/ 91 h 91"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91" w="64">
                    <a:moveTo>
                      <a:pt x="16" y="89"/>
                    </a:moveTo>
                    <a:lnTo>
                      <a:pt x="15" y="86"/>
                    </a:lnTo>
                    <a:lnTo>
                      <a:pt x="14" y="85"/>
                    </a:lnTo>
                    <a:lnTo>
                      <a:pt x="3" y="91"/>
                    </a:lnTo>
                    <a:lnTo>
                      <a:pt x="1" y="84"/>
                    </a:lnTo>
                    <a:lnTo>
                      <a:pt x="9" y="77"/>
                    </a:lnTo>
                    <a:lnTo>
                      <a:pt x="2" y="69"/>
                    </a:lnTo>
                    <a:lnTo>
                      <a:pt x="0" y="63"/>
                    </a:lnTo>
                    <a:lnTo>
                      <a:pt x="4" y="65"/>
                    </a:lnTo>
                    <a:lnTo>
                      <a:pt x="6" y="59"/>
                    </a:lnTo>
                    <a:lnTo>
                      <a:pt x="6" y="55"/>
                    </a:lnTo>
                    <a:lnTo>
                      <a:pt x="13" y="56"/>
                    </a:lnTo>
                    <a:lnTo>
                      <a:pt x="17" y="62"/>
                    </a:lnTo>
                    <a:lnTo>
                      <a:pt x="23" y="68"/>
                    </a:lnTo>
                    <a:lnTo>
                      <a:pt x="26" y="48"/>
                    </a:lnTo>
                    <a:lnTo>
                      <a:pt x="23" y="47"/>
                    </a:lnTo>
                    <a:lnTo>
                      <a:pt x="21" y="45"/>
                    </a:lnTo>
                    <a:lnTo>
                      <a:pt x="23" y="38"/>
                    </a:lnTo>
                    <a:lnTo>
                      <a:pt x="29" y="34"/>
                    </a:lnTo>
                    <a:lnTo>
                      <a:pt x="28" y="27"/>
                    </a:lnTo>
                    <a:lnTo>
                      <a:pt x="26" y="25"/>
                    </a:lnTo>
                    <a:lnTo>
                      <a:pt x="19" y="29"/>
                    </a:lnTo>
                    <a:lnTo>
                      <a:pt x="11" y="22"/>
                    </a:lnTo>
                    <a:lnTo>
                      <a:pt x="13" y="15"/>
                    </a:lnTo>
                    <a:lnTo>
                      <a:pt x="27" y="15"/>
                    </a:lnTo>
                    <a:lnTo>
                      <a:pt x="32" y="19"/>
                    </a:lnTo>
                    <a:lnTo>
                      <a:pt x="38" y="10"/>
                    </a:lnTo>
                    <a:lnTo>
                      <a:pt x="43" y="2"/>
                    </a:lnTo>
                    <a:lnTo>
                      <a:pt x="49" y="0"/>
                    </a:lnTo>
                    <a:lnTo>
                      <a:pt x="58" y="0"/>
                    </a:lnTo>
                    <a:lnTo>
                      <a:pt x="64" y="0"/>
                    </a:lnTo>
                    <a:lnTo>
                      <a:pt x="64" y="11"/>
                    </a:lnTo>
                    <a:lnTo>
                      <a:pt x="58" y="19"/>
                    </a:lnTo>
                    <a:lnTo>
                      <a:pt x="57" y="36"/>
                    </a:lnTo>
                    <a:lnTo>
                      <a:pt x="53" y="50"/>
                    </a:lnTo>
                    <a:lnTo>
                      <a:pt x="46" y="54"/>
                    </a:lnTo>
                    <a:lnTo>
                      <a:pt x="40" y="80"/>
                    </a:lnTo>
                    <a:lnTo>
                      <a:pt x="23" y="89"/>
                    </a:lnTo>
                    <a:lnTo>
                      <a:pt x="23" y="84"/>
                    </a:lnTo>
                    <a:lnTo>
                      <a:pt x="20" y="84"/>
                    </a:lnTo>
                    <a:lnTo>
                      <a:pt x="16" y="8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59" name="Freeform 4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97" y="2421"/>
                <a:ext cx="17" cy="9"/>
              </a:xfrm>
              <a:custGeom>
                <a:avLst/>
                <a:gdLst>
                  <a:gd fmla="*/ 2 w 17" name="T0"/>
                  <a:gd fmla="*/ 0 h 9" name="T1"/>
                  <a:gd fmla="*/ 17 w 17" name="T2"/>
                  <a:gd fmla="*/ 0 h 9" name="T3"/>
                  <a:gd fmla="*/ 17 w 17" name="T4"/>
                  <a:gd fmla="*/ 9 h 9" name="T5"/>
                  <a:gd fmla="*/ 0 w 17" name="T6"/>
                  <a:gd fmla="*/ 9 h 9" name="T7"/>
                  <a:gd fmla="*/ 2 w 17" name="T8"/>
                  <a:gd fmla="*/ 0 h 9" name="T9"/>
                  <a:gd fmla="*/ 0 60000 65536" name="T10"/>
                  <a:gd fmla="*/ 0 60000 65536" name="T11"/>
                  <a:gd fmla="*/ 0 60000 65536" name="T12"/>
                  <a:gd fmla="*/ 0 60000 65536" name="T13"/>
                  <a:gd fmla="*/ 0 60000 65536" name="T14"/>
                  <a:gd fmla="*/ 0 w 17" name="T15"/>
                  <a:gd fmla="*/ 0 h 9" name="T16"/>
                  <a:gd fmla="*/ 17 w 17" name="T17"/>
                  <a:gd fmla="*/ 9 h 9" name="T18"/>
                </a:gdLst>
                <a:ahLst/>
                <a:cxnLst>
                  <a:cxn ang="T10">
                    <a:pos x="T0" y="T1"/>
                  </a:cxn>
                  <a:cxn ang="T11">
                    <a:pos x="T2" y="T3"/>
                  </a:cxn>
                  <a:cxn ang="T12">
                    <a:pos x="T4" y="T5"/>
                  </a:cxn>
                  <a:cxn ang="T13">
                    <a:pos x="T6" y="T7"/>
                  </a:cxn>
                  <a:cxn ang="T14">
                    <a:pos x="T8" y="T9"/>
                  </a:cxn>
                </a:cxnLst>
                <a:rect b="T18" l="T15" r="T17" t="T16"/>
                <a:pathLst>
                  <a:path h="9" w="17">
                    <a:moveTo>
                      <a:pt x="2" y="0"/>
                    </a:moveTo>
                    <a:lnTo>
                      <a:pt x="17" y="0"/>
                    </a:lnTo>
                    <a:lnTo>
                      <a:pt x="17" y="9"/>
                    </a:lnTo>
                    <a:lnTo>
                      <a:pt x="0" y="9"/>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0" name="Freeform 4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78" y="2425"/>
                <a:ext cx="4" cy="3"/>
              </a:xfrm>
              <a:custGeom>
                <a:avLst/>
                <a:gdLst>
                  <a:gd fmla="*/ 0 w 4" name="T0"/>
                  <a:gd fmla="*/ 2 h 3" name="T1"/>
                  <a:gd fmla="*/ 1 w 4" name="T2"/>
                  <a:gd fmla="*/ 0 h 3" name="T3"/>
                  <a:gd fmla="*/ 3 w 4" name="T4"/>
                  <a:gd fmla="*/ 1 h 3" name="T5"/>
                  <a:gd fmla="*/ 4 w 4" name="T6"/>
                  <a:gd fmla="*/ 2 h 3" name="T7"/>
                  <a:gd fmla="*/ 1 w 4" name="T8"/>
                  <a:gd fmla="*/ 3 h 3" name="T9"/>
                  <a:gd fmla="*/ 0 w 4" name="T10"/>
                  <a:gd fmla="*/ 2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0" y="2"/>
                    </a:moveTo>
                    <a:lnTo>
                      <a:pt x="1" y="0"/>
                    </a:lnTo>
                    <a:lnTo>
                      <a:pt x="3" y="1"/>
                    </a:lnTo>
                    <a:lnTo>
                      <a:pt x="4" y="2"/>
                    </a:lnTo>
                    <a:lnTo>
                      <a:pt x="1"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1" name="Freeform 4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075" y="2434"/>
                <a:ext cx="3" cy="3"/>
              </a:xfrm>
              <a:custGeom>
                <a:avLst/>
                <a:gdLst>
                  <a:gd fmla="*/ 0 w 3" name="T0"/>
                  <a:gd fmla="*/ 2 h 3" name="T1"/>
                  <a:gd fmla="*/ 0 w 3" name="T2"/>
                  <a:gd fmla="*/ 1 h 3" name="T3"/>
                  <a:gd fmla="*/ 1 w 3" name="T4"/>
                  <a:gd fmla="*/ 0 h 3" name="T5"/>
                  <a:gd fmla="*/ 3 w 3" name="T6"/>
                  <a:gd fmla="*/ 2 h 3" name="T7"/>
                  <a:gd fmla="*/ 2 w 3" name="T8"/>
                  <a:gd fmla="*/ 3 h 3" name="T9"/>
                  <a:gd fmla="*/ 0 w 3" name="T10"/>
                  <a:gd fmla="*/ 2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0" y="2"/>
                    </a:moveTo>
                    <a:lnTo>
                      <a:pt x="0" y="1"/>
                    </a:lnTo>
                    <a:lnTo>
                      <a:pt x="1" y="0"/>
                    </a:lnTo>
                    <a:lnTo>
                      <a:pt x="3" y="2"/>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2" name="Freeform 4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08" y="2537"/>
                <a:ext cx="27" cy="81"/>
              </a:xfrm>
              <a:custGeom>
                <a:avLst/>
                <a:gdLst>
                  <a:gd fmla="*/ 0 w 27" name="T0"/>
                  <a:gd fmla="*/ 0 h 81" name="T1"/>
                  <a:gd fmla="*/ 7 w 27" name="T2"/>
                  <a:gd fmla="*/ 0 h 81" name="T3"/>
                  <a:gd fmla="*/ 14 w 27" name="T4"/>
                  <a:gd fmla="*/ 2 h 81" name="T5"/>
                  <a:gd fmla="*/ 18 w 27" name="T6"/>
                  <a:gd fmla="*/ 11 h 81" name="T7"/>
                  <a:gd fmla="*/ 19 w 27" name="T8"/>
                  <a:gd fmla="*/ 23 h 81" name="T9"/>
                  <a:gd fmla="*/ 18 w 27" name="T10"/>
                  <a:gd fmla="*/ 36 h 81" name="T11"/>
                  <a:gd fmla="*/ 23 w 27" name="T12"/>
                  <a:gd fmla="*/ 44 h 81" name="T13"/>
                  <a:gd fmla="*/ 27 w 27" name="T14"/>
                  <a:gd fmla="*/ 52 h 81" name="T15"/>
                  <a:gd fmla="*/ 27 w 27" name="T16"/>
                  <a:gd fmla="*/ 64 h 81" name="T17"/>
                  <a:gd fmla="*/ 23 w 27" name="T18"/>
                  <a:gd fmla="*/ 72 h 81" name="T19"/>
                  <a:gd fmla="*/ 25 w 27" name="T20"/>
                  <a:gd fmla="*/ 80 h 81" name="T21"/>
                  <a:gd fmla="*/ 22 w 27" name="T22"/>
                  <a:gd fmla="*/ 81 h 81" name="T23"/>
                  <a:gd fmla="*/ 16 w 27" name="T24"/>
                  <a:gd fmla="*/ 77 h 81" name="T25"/>
                  <a:gd fmla="*/ 15 w 27" name="T26"/>
                  <a:gd fmla="*/ 70 h 81" name="T27"/>
                  <a:gd fmla="*/ 15 w 27" name="T28"/>
                  <a:gd fmla="*/ 62 h 81" name="T29"/>
                  <a:gd fmla="*/ 15 w 27" name="T30"/>
                  <a:gd fmla="*/ 53 h 81" name="T31"/>
                  <a:gd fmla="*/ 10 w 27" name="T32"/>
                  <a:gd fmla="*/ 52 h 81" name="T33"/>
                  <a:gd fmla="*/ 7 w 27" name="T34"/>
                  <a:gd fmla="*/ 48 h 81" name="T35"/>
                  <a:gd fmla="*/ 2 w 27" name="T36"/>
                  <a:gd fmla="*/ 48 h 81" name="T37"/>
                  <a:gd fmla="*/ 4 w 27" name="T38"/>
                  <a:gd fmla="*/ 30 h 81" name="T39"/>
                  <a:gd fmla="*/ 7 w 27" name="T40"/>
                  <a:gd fmla="*/ 27 h 81" name="T41"/>
                  <a:gd fmla="*/ 6 w 27" name="T42"/>
                  <a:gd fmla="*/ 9 h 81" name="T43"/>
                  <a:gd fmla="*/ 0 w 27" name="T44"/>
                  <a:gd fmla="*/ 0 h 81"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w 27" name="T69"/>
                  <a:gd fmla="*/ 0 h 81" name="T70"/>
                  <a:gd fmla="*/ 27 w 27" name="T71"/>
                  <a:gd fmla="*/ 81 h 81" name="T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b="T72" l="T69" r="T71" t="T70"/>
                <a:pathLst>
                  <a:path h="81" w="27">
                    <a:moveTo>
                      <a:pt x="0" y="0"/>
                    </a:moveTo>
                    <a:lnTo>
                      <a:pt x="7" y="0"/>
                    </a:lnTo>
                    <a:lnTo>
                      <a:pt x="14" y="2"/>
                    </a:lnTo>
                    <a:lnTo>
                      <a:pt x="18" y="11"/>
                    </a:lnTo>
                    <a:lnTo>
                      <a:pt x="19" y="23"/>
                    </a:lnTo>
                    <a:lnTo>
                      <a:pt x="18" y="36"/>
                    </a:lnTo>
                    <a:lnTo>
                      <a:pt x="23" y="44"/>
                    </a:lnTo>
                    <a:lnTo>
                      <a:pt x="27" y="52"/>
                    </a:lnTo>
                    <a:lnTo>
                      <a:pt x="27" y="64"/>
                    </a:lnTo>
                    <a:lnTo>
                      <a:pt x="23" y="72"/>
                    </a:lnTo>
                    <a:lnTo>
                      <a:pt x="25" y="80"/>
                    </a:lnTo>
                    <a:lnTo>
                      <a:pt x="22" y="81"/>
                    </a:lnTo>
                    <a:lnTo>
                      <a:pt x="16" y="77"/>
                    </a:lnTo>
                    <a:lnTo>
                      <a:pt x="15" y="70"/>
                    </a:lnTo>
                    <a:lnTo>
                      <a:pt x="15" y="62"/>
                    </a:lnTo>
                    <a:lnTo>
                      <a:pt x="15" y="53"/>
                    </a:lnTo>
                    <a:lnTo>
                      <a:pt x="10" y="52"/>
                    </a:lnTo>
                    <a:lnTo>
                      <a:pt x="7" y="48"/>
                    </a:lnTo>
                    <a:lnTo>
                      <a:pt x="2" y="48"/>
                    </a:lnTo>
                    <a:lnTo>
                      <a:pt x="4" y="30"/>
                    </a:lnTo>
                    <a:lnTo>
                      <a:pt x="7" y="27"/>
                    </a:lnTo>
                    <a:lnTo>
                      <a:pt x="6" y="9"/>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3" name="Freeform 4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77" y="2450"/>
                <a:ext cx="15" cy="17"/>
              </a:xfrm>
              <a:custGeom>
                <a:avLst/>
                <a:gdLst>
                  <a:gd fmla="*/ 0 w 15" name="T0"/>
                  <a:gd fmla="*/ 5 h 17" name="T1"/>
                  <a:gd fmla="*/ 5 w 15" name="T2"/>
                  <a:gd fmla="*/ 3 h 17" name="T3"/>
                  <a:gd fmla="*/ 8 w 15" name="T4"/>
                  <a:gd fmla="*/ 0 h 17" name="T5"/>
                  <a:gd fmla="*/ 12 w 15" name="T6"/>
                  <a:gd fmla="*/ 1 h 17" name="T7"/>
                  <a:gd fmla="*/ 15 w 15" name="T8"/>
                  <a:gd fmla="*/ 6 h 17" name="T9"/>
                  <a:gd fmla="*/ 14 w 15" name="T10"/>
                  <a:gd fmla="*/ 9 h 17" name="T11"/>
                  <a:gd fmla="*/ 11 w 15" name="T12"/>
                  <a:gd fmla="*/ 11 h 17" name="T13"/>
                  <a:gd fmla="*/ 10 w 15" name="T14"/>
                  <a:gd fmla="*/ 16 h 17" name="T15"/>
                  <a:gd fmla="*/ 7 w 15" name="T16"/>
                  <a:gd fmla="*/ 16 h 17" name="T17"/>
                  <a:gd fmla="*/ 5 w 15" name="T18"/>
                  <a:gd fmla="*/ 17 h 17" name="T19"/>
                  <a:gd fmla="*/ 3 w 15" name="T20"/>
                  <a:gd fmla="*/ 17 h 17" name="T21"/>
                  <a:gd fmla="*/ 3 w 15" name="T22"/>
                  <a:gd fmla="*/ 15 h 17" name="T23"/>
                  <a:gd fmla="*/ 0 w 15" name="T24"/>
                  <a:gd fmla="*/ 15 h 17" name="T25"/>
                  <a:gd fmla="*/ 0 w 15" name="T26"/>
                  <a:gd fmla="*/ 5 h 17"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15" name="T42"/>
                  <a:gd fmla="*/ 0 h 17" name="T43"/>
                  <a:gd fmla="*/ 15 w 15" name="T44"/>
                  <a:gd fmla="*/ 17 h 17"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7" w="15">
                    <a:moveTo>
                      <a:pt x="0" y="5"/>
                    </a:moveTo>
                    <a:lnTo>
                      <a:pt x="5" y="3"/>
                    </a:lnTo>
                    <a:lnTo>
                      <a:pt x="8" y="0"/>
                    </a:lnTo>
                    <a:lnTo>
                      <a:pt x="12" y="1"/>
                    </a:lnTo>
                    <a:lnTo>
                      <a:pt x="15" y="6"/>
                    </a:lnTo>
                    <a:lnTo>
                      <a:pt x="14" y="9"/>
                    </a:lnTo>
                    <a:lnTo>
                      <a:pt x="11" y="11"/>
                    </a:lnTo>
                    <a:lnTo>
                      <a:pt x="10" y="16"/>
                    </a:lnTo>
                    <a:lnTo>
                      <a:pt x="7" y="16"/>
                    </a:lnTo>
                    <a:lnTo>
                      <a:pt x="5" y="17"/>
                    </a:lnTo>
                    <a:lnTo>
                      <a:pt x="3" y="17"/>
                    </a:lnTo>
                    <a:lnTo>
                      <a:pt x="3" y="15"/>
                    </a:lnTo>
                    <a:lnTo>
                      <a:pt x="0" y="15"/>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4" name="Freeform 4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88" y="2708"/>
                <a:ext cx="13" cy="23"/>
              </a:xfrm>
              <a:custGeom>
                <a:avLst/>
                <a:gdLst>
                  <a:gd fmla="*/ 13 w 13" name="T0"/>
                  <a:gd fmla="*/ 15 h 23" name="T1"/>
                  <a:gd fmla="*/ 10 w 13" name="T2"/>
                  <a:gd fmla="*/ 23 h 23" name="T3"/>
                  <a:gd fmla="*/ 3 w 13" name="T4"/>
                  <a:gd fmla="*/ 23 h 23" name="T5"/>
                  <a:gd fmla="*/ 0 w 13" name="T6"/>
                  <a:gd fmla="*/ 18 h 23" name="T7"/>
                  <a:gd fmla="*/ 2 w 13" name="T8"/>
                  <a:gd fmla="*/ 1 h 23" name="T9"/>
                  <a:gd fmla="*/ 6 w 13" name="T10"/>
                  <a:gd fmla="*/ 0 h 23" name="T11"/>
                  <a:gd fmla="*/ 11 w 13" name="T12"/>
                  <a:gd fmla="*/ 1 h 23" name="T13"/>
                  <a:gd fmla="*/ 13 w 13" name="T14"/>
                  <a:gd fmla="*/ 15 h 23" name="T15"/>
                  <a:gd fmla="*/ 0 60000 65536" name="T16"/>
                  <a:gd fmla="*/ 0 60000 65536" name="T17"/>
                  <a:gd fmla="*/ 0 60000 65536" name="T18"/>
                  <a:gd fmla="*/ 0 60000 65536" name="T19"/>
                  <a:gd fmla="*/ 0 60000 65536" name="T20"/>
                  <a:gd fmla="*/ 0 60000 65536" name="T21"/>
                  <a:gd fmla="*/ 0 60000 65536" name="T22"/>
                  <a:gd fmla="*/ 0 60000 65536" name="T23"/>
                  <a:gd fmla="*/ 0 w 13" name="T24"/>
                  <a:gd fmla="*/ 0 h 23" name="T25"/>
                  <a:gd fmla="*/ 13 w 13" name="T26"/>
                  <a:gd fmla="*/ 23 h 23"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23" w="13">
                    <a:moveTo>
                      <a:pt x="13" y="15"/>
                    </a:moveTo>
                    <a:lnTo>
                      <a:pt x="10" y="23"/>
                    </a:lnTo>
                    <a:lnTo>
                      <a:pt x="3" y="23"/>
                    </a:lnTo>
                    <a:lnTo>
                      <a:pt x="0" y="18"/>
                    </a:lnTo>
                    <a:lnTo>
                      <a:pt x="2" y="1"/>
                    </a:lnTo>
                    <a:lnTo>
                      <a:pt x="6" y="0"/>
                    </a:lnTo>
                    <a:lnTo>
                      <a:pt x="11" y="1"/>
                    </a:lnTo>
                    <a:lnTo>
                      <a:pt x="13" y="1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5" name="Freeform 4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84" y="2547"/>
                <a:ext cx="97" cy="176"/>
              </a:xfrm>
              <a:custGeom>
                <a:avLst/>
                <a:gdLst>
                  <a:gd fmla="*/ 24 w 97" name="T0"/>
                  <a:gd fmla="*/ 176 h 176" name="T1"/>
                  <a:gd fmla="*/ 17 w 97" name="T2"/>
                  <a:gd fmla="*/ 176 h 176" name="T3"/>
                  <a:gd fmla="*/ 15 w 97" name="T4"/>
                  <a:gd fmla="*/ 162 h 176" name="T5"/>
                  <a:gd fmla="*/ 16 w 97" name="T6"/>
                  <a:gd fmla="*/ 151 h 176" name="T7"/>
                  <a:gd fmla="*/ 12 w 97" name="T8"/>
                  <a:gd fmla="*/ 125 h 176" name="T9"/>
                  <a:gd fmla="*/ 17 w 97" name="T10"/>
                  <a:gd fmla="*/ 121 h 176" name="T11"/>
                  <a:gd fmla="*/ 18 w 97" name="T12"/>
                  <a:gd fmla="*/ 109 h 176" name="T13"/>
                  <a:gd fmla="*/ 27 w 97" name="T14"/>
                  <a:gd fmla="*/ 103 h 176" name="T15"/>
                  <a:gd fmla="*/ 28 w 97" name="T16"/>
                  <a:gd fmla="*/ 100 h 176" name="T17"/>
                  <a:gd fmla="*/ 24 w 97" name="T18"/>
                  <a:gd fmla="*/ 93 h 176" name="T19"/>
                  <a:gd fmla="*/ 24 w 97" name="T20"/>
                  <a:gd fmla="*/ 87 h 176" name="T21"/>
                  <a:gd fmla="*/ 26 w 97" name="T22"/>
                  <a:gd fmla="*/ 84 h 176" name="T23"/>
                  <a:gd fmla="*/ 25 w 97" name="T24"/>
                  <a:gd fmla="*/ 69 h 176" name="T25"/>
                  <a:gd fmla="*/ 21 w 97" name="T26"/>
                  <a:gd fmla="*/ 64 h 176" name="T27"/>
                  <a:gd fmla="*/ 0 w 97" name="T28"/>
                  <a:gd fmla="*/ 56 h 176" name="T29"/>
                  <a:gd fmla="*/ 2 w 97" name="T30"/>
                  <a:gd fmla="*/ 47 h 176" name="T31"/>
                  <a:gd fmla="*/ 6 w 97" name="T32"/>
                  <a:gd fmla="*/ 46 h 176" name="T33"/>
                  <a:gd fmla="*/ 13 w 97" name="T34"/>
                  <a:gd fmla="*/ 41 h 176" name="T35"/>
                  <a:gd fmla="*/ 19 w 97" name="T36"/>
                  <a:gd fmla="*/ 42 h 176" name="T37"/>
                  <a:gd fmla="*/ 26 w 97" name="T38"/>
                  <a:gd fmla="*/ 38 h 176" name="T39"/>
                  <a:gd fmla="*/ 31 w 97" name="T40"/>
                  <a:gd fmla="*/ 38 h 176" name="T41"/>
                  <a:gd fmla="*/ 34 w 97" name="T42"/>
                  <a:gd fmla="*/ 42 h 176" name="T43"/>
                  <a:gd fmla="*/ 39 w 97" name="T44"/>
                  <a:gd fmla="*/ 43 h 176" name="T45"/>
                  <a:gd fmla="*/ 39 w 97" name="T46"/>
                  <a:gd fmla="*/ 52 h 176" name="T47"/>
                  <a:gd fmla="*/ 39 w 97" name="T48"/>
                  <a:gd fmla="*/ 60 h 176" name="T49"/>
                  <a:gd fmla="*/ 40 w 97" name="T50"/>
                  <a:gd fmla="*/ 67 h 176" name="T51"/>
                  <a:gd fmla="*/ 46 w 97" name="T52"/>
                  <a:gd fmla="*/ 71 h 176" name="T53"/>
                  <a:gd fmla="*/ 49 w 97" name="T54"/>
                  <a:gd fmla="*/ 70 h 176" name="T55"/>
                  <a:gd fmla="*/ 47 w 97" name="T56"/>
                  <a:gd fmla="*/ 62 h 176" name="T57"/>
                  <a:gd fmla="*/ 51 w 97" name="T58"/>
                  <a:gd fmla="*/ 54 h 176" name="T59"/>
                  <a:gd fmla="*/ 51 w 97" name="T60"/>
                  <a:gd fmla="*/ 42 h 176" name="T61"/>
                  <a:gd fmla="*/ 47 w 97" name="T62"/>
                  <a:gd fmla="*/ 34 h 176" name="T63"/>
                  <a:gd fmla="*/ 42 w 97" name="T64"/>
                  <a:gd fmla="*/ 26 h 176" name="T65"/>
                  <a:gd fmla="*/ 43 w 97" name="T66"/>
                  <a:gd fmla="*/ 13 h 176" name="T67"/>
                  <a:gd fmla="*/ 56 w 97" name="T68"/>
                  <a:gd fmla="*/ 14 h 176" name="T69"/>
                  <a:gd fmla="*/ 62 w 97" name="T70"/>
                  <a:gd fmla="*/ 16 h 176" name="T71"/>
                  <a:gd fmla="*/ 68 w 97" name="T72"/>
                  <a:gd fmla="*/ 15 h 176" name="T73"/>
                  <a:gd fmla="*/ 76 w 97" name="T74"/>
                  <a:gd fmla="*/ 13 h 176" name="T75"/>
                  <a:gd fmla="*/ 81 w 97" name="T76"/>
                  <a:gd fmla="*/ 9 h 176" name="T77"/>
                  <a:gd fmla="*/ 87 w 97" name="T78"/>
                  <a:gd fmla="*/ 6 h 176" name="T79"/>
                  <a:gd fmla="*/ 89 w 97" name="T80"/>
                  <a:gd fmla="*/ 2 h 176" name="T81"/>
                  <a:gd fmla="*/ 94 w 97" name="T82"/>
                  <a:gd fmla="*/ 0 h 176" name="T83"/>
                  <a:gd fmla="*/ 95 w 97" name="T84"/>
                  <a:gd fmla="*/ 18 h 176" name="T85"/>
                  <a:gd fmla="*/ 97 w 97" name="T86"/>
                  <a:gd fmla="*/ 28 h 176" name="T87"/>
                  <a:gd fmla="*/ 96 w 97" name="T88"/>
                  <a:gd fmla="*/ 49 h 176" name="T89"/>
                  <a:gd fmla="*/ 84 w 97" name="T90"/>
                  <a:gd fmla="*/ 68 h 176" name="T91"/>
                  <a:gd fmla="*/ 68 w 97" name="T92"/>
                  <a:gd fmla="*/ 74 h 176" name="T93"/>
                  <a:gd fmla="*/ 60 w 97" name="T94"/>
                  <a:gd fmla="*/ 82 h 176" name="T95"/>
                  <a:gd fmla="*/ 55 w 97" name="T96"/>
                  <a:gd fmla="*/ 88 h 176" name="T97"/>
                  <a:gd fmla="*/ 51 w 97" name="T98"/>
                  <a:gd fmla="*/ 90 h 176" name="T99"/>
                  <a:gd fmla="*/ 42 w 97" name="T100"/>
                  <a:gd fmla="*/ 97 h 176" name="T101"/>
                  <a:gd fmla="*/ 42 w 97" name="T102"/>
                  <a:gd fmla="*/ 103 h 176" name="T103"/>
                  <a:gd fmla="*/ 47 w 97" name="T104"/>
                  <a:gd fmla="*/ 120 h 176" name="T105"/>
                  <a:gd fmla="*/ 49 w 97" name="T106"/>
                  <a:gd fmla="*/ 140 h 176" name="T107"/>
                  <a:gd fmla="*/ 45 w 97" name="T108"/>
                  <a:gd fmla="*/ 154 h 176" name="T109"/>
                  <a:gd fmla="*/ 28 w 97" name="T110"/>
                  <a:gd fmla="*/ 160 h 176" name="T111"/>
                  <a:gd fmla="*/ 23 w 97" name="T112"/>
                  <a:gd fmla="*/ 167 h 176" name="T113"/>
                  <a:gd fmla="*/ 25 w 97" name="T114"/>
                  <a:gd fmla="*/ 170 h 176" name="T115"/>
                  <a:gd fmla="*/ 24 w 97" name="T116"/>
                  <a:gd fmla="*/ 176 h 17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w 97" name="T177"/>
                  <a:gd fmla="*/ 0 h 176" name="T178"/>
                  <a:gd fmla="*/ 97 w 97" name="T179"/>
                  <a:gd fmla="*/ 176 h 176" name="T1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b="T180" l="T177" r="T179" t="T178"/>
                <a:pathLst>
                  <a:path h="176" w="97">
                    <a:moveTo>
                      <a:pt x="24" y="176"/>
                    </a:moveTo>
                    <a:lnTo>
                      <a:pt x="17" y="176"/>
                    </a:lnTo>
                    <a:lnTo>
                      <a:pt x="15" y="162"/>
                    </a:lnTo>
                    <a:lnTo>
                      <a:pt x="16" y="151"/>
                    </a:lnTo>
                    <a:lnTo>
                      <a:pt x="12" y="125"/>
                    </a:lnTo>
                    <a:lnTo>
                      <a:pt x="17" y="121"/>
                    </a:lnTo>
                    <a:lnTo>
                      <a:pt x="18" y="109"/>
                    </a:lnTo>
                    <a:lnTo>
                      <a:pt x="27" y="103"/>
                    </a:lnTo>
                    <a:lnTo>
                      <a:pt x="28" y="100"/>
                    </a:lnTo>
                    <a:lnTo>
                      <a:pt x="24" y="93"/>
                    </a:lnTo>
                    <a:lnTo>
                      <a:pt x="24" y="87"/>
                    </a:lnTo>
                    <a:lnTo>
                      <a:pt x="26" y="84"/>
                    </a:lnTo>
                    <a:lnTo>
                      <a:pt x="25" y="69"/>
                    </a:lnTo>
                    <a:lnTo>
                      <a:pt x="21" y="64"/>
                    </a:lnTo>
                    <a:lnTo>
                      <a:pt x="0" y="56"/>
                    </a:lnTo>
                    <a:lnTo>
                      <a:pt x="2" y="47"/>
                    </a:lnTo>
                    <a:lnTo>
                      <a:pt x="6" y="46"/>
                    </a:lnTo>
                    <a:lnTo>
                      <a:pt x="13" y="41"/>
                    </a:lnTo>
                    <a:lnTo>
                      <a:pt x="19" y="42"/>
                    </a:lnTo>
                    <a:lnTo>
                      <a:pt x="26" y="38"/>
                    </a:lnTo>
                    <a:lnTo>
                      <a:pt x="31" y="38"/>
                    </a:lnTo>
                    <a:lnTo>
                      <a:pt x="34" y="42"/>
                    </a:lnTo>
                    <a:lnTo>
                      <a:pt x="39" y="43"/>
                    </a:lnTo>
                    <a:lnTo>
                      <a:pt x="39" y="52"/>
                    </a:lnTo>
                    <a:lnTo>
                      <a:pt x="39" y="60"/>
                    </a:lnTo>
                    <a:lnTo>
                      <a:pt x="40" y="67"/>
                    </a:lnTo>
                    <a:lnTo>
                      <a:pt x="46" y="71"/>
                    </a:lnTo>
                    <a:lnTo>
                      <a:pt x="49" y="70"/>
                    </a:lnTo>
                    <a:lnTo>
                      <a:pt x="47" y="62"/>
                    </a:lnTo>
                    <a:lnTo>
                      <a:pt x="51" y="54"/>
                    </a:lnTo>
                    <a:lnTo>
                      <a:pt x="51" y="42"/>
                    </a:lnTo>
                    <a:lnTo>
                      <a:pt x="47" y="34"/>
                    </a:lnTo>
                    <a:lnTo>
                      <a:pt x="42" y="26"/>
                    </a:lnTo>
                    <a:lnTo>
                      <a:pt x="43" y="13"/>
                    </a:lnTo>
                    <a:lnTo>
                      <a:pt x="56" y="14"/>
                    </a:lnTo>
                    <a:lnTo>
                      <a:pt x="62" y="16"/>
                    </a:lnTo>
                    <a:lnTo>
                      <a:pt x="68" y="15"/>
                    </a:lnTo>
                    <a:lnTo>
                      <a:pt x="76" y="13"/>
                    </a:lnTo>
                    <a:lnTo>
                      <a:pt x="81" y="9"/>
                    </a:lnTo>
                    <a:lnTo>
                      <a:pt x="87" y="6"/>
                    </a:lnTo>
                    <a:lnTo>
                      <a:pt x="89" y="2"/>
                    </a:lnTo>
                    <a:lnTo>
                      <a:pt x="94" y="0"/>
                    </a:lnTo>
                    <a:lnTo>
                      <a:pt x="95" y="18"/>
                    </a:lnTo>
                    <a:lnTo>
                      <a:pt x="97" y="28"/>
                    </a:lnTo>
                    <a:lnTo>
                      <a:pt x="96" y="49"/>
                    </a:lnTo>
                    <a:lnTo>
                      <a:pt x="84" y="68"/>
                    </a:lnTo>
                    <a:lnTo>
                      <a:pt x="68" y="74"/>
                    </a:lnTo>
                    <a:lnTo>
                      <a:pt x="60" y="82"/>
                    </a:lnTo>
                    <a:lnTo>
                      <a:pt x="55" y="88"/>
                    </a:lnTo>
                    <a:lnTo>
                      <a:pt x="51" y="90"/>
                    </a:lnTo>
                    <a:lnTo>
                      <a:pt x="42" y="97"/>
                    </a:lnTo>
                    <a:lnTo>
                      <a:pt x="42" y="103"/>
                    </a:lnTo>
                    <a:lnTo>
                      <a:pt x="47" y="120"/>
                    </a:lnTo>
                    <a:lnTo>
                      <a:pt x="49" y="140"/>
                    </a:lnTo>
                    <a:lnTo>
                      <a:pt x="45" y="154"/>
                    </a:lnTo>
                    <a:lnTo>
                      <a:pt x="28" y="160"/>
                    </a:lnTo>
                    <a:lnTo>
                      <a:pt x="23" y="167"/>
                    </a:lnTo>
                    <a:lnTo>
                      <a:pt x="25" y="170"/>
                    </a:lnTo>
                    <a:lnTo>
                      <a:pt x="24" y="17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6" name="Freeform 4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80" y="2449"/>
                <a:ext cx="98" cy="114"/>
              </a:xfrm>
              <a:custGeom>
                <a:avLst/>
                <a:gdLst>
                  <a:gd fmla="*/ 89 w 98" name="T0"/>
                  <a:gd fmla="*/ 39 h 114" name="T1"/>
                  <a:gd fmla="*/ 83 w 98" name="T2"/>
                  <a:gd fmla="*/ 51 h 114" name="T3"/>
                  <a:gd fmla="*/ 83 w 98" name="T4"/>
                  <a:gd fmla="*/ 56 h 114" name="T5"/>
                  <a:gd fmla="*/ 89 w 98" name="T6"/>
                  <a:gd fmla="*/ 62 h 114" name="T7"/>
                  <a:gd fmla="*/ 87 w 98" name="T8"/>
                  <a:gd fmla="*/ 73 h 114" name="T9"/>
                  <a:gd fmla="*/ 88 w 98" name="T10"/>
                  <a:gd fmla="*/ 86 h 114" name="T11"/>
                  <a:gd fmla="*/ 98 w 98" name="T12"/>
                  <a:gd fmla="*/ 98 h 114" name="T13"/>
                  <a:gd fmla="*/ 93 w 98" name="T14"/>
                  <a:gd fmla="*/ 100 h 114" name="T15"/>
                  <a:gd fmla="*/ 91 w 98" name="T16"/>
                  <a:gd fmla="*/ 104 h 114" name="T17"/>
                  <a:gd fmla="*/ 85 w 98" name="T18"/>
                  <a:gd fmla="*/ 107 h 114" name="T19"/>
                  <a:gd fmla="*/ 80 w 98" name="T20"/>
                  <a:gd fmla="*/ 111 h 114" name="T21"/>
                  <a:gd fmla="*/ 72 w 98" name="T22"/>
                  <a:gd fmla="*/ 113 h 114" name="T23"/>
                  <a:gd fmla="*/ 66 w 98" name="T24"/>
                  <a:gd fmla="*/ 114 h 114" name="T25"/>
                  <a:gd fmla="*/ 60 w 98" name="T26"/>
                  <a:gd fmla="*/ 112 h 114" name="T27"/>
                  <a:gd fmla="*/ 47 w 98" name="T28"/>
                  <a:gd fmla="*/ 111 h 114" name="T29"/>
                  <a:gd fmla="*/ 46 w 98" name="T30"/>
                  <a:gd fmla="*/ 99 h 114" name="T31"/>
                  <a:gd fmla="*/ 42 w 98" name="T32"/>
                  <a:gd fmla="*/ 90 h 114" name="T33"/>
                  <a:gd fmla="*/ 35 w 98" name="T34"/>
                  <a:gd fmla="*/ 88 h 114" name="T35"/>
                  <a:gd fmla="*/ 28 w 98" name="T36"/>
                  <a:gd fmla="*/ 88 h 114" name="T37"/>
                  <a:gd fmla="*/ 19 w 98" name="T38"/>
                  <a:gd fmla="*/ 83 h 114" name="T39"/>
                  <a:gd fmla="*/ 11 w 98" name="T40"/>
                  <a:gd fmla="*/ 76 h 114" name="T41"/>
                  <a:gd fmla="*/ 9 w 98" name="T42"/>
                  <a:gd fmla="*/ 68 h 114" name="T43"/>
                  <a:gd fmla="*/ 1 w 98" name="T44"/>
                  <a:gd fmla="*/ 56 h 114" name="T45"/>
                  <a:gd fmla="*/ 0 w 98" name="T46"/>
                  <a:gd fmla="*/ 44 h 114" name="T47"/>
                  <a:gd fmla="*/ 0 w 98" name="T48"/>
                  <a:gd fmla="*/ 42 h 114" name="T49"/>
                  <a:gd fmla="*/ 1 w 98" name="T50"/>
                  <a:gd fmla="*/ 37 h 114" name="T51"/>
                  <a:gd fmla="*/ 5 w 98" name="T52"/>
                  <a:gd fmla="*/ 34 h 114" name="T53"/>
                  <a:gd fmla="*/ 6 w 98" name="T54"/>
                  <a:gd fmla="*/ 30 h 114" name="T55"/>
                  <a:gd fmla="*/ 10 w 98" name="T56"/>
                  <a:gd fmla="*/ 28 h 114" name="T57"/>
                  <a:gd fmla="*/ 11 w 98" name="T58"/>
                  <a:gd fmla="*/ 20 h 114" name="T59"/>
                  <a:gd fmla="*/ 7 w 98" name="T60"/>
                  <a:gd fmla="*/ 17 h 114" name="T61"/>
                  <a:gd fmla="*/ 8 w 98" name="T62"/>
                  <a:gd fmla="*/ 12 h 114" name="T63"/>
                  <a:gd fmla="*/ 11 w 98" name="T64"/>
                  <a:gd fmla="*/ 10 h 114" name="T65"/>
                  <a:gd fmla="*/ 12 w 98" name="T66"/>
                  <a:gd fmla="*/ 7 h 114" name="T67"/>
                  <a:gd fmla="*/ 9 w 98" name="T68"/>
                  <a:gd fmla="*/ 2 h 114" name="T69"/>
                  <a:gd fmla="*/ 13 w 98" name="T70"/>
                  <a:gd fmla="*/ 0 h 114" name="T71"/>
                  <a:gd fmla="*/ 39 w 98" name="T72"/>
                  <a:gd fmla="*/ 1 h 114" name="T73"/>
                  <a:gd fmla="*/ 53 w 98" name="T74"/>
                  <a:gd fmla="*/ 11 h 114" name="T75"/>
                  <a:gd fmla="*/ 72 w 98" name="T76"/>
                  <a:gd fmla="*/ 19 h 114" name="T77"/>
                  <a:gd fmla="*/ 73 w 98" name="T78"/>
                  <a:gd fmla="*/ 24 h 114" name="T79"/>
                  <a:gd fmla="*/ 72 w 98" name="T80"/>
                  <a:gd fmla="*/ 30 h 114" name="T81"/>
                  <a:gd fmla="*/ 89 w 98" name="T82"/>
                  <a:gd fmla="*/ 39 h 114"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w 98" name="T126"/>
                  <a:gd fmla="*/ 0 h 114" name="T127"/>
                  <a:gd fmla="*/ 98 w 98" name="T128"/>
                  <a:gd fmla="*/ 114 h 114" name="T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b="T129" l="T126" r="T128" t="T127"/>
                <a:pathLst>
                  <a:path h="114" w="98">
                    <a:moveTo>
                      <a:pt x="89" y="39"/>
                    </a:moveTo>
                    <a:lnTo>
                      <a:pt x="83" y="51"/>
                    </a:lnTo>
                    <a:lnTo>
                      <a:pt x="83" y="56"/>
                    </a:lnTo>
                    <a:lnTo>
                      <a:pt x="89" y="62"/>
                    </a:lnTo>
                    <a:lnTo>
                      <a:pt x="87" y="73"/>
                    </a:lnTo>
                    <a:lnTo>
                      <a:pt x="88" y="86"/>
                    </a:lnTo>
                    <a:lnTo>
                      <a:pt x="98" y="98"/>
                    </a:lnTo>
                    <a:lnTo>
                      <a:pt x="93" y="100"/>
                    </a:lnTo>
                    <a:lnTo>
                      <a:pt x="91" y="104"/>
                    </a:lnTo>
                    <a:lnTo>
                      <a:pt x="85" y="107"/>
                    </a:lnTo>
                    <a:lnTo>
                      <a:pt x="80" y="111"/>
                    </a:lnTo>
                    <a:lnTo>
                      <a:pt x="72" y="113"/>
                    </a:lnTo>
                    <a:lnTo>
                      <a:pt x="66" y="114"/>
                    </a:lnTo>
                    <a:lnTo>
                      <a:pt x="60" y="112"/>
                    </a:lnTo>
                    <a:lnTo>
                      <a:pt x="47" y="111"/>
                    </a:lnTo>
                    <a:lnTo>
                      <a:pt x="46" y="99"/>
                    </a:lnTo>
                    <a:lnTo>
                      <a:pt x="42" y="90"/>
                    </a:lnTo>
                    <a:lnTo>
                      <a:pt x="35" y="88"/>
                    </a:lnTo>
                    <a:lnTo>
                      <a:pt x="28" y="88"/>
                    </a:lnTo>
                    <a:lnTo>
                      <a:pt x="19" y="83"/>
                    </a:lnTo>
                    <a:lnTo>
                      <a:pt x="11" y="76"/>
                    </a:lnTo>
                    <a:lnTo>
                      <a:pt x="9" y="68"/>
                    </a:lnTo>
                    <a:lnTo>
                      <a:pt x="1" y="56"/>
                    </a:lnTo>
                    <a:lnTo>
                      <a:pt x="0" y="44"/>
                    </a:lnTo>
                    <a:lnTo>
                      <a:pt x="0" y="42"/>
                    </a:lnTo>
                    <a:lnTo>
                      <a:pt x="1" y="37"/>
                    </a:lnTo>
                    <a:lnTo>
                      <a:pt x="5" y="34"/>
                    </a:lnTo>
                    <a:lnTo>
                      <a:pt x="6" y="30"/>
                    </a:lnTo>
                    <a:lnTo>
                      <a:pt x="10" y="28"/>
                    </a:lnTo>
                    <a:lnTo>
                      <a:pt x="11" y="20"/>
                    </a:lnTo>
                    <a:lnTo>
                      <a:pt x="7" y="17"/>
                    </a:lnTo>
                    <a:lnTo>
                      <a:pt x="8" y="12"/>
                    </a:lnTo>
                    <a:lnTo>
                      <a:pt x="11" y="10"/>
                    </a:lnTo>
                    <a:lnTo>
                      <a:pt x="12" y="7"/>
                    </a:lnTo>
                    <a:lnTo>
                      <a:pt x="9" y="2"/>
                    </a:lnTo>
                    <a:lnTo>
                      <a:pt x="13" y="0"/>
                    </a:lnTo>
                    <a:lnTo>
                      <a:pt x="39" y="1"/>
                    </a:lnTo>
                    <a:lnTo>
                      <a:pt x="53" y="11"/>
                    </a:lnTo>
                    <a:lnTo>
                      <a:pt x="72" y="19"/>
                    </a:lnTo>
                    <a:lnTo>
                      <a:pt x="73" y="24"/>
                    </a:lnTo>
                    <a:lnTo>
                      <a:pt x="72" y="30"/>
                    </a:lnTo>
                    <a:lnTo>
                      <a:pt x="89" y="3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7" name="Freeform 4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77" y="2397"/>
                <a:ext cx="52" cy="58"/>
              </a:xfrm>
              <a:custGeom>
                <a:avLst/>
                <a:gdLst>
                  <a:gd fmla="*/ 42 w 52" name="T0"/>
                  <a:gd fmla="*/ 53 h 58" name="T1"/>
                  <a:gd fmla="*/ 16 w 52" name="T2"/>
                  <a:gd fmla="*/ 52 h 58" name="T3"/>
                  <a:gd fmla="*/ 12 w 52" name="T4"/>
                  <a:gd fmla="*/ 54 h 58" name="T5"/>
                  <a:gd fmla="*/ 8 w 52" name="T6"/>
                  <a:gd fmla="*/ 53 h 58" name="T7"/>
                  <a:gd fmla="*/ 5 w 52" name="T8"/>
                  <a:gd fmla="*/ 56 h 58" name="T9"/>
                  <a:gd fmla="*/ 0 w 52" name="T10"/>
                  <a:gd fmla="*/ 58 h 58" name="T11"/>
                  <a:gd fmla="*/ 3 w 52" name="T12"/>
                  <a:gd fmla="*/ 45 h 58" name="T13"/>
                  <a:gd fmla="*/ 13 w 52" name="T14"/>
                  <a:gd fmla="*/ 28 h 58" name="T15"/>
                  <a:gd fmla="*/ 15 w 52" name="T16"/>
                  <a:gd fmla="*/ 19 h 58" name="T17"/>
                  <a:gd fmla="*/ 12 w 52" name="T18"/>
                  <a:gd fmla="*/ 9 h 58" name="T19"/>
                  <a:gd fmla="*/ 16 w 52" name="T20"/>
                  <a:gd fmla="*/ 6 h 58" name="T21"/>
                  <a:gd fmla="*/ 23 w 52" name="T22"/>
                  <a:gd fmla="*/ 9 h 58" name="T23"/>
                  <a:gd fmla="*/ 36 w 52" name="T24"/>
                  <a:gd fmla="*/ 8 h 58" name="T25"/>
                  <a:gd fmla="*/ 42 w 52" name="T26"/>
                  <a:gd fmla="*/ 0 h 58" name="T27"/>
                  <a:gd fmla="*/ 44 w 52" name="T28"/>
                  <a:gd fmla="*/ 7 h 58" name="T29"/>
                  <a:gd fmla="*/ 52 w 52" name="T30"/>
                  <a:gd fmla="*/ 21 h 58" name="T31"/>
                  <a:gd fmla="*/ 52 w 52" name="T32"/>
                  <a:gd fmla="*/ 30 h 58" name="T33"/>
                  <a:gd fmla="*/ 43 w 52" name="T34"/>
                  <a:gd fmla="*/ 37 h 58" name="T35"/>
                  <a:gd fmla="*/ 42 w 52" name="T36"/>
                  <a:gd fmla="*/ 53 h 58"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w 52" name="T57"/>
                  <a:gd fmla="*/ 0 h 58" name="T58"/>
                  <a:gd fmla="*/ 52 w 52" name="T59"/>
                  <a:gd fmla="*/ 58 h 58" name="T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b="T60" l="T57" r="T59" t="T58"/>
                <a:pathLst>
                  <a:path h="58" w="52">
                    <a:moveTo>
                      <a:pt x="42" y="53"/>
                    </a:moveTo>
                    <a:lnTo>
                      <a:pt x="16" y="52"/>
                    </a:lnTo>
                    <a:lnTo>
                      <a:pt x="12" y="54"/>
                    </a:lnTo>
                    <a:lnTo>
                      <a:pt x="8" y="53"/>
                    </a:lnTo>
                    <a:lnTo>
                      <a:pt x="5" y="56"/>
                    </a:lnTo>
                    <a:lnTo>
                      <a:pt x="0" y="58"/>
                    </a:lnTo>
                    <a:lnTo>
                      <a:pt x="3" y="45"/>
                    </a:lnTo>
                    <a:lnTo>
                      <a:pt x="13" y="28"/>
                    </a:lnTo>
                    <a:lnTo>
                      <a:pt x="15" y="19"/>
                    </a:lnTo>
                    <a:lnTo>
                      <a:pt x="12" y="9"/>
                    </a:lnTo>
                    <a:lnTo>
                      <a:pt x="16" y="6"/>
                    </a:lnTo>
                    <a:lnTo>
                      <a:pt x="23" y="9"/>
                    </a:lnTo>
                    <a:lnTo>
                      <a:pt x="36" y="8"/>
                    </a:lnTo>
                    <a:lnTo>
                      <a:pt x="42" y="0"/>
                    </a:lnTo>
                    <a:lnTo>
                      <a:pt x="44" y="7"/>
                    </a:lnTo>
                    <a:lnTo>
                      <a:pt x="52" y="21"/>
                    </a:lnTo>
                    <a:lnTo>
                      <a:pt x="52" y="30"/>
                    </a:lnTo>
                    <a:lnTo>
                      <a:pt x="43" y="37"/>
                    </a:lnTo>
                    <a:lnTo>
                      <a:pt x="42" y="5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8" name="Freeform 4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77" y="2465"/>
                <a:ext cx="14" cy="21"/>
              </a:xfrm>
              <a:custGeom>
                <a:avLst/>
                <a:gdLst>
                  <a:gd fmla="*/ 0 w 14" name="T0"/>
                  <a:gd fmla="*/ 0 h 21" name="T1"/>
                  <a:gd fmla="*/ 3 w 14" name="T2"/>
                  <a:gd fmla="*/ 0 h 21" name="T3"/>
                  <a:gd fmla="*/ 3 w 14" name="T4"/>
                  <a:gd fmla="*/ 2 h 21" name="T5"/>
                  <a:gd fmla="*/ 5 w 14" name="T6"/>
                  <a:gd fmla="*/ 2 h 21" name="T7"/>
                  <a:gd fmla="*/ 7 w 14" name="T8"/>
                  <a:gd fmla="*/ 1 h 21" name="T9"/>
                  <a:gd fmla="*/ 10 w 14" name="T10"/>
                  <a:gd fmla="*/ 1 h 21" name="T11"/>
                  <a:gd fmla="*/ 14 w 14" name="T12"/>
                  <a:gd fmla="*/ 4 h 21" name="T13"/>
                  <a:gd fmla="*/ 13 w 14" name="T14"/>
                  <a:gd fmla="*/ 12 h 21" name="T15"/>
                  <a:gd fmla="*/ 9 w 14" name="T16"/>
                  <a:gd fmla="*/ 14 h 21" name="T17"/>
                  <a:gd fmla="*/ 8 w 14" name="T18"/>
                  <a:gd fmla="*/ 18 h 21" name="T19"/>
                  <a:gd fmla="*/ 4 w 14" name="T20"/>
                  <a:gd fmla="*/ 21 h 21" name="T21"/>
                  <a:gd fmla="*/ 4 w 14" name="T22"/>
                  <a:gd fmla="*/ 13 h 21" name="T23"/>
                  <a:gd fmla="*/ 1 w 14" name="T24"/>
                  <a:gd fmla="*/ 9 h 21" name="T25"/>
                  <a:gd fmla="*/ 0 w 14" name="T26"/>
                  <a:gd fmla="*/ 0 h 2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14" name="T42"/>
                  <a:gd fmla="*/ 0 h 21" name="T43"/>
                  <a:gd fmla="*/ 14 w 14" name="T44"/>
                  <a:gd fmla="*/ 21 h 2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21" w="14">
                    <a:moveTo>
                      <a:pt x="0" y="0"/>
                    </a:moveTo>
                    <a:lnTo>
                      <a:pt x="3" y="0"/>
                    </a:lnTo>
                    <a:lnTo>
                      <a:pt x="3" y="2"/>
                    </a:lnTo>
                    <a:lnTo>
                      <a:pt x="5" y="2"/>
                    </a:lnTo>
                    <a:lnTo>
                      <a:pt x="7" y="1"/>
                    </a:lnTo>
                    <a:lnTo>
                      <a:pt x="10" y="1"/>
                    </a:lnTo>
                    <a:lnTo>
                      <a:pt x="14" y="4"/>
                    </a:lnTo>
                    <a:lnTo>
                      <a:pt x="13" y="12"/>
                    </a:lnTo>
                    <a:lnTo>
                      <a:pt x="9" y="14"/>
                    </a:lnTo>
                    <a:lnTo>
                      <a:pt x="8" y="18"/>
                    </a:lnTo>
                    <a:lnTo>
                      <a:pt x="4" y="21"/>
                    </a:lnTo>
                    <a:lnTo>
                      <a:pt x="4" y="13"/>
                    </a:lnTo>
                    <a:lnTo>
                      <a:pt x="1" y="9"/>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69" name="Freeform 4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56" y="2744"/>
                <a:ext cx="24" cy="24"/>
              </a:xfrm>
              <a:custGeom>
                <a:avLst/>
                <a:gdLst>
                  <a:gd fmla="*/ 23 w 24" name="T0"/>
                  <a:gd fmla="*/ 1 h 24" name="T1"/>
                  <a:gd fmla="*/ 24 w 24" name="T2"/>
                  <a:gd fmla="*/ 10 h 24" name="T3"/>
                  <a:gd fmla="*/ 17 w 24" name="T4"/>
                  <a:gd fmla="*/ 17 h 24" name="T5"/>
                  <a:gd fmla="*/ 15 w 24" name="T6"/>
                  <a:gd fmla="*/ 20 h 24" name="T7"/>
                  <a:gd fmla="*/ 7 w 24" name="T8"/>
                  <a:gd fmla="*/ 24 h 24" name="T9"/>
                  <a:gd fmla="*/ 0 w 24" name="T10"/>
                  <a:gd fmla="*/ 15 h 24" name="T11"/>
                  <a:gd fmla="*/ 0 w 24" name="T12"/>
                  <a:gd fmla="*/ 10 h 24" name="T13"/>
                  <a:gd fmla="*/ 10 w 24" name="T14"/>
                  <a:gd fmla="*/ 0 h 24" name="T15"/>
                  <a:gd fmla="*/ 23 w 24" name="T16"/>
                  <a:gd fmla="*/ 1 h 2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24" name="T27"/>
                  <a:gd fmla="*/ 0 h 24" name="T28"/>
                  <a:gd fmla="*/ 24 w 24" name="T29"/>
                  <a:gd fmla="*/ 24 h 24"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24" w="24">
                    <a:moveTo>
                      <a:pt x="23" y="1"/>
                    </a:moveTo>
                    <a:lnTo>
                      <a:pt x="24" y="10"/>
                    </a:lnTo>
                    <a:lnTo>
                      <a:pt x="17" y="17"/>
                    </a:lnTo>
                    <a:lnTo>
                      <a:pt x="15" y="20"/>
                    </a:lnTo>
                    <a:lnTo>
                      <a:pt x="7" y="24"/>
                    </a:lnTo>
                    <a:lnTo>
                      <a:pt x="0" y="15"/>
                    </a:lnTo>
                    <a:lnTo>
                      <a:pt x="0" y="10"/>
                    </a:lnTo>
                    <a:lnTo>
                      <a:pt x="10" y="0"/>
                    </a:lnTo>
                    <a:lnTo>
                      <a:pt x="23"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0" name="Freeform 4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13" y="2525"/>
                <a:ext cx="102" cy="102"/>
              </a:xfrm>
              <a:custGeom>
                <a:avLst/>
                <a:gdLst>
                  <a:gd fmla="*/ 7 w 102" name="T0"/>
                  <a:gd fmla="*/ 94 h 102" name="T1"/>
                  <a:gd fmla="*/ 0 w 102" name="T2"/>
                  <a:gd fmla="*/ 87 h 102" name="T3"/>
                  <a:gd fmla="*/ 0 w 102" name="T4"/>
                  <a:gd fmla="*/ 49 h 102" name="T5"/>
                  <a:gd fmla="*/ 18 w 102" name="T6"/>
                  <a:gd fmla="*/ 48 h 102" name="T7"/>
                  <a:gd fmla="*/ 19 w 102" name="T8"/>
                  <a:gd fmla="*/ 34 h 102" name="T9"/>
                  <a:gd fmla="*/ 22 w 102" name="T10"/>
                  <a:gd fmla="*/ 32 h 102" name="T11"/>
                  <a:gd fmla="*/ 26 w 102" name="T12"/>
                  <a:gd fmla="*/ 33 h 102" name="T13"/>
                  <a:gd fmla="*/ 28 w 102" name="T14"/>
                  <a:gd fmla="*/ 31 h 102" name="T15"/>
                  <a:gd fmla="*/ 32 w 102" name="T16"/>
                  <a:gd fmla="*/ 34 h 102" name="T17"/>
                  <a:gd fmla="*/ 34 w 102" name="T18"/>
                  <a:gd fmla="*/ 38 h 102" name="T19"/>
                  <a:gd fmla="*/ 38 w 102" name="T20"/>
                  <a:gd fmla="*/ 38 h 102" name="T21"/>
                  <a:gd fmla="*/ 40 w 102" name="T22"/>
                  <a:gd fmla="*/ 33 h 102" name="T23"/>
                  <a:gd fmla="*/ 43 w 102" name="T24"/>
                  <a:gd fmla="*/ 34 h 102" name="T25"/>
                  <a:gd fmla="*/ 65 w 102" name="T26"/>
                  <a:gd fmla="*/ 56 h 102" name="T27"/>
                  <a:gd fmla="*/ 69 w 102" name="T28"/>
                  <a:gd fmla="*/ 53 h 102" name="T29"/>
                  <a:gd fmla="*/ 70 w 102" name="T30"/>
                  <a:gd fmla="*/ 39 h 102" name="T31"/>
                  <a:gd fmla="*/ 67 w 102" name="T32"/>
                  <a:gd fmla="*/ 37 h 102" name="T33"/>
                  <a:gd fmla="*/ 64 w 102" name="T34"/>
                  <a:gd fmla="*/ 41 h 102" name="T35"/>
                  <a:gd fmla="*/ 60 w 102" name="T36"/>
                  <a:gd fmla="*/ 41 h 102" name="T37"/>
                  <a:gd fmla="*/ 55 w 102" name="T38"/>
                  <a:gd fmla="*/ 35 h 102" name="T39"/>
                  <a:gd fmla="*/ 59 w 102" name="T40"/>
                  <a:gd fmla="*/ 11 h 102" name="T41"/>
                  <a:gd fmla="*/ 63 w 102" name="T42"/>
                  <a:gd fmla="*/ 6 h 102" name="T43"/>
                  <a:gd fmla="*/ 68 w 102" name="T44"/>
                  <a:gd fmla="*/ 4 h 102" name="T45"/>
                  <a:gd fmla="*/ 78 w 102" name="T46"/>
                  <a:gd fmla="*/ 0 h 102" name="T47"/>
                  <a:gd fmla="*/ 86 w 102" name="T48"/>
                  <a:gd fmla="*/ 7 h 102" name="T49"/>
                  <a:gd fmla="*/ 95 w 102" name="T50"/>
                  <a:gd fmla="*/ 12 h 102" name="T51"/>
                  <a:gd fmla="*/ 101 w 102" name="T52"/>
                  <a:gd fmla="*/ 21 h 102" name="T53"/>
                  <a:gd fmla="*/ 102 w 102" name="T54"/>
                  <a:gd fmla="*/ 39 h 102" name="T55"/>
                  <a:gd fmla="*/ 99 w 102" name="T56"/>
                  <a:gd fmla="*/ 42 h 102" name="T57"/>
                  <a:gd fmla="*/ 97 w 102" name="T58"/>
                  <a:gd fmla="*/ 60 h 102" name="T59"/>
                  <a:gd fmla="*/ 90 w 102" name="T60"/>
                  <a:gd fmla="*/ 64 h 102" name="T61"/>
                  <a:gd fmla="*/ 84 w 102" name="T62"/>
                  <a:gd fmla="*/ 63 h 102" name="T63"/>
                  <a:gd fmla="*/ 77 w 102" name="T64"/>
                  <a:gd fmla="*/ 68 h 102" name="T65"/>
                  <a:gd fmla="*/ 73 w 102" name="T66"/>
                  <a:gd fmla="*/ 69 h 102" name="T67"/>
                  <a:gd fmla="*/ 71 w 102" name="T68"/>
                  <a:gd fmla="*/ 78 h 102" name="T69"/>
                  <a:gd fmla="*/ 63 w 102" name="T70"/>
                  <a:gd fmla="*/ 80 h 102" name="T71"/>
                  <a:gd fmla="*/ 60 w 102" name="T72"/>
                  <a:gd fmla="*/ 83 h 102" name="T73"/>
                  <a:gd fmla="*/ 59 w 102" name="T74"/>
                  <a:gd fmla="*/ 88 h 102" name="T75"/>
                  <a:gd fmla="*/ 52 w 102" name="T76"/>
                  <a:gd fmla="*/ 93 h 102" name="T77"/>
                  <a:gd fmla="*/ 47 w 102" name="T78"/>
                  <a:gd fmla="*/ 95 h 102" name="T79"/>
                  <a:gd fmla="*/ 42 w 102" name="T80"/>
                  <a:gd fmla="*/ 102 h 102" name="T81"/>
                  <a:gd fmla="*/ 33 w 102" name="T82"/>
                  <a:gd fmla="*/ 102 h 102" name="T83"/>
                  <a:gd fmla="*/ 30 w 102" name="T84"/>
                  <a:gd fmla="*/ 99 h 102" name="T85"/>
                  <a:gd fmla="*/ 24 w 102" name="T86"/>
                  <a:gd fmla="*/ 97 h 102" name="T87"/>
                  <a:gd fmla="*/ 13 w 102" name="T88"/>
                  <a:gd fmla="*/ 96 h 102" name="T89"/>
                  <a:gd fmla="*/ 7 w 102" name="T90"/>
                  <a:gd fmla="*/ 94 h 102"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w 102" name="T138"/>
                  <a:gd fmla="*/ 0 h 102" name="T139"/>
                  <a:gd fmla="*/ 102 w 102" name="T140"/>
                  <a:gd fmla="*/ 102 h 102" name="T1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b="T141" l="T138" r="T140" t="T139"/>
                <a:pathLst>
                  <a:path h="102" w="102">
                    <a:moveTo>
                      <a:pt x="7" y="94"/>
                    </a:moveTo>
                    <a:lnTo>
                      <a:pt x="0" y="87"/>
                    </a:lnTo>
                    <a:lnTo>
                      <a:pt x="0" y="49"/>
                    </a:lnTo>
                    <a:lnTo>
                      <a:pt x="18" y="48"/>
                    </a:lnTo>
                    <a:lnTo>
                      <a:pt x="19" y="34"/>
                    </a:lnTo>
                    <a:lnTo>
                      <a:pt x="22" y="32"/>
                    </a:lnTo>
                    <a:lnTo>
                      <a:pt x="26" y="33"/>
                    </a:lnTo>
                    <a:lnTo>
                      <a:pt x="28" y="31"/>
                    </a:lnTo>
                    <a:lnTo>
                      <a:pt x="32" y="34"/>
                    </a:lnTo>
                    <a:lnTo>
                      <a:pt x="34" y="38"/>
                    </a:lnTo>
                    <a:lnTo>
                      <a:pt x="38" y="38"/>
                    </a:lnTo>
                    <a:lnTo>
                      <a:pt x="40" y="33"/>
                    </a:lnTo>
                    <a:lnTo>
                      <a:pt x="43" y="34"/>
                    </a:lnTo>
                    <a:lnTo>
                      <a:pt x="65" y="56"/>
                    </a:lnTo>
                    <a:lnTo>
                      <a:pt x="69" y="53"/>
                    </a:lnTo>
                    <a:lnTo>
                      <a:pt x="70" y="39"/>
                    </a:lnTo>
                    <a:lnTo>
                      <a:pt x="67" y="37"/>
                    </a:lnTo>
                    <a:lnTo>
                      <a:pt x="64" y="41"/>
                    </a:lnTo>
                    <a:lnTo>
                      <a:pt x="60" y="41"/>
                    </a:lnTo>
                    <a:lnTo>
                      <a:pt x="55" y="35"/>
                    </a:lnTo>
                    <a:lnTo>
                      <a:pt x="59" y="11"/>
                    </a:lnTo>
                    <a:lnTo>
                      <a:pt x="63" y="6"/>
                    </a:lnTo>
                    <a:lnTo>
                      <a:pt x="68" y="4"/>
                    </a:lnTo>
                    <a:lnTo>
                      <a:pt x="78" y="0"/>
                    </a:lnTo>
                    <a:lnTo>
                      <a:pt x="86" y="7"/>
                    </a:lnTo>
                    <a:lnTo>
                      <a:pt x="95" y="12"/>
                    </a:lnTo>
                    <a:lnTo>
                      <a:pt x="101" y="21"/>
                    </a:lnTo>
                    <a:lnTo>
                      <a:pt x="102" y="39"/>
                    </a:lnTo>
                    <a:lnTo>
                      <a:pt x="99" y="42"/>
                    </a:lnTo>
                    <a:lnTo>
                      <a:pt x="97" y="60"/>
                    </a:lnTo>
                    <a:lnTo>
                      <a:pt x="90" y="64"/>
                    </a:lnTo>
                    <a:lnTo>
                      <a:pt x="84" y="63"/>
                    </a:lnTo>
                    <a:lnTo>
                      <a:pt x="77" y="68"/>
                    </a:lnTo>
                    <a:lnTo>
                      <a:pt x="73" y="69"/>
                    </a:lnTo>
                    <a:lnTo>
                      <a:pt x="71" y="78"/>
                    </a:lnTo>
                    <a:lnTo>
                      <a:pt x="63" y="80"/>
                    </a:lnTo>
                    <a:lnTo>
                      <a:pt x="60" y="83"/>
                    </a:lnTo>
                    <a:lnTo>
                      <a:pt x="59" y="88"/>
                    </a:lnTo>
                    <a:lnTo>
                      <a:pt x="52" y="93"/>
                    </a:lnTo>
                    <a:lnTo>
                      <a:pt x="47" y="95"/>
                    </a:lnTo>
                    <a:lnTo>
                      <a:pt x="42" y="102"/>
                    </a:lnTo>
                    <a:lnTo>
                      <a:pt x="33" y="102"/>
                    </a:lnTo>
                    <a:lnTo>
                      <a:pt x="30" y="99"/>
                    </a:lnTo>
                    <a:lnTo>
                      <a:pt x="24" y="97"/>
                    </a:lnTo>
                    <a:lnTo>
                      <a:pt x="13" y="96"/>
                    </a:lnTo>
                    <a:lnTo>
                      <a:pt x="7" y="9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1" name="Freeform 4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42" y="2322"/>
                <a:ext cx="120" cy="94"/>
              </a:xfrm>
              <a:custGeom>
                <a:avLst/>
                <a:gdLst>
                  <a:gd fmla="*/ 10 w 120" name="T0"/>
                  <a:gd fmla="*/ 94 h 94" name="T1"/>
                  <a:gd fmla="*/ 0 w 120" name="T2"/>
                  <a:gd fmla="*/ 70 h 94" name="T3"/>
                  <a:gd fmla="*/ 0 w 120" name="T4"/>
                  <a:gd fmla="*/ 63 h 94" name="T5"/>
                  <a:gd fmla="*/ 10 w 120" name="T6"/>
                  <a:gd fmla="*/ 46 h 94" name="T7"/>
                  <a:gd fmla="*/ 38 w 120" name="T8"/>
                  <a:gd fmla="*/ 41 h 94" name="T9"/>
                  <a:gd fmla="*/ 43 w 120" name="T10"/>
                  <a:gd fmla="*/ 30 h 94" name="T11"/>
                  <a:gd fmla="*/ 54 w 120" name="T12"/>
                  <a:gd fmla="*/ 30 h 94" name="T13"/>
                  <a:gd fmla="*/ 67 w 120" name="T14"/>
                  <a:gd fmla="*/ 15 h 94" name="T15"/>
                  <a:gd fmla="*/ 70 w 120" name="T16"/>
                  <a:gd fmla="*/ 4 h 94" name="T17"/>
                  <a:gd fmla="*/ 75 w 120" name="T18"/>
                  <a:gd fmla="*/ 0 h 94" name="T19"/>
                  <a:gd fmla="*/ 81 w 120" name="T20"/>
                  <a:gd fmla="*/ 5 h 94" name="T21"/>
                  <a:gd fmla="*/ 82 w 120" name="T22"/>
                  <a:gd fmla="*/ 9 h 94" name="T23"/>
                  <a:gd fmla="*/ 81 w 120" name="T24"/>
                  <a:gd fmla="*/ 12 h 94" name="T25"/>
                  <a:gd fmla="*/ 87 w 120" name="T26"/>
                  <a:gd fmla="*/ 20 h 94" name="T27"/>
                  <a:gd fmla="*/ 85 w 120" name="T28"/>
                  <a:gd fmla="*/ 33 h 94" name="T29"/>
                  <a:gd fmla="*/ 91 w 120" name="T30"/>
                  <a:gd fmla="*/ 35 h 94" name="T31"/>
                  <a:gd fmla="*/ 95 w 120" name="T32"/>
                  <a:gd fmla="*/ 41 h 94" name="T33"/>
                  <a:gd fmla="*/ 99 w 120" name="T34"/>
                  <a:gd fmla="*/ 42 h 94" name="T35"/>
                  <a:gd fmla="*/ 107 w 120" name="T36"/>
                  <a:gd fmla="*/ 50 h 94" name="T37"/>
                  <a:gd fmla="*/ 107 w 120" name="T38"/>
                  <a:gd fmla="*/ 57 h 94" name="T39"/>
                  <a:gd fmla="*/ 117 w 120" name="T40"/>
                  <a:gd fmla="*/ 64 h 94" name="T41"/>
                  <a:gd fmla="*/ 120 w 120" name="T42"/>
                  <a:gd fmla="*/ 69 h 94" name="T43"/>
                  <a:gd fmla="*/ 103 w 120" name="T44"/>
                  <a:gd fmla="*/ 68 h 94" name="T45"/>
                  <a:gd fmla="*/ 80 w 120" name="T46"/>
                  <a:gd fmla="*/ 77 h 94" name="T47"/>
                  <a:gd fmla="*/ 71 w 120" name="T48"/>
                  <a:gd fmla="*/ 80 h 94" name="T49"/>
                  <a:gd fmla="*/ 59 w 120" name="T50"/>
                  <a:gd fmla="*/ 77 h 94" name="T51"/>
                  <a:gd fmla="*/ 51 w 120" name="T52"/>
                  <a:gd fmla="*/ 71 h 94" name="T53"/>
                  <a:gd fmla="*/ 37 w 120" name="T54"/>
                  <a:gd fmla="*/ 74 h 94" name="T55"/>
                  <a:gd fmla="*/ 36 w 120" name="T56"/>
                  <a:gd fmla="*/ 84 h 94" name="T57"/>
                  <a:gd fmla="*/ 30 w 120" name="T58"/>
                  <a:gd fmla="*/ 84 h 94" name="T59"/>
                  <a:gd fmla="*/ 21 w 120" name="T60"/>
                  <a:gd fmla="*/ 84 h 94" name="T61"/>
                  <a:gd fmla="*/ 15 w 120" name="T62"/>
                  <a:gd fmla="*/ 86 h 94" name="T63"/>
                  <a:gd fmla="*/ 10 w 120" name="T64"/>
                  <a:gd fmla="*/ 94 h 94"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120" name="T99"/>
                  <a:gd fmla="*/ 0 h 94" name="T100"/>
                  <a:gd fmla="*/ 120 w 120" name="T101"/>
                  <a:gd fmla="*/ 94 h 94"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94" w="120">
                    <a:moveTo>
                      <a:pt x="10" y="94"/>
                    </a:moveTo>
                    <a:lnTo>
                      <a:pt x="0" y="70"/>
                    </a:lnTo>
                    <a:lnTo>
                      <a:pt x="0" y="63"/>
                    </a:lnTo>
                    <a:lnTo>
                      <a:pt x="10" y="46"/>
                    </a:lnTo>
                    <a:lnTo>
                      <a:pt x="38" y="41"/>
                    </a:lnTo>
                    <a:lnTo>
                      <a:pt x="43" y="30"/>
                    </a:lnTo>
                    <a:lnTo>
                      <a:pt x="54" y="30"/>
                    </a:lnTo>
                    <a:lnTo>
                      <a:pt x="67" y="15"/>
                    </a:lnTo>
                    <a:lnTo>
                      <a:pt x="70" y="4"/>
                    </a:lnTo>
                    <a:lnTo>
                      <a:pt x="75" y="0"/>
                    </a:lnTo>
                    <a:lnTo>
                      <a:pt x="81" y="5"/>
                    </a:lnTo>
                    <a:lnTo>
                      <a:pt x="82" y="9"/>
                    </a:lnTo>
                    <a:lnTo>
                      <a:pt x="81" y="12"/>
                    </a:lnTo>
                    <a:lnTo>
                      <a:pt x="87" y="20"/>
                    </a:lnTo>
                    <a:lnTo>
                      <a:pt x="85" y="33"/>
                    </a:lnTo>
                    <a:lnTo>
                      <a:pt x="91" y="35"/>
                    </a:lnTo>
                    <a:lnTo>
                      <a:pt x="95" y="41"/>
                    </a:lnTo>
                    <a:lnTo>
                      <a:pt x="99" y="42"/>
                    </a:lnTo>
                    <a:lnTo>
                      <a:pt x="107" y="50"/>
                    </a:lnTo>
                    <a:lnTo>
                      <a:pt x="107" y="57"/>
                    </a:lnTo>
                    <a:lnTo>
                      <a:pt x="117" y="64"/>
                    </a:lnTo>
                    <a:lnTo>
                      <a:pt x="120" y="69"/>
                    </a:lnTo>
                    <a:lnTo>
                      <a:pt x="103" y="68"/>
                    </a:lnTo>
                    <a:lnTo>
                      <a:pt x="80" y="77"/>
                    </a:lnTo>
                    <a:lnTo>
                      <a:pt x="71" y="80"/>
                    </a:lnTo>
                    <a:lnTo>
                      <a:pt x="59" y="77"/>
                    </a:lnTo>
                    <a:lnTo>
                      <a:pt x="51" y="71"/>
                    </a:lnTo>
                    <a:lnTo>
                      <a:pt x="37" y="74"/>
                    </a:lnTo>
                    <a:lnTo>
                      <a:pt x="36" y="84"/>
                    </a:lnTo>
                    <a:lnTo>
                      <a:pt x="30" y="84"/>
                    </a:lnTo>
                    <a:lnTo>
                      <a:pt x="21" y="84"/>
                    </a:lnTo>
                    <a:lnTo>
                      <a:pt x="15" y="86"/>
                    </a:lnTo>
                    <a:lnTo>
                      <a:pt x="10" y="9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2" name="Freeform 4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93" y="2626"/>
                <a:ext cx="78" cy="97"/>
              </a:xfrm>
              <a:custGeom>
                <a:avLst/>
                <a:gdLst>
                  <a:gd fmla="*/ 78 w 78" name="T0"/>
                  <a:gd fmla="*/ 46 h 97" name="T1"/>
                  <a:gd fmla="*/ 67 w 78" name="T2"/>
                  <a:gd fmla="*/ 56 h 97" name="T3"/>
                  <a:gd fmla="*/ 65 w 78" name="T4"/>
                  <a:gd fmla="*/ 60 h 97" name="T5"/>
                  <a:gd fmla="*/ 56 w 78" name="T6"/>
                  <a:gd fmla="*/ 63 h 97" name="T7"/>
                  <a:gd fmla="*/ 54 w 78" name="T8"/>
                  <a:gd fmla="*/ 76 h 97" name="T9"/>
                  <a:gd fmla="*/ 48 w 78" name="T10"/>
                  <a:gd fmla="*/ 84 h 97" name="T11"/>
                  <a:gd fmla="*/ 40 w 78" name="T12"/>
                  <a:gd fmla="*/ 84 h 97" name="T13"/>
                  <a:gd fmla="*/ 34 w 78" name="T14"/>
                  <a:gd fmla="*/ 81 h 97" name="T15"/>
                  <a:gd fmla="*/ 29 w 78" name="T16"/>
                  <a:gd fmla="*/ 81 h 97" name="T17"/>
                  <a:gd fmla="*/ 18 w 78" name="T18"/>
                  <a:gd fmla="*/ 97 h 97" name="T19"/>
                  <a:gd fmla="*/ 9 w 78" name="T20"/>
                  <a:gd fmla="*/ 97 h 97" name="T21"/>
                  <a:gd fmla="*/ 6 w 78" name="T22"/>
                  <a:gd fmla="*/ 78 h 97" name="T23"/>
                  <a:gd fmla="*/ 0 w 78" name="T24"/>
                  <a:gd fmla="*/ 71 h 97" name="T25"/>
                  <a:gd fmla="*/ 1 w 78" name="T26"/>
                  <a:gd fmla="*/ 43 h 97" name="T27"/>
                  <a:gd fmla="*/ 10 w 78" name="T28"/>
                  <a:gd fmla="*/ 41 h 97" name="T29"/>
                  <a:gd fmla="*/ 11 w 78" name="T30"/>
                  <a:gd fmla="*/ 8 h 97" name="T31"/>
                  <a:gd fmla="*/ 28 w 78" name="T32"/>
                  <a:gd fmla="*/ 2 h 97" name="T33"/>
                  <a:gd fmla="*/ 36 w 78" name="T34"/>
                  <a:gd fmla="*/ 5 h 97" name="T35"/>
                  <a:gd fmla="*/ 46 w 78" name="T36"/>
                  <a:gd fmla="*/ 0 h 97" name="T37"/>
                  <a:gd fmla="*/ 53 w 78" name="T38"/>
                  <a:gd fmla="*/ 1 h 97" name="T39"/>
                  <a:gd fmla="*/ 54 w 78" name="T40"/>
                  <a:gd fmla="*/ 8 h 97" name="T41"/>
                  <a:gd fmla="*/ 67 w 78" name="T42"/>
                  <a:gd fmla="*/ 19 h 97" name="T43"/>
                  <a:gd fmla="*/ 69 w 78" name="T44"/>
                  <a:gd fmla="*/ 26 h 97" name="T45"/>
                  <a:gd fmla="*/ 74 w 78" name="T46"/>
                  <a:gd fmla="*/ 39 h 97" name="T47"/>
                  <a:gd fmla="*/ 78 w 78" name="T48"/>
                  <a:gd fmla="*/ 46 h 97"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78" name="T75"/>
                  <a:gd fmla="*/ 0 h 97" name="T76"/>
                  <a:gd fmla="*/ 78 w 78" name="T77"/>
                  <a:gd fmla="*/ 97 h 97"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97" w="78">
                    <a:moveTo>
                      <a:pt x="78" y="46"/>
                    </a:moveTo>
                    <a:lnTo>
                      <a:pt x="67" y="56"/>
                    </a:lnTo>
                    <a:lnTo>
                      <a:pt x="65" y="60"/>
                    </a:lnTo>
                    <a:lnTo>
                      <a:pt x="56" y="63"/>
                    </a:lnTo>
                    <a:lnTo>
                      <a:pt x="54" y="76"/>
                    </a:lnTo>
                    <a:lnTo>
                      <a:pt x="48" y="84"/>
                    </a:lnTo>
                    <a:lnTo>
                      <a:pt x="40" y="84"/>
                    </a:lnTo>
                    <a:lnTo>
                      <a:pt x="34" y="81"/>
                    </a:lnTo>
                    <a:lnTo>
                      <a:pt x="29" y="81"/>
                    </a:lnTo>
                    <a:lnTo>
                      <a:pt x="18" y="97"/>
                    </a:lnTo>
                    <a:lnTo>
                      <a:pt x="9" y="97"/>
                    </a:lnTo>
                    <a:lnTo>
                      <a:pt x="6" y="78"/>
                    </a:lnTo>
                    <a:lnTo>
                      <a:pt x="0" y="71"/>
                    </a:lnTo>
                    <a:lnTo>
                      <a:pt x="1" y="43"/>
                    </a:lnTo>
                    <a:lnTo>
                      <a:pt x="10" y="41"/>
                    </a:lnTo>
                    <a:lnTo>
                      <a:pt x="11" y="8"/>
                    </a:lnTo>
                    <a:lnTo>
                      <a:pt x="28" y="2"/>
                    </a:lnTo>
                    <a:lnTo>
                      <a:pt x="36" y="5"/>
                    </a:lnTo>
                    <a:lnTo>
                      <a:pt x="46" y="0"/>
                    </a:lnTo>
                    <a:lnTo>
                      <a:pt x="53" y="1"/>
                    </a:lnTo>
                    <a:lnTo>
                      <a:pt x="54" y="8"/>
                    </a:lnTo>
                    <a:lnTo>
                      <a:pt x="67" y="19"/>
                    </a:lnTo>
                    <a:lnTo>
                      <a:pt x="69" y="26"/>
                    </a:lnTo>
                    <a:lnTo>
                      <a:pt x="74" y="39"/>
                    </a:lnTo>
                    <a:lnTo>
                      <a:pt x="78" y="4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3" name="Freeform 4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46" y="2603"/>
                <a:ext cx="66" cy="69"/>
              </a:xfrm>
              <a:custGeom>
                <a:avLst/>
                <a:gdLst>
                  <a:gd fmla="*/ 27 w 66" name="T0"/>
                  <a:gd fmla="*/ 5 h 69" name="T1"/>
                  <a:gd fmla="*/ 30 w 66" name="T2"/>
                  <a:gd fmla="*/ 2 h 69" name="T3"/>
                  <a:gd fmla="*/ 38 w 66" name="T4"/>
                  <a:gd fmla="*/ 0 h 69" name="T5"/>
                  <a:gd fmla="*/ 59 w 66" name="T6"/>
                  <a:gd fmla="*/ 8 h 69" name="T7"/>
                  <a:gd fmla="*/ 63 w 66" name="T8"/>
                  <a:gd fmla="*/ 13 h 69" name="T9"/>
                  <a:gd fmla="*/ 64 w 66" name="T10"/>
                  <a:gd fmla="*/ 28 h 69" name="T11"/>
                  <a:gd fmla="*/ 62 w 66" name="T12"/>
                  <a:gd fmla="*/ 31 h 69" name="T13"/>
                  <a:gd fmla="*/ 62 w 66" name="T14"/>
                  <a:gd fmla="*/ 37 h 69" name="T15"/>
                  <a:gd fmla="*/ 66 w 66" name="T16"/>
                  <a:gd fmla="*/ 44 h 69" name="T17"/>
                  <a:gd fmla="*/ 65 w 66" name="T18"/>
                  <a:gd fmla="*/ 47 h 69" name="T19"/>
                  <a:gd fmla="*/ 56 w 66" name="T20"/>
                  <a:gd fmla="*/ 53 h 69" name="T21"/>
                  <a:gd fmla="*/ 55 w 66" name="T22"/>
                  <a:gd fmla="*/ 65 h 69" name="T23"/>
                  <a:gd fmla="*/ 50 w 66" name="T24"/>
                  <a:gd fmla="*/ 69 h 69" name="T25"/>
                  <a:gd fmla="*/ 37 w 66" name="T26"/>
                  <a:gd fmla="*/ 66 h 69" name="T27"/>
                  <a:gd fmla="*/ 31 w 66" name="T28"/>
                  <a:gd fmla="*/ 69 h 69" name="T29"/>
                  <a:gd fmla="*/ 25 w 66" name="T30"/>
                  <a:gd fmla="*/ 69 h 69" name="T31"/>
                  <a:gd fmla="*/ 21 w 66" name="T32"/>
                  <a:gd fmla="*/ 62 h 69" name="T33"/>
                  <a:gd fmla="*/ 16 w 66" name="T34"/>
                  <a:gd fmla="*/ 49 h 69" name="T35"/>
                  <a:gd fmla="*/ 14 w 66" name="T36"/>
                  <a:gd fmla="*/ 42 h 69" name="T37"/>
                  <a:gd fmla="*/ 1 w 66" name="T38"/>
                  <a:gd fmla="*/ 31 h 69" name="T39"/>
                  <a:gd fmla="*/ 0 w 66" name="T40"/>
                  <a:gd fmla="*/ 24 h 69" name="T41"/>
                  <a:gd fmla="*/ 9 w 66" name="T42"/>
                  <a:gd fmla="*/ 24 h 69" name="T43"/>
                  <a:gd fmla="*/ 14 w 66" name="T44"/>
                  <a:gd fmla="*/ 17 h 69" name="T45"/>
                  <a:gd fmla="*/ 19 w 66" name="T46"/>
                  <a:gd fmla="*/ 15 h 69" name="T47"/>
                  <a:gd fmla="*/ 26 w 66" name="T48"/>
                  <a:gd fmla="*/ 10 h 69" name="T49"/>
                  <a:gd fmla="*/ 27 w 66" name="T50"/>
                  <a:gd fmla="*/ 5 h 69"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w 66" name="T78"/>
                  <a:gd fmla="*/ 0 h 69" name="T79"/>
                  <a:gd fmla="*/ 66 w 66" name="T80"/>
                  <a:gd fmla="*/ 69 h 69" name="T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b="T81" l="T78" r="T80" t="T79"/>
                <a:pathLst>
                  <a:path h="69" w="66">
                    <a:moveTo>
                      <a:pt x="27" y="5"/>
                    </a:moveTo>
                    <a:lnTo>
                      <a:pt x="30" y="2"/>
                    </a:lnTo>
                    <a:lnTo>
                      <a:pt x="38" y="0"/>
                    </a:lnTo>
                    <a:lnTo>
                      <a:pt x="59" y="8"/>
                    </a:lnTo>
                    <a:lnTo>
                      <a:pt x="63" y="13"/>
                    </a:lnTo>
                    <a:lnTo>
                      <a:pt x="64" y="28"/>
                    </a:lnTo>
                    <a:lnTo>
                      <a:pt x="62" y="31"/>
                    </a:lnTo>
                    <a:lnTo>
                      <a:pt x="62" y="37"/>
                    </a:lnTo>
                    <a:lnTo>
                      <a:pt x="66" y="44"/>
                    </a:lnTo>
                    <a:lnTo>
                      <a:pt x="65" y="47"/>
                    </a:lnTo>
                    <a:lnTo>
                      <a:pt x="56" y="53"/>
                    </a:lnTo>
                    <a:lnTo>
                      <a:pt x="55" y="65"/>
                    </a:lnTo>
                    <a:lnTo>
                      <a:pt x="50" y="69"/>
                    </a:lnTo>
                    <a:lnTo>
                      <a:pt x="37" y="66"/>
                    </a:lnTo>
                    <a:lnTo>
                      <a:pt x="31" y="69"/>
                    </a:lnTo>
                    <a:lnTo>
                      <a:pt x="25" y="69"/>
                    </a:lnTo>
                    <a:lnTo>
                      <a:pt x="21" y="62"/>
                    </a:lnTo>
                    <a:lnTo>
                      <a:pt x="16" y="49"/>
                    </a:lnTo>
                    <a:lnTo>
                      <a:pt x="14" y="42"/>
                    </a:lnTo>
                    <a:lnTo>
                      <a:pt x="1" y="31"/>
                    </a:lnTo>
                    <a:lnTo>
                      <a:pt x="0" y="24"/>
                    </a:lnTo>
                    <a:lnTo>
                      <a:pt x="9" y="24"/>
                    </a:lnTo>
                    <a:lnTo>
                      <a:pt x="14" y="17"/>
                    </a:lnTo>
                    <a:lnTo>
                      <a:pt x="19" y="15"/>
                    </a:lnTo>
                    <a:lnTo>
                      <a:pt x="26" y="10"/>
                    </a:lnTo>
                    <a:lnTo>
                      <a:pt x="27"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4" name="Freeform 4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7" y="2505"/>
                <a:ext cx="115" cy="122"/>
              </a:xfrm>
              <a:custGeom>
                <a:avLst/>
                <a:gdLst>
                  <a:gd fmla="*/ 1 w 115" name="T0"/>
                  <a:gd fmla="*/ 116 h 122" name="T1"/>
                  <a:gd fmla="*/ 0 w 115" name="T2"/>
                  <a:gd fmla="*/ 107 h 122" name="T3"/>
                  <a:gd fmla="*/ 1 w 115" name="T4"/>
                  <a:gd fmla="*/ 98 h 122" name="T5"/>
                  <a:gd fmla="*/ 9 w 115" name="T6"/>
                  <a:gd fmla="*/ 72 h 122" name="T7"/>
                  <a:gd fmla="*/ 14 w 115" name="T8"/>
                  <a:gd fmla="*/ 68 h 122" name="T9"/>
                  <a:gd fmla="*/ 20 w 115" name="T10"/>
                  <a:gd fmla="*/ 57 h 122" name="T11"/>
                  <a:gd fmla="*/ 17 w 115" name="T12"/>
                  <a:gd fmla="*/ 47 h 122" name="T13"/>
                  <a:gd fmla="*/ 14 w 115" name="T14"/>
                  <a:gd fmla="*/ 38 h 122" name="T15"/>
                  <a:gd fmla="*/ 14 w 115" name="T16"/>
                  <a:gd fmla="*/ 20 h 122" name="T17"/>
                  <a:gd fmla="*/ 11 w 115" name="T18"/>
                  <a:gd fmla="*/ 14 h 122" name="T19"/>
                  <a:gd fmla="*/ 8 w 115" name="T20"/>
                  <a:gd fmla="*/ 6 h 122" name="T21"/>
                  <a:gd fmla="*/ 9 w 115" name="T22"/>
                  <a:gd fmla="*/ 1 h 122" name="T23"/>
                  <a:gd fmla="*/ 46 w 115" name="T24"/>
                  <a:gd fmla="*/ 0 h 122" name="T25"/>
                  <a:gd fmla="*/ 51 w 115" name="T26"/>
                  <a:gd fmla="*/ 8 h 122" name="T27"/>
                  <a:gd fmla="*/ 56 w 115" name="T28"/>
                  <a:gd fmla="*/ 19 h 122" name="T29"/>
                  <a:gd fmla="*/ 71 w 115" name="T30"/>
                  <a:gd fmla="*/ 18 h 122" name="T31"/>
                  <a:gd fmla="*/ 71 w 115" name="T32"/>
                  <a:gd fmla="*/ 9 h 122" name="T33"/>
                  <a:gd fmla="*/ 80 w 115" name="T34"/>
                  <a:gd fmla="*/ 8 h 122" name="T35"/>
                  <a:gd fmla="*/ 86 w 115" name="T36"/>
                  <a:gd fmla="*/ 12 h 122" name="T37"/>
                  <a:gd fmla="*/ 94 w 115" name="T38"/>
                  <a:gd fmla="*/ 14 h 122" name="T39"/>
                  <a:gd fmla="*/ 96 w 115" name="T40"/>
                  <a:gd fmla="*/ 41 h 122" name="T41"/>
                  <a:gd fmla="*/ 100 w 115" name="T42"/>
                  <a:gd fmla="*/ 51 h 122" name="T43"/>
                  <a:gd fmla="*/ 114 w 115" name="T44"/>
                  <a:gd fmla="*/ 51 h 122" name="T45"/>
                  <a:gd fmla="*/ 115 w 115" name="T46"/>
                  <a:gd fmla="*/ 54 h 122" name="T47"/>
                  <a:gd fmla="*/ 114 w 115" name="T48"/>
                  <a:gd fmla="*/ 68 h 122" name="T49"/>
                  <a:gd fmla="*/ 96 w 115" name="T50"/>
                  <a:gd fmla="*/ 69 h 122" name="T51"/>
                  <a:gd fmla="*/ 96 w 115" name="T52"/>
                  <a:gd fmla="*/ 107 h 122" name="T53"/>
                  <a:gd fmla="*/ 103 w 115" name="T54"/>
                  <a:gd fmla="*/ 114 h 122" name="T55"/>
                  <a:gd fmla="*/ 96 w 115" name="T56"/>
                  <a:gd fmla="*/ 120 h 122" name="T57"/>
                  <a:gd fmla="*/ 86 w 115" name="T58"/>
                  <a:gd fmla="*/ 120 h 122" name="T59"/>
                  <a:gd fmla="*/ 75 w 115" name="T60"/>
                  <a:gd fmla="*/ 122 h 122" name="T61"/>
                  <a:gd fmla="*/ 67 w 115" name="T62"/>
                  <a:gd fmla="*/ 120 h 122" name="T63"/>
                  <a:gd fmla="*/ 59 w 115" name="T64"/>
                  <a:gd fmla="*/ 114 h 122" name="T65"/>
                  <a:gd fmla="*/ 31 w 115" name="T66"/>
                  <a:gd fmla="*/ 113 h 122" name="T67"/>
                  <a:gd fmla="*/ 22 w 115" name="T68"/>
                  <a:gd fmla="*/ 117 h 122" name="T69"/>
                  <a:gd fmla="*/ 18 w 115" name="T70"/>
                  <a:gd fmla="*/ 113 h 122" name="T71"/>
                  <a:gd fmla="*/ 8 w 115" name="T72"/>
                  <a:gd fmla="*/ 113 h 122" name="T73"/>
                  <a:gd fmla="*/ 1 w 115" name="T74"/>
                  <a:gd fmla="*/ 116 h 122"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115" name="T114"/>
                  <a:gd fmla="*/ 0 h 122" name="T115"/>
                  <a:gd fmla="*/ 115 w 115" name="T116"/>
                  <a:gd fmla="*/ 122 h 122"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122" w="115">
                    <a:moveTo>
                      <a:pt x="1" y="116"/>
                    </a:moveTo>
                    <a:lnTo>
                      <a:pt x="0" y="107"/>
                    </a:lnTo>
                    <a:lnTo>
                      <a:pt x="1" y="98"/>
                    </a:lnTo>
                    <a:lnTo>
                      <a:pt x="9" y="72"/>
                    </a:lnTo>
                    <a:lnTo>
                      <a:pt x="14" y="68"/>
                    </a:lnTo>
                    <a:lnTo>
                      <a:pt x="20" y="57"/>
                    </a:lnTo>
                    <a:lnTo>
                      <a:pt x="17" y="47"/>
                    </a:lnTo>
                    <a:lnTo>
                      <a:pt x="14" y="38"/>
                    </a:lnTo>
                    <a:lnTo>
                      <a:pt x="14" y="20"/>
                    </a:lnTo>
                    <a:lnTo>
                      <a:pt x="11" y="14"/>
                    </a:lnTo>
                    <a:lnTo>
                      <a:pt x="8" y="6"/>
                    </a:lnTo>
                    <a:lnTo>
                      <a:pt x="9" y="1"/>
                    </a:lnTo>
                    <a:lnTo>
                      <a:pt x="46" y="0"/>
                    </a:lnTo>
                    <a:lnTo>
                      <a:pt x="51" y="8"/>
                    </a:lnTo>
                    <a:lnTo>
                      <a:pt x="56" y="19"/>
                    </a:lnTo>
                    <a:lnTo>
                      <a:pt x="71" y="18"/>
                    </a:lnTo>
                    <a:lnTo>
                      <a:pt x="71" y="9"/>
                    </a:lnTo>
                    <a:lnTo>
                      <a:pt x="80" y="8"/>
                    </a:lnTo>
                    <a:lnTo>
                      <a:pt x="86" y="12"/>
                    </a:lnTo>
                    <a:lnTo>
                      <a:pt x="94" y="14"/>
                    </a:lnTo>
                    <a:lnTo>
                      <a:pt x="96" y="41"/>
                    </a:lnTo>
                    <a:lnTo>
                      <a:pt x="100" y="51"/>
                    </a:lnTo>
                    <a:lnTo>
                      <a:pt x="114" y="51"/>
                    </a:lnTo>
                    <a:lnTo>
                      <a:pt x="115" y="54"/>
                    </a:lnTo>
                    <a:lnTo>
                      <a:pt x="114" y="68"/>
                    </a:lnTo>
                    <a:lnTo>
                      <a:pt x="96" y="69"/>
                    </a:lnTo>
                    <a:lnTo>
                      <a:pt x="96" y="107"/>
                    </a:lnTo>
                    <a:lnTo>
                      <a:pt x="103" y="114"/>
                    </a:lnTo>
                    <a:lnTo>
                      <a:pt x="96" y="120"/>
                    </a:lnTo>
                    <a:lnTo>
                      <a:pt x="86" y="120"/>
                    </a:lnTo>
                    <a:lnTo>
                      <a:pt x="75" y="122"/>
                    </a:lnTo>
                    <a:lnTo>
                      <a:pt x="67" y="120"/>
                    </a:lnTo>
                    <a:lnTo>
                      <a:pt x="59" y="114"/>
                    </a:lnTo>
                    <a:lnTo>
                      <a:pt x="31" y="113"/>
                    </a:lnTo>
                    <a:lnTo>
                      <a:pt x="22" y="117"/>
                    </a:lnTo>
                    <a:lnTo>
                      <a:pt x="18" y="113"/>
                    </a:lnTo>
                    <a:lnTo>
                      <a:pt x="8" y="113"/>
                    </a:lnTo>
                    <a:lnTo>
                      <a:pt x="1" y="1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5" name="Freeform 4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21" y="2390"/>
                <a:ext cx="171" cy="191"/>
              </a:xfrm>
              <a:custGeom>
                <a:avLst/>
                <a:gdLst>
                  <a:gd fmla="*/ 160 w 171" name="T0"/>
                  <a:gd fmla="*/ 139 h 191" name="T1"/>
                  <a:gd fmla="*/ 151 w 171" name="T2"/>
                  <a:gd fmla="*/ 146 h 191" name="T3"/>
                  <a:gd fmla="*/ 152 w 171" name="T4"/>
                  <a:gd fmla="*/ 176 h 191" name="T5"/>
                  <a:gd fmla="*/ 159 w 171" name="T6"/>
                  <a:gd fmla="*/ 172 h 191" name="T7"/>
                  <a:gd fmla="*/ 161 w 171" name="T8"/>
                  <a:gd fmla="*/ 188 h 191" name="T9"/>
                  <a:gd fmla="*/ 135 w 171" name="T10"/>
                  <a:gd fmla="*/ 169 h 191" name="T11"/>
                  <a:gd fmla="*/ 130 w 171" name="T12"/>
                  <a:gd fmla="*/ 173 h 191" name="T13"/>
                  <a:gd fmla="*/ 124 w 171" name="T14"/>
                  <a:gd fmla="*/ 169 h 191" name="T15"/>
                  <a:gd fmla="*/ 118 w 171" name="T16"/>
                  <a:gd fmla="*/ 168 h 191" name="T17"/>
                  <a:gd fmla="*/ 111 w 171" name="T18"/>
                  <a:gd fmla="*/ 169 h 191" name="T19"/>
                  <a:gd fmla="*/ 96 w 171" name="T20"/>
                  <a:gd fmla="*/ 166 h 191" name="T21"/>
                  <a:gd fmla="*/ 90 w 171" name="T22"/>
                  <a:gd fmla="*/ 129 h 191" name="T23"/>
                  <a:gd fmla="*/ 76 w 171" name="T24"/>
                  <a:gd fmla="*/ 123 h 191" name="T25"/>
                  <a:gd fmla="*/ 67 w 171" name="T26"/>
                  <a:gd fmla="*/ 133 h 191" name="T27"/>
                  <a:gd fmla="*/ 47 w 171" name="T28"/>
                  <a:gd fmla="*/ 123 h 191" name="T29"/>
                  <a:gd fmla="*/ 5 w 171" name="T30"/>
                  <a:gd fmla="*/ 116 h 191" name="T31"/>
                  <a:gd fmla="*/ 8 w 171" name="T32"/>
                  <a:gd fmla="*/ 109 h 191" name="T33"/>
                  <a:gd fmla="*/ 13 w 171" name="T34"/>
                  <a:gd fmla="*/ 100 h 191" name="T35"/>
                  <a:gd fmla="*/ 16 w 171" name="T36"/>
                  <a:gd fmla="*/ 105 h 191" name="T37"/>
                  <a:gd fmla="*/ 39 w 171" name="T38"/>
                  <a:gd fmla="*/ 70 h 191" name="T39"/>
                  <a:gd fmla="*/ 50 w 171" name="T40"/>
                  <a:gd fmla="*/ 52 h 191" name="T41"/>
                  <a:gd fmla="*/ 57 w 171" name="T42"/>
                  <a:gd fmla="*/ 27 h 191" name="T43"/>
                  <a:gd fmla="*/ 58 w 171" name="T44"/>
                  <a:gd fmla="*/ 6 h 191" name="T45"/>
                  <a:gd fmla="*/ 80 w 171" name="T46"/>
                  <a:gd fmla="*/ 9 h 191" name="T47"/>
                  <a:gd fmla="*/ 101 w 171" name="T48"/>
                  <a:gd fmla="*/ 9 h 191" name="T49"/>
                  <a:gd fmla="*/ 141 w 171" name="T50"/>
                  <a:gd fmla="*/ 1 h 191" name="T51"/>
                  <a:gd fmla="*/ 149 w 171" name="T52"/>
                  <a:gd fmla="*/ 7 h 191" name="T53"/>
                  <a:gd fmla="*/ 156 w 171" name="T54"/>
                  <a:gd fmla="*/ 7 h 191" name="T55"/>
                  <a:gd fmla="*/ 168 w 171" name="T56"/>
                  <a:gd fmla="*/ 16 h 191" name="T57"/>
                  <a:gd fmla="*/ 169 w 171" name="T58"/>
                  <a:gd fmla="*/ 35 h 191" name="T59"/>
                  <a:gd fmla="*/ 156 w 171" name="T60"/>
                  <a:gd fmla="*/ 65 h 191" name="T61"/>
                  <a:gd fmla="*/ 157 w 171" name="T62"/>
                  <a:gd fmla="*/ 84 h 191" name="T63"/>
                  <a:gd fmla="*/ 160 w 171" name="T64"/>
                  <a:gd fmla="*/ 96 h 191" name="T65"/>
                  <a:gd fmla="*/ 159 w 171" name="T66"/>
                  <a:gd fmla="*/ 103 h 191" name="T67"/>
                  <a:gd fmla="*/ 168 w 171" name="T68"/>
                  <a:gd fmla="*/ 127 h 191"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w 171" name="T105"/>
                  <a:gd fmla="*/ 0 h 191" name="T106"/>
                  <a:gd fmla="*/ 171 w 171" name="T107"/>
                  <a:gd fmla="*/ 191 h 191" name="T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b="T108" l="T105" r="T107" t="T106"/>
                <a:pathLst>
                  <a:path h="191" w="171">
                    <a:moveTo>
                      <a:pt x="170" y="135"/>
                    </a:moveTo>
                    <a:lnTo>
                      <a:pt x="160" y="139"/>
                    </a:lnTo>
                    <a:lnTo>
                      <a:pt x="155" y="141"/>
                    </a:lnTo>
                    <a:lnTo>
                      <a:pt x="151" y="146"/>
                    </a:lnTo>
                    <a:lnTo>
                      <a:pt x="147" y="170"/>
                    </a:lnTo>
                    <a:lnTo>
                      <a:pt x="152" y="176"/>
                    </a:lnTo>
                    <a:lnTo>
                      <a:pt x="156" y="176"/>
                    </a:lnTo>
                    <a:lnTo>
                      <a:pt x="159" y="172"/>
                    </a:lnTo>
                    <a:lnTo>
                      <a:pt x="162" y="174"/>
                    </a:lnTo>
                    <a:lnTo>
                      <a:pt x="161" y="188"/>
                    </a:lnTo>
                    <a:lnTo>
                      <a:pt x="157" y="191"/>
                    </a:lnTo>
                    <a:lnTo>
                      <a:pt x="135" y="169"/>
                    </a:lnTo>
                    <a:lnTo>
                      <a:pt x="132" y="168"/>
                    </a:lnTo>
                    <a:lnTo>
                      <a:pt x="130" y="173"/>
                    </a:lnTo>
                    <a:lnTo>
                      <a:pt x="126" y="173"/>
                    </a:lnTo>
                    <a:lnTo>
                      <a:pt x="124" y="169"/>
                    </a:lnTo>
                    <a:lnTo>
                      <a:pt x="120" y="166"/>
                    </a:lnTo>
                    <a:lnTo>
                      <a:pt x="118" y="168"/>
                    </a:lnTo>
                    <a:lnTo>
                      <a:pt x="114" y="167"/>
                    </a:lnTo>
                    <a:lnTo>
                      <a:pt x="111" y="169"/>
                    </a:lnTo>
                    <a:lnTo>
                      <a:pt x="110" y="166"/>
                    </a:lnTo>
                    <a:lnTo>
                      <a:pt x="96" y="166"/>
                    </a:lnTo>
                    <a:lnTo>
                      <a:pt x="92" y="156"/>
                    </a:lnTo>
                    <a:lnTo>
                      <a:pt x="90" y="129"/>
                    </a:lnTo>
                    <a:lnTo>
                      <a:pt x="82" y="127"/>
                    </a:lnTo>
                    <a:lnTo>
                      <a:pt x="76" y="123"/>
                    </a:lnTo>
                    <a:lnTo>
                      <a:pt x="67" y="124"/>
                    </a:lnTo>
                    <a:lnTo>
                      <a:pt x="67" y="133"/>
                    </a:lnTo>
                    <a:lnTo>
                      <a:pt x="52" y="134"/>
                    </a:lnTo>
                    <a:lnTo>
                      <a:pt x="47" y="123"/>
                    </a:lnTo>
                    <a:lnTo>
                      <a:pt x="42" y="115"/>
                    </a:lnTo>
                    <a:lnTo>
                      <a:pt x="5" y="116"/>
                    </a:lnTo>
                    <a:lnTo>
                      <a:pt x="0" y="111"/>
                    </a:lnTo>
                    <a:lnTo>
                      <a:pt x="8" y="109"/>
                    </a:lnTo>
                    <a:lnTo>
                      <a:pt x="9" y="105"/>
                    </a:lnTo>
                    <a:lnTo>
                      <a:pt x="13" y="100"/>
                    </a:lnTo>
                    <a:lnTo>
                      <a:pt x="16" y="100"/>
                    </a:lnTo>
                    <a:lnTo>
                      <a:pt x="16" y="105"/>
                    </a:lnTo>
                    <a:lnTo>
                      <a:pt x="33" y="96"/>
                    </a:lnTo>
                    <a:lnTo>
                      <a:pt x="39" y="70"/>
                    </a:lnTo>
                    <a:lnTo>
                      <a:pt x="46" y="66"/>
                    </a:lnTo>
                    <a:lnTo>
                      <a:pt x="50" y="52"/>
                    </a:lnTo>
                    <a:lnTo>
                      <a:pt x="51" y="35"/>
                    </a:lnTo>
                    <a:lnTo>
                      <a:pt x="57" y="27"/>
                    </a:lnTo>
                    <a:lnTo>
                      <a:pt x="57" y="16"/>
                    </a:lnTo>
                    <a:lnTo>
                      <a:pt x="58" y="6"/>
                    </a:lnTo>
                    <a:lnTo>
                      <a:pt x="72" y="3"/>
                    </a:lnTo>
                    <a:lnTo>
                      <a:pt x="80" y="9"/>
                    </a:lnTo>
                    <a:lnTo>
                      <a:pt x="92" y="12"/>
                    </a:lnTo>
                    <a:lnTo>
                      <a:pt x="101" y="9"/>
                    </a:lnTo>
                    <a:lnTo>
                      <a:pt x="124" y="0"/>
                    </a:lnTo>
                    <a:lnTo>
                      <a:pt x="141" y="1"/>
                    </a:lnTo>
                    <a:lnTo>
                      <a:pt x="144" y="7"/>
                    </a:lnTo>
                    <a:lnTo>
                      <a:pt x="149" y="7"/>
                    </a:lnTo>
                    <a:lnTo>
                      <a:pt x="151" y="5"/>
                    </a:lnTo>
                    <a:lnTo>
                      <a:pt x="156" y="7"/>
                    </a:lnTo>
                    <a:lnTo>
                      <a:pt x="161" y="6"/>
                    </a:lnTo>
                    <a:lnTo>
                      <a:pt x="168" y="16"/>
                    </a:lnTo>
                    <a:lnTo>
                      <a:pt x="171" y="26"/>
                    </a:lnTo>
                    <a:lnTo>
                      <a:pt x="169" y="35"/>
                    </a:lnTo>
                    <a:lnTo>
                      <a:pt x="159" y="52"/>
                    </a:lnTo>
                    <a:lnTo>
                      <a:pt x="156" y="65"/>
                    </a:lnTo>
                    <a:lnTo>
                      <a:pt x="156" y="75"/>
                    </a:lnTo>
                    <a:lnTo>
                      <a:pt x="157" y="84"/>
                    </a:lnTo>
                    <a:lnTo>
                      <a:pt x="160" y="88"/>
                    </a:lnTo>
                    <a:lnTo>
                      <a:pt x="160" y="96"/>
                    </a:lnTo>
                    <a:lnTo>
                      <a:pt x="159" y="101"/>
                    </a:lnTo>
                    <a:lnTo>
                      <a:pt x="159" y="103"/>
                    </a:lnTo>
                    <a:lnTo>
                      <a:pt x="160" y="115"/>
                    </a:lnTo>
                    <a:lnTo>
                      <a:pt x="168" y="127"/>
                    </a:lnTo>
                    <a:lnTo>
                      <a:pt x="170" y="13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6" name="Freeform 4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118" y="2618"/>
                <a:ext cx="128" cy="129"/>
              </a:xfrm>
              <a:custGeom>
                <a:avLst/>
                <a:gdLst>
                  <a:gd fmla="*/ 41 w 128" name="T0"/>
                  <a:gd fmla="*/ 126 h 129" name="T1"/>
                  <a:gd fmla="*/ 36 w 128" name="T2"/>
                  <a:gd fmla="*/ 119 h 129" name="T3"/>
                  <a:gd fmla="*/ 32 w 128" name="T4"/>
                  <a:gd fmla="*/ 110 h 129" name="T5"/>
                  <a:gd fmla="*/ 28 w 128" name="T6"/>
                  <a:gd fmla="*/ 94 h 129" name="T7"/>
                  <a:gd fmla="*/ 25 w 128" name="T8"/>
                  <a:gd fmla="*/ 81 h 129" name="T9"/>
                  <a:gd fmla="*/ 21 w 128" name="T10"/>
                  <a:gd fmla="*/ 61 h 129" name="T11"/>
                  <a:gd fmla="*/ 20 w 128" name="T12"/>
                  <a:gd fmla="*/ 54 h 129" name="T13"/>
                  <a:gd fmla="*/ 6 w 128" name="T14"/>
                  <a:gd fmla="*/ 26 h 129" name="T15"/>
                  <a:gd fmla="*/ 6 w 128" name="T16"/>
                  <a:gd fmla="*/ 22 h 129" name="T17"/>
                  <a:gd fmla="*/ 2 w 128" name="T18"/>
                  <a:gd fmla="*/ 16 h 129" name="T19"/>
                  <a:gd fmla="*/ 0 w 128" name="T20"/>
                  <a:gd fmla="*/ 3 h 129" name="T21"/>
                  <a:gd fmla="*/ 7 w 128" name="T22"/>
                  <a:gd fmla="*/ 0 h 129" name="T23"/>
                  <a:gd fmla="*/ 17 w 128" name="T24"/>
                  <a:gd fmla="*/ 0 h 129" name="T25"/>
                  <a:gd fmla="*/ 21 w 128" name="T26"/>
                  <a:gd fmla="*/ 4 h 129" name="T27"/>
                  <a:gd fmla="*/ 30 w 128" name="T28"/>
                  <a:gd fmla="*/ 0 h 129" name="T29"/>
                  <a:gd fmla="*/ 58 w 128" name="T30"/>
                  <a:gd fmla="*/ 1 h 129" name="T31"/>
                  <a:gd fmla="*/ 66 w 128" name="T32"/>
                  <a:gd fmla="*/ 7 h 129" name="T33"/>
                  <a:gd fmla="*/ 74 w 128" name="T34"/>
                  <a:gd fmla="*/ 9 h 129" name="T35"/>
                  <a:gd fmla="*/ 85 w 128" name="T36"/>
                  <a:gd fmla="*/ 7 h 129" name="T37"/>
                  <a:gd fmla="*/ 95 w 128" name="T38"/>
                  <a:gd fmla="*/ 7 h 129" name="T39"/>
                  <a:gd fmla="*/ 102 w 128" name="T40"/>
                  <a:gd fmla="*/ 1 h 129" name="T41"/>
                  <a:gd fmla="*/ 108 w 128" name="T42"/>
                  <a:gd fmla="*/ 3 h 129" name="T43"/>
                  <a:gd fmla="*/ 119 w 128" name="T44"/>
                  <a:gd fmla="*/ 4 h 129" name="T45"/>
                  <a:gd fmla="*/ 125 w 128" name="T46"/>
                  <a:gd fmla="*/ 6 h 129" name="T47"/>
                  <a:gd fmla="*/ 128 w 128" name="T48"/>
                  <a:gd fmla="*/ 9 h 129" name="T49"/>
                  <a:gd fmla="*/ 121 w 128" name="T50"/>
                  <a:gd fmla="*/ 8 h 129" name="T51"/>
                  <a:gd fmla="*/ 111 w 128" name="T52"/>
                  <a:gd fmla="*/ 13 h 129" name="T53"/>
                  <a:gd fmla="*/ 103 w 128" name="T54"/>
                  <a:gd fmla="*/ 10 h 129" name="T55"/>
                  <a:gd fmla="*/ 86 w 128" name="T56"/>
                  <a:gd fmla="*/ 16 h 129" name="T57"/>
                  <a:gd fmla="*/ 85 w 128" name="T58"/>
                  <a:gd fmla="*/ 49 h 129" name="T59"/>
                  <a:gd fmla="*/ 76 w 128" name="T60"/>
                  <a:gd fmla="*/ 51 h 129" name="T61"/>
                  <a:gd fmla="*/ 74 w 128" name="T62"/>
                  <a:gd fmla="*/ 126 h 129" name="T63"/>
                  <a:gd fmla="*/ 63 w 128" name="T64"/>
                  <a:gd fmla="*/ 129 h 129" name="T65"/>
                  <a:gd fmla="*/ 57 w 128" name="T66"/>
                  <a:gd fmla="*/ 127 h 129" name="T67"/>
                  <a:gd fmla="*/ 52 w 128" name="T68"/>
                  <a:gd fmla="*/ 124 h 129" name="T69"/>
                  <a:gd fmla="*/ 50 w 128" name="T70"/>
                  <a:gd fmla="*/ 121 h 129" name="T71"/>
                  <a:gd fmla="*/ 46 w 128" name="T72"/>
                  <a:gd fmla="*/ 121 h 129" name="T73"/>
                  <a:gd fmla="*/ 41 w 128" name="T74"/>
                  <a:gd fmla="*/ 126 h 129"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128" name="T114"/>
                  <a:gd fmla="*/ 0 h 129" name="T115"/>
                  <a:gd fmla="*/ 128 w 128" name="T116"/>
                  <a:gd fmla="*/ 129 h 129"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129" w="128">
                    <a:moveTo>
                      <a:pt x="41" y="126"/>
                    </a:moveTo>
                    <a:lnTo>
                      <a:pt x="36" y="119"/>
                    </a:lnTo>
                    <a:lnTo>
                      <a:pt x="32" y="110"/>
                    </a:lnTo>
                    <a:lnTo>
                      <a:pt x="28" y="94"/>
                    </a:lnTo>
                    <a:lnTo>
                      <a:pt x="25" y="81"/>
                    </a:lnTo>
                    <a:lnTo>
                      <a:pt x="21" y="61"/>
                    </a:lnTo>
                    <a:lnTo>
                      <a:pt x="20" y="54"/>
                    </a:lnTo>
                    <a:lnTo>
                      <a:pt x="6" y="26"/>
                    </a:lnTo>
                    <a:lnTo>
                      <a:pt x="6" y="22"/>
                    </a:lnTo>
                    <a:lnTo>
                      <a:pt x="2" y="16"/>
                    </a:lnTo>
                    <a:lnTo>
                      <a:pt x="0" y="3"/>
                    </a:lnTo>
                    <a:lnTo>
                      <a:pt x="7" y="0"/>
                    </a:lnTo>
                    <a:lnTo>
                      <a:pt x="17" y="0"/>
                    </a:lnTo>
                    <a:lnTo>
                      <a:pt x="21" y="4"/>
                    </a:lnTo>
                    <a:lnTo>
                      <a:pt x="30" y="0"/>
                    </a:lnTo>
                    <a:lnTo>
                      <a:pt x="58" y="1"/>
                    </a:lnTo>
                    <a:lnTo>
                      <a:pt x="66" y="7"/>
                    </a:lnTo>
                    <a:lnTo>
                      <a:pt x="74" y="9"/>
                    </a:lnTo>
                    <a:lnTo>
                      <a:pt x="85" y="7"/>
                    </a:lnTo>
                    <a:lnTo>
                      <a:pt x="95" y="7"/>
                    </a:lnTo>
                    <a:lnTo>
                      <a:pt x="102" y="1"/>
                    </a:lnTo>
                    <a:lnTo>
                      <a:pt x="108" y="3"/>
                    </a:lnTo>
                    <a:lnTo>
                      <a:pt x="119" y="4"/>
                    </a:lnTo>
                    <a:lnTo>
                      <a:pt x="125" y="6"/>
                    </a:lnTo>
                    <a:lnTo>
                      <a:pt x="128" y="9"/>
                    </a:lnTo>
                    <a:lnTo>
                      <a:pt x="121" y="8"/>
                    </a:lnTo>
                    <a:lnTo>
                      <a:pt x="111" y="13"/>
                    </a:lnTo>
                    <a:lnTo>
                      <a:pt x="103" y="10"/>
                    </a:lnTo>
                    <a:lnTo>
                      <a:pt x="86" y="16"/>
                    </a:lnTo>
                    <a:lnTo>
                      <a:pt x="85" y="49"/>
                    </a:lnTo>
                    <a:lnTo>
                      <a:pt x="76" y="51"/>
                    </a:lnTo>
                    <a:lnTo>
                      <a:pt x="74" y="126"/>
                    </a:lnTo>
                    <a:lnTo>
                      <a:pt x="63" y="129"/>
                    </a:lnTo>
                    <a:lnTo>
                      <a:pt x="57" y="127"/>
                    </a:lnTo>
                    <a:lnTo>
                      <a:pt x="52" y="124"/>
                    </a:lnTo>
                    <a:lnTo>
                      <a:pt x="50" y="121"/>
                    </a:lnTo>
                    <a:lnTo>
                      <a:pt x="46" y="121"/>
                    </a:lnTo>
                    <a:lnTo>
                      <a:pt x="41" y="12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7" name="Freeform 4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05" y="2564"/>
                <a:ext cx="66" cy="148"/>
              </a:xfrm>
              <a:custGeom>
                <a:avLst/>
                <a:gdLst>
                  <a:gd fmla="*/ 55 w 66" name="T0"/>
                  <a:gd fmla="*/ 1 h 148" name="T1"/>
                  <a:gd fmla="*/ 58 w 66" name="T2"/>
                  <a:gd fmla="*/ 0 h 148" name="T3"/>
                  <a:gd fmla="*/ 60 w 66" name="T4"/>
                  <a:gd fmla="*/ 4 h 148" name="T5"/>
                  <a:gd fmla="*/ 61 w 66" name="T6"/>
                  <a:gd fmla="*/ 15 h 148" name="T7"/>
                  <a:gd fmla="*/ 66 w 66" name="T8"/>
                  <a:gd fmla="*/ 34 h 148" name="T9"/>
                  <a:gd fmla="*/ 65 w 66" name="T10"/>
                  <a:gd fmla="*/ 41 h 148" name="T11"/>
                  <a:gd fmla="*/ 60 w 66" name="T12"/>
                  <a:gd fmla="*/ 42 h 148" name="T13"/>
                  <a:gd fmla="*/ 60 w 66" name="T14"/>
                  <a:gd fmla="*/ 56 h 148" name="T15"/>
                  <a:gd fmla="*/ 58 w 66" name="T16"/>
                  <a:gd fmla="*/ 59 h 148" name="T17"/>
                  <a:gd fmla="*/ 51 w 66" name="T18"/>
                  <a:gd fmla="*/ 85 h 148" name="T19"/>
                  <a:gd fmla="*/ 47 w 66" name="T20"/>
                  <a:gd fmla="*/ 100 h 148" name="T21"/>
                  <a:gd fmla="*/ 43 w 66" name="T22"/>
                  <a:gd fmla="*/ 112 h 148" name="T23"/>
                  <a:gd fmla="*/ 39 w 66" name="T24"/>
                  <a:gd fmla="*/ 133 h 148" name="T25"/>
                  <a:gd fmla="*/ 33 w 66" name="T26"/>
                  <a:gd fmla="*/ 142 h 148" name="T27"/>
                  <a:gd fmla="*/ 26 w 66" name="T28"/>
                  <a:gd fmla="*/ 143 h 148" name="T29"/>
                  <a:gd fmla="*/ 19 w 66" name="T30"/>
                  <a:gd fmla="*/ 148 h 148" name="T31"/>
                  <a:gd fmla="*/ 12 w 66" name="T32"/>
                  <a:gd fmla="*/ 145 h 148" name="T33"/>
                  <a:gd fmla="*/ 7 w 66" name="T34"/>
                  <a:gd fmla="*/ 138 h 148" name="T35"/>
                  <a:gd fmla="*/ 5 w 66" name="T36"/>
                  <a:gd fmla="*/ 123 h 148" name="T37"/>
                  <a:gd fmla="*/ 0 w 66" name="T38"/>
                  <a:gd fmla="*/ 117 h 148" name="T39"/>
                  <a:gd fmla="*/ 0 w 66" name="T40"/>
                  <a:gd fmla="*/ 106 h 148" name="T41"/>
                  <a:gd fmla="*/ 8 w 66" name="T42"/>
                  <a:gd fmla="*/ 94 h 148" name="T43"/>
                  <a:gd fmla="*/ 10 w 66" name="T44"/>
                  <a:gd fmla="*/ 75 h 148" name="T45"/>
                  <a:gd fmla="*/ 7 w 66" name="T46"/>
                  <a:gd fmla="*/ 69 h 148" name="T47"/>
                  <a:gd fmla="*/ 9 w 66" name="T48"/>
                  <a:gd fmla="*/ 52 h 148" name="T49"/>
                  <a:gd fmla="*/ 12 w 66" name="T50"/>
                  <a:gd fmla="*/ 47 h 148" name="T51"/>
                  <a:gd fmla="*/ 17 w 66" name="T52"/>
                  <a:gd fmla="*/ 45 h 148" name="T53"/>
                  <a:gd fmla="*/ 19 w 66" name="T54"/>
                  <a:gd fmla="*/ 42 h 148" name="T55"/>
                  <a:gd fmla="*/ 24 w 66" name="T56"/>
                  <a:gd fmla="*/ 42 h 148" name="T57"/>
                  <a:gd fmla="*/ 30 w 66" name="T58"/>
                  <a:gd fmla="*/ 37 h 148" name="T59"/>
                  <a:gd fmla="*/ 36 w 66" name="T60"/>
                  <a:gd fmla="*/ 35 h 148" name="T61"/>
                  <a:gd fmla="*/ 39 w 66" name="T62"/>
                  <a:gd fmla="*/ 30 h 148" name="T63"/>
                  <a:gd fmla="*/ 44 w 66" name="T64"/>
                  <a:gd fmla="*/ 26 h 148" name="T65"/>
                  <a:gd fmla="*/ 44 w 66" name="T66"/>
                  <a:gd fmla="*/ 20 h 148" name="T67"/>
                  <a:gd fmla="*/ 48 w 66" name="T68"/>
                  <a:gd fmla="*/ 18 h 148" name="T69"/>
                  <a:gd fmla="*/ 53 w 66" name="T70"/>
                  <a:gd fmla="*/ 8 h 148" name="T71"/>
                  <a:gd fmla="*/ 55 w 66" name="T72"/>
                  <a:gd fmla="*/ 1 h 148"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w 66" name="T111"/>
                  <a:gd fmla="*/ 0 h 148" name="T112"/>
                  <a:gd fmla="*/ 66 w 66" name="T113"/>
                  <a:gd fmla="*/ 148 h 148" name="T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b="T114" l="T111" r="T113" t="T112"/>
                <a:pathLst>
                  <a:path h="148" w="66">
                    <a:moveTo>
                      <a:pt x="55" y="1"/>
                    </a:moveTo>
                    <a:lnTo>
                      <a:pt x="58" y="0"/>
                    </a:lnTo>
                    <a:lnTo>
                      <a:pt x="60" y="4"/>
                    </a:lnTo>
                    <a:lnTo>
                      <a:pt x="61" y="15"/>
                    </a:lnTo>
                    <a:lnTo>
                      <a:pt x="66" y="34"/>
                    </a:lnTo>
                    <a:lnTo>
                      <a:pt x="65" y="41"/>
                    </a:lnTo>
                    <a:lnTo>
                      <a:pt x="60" y="42"/>
                    </a:lnTo>
                    <a:lnTo>
                      <a:pt x="60" y="56"/>
                    </a:lnTo>
                    <a:lnTo>
                      <a:pt x="58" y="59"/>
                    </a:lnTo>
                    <a:lnTo>
                      <a:pt x="51" y="85"/>
                    </a:lnTo>
                    <a:lnTo>
                      <a:pt x="47" y="100"/>
                    </a:lnTo>
                    <a:lnTo>
                      <a:pt x="43" y="112"/>
                    </a:lnTo>
                    <a:lnTo>
                      <a:pt x="39" y="133"/>
                    </a:lnTo>
                    <a:lnTo>
                      <a:pt x="33" y="142"/>
                    </a:lnTo>
                    <a:lnTo>
                      <a:pt x="26" y="143"/>
                    </a:lnTo>
                    <a:lnTo>
                      <a:pt x="19" y="148"/>
                    </a:lnTo>
                    <a:lnTo>
                      <a:pt x="12" y="145"/>
                    </a:lnTo>
                    <a:lnTo>
                      <a:pt x="7" y="138"/>
                    </a:lnTo>
                    <a:lnTo>
                      <a:pt x="5" y="123"/>
                    </a:lnTo>
                    <a:lnTo>
                      <a:pt x="0" y="117"/>
                    </a:lnTo>
                    <a:lnTo>
                      <a:pt x="0" y="106"/>
                    </a:lnTo>
                    <a:lnTo>
                      <a:pt x="8" y="94"/>
                    </a:lnTo>
                    <a:lnTo>
                      <a:pt x="10" y="75"/>
                    </a:lnTo>
                    <a:lnTo>
                      <a:pt x="7" y="69"/>
                    </a:lnTo>
                    <a:lnTo>
                      <a:pt x="9" y="52"/>
                    </a:lnTo>
                    <a:lnTo>
                      <a:pt x="12" y="47"/>
                    </a:lnTo>
                    <a:lnTo>
                      <a:pt x="17" y="45"/>
                    </a:lnTo>
                    <a:lnTo>
                      <a:pt x="19" y="42"/>
                    </a:lnTo>
                    <a:lnTo>
                      <a:pt x="24" y="42"/>
                    </a:lnTo>
                    <a:lnTo>
                      <a:pt x="30" y="37"/>
                    </a:lnTo>
                    <a:lnTo>
                      <a:pt x="36" y="35"/>
                    </a:lnTo>
                    <a:lnTo>
                      <a:pt x="39" y="30"/>
                    </a:lnTo>
                    <a:lnTo>
                      <a:pt x="44" y="26"/>
                    </a:lnTo>
                    <a:lnTo>
                      <a:pt x="44" y="20"/>
                    </a:lnTo>
                    <a:lnTo>
                      <a:pt x="48" y="18"/>
                    </a:lnTo>
                    <a:lnTo>
                      <a:pt x="53" y="8"/>
                    </a:lnTo>
                    <a:lnTo>
                      <a:pt x="55"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8" name="Freeform 4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17" y="2659"/>
                <a:ext cx="7" cy="4"/>
              </a:xfrm>
              <a:custGeom>
                <a:avLst/>
                <a:gdLst>
                  <a:gd fmla="*/ 0 w 7" name="T0"/>
                  <a:gd fmla="*/ 2 h 4" name="T1"/>
                  <a:gd fmla="*/ 1 w 7" name="T2"/>
                  <a:gd fmla="*/ 0 h 4" name="T3"/>
                  <a:gd fmla="*/ 5 w 7" name="T4"/>
                  <a:gd fmla="*/ 0 h 4" name="T5"/>
                  <a:gd fmla="*/ 7 w 7" name="T6"/>
                  <a:gd fmla="*/ 2 h 4" name="T7"/>
                  <a:gd fmla="*/ 4 w 7" name="T8"/>
                  <a:gd fmla="*/ 4 h 4" name="T9"/>
                  <a:gd fmla="*/ 1 w 7" name="T10"/>
                  <a:gd fmla="*/ 4 h 4" name="T11"/>
                  <a:gd fmla="*/ 0 w 7" name="T12"/>
                  <a:gd fmla="*/ 2 h 4" name="T13"/>
                  <a:gd fmla="*/ 0 60000 65536" name="T14"/>
                  <a:gd fmla="*/ 0 60000 65536" name="T15"/>
                  <a:gd fmla="*/ 0 60000 65536" name="T16"/>
                  <a:gd fmla="*/ 0 60000 65536" name="T17"/>
                  <a:gd fmla="*/ 0 60000 65536" name="T18"/>
                  <a:gd fmla="*/ 0 60000 65536" name="T19"/>
                  <a:gd fmla="*/ 0 60000 65536" name="T20"/>
                  <a:gd fmla="*/ 0 w 7" name="T21"/>
                  <a:gd fmla="*/ 0 h 4" name="T22"/>
                  <a:gd fmla="*/ 7 w 7"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7">
                    <a:moveTo>
                      <a:pt x="0" y="2"/>
                    </a:moveTo>
                    <a:lnTo>
                      <a:pt x="1" y="0"/>
                    </a:lnTo>
                    <a:lnTo>
                      <a:pt x="5" y="0"/>
                    </a:lnTo>
                    <a:lnTo>
                      <a:pt x="7" y="2"/>
                    </a:lnTo>
                    <a:lnTo>
                      <a:pt x="4" y="4"/>
                    </a:lnTo>
                    <a:lnTo>
                      <a:pt x="1"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79" name="Freeform 4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15" y="2488"/>
                <a:ext cx="3" cy="3"/>
              </a:xfrm>
              <a:custGeom>
                <a:avLst/>
                <a:gdLst>
                  <a:gd fmla="*/ 0 w 3" name="T0"/>
                  <a:gd fmla="*/ 2 h 3" name="T1"/>
                  <a:gd fmla="*/ 1 w 3" name="T2"/>
                  <a:gd fmla="*/ 0 h 3" name="T3"/>
                  <a:gd fmla="*/ 3 w 3" name="T4"/>
                  <a:gd fmla="*/ 2 h 3" name="T5"/>
                  <a:gd fmla="*/ 2 w 3" name="T6"/>
                  <a:gd fmla="*/ 3 h 3" name="T7"/>
                  <a:gd fmla="*/ 0 w 3" name="T8"/>
                  <a:gd fmla="*/ 2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0" y="2"/>
                    </a:moveTo>
                    <a:lnTo>
                      <a:pt x="1" y="0"/>
                    </a:lnTo>
                    <a:lnTo>
                      <a:pt x="3" y="2"/>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0" name="Freeform 4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19" y="2395"/>
                <a:ext cx="73" cy="93"/>
              </a:xfrm>
              <a:custGeom>
                <a:avLst/>
                <a:gdLst>
                  <a:gd fmla="*/ 50 w 73" name="T0"/>
                  <a:gd fmla="*/ 93 h 93" name="T1"/>
                  <a:gd fmla="*/ 33 w 73" name="T2"/>
                  <a:gd fmla="*/ 84 h 93" name="T3"/>
                  <a:gd fmla="*/ 34 w 73" name="T4"/>
                  <a:gd fmla="*/ 78 h 93" name="T5"/>
                  <a:gd fmla="*/ 33 w 73" name="T6"/>
                  <a:gd fmla="*/ 73 h 93" name="T7"/>
                  <a:gd fmla="*/ 14 w 73" name="T8"/>
                  <a:gd fmla="*/ 65 h 93" name="T9"/>
                  <a:gd fmla="*/ 0 w 73" name="T10"/>
                  <a:gd fmla="*/ 55 h 93" name="T11"/>
                  <a:gd fmla="*/ 1 w 73" name="T12"/>
                  <a:gd fmla="*/ 39 h 93" name="T13"/>
                  <a:gd fmla="*/ 10 w 73" name="T14"/>
                  <a:gd fmla="*/ 32 h 93" name="T15"/>
                  <a:gd fmla="*/ 10 w 73" name="T16"/>
                  <a:gd fmla="*/ 23 h 93" name="T17"/>
                  <a:gd fmla="*/ 2 w 73" name="T18"/>
                  <a:gd fmla="*/ 9 h 93" name="T19"/>
                  <a:gd fmla="*/ 0 w 73" name="T20"/>
                  <a:gd fmla="*/ 2 h 93" name="T21"/>
                  <a:gd fmla="*/ 17 w 73" name="T22"/>
                  <a:gd fmla="*/ 0 h 93" name="T23"/>
                  <a:gd fmla="*/ 23 w 73" name="T24"/>
                  <a:gd fmla="*/ 1 h 93" name="T25"/>
                  <a:gd fmla="*/ 38 w 73" name="T26"/>
                  <a:gd fmla="*/ 9 h 93" name="T27"/>
                  <a:gd fmla="*/ 48 w 73" name="T28"/>
                  <a:gd fmla="*/ 11 h 93" name="T29"/>
                  <a:gd fmla="*/ 57 w 73" name="T30"/>
                  <a:gd fmla="*/ 5 h 93" name="T31"/>
                  <a:gd fmla="*/ 73 w 73" name="T32"/>
                  <a:gd fmla="*/ 6 h 93" name="T33"/>
                  <a:gd fmla="*/ 67 w 73" name="T34"/>
                  <a:gd fmla="*/ 12 h 93" name="T35"/>
                  <a:gd fmla="*/ 67 w 73" name="T36"/>
                  <a:gd fmla="*/ 55 h 93" name="T37"/>
                  <a:gd fmla="*/ 72 w 73" name="T38"/>
                  <a:gd fmla="*/ 59 h 93" name="T39"/>
                  <a:gd fmla="*/ 67 w 73" name="T40"/>
                  <a:gd fmla="*/ 66 h 93" name="T41"/>
                  <a:gd fmla="*/ 63 w 73" name="T42"/>
                  <a:gd fmla="*/ 68 h 93" name="T43"/>
                  <a:gd fmla="*/ 63 w 73" name="T44"/>
                  <a:gd fmla="*/ 72 h 93" name="T45"/>
                  <a:gd fmla="*/ 56 w 73" name="T46"/>
                  <a:gd fmla="*/ 74 h 93" name="T47"/>
                  <a:gd fmla="*/ 54 w 73" name="T48"/>
                  <a:gd fmla="*/ 83 h 93" name="T49"/>
                  <a:gd fmla="*/ 50 w 73" name="T50"/>
                  <a:gd fmla="*/ 93 h 93"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w 73" name="T78"/>
                  <a:gd fmla="*/ 0 h 93" name="T79"/>
                  <a:gd fmla="*/ 73 w 73" name="T80"/>
                  <a:gd fmla="*/ 93 h 93" name="T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b="T81" l="T78" r="T80" t="T79"/>
                <a:pathLst>
                  <a:path h="93" w="73">
                    <a:moveTo>
                      <a:pt x="50" y="93"/>
                    </a:moveTo>
                    <a:lnTo>
                      <a:pt x="33" y="84"/>
                    </a:lnTo>
                    <a:lnTo>
                      <a:pt x="34" y="78"/>
                    </a:lnTo>
                    <a:lnTo>
                      <a:pt x="33" y="73"/>
                    </a:lnTo>
                    <a:lnTo>
                      <a:pt x="14" y="65"/>
                    </a:lnTo>
                    <a:lnTo>
                      <a:pt x="0" y="55"/>
                    </a:lnTo>
                    <a:lnTo>
                      <a:pt x="1" y="39"/>
                    </a:lnTo>
                    <a:lnTo>
                      <a:pt x="10" y="32"/>
                    </a:lnTo>
                    <a:lnTo>
                      <a:pt x="10" y="23"/>
                    </a:lnTo>
                    <a:lnTo>
                      <a:pt x="2" y="9"/>
                    </a:lnTo>
                    <a:lnTo>
                      <a:pt x="0" y="2"/>
                    </a:lnTo>
                    <a:lnTo>
                      <a:pt x="17" y="0"/>
                    </a:lnTo>
                    <a:lnTo>
                      <a:pt x="23" y="1"/>
                    </a:lnTo>
                    <a:lnTo>
                      <a:pt x="38" y="9"/>
                    </a:lnTo>
                    <a:lnTo>
                      <a:pt x="48" y="11"/>
                    </a:lnTo>
                    <a:lnTo>
                      <a:pt x="57" y="5"/>
                    </a:lnTo>
                    <a:lnTo>
                      <a:pt x="73" y="6"/>
                    </a:lnTo>
                    <a:lnTo>
                      <a:pt x="67" y="12"/>
                    </a:lnTo>
                    <a:lnTo>
                      <a:pt x="67" y="55"/>
                    </a:lnTo>
                    <a:lnTo>
                      <a:pt x="72" y="59"/>
                    </a:lnTo>
                    <a:lnTo>
                      <a:pt x="67" y="66"/>
                    </a:lnTo>
                    <a:lnTo>
                      <a:pt x="63" y="68"/>
                    </a:lnTo>
                    <a:lnTo>
                      <a:pt x="63" y="72"/>
                    </a:lnTo>
                    <a:lnTo>
                      <a:pt x="56" y="74"/>
                    </a:lnTo>
                    <a:lnTo>
                      <a:pt x="54" y="83"/>
                    </a:lnTo>
                    <a:lnTo>
                      <a:pt x="50" y="9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1" name="Freeform 4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90" y="2312"/>
                <a:ext cx="17" cy="20"/>
              </a:xfrm>
              <a:custGeom>
                <a:avLst/>
                <a:gdLst>
                  <a:gd fmla="*/ 2 w 17" name="T0"/>
                  <a:gd fmla="*/ 7 h 20" name="T1"/>
                  <a:gd fmla="*/ 6 w 17" name="T2"/>
                  <a:gd fmla="*/ 5 h 20" name="T3"/>
                  <a:gd fmla="*/ 9 w 17" name="T4"/>
                  <a:gd fmla="*/ 0 h 20" name="T5"/>
                  <a:gd fmla="*/ 12 w 17" name="T6"/>
                  <a:gd fmla="*/ 0 h 20" name="T7"/>
                  <a:gd fmla="*/ 15 w 17" name="T8"/>
                  <a:gd fmla="*/ 2 h 20" name="T9"/>
                  <a:gd fmla="*/ 17 w 17" name="T10"/>
                  <a:gd fmla="*/ 7 h 20" name="T11"/>
                  <a:gd fmla="*/ 9 w 17" name="T12"/>
                  <a:gd fmla="*/ 11 h 20" name="T13"/>
                  <a:gd fmla="*/ 15 w 17" name="T14"/>
                  <a:gd fmla="*/ 16 h 20" name="T15"/>
                  <a:gd fmla="*/ 9 w 17" name="T16"/>
                  <a:gd fmla="*/ 20 h 20" name="T17"/>
                  <a:gd fmla="*/ 4 w 17" name="T18"/>
                  <a:gd fmla="*/ 19 h 20" name="T19"/>
                  <a:gd fmla="*/ 0 w 17" name="T20"/>
                  <a:gd fmla="*/ 15 h 20" name="T21"/>
                  <a:gd fmla="*/ 2 w 17" name="T22"/>
                  <a:gd fmla="*/ 7 h 20"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17" name="T36"/>
                  <a:gd fmla="*/ 0 h 20" name="T37"/>
                  <a:gd fmla="*/ 17 w 17" name="T38"/>
                  <a:gd fmla="*/ 20 h 20"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20" w="17">
                    <a:moveTo>
                      <a:pt x="2" y="7"/>
                    </a:moveTo>
                    <a:lnTo>
                      <a:pt x="6" y="5"/>
                    </a:lnTo>
                    <a:lnTo>
                      <a:pt x="9" y="0"/>
                    </a:lnTo>
                    <a:lnTo>
                      <a:pt x="12" y="0"/>
                    </a:lnTo>
                    <a:lnTo>
                      <a:pt x="15" y="2"/>
                    </a:lnTo>
                    <a:lnTo>
                      <a:pt x="17" y="7"/>
                    </a:lnTo>
                    <a:lnTo>
                      <a:pt x="9" y="11"/>
                    </a:lnTo>
                    <a:lnTo>
                      <a:pt x="15" y="16"/>
                    </a:lnTo>
                    <a:lnTo>
                      <a:pt x="9" y="20"/>
                    </a:lnTo>
                    <a:lnTo>
                      <a:pt x="4" y="19"/>
                    </a:lnTo>
                    <a:lnTo>
                      <a:pt x="0" y="15"/>
                    </a:lnTo>
                    <a:lnTo>
                      <a:pt x="2"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2" name="Freeform 4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86" y="2319"/>
                <a:ext cx="91" cy="135"/>
              </a:xfrm>
              <a:custGeom>
                <a:avLst/>
                <a:gdLst>
                  <a:gd fmla="*/ 5 w 91" name="T0"/>
                  <a:gd fmla="*/ 135 h 135" name="T1"/>
                  <a:gd fmla="*/ 0 w 91" name="T2"/>
                  <a:gd fmla="*/ 131 h 135" name="T3"/>
                  <a:gd fmla="*/ 0 w 91" name="T4"/>
                  <a:gd fmla="*/ 88 h 135" name="T5"/>
                  <a:gd fmla="*/ 6 w 91" name="T6"/>
                  <a:gd fmla="*/ 82 h 135" name="T7"/>
                  <a:gd fmla="*/ 13 w 91" name="T8"/>
                  <a:gd fmla="*/ 77 h 135" name="T9"/>
                  <a:gd fmla="*/ 32 w 91" name="T10"/>
                  <a:gd fmla="*/ 72 h 135" name="T11"/>
                  <a:gd fmla="*/ 63 w 91" name="T12"/>
                  <a:gd fmla="*/ 47 h 135" name="T13"/>
                  <a:gd fmla="*/ 66 w 91" name="T14"/>
                  <a:gd fmla="*/ 39 h 135" name="T15"/>
                  <a:gd fmla="*/ 57 w 91" name="T16"/>
                  <a:gd fmla="*/ 40 h 135" name="T17"/>
                  <a:gd fmla="*/ 35 w 91" name="T18"/>
                  <a:gd fmla="*/ 36 h 135" name="T19"/>
                  <a:gd fmla="*/ 25 w 91" name="T20"/>
                  <a:gd fmla="*/ 31 h 135" name="T21"/>
                  <a:gd fmla="*/ 20 w 91" name="T22"/>
                  <a:gd fmla="*/ 30 h 135" name="T23"/>
                  <a:gd fmla="*/ 14 w 91" name="T24"/>
                  <a:gd fmla="*/ 22 h 135" name="T25"/>
                  <a:gd fmla="*/ 13 w 91" name="T26"/>
                  <a:gd fmla="*/ 13 h 135" name="T27"/>
                  <a:gd fmla="*/ 19 w 91" name="T28"/>
                  <a:gd fmla="*/ 9 h 135" name="T29"/>
                  <a:gd fmla="*/ 27 w 91" name="T30"/>
                  <a:gd fmla="*/ 17 h 135" name="T31"/>
                  <a:gd fmla="*/ 32 w 91" name="T32"/>
                  <a:gd fmla="*/ 18 h 135" name="T33"/>
                  <a:gd fmla="*/ 37 w 91" name="T34"/>
                  <a:gd fmla="*/ 16 h 135" name="T35"/>
                  <a:gd fmla="*/ 50 w 91" name="T36"/>
                  <a:gd fmla="*/ 13 h 135" name="T37"/>
                  <a:gd fmla="*/ 57 w 91" name="T38"/>
                  <a:gd fmla="*/ 10 h 135" name="T39"/>
                  <a:gd fmla="*/ 66 w 91" name="T40"/>
                  <a:gd fmla="*/ 10 h 135" name="T41"/>
                  <a:gd fmla="*/ 68 w 91" name="T42"/>
                  <a:gd fmla="*/ 8 h 135" name="T43"/>
                  <a:gd fmla="*/ 81 w 91" name="T44"/>
                  <a:gd fmla="*/ 4 h 135" name="T45"/>
                  <a:gd fmla="*/ 86 w 91" name="T46"/>
                  <a:gd fmla="*/ 0 h 135" name="T47"/>
                  <a:gd fmla="*/ 89 w 91" name="T48"/>
                  <a:gd fmla="*/ 0 h 135" name="T49"/>
                  <a:gd fmla="*/ 91 w 91" name="T50"/>
                  <a:gd fmla="*/ 4 h 135" name="T51"/>
                  <a:gd fmla="*/ 90 w 91" name="T52"/>
                  <a:gd fmla="*/ 21 h 135" name="T53"/>
                  <a:gd fmla="*/ 87 w 91" name="T54"/>
                  <a:gd fmla="*/ 34 h 135" name="T55"/>
                  <a:gd fmla="*/ 75 w 91" name="T56"/>
                  <a:gd fmla="*/ 51 h 135" name="T57"/>
                  <a:gd fmla="*/ 73 w 91" name="T58"/>
                  <a:gd fmla="*/ 56 h 135" name="T59"/>
                  <a:gd fmla="*/ 70 w 91" name="T60"/>
                  <a:gd fmla="*/ 64 h 135" name="T61"/>
                  <a:gd fmla="*/ 66 w 91" name="T62"/>
                  <a:gd fmla="*/ 71 h 135" name="T63"/>
                  <a:gd fmla="*/ 56 w 91" name="T64"/>
                  <a:gd fmla="*/ 85 h 135" name="T65"/>
                  <a:gd fmla="*/ 49 w 91" name="T66"/>
                  <a:gd fmla="*/ 94 h 135" name="T67"/>
                  <a:gd fmla="*/ 40 w 91" name="T68"/>
                  <a:gd fmla="*/ 99 h 135" name="T69"/>
                  <a:gd fmla="*/ 29 w 91" name="T70"/>
                  <a:gd fmla="*/ 108 h 135" name="T71"/>
                  <a:gd fmla="*/ 19 w 91" name="T72"/>
                  <a:gd fmla="*/ 117 h 135" name="T73"/>
                  <a:gd fmla="*/ 14 w 91" name="T74"/>
                  <a:gd fmla="*/ 124 h 135" name="T75"/>
                  <a:gd fmla="*/ 5 w 91" name="T76"/>
                  <a:gd fmla="*/ 135 h 135"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91" name="T117"/>
                  <a:gd fmla="*/ 0 h 135" name="T118"/>
                  <a:gd fmla="*/ 91 w 91" name="T119"/>
                  <a:gd fmla="*/ 135 h 135"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135" w="91">
                    <a:moveTo>
                      <a:pt x="5" y="135"/>
                    </a:moveTo>
                    <a:lnTo>
                      <a:pt x="0" y="131"/>
                    </a:lnTo>
                    <a:lnTo>
                      <a:pt x="0" y="88"/>
                    </a:lnTo>
                    <a:lnTo>
                      <a:pt x="6" y="82"/>
                    </a:lnTo>
                    <a:lnTo>
                      <a:pt x="13" y="77"/>
                    </a:lnTo>
                    <a:lnTo>
                      <a:pt x="32" y="72"/>
                    </a:lnTo>
                    <a:lnTo>
                      <a:pt x="63" y="47"/>
                    </a:lnTo>
                    <a:lnTo>
                      <a:pt x="66" y="39"/>
                    </a:lnTo>
                    <a:lnTo>
                      <a:pt x="57" y="40"/>
                    </a:lnTo>
                    <a:lnTo>
                      <a:pt x="35" y="36"/>
                    </a:lnTo>
                    <a:lnTo>
                      <a:pt x="25" y="31"/>
                    </a:lnTo>
                    <a:lnTo>
                      <a:pt x="20" y="30"/>
                    </a:lnTo>
                    <a:lnTo>
                      <a:pt x="14" y="22"/>
                    </a:lnTo>
                    <a:lnTo>
                      <a:pt x="13" y="13"/>
                    </a:lnTo>
                    <a:lnTo>
                      <a:pt x="19" y="9"/>
                    </a:lnTo>
                    <a:lnTo>
                      <a:pt x="27" y="17"/>
                    </a:lnTo>
                    <a:lnTo>
                      <a:pt x="32" y="18"/>
                    </a:lnTo>
                    <a:lnTo>
                      <a:pt x="37" y="16"/>
                    </a:lnTo>
                    <a:lnTo>
                      <a:pt x="50" y="13"/>
                    </a:lnTo>
                    <a:lnTo>
                      <a:pt x="57" y="10"/>
                    </a:lnTo>
                    <a:lnTo>
                      <a:pt x="66" y="10"/>
                    </a:lnTo>
                    <a:lnTo>
                      <a:pt x="68" y="8"/>
                    </a:lnTo>
                    <a:lnTo>
                      <a:pt x="81" y="4"/>
                    </a:lnTo>
                    <a:lnTo>
                      <a:pt x="86" y="0"/>
                    </a:lnTo>
                    <a:lnTo>
                      <a:pt x="89" y="0"/>
                    </a:lnTo>
                    <a:lnTo>
                      <a:pt x="91" y="4"/>
                    </a:lnTo>
                    <a:lnTo>
                      <a:pt x="90" y="21"/>
                    </a:lnTo>
                    <a:lnTo>
                      <a:pt x="87" y="34"/>
                    </a:lnTo>
                    <a:lnTo>
                      <a:pt x="75" y="51"/>
                    </a:lnTo>
                    <a:lnTo>
                      <a:pt x="73" y="56"/>
                    </a:lnTo>
                    <a:lnTo>
                      <a:pt x="70" y="64"/>
                    </a:lnTo>
                    <a:lnTo>
                      <a:pt x="66" y="71"/>
                    </a:lnTo>
                    <a:lnTo>
                      <a:pt x="56" y="85"/>
                    </a:lnTo>
                    <a:lnTo>
                      <a:pt x="49" y="94"/>
                    </a:lnTo>
                    <a:lnTo>
                      <a:pt x="40" y="99"/>
                    </a:lnTo>
                    <a:lnTo>
                      <a:pt x="29" y="108"/>
                    </a:lnTo>
                    <a:lnTo>
                      <a:pt x="19" y="117"/>
                    </a:lnTo>
                    <a:lnTo>
                      <a:pt x="14" y="124"/>
                    </a:lnTo>
                    <a:lnTo>
                      <a:pt x="5" y="13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83" name="Freeform 4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36" y="2650"/>
                <a:ext cx="5" cy="6"/>
              </a:xfrm>
              <a:custGeom>
                <a:avLst/>
                <a:gdLst>
                  <a:gd fmla="*/ 0 w 5" name="T0"/>
                  <a:gd fmla="*/ 4 h 6" name="T1"/>
                  <a:gd fmla="*/ 0 w 5" name="T2"/>
                  <a:gd fmla="*/ 1 h 6" name="T3"/>
                  <a:gd fmla="*/ 3 w 5" name="T4"/>
                  <a:gd fmla="*/ 0 h 6" name="T5"/>
                  <a:gd fmla="*/ 5 w 5" name="T6"/>
                  <a:gd fmla="*/ 3 h 6" name="T7"/>
                  <a:gd fmla="*/ 4 w 5" name="T8"/>
                  <a:gd fmla="*/ 5 h 6" name="T9"/>
                  <a:gd fmla="*/ 3 w 5" name="T10"/>
                  <a:gd fmla="*/ 6 h 6" name="T11"/>
                  <a:gd fmla="*/ 1 w 5" name="T12"/>
                  <a:gd fmla="*/ 5 h 6" name="T13"/>
                  <a:gd fmla="*/ 0 w 5" name="T14"/>
                  <a:gd fmla="*/ 4 h 6" name="T15"/>
                  <a:gd fmla="*/ 0 60000 65536" name="T16"/>
                  <a:gd fmla="*/ 0 60000 65536" name="T17"/>
                  <a:gd fmla="*/ 0 60000 65536" name="T18"/>
                  <a:gd fmla="*/ 0 60000 65536" name="T19"/>
                  <a:gd fmla="*/ 0 60000 65536" name="T20"/>
                  <a:gd fmla="*/ 0 60000 65536" name="T21"/>
                  <a:gd fmla="*/ 0 60000 65536" name="T22"/>
                  <a:gd fmla="*/ 0 60000 65536" name="T23"/>
                  <a:gd fmla="*/ 0 w 5" name="T24"/>
                  <a:gd fmla="*/ 0 h 6" name="T25"/>
                  <a:gd fmla="*/ 5 w 5" name="T26"/>
                  <a:gd fmla="*/ 6 h 6"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6" w="5">
                    <a:moveTo>
                      <a:pt x="0" y="4"/>
                    </a:moveTo>
                    <a:lnTo>
                      <a:pt x="0" y="1"/>
                    </a:lnTo>
                    <a:lnTo>
                      <a:pt x="3" y="0"/>
                    </a:lnTo>
                    <a:lnTo>
                      <a:pt x="5" y="3"/>
                    </a:lnTo>
                    <a:lnTo>
                      <a:pt x="4" y="5"/>
                    </a:lnTo>
                    <a:lnTo>
                      <a:pt x="3" y="6"/>
                    </a:lnTo>
                    <a:lnTo>
                      <a:pt x="1" y="5"/>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nvGrpSpPr>
            <p:cNvPr xmlns:c="http://schemas.openxmlformats.org/drawingml/2006/chart" xmlns:pic="http://schemas.openxmlformats.org/drawingml/2006/picture" xmlns:dgm="http://schemas.openxmlformats.org/drawingml/2006/diagram" id="10" name="Group 44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75" y="2739"/>
              <a:ext cx="1079" cy="794"/>
              <a:chOff x="4053" y="2461"/>
              <a:chExt cx="696" cy="512"/>
            </a:xfrm>
            <a:grpFill/>
          </p:grpSpPr>
          <p:sp>
            <p:nvSpPr>
              <p:cNvPr xmlns:c="http://schemas.openxmlformats.org/drawingml/2006/chart" xmlns:pic="http://schemas.openxmlformats.org/drawingml/2006/picture" xmlns:dgm="http://schemas.openxmlformats.org/drawingml/2006/diagram" id="2756" name="Freeform 4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12" y="2464"/>
                <a:ext cx="93" cy="82"/>
              </a:xfrm>
              <a:custGeom>
                <a:avLst/>
                <a:gdLst>
                  <a:gd fmla="*/ 3 w 93" name="T0"/>
                  <a:gd fmla="*/ 0 h 82" name="T1"/>
                  <a:gd fmla="*/ 12 w 93" name="T2"/>
                  <a:gd fmla="*/ 4 h 82" name="T3"/>
                  <a:gd fmla="*/ 26 w 93" name="T4"/>
                  <a:gd fmla="*/ 10 h 82" name="T5"/>
                  <a:gd fmla="*/ 32 w 93" name="T6"/>
                  <a:gd fmla="*/ 12 h 82" name="T7"/>
                  <a:gd fmla="*/ 40 w 93" name="T8"/>
                  <a:gd fmla="*/ 19 h 82" name="T9"/>
                  <a:gd fmla="*/ 46 w 93" name="T10"/>
                  <a:gd fmla="*/ 22 h 82" name="T11"/>
                  <a:gd fmla="*/ 47 w 93" name="T12"/>
                  <a:gd fmla="*/ 30 h 82" name="T13"/>
                  <a:gd fmla="*/ 62 w 93" name="T14"/>
                  <a:gd fmla="*/ 37 h 82" name="T15"/>
                  <a:gd fmla="*/ 65 w 93" name="T16"/>
                  <a:gd fmla="*/ 39 h 82" name="T17"/>
                  <a:gd fmla="*/ 64 w 93" name="T18"/>
                  <a:gd fmla="*/ 43 h 82" name="T19"/>
                  <a:gd fmla="*/ 59 w 93" name="T20"/>
                  <a:gd fmla="*/ 44 h 82" name="T21"/>
                  <a:gd fmla="*/ 59 w 93" name="T22"/>
                  <a:gd fmla="*/ 47 h 82" name="T23"/>
                  <a:gd fmla="*/ 63 w 93" name="T24"/>
                  <a:gd fmla="*/ 54 h 82" name="T25"/>
                  <a:gd fmla="*/ 69 w 93" name="T26"/>
                  <a:gd fmla="*/ 54 h 82" name="T27"/>
                  <a:gd fmla="*/ 69 w 93" name="T28"/>
                  <a:gd fmla="*/ 59 h 82" name="T29"/>
                  <a:gd fmla="*/ 73 w 93" name="T30"/>
                  <a:gd fmla="*/ 67 h 82" name="T31"/>
                  <a:gd fmla="*/ 80 w 93" name="T32"/>
                  <a:gd fmla="*/ 69 h 82" name="T33"/>
                  <a:gd fmla="*/ 91 w 93" name="T34"/>
                  <a:gd fmla="*/ 77 h 82" name="T35"/>
                  <a:gd fmla="*/ 93 w 93" name="T36"/>
                  <a:gd fmla="*/ 81 h 82" name="T37"/>
                  <a:gd fmla="*/ 90 w 93" name="T38"/>
                  <a:gd fmla="*/ 82 h 82" name="T39"/>
                  <a:gd fmla="*/ 83 w 93" name="T40"/>
                  <a:gd fmla="*/ 79 h 82" name="T41"/>
                  <a:gd fmla="*/ 75 w 93" name="T42"/>
                  <a:gd fmla="*/ 77 h 82" name="T43"/>
                  <a:gd fmla="*/ 66 w 93" name="T44"/>
                  <a:gd fmla="*/ 77 h 82" name="T45"/>
                  <a:gd fmla="*/ 61 w 93" name="T46"/>
                  <a:gd fmla="*/ 73 h 82" name="T47"/>
                  <a:gd fmla="*/ 59 w 93" name="T48"/>
                  <a:gd fmla="*/ 67 h 82" name="T49"/>
                  <a:gd fmla="*/ 54 w 93" name="T50"/>
                  <a:gd fmla="*/ 64 h 82" name="T51"/>
                  <a:gd fmla="*/ 51 w 93" name="T52"/>
                  <a:gd fmla="*/ 57 h 82" name="T53"/>
                  <a:gd fmla="*/ 46 w 93" name="T54"/>
                  <a:gd fmla="*/ 56 h 82" name="T55"/>
                  <a:gd fmla="*/ 36 w 93" name="T56"/>
                  <a:gd fmla="*/ 51 h 82" name="T57"/>
                  <a:gd fmla="*/ 30 w 93" name="T58"/>
                  <a:gd fmla="*/ 52 h 82" name="T59"/>
                  <a:gd fmla="*/ 31 w 93" name="T60"/>
                  <a:gd fmla="*/ 58 h 82" name="T61"/>
                  <a:gd fmla="*/ 23 w 93" name="T62"/>
                  <a:gd fmla="*/ 58 h 82" name="T63"/>
                  <a:gd fmla="*/ 22 w 93" name="T64"/>
                  <a:gd fmla="*/ 60 h 82" name="T65"/>
                  <a:gd fmla="*/ 27 w 93" name="T66"/>
                  <a:gd fmla="*/ 65 h 82" name="T67"/>
                  <a:gd fmla="*/ 23 w 93" name="T68"/>
                  <a:gd fmla="*/ 68 h 82" name="T69"/>
                  <a:gd fmla="*/ 6 w 93" name="T70"/>
                  <a:gd fmla="*/ 68 h 82" name="T71"/>
                  <a:gd fmla="*/ 4 w 93" name="T72"/>
                  <a:gd fmla="*/ 47 h 82" name="T73"/>
                  <a:gd fmla="*/ 2 w 93" name="T74"/>
                  <a:gd fmla="*/ 43 h 82" name="T75"/>
                  <a:gd fmla="*/ 0 w 93" name="T76"/>
                  <a:gd fmla="*/ 39 h 82" name="T77"/>
                  <a:gd fmla="*/ 4 w 93" name="T78"/>
                  <a:gd fmla="*/ 35 h 82" name="T79"/>
                  <a:gd fmla="*/ 3 w 93" name="T80"/>
                  <a:gd fmla="*/ 0 h 82"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93" name="T123"/>
                  <a:gd fmla="*/ 0 h 82" name="T124"/>
                  <a:gd fmla="*/ 93 w 93" name="T125"/>
                  <a:gd fmla="*/ 82 h 82"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82" w="93">
                    <a:moveTo>
                      <a:pt x="3" y="0"/>
                    </a:moveTo>
                    <a:lnTo>
                      <a:pt x="12" y="4"/>
                    </a:lnTo>
                    <a:lnTo>
                      <a:pt x="26" y="10"/>
                    </a:lnTo>
                    <a:lnTo>
                      <a:pt x="32" y="12"/>
                    </a:lnTo>
                    <a:lnTo>
                      <a:pt x="40" y="19"/>
                    </a:lnTo>
                    <a:lnTo>
                      <a:pt x="46" y="22"/>
                    </a:lnTo>
                    <a:lnTo>
                      <a:pt x="47" y="30"/>
                    </a:lnTo>
                    <a:lnTo>
                      <a:pt x="62" y="37"/>
                    </a:lnTo>
                    <a:lnTo>
                      <a:pt x="65" y="39"/>
                    </a:lnTo>
                    <a:lnTo>
                      <a:pt x="64" y="43"/>
                    </a:lnTo>
                    <a:lnTo>
                      <a:pt x="59" y="44"/>
                    </a:lnTo>
                    <a:lnTo>
                      <a:pt x="59" y="47"/>
                    </a:lnTo>
                    <a:lnTo>
                      <a:pt x="63" y="54"/>
                    </a:lnTo>
                    <a:lnTo>
                      <a:pt x="69" y="54"/>
                    </a:lnTo>
                    <a:lnTo>
                      <a:pt x="69" y="59"/>
                    </a:lnTo>
                    <a:lnTo>
                      <a:pt x="73" y="67"/>
                    </a:lnTo>
                    <a:lnTo>
                      <a:pt x="80" y="69"/>
                    </a:lnTo>
                    <a:lnTo>
                      <a:pt x="91" y="77"/>
                    </a:lnTo>
                    <a:lnTo>
                      <a:pt x="93" y="81"/>
                    </a:lnTo>
                    <a:lnTo>
                      <a:pt x="90" y="82"/>
                    </a:lnTo>
                    <a:lnTo>
                      <a:pt x="83" y="79"/>
                    </a:lnTo>
                    <a:lnTo>
                      <a:pt x="75" y="77"/>
                    </a:lnTo>
                    <a:lnTo>
                      <a:pt x="66" y="77"/>
                    </a:lnTo>
                    <a:lnTo>
                      <a:pt x="61" y="73"/>
                    </a:lnTo>
                    <a:lnTo>
                      <a:pt x="59" y="67"/>
                    </a:lnTo>
                    <a:lnTo>
                      <a:pt x="54" y="64"/>
                    </a:lnTo>
                    <a:lnTo>
                      <a:pt x="51" y="57"/>
                    </a:lnTo>
                    <a:lnTo>
                      <a:pt x="46" y="56"/>
                    </a:lnTo>
                    <a:lnTo>
                      <a:pt x="36" y="51"/>
                    </a:lnTo>
                    <a:lnTo>
                      <a:pt x="30" y="52"/>
                    </a:lnTo>
                    <a:lnTo>
                      <a:pt x="31" y="58"/>
                    </a:lnTo>
                    <a:lnTo>
                      <a:pt x="23" y="58"/>
                    </a:lnTo>
                    <a:lnTo>
                      <a:pt x="22" y="60"/>
                    </a:lnTo>
                    <a:lnTo>
                      <a:pt x="27" y="65"/>
                    </a:lnTo>
                    <a:lnTo>
                      <a:pt x="23" y="68"/>
                    </a:lnTo>
                    <a:lnTo>
                      <a:pt x="6" y="68"/>
                    </a:lnTo>
                    <a:lnTo>
                      <a:pt x="4" y="47"/>
                    </a:lnTo>
                    <a:lnTo>
                      <a:pt x="2" y="43"/>
                    </a:lnTo>
                    <a:lnTo>
                      <a:pt x="0" y="39"/>
                    </a:lnTo>
                    <a:lnTo>
                      <a:pt x="4" y="35"/>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7" name="Freeform 4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82" y="2479"/>
                <a:ext cx="37" cy="22"/>
              </a:xfrm>
              <a:custGeom>
                <a:avLst/>
                <a:gdLst>
                  <a:gd fmla="*/ 31 w 37" name="T0"/>
                  <a:gd fmla="*/ 2 h 22" name="T1"/>
                  <a:gd fmla="*/ 31 w 37" name="T2"/>
                  <a:gd fmla="*/ 7 h 22" name="T3"/>
                  <a:gd fmla="*/ 22 w 37" name="T4"/>
                  <a:gd fmla="*/ 15 h 22" name="T5"/>
                  <a:gd fmla="*/ 13 w 37" name="T6"/>
                  <a:gd fmla="*/ 15 h 22" name="T7"/>
                  <a:gd fmla="*/ 11 w 37" name="T8"/>
                  <a:gd fmla="*/ 15 h 22" name="T9"/>
                  <a:gd fmla="*/ 6 w 37" name="T10"/>
                  <a:gd fmla="*/ 14 h 22" name="T11"/>
                  <a:gd fmla="*/ 4 w 37" name="T12"/>
                  <a:gd fmla="*/ 13 h 22" name="T13"/>
                  <a:gd fmla="*/ 2 w 37" name="T14"/>
                  <a:gd fmla="*/ 13 h 22" name="T15"/>
                  <a:gd fmla="*/ 0 w 37" name="T16"/>
                  <a:gd fmla="*/ 13 h 22" name="T17"/>
                  <a:gd fmla="*/ 1 w 37" name="T18"/>
                  <a:gd fmla="*/ 17 h 22" name="T19"/>
                  <a:gd fmla="*/ 8 w 37" name="T20"/>
                  <a:gd fmla="*/ 22 h 22" name="T21"/>
                  <a:gd fmla="*/ 18 w 37" name="T22"/>
                  <a:gd fmla="*/ 21 h 22" name="T23"/>
                  <a:gd fmla="*/ 34 w 37" name="T24"/>
                  <a:gd fmla="*/ 14 h 22" name="T25"/>
                  <a:gd fmla="*/ 36 w 37" name="T26"/>
                  <a:gd fmla="*/ 15 h 22" name="T27"/>
                  <a:gd fmla="*/ 36 w 37" name="T28"/>
                  <a:gd fmla="*/ 6 h 22" name="T29"/>
                  <a:gd fmla="*/ 37 w 37" name="T30"/>
                  <a:gd fmla="*/ 4 h 22" name="T31"/>
                  <a:gd fmla="*/ 34 w 37" name="T32"/>
                  <a:gd fmla="*/ 0 h 22" name="T33"/>
                  <a:gd fmla="*/ 31 w 37" name="T34"/>
                  <a:gd fmla="*/ 2 h 22"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w 37" name="T54"/>
                  <a:gd fmla="*/ 0 h 22" name="T55"/>
                  <a:gd fmla="*/ 37 w 37" name="T56"/>
                  <a:gd fmla="*/ 22 h 22" name="T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T57" l="T54" r="T56" t="T55"/>
                <a:pathLst>
                  <a:path h="22" w="37">
                    <a:moveTo>
                      <a:pt x="31" y="2"/>
                    </a:moveTo>
                    <a:lnTo>
                      <a:pt x="31" y="7"/>
                    </a:lnTo>
                    <a:lnTo>
                      <a:pt x="22" y="15"/>
                    </a:lnTo>
                    <a:lnTo>
                      <a:pt x="13" y="15"/>
                    </a:lnTo>
                    <a:lnTo>
                      <a:pt x="11" y="15"/>
                    </a:lnTo>
                    <a:lnTo>
                      <a:pt x="6" y="14"/>
                    </a:lnTo>
                    <a:lnTo>
                      <a:pt x="4" y="13"/>
                    </a:lnTo>
                    <a:lnTo>
                      <a:pt x="2" y="13"/>
                    </a:lnTo>
                    <a:lnTo>
                      <a:pt x="0" y="13"/>
                    </a:lnTo>
                    <a:lnTo>
                      <a:pt x="1" y="17"/>
                    </a:lnTo>
                    <a:lnTo>
                      <a:pt x="8" y="22"/>
                    </a:lnTo>
                    <a:lnTo>
                      <a:pt x="18" y="21"/>
                    </a:lnTo>
                    <a:lnTo>
                      <a:pt x="34" y="14"/>
                    </a:lnTo>
                    <a:lnTo>
                      <a:pt x="36" y="15"/>
                    </a:lnTo>
                    <a:lnTo>
                      <a:pt x="36" y="6"/>
                    </a:lnTo>
                    <a:lnTo>
                      <a:pt x="37" y="4"/>
                    </a:lnTo>
                    <a:lnTo>
                      <a:pt x="34" y="0"/>
                    </a:lnTo>
                    <a:lnTo>
                      <a:pt x="31"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8" name="Freeform 4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98" y="2461"/>
                <a:ext cx="28" cy="24"/>
              </a:xfrm>
              <a:custGeom>
                <a:avLst/>
                <a:gdLst>
                  <a:gd fmla="*/ 3 w 28" name="T0"/>
                  <a:gd fmla="*/ 0 h 24" name="T1"/>
                  <a:gd fmla="*/ 7 w 28" name="T2"/>
                  <a:gd fmla="*/ 2 h 24" name="T3"/>
                  <a:gd fmla="*/ 12 w 28" name="T4"/>
                  <a:gd fmla="*/ 3 h 24" name="T5"/>
                  <a:gd fmla="*/ 18 w 28" name="T6"/>
                  <a:gd fmla="*/ 7 h 24" name="T7"/>
                  <a:gd fmla="*/ 23 w 28" name="T8"/>
                  <a:gd fmla="*/ 13 h 24" name="T9"/>
                  <a:gd fmla="*/ 27 w 28" name="T10"/>
                  <a:gd fmla="*/ 16 h 24" name="T11"/>
                  <a:gd fmla="*/ 28 w 28" name="T12"/>
                  <a:gd fmla="*/ 22 h 24" name="T13"/>
                  <a:gd fmla="*/ 25 w 28" name="T14"/>
                  <a:gd fmla="*/ 24 h 24" name="T15"/>
                  <a:gd fmla="*/ 21 w 28" name="T16"/>
                  <a:gd fmla="*/ 15 h 24" name="T17"/>
                  <a:gd fmla="*/ 18 w 28" name="T18"/>
                  <a:gd fmla="*/ 14 h 24" name="T19"/>
                  <a:gd fmla="*/ 15 w 28" name="T20"/>
                  <a:gd fmla="*/ 8 h 24" name="T21"/>
                  <a:gd fmla="*/ 7 w 28" name="T22"/>
                  <a:gd fmla="*/ 5 h 24" name="T23"/>
                  <a:gd fmla="*/ 0 w 28" name="T24"/>
                  <a:gd fmla="*/ 3 h 24" name="T25"/>
                  <a:gd fmla="*/ 0 w 28" name="T26"/>
                  <a:gd fmla="*/ 0 h 24" name="T27"/>
                  <a:gd fmla="*/ 3 w 28" name="T28"/>
                  <a:gd fmla="*/ 0 h 24"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8" name="T45"/>
                  <a:gd fmla="*/ 0 h 24" name="T46"/>
                  <a:gd fmla="*/ 28 w 28" name="T47"/>
                  <a:gd fmla="*/ 24 h 24"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24" w="28">
                    <a:moveTo>
                      <a:pt x="3" y="0"/>
                    </a:moveTo>
                    <a:lnTo>
                      <a:pt x="7" y="2"/>
                    </a:lnTo>
                    <a:lnTo>
                      <a:pt x="12" y="3"/>
                    </a:lnTo>
                    <a:lnTo>
                      <a:pt x="18" y="7"/>
                    </a:lnTo>
                    <a:lnTo>
                      <a:pt x="23" y="13"/>
                    </a:lnTo>
                    <a:lnTo>
                      <a:pt x="27" y="16"/>
                    </a:lnTo>
                    <a:lnTo>
                      <a:pt x="28" y="22"/>
                    </a:lnTo>
                    <a:lnTo>
                      <a:pt x="25" y="24"/>
                    </a:lnTo>
                    <a:lnTo>
                      <a:pt x="21" y="15"/>
                    </a:lnTo>
                    <a:lnTo>
                      <a:pt x="18" y="14"/>
                    </a:lnTo>
                    <a:lnTo>
                      <a:pt x="15" y="8"/>
                    </a:lnTo>
                    <a:lnTo>
                      <a:pt x="7" y="5"/>
                    </a:lnTo>
                    <a:lnTo>
                      <a:pt x="0" y="3"/>
                    </a:lnTo>
                    <a:lnTo>
                      <a:pt x="0" y="0"/>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9" name="Freeform 4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41" y="2493"/>
                <a:ext cx="10" cy="15"/>
              </a:xfrm>
              <a:custGeom>
                <a:avLst/>
                <a:gdLst>
                  <a:gd fmla="*/ 0 w 10" name="T0"/>
                  <a:gd fmla="*/ 3 h 15" name="T1"/>
                  <a:gd fmla="*/ 1 w 10" name="T2"/>
                  <a:gd fmla="*/ 0 h 15" name="T3"/>
                  <a:gd fmla="*/ 9 w 10" name="T4"/>
                  <a:gd fmla="*/ 8 h 15" name="T5"/>
                  <a:gd fmla="*/ 10 w 10" name="T6"/>
                  <a:gd fmla="*/ 10 h 15" name="T7"/>
                  <a:gd fmla="*/ 10 w 10" name="T8"/>
                  <a:gd fmla="*/ 15 h 15" name="T9"/>
                  <a:gd fmla="*/ 8 w 10" name="T10"/>
                  <a:gd fmla="*/ 13 h 15" name="T11"/>
                  <a:gd fmla="*/ 5 w 10" name="T12"/>
                  <a:gd fmla="*/ 11 h 15" name="T13"/>
                  <a:gd fmla="*/ 4 w 10" name="T14"/>
                  <a:gd fmla="*/ 9 h 15" name="T15"/>
                  <a:gd fmla="*/ 2 w 10" name="T16"/>
                  <a:gd fmla="*/ 7 h 15" name="T17"/>
                  <a:gd fmla="*/ 0 w 10" name="T18"/>
                  <a:gd fmla="*/ 3 h 15"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0" name="T30"/>
                  <a:gd fmla="*/ 0 h 15" name="T31"/>
                  <a:gd fmla="*/ 10 w 10" name="T32"/>
                  <a:gd fmla="*/ 15 h 15"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5" w="10">
                    <a:moveTo>
                      <a:pt x="0" y="3"/>
                    </a:moveTo>
                    <a:lnTo>
                      <a:pt x="1" y="0"/>
                    </a:lnTo>
                    <a:lnTo>
                      <a:pt x="9" y="8"/>
                    </a:lnTo>
                    <a:lnTo>
                      <a:pt x="10" y="10"/>
                    </a:lnTo>
                    <a:lnTo>
                      <a:pt x="10" y="15"/>
                    </a:lnTo>
                    <a:lnTo>
                      <a:pt x="8" y="13"/>
                    </a:lnTo>
                    <a:lnTo>
                      <a:pt x="5" y="11"/>
                    </a:lnTo>
                    <a:lnTo>
                      <a:pt x="4" y="9"/>
                    </a:lnTo>
                    <a:lnTo>
                      <a:pt x="2" y="7"/>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0" name="Freeform 4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57" y="2503"/>
                <a:ext cx="9" cy="8"/>
              </a:xfrm>
              <a:custGeom>
                <a:avLst/>
                <a:gdLst>
                  <a:gd fmla="*/ 0 w 9" name="T0"/>
                  <a:gd fmla="*/ 4 h 8" name="T1"/>
                  <a:gd fmla="*/ 1 w 9" name="T2"/>
                  <a:gd fmla="*/ 0 h 8" name="T3"/>
                  <a:gd fmla="*/ 5 w 9" name="T4"/>
                  <a:gd fmla="*/ 2 h 8" name="T5"/>
                  <a:gd fmla="*/ 9 w 9" name="T6"/>
                  <a:gd fmla="*/ 7 h 8" name="T7"/>
                  <a:gd fmla="*/ 6 w 9" name="T8"/>
                  <a:gd fmla="*/ 8 h 8" name="T9"/>
                  <a:gd fmla="*/ 0 w 9" name="T10"/>
                  <a:gd fmla="*/ 4 h 8" name="T11"/>
                  <a:gd fmla="*/ 0 60000 65536" name="T12"/>
                  <a:gd fmla="*/ 0 60000 65536" name="T13"/>
                  <a:gd fmla="*/ 0 60000 65536" name="T14"/>
                  <a:gd fmla="*/ 0 60000 65536" name="T15"/>
                  <a:gd fmla="*/ 0 60000 65536" name="T16"/>
                  <a:gd fmla="*/ 0 60000 65536" name="T17"/>
                  <a:gd fmla="*/ 0 w 9" name="T18"/>
                  <a:gd fmla="*/ 0 h 8" name="T19"/>
                  <a:gd fmla="*/ 9 w 9"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9">
                    <a:moveTo>
                      <a:pt x="0" y="4"/>
                    </a:moveTo>
                    <a:lnTo>
                      <a:pt x="1" y="0"/>
                    </a:lnTo>
                    <a:lnTo>
                      <a:pt x="5" y="2"/>
                    </a:lnTo>
                    <a:lnTo>
                      <a:pt x="9" y="7"/>
                    </a:lnTo>
                    <a:lnTo>
                      <a:pt x="6" y="8"/>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1" name="Freeform 4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75" y="2512"/>
                <a:ext cx="14" cy="10"/>
              </a:xfrm>
              <a:custGeom>
                <a:avLst/>
                <a:gdLst>
                  <a:gd fmla="*/ 0 w 14" name="T0"/>
                  <a:gd fmla="*/ 5 h 10" name="T1"/>
                  <a:gd fmla="*/ 0 w 14" name="T2"/>
                  <a:gd fmla="*/ 2 h 10" name="T3"/>
                  <a:gd fmla="*/ 2 w 14" name="T4"/>
                  <a:gd fmla="*/ 0 h 10" name="T5"/>
                  <a:gd fmla="*/ 11 w 14" name="T6"/>
                  <a:gd fmla="*/ 5 h 10" name="T7"/>
                  <a:gd fmla="*/ 14 w 14" name="T8"/>
                  <a:gd fmla="*/ 10 h 10" name="T9"/>
                  <a:gd fmla="*/ 11 w 14" name="T10"/>
                  <a:gd fmla="*/ 10 h 10" name="T11"/>
                  <a:gd fmla="*/ 0 w 14" name="T12"/>
                  <a:gd fmla="*/ 5 h 10" name="T13"/>
                  <a:gd fmla="*/ 0 60000 65536" name="T14"/>
                  <a:gd fmla="*/ 0 60000 65536" name="T15"/>
                  <a:gd fmla="*/ 0 60000 65536" name="T16"/>
                  <a:gd fmla="*/ 0 60000 65536" name="T17"/>
                  <a:gd fmla="*/ 0 60000 65536" name="T18"/>
                  <a:gd fmla="*/ 0 60000 65536" name="T19"/>
                  <a:gd fmla="*/ 0 60000 65536" name="T20"/>
                  <a:gd fmla="*/ 0 w 14" name="T21"/>
                  <a:gd fmla="*/ 0 h 10" name="T22"/>
                  <a:gd fmla="*/ 14 w 1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4">
                    <a:moveTo>
                      <a:pt x="0" y="5"/>
                    </a:moveTo>
                    <a:lnTo>
                      <a:pt x="0" y="2"/>
                    </a:lnTo>
                    <a:lnTo>
                      <a:pt x="2" y="0"/>
                    </a:lnTo>
                    <a:lnTo>
                      <a:pt x="11" y="5"/>
                    </a:lnTo>
                    <a:lnTo>
                      <a:pt x="14" y="10"/>
                    </a:lnTo>
                    <a:lnTo>
                      <a:pt x="11" y="10"/>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2" name="Freeform 4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95" y="2523"/>
                <a:ext cx="11" cy="13"/>
              </a:xfrm>
              <a:custGeom>
                <a:avLst/>
                <a:gdLst>
                  <a:gd fmla="*/ 1 w 11" name="T0"/>
                  <a:gd fmla="*/ 6 h 13" name="T1"/>
                  <a:gd fmla="*/ 0 w 11" name="T2"/>
                  <a:gd fmla="*/ 2 h 13" name="T3"/>
                  <a:gd fmla="*/ 1 w 11" name="T4"/>
                  <a:gd fmla="*/ 0 h 13" name="T5"/>
                  <a:gd fmla="*/ 5 w 11" name="T6"/>
                  <a:gd fmla="*/ 1 h 13" name="T7"/>
                  <a:gd fmla="*/ 11 w 11" name="T8"/>
                  <a:gd fmla="*/ 10 h 13" name="T9"/>
                  <a:gd fmla="*/ 10 w 11" name="T10"/>
                  <a:gd fmla="*/ 13 h 13" name="T11"/>
                  <a:gd fmla="*/ 7 w 11" name="T12"/>
                  <a:gd fmla="*/ 12 h 13" name="T13"/>
                  <a:gd fmla="*/ 1 w 11" name="T14"/>
                  <a:gd fmla="*/ 6 h 13" name="T15"/>
                  <a:gd fmla="*/ 0 60000 65536" name="T16"/>
                  <a:gd fmla="*/ 0 60000 65536" name="T17"/>
                  <a:gd fmla="*/ 0 60000 65536" name="T18"/>
                  <a:gd fmla="*/ 0 60000 65536" name="T19"/>
                  <a:gd fmla="*/ 0 60000 65536" name="T20"/>
                  <a:gd fmla="*/ 0 60000 65536" name="T21"/>
                  <a:gd fmla="*/ 0 60000 65536" name="T22"/>
                  <a:gd fmla="*/ 0 60000 65536" name="T23"/>
                  <a:gd fmla="*/ 0 w 11" name="T24"/>
                  <a:gd fmla="*/ 0 h 13" name="T25"/>
                  <a:gd fmla="*/ 11 w 11" name="T26"/>
                  <a:gd fmla="*/ 13 h 13"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3" w="11">
                    <a:moveTo>
                      <a:pt x="1" y="6"/>
                    </a:moveTo>
                    <a:lnTo>
                      <a:pt x="0" y="2"/>
                    </a:lnTo>
                    <a:lnTo>
                      <a:pt x="1" y="0"/>
                    </a:lnTo>
                    <a:lnTo>
                      <a:pt x="5" y="1"/>
                    </a:lnTo>
                    <a:lnTo>
                      <a:pt x="11" y="10"/>
                    </a:lnTo>
                    <a:lnTo>
                      <a:pt x="10" y="13"/>
                    </a:lnTo>
                    <a:lnTo>
                      <a:pt x="7" y="12"/>
                    </a:lnTo>
                    <a:lnTo>
                      <a:pt x="1"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3" name="Freeform 4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03" y="2541"/>
                <a:ext cx="8" cy="7"/>
              </a:xfrm>
              <a:custGeom>
                <a:avLst/>
                <a:gdLst>
                  <a:gd fmla="*/ 6 w 8" name="T0"/>
                  <a:gd fmla="*/ 7 h 7" name="T1"/>
                  <a:gd fmla="*/ 1 w 8" name="T2"/>
                  <a:gd fmla="*/ 3 h 7" name="T3"/>
                  <a:gd fmla="*/ 0 w 8" name="T4"/>
                  <a:gd fmla="*/ 0 h 7" name="T5"/>
                  <a:gd fmla="*/ 4 w 8" name="T6"/>
                  <a:gd fmla="*/ 0 h 7" name="T7"/>
                  <a:gd fmla="*/ 7 w 8" name="T8"/>
                  <a:gd fmla="*/ 2 h 7" name="T9"/>
                  <a:gd fmla="*/ 8 w 8" name="T10"/>
                  <a:gd fmla="*/ 6 h 7" name="T11"/>
                  <a:gd fmla="*/ 6 w 8" name="T12"/>
                  <a:gd fmla="*/ 7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6" y="7"/>
                    </a:moveTo>
                    <a:lnTo>
                      <a:pt x="1" y="3"/>
                    </a:lnTo>
                    <a:lnTo>
                      <a:pt x="0" y="0"/>
                    </a:lnTo>
                    <a:lnTo>
                      <a:pt x="4" y="0"/>
                    </a:lnTo>
                    <a:lnTo>
                      <a:pt x="7" y="2"/>
                    </a:lnTo>
                    <a:lnTo>
                      <a:pt x="8" y="6"/>
                    </a:lnTo>
                    <a:lnTo>
                      <a:pt x="6"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4" name="Freeform 4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89" y="2552"/>
                <a:ext cx="6" cy="4"/>
              </a:xfrm>
              <a:custGeom>
                <a:avLst/>
                <a:gdLst>
                  <a:gd fmla="*/ 2 w 6" name="T0"/>
                  <a:gd fmla="*/ 4 h 4" name="T1"/>
                  <a:gd fmla="*/ 0 w 6" name="T2"/>
                  <a:gd fmla="*/ 3 h 4" name="T3"/>
                  <a:gd fmla="*/ 0 w 6" name="T4"/>
                  <a:gd fmla="*/ 1 h 4" name="T5"/>
                  <a:gd fmla="*/ 3 w 6" name="T6"/>
                  <a:gd fmla="*/ 0 h 4" name="T7"/>
                  <a:gd fmla="*/ 6 w 6" name="T8"/>
                  <a:gd fmla="*/ 3 h 4" name="T9"/>
                  <a:gd fmla="*/ 2 w 6" name="T10"/>
                  <a:gd fmla="*/ 4 h 4" name="T11"/>
                  <a:gd fmla="*/ 0 60000 65536" name="T12"/>
                  <a:gd fmla="*/ 0 60000 65536" name="T13"/>
                  <a:gd fmla="*/ 0 60000 65536" name="T14"/>
                  <a:gd fmla="*/ 0 60000 65536" name="T15"/>
                  <a:gd fmla="*/ 0 60000 65536" name="T16"/>
                  <a:gd fmla="*/ 0 60000 65536" name="T17"/>
                  <a:gd fmla="*/ 0 w 6" name="T18"/>
                  <a:gd fmla="*/ 0 h 4" name="T19"/>
                  <a:gd fmla="*/ 6 w 6"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6">
                    <a:moveTo>
                      <a:pt x="2" y="4"/>
                    </a:moveTo>
                    <a:lnTo>
                      <a:pt x="0" y="3"/>
                    </a:lnTo>
                    <a:lnTo>
                      <a:pt x="0" y="1"/>
                    </a:lnTo>
                    <a:lnTo>
                      <a:pt x="3" y="0"/>
                    </a:lnTo>
                    <a:lnTo>
                      <a:pt x="6" y="3"/>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5" name="Freeform 4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88" y="2531"/>
                <a:ext cx="8" cy="5"/>
              </a:xfrm>
              <a:custGeom>
                <a:avLst/>
                <a:gdLst>
                  <a:gd fmla="*/ 4 w 8" name="T0"/>
                  <a:gd fmla="*/ 5 h 5" name="T1"/>
                  <a:gd fmla="*/ 0 w 8" name="T2"/>
                  <a:gd fmla="*/ 1 h 5" name="T3"/>
                  <a:gd fmla="*/ 0 w 8" name="T4"/>
                  <a:gd fmla="*/ 0 h 5" name="T5"/>
                  <a:gd fmla="*/ 4 w 8" name="T6"/>
                  <a:gd fmla="*/ 0 h 5" name="T7"/>
                  <a:gd fmla="*/ 8 w 8" name="T8"/>
                  <a:gd fmla="*/ 3 h 5" name="T9"/>
                  <a:gd fmla="*/ 4 w 8" name="T10"/>
                  <a:gd fmla="*/ 5 h 5" name="T11"/>
                  <a:gd fmla="*/ 0 60000 65536" name="T12"/>
                  <a:gd fmla="*/ 0 60000 65536" name="T13"/>
                  <a:gd fmla="*/ 0 60000 65536" name="T14"/>
                  <a:gd fmla="*/ 0 60000 65536" name="T15"/>
                  <a:gd fmla="*/ 0 60000 65536" name="T16"/>
                  <a:gd fmla="*/ 0 60000 65536" name="T17"/>
                  <a:gd fmla="*/ 0 w 8" name="T18"/>
                  <a:gd fmla="*/ 0 h 5" name="T19"/>
                  <a:gd fmla="*/ 8 w 8"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8">
                    <a:moveTo>
                      <a:pt x="4" y="5"/>
                    </a:moveTo>
                    <a:lnTo>
                      <a:pt x="0" y="1"/>
                    </a:lnTo>
                    <a:lnTo>
                      <a:pt x="0" y="0"/>
                    </a:lnTo>
                    <a:lnTo>
                      <a:pt x="4" y="0"/>
                    </a:lnTo>
                    <a:lnTo>
                      <a:pt x="8" y="3"/>
                    </a:lnTo>
                    <a:lnTo>
                      <a:pt x="4"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6" name="Freeform 4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05" y="2536"/>
                <a:ext cx="4" cy="7"/>
              </a:xfrm>
              <a:custGeom>
                <a:avLst/>
                <a:gdLst>
                  <a:gd fmla="*/ 0 w 4" name="T0"/>
                  <a:gd fmla="*/ 2 h 7" name="T1"/>
                  <a:gd fmla="*/ 1 w 4" name="T2"/>
                  <a:gd fmla="*/ 4 h 7" name="T3"/>
                  <a:gd fmla="*/ 2 w 4" name="T4"/>
                  <a:gd fmla="*/ 7 h 7" name="T5"/>
                  <a:gd fmla="*/ 4 w 4" name="T6"/>
                  <a:gd fmla="*/ 7 h 7" name="T7"/>
                  <a:gd fmla="*/ 4 w 4" name="T8"/>
                  <a:gd fmla="*/ 4 h 7" name="T9"/>
                  <a:gd fmla="*/ 1 w 4" name="T10"/>
                  <a:gd fmla="*/ 0 h 7" name="T11"/>
                  <a:gd fmla="*/ 0 w 4" name="T12"/>
                  <a:gd fmla="*/ 2 h 7" name="T13"/>
                  <a:gd fmla="*/ 0 60000 65536" name="T14"/>
                  <a:gd fmla="*/ 0 60000 65536" name="T15"/>
                  <a:gd fmla="*/ 0 60000 65536" name="T16"/>
                  <a:gd fmla="*/ 0 60000 65536" name="T17"/>
                  <a:gd fmla="*/ 0 60000 65536" name="T18"/>
                  <a:gd fmla="*/ 0 60000 65536" name="T19"/>
                  <a:gd fmla="*/ 0 60000 65536" name="T20"/>
                  <a:gd fmla="*/ 0 w 4" name="T21"/>
                  <a:gd fmla="*/ 0 h 7" name="T22"/>
                  <a:gd fmla="*/ 4 w 4"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4">
                    <a:moveTo>
                      <a:pt x="0" y="2"/>
                    </a:moveTo>
                    <a:lnTo>
                      <a:pt x="1" y="4"/>
                    </a:lnTo>
                    <a:lnTo>
                      <a:pt x="2" y="7"/>
                    </a:lnTo>
                    <a:lnTo>
                      <a:pt x="4" y="7"/>
                    </a:lnTo>
                    <a:lnTo>
                      <a:pt x="4" y="4"/>
                    </a:lnTo>
                    <a:lnTo>
                      <a:pt x="1"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7" name="Freeform 4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21" y="2544"/>
                <a:ext cx="5" cy="4"/>
              </a:xfrm>
              <a:custGeom>
                <a:avLst/>
                <a:gdLst>
                  <a:gd fmla="*/ 0 w 5" name="T0"/>
                  <a:gd fmla="*/ 3 h 4" name="T1"/>
                  <a:gd fmla="*/ 0 w 5" name="T2"/>
                  <a:gd fmla="*/ 1 h 4" name="T3"/>
                  <a:gd fmla="*/ 3 w 5" name="T4"/>
                  <a:gd fmla="*/ 0 h 4" name="T5"/>
                  <a:gd fmla="*/ 5 w 5" name="T6"/>
                  <a:gd fmla="*/ 3 h 4" name="T7"/>
                  <a:gd fmla="*/ 3 w 5" name="T8"/>
                  <a:gd fmla="*/ 4 h 4" name="T9"/>
                  <a:gd fmla="*/ 0 w 5" name="T10"/>
                  <a:gd fmla="*/ 3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3"/>
                    </a:moveTo>
                    <a:lnTo>
                      <a:pt x="0" y="1"/>
                    </a:lnTo>
                    <a:lnTo>
                      <a:pt x="3" y="0"/>
                    </a:lnTo>
                    <a:lnTo>
                      <a:pt x="5" y="3"/>
                    </a:lnTo>
                    <a:lnTo>
                      <a:pt x="3"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8" name="Freeform 4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3" y="2589"/>
                <a:ext cx="4" cy="10"/>
              </a:xfrm>
              <a:custGeom>
                <a:avLst/>
                <a:gdLst>
                  <a:gd fmla="*/ 2 w 4" name="T0"/>
                  <a:gd fmla="*/ 10 h 10" name="T1"/>
                  <a:gd fmla="*/ 4 w 4" name="T2"/>
                  <a:gd fmla="*/ 6 h 10" name="T3"/>
                  <a:gd fmla="*/ 4 w 4" name="T4"/>
                  <a:gd fmla="*/ 2 h 10" name="T5"/>
                  <a:gd fmla="*/ 0 w 4" name="T6"/>
                  <a:gd fmla="*/ 0 h 10" name="T7"/>
                  <a:gd fmla="*/ 0 w 4" name="T8"/>
                  <a:gd fmla="*/ 3 h 10" name="T9"/>
                  <a:gd fmla="*/ 0 w 4" name="T10"/>
                  <a:gd fmla="*/ 7 h 10" name="T11"/>
                  <a:gd fmla="*/ 2 w 4" name="T12"/>
                  <a:gd fmla="*/ 10 h 10" name="T13"/>
                  <a:gd fmla="*/ 0 60000 65536" name="T14"/>
                  <a:gd fmla="*/ 0 60000 65536" name="T15"/>
                  <a:gd fmla="*/ 0 60000 65536" name="T16"/>
                  <a:gd fmla="*/ 0 60000 65536" name="T17"/>
                  <a:gd fmla="*/ 0 60000 65536" name="T18"/>
                  <a:gd fmla="*/ 0 60000 65536" name="T19"/>
                  <a:gd fmla="*/ 0 60000 65536" name="T20"/>
                  <a:gd fmla="*/ 0 w 4" name="T21"/>
                  <a:gd fmla="*/ 0 h 10" name="T22"/>
                  <a:gd fmla="*/ 4 w 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4">
                    <a:moveTo>
                      <a:pt x="2" y="10"/>
                    </a:moveTo>
                    <a:lnTo>
                      <a:pt x="4" y="6"/>
                    </a:lnTo>
                    <a:lnTo>
                      <a:pt x="4" y="2"/>
                    </a:lnTo>
                    <a:lnTo>
                      <a:pt x="0" y="0"/>
                    </a:lnTo>
                    <a:lnTo>
                      <a:pt x="0" y="3"/>
                    </a:lnTo>
                    <a:lnTo>
                      <a:pt x="0" y="7"/>
                    </a:lnTo>
                    <a:lnTo>
                      <a:pt x="2"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69" name="Freeform 4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00"/>
                <a:ext cx="6" cy="6"/>
              </a:xfrm>
              <a:custGeom>
                <a:avLst/>
                <a:gdLst>
                  <a:gd fmla="*/ 0 w 6" name="T0"/>
                  <a:gd fmla="*/ 2 h 6" name="T1"/>
                  <a:gd fmla="*/ 1 w 6" name="T2"/>
                  <a:gd fmla="*/ 0 h 6" name="T3"/>
                  <a:gd fmla="*/ 6 w 6" name="T4"/>
                  <a:gd fmla="*/ 4 h 6" name="T5"/>
                  <a:gd fmla="*/ 5 w 6" name="T6"/>
                  <a:gd fmla="*/ 6 h 6" name="T7"/>
                  <a:gd fmla="*/ 0 w 6" name="T8"/>
                  <a:gd fmla="*/ 2 h 6" name="T9"/>
                  <a:gd fmla="*/ 0 60000 65536" name="T10"/>
                  <a:gd fmla="*/ 0 60000 65536" name="T11"/>
                  <a:gd fmla="*/ 0 60000 65536" name="T12"/>
                  <a:gd fmla="*/ 0 60000 65536" name="T13"/>
                  <a:gd fmla="*/ 0 60000 65536" name="T14"/>
                  <a:gd fmla="*/ 0 w 6" name="T15"/>
                  <a:gd fmla="*/ 0 h 6" name="T16"/>
                  <a:gd fmla="*/ 6 w 6" name="T17"/>
                  <a:gd fmla="*/ 6 h 6" name="T18"/>
                </a:gdLst>
                <a:ahLst/>
                <a:cxnLst>
                  <a:cxn ang="T10">
                    <a:pos x="T0" y="T1"/>
                  </a:cxn>
                  <a:cxn ang="T11">
                    <a:pos x="T2" y="T3"/>
                  </a:cxn>
                  <a:cxn ang="T12">
                    <a:pos x="T4" y="T5"/>
                  </a:cxn>
                  <a:cxn ang="T13">
                    <a:pos x="T6" y="T7"/>
                  </a:cxn>
                  <a:cxn ang="T14">
                    <a:pos x="T8" y="T9"/>
                  </a:cxn>
                </a:cxnLst>
                <a:rect b="T18" l="T15" r="T17" t="T16"/>
                <a:pathLst>
                  <a:path h="6" w="6">
                    <a:moveTo>
                      <a:pt x="0" y="2"/>
                    </a:moveTo>
                    <a:lnTo>
                      <a:pt x="1" y="0"/>
                    </a:lnTo>
                    <a:lnTo>
                      <a:pt x="6" y="4"/>
                    </a:lnTo>
                    <a:lnTo>
                      <a:pt x="5" y="6"/>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0" name="Freeform 4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3" y="2627"/>
                <a:ext cx="4" cy="5"/>
              </a:xfrm>
              <a:custGeom>
                <a:avLst/>
                <a:gdLst>
                  <a:gd fmla="*/ 0 w 4" name="T0"/>
                  <a:gd fmla="*/ 3 h 5" name="T1"/>
                  <a:gd fmla="*/ 0 w 4" name="T2"/>
                  <a:gd fmla="*/ 1 h 5" name="T3"/>
                  <a:gd fmla="*/ 2 w 4" name="T4"/>
                  <a:gd fmla="*/ 0 h 5" name="T5"/>
                  <a:gd fmla="*/ 4 w 4" name="T6"/>
                  <a:gd fmla="*/ 4 h 5" name="T7"/>
                  <a:gd fmla="*/ 2 w 4" name="T8"/>
                  <a:gd fmla="*/ 5 h 5" name="T9"/>
                  <a:gd fmla="*/ 0 w 4" name="T10"/>
                  <a:gd fmla="*/ 3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3"/>
                    </a:moveTo>
                    <a:lnTo>
                      <a:pt x="0" y="1"/>
                    </a:lnTo>
                    <a:lnTo>
                      <a:pt x="2" y="0"/>
                    </a:lnTo>
                    <a:lnTo>
                      <a:pt x="4" y="4"/>
                    </a:lnTo>
                    <a:lnTo>
                      <a:pt x="2"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1" name="Freeform 4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5" y="2636"/>
                <a:ext cx="2" cy="3"/>
              </a:xfrm>
              <a:custGeom>
                <a:avLst/>
                <a:gdLst>
                  <a:gd fmla="*/ 0 w 2" name="T0"/>
                  <a:gd fmla="*/ 3 h 3" name="T1"/>
                  <a:gd fmla="*/ 0 w 2" name="T2"/>
                  <a:gd fmla="*/ 0 h 3" name="T3"/>
                  <a:gd fmla="*/ 2 w 2" name="T4"/>
                  <a:gd fmla="*/ 0 h 3" name="T5"/>
                  <a:gd fmla="*/ 2 w 2" name="T6"/>
                  <a:gd fmla="*/ 2 h 3" name="T7"/>
                  <a:gd fmla="*/ 0 w 2" name="T8"/>
                  <a:gd fmla="*/ 3 h 3" name="T9"/>
                  <a:gd fmla="*/ 0 60000 65536" name="T10"/>
                  <a:gd fmla="*/ 0 60000 65536" name="T11"/>
                  <a:gd fmla="*/ 0 60000 65536" name="T12"/>
                  <a:gd fmla="*/ 0 60000 65536" name="T13"/>
                  <a:gd fmla="*/ 0 60000 65536" name="T14"/>
                  <a:gd fmla="*/ 0 w 2" name="T15"/>
                  <a:gd fmla="*/ 0 h 3" name="T16"/>
                  <a:gd fmla="*/ 2 w 2" name="T17"/>
                  <a:gd fmla="*/ 3 h 3" name="T18"/>
                </a:gdLst>
                <a:ahLst/>
                <a:cxnLst>
                  <a:cxn ang="T10">
                    <a:pos x="T0" y="T1"/>
                  </a:cxn>
                  <a:cxn ang="T11">
                    <a:pos x="T2" y="T3"/>
                  </a:cxn>
                  <a:cxn ang="T12">
                    <a:pos x="T4" y="T5"/>
                  </a:cxn>
                  <a:cxn ang="T13">
                    <a:pos x="T6" y="T7"/>
                  </a:cxn>
                  <a:cxn ang="T14">
                    <a:pos x="T8" y="T9"/>
                  </a:cxn>
                </a:cxnLst>
                <a:rect b="T18" l="T15" r="T17" t="T16"/>
                <a:pathLst>
                  <a:path h="3" w="2">
                    <a:moveTo>
                      <a:pt x="0" y="3"/>
                    </a:moveTo>
                    <a:lnTo>
                      <a:pt x="0" y="0"/>
                    </a:lnTo>
                    <a:lnTo>
                      <a:pt x="2" y="0"/>
                    </a:lnTo>
                    <a:lnTo>
                      <a:pt x="2" y="2"/>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2" name="Freeform 4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50"/>
                <a:ext cx="3" cy="4"/>
              </a:xfrm>
              <a:custGeom>
                <a:avLst/>
                <a:gdLst>
                  <a:gd fmla="*/ 0 w 3" name="T0"/>
                  <a:gd fmla="*/ 4 h 4" name="T1"/>
                  <a:gd fmla="*/ 0 w 3" name="T2"/>
                  <a:gd fmla="*/ 1 h 4" name="T3"/>
                  <a:gd fmla="*/ 1 w 3" name="T4"/>
                  <a:gd fmla="*/ 0 h 4" name="T5"/>
                  <a:gd fmla="*/ 3 w 3" name="T6"/>
                  <a:gd fmla="*/ 2 h 4" name="T7"/>
                  <a:gd fmla="*/ 2 w 3" name="T8"/>
                  <a:gd fmla="*/ 4 h 4" name="T9"/>
                  <a:gd fmla="*/ 0 w 3" name="T10"/>
                  <a:gd fmla="*/ 4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4"/>
                    </a:moveTo>
                    <a:lnTo>
                      <a:pt x="0" y="1"/>
                    </a:lnTo>
                    <a:lnTo>
                      <a:pt x="1" y="0"/>
                    </a:lnTo>
                    <a:lnTo>
                      <a:pt x="3" y="2"/>
                    </a:lnTo>
                    <a:lnTo>
                      <a:pt x="2"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3" name="Freeform 4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0" y="2648"/>
                <a:ext cx="2" cy="2"/>
              </a:xfrm>
              <a:custGeom>
                <a:avLst/>
                <a:gdLst>
                  <a:gd fmla="*/ 2 w 2" name="T0"/>
                  <a:gd fmla="*/ 1 h 2" name="T1"/>
                  <a:gd fmla="*/ 2 w 2" name="T2"/>
                  <a:gd fmla="*/ 0 h 2" name="T3"/>
                  <a:gd fmla="*/ 0 w 2" name="T4"/>
                  <a:gd fmla="*/ 0 h 2" name="T5"/>
                  <a:gd fmla="*/ 0 w 2" name="T6"/>
                  <a:gd fmla="*/ 2 h 2" name="T7"/>
                  <a:gd fmla="*/ 2 w 2" name="T8"/>
                  <a:gd fmla="*/ 1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2" y="1"/>
                    </a:moveTo>
                    <a:lnTo>
                      <a:pt x="2" y="0"/>
                    </a:lnTo>
                    <a:lnTo>
                      <a:pt x="0" y="0"/>
                    </a:lnTo>
                    <a:lnTo>
                      <a:pt x="0" y="2"/>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4" name="Freeform 4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28" y="2646"/>
                <a:ext cx="26" cy="21"/>
              </a:xfrm>
              <a:custGeom>
                <a:avLst/>
                <a:gdLst>
                  <a:gd fmla="*/ 4 w 26" name="T0"/>
                  <a:gd fmla="*/ 1 h 21" name="T1"/>
                  <a:gd fmla="*/ 6 w 26" name="T2"/>
                  <a:gd fmla="*/ 3 h 21" name="T3"/>
                  <a:gd fmla="*/ 9 w 26" name="T4"/>
                  <a:gd fmla="*/ 3 h 21" name="T5"/>
                  <a:gd fmla="*/ 15 w 26" name="T6"/>
                  <a:gd fmla="*/ 9 h 21" name="T7"/>
                  <a:gd fmla="*/ 25 w 26" name="T8"/>
                  <a:gd fmla="*/ 16 h 21" name="T9"/>
                  <a:gd fmla="*/ 26 w 26" name="T10"/>
                  <a:gd fmla="*/ 19 h 21" name="T11"/>
                  <a:gd fmla="*/ 25 w 26" name="T12"/>
                  <a:gd fmla="*/ 21 h 21" name="T13"/>
                  <a:gd fmla="*/ 19 w 26" name="T14"/>
                  <a:gd fmla="*/ 19 h 21" name="T15"/>
                  <a:gd fmla="*/ 9 w 26" name="T16"/>
                  <a:gd fmla="*/ 12 h 21" name="T17"/>
                  <a:gd fmla="*/ 7 w 26" name="T18"/>
                  <a:gd fmla="*/ 11 h 21" name="T19"/>
                  <a:gd fmla="*/ 1 w 26" name="T20"/>
                  <a:gd fmla="*/ 6 h 21" name="T21"/>
                  <a:gd fmla="*/ 0 w 26" name="T22"/>
                  <a:gd fmla="*/ 3 h 21" name="T23"/>
                  <a:gd fmla="*/ 0 w 26" name="T24"/>
                  <a:gd fmla="*/ 0 h 21" name="T25"/>
                  <a:gd fmla="*/ 4 w 26" name="T26"/>
                  <a:gd fmla="*/ 1 h 2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6" name="T42"/>
                  <a:gd fmla="*/ 0 h 21" name="T43"/>
                  <a:gd fmla="*/ 26 w 26" name="T44"/>
                  <a:gd fmla="*/ 21 h 2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21" w="26">
                    <a:moveTo>
                      <a:pt x="4" y="1"/>
                    </a:moveTo>
                    <a:lnTo>
                      <a:pt x="6" y="3"/>
                    </a:lnTo>
                    <a:lnTo>
                      <a:pt x="9" y="3"/>
                    </a:lnTo>
                    <a:lnTo>
                      <a:pt x="15" y="9"/>
                    </a:lnTo>
                    <a:lnTo>
                      <a:pt x="25" y="16"/>
                    </a:lnTo>
                    <a:lnTo>
                      <a:pt x="26" y="19"/>
                    </a:lnTo>
                    <a:lnTo>
                      <a:pt x="25" y="21"/>
                    </a:lnTo>
                    <a:lnTo>
                      <a:pt x="19" y="19"/>
                    </a:lnTo>
                    <a:lnTo>
                      <a:pt x="9" y="12"/>
                    </a:lnTo>
                    <a:lnTo>
                      <a:pt x="7" y="11"/>
                    </a:lnTo>
                    <a:lnTo>
                      <a:pt x="1" y="6"/>
                    </a:lnTo>
                    <a:lnTo>
                      <a:pt x="0" y="3"/>
                    </a:lnTo>
                    <a:lnTo>
                      <a:pt x="0" y="0"/>
                    </a:lnTo>
                    <a:lnTo>
                      <a:pt x="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5" name="Freeform 4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1" y="2616"/>
                <a:ext cx="10" cy="8"/>
              </a:xfrm>
              <a:custGeom>
                <a:avLst/>
                <a:gdLst>
                  <a:gd fmla="*/ 3 w 10" name="T0"/>
                  <a:gd fmla="*/ 8 h 8" name="T1"/>
                  <a:gd fmla="*/ 10 w 10" name="T2"/>
                  <a:gd fmla="*/ 8 h 8" name="T3"/>
                  <a:gd fmla="*/ 10 w 10" name="T4"/>
                  <a:gd fmla="*/ 3 h 8" name="T5"/>
                  <a:gd fmla="*/ 8 w 10" name="T6"/>
                  <a:gd fmla="*/ 0 h 8" name="T7"/>
                  <a:gd fmla="*/ 0 w 10" name="T8"/>
                  <a:gd fmla="*/ 1 h 8" name="T9"/>
                  <a:gd fmla="*/ 0 w 10" name="T10"/>
                  <a:gd fmla="*/ 6 h 8" name="T11"/>
                  <a:gd fmla="*/ 3 w 10" name="T12"/>
                  <a:gd fmla="*/ 8 h 8" name="T13"/>
                  <a:gd fmla="*/ 0 60000 65536" name="T14"/>
                  <a:gd fmla="*/ 0 60000 65536" name="T15"/>
                  <a:gd fmla="*/ 0 60000 65536" name="T16"/>
                  <a:gd fmla="*/ 0 60000 65536" name="T17"/>
                  <a:gd fmla="*/ 0 60000 65536" name="T18"/>
                  <a:gd fmla="*/ 0 60000 65536" name="T19"/>
                  <a:gd fmla="*/ 0 60000 65536" name="T20"/>
                  <a:gd fmla="*/ 0 w 10" name="T21"/>
                  <a:gd fmla="*/ 0 h 8" name="T22"/>
                  <a:gd fmla="*/ 10 w 10"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0">
                    <a:moveTo>
                      <a:pt x="3" y="8"/>
                    </a:moveTo>
                    <a:lnTo>
                      <a:pt x="10" y="8"/>
                    </a:lnTo>
                    <a:lnTo>
                      <a:pt x="10" y="3"/>
                    </a:lnTo>
                    <a:lnTo>
                      <a:pt x="8" y="0"/>
                    </a:lnTo>
                    <a:lnTo>
                      <a:pt x="0" y="1"/>
                    </a:lnTo>
                    <a:lnTo>
                      <a:pt x="0" y="6"/>
                    </a:lnTo>
                    <a:lnTo>
                      <a:pt x="3"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6" name="Freeform 4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0" y="2601"/>
                <a:ext cx="14" cy="8"/>
              </a:xfrm>
              <a:custGeom>
                <a:avLst/>
                <a:gdLst>
                  <a:gd fmla="*/ 4 w 14" name="T0"/>
                  <a:gd fmla="*/ 8 h 8" name="T1"/>
                  <a:gd fmla="*/ 14 w 14" name="T2"/>
                  <a:gd fmla="*/ 3 h 8" name="T3"/>
                  <a:gd fmla="*/ 12 w 14" name="T4"/>
                  <a:gd fmla="*/ 0 h 8" name="T5"/>
                  <a:gd fmla="*/ 8 w 14" name="T6"/>
                  <a:gd fmla="*/ 2 h 8" name="T7"/>
                  <a:gd fmla="*/ 0 w 14" name="T8"/>
                  <a:gd fmla="*/ 7 h 8" name="T9"/>
                  <a:gd fmla="*/ 4 w 14" name="T10"/>
                  <a:gd fmla="*/ 8 h 8" name="T11"/>
                  <a:gd fmla="*/ 0 60000 65536" name="T12"/>
                  <a:gd fmla="*/ 0 60000 65536" name="T13"/>
                  <a:gd fmla="*/ 0 60000 65536" name="T14"/>
                  <a:gd fmla="*/ 0 60000 65536" name="T15"/>
                  <a:gd fmla="*/ 0 60000 65536" name="T16"/>
                  <a:gd fmla="*/ 0 60000 65536" name="T17"/>
                  <a:gd fmla="*/ 0 w 14" name="T18"/>
                  <a:gd fmla="*/ 0 h 8" name="T19"/>
                  <a:gd fmla="*/ 14 w 14"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14">
                    <a:moveTo>
                      <a:pt x="4" y="8"/>
                    </a:moveTo>
                    <a:lnTo>
                      <a:pt x="14" y="3"/>
                    </a:lnTo>
                    <a:lnTo>
                      <a:pt x="12" y="0"/>
                    </a:lnTo>
                    <a:lnTo>
                      <a:pt x="8" y="2"/>
                    </a:lnTo>
                    <a:lnTo>
                      <a:pt x="0" y="7"/>
                    </a:lnTo>
                    <a:lnTo>
                      <a:pt x="4"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7" name="Freeform 4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9" y="2804"/>
                <a:ext cx="53" cy="90"/>
              </a:xfrm>
              <a:custGeom>
                <a:avLst/>
                <a:gdLst>
                  <a:gd fmla="*/ 3 w 53" name="T0"/>
                  <a:gd fmla="*/ 10 h 90" name="T1"/>
                  <a:gd fmla="*/ 0 w 53" name="T2"/>
                  <a:gd fmla="*/ 5 h 90" name="T3"/>
                  <a:gd fmla="*/ 0 w 53" name="T4"/>
                  <a:gd fmla="*/ 0 h 90" name="T5"/>
                  <a:gd fmla="*/ 10 w 53" name="T6"/>
                  <a:gd fmla="*/ 10 h 90" name="T7"/>
                  <a:gd fmla="*/ 13 w 53" name="T8"/>
                  <a:gd fmla="*/ 10 h 90" name="T9"/>
                  <a:gd fmla="*/ 17 w 53" name="T10"/>
                  <a:gd fmla="*/ 15 h 90" name="T11"/>
                  <a:gd fmla="*/ 17 w 53" name="T12"/>
                  <a:gd fmla="*/ 20 h 90" name="T13"/>
                  <a:gd fmla="*/ 21 w 53" name="T14"/>
                  <a:gd fmla="*/ 29 h 90" name="T15"/>
                  <a:gd fmla="*/ 24 w 53" name="T16"/>
                  <a:gd fmla="*/ 32 h 90" name="T17"/>
                  <a:gd fmla="*/ 26 w 53" name="T18"/>
                  <a:gd fmla="*/ 30 h 90" name="T19"/>
                  <a:gd fmla="*/ 25 w 53" name="T20"/>
                  <a:gd fmla="*/ 25 h 90" name="T21"/>
                  <a:gd fmla="*/ 29 w 53" name="T22"/>
                  <a:gd fmla="*/ 30 h 90" name="T23"/>
                  <a:gd fmla="*/ 31 w 53" name="T24"/>
                  <a:gd fmla="*/ 39 h 90" name="T25"/>
                  <a:gd fmla="*/ 38 w 53" name="T26"/>
                  <a:gd fmla="*/ 44 h 90" name="T27"/>
                  <a:gd fmla="*/ 45 w 53" name="T28"/>
                  <a:gd fmla="*/ 42 h 90" name="T29"/>
                  <a:gd fmla="*/ 47 w 53" name="T30"/>
                  <a:gd fmla="*/ 37 h 90" name="T31"/>
                  <a:gd fmla="*/ 53 w 53" name="T32"/>
                  <a:gd fmla="*/ 35 h 90" name="T33"/>
                  <a:gd fmla="*/ 53 w 53" name="T34"/>
                  <a:gd fmla="*/ 44 h 90" name="T35"/>
                  <a:gd fmla="*/ 50 w 53" name="T36"/>
                  <a:gd fmla="*/ 48 h 90" name="T37"/>
                  <a:gd fmla="*/ 49 w 53" name="T38"/>
                  <a:gd fmla="*/ 61 h 90" name="T39"/>
                  <a:gd fmla="*/ 44 w 53" name="T40"/>
                  <a:gd fmla="*/ 59 h 90" name="T41"/>
                  <a:gd fmla="*/ 38 w 53" name="T42"/>
                  <a:gd fmla="*/ 59 h 90" name="T43"/>
                  <a:gd fmla="*/ 38 w 53" name="T44"/>
                  <a:gd fmla="*/ 61 h 90" name="T45"/>
                  <a:gd fmla="*/ 40 w 53" name="T46"/>
                  <a:gd fmla="*/ 66 h 90" name="T47"/>
                  <a:gd fmla="*/ 36 w 53" name="T48"/>
                  <a:gd fmla="*/ 70 h 90" name="T49"/>
                  <a:gd fmla="*/ 28 w 53" name="T50"/>
                  <a:gd fmla="*/ 88 h 90" name="T51"/>
                  <a:gd fmla="*/ 23 w 53" name="T52"/>
                  <a:gd fmla="*/ 90 h 90" name="T53"/>
                  <a:gd fmla="*/ 17 w 53" name="T54"/>
                  <a:gd fmla="*/ 87 h 90" name="T55"/>
                  <a:gd fmla="*/ 22 w 53" name="T56"/>
                  <a:gd fmla="*/ 81 h 90" name="T57"/>
                  <a:gd fmla="*/ 23 w 53" name="T58"/>
                  <a:gd fmla="*/ 74 h 90" name="T59"/>
                  <a:gd fmla="*/ 17 w 53" name="T60"/>
                  <a:gd fmla="*/ 66 h 90" name="T61"/>
                  <a:gd fmla="*/ 10 w 53" name="T62"/>
                  <a:gd fmla="*/ 64 h 90" name="T63"/>
                  <a:gd fmla="*/ 10 w 53" name="T64"/>
                  <a:gd fmla="*/ 59 h 90" name="T65"/>
                  <a:gd fmla="*/ 18 w 53" name="T66"/>
                  <a:gd fmla="*/ 57 h 90" name="T67"/>
                  <a:gd fmla="*/ 20 w 53" name="T68"/>
                  <a:gd fmla="*/ 48 h 90" name="T69"/>
                  <a:gd fmla="*/ 17 w 53" name="T70"/>
                  <a:gd fmla="*/ 33 h 90" name="T71"/>
                  <a:gd fmla="*/ 13 w 53" name="T72"/>
                  <a:gd fmla="*/ 25 h 90" name="T73"/>
                  <a:gd fmla="*/ 3 w 53" name="T74"/>
                  <a:gd fmla="*/ 10 h 90"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53" name="T114"/>
                  <a:gd fmla="*/ 0 h 90" name="T115"/>
                  <a:gd fmla="*/ 53 w 53" name="T116"/>
                  <a:gd fmla="*/ 90 h 90"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90" w="53">
                    <a:moveTo>
                      <a:pt x="3" y="10"/>
                    </a:moveTo>
                    <a:lnTo>
                      <a:pt x="0" y="5"/>
                    </a:lnTo>
                    <a:lnTo>
                      <a:pt x="0" y="0"/>
                    </a:lnTo>
                    <a:lnTo>
                      <a:pt x="10" y="10"/>
                    </a:lnTo>
                    <a:lnTo>
                      <a:pt x="13" y="10"/>
                    </a:lnTo>
                    <a:lnTo>
                      <a:pt x="17" y="15"/>
                    </a:lnTo>
                    <a:lnTo>
                      <a:pt x="17" y="20"/>
                    </a:lnTo>
                    <a:lnTo>
                      <a:pt x="21" y="29"/>
                    </a:lnTo>
                    <a:lnTo>
                      <a:pt x="24" y="32"/>
                    </a:lnTo>
                    <a:lnTo>
                      <a:pt x="26" y="30"/>
                    </a:lnTo>
                    <a:lnTo>
                      <a:pt x="25" y="25"/>
                    </a:lnTo>
                    <a:lnTo>
                      <a:pt x="29" y="30"/>
                    </a:lnTo>
                    <a:lnTo>
                      <a:pt x="31" y="39"/>
                    </a:lnTo>
                    <a:lnTo>
                      <a:pt x="38" y="44"/>
                    </a:lnTo>
                    <a:lnTo>
                      <a:pt x="45" y="42"/>
                    </a:lnTo>
                    <a:lnTo>
                      <a:pt x="47" y="37"/>
                    </a:lnTo>
                    <a:lnTo>
                      <a:pt x="53" y="35"/>
                    </a:lnTo>
                    <a:lnTo>
                      <a:pt x="53" y="44"/>
                    </a:lnTo>
                    <a:lnTo>
                      <a:pt x="50" y="48"/>
                    </a:lnTo>
                    <a:lnTo>
                      <a:pt x="49" y="61"/>
                    </a:lnTo>
                    <a:lnTo>
                      <a:pt x="44" y="59"/>
                    </a:lnTo>
                    <a:lnTo>
                      <a:pt x="38" y="59"/>
                    </a:lnTo>
                    <a:lnTo>
                      <a:pt x="38" y="61"/>
                    </a:lnTo>
                    <a:lnTo>
                      <a:pt x="40" y="66"/>
                    </a:lnTo>
                    <a:lnTo>
                      <a:pt x="36" y="70"/>
                    </a:lnTo>
                    <a:lnTo>
                      <a:pt x="28" y="88"/>
                    </a:lnTo>
                    <a:lnTo>
                      <a:pt x="23" y="90"/>
                    </a:lnTo>
                    <a:lnTo>
                      <a:pt x="17" y="87"/>
                    </a:lnTo>
                    <a:lnTo>
                      <a:pt x="22" y="81"/>
                    </a:lnTo>
                    <a:lnTo>
                      <a:pt x="23" y="74"/>
                    </a:lnTo>
                    <a:lnTo>
                      <a:pt x="17" y="66"/>
                    </a:lnTo>
                    <a:lnTo>
                      <a:pt x="10" y="64"/>
                    </a:lnTo>
                    <a:lnTo>
                      <a:pt x="10" y="59"/>
                    </a:lnTo>
                    <a:lnTo>
                      <a:pt x="18" y="57"/>
                    </a:lnTo>
                    <a:lnTo>
                      <a:pt x="20" y="48"/>
                    </a:lnTo>
                    <a:lnTo>
                      <a:pt x="17" y="33"/>
                    </a:lnTo>
                    <a:lnTo>
                      <a:pt x="13" y="25"/>
                    </a:lnTo>
                    <a:lnTo>
                      <a:pt x="3"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8" name="Freeform 4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3" y="2883"/>
                <a:ext cx="68" cy="81"/>
              </a:xfrm>
              <a:custGeom>
                <a:avLst/>
                <a:gdLst>
                  <a:gd fmla="*/ 58 w 68" name="T0"/>
                  <a:gd fmla="*/ 3 h 81" name="T1"/>
                  <a:gd fmla="*/ 58 w 68" name="T2"/>
                  <a:gd fmla="*/ 9 h 81" name="T3"/>
                  <a:gd fmla="*/ 61 w 68" name="T4"/>
                  <a:gd fmla="*/ 9 h 81" name="T5"/>
                  <a:gd fmla="*/ 63 w 68" name="T6"/>
                  <a:gd fmla="*/ 5 h 81" name="T7"/>
                  <a:gd fmla="*/ 68 w 68" name="T8"/>
                  <a:gd fmla="*/ 6 h 81" name="T9"/>
                  <a:gd fmla="*/ 67 w 68" name="T10"/>
                  <a:gd fmla="*/ 21 h 81" name="T11"/>
                  <a:gd fmla="*/ 61 w 68" name="T12"/>
                  <a:gd fmla="*/ 30 h 81" name="T13"/>
                  <a:gd fmla="*/ 58 w 68" name="T14"/>
                  <a:gd fmla="*/ 35 h 81" name="T15"/>
                  <a:gd fmla="*/ 56 w 68" name="T16"/>
                  <a:gd fmla="*/ 42 h 81" name="T17"/>
                  <a:gd fmla="*/ 48 w 68" name="T18"/>
                  <a:gd fmla="*/ 45 h 81" name="T19"/>
                  <a:gd fmla="*/ 43 w 68" name="T20"/>
                  <a:gd fmla="*/ 51 h 81" name="T21"/>
                  <a:gd fmla="*/ 36 w 68" name="T22"/>
                  <a:gd fmla="*/ 68 h 81" name="T23"/>
                  <a:gd fmla="*/ 23 w 68" name="T24"/>
                  <a:gd fmla="*/ 81 h 81" name="T25"/>
                  <a:gd fmla="*/ 8 w 68" name="T26"/>
                  <a:gd fmla="*/ 75 h 81" name="T27"/>
                  <a:gd fmla="*/ 1 w 68" name="T28"/>
                  <a:gd fmla="*/ 75 h 81" name="T29"/>
                  <a:gd fmla="*/ 0 w 68" name="T30"/>
                  <a:gd fmla="*/ 70 h 81" name="T31"/>
                  <a:gd fmla="*/ 5 w 68" name="T32"/>
                  <a:gd fmla="*/ 58 h 81" name="T33"/>
                  <a:gd fmla="*/ 11 w 68" name="T34"/>
                  <a:gd fmla="*/ 50 h 81" name="T35"/>
                  <a:gd fmla="*/ 21 w 68" name="T36"/>
                  <a:gd fmla="*/ 44 h 81" name="T37"/>
                  <a:gd fmla="*/ 29 w 68" name="T38"/>
                  <a:gd fmla="*/ 35 h 81" name="T39"/>
                  <a:gd fmla="*/ 40 w 68" name="T40"/>
                  <a:gd fmla="*/ 28 h 81" name="T41"/>
                  <a:gd fmla="*/ 44 w 68" name="T42"/>
                  <a:gd fmla="*/ 22 h 81" name="T43"/>
                  <a:gd fmla="*/ 44 w 68" name="T44"/>
                  <a:gd fmla="*/ 17 h 81" name="T45"/>
                  <a:gd fmla="*/ 50 w 68" name="T46"/>
                  <a:gd fmla="*/ 8 h 81" name="T47"/>
                  <a:gd fmla="*/ 50 w 68" name="T48"/>
                  <a:gd fmla="*/ 2 h 81" name="T49"/>
                  <a:gd fmla="*/ 56 w 68" name="T50"/>
                  <a:gd fmla="*/ 0 h 81" name="T51"/>
                  <a:gd fmla="*/ 58 w 68" name="T52"/>
                  <a:gd fmla="*/ 3 h 81"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w 68" name="T81"/>
                  <a:gd fmla="*/ 0 h 81" name="T82"/>
                  <a:gd fmla="*/ 68 w 68" name="T83"/>
                  <a:gd fmla="*/ 81 h 81" name="T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b="T84" l="T81" r="T83" t="T82"/>
                <a:pathLst>
                  <a:path h="81" w="68">
                    <a:moveTo>
                      <a:pt x="58" y="3"/>
                    </a:moveTo>
                    <a:lnTo>
                      <a:pt x="58" y="9"/>
                    </a:lnTo>
                    <a:lnTo>
                      <a:pt x="61" y="9"/>
                    </a:lnTo>
                    <a:lnTo>
                      <a:pt x="63" y="5"/>
                    </a:lnTo>
                    <a:lnTo>
                      <a:pt x="68" y="6"/>
                    </a:lnTo>
                    <a:lnTo>
                      <a:pt x="67" y="21"/>
                    </a:lnTo>
                    <a:lnTo>
                      <a:pt x="61" y="30"/>
                    </a:lnTo>
                    <a:lnTo>
                      <a:pt x="58" y="35"/>
                    </a:lnTo>
                    <a:lnTo>
                      <a:pt x="56" y="42"/>
                    </a:lnTo>
                    <a:lnTo>
                      <a:pt x="48" y="45"/>
                    </a:lnTo>
                    <a:lnTo>
                      <a:pt x="43" y="51"/>
                    </a:lnTo>
                    <a:lnTo>
                      <a:pt x="36" y="68"/>
                    </a:lnTo>
                    <a:lnTo>
                      <a:pt x="23" y="81"/>
                    </a:lnTo>
                    <a:lnTo>
                      <a:pt x="8" y="75"/>
                    </a:lnTo>
                    <a:lnTo>
                      <a:pt x="1" y="75"/>
                    </a:lnTo>
                    <a:lnTo>
                      <a:pt x="0" y="70"/>
                    </a:lnTo>
                    <a:lnTo>
                      <a:pt x="5" y="58"/>
                    </a:lnTo>
                    <a:lnTo>
                      <a:pt x="11" y="50"/>
                    </a:lnTo>
                    <a:lnTo>
                      <a:pt x="21" y="44"/>
                    </a:lnTo>
                    <a:lnTo>
                      <a:pt x="29" y="35"/>
                    </a:lnTo>
                    <a:lnTo>
                      <a:pt x="40" y="28"/>
                    </a:lnTo>
                    <a:lnTo>
                      <a:pt x="44" y="22"/>
                    </a:lnTo>
                    <a:lnTo>
                      <a:pt x="44" y="17"/>
                    </a:lnTo>
                    <a:lnTo>
                      <a:pt x="50" y="8"/>
                    </a:lnTo>
                    <a:lnTo>
                      <a:pt x="50" y="2"/>
                    </a:lnTo>
                    <a:lnTo>
                      <a:pt x="56" y="0"/>
                    </a:lnTo>
                    <a:lnTo>
                      <a:pt x="58"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79" name="Freeform 4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62" y="2966"/>
                <a:ext cx="4" cy="7"/>
              </a:xfrm>
              <a:custGeom>
                <a:avLst/>
                <a:gdLst>
                  <a:gd fmla="*/ 4 w 4" name="T0"/>
                  <a:gd fmla="*/ 0 h 7" name="T1"/>
                  <a:gd fmla="*/ 4 w 4" name="T2"/>
                  <a:gd fmla="*/ 5 h 7" name="T3"/>
                  <a:gd fmla="*/ 0 w 4" name="T4"/>
                  <a:gd fmla="*/ 7 h 7" name="T5"/>
                  <a:gd fmla="*/ 1 w 4" name="T6"/>
                  <a:gd fmla="*/ 0 h 7" name="T7"/>
                  <a:gd fmla="*/ 4 w 4" name="T8"/>
                  <a:gd fmla="*/ 0 h 7" name="T9"/>
                  <a:gd fmla="*/ 0 60000 65536" name="T10"/>
                  <a:gd fmla="*/ 0 60000 65536" name="T11"/>
                  <a:gd fmla="*/ 0 60000 65536" name="T12"/>
                  <a:gd fmla="*/ 0 60000 65536" name="T13"/>
                  <a:gd fmla="*/ 0 60000 65536" name="T14"/>
                  <a:gd fmla="*/ 0 w 4" name="T15"/>
                  <a:gd fmla="*/ 0 h 7" name="T16"/>
                  <a:gd fmla="*/ 4 w 4" name="T17"/>
                  <a:gd fmla="*/ 7 h 7" name="T18"/>
                </a:gdLst>
                <a:ahLst/>
                <a:cxnLst>
                  <a:cxn ang="T10">
                    <a:pos x="T0" y="T1"/>
                  </a:cxn>
                  <a:cxn ang="T11">
                    <a:pos x="T2" y="T3"/>
                  </a:cxn>
                  <a:cxn ang="T12">
                    <a:pos x="T4" y="T5"/>
                  </a:cxn>
                  <a:cxn ang="T13">
                    <a:pos x="T6" y="T7"/>
                  </a:cxn>
                  <a:cxn ang="T14">
                    <a:pos x="T8" y="T9"/>
                  </a:cxn>
                </a:cxnLst>
                <a:rect b="T18" l="T15" r="T17" t="T16"/>
                <a:pathLst>
                  <a:path h="7" w="4">
                    <a:moveTo>
                      <a:pt x="4" y="0"/>
                    </a:moveTo>
                    <a:lnTo>
                      <a:pt x="4" y="5"/>
                    </a:lnTo>
                    <a:lnTo>
                      <a:pt x="0" y="7"/>
                    </a:lnTo>
                    <a:lnTo>
                      <a:pt x="1" y="0"/>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0" name="Freeform 4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2" y="2914"/>
                <a:ext cx="4" cy="4"/>
              </a:xfrm>
              <a:custGeom>
                <a:avLst/>
                <a:gdLst>
                  <a:gd fmla="*/ 2 w 4" name="T0"/>
                  <a:gd fmla="*/ 4 h 4" name="T1"/>
                  <a:gd fmla="*/ 0 w 4" name="T2"/>
                  <a:gd fmla="*/ 2 h 4" name="T3"/>
                  <a:gd fmla="*/ 2 w 4" name="T4"/>
                  <a:gd fmla="*/ 0 h 4" name="T5"/>
                  <a:gd fmla="*/ 4 w 4" name="T6"/>
                  <a:gd fmla="*/ 1 h 4" name="T7"/>
                  <a:gd fmla="*/ 2 w 4" name="T8"/>
                  <a:gd fmla="*/ 4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2" y="4"/>
                    </a:moveTo>
                    <a:lnTo>
                      <a:pt x="0" y="2"/>
                    </a:lnTo>
                    <a:lnTo>
                      <a:pt x="2" y="0"/>
                    </a:lnTo>
                    <a:lnTo>
                      <a:pt x="4" y="1"/>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1" name="Freeform 4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41" y="2875"/>
                <a:ext cx="3" cy="5"/>
              </a:xfrm>
              <a:custGeom>
                <a:avLst/>
                <a:gdLst>
                  <a:gd fmla="*/ 0 w 3" name="T0"/>
                  <a:gd fmla="*/ 2 h 5" name="T1"/>
                  <a:gd fmla="*/ 0 w 3" name="T2"/>
                  <a:gd fmla="*/ 0 h 5" name="T3"/>
                  <a:gd fmla="*/ 1 w 3" name="T4"/>
                  <a:gd fmla="*/ 0 h 5" name="T5"/>
                  <a:gd fmla="*/ 3 w 3" name="T6"/>
                  <a:gd fmla="*/ 2 h 5" name="T7"/>
                  <a:gd fmla="*/ 1 w 3" name="T8"/>
                  <a:gd fmla="*/ 5 h 5" name="T9"/>
                  <a:gd fmla="*/ 0 w 3" name="T10"/>
                  <a:gd fmla="*/ 2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0" y="2"/>
                    </a:moveTo>
                    <a:lnTo>
                      <a:pt x="0" y="0"/>
                    </a:lnTo>
                    <a:lnTo>
                      <a:pt x="1" y="0"/>
                    </a:lnTo>
                    <a:lnTo>
                      <a:pt x="3" y="2"/>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2" name="Freeform 4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79" y="2875"/>
                <a:ext cx="4" cy="6"/>
              </a:xfrm>
              <a:custGeom>
                <a:avLst/>
                <a:gdLst>
                  <a:gd fmla="*/ 0 w 4" name="T0"/>
                  <a:gd fmla="*/ 3 h 6" name="T1"/>
                  <a:gd fmla="*/ 1 w 4" name="T2"/>
                  <a:gd fmla="*/ 0 h 6" name="T3"/>
                  <a:gd fmla="*/ 3 w 4" name="T4"/>
                  <a:gd fmla="*/ 1 h 6" name="T5"/>
                  <a:gd fmla="*/ 4 w 4" name="T6"/>
                  <a:gd fmla="*/ 6 h 6" name="T7"/>
                  <a:gd fmla="*/ 2 w 4" name="T8"/>
                  <a:gd fmla="*/ 6 h 6" name="T9"/>
                  <a:gd fmla="*/ 0 w 4" name="T10"/>
                  <a:gd fmla="*/ 4 h 6" name="T11"/>
                  <a:gd fmla="*/ 0 w 4" name="T12"/>
                  <a:gd fmla="*/ 3 h 6" name="T13"/>
                  <a:gd fmla="*/ 0 60000 65536" name="T14"/>
                  <a:gd fmla="*/ 0 60000 65536" name="T15"/>
                  <a:gd fmla="*/ 0 60000 65536" name="T16"/>
                  <a:gd fmla="*/ 0 60000 65536" name="T17"/>
                  <a:gd fmla="*/ 0 60000 65536" name="T18"/>
                  <a:gd fmla="*/ 0 60000 65536" name="T19"/>
                  <a:gd fmla="*/ 0 60000 65536" name="T20"/>
                  <a:gd fmla="*/ 0 w 4" name="T21"/>
                  <a:gd fmla="*/ 0 h 6" name="T22"/>
                  <a:gd fmla="*/ 4 w 4"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4">
                    <a:moveTo>
                      <a:pt x="0" y="3"/>
                    </a:moveTo>
                    <a:lnTo>
                      <a:pt x="1" y="0"/>
                    </a:lnTo>
                    <a:lnTo>
                      <a:pt x="3" y="1"/>
                    </a:lnTo>
                    <a:lnTo>
                      <a:pt x="4" y="6"/>
                    </a:lnTo>
                    <a:lnTo>
                      <a:pt x="2" y="6"/>
                    </a:lnTo>
                    <a:lnTo>
                      <a:pt x="0"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3" name="Freeform 4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47" y="2888"/>
                <a:ext cx="37" cy="39"/>
              </a:xfrm>
              <a:custGeom>
                <a:avLst/>
                <a:gdLst>
                  <a:gd fmla="*/ 37 w 37" name="T0"/>
                  <a:gd fmla="*/ 2 h 39" name="T1"/>
                  <a:gd fmla="*/ 33 w 37" name="T2"/>
                  <a:gd fmla="*/ 1 h 39" name="T3"/>
                  <a:gd fmla="*/ 30 w 37" name="T4"/>
                  <a:gd fmla="*/ 1 h 39" name="T5"/>
                  <a:gd fmla="*/ 25 w 37" name="T6"/>
                  <a:gd fmla="*/ 6 h 39" name="T7"/>
                  <a:gd fmla="*/ 20 w 37" name="T8"/>
                  <a:gd fmla="*/ 7 h 39" name="T9"/>
                  <a:gd fmla="*/ 12 w 37" name="T10"/>
                  <a:gd fmla="*/ 4 h 39" name="T11"/>
                  <a:gd fmla="*/ 5 w 37" name="T12"/>
                  <a:gd fmla="*/ 0 h 39" name="T13"/>
                  <a:gd fmla="*/ 2 w 37" name="T14"/>
                  <a:gd fmla="*/ 0 h 39" name="T15"/>
                  <a:gd fmla="*/ 0 w 37" name="T16"/>
                  <a:gd fmla="*/ 3 h 39" name="T17"/>
                  <a:gd fmla="*/ 3 w 37" name="T18"/>
                  <a:gd fmla="*/ 9 h 39" name="T19"/>
                  <a:gd fmla="*/ 6 w 37" name="T20"/>
                  <a:gd fmla="*/ 13 h 39" name="T21"/>
                  <a:gd fmla="*/ 7 w 37" name="T22"/>
                  <a:gd fmla="*/ 24 h 39" name="T23"/>
                  <a:gd fmla="*/ 11 w 37" name="T24"/>
                  <a:gd fmla="*/ 30 h 39" name="T25"/>
                  <a:gd fmla="*/ 14 w 37" name="T26"/>
                  <a:gd fmla="*/ 36 h 39" name="T27"/>
                  <a:gd fmla="*/ 16 w 37" name="T28"/>
                  <a:gd fmla="*/ 39 h 39" name="T29"/>
                  <a:gd fmla="*/ 24 w 37" name="T30"/>
                  <a:gd fmla="*/ 38 h 39" name="T31"/>
                  <a:gd fmla="*/ 26 w 37" name="T32"/>
                  <a:gd fmla="*/ 33 h 39" name="T33"/>
                  <a:gd fmla="*/ 30 w 37" name="T34"/>
                  <a:gd fmla="*/ 33 h 39" name="T35"/>
                  <a:gd fmla="*/ 32 w 37" name="T36"/>
                  <a:gd fmla="*/ 26 h 39" name="T37"/>
                  <a:gd fmla="*/ 35 w 37" name="T38"/>
                  <a:gd fmla="*/ 22 h 39" name="T39"/>
                  <a:gd fmla="*/ 37 w 37" name="T40"/>
                  <a:gd fmla="*/ 11 h 39" name="T41"/>
                  <a:gd fmla="*/ 37 w 37" name="T42"/>
                  <a:gd fmla="*/ 2 h 39"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w 37" name="T66"/>
                  <a:gd fmla="*/ 0 h 39" name="T67"/>
                  <a:gd fmla="*/ 37 w 37" name="T68"/>
                  <a:gd fmla="*/ 39 h 39" name="T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b="T69" l="T66" r="T68" t="T67"/>
                <a:pathLst>
                  <a:path h="39" w="37">
                    <a:moveTo>
                      <a:pt x="37" y="2"/>
                    </a:moveTo>
                    <a:lnTo>
                      <a:pt x="33" y="1"/>
                    </a:lnTo>
                    <a:lnTo>
                      <a:pt x="30" y="1"/>
                    </a:lnTo>
                    <a:lnTo>
                      <a:pt x="25" y="6"/>
                    </a:lnTo>
                    <a:lnTo>
                      <a:pt x="20" y="7"/>
                    </a:lnTo>
                    <a:lnTo>
                      <a:pt x="12" y="4"/>
                    </a:lnTo>
                    <a:lnTo>
                      <a:pt x="5" y="0"/>
                    </a:lnTo>
                    <a:lnTo>
                      <a:pt x="2" y="0"/>
                    </a:lnTo>
                    <a:lnTo>
                      <a:pt x="0" y="3"/>
                    </a:lnTo>
                    <a:lnTo>
                      <a:pt x="3" y="9"/>
                    </a:lnTo>
                    <a:lnTo>
                      <a:pt x="6" y="13"/>
                    </a:lnTo>
                    <a:lnTo>
                      <a:pt x="7" y="24"/>
                    </a:lnTo>
                    <a:lnTo>
                      <a:pt x="11" y="30"/>
                    </a:lnTo>
                    <a:lnTo>
                      <a:pt x="14" y="36"/>
                    </a:lnTo>
                    <a:lnTo>
                      <a:pt x="16" y="39"/>
                    </a:lnTo>
                    <a:lnTo>
                      <a:pt x="24" y="38"/>
                    </a:lnTo>
                    <a:lnTo>
                      <a:pt x="26" y="33"/>
                    </a:lnTo>
                    <a:lnTo>
                      <a:pt x="30" y="33"/>
                    </a:lnTo>
                    <a:lnTo>
                      <a:pt x="32" y="26"/>
                    </a:lnTo>
                    <a:lnTo>
                      <a:pt x="35" y="22"/>
                    </a:lnTo>
                    <a:lnTo>
                      <a:pt x="37" y="11"/>
                    </a:lnTo>
                    <a:lnTo>
                      <a:pt x="37"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4" name="Freeform 4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3" y="2589"/>
                <a:ext cx="4" cy="10"/>
              </a:xfrm>
              <a:custGeom>
                <a:avLst/>
                <a:gdLst>
                  <a:gd fmla="*/ 2 w 4" name="T0"/>
                  <a:gd fmla="*/ 10 h 10" name="T1"/>
                  <a:gd fmla="*/ 4 w 4" name="T2"/>
                  <a:gd fmla="*/ 6 h 10" name="T3"/>
                  <a:gd fmla="*/ 4 w 4" name="T4"/>
                  <a:gd fmla="*/ 2 h 10" name="T5"/>
                  <a:gd fmla="*/ 0 w 4" name="T6"/>
                  <a:gd fmla="*/ 0 h 10" name="T7"/>
                  <a:gd fmla="*/ 0 w 4" name="T8"/>
                  <a:gd fmla="*/ 3 h 10" name="T9"/>
                  <a:gd fmla="*/ 0 w 4" name="T10"/>
                  <a:gd fmla="*/ 7 h 10" name="T11"/>
                  <a:gd fmla="*/ 2 w 4" name="T12"/>
                  <a:gd fmla="*/ 10 h 10" name="T13"/>
                  <a:gd fmla="*/ 0 60000 65536" name="T14"/>
                  <a:gd fmla="*/ 0 60000 65536" name="T15"/>
                  <a:gd fmla="*/ 0 60000 65536" name="T16"/>
                  <a:gd fmla="*/ 0 60000 65536" name="T17"/>
                  <a:gd fmla="*/ 0 60000 65536" name="T18"/>
                  <a:gd fmla="*/ 0 60000 65536" name="T19"/>
                  <a:gd fmla="*/ 0 60000 65536" name="T20"/>
                  <a:gd fmla="*/ 0 w 4" name="T21"/>
                  <a:gd fmla="*/ 0 h 10" name="T22"/>
                  <a:gd fmla="*/ 4 w 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4">
                    <a:moveTo>
                      <a:pt x="2" y="10"/>
                    </a:moveTo>
                    <a:lnTo>
                      <a:pt x="4" y="6"/>
                    </a:lnTo>
                    <a:lnTo>
                      <a:pt x="4" y="2"/>
                    </a:lnTo>
                    <a:lnTo>
                      <a:pt x="0" y="0"/>
                    </a:lnTo>
                    <a:lnTo>
                      <a:pt x="0" y="3"/>
                    </a:lnTo>
                    <a:lnTo>
                      <a:pt x="0" y="7"/>
                    </a:lnTo>
                    <a:lnTo>
                      <a:pt x="2"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5" name="Freeform 4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00"/>
                <a:ext cx="6" cy="6"/>
              </a:xfrm>
              <a:custGeom>
                <a:avLst/>
                <a:gdLst>
                  <a:gd fmla="*/ 0 w 6" name="T0"/>
                  <a:gd fmla="*/ 2 h 6" name="T1"/>
                  <a:gd fmla="*/ 1 w 6" name="T2"/>
                  <a:gd fmla="*/ 0 h 6" name="T3"/>
                  <a:gd fmla="*/ 6 w 6" name="T4"/>
                  <a:gd fmla="*/ 4 h 6" name="T5"/>
                  <a:gd fmla="*/ 5 w 6" name="T6"/>
                  <a:gd fmla="*/ 6 h 6" name="T7"/>
                  <a:gd fmla="*/ 0 w 6" name="T8"/>
                  <a:gd fmla="*/ 2 h 6" name="T9"/>
                  <a:gd fmla="*/ 0 60000 65536" name="T10"/>
                  <a:gd fmla="*/ 0 60000 65536" name="T11"/>
                  <a:gd fmla="*/ 0 60000 65536" name="T12"/>
                  <a:gd fmla="*/ 0 60000 65536" name="T13"/>
                  <a:gd fmla="*/ 0 60000 65536" name="T14"/>
                  <a:gd fmla="*/ 0 w 6" name="T15"/>
                  <a:gd fmla="*/ 0 h 6" name="T16"/>
                  <a:gd fmla="*/ 6 w 6" name="T17"/>
                  <a:gd fmla="*/ 6 h 6" name="T18"/>
                </a:gdLst>
                <a:ahLst/>
                <a:cxnLst>
                  <a:cxn ang="T10">
                    <a:pos x="T0" y="T1"/>
                  </a:cxn>
                  <a:cxn ang="T11">
                    <a:pos x="T2" y="T3"/>
                  </a:cxn>
                  <a:cxn ang="T12">
                    <a:pos x="T4" y="T5"/>
                  </a:cxn>
                  <a:cxn ang="T13">
                    <a:pos x="T6" y="T7"/>
                  </a:cxn>
                  <a:cxn ang="T14">
                    <a:pos x="T8" y="T9"/>
                  </a:cxn>
                </a:cxnLst>
                <a:rect b="T18" l="T15" r="T17" t="T16"/>
                <a:pathLst>
                  <a:path h="6" w="6">
                    <a:moveTo>
                      <a:pt x="0" y="2"/>
                    </a:moveTo>
                    <a:lnTo>
                      <a:pt x="1" y="0"/>
                    </a:lnTo>
                    <a:lnTo>
                      <a:pt x="6" y="4"/>
                    </a:lnTo>
                    <a:lnTo>
                      <a:pt x="5" y="6"/>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6" name="Freeform 4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3" y="2627"/>
                <a:ext cx="4" cy="5"/>
              </a:xfrm>
              <a:custGeom>
                <a:avLst/>
                <a:gdLst>
                  <a:gd fmla="*/ 0 w 4" name="T0"/>
                  <a:gd fmla="*/ 3 h 5" name="T1"/>
                  <a:gd fmla="*/ 0 w 4" name="T2"/>
                  <a:gd fmla="*/ 1 h 5" name="T3"/>
                  <a:gd fmla="*/ 2 w 4" name="T4"/>
                  <a:gd fmla="*/ 0 h 5" name="T5"/>
                  <a:gd fmla="*/ 4 w 4" name="T6"/>
                  <a:gd fmla="*/ 4 h 5" name="T7"/>
                  <a:gd fmla="*/ 2 w 4" name="T8"/>
                  <a:gd fmla="*/ 5 h 5" name="T9"/>
                  <a:gd fmla="*/ 0 w 4" name="T10"/>
                  <a:gd fmla="*/ 3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3"/>
                    </a:moveTo>
                    <a:lnTo>
                      <a:pt x="0" y="1"/>
                    </a:lnTo>
                    <a:lnTo>
                      <a:pt x="2" y="0"/>
                    </a:lnTo>
                    <a:lnTo>
                      <a:pt x="4" y="4"/>
                    </a:lnTo>
                    <a:lnTo>
                      <a:pt x="2"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7" name="Freeform 4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5" y="2636"/>
                <a:ext cx="2" cy="3"/>
              </a:xfrm>
              <a:custGeom>
                <a:avLst/>
                <a:gdLst>
                  <a:gd fmla="*/ 0 w 2" name="T0"/>
                  <a:gd fmla="*/ 3 h 3" name="T1"/>
                  <a:gd fmla="*/ 0 w 2" name="T2"/>
                  <a:gd fmla="*/ 0 h 3" name="T3"/>
                  <a:gd fmla="*/ 2 w 2" name="T4"/>
                  <a:gd fmla="*/ 0 h 3" name="T5"/>
                  <a:gd fmla="*/ 2 w 2" name="T6"/>
                  <a:gd fmla="*/ 2 h 3" name="T7"/>
                  <a:gd fmla="*/ 0 w 2" name="T8"/>
                  <a:gd fmla="*/ 3 h 3" name="T9"/>
                  <a:gd fmla="*/ 0 60000 65536" name="T10"/>
                  <a:gd fmla="*/ 0 60000 65536" name="T11"/>
                  <a:gd fmla="*/ 0 60000 65536" name="T12"/>
                  <a:gd fmla="*/ 0 60000 65536" name="T13"/>
                  <a:gd fmla="*/ 0 60000 65536" name="T14"/>
                  <a:gd fmla="*/ 0 w 2" name="T15"/>
                  <a:gd fmla="*/ 0 h 3" name="T16"/>
                  <a:gd fmla="*/ 2 w 2" name="T17"/>
                  <a:gd fmla="*/ 3 h 3" name="T18"/>
                </a:gdLst>
                <a:ahLst/>
                <a:cxnLst>
                  <a:cxn ang="T10">
                    <a:pos x="T0" y="T1"/>
                  </a:cxn>
                  <a:cxn ang="T11">
                    <a:pos x="T2" y="T3"/>
                  </a:cxn>
                  <a:cxn ang="T12">
                    <a:pos x="T4" y="T5"/>
                  </a:cxn>
                  <a:cxn ang="T13">
                    <a:pos x="T6" y="T7"/>
                  </a:cxn>
                  <a:cxn ang="T14">
                    <a:pos x="T8" y="T9"/>
                  </a:cxn>
                </a:cxnLst>
                <a:rect b="T18" l="T15" r="T17" t="T16"/>
                <a:pathLst>
                  <a:path h="3" w="2">
                    <a:moveTo>
                      <a:pt x="0" y="3"/>
                    </a:moveTo>
                    <a:lnTo>
                      <a:pt x="0" y="0"/>
                    </a:lnTo>
                    <a:lnTo>
                      <a:pt x="2" y="0"/>
                    </a:lnTo>
                    <a:lnTo>
                      <a:pt x="2" y="2"/>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8" name="Freeform 4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50"/>
                <a:ext cx="3" cy="4"/>
              </a:xfrm>
              <a:custGeom>
                <a:avLst/>
                <a:gdLst>
                  <a:gd fmla="*/ 0 w 3" name="T0"/>
                  <a:gd fmla="*/ 4 h 4" name="T1"/>
                  <a:gd fmla="*/ 0 w 3" name="T2"/>
                  <a:gd fmla="*/ 1 h 4" name="T3"/>
                  <a:gd fmla="*/ 1 w 3" name="T4"/>
                  <a:gd fmla="*/ 0 h 4" name="T5"/>
                  <a:gd fmla="*/ 3 w 3" name="T6"/>
                  <a:gd fmla="*/ 2 h 4" name="T7"/>
                  <a:gd fmla="*/ 2 w 3" name="T8"/>
                  <a:gd fmla="*/ 4 h 4" name="T9"/>
                  <a:gd fmla="*/ 0 w 3" name="T10"/>
                  <a:gd fmla="*/ 4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4"/>
                    </a:moveTo>
                    <a:lnTo>
                      <a:pt x="0" y="1"/>
                    </a:lnTo>
                    <a:lnTo>
                      <a:pt x="1" y="0"/>
                    </a:lnTo>
                    <a:lnTo>
                      <a:pt x="3" y="2"/>
                    </a:lnTo>
                    <a:lnTo>
                      <a:pt x="2"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89" name="Freeform 4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0" y="2648"/>
                <a:ext cx="2" cy="2"/>
              </a:xfrm>
              <a:custGeom>
                <a:avLst/>
                <a:gdLst>
                  <a:gd fmla="*/ 2 w 2" name="T0"/>
                  <a:gd fmla="*/ 1 h 2" name="T1"/>
                  <a:gd fmla="*/ 2 w 2" name="T2"/>
                  <a:gd fmla="*/ 0 h 2" name="T3"/>
                  <a:gd fmla="*/ 0 w 2" name="T4"/>
                  <a:gd fmla="*/ 0 h 2" name="T5"/>
                  <a:gd fmla="*/ 0 w 2" name="T6"/>
                  <a:gd fmla="*/ 2 h 2" name="T7"/>
                  <a:gd fmla="*/ 2 w 2" name="T8"/>
                  <a:gd fmla="*/ 1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2" y="1"/>
                    </a:moveTo>
                    <a:lnTo>
                      <a:pt x="2" y="0"/>
                    </a:lnTo>
                    <a:lnTo>
                      <a:pt x="0" y="0"/>
                    </a:lnTo>
                    <a:lnTo>
                      <a:pt x="0" y="2"/>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0" name="Freeform 4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28" y="2646"/>
                <a:ext cx="26" cy="21"/>
              </a:xfrm>
              <a:custGeom>
                <a:avLst/>
                <a:gdLst>
                  <a:gd fmla="*/ 4 w 26" name="T0"/>
                  <a:gd fmla="*/ 1 h 21" name="T1"/>
                  <a:gd fmla="*/ 6 w 26" name="T2"/>
                  <a:gd fmla="*/ 3 h 21" name="T3"/>
                  <a:gd fmla="*/ 9 w 26" name="T4"/>
                  <a:gd fmla="*/ 3 h 21" name="T5"/>
                  <a:gd fmla="*/ 15 w 26" name="T6"/>
                  <a:gd fmla="*/ 9 h 21" name="T7"/>
                  <a:gd fmla="*/ 25 w 26" name="T8"/>
                  <a:gd fmla="*/ 16 h 21" name="T9"/>
                  <a:gd fmla="*/ 26 w 26" name="T10"/>
                  <a:gd fmla="*/ 19 h 21" name="T11"/>
                  <a:gd fmla="*/ 25 w 26" name="T12"/>
                  <a:gd fmla="*/ 21 h 21" name="T13"/>
                  <a:gd fmla="*/ 19 w 26" name="T14"/>
                  <a:gd fmla="*/ 19 h 21" name="T15"/>
                  <a:gd fmla="*/ 9 w 26" name="T16"/>
                  <a:gd fmla="*/ 12 h 21" name="T17"/>
                  <a:gd fmla="*/ 7 w 26" name="T18"/>
                  <a:gd fmla="*/ 11 h 21" name="T19"/>
                  <a:gd fmla="*/ 1 w 26" name="T20"/>
                  <a:gd fmla="*/ 6 h 21" name="T21"/>
                  <a:gd fmla="*/ 0 w 26" name="T22"/>
                  <a:gd fmla="*/ 3 h 21" name="T23"/>
                  <a:gd fmla="*/ 0 w 26" name="T24"/>
                  <a:gd fmla="*/ 0 h 21" name="T25"/>
                  <a:gd fmla="*/ 4 w 26" name="T26"/>
                  <a:gd fmla="*/ 1 h 2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6" name="T42"/>
                  <a:gd fmla="*/ 0 h 21" name="T43"/>
                  <a:gd fmla="*/ 26 w 26" name="T44"/>
                  <a:gd fmla="*/ 21 h 2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21" w="26">
                    <a:moveTo>
                      <a:pt x="4" y="1"/>
                    </a:moveTo>
                    <a:lnTo>
                      <a:pt x="6" y="3"/>
                    </a:lnTo>
                    <a:lnTo>
                      <a:pt x="9" y="3"/>
                    </a:lnTo>
                    <a:lnTo>
                      <a:pt x="15" y="9"/>
                    </a:lnTo>
                    <a:lnTo>
                      <a:pt x="25" y="16"/>
                    </a:lnTo>
                    <a:lnTo>
                      <a:pt x="26" y="19"/>
                    </a:lnTo>
                    <a:lnTo>
                      <a:pt x="25" y="21"/>
                    </a:lnTo>
                    <a:lnTo>
                      <a:pt x="19" y="19"/>
                    </a:lnTo>
                    <a:lnTo>
                      <a:pt x="9" y="12"/>
                    </a:lnTo>
                    <a:lnTo>
                      <a:pt x="7" y="11"/>
                    </a:lnTo>
                    <a:lnTo>
                      <a:pt x="1" y="6"/>
                    </a:lnTo>
                    <a:lnTo>
                      <a:pt x="0" y="3"/>
                    </a:lnTo>
                    <a:lnTo>
                      <a:pt x="0" y="0"/>
                    </a:lnTo>
                    <a:lnTo>
                      <a:pt x="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1" name="Freeform 4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1" y="2616"/>
                <a:ext cx="10" cy="8"/>
              </a:xfrm>
              <a:custGeom>
                <a:avLst/>
                <a:gdLst>
                  <a:gd fmla="*/ 3 w 10" name="T0"/>
                  <a:gd fmla="*/ 8 h 8" name="T1"/>
                  <a:gd fmla="*/ 10 w 10" name="T2"/>
                  <a:gd fmla="*/ 8 h 8" name="T3"/>
                  <a:gd fmla="*/ 10 w 10" name="T4"/>
                  <a:gd fmla="*/ 3 h 8" name="T5"/>
                  <a:gd fmla="*/ 8 w 10" name="T6"/>
                  <a:gd fmla="*/ 0 h 8" name="T7"/>
                  <a:gd fmla="*/ 0 w 10" name="T8"/>
                  <a:gd fmla="*/ 1 h 8" name="T9"/>
                  <a:gd fmla="*/ 0 w 10" name="T10"/>
                  <a:gd fmla="*/ 6 h 8" name="T11"/>
                  <a:gd fmla="*/ 3 w 10" name="T12"/>
                  <a:gd fmla="*/ 8 h 8" name="T13"/>
                  <a:gd fmla="*/ 0 60000 65536" name="T14"/>
                  <a:gd fmla="*/ 0 60000 65536" name="T15"/>
                  <a:gd fmla="*/ 0 60000 65536" name="T16"/>
                  <a:gd fmla="*/ 0 60000 65536" name="T17"/>
                  <a:gd fmla="*/ 0 60000 65536" name="T18"/>
                  <a:gd fmla="*/ 0 60000 65536" name="T19"/>
                  <a:gd fmla="*/ 0 60000 65536" name="T20"/>
                  <a:gd fmla="*/ 0 w 10" name="T21"/>
                  <a:gd fmla="*/ 0 h 8" name="T22"/>
                  <a:gd fmla="*/ 10 w 10"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0">
                    <a:moveTo>
                      <a:pt x="3" y="8"/>
                    </a:moveTo>
                    <a:lnTo>
                      <a:pt x="10" y="8"/>
                    </a:lnTo>
                    <a:lnTo>
                      <a:pt x="10" y="3"/>
                    </a:lnTo>
                    <a:lnTo>
                      <a:pt x="8" y="0"/>
                    </a:lnTo>
                    <a:lnTo>
                      <a:pt x="0" y="1"/>
                    </a:lnTo>
                    <a:lnTo>
                      <a:pt x="0" y="6"/>
                    </a:lnTo>
                    <a:lnTo>
                      <a:pt x="3"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2" name="Freeform 4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0" y="2601"/>
                <a:ext cx="14" cy="8"/>
              </a:xfrm>
              <a:custGeom>
                <a:avLst/>
                <a:gdLst>
                  <a:gd fmla="*/ 4 w 14" name="T0"/>
                  <a:gd fmla="*/ 8 h 8" name="T1"/>
                  <a:gd fmla="*/ 14 w 14" name="T2"/>
                  <a:gd fmla="*/ 3 h 8" name="T3"/>
                  <a:gd fmla="*/ 12 w 14" name="T4"/>
                  <a:gd fmla="*/ 0 h 8" name="T5"/>
                  <a:gd fmla="*/ 8 w 14" name="T6"/>
                  <a:gd fmla="*/ 2 h 8" name="T7"/>
                  <a:gd fmla="*/ 0 w 14" name="T8"/>
                  <a:gd fmla="*/ 7 h 8" name="T9"/>
                  <a:gd fmla="*/ 4 w 14" name="T10"/>
                  <a:gd fmla="*/ 8 h 8" name="T11"/>
                  <a:gd fmla="*/ 0 60000 65536" name="T12"/>
                  <a:gd fmla="*/ 0 60000 65536" name="T13"/>
                  <a:gd fmla="*/ 0 60000 65536" name="T14"/>
                  <a:gd fmla="*/ 0 60000 65536" name="T15"/>
                  <a:gd fmla="*/ 0 60000 65536" name="T16"/>
                  <a:gd fmla="*/ 0 60000 65536" name="T17"/>
                  <a:gd fmla="*/ 0 w 14" name="T18"/>
                  <a:gd fmla="*/ 0 h 8" name="T19"/>
                  <a:gd fmla="*/ 14 w 14"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14">
                    <a:moveTo>
                      <a:pt x="4" y="8"/>
                    </a:moveTo>
                    <a:lnTo>
                      <a:pt x="14" y="3"/>
                    </a:lnTo>
                    <a:lnTo>
                      <a:pt x="12" y="0"/>
                    </a:lnTo>
                    <a:lnTo>
                      <a:pt x="8" y="2"/>
                    </a:lnTo>
                    <a:lnTo>
                      <a:pt x="0" y="7"/>
                    </a:lnTo>
                    <a:lnTo>
                      <a:pt x="4"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3" name="Freeform 4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9" y="2804"/>
                <a:ext cx="53" cy="90"/>
              </a:xfrm>
              <a:custGeom>
                <a:avLst/>
                <a:gdLst>
                  <a:gd fmla="*/ 3 w 53" name="T0"/>
                  <a:gd fmla="*/ 10 h 90" name="T1"/>
                  <a:gd fmla="*/ 0 w 53" name="T2"/>
                  <a:gd fmla="*/ 5 h 90" name="T3"/>
                  <a:gd fmla="*/ 0 w 53" name="T4"/>
                  <a:gd fmla="*/ 0 h 90" name="T5"/>
                  <a:gd fmla="*/ 10 w 53" name="T6"/>
                  <a:gd fmla="*/ 10 h 90" name="T7"/>
                  <a:gd fmla="*/ 13 w 53" name="T8"/>
                  <a:gd fmla="*/ 10 h 90" name="T9"/>
                  <a:gd fmla="*/ 17 w 53" name="T10"/>
                  <a:gd fmla="*/ 15 h 90" name="T11"/>
                  <a:gd fmla="*/ 17 w 53" name="T12"/>
                  <a:gd fmla="*/ 20 h 90" name="T13"/>
                  <a:gd fmla="*/ 21 w 53" name="T14"/>
                  <a:gd fmla="*/ 29 h 90" name="T15"/>
                  <a:gd fmla="*/ 24 w 53" name="T16"/>
                  <a:gd fmla="*/ 32 h 90" name="T17"/>
                  <a:gd fmla="*/ 26 w 53" name="T18"/>
                  <a:gd fmla="*/ 30 h 90" name="T19"/>
                  <a:gd fmla="*/ 25 w 53" name="T20"/>
                  <a:gd fmla="*/ 25 h 90" name="T21"/>
                  <a:gd fmla="*/ 29 w 53" name="T22"/>
                  <a:gd fmla="*/ 30 h 90" name="T23"/>
                  <a:gd fmla="*/ 31 w 53" name="T24"/>
                  <a:gd fmla="*/ 39 h 90" name="T25"/>
                  <a:gd fmla="*/ 38 w 53" name="T26"/>
                  <a:gd fmla="*/ 44 h 90" name="T27"/>
                  <a:gd fmla="*/ 45 w 53" name="T28"/>
                  <a:gd fmla="*/ 42 h 90" name="T29"/>
                  <a:gd fmla="*/ 47 w 53" name="T30"/>
                  <a:gd fmla="*/ 37 h 90" name="T31"/>
                  <a:gd fmla="*/ 53 w 53" name="T32"/>
                  <a:gd fmla="*/ 35 h 90" name="T33"/>
                  <a:gd fmla="*/ 53 w 53" name="T34"/>
                  <a:gd fmla="*/ 44 h 90" name="T35"/>
                  <a:gd fmla="*/ 50 w 53" name="T36"/>
                  <a:gd fmla="*/ 48 h 90" name="T37"/>
                  <a:gd fmla="*/ 49 w 53" name="T38"/>
                  <a:gd fmla="*/ 61 h 90" name="T39"/>
                  <a:gd fmla="*/ 44 w 53" name="T40"/>
                  <a:gd fmla="*/ 59 h 90" name="T41"/>
                  <a:gd fmla="*/ 38 w 53" name="T42"/>
                  <a:gd fmla="*/ 59 h 90" name="T43"/>
                  <a:gd fmla="*/ 38 w 53" name="T44"/>
                  <a:gd fmla="*/ 61 h 90" name="T45"/>
                  <a:gd fmla="*/ 40 w 53" name="T46"/>
                  <a:gd fmla="*/ 66 h 90" name="T47"/>
                  <a:gd fmla="*/ 36 w 53" name="T48"/>
                  <a:gd fmla="*/ 70 h 90" name="T49"/>
                  <a:gd fmla="*/ 28 w 53" name="T50"/>
                  <a:gd fmla="*/ 88 h 90" name="T51"/>
                  <a:gd fmla="*/ 23 w 53" name="T52"/>
                  <a:gd fmla="*/ 90 h 90" name="T53"/>
                  <a:gd fmla="*/ 17 w 53" name="T54"/>
                  <a:gd fmla="*/ 87 h 90" name="T55"/>
                  <a:gd fmla="*/ 22 w 53" name="T56"/>
                  <a:gd fmla="*/ 81 h 90" name="T57"/>
                  <a:gd fmla="*/ 23 w 53" name="T58"/>
                  <a:gd fmla="*/ 74 h 90" name="T59"/>
                  <a:gd fmla="*/ 17 w 53" name="T60"/>
                  <a:gd fmla="*/ 66 h 90" name="T61"/>
                  <a:gd fmla="*/ 10 w 53" name="T62"/>
                  <a:gd fmla="*/ 64 h 90" name="T63"/>
                  <a:gd fmla="*/ 10 w 53" name="T64"/>
                  <a:gd fmla="*/ 59 h 90" name="T65"/>
                  <a:gd fmla="*/ 18 w 53" name="T66"/>
                  <a:gd fmla="*/ 57 h 90" name="T67"/>
                  <a:gd fmla="*/ 20 w 53" name="T68"/>
                  <a:gd fmla="*/ 48 h 90" name="T69"/>
                  <a:gd fmla="*/ 17 w 53" name="T70"/>
                  <a:gd fmla="*/ 33 h 90" name="T71"/>
                  <a:gd fmla="*/ 13 w 53" name="T72"/>
                  <a:gd fmla="*/ 25 h 90" name="T73"/>
                  <a:gd fmla="*/ 3 w 53" name="T74"/>
                  <a:gd fmla="*/ 10 h 90"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53" name="T114"/>
                  <a:gd fmla="*/ 0 h 90" name="T115"/>
                  <a:gd fmla="*/ 53 w 53" name="T116"/>
                  <a:gd fmla="*/ 90 h 90"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90" w="53">
                    <a:moveTo>
                      <a:pt x="3" y="10"/>
                    </a:moveTo>
                    <a:lnTo>
                      <a:pt x="0" y="5"/>
                    </a:lnTo>
                    <a:lnTo>
                      <a:pt x="0" y="0"/>
                    </a:lnTo>
                    <a:lnTo>
                      <a:pt x="10" y="10"/>
                    </a:lnTo>
                    <a:lnTo>
                      <a:pt x="13" y="10"/>
                    </a:lnTo>
                    <a:lnTo>
                      <a:pt x="17" y="15"/>
                    </a:lnTo>
                    <a:lnTo>
                      <a:pt x="17" y="20"/>
                    </a:lnTo>
                    <a:lnTo>
                      <a:pt x="21" y="29"/>
                    </a:lnTo>
                    <a:lnTo>
                      <a:pt x="24" y="32"/>
                    </a:lnTo>
                    <a:lnTo>
                      <a:pt x="26" y="30"/>
                    </a:lnTo>
                    <a:lnTo>
                      <a:pt x="25" y="25"/>
                    </a:lnTo>
                    <a:lnTo>
                      <a:pt x="29" y="30"/>
                    </a:lnTo>
                    <a:lnTo>
                      <a:pt x="31" y="39"/>
                    </a:lnTo>
                    <a:lnTo>
                      <a:pt x="38" y="44"/>
                    </a:lnTo>
                    <a:lnTo>
                      <a:pt x="45" y="42"/>
                    </a:lnTo>
                    <a:lnTo>
                      <a:pt x="47" y="37"/>
                    </a:lnTo>
                    <a:lnTo>
                      <a:pt x="53" y="35"/>
                    </a:lnTo>
                    <a:lnTo>
                      <a:pt x="53" y="44"/>
                    </a:lnTo>
                    <a:lnTo>
                      <a:pt x="50" y="48"/>
                    </a:lnTo>
                    <a:lnTo>
                      <a:pt x="49" y="61"/>
                    </a:lnTo>
                    <a:lnTo>
                      <a:pt x="44" y="59"/>
                    </a:lnTo>
                    <a:lnTo>
                      <a:pt x="38" y="59"/>
                    </a:lnTo>
                    <a:lnTo>
                      <a:pt x="38" y="61"/>
                    </a:lnTo>
                    <a:lnTo>
                      <a:pt x="40" y="66"/>
                    </a:lnTo>
                    <a:lnTo>
                      <a:pt x="36" y="70"/>
                    </a:lnTo>
                    <a:lnTo>
                      <a:pt x="28" y="88"/>
                    </a:lnTo>
                    <a:lnTo>
                      <a:pt x="23" y="90"/>
                    </a:lnTo>
                    <a:lnTo>
                      <a:pt x="17" y="87"/>
                    </a:lnTo>
                    <a:lnTo>
                      <a:pt x="22" y="81"/>
                    </a:lnTo>
                    <a:lnTo>
                      <a:pt x="23" y="74"/>
                    </a:lnTo>
                    <a:lnTo>
                      <a:pt x="17" y="66"/>
                    </a:lnTo>
                    <a:lnTo>
                      <a:pt x="10" y="64"/>
                    </a:lnTo>
                    <a:lnTo>
                      <a:pt x="10" y="59"/>
                    </a:lnTo>
                    <a:lnTo>
                      <a:pt x="18" y="57"/>
                    </a:lnTo>
                    <a:lnTo>
                      <a:pt x="20" y="48"/>
                    </a:lnTo>
                    <a:lnTo>
                      <a:pt x="17" y="33"/>
                    </a:lnTo>
                    <a:lnTo>
                      <a:pt x="13" y="25"/>
                    </a:lnTo>
                    <a:lnTo>
                      <a:pt x="3"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4" name="Freeform 4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3" y="2883"/>
                <a:ext cx="68" cy="81"/>
              </a:xfrm>
              <a:custGeom>
                <a:avLst/>
                <a:gdLst>
                  <a:gd fmla="*/ 58 w 68" name="T0"/>
                  <a:gd fmla="*/ 3 h 81" name="T1"/>
                  <a:gd fmla="*/ 58 w 68" name="T2"/>
                  <a:gd fmla="*/ 9 h 81" name="T3"/>
                  <a:gd fmla="*/ 61 w 68" name="T4"/>
                  <a:gd fmla="*/ 9 h 81" name="T5"/>
                  <a:gd fmla="*/ 63 w 68" name="T6"/>
                  <a:gd fmla="*/ 5 h 81" name="T7"/>
                  <a:gd fmla="*/ 68 w 68" name="T8"/>
                  <a:gd fmla="*/ 6 h 81" name="T9"/>
                  <a:gd fmla="*/ 67 w 68" name="T10"/>
                  <a:gd fmla="*/ 21 h 81" name="T11"/>
                  <a:gd fmla="*/ 61 w 68" name="T12"/>
                  <a:gd fmla="*/ 30 h 81" name="T13"/>
                  <a:gd fmla="*/ 58 w 68" name="T14"/>
                  <a:gd fmla="*/ 35 h 81" name="T15"/>
                  <a:gd fmla="*/ 56 w 68" name="T16"/>
                  <a:gd fmla="*/ 42 h 81" name="T17"/>
                  <a:gd fmla="*/ 48 w 68" name="T18"/>
                  <a:gd fmla="*/ 45 h 81" name="T19"/>
                  <a:gd fmla="*/ 43 w 68" name="T20"/>
                  <a:gd fmla="*/ 51 h 81" name="T21"/>
                  <a:gd fmla="*/ 36 w 68" name="T22"/>
                  <a:gd fmla="*/ 68 h 81" name="T23"/>
                  <a:gd fmla="*/ 23 w 68" name="T24"/>
                  <a:gd fmla="*/ 81 h 81" name="T25"/>
                  <a:gd fmla="*/ 8 w 68" name="T26"/>
                  <a:gd fmla="*/ 75 h 81" name="T27"/>
                  <a:gd fmla="*/ 1 w 68" name="T28"/>
                  <a:gd fmla="*/ 75 h 81" name="T29"/>
                  <a:gd fmla="*/ 0 w 68" name="T30"/>
                  <a:gd fmla="*/ 70 h 81" name="T31"/>
                  <a:gd fmla="*/ 5 w 68" name="T32"/>
                  <a:gd fmla="*/ 58 h 81" name="T33"/>
                  <a:gd fmla="*/ 11 w 68" name="T34"/>
                  <a:gd fmla="*/ 50 h 81" name="T35"/>
                  <a:gd fmla="*/ 21 w 68" name="T36"/>
                  <a:gd fmla="*/ 44 h 81" name="T37"/>
                  <a:gd fmla="*/ 29 w 68" name="T38"/>
                  <a:gd fmla="*/ 35 h 81" name="T39"/>
                  <a:gd fmla="*/ 40 w 68" name="T40"/>
                  <a:gd fmla="*/ 28 h 81" name="T41"/>
                  <a:gd fmla="*/ 44 w 68" name="T42"/>
                  <a:gd fmla="*/ 22 h 81" name="T43"/>
                  <a:gd fmla="*/ 44 w 68" name="T44"/>
                  <a:gd fmla="*/ 17 h 81" name="T45"/>
                  <a:gd fmla="*/ 50 w 68" name="T46"/>
                  <a:gd fmla="*/ 8 h 81" name="T47"/>
                  <a:gd fmla="*/ 50 w 68" name="T48"/>
                  <a:gd fmla="*/ 2 h 81" name="T49"/>
                  <a:gd fmla="*/ 56 w 68" name="T50"/>
                  <a:gd fmla="*/ 0 h 81" name="T51"/>
                  <a:gd fmla="*/ 58 w 68" name="T52"/>
                  <a:gd fmla="*/ 3 h 81"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w 68" name="T81"/>
                  <a:gd fmla="*/ 0 h 81" name="T82"/>
                  <a:gd fmla="*/ 68 w 68" name="T83"/>
                  <a:gd fmla="*/ 81 h 81" name="T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b="T84" l="T81" r="T83" t="T82"/>
                <a:pathLst>
                  <a:path h="81" w="68">
                    <a:moveTo>
                      <a:pt x="58" y="3"/>
                    </a:moveTo>
                    <a:lnTo>
                      <a:pt x="58" y="9"/>
                    </a:lnTo>
                    <a:lnTo>
                      <a:pt x="61" y="9"/>
                    </a:lnTo>
                    <a:lnTo>
                      <a:pt x="63" y="5"/>
                    </a:lnTo>
                    <a:lnTo>
                      <a:pt x="68" y="6"/>
                    </a:lnTo>
                    <a:lnTo>
                      <a:pt x="67" y="21"/>
                    </a:lnTo>
                    <a:lnTo>
                      <a:pt x="61" y="30"/>
                    </a:lnTo>
                    <a:lnTo>
                      <a:pt x="58" y="35"/>
                    </a:lnTo>
                    <a:lnTo>
                      <a:pt x="56" y="42"/>
                    </a:lnTo>
                    <a:lnTo>
                      <a:pt x="48" y="45"/>
                    </a:lnTo>
                    <a:lnTo>
                      <a:pt x="43" y="51"/>
                    </a:lnTo>
                    <a:lnTo>
                      <a:pt x="36" y="68"/>
                    </a:lnTo>
                    <a:lnTo>
                      <a:pt x="23" y="81"/>
                    </a:lnTo>
                    <a:lnTo>
                      <a:pt x="8" y="75"/>
                    </a:lnTo>
                    <a:lnTo>
                      <a:pt x="1" y="75"/>
                    </a:lnTo>
                    <a:lnTo>
                      <a:pt x="0" y="70"/>
                    </a:lnTo>
                    <a:lnTo>
                      <a:pt x="5" y="58"/>
                    </a:lnTo>
                    <a:lnTo>
                      <a:pt x="11" y="50"/>
                    </a:lnTo>
                    <a:lnTo>
                      <a:pt x="21" y="44"/>
                    </a:lnTo>
                    <a:lnTo>
                      <a:pt x="29" y="35"/>
                    </a:lnTo>
                    <a:lnTo>
                      <a:pt x="40" y="28"/>
                    </a:lnTo>
                    <a:lnTo>
                      <a:pt x="44" y="22"/>
                    </a:lnTo>
                    <a:lnTo>
                      <a:pt x="44" y="17"/>
                    </a:lnTo>
                    <a:lnTo>
                      <a:pt x="50" y="8"/>
                    </a:lnTo>
                    <a:lnTo>
                      <a:pt x="50" y="2"/>
                    </a:lnTo>
                    <a:lnTo>
                      <a:pt x="56" y="0"/>
                    </a:lnTo>
                    <a:lnTo>
                      <a:pt x="58"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5" name="Freeform 4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62" y="2966"/>
                <a:ext cx="4" cy="7"/>
              </a:xfrm>
              <a:custGeom>
                <a:avLst/>
                <a:gdLst>
                  <a:gd fmla="*/ 4 w 4" name="T0"/>
                  <a:gd fmla="*/ 0 h 7" name="T1"/>
                  <a:gd fmla="*/ 4 w 4" name="T2"/>
                  <a:gd fmla="*/ 5 h 7" name="T3"/>
                  <a:gd fmla="*/ 0 w 4" name="T4"/>
                  <a:gd fmla="*/ 7 h 7" name="T5"/>
                  <a:gd fmla="*/ 1 w 4" name="T6"/>
                  <a:gd fmla="*/ 0 h 7" name="T7"/>
                  <a:gd fmla="*/ 4 w 4" name="T8"/>
                  <a:gd fmla="*/ 0 h 7" name="T9"/>
                  <a:gd fmla="*/ 0 60000 65536" name="T10"/>
                  <a:gd fmla="*/ 0 60000 65536" name="T11"/>
                  <a:gd fmla="*/ 0 60000 65536" name="T12"/>
                  <a:gd fmla="*/ 0 60000 65536" name="T13"/>
                  <a:gd fmla="*/ 0 60000 65536" name="T14"/>
                  <a:gd fmla="*/ 0 w 4" name="T15"/>
                  <a:gd fmla="*/ 0 h 7" name="T16"/>
                  <a:gd fmla="*/ 4 w 4" name="T17"/>
                  <a:gd fmla="*/ 7 h 7" name="T18"/>
                </a:gdLst>
                <a:ahLst/>
                <a:cxnLst>
                  <a:cxn ang="T10">
                    <a:pos x="T0" y="T1"/>
                  </a:cxn>
                  <a:cxn ang="T11">
                    <a:pos x="T2" y="T3"/>
                  </a:cxn>
                  <a:cxn ang="T12">
                    <a:pos x="T4" y="T5"/>
                  </a:cxn>
                  <a:cxn ang="T13">
                    <a:pos x="T6" y="T7"/>
                  </a:cxn>
                  <a:cxn ang="T14">
                    <a:pos x="T8" y="T9"/>
                  </a:cxn>
                </a:cxnLst>
                <a:rect b="T18" l="T15" r="T17" t="T16"/>
                <a:pathLst>
                  <a:path h="7" w="4">
                    <a:moveTo>
                      <a:pt x="4" y="0"/>
                    </a:moveTo>
                    <a:lnTo>
                      <a:pt x="4" y="5"/>
                    </a:lnTo>
                    <a:lnTo>
                      <a:pt x="0" y="7"/>
                    </a:lnTo>
                    <a:lnTo>
                      <a:pt x="1" y="0"/>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6" name="Freeform 4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82" y="2479"/>
                <a:ext cx="37" cy="22"/>
              </a:xfrm>
              <a:custGeom>
                <a:avLst/>
                <a:gdLst>
                  <a:gd fmla="*/ 0 w 37" name="T0"/>
                  <a:gd fmla="*/ 13 h 22" name="T1"/>
                  <a:gd fmla="*/ 1 w 37" name="T2"/>
                  <a:gd fmla="*/ 17 h 22" name="T3"/>
                  <a:gd fmla="*/ 8 w 37" name="T4"/>
                  <a:gd fmla="*/ 22 h 22" name="T5"/>
                  <a:gd fmla="*/ 18 w 37" name="T6"/>
                  <a:gd fmla="*/ 21 h 22" name="T7"/>
                  <a:gd fmla="*/ 34 w 37" name="T8"/>
                  <a:gd fmla="*/ 14 h 22" name="T9"/>
                  <a:gd fmla="*/ 36 w 37" name="T10"/>
                  <a:gd fmla="*/ 15 h 22" name="T11"/>
                  <a:gd fmla="*/ 36 w 37" name="T12"/>
                  <a:gd fmla="*/ 6 h 22" name="T13"/>
                  <a:gd fmla="*/ 37 w 37" name="T14"/>
                  <a:gd fmla="*/ 4 h 22" name="T15"/>
                  <a:gd fmla="*/ 34 w 37" name="T16"/>
                  <a:gd fmla="*/ 0 h 22" name="T17"/>
                  <a:gd fmla="*/ 31 w 37" name="T18"/>
                  <a:gd fmla="*/ 2 h 22" name="T19"/>
                  <a:gd fmla="*/ 31 w 37" name="T20"/>
                  <a:gd fmla="*/ 7 h 22" name="T21"/>
                  <a:gd fmla="*/ 22 w 37" name="T22"/>
                  <a:gd fmla="*/ 15 h 22" name="T23"/>
                  <a:gd fmla="*/ 13 w 37" name="T24"/>
                  <a:gd fmla="*/ 15 h 22" name="T25"/>
                  <a:gd fmla="*/ 11 w 37" name="T26"/>
                  <a:gd fmla="*/ 15 h 22" name="T27"/>
                  <a:gd fmla="*/ 6 w 37" name="T28"/>
                  <a:gd fmla="*/ 14 h 22" name="T29"/>
                  <a:gd fmla="*/ 4 w 37" name="T30"/>
                  <a:gd fmla="*/ 13 h 22" name="T31"/>
                  <a:gd fmla="*/ 2 w 37" name="T32"/>
                  <a:gd fmla="*/ 13 h 22" name="T33"/>
                  <a:gd fmla="*/ 0 w 37" name="T34"/>
                  <a:gd fmla="*/ 13 h 22"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w 37" name="T54"/>
                  <a:gd fmla="*/ 0 h 22" name="T55"/>
                  <a:gd fmla="*/ 37 w 37" name="T56"/>
                  <a:gd fmla="*/ 22 h 22" name="T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T57" l="T54" r="T56" t="T55"/>
                <a:pathLst>
                  <a:path h="22" w="37">
                    <a:moveTo>
                      <a:pt x="0" y="13"/>
                    </a:moveTo>
                    <a:lnTo>
                      <a:pt x="1" y="17"/>
                    </a:lnTo>
                    <a:lnTo>
                      <a:pt x="8" y="22"/>
                    </a:lnTo>
                    <a:lnTo>
                      <a:pt x="18" y="21"/>
                    </a:lnTo>
                    <a:lnTo>
                      <a:pt x="34" y="14"/>
                    </a:lnTo>
                    <a:lnTo>
                      <a:pt x="36" y="15"/>
                    </a:lnTo>
                    <a:lnTo>
                      <a:pt x="36" y="6"/>
                    </a:lnTo>
                    <a:lnTo>
                      <a:pt x="37" y="4"/>
                    </a:lnTo>
                    <a:lnTo>
                      <a:pt x="34" y="0"/>
                    </a:lnTo>
                    <a:lnTo>
                      <a:pt x="31" y="2"/>
                    </a:lnTo>
                    <a:lnTo>
                      <a:pt x="31" y="7"/>
                    </a:lnTo>
                    <a:lnTo>
                      <a:pt x="22" y="15"/>
                    </a:lnTo>
                    <a:lnTo>
                      <a:pt x="13" y="15"/>
                    </a:lnTo>
                    <a:lnTo>
                      <a:pt x="11" y="15"/>
                    </a:lnTo>
                    <a:lnTo>
                      <a:pt x="6" y="14"/>
                    </a:lnTo>
                    <a:lnTo>
                      <a:pt x="4" y="13"/>
                    </a:lnTo>
                    <a:lnTo>
                      <a:pt x="2" y="13"/>
                    </a:lnTo>
                    <a:lnTo>
                      <a:pt x="0"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7" name="Freeform 4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98" y="2461"/>
                <a:ext cx="28" cy="24"/>
              </a:xfrm>
              <a:custGeom>
                <a:avLst/>
                <a:gdLst>
                  <a:gd fmla="*/ 7 w 28" name="T0"/>
                  <a:gd fmla="*/ 2 h 24" name="T1"/>
                  <a:gd fmla="*/ 3 w 28" name="T2"/>
                  <a:gd fmla="*/ 0 h 24" name="T3"/>
                  <a:gd fmla="*/ 0 w 28" name="T4"/>
                  <a:gd fmla="*/ 0 h 24" name="T5"/>
                  <a:gd fmla="*/ 0 w 28" name="T6"/>
                  <a:gd fmla="*/ 3 h 24" name="T7"/>
                  <a:gd fmla="*/ 7 w 28" name="T8"/>
                  <a:gd fmla="*/ 5 h 24" name="T9"/>
                  <a:gd fmla="*/ 15 w 28" name="T10"/>
                  <a:gd fmla="*/ 8 h 24" name="T11"/>
                  <a:gd fmla="*/ 18 w 28" name="T12"/>
                  <a:gd fmla="*/ 14 h 24" name="T13"/>
                  <a:gd fmla="*/ 21 w 28" name="T14"/>
                  <a:gd fmla="*/ 15 h 24" name="T15"/>
                  <a:gd fmla="*/ 25 w 28" name="T16"/>
                  <a:gd fmla="*/ 24 h 24" name="T17"/>
                  <a:gd fmla="*/ 28 w 28" name="T18"/>
                  <a:gd fmla="*/ 22 h 24" name="T19"/>
                  <a:gd fmla="*/ 27 w 28" name="T20"/>
                  <a:gd fmla="*/ 16 h 24" name="T21"/>
                  <a:gd fmla="*/ 23 w 28" name="T22"/>
                  <a:gd fmla="*/ 13 h 24" name="T23"/>
                  <a:gd fmla="*/ 18 w 28" name="T24"/>
                  <a:gd fmla="*/ 7 h 24" name="T25"/>
                  <a:gd fmla="*/ 12 w 28" name="T26"/>
                  <a:gd fmla="*/ 3 h 24" name="T27"/>
                  <a:gd fmla="*/ 7 w 28" name="T28"/>
                  <a:gd fmla="*/ 2 h 24"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8" name="T45"/>
                  <a:gd fmla="*/ 0 h 24" name="T46"/>
                  <a:gd fmla="*/ 28 w 28" name="T47"/>
                  <a:gd fmla="*/ 24 h 24"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24" w="28">
                    <a:moveTo>
                      <a:pt x="7" y="2"/>
                    </a:moveTo>
                    <a:lnTo>
                      <a:pt x="3" y="0"/>
                    </a:lnTo>
                    <a:lnTo>
                      <a:pt x="0" y="0"/>
                    </a:lnTo>
                    <a:lnTo>
                      <a:pt x="0" y="3"/>
                    </a:lnTo>
                    <a:lnTo>
                      <a:pt x="7" y="5"/>
                    </a:lnTo>
                    <a:lnTo>
                      <a:pt x="15" y="8"/>
                    </a:lnTo>
                    <a:lnTo>
                      <a:pt x="18" y="14"/>
                    </a:lnTo>
                    <a:lnTo>
                      <a:pt x="21" y="15"/>
                    </a:lnTo>
                    <a:lnTo>
                      <a:pt x="25" y="24"/>
                    </a:lnTo>
                    <a:lnTo>
                      <a:pt x="28" y="22"/>
                    </a:lnTo>
                    <a:lnTo>
                      <a:pt x="27" y="16"/>
                    </a:lnTo>
                    <a:lnTo>
                      <a:pt x="23" y="13"/>
                    </a:lnTo>
                    <a:lnTo>
                      <a:pt x="18" y="7"/>
                    </a:lnTo>
                    <a:lnTo>
                      <a:pt x="12" y="3"/>
                    </a:lnTo>
                    <a:lnTo>
                      <a:pt x="7"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8" name="Freeform 4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41" y="2493"/>
                <a:ext cx="10" cy="15"/>
              </a:xfrm>
              <a:custGeom>
                <a:avLst/>
                <a:gdLst>
                  <a:gd fmla="*/ 0 w 10" name="T0"/>
                  <a:gd fmla="*/ 3 h 15" name="T1"/>
                  <a:gd fmla="*/ 2 w 10" name="T2"/>
                  <a:gd fmla="*/ 7 h 15" name="T3"/>
                  <a:gd fmla="*/ 4 w 10" name="T4"/>
                  <a:gd fmla="*/ 9 h 15" name="T5"/>
                  <a:gd fmla="*/ 5 w 10" name="T6"/>
                  <a:gd fmla="*/ 11 h 15" name="T7"/>
                  <a:gd fmla="*/ 8 w 10" name="T8"/>
                  <a:gd fmla="*/ 13 h 15" name="T9"/>
                  <a:gd fmla="*/ 10 w 10" name="T10"/>
                  <a:gd fmla="*/ 15 h 15" name="T11"/>
                  <a:gd fmla="*/ 10 w 10" name="T12"/>
                  <a:gd fmla="*/ 10 h 15" name="T13"/>
                  <a:gd fmla="*/ 9 w 10" name="T14"/>
                  <a:gd fmla="*/ 8 h 15" name="T15"/>
                  <a:gd fmla="*/ 1 w 10" name="T16"/>
                  <a:gd fmla="*/ 0 h 15" name="T17"/>
                  <a:gd fmla="*/ 0 w 10" name="T18"/>
                  <a:gd fmla="*/ 3 h 15"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0" name="T30"/>
                  <a:gd fmla="*/ 0 h 15" name="T31"/>
                  <a:gd fmla="*/ 10 w 10" name="T32"/>
                  <a:gd fmla="*/ 15 h 15"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5" w="10">
                    <a:moveTo>
                      <a:pt x="0" y="3"/>
                    </a:moveTo>
                    <a:lnTo>
                      <a:pt x="2" y="7"/>
                    </a:lnTo>
                    <a:lnTo>
                      <a:pt x="4" y="9"/>
                    </a:lnTo>
                    <a:lnTo>
                      <a:pt x="5" y="11"/>
                    </a:lnTo>
                    <a:lnTo>
                      <a:pt x="8" y="13"/>
                    </a:lnTo>
                    <a:lnTo>
                      <a:pt x="10" y="15"/>
                    </a:lnTo>
                    <a:lnTo>
                      <a:pt x="10" y="10"/>
                    </a:lnTo>
                    <a:lnTo>
                      <a:pt x="9" y="8"/>
                    </a:lnTo>
                    <a:lnTo>
                      <a:pt x="1"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99" name="Freeform 4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57" y="2503"/>
                <a:ext cx="9" cy="8"/>
              </a:xfrm>
              <a:custGeom>
                <a:avLst/>
                <a:gdLst>
                  <a:gd fmla="*/ 9 w 9" name="T0"/>
                  <a:gd fmla="*/ 7 h 8" name="T1"/>
                  <a:gd fmla="*/ 5 w 9" name="T2"/>
                  <a:gd fmla="*/ 2 h 8" name="T3"/>
                  <a:gd fmla="*/ 1 w 9" name="T4"/>
                  <a:gd fmla="*/ 0 h 8" name="T5"/>
                  <a:gd fmla="*/ 0 w 9" name="T6"/>
                  <a:gd fmla="*/ 4 h 8" name="T7"/>
                  <a:gd fmla="*/ 6 w 9" name="T8"/>
                  <a:gd fmla="*/ 8 h 8" name="T9"/>
                  <a:gd fmla="*/ 9 w 9" name="T10"/>
                  <a:gd fmla="*/ 7 h 8" name="T11"/>
                  <a:gd fmla="*/ 0 60000 65536" name="T12"/>
                  <a:gd fmla="*/ 0 60000 65536" name="T13"/>
                  <a:gd fmla="*/ 0 60000 65536" name="T14"/>
                  <a:gd fmla="*/ 0 60000 65536" name="T15"/>
                  <a:gd fmla="*/ 0 60000 65536" name="T16"/>
                  <a:gd fmla="*/ 0 60000 65536" name="T17"/>
                  <a:gd fmla="*/ 0 w 9" name="T18"/>
                  <a:gd fmla="*/ 0 h 8" name="T19"/>
                  <a:gd fmla="*/ 9 w 9"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9">
                    <a:moveTo>
                      <a:pt x="9" y="7"/>
                    </a:moveTo>
                    <a:lnTo>
                      <a:pt x="5" y="2"/>
                    </a:lnTo>
                    <a:lnTo>
                      <a:pt x="1" y="0"/>
                    </a:lnTo>
                    <a:lnTo>
                      <a:pt x="0" y="4"/>
                    </a:lnTo>
                    <a:lnTo>
                      <a:pt x="6" y="8"/>
                    </a:lnTo>
                    <a:lnTo>
                      <a:pt x="9"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0" name="Freeform 4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75" y="2512"/>
                <a:ext cx="14" cy="10"/>
              </a:xfrm>
              <a:custGeom>
                <a:avLst/>
                <a:gdLst>
                  <a:gd fmla="*/ 14 w 14" name="T0"/>
                  <a:gd fmla="*/ 10 h 10" name="T1"/>
                  <a:gd fmla="*/ 11 w 14" name="T2"/>
                  <a:gd fmla="*/ 5 h 10" name="T3"/>
                  <a:gd fmla="*/ 2 w 14" name="T4"/>
                  <a:gd fmla="*/ 0 h 10" name="T5"/>
                  <a:gd fmla="*/ 0 w 14" name="T6"/>
                  <a:gd fmla="*/ 2 h 10" name="T7"/>
                  <a:gd fmla="*/ 0 w 14" name="T8"/>
                  <a:gd fmla="*/ 5 h 10" name="T9"/>
                  <a:gd fmla="*/ 11 w 14" name="T10"/>
                  <a:gd fmla="*/ 10 h 10" name="T11"/>
                  <a:gd fmla="*/ 14 w 14" name="T12"/>
                  <a:gd fmla="*/ 10 h 10" name="T13"/>
                  <a:gd fmla="*/ 0 60000 65536" name="T14"/>
                  <a:gd fmla="*/ 0 60000 65536" name="T15"/>
                  <a:gd fmla="*/ 0 60000 65536" name="T16"/>
                  <a:gd fmla="*/ 0 60000 65536" name="T17"/>
                  <a:gd fmla="*/ 0 60000 65536" name="T18"/>
                  <a:gd fmla="*/ 0 60000 65536" name="T19"/>
                  <a:gd fmla="*/ 0 60000 65536" name="T20"/>
                  <a:gd fmla="*/ 0 w 14" name="T21"/>
                  <a:gd fmla="*/ 0 h 10" name="T22"/>
                  <a:gd fmla="*/ 14 w 1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4">
                    <a:moveTo>
                      <a:pt x="14" y="10"/>
                    </a:moveTo>
                    <a:lnTo>
                      <a:pt x="11" y="5"/>
                    </a:lnTo>
                    <a:lnTo>
                      <a:pt x="2" y="0"/>
                    </a:lnTo>
                    <a:lnTo>
                      <a:pt x="0" y="2"/>
                    </a:lnTo>
                    <a:lnTo>
                      <a:pt x="0" y="5"/>
                    </a:lnTo>
                    <a:lnTo>
                      <a:pt x="11" y="10"/>
                    </a:lnTo>
                    <a:lnTo>
                      <a:pt x="14"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1" name="Freeform 4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95" y="2523"/>
                <a:ext cx="11" cy="13"/>
              </a:xfrm>
              <a:custGeom>
                <a:avLst/>
                <a:gdLst>
                  <a:gd fmla="*/ 11 w 11" name="T0"/>
                  <a:gd fmla="*/ 10 h 13" name="T1"/>
                  <a:gd fmla="*/ 5 w 11" name="T2"/>
                  <a:gd fmla="*/ 1 h 13" name="T3"/>
                  <a:gd fmla="*/ 1 w 11" name="T4"/>
                  <a:gd fmla="*/ 0 h 13" name="T5"/>
                  <a:gd fmla="*/ 0 w 11" name="T6"/>
                  <a:gd fmla="*/ 2 h 13" name="T7"/>
                  <a:gd fmla="*/ 1 w 11" name="T8"/>
                  <a:gd fmla="*/ 6 h 13" name="T9"/>
                  <a:gd fmla="*/ 7 w 11" name="T10"/>
                  <a:gd fmla="*/ 12 h 13" name="T11"/>
                  <a:gd fmla="*/ 10 w 11" name="T12"/>
                  <a:gd fmla="*/ 13 h 13" name="T13"/>
                  <a:gd fmla="*/ 11 w 11" name="T14"/>
                  <a:gd fmla="*/ 10 h 13" name="T15"/>
                  <a:gd fmla="*/ 0 60000 65536" name="T16"/>
                  <a:gd fmla="*/ 0 60000 65536" name="T17"/>
                  <a:gd fmla="*/ 0 60000 65536" name="T18"/>
                  <a:gd fmla="*/ 0 60000 65536" name="T19"/>
                  <a:gd fmla="*/ 0 60000 65536" name="T20"/>
                  <a:gd fmla="*/ 0 60000 65536" name="T21"/>
                  <a:gd fmla="*/ 0 60000 65536" name="T22"/>
                  <a:gd fmla="*/ 0 60000 65536" name="T23"/>
                  <a:gd fmla="*/ 0 w 11" name="T24"/>
                  <a:gd fmla="*/ 0 h 13" name="T25"/>
                  <a:gd fmla="*/ 11 w 11" name="T26"/>
                  <a:gd fmla="*/ 13 h 13"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3" w="11">
                    <a:moveTo>
                      <a:pt x="11" y="10"/>
                    </a:moveTo>
                    <a:lnTo>
                      <a:pt x="5" y="1"/>
                    </a:lnTo>
                    <a:lnTo>
                      <a:pt x="1" y="0"/>
                    </a:lnTo>
                    <a:lnTo>
                      <a:pt x="0" y="2"/>
                    </a:lnTo>
                    <a:lnTo>
                      <a:pt x="1" y="6"/>
                    </a:lnTo>
                    <a:lnTo>
                      <a:pt x="7" y="12"/>
                    </a:lnTo>
                    <a:lnTo>
                      <a:pt x="10" y="13"/>
                    </a:lnTo>
                    <a:lnTo>
                      <a:pt x="11"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2" name="Freeform 4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03" y="2541"/>
                <a:ext cx="8" cy="7"/>
              </a:xfrm>
              <a:custGeom>
                <a:avLst/>
                <a:gdLst>
                  <a:gd fmla="*/ 4 w 8" name="T0"/>
                  <a:gd fmla="*/ 0 h 7" name="T1"/>
                  <a:gd fmla="*/ 0 w 8" name="T2"/>
                  <a:gd fmla="*/ 0 h 7" name="T3"/>
                  <a:gd fmla="*/ 1 w 8" name="T4"/>
                  <a:gd fmla="*/ 3 h 7" name="T5"/>
                  <a:gd fmla="*/ 6 w 8" name="T6"/>
                  <a:gd fmla="*/ 7 h 7" name="T7"/>
                  <a:gd fmla="*/ 8 w 8" name="T8"/>
                  <a:gd fmla="*/ 6 h 7" name="T9"/>
                  <a:gd fmla="*/ 7 w 8" name="T10"/>
                  <a:gd fmla="*/ 2 h 7" name="T11"/>
                  <a:gd fmla="*/ 4 w 8" name="T12"/>
                  <a:gd fmla="*/ 0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4" y="0"/>
                    </a:moveTo>
                    <a:lnTo>
                      <a:pt x="0" y="0"/>
                    </a:lnTo>
                    <a:lnTo>
                      <a:pt x="1" y="3"/>
                    </a:lnTo>
                    <a:lnTo>
                      <a:pt x="6" y="7"/>
                    </a:lnTo>
                    <a:lnTo>
                      <a:pt x="8" y="6"/>
                    </a:lnTo>
                    <a:lnTo>
                      <a:pt x="7" y="2"/>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3" name="Freeform 4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89" y="2552"/>
                <a:ext cx="6" cy="4"/>
              </a:xfrm>
              <a:custGeom>
                <a:avLst/>
                <a:gdLst>
                  <a:gd fmla="*/ 0 w 6" name="T0"/>
                  <a:gd fmla="*/ 1 h 4" name="T1"/>
                  <a:gd fmla="*/ 0 w 6" name="T2"/>
                  <a:gd fmla="*/ 3 h 4" name="T3"/>
                  <a:gd fmla="*/ 2 w 6" name="T4"/>
                  <a:gd fmla="*/ 4 h 4" name="T5"/>
                  <a:gd fmla="*/ 6 w 6" name="T6"/>
                  <a:gd fmla="*/ 3 h 4" name="T7"/>
                  <a:gd fmla="*/ 3 w 6" name="T8"/>
                  <a:gd fmla="*/ 0 h 4" name="T9"/>
                  <a:gd fmla="*/ 0 w 6" name="T10"/>
                  <a:gd fmla="*/ 1 h 4" name="T11"/>
                  <a:gd fmla="*/ 0 60000 65536" name="T12"/>
                  <a:gd fmla="*/ 0 60000 65536" name="T13"/>
                  <a:gd fmla="*/ 0 60000 65536" name="T14"/>
                  <a:gd fmla="*/ 0 60000 65536" name="T15"/>
                  <a:gd fmla="*/ 0 60000 65536" name="T16"/>
                  <a:gd fmla="*/ 0 60000 65536" name="T17"/>
                  <a:gd fmla="*/ 0 w 6" name="T18"/>
                  <a:gd fmla="*/ 0 h 4" name="T19"/>
                  <a:gd fmla="*/ 6 w 6"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6">
                    <a:moveTo>
                      <a:pt x="0" y="1"/>
                    </a:moveTo>
                    <a:lnTo>
                      <a:pt x="0" y="3"/>
                    </a:lnTo>
                    <a:lnTo>
                      <a:pt x="2" y="4"/>
                    </a:lnTo>
                    <a:lnTo>
                      <a:pt x="6" y="3"/>
                    </a:lnTo>
                    <a:lnTo>
                      <a:pt x="3"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4" name="Freeform 4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88" y="2531"/>
                <a:ext cx="8" cy="5"/>
              </a:xfrm>
              <a:custGeom>
                <a:avLst/>
                <a:gdLst>
                  <a:gd fmla="*/ 0 w 8" name="T0"/>
                  <a:gd fmla="*/ 0 h 5" name="T1"/>
                  <a:gd fmla="*/ 0 w 8" name="T2"/>
                  <a:gd fmla="*/ 1 h 5" name="T3"/>
                  <a:gd fmla="*/ 4 w 8" name="T4"/>
                  <a:gd fmla="*/ 5 h 5" name="T5"/>
                  <a:gd fmla="*/ 8 w 8" name="T6"/>
                  <a:gd fmla="*/ 3 h 5" name="T7"/>
                  <a:gd fmla="*/ 4 w 8" name="T8"/>
                  <a:gd fmla="*/ 0 h 5" name="T9"/>
                  <a:gd fmla="*/ 0 w 8" name="T10"/>
                  <a:gd fmla="*/ 0 h 5" name="T11"/>
                  <a:gd fmla="*/ 0 60000 65536" name="T12"/>
                  <a:gd fmla="*/ 0 60000 65536" name="T13"/>
                  <a:gd fmla="*/ 0 60000 65536" name="T14"/>
                  <a:gd fmla="*/ 0 60000 65536" name="T15"/>
                  <a:gd fmla="*/ 0 60000 65536" name="T16"/>
                  <a:gd fmla="*/ 0 60000 65536" name="T17"/>
                  <a:gd fmla="*/ 0 w 8" name="T18"/>
                  <a:gd fmla="*/ 0 h 5" name="T19"/>
                  <a:gd fmla="*/ 8 w 8"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8">
                    <a:moveTo>
                      <a:pt x="0" y="0"/>
                    </a:moveTo>
                    <a:lnTo>
                      <a:pt x="0" y="1"/>
                    </a:lnTo>
                    <a:lnTo>
                      <a:pt x="4" y="5"/>
                    </a:lnTo>
                    <a:lnTo>
                      <a:pt x="8" y="3"/>
                    </a:lnTo>
                    <a:lnTo>
                      <a:pt x="4"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5" name="Freeform 4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05" y="2536"/>
                <a:ext cx="4" cy="7"/>
              </a:xfrm>
              <a:custGeom>
                <a:avLst/>
                <a:gdLst>
                  <a:gd fmla="*/ 0 w 4" name="T0"/>
                  <a:gd fmla="*/ 2 h 7" name="T1"/>
                  <a:gd fmla="*/ 1 w 4" name="T2"/>
                  <a:gd fmla="*/ 4 h 7" name="T3"/>
                  <a:gd fmla="*/ 2 w 4" name="T4"/>
                  <a:gd fmla="*/ 7 h 7" name="T5"/>
                  <a:gd fmla="*/ 4 w 4" name="T6"/>
                  <a:gd fmla="*/ 7 h 7" name="T7"/>
                  <a:gd fmla="*/ 4 w 4" name="T8"/>
                  <a:gd fmla="*/ 4 h 7" name="T9"/>
                  <a:gd fmla="*/ 1 w 4" name="T10"/>
                  <a:gd fmla="*/ 0 h 7" name="T11"/>
                  <a:gd fmla="*/ 0 w 4" name="T12"/>
                  <a:gd fmla="*/ 2 h 7" name="T13"/>
                  <a:gd fmla="*/ 0 60000 65536" name="T14"/>
                  <a:gd fmla="*/ 0 60000 65536" name="T15"/>
                  <a:gd fmla="*/ 0 60000 65536" name="T16"/>
                  <a:gd fmla="*/ 0 60000 65536" name="T17"/>
                  <a:gd fmla="*/ 0 60000 65536" name="T18"/>
                  <a:gd fmla="*/ 0 60000 65536" name="T19"/>
                  <a:gd fmla="*/ 0 60000 65536" name="T20"/>
                  <a:gd fmla="*/ 0 w 4" name="T21"/>
                  <a:gd fmla="*/ 0 h 7" name="T22"/>
                  <a:gd fmla="*/ 4 w 4"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4">
                    <a:moveTo>
                      <a:pt x="0" y="2"/>
                    </a:moveTo>
                    <a:lnTo>
                      <a:pt x="1" y="4"/>
                    </a:lnTo>
                    <a:lnTo>
                      <a:pt x="2" y="7"/>
                    </a:lnTo>
                    <a:lnTo>
                      <a:pt x="4" y="7"/>
                    </a:lnTo>
                    <a:lnTo>
                      <a:pt x="4" y="4"/>
                    </a:lnTo>
                    <a:lnTo>
                      <a:pt x="1"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6" name="Freeform 4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21" y="2544"/>
                <a:ext cx="5" cy="4"/>
              </a:xfrm>
              <a:custGeom>
                <a:avLst/>
                <a:gdLst>
                  <a:gd fmla="*/ 0 w 5" name="T0"/>
                  <a:gd fmla="*/ 3 h 4" name="T1"/>
                  <a:gd fmla="*/ 3 w 5" name="T2"/>
                  <a:gd fmla="*/ 4 h 4" name="T3"/>
                  <a:gd fmla="*/ 5 w 5" name="T4"/>
                  <a:gd fmla="*/ 3 h 4" name="T5"/>
                  <a:gd fmla="*/ 3 w 5" name="T6"/>
                  <a:gd fmla="*/ 0 h 4" name="T7"/>
                  <a:gd fmla="*/ 0 w 5" name="T8"/>
                  <a:gd fmla="*/ 1 h 4" name="T9"/>
                  <a:gd fmla="*/ 0 w 5" name="T10"/>
                  <a:gd fmla="*/ 3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3"/>
                    </a:moveTo>
                    <a:lnTo>
                      <a:pt x="3" y="4"/>
                    </a:lnTo>
                    <a:lnTo>
                      <a:pt x="5" y="3"/>
                    </a:lnTo>
                    <a:lnTo>
                      <a:pt x="3" y="0"/>
                    </a:lnTo>
                    <a:lnTo>
                      <a:pt x="0"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7" name="Freeform 4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41" y="2875"/>
                <a:ext cx="3" cy="5"/>
              </a:xfrm>
              <a:custGeom>
                <a:avLst/>
                <a:gdLst>
                  <a:gd fmla="*/ 0 w 3" name="T0"/>
                  <a:gd fmla="*/ 2 h 5" name="T1"/>
                  <a:gd fmla="*/ 1 w 3" name="T2"/>
                  <a:gd fmla="*/ 5 h 5" name="T3"/>
                  <a:gd fmla="*/ 3 w 3" name="T4"/>
                  <a:gd fmla="*/ 2 h 5" name="T5"/>
                  <a:gd fmla="*/ 1 w 3" name="T6"/>
                  <a:gd fmla="*/ 0 h 5" name="T7"/>
                  <a:gd fmla="*/ 0 w 3" name="T8"/>
                  <a:gd fmla="*/ 0 h 5" name="T9"/>
                  <a:gd fmla="*/ 0 w 3" name="T10"/>
                  <a:gd fmla="*/ 2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0" y="2"/>
                    </a:moveTo>
                    <a:lnTo>
                      <a:pt x="1" y="5"/>
                    </a:lnTo>
                    <a:lnTo>
                      <a:pt x="3" y="2"/>
                    </a:lnTo>
                    <a:lnTo>
                      <a:pt x="1" y="0"/>
                    </a:lnTo>
                    <a:lnTo>
                      <a:pt x="0"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8" name="Freeform 5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79" y="2875"/>
                <a:ext cx="4" cy="6"/>
              </a:xfrm>
              <a:custGeom>
                <a:avLst/>
                <a:gdLst>
                  <a:gd fmla="*/ 4 w 4" name="T0"/>
                  <a:gd fmla="*/ 6 h 6" name="T1"/>
                  <a:gd fmla="*/ 3 w 4" name="T2"/>
                  <a:gd fmla="*/ 1 h 6" name="T3"/>
                  <a:gd fmla="*/ 1 w 4" name="T4"/>
                  <a:gd fmla="*/ 0 h 6" name="T5"/>
                  <a:gd fmla="*/ 0 w 4" name="T6"/>
                  <a:gd fmla="*/ 3 h 6" name="T7"/>
                  <a:gd fmla="*/ 0 w 4" name="T8"/>
                  <a:gd fmla="*/ 4 h 6" name="T9"/>
                  <a:gd fmla="*/ 2 w 4" name="T10"/>
                  <a:gd fmla="*/ 6 h 6" name="T11"/>
                  <a:gd fmla="*/ 4 w 4" name="T12"/>
                  <a:gd fmla="*/ 6 h 6" name="T13"/>
                  <a:gd fmla="*/ 0 60000 65536" name="T14"/>
                  <a:gd fmla="*/ 0 60000 65536" name="T15"/>
                  <a:gd fmla="*/ 0 60000 65536" name="T16"/>
                  <a:gd fmla="*/ 0 60000 65536" name="T17"/>
                  <a:gd fmla="*/ 0 60000 65536" name="T18"/>
                  <a:gd fmla="*/ 0 60000 65536" name="T19"/>
                  <a:gd fmla="*/ 0 60000 65536" name="T20"/>
                  <a:gd fmla="*/ 0 w 4" name="T21"/>
                  <a:gd fmla="*/ 0 h 6" name="T22"/>
                  <a:gd fmla="*/ 4 w 4"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4">
                    <a:moveTo>
                      <a:pt x="4" y="6"/>
                    </a:moveTo>
                    <a:lnTo>
                      <a:pt x="3" y="1"/>
                    </a:lnTo>
                    <a:lnTo>
                      <a:pt x="1" y="0"/>
                    </a:lnTo>
                    <a:lnTo>
                      <a:pt x="0" y="3"/>
                    </a:lnTo>
                    <a:lnTo>
                      <a:pt x="0" y="4"/>
                    </a:lnTo>
                    <a:lnTo>
                      <a:pt x="2" y="6"/>
                    </a:lnTo>
                    <a:lnTo>
                      <a:pt x="4"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09" name="Freeform 5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47" y="2888"/>
                <a:ext cx="37" cy="39"/>
              </a:xfrm>
              <a:custGeom>
                <a:avLst/>
                <a:gdLst>
                  <a:gd fmla="*/ 25 w 37" name="T0"/>
                  <a:gd fmla="*/ 6 h 39" name="T1"/>
                  <a:gd fmla="*/ 20 w 37" name="T2"/>
                  <a:gd fmla="*/ 7 h 39" name="T3"/>
                  <a:gd fmla="*/ 12 w 37" name="T4"/>
                  <a:gd fmla="*/ 4 h 39" name="T5"/>
                  <a:gd fmla="*/ 5 w 37" name="T6"/>
                  <a:gd fmla="*/ 0 h 39" name="T7"/>
                  <a:gd fmla="*/ 2 w 37" name="T8"/>
                  <a:gd fmla="*/ 0 h 39" name="T9"/>
                  <a:gd fmla="*/ 0 w 37" name="T10"/>
                  <a:gd fmla="*/ 3 h 39" name="T11"/>
                  <a:gd fmla="*/ 3 w 37" name="T12"/>
                  <a:gd fmla="*/ 9 h 39" name="T13"/>
                  <a:gd fmla="*/ 6 w 37" name="T14"/>
                  <a:gd fmla="*/ 13 h 39" name="T15"/>
                  <a:gd fmla="*/ 7 w 37" name="T16"/>
                  <a:gd fmla="*/ 24 h 39" name="T17"/>
                  <a:gd fmla="*/ 11 w 37" name="T18"/>
                  <a:gd fmla="*/ 30 h 39" name="T19"/>
                  <a:gd fmla="*/ 14 w 37" name="T20"/>
                  <a:gd fmla="*/ 36 h 39" name="T21"/>
                  <a:gd fmla="*/ 16 w 37" name="T22"/>
                  <a:gd fmla="*/ 39 h 39" name="T23"/>
                  <a:gd fmla="*/ 24 w 37" name="T24"/>
                  <a:gd fmla="*/ 38 h 39" name="T25"/>
                  <a:gd fmla="*/ 26 w 37" name="T26"/>
                  <a:gd fmla="*/ 33 h 39" name="T27"/>
                  <a:gd fmla="*/ 30 w 37" name="T28"/>
                  <a:gd fmla="*/ 33 h 39" name="T29"/>
                  <a:gd fmla="*/ 32 w 37" name="T30"/>
                  <a:gd fmla="*/ 26 h 39" name="T31"/>
                  <a:gd fmla="*/ 35 w 37" name="T32"/>
                  <a:gd fmla="*/ 22 h 39" name="T33"/>
                  <a:gd fmla="*/ 37 w 37" name="T34"/>
                  <a:gd fmla="*/ 11 h 39" name="T35"/>
                  <a:gd fmla="*/ 37 w 37" name="T36"/>
                  <a:gd fmla="*/ 2 h 39" name="T37"/>
                  <a:gd fmla="*/ 33 w 37" name="T38"/>
                  <a:gd fmla="*/ 1 h 39" name="T39"/>
                  <a:gd fmla="*/ 30 w 37" name="T40"/>
                  <a:gd fmla="*/ 1 h 39" name="T41"/>
                  <a:gd fmla="*/ 25 w 37" name="T42"/>
                  <a:gd fmla="*/ 6 h 39"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w 37" name="T66"/>
                  <a:gd fmla="*/ 0 h 39" name="T67"/>
                  <a:gd fmla="*/ 37 w 37" name="T68"/>
                  <a:gd fmla="*/ 39 h 39" name="T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b="T69" l="T66" r="T68" t="T67"/>
                <a:pathLst>
                  <a:path h="39" w="37">
                    <a:moveTo>
                      <a:pt x="25" y="6"/>
                    </a:moveTo>
                    <a:lnTo>
                      <a:pt x="20" y="7"/>
                    </a:lnTo>
                    <a:lnTo>
                      <a:pt x="12" y="4"/>
                    </a:lnTo>
                    <a:lnTo>
                      <a:pt x="5" y="0"/>
                    </a:lnTo>
                    <a:lnTo>
                      <a:pt x="2" y="0"/>
                    </a:lnTo>
                    <a:lnTo>
                      <a:pt x="0" y="3"/>
                    </a:lnTo>
                    <a:lnTo>
                      <a:pt x="3" y="9"/>
                    </a:lnTo>
                    <a:lnTo>
                      <a:pt x="6" y="13"/>
                    </a:lnTo>
                    <a:lnTo>
                      <a:pt x="7" y="24"/>
                    </a:lnTo>
                    <a:lnTo>
                      <a:pt x="11" y="30"/>
                    </a:lnTo>
                    <a:lnTo>
                      <a:pt x="14" y="36"/>
                    </a:lnTo>
                    <a:lnTo>
                      <a:pt x="16" y="39"/>
                    </a:lnTo>
                    <a:lnTo>
                      <a:pt x="24" y="38"/>
                    </a:lnTo>
                    <a:lnTo>
                      <a:pt x="26" y="33"/>
                    </a:lnTo>
                    <a:lnTo>
                      <a:pt x="30" y="33"/>
                    </a:lnTo>
                    <a:lnTo>
                      <a:pt x="32" y="26"/>
                    </a:lnTo>
                    <a:lnTo>
                      <a:pt x="35" y="22"/>
                    </a:lnTo>
                    <a:lnTo>
                      <a:pt x="37" y="11"/>
                    </a:lnTo>
                    <a:lnTo>
                      <a:pt x="37" y="2"/>
                    </a:lnTo>
                    <a:lnTo>
                      <a:pt x="33" y="1"/>
                    </a:lnTo>
                    <a:lnTo>
                      <a:pt x="30" y="1"/>
                    </a:lnTo>
                    <a:lnTo>
                      <a:pt x="25"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0" name="Freeform 5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3" y="2589"/>
                <a:ext cx="4" cy="10"/>
              </a:xfrm>
              <a:custGeom>
                <a:avLst/>
                <a:gdLst>
                  <a:gd fmla="*/ 0 w 4" name="T0"/>
                  <a:gd fmla="*/ 3 h 10" name="T1"/>
                  <a:gd fmla="*/ 0 w 4" name="T2"/>
                  <a:gd fmla="*/ 7 h 10" name="T3"/>
                  <a:gd fmla="*/ 2 w 4" name="T4"/>
                  <a:gd fmla="*/ 10 h 10" name="T5"/>
                  <a:gd fmla="*/ 4 w 4" name="T6"/>
                  <a:gd fmla="*/ 6 h 10" name="T7"/>
                  <a:gd fmla="*/ 4 w 4" name="T8"/>
                  <a:gd fmla="*/ 2 h 10" name="T9"/>
                  <a:gd fmla="*/ 0 w 4" name="T10"/>
                  <a:gd fmla="*/ 0 h 10" name="T11"/>
                  <a:gd fmla="*/ 0 w 4" name="T12"/>
                  <a:gd fmla="*/ 3 h 10" name="T13"/>
                  <a:gd fmla="*/ 0 60000 65536" name="T14"/>
                  <a:gd fmla="*/ 0 60000 65536" name="T15"/>
                  <a:gd fmla="*/ 0 60000 65536" name="T16"/>
                  <a:gd fmla="*/ 0 60000 65536" name="T17"/>
                  <a:gd fmla="*/ 0 60000 65536" name="T18"/>
                  <a:gd fmla="*/ 0 60000 65536" name="T19"/>
                  <a:gd fmla="*/ 0 60000 65536" name="T20"/>
                  <a:gd fmla="*/ 0 w 4" name="T21"/>
                  <a:gd fmla="*/ 0 h 10" name="T22"/>
                  <a:gd fmla="*/ 4 w 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4">
                    <a:moveTo>
                      <a:pt x="0" y="3"/>
                    </a:moveTo>
                    <a:lnTo>
                      <a:pt x="0" y="7"/>
                    </a:lnTo>
                    <a:lnTo>
                      <a:pt x="2" y="10"/>
                    </a:lnTo>
                    <a:lnTo>
                      <a:pt x="4" y="6"/>
                    </a:lnTo>
                    <a:lnTo>
                      <a:pt x="4" y="2"/>
                    </a:lnTo>
                    <a:lnTo>
                      <a:pt x="0"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1" name="Freeform 5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00"/>
                <a:ext cx="6" cy="6"/>
              </a:xfrm>
              <a:custGeom>
                <a:avLst/>
                <a:gdLst>
                  <a:gd fmla="*/ 5 w 6" name="T0"/>
                  <a:gd fmla="*/ 6 h 6" name="T1"/>
                  <a:gd fmla="*/ 6 w 6" name="T2"/>
                  <a:gd fmla="*/ 4 h 6" name="T3"/>
                  <a:gd fmla="*/ 1 w 6" name="T4"/>
                  <a:gd fmla="*/ 0 h 6" name="T5"/>
                  <a:gd fmla="*/ 0 w 6" name="T6"/>
                  <a:gd fmla="*/ 2 h 6" name="T7"/>
                  <a:gd fmla="*/ 5 w 6" name="T8"/>
                  <a:gd fmla="*/ 6 h 6" name="T9"/>
                  <a:gd fmla="*/ 0 60000 65536" name="T10"/>
                  <a:gd fmla="*/ 0 60000 65536" name="T11"/>
                  <a:gd fmla="*/ 0 60000 65536" name="T12"/>
                  <a:gd fmla="*/ 0 60000 65536" name="T13"/>
                  <a:gd fmla="*/ 0 60000 65536" name="T14"/>
                  <a:gd fmla="*/ 0 w 6" name="T15"/>
                  <a:gd fmla="*/ 0 h 6" name="T16"/>
                  <a:gd fmla="*/ 6 w 6" name="T17"/>
                  <a:gd fmla="*/ 6 h 6" name="T18"/>
                </a:gdLst>
                <a:ahLst/>
                <a:cxnLst>
                  <a:cxn ang="T10">
                    <a:pos x="T0" y="T1"/>
                  </a:cxn>
                  <a:cxn ang="T11">
                    <a:pos x="T2" y="T3"/>
                  </a:cxn>
                  <a:cxn ang="T12">
                    <a:pos x="T4" y="T5"/>
                  </a:cxn>
                  <a:cxn ang="T13">
                    <a:pos x="T6" y="T7"/>
                  </a:cxn>
                  <a:cxn ang="T14">
                    <a:pos x="T8" y="T9"/>
                  </a:cxn>
                </a:cxnLst>
                <a:rect b="T18" l="T15" r="T17" t="T16"/>
                <a:pathLst>
                  <a:path h="6" w="6">
                    <a:moveTo>
                      <a:pt x="5" y="6"/>
                    </a:moveTo>
                    <a:lnTo>
                      <a:pt x="6" y="4"/>
                    </a:lnTo>
                    <a:lnTo>
                      <a:pt x="1" y="0"/>
                    </a:lnTo>
                    <a:lnTo>
                      <a:pt x="0" y="2"/>
                    </a:lnTo>
                    <a:lnTo>
                      <a:pt x="5"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2" name="Freeform 5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3" y="2627"/>
                <a:ext cx="4" cy="5"/>
              </a:xfrm>
              <a:custGeom>
                <a:avLst/>
                <a:gdLst>
                  <a:gd fmla="*/ 2 w 4" name="T0"/>
                  <a:gd fmla="*/ 0 h 5" name="T1"/>
                  <a:gd fmla="*/ 0 w 4" name="T2"/>
                  <a:gd fmla="*/ 1 h 5" name="T3"/>
                  <a:gd fmla="*/ 0 w 4" name="T4"/>
                  <a:gd fmla="*/ 3 h 5" name="T5"/>
                  <a:gd fmla="*/ 2 w 4" name="T6"/>
                  <a:gd fmla="*/ 5 h 5" name="T7"/>
                  <a:gd fmla="*/ 4 w 4" name="T8"/>
                  <a:gd fmla="*/ 4 h 5" name="T9"/>
                  <a:gd fmla="*/ 2 w 4" name="T10"/>
                  <a:gd fmla="*/ 0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2" y="0"/>
                    </a:moveTo>
                    <a:lnTo>
                      <a:pt x="0" y="1"/>
                    </a:lnTo>
                    <a:lnTo>
                      <a:pt x="0" y="3"/>
                    </a:lnTo>
                    <a:lnTo>
                      <a:pt x="2" y="5"/>
                    </a:lnTo>
                    <a:lnTo>
                      <a:pt x="4" y="4"/>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3" name="Freeform 5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5" y="2636"/>
                <a:ext cx="2" cy="3"/>
              </a:xfrm>
              <a:custGeom>
                <a:avLst/>
                <a:gdLst>
                  <a:gd fmla="*/ 0 w 2" name="T0"/>
                  <a:gd fmla="*/ 3 h 3" name="T1"/>
                  <a:gd fmla="*/ 2 w 2" name="T2"/>
                  <a:gd fmla="*/ 2 h 3" name="T3"/>
                  <a:gd fmla="*/ 2 w 2" name="T4"/>
                  <a:gd fmla="*/ 0 h 3" name="T5"/>
                  <a:gd fmla="*/ 0 w 2" name="T6"/>
                  <a:gd fmla="*/ 0 h 3" name="T7"/>
                  <a:gd fmla="*/ 0 w 2" name="T8"/>
                  <a:gd fmla="*/ 3 h 3" name="T9"/>
                  <a:gd fmla="*/ 0 60000 65536" name="T10"/>
                  <a:gd fmla="*/ 0 60000 65536" name="T11"/>
                  <a:gd fmla="*/ 0 60000 65536" name="T12"/>
                  <a:gd fmla="*/ 0 60000 65536" name="T13"/>
                  <a:gd fmla="*/ 0 60000 65536" name="T14"/>
                  <a:gd fmla="*/ 0 w 2" name="T15"/>
                  <a:gd fmla="*/ 0 h 3" name="T16"/>
                  <a:gd fmla="*/ 2 w 2" name="T17"/>
                  <a:gd fmla="*/ 3 h 3" name="T18"/>
                </a:gdLst>
                <a:ahLst/>
                <a:cxnLst>
                  <a:cxn ang="T10">
                    <a:pos x="T0" y="T1"/>
                  </a:cxn>
                  <a:cxn ang="T11">
                    <a:pos x="T2" y="T3"/>
                  </a:cxn>
                  <a:cxn ang="T12">
                    <a:pos x="T4" y="T5"/>
                  </a:cxn>
                  <a:cxn ang="T13">
                    <a:pos x="T6" y="T7"/>
                  </a:cxn>
                  <a:cxn ang="T14">
                    <a:pos x="T8" y="T9"/>
                  </a:cxn>
                </a:cxnLst>
                <a:rect b="T18" l="T15" r="T17" t="T16"/>
                <a:pathLst>
                  <a:path h="3" w="2">
                    <a:moveTo>
                      <a:pt x="0" y="3"/>
                    </a:moveTo>
                    <a:lnTo>
                      <a:pt x="2" y="2"/>
                    </a:lnTo>
                    <a:lnTo>
                      <a:pt x="2" y="0"/>
                    </a:lnTo>
                    <a:lnTo>
                      <a:pt x="0"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4" name="Freeform 5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7" y="2650"/>
                <a:ext cx="3" cy="4"/>
              </a:xfrm>
              <a:custGeom>
                <a:avLst/>
                <a:gdLst>
                  <a:gd fmla="*/ 0 w 3" name="T0"/>
                  <a:gd fmla="*/ 4 h 4" name="T1"/>
                  <a:gd fmla="*/ 2 w 3" name="T2"/>
                  <a:gd fmla="*/ 4 h 4" name="T3"/>
                  <a:gd fmla="*/ 3 w 3" name="T4"/>
                  <a:gd fmla="*/ 2 h 4" name="T5"/>
                  <a:gd fmla="*/ 1 w 3" name="T6"/>
                  <a:gd fmla="*/ 0 h 4" name="T7"/>
                  <a:gd fmla="*/ 0 w 3" name="T8"/>
                  <a:gd fmla="*/ 1 h 4" name="T9"/>
                  <a:gd fmla="*/ 0 w 3" name="T10"/>
                  <a:gd fmla="*/ 4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4"/>
                    </a:moveTo>
                    <a:lnTo>
                      <a:pt x="2" y="4"/>
                    </a:lnTo>
                    <a:lnTo>
                      <a:pt x="3" y="2"/>
                    </a:lnTo>
                    <a:lnTo>
                      <a:pt x="1" y="0"/>
                    </a:lnTo>
                    <a:lnTo>
                      <a:pt x="0" y="1"/>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5" name="Freeform 5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50" y="2648"/>
                <a:ext cx="2" cy="2"/>
              </a:xfrm>
              <a:custGeom>
                <a:avLst/>
                <a:gdLst>
                  <a:gd fmla="*/ 2 w 2" name="T0"/>
                  <a:gd fmla="*/ 1 h 2" name="T1"/>
                  <a:gd fmla="*/ 2 w 2" name="T2"/>
                  <a:gd fmla="*/ 0 h 2" name="T3"/>
                  <a:gd fmla="*/ 0 w 2" name="T4"/>
                  <a:gd fmla="*/ 0 h 2" name="T5"/>
                  <a:gd fmla="*/ 0 w 2" name="T6"/>
                  <a:gd fmla="*/ 2 h 2" name="T7"/>
                  <a:gd fmla="*/ 2 w 2" name="T8"/>
                  <a:gd fmla="*/ 1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2" y="1"/>
                    </a:moveTo>
                    <a:lnTo>
                      <a:pt x="2" y="0"/>
                    </a:lnTo>
                    <a:lnTo>
                      <a:pt x="0" y="0"/>
                    </a:lnTo>
                    <a:lnTo>
                      <a:pt x="0" y="2"/>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6" name="Freeform 5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28" y="2646"/>
                <a:ext cx="26" cy="21"/>
              </a:xfrm>
              <a:custGeom>
                <a:avLst/>
                <a:gdLst>
                  <a:gd fmla="*/ 25 w 26" name="T0"/>
                  <a:gd fmla="*/ 16 h 21" name="T1"/>
                  <a:gd fmla="*/ 15 w 26" name="T2"/>
                  <a:gd fmla="*/ 9 h 21" name="T3"/>
                  <a:gd fmla="*/ 9 w 26" name="T4"/>
                  <a:gd fmla="*/ 3 h 21" name="T5"/>
                  <a:gd fmla="*/ 6 w 26" name="T6"/>
                  <a:gd fmla="*/ 3 h 21" name="T7"/>
                  <a:gd fmla="*/ 4 w 26" name="T8"/>
                  <a:gd fmla="*/ 1 h 21" name="T9"/>
                  <a:gd fmla="*/ 0 w 26" name="T10"/>
                  <a:gd fmla="*/ 0 h 21" name="T11"/>
                  <a:gd fmla="*/ 0 w 26" name="T12"/>
                  <a:gd fmla="*/ 3 h 21" name="T13"/>
                  <a:gd fmla="*/ 1 w 26" name="T14"/>
                  <a:gd fmla="*/ 6 h 21" name="T15"/>
                  <a:gd fmla="*/ 7 w 26" name="T16"/>
                  <a:gd fmla="*/ 11 h 21" name="T17"/>
                  <a:gd fmla="*/ 9 w 26" name="T18"/>
                  <a:gd fmla="*/ 12 h 21" name="T19"/>
                  <a:gd fmla="*/ 19 w 26" name="T20"/>
                  <a:gd fmla="*/ 19 h 21" name="T21"/>
                  <a:gd fmla="*/ 25 w 26" name="T22"/>
                  <a:gd fmla="*/ 21 h 21" name="T23"/>
                  <a:gd fmla="*/ 26 w 26" name="T24"/>
                  <a:gd fmla="*/ 19 h 21" name="T25"/>
                  <a:gd fmla="*/ 25 w 26" name="T26"/>
                  <a:gd fmla="*/ 16 h 2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6" name="T42"/>
                  <a:gd fmla="*/ 0 h 21" name="T43"/>
                  <a:gd fmla="*/ 26 w 26" name="T44"/>
                  <a:gd fmla="*/ 21 h 2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21" w="26">
                    <a:moveTo>
                      <a:pt x="25" y="16"/>
                    </a:moveTo>
                    <a:lnTo>
                      <a:pt x="15" y="9"/>
                    </a:lnTo>
                    <a:lnTo>
                      <a:pt x="9" y="3"/>
                    </a:lnTo>
                    <a:lnTo>
                      <a:pt x="6" y="3"/>
                    </a:lnTo>
                    <a:lnTo>
                      <a:pt x="4" y="1"/>
                    </a:lnTo>
                    <a:lnTo>
                      <a:pt x="0" y="0"/>
                    </a:lnTo>
                    <a:lnTo>
                      <a:pt x="0" y="3"/>
                    </a:lnTo>
                    <a:lnTo>
                      <a:pt x="1" y="6"/>
                    </a:lnTo>
                    <a:lnTo>
                      <a:pt x="7" y="11"/>
                    </a:lnTo>
                    <a:lnTo>
                      <a:pt x="9" y="12"/>
                    </a:lnTo>
                    <a:lnTo>
                      <a:pt x="19" y="19"/>
                    </a:lnTo>
                    <a:lnTo>
                      <a:pt x="25" y="21"/>
                    </a:lnTo>
                    <a:lnTo>
                      <a:pt x="26" y="19"/>
                    </a:lnTo>
                    <a:lnTo>
                      <a:pt x="25"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7" name="Freeform 5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1" y="2616"/>
                <a:ext cx="10" cy="8"/>
              </a:xfrm>
              <a:custGeom>
                <a:avLst/>
                <a:gdLst>
                  <a:gd fmla="*/ 0 w 10" name="T0"/>
                  <a:gd fmla="*/ 6 h 8" name="T1"/>
                  <a:gd fmla="*/ 3 w 10" name="T2"/>
                  <a:gd fmla="*/ 8 h 8" name="T3"/>
                  <a:gd fmla="*/ 10 w 10" name="T4"/>
                  <a:gd fmla="*/ 8 h 8" name="T5"/>
                  <a:gd fmla="*/ 10 w 10" name="T6"/>
                  <a:gd fmla="*/ 3 h 8" name="T7"/>
                  <a:gd fmla="*/ 8 w 10" name="T8"/>
                  <a:gd fmla="*/ 0 h 8" name="T9"/>
                  <a:gd fmla="*/ 0 w 10" name="T10"/>
                  <a:gd fmla="*/ 1 h 8" name="T11"/>
                  <a:gd fmla="*/ 0 w 10" name="T12"/>
                  <a:gd fmla="*/ 6 h 8" name="T13"/>
                  <a:gd fmla="*/ 0 60000 65536" name="T14"/>
                  <a:gd fmla="*/ 0 60000 65536" name="T15"/>
                  <a:gd fmla="*/ 0 60000 65536" name="T16"/>
                  <a:gd fmla="*/ 0 60000 65536" name="T17"/>
                  <a:gd fmla="*/ 0 60000 65536" name="T18"/>
                  <a:gd fmla="*/ 0 60000 65536" name="T19"/>
                  <a:gd fmla="*/ 0 60000 65536" name="T20"/>
                  <a:gd fmla="*/ 0 w 10" name="T21"/>
                  <a:gd fmla="*/ 0 h 8" name="T22"/>
                  <a:gd fmla="*/ 10 w 10"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0">
                    <a:moveTo>
                      <a:pt x="0" y="6"/>
                    </a:moveTo>
                    <a:lnTo>
                      <a:pt x="3" y="8"/>
                    </a:lnTo>
                    <a:lnTo>
                      <a:pt x="10" y="8"/>
                    </a:lnTo>
                    <a:lnTo>
                      <a:pt x="10" y="3"/>
                    </a:lnTo>
                    <a:lnTo>
                      <a:pt x="8" y="0"/>
                    </a:lnTo>
                    <a:lnTo>
                      <a:pt x="0" y="1"/>
                    </a:lnTo>
                    <a:lnTo>
                      <a:pt x="0"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8" name="Freeform 5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0" y="2601"/>
                <a:ext cx="14" cy="8"/>
              </a:xfrm>
              <a:custGeom>
                <a:avLst/>
                <a:gdLst>
                  <a:gd fmla="*/ 8 w 14" name="T0"/>
                  <a:gd fmla="*/ 2 h 8" name="T1"/>
                  <a:gd fmla="*/ 0 w 14" name="T2"/>
                  <a:gd fmla="*/ 7 h 8" name="T3"/>
                  <a:gd fmla="*/ 4 w 14" name="T4"/>
                  <a:gd fmla="*/ 8 h 8" name="T5"/>
                  <a:gd fmla="*/ 14 w 14" name="T6"/>
                  <a:gd fmla="*/ 3 h 8" name="T7"/>
                  <a:gd fmla="*/ 12 w 14" name="T8"/>
                  <a:gd fmla="*/ 0 h 8" name="T9"/>
                  <a:gd fmla="*/ 8 w 14" name="T10"/>
                  <a:gd fmla="*/ 2 h 8" name="T11"/>
                  <a:gd fmla="*/ 0 60000 65536" name="T12"/>
                  <a:gd fmla="*/ 0 60000 65536" name="T13"/>
                  <a:gd fmla="*/ 0 60000 65536" name="T14"/>
                  <a:gd fmla="*/ 0 60000 65536" name="T15"/>
                  <a:gd fmla="*/ 0 60000 65536" name="T16"/>
                  <a:gd fmla="*/ 0 60000 65536" name="T17"/>
                  <a:gd fmla="*/ 0 w 14" name="T18"/>
                  <a:gd fmla="*/ 0 h 8" name="T19"/>
                  <a:gd fmla="*/ 14 w 14"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14">
                    <a:moveTo>
                      <a:pt x="8" y="2"/>
                    </a:moveTo>
                    <a:lnTo>
                      <a:pt x="0" y="7"/>
                    </a:lnTo>
                    <a:lnTo>
                      <a:pt x="4" y="8"/>
                    </a:lnTo>
                    <a:lnTo>
                      <a:pt x="14" y="3"/>
                    </a:lnTo>
                    <a:lnTo>
                      <a:pt x="12" y="0"/>
                    </a:lnTo>
                    <a:lnTo>
                      <a:pt x="8"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19" name="Freeform 511"/>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4553" y="2804"/>
                <a:ext cx="109" cy="160"/>
              </a:xfrm>
              <a:custGeom>
                <a:avLst/>
                <a:gdLst>
                  <a:gd fmla="*/ 94 w 109" name="T0"/>
                  <a:gd fmla="*/ 44 h 160" name="T1"/>
                  <a:gd fmla="*/ 85 w 109" name="T2"/>
                  <a:gd fmla="*/ 30 h 160" name="T3"/>
                  <a:gd fmla="*/ 82 w 109" name="T4"/>
                  <a:gd fmla="*/ 30 h 160" name="T5"/>
                  <a:gd fmla="*/ 77 w 109" name="T6"/>
                  <a:gd fmla="*/ 29 h 160" name="T7"/>
                  <a:gd fmla="*/ 73 w 109" name="T8"/>
                  <a:gd fmla="*/ 15 h 160" name="T9"/>
                  <a:gd fmla="*/ 66 w 109" name="T10"/>
                  <a:gd fmla="*/ 10 h 160" name="T11"/>
                  <a:gd fmla="*/ 56 w 109" name="T12"/>
                  <a:gd fmla="*/ 5 h 160" name="T13"/>
                  <a:gd fmla="*/ 69 w 109" name="T14"/>
                  <a:gd fmla="*/ 25 h 160" name="T15"/>
                  <a:gd fmla="*/ 76 w 109" name="T16"/>
                  <a:gd fmla="*/ 48 h 160" name="T17"/>
                  <a:gd fmla="*/ 66 w 109" name="T18"/>
                  <a:gd fmla="*/ 59 h 160" name="T19"/>
                  <a:gd fmla="*/ 73 w 109" name="T20"/>
                  <a:gd fmla="*/ 66 h 160" name="T21"/>
                  <a:gd fmla="*/ 78 w 109" name="T22"/>
                  <a:gd fmla="*/ 81 h 160" name="T23"/>
                  <a:gd fmla="*/ 79 w 109" name="T24"/>
                  <a:gd fmla="*/ 90 h 160" name="T25"/>
                  <a:gd fmla="*/ 92 w 109" name="T26"/>
                  <a:gd fmla="*/ 70 h 160" name="T27"/>
                  <a:gd fmla="*/ 94 w 109" name="T28"/>
                  <a:gd fmla="*/ 61 h 160" name="T29"/>
                  <a:gd fmla="*/ 100 w 109" name="T30"/>
                  <a:gd fmla="*/ 59 h 160" name="T31"/>
                  <a:gd fmla="*/ 106 w 109" name="T32"/>
                  <a:gd fmla="*/ 48 h 160" name="T33"/>
                  <a:gd fmla="*/ 109 w 109" name="T34"/>
                  <a:gd fmla="*/ 35 h 160" name="T35"/>
                  <a:gd fmla="*/ 101 w 109" name="T36"/>
                  <a:gd fmla="*/ 42 h 160" name="T37"/>
                  <a:gd fmla="*/ 58 w 109" name="T38"/>
                  <a:gd fmla="*/ 88 h 160" name="T39"/>
                  <a:gd fmla="*/ 56 w 109" name="T40"/>
                  <a:gd fmla="*/ 79 h 160" name="T41"/>
                  <a:gd fmla="*/ 50 w 109" name="T42"/>
                  <a:gd fmla="*/ 87 h 160" name="T43"/>
                  <a:gd fmla="*/ 44 w 109" name="T44"/>
                  <a:gd fmla="*/ 101 h 160" name="T45"/>
                  <a:gd fmla="*/ 29 w 109" name="T46"/>
                  <a:gd fmla="*/ 114 h 160" name="T47"/>
                  <a:gd fmla="*/ 11 w 109" name="T48"/>
                  <a:gd fmla="*/ 129 h 160" name="T49"/>
                  <a:gd fmla="*/ 0 w 109" name="T50"/>
                  <a:gd fmla="*/ 149 h 160" name="T51"/>
                  <a:gd fmla="*/ 8 w 109" name="T52"/>
                  <a:gd fmla="*/ 154 h 160" name="T53"/>
                  <a:gd fmla="*/ 36 w 109" name="T54"/>
                  <a:gd fmla="*/ 147 h 160" name="T55"/>
                  <a:gd fmla="*/ 48 w 109" name="T56"/>
                  <a:gd fmla="*/ 124 h 160" name="T57"/>
                  <a:gd fmla="*/ 58 w 109" name="T58"/>
                  <a:gd fmla="*/ 114 h 160" name="T59"/>
                  <a:gd fmla="*/ 67 w 109" name="T60"/>
                  <a:gd fmla="*/ 100 h 160" name="T61"/>
                  <a:gd fmla="*/ 63 w 109" name="T62"/>
                  <a:gd fmla="*/ 84 h 16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109" name="T96"/>
                  <a:gd fmla="*/ 0 h 160" name="T97"/>
                  <a:gd fmla="*/ 109 w 109" name="T98"/>
                  <a:gd fmla="*/ 160 h 160"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160" w="109">
                    <a:moveTo>
                      <a:pt x="101" y="42"/>
                    </a:moveTo>
                    <a:lnTo>
                      <a:pt x="94" y="44"/>
                    </a:lnTo>
                    <a:lnTo>
                      <a:pt x="87" y="39"/>
                    </a:lnTo>
                    <a:lnTo>
                      <a:pt x="85" y="30"/>
                    </a:lnTo>
                    <a:lnTo>
                      <a:pt x="81" y="25"/>
                    </a:lnTo>
                    <a:lnTo>
                      <a:pt x="82" y="30"/>
                    </a:lnTo>
                    <a:lnTo>
                      <a:pt x="80" y="32"/>
                    </a:lnTo>
                    <a:lnTo>
                      <a:pt x="77" y="29"/>
                    </a:lnTo>
                    <a:lnTo>
                      <a:pt x="73" y="20"/>
                    </a:lnTo>
                    <a:lnTo>
                      <a:pt x="73" y="15"/>
                    </a:lnTo>
                    <a:lnTo>
                      <a:pt x="69" y="10"/>
                    </a:lnTo>
                    <a:lnTo>
                      <a:pt x="66" y="10"/>
                    </a:lnTo>
                    <a:lnTo>
                      <a:pt x="56" y="0"/>
                    </a:lnTo>
                    <a:lnTo>
                      <a:pt x="56" y="5"/>
                    </a:lnTo>
                    <a:lnTo>
                      <a:pt x="59" y="10"/>
                    </a:lnTo>
                    <a:lnTo>
                      <a:pt x="69" y="25"/>
                    </a:lnTo>
                    <a:lnTo>
                      <a:pt x="73" y="33"/>
                    </a:lnTo>
                    <a:lnTo>
                      <a:pt x="76" y="48"/>
                    </a:lnTo>
                    <a:lnTo>
                      <a:pt x="74" y="57"/>
                    </a:lnTo>
                    <a:lnTo>
                      <a:pt x="66" y="59"/>
                    </a:lnTo>
                    <a:lnTo>
                      <a:pt x="66" y="64"/>
                    </a:lnTo>
                    <a:lnTo>
                      <a:pt x="73" y="66"/>
                    </a:lnTo>
                    <a:lnTo>
                      <a:pt x="79" y="74"/>
                    </a:lnTo>
                    <a:lnTo>
                      <a:pt x="78" y="81"/>
                    </a:lnTo>
                    <a:lnTo>
                      <a:pt x="73" y="87"/>
                    </a:lnTo>
                    <a:lnTo>
                      <a:pt x="79" y="90"/>
                    </a:lnTo>
                    <a:lnTo>
                      <a:pt x="84" y="88"/>
                    </a:lnTo>
                    <a:lnTo>
                      <a:pt x="92" y="70"/>
                    </a:lnTo>
                    <a:lnTo>
                      <a:pt x="96" y="66"/>
                    </a:lnTo>
                    <a:lnTo>
                      <a:pt x="94" y="61"/>
                    </a:lnTo>
                    <a:lnTo>
                      <a:pt x="94" y="59"/>
                    </a:lnTo>
                    <a:lnTo>
                      <a:pt x="100" y="59"/>
                    </a:lnTo>
                    <a:lnTo>
                      <a:pt x="105" y="61"/>
                    </a:lnTo>
                    <a:lnTo>
                      <a:pt x="106" y="48"/>
                    </a:lnTo>
                    <a:lnTo>
                      <a:pt x="109" y="44"/>
                    </a:lnTo>
                    <a:lnTo>
                      <a:pt x="109" y="35"/>
                    </a:lnTo>
                    <a:lnTo>
                      <a:pt x="103" y="37"/>
                    </a:lnTo>
                    <a:lnTo>
                      <a:pt x="101" y="42"/>
                    </a:lnTo>
                    <a:close/>
                    <a:moveTo>
                      <a:pt x="61" y="88"/>
                    </a:moveTo>
                    <a:lnTo>
                      <a:pt x="58" y="88"/>
                    </a:lnTo>
                    <a:lnTo>
                      <a:pt x="58" y="82"/>
                    </a:lnTo>
                    <a:lnTo>
                      <a:pt x="56" y="79"/>
                    </a:lnTo>
                    <a:lnTo>
                      <a:pt x="50" y="81"/>
                    </a:lnTo>
                    <a:lnTo>
                      <a:pt x="50" y="87"/>
                    </a:lnTo>
                    <a:lnTo>
                      <a:pt x="44" y="96"/>
                    </a:lnTo>
                    <a:lnTo>
                      <a:pt x="44" y="101"/>
                    </a:lnTo>
                    <a:lnTo>
                      <a:pt x="40" y="107"/>
                    </a:lnTo>
                    <a:lnTo>
                      <a:pt x="29" y="114"/>
                    </a:lnTo>
                    <a:lnTo>
                      <a:pt x="21" y="123"/>
                    </a:lnTo>
                    <a:lnTo>
                      <a:pt x="11" y="129"/>
                    </a:lnTo>
                    <a:lnTo>
                      <a:pt x="5" y="137"/>
                    </a:lnTo>
                    <a:lnTo>
                      <a:pt x="0" y="149"/>
                    </a:lnTo>
                    <a:lnTo>
                      <a:pt x="1" y="154"/>
                    </a:lnTo>
                    <a:lnTo>
                      <a:pt x="8" y="154"/>
                    </a:lnTo>
                    <a:lnTo>
                      <a:pt x="23" y="160"/>
                    </a:lnTo>
                    <a:lnTo>
                      <a:pt x="36" y="147"/>
                    </a:lnTo>
                    <a:lnTo>
                      <a:pt x="43" y="130"/>
                    </a:lnTo>
                    <a:lnTo>
                      <a:pt x="48" y="124"/>
                    </a:lnTo>
                    <a:lnTo>
                      <a:pt x="56" y="121"/>
                    </a:lnTo>
                    <a:lnTo>
                      <a:pt x="58" y="114"/>
                    </a:lnTo>
                    <a:lnTo>
                      <a:pt x="61" y="109"/>
                    </a:lnTo>
                    <a:lnTo>
                      <a:pt x="67" y="100"/>
                    </a:lnTo>
                    <a:lnTo>
                      <a:pt x="68" y="85"/>
                    </a:lnTo>
                    <a:lnTo>
                      <a:pt x="63" y="84"/>
                    </a:lnTo>
                    <a:lnTo>
                      <a:pt x="61" y="8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0" name="Freeform 5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62" y="2966"/>
                <a:ext cx="4" cy="7"/>
              </a:xfrm>
              <a:custGeom>
                <a:avLst/>
                <a:gdLst>
                  <a:gd fmla="*/ 0 w 4" name="T0"/>
                  <a:gd fmla="*/ 7 h 7" name="T1"/>
                  <a:gd fmla="*/ 4 w 4" name="T2"/>
                  <a:gd fmla="*/ 5 h 7" name="T3"/>
                  <a:gd fmla="*/ 4 w 4" name="T4"/>
                  <a:gd fmla="*/ 0 h 7" name="T5"/>
                  <a:gd fmla="*/ 1 w 4" name="T6"/>
                  <a:gd fmla="*/ 0 h 7" name="T7"/>
                  <a:gd fmla="*/ 0 w 4" name="T8"/>
                  <a:gd fmla="*/ 7 h 7" name="T9"/>
                  <a:gd fmla="*/ 0 60000 65536" name="T10"/>
                  <a:gd fmla="*/ 0 60000 65536" name="T11"/>
                  <a:gd fmla="*/ 0 60000 65536" name="T12"/>
                  <a:gd fmla="*/ 0 60000 65536" name="T13"/>
                  <a:gd fmla="*/ 0 60000 65536" name="T14"/>
                  <a:gd fmla="*/ 0 w 4" name="T15"/>
                  <a:gd fmla="*/ 0 h 7" name="T16"/>
                  <a:gd fmla="*/ 4 w 4" name="T17"/>
                  <a:gd fmla="*/ 7 h 7" name="T18"/>
                </a:gdLst>
                <a:ahLst/>
                <a:cxnLst>
                  <a:cxn ang="T10">
                    <a:pos x="T0" y="T1"/>
                  </a:cxn>
                  <a:cxn ang="T11">
                    <a:pos x="T2" y="T3"/>
                  </a:cxn>
                  <a:cxn ang="T12">
                    <a:pos x="T4" y="T5"/>
                  </a:cxn>
                  <a:cxn ang="T13">
                    <a:pos x="T6" y="T7"/>
                  </a:cxn>
                  <a:cxn ang="T14">
                    <a:pos x="T8" y="T9"/>
                  </a:cxn>
                </a:cxnLst>
                <a:rect b="T18" l="T15" r="T17" t="T16"/>
                <a:pathLst>
                  <a:path h="7" w="4">
                    <a:moveTo>
                      <a:pt x="0" y="7"/>
                    </a:moveTo>
                    <a:lnTo>
                      <a:pt x="4" y="5"/>
                    </a:lnTo>
                    <a:lnTo>
                      <a:pt x="4" y="0"/>
                    </a:lnTo>
                    <a:lnTo>
                      <a:pt x="1" y="0"/>
                    </a:lnTo>
                    <a:lnTo>
                      <a:pt x="0"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1" name="Freeform 5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8" y="2586"/>
                <a:ext cx="5" cy="5"/>
              </a:xfrm>
              <a:custGeom>
                <a:avLst/>
                <a:gdLst>
                  <a:gd fmla="*/ 2 w 5" name="T0"/>
                  <a:gd fmla="*/ 0 h 5" name="T1"/>
                  <a:gd fmla="*/ 0 w 5" name="T2"/>
                  <a:gd fmla="*/ 1 h 5" name="T3"/>
                  <a:gd fmla="*/ 0 w 5" name="T4"/>
                  <a:gd fmla="*/ 3 h 5" name="T5"/>
                  <a:gd fmla="*/ 2 w 5" name="T6"/>
                  <a:gd fmla="*/ 5 h 5" name="T7"/>
                  <a:gd fmla="*/ 5 w 5" name="T8"/>
                  <a:gd fmla="*/ 4 h 5" name="T9"/>
                  <a:gd fmla="*/ 2 w 5" name="T10"/>
                  <a:gd fmla="*/ 0 h 5" name="T11"/>
                  <a:gd fmla="*/ 0 60000 65536" name="T12"/>
                  <a:gd fmla="*/ 0 60000 65536" name="T13"/>
                  <a:gd fmla="*/ 0 60000 65536" name="T14"/>
                  <a:gd fmla="*/ 0 60000 65536" name="T15"/>
                  <a:gd fmla="*/ 0 60000 65536" name="T16"/>
                  <a:gd fmla="*/ 0 60000 65536" name="T17"/>
                  <a:gd fmla="*/ 0 w 5" name="T18"/>
                  <a:gd fmla="*/ 0 h 5" name="T19"/>
                  <a:gd fmla="*/ 5 w 5"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5">
                    <a:moveTo>
                      <a:pt x="2" y="0"/>
                    </a:moveTo>
                    <a:lnTo>
                      <a:pt x="0" y="1"/>
                    </a:lnTo>
                    <a:lnTo>
                      <a:pt x="0" y="3"/>
                    </a:lnTo>
                    <a:lnTo>
                      <a:pt x="2" y="5"/>
                    </a:lnTo>
                    <a:lnTo>
                      <a:pt x="5" y="4"/>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2" name="Freeform 5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40" y="2595"/>
                <a:ext cx="3" cy="4"/>
              </a:xfrm>
              <a:custGeom>
                <a:avLst/>
                <a:gdLst>
                  <a:gd fmla="*/ 0 w 3" name="T0"/>
                  <a:gd fmla="*/ 4 h 4" name="T1"/>
                  <a:gd fmla="*/ 3 w 3" name="T2"/>
                  <a:gd fmla="*/ 3 h 4" name="T3"/>
                  <a:gd fmla="*/ 3 w 3" name="T4"/>
                  <a:gd fmla="*/ 0 h 4" name="T5"/>
                  <a:gd fmla="*/ 0 w 3" name="T6"/>
                  <a:gd fmla="*/ 0 h 4" name="T7"/>
                  <a:gd fmla="*/ 0 w 3" name="T8"/>
                  <a:gd fmla="*/ 4 h 4" name="T9"/>
                  <a:gd fmla="*/ 0 60000 65536" name="T10"/>
                  <a:gd fmla="*/ 0 60000 65536" name="T11"/>
                  <a:gd fmla="*/ 0 60000 65536" name="T12"/>
                  <a:gd fmla="*/ 0 60000 65536" name="T13"/>
                  <a:gd fmla="*/ 0 60000 65536" name="T14"/>
                  <a:gd fmla="*/ 0 w 3" name="T15"/>
                  <a:gd fmla="*/ 0 h 4" name="T16"/>
                  <a:gd fmla="*/ 3 w 3" name="T17"/>
                  <a:gd fmla="*/ 4 h 4" name="T18"/>
                </a:gdLst>
                <a:ahLst/>
                <a:cxnLst>
                  <a:cxn ang="T10">
                    <a:pos x="T0" y="T1"/>
                  </a:cxn>
                  <a:cxn ang="T11">
                    <a:pos x="T2" y="T3"/>
                  </a:cxn>
                  <a:cxn ang="T12">
                    <a:pos x="T4" y="T5"/>
                  </a:cxn>
                  <a:cxn ang="T13">
                    <a:pos x="T6" y="T7"/>
                  </a:cxn>
                  <a:cxn ang="T14">
                    <a:pos x="T8" y="T9"/>
                  </a:cxn>
                </a:cxnLst>
                <a:rect b="T18" l="T15" r="T17" t="T16"/>
                <a:pathLst>
                  <a:path h="4" w="3">
                    <a:moveTo>
                      <a:pt x="0" y="4"/>
                    </a:moveTo>
                    <a:lnTo>
                      <a:pt x="3" y="3"/>
                    </a:lnTo>
                    <a:lnTo>
                      <a:pt x="3" y="0"/>
                    </a:lnTo>
                    <a:lnTo>
                      <a:pt x="0" y="0"/>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3" name="Freeform 5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44" y="2663"/>
                <a:ext cx="5" cy="4"/>
              </a:xfrm>
              <a:custGeom>
                <a:avLst/>
                <a:gdLst>
                  <a:gd fmla="*/ 0 w 5" name="T0"/>
                  <a:gd fmla="*/ 4 h 4" name="T1"/>
                  <a:gd fmla="*/ 2 w 5" name="T2"/>
                  <a:gd fmla="*/ 4 h 4" name="T3"/>
                  <a:gd fmla="*/ 5 w 5" name="T4"/>
                  <a:gd fmla="*/ 2 h 4" name="T5"/>
                  <a:gd fmla="*/ 2 w 5" name="T6"/>
                  <a:gd fmla="*/ 0 h 4" name="T7"/>
                  <a:gd fmla="*/ 1 w 5" name="T8"/>
                  <a:gd fmla="*/ 1 h 4" name="T9"/>
                  <a:gd fmla="*/ 0 w 5" name="T10"/>
                  <a:gd fmla="*/ 4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0" y="4"/>
                    </a:moveTo>
                    <a:lnTo>
                      <a:pt x="2" y="4"/>
                    </a:lnTo>
                    <a:lnTo>
                      <a:pt x="5" y="2"/>
                    </a:lnTo>
                    <a:lnTo>
                      <a:pt x="2" y="0"/>
                    </a:lnTo>
                    <a:lnTo>
                      <a:pt x="1" y="1"/>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824" name="Freeform 5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53" y="2546"/>
                <a:ext cx="379" cy="321"/>
              </a:xfrm>
              <a:custGeom>
                <a:avLst/>
                <a:gdLst>
                  <a:gd fmla="*/ 345 w 379" name="T0"/>
                  <a:gd fmla="*/ 299 h 321" name="T1"/>
                  <a:gd fmla="*/ 352 w 379" name="T2"/>
                  <a:gd fmla="*/ 264 h 321" name="T3"/>
                  <a:gd fmla="*/ 371 w 379" name="T4"/>
                  <a:gd fmla="*/ 231 h 321" name="T5"/>
                  <a:gd fmla="*/ 374 w 379" name="T6"/>
                  <a:gd fmla="*/ 212 h 321" name="T7"/>
                  <a:gd fmla="*/ 374 w 379" name="T8"/>
                  <a:gd fmla="*/ 178 h 321" name="T9"/>
                  <a:gd fmla="*/ 371 w 379" name="T10"/>
                  <a:gd fmla="*/ 157 h 321" name="T11"/>
                  <a:gd fmla="*/ 352 w 379" name="T12"/>
                  <a:gd fmla="*/ 132 h 321" name="T13"/>
                  <a:gd fmla="*/ 338 w 379" name="T14"/>
                  <a:gd fmla="*/ 121 h 321" name="T15"/>
                  <a:gd fmla="*/ 332 w 379" name="T16"/>
                  <a:gd fmla="*/ 97 h 321" name="T17"/>
                  <a:gd fmla="*/ 312 w 379" name="T18"/>
                  <a:gd fmla="*/ 82 h 321" name="T19"/>
                  <a:gd fmla="*/ 302 w 379" name="T20"/>
                  <a:gd fmla="*/ 41 h 321" name="T21"/>
                  <a:gd fmla="*/ 290 w 379" name="T22"/>
                  <a:gd fmla="*/ 39 h 321" name="T23"/>
                  <a:gd fmla="*/ 280 w 379" name="T24"/>
                  <a:gd fmla="*/ 10 h 321" name="T25"/>
                  <a:gd fmla="*/ 273 w 379" name="T26"/>
                  <a:gd fmla="*/ 8 h 321" name="T27"/>
                  <a:gd fmla="*/ 271 w 379" name="T28"/>
                  <a:gd fmla="*/ 22 h 321" name="T29"/>
                  <a:gd fmla="*/ 270 w 379" name="T30"/>
                  <a:gd fmla="*/ 36 h 321" name="T31"/>
                  <a:gd fmla="*/ 257 w 379" name="T32"/>
                  <a:gd fmla="*/ 73 h 321" name="T33"/>
                  <a:gd fmla="*/ 234 w 379" name="T34"/>
                  <a:gd fmla="*/ 62 h 321" name="T35"/>
                  <a:gd fmla="*/ 219 w 379" name="T36"/>
                  <a:gd fmla="*/ 50 h 321" name="T37"/>
                  <a:gd fmla="*/ 215 w 379" name="T38"/>
                  <a:gd fmla="*/ 38 h 321" name="T39"/>
                  <a:gd fmla="*/ 223 w 379" name="T40"/>
                  <a:gd fmla="*/ 20 h 321" name="T41"/>
                  <a:gd fmla="*/ 214 w 379" name="T42"/>
                  <a:gd fmla="*/ 14 h 321" name="T43"/>
                  <a:gd fmla="*/ 186 w 379" name="T44"/>
                  <a:gd fmla="*/ 7 h 321" name="T45"/>
                  <a:gd fmla="*/ 183 w 379" name="T46"/>
                  <a:gd fmla="*/ 18 h 321" name="T47"/>
                  <a:gd fmla="*/ 161 w 379" name="T48"/>
                  <a:gd fmla="*/ 27 h 321" name="T49"/>
                  <a:gd fmla="*/ 160 w 379" name="T50"/>
                  <a:gd fmla="*/ 49 h 321" name="T51"/>
                  <a:gd fmla="*/ 150 w 379" name="T52"/>
                  <a:gd fmla="*/ 47 h 321" name="T53"/>
                  <a:gd fmla="*/ 138 w 379" name="T54"/>
                  <a:gd fmla="*/ 32 h 321" name="T55"/>
                  <a:gd fmla="*/ 124 w 379" name="T56"/>
                  <a:gd fmla="*/ 40 h 321" name="T57"/>
                  <a:gd fmla="*/ 110 w 379" name="T58"/>
                  <a:gd fmla="*/ 49 h 321" name="T59"/>
                  <a:gd fmla="*/ 101 w 379" name="T60"/>
                  <a:gd fmla="*/ 63 h 321" name="T61"/>
                  <a:gd fmla="*/ 90 w 379" name="T62"/>
                  <a:gd fmla="*/ 65 h 321" name="T63"/>
                  <a:gd fmla="*/ 84 w 379" name="T64"/>
                  <a:gd fmla="*/ 87 h 321" name="T65"/>
                  <a:gd fmla="*/ 61 w 379" name="T66"/>
                  <a:gd fmla="*/ 98 h 321" name="T67"/>
                  <a:gd fmla="*/ 42 w 379" name="T68"/>
                  <a:gd fmla="*/ 108 h 321" name="T69"/>
                  <a:gd fmla="*/ 26 w 379" name="T70"/>
                  <a:gd fmla="*/ 115 h 321" name="T71"/>
                  <a:gd fmla="*/ 13 w 379" name="T72"/>
                  <a:gd fmla="*/ 119 h 321" name="T73"/>
                  <a:gd fmla="*/ 13 w 379" name="T74"/>
                  <a:gd fmla="*/ 164 h 321" name="T75"/>
                  <a:gd fmla="*/ 7 w 379" name="T76"/>
                  <a:gd fmla="*/ 163 h 321" name="T77"/>
                  <a:gd fmla="*/ 2 w 379" name="T78"/>
                  <a:gd fmla="*/ 161 h 321" name="T79"/>
                  <a:gd fmla="*/ 10 w 379" name="T80"/>
                  <a:gd fmla="*/ 182 h 321" name="T81"/>
                  <a:gd fmla="*/ 19 w 379" name="T82"/>
                  <a:gd fmla="*/ 202 h 321" name="T83"/>
                  <a:gd fmla="*/ 27 w 379" name="T84"/>
                  <a:gd fmla="*/ 239 h 321" name="T85"/>
                  <a:gd fmla="*/ 20 w 379" name="T86"/>
                  <a:gd fmla="*/ 260 h 321" name="T87"/>
                  <a:gd fmla="*/ 42 w 379" name="T88"/>
                  <a:gd fmla="*/ 273 h 321" name="T89"/>
                  <a:gd fmla="*/ 61 w 379" name="T90"/>
                  <a:gd fmla="*/ 265 h 321" name="T91"/>
                  <a:gd fmla="*/ 90 w 379" name="T92"/>
                  <a:gd fmla="*/ 257 h 321" name="T93"/>
                  <a:gd fmla="*/ 104 w 379" name="T94"/>
                  <a:gd fmla="*/ 251 h 321" name="T95"/>
                  <a:gd fmla="*/ 137 w 379" name="T96"/>
                  <a:gd fmla="*/ 238 h 321" name="T97"/>
                  <a:gd fmla="*/ 186 w 379" name="T98"/>
                  <a:gd fmla="*/ 237 h 321" name="T99"/>
                  <a:gd fmla="*/ 206 w 379" name="T100"/>
                  <a:gd fmla="*/ 262 h 321" name="T101"/>
                  <a:gd fmla="*/ 218 w 379" name="T102"/>
                  <a:gd fmla="*/ 267 h 321" name="T103"/>
                  <a:gd fmla="*/ 229 w 379" name="T104"/>
                  <a:gd fmla="*/ 246 h 321" name="T105"/>
                  <a:gd fmla="*/ 228 w 379" name="T106"/>
                  <a:gd fmla="*/ 267 h 321" name="T107"/>
                  <a:gd fmla="*/ 228 w 379" name="T108"/>
                  <a:gd fmla="*/ 276 h 321" name="T109"/>
                  <a:gd fmla="*/ 240 w 379" name="T110"/>
                  <a:gd fmla="*/ 272 h 321" name="T111"/>
                  <a:gd fmla="*/ 246 w 379" name="T112"/>
                  <a:gd fmla="*/ 286 h 321" name="T113"/>
                  <a:gd fmla="*/ 254 w 379" name="T114"/>
                  <a:gd fmla="*/ 307 h 321" name="T115"/>
                  <a:gd fmla="*/ 269 w 379" name="T116"/>
                  <a:gd fmla="*/ 314 h 321" name="T117"/>
                  <a:gd fmla="*/ 292 w 379" name="T118"/>
                  <a:gd fmla="*/ 313 h 321" name="T119"/>
                  <a:gd fmla="*/ 307 w 379" name="T120"/>
                  <a:gd fmla="*/ 318 h 321"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379" name="T183"/>
                  <a:gd fmla="*/ 0 h 321" name="T184"/>
                  <a:gd fmla="*/ 379 w 379" name="T185"/>
                  <a:gd fmla="*/ 321 h 321"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321" w="379">
                    <a:moveTo>
                      <a:pt x="321" y="310"/>
                    </a:moveTo>
                    <a:lnTo>
                      <a:pt x="325" y="305"/>
                    </a:lnTo>
                    <a:lnTo>
                      <a:pt x="330" y="304"/>
                    </a:lnTo>
                    <a:lnTo>
                      <a:pt x="345" y="299"/>
                    </a:lnTo>
                    <a:lnTo>
                      <a:pt x="346" y="293"/>
                    </a:lnTo>
                    <a:lnTo>
                      <a:pt x="345" y="284"/>
                    </a:lnTo>
                    <a:lnTo>
                      <a:pt x="353" y="268"/>
                    </a:lnTo>
                    <a:lnTo>
                      <a:pt x="352" y="264"/>
                    </a:lnTo>
                    <a:lnTo>
                      <a:pt x="358" y="253"/>
                    </a:lnTo>
                    <a:lnTo>
                      <a:pt x="358" y="249"/>
                    </a:lnTo>
                    <a:lnTo>
                      <a:pt x="368" y="236"/>
                    </a:lnTo>
                    <a:lnTo>
                      <a:pt x="371" y="231"/>
                    </a:lnTo>
                    <a:lnTo>
                      <a:pt x="371" y="228"/>
                    </a:lnTo>
                    <a:lnTo>
                      <a:pt x="375" y="222"/>
                    </a:lnTo>
                    <a:lnTo>
                      <a:pt x="375" y="219"/>
                    </a:lnTo>
                    <a:lnTo>
                      <a:pt x="374" y="212"/>
                    </a:lnTo>
                    <a:lnTo>
                      <a:pt x="377" y="203"/>
                    </a:lnTo>
                    <a:lnTo>
                      <a:pt x="377" y="190"/>
                    </a:lnTo>
                    <a:lnTo>
                      <a:pt x="379" y="184"/>
                    </a:lnTo>
                    <a:lnTo>
                      <a:pt x="374" y="178"/>
                    </a:lnTo>
                    <a:lnTo>
                      <a:pt x="373" y="171"/>
                    </a:lnTo>
                    <a:lnTo>
                      <a:pt x="375" y="156"/>
                    </a:lnTo>
                    <a:lnTo>
                      <a:pt x="374" y="154"/>
                    </a:lnTo>
                    <a:lnTo>
                      <a:pt x="371" y="157"/>
                    </a:lnTo>
                    <a:lnTo>
                      <a:pt x="367" y="150"/>
                    </a:lnTo>
                    <a:lnTo>
                      <a:pt x="362" y="141"/>
                    </a:lnTo>
                    <a:lnTo>
                      <a:pt x="358" y="138"/>
                    </a:lnTo>
                    <a:lnTo>
                      <a:pt x="352" y="132"/>
                    </a:lnTo>
                    <a:lnTo>
                      <a:pt x="351" y="125"/>
                    </a:lnTo>
                    <a:lnTo>
                      <a:pt x="348" y="125"/>
                    </a:lnTo>
                    <a:lnTo>
                      <a:pt x="344" y="126"/>
                    </a:lnTo>
                    <a:lnTo>
                      <a:pt x="338" y="121"/>
                    </a:lnTo>
                    <a:lnTo>
                      <a:pt x="339" y="111"/>
                    </a:lnTo>
                    <a:lnTo>
                      <a:pt x="334" y="105"/>
                    </a:lnTo>
                    <a:lnTo>
                      <a:pt x="333" y="100"/>
                    </a:lnTo>
                    <a:lnTo>
                      <a:pt x="332" y="97"/>
                    </a:lnTo>
                    <a:lnTo>
                      <a:pt x="325" y="96"/>
                    </a:lnTo>
                    <a:lnTo>
                      <a:pt x="321" y="90"/>
                    </a:lnTo>
                    <a:lnTo>
                      <a:pt x="314" y="89"/>
                    </a:lnTo>
                    <a:lnTo>
                      <a:pt x="312" y="82"/>
                    </a:lnTo>
                    <a:lnTo>
                      <a:pt x="310" y="77"/>
                    </a:lnTo>
                    <a:lnTo>
                      <a:pt x="308" y="65"/>
                    </a:lnTo>
                    <a:lnTo>
                      <a:pt x="303" y="59"/>
                    </a:lnTo>
                    <a:lnTo>
                      <a:pt x="302" y="41"/>
                    </a:lnTo>
                    <a:lnTo>
                      <a:pt x="299" y="39"/>
                    </a:lnTo>
                    <a:lnTo>
                      <a:pt x="294" y="36"/>
                    </a:lnTo>
                    <a:lnTo>
                      <a:pt x="292" y="35"/>
                    </a:lnTo>
                    <a:lnTo>
                      <a:pt x="290" y="39"/>
                    </a:lnTo>
                    <a:lnTo>
                      <a:pt x="288" y="30"/>
                    </a:lnTo>
                    <a:lnTo>
                      <a:pt x="284" y="20"/>
                    </a:lnTo>
                    <a:lnTo>
                      <a:pt x="283" y="13"/>
                    </a:lnTo>
                    <a:lnTo>
                      <a:pt x="280" y="10"/>
                    </a:lnTo>
                    <a:lnTo>
                      <a:pt x="280" y="3"/>
                    </a:lnTo>
                    <a:lnTo>
                      <a:pt x="277" y="0"/>
                    </a:lnTo>
                    <a:lnTo>
                      <a:pt x="275" y="1"/>
                    </a:lnTo>
                    <a:lnTo>
                      <a:pt x="273" y="8"/>
                    </a:lnTo>
                    <a:lnTo>
                      <a:pt x="272" y="12"/>
                    </a:lnTo>
                    <a:lnTo>
                      <a:pt x="269" y="14"/>
                    </a:lnTo>
                    <a:lnTo>
                      <a:pt x="268" y="18"/>
                    </a:lnTo>
                    <a:lnTo>
                      <a:pt x="271" y="22"/>
                    </a:lnTo>
                    <a:lnTo>
                      <a:pt x="269" y="24"/>
                    </a:lnTo>
                    <a:lnTo>
                      <a:pt x="267" y="27"/>
                    </a:lnTo>
                    <a:lnTo>
                      <a:pt x="267" y="32"/>
                    </a:lnTo>
                    <a:lnTo>
                      <a:pt x="270" y="36"/>
                    </a:lnTo>
                    <a:lnTo>
                      <a:pt x="269" y="41"/>
                    </a:lnTo>
                    <a:lnTo>
                      <a:pt x="266" y="52"/>
                    </a:lnTo>
                    <a:lnTo>
                      <a:pt x="263" y="68"/>
                    </a:lnTo>
                    <a:lnTo>
                      <a:pt x="257" y="73"/>
                    </a:lnTo>
                    <a:lnTo>
                      <a:pt x="249" y="73"/>
                    </a:lnTo>
                    <a:lnTo>
                      <a:pt x="244" y="68"/>
                    </a:lnTo>
                    <a:lnTo>
                      <a:pt x="241" y="65"/>
                    </a:lnTo>
                    <a:lnTo>
                      <a:pt x="234" y="62"/>
                    </a:lnTo>
                    <a:lnTo>
                      <a:pt x="227" y="56"/>
                    </a:lnTo>
                    <a:lnTo>
                      <a:pt x="226" y="53"/>
                    </a:lnTo>
                    <a:lnTo>
                      <a:pt x="220" y="53"/>
                    </a:lnTo>
                    <a:lnTo>
                      <a:pt x="219" y="50"/>
                    </a:lnTo>
                    <a:lnTo>
                      <a:pt x="214" y="47"/>
                    </a:lnTo>
                    <a:lnTo>
                      <a:pt x="211" y="45"/>
                    </a:lnTo>
                    <a:lnTo>
                      <a:pt x="212" y="41"/>
                    </a:lnTo>
                    <a:lnTo>
                      <a:pt x="215" y="38"/>
                    </a:lnTo>
                    <a:lnTo>
                      <a:pt x="215" y="30"/>
                    </a:lnTo>
                    <a:lnTo>
                      <a:pt x="220" y="27"/>
                    </a:lnTo>
                    <a:lnTo>
                      <a:pt x="222" y="25"/>
                    </a:lnTo>
                    <a:lnTo>
                      <a:pt x="223" y="20"/>
                    </a:lnTo>
                    <a:lnTo>
                      <a:pt x="223" y="15"/>
                    </a:lnTo>
                    <a:lnTo>
                      <a:pt x="220" y="15"/>
                    </a:lnTo>
                    <a:lnTo>
                      <a:pt x="216" y="16"/>
                    </a:lnTo>
                    <a:lnTo>
                      <a:pt x="214" y="14"/>
                    </a:lnTo>
                    <a:lnTo>
                      <a:pt x="206" y="14"/>
                    </a:lnTo>
                    <a:lnTo>
                      <a:pt x="201" y="11"/>
                    </a:lnTo>
                    <a:lnTo>
                      <a:pt x="191" y="11"/>
                    </a:lnTo>
                    <a:lnTo>
                      <a:pt x="186" y="7"/>
                    </a:lnTo>
                    <a:lnTo>
                      <a:pt x="178" y="7"/>
                    </a:lnTo>
                    <a:lnTo>
                      <a:pt x="178" y="9"/>
                    </a:lnTo>
                    <a:lnTo>
                      <a:pt x="185" y="13"/>
                    </a:lnTo>
                    <a:lnTo>
                      <a:pt x="183" y="18"/>
                    </a:lnTo>
                    <a:lnTo>
                      <a:pt x="171" y="17"/>
                    </a:lnTo>
                    <a:lnTo>
                      <a:pt x="166" y="18"/>
                    </a:lnTo>
                    <a:lnTo>
                      <a:pt x="161" y="23"/>
                    </a:lnTo>
                    <a:lnTo>
                      <a:pt x="161" y="27"/>
                    </a:lnTo>
                    <a:lnTo>
                      <a:pt x="159" y="29"/>
                    </a:lnTo>
                    <a:lnTo>
                      <a:pt x="155" y="39"/>
                    </a:lnTo>
                    <a:lnTo>
                      <a:pt x="160" y="44"/>
                    </a:lnTo>
                    <a:lnTo>
                      <a:pt x="160" y="49"/>
                    </a:lnTo>
                    <a:lnTo>
                      <a:pt x="159" y="52"/>
                    </a:lnTo>
                    <a:lnTo>
                      <a:pt x="157" y="47"/>
                    </a:lnTo>
                    <a:lnTo>
                      <a:pt x="153" y="47"/>
                    </a:lnTo>
                    <a:lnTo>
                      <a:pt x="150" y="47"/>
                    </a:lnTo>
                    <a:lnTo>
                      <a:pt x="150" y="44"/>
                    </a:lnTo>
                    <a:lnTo>
                      <a:pt x="148" y="44"/>
                    </a:lnTo>
                    <a:lnTo>
                      <a:pt x="145" y="47"/>
                    </a:lnTo>
                    <a:lnTo>
                      <a:pt x="138" y="32"/>
                    </a:lnTo>
                    <a:lnTo>
                      <a:pt x="134" y="33"/>
                    </a:lnTo>
                    <a:lnTo>
                      <a:pt x="131" y="35"/>
                    </a:lnTo>
                    <a:lnTo>
                      <a:pt x="128" y="35"/>
                    </a:lnTo>
                    <a:lnTo>
                      <a:pt x="124" y="40"/>
                    </a:lnTo>
                    <a:lnTo>
                      <a:pt x="121" y="39"/>
                    </a:lnTo>
                    <a:lnTo>
                      <a:pt x="116" y="43"/>
                    </a:lnTo>
                    <a:lnTo>
                      <a:pt x="116" y="48"/>
                    </a:lnTo>
                    <a:lnTo>
                      <a:pt x="110" y="49"/>
                    </a:lnTo>
                    <a:lnTo>
                      <a:pt x="108" y="61"/>
                    </a:lnTo>
                    <a:lnTo>
                      <a:pt x="105" y="61"/>
                    </a:lnTo>
                    <a:lnTo>
                      <a:pt x="102" y="62"/>
                    </a:lnTo>
                    <a:lnTo>
                      <a:pt x="101" y="63"/>
                    </a:lnTo>
                    <a:lnTo>
                      <a:pt x="103" y="66"/>
                    </a:lnTo>
                    <a:lnTo>
                      <a:pt x="98" y="67"/>
                    </a:lnTo>
                    <a:lnTo>
                      <a:pt x="93" y="61"/>
                    </a:lnTo>
                    <a:lnTo>
                      <a:pt x="90" y="65"/>
                    </a:lnTo>
                    <a:lnTo>
                      <a:pt x="88" y="72"/>
                    </a:lnTo>
                    <a:lnTo>
                      <a:pt x="87" y="77"/>
                    </a:lnTo>
                    <a:lnTo>
                      <a:pt x="90" y="79"/>
                    </a:lnTo>
                    <a:lnTo>
                      <a:pt x="84" y="87"/>
                    </a:lnTo>
                    <a:lnTo>
                      <a:pt x="82" y="90"/>
                    </a:lnTo>
                    <a:lnTo>
                      <a:pt x="73" y="96"/>
                    </a:lnTo>
                    <a:lnTo>
                      <a:pt x="70" y="98"/>
                    </a:lnTo>
                    <a:lnTo>
                      <a:pt x="61" y="98"/>
                    </a:lnTo>
                    <a:lnTo>
                      <a:pt x="58" y="102"/>
                    </a:lnTo>
                    <a:lnTo>
                      <a:pt x="52" y="103"/>
                    </a:lnTo>
                    <a:lnTo>
                      <a:pt x="47" y="108"/>
                    </a:lnTo>
                    <a:lnTo>
                      <a:pt x="42" y="108"/>
                    </a:lnTo>
                    <a:lnTo>
                      <a:pt x="39" y="106"/>
                    </a:lnTo>
                    <a:lnTo>
                      <a:pt x="35" y="107"/>
                    </a:lnTo>
                    <a:lnTo>
                      <a:pt x="27" y="115"/>
                    </a:lnTo>
                    <a:lnTo>
                      <a:pt x="26" y="115"/>
                    </a:lnTo>
                    <a:lnTo>
                      <a:pt x="20" y="118"/>
                    </a:lnTo>
                    <a:lnTo>
                      <a:pt x="16" y="124"/>
                    </a:lnTo>
                    <a:lnTo>
                      <a:pt x="14" y="121"/>
                    </a:lnTo>
                    <a:lnTo>
                      <a:pt x="13" y="119"/>
                    </a:lnTo>
                    <a:lnTo>
                      <a:pt x="11" y="122"/>
                    </a:lnTo>
                    <a:lnTo>
                      <a:pt x="7" y="145"/>
                    </a:lnTo>
                    <a:lnTo>
                      <a:pt x="9" y="152"/>
                    </a:lnTo>
                    <a:lnTo>
                      <a:pt x="13" y="164"/>
                    </a:lnTo>
                    <a:lnTo>
                      <a:pt x="13" y="168"/>
                    </a:lnTo>
                    <a:lnTo>
                      <a:pt x="12" y="168"/>
                    </a:lnTo>
                    <a:lnTo>
                      <a:pt x="9" y="163"/>
                    </a:lnTo>
                    <a:lnTo>
                      <a:pt x="7" y="163"/>
                    </a:lnTo>
                    <a:lnTo>
                      <a:pt x="8" y="166"/>
                    </a:lnTo>
                    <a:lnTo>
                      <a:pt x="10" y="171"/>
                    </a:lnTo>
                    <a:lnTo>
                      <a:pt x="9" y="173"/>
                    </a:lnTo>
                    <a:lnTo>
                      <a:pt x="2" y="161"/>
                    </a:lnTo>
                    <a:lnTo>
                      <a:pt x="0" y="161"/>
                    </a:lnTo>
                    <a:lnTo>
                      <a:pt x="0" y="163"/>
                    </a:lnTo>
                    <a:lnTo>
                      <a:pt x="9" y="178"/>
                    </a:lnTo>
                    <a:lnTo>
                      <a:pt x="10" y="182"/>
                    </a:lnTo>
                    <a:lnTo>
                      <a:pt x="13" y="188"/>
                    </a:lnTo>
                    <a:lnTo>
                      <a:pt x="13" y="191"/>
                    </a:lnTo>
                    <a:lnTo>
                      <a:pt x="19" y="199"/>
                    </a:lnTo>
                    <a:lnTo>
                      <a:pt x="19" y="202"/>
                    </a:lnTo>
                    <a:lnTo>
                      <a:pt x="20" y="219"/>
                    </a:lnTo>
                    <a:lnTo>
                      <a:pt x="24" y="225"/>
                    </a:lnTo>
                    <a:lnTo>
                      <a:pt x="25" y="230"/>
                    </a:lnTo>
                    <a:lnTo>
                      <a:pt x="27" y="239"/>
                    </a:lnTo>
                    <a:lnTo>
                      <a:pt x="26" y="242"/>
                    </a:lnTo>
                    <a:lnTo>
                      <a:pt x="24" y="254"/>
                    </a:lnTo>
                    <a:lnTo>
                      <a:pt x="21" y="255"/>
                    </a:lnTo>
                    <a:lnTo>
                      <a:pt x="20" y="260"/>
                    </a:lnTo>
                    <a:lnTo>
                      <a:pt x="21" y="265"/>
                    </a:lnTo>
                    <a:lnTo>
                      <a:pt x="30" y="267"/>
                    </a:lnTo>
                    <a:lnTo>
                      <a:pt x="33" y="272"/>
                    </a:lnTo>
                    <a:lnTo>
                      <a:pt x="42" y="273"/>
                    </a:lnTo>
                    <a:lnTo>
                      <a:pt x="53" y="273"/>
                    </a:lnTo>
                    <a:lnTo>
                      <a:pt x="55" y="272"/>
                    </a:lnTo>
                    <a:lnTo>
                      <a:pt x="55" y="267"/>
                    </a:lnTo>
                    <a:lnTo>
                      <a:pt x="61" y="265"/>
                    </a:lnTo>
                    <a:lnTo>
                      <a:pt x="64" y="262"/>
                    </a:lnTo>
                    <a:lnTo>
                      <a:pt x="73" y="259"/>
                    </a:lnTo>
                    <a:lnTo>
                      <a:pt x="76" y="257"/>
                    </a:lnTo>
                    <a:lnTo>
                      <a:pt x="90" y="257"/>
                    </a:lnTo>
                    <a:lnTo>
                      <a:pt x="92" y="259"/>
                    </a:lnTo>
                    <a:lnTo>
                      <a:pt x="99" y="259"/>
                    </a:lnTo>
                    <a:lnTo>
                      <a:pt x="104" y="255"/>
                    </a:lnTo>
                    <a:lnTo>
                      <a:pt x="104" y="251"/>
                    </a:lnTo>
                    <a:lnTo>
                      <a:pt x="112" y="246"/>
                    </a:lnTo>
                    <a:lnTo>
                      <a:pt x="117" y="246"/>
                    </a:lnTo>
                    <a:lnTo>
                      <a:pt x="125" y="239"/>
                    </a:lnTo>
                    <a:lnTo>
                      <a:pt x="137" y="238"/>
                    </a:lnTo>
                    <a:lnTo>
                      <a:pt x="150" y="232"/>
                    </a:lnTo>
                    <a:lnTo>
                      <a:pt x="171" y="230"/>
                    </a:lnTo>
                    <a:lnTo>
                      <a:pt x="181" y="239"/>
                    </a:lnTo>
                    <a:lnTo>
                      <a:pt x="186" y="237"/>
                    </a:lnTo>
                    <a:lnTo>
                      <a:pt x="195" y="240"/>
                    </a:lnTo>
                    <a:lnTo>
                      <a:pt x="200" y="250"/>
                    </a:lnTo>
                    <a:lnTo>
                      <a:pt x="206" y="255"/>
                    </a:lnTo>
                    <a:lnTo>
                      <a:pt x="206" y="262"/>
                    </a:lnTo>
                    <a:lnTo>
                      <a:pt x="204" y="265"/>
                    </a:lnTo>
                    <a:lnTo>
                      <a:pt x="206" y="268"/>
                    </a:lnTo>
                    <a:lnTo>
                      <a:pt x="213" y="271"/>
                    </a:lnTo>
                    <a:lnTo>
                      <a:pt x="218" y="267"/>
                    </a:lnTo>
                    <a:lnTo>
                      <a:pt x="217" y="262"/>
                    </a:lnTo>
                    <a:lnTo>
                      <a:pt x="225" y="252"/>
                    </a:lnTo>
                    <a:lnTo>
                      <a:pt x="228" y="250"/>
                    </a:lnTo>
                    <a:lnTo>
                      <a:pt x="229" y="246"/>
                    </a:lnTo>
                    <a:lnTo>
                      <a:pt x="234" y="247"/>
                    </a:lnTo>
                    <a:lnTo>
                      <a:pt x="233" y="254"/>
                    </a:lnTo>
                    <a:lnTo>
                      <a:pt x="229" y="260"/>
                    </a:lnTo>
                    <a:lnTo>
                      <a:pt x="228" y="267"/>
                    </a:lnTo>
                    <a:lnTo>
                      <a:pt x="225" y="270"/>
                    </a:lnTo>
                    <a:lnTo>
                      <a:pt x="223" y="272"/>
                    </a:lnTo>
                    <a:lnTo>
                      <a:pt x="223" y="276"/>
                    </a:lnTo>
                    <a:lnTo>
                      <a:pt x="228" y="276"/>
                    </a:lnTo>
                    <a:lnTo>
                      <a:pt x="233" y="271"/>
                    </a:lnTo>
                    <a:lnTo>
                      <a:pt x="233" y="267"/>
                    </a:lnTo>
                    <a:lnTo>
                      <a:pt x="237" y="267"/>
                    </a:lnTo>
                    <a:lnTo>
                      <a:pt x="240" y="272"/>
                    </a:lnTo>
                    <a:lnTo>
                      <a:pt x="234" y="275"/>
                    </a:lnTo>
                    <a:lnTo>
                      <a:pt x="236" y="279"/>
                    </a:lnTo>
                    <a:lnTo>
                      <a:pt x="244" y="282"/>
                    </a:lnTo>
                    <a:lnTo>
                      <a:pt x="246" y="286"/>
                    </a:lnTo>
                    <a:lnTo>
                      <a:pt x="250" y="290"/>
                    </a:lnTo>
                    <a:lnTo>
                      <a:pt x="248" y="297"/>
                    </a:lnTo>
                    <a:lnTo>
                      <a:pt x="252" y="302"/>
                    </a:lnTo>
                    <a:lnTo>
                      <a:pt x="254" y="307"/>
                    </a:lnTo>
                    <a:lnTo>
                      <a:pt x="258" y="310"/>
                    </a:lnTo>
                    <a:lnTo>
                      <a:pt x="265" y="312"/>
                    </a:lnTo>
                    <a:lnTo>
                      <a:pt x="267" y="314"/>
                    </a:lnTo>
                    <a:lnTo>
                      <a:pt x="269" y="314"/>
                    </a:lnTo>
                    <a:lnTo>
                      <a:pt x="271" y="314"/>
                    </a:lnTo>
                    <a:lnTo>
                      <a:pt x="288" y="321"/>
                    </a:lnTo>
                    <a:lnTo>
                      <a:pt x="287" y="315"/>
                    </a:lnTo>
                    <a:lnTo>
                      <a:pt x="292" y="313"/>
                    </a:lnTo>
                    <a:lnTo>
                      <a:pt x="295" y="306"/>
                    </a:lnTo>
                    <a:lnTo>
                      <a:pt x="303" y="307"/>
                    </a:lnTo>
                    <a:lnTo>
                      <a:pt x="302" y="314"/>
                    </a:lnTo>
                    <a:lnTo>
                      <a:pt x="307" y="318"/>
                    </a:lnTo>
                    <a:lnTo>
                      <a:pt x="314" y="317"/>
                    </a:lnTo>
                    <a:lnTo>
                      <a:pt x="320" y="314"/>
                    </a:lnTo>
                    <a:lnTo>
                      <a:pt x="321" y="3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nvGrpSpPr>
            <p:cNvPr xmlns:c="http://schemas.openxmlformats.org/drawingml/2006/chart" xmlns:pic="http://schemas.openxmlformats.org/drawingml/2006/picture" xmlns:dgm="http://schemas.openxmlformats.org/drawingml/2006/diagram" id="11" name="Group 51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229" y="816"/>
              <a:ext cx="2483" cy="2050"/>
              <a:chOff x="3229" y="816"/>
              <a:chExt cx="2483" cy="2050"/>
            </a:xfrm>
            <a:grpFill/>
          </p:grpSpPr>
          <p:sp>
            <p:nvSpPr>
              <p:cNvPr xmlns:c="http://schemas.openxmlformats.org/drawingml/2006/chart" xmlns:pic="http://schemas.openxmlformats.org/drawingml/2006/picture" xmlns:dgm="http://schemas.openxmlformats.org/drawingml/2006/diagram" id="2459" name="Freeform 5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54" y="2134"/>
                <a:ext cx="34" cy="28"/>
              </a:xfrm>
              <a:custGeom>
                <a:avLst/>
                <a:gdLst>
                  <a:gd fmla="*/ 53 w 22" name="T0"/>
                  <a:gd fmla="*/ 5 h 18" name="T1"/>
                  <a:gd fmla="*/ 43 w 22" name="T2"/>
                  <a:gd fmla="*/ 0 h 18" name="T3"/>
                  <a:gd fmla="*/ 34 w 22" name="T4"/>
                  <a:gd fmla="*/ 3 h 18" name="T5"/>
                  <a:gd fmla="*/ 23 w 22" name="T6"/>
                  <a:gd fmla="*/ 14 h 18" name="T7"/>
                  <a:gd fmla="*/ 9 w 22" name="T8"/>
                  <a:gd fmla="*/ 17 h 18" name="T9"/>
                  <a:gd fmla="*/ 0 w 22" name="T10"/>
                  <a:gd fmla="*/ 26 h 18" name="T11"/>
                  <a:gd fmla="*/ 8 w 22" name="T12"/>
                  <a:gd fmla="*/ 44 h 18" name="T13"/>
                  <a:gd fmla="*/ 17 w 22" name="T14"/>
                  <a:gd fmla="*/ 44 h 18" name="T15"/>
                  <a:gd fmla="*/ 22 w 22" name="T16"/>
                  <a:gd fmla="*/ 31 h 18" name="T17"/>
                  <a:gd fmla="*/ 31 w 22" name="T18"/>
                  <a:gd fmla="*/ 25 h 18" name="T19"/>
                  <a:gd fmla="*/ 39 w 22" name="T20"/>
                  <a:gd fmla="*/ 26 h 18" name="T21"/>
                  <a:gd fmla="*/ 48 w 22" name="T22"/>
                  <a:gd fmla="*/ 25 h 18" name="T23"/>
                  <a:gd fmla="*/ 53 w 22" name="T24"/>
                  <a:gd fmla="*/ 5 h 18"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2" name="T39"/>
                  <a:gd fmla="*/ 0 h 18" name="T40"/>
                  <a:gd fmla="*/ 22 w 22" name="T41"/>
                  <a:gd fmla="*/ 18 h 18"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8" w="22">
                    <a:moveTo>
                      <a:pt x="22" y="2"/>
                    </a:moveTo>
                    <a:lnTo>
                      <a:pt x="18" y="0"/>
                    </a:lnTo>
                    <a:lnTo>
                      <a:pt x="14" y="1"/>
                    </a:lnTo>
                    <a:lnTo>
                      <a:pt x="10" y="6"/>
                    </a:lnTo>
                    <a:lnTo>
                      <a:pt x="4" y="7"/>
                    </a:lnTo>
                    <a:lnTo>
                      <a:pt x="0" y="11"/>
                    </a:lnTo>
                    <a:lnTo>
                      <a:pt x="3" y="18"/>
                    </a:lnTo>
                    <a:lnTo>
                      <a:pt x="7" y="18"/>
                    </a:lnTo>
                    <a:lnTo>
                      <a:pt x="9" y="13"/>
                    </a:lnTo>
                    <a:lnTo>
                      <a:pt x="13" y="10"/>
                    </a:lnTo>
                    <a:lnTo>
                      <a:pt x="16" y="11"/>
                    </a:lnTo>
                    <a:lnTo>
                      <a:pt x="20" y="10"/>
                    </a:lnTo>
                    <a:lnTo>
                      <a:pt x="2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0" name="Freeform 5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5" y="2143"/>
                <a:ext cx="35" cy="53"/>
              </a:xfrm>
              <a:custGeom>
                <a:avLst/>
                <a:gdLst>
                  <a:gd fmla="*/ 26 w 23" name="T0"/>
                  <a:gd fmla="*/ 0 h 34" name="T1"/>
                  <a:gd fmla="*/ 44 w 23" name="T2"/>
                  <a:gd fmla="*/ 9 h 34" name="T3"/>
                  <a:gd fmla="*/ 46 w 23" name="T4"/>
                  <a:gd fmla="*/ 19 h 34" name="T5"/>
                  <a:gd fmla="*/ 53 w 23" name="T6"/>
                  <a:gd fmla="*/ 34 h 34" name="T7"/>
                  <a:gd fmla="*/ 41 w 23" name="T8"/>
                  <a:gd fmla="*/ 51 h 34" name="T9"/>
                  <a:gd fmla="*/ 40 w 23" name="T10"/>
                  <a:gd fmla="*/ 78 h 34" name="T11"/>
                  <a:gd fmla="*/ 26 w 23" name="T12"/>
                  <a:gd fmla="*/ 83 h 34" name="T13"/>
                  <a:gd fmla="*/ 26 w 23" name="T14"/>
                  <a:gd fmla="*/ 69 h 34" name="T15"/>
                  <a:gd fmla="*/ 21 w 23" name="T16"/>
                  <a:gd fmla="*/ 69 h 34" name="T17"/>
                  <a:gd fmla="*/ 17 w 23" name="T18"/>
                  <a:gd fmla="*/ 75 h 34" name="T19"/>
                  <a:gd fmla="*/ 12 w 23" name="T20"/>
                  <a:gd fmla="*/ 73 h 34" name="T21"/>
                  <a:gd fmla="*/ 14 w 23" name="T22"/>
                  <a:gd fmla="*/ 51 h 34" name="T23"/>
                  <a:gd fmla="*/ 17 w 23" name="T24"/>
                  <a:gd fmla="*/ 51 h 34" name="T25"/>
                  <a:gd fmla="*/ 18 w 23" name="T26"/>
                  <a:gd fmla="*/ 47 h 34" name="T27"/>
                  <a:gd fmla="*/ 21 w 23" name="T28"/>
                  <a:gd fmla="*/ 44 h 34" name="T29"/>
                  <a:gd fmla="*/ 23 w 23" name="T30"/>
                  <a:gd fmla="*/ 36 h 34" name="T31"/>
                  <a:gd fmla="*/ 23 w 23" name="T32"/>
                  <a:gd fmla="*/ 31 h 34" name="T33"/>
                  <a:gd fmla="*/ 21 w 23" name="T34"/>
                  <a:gd fmla="*/ 27 h 34" name="T35"/>
                  <a:gd fmla="*/ 21 w 23" name="T36"/>
                  <a:gd fmla="*/ 25 h 34" name="T37"/>
                  <a:gd fmla="*/ 12 w 23" name="T38"/>
                  <a:gd fmla="*/ 34 h 34" name="T39"/>
                  <a:gd fmla="*/ 3 w 23" name="T40"/>
                  <a:gd fmla="*/ 25 h 34" name="T41"/>
                  <a:gd fmla="*/ 0 w 23" name="T42"/>
                  <a:gd fmla="*/ 12 h 34" name="T43"/>
                  <a:gd fmla="*/ 14 w 23" name="T44"/>
                  <a:gd fmla="*/ 8 h 34" name="T45"/>
                  <a:gd fmla="*/ 26 w 23" name="T46"/>
                  <a:gd fmla="*/ 0 h 34"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23" name="T72"/>
                  <a:gd fmla="*/ 0 h 34" name="T73"/>
                  <a:gd fmla="*/ 23 w 23" name="T74"/>
                  <a:gd fmla="*/ 34 h 34"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34" w="23">
                    <a:moveTo>
                      <a:pt x="11" y="0"/>
                    </a:moveTo>
                    <a:lnTo>
                      <a:pt x="19" y="4"/>
                    </a:lnTo>
                    <a:lnTo>
                      <a:pt x="20" y="8"/>
                    </a:lnTo>
                    <a:lnTo>
                      <a:pt x="23" y="14"/>
                    </a:lnTo>
                    <a:lnTo>
                      <a:pt x="18" y="21"/>
                    </a:lnTo>
                    <a:lnTo>
                      <a:pt x="17" y="32"/>
                    </a:lnTo>
                    <a:lnTo>
                      <a:pt x="11" y="34"/>
                    </a:lnTo>
                    <a:lnTo>
                      <a:pt x="11" y="28"/>
                    </a:lnTo>
                    <a:lnTo>
                      <a:pt x="9" y="28"/>
                    </a:lnTo>
                    <a:lnTo>
                      <a:pt x="7" y="31"/>
                    </a:lnTo>
                    <a:lnTo>
                      <a:pt x="5" y="30"/>
                    </a:lnTo>
                    <a:lnTo>
                      <a:pt x="6" y="21"/>
                    </a:lnTo>
                    <a:lnTo>
                      <a:pt x="7" y="21"/>
                    </a:lnTo>
                    <a:lnTo>
                      <a:pt x="8" y="19"/>
                    </a:lnTo>
                    <a:lnTo>
                      <a:pt x="9" y="18"/>
                    </a:lnTo>
                    <a:lnTo>
                      <a:pt x="10" y="15"/>
                    </a:lnTo>
                    <a:lnTo>
                      <a:pt x="10" y="13"/>
                    </a:lnTo>
                    <a:lnTo>
                      <a:pt x="9" y="11"/>
                    </a:lnTo>
                    <a:lnTo>
                      <a:pt x="9" y="10"/>
                    </a:lnTo>
                    <a:lnTo>
                      <a:pt x="5" y="14"/>
                    </a:lnTo>
                    <a:lnTo>
                      <a:pt x="1" y="10"/>
                    </a:lnTo>
                    <a:lnTo>
                      <a:pt x="0" y="5"/>
                    </a:lnTo>
                    <a:lnTo>
                      <a:pt x="6" y="3"/>
                    </a:lnTo>
                    <a:lnTo>
                      <a:pt x="1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1" name="Freeform 5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7" y="2129"/>
                <a:ext cx="6" cy="7"/>
              </a:xfrm>
              <a:custGeom>
                <a:avLst/>
                <a:gdLst>
                  <a:gd fmla="*/ 9 w 4" name="T0"/>
                  <a:gd fmla="*/ 0 h 4" name="T1"/>
                  <a:gd fmla="*/ 9 w 4" name="T2"/>
                  <a:gd fmla="*/ 12 h 4" name="T3"/>
                  <a:gd fmla="*/ 0 w 4" name="T4"/>
                  <a:gd fmla="*/ 12 h 4" name="T5"/>
                  <a:gd fmla="*/ 0 w 4" name="T6"/>
                  <a:gd fmla="*/ 9 h 4" name="T7"/>
                  <a:gd fmla="*/ 9 w 4" name="T8"/>
                  <a:gd fmla="*/ 0 h 4" name="T9"/>
                  <a:gd fmla="*/ 0 60000 65536" name="T10"/>
                  <a:gd fmla="*/ 0 60000 65536" name="T11"/>
                  <a:gd fmla="*/ 0 60000 65536" name="T12"/>
                  <a:gd fmla="*/ 0 60000 65536" name="T13"/>
                  <a:gd fmla="*/ 0 60000 65536" name="T14"/>
                  <a:gd fmla="*/ 0 w 4" name="T15"/>
                  <a:gd fmla="*/ 0 h 4" name="T16"/>
                  <a:gd fmla="*/ 4 w 4" name="T17"/>
                  <a:gd fmla="*/ 4 h 4" name="T18"/>
                </a:gdLst>
                <a:ahLst/>
                <a:cxnLst>
                  <a:cxn ang="T10">
                    <a:pos x="T0" y="T1"/>
                  </a:cxn>
                  <a:cxn ang="T11">
                    <a:pos x="T2" y="T3"/>
                  </a:cxn>
                  <a:cxn ang="T12">
                    <a:pos x="T4" y="T5"/>
                  </a:cxn>
                  <a:cxn ang="T13">
                    <a:pos x="T6" y="T7"/>
                  </a:cxn>
                  <a:cxn ang="T14">
                    <a:pos x="T8" y="T9"/>
                  </a:cxn>
                </a:cxnLst>
                <a:rect b="T18" l="T15" r="T17" t="T16"/>
                <a:pathLst>
                  <a:path h="4" w="4">
                    <a:moveTo>
                      <a:pt x="4" y="0"/>
                    </a:moveTo>
                    <a:lnTo>
                      <a:pt x="4" y="4"/>
                    </a:lnTo>
                    <a:lnTo>
                      <a:pt x="0" y="4"/>
                    </a:lnTo>
                    <a:lnTo>
                      <a:pt x="0" y="3"/>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2" name="Freeform 5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8" y="2148"/>
                <a:ext cx="11" cy="6"/>
              </a:xfrm>
              <a:custGeom>
                <a:avLst/>
                <a:gdLst>
                  <a:gd fmla="*/ 3 w 7" name="T0"/>
                  <a:gd fmla="*/ 9 h 4" name="T1"/>
                  <a:gd fmla="*/ 0 w 7" name="T2"/>
                  <a:gd fmla="*/ 4 h 4" name="T3"/>
                  <a:gd fmla="*/ 5 w 7" name="T4"/>
                  <a:gd fmla="*/ 3 h 4" name="T5"/>
                  <a:gd fmla="*/ 13 w 7" name="T6"/>
                  <a:gd fmla="*/ 0 h 4" name="T7"/>
                  <a:gd fmla="*/ 17 w 7" name="T8"/>
                  <a:gd fmla="*/ 4 h 4" name="T9"/>
                  <a:gd fmla="*/ 9 w 7" name="T10"/>
                  <a:gd fmla="*/ 9 h 4" name="T11"/>
                  <a:gd fmla="*/ 3 w 7" name="T12"/>
                  <a:gd fmla="*/ 9 h 4" name="T13"/>
                  <a:gd fmla="*/ 0 60000 65536" name="T14"/>
                  <a:gd fmla="*/ 0 60000 65536" name="T15"/>
                  <a:gd fmla="*/ 0 60000 65536" name="T16"/>
                  <a:gd fmla="*/ 0 60000 65536" name="T17"/>
                  <a:gd fmla="*/ 0 60000 65536" name="T18"/>
                  <a:gd fmla="*/ 0 60000 65536" name="T19"/>
                  <a:gd fmla="*/ 0 60000 65536" name="T20"/>
                  <a:gd fmla="*/ 0 w 7" name="T21"/>
                  <a:gd fmla="*/ 0 h 4" name="T22"/>
                  <a:gd fmla="*/ 7 w 7"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7">
                    <a:moveTo>
                      <a:pt x="1" y="4"/>
                    </a:moveTo>
                    <a:lnTo>
                      <a:pt x="0" y="2"/>
                    </a:lnTo>
                    <a:lnTo>
                      <a:pt x="2" y="1"/>
                    </a:lnTo>
                    <a:lnTo>
                      <a:pt x="5" y="0"/>
                    </a:lnTo>
                    <a:lnTo>
                      <a:pt x="7" y="2"/>
                    </a:lnTo>
                    <a:lnTo>
                      <a:pt x="4" y="4"/>
                    </a:lnTo>
                    <a:lnTo>
                      <a:pt x="1"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3" name="Freeform 5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7" y="2157"/>
                <a:ext cx="5" cy="3"/>
              </a:xfrm>
              <a:custGeom>
                <a:avLst/>
                <a:gdLst>
                  <a:gd fmla="*/ 0 w 3" name="T0"/>
                  <a:gd fmla="*/ 3 h 2" name="T1"/>
                  <a:gd fmla="*/ 3 w 3" name="T2"/>
                  <a:gd fmla="*/ 0 h 2" name="T3"/>
                  <a:gd fmla="*/ 8 w 3" name="T4"/>
                  <a:gd fmla="*/ 3 h 2" name="T5"/>
                  <a:gd fmla="*/ 5 w 3" name="T6"/>
                  <a:gd fmla="*/ 4 h 2" name="T7"/>
                  <a:gd fmla="*/ 3 w 3" name="T8"/>
                  <a:gd fmla="*/ 4 h 2" name="T9"/>
                  <a:gd fmla="*/ 0 w 3" name="T10"/>
                  <a:gd fmla="*/ 3 h 2" name="T11"/>
                  <a:gd fmla="*/ 0 60000 65536" name="T12"/>
                  <a:gd fmla="*/ 0 60000 65536" name="T13"/>
                  <a:gd fmla="*/ 0 60000 65536" name="T14"/>
                  <a:gd fmla="*/ 0 60000 65536" name="T15"/>
                  <a:gd fmla="*/ 0 60000 65536" name="T16"/>
                  <a:gd fmla="*/ 0 60000 65536" name="T17"/>
                  <a:gd fmla="*/ 0 w 3" name="T18"/>
                  <a:gd fmla="*/ 0 h 2" name="T19"/>
                  <a:gd fmla="*/ 3 w 3"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3">
                    <a:moveTo>
                      <a:pt x="0" y="1"/>
                    </a:moveTo>
                    <a:lnTo>
                      <a:pt x="1" y="0"/>
                    </a:lnTo>
                    <a:lnTo>
                      <a:pt x="3" y="1"/>
                    </a:lnTo>
                    <a:lnTo>
                      <a:pt x="2" y="2"/>
                    </a:lnTo>
                    <a:lnTo>
                      <a:pt x="1"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4" name="Freeform 5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6" y="2143"/>
                <a:ext cx="3" cy="3"/>
              </a:xfrm>
              <a:custGeom>
                <a:avLst/>
                <a:gdLst>
                  <a:gd fmla="*/ 0 w 2" name="T0"/>
                  <a:gd fmla="*/ 4 h 2" name="T1"/>
                  <a:gd fmla="*/ 3 w 2" name="T2"/>
                  <a:gd fmla="*/ 0 h 2" name="T3"/>
                  <a:gd fmla="*/ 4 w 2" name="T4"/>
                  <a:gd fmla="*/ 0 h 2" name="T5"/>
                  <a:gd fmla="*/ 4 w 2" name="T6"/>
                  <a:gd fmla="*/ 4 h 2" name="T7"/>
                  <a:gd fmla="*/ 0 w 2" name="T8"/>
                  <a:gd fmla="*/ 4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0" y="2"/>
                    </a:moveTo>
                    <a:lnTo>
                      <a:pt x="1" y="0"/>
                    </a:lnTo>
                    <a:lnTo>
                      <a:pt x="2" y="0"/>
                    </a:lnTo>
                    <a:lnTo>
                      <a:pt x="2"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5" name="Freeform 5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3" y="2202"/>
                <a:ext cx="7" cy="8"/>
              </a:xfrm>
              <a:custGeom>
                <a:avLst/>
                <a:gdLst>
                  <a:gd fmla="*/ 4 w 4" name="T0"/>
                  <a:gd fmla="*/ 0 h 5" name="T1"/>
                  <a:gd fmla="*/ 0 w 4" name="T2"/>
                  <a:gd fmla="*/ 8 h 5" name="T3"/>
                  <a:gd fmla="*/ 0 w 4" name="T4"/>
                  <a:gd fmla="*/ 13 h 5" name="T5"/>
                  <a:gd fmla="*/ 4 w 4" name="T6"/>
                  <a:gd fmla="*/ 13 h 5" name="T7"/>
                  <a:gd fmla="*/ 12 w 4" name="T8"/>
                  <a:gd fmla="*/ 0 h 5" name="T9"/>
                  <a:gd fmla="*/ 4 w 4" name="T10"/>
                  <a:gd fmla="*/ 0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1" y="0"/>
                    </a:moveTo>
                    <a:lnTo>
                      <a:pt x="0" y="3"/>
                    </a:lnTo>
                    <a:lnTo>
                      <a:pt x="0" y="5"/>
                    </a:lnTo>
                    <a:lnTo>
                      <a:pt x="1" y="5"/>
                    </a:lnTo>
                    <a:lnTo>
                      <a:pt x="4"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6" name="Freeform 5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26" y="2209"/>
                <a:ext cx="4" cy="4"/>
              </a:xfrm>
              <a:custGeom>
                <a:avLst/>
                <a:gdLst>
                  <a:gd fmla="*/ 1 w 3" name="T0"/>
                  <a:gd fmla="*/ 0 h 3" name="T1"/>
                  <a:gd fmla="*/ 5 w 3" name="T2"/>
                  <a:gd fmla="*/ 1 h 3" name="T3"/>
                  <a:gd fmla="*/ 4 w 3" name="T4"/>
                  <a:gd fmla="*/ 4 h 3" name="T5"/>
                  <a:gd fmla="*/ 0 w 3" name="T6"/>
                  <a:gd fmla="*/ 5 h 3" name="T7"/>
                  <a:gd fmla="*/ 0 w 3" name="T8"/>
                  <a:gd fmla="*/ 1 h 3" name="T9"/>
                  <a:gd fmla="*/ 1 w 3" name="T10"/>
                  <a:gd fmla="*/ 0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1" y="0"/>
                    </a:moveTo>
                    <a:lnTo>
                      <a:pt x="3" y="1"/>
                    </a:lnTo>
                    <a:lnTo>
                      <a:pt x="2" y="2"/>
                    </a:lnTo>
                    <a:lnTo>
                      <a:pt x="0" y="3"/>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7" name="Freeform 5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81" y="2298"/>
                <a:ext cx="22" cy="52"/>
              </a:xfrm>
              <a:custGeom>
                <a:avLst/>
                <a:gdLst>
                  <a:gd fmla="*/ 17 w 14" name="T0"/>
                  <a:gd fmla="*/ 5 h 33" name="T1"/>
                  <a:gd fmla="*/ 22 w 14" name="T2"/>
                  <a:gd fmla="*/ 0 h 33" name="T3"/>
                  <a:gd fmla="*/ 35 w 14" name="T4"/>
                  <a:gd fmla="*/ 5 h 33" name="T5"/>
                  <a:gd fmla="*/ 35 w 14" name="T6"/>
                  <a:gd fmla="*/ 38 h 33" name="T7"/>
                  <a:gd fmla="*/ 25 w 14" name="T8"/>
                  <a:gd fmla="*/ 52 h 33" name="T9"/>
                  <a:gd fmla="*/ 17 w 14" name="T10"/>
                  <a:gd fmla="*/ 79 h 33" name="T11"/>
                  <a:gd fmla="*/ 8 w 14" name="T12"/>
                  <a:gd fmla="*/ 82 h 33" name="T13"/>
                  <a:gd fmla="*/ 3 w 14" name="T14"/>
                  <a:gd fmla="*/ 69 h 33" name="T15"/>
                  <a:gd fmla="*/ 0 w 14" name="T16"/>
                  <a:gd fmla="*/ 43 h 33" name="T17"/>
                  <a:gd fmla="*/ 17 w 14" name="T18"/>
                  <a:gd fmla="*/ 17 h 33" name="T19"/>
                  <a:gd fmla="*/ 17 w 14" name="T20"/>
                  <a:gd fmla="*/ 5 h 33"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4" name="T33"/>
                  <a:gd fmla="*/ 0 h 33" name="T34"/>
                  <a:gd fmla="*/ 14 w 14" name="T35"/>
                  <a:gd fmla="*/ 33 h 33"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33" w="14">
                    <a:moveTo>
                      <a:pt x="7" y="2"/>
                    </a:moveTo>
                    <a:lnTo>
                      <a:pt x="9" y="0"/>
                    </a:lnTo>
                    <a:lnTo>
                      <a:pt x="14" y="2"/>
                    </a:lnTo>
                    <a:lnTo>
                      <a:pt x="14" y="15"/>
                    </a:lnTo>
                    <a:lnTo>
                      <a:pt x="10" y="21"/>
                    </a:lnTo>
                    <a:lnTo>
                      <a:pt x="7" y="32"/>
                    </a:lnTo>
                    <a:lnTo>
                      <a:pt x="3" y="33"/>
                    </a:lnTo>
                    <a:lnTo>
                      <a:pt x="1" y="28"/>
                    </a:lnTo>
                    <a:lnTo>
                      <a:pt x="0" y="17"/>
                    </a:lnTo>
                    <a:lnTo>
                      <a:pt x="7" y="7"/>
                    </a:lnTo>
                    <a:lnTo>
                      <a:pt x="7"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8" name="Freeform 5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5" y="2243"/>
                <a:ext cx="11" cy="6"/>
              </a:xfrm>
              <a:custGeom>
                <a:avLst/>
                <a:gdLst>
                  <a:gd fmla="*/ 17 w 7" name="T0"/>
                  <a:gd fmla="*/ 0 h 4" name="T1"/>
                  <a:gd fmla="*/ 9 w 7" name="T2"/>
                  <a:gd fmla="*/ 0 h 4" name="T3"/>
                  <a:gd fmla="*/ 0 w 7" name="T4"/>
                  <a:gd fmla="*/ 6 h 4" name="T5"/>
                  <a:gd fmla="*/ 0 w 7" name="T6"/>
                  <a:gd fmla="*/ 9 h 4" name="T7"/>
                  <a:gd fmla="*/ 13 w 7" name="T8"/>
                  <a:gd fmla="*/ 9 h 4" name="T9"/>
                  <a:gd fmla="*/ 17 w 7" name="T10"/>
                  <a:gd fmla="*/ 3 h 4" name="T11"/>
                  <a:gd fmla="*/ 17 w 7" name="T12"/>
                  <a:gd fmla="*/ 0 h 4" name="T13"/>
                  <a:gd fmla="*/ 0 60000 65536" name="T14"/>
                  <a:gd fmla="*/ 0 60000 65536" name="T15"/>
                  <a:gd fmla="*/ 0 60000 65536" name="T16"/>
                  <a:gd fmla="*/ 0 60000 65536" name="T17"/>
                  <a:gd fmla="*/ 0 60000 65536" name="T18"/>
                  <a:gd fmla="*/ 0 60000 65536" name="T19"/>
                  <a:gd fmla="*/ 0 60000 65536" name="T20"/>
                  <a:gd fmla="*/ 0 w 7" name="T21"/>
                  <a:gd fmla="*/ 0 h 4" name="T22"/>
                  <a:gd fmla="*/ 7 w 7"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7">
                    <a:moveTo>
                      <a:pt x="7" y="0"/>
                    </a:moveTo>
                    <a:lnTo>
                      <a:pt x="4" y="0"/>
                    </a:lnTo>
                    <a:lnTo>
                      <a:pt x="0" y="3"/>
                    </a:lnTo>
                    <a:lnTo>
                      <a:pt x="0" y="4"/>
                    </a:lnTo>
                    <a:lnTo>
                      <a:pt x="5" y="4"/>
                    </a:lnTo>
                    <a:lnTo>
                      <a:pt x="7" y="1"/>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69" name="Freeform 5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4" y="2253"/>
                <a:ext cx="6" cy="5"/>
              </a:xfrm>
              <a:custGeom>
                <a:avLst/>
                <a:gdLst>
                  <a:gd fmla="*/ 3 w 4" name="T0"/>
                  <a:gd fmla="*/ 0 h 3" name="T1"/>
                  <a:gd fmla="*/ 6 w 4" name="T2"/>
                  <a:gd fmla="*/ 0 h 3" name="T3"/>
                  <a:gd fmla="*/ 9 w 4" name="T4"/>
                  <a:gd fmla="*/ 5 h 3" name="T5"/>
                  <a:gd fmla="*/ 4 w 4" name="T6"/>
                  <a:gd fmla="*/ 8 h 3" name="T7"/>
                  <a:gd fmla="*/ 0 w 4" name="T8"/>
                  <a:gd fmla="*/ 5 h 3" name="T9"/>
                  <a:gd fmla="*/ 3 w 4" name="T10"/>
                  <a:gd fmla="*/ 0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1" y="0"/>
                    </a:moveTo>
                    <a:lnTo>
                      <a:pt x="3" y="0"/>
                    </a:lnTo>
                    <a:lnTo>
                      <a:pt x="4" y="2"/>
                    </a:lnTo>
                    <a:lnTo>
                      <a:pt x="2" y="3"/>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0" name="Freeform 5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7" y="2272"/>
                <a:ext cx="11" cy="11"/>
              </a:xfrm>
              <a:custGeom>
                <a:avLst/>
                <a:gdLst>
                  <a:gd fmla="*/ 5 w 7" name="T0"/>
                  <a:gd fmla="*/ 9 h 7" name="T1"/>
                  <a:gd fmla="*/ 9 w 7" name="T2"/>
                  <a:gd fmla="*/ 0 h 7" name="T3"/>
                  <a:gd fmla="*/ 17 w 7" name="T4"/>
                  <a:gd fmla="*/ 3 h 7" name="T5"/>
                  <a:gd fmla="*/ 13 w 7" name="T6"/>
                  <a:gd fmla="*/ 9 h 7" name="T7"/>
                  <a:gd fmla="*/ 3 w 7" name="T8"/>
                  <a:gd fmla="*/ 17 h 7" name="T9"/>
                  <a:gd fmla="*/ 0 w 7" name="T10"/>
                  <a:gd fmla="*/ 9 h 7" name="T11"/>
                  <a:gd fmla="*/ 5 w 7" name="T12"/>
                  <a:gd fmla="*/ 9 h 7" name="T13"/>
                  <a:gd fmla="*/ 0 60000 65536" name="T14"/>
                  <a:gd fmla="*/ 0 60000 65536" name="T15"/>
                  <a:gd fmla="*/ 0 60000 65536" name="T16"/>
                  <a:gd fmla="*/ 0 60000 65536" name="T17"/>
                  <a:gd fmla="*/ 0 60000 65536" name="T18"/>
                  <a:gd fmla="*/ 0 60000 65536" name="T19"/>
                  <a:gd fmla="*/ 0 60000 65536" name="T20"/>
                  <a:gd fmla="*/ 0 w 7" name="T21"/>
                  <a:gd fmla="*/ 0 h 7" name="T22"/>
                  <a:gd fmla="*/ 7 w 7"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7">
                    <a:moveTo>
                      <a:pt x="2" y="4"/>
                    </a:moveTo>
                    <a:lnTo>
                      <a:pt x="4" y="0"/>
                    </a:lnTo>
                    <a:lnTo>
                      <a:pt x="7" y="1"/>
                    </a:lnTo>
                    <a:lnTo>
                      <a:pt x="5" y="4"/>
                    </a:lnTo>
                    <a:lnTo>
                      <a:pt x="1" y="7"/>
                    </a:lnTo>
                    <a:lnTo>
                      <a:pt x="0" y="4"/>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1" name="Freeform 5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0" y="2302"/>
                <a:ext cx="7" cy="4"/>
              </a:xfrm>
              <a:custGeom>
                <a:avLst/>
                <a:gdLst>
                  <a:gd fmla="*/ 0 w 5" name="T0"/>
                  <a:gd fmla="*/ 4 h 3" name="T1"/>
                  <a:gd fmla="*/ 4 w 5" name="T2"/>
                  <a:gd fmla="*/ 0 h 3" name="T3"/>
                  <a:gd fmla="*/ 8 w 5" name="T4"/>
                  <a:gd fmla="*/ 1 h 3" name="T5"/>
                  <a:gd fmla="*/ 10 w 5" name="T6"/>
                  <a:gd fmla="*/ 4 h 3" name="T7"/>
                  <a:gd fmla="*/ 4 w 5" name="T8"/>
                  <a:gd fmla="*/ 5 h 3" name="T9"/>
                  <a:gd fmla="*/ 0 w 5" name="T10"/>
                  <a:gd fmla="*/ 4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2"/>
                    </a:moveTo>
                    <a:lnTo>
                      <a:pt x="2" y="0"/>
                    </a:lnTo>
                    <a:lnTo>
                      <a:pt x="4" y="1"/>
                    </a:lnTo>
                    <a:lnTo>
                      <a:pt x="5" y="2"/>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2" name="Freeform 5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7" y="2306"/>
                <a:ext cx="5" cy="8"/>
              </a:xfrm>
              <a:custGeom>
                <a:avLst/>
                <a:gdLst>
                  <a:gd fmla="*/ 0 w 3" name="T0"/>
                  <a:gd fmla="*/ 8 h 5" name="T1"/>
                  <a:gd fmla="*/ 5 w 3" name="T2"/>
                  <a:gd fmla="*/ 0 h 5" name="T3"/>
                  <a:gd fmla="*/ 8 w 3" name="T4"/>
                  <a:gd fmla="*/ 3 h 5" name="T5"/>
                  <a:gd fmla="*/ 8 w 3" name="T6"/>
                  <a:gd fmla="*/ 13 h 5" name="T7"/>
                  <a:gd fmla="*/ 3 w 3" name="T8"/>
                  <a:gd fmla="*/ 10 h 5" name="T9"/>
                  <a:gd fmla="*/ 0 w 3" name="T10"/>
                  <a:gd fmla="*/ 8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0" y="3"/>
                    </a:moveTo>
                    <a:lnTo>
                      <a:pt x="2" y="0"/>
                    </a:lnTo>
                    <a:lnTo>
                      <a:pt x="3" y="1"/>
                    </a:lnTo>
                    <a:lnTo>
                      <a:pt x="3" y="5"/>
                    </a:lnTo>
                    <a:lnTo>
                      <a:pt x="1" y="4"/>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3" name="Freeform 5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8" y="2312"/>
                <a:ext cx="8" cy="4"/>
              </a:xfrm>
              <a:custGeom>
                <a:avLst/>
                <a:gdLst>
                  <a:gd fmla="*/ 0 w 5" name="T0"/>
                  <a:gd fmla="*/ 4 h 2" name="T1"/>
                  <a:gd fmla="*/ 5 w 5" name="T2"/>
                  <a:gd fmla="*/ 0 h 2" name="T3"/>
                  <a:gd fmla="*/ 13 w 5" name="T4"/>
                  <a:gd fmla="*/ 0 h 2" name="T5"/>
                  <a:gd fmla="*/ 13 w 5" name="T6"/>
                  <a:gd fmla="*/ 8 h 2" name="T7"/>
                  <a:gd fmla="*/ 5 w 5" name="T8"/>
                  <a:gd fmla="*/ 8 h 2" name="T9"/>
                  <a:gd fmla="*/ 0 w 5" name="T10"/>
                  <a:gd fmla="*/ 4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0" y="1"/>
                    </a:moveTo>
                    <a:lnTo>
                      <a:pt x="2" y="0"/>
                    </a:lnTo>
                    <a:lnTo>
                      <a:pt x="5" y="0"/>
                    </a:lnTo>
                    <a:lnTo>
                      <a:pt x="5" y="2"/>
                    </a:lnTo>
                    <a:lnTo>
                      <a:pt x="2"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4" name="Freeform 5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74" y="2813"/>
                <a:ext cx="22" cy="5"/>
              </a:xfrm>
              <a:custGeom>
                <a:avLst/>
                <a:gdLst>
                  <a:gd fmla="*/ 0 w 14" name="T0"/>
                  <a:gd fmla="*/ 3 h 3" name="T1"/>
                  <a:gd fmla="*/ 0 w 14" name="T2"/>
                  <a:gd fmla="*/ 8 h 3" name="T3"/>
                  <a:gd fmla="*/ 31 w 14" name="T4"/>
                  <a:gd fmla="*/ 5 h 3" name="T5"/>
                  <a:gd fmla="*/ 35 w 14" name="T6"/>
                  <a:gd fmla="*/ 0 h 3" name="T7"/>
                  <a:gd fmla="*/ 0 w 14" name="T8"/>
                  <a:gd fmla="*/ 3 h 3" name="T9"/>
                  <a:gd fmla="*/ 0 60000 65536" name="T10"/>
                  <a:gd fmla="*/ 0 60000 65536" name="T11"/>
                  <a:gd fmla="*/ 0 60000 65536" name="T12"/>
                  <a:gd fmla="*/ 0 60000 65536" name="T13"/>
                  <a:gd fmla="*/ 0 60000 65536" name="T14"/>
                  <a:gd fmla="*/ 0 w 14" name="T15"/>
                  <a:gd fmla="*/ 0 h 3" name="T16"/>
                  <a:gd fmla="*/ 14 w 14" name="T17"/>
                  <a:gd fmla="*/ 3 h 3" name="T18"/>
                </a:gdLst>
                <a:ahLst/>
                <a:cxnLst>
                  <a:cxn ang="T10">
                    <a:pos x="T0" y="T1"/>
                  </a:cxn>
                  <a:cxn ang="T11">
                    <a:pos x="T2" y="T3"/>
                  </a:cxn>
                  <a:cxn ang="T12">
                    <a:pos x="T4" y="T5"/>
                  </a:cxn>
                  <a:cxn ang="T13">
                    <a:pos x="T6" y="T7"/>
                  </a:cxn>
                  <a:cxn ang="T14">
                    <a:pos x="T8" y="T9"/>
                  </a:cxn>
                </a:cxnLst>
                <a:rect b="T18" l="T15" r="T17" t="T16"/>
                <a:pathLst>
                  <a:path h="3" w="14">
                    <a:moveTo>
                      <a:pt x="0" y="1"/>
                    </a:moveTo>
                    <a:lnTo>
                      <a:pt x="0" y="3"/>
                    </a:lnTo>
                    <a:lnTo>
                      <a:pt x="13" y="2"/>
                    </a:lnTo>
                    <a:lnTo>
                      <a:pt x="14"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5" name="Freeform 5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99" y="2830"/>
                <a:ext cx="14" cy="11"/>
              </a:xfrm>
              <a:custGeom>
                <a:avLst/>
                <a:gdLst>
                  <a:gd fmla="*/ 0 w 9" name="T0"/>
                  <a:gd fmla="*/ 0 h 7" name="T1"/>
                  <a:gd fmla="*/ 3 w 9" name="T2"/>
                  <a:gd fmla="*/ 13 h 7" name="T3"/>
                  <a:gd fmla="*/ 12 w 9" name="T4"/>
                  <a:gd fmla="*/ 17 h 7" name="T5"/>
                  <a:gd fmla="*/ 22 w 9" name="T6"/>
                  <a:gd fmla="*/ 14 h 7" name="T7"/>
                  <a:gd fmla="*/ 19 w 9" name="T8"/>
                  <a:gd fmla="*/ 3 h 7" name="T9"/>
                  <a:gd fmla="*/ 0 w 9" name="T10"/>
                  <a:gd fmla="*/ 0 h 7" name="T11"/>
                  <a:gd fmla="*/ 0 60000 65536" name="T12"/>
                  <a:gd fmla="*/ 0 60000 65536" name="T13"/>
                  <a:gd fmla="*/ 0 60000 65536" name="T14"/>
                  <a:gd fmla="*/ 0 60000 65536" name="T15"/>
                  <a:gd fmla="*/ 0 60000 65536" name="T16"/>
                  <a:gd fmla="*/ 0 60000 65536" name="T17"/>
                  <a:gd fmla="*/ 0 w 9" name="T18"/>
                  <a:gd fmla="*/ 0 h 7" name="T19"/>
                  <a:gd fmla="*/ 9 w 9" name="T20"/>
                  <a:gd fmla="*/ 7 h 7" name="T21"/>
                </a:gdLst>
                <a:ahLst/>
                <a:cxnLst>
                  <a:cxn ang="T12">
                    <a:pos x="T0" y="T1"/>
                  </a:cxn>
                  <a:cxn ang="T13">
                    <a:pos x="T2" y="T3"/>
                  </a:cxn>
                  <a:cxn ang="T14">
                    <a:pos x="T4" y="T5"/>
                  </a:cxn>
                  <a:cxn ang="T15">
                    <a:pos x="T6" y="T7"/>
                  </a:cxn>
                  <a:cxn ang="T16">
                    <a:pos x="T8" y="T9"/>
                  </a:cxn>
                  <a:cxn ang="T17">
                    <a:pos x="T10" y="T11"/>
                  </a:cxn>
                </a:cxnLst>
                <a:rect b="T21" l="T18" r="T20" t="T19"/>
                <a:pathLst>
                  <a:path h="7" w="9">
                    <a:moveTo>
                      <a:pt x="0" y="0"/>
                    </a:moveTo>
                    <a:lnTo>
                      <a:pt x="1" y="5"/>
                    </a:lnTo>
                    <a:lnTo>
                      <a:pt x="5" y="7"/>
                    </a:lnTo>
                    <a:lnTo>
                      <a:pt x="9" y="6"/>
                    </a:lnTo>
                    <a:lnTo>
                      <a:pt x="8"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6" name="Freeform 5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21" y="2751"/>
                <a:ext cx="3" cy="13"/>
              </a:xfrm>
              <a:custGeom>
                <a:avLst/>
                <a:gdLst>
                  <a:gd fmla="*/ 0 w 2" name="T0"/>
                  <a:gd fmla="*/ 11 h 8" name="T1"/>
                  <a:gd fmla="*/ 0 w 2" name="T2"/>
                  <a:gd fmla="*/ 21 h 8" name="T3"/>
                  <a:gd fmla="*/ 4 w 2" name="T4"/>
                  <a:gd fmla="*/ 21 h 8" name="T5"/>
                  <a:gd fmla="*/ 4 w 2" name="T6"/>
                  <a:gd fmla="*/ 0 h 8" name="T7"/>
                  <a:gd fmla="*/ 0 w 2" name="T8"/>
                  <a:gd fmla="*/ 11 h 8" name="T9"/>
                  <a:gd fmla="*/ 0 60000 65536" name="T10"/>
                  <a:gd fmla="*/ 0 60000 65536" name="T11"/>
                  <a:gd fmla="*/ 0 60000 65536" name="T12"/>
                  <a:gd fmla="*/ 0 60000 65536" name="T13"/>
                  <a:gd fmla="*/ 0 60000 65536" name="T14"/>
                  <a:gd fmla="*/ 0 w 2" name="T15"/>
                  <a:gd fmla="*/ 0 h 8" name="T16"/>
                  <a:gd fmla="*/ 2 w 2" name="T17"/>
                  <a:gd fmla="*/ 8 h 8" name="T18"/>
                </a:gdLst>
                <a:ahLst/>
                <a:cxnLst>
                  <a:cxn ang="T10">
                    <a:pos x="T0" y="T1"/>
                  </a:cxn>
                  <a:cxn ang="T11">
                    <a:pos x="T2" y="T3"/>
                  </a:cxn>
                  <a:cxn ang="T12">
                    <a:pos x="T4" y="T5"/>
                  </a:cxn>
                  <a:cxn ang="T13">
                    <a:pos x="T6" y="T7"/>
                  </a:cxn>
                  <a:cxn ang="T14">
                    <a:pos x="T8" y="T9"/>
                  </a:cxn>
                </a:cxnLst>
                <a:rect b="T18" l="T15" r="T17" t="T16"/>
                <a:pathLst>
                  <a:path h="8" w="2">
                    <a:moveTo>
                      <a:pt x="0" y="4"/>
                    </a:moveTo>
                    <a:lnTo>
                      <a:pt x="0" y="8"/>
                    </a:lnTo>
                    <a:lnTo>
                      <a:pt x="2" y="8"/>
                    </a:lnTo>
                    <a:lnTo>
                      <a:pt x="2" y="0"/>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7" name="Freeform 5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19" y="2833"/>
                <a:ext cx="50" cy="14"/>
              </a:xfrm>
              <a:custGeom>
                <a:avLst/>
                <a:gdLst>
                  <a:gd fmla="*/ 0 w 32" name="T0"/>
                  <a:gd fmla="*/ 8 h 9" name="T1"/>
                  <a:gd fmla="*/ 8 w 32" name="T2"/>
                  <a:gd fmla="*/ 0 h 9" name="T3"/>
                  <a:gd fmla="*/ 17 w 32" name="T4"/>
                  <a:gd fmla="*/ 8 h 9" name="T5"/>
                  <a:gd fmla="*/ 31 w 32" name="T6"/>
                  <a:gd fmla="*/ 3 h 9" name="T7"/>
                  <a:gd fmla="*/ 44 w 32" name="T8"/>
                  <a:gd fmla="*/ 5 h 9" name="T9"/>
                  <a:gd fmla="*/ 47 w 32" name="T10"/>
                  <a:gd fmla="*/ 3 h 9" name="T11"/>
                  <a:gd fmla="*/ 73 w 32" name="T12"/>
                  <a:gd fmla="*/ 0 h 9" name="T13"/>
                  <a:gd fmla="*/ 78 w 32" name="T14"/>
                  <a:gd fmla="*/ 8 h 9" name="T15"/>
                  <a:gd fmla="*/ 70 w 32" name="T16"/>
                  <a:gd fmla="*/ 14 h 9" name="T17"/>
                  <a:gd fmla="*/ 27 w 32" name="T18"/>
                  <a:gd fmla="*/ 22 h 9" name="T19"/>
                  <a:gd fmla="*/ 3 w 32" name="T20"/>
                  <a:gd fmla="*/ 14 h 9" name="T21"/>
                  <a:gd fmla="*/ 0 w 32" name="T22"/>
                  <a:gd fmla="*/ 8 h 9"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32" name="T36"/>
                  <a:gd fmla="*/ 0 h 9" name="T37"/>
                  <a:gd fmla="*/ 32 w 32" name="T38"/>
                  <a:gd fmla="*/ 9 h 9"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9" w="32">
                    <a:moveTo>
                      <a:pt x="0" y="3"/>
                    </a:moveTo>
                    <a:lnTo>
                      <a:pt x="3" y="0"/>
                    </a:lnTo>
                    <a:lnTo>
                      <a:pt x="7" y="3"/>
                    </a:lnTo>
                    <a:lnTo>
                      <a:pt x="13" y="1"/>
                    </a:lnTo>
                    <a:lnTo>
                      <a:pt x="18" y="2"/>
                    </a:lnTo>
                    <a:lnTo>
                      <a:pt x="19" y="1"/>
                    </a:lnTo>
                    <a:lnTo>
                      <a:pt x="30" y="0"/>
                    </a:lnTo>
                    <a:lnTo>
                      <a:pt x="32" y="3"/>
                    </a:lnTo>
                    <a:lnTo>
                      <a:pt x="29" y="6"/>
                    </a:lnTo>
                    <a:lnTo>
                      <a:pt x="11" y="9"/>
                    </a:lnTo>
                    <a:lnTo>
                      <a:pt x="1"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8" name="Freeform 5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4" y="2835"/>
                <a:ext cx="35" cy="9"/>
              </a:xfrm>
              <a:custGeom>
                <a:avLst/>
                <a:gdLst>
                  <a:gd fmla="*/ 0 w 23" name="T0"/>
                  <a:gd fmla="*/ 8 h 6" name="T1"/>
                  <a:gd fmla="*/ 21 w 23" name="T2"/>
                  <a:gd fmla="*/ 0 h 6" name="T3"/>
                  <a:gd fmla="*/ 50 w 23" name="T4"/>
                  <a:gd fmla="*/ 0 h 6" name="T5"/>
                  <a:gd fmla="*/ 53 w 23" name="T6"/>
                  <a:gd fmla="*/ 8 h 6" name="T7"/>
                  <a:gd fmla="*/ 49 w 23" name="T8"/>
                  <a:gd fmla="*/ 12 h 6" name="T9"/>
                  <a:gd fmla="*/ 5 w 23" name="T10"/>
                  <a:gd fmla="*/ 14 h 6" name="T11"/>
                  <a:gd fmla="*/ 0 w 23" name="T12"/>
                  <a:gd fmla="*/ 8 h 6" name="T13"/>
                  <a:gd fmla="*/ 0 60000 65536" name="T14"/>
                  <a:gd fmla="*/ 0 60000 65536" name="T15"/>
                  <a:gd fmla="*/ 0 60000 65536" name="T16"/>
                  <a:gd fmla="*/ 0 60000 65536" name="T17"/>
                  <a:gd fmla="*/ 0 60000 65536" name="T18"/>
                  <a:gd fmla="*/ 0 60000 65536" name="T19"/>
                  <a:gd fmla="*/ 0 60000 65536" name="T20"/>
                  <a:gd fmla="*/ 0 w 23" name="T21"/>
                  <a:gd fmla="*/ 0 h 6" name="T22"/>
                  <a:gd fmla="*/ 23 w 23"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23">
                    <a:moveTo>
                      <a:pt x="0" y="3"/>
                    </a:moveTo>
                    <a:lnTo>
                      <a:pt x="9" y="0"/>
                    </a:lnTo>
                    <a:lnTo>
                      <a:pt x="22" y="0"/>
                    </a:lnTo>
                    <a:lnTo>
                      <a:pt x="23" y="3"/>
                    </a:lnTo>
                    <a:lnTo>
                      <a:pt x="21" y="5"/>
                    </a:lnTo>
                    <a:lnTo>
                      <a:pt x="2"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79" name="Freeform 5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64" y="2849"/>
                <a:ext cx="27" cy="17"/>
              </a:xfrm>
              <a:custGeom>
                <a:avLst/>
                <a:gdLst>
                  <a:gd fmla="*/ 0 w 17" name="T0"/>
                  <a:gd fmla="*/ 5 h 11" name="T1"/>
                  <a:gd fmla="*/ 3 w 17" name="T2"/>
                  <a:gd fmla="*/ 0 h 11" name="T3"/>
                  <a:gd fmla="*/ 25 w 17" name="T4"/>
                  <a:gd fmla="*/ 5 h 11" name="T5"/>
                  <a:gd fmla="*/ 43 w 17" name="T6"/>
                  <a:gd fmla="*/ 22 h 11" name="T7"/>
                  <a:gd fmla="*/ 35 w 17" name="T8"/>
                  <a:gd fmla="*/ 26 h 11" name="T9"/>
                  <a:gd fmla="*/ 16 w 17" name="T10"/>
                  <a:gd fmla="*/ 19 h 11" name="T11"/>
                  <a:gd fmla="*/ 0 w 17" name="T12"/>
                  <a:gd fmla="*/ 5 h 11" name="T13"/>
                  <a:gd fmla="*/ 0 60000 65536" name="T14"/>
                  <a:gd fmla="*/ 0 60000 65536" name="T15"/>
                  <a:gd fmla="*/ 0 60000 65536" name="T16"/>
                  <a:gd fmla="*/ 0 60000 65536" name="T17"/>
                  <a:gd fmla="*/ 0 60000 65536" name="T18"/>
                  <a:gd fmla="*/ 0 60000 65536" name="T19"/>
                  <a:gd fmla="*/ 0 60000 65536" name="T20"/>
                  <a:gd fmla="*/ 0 w 17" name="T21"/>
                  <a:gd fmla="*/ 0 h 11" name="T22"/>
                  <a:gd fmla="*/ 17 w 17" name="T23"/>
                  <a:gd fmla="*/ 11 h 11"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1" w="17">
                    <a:moveTo>
                      <a:pt x="0" y="2"/>
                    </a:moveTo>
                    <a:lnTo>
                      <a:pt x="1" y="0"/>
                    </a:lnTo>
                    <a:lnTo>
                      <a:pt x="10" y="2"/>
                    </a:lnTo>
                    <a:lnTo>
                      <a:pt x="17" y="9"/>
                    </a:lnTo>
                    <a:lnTo>
                      <a:pt x="14" y="11"/>
                    </a:lnTo>
                    <a:lnTo>
                      <a:pt x="6" y="8"/>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0" name="Freeform 5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9" y="2835"/>
                <a:ext cx="52" cy="29"/>
              </a:xfrm>
              <a:custGeom>
                <a:avLst/>
                <a:gdLst>
                  <a:gd fmla="*/ 79 w 33" name="T0"/>
                  <a:gd fmla="*/ 0 h 19" name="T1"/>
                  <a:gd fmla="*/ 82 w 33" name="T2"/>
                  <a:gd fmla="*/ 8 h 19" name="T3"/>
                  <a:gd fmla="*/ 77 w 33" name="T4"/>
                  <a:gd fmla="*/ 14 h 19" name="T5"/>
                  <a:gd fmla="*/ 55 w 33" name="T6"/>
                  <a:gd fmla="*/ 21 h 19" name="T7"/>
                  <a:gd fmla="*/ 43 w 33" name="T8"/>
                  <a:gd fmla="*/ 23 h 19" name="T9"/>
                  <a:gd fmla="*/ 32 w 33" name="T10"/>
                  <a:gd fmla="*/ 35 h 19" name="T11"/>
                  <a:gd fmla="*/ 13 w 33" name="T12"/>
                  <a:gd fmla="*/ 44 h 19" name="T13"/>
                  <a:gd fmla="*/ 0 w 33" name="T14"/>
                  <a:gd fmla="*/ 44 h 19" name="T15"/>
                  <a:gd fmla="*/ 0 w 33" name="T16"/>
                  <a:gd fmla="*/ 35 h 19" name="T17"/>
                  <a:gd fmla="*/ 9 w 33" name="T18"/>
                  <a:gd fmla="*/ 23 h 19" name="T19"/>
                  <a:gd fmla="*/ 20 w 33" name="T20"/>
                  <a:gd fmla="*/ 21 h 19" name="T21"/>
                  <a:gd fmla="*/ 38 w 33" name="T22"/>
                  <a:gd fmla="*/ 8 h 19" name="T23"/>
                  <a:gd fmla="*/ 79 w 33" name="T24"/>
                  <a:gd fmla="*/ 0 h 19"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33" name="T39"/>
                  <a:gd fmla="*/ 0 h 19" name="T40"/>
                  <a:gd fmla="*/ 33 w 33" name="T41"/>
                  <a:gd fmla="*/ 19 h 19"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9" w="33">
                    <a:moveTo>
                      <a:pt x="32" y="0"/>
                    </a:moveTo>
                    <a:lnTo>
                      <a:pt x="33" y="3"/>
                    </a:lnTo>
                    <a:lnTo>
                      <a:pt x="31" y="6"/>
                    </a:lnTo>
                    <a:lnTo>
                      <a:pt x="22" y="9"/>
                    </a:lnTo>
                    <a:lnTo>
                      <a:pt x="17" y="10"/>
                    </a:lnTo>
                    <a:lnTo>
                      <a:pt x="13" y="15"/>
                    </a:lnTo>
                    <a:lnTo>
                      <a:pt x="5" y="19"/>
                    </a:lnTo>
                    <a:lnTo>
                      <a:pt x="0" y="19"/>
                    </a:lnTo>
                    <a:lnTo>
                      <a:pt x="0" y="15"/>
                    </a:lnTo>
                    <a:lnTo>
                      <a:pt x="4" y="10"/>
                    </a:lnTo>
                    <a:lnTo>
                      <a:pt x="8" y="9"/>
                    </a:lnTo>
                    <a:lnTo>
                      <a:pt x="15" y="3"/>
                    </a:lnTo>
                    <a:lnTo>
                      <a:pt x="3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1" name="Freeform 5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6" y="2832"/>
                <a:ext cx="15" cy="8"/>
              </a:xfrm>
              <a:custGeom>
                <a:avLst/>
                <a:gdLst>
                  <a:gd fmla="*/ 0 w 10" name="T0"/>
                  <a:gd fmla="*/ 13 h 5" name="T1"/>
                  <a:gd fmla="*/ 3 w 10" name="T2"/>
                  <a:gd fmla="*/ 5 h 5" name="T3"/>
                  <a:gd fmla="*/ 12 w 10" name="T4"/>
                  <a:gd fmla="*/ 3 h 5" name="T5"/>
                  <a:gd fmla="*/ 22 w 10" name="T6"/>
                  <a:gd fmla="*/ 0 h 5" name="T7"/>
                  <a:gd fmla="*/ 22 w 10" name="T8"/>
                  <a:gd fmla="*/ 5 h 5" name="T9"/>
                  <a:gd fmla="*/ 12 w 10" name="T10"/>
                  <a:gd fmla="*/ 10 h 5" name="T11"/>
                  <a:gd fmla="*/ 0 w 10" name="T12"/>
                  <a:gd fmla="*/ 13 h 5" name="T13"/>
                  <a:gd fmla="*/ 0 60000 65536" name="T14"/>
                  <a:gd fmla="*/ 0 60000 65536" name="T15"/>
                  <a:gd fmla="*/ 0 60000 65536" name="T16"/>
                  <a:gd fmla="*/ 0 60000 65536" name="T17"/>
                  <a:gd fmla="*/ 0 60000 65536" name="T18"/>
                  <a:gd fmla="*/ 0 60000 65536" name="T19"/>
                  <a:gd fmla="*/ 0 60000 65536" name="T20"/>
                  <a:gd fmla="*/ 0 w 10" name="T21"/>
                  <a:gd fmla="*/ 0 h 5" name="T22"/>
                  <a:gd fmla="*/ 10 w 10"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0">
                    <a:moveTo>
                      <a:pt x="0" y="5"/>
                    </a:moveTo>
                    <a:lnTo>
                      <a:pt x="1" y="2"/>
                    </a:lnTo>
                    <a:lnTo>
                      <a:pt x="5" y="1"/>
                    </a:lnTo>
                    <a:lnTo>
                      <a:pt x="10" y="0"/>
                    </a:lnTo>
                    <a:lnTo>
                      <a:pt x="10" y="2"/>
                    </a:lnTo>
                    <a:lnTo>
                      <a:pt x="5" y="4"/>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2" name="Freeform 5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3" y="2832"/>
                <a:ext cx="10" cy="8"/>
              </a:xfrm>
              <a:custGeom>
                <a:avLst/>
                <a:gdLst>
                  <a:gd fmla="*/ 0 w 6" name="T0"/>
                  <a:gd fmla="*/ 8 h 5" name="T1"/>
                  <a:gd fmla="*/ 5 w 6" name="T2"/>
                  <a:gd fmla="*/ 3 h 5" name="T3"/>
                  <a:gd fmla="*/ 17 w 6" name="T4"/>
                  <a:gd fmla="*/ 0 h 5" name="T5"/>
                  <a:gd fmla="*/ 17 w 6" name="T6"/>
                  <a:gd fmla="*/ 3 h 5" name="T7"/>
                  <a:gd fmla="*/ 3 w 6" name="T8"/>
                  <a:gd fmla="*/ 13 h 5" name="T9"/>
                  <a:gd fmla="*/ 0 w 6" name="T10"/>
                  <a:gd fmla="*/ 8 h 5" name="T11"/>
                  <a:gd fmla="*/ 0 60000 65536" name="T12"/>
                  <a:gd fmla="*/ 0 60000 65536" name="T13"/>
                  <a:gd fmla="*/ 0 60000 65536" name="T14"/>
                  <a:gd fmla="*/ 0 60000 65536" name="T15"/>
                  <a:gd fmla="*/ 0 60000 65536" name="T16"/>
                  <a:gd fmla="*/ 0 60000 65536" name="T17"/>
                  <a:gd fmla="*/ 0 w 6" name="T18"/>
                  <a:gd fmla="*/ 0 h 5" name="T19"/>
                  <a:gd fmla="*/ 6 w 6"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6">
                    <a:moveTo>
                      <a:pt x="0" y="3"/>
                    </a:moveTo>
                    <a:lnTo>
                      <a:pt x="2" y="1"/>
                    </a:lnTo>
                    <a:lnTo>
                      <a:pt x="6" y="0"/>
                    </a:lnTo>
                    <a:lnTo>
                      <a:pt x="6" y="1"/>
                    </a:lnTo>
                    <a:lnTo>
                      <a:pt x="1"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3" name="Freeform 5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12" y="2830"/>
                <a:ext cx="11" cy="10"/>
              </a:xfrm>
              <a:custGeom>
                <a:avLst/>
                <a:gdLst>
                  <a:gd fmla="*/ 0 w 7" name="T0"/>
                  <a:gd fmla="*/ 13 h 6" name="T1"/>
                  <a:gd fmla="*/ 9 w 7" name="T2"/>
                  <a:gd fmla="*/ 0 h 6" name="T3"/>
                  <a:gd fmla="*/ 17 w 7" name="T4"/>
                  <a:gd fmla="*/ 5 h 6" name="T5"/>
                  <a:gd fmla="*/ 5 w 7" name="T6"/>
                  <a:gd fmla="*/ 17 h 6" name="T7"/>
                  <a:gd fmla="*/ 0 w 7" name="T8"/>
                  <a:gd fmla="*/ 13 h 6" name="T9"/>
                  <a:gd fmla="*/ 0 60000 65536" name="T10"/>
                  <a:gd fmla="*/ 0 60000 65536" name="T11"/>
                  <a:gd fmla="*/ 0 60000 65536" name="T12"/>
                  <a:gd fmla="*/ 0 60000 65536" name="T13"/>
                  <a:gd fmla="*/ 0 60000 65536" name="T14"/>
                  <a:gd fmla="*/ 0 w 7" name="T15"/>
                  <a:gd fmla="*/ 0 h 6" name="T16"/>
                  <a:gd fmla="*/ 7 w 7" name="T17"/>
                  <a:gd fmla="*/ 6 h 6" name="T18"/>
                </a:gdLst>
                <a:ahLst/>
                <a:cxnLst>
                  <a:cxn ang="T10">
                    <a:pos x="T0" y="T1"/>
                  </a:cxn>
                  <a:cxn ang="T11">
                    <a:pos x="T2" y="T3"/>
                  </a:cxn>
                  <a:cxn ang="T12">
                    <a:pos x="T4" y="T5"/>
                  </a:cxn>
                  <a:cxn ang="T13">
                    <a:pos x="T6" y="T7"/>
                  </a:cxn>
                  <a:cxn ang="T14">
                    <a:pos x="T8" y="T9"/>
                  </a:cxn>
                </a:cxnLst>
                <a:rect b="T18" l="T15" r="T17" t="T16"/>
                <a:pathLst>
                  <a:path h="6" w="7">
                    <a:moveTo>
                      <a:pt x="0" y="5"/>
                    </a:moveTo>
                    <a:lnTo>
                      <a:pt x="4" y="0"/>
                    </a:lnTo>
                    <a:lnTo>
                      <a:pt x="7" y="2"/>
                    </a:lnTo>
                    <a:lnTo>
                      <a:pt x="2" y="6"/>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4" name="Freeform 5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2" y="2821"/>
                <a:ext cx="12" cy="9"/>
              </a:xfrm>
              <a:custGeom>
                <a:avLst/>
                <a:gdLst>
                  <a:gd fmla="*/ 0 w 8" name="T0"/>
                  <a:gd fmla="*/ 8 h 6" name="T1"/>
                  <a:gd fmla="*/ 15 w 8" name="T2"/>
                  <a:gd fmla="*/ 0 h 6" name="T3"/>
                  <a:gd fmla="*/ 18 w 8" name="T4"/>
                  <a:gd fmla="*/ 5 h 6" name="T5"/>
                  <a:gd fmla="*/ 15 w 8" name="T6"/>
                  <a:gd fmla="*/ 9 h 6" name="T7"/>
                  <a:gd fmla="*/ 3 w 8" name="T8"/>
                  <a:gd fmla="*/ 14 h 6" name="T9"/>
                  <a:gd fmla="*/ 0 w 8" name="T10"/>
                  <a:gd fmla="*/ 8 h 6" name="T11"/>
                  <a:gd fmla="*/ 0 60000 65536" name="T12"/>
                  <a:gd fmla="*/ 0 60000 65536" name="T13"/>
                  <a:gd fmla="*/ 0 60000 65536" name="T14"/>
                  <a:gd fmla="*/ 0 60000 65536" name="T15"/>
                  <a:gd fmla="*/ 0 60000 65536" name="T16"/>
                  <a:gd fmla="*/ 0 60000 65536" name="T17"/>
                  <a:gd fmla="*/ 0 w 8" name="T18"/>
                  <a:gd fmla="*/ 0 h 6" name="T19"/>
                  <a:gd fmla="*/ 8 w 8"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8">
                    <a:moveTo>
                      <a:pt x="0" y="3"/>
                    </a:moveTo>
                    <a:lnTo>
                      <a:pt x="7" y="0"/>
                    </a:lnTo>
                    <a:lnTo>
                      <a:pt x="8" y="2"/>
                    </a:lnTo>
                    <a:lnTo>
                      <a:pt x="7" y="4"/>
                    </a:lnTo>
                    <a:lnTo>
                      <a:pt x="1"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5" name="Freeform 5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63" y="2678"/>
                <a:ext cx="88" cy="115"/>
              </a:xfrm>
              <a:custGeom>
                <a:avLst/>
                <a:gdLst>
                  <a:gd fmla="*/ 124 w 57" name="T0"/>
                  <a:gd fmla="*/ 0 h 74" name="T1"/>
                  <a:gd fmla="*/ 119 w 57" name="T2"/>
                  <a:gd fmla="*/ 12 h 74" name="T3"/>
                  <a:gd fmla="*/ 102 w 57" name="T4"/>
                  <a:gd fmla="*/ 17 h 74" name="T5"/>
                  <a:gd fmla="*/ 76 w 57" name="T6"/>
                  <a:gd fmla="*/ 19 h 74" name="T7"/>
                  <a:gd fmla="*/ 52 w 57" name="T8"/>
                  <a:gd fmla="*/ 8 h 74" name="T9"/>
                  <a:gd fmla="*/ 45 w 57" name="T10"/>
                  <a:gd fmla="*/ 8 h 74" name="T11"/>
                  <a:gd fmla="*/ 39 w 57" name="T12"/>
                  <a:gd fmla="*/ 19 h 74" name="T13"/>
                  <a:gd fmla="*/ 31 w 57" name="T14"/>
                  <a:gd fmla="*/ 19 h 74" name="T15"/>
                  <a:gd fmla="*/ 23 w 57" name="T16"/>
                  <a:gd fmla="*/ 22 h 74" name="T17"/>
                  <a:gd fmla="*/ 19 w 57" name="T18"/>
                  <a:gd fmla="*/ 44 h 74" name="T19"/>
                  <a:gd fmla="*/ 12 w 57" name="T20"/>
                  <a:gd fmla="*/ 56 h 74" name="T21"/>
                  <a:gd fmla="*/ 9 w 57" name="T22"/>
                  <a:gd fmla="*/ 68 h 74" name="T23"/>
                  <a:gd fmla="*/ 12 w 57" name="T24"/>
                  <a:gd fmla="*/ 87 h 74" name="T25"/>
                  <a:gd fmla="*/ 8 w 57" name="T26"/>
                  <a:gd fmla="*/ 101 h 74" name="T27"/>
                  <a:gd fmla="*/ 3 w 57" name="T28"/>
                  <a:gd fmla="*/ 101 h 74" name="T29"/>
                  <a:gd fmla="*/ 0 w 57" name="T30"/>
                  <a:gd fmla="*/ 126 h 74" name="T31"/>
                  <a:gd fmla="*/ 12 w 57" name="T32"/>
                  <a:gd fmla="*/ 126 h 74" name="T33"/>
                  <a:gd fmla="*/ 17 w 57" name="T34"/>
                  <a:gd fmla="*/ 135 h 74" name="T35"/>
                  <a:gd fmla="*/ 19 w 57" name="T36"/>
                  <a:gd fmla="*/ 157 h 74" name="T37"/>
                  <a:gd fmla="*/ 12 w 57" name="T38"/>
                  <a:gd fmla="*/ 171 h 74" name="T39"/>
                  <a:gd fmla="*/ 12 w 57" name="T40"/>
                  <a:gd fmla="*/ 179 h 74" name="T41"/>
                  <a:gd fmla="*/ 22 w 57" name="T42"/>
                  <a:gd fmla="*/ 179 h 74" name="T43"/>
                  <a:gd fmla="*/ 29 w 57" name="T44"/>
                  <a:gd fmla="*/ 160 h 74" name="T45"/>
                  <a:gd fmla="*/ 31 w 57" name="T46"/>
                  <a:gd fmla="*/ 118 h 74" name="T47"/>
                  <a:gd fmla="*/ 26 w 57" name="T48"/>
                  <a:gd fmla="*/ 110 h 74" name="T49"/>
                  <a:gd fmla="*/ 29 w 57" name="T50"/>
                  <a:gd fmla="*/ 106 h 74" name="T51"/>
                  <a:gd fmla="*/ 36 w 57" name="T52"/>
                  <a:gd fmla="*/ 109 h 74" name="T53"/>
                  <a:gd fmla="*/ 39 w 57" name="T54"/>
                  <a:gd fmla="*/ 99 h 74" name="T55"/>
                  <a:gd fmla="*/ 48 w 57" name="T56"/>
                  <a:gd fmla="*/ 106 h 74" name="T57"/>
                  <a:gd fmla="*/ 48 w 57" name="T58"/>
                  <a:gd fmla="*/ 131 h 74" name="T59"/>
                  <a:gd fmla="*/ 60 w 57" name="T60"/>
                  <a:gd fmla="*/ 145 h 74" name="T61"/>
                  <a:gd fmla="*/ 57 w 57" name="T62"/>
                  <a:gd fmla="*/ 162 h 74" name="T63"/>
                  <a:gd fmla="*/ 66 w 57" name="T64"/>
                  <a:gd fmla="*/ 165 h 74" name="T65"/>
                  <a:gd fmla="*/ 71 w 57" name="T66"/>
                  <a:gd fmla="*/ 145 h 74" name="T67"/>
                  <a:gd fmla="*/ 79 w 57" name="T68"/>
                  <a:gd fmla="*/ 145 h 74" name="T69"/>
                  <a:gd fmla="*/ 79 w 57" name="T70"/>
                  <a:gd fmla="*/ 138 h 74" name="T71"/>
                  <a:gd fmla="*/ 71 w 57" name="T72"/>
                  <a:gd fmla="*/ 123 h 74" name="T73"/>
                  <a:gd fmla="*/ 71 w 57" name="T74"/>
                  <a:gd fmla="*/ 99 h 74" name="T75"/>
                  <a:gd fmla="*/ 56 w 57" name="T76"/>
                  <a:gd fmla="*/ 92 h 74" name="T77"/>
                  <a:gd fmla="*/ 52 w 57" name="T78"/>
                  <a:gd fmla="*/ 84 h 74" name="T79"/>
                  <a:gd fmla="*/ 56 w 57" name="T80"/>
                  <a:gd fmla="*/ 82 h 74" name="T81"/>
                  <a:gd fmla="*/ 69 w 57" name="T82"/>
                  <a:gd fmla="*/ 84 h 74" name="T83"/>
                  <a:gd fmla="*/ 83 w 57" name="T84"/>
                  <a:gd fmla="*/ 65 h 74" name="T85"/>
                  <a:gd fmla="*/ 97 w 57" name="T86"/>
                  <a:gd fmla="*/ 65 h 74" name="T87"/>
                  <a:gd fmla="*/ 102 w 57" name="T88"/>
                  <a:gd fmla="*/ 61 h 74" name="T89"/>
                  <a:gd fmla="*/ 93 w 57" name="T90"/>
                  <a:gd fmla="*/ 53 h 74" name="T91"/>
                  <a:gd fmla="*/ 71 w 57" name="T92"/>
                  <a:gd fmla="*/ 56 h 74" name="T93"/>
                  <a:gd fmla="*/ 52 w 57" name="T94"/>
                  <a:gd fmla="*/ 62 h 74" name="T95"/>
                  <a:gd fmla="*/ 45 w 57" name="T96"/>
                  <a:gd fmla="*/ 75 h 74" name="T97"/>
                  <a:gd fmla="*/ 23 w 57" name="T98"/>
                  <a:gd fmla="*/ 56 h 74" name="T99"/>
                  <a:gd fmla="*/ 26 w 57" name="T100"/>
                  <a:gd fmla="*/ 40 h 74" name="T101"/>
                  <a:gd fmla="*/ 36 w 57" name="T102"/>
                  <a:gd fmla="*/ 31 h 74" name="T103"/>
                  <a:gd fmla="*/ 93 w 57" name="T104"/>
                  <a:gd fmla="*/ 31 h 74" name="T105"/>
                  <a:gd fmla="*/ 105 w 57" name="T106"/>
                  <a:gd fmla="*/ 36 h 74" name="T107"/>
                  <a:gd fmla="*/ 127 w 57" name="T108"/>
                  <a:gd fmla="*/ 26 h 74" name="T109"/>
                  <a:gd fmla="*/ 136 w 57" name="T110"/>
                  <a:gd fmla="*/ 0 h 74" name="T111"/>
                  <a:gd fmla="*/ 124 w 57" name="T112"/>
                  <a:gd fmla="*/ 0 h 74"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57" name="T171"/>
                  <a:gd fmla="*/ 0 h 74" name="T172"/>
                  <a:gd fmla="*/ 57 w 57" name="T173"/>
                  <a:gd fmla="*/ 74 h 74"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74" w="57">
                    <a:moveTo>
                      <a:pt x="52" y="0"/>
                    </a:moveTo>
                    <a:lnTo>
                      <a:pt x="50" y="5"/>
                    </a:lnTo>
                    <a:lnTo>
                      <a:pt x="43" y="7"/>
                    </a:lnTo>
                    <a:lnTo>
                      <a:pt x="32" y="8"/>
                    </a:lnTo>
                    <a:lnTo>
                      <a:pt x="22" y="3"/>
                    </a:lnTo>
                    <a:lnTo>
                      <a:pt x="19" y="3"/>
                    </a:lnTo>
                    <a:lnTo>
                      <a:pt x="16" y="8"/>
                    </a:lnTo>
                    <a:lnTo>
                      <a:pt x="13" y="8"/>
                    </a:lnTo>
                    <a:lnTo>
                      <a:pt x="10" y="9"/>
                    </a:lnTo>
                    <a:lnTo>
                      <a:pt x="8" y="18"/>
                    </a:lnTo>
                    <a:lnTo>
                      <a:pt x="5" y="23"/>
                    </a:lnTo>
                    <a:lnTo>
                      <a:pt x="4" y="28"/>
                    </a:lnTo>
                    <a:lnTo>
                      <a:pt x="5" y="36"/>
                    </a:lnTo>
                    <a:lnTo>
                      <a:pt x="3" y="42"/>
                    </a:lnTo>
                    <a:lnTo>
                      <a:pt x="1" y="42"/>
                    </a:lnTo>
                    <a:lnTo>
                      <a:pt x="0" y="52"/>
                    </a:lnTo>
                    <a:lnTo>
                      <a:pt x="5" y="52"/>
                    </a:lnTo>
                    <a:lnTo>
                      <a:pt x="7" y="56"/>
                    </a:lnTo>
                    <a:lnTo>
                      <a:pt x="8" y="65"/>
                    </a:lnTo>
                    <a:lnTo>
                      <a:pt x="5" y="71"/>
                    </a:lnTo>
                    <a:lnTo>
                      <a:pt x="5" y="74"/>
                    </a:lnTo>
                    <a:lnTo>
                      <a:pt x="9" y="74"/>
                    </a:lnTo>
                    <a:lnTo>
                      <a:pt x="12" y="66"/>
                    </a:lnTo>
                    <a:lnTo>
                      <a:pt x="13" y="49"/>
                    </a:lnTo>
                    <a:lnTo>
                      <a:pt x="11" y="46"/>
                    </a:lnTo>
                    <a:lnTo>
                      <a:pt x="12" y="44"/>
                    </a:lnTo>
                    <a:lnTo>
                      <a:pt x="15" y="45"/>
                    </a:lnTo>
                    <a:lnTo>
                      <a:pt x="16" y="41"/>
                    </a:lnTo>
                    <a:lnTo>
                      <a:pt x="20" y="44"/>
                    </a:lnTo>
                    <a:lnTo>
                      <a:pt x="20" y="54"/>
                    </a:lnTo>
                    <a:lnTo>
                      <a:pt x="25" y="60"/>
                    </a:lnTo>
                    <a:lnTo>
                      <a:pt x="24" y="67"/>
                    </a:lnTo>
                    <a:lnTo>
                      <a:pt x="28" y="68"/>
                    </a:lnTo>
                    <a:lnTo>
                      <a:pt x="30" y="60"/>
                    </a:lnTo>
                    <a:lnTo>
                      <a:pt x="33" y="60"/>
                    </a:lnTo>
                    <a:lnTo>
                      <a:pt x="33" y="57"/>
                    </a:lnTo>
                    <a:lnTo>
                      <a:pt x="30" y="51"/>
                    </a:lnTo>
                    <a:lnTo>
                      <a:pt x="30" y="41"/>
                    </a:lnTo>
                    <a:lnTo>
                      <a:pt x="23" y="38"/>
                    </a:lnTo>
                    <a:lnTo>
                      <a:pt x="22" y="35"/>
                    </a:lnTo>
                    <a:lnTo>
                      <a:pt x="23" y="34"/>
                    </a:lnTo>
                    <a:lnTo>
                      <a:pt x="29" y="35"/>
                    </a:lnTo>
                    <a:lnTo>
                      <a:pt x="35" y="27"/>
                    </a:lnTo>
                    <a:lnTo>
                      <a:pt x="41" y="27"/>
                    </a:lnTo>
                    <a:lnTo>
                      <a:pt x="43" y="25"/>
                    </a:lnTo>
                    <a:lnTo>
                      <a:pt x="39" y="22"/>
                    </a:lnTo>
                    <a:lnTo>
                      <a:pt x="30" y="23"/>
                    </a:lnTo>
                    <a:lnTo>
                      <a:pt x="22" y="26"/>
                    </a:lnTo>
                    <a:lnTo>
                      <a:pt x="19" y="31"/>
                    </a:lnTo>
                    <a:lnTo>
                      <a:pt x="10" y="23"/>
                    </a:lnTo>
                    <a:lnTo>
                      <a:pt x="11" y="17"/>
                    </a:lnTo>
                    <a:lnTo>
                      <a:pt x="15" y="13"/>
                    </a:lnTo>
                    <a:lnTo>
                      <a:pt x="39" y="13"/>
                    </a:lnTo>
                    <a:lnTo>
                      <a:pt x="44" y="15"/>
                    </a:lnTo>
                    <a:lnTo>
                      <a:pt x="53" y="11"/>
                    </a:lnTo>
                    <a:lnTo>
                      <a:pt x="57" y="0"/>
                    </a:lnTo>
                    <a:lnTo>
                      <a:pt x="5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6" name="Freeform 5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75" y="2410"/>
                <a:ext cx="41" cy="81"/>
              </a:xfrm>
              <a:custGeom>
                <a:avLst/>
                <a:gdLst>
                  <a:gd fmla="*/ 30 w 26" name="T0"/>
                  <a:gd fmla="*/ 3 h 52" name="T1"/>
                  <a:gd fmla="*/ 39 w 26" name="T2"/>
                  <a:gd fmla="*/ 8 h 52" name="T3"/>
                  <a:gd fmla="*/ 52 w 26" name="T4"/>
                  <a:gd fmla="*/ 0 h 52" name="T5"/>
                  <a:gd fmla="*/ 60 w 26" name="T6"/>
                  <a:gd fmla="*/ 3 h 52" name="T7"/>
                  <a:gd fmla="*/ 57 w 26" name="T8"/>
                  <a:gd fmla="*/ 26 h 52" name="T9"/>
                  <a:gd fmla="*/ 65 w 26" name="T10"/>
                  <a:gd fmla="*/ 36 h 52" name="T11"/>
                  <a:gd fmla="*/ 62 w 26" name="T12"/>
                  <a:gd fmla="*/ 51 h 52" name="T13"/>
                  <a:gd fmla="*/ 43 w 26" name="T14"/>
                  <a:gd fmla="*/ 70 h 52" name="T15"/>
                  <a:gd fmla="*/ 38 w 26" name="T16"/>
                  <a:gd fmla="*/ 79 h 52" name="T17"/>
                  <a:gd fmla="*/ 44 w 26" name="T18"/>
                  <a:gd fmla="*/ 101 h 52" name="T19"/>
                  <a:gd fmla="*/ 47 w 26" name="T20"/>
                  <a:gd fmla="*/ 109 h 52" name="T21"/>
                  <a:gd fmla="*/ 44 w 26" name="T22"/>
                  <a:gd fmla="*/ 122 h 52" name="T23"/>
                  <a:gd fmla="*/ 39 w 26" name="T24"/>
                  <a:gd fmla="*/ 126 h 52" name="T25"/>
                  <a:gd fmla="*/ 25 w 26" name="T26"/>
                  <a:gd fmla="*/ 117 h 52" name="T27"/>
                  <a:gd fmla="*/ 25 w 26" name="T28"/>
                  <a:gd fmla="*/ 97 h 52" name="T29"/>
                  <a:gd fmla="*/ 9 w 26" name="T30"/>
                  <a:gd fmla="*/ 90 h 52" name="T31"/>
                  <a:gd fmla="*/ 0 w 26" name="T32"/>
                  <a:gd fmla="*/ 65 h 52" name="T33"/>
                  <a:gd fmla="*/ 3 w 26" name="T34"/>
                  <a:gd fmla="*/ 56 h 52" name="T35"/>
                  <a:gd fmla="*/ 9 w 26" name="T36"/>
                  <a:gd fmla="*/ 56 h 52" name="T37"/>
                  <a:gd fmla="*/ 17 w 26" name="T38"/>
                  <a:gd fmla="*/ 19 h 52" name="T39"/>
                  <a:gd fmla="*/ 22 w 26" name="T40"/>
                  <a:gd fmla="*/ 12 h 52" name="T41"/>
                  <a:gd fmla="*/ 22 w 26" name="T42"/>
                  <a:gd fmla="*/ 3 h 52" name="T43"/>
                  <a:gd fmla="*/ 30 w 26" name="T44"/>
                  <a:gd fmla="*/ 3 h 52"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w 26" name="T69"/>
                  <a:gd fmla="*/ 0 h 52" name="T70"/>
                  <a:gd fmla="*/ 26 w 26" name="T71"/>
                  <a:gd fmla="*/ 52 h 52" name="T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b="T72" l="T69" r="T71" t="T70"/>
                <a:pathLst>
                  <a:path h="52" w="26">
                    <a:moveTo>
                      <a:pt x="12" y="1"/>
                    </a:moveTo>
                    <a:lnTo>
                      <a:pt x="16" y="3"/>
                    </a:lnTo>
                    <a:lnTo>
                      <a:pt x="21" y="0"/>
                    </a:lnTo>
                    <a:lnTo>
                      <a:pt x="24" y="1"/>
                    </a:lnTo>
                    <a:lnTo>
                      <a:pt x="23" y="11"/>
                    </a:lnTo>
                    <a:lnTo>
                      <a:pt x="26" y="15"/>
                    </a:lnTo>
                    <a:lnTo>
                      <a:pt x="25" y="21"/>
                    </a:lnTo>
                    <a:lnTo>
                      <a:pt x="17" y="29"/>
                    </a:lnTo>
                    <a:lnTo>
                      <a:pt x="15" y="33"/>
                    </a:lnTo>
                    <a:lnTo>
                      <a:pt x="18" y="42"/>
                    </a:lnTo>
                    <a:lnTo>
                      <a:pt x="19" y="45"/>
                    </a:lnTo>
                    <a:lnTo>
                      <a:pt x="18" y="50"/>
                    </a:lnTo>
                    <a:lnTo>
                      <a:pt x="16" y="52"/>
                    </a:lnTo>
                    <a:lnTo>
                      <a:pt x="10" y="48"/>
                    </a:lnTo>
                    <a:lnTo>
                      <a:pt x="10" y="40"/>
                    </a:lnTo>
                    <a:lnTo>
                      <a:pt x="4" y="37"/>
                    </a:lnTo>
                    <a:lnTo>
                      <a:pt x="0" y="27"/>
                    </a:lnTo>
                    <a:lnTo>
                      <a:pt x="1" y="23"/>
                    </a:lnTo>
                    <a:lnTo>
                      <a:pt x="4" y="23"/>
                    </a:lnTo>
                    <a:lnTo>
                      <a:pt x="7" y="8"/>
                    </a:lnTo>
                    <a:lnTo>
                      <a:pt x="9" y="5"/>
                    </a:lnTo>
                    <a:lnTo>
                      <a:pt x="9" y="1"/>
                    </a:lnTo>
                    <a:lnTo>
                      <a:pt x="1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7" name="Freeform 5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83" y="2491"/>
                <a:ext cx="17" cy="18"/>
              </a:xfrm>
              <a:custGeom>
                <a:avLst/>
                <a:gdLst>
                  <a:gd fmla="*/ 14 w 11" name="T0"/>
                  <a:gd fmla="*/ 0 h 12" name="T1"/>
                  <a:gd fmla="*/ 23 w 11" name="T2"/>
                  <a:gd fmla="*/ 9 h 12" name="T3"/>
                  <a:gd fmla="*/ 26 w 11" name="T4"/>
                  <a:gd fmla="*/ 22 h 12" name="T5"/>
                  <a:gd fmla="*/ 22 w 11" name="T6"/>
                  <a:gd fmla="*/ 27 h 12" name="T7"/>
                  <a:gd fmla="*/ 14 w 11" name="T8"/>
                  <a:gd fmla="*/ 26 h 12" name="T9"/>
                  <a:gd fmla="*/ 9 w 11" name="T10"/>
                  <a:gd fmla="*/ 12 h 12" name="T11"/>
                  <a:gd fmla="*/ 0 w 11" name="T12"/>
                  <a:gd fmla="*/ 3 h 12" name="T13"/>
                  <a:gd fmla="*/ 3 w 11" name="T14"/>
                  <a:gd fmla="*/ 0 h 12" name="T15"/>
                  <a:gd fmla="*/ 14 w 11" name="T16"/>
                  <a:gd fmla="*/ 0 h 1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1" name="T27"/>
                  <a:gd fmla="*/ 0 h 12" name="T28"/>
                  <a:gd fmla="*/ 11 w 11" name="T29"/>
                  <a:gd fmla="*/ 12 h 12"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2" w="11">
                    <a:moveTo>
                      <a:pt x="6" y="0"/>
                    </a:moveTo>
                    <a:lnTo>
                      <a:pt x="10" y="4"/>
                    </a:lnTo>
                    <a:lnTo>
                      <a:pt x="11" y="10"/>
                    </a:lnTo>
                    <a:lnTo>
                      <a:pt x="9" y="12"/>
                    </a:lnTo>
                    <a:lnTo>
                      <a:pt x="6" y="11"/>
                    </a:lnTo>
                    <a:lnTo>
                      <a:pt x="4" y="5"/>
                    </a:lnTo>
                    <a:lnTo>
                      <a:pt x="0" y="1"/>
                    </a:lnTo>
                    <a:lnTo>
                      <a:pt x="1" y="0"/>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8" name="Freeform 5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6" y="2480"/>
                <a:ext cx="33" cy="25"/>
              </a:xfrm>
              <a:custGeom>
                <a:avLst/>
                <a:gdLst>
                  <a:gd fmla="*/ 0 w 21" name="T0"/>
                  <a:gd fmla="*/ 8 h 16" name="T1"/>
                  <a:gd fmla="*/ 9 w 21" name="T2"/>
                  <a:gd fmla="*/ 0 h 16" name="T3"/>
                  <a:gd fmla="*/ 17 w 21" name="T4"/>
                  <a:gd fmla="*/ 0 h 16" name="T5"/>
                  <a:gd fmla="*/ 25 w 21" name="T6"/>
                  <a:gd fmla="*/ 9 h 16" name="T7"/>
                  <a:gd fmla="*/ 35 w 21" name="T8"/>
                  <a:gd fmla="*/ 3 h 16" name="T9"/>
                  <a:gd fmla="*/ 42 w 21" name="T10"/>
                  <a:gd fmla="*/ 14 h 16" name="T11"/>
                  <a:gd fmla="*/ 44 w 21" name="T12"/>
                  <a:gd fmla="*/ 30 h 16" name="T13"/>
                  <a:gd fmla="*/ 52 w 21" name="T14"/>
                  <a:gd fmla="*/ 31 h 16" name="T15"/>
                  <a:gd fmla="*/ 49 w 21" name="T16"/>
                  <a:gd fmla="*/ 39 h 16" name="T17"/>
                  <a:gd fmla="*/ 30 w 21" name="T18"/>
                  <a:gd fmla="*/ 27 h 16" name="T19"/>
                  <a:gd fmla="*/ 17 w 21" name="T20"/>
                  <a:gd fmla="*/ 17 h 16" name="T21"/>
                  <a:gd fmla="*/ 13 w 21" name="T22"/>
                  <a:gd fmla="*/ 22 h 16" name="T23"/>
                  <a:gd fmla="*/ 0 w 21" name="T24"/>
                  <a:gd fmla="*/ 8 h 1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1" name="T39"/>
                  <a:gd fmla="*/ 0 h 16" name="T40"/>
                  <a:gd fmla="*/ 21 w 21" name="T41"/>
                  <a:gd fmla="*/ 16 h 16"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6" w="21">
                    <a:moveTo>
                      <a:pt x="0" y="3"/>
                    </a:moveTo>
                    <a:lnTo>
                      <a:pt x="4" y="0"/>
                    </a:lnTo>
                    <a:lnTo>
                      <a:pt x="7" y="0"/>
                    </a:lnTo>
                    <a:lnTo>
                      <a:pt x="10" y="4"/>
                    </a:lnTo>
                    <a:lnTo>
                      <a:pt x="14" y="1"/>
                    </a:lnTo>
                    <a:lnTo>
                      <a:pt x="17" y="6"/>
                    </a:lnTo>
                    <a:lnTo>
                      <a:pt x="18" y="12"/>
                    </a:lnTo>
                    <a:lnTo>
                      <a:pt x="21" y="13"/>
                    </a:lnTo>
                    <a:lnTo>
                      <a:pt x="20" y="16"/>
                    </a:lnTo>
                    <a:lnTo>
                      <a:pt x="12" y="11"/>
                    </a:lnTo>
                    <a:lnTo>
                      <a:pt x="7" y="7"/>
                    </a:lnTo>
                    <a:lnTo>
                      <a:pt x="5" y="9"/>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89" name="Freeform 5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42" y="2508"/>
                <a:ext cx="15" cy="20"/>
              </a:xfrm>
              <a:custGeom>
                <a:avLst/>
                <a:gdLst>
                  <a:gd fmla="*/ 0 w 10" name="T0"/>
                  <a:gd fmla="*/ 3 h 13" name="T1"/>
                  <a:gd fmla="*/ 6 w 10" name="T2"/>
                  <a:gd fmla="*/ 0 h 13" name="T3"/>
                  <a:gd fmla="*/ 18 w 10" name="T4"/>
                  <a:gd fmla="*/ 3 h 13" name="T5"/>
                  <a:gd fmla="*/ 22 w 10" name="T6"/>
                  <a:gd fmla="*/ 14 h 13" name="T7"/>
                  <a:gd fmla="*/ 22 w 10" name="T8"/>
                  <a:gd fmla="*/ 31 h 13" name="T9"/>
                  <a:gd fmla="*/ 14 w 10" name="T10"/>
                  <a:gd fmla="*/ 26 h 13" name="T11"/>
                  <a:gd fmla="*/ 9 w 10" name="T12"/>
                  <a:gd fmla="*/ 14 h 13" name="T13"/>
                  <a:gd fmla="*/ 0 w 10" name="T14"/>
                  <a:gd fmla="*/ 8 h 13" name="T15"/>
                  <a:gd fmla="*/ 0 w 10" name="T16"/>
                  <a:gd fmla="*/ 3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0" name="T27"/>
                  <a:gd fmla="*/ 0 h 13" name="T28"/>
                  <a:gd fmla="*/ 10 w 10"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10">
                    <a:moveTo>
                      <a:pt x="0" y="1"/>
                    </a:moveTo>
                    <a:lnTo>
                      <a:pt x="3" y="0"/>
                    </a:lnTo>
                    <a:lnTo>
                      <a:pt x="8" y="1"/>
                    </a:lnTo>
                    <a:lnTo>
                      <a:pt x="10" y="6"/>
                    </a:lnTo>
                    <a:lnTo>
                      <a:pt x="10" y="13"/>
                    </a:lnTo>
                    <a:lnTo>
                      <a:pt x="6" y="11"/>
                    </a:lnTo>
                    <a:lnTo>
                      <a:pt x="4" y="6"/>
                    </a:lnTo>
                    <a:lnTo>
                      <a:pt x="0"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0" name="Freeform 5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6" y="2481"/>
                <a:ext cx="6" cy="8"/>
              </a:xfrm>
              <a:custGeom>
                <a:avLst/>
                <a:gdLst>
                  <a:gd fmla="*/ 3 w 4" name="T0"/>
                  <a:gd fmla="*/ 13 h 5" name="T1"/>
                  <a:gd fmla="*/ 0 w 4" name="T2"/>
                  <a:gd fmla="*/ 8 h 5" name="T3"/>
                  <a:gd fmla="*/ 3 w 4" name="T4"/>
                  <a:gd fmla="*/ 0 h 5" name="T5"/>
                  <a:gd fmla="*/ 9 w 4" name="T6"/>
                  <a:gd fmla="*/ 3 h 5" name="T7"/>
                  <a:gd fmla="*/ 9 w 4" name="T8"/>
                  <a:gd fmla="*/ 10 h 5" name="T9"/>
                  <a:gd fmla="*/ 3 w 4" name="T10"/>
                  <a:gd fmla="*/ 13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1" y="5"/>
                    </a:moveTo>
                    <a:lnTo>
                      <a:pt x="0" y="3"/>
                    </a:lnTo>
                    <a:lnTo>
                      <a:pt x="1" y="0"/>
                    </a:lnTo>
                    <a:lnTo>
                      <a:pt x="4" y="1"/>
                    </a:lnTo>
                    <a:lnTo>
                      <a:pt x="4" y="4"/>
                    </a:lnTo>
                    <a:lnTo>
                      <a:pt x="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1" name="Freeform 5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5" y="2509"/>
                <a:ext cx="9" cy="8"/>
              </a:xfrm>
              <a:custGeom>
                <a:avLst/>
                <a:gdLst>
                  <a:gd fmla="*/ 0 w 6" name="T0"/>
                  <a:gd fmla="*/ 13 h 5" name="T1"/>
                  <a:gd fmla="*/ 0 w 6" name="T2"/>
                  <a:gd fmla="*/ 0 h 5" name="T3"/>
                  <a:gd fmla="*/ 8 w 6" name="T4"/>
                  <a:gd fmla="*/ 0 h 5" name="T5"/>
                  <a:gd fmla="*/ 14 w 6" name="T6"/>
                  <a:gd fmla="*/ 8 h 5" name="T7"/>
                  <a:gd fmla="*/ 14 w 6" name="T8"/>
                  <a:gd fmla="*/ 13 h 5" name="T9"/>
                  <a:gd fmla="*/ 5 w 6" name="T10"/>
                  <a:gd fmla="*/ 8 h 5" name="T11"/>
                  <a:gd fmla="*/ 0 w 6" name="T12"/>
                  <a:gd fmla="*/ 13 h 5" name="T13"/>
                  <a:gd fmla="*/ 0 60000 65536" name="T14"/>
                  <a:gd fmla="*/ 0 60000 65536" name="T15"/>
                  <a:gd fmla="*/ 0 60000 65536" name="T16"/>
                  <a:gd fmla="*/ 0 60000 65536" name="T17"/>
                  <a:gd fmla="*/ 0 60000 65536" name="T18"/>
                  <a:gd fmla="*/ 0 60000 65536" name="T19"/>
                  <a:gd fmla="*/ 0 60000 65536" name="T20"/>
                  <a:gd fmla="*/ 0 w 6" name="T21"/>
                  <a:gd fmla="*/ 0 h 5" name="T22"/>
                  <a:gd fmla="*/ 6 w 6"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6">
                    <a:moveTo>
                      <a:pt x="0" y="5"/>
                    </a:moveTo>
                    <a:lnTo>
                      <a:pt x="0" y="0"/>
                    </a:lnTo>
                    <a:lnTo>
                      <a:pt x="3" y="0"/>
                    </a:lnTo>
                    <a:lnTo>
                      <a:pt x="6" y="3"/>
                    </a:lnTo>
                    <a:lnTo>
                      <a:pt x="6" y="5"/>
                    </a:lnTo>
                    <a:lnTo>
                      <a:pt x="2" y="3"/>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2" name="Freeform 5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9" y="2523"/>
                <a:ext cx="13" cy="17"/>
              </a:xfrm>
              <a:custGeom>
                <a:avLst/>
                <a:gdLst>
                  <a:gd fmla="*/ 3 w 8" name="T0"/>
                  <a:gd fmla="*/ 0 h 11" name="T1"/>
                  <a:gd fmla="*/ 0 w 8" name="T2"/>
                  <a:gd fmla="*/ 26 h 11" name="T3"/>
                  <a:gd fmla="*/ 16 w 8" name="T4"/>
                  <a:gd fmla="*/ 14 h 11" name="T5"/>
                  <a:gd fmla="*/ 21 w 8" name="T6"/>
                  <a:gd fmla="*/ 3 h 11" name="T7"/>
                  <a:gd fmla="*/ 13 w 8" name="T8"/>
                  <a:gd fmla="*/ 0 h 11" name="T9"/>
                  <a:gd fmla="*/ 3 w 8" name="T10"/>
                  <a:gd fmla="*/ 0 h 11" name="T11"/>
                  <a:gd fmla="*/ 0 60000 65536" name="T12"/>
                  <a:gd fmla="*/ 0 60000 65536" name="T13"/>
                  <a:gd fmla="*/ 0 60000 65536" name="T14"/>
                  <a:gd fmla="*/ 0 60000 65536" name="T15"/>
                  <a:gd fmla="*/ 0 60000 65536" name="T16"/>
                  <a:gd fmla="*/ 0 60000 65536" name="T17"/>
                  <a:gd fmla="*/ 0 w 8" name="T18"/>
                  <a:gd fmla="*/ 0 h 11" name="T19"/>
                  <a:gd fmla="*/ 8 w 8" name="T20"/>
                  <a:gd fmla="*/ 11 h 11" name="T21"/>
                </a:gdLst>
                <a:ahLst/>
                <a:cxnLst>
                  <a:cxn ang="T12">
                    <a:pos x="T0" y="T1"/>
                  </a:cxn>
                  <a:cxn ang="T13">
                    <a:pos x="T2" y="T3"/>
                  </a:cxn>
                  <a:cxn ang="T14">
                    <a:pos x="T4" y="T5"/>
                  </a:cxn>
                  <a:cxn ang="T15">
                    <a:pos x="T6" y="T7"/>
                  </a:cxn>
                  <a:cxn ang="T16">
                    <a:pos x="T8" y="T9"/>
                  </a:cxn>
                  <a:cxn ang="T17">
                    <a:pos x="T10" y="T11"/>
                  </a:cxn>
                </a:cxnLst>
                <a:rect b="T21" l="T18" r="T20" t="T19"/>
                <a:pathLst>
                  <a:path h="11" w="8">
                    <a:moveTo>
                      <a:pt x="1" y="0"/>
                    </a:moveTo>
                    <a:lnTo>
                      <a:pt x="0" y="11"/>
                    </a:lnTo>
                    <a:lnTo>
                      <a:pt x="6" y="6"/>
                    </a:lnTo>
                    <a:lnTo>
                      <a:pt x="8" y="1"/>
                    </a:lnTo>
                    <a:lnTo>
                      <a:pt x="5"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3" name="Freeform 5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12" y="2534"/>
                <a:ext cx="17" cy="25"/>
              </a:xfrm>
              <a:custGeom>
                <a:avLst/>
                <a:gdLst>
                  <a:gd fmla="*/ 26 w 11" name="T0"/>
                  <a:gd fmla="*/ 3 h 16" name="T1"/>
                  <a:gd fmla="*/ 26 w 11" name="T2"/>
                  <a:gd fmla="*/ 22 h 16" name="T3"/>
                  <a:gd fmla="*/ 19 w 11" name="T4"/>
                  <a:gd fmla="*/ 34 h 16" name="T5"/>
                  <a:gd fmla="*/ 12 w 11" name="T6"/>
                  <a:gd fmla="*/ 39 h 16" name="T7"/>
                  <a:gd fmla="*/ 0 w 11" name="T8"/>
                  <a:gd fmla="*/ 31 h 16" name="T9"/>
                  <a:gd fmla="*/ 3 w 11" name="T10"/>
                  <a:gd fmla="*/ 22 h 16" name="T11"/>
                  <a:gd fmla="*/ 19 w 11" name="T12"/>
                  <a:gd fmla="*/ 17 h 16" name="T13"/>
                  <a:gd fmla="*/ 12 w 11" name="T14"/>
                  <a:gd fmla="*/ 9 h 16" name="T15"/>
                  <a:gd fmla="*/ 17 w 11" name="T16"/>
                  <a:gd fmla="*/ 0 h 16" name="T17"/>
                  <a:gd fmla="*/ 26 w 11" name="T18"/>
                  <a:gd fmla="*/ 3 h 16"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1" name="T30"/>
                  <a:gd fmla="*/ 0 h 16" name="T31"/>
                  <a:gd fmla="*/ 11 w 11" name="T32"/>
                  <a:gd fmla="*/ 16 h 16"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6" w="11">
                    <a:moveTo>
                      <a:pt x="11" y="1"/>
                    </a:moveTo>
                    <a:lnTo>
                      <a:pt x="11" y="9"/>
                    </a:lnTo>
                    <a:lnTo>
                      <a:pt x="8" y="14"/>
                    </a:lnTo>
                    <a:lnTo>
                      <a:pt x="5" y="16"/>
                    </a:lnTo>
                    <a:lnTo>
                      <a:pt x="0" y="13"/>
                    </a:lnTo>
                    <a:lnTo>
                      <a:pt x="1" y="9"/>
                    </a:lnTo>
                    <a:lnTo>
                      <a:pt x="8" y="7"/>
                    </a:lnTo>
                    <a:lnTo>
                      <a:pt x="5" y="4"/>
                    </a:lnTo>
                    <a:lnTo>
                      <a:pt x="7" y="0"/>
                    </a:lnTo>
                    <a:lnTo>
                      <a:pt x="11"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4" name="Freeform 5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1" y="2531"/>
                <a:ext cx="6" cy="22"/>
              </a:xfrm>
              <a:custGeom>
                <a:avLst/>
                <a:gdLst>
                  <a:gd fmla="*/ 4 w 4" name="T0"/>
                  <a:gd fmla="*/ 0 h 14" name="T1"/>
                  <a:gd fmla="*/ 0 w 4" name="T2"/>
                  <a:gd fmla="*/ 35 h 14" name="T3"/>
                  <a:gd fmla="*/ 6 w 4" name="T4"/>
                  <a:gd fmla="*/ 31 h 14" name="T5"/>
                  <a:gd fmla="*/ 9 w 4" name="T6"/>
                  <a:gd fmla="*/ 22 h 14" name="T7"/>
                  <a:gd fmla="*/ 4 w 4" name="T8"/>
                  <a:gd fmla="*/ 0 h 14" name="T9"/>
                  <a:gd fmla="*/ 0 60000 65536" name="T10"/>
                  <a:gd fmla="*/ 0 60000 65536" name="T11"/>
                  <a:gd fmla="*/ 0 60000 65536" name="T12"/>
                  <a:gd fmla="*/ 0 60000 65536" name="T13"/>
                  <a:gd fmla="*/ 0 60000 65536" name="T14"/>
                  <a:gd fmla="*/ 0 w 4" name="T15"/>
                  <a:gd fmla="*/ 0 h 14" name="T16"/>
                  <a:gd fmla="*/ 4 w 4" name="T17"/>
                  <a:gd fmla="*/ 14 h 14" name="T18"/>
                </a:gdLst>
                <a:ahLst/>
                <a:cxnLst>
                  <a:cxn ang="T10">
                    <a:pos x="T0" y="T1"/>
                  </a:cxn>
                  <a:cxn ang="T11">
                    <a:pos x="T2" y="T3"/>
                  </a:cxn>
                  <a:cxn ang="T12">
                    <a:pos x="T4" y="T5"/>
                  </a:cxn>
                  <a:cxn ang="T13">
                    <a:pos x="T6" y="T7"/>
                  </a:cxn>
                  <a:cxn ang="T14">
                    <a:pos x="T8" y="T9"/>
                  </a:cxn>
                </a:cxnLst>
                <a:rect b="T18" l="T15" r="T17" t="T16"/>
                <a:pathLst>
                  <a:path h="14" w="4">
                    <a:moveTo>
                      <a:pt x="2" y="0"/>
                    </a:moveTo>
                    <a:lnTo>
                      <a:pt x="0" y="14"/>
                    </a:lnTo>
                    <a:lnTo>
                      <a:pt x="3" y="13"/>
                    </a:lnTo>
                    <a:lnTo>
                      <a:pt x="4" y="9"/>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5" name="Freeform 5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9" y="2528"/>
                <a:ext cx="14" cy="15"/>
              </a:xfrm>
              <a:custGeom>
                <a:avLst/>
                <a:gdLst>
                  <a:gd fmla="*/ 0 w 9" name="T0"/>
                  <a:gd fmla="*/ 0 h 10" name="T1"/>
                  <a:gd fmla="*/ 12 w 9" name="T2"/>
                  <a:gd fmla="*/ 0 h 10" name="T3"/>
                  <a:gd fmla="*/ 19 w 9" name="T4"/>
                  <a:gd fmla="*/ 12 h 10" name="T5"/>
                  <a:gd fmla="*/ 22 w 9" name="T6"/>
                  <a:gd fmla="*/ 21 h 10" name="T7"/>
                  <a:gd fmla="*/ 12 w 9" name="T8"/>
                  <a:gd fmla="*/ 22 h 10" name="T9"/>
                  <a:gd fmla="*/ 12 w 9" name="T10"/>
                  <a:gd fmla="*/ 12 h 10" name="T11"/>
                  <a:gd fmla="*/ 0 w 9" name="T12"/>
                  <a:gd fmla="*/ 0 h 10" name="T13"/>
                  <a:gd fmla="*/ 0 60000 65536" name="T14"/>
                  <a:gd fmla="*/ 0 60000 65536" name="T15"/>
                  <a:gd fmla="*/ 0 60000 65536" name="T16"/>
                  <a:gd fmla="*/ 0 60000 65536" name="T17"/>
                  <a:gd fmla="*/ 0 60000 65536" name="T18"/>
                  <a:gd fmla="*/ 0 60000 65536" name="T19"/>
                  <a:gd fmla="*/ 0 60000 65536" name="T20"/>
                  <a:gd fmla="*/ 0 w 9" name="T21"/>
                  <a:gd fmla="*/ 0 h 10" name="T22"/>
                  <a:gd fmla="*/ 9 w 9"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9">
                    <a:moveTo>
                      <a:pt x="0" y="0"/>
                    </a:moveTo>
                    <a:lnTo>
                      <a:pt x="5" y="0"/>
                    </a:lnTo>
                    <a:lnTo>
                      <a:pt x="8" y="5"/>
                    </a:lnTo>
                    <a:lnTo>
                      <a:pt x="9" y="9"/>
                    </a:lnTo>
                    <a:lnTo>
                      <a:pt x="5" y="10"/>
                    </a:lnTo>
                    <a:lnTo>
                      <a:pt x="5" y="5"/>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6" name="Freeform 5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7" y="2545"/>
                <a:ext cx="11" cy="9"/>
              </a:xfrm>
              <a:custGeom>
                <a:avLst/>
                <a:gdLst>
                  <a:gd fmla="*/ 0 w 7" name="T0"/>
                  <a:gd fmla="*/ 12 h 6" name="T1"/>
                  <a:gd fmla="*/ 8 w 7" name="T2"/>
                  <a:gd fmla="*/ 3 h 6" name="T3"/>
                  <a:gd fmla="*/ 9 w 7" name="T4"/>
                  <a:gd fmla="*/ 0 h 6" name="T5"/>
                  <a:gd fmla="*/ 17 w 7" name="T6"/>
                  <a:gd fmla="*/ 3 h 6" name="T7"/>
                  <a:gd fmla="*/ 9 w 7" name="T8"/>
                  <a:gd fmla="*/ 14 h 6" name="T9"/>
                  <a:gd fmla="*/ 0 w 7" name="T10"/>
                  <a:gd fmla="*/ 12 h 6" name="T11"/>
                  <a:gd fmla="*/ 0 60000 65536" name="T12"/>
                  <a:gd fmla="*/ 0 60000 65536" name="T13"/>
                  <a:gd fmla="*/ 0 60000 65536" name="T14"/>
                  <a:gd fmla="*/ 0 60000 65536" name="T15"/>
                  <a:gd fmla="*/ 0 60000 65536" name="T16"/>
                  <a:gd fmla="*/ 0 60000 65536" name="T17"/>
                  <a:gd fmla="*/ 0 w 7" name="T18"/>
                  <a:gd fmla="*/ 0 h 6" name="T19"/>
                  <a:gd fmla="*/ 7 w 7"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7">
                    <a:moveTo>
                      <a:pt x="0" y="5"/>
                    </a:moveTo>
                    <a:lnTo>
                      <a:pt x="3" y="1"/>
                    </a:lnTo>
                    <a:lnTo>
                      <a:pt x="4" y="0"/>
                    </a:lnTo>
                    <a:lnTo>
                      <a:pt x="7" y="1"/>
                    </a:lnTo>
                    <a:lnTo>
                      <a:pt x="4" y="6"/>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7" name="Freeform 5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8" y="2554"/>
                <a:ext cx="65" cy="64"/>
              </a:xfrm>
              <a:custGeom>
                <a:avLst/>
                <a:gdLst>
                  <a:gd fmla="*/ 43 w 42" name="T0"/>
                  <a:gd fmla="*/ 52 h 41" name="T1"/>
                  <a:gd fmla="*/ 51 w 42" name="T2"/>
                  <a:gd fmla="*/ 58 h 41" name="T3"/>
                  <a:gd fmla="*/ 45 w 42" name="T4"/>
                  <a:gd fmla="*/ 70 h 41" name="T5"/>
                  <a:gd fmla="*/ 45 w 42" name="T6"/>
                  <a:gd fmla="*/ 78 h 41" name="T7"/>
                  <a:gd fmla="*/ 62 w 42" name="T8"/>
                  <a:gd fmla="*/ 95 h 41" name="T9"/>
                  <a:gd fmla="*/ 67 w 42" name="T10"/>
                  <a:gd fmla="*/ 91 h 41" name="T11"/>
                  <a:gd fmla="*/ 71 w 42" name="T12"/>
                  <a:gd fmla="*/ 87 h 41" name="T13"/>
                  <a:gd fmla="*/ 71 w 42" name="T14"/>
                  <a:gd fmla="*/ 95 h 41" name="T15"/>
                  <a:gd fmla="*/ 77 w 42" name="T16"/>
                  <a:gd fmla="*/ 100 h 41" name="T17"/>
                  <a:gd fmla="*/ 79 w 42" name="T18"/>
                  <a:gd fmla="*/ 97 h 41" name="T19"/>
                  <a:gd fmla="*/ 79 w 42" name="T20"/>
                  <a:gd fmla="*/ 81 h 41" name="T21"/>
                  <a:gd fmla="*/ 74 w 42" name="T22"/>
                  <a:gd fmla="*/ 75 h 41" name="T23"/>
                  <a:gd fmla="*/ 77 w 42" name="T24"/>
                  <a:gd fmla="*/ 66 h 41" name="T25"/>
                  <a:gd fmla="*/ 82 w 42" name="T26"/>
                  <a:gd fmla="*/ 64 h 41" name="T27"/>
                  <a:gd fmla="*/ 91 w 42" name="T28"/>
                  <a:gd fmla="*/ 73 h 41" name="T29"/>
                  <a:gd fmla="*/ 97 w 42" name="T30"/>
                  <a:gd fmla="*/ 64 h 41" name="T31"/>
                  <a:gd fmla="*/ 101 w 42" name="T32"/>
                  <a:gd fmla="*/ 48 h 41" name="T33"/>
                  <a:gd fmla="*/ 93 w 42" name="T34"/>
                  <a:gd fmla="*/ 39 h 41" name="T35"/>
                  <a:gd fmla="*/ 93 w 42" name="T36"/>
                  <a:gd fmla="*/ 27 h 41" name="T37"/>
                  <a:gd fmla="*/ 91 w 42" name="T38"/>
                  <a:gd fmla="*/ 9 h 41" name="T39"/>
                  <a:gd fmla="*/ 74 w 42" name="T40"/>
                  <a:gd fmla="*/ 0 h 41" name="T41"/>
                  <a:gd fmla="*/ 79 w 42" name="T42"/>
                  <a:gd fmla="*/ 9 h 41" name="T43"/>
                  <a:gd fmla="*/ 74 w 42" name="T44"/>
                  <a:gd fmla="*/ 19 h 41" name="T45"/>
                  <a:gd fmla="*/ 71 w 42" name="T46"/>
                  <a:gd fmla="*/ 17 h 41" name="T47"/>
                  <a:gd fmla="*/ 65 w 42" name="T48"/>
                  <a:gd fmla="*/ 17 h 41" name="T49"/>
                  <a:gd fmla="*/ 62 w 42" name="T50"/>
                  <a:gd fmla="*/ 27 h 41" name="T51"/>
                  <a:gd fmla="*/ 56 w 42" name="T52"/>
                  <a:gd fmla="*/ 27 h 41" name="T53"/>
                  <a:gd fmla="*/ 53 w 42" name="T54"/>
                  <a:gd fmla="*/ 39 h 41" name="T55"/>
                  <a:gd fmla="*/ 45 w 42" name="T56"/>
                  <a:gd fmla="*/ 42 h 41" name="T57"/>
                  <a:gd fmla="*/ 43 w 42" name="T58"/>
                  <a:gd fmla="*/ 30 h 41" name="T59"/>
                  <a:gd fmla="*/ 31 w 42" name="T60"/>
                  <a:gd fmla="*/ 22 h 41" name="T61"/>
                  <a:gd fmla="*/ 14 w 42" name="T62"/>
                  <a:gd fmla="*/ 42 h 41" name="T63"/>
                  <a:gd fmla="*/ 8 w 42" name="T64"/>
                  <a:gd fmla="*/ 44 h 41" name="T65"/>
                  <a:gd fmla="*/ 0 w 42" name="T66"/>
                  <a:gd fmla="*/ 56 h 41" name="T67"/>
                  <a:gd fmla="*/ 0 w 42" name="T68"/>
                  <a:gd fmla="*/ 64 h 41" name="T69"/>
                  <a:gd fmla="*/ 5 w 42" name="T70"/>
                  <a:gd fmla="*/ 61 h 41" name="T71"/>
                  <a:gd fmla="*/ 9 w 42" name="T72"/>
                  <a:gd fmla="*/ 58 h 41" name="T73"/>
                  <a:gd fmla="*/ 9 w 42" name="T74"/>
                  <a:gd fmla="*/ 53 h 41" name="T75"/>
                  <a:gd fmla="*/ 17 w 42" name="T76"/>
                  <a:gd fmla="*/ 47 h 41" name="T77"/>
                  <a:gd fmla="*/ 23 w 42" name="T78"/>
                  <a:gd fmla="*/ 56 h 41" name="T79"/>
                  <a:gd fmla="*/ 29 w 42" name="T80"/>
                  <a:gd fmla="*/ 52 h 41" name="T81"/>
                  <a:gd fmla="*/ 43 w 42" name="T82"/>
                  <a:gd fmla="*/ 52 h 41"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w 42" name="T126"/>
                  <a:gd fmla="*/ 0 h 41" name="T127"/>
                  <a:gd fmla="*/ 42 w 42" name="T128"/>
                  <a:gd fmla="*/ 41 h 41" name="T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b="T129" l="T126" r="T128" t="T127"/>
                <a:pathLst>
                  <a:path h="41" w="42">
                    <a:moveTo>
                      <a:pt x="18" y="21"/>
                    </a:moveTo>
                    <a:lnTo>
                      <a:pt x="21" y="24"/>
                    </a:lnTo>
                    <a:lnTo>
                      <a:pt x="19" y="29"/>
                    </a:lnTo>
                    <a:lnTo>
                      <a:pt x="19" y="32"/>
                    </a:lnTo>
                    <a:lnTo>
                      <a:pt x="26" y="39"/>
                    </a:lnTo>
                    <a:lnTo>
                      <a:pt x="28" y="37"/>
                    </a:lnTo>
                    <a:lnTo>
                      <a:pt x="30" y="36"/>
                    </a:lnTo>
                    <a:lnTo>
                      <a:pt x="30" y="39"/>
                    </a:lnTo>
                    <a:lnTo>
                      <a:pt x="32" y="41"/>
                    </a:lnTo>
                    <a:lnTo>
                      <a:pt x="33" y="40"/>
                    </a:lnTo>
                    <a:lnTo>
                      <a:pt x="33" y="33"/>
                    </a:lnTo>
                    <a:lnTo>
                      <a:pt x="31" y="31"/>
                    </a:lnTo>
                    <a:lnTo>
                      <a:pt x="32" y="27"/>
                    </a:lnTo>
                    <a:lnTo>
                      <a:pt x="34" y="26"/>
                    </a:lnTo>
                    <a:lnTo>
                      <a:pt x="38" y="30"/>
                    </a:lnTo>
                    <a:lnTo>
                      <a:pt x="41" y="26"/>
                    </a:lnTo>
                    <a:lnTo>
                      <a:pt x="42" y="20"/>
                    </a:lnTo>
                    <a:lnTo>
                      <a:pt x="39" y="16"/>
                    </a:lnTo>
                    <a:lnTo>
                      <a:pt x="39" y="11"/>
                    </a:lnTo>
                    <a:lnTo>
                      <a:pt x="38" y="4"/>
                    </a:lnTo>
                    <a:lnTo>
                      <a:pt x="31" y="0"/>
                    </a:lnTo>
                    <a:lnTo>
                      <a:pt x="33" y="4"/>
                    </a:lnTo>
                    <a:lnTo>
                      <a:pt x="31" y="8"/>
                    </a:lnTo>
                    <a:lnTo>
                      <a:pt x="30" y="7"/>
                    </a:lnTo>
                    <a:lnTo>
                      <a:pt x="27" y="7"/>
                    </a:lnTo>
                    <a:lnTo>
                      <a:pt x="26" y="11"/>
                    </a:lnTo>
                    <a:lnTo>
                      <a:pt x="23" y="11"/>
                    </a:lnTo>
                    <a:lnTo>
                      <a:pt x="22" y="16"/>
                    </a:lnTo>
                    <a:lnTo>
                      <a:pt x="19" y="17"/>
                    </a:lnTo>
                    <a:lnTo>
                      <a:pt x="18" y="12"/>
                    </a:lnTo>
                    <a:lnTo>
                      <a:pt x="13" y="9"/>
                    </a:lnTo>
                    <a:lnTo>
                      <a:pt x="6" y="17"/>
                    </a:lnTo>
                    <a:lnTo>
                      <a:pt x="3" y="18"/>
                    </a:lnTo>
                    <a:lnTo>
                      <a:pt x="0" y="23"/>
                    </a:lnTo>
                    <a:lnTo>
                      <a:pt x="0" y="26"/>
                    </a:lnTo>
                    <a:lnTo>
                      <a:pt x="2" y="25"/>
                    </a:lnTo>
                    <a:lnTo>
                      <a:pt x="4" y="24"/>
                    </a:lnTo>
                    <a:lnTo>
                      <a:pt x="4" y="22"/>
                    </a:lnTo>
                    <a:lnTo>
                      <a:pt x="7" y="19"/>
                    </a:lnTo>
                    <a:lnTo>
                      <a:pt x="10" y="23"/>
                    </a:lnTo>
                    <a:lnTo>
                      <a:pt x="12" y="21"/>
                    </a:lnTo>
                    <a:lnTo>
                      <a:pt x="18" y="2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8" name="Freeform 5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6" y="2539"/>
                <a:ext cx="6" cy="8"/>
              </a:xfrm>
              <a:custGeom>
                <a:avLst/>
                <a:gdLst>
                  <a:gd fmla="*/ 9 w 4" name="T0"/>
                  <a:gd fmla="*/ 10 h 5" name="T1"/>
                  <a:gd fmla="*/ 4 w 4" name="T2"/>
                  <a:gd fmla="*/ 13 h 5" name="T3"/>
                  <a:gd fmla="*/ 0 w 4" name="T4"/>
                  <a:gd fmla="*/ 10 h 5" name="T5"/>
                  <a:gd fmla="*/ 3 w 4" name="T6"/>
                  <a:gd fmla="*/ 3 h 5" name="T7"/>
                  <a:gd fmla="*/ 9 w 4" name="T8"/>
                  <a:gd fmla="*/ 0 h 5" name="T9"/>
                  <a:gd fmla="*/ 9 w 4" name="T10"/>
                  <a:gd fmla="*/ 10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4" y="4"/>
                    </a:moveTo>
                    <a:lnTo>
                      <a:pt x="2" y="5"/>
                    </a:lnTo>
                    <a:lnTo>
                      <a:pt x="0" y="4"/>
                    </a:lnTo>
                    <a:lnTo>
                      <a:pt x="1" y="1"/>
                    </a:lnTo>
                    <a:lnTo>
                      <a:pt x="4" y="0"/>
                    </a:lnTo>
                    <a:lnTo>
                      <a:pt x="4"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499" name="Freeform 5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8" y="2681"/>
                <a:ext cx="19" cy="30"/>
              </a:xfrm>
              <a:custGeom>
                <a:avLst/>
                <a:gdLst>
                  <a:gd fmla="*/ 0 w 12" name="T0"/>
                  <a:gd fmla="*/ 21 h 19" name="T1"/>
                  <a:gd fmla="*/ 3 w 12" name="T2"/>
                  <a:gd fmla="*/ 35 h 19" name="T3"/>
                  <a:gd fmla="*/ 10 w 12" name="T4"/>
                  <a:gd fmla="*/ 47 h 19" name="T5"/>
                  <a:gd fmla="*/ 16 w 12" name="T6"/>
                  <a:gd fmla="*/ 47 h 19" name="T7"/>
                  <a:gd fmla="*/ 10 w 12" name="T8"/>
                  <a:gd fmla="*/ 35 h 19" name="T9"/>
                  <a:gd fmla="*/ 8 w 12" name="T10"/>
                  <a:gd fmla="*/ 25 h 19" name="T11"/>
                  <a:gd fmla="*/ 27 w 12" name="T12"/>
                  <a:gd fmla="*/ 25 h 19" name="T13"/>
                  <a:gd fmla="*/ 22 w 12" name="T14"/>
                  <a:gd fmla="*/ 14 h 19" name="T15"/>
                  <a:gd fmla="*/ 16 w 12" name="T16"/>
                  <a:gd fmla="*/ 14 h 19" name="T17"/>
                  <a:gd fmla="*/ 17 w 12" name="T18"/>
                  <a:gd fmla="*/ 9 h 19" name="T19"/>
                  <a:gd fmla="*/ 27 w 12" name="T20"/>
                  <a:gd fmla="*/ 8 h 19" name="T21"/>
                  <a:gd fmla="*/ 30 w 12" name="T22"/>
                  <a:gd fmla="*/ 0 h 19" name="T23"/>
                  <a:gd fmla="*/ 21 w 12" name="T24"/>
                  <a:gd fmla="*/ 0 h 19" name="T25"/>
                  <a:gd fmla="*/ 0 w 12" name="T26"/>
                  <a:gd fmla="*/ 21 h 19"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12" name="T42"/>
                  <a:gd fmla="*/ 0 h 19" name="T43"/>
                  <a:gd fmla="*/ 12 w 12" name="T44"/>
                  <a:gd fmla="*/ 19 h 19"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9" w="12">
                    <a:moveTo>
                      <a:pt x="0" y="8"/>
                    </a:moveTo>
                    <a:lnTo>
                      <a:pt x="1" y="14"/>
                    </a:lnTo>
                    <a:lnTo>
                      <a:pt x="4" y="19"/>
                    </a:lnTo>
                    <a:lnTo>
                      <a:pt x="6" y="19"/>
                    </a:lnTo>
                    <a:lnTo>
                      <a:pt x="4" y="14"/>
                    </a:lnTo>
                    <a:lnTo>
                      <a:pt x="3" y="10"/>
                    </a:lnTo>
                    <a:lnTo>
                      <a:pt x="11" y="10"/>
                    </a:lnTo>
                    <a:lnTo>
                      <a:pt x="9" y="6"/>
                    </a:lnTo>
                    <a:lnTo>
                      <a:pt x="6" y="6"/>
                    </a:lnTo>
                    <a:lnTo>
                      <a:pt x="7" y="4"/>
                    </a:lnTo>
                    <a:lnTo>
                      <a:pt x="11" y="3"/>
                    </a:lnTo>
                    <a:lnTo>
                      <a:pt x="12" y="0"/>
                    </a:lnTo>
                    <a:lnTo>
                      <a:pt x="8" y="0"/>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0" name="Freeform 5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7" y="2675"/>
                <a:ext cx="5" cy="13"/>
              </a:xfrm>
              <a:custGeom>
                <a:avLst/>
                <a:gdLst>
                  <a:gd fmla="*/ 3 w 3" name="T0"/>
                  <a:gd fmla="*/ 21 h 8" name="T1"/>
                  <a:gd fmla="*/ 8 w 3" name="T2"/>
                  <a:gd fmla="*/ 13 h 8" name="T3"/>
                  <a:gd fmla="*/ 5 w 3" name="T4"/>
                  <a:gd fmla="*/ 0 h 8" name="T5"/>
                  <a:gd fmla="*/ 0 w 3" name="T6"/>
                  <a:gd fmla="*/ 0 h 8" name="T7"/>
                  <a:gd fmla="*/ 3 w 3" name="T8"/>
                  <a:gd fmla="*/ 21 h 8" name="T9"/>
                  <a:gd fmla="*/ 0 60000 65536" name="T10"/>
                  <a:gd fmla="*/ 0 60000 65536" name="T11"/>
                  <a:gd fmla="*/ 0 60000 65536" name="T12"/>
                  <a:gd fmla="*/ 0 60000 65536" name="T13"/>
                  <a:gd fmla="*/ 0 60000 65536" name="T14"/>
                  <a:gd fmla="*/ 0 w 3" name="T15"/>
                  <a:gd fmla="*/ 0 h 8" name="T16"/>
                  <a:gd fmla="*/ 3 w 3" name="T17"/>
                  <a:gd fmla="*/ 8 h 8" name="T18"/>
                </a:gdLst>
                <a:ahLst/>
                <a:cxnLst>
                  <a:cxn ang="T10">
                    <a:pos x="T0" y="T1"/>
                  </a:cxn>
                  <a:cxn ang="T11">
                    <a:pos x="T2" y="T3"/>
                  </a:cxn>
                  <a:cxn ang="T12">
                    <a:pos x="T4" y="T5"/>
                  </a:cxn>
                  <a:cxn ang="T13">
                    <a:pos x="T6" y="T7"/>
                  </a:cxn>
                  <a:cxn ang="T14">
                    <a:pos x="T8" y="T9"/>
                  </a:cxn>
                </a:cxnLst>
                <a:rect b="T18" l="T15" r="T17" t="T16"/>
                <a:pathLst>
                  <a:path h="8" w="3">
                    <a:moveTo>
                      <a:pt x="1" y="8"/>
                    </a:moveTo>
                    <a:lnTo>
                      <a:pt x="3" y="5"/>
                    </a:lnTo>
                    <a:lnTo>
                      <a:pt x="2" y="0"/>
                    </a:lnTo>
                    <a:lnTo>
                      <a:pt x="0" y="0"/>
                    </a:lnTo>
                    <a:lnTo>
                      <a:pt x="1"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1" name="Freeform 5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98" y="2664"/>
                <a:ext cx="6" cy="8"/>
              </a:xfrm>
              <a:custGeom>
                <a:avLst/>
                <a:gdLst>
                  <a:gd fmla="*/ 0 w 4" name="T0"/>
                  <a:gd fmla="*/ 8 h 5" name="T1"/>
                  <a:gd fmla="*/ 4 w 4" name="T2"/>
                  <a:gd fmla="*/ 0 h 5" name="T3"/>
                  <a:gd fmla="*/ 9 w 4" name="T4"/>
                  <a:gd fmla="*/ 8 h 5" name="T5"/>
                  <a:gd fmla="*/ 4 w 4" name="T6"/>
                  <a:gd fmla="*/ 13 h 5" name="T7"/>
                  <a:gd fmla="*/ 0 w 4" name="T8"/>
                  <a:gd fmla="*/ 8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0" y="3"/>
                    </a:moveTo>
                    <a:lnTo>
                      <a:pt x="2" y="0"/>
                    </a:lnTo>
                    <a:lnTo>
                      <a:pt x="4" y="3"/>
                    </a:lnTo>
                    <a:lnTo>
                      <a:pt x="2"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2" name="Freeform 5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73" y="2630"/>
                <a:ext cx="6" cy="10"/>
              </a:xfrm>
              <a:custGeom>
                <a:avLst/>
                <a:gdLst>
                  <a:gd fmla="*/ 0 w 4" name="T0"/>
                  <a:gd fmla="*/ 13 h 6" name="T1"/>
                  <a:gd fmla="*/ 6 w 4" name="T2"/>
                  <a:gd fmla="*/ 0 h 6" name="T3"/>
                  <a:gd fmla="*/ 9 w 4" name="T4"/>
                  <a:gd fmla="*/ 5 h 6" name="T5"/>
                  <a:gd fmla="*/ 6 w 4" name="T6"/>
                  <a:gd fmla="*/ 13 h 6" name="T7"/>
                  <a:gd fmla="*/ 4 w 4" name="T8"/>
                  <a:gd fmla="*/ 17 h 6" name="T9"/>
                  <a:gd fmla="*/ 0 w 4" name="T10"/>
                  <a:gd fmla="*/ 13 h 6" name="T11"/>
                  <a:gd fmla="*/ 0 60000 65536" name="T12"/>
                  <a:gd fmla="*/ 0 60000 65536" name="T13"/>
                  <a:gd fmla="*/ 0 60000 65536" name="T14"/>
                  <a:gd fmla="*/ 0 60000 65536" name="T15"/>
                  <a:gd fmla="*/ 0 60000 65536" name="T16"/>
                  <a:gd fmla="*/ 0 60000 65536" name="T17"/>
                  <a:gd fmla="*/ 0 w 4" name="T18"/>
                  <a:gd fmla="*/ 0 h 6" name="T19"/>
                  <a:gd fmla="*/ 4 w 4"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4">
                    <a:moveTo>
                      <a:pt x="0" y="5"/>
                    </a:moveTo>
                    <a:lnTo>
                      <a:pt x="3" y="0"/>
                    </a:lnTo>
                    <a:lnTo>
                      <a:pt x="4" y="2"/>
                    </a:lnTo>
                    <a:lnTo>
                      <a:pt x="3" y="5"/>
                    </a:lnTo>
                    <a:lnTo>
                      <a:pt x="2" y="6"/>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3" name="Freeform 5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4" y="2706"/>
                <a:ext cx="8" cy="10"/>
              </a:xfrm>
              <a:custGeom>
                <a:avLst/>
                <a:gdLst>
                  <a:gd fmla="*/ 5 w 5" name="T0"/>
                  <a:gd fmla="*/ 0 h 6" name="T1"/>
                  <a:gd fmla="*/ 10 w 5" name="T2"/>
                  <a:gd fmla="*/ 8 h 6" name="T3"/>
                  <a:gd fmla="*/ 13 w 5" name="T4"/>
                  <a:gd fmla="*/ 12 h 6" name="T5"/>
                  <a:gd fmla="*/ 10 w 5" name="T6"/>
                  <a:gd fmla="*/ 17 h 6" name="T7"/>
                  <a:gd fmla="*/ 3 w 5" name="T8"/>
                  <a:gd fmla="*/ 12 h 6" name="T9"/>
                  <a:gd fmla="*/ 0 w 5" name="T10"/>
                  <a:gd fmla="*/ 5 h 6" name="T11"/>
                  <a:gd fmla="*/ 5 w 5" name="T12"/>
                  <a:gd fmla="*/ 0 h 6" name="T13"/>
                  <a:gd fmla="*/ 0 60000 65536" name="T14"/>
                  <a:gd fmla="*/ 0 60000 65536" name="T15"/>
                  <a:gd fmla="*/ 0 60000 65536" name="T16"/>
                  <a:gd fmla="*/ 0 60000 65536" name="T17"/>
                  <a:gd fmla="*/ 0 60000 65536" name="T18"/>
                  <a:gd fmla="*/ 0 60000 65536" name="T19"/>
                  <a:gd fmla="*/ 0 60000 65536" name="T20"/>
                  <a:gd fmla="*/ 0 w 5" name="T21"/>
                  <a:gd fmla="*/ 0 h 6" name="T22"/>
                  <a:gd fmla="*/ 5 w 5"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5">
                    <a:moveTo>
                      <a:pt x="2" y="0"/>
                    </a:moveTo>
                    <a:lnTo>
                      <a:pt x="4" y="3"/>
                    </a:lnTo>
                    <a:lnTo>
                      <a:pt x="5" y="4"/>
                    </a:lnTo>
                    <a:lnTo>
                      <a:pt x="4" y="6"/>
                    </a:lnTo>
                    <a:lnTo>
                      <a:pt x="1" y="4"/>
                    </a:lnTo>
                    <a:lnTo>
                      <a:pt x="0" y="2"/>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4" name="Freeform 5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8" y="2748"/>
                <a:ext cx="16" cy="11"/>
              </a:xfrm>
              <a:custGeom>
                <a:avLst/>
                <a:gdLst>
                  <a:gd fmla="*/ 0 w 10" name="T0"/>
                  <a:gd fmla="*/ 8 h 7" name="T1"/>
                  <a:gd fmla="*/ 5 w 10" name="T2"/>
                  <a:gd fmla="*/ 0 h 7" name="T3"/>
                  <a:gd fmla="*/ 18 w 10" name="T4"/>
                  <a:gd fmla="*/ 0 h 7" name="T5"/>
                  <a:gd fmla="*/ 26 w 10" name="T6"/>
                  <a:gd fmla="*/ 8 h 7" name="T7"/>
                  <a:gd fmla="*/ 21 w 10" name="T8"/>
                  <a:gd fmla="*/ 17 h 7" name="T9"/>
                  <a:gd fmla="*/ 8 w 10" name="T10"/>
                  <a:gd fmla="*/ 17 h 7" name="T11"/>
                  <a:gd fmla="*/ 0 w 10" name="T12"/>
                  <a:gd fmla="*/ 8 h 7" name="T13"/>
                  <a:gd fmla="*/ 0 60000 65536" name="T14"/>
                  <a:gd fmla="*/ 0 60000 65536" name="T15"/>
                  <a:gd fmla="*/ 0 60000 65536" name="T16"/>
                  <a:gd fmla="*/ 0 60000 65536" name="T17"/>
                  <a:gd fmla="*/ 0 60000 65536" name="T18"/>
                  <a:gd fmla="*/ 0 60000 65536" name="T19"/>
                  <a:gd fmla="*/ 0 60000 65536" name="T20"/>
                  <a:gd fmla="*/ 0 w 10" name="T21"/>
                  <a:gd fmla="*/ 0 h 7" name="T22"/>
                  <a:gd fmla="*/ 10 w 10"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10">
                    <a:moveTo>
                      <a:pt x="0" y="3"/>
                    </a:moveTo>
                    <a:lnTo>
                      <a:pt x="2" y="0"/>
                    </a:lnTo>
                    <a:lnTo>
                      <a:pt x="7" y="0"/>
                    </a:lnTo>
                    <a:lnTo>
                      <a:pt x="10" y="3"/>
                    </a:lnTo>
                    <a:lnTo>
                      <a:pt x="8" y="7"/>
                    </a:lnTo>
                    <a:lnTo>
                      <a:pt x="3" y="7"/>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5" name="Freeform 5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93" y="2747"/>
                <a:ext cx="45" cy="18"/>
              </a:xfrm>
              <a:custGeom>
                <a:avLst/>
                <a:gdLst>
                  <a:gd fmla="*/ 0 w 29" name="T0"/>
                  <a:gd fmla="*/ 8 h 12" name="T1"/>
                  <a:gd fmla="*/ 19 w 29" name="T2"/>
                  <a:gd fmla="*/ 0 h 12" name="T3"/>
                  <a:gd fmla="*/ 43 w 29" name="T4"/>
                  <a:gd fmla="*/ 0 h 12" name="T5"/>
                  <a:gd fmla="*/ 53 w 29" name="T6"/>
                  <a:gd fmla="*/ 8 h 12" name="T7"/>
                  <a:gd fmla="*/ 62 w 29" name="T8"/>
                  <a:gd fmla="*/ 8 h 12" name="T9"/>
                  <a:gd fmla="*/ 70 w 29" name="T10"/>
                  <a:gd fmla="*/ 12 h 12" name="T11"/>
                  <a:gd fmla="*/ 70 w 29" name="T12"/>
                  <a:gd fmla="*/ 26 h 12" name="T13"/>
                  <a:gd fmla="*/ 65 w 29" name="T14"/>
                  <a:gd fmla="*/ 27 h 12" name="T15"/>
                  <a:gd fmla="*/ 45 w 29" name="T16"/>
                  <a:gd fmla="*/ 12 h 12" name="T17"/>
                  <a:gd fmla="*/ 29 w 29" name="T18"/>
                  <a:gd fmla="*/ 9 h 12" name="T19"/>
                  <a:gd fmla="*/ 14 w 29" name="T20"/>
                  <a:gd fmla="*/ 12 h 12" name="T21"/>
                  <a:gd fmla="*/ 5 w 29" name="T22"/>
                  <a:gd fmla="*/ 18 h 12" name="T23"/>
                  <a:gd fmla="*/ 0 w 29" name="T24"/>
                  <a:gd fmla="*/ 8 h 12"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9" name="T39"/>
                  <a:gd fmla="*/ 0 h 12" name="T40"/>
                  <a:gd fmla="*/ 29 w 29" name="T41"/>
                  <a:gd fmla="*/ 12 h 12"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2" w="29">
                    <a:moveTo>
                      <a:pt x="0" y="3"/>
                    </a:moveTo>
                    <a:lnTo>
                      <a:pt x="8" y="0"/>
                    </a:lnTo>
                    <a:lnTo>
                      <a:pt x="18" y="0"/>
                    </a:lnTo>
                    <a:lnTo>
                      <a:pt x="22" y="3"/>
                    </a:lnTo>
                    <a:lnTo>
                      <a:pt x="26" y="3"/>
                    </a:lnTo>
                    <a:lnTo>
                      <a:pt x="29" y="5"/>
                    </a:lnTo>
                    <a:lnTo>
                      <a:pt x="29" y="11"/>
                    </a:lnTo>
                    <a:lnTo>
                      <a:pt x="27" y="12"/>
                    </a:lnTo>
                    <a:lnTo>
                      <a:pt x="19" y="5"/>
                    </a:lnTo>
                    <a:lnTo>
                      <a:pt x="12" y="4"/>
                    </a:lnTo>
                    <a:lnTo>
                      <a:pt x="6" y="5"/>
                    </a:lnTo>
                    <a:lnTo>
                      <a:pt x="2" y="8"/>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6" name="Freeform 5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40" y="2726"/>
                <a:ext cx="24" cy="8"/>
              </a:xfrm>
              <a:custGeom>
                <a:avLst/>
                <a:gdLst>
                  <a:gd fmla="*/ 8 w 15" name="T0"/>
                  <a:gd fmla="*/ 13 h 5" name="T1"/>
                  <a:gd fmla="*/ 0 w 15" name="T2"/>
                  <a:gd fmla="*/ 8 h 5" name="T3"/>
                  <a:gd fmla="*/ 0 w 15" name="T4"/>
                  <a:gd fmla="*/ 3 h 5" name="T5"/>
                  <a:gd fmla="*/ 10 w 15" name="T6"/>
                  <a:gd fmla="*/ 0 h 5" name="T7"/>
                  <a:gd fmla="*/ 16 w 15" name="T8"/>
                  <a:gd fmla="*/ 5 h 5" name="T9"/>
                  <a:gd fmla="*/ 22 w 15" name="T10"/>
                  <a:gd fmla="*/ 8 h 5" name="T11"/>
                  <a:gd fmla="*/ 38 w 15" name="T12"/>
                  <a:gd fmla="*/ 8 h 5" name="T13"/>
                  <a:gd fmla="*/ 38 w 15" name="T14"/>
                  <a:gd fmla="*/ 13 h 5" name="T15"/>
                  <a:gd fmla="*/ 8 w 15" name="T16"/>
                  <a:gd fmla="*/ 13 h 5"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5" name="T27"/>
                  <a:gd fmla="*/ 0 h 5" name="T28"/>
                  <a:gd fmla="*/ 15 w 15" name="T29"/>
                  <a:gd fmla="*/ 5 h 5"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5" w="15">
                    <a:moveTo>
                      <a:pt x="3" y="5"/>
                    </a:moveTo>
                    <a:lnTo>
                      <a:pt x="0" y="3"/>
                    </a:lnTo>
                    <a:lnTo>
                      <a:pt x="0" y="1"/>
                    </a:lnTo>
                    <a:lnTo>
                      <a:pt x="4" y="0"/>
                    </a:lnTo>
                    <a:lnTo>
                      <a:pt x="6" y="2"/>
                    </a:lnTo>
                    <a:lnTo>
                      <a:pt x="9" y="3"/>
                    </a:lnTo>
                    <a:lnTo>
                      <a:pt x="15" y="3"/>
                    </a:lnTo>
                    <a:lnTo>
                      <a:pt x="15" y="5"/>
                    </a:lnTo>
                    <a:lnTo>
                      <a:pt x="3"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7" name="Freeform 5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14" y="2773"/>
                <a:ext cx="11" cy="20"/>
              </a:xfrm>
              <a:custGeom>
                <a:avLst/>
                <a:gdLst>
                  <a:gd fmla="*/ 17 w 7" name="T0"/>
                  <a:gd fmla="*/ 5 h 13" name="T1"/>
                  <a:gd fmla="*/ 13 w 7" name="T2"/>
                  <a:gd fmla="*/ 0 h 13" name="T3"/>
                  <a:gd fmla="*/ 8 w 7" name="T4"/>
                  <a:gd fmla="*/ 5 h 13" name="T5"/>
                  <a:gd fmla="*/ 9 w 7" name="T6"/>
                  <a:gd fmla="*/ 12 h 13" name="T7"/>
                  <a:gd fmla="*/ 5 w 7" name="T8"/>
                  <a:gd fmla="*/ 23 h 13" name="T9"/>
                  <a:gd fmla="*/ 0 w 7" name="T10"/>
                  <a:gd fmla="*/ 28 h 13" name="T11"/>
                  <a:gd fmla="*/ 5 w 7" name="T12"/>
                  <a:gd fmla="*/ 31 h 13" name="T13"/>
                  <a:gd fmla="*/ 13 w 7" name="T14"/>
                  <a:gd fmla="*/ 22 h 13" name="T15"/>
                  <a:gd fmla="*/ 17 w 7" name="T16"/>
                  <a:gd fmla="*/ 5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7" name="T27"/>
                  <a:gd fmla="*/ 0 h 13" name="T28"/>
                  <a:gd fmla="*/ 7 w 7"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7">
                    <a:moveTo>
                      <a:pt x="7" y="2"/>
                    </a:moveTo>
                    <a:lnTo>
                      <a:pt x="5" y="0"/>
                    </a:lnTo>
                    <a:lnTo>
                      <a:pt x="3" y="2"/>
                    </a:lnTo>
                    <a:lnTo>
                      <a:pt x="4" y="5"/>
                    </a:lnTo>
                    <a:lnTo>
                      <a:pt x="2" y="10"/>
                    </a:lnTo>
                    <a:lnTo>
                      <a:pt x="0" y="12"/>
                    </a:lnTo>
                    <a:lnTo>
                      <a:pt x="2" y="13"/>
                    </a:lnTo>
                    <a:lnTo>
                      <a:pt x="5" y="9"/>
                    </a:lnTo>
                    <a:lnTo>
                      <a:pt x="7"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8" name="Freeform 5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9" y="2779"/>
                <a:ext cx="8" cy="6"/>
              </a:xfrm>
              <a:custGeom>
                <a:avLst/>
                <a:gdLst>
                  <a:gd fmla="*/ 13 w 5" name="T0"/>
                  <a:gd fmla="*/ 4 h 4" name="T1"/>
                  <a:gd fmla="*/ 8 w 5" name="T2"/>
                  <a:gd fmla="*/ 6 h 4" name="T3"/>
                  <a:gd fmla="*/ 8 w 5" name="T4"/>
                  <a:gd fmla="*/ 9 h 4" name="T5"/>
                  <a:gd fmla="*/ 0 w 5" name="T6"/>
                  <a:gd fmla="*/ 9 h 4" name="T7"/>
                  <a:gd fmla="*/ 5 w 5" name="T8"/>
                  <a:gd fmla="*/ 0 h 4" name="T9"/>
                  <a:gd fmla="*/ 10 w 5" name="T10"/>
                  <a:gd fmla="*/ 0 h 4" name="T11"/>
                  <a:gd fmla="*/ 13 w 5" name="T12"/>
                  <a:gd fmla="*/ 4 h 4" name="T13"/>
                  <a:gd fmla="*/ 0 60000 65536" name="T14"/>
                  <a:gd fmla="*/ 0 60000 65536" name="T15"/>
                  <a:gd fmla="*/ 0 60000 65536" name="T16"/>
                  <a:gd fmla="*/ 0 60000 65536" name="T17"/>
                  <a:gd fmla="*/ 0 60000 65536" name="T18"/>
                  <a:gd fmla="*/ 0 60000 65536" name="T19"/>
                  <a:gd fmla="*/ 0 60000 65536" name="T20"/>
                  <a:gd fmla="*/ 0 w 5" name="T21"/>
                  <a:gd fmla="*/ 0 h 4" name="T22"/>
                  <a:gd fmla="*/ 5 w 5"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5">
                    <a:moveTo>
                      <a:pt x="5" y="2"/>
                    </a:moveTo>
                    <a:lnTo>
                      <a:pt x="3" y="3"/>
                    </a:lnTo>
                    <a:lnTo>
                      <a:pt x="3" y="4"/>
                    </a:lnTo>
                    <a:lnTo>
                      <a:pt x="0" y="4"/>
                    </a:lnTo>
                    <a:lnTo>
                      <a:pt x="2" y="0"/>
                    </a:lnTo>
                    <a:lnTo>
                      <a:pt x="4" y="0"/>
                    </a:lnTo>
                    <a:lnTo>
                      <a:pt x="5"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09" name="Freeform 5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57" y="2790"/>
                <a:ext cx="10" cy="8"/>
              </a:xfrm>
              <a:custGeom>
                <a:avLst/>
                <a:gdLst>
                  <a:gd fmla="*/ 4 w 7" name="T0"/>
                  <a:gd fmla="*/ 13 h 5" name="T1"/>
                  <a:gd fmla="*/ 0 w 7" name="T2"/>
                  <a:gd fmla="*/ 3 h 5" name="T3"/>
                  <a:gd fmla="*/ 4 w 7" name="T4"/>
                  <a:gd fmla="*/ 0 h 5" name="T5"/>
                  <a:gd fmla="*/ 13 w 7" name="T6"/>
                  <a:gd fmla="*/ 3 h 5" name="T7"/>
                  <a:gd fmla="*/ 14 w 7" name="T8"/>
                  <a:gd fmla="*/ 8 h 5" name="T9"/>
                  <a:gd fmla="*/ 4 w 7" name="T10"/>
                  <a:gd fmla="*/ 13 h 5" name="T11"/>
                  <a:gd fmla="*/ 0 60000 65536" name="T12"/>
                  <a:gd fmla="*/ 0 60000 65536" name="T13"/>
                  <a:gd fmla="*/ 0 60000 65536" name="T14"/>
                  <a:gd fmla="*/ 0 60000 65536" name="T15"/>
                  <a:gd fmla="*/ 0 60000 65536" name="T16"/>
                  <a:gd fmla="*/ 0 60000 65536" name="T17"/>
                  <a:gd fmla="*/ 0 w 7" name="T18"/>
                  <a:gd fmla="*/ 0 h 5" name="T19"/>
                  <a:gd fmla="*/ 7 w 7"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7">
                    <a:moveTo>
                      <a:pt x="2" y="5"/>
                    </a:moveTo>
                    <a:lnTo>
                      <a:pt x="0" y="1"/>
                    </a:lnTo>
                    <a:lnTo>
                      <a:pt x="2" y="0"/>
                    </a:lnTo>
                    <a:lnTo>
                      <a:pt x="6" y="1"/>
                    </a:lnTo>
                    <a:lnTo>
                      <a:pt x="7" y="3"/>
                    </a:lnTo>
                    <a:lnTo>
                      <a:pt x="2"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0" name="Freeform 5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8" y="2816"/>
                <a:ext cx="8" cy="14"/>
              </a:xfrm>
              <a:custGeom>
                <a:avLst/>
                <a:gdLst>
                  <a:gd fmla="*/ 0 w 5" name="T0"/>
                  <a:gd fmla="*/ 22 h 9" name="T1"/>
                  <a:gd fmla="*/ 0 w 5" name="T2"/>
                  <a:gd fmla="*/ 14 h 9" name="T3"/>
                  <a:gd fmla="*/ 10 w 5" name="T4"/>
                  <a:gd fmla="*/ 0 h 9" name="T5"/>
                  <a:gd fmla="*/ 13 w 5" name="T6"/>
                  <a:gd fmla="*/ 8 h 9" name="T7"/>
                  <a:gd fmla="*/ 10 w 5" name="T8"/>
                  <a:gd fmla="*/ 17 h 9" name="T9"/>
                  <a:gd fmla="*/ 0 w 5" name="T10"/>
                  <a:gd fmla="*/ 22 h 9" name="T11"/>
                  <a:gd fmla="*/ 0 60000 65536" name="T12"/>
                  <a:gd fmla="*/ 0 60000 65536" name="T13"/>
                  <a:gd fmla="*/ 0 60000 65536" name="T14"/>
                  <a:gd fmla="*/ 0 60000 65536" name="T15"/>
                  <a:gd fmla="*/ 0 60000 65536" name="T16"/>
                  <a:gd fmla="*/ 0 60000 65536" name="T17"/>
                  <a:gd fmla="*/ 0 w 5" name="T18"/>
                  <a:gd fmla="*/ 0 h 9" name="T19"/>
                  <a:gd fmla="*/ 5 w 5" name="T20"/>
                  <a:gd fmla="*/ 9 h 9" name="T21"/>
                </a:gdLst>
                <a:ahLst/>
                <a:cxnLst>
                  <a:cxn ang="T12">
                    <a:pos x="T0" y="T1"/>
                  </a:cxn>
                  <a:cxn ang="T13">
                    <a:pos x="T2" y="T3"/>
                  </a:cxn>
                  <a:cxn ang="T14">
                    <a:pos x="T4" y="T5"/>
                  </a:cxn>
                  <a:cxn ang="T15">
                    <a:pos x="T6" y="T7"/>
                  </a:cxn>
                  <a:cxn ang="T16">
                    <a:pos x="T8" y="T9"/>
                  </a:cxn>
                  <a:cxn ang="T17">
                    <a:pos x="T10" y="T11"/>
                  </a:cxn>
                </a:cxnLst>
                <a:rect b="T21" l="T18" r="T20" t="T19"/>
                <a:pathLst>
                  <a:path h="9" w="5">
                    <a:moveTo>
                      <a:pt x="0" y="9"/>
                    </a:moveTo>
                    <a:lnTo>
                      <a:pt x="0" y="6"/>
                    </a:lnTo>
                    <a:lnTo>
                      <a:pt x="4" y="0"/>
                    </a:lnTo>
                    <a:lnTo>
                      <a:pt x="5" y="3"/>
                    </a:lnTo>
                    <a:lnTo>
                      <a:pt x="4" y="7"/>
                    </a:lnTo>
                    <a:lnTo>
                      <a:pt x="0"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1" name="Freeform 5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6" y="2826"/>
                <a:ext cx="7" cy="6"/>
              </a:xfrm>
              <a:custGeom>
                <a:avLst/>
                <a:gdLst>
                  <a:gd fmla="*/ 0 w 4" name="T0"/>
                  <a:gd fmla="*/ 4 h 4" name="T1"/>
                  <a:gd fmla="*/ 0 w 4" name="T2"/>
                  <a:gd fmla="*/ 0 h 4" name="T3"/>
                  <a:gd fmla="*/ 12 w 4" name="T4"/>
                  <a:gd fmla="*/ 0 h 4" name="T5"/>
                  <a:gd fmla="*/ 12 w 4" name="T6"/>
                  <a:gd fmla="*/ 9 h 4" name="T7"/>
                  <a:gd fmla="*/ 7 w 4" name="T8"/>
                  <a:gd fmla="*/ 9 h 4" name="T9"/>
                  <a:gd fmla="*/ 0 w 4" name="T10"/>
                  <a:gd fmla="*/ 4 h 4" name="T11"/>
                  <a:gd fmla="*/ 0 60000 65536" name="T12"/>
                  <a:gd fmla="*/ 0 60000 65536" name="T13"/>
                  <a:gd fmla="*/ 0 60000 65536" name="T14"/>
                  <a:gd fmla="*/ 0 60000 65536" name="T15"/>
                  <a:gd fmla="*/ 0 60000 65536" name="T16"/>
                  <a:gd fmla="*/ 0 60000 65536" name="T17"/>
                  <a:gd fmla="*/ 0 w 4" name="T18"/>
                  <a:gd fmla="*/ 0 h 4" name="T19"/>
                  <a:gd fmla="*/ 4 w 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4">
                    <a:moveTo>
                      <a:pt x="0" y="2"/>
                    </a:moveTo>
                    <a:lnTo>
                      <a:pt x="0" y="0"/>
                    </a:lnTo>
                    <a:lnTo>
                      <a:pt x="4" y="0"/>
                    </a:lnTo>
                    <a:lnTo>
                      <a:pt x="4" y="4"/>
                    </a:lnTo>
                    <a:lnTo>
                      <a:pt x="2"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2" name="Freeform 5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81" y="2801"/>
                <a:ext cx="5" cy="8"/>
              </a:xfrm>
              <a:custGeom>
                <a:avLst/>
                <a:gdLst>
                  <a:gd fmla="*/ 0 w 3" name="T0"/>
                  <a:gd fmla="*/ 13 h 5" name="T1"/>
                  <a:gd fmla="*/ 0 w 3" name="T2"/>
                  <a:gd fmla="*/ 3 h 5" name="T3"/>
                  <a:gd fmla="*/ 5 w 3" name="T4"/>
                  <a:gd fmla="*/ 0 h 5" name="T5"/>
                  <a:gd fmla="*/ 8 w 3" name="T6"/>
                  <a:gd fmla="*/ 8 h 5" name="T7"/>
                  <a:gd fmla="*/ 0 w 3" name="T8"/>
                  <a:gd fmla="*/ 13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0" y="5"/>
                    </a:moveTo>
                    <a:lnTo>
                      <a:pt x="0" y="1"/>
                    </a:lnTo>
                    <a:lnTo>
                      <a:pt x="2" y="0"/>
                    </a:lnTo>
                    <a:lnTo>
                      <a:pt x="3" y="3"/>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3" name="Freeform 5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85" y="2790"/>
                <a:ext cx="6" cy="9"/>
              </a:xfrm>
              <a:custGeom>
                <a:avLst/>
                <a:gdLst>
                  <a:gd fmla="*/ 0 w 4" name="T0"/>
                  <a:gd fmla="*/ 8 h 6" name="T1"/>
                  <a:gd fmla="*/ 3 w 4" name="T2"/>
                  <a:gd fmla="*/ 0 h 6" name="T3"/>
                  <a:gd fmla="*/ 9 w 4" name="T4"/>
                  <a:gd fmla="*/ 0 h 6" name="T5"/>
                  <a:gd fmla="*/ 9 w 4" name="T6"/>
                  <a:gd fmla="*/ 14 h 6" name="T7"/>
                  <a:gd fmla="*/ 0 w 4" name="T8"/>
                  <a:gd fmla="*/ 8 h 6" name="T9"/>
                  <a:gd fmla="*/ 0 60000 65536" name="T10"/>
                  <a:gd fmla="*/ 0 60000 65536" name="T11"/>
                  <a:gd fmla="*/ 0 60000 65536" name="T12"/>
                  <a:gd fmla="*/ 0 60000 65536" name="T13"/>
                  <a:gd fmla="*/ 0 60000 65536" name="T14"/>
                  <a:gd fmla="*/ 0 w 4" name="T15"/>
                  <a:gd fmla="*/ 0 h 6" name="T16"/>
                  <a:gd fmla="*/ 4 w 4" name="T17"/>
                  <a:gd fmla="*/ 6 h 6" name="T18"/>
                </a:gdLst>
                <a:ahLst/>
                <a:cxnLst>
                  <a:cxn ang="T10">
                    <a:pos x="T0" y="T1"/>
                  </a:cxn>
                  <a:cxn ang="T11">
                    <a:pos x="T2" y="T3"/>
                  </a:cxn>
                  <a:cxn ang="T12">
                    <a:pos x="T4" y="T5"/>
                  </a:cxn>
                  <a:cxn ang="T13">
                    <a:pos x="T6" y="T7"/>
                  </a:cxn>
                  <a:cxn ang="T14">
                    <a:pos x="T8" y="T9"/>
                  </a:cxn>
                </a:cxnLst>
                <a:rect b="T18" l="T15" r="T17" t="T16"/>
                <a:pathLst>
                  <a:path h="6" w="4">
                    <a:moveTo>
                      <a:pt x="0" y="3"/>
                    </a:moveTo>
                    <a:lnTo>
                      <a:pt x="1" y="0"/>
                    </a:lnTo>
                    <a:lnTo>
                      <a:pt x="4" y="0"/>
                    </a:lnTo>
                    <a:lnTo>
                      <a:pt x="4" y="6"/>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4" name="Freeform 5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33" y="2816"/>
                <a:ext cx="17" cy="19"/>
              </a:xfrm>
              <a:custGeom>
                <a:avLst/>
                <a:gdLst>
                  <a:gd fmla="*/ 22 w 11" name="T0"/>
                  <a:gd fmla="*/ 0 h 12" name="T1"/>
                  <a:gd fmla="*/ 23 w 11" name="T2"/>
                  <a:gd fmla="*/ 10 h 12" name="T3"/>
                  <a:gd fmla="*/ 26 w 11" name="T4"/>
                  <a:gd fmla="*/ 27 h 12" name="T5"/>
                  <a:gd fmla="*/ 0 w 11" name="T6"/>
                  <a:gd fmla="*/ 30 h 12" name="T7"/>
                  <a:gd fmla="*/ 0 w 11" name="T8"/>
                  <a:gd fmla="*/ 22 h 12" name="T9"/>
                  <a:gd fmla="*/ 9 w 11" name="T10"/>
                  <a:gd fmla="*/ 3 h 12" name="T11"/>
                  <a:gd fmla="*/ 22 w 11" name="T12"/>
                  <a:gd fmla="*/ 0 h 12" name="T13"/>
                  <a:gd fmla="*/ 0 60000 65536" name="T14"/>
                  <a:gd fmla="*/ 0 60000 65536" name="T15"/>
                  <a:gd fmla="*/ 0 60000 65536" name="T16"/>
                  <a:gd fmla="*/ 0 60000 65536" name="T17"/>
                  <a:gd fmla="*/ 0 60000 65536" name="T18"/>
                  <a:gd fmla="*/ 0 60000 65536" name="T19"/>
                  <a:gd fmla="*/ 0 60000 65536" name="T20"/>
                  <a:gd fmla="*/ 0 w 11" name="T21"/>
                  <a:gd fmla="*/ 0 h 12" name="T22"/>
                  <a:gd fmla="*/ 11 w 11" name="T23"/>
                  <a:gd fmla="*/ 12 h 12"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2" w="11">
                    <a:moveTo>
                      <a:pt x="9" y="0"/>
                    </a:moveTo>
                    <a:lnTo>
                      <a:pt x="10" y="4"/>
                    </a:lnTo>
                    <a:lnTo>
                      <a:pt x="11" y="11"/>
                    </a:lnTo>
                    <a:lnTo>
                      <a:pt x="0" y="12"/>
                    </a:lnTo>
                    <a:lnTo>
                      <a:pt x="0" y="9"/>
                    </a:lnTo>
                    <a:lnTo>
                      <a:pt x="4" y="1"/>
                    </a:lnTo>
                    <a:lnTo>
                      <a:pt x="9"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5" name="Freeform 5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5" y="2723"/>
                <a:ext cx="10" cy="5"/>
              </a:xfrm>
              <a:custGeom>
                <a:avLst/>
                <a:gdLst>
                  <a:gd fmla="*/ 5 w 6" name="T0"/>
                  <a:gd fmla="*/ 8 h 3" name="T1"/>
                  <a:gd fmla="*/ 13 w 6" name="T2"/>
                  <a:gd fmla="*/ 8 h 3" name="T3"/>
                  <a:gd fmla="*/ 17 w 6" name="T4"/>
                  <a:gd fmla="*/ 3 h 3" name="T5"/>
                  <a:gd fmla="*/ 5 w 6" name="T6"/>
                  <a:gd fmla="*/ 0 h 3" name="T7"/>
                  <a:gd fmla="*/ 0 w 6" name="T8"/>
                  <a:gd fmla="*/ 5 h 3" name="T9"/>
                  <a:gd fmla="*/ 5 w 6" name="T10"/>
                  <a:gd fmla="*/ 8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2" y="3"/>
                    </a:moveTo>
                    <a:lnTo>
                      <a:pt x="5" y="3"/>
                    </a:lnTo>
                    <a:lnTo>
                      <a:pt x="6" y="1"/>
                    </a:lnTo>
                    <a:lnTo>
                      <a:pt x="2" y="0"/>
                    </a:lnTo>
                    <a:lnTo>
                      <a:pt x="0" y="2"/>
                    </a:lnTo>
                    <a:lnTo>
                      <a:pt x="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6" name="Freeform 5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21" y="2725"/>
                <a:ext cx="9" cy="8"/>
              </a:xfrm>
              <a:custGeom>
                <a:avLst/>
                <a:gdLst>
                  <a:gd fmla="*/ 0 w 6" name="T0"/>
                  <a:gd fmla="*/ 13 h 5" name="T1"/>
                  <a:gd fmla="*/ 0 w 6" name="T2"/>
                  <a:gd fmla="*/ 8 h 5" name="T3"/>
                  <a:gd fmla="*/ 3 w 6" name="T4"/>
                  <a:gd fmla="*/ 0 h 5" name="T5"/>
                  <a:gd fmla="*/ 14 w 6" name="T6"/>
                  <a:gd fmla="*/ 0 h 5" name="T7"/>
                  <a:gd fmla="*/ 14 w 6" name="T8"/>
                  <a:gd fmla="*/ 8 h 5" name="T9"/>
                  <a:gd fmla="*/ 9 w 6" name="T10"/>
                  <a:gd fmla="*/ 13 h 5" name="T11"/>
                  <a:gd fmla="*/ 0 w 6" name="T12"/>
                  <a:gd fmla="*/ 13 h 5" name="T13"/>
                  <a:gd fmla="*/ 0 60000 65536" name="T14"/>
                  <a:gd fmla="*/ 0 60000 65536" name="T15"/>
                  <a:gd fmla="*/ 0 60000 65536" name="T16"/>
                  <a:gd fmla="*/ 0 60000 65536" name="T17"/>
                  <a:gd fmla="*/ 0 60000 65536" name="T18"/>
                  <a:gd fmla="*/ 0 60000 65536" name="T19"/>
                  <a:gd fmla="*/ 0 60000 65536" name="T20"/>
                  <a:gd fmla="*/ 0 w 6" name="T21"/>
                  <a:gd fmla="*/ 0 h 5" name="T22"/>
                  <a:gd fmla="*/ 6 w 6"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6">
                    <a:moveTo>
                      <a:pt x="0" y="5"/>
                    </a:moveTo>
                    <a:lnTo>
                      <a:pt x="0" y="3"/>
                    </a:lnTo>
                    <a:lnTo>
                      <a:pt x="1" y="0"/>
                    </a:lnTo>
                    <a:lnTo>
                      <a:pt x="6" y="0"/>
                    </a:lnTo>
                    <a:lnTo>
                      <a:pt x="6" y="3"/>
                    </a:lnTo>
                    <a:lnTo>
                      <a:pt x="4" y="5"/>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7" name="Freeform 5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97" y="2711"/>
                <a:ext cx="19" cy="12"/>
              </a:xfrm>
              <a:custGeom>
                <a:avLst/>
                <a:gdLst>
                  <a:gd fmla="*/ 0 w 12" name="T0"/>
                  <a:gd fmla="*/ 0 h 8" name="T1"/>
                  <a:gd fmla="*/ 21 w 12" name="T2"/>
                  <a:gd fmla="*/ 18 h 8" name="T3"/>
                  <a:gd fmla="*/ 30 w 12" name="T4"/>
                  <a:gd fmla="*/ 13 h 8" name="T5"/>
                  <a:gd fmla="*/ 16 w 12" name="T6"/>
                  <a:gd fmla="*/ 3 h 8" name="T7"/>
                  <a:gd fmla="*/ 0 w 12" name="T8"/>
                  <a:gd fmla="*/ 0 h 8" name="T9"/>
                  <a:gd fmla="*/ 0 60000 65536" name="T10"/>
                  <a:gd fmla="*/ 0 60000 65536" name="T11"/>
                  <a:gd fmla="*/ 0 60000 65536" name="T12"/>
                  <a:gd fmla="*/ 0 60000 65536" name="T13"/>
                  <a:gd fmla="*/ 0 60000 65536" name="T14"/>
                  <a:gd fmla="*/ 0 w 12" name="T15"/>
                  <a:gd fmla="*/ 0 h 8" name="T16"/>
                  <a:gd fmla="*/ 12 w 12" name="T17"/>
                  <a:gd fmla="*/ 8 h 8" name="T18"/>
                </a:gdLst>
                <a:ahLst/>
                <a:cxnLst>
                  <a:cxn ang="T10">
                    <a:pos x="T0" y="T1"/>
                  </a:cxn>
                  <a:cxn ang="T11">
                    <a:pos x="T2" y="T3"/>
                  </a:cxn>
                  <a:cxn ang="T12">
                    <a:pos x="T4" y="T5"/>
                  </a:cxn>
                  <a:cxn ang="T13">
                    <a:pos x="T6" y="T7"/>
                  </a:cxn>
                  <a:cxn ang="T14">
                    <a:pos x="T8" y="T9"/>
                  </a:cxn>
                </a:cxnLst>
                <a:rect b="T18" l="T15" r="T17" t="T16"/>
                <a:pathLst>
                  <a:path h="8" w="12">
                    <a:moveTo>
                      <a:pt x="0" y="0"/>
                    </a:moveTo>
                    <a:lnTo>
                      <a:pt x="8" y="8"/>
                    </a:lnTo>
                    <a:lnTo>
                      <a:pt x="12" y="6"/>
                    </a:lnTo>
                    <a:lnTo>
                      <a:pt x="6"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8" name="Freeform 5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591" y="2316"/>
                <a:ext cx="6" cy="4"/>
              </a:xfrm>
              <a:custGeom>
                <a:avLst/>
                <a:gdLst>
                  <a:gd fmla="*/ 0 w 4" name="T0"/>
                  <a:gd fmla="*/ 1 h 3" name="T1"/>
                  <a:gd fmla="*/ 3 w 4" name="T2"/>
                  <a:gd fmla="*/ 0 h 3" name="T3"/>
                  <a:gd fmla="*/ 9 w 4" name="T4"/>
                  <a:gd fmla="*/ 1 h 3" name="T5"/>
                  <a:gd fmla="*/ 4 w 4" name="T6"/>
                  <a:gd fmla="*/ 5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1" y="0"/>
                    </a:lnTo>
                    <a:lnTo>
                      <a:pt x="4" y="1"/>
                    </a:lnTo>
                    <a:lnTo>
                      <a:pt x="2"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19" name="Freeform 5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98" y="2629"/>
                <a:ext cx="15" cy="12"/>
              </a:xfrm>
              <a:custGeom>
                <a:avLst/>
                <a:gdLst>
                  <a:gd fmla="*/ 22 w 10" name="T0"/>
                  <a:gd fmla="*/ 3 h 8" name="T1"/>
                  <a:gd fmla="*/ 9 w 10" name="T2"/>
                  <a:gd fmla="*/ 0 h 8" name="T3"/>
                  <a:gd fmla="*/ 3 w 10" name="T4"/>
                  <a:gd fmla="*/ 4 h 8" name="T5"/>
                  <a:gd fmla="*/ 0 w 10" name="T6"/>
                  <a:gd fmla="*/ 18 h 8" name="T7"/>
                  <a:gd fmla="*/ 6 w 10" name="T8"/>
                  <a:gd fmla="*/ 18 h 8" name="T9"/>
                  <a:gd fmla="*/ 9 w 10" name="T10"/>
                  <a:gd fmla="*/ 10 h 8" name="T11"/>
                  <a:gd fmla="*/ 18 w 10" name="T12"/>
                  <a:gd fmla="*/ 18 h 8" name="T13"/>
                  <a:gd fmla="*/ 21 w 10" name="T14"/>
                  <a:gd fmla="*/ 10 h 8" name="T15"/>
                  <a:gd fmla="*/ 22 w 10" name="T16"/>
                  <a:gd fmla="*/ 3 h 8"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0" name="T27"/>
                  <a:gd fmla="*/ 0 h 8" name="T28"/>
                  <a:gd fmla="*/ 10 w 10" name="T29"/>
                  <a:gd fmla="*/ 8 h 8"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8" w="10">
                    <a:moveTo>
                      <a:pt x="10" y="1"/>
                    </a:moveTo>
                    <a:lnTo>
                      <a:pt x="4" y="0"/>
                    </a:lnTo>
                    <a:lnTo>
                      <a:pt x="1" y="2"/>
                    </a:lnTo>
                    <a:lnTo>
                      <a:pt x="0" y="8"/>
                    </a:lnTo>
                    <a:lnTo>
                      <a:pt x="3" y="8"/>
                    </a:lnTo>
                    <a:lnTo>
                      <a:pt x="4" y="5"/>
                    </a:lnTo>
                    <a:lnTo>
                      <a:pt x="8" y="8"/>
                    </a:lnTo>
                    <a:lnTo>
                      <a:pt x="9" y="5"/>
                    </a:lnTo>
                    <a:lnTo>
                      <a:pt x="1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0" name="Freeform 5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40" y="2711"/>
                <a:ext cx="145" cy="138"/>
              </a:xfrm>
              <a:custGeom>
                <a:avLst/>
                <a:gdLst>
                  <a:gd fmla="*/ 224 w 94" name="T0"/>
                  <a:gd fmla="*/ 214 h 89" name="T1"/>
                  <a:gd fmla="*/ 219 w 94" name="T2"/>
                  <a:gd fmla="*/ 163 h 89" name="T3"/>
                  <a:gd fmla="*/ 214 w 94" name="T4"/>
                  <a:gd fmla="*/ 154 h 89" name="T5"/>
                  <a:gd fmla="*/ 210 w 94" name="T6"/>
                  <a:gd fmla="*/ 144 h 89" name="T7"/>
                  <a:gd fmla="*/ 219 w 94" name="T8"/>
                  <a:gd fmla="*/ 135 h 89" name="T9"/>
                  <a:gd fmla="*/ 216 w 94" name="T10"/>
                  <a:gd fmla="*/ 51 h 89" name="T11"/>
                  <a:gd fmla="*/ 214 w 94" name="T12"/>
                  <a:gd fmla="*/ 48 h 89" name="T13"/>
                  <a:gd fmla="*/ 194 w 94" name="T14"/>
                  <a:gd fmla="*/ 48 h 89" name="T15"/>
                  <a:gd fmla="*/ 174 w 94" name="T16"/>
                  <a:gd fmla="*/ 31 h 89" name="T17"/>
                  <a:gd fmla="*/ 136 w 94" name="T18"/>
                  <a:gd fmla="*/ 25 h 89" name="T19"/>
                  <a:gd fmla="*/ 123 w 94" name="T20"/>
                  <a:gd fmla="*/ 31 h 89" name="T21"/>
                  <a:gd fmla="*/ 122 w 94" name="T22"/>
                  <a:gd fmla="*/ 39 h 89" name="T23"/>
                  <a:gd fmla="*/ 91 w 94" name="T24"/>
                  <a:gd fmla="*/ 73 h 89" name="T25"/>
                  <a:gd fmla="*/ 80 w 94" name="T26"/>
                  <a:gd fmla="*/ 62 h 89" name="T27"/>
                  <a:gd fmla="*/ 76 w 94" name="T28"/>
                  <a:gd fmla="*/ 48 h 89" name="T29"/>
                  <a:gd fmla="*/ 66 w 94" name="T30"/>
                  <a:gd fmla="*/ 40 h 89" name="T31"/>
                  <a:gd fmla="*/ 66 w 94" name="T32"/>
                  <a:gd fmla="*/ 22 h 89" name="T33"/>
                  <a:gd fmla="*/ 62 w 94" name="T34"/>
                  <a:gd fmla="*/ 9 h 89" name="T35"/>
                  <a:gd fmla="*/ 43 w 94" name="T36"/>
                  <a:gd fmla="*/ 9 h 89" name="T37"/>
                  <a:gd fmla="*/ 31 w 94" name="T38"/>
                  <a:gd fmla="*/ 0 h 89" name="T39"/>
                  <a:gd fmla="*/ 23 w 94" name="T40"/>
                  <a:gd fmla="*/ 0 h 89" name="T41"/>
                  <a:gd fmla="*/ 14 w 94" name="T42"/>
                  <a:gd fmla="*/ 8 h 89" name="T43"/>
                  <a:gd fmla="*/ 8 w 94" name="T44"/>
                  <a:gd fmla="*/ 8 h 89" name="T45"/>
                  <a:gd fmla="*/ 0 w 94" name="T46"/>
                  <a:gd fmla="*/ 22 h 89" name="T47"/>
                  <a:gd fmla="*/ 14 w 94" name="T48"/>
                  <a:gd fmla="*/ 26 h 89" name="T49"/>
                  <a:gd fmla="*/ 23 w 94" name="T50"/>
                  <a:gd fmla="*/ 40 h 89" name="T51"/>
                  <a:gd fmla="*/ 31 w 94" name="T52"/>
                  <a:gd fmla="*/ 43 h 89" name="T53"/>
                  <a:gd fmla="*/ 49 w 94" name="T54"/>
                  <a:gd fmla="*/ 43 h 89" name="T55"/>
                  <a:gd fmla="*/ 57 w 94" name="T56"/>
                  <a:gd fmla="*/ 48 h 89" name="T57"/>
                  <a:gd fmla="*/ 49 w 94" name="T58"/>
                  <a:gd fmla="*/ 57 h 89" name="T59"/>
                  <a:gd fmla="*/ 19 w 94" name="T60"/>
                  <a:gd fmla="*/ 53 h 89" name="T61"/>
                  <a:gd fmla="*/ 19 w 94" name="T62"/>
                  <a:gd fmla="*/ 57 h 89" name="T63"/>
                  <a:gd fmla="*/ 29 w 94" name="T64"/>
                  <a:gd fmla="*/ 67 h 89" name="T65"/>
                  <a:gd fmla="*/ 34 w 94" name="T66"/>
                  <a:gd fmla="*/ 88 h 89" name="T67"/>
                  <a:gd fmla="*/ 48 w 94" name="T68"/>
                  <a:gd fmla="*/ 93 h 89" name="T69"/>
                  <a:gd fmla="*/ 49 w 94" name="T70"/>
                  <a:gd fmla="*/ 87 h 89" name="T71"/>
                  <a:gd fmla="*/ 60 w 94" name="T72"/>
                  <a:gd fmla="*/ 84 h 89" name="T73"/>
                  <a:gd fmla="*/ 79 w 94" name="T74"/>
                  <a:gd fmla="*/ 93 h 89" name="T75"/>
                  <a:gd fmla="*/ 100 w 94" name="T76"/>
                  <a:gd fmla="*/ 104 h 89" name="T77"/>
                  <a:gd fmla="*/ 117 w 94" name="T78"/>
                  <a:gd fmla="*/ 105 h 89" name="T79"/>
                  <a:gd fmla="*/ 133 w 94" name="T80"/>
                  <a:gd fmla="*/ 113 h 89" name="T81"/>
                  <a:gd fmla="*/ 154 w 94" name="T82"/>
                  <a:gd fmla="*/ 132 h 89" name="T83"/>
                  <a:gd fmla="*/ 159 w 94" name="T84"/>
                  <a:gd fmla="*/ 152 h 89" name="T85"/>
                  <a:gd fmla="*/ 167 w 94" name="T86"/>
                  <a:gd fmla="*/ 161 h 89" name="T87"/>
                  <a:gd fmla="*/ 171 w 94" name="T88"/>
                  <a:gd fmla="*/ 171 h 89" name="T89"/>
                  <a:gd fmla="*/ 174 w 94" name="T90"/>
                  <a:gd fmla="*/ 189 h 89" name="T91"/>
                  <a:gd fmla="*/ 193 w 94" name="T92"/>
                  <a:gd fmla="*/ 189 h 89" name="T93"/>
                  <a:gd fmla="*/ 205 w 94" name="T94"/>
                  <a:gd fmla="*/ 202 h 89" name="T95"/>
                  <a:gd fmla="*/ 224 w 94" name="T96"/>
                  <a:gd fmla="*/ 214 h 89"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w 94" name="T147"/>
                  <a:gd fmla="*/ 0 h 89" name="T148"/>
                  <a:gd fmla="*/ 94 w 94" name="T149"/>
                  <a:gd fmla="*/ 89 h 89" name="T1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b="T150" l="T147" r="T149" t="T148"/>
                <a:pathLst>
                  <a:path h="89" w="94">
                    <a:moveTo>
                      <a:pt x="94" y="89"/>
                    </a:moveTo>
                    <a:lnTo>
                      <a:pt x="92" y="68"/>
                    </a:lnTo>
                    <a:lnTo>
                      <a:pt x="90" y="64"/>
                    </a:lnTo>
                    <a:lnTo>
                      <a:pt x="88" y="60"/>
                    </a:lnTo>
                    <a:lnTo>
                      <a:pt x="92" y="56"/>
                    </a:lnTo>
                    <a:lnTo>
                      <a:pt x="91" y="21"/>
                    </a:lnTo>
                    <a:lnTo>
                      <a:pt x="90" y="20"/>
                    </a:lnTo>
                    <a:lnTo>
                      <a:pt x="82" y="20"/>
                    </a:lnTo>
                    <a:lnTo>
                      <a:pt x="73" y="13"/>
                    </a:lnTo>
                    <a:lnTo>
                      <a:pt x="57" y="10"/>
                    </a:lnTo>
                    <a:lnTo>
                      <a:pt x="52" y="13"/>
                    </a:lnTo>
                    <a:lnTo>
                      <a:pt x="51" y="16"/>
                    </a:lnTo>
                    <a:lnTo>
                      <a:pt x="38" y="30"/>
                    </a:lnTo>
                    <a:lnTo>
                      <a:pt x="34" y="26"/>
                    </a:lnTo>
                    <a:lnTo>
                      <a:pt x="32" y="20"/>
                    </a:lnTo>
                    <a:lnTo>
                      <a:pt x="28" y="17"/>
                    </a:lnTo>
                    <a:lnTo>
                      <a:pt x="28" y="9"/>
                    </a:lnTo>
                    <a:lnTo>
                      <a:pt x="26" y="4"/>
                    </a:lnTo>
                    <a:lnTo>
                      <a:pt x="18" y="4"/>
                    </a:lnTo>
                    <a:lnTo>
                      <a:pt x="13" y="0"/>
                    </a:lnTo>
                    <a:lnTo>
                      <a:pt x="10" y="0"/>
                    </a:lnTo>
                    <a:lnTo>
                      <a:pt x="6" y="3"/>
                    </a:lnTo>
                    <a:lnTo>
                      <a:pt x="3" y="3"/>
                    </a:lnTo>
                    <a:lnTo>
                      <a:pt x="0" y="9"/>
                    </a:lnTo>
                    <a:lnTo>
                      <a:pt x="6" y="11"/>
                    </a:lnTo>
                    <a:lnTo>
                      <a:pt x="10" y="17"/>
                    </a:lnTo>
                    <a:lnTo>
                      <a:pt x="13" y="18"/>
                    </a:lnTo>
                    <a:lnTo>
                      <a:pt x="21" y="18"/>
                    </a:lnTo>
                    <a:lnTo>
                      <a:pt x="24" y="20"/>
                    </a:lnTo>
                    <a:lnTo>
                      <a:pt x="21" y="24"/>
                    </a:lnTo>
                    <a:lnTo>
                      <a:pt x="8" y="22"/>
                    </a:lnTo>
                    <a:lnTo>
                      <a:pt x="8" y="24"/>
                    </a:lnTo>
                    <a:lnTo>
                      <a:pt x="12" y="28"/>
                    </a:lnTo>
                    <a:lnTo>
                      <a:pt x="14" y="37"/>
                    </a:lnTo>
                    <a:lnTo>
                      <a:pt x="20" y="39"/>
                    </a:lnTo>
                    <a:lnTo>
                      <a:pt x="21" y="36"/>
                    </a:lnTo>
                    <a:lnTo>
                      <a:pt x="25" y="35"/>
                    </a:lnTo>
                    <a:lnTo>
                      <a:pt x="33" y="39"/>
                    </a:lnTo>
                    <a:lnTo>
                      <a:pt x="42" y="43"/>
                    </a:lnTo>
                    <a:lnTo>
                      <a:pt x="49" y="44"/>
                    </a:lnTo>
                    <a:lnTo>
                      <a:pt x="56" y="47"/>
                    </a:lnTo>
                    <a:lnTo>
                      <a:pt x="65" y="55"/>
                    </a:lnTo>
                    <a:lnTo>
                      <a:pt x="67" y="63"/>
                    </a:lnTo>
                    <a:lnTo>
                      <a:pt x="70" y="67"/>
                    </a:lnTo>
                    <a:lnTo>
                      <a:pt x="72" y="71"/>
                    </a:lnTo>
                    <a:lnTo>
                      <a:pt x="73" y="79"/>
                    </a:lnTo>
                    <a:lnTo>
                      <a:pt x="81" y="79"/>
                    </a:lnTo>
                    <a:lnTo>
                      <a:pt x="86" y="84"/>
                    </a:lnTo>
                    <a:lnTo>
                      <a:pt x="94" y="8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1" name="Freeform 5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71" y="977"/>
                <a:ext cx="1912" cy="993"/>
              </a:xfrm>
              <a:custGeom>
                <a:avLst/>
                <a:gdLst>
                  <a:gd fmla="*/ 2166 w 1233" name="T0"/>
                  <a:gd fmla="*/ 900 h 640" name="T1"/>
                  <a:gd fmla="*/ 2035 w 1233" name="T2"/>
                  <a:gd fmla="*/ 886 h 640" name="T3"/>
                  <a:gd fmla="*/ 1859 w 1233" name="T4"/>
                  <a:gd fmla="*/ 953 h 640" name="T5"/>
                  <a:gd fmla="*/ 1785 w 1233" name="T6"/>
                  <a:gd fmla="*/ 1117 h 640" name="T7"/>
                  <a:gd fmla="*/ 1865 w 1233" name="T8"/>
                  <a:gd fmla="*/ 1170 h 640" name="T9"/>
                  <a:gd fmla="*/ 1765 w 1233" name="T10"/>
                  <a:gd fmla="*/ 1474 h 640" name="T11"/>
                  <a:gd fmla="*/ 1659 w 1233" name="T12"/>
                  <a:gd fmla="*/ 1489 h 640" name="T13"/>
                  <a:gd fmla="*/ 1619 w 1233" name="T14"/>
                  <a:gd fmla="*/ 1296 h 640" name="T15"/>
                  <a:gd fmla="*/ 1394 w 1233" name="T16"/>
                  <a:gd fmla="*/ 1244 h 640" name="T17"/>
                  <a:gd fmla="*/ 1130 w 1233" name="T18"/>
                  <a:gd fmla="*/ 1275 h 640" name="T19"/>
                  <a:gd fmla="*/ 822 w 1233" name="T20"/>
                  <a:gd fmla="*/ 1261 h 640" name="T21"/>
                  <a:gd fmla="*/ 485 w 1233" name="T22"/>
                  <a:gd fmla="*/ 1204 h 640" name="T23"/>
                  <a:gd fmla="*/ 254 w 1233" name="T24"/>
                  <a:gd fmla="*/ 1069 h 640" name="T25"/>
                  <a:gd fmla="*/ 67 w 1233" name="T26"/>
                  <a:gd fmla="*/ 1218 h 640" name="T27"/>
                  <a:gd fmla="*/ 57 w 1233" name="T28"/>
                  <a:gd fmla="*/ 917 h 640" name="T29"/>
                  <a:gd fmla="*/ 183 w 1233" name="T30"/>
                  <a:gd fmla="*/ 410 h 640" name="T31"/>
                  <a:gd fmla="*/ 211 w 1233" name="T32"/>
                  <a:gd fmla="*/ 371 h 640" name="T33"/>
                  <a:gd fmla="*/ 349 w 1233" name="T34"/>
                  <a:gd fmla="*/ 279 h 640" name="T35"/>
                  <a:gd fmla="*/ 346 w 1233" name="T36"/>
                  <a:gd fmla="*/ 467 h 640" name="T37"/>
                  <a:gd fmla="*/ 324 w 1233" name="T38"/>
                  <a:gd fmla="*/ 520 h 640" name="T39"/>
                  <a:gd fmla="*/ 450 w 1233" name="T40"/>
                  <a:gd fmla="*/ 470 h 640" name="T41"/>
                  <a:gd fmla="*/ 368 w 1233" name="T42"/>
                  <a:gd fmla="*/ 393 h 640" name="T43"/>
                  <a:gd fmla="*/ 399 w 1233" name="T44"/>
                  <a:gd fmla="*/ 236 h 640" name="T45"/>
                  <a:gd fmla="*/ 467 w 1233" name="T46"/>
                  <a:gd fmla="*/ 309 h 640" name="T47"/>
                  <a:gd fmla="*/ 519 w 1233" name="T48"/>
                  <a:gd fmla="*/ 276 h 640" name="T49"/>
                  <a:gd fmla="*/ 603 w 1233" name="T50"/>
                  <a:gd fmla="*/ 388 h 640" name="T51"/>
                  <a:gd fmla="*/ 521 w 1233" name="T52"/>
                  <a:gd fmla="*/ 240 h 640" name="T53"/>
                  <a:gd fmla="*/ 659 w 1233" name="T54"/>
                  <a:gd fmla="*/ 171 h 640" name="T55"/>
                  <a:gd fmla="*/ 667 w 1233" name="T56"/>
                  <a:gd fmla="*/ 121 h 640" name="T57"/>
                  <a:gd fmla="*/ 796 w 1233" name="T58"/>
                  <a:gd fmla="*/ 84 h 640" name="T59"/>
                  <a:gd fmla="*/ 947 w 1233" name="T60"/>
                  <a:gd fmla="*/ 78 h 640" name="T61"/>
                  <a:gd fmla="*/ 1039 w 1233" name="T62"/>
                  <a:gd fmla="*/ 62 h 640" name="T63"/>
                  <a:gd fmla="*/ 1068 w 1233" name="T64"/>
                  <a:gd fmla="*/ 8 h 640" name="T65"/>
                  <a:gd fmla="*/ 1126 w 1233" name="T66"/>
                  <a:gd fmla="*/ 57 h 640" name="T67"/>
                  <a:gd fmla="*/ 1236 w 1233" name="T68"/>
                  <a:gd fmla="*/ 87 h 640" name="T69"/>
                  <a:gd fmla="*/ 1118 w 1233" name="T70"/>
                  <a:gd fmla="*/ 195 h 640" name="T71"/>
                  <a:gd fmla="*/ 1161 w 1233" name="T72"/>
                  <a:gd fmla="*/ 206 h 640" name="T73"/>
                  <a:gd fmla="*/ 1261 w 1233" name="T74"/>
                  <a:gd fmla="*/ 191 h 640" name="T75"/>
                  <a:gd fmla="*/ 1405 w 1233" name="T76"/>
                  <a:gd fmla="*/ 228 h 640" name="T77"/>
                  <a:gd fmla="*/ 1520 w 1233" name="T78"/>
                  <a:gd fmla="*/ 195 h 640" name="T79"/>
                  <a:gd fmla="*/ 1614 w 1233" name="T80"/>
                  <a:gd fmla="*/ 258 h 640" name="T81"/>
                  <a:gd fmla="*/ 1693 w 1233" name="T82"/>
                  <a:gd fmla="*/ 287 h 640" name="T83"/>
                  <a:gd fmla="*/ 1852 w 1233" name="T84"/>
                  <a:gd fmla="*/ 262 h 640" name="T85"/>
                  <a:gd fmla="*/ 1972 w 1233" name="T86"/>
                  <a:gd fmla="*/ 254 h 640" name="T87"/>
                  <a:gd fmla="*/ 2073 w 1233" name="T88"/>
                  <a:gd fmla="*/ 284 h 640" name="T89"/>
                  <a:gd fmla="*/ 2292 w 1233" name="T90"/>
                  <a:gd fmla="*/ 337 h 640" name="T91"/>
                  <a:gd fmla="*/ 2405 w 1233" name="T92"/>
                  <a:gd fmla="*/ 385 h 640" name="T93"/>
                  <a:gd fmla="*/ 2529 w 1233" name="T94"/>
                  <a:gd fmla="*/ 358 h 640" name="T95"/>
                  <a:gd fmla="*/ 2754 w 1233" name="T96"/>
                  <a:gd fmla="*/ 411 h 640" name="T97"/>
                  <a:gd fmla="*/ 2864 w 1233" name="T98"/>
                  <a:gd fmla="*/ 498 h 640" name="T99"/>
                  <a:gd fmla="*/ 2898 w 1233" name="T100"/>
                  <a:gd fmla="*/ 573 h 640" name="T101"/>
                  <a:gd fmla="*/ 2774 w 1233" name="T102"/>
                  <a:gd fmla="*/ 562 h 640" name="T103"/>
                  <a:gd fmla="*/ 2686 w 1233" name="T104"/>
                  <a:gd fmla="*/ 594 h 640" name="T105"/>
                  <a:gd fmla="*/ 2712 w 1233" name="T106"/>
                  <a:gd fmla="*/ 641 h 640" name="T107"/>
                  <a:gd fmla="*/ 2594 w 1233" name="T108"/>
                  <a:gd fmla="*/ 771 h 640" name="T109"/>
                  <a:gd fmla="*/ 2428 w 1233" name="T110"/>
                  <a:gd fmla="*/ 847 h 640" name="T111"/>
                  <a:gd fmla="*/ 2352 w 1233" name="T112"/>
                  <a:gd fmla="*/ 946 h 640" name="T113"/>
                  <a:gd fmla="*/ 2335 w 1233" name="T114"/>
                  <a:gd fmla="*/ 1095 h 640" name="T115"/>
                  <a:gd fmla="*/ 2217 w 1233" name="T116"/>
                  <a:gd fmla="*/ 1199 h 640" name="T117"/>
                  <a:gd fmla="*/ 2272 w 1233" name="T118"/>
                  <a:gd fmla="*/ 915 h 640" name="T119"/>
                  <a:gd fmla="*/ 2390 w 1233" name="T120"/>
                  <a:gd fmla="*/ 711 h 640" name="T121"/>
                  <a:gd fmla="*/ 2222 w 1233" name="T122"/>
                  <a:gd fmla="*/ 771 h 640"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w 1233" name="T186"/>
                  <a:gd fmla="*/ 0 h 640" name="T187"/>
                  <a:gd fmla="*/ 1233 w 1233" name="T188"/>
                  <a:gd fmla="*/ 640 h 640" name="T18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b="T189" l="T186" r="T188" t="T187"/>
                <a:pathLst>
                  <a:path h="640" w="1233">
                    <a:moveTo>
                      <a:pt x="924" y="320"/>
                    </a:moveTo>
                    <a:lnTo>
                      <a:pt x="922" y="322"/>
                    </a:lnTo>
                    <a:lnTo>
                      <a:pt x="924" y="329"/>
                    </a:lnTo>
                    <a:lnTo>
                      <a:pt x="914" y="337"/>
                    </a:lnTo>
                    <a:lnTo>
                      <a:pt x="914" y="341"/>
                    </a:lnTo>
                    <a:lnTo>
                      <a:pt x="907" y="347"/>
                    </a:lnTo>
                    <a:lnTo>
                      <a:pt x="904" y="352"/>
                    </a:lnTo>
                    <a:lnTo>
                      <a:pt x="900" y="356"/>
                    </a:lnTo>
                    <a:lnTo>
                      <a:pt x="901" y="362"/>
                    </a:lnTo>
                    <a:lnTo>
                      <a:pt x="905" y="360"/>
                    </a:lnTo>
                    <a:lnTo>
                      <a:pt x="909" y="362"/>
                    </a:lnTo>
                    <a:lnTo>
                      <a:pt x="909" y="368"/>
                    </a:lnTo>
                    <a:lnTo>
                      <a:pt x="902" y="370"/>
                    </a:lnTo>
                    <a:lnTo>
                      <a:pt x="901" y="374"/>
                    </a:lnTo>
                    <a:lnTo>
                      <a:pt x="898" y="373"/>
                    </a:lnTo>
                    <a:lnTo>
                      <a:pt x="894" y="368"/>
                    </a:lnTo>
                    <a:lnTo>
                      <a:pt x="887" y="374"/>
                    </a:lnTo>
                    <a:lnTo>
                      <a:pt x="882" y="372"/>
                    </a:lnTo>
                    <a:lnTo>
                      <a:pt x="877" y="375"/>
                    </a:lnTo>
                    <a:lnTo>
                      <a:pt x="874" y="372"/>
                    </a:lnTo>
                    <a:lnTo>
                      <a:pt x="876" y="369"/>
                    </a:lnTo>
                    <a:lnTo>
                      <a:pt x="879" y="367"/>
                    </a:lnTo>
                    <a:lnTo>
                      <a:pt x="877" y="361"/>
                    </a:lnTo>
                    <a:lnTo>
                      <a:pt x="866" y="361"/>
                    </a:lnTo>
                    <a:lnTo>
                      <a:pt x="861" y="360"/>
                    </a:lnTo>
                    <a:lnTo>
                      <a:pt x="854" y="361"/>
                    </a:lnTo>
                    <a:lnTo>
                      <a:pt x="850" y="369"/>
                    </a:lnTo>
                    <a:lnTo>
                      <a:pt x="846" y="368"/>
                    </a:lnTo>
                    <a:lnTo>
                      <a:pt x="836" y="369"/>
                    </a:lnTo>
                    <a:lnTo>
                      <a:pt x="833" y="366"/>
                    </a:lnTo>
                    <a:lnTo>
                      <a:pt x="829" y="371"/>
                    </a:lnTo>
                    <a:lnTo>
                      <a:pt x="824" y="372"/>
                    </a:lnTo>
                    <a:lnTo>
                      <a:pt x="822" y="369"/>
                    </a:lnTo>
                    <a:lnTo>
                      <a:pt x="825" y="365"/>
                    </a:lnTo>
                    <a:lnTo>
                      <a:pt x="816" y="365"/>
                    </a:lnTo>
                    <a:lnTo>
                      <a:pt x="811" y="367"/>
                    </a:lnTo>
                    <a:lnTo>
                      <a:pt x="803" y="366"/>
                    </a:lnTo>
                    <a:lnTo>
                      <a:pt x="795" y="368"/>
                    </a:lnTo>
                    <a:lnTo>
                      <a:pt x="787" y="375"/>
                    </a:lnTo>
                    <a:lnTo>
                      <a:pt x="785" y="381"/>
                    </a:lnTo>
                    <a:lnTo>
                      <a:pt x="774" y="390"/>
                    </a:lnTo>
                    <a:lnTo>
                      <a:pt x="773" y="396"/>
                    </a:lnTo>
                    <a:lnTo>
                      <a:pt x="764" y="407"/>
                    </a:lnTo>
                    <a:lnTo>
                      <a:pt x="754" y="415"/>
                    </a:lnTo>
                    <a:lnTo>
                      <a:pt x="753" y="420"/>
                    </a:lnTo>
                    <a:lnTo>
                      <a:pt x="746" y="429"/>
                    </a:lnTo>
                    <a:lnTo>
                      <a:pt x="744" y="434"/>
                    </a:lnTo>
                    <a:lnTo>
                      <a:pt x="736" y="440"/>
                    </a:lnTo>
                    <a:lnTo>
                      <a:pt x="731" y="445"/>
                    </a:lnTo>
                    <a:lnTo>
                      <a:pt x="724" y="448"/>
                    </a:lnTo>
                    <a:lnTo>
                      <a:pt x="724" y="451"/>
                    </a:lnTo>
                    <a:lnTo>
                      <a:pt x="728" y="455"/>
                    </a:lnTo>
                    <a:lnTo>
                      <a:pt x="732" y="454"/>
                    </a:lnTo>
                    <a:lnTo>
                      <a:pt x="739" y="455"/>
                    </a:lnTo>
                    <a:lnTo>
                      <a:pt x="739" y="468"/>
                    </a:lnTo>
                    <a:lnTo>
                      <a:pt x="742" y="464"/>
                    </a:lnTo>
                    <a:lnTo>
                      <a:pt x="746" y="461"/>
                    </a:lnTo>
                    <a:lnTo>
                      <a:pt x="748" y="466"/>
                    </a:lnTo>
                    <a:lnTo>
                      <a:pt x="747" y="471"/>
                    </a:lnTo>
                    <a:lnTo>
                      <a:pt x="748" y="473"/>
                    </a:lnTo>
                    <a:lnTo>
                      <a:pt x="752" y="471"/>
                    </a:lnTo>
                    <a:lnTo>
                      <a:pt x="756" y="470"/>
                    </a:lnTo>
                    <a:lnTo>
                      <a:pt x="758" y="461"/>
                    </a:lnTo>
                    <a:lnTo>
                      <a:pt x="769" y="463"/>
                    </a:lnTo>
                    <a:lnTo>
                      <a:pt x="772" y="470"/>
                    </a:lnTo>
                    <a:lnTo>
                      <a:pt x="776" y="475"/>
                    </a:lnTo>
                    <a:lnTo>
                      <a:pt x="781" y="481"/>
                    </a:lnTo>
                    <a:lnTo>
                      <a:pt x="781" y="485"/>
                    </a:lnTo>
                    <a:lnTo>
                      <a:pt x="776" y="483"/>
                    </a:lnTo>
                    <a:lnTo>
                      <a:pt x="776" y="486"/>
                    </a:lnTo>
                    <a:lnTo>
                      <a:pt x="782" y="491"/>
                    </a:lnTo>
                    <a:lnTo>
                      <a:pt x="782" y="499"/>
                    </a:lnTo>
                    <a:lnTo>
                      <a:pt x="774" y="512"/>
                    </a:lnTo>
                    <a:lnTo>
                      <a:pt x="773" y="524"/>
                    </a:lnTo>
                    <a:lnTo>
                      <a:pt x="774" y="529"/>
                    </a:lnTo>
                    <a:lnTo>
                      <a:pt x="773" y="540"/>
                    </a:lnTo>
                    <a:lnTo>
                      <a:pt x="773" y="545"/>
                    </a:lnTo>
                    <a:lnTo>
                      <a:pt x="768" y="560"/>
                    </a:lnTo>
                    <a:lnTo>
                      <a:pt x="765" y="563"/>
                    </a:lnTo>
                    <a:lnTo>
                      <a:pt x="756" y="574"/>
                    </a:lnTo>
                    <a:lnTo>
                      <a:pt x="751" y="583"/>
                    </a:lnTo>
                    <a:lnTo>
                      <a:pt x="750" y="595"/>
                    </a:lnTo>
                    <a:lnTo>
                      <a:pt x="741" y="603"/>
                    </a:lnTo>
                    <a:lnTo>
                      <a:pt x="734" y="612"/>
                    </a:lnTo>
                    <a:lnTo>
                      <a:pt x="724" y="630"/>
                    </a:lnTo>
                    <a:lnTo>
                      <a:pt x="714" y="633"/>
                    </a:lnTo>
                    <a:lnTo>
                      <a:pt x="710" y="639"/>
                    </a:lnTo>
                    <a:lnTo>
                      <a:pt x="707" y="637"/>
                    </a:lnTo>
                    <a:lnTo>
                      <a:pt x="701" y="636"/>
                    </a:lnTo>
                    <a:lnTo>
                      <a:pt x="700" y="634"/>
                    </a:lnTo>
                    <a:lnTo>
                      <a:pt x="695" y="632"/>
                    </a:lnTo>
                    <a:lnTo>
                      <a:pt x="692" y="634"/>
                    </a:lnTo>
                    <a:lnTo>
                      <a:pt x="691" y="638"/>
                    </a:lnTo>
                    <a:lnTo>
                      <a:pt x="684" y="640"/>
                    </a:lnTo>
                    <a:lnTo>
                      <a:pt x="681" y="638"/>
                    </a:lnTo>
                    <a:lnTo>
                      <a:pt x="677" y="635"/>
                    </a:lnTo>
                    <a:lnTo>
                      <a:pt x="689" y="631"/>
                    </a:lnTo>
                    <a:lnTo>
                      <a:pt x="690" y="619"/>
                    </a:lnTo>
                    <a:lnTo>
                      <a:pt x="686" y="607"/>
                    </a:lnTo>
                    <a:lnTo>
                      <a:pt x="694" y="603"/>
                    </a:lnTo>
                    <a:lnTo>
                      <a:pt x="701" y="605"/>
                    </a:lnTo>
                    <a:lnTo>
                      <a:pt x="709" y="602"/>
                    </a:lnTo>
                    <a:lnTo>
                      <a:pt x="714" y="579"/>
                    </a:lnTo>
                    <a:lnTo>
                      <a:pt x="721" y="574"/>
                    </a:lnTo>
                    <a:lnTo>
                      <a:pt x="724" y="554"/>
                    </a:lnTo>
                    <a:lnTo>
                      <a:pt x="720" y="553"/>
                    </a:lnTo>
                    <a:lnTo>
                      <a:pt x="710" y="560"/>
                    </a:lnTo>
                    <a:lnTo>
                      <a:pt x="700" y="561"/>
                    </a:lnTo>
                    <a:lnTo>
                      <a:pt x="696" y="564"/>
                    </a:lnTo>
                    <a:lnTo>
                      <a:pt x="689" y="564"/>
                    </a:lnTo>
                    <a:lnTo>
                      <a:pt x="685" y="550"/>
                    </a:lnTo>
                    <a:lnTo>
                      <a:pt x="673" y="538"/>
                    </a:lnTo>
                    <a:lnTo>
                      <a:pt x="665" y="534"/>
                    </a:lnTo>
                    <a:lnTo>
                      <a:pt x="656" y="534"/>
                    </a:lnTo>
                    <a:lnTo>
                      <a:pt x="654" y="518"/>
                    </a:lnTo>
                    <a:lnTo>
                      <a:pt x="648" y="503"/>
                    </a:lnTo>
                    <a:lnTo>
                      <a:pt x="647" y="495"/>
                    </a:lnTo>
                    <a:lnTo>
                      <a:pt x="639" y="477"/>
                    </a:lnTo>
                    <a:lnTo>
                      <a:pt x="629" y="475"/>
                    </a:lnTo>
                    <a:lnTo>
                      <a:pt x="614" y="470"/>
                    </a:lnTo>
                    <a:lnTo>
                      <a:pt x="593" y="473"/>
                    </a:lnTo>
                    <a:lnTo>
                      <a:pt x="584" y="490"/>
                    </a:lnTo>
                    <a:lnTo>
                      <a:pt x="591" y="489"/>
                    </a:lnTo>
                    <a:lnTo>
                      <a:pt x="590" y="497"/>
                    </a:lnTo>
                    <a:lnTo>
                      <a:pt x="584" y="502"/>
                    </a:lnTo>
                    <a:lnTo>
                      <a:pt x="580" y="517"/>
                    </a:lnTo>
                    <a:lnTo>
                      <a:pt x="575" y="520"/>
                    </a:lnTo>
                    <a:lnTo>
                      <a:pt x="576" y="529"/>
                    </a:lnTo>
                    <a:lnTo>
                      <a:pt x="560" y="540"/>
                    </a:lnTo>
                    <a:lnTo>
                      <a:pt x="555" y="534"/>
                    </a:lnTo>
                    <a:lnTo>
                      <a:pt x="545" y="536"/>
                    </a:lnTo>
                    <a:lnTo>
                      <a:pt x="535" y="527"/>
                    </a:lnTo>
                    <a:lnTo>
                      <a:pt x="527" y="526"/>
                    </a:lnTo>
                    <a:lnTo>
                      <a:pt x="522" y="534"/>
                    </a:lnTo>
                    <a:lnTo>
                      <a:pt x="511" y="542"/>
                    </a:lnTo>
                    <a:lnTo>
                      <a:pt x="501" y="541"/>
                    </a:lnTo>
                    <a:lnTo>
                      <a:pt x="488" y="544"/>
                    </a:lnTo>
                    <a:lnTo>
                      <a:pt x="484" y="541"/>
                    </a:lnTo>
                    <a:lnTo>
                      <a:pt x="472" y="536"/>
                    </a:lnTo>
                    <a:lnTo>
                      <a:pt x="470" y="530"/>
                    </a:lnTo>
                    <a:lnTo>
                      <a:pt x="446" y="521"/>
                    </a:lnTo>
                    <a:lnTo>
                      <a:pt x="428" y="529"/>
                    </a:lnTo>
                    <a:lnTo>
                      <a:pt x="412" y="505"/>
                    </a:lnTo>
                    <a:lnTo>
                      <a:pt x="389" y="497"/>
                    </a:lnTo>
                    <a:lnTo>
                      <a:pt x="384" y="505"/>
                    </a:lnTo>
                    <a:lnTo>
                      <a:pt x="377" y="512"/>
                    </a:lnTo>
                    <a:lnTo>
                      <a:pt x="381" y="523"/>
                    </a:lnTo>
                    <a:lnTo>
                      <a:pt x="379" y="534"/>
                    </a:lnTo>
                    <a:lnTo>
                      <a:pt x="367" y="535"/>
                    </a:lnTo>
                    <a:lnTo>
                      <a:pt x="367" y="530"/>
                    </a:lnTo>
                    <a:lnTo>
                      <a:pt x="360" y="530"/>
                    </a:lnTo>
                    <a:lnTo>
                      <a:pt x="358" y="536"/>
                    </a:lnTo>
                    <a:lnTo>
                      <a:pt x="354" y="536"/>
                    </a:lnTo>
                    <a:lnTo>
                      <a:pt x="342" y="524"/>
                    </a:lnTo>
                    <a:lnTo>
                      <a:pt x="334" y="524"/>
                    </a:lnTo>
                    <a:lnTo>
                      <a:pt x="326" y="518"/>
                    </a:lnTo>
                    <a:lnTo>
                      <a:pt x="321" y="518"/>
                    </a:lnTo>
                    <a:lnTo>
                      <a:pt x="313" y="526"/>
                    </a:lnTo>
                    <a:lnTo>
                      <a:pt x="308" y="526"/>
                    </a:lnTo>
                    <a:lnTo>
                      <a:pt x="301" y="537"/>
                    </a:lnTo>
                    <a:lnTo>
                      <a:pt x="285" y="541"/>
                    </a:lnTo>
                    <a:lnTo>
                      <a:pt x="282" y="546"/>
                    </a:lnTo>
                    <a:lnTo>
                      <a:pt x="279" y="546"/>
                    </a:lnTo>
                    <a:lnTo>
                      <a:pt x="278" y="541"/>
                    </a:lnTo>
                    <a:lnTo>
                      <a:pt x="260" y="536"/>
                    </a:lnTo>
                    <a:lnTo>
                      <a:pt x="245" y="516"/>
                    </a:lnTo>
                    <a:lnTo>
                      <a:pt x="211" y="516"/>
                    </a:lnTo>
                    <a:lnTo>
                      <a:pt x="202" y="500"/>
                    </a:lnTo>
                    <a:lnTo>
                      <a:pt x="198" y="487"/>
                    </a:lnTo>
                    <a:lnTo>
                      <a:pt x="184" y="478"/>
                    </a:lnTo>
                    <a:lnTo>
                      <a:pt x="181" y="467"/>
                    </a:lnTo>
                    <a:lnTo>
                      <a:pt x="181" y="460"/>
                    </a:lnTo>
                    <a:lnTo>
                      <a:pt x="169" y="459"/>
                    </a:lnTo>
                    <a:lnTo>
                      <a:pt x="164" y="465"/>
                    </a:lnTo>
                    <a:lnTo>
                      <a:pt x="162" y="471"/>
                    </a:lnTo>
                    <a:lnTo>
                      <a:pt x="151" y="473"/>
                    </a:lnTo>
                    <a:lnTo>
                      <a:pt x="149" y="465"/>
                    </a:lnTo>
                    <a:lnTo>
                      <a:pt x="137" y="459"/>
                    </a:lnTo>
                    <a:lnTo>
                      <a:pt x="130" y="461"/>
                    </a:lnTo>
                    <a:lnTo>
                      <a:pt x="125" y="448"/>
                    </a:lnTo>
                    <a:lnTo>
                      <a:pt x="118" y="445"/>
                    </a:lnTo>
                    <a:lnTo>
                      <a:pt x="106" y="444"/>
                    </a:lnTo>
                    <a:lnTo>
                      <a:pt x="94" y="445"/>
                    </a:lnTo>
                    <a:lnTo>
                      <a:pt x="83" y="455"/>
                    </a:lnTo>
                    <a:lnTo>
                      <a:pt x="58" y="466"/>
                    </a:lnTo>
                    <a:lnTo>
                      <a:pt x="44" y="470"/>
                    </a:lnTo>
                    <a:lnTo>
                      <a:pt x="32" y="472"/>
                    </a:lnTo>
                    <a:lnTo>
                      <a:pt x="32" y="480"/>
                    </a:lnTo>
                    <a:lnTo>
                      <a:pt x="41" y="480"/>
                    </a:lnTo>
                    <a:lnTo>
                      <a:pt x="41" y="482"/>
                    </a:lnTo>
                    <a:lnTo>
                      <a:pt x="33" y="485"/>
                    </a:lnTo>
                    <a:lnTo>
                      <a:pt x="32" y="490"/>
                    </a:lnTo>
                    <a:lnTo>
                      <a:pt x="35" y="493"/>
                    </a:lnTo>
                    <a:lnTo>
                      <a:pt x="34" y="497"/>
                    </a:lnTo>
                    <a:lnTo>
                      <a:pt x="29" y="499"/>
                    </a:lnTo>
                    <a:lnTo>
                      <a:pt x="28" y="506"/>
                    </a:lnTo>
                    <a:lnTo>
                      <a:pt x="35" y="511"/>
                    </a:lnTo>
                    <a:lnTo>
                      <a:pt x="35" y="519"/>
                    </a:lnTo>
                    <a:lnTo>
                      <a:pt x="31" y="524"/>
                    </a:lnTo>
                    <a:lnTo>
                      <a:pt x="27" y="516"/>
                    </a:lnTo>
                    <a:lnTo>
                      <a:pt x="24" y="517"/>
                    </a:lnTo>
                    <a:lnTo>
                      <a:pt x="15" y="506"/>
                    </a:lnTo>
                    <a:lnTo>
                      <a:pt x="0" y="490"/>
                    </a:lnTo>
                    <a:lnTo>
                      <a:pt x="2" y="478"/>
                    </a:lnTo>
                    <a:lnTo>
                      <a:pt x="16" y="448"/>
                    </a:lnTo>
                    <a:lnTo>
                      <a:pt x="8" y="440"/>
                    </a:lnTo>
                    <a:lnTo>
                      <a:pt x="12" y="428"/>
                    </a:lnTo>
                    <a:lnTo>
                      <a:pt x="21" y="423"/>
                    </a:lnTo>
                    <a:lnTo>
                      <a:pt x="25" y="407"/>
                    </a:lnTo>
                    <a:lnTo>
                      <a:pt x="24" y="381"/>
                    </a:lnTo>
                    <a:lnTo>
                      <a:pt x="21" y="362"/>
                    </a:lnTo>
                    <a:lnTo>
                      <a:pt x="25" y="326"/>
                    </a:lnTo>
                    <a:lnTo>
                      <a:pt x="27" y="320"/>
                    </a:lnTo>
                    <a:lnTo>
                      <a:pt x="31" y="299"/>
                    </a:lnTo>
                    <a:lnTo>
                      <a:pt x="26" y="292"/>
                    </a:lnTo>
                    <a:lnTo>
                      <a:pt x="29" y="256"/>
                    </a:lnTo>
                    <a:lnTo>
                      <a:pt x="56" y="223"/>
                    </a:lnTo>
                    <a:lnTo>
                      <a:pt x="64" y="219"/>
                    </a:lnTo>
                    <a:lnTo>
                      <a:pt x="66" y="208"/>
                    </a:lnTo>
                    <a:lnTo>
                      <a:pt x="60" y="180"/>
                    </a:lnTo>
                    <a:lnTo>
                      <a:pt x="65" y="176"/>
                    </a:lnTo>
                    <a:lnTo>
                      <a:pt x="60" y="161"/>
                    </a:lnTo>
                    <a:lnTo>
                      <a:pt x="70" y="166"/>
                    </a:lnTo>
                    <a:lnTo>
                      <a:pt x="76" y="170"/>
                    </a:lnTo>
                    <a:lnTo>
                      <a:pt x="81" y="171"/>
                    </a:lnTo>
                    <a:lnTo>
                      <a:pt x="87" y="175"/>
                    </a:lnTo>
                    <a:lnTo>
                      <a:pt x="91" y="175"/>
                    </a:lnTo>
                    <a:lnTo>
                      <a:pt x="97" y="178"/>
                    </a:lnTo>
                    <a:lnTo>
                      <a:pt x="98" y="183"/>
                    </a:lnTo>
                    <a:lnTo>
                      <a:pt x="100" y="184"/>
                    </a:lnTo>
                    <a:lnTo>
                      <a:pt x="109" y="179"/>
                    </a:lnTo>
                    <a:lnTo>
                      <a:pt x="110" y="173"/>
                    </a:lnTo>
                    <a:lnTo>
                      <a:pt x="104" y="172"/>
                    </a:lnTo>
                    <a:lnTo>
                      <a:pt x="98" y="167"/>
                    </a:lnTo>
                    <a:lnTo>
                      <a:pt x="99" y="164"/>
                    </a:lnTo>
                    <a:lnTo>
                      <a:pt x="93" y="160"/>
                    </a:lnTo>
                    <a:lnTo>
                      <a:pt x="90" y="162"/>
                    </a:lnTo>
                    <a:lnTo>
                      <a:pt x="88" y="154"/>
                    </a:lnTo>
                    <a:lnTo>
                      <a:pt x="90" y="154"/>
                    </a:lnTo>
                    <a:lnTo>
                      <a:pt x="91" y="140"/>
                    </a:lnTo>
                    <a:lnTo>
                      <a:pt x="89" y="139"/>
                    </a:lnTo>
                    <a:lnTo>
                      <a:pt x="91" y="133"/>
                    </a:lnTo>
                    <a:lnTo>
                      <a:pt x="100" y="125"/>
                    </a:lnTo>
                    <a:lnTo>
                      <a:pt x="107" y="115"/>
                    </a:lnTo>
                    <a:lnTo>
                      <a:pt x="112" y="98"/>
                    </a:lnTo>
                    <a:lnTo>
                      <a:pt x="119" y="96"/>
                    </a:lnTo>
                    <a:lnTo>
                      <a:pt x="125" y="98"/>
                    </a:lnTo>
                    <a:lnTo>
                      <a:pt x="136" y="97"/>
                    </a:lnTo>
                    <a:lnTo>
                      <a:pt x="145" y="102"/>
                    </a:lnTo>
                    <a:lnTo>
                      <a:pt x="143" y="110"/>
                    </a:lnTo>
                    <a:lnTo>
                      <a:pt x="145" y="111"/>
                    </a:lnTo>
                    <a:lnTo>
                      <a:pt x="145" y="116"/>
                    </a:lnTo>
                    <a:lnTo>
                      <a:pt x="134" y="124"/>
                    </a:lnTo>
                    <a:lnTo>
                      <a:pt x="134" y="129"/>
                    </a:lnTo>
                    <a:lnTo>
                      <a:pt x="141" y="130"/>
                    </a:lnTo>
                    <a:lnTo>
                      <a:pt x="142" y="142"/>
                    </a:lnTo>
                    <a:lnTo>
                      <a:pt x="147" y="144"/>
                    </a:lnTo>
                    <a:lnTo>
                      <a:pt x="141" y="150"/>
                    </a:lnTo>
                    <a:lnTo>
                      <a:pt x="141" y="163"/>
                    </a:lnTo>
                    <a:lnTo>
                      <a:pt x="144" y="165"/>
                    </a:lnTo>
                    <a:lnTo>
                      <a:pt x="141" y="171"/>
                    </a:lnTo>
                    <a:lnTo>
                      <a:pt x="147" y="177"/>
                    </a:lnTo>
                    <a:lnTo>
                      <a:pt x="153" y="178"/>
                    </a:lnTo>
                    <a:lnTo>
                      <a:pt x="146" y="184"/>
                    </a:lnTo>
                    <a:lnTo>
                      <a:pt x="148" y="187"/>
                    </a:lnTo>
                    <a:lnTo>
                      <a:pt x="144" y="194"/>
                    </a:lnTo>
                    <a:lnTo>
                      <a:pt x="136" y="199"/>
                    </a:lnTo>
                    <a:lnTo>
                      <a:pt x="137" y="202"/>
                    </a:lnTo>
                    <a:lnTo>
                      <a:pt x="133" y="204"/>
                    </a:lnTo>
                    <a:lnTo>
                      <a:pt x="133" y="207"/>
                    </a:lnTo>
                    <a:lnTo>
                      <a:pt x="125" y="211"/>
                    </a:lnTo>
                    <a:lnTo>
                      <a:pt x="119" y="206"/>
                    </a:lnTo>
                    <a:lnTo>
                      <a:pt x="116" y="204"/>
                    </a:lnTo>
                    <a:lnTo>
                      <a:pt x="111" y="205"/>
                    </a:lnTo>
                    <a:lnTo>
                      <a:pt x="104" y="205"/>
                    </a:lnTo>
                    <a:lnTo>
                      <a:pt x="102" y="207"/>
                    </a:lnTo>
                    <a:lnTo>
                      <a:pt x="104" y="209"/>
                    </a:lnTo>
                    <a:lnTo>
                      <a:pt x="110" y="209"/>
                    </a:lnTo>
                    <a:lnTo>
                      <a:pt x="117" y="215"/>
                    </a:lnTo>
                    <a:lnTo>
                      <a:pt x="135" y="216"/>
                    </a:lnTo>
                    <a:lnTo>
                      <a:pt x="138" y="219"/>
                    </a:lnTo>
                    <a:lnTo>
                      <a:pt x="142" y="211"/>
                    </a:lnTo>
                    <a:lnTo>
                      <a:pt x="151" y="206"/>
                    </a:lnTo>
                    <a:lnTo>
                      <a:pt x="157" y="198"/>
                    </a:lnTo>
                    <a:lnTo>
                      <a:pt x="162" y="195"/>
                    </a:lnTo>
                    <a:lnTo>
                      <a:pt x="164" y="190"/>
                    </a:lnTo>
                    <a:lnTo>
                      <a:pt x="159" y="181"/>
                    </a:lnTo>
                    <a:lnTo>
                      <a:pt x="156" y="178"/>
                    </a:lnTo>
                    <a:lnTo>
                      <a:pt x="172" y="172"/>
                    </a:lnTo>
                    <a:lnTo>
                      <a:pt x="179" y="172"/>
                    </a:lnTo>
                    <a:lnTo>
                      <a:pt x="181" y="175"/>
                    </a:lnTo>
                    <a:lnTo>
                      <a:pt x="186" y="181"/>
                    </a:lnTo>
                    <a:lnTo>
                      <a:pt x="183" y="192"/>
                    </a:lnTo>
                    <a:lnTo>
                      <a:pt x="187" y="195"/>
                    </a:lnTo>
                    <a:lnTo>
                      <a:pt x="196" y="196"/>
                    </a:lnTo>
                    <a:lnTo>
                      <a:pt x="201" y="195"/>
                    </a:lnTo>
                    <a:lnTo>
                      <a:pt x="197" y="193"/>
                    </a:lnTo>
                    <a:lnTo>
                      <a:pt x="193" y="194"/>
                    </a:lnTo>
                    <a:lnTo>
                      <a:pt x="189" y="190"/>
                    </a:lnTo>
                    <a:lnTo>
                      <a:pt x="188" y="187"/>
                    </a:lnTo>
                    <a:lnTo>
                      <a:pt x="195" y="182"/>
                    </a:lnTo>
                    <a:lnTo>
                      <a:pt x="189" y="175"/>
                    </a:lnTo>
                    <a:lnTo>
                      <a:pt x="184" y="173"/>
                    </a:lnTo>
                    <a:lnTo>
                      <a:pt x="181" y="169"/>
                    </a:lnTo>
                    <a:lnTo>
                      <a:pt x="170" y="167"/>
                    </a:lnTo>
                    <a:lnTo>
                      <a:pt x="164" y="170"/>
                    </a:lnTo>
                    <a:lnTo>
                      <a:pt x="154" y="168"/>
                    </a:lnTo>
                    <a:lnTo>
                      <a:pt x="153" y="163"/>
                    </a:lnTo>
                    <a:lnTo>
                      <a:pt x="150" y="157"/>
                    </a:lnTo>
                    <a:lnTo>
                      <a:pt x="151" y="152"/>
                    </a:lnTo>
                    <a:lnTo>
                      <a:pt x="155" y="148"/>
                    </a:lnTo>
                    <a:lnTo>
                      <a:pt x="159" y="142"/>
                    </a:lnTo>
                    <a:lnTo>
                      <a:pt x="157" y="134"/>
                    </a:lnTo>
                    <a:lnTo>
                      <a:pt x="148" y="127"/>
                    </a:lnTo>
                    <a:lnTo>
                      <a:pt x="152" y="119"/>
                    </a:lnTo>
                    <a:lnTo>
                      <a:pt x="166" y="113"/>
                    </a:lnTo>
                    <a:lnTo>
                      <a:pt x="167" y="107"/>
                    </a:lnTo>
                    <a:lnTo>
                      <a:pt x="166" y="105"/>
                    </a:lnTo>
                    <a:lnTo>
                      <a:pt x="164" y="101"/>
                    </a:lnTo>
                    <a:lnTo>
                      <a:pt x="160" y="98"/>
                    </a:lnTo>
                    <a:lnTo>
                      <a:pt x="162" y="97"/>
                    </a:lnTo>
                    <a:lnTo>
                      <a:pt x="166" y="98"/>
                    </a:lnTo>
                    <a:lnTo>
                      <a:pt x="172" y="103"/>
                    </a:lnTo>
                    <a:lnTo>
                      <a:pt x="172" y="112"/>
                    </a:lnTo>
                    <a:lnTo>
                      <a:pt x="168" y="116"/>
                    </a:lnTo>
                    <a:lnTo>
                      <a:pt x="168" y="120"/>
                    </a:lnTo>
                    <a:lnTo>
                      <a:pt x="172" y="122"/>
                    </a:lnTo>
                    <a:lnTo>
                      <a:pt x="168" y="128"/>
                    </a:lnTo>
                    <a:lnTo>
                      <a:pt x="183" y="132"/>
                    </a:lnTo>
                    <a:lnTo>
                      <a:pt x="190" y="132"/>
                    </a:lnTo>
                    <a:lnTo>
                      <a:pt x="195" y="136"/>
                    </a:lnTo>
                    <a:lnTo>
                      <a:pt x="202" y="137"/>
                    </a:lnTo>
                    <a:lnTo>
                      <a:pt x="202" y="134"/>
                    </a:lnTo>
                    <a:lnTo>
                      <a:pt x="198" y="133"/>
                    </a:lnTo>
                    <a:lnTo>
                      <a:pt x="194" y="130"/>
                    </a:lnTo>
                    <a:lnTo>
                      <a:pt x="194" y="128"/>
                    </a:lnTo>
                    <a:lnTo>
                      <a:pt x="189" y="128"/>
                    </a:lnTo>
                    <a:lnTo>
                      <a:pt x="179" y="124"/>
                    </a:lnTo>
                    <a:lnTo>
                      <a:pt x="174" y="119"/>
                    </a:lnTo>
                    <a:lnTo>
                      <a:pt x="178" y="116"/>
                    </a:lnTo>
                    <a:lnTo>
                      <a:pt x="183" y="115"/>
                    </a:lnTo>
                    <a:lnTo>
                      <a:pt x="188" y="119"/>
                    </a:lnTo>
                    <a:lnTo>
                      <a:pt x="193" y="119"/>
                    </a:lnTo>
                    <a:lnTo>
                      <a:pt x="193" y="113"/>
                    </a:lnTo>
                    <a:lnTo>
                      <a:pt x="189" y="114"/>
                    </a:lnTo>
                    <a:lnTo>
                      <a:pt x="186" y="114"/>
                    </a:lnTo>
                    <a:lnTo>
                      <a:pt x="186" y="112"/>
                    </a:lnTo>
                    <a:lnTo>
                      <a:pt x="194" y="108"/>
                    </a:lnTo>
                    <a:lnTo>
                      <a:pt x="202" y="108"/>
                    </a:lnTo>
                    <a:lnTo>
                      <a:pt x="216" y="115"/>
                    </a:lnTo>
                    <a:lnTo>
                      <a:pt x="228" y="122"/>
                    </a:lnTo>
                    <a:lnTo>
                      <a:pt x="239" y="121"/>
                    </a:lnTo>
                    <a:lnTo>
                      <a:pt x="240" y="122"/>
                    </a:lnTo>
                    <a:lnTo>
                      <a:pt x="237" y="127"/>
                    </a:lnTo>
                    <a:lnTo>
                      <a:pt x="233" y="128"/>
                    </a:lnTo>
                    <a:lnTo>
                      <a:pt x="229" y="130"/>
                    </a:lnTo>
                    <a:lnTo>
                      <a:pt x="232" y="132"/>
                    </a:lnTo>
                    <a:lnTo>
                      <a:pt x="233" y="138"/>
                    </a:lnTo>
                    <a:lnTo>
                      <a:pt x="241" y="136"/>
                    </a:lnTo>
                    <a:lnTo>
                      <a:pt x="241" y="143"/>
                    </a:lnTo>
                    <a:lnTo>
                      <a:pt x="235" y="149"/>
                    </a:lnTo>
                    <a:lnTo>
                      <a:pt x="244" y="156"/>
                    </a:lnTo>
                    <a:lnTo>
                      <a:pt x="247" y="160"/>
                    </a:lnTo>
                    <a:lnTo>
                      <a:pt x="251" y="161"/>
                    </a:lnTo>
                    <a:lnTo>
                      <a:pt x="254" y="160"/>
                    </a:lnTo>
                    <a:lnTo>
                      <a:pt x="252" y="158"/>
                    </a:lnTo>
                    <a:lnTo>
                      <a:pt x="241" y="149"/>
                    </a:lnTo>
                    <a:lnTo>
                      <a:pt x="246" y="146"/>
                    </a:lnTo>
                    <a:lnTo>
                      <a:pt x="248" y="141"/>
                    </a:lnTo>
                    <a:lnTo>
                      <a:pt x="241" y="134"/>
                    </a:lnTo>
                    <a:lnTo>
                      <a:pt x="241" y="129"/>
                    </a:lnTo>
                    <a:lnTo>
                      <a:pt x="244" y="123"/>
                    </a:lnTo>
                    <a:lnTo>
                      <a:pt x="242" y="118"/>
                    </a:lnTo>
                    <a:lnTo>
                      <a:pt x="233" y="115"/>
                    </a:lnTo>
                    <a:lnTo>
                      <a:pt x="233" y="110"/>
                    </a:lnTo>
                    <a:lnTo>
                      <a:pt x="220" y="107"/>
                    </a:lnTo>
                    <a:lnTo>
                      <a:pt x="220" y="103"/>
                    </a:lnTo>
                    <a:lnTo>
                      <a:pt x="217" y="100"/>
                    </a:lnTo>
                    <a:lnTo>
                      <a:pt x="218" y="92"/>
                    </a:lnTo>
                    <a:lnTo>
                      <a:pt x="214" y="89"/>
                    </a:lnTo>
                    <a:lnTo>
                      <a:pt x="220" y="83"/>
                    </a:lnTo>
                    <a:lnTo>
                      <a:pt x="224" y="83"/>
                    </a:lnTo>
                    <a:lnTo>
                      <a:pt x="239" y="81"/>
                    </a:lnTo>
                    <a:lnTo>
                      <a:pt x="249" y="79"/>
                    </a:lnTo>
                    <a:lnTo>
                      <a:pt x="253" y="80"/>
                    </a:lnTo>
                    <a:lnTo>
                      <a:pt x="260" y="80"/>
                    </a:lnTo>
                    <a:lnTo>
                      <a:pt x="263" y="77"/>
                    </a:lnTo>
                    <a:lnTo>
                      <a:pt x="272" y="77"/>
                    </a:lnTo>
                    <a:lnTo>
                      <a:pt x="276" y="80"/>
                    </a:lnTo>
                    <a:lnTo>
                      <a:pt x="277" y="77"/>
                    </a:lnTo>
                    <a:lnTo>
                      <a:pt x="273" y="74"/>
                    </a:lnTo>
                    <a:lnTo>
                      <a:pt x="274" y="71"/>
                    </a:lnTo>
                    <a:lnTo>
                      <a:pt x="270" y="68"/>
                    </a:lnTo>
                    <a:lnTo>
                      <a:pt x="265" y="68"/>
                    </a:lnTo>
                    <a:lnTo>
                      <a:pt x="267" y="64"/>
                    </a:lnTo>
                    <a:lnTo>
                      <a:pt x="274" y="65"/>
                    </a:lnTo>
                    <a:lnTo>
                      <a:pt x="275" y="63"/>
                    </a:lnTo>
                    <a:lnTo>
                      <a:pt x="270" y="61"/>
                    </a:lnTo>
                    <a:lnTo>
                      <a:pt x="265" y="62"/>
                    </a:lnTo>
                    <a:lnTo>
                      <a:pt x="263" y="59"/>
                    </a:lnTo>
                    <a:lnTo>
                      <a:pt x="267" y="56"/>
                    </a:lnTo>
                    <a:lnTo>
                      <a:pt x="273" y="58"/>
                    </a:lnTo>
                    <a:lnTo>
                      <a:pt x="276" y="55"/>
                    </a:lnTo>
                    <a:lnTo>
                      <a:pt x="280" y="52"/>
                    </a:lnTo>
                    <a:lnTo>
                      <a:pt x="281" y="50"/>
                    </a:lnTo>
                    <a:lnTo>
                      <a:pt x="277" y="50"/>
                    </a:lnTo>
                    <a:lnTo>
                      <a:pt x="273" y="49"/>
                    </a:lnTo>
                    <a:lnTo>
                      <a:pt x="275" y="48"/>
                    </a:lnTo>
                    <a:lnTo>
                      <a:pt x="280" y="48"/>
                    </a:lnTo>
                    <a:lnTo>
                      <a:pt x="285" y="48"/>
                    </a:lnTo>
                    <a:lnTo>
                      <a:pt x="292" y="43"/>
                    </a:lnTo>
                    <a:lnTo>
                      <a:pt x="302" y="42"/>
                    </a:lnTo>
                    <a:lnTo>
                      <a:pt x="309" y="40"/>
                    </a:lnTo>
                    <a:lnTo>
                      <a:pt x="314" y="41"/>
                    </a:lnTo>
                    <a:lnTo>
                      <a:pt x="317" y="39"/>
                    </a:lnTo>
                    <a:lnTo>
                      <a:pt x="330" y="38"/>
                    </a:lnTo>
                    <a:lnTo>
                      <a:pt x="339" y="37"/>
                    </a:lnTo>
                    <a:lnTo>
                      <a:pt x="340" y="36"/>
                    </a:lnTo>
                    <a:lnTo>
                      <a:pt x="335" y="36"/>
                    </a:lnTo>
                    <a:lnTo>
                      <a:pt x="331" y="35"/>
                    </a:lnTo>
                    <a:lnTo>
                      <a:pt x="329" y="33"/>
                    </a:lnTo>
                    <a:lnTo>
                      <a:pt x="334" y="32"/>
                    </a:lnTo>
                    <a:lnTo>
                      <a:pt x="345" y="32"/>
                    </a:lnTo>
                    <a:lnTo>
                      <a:pt x="351" y="31"/>
                    </a:lnTo>
                    <a:lnTo>
                      <a:pt x="361" y="33"/>
                    </a:lnTo>
                    <a:lnTo>
                      <a:pt x="355" y="36"/>
                    </a:lnTo>
                    <a:lnTo>
                      <a:pt x="358" y="37"/>
                    </a:lnTo>
                    <a:lnTo>
                      <a:pt x="362" y="35"/>
                    </a:lnTo>
                    <a:lnTo>
                      <a:pt x="366" y="35"/>
                    </a:lnTo>
                    <a:lnTo>
                      <a:pt x="366" y="37"/>
                    </a:lnTo>
                    <a:lnTo>
                      <a:pt x="376" y="34"/>
                    </a:lnTo>
                    <a:lnTo>
                      <a:pt x="380" y="31"/>
                    </a:lnTo>
                    <a:lnTo>
                      <a:pt x="385" y="29"/>
                    </a:lnTo>
                    <a:lnTo>
                      <a:pt x="394" y="32"/>
                    </a:lnTo>
                    <a:lnTo>
                      <a:pt x="390" y="35"/>
                    </a:lnTo>
                    <a:lnTo>
                      <a:pt x="392" y="39"/>
                    </a:lnTo>
                    <a:lnTo>
                      <a:pt x="399" y="37"/>
                    </a:lnTo>
                    <a:lnTo>
                      <a:pt x="400" y="33"/>
                    </a:lnTo>
                    <a:lnTo>
                      <a:pt x="398" y="30"/>
                    </a:lnTo>
                    <a:lnTo>
                      <a:pt x="389" y="27"/>
                    </a:lnTo>
                    <a:lnTo>
                      <a:pt x="386" y="25"/>
                    </a:lnTo>
                    <a:lnTo>
                      <a:pt x="388" y="24"/>
                    </a:lnTo>
                    <a:lnTo>
                      <a:pt x="395" y="26"/>
                    </a:lnTo>
                    <a:lnTo>
                      <a:pt x="404" y="25"/>
                    </a:lnTo>
                    <a:lnTo>
                      <a:pt x="409" y="26"/>
                    </a:lnTo>
                    <a:lnTo>
                      <a:pt x="414" y="27"/>
                    </a:lnTo>
                    <a:lnTo>
                      <a:pt x="423" y="28"/>
                    </a:lnTo>
                    <a:lnTo>
                      <a:pt x="432" y="26"/>
                    </a:lnTo>
                    <a:lnTo>
                      <a:pt x="430" y="25"/>
                    </a:lnTo>
                    <a:lnTo>
                      <a:pt x="420" y="26"/>
                    </a:lnTo>
                    <a:lnTo>
                      <a:pt x="415" y="24"/>
                    </a:lnTo>
                    <a:lnTo>
                      <a:pt x="410" y="24"/>
                    </a:lnTo>
                    <a:lnTo>
                      <a:pt x="407" y="20"/>
                    </a:lnTo>
                    <a:lnTo>
                      <a:pt x="410" y="20"/>
                    </a:lnTo>
                    <a:lnTo>
                      <a:pt x="407" y="18"/>
                    </a:lnTo>
                    <a:lnTo>
                      <a:pt x="405" y="15"/>
                    </a:lnTo>
                    <a:lnTo>
                      <a:pt x="410" y="13"/>
                    </a:lnTo>
                    <a:lnTo>
                      <a:pt x="411" y="10"/>
                    </a:lnTo>
                    <a:lnTo>
                      <a:pt x="419" y="5"/>
                    </a:lnTo>
                    <a:lnTo>
                      <a:pt x="422" y="3"/>
                    </a:lnTo>
                    <a:lnTo>
                      <a:pt x="434" y="0"/>
                    </a:lnTo>
                    <a:lnTo>
                      <a:pt x="444" y="3"/>
                    </a:lnTo>
                    <a:lnTo>
                      <a:pt x="450" y="2"/>
                    </a:lnTo>
                    <a:lnTo>
                      <a:pt x="453" y="5"/>
                    </a:lnTo>
                    <a:lnTo>
                      <a:pt x="449" y="9"/>
                    </a:lnTo>
                    <a:lnTo>
                      <a:pt x="438" y="10"/>
                    </a:lnTo>
                    <a:lnTo>
                      <a:pt x="438" y="12"/>
                    </a:lnTo>
                    <a:lnTo>
                      <a:pt x="447" y="12"/>
                    </a:lnTo>
                    <a:lnTo>
                      <a:pt x="447" y="15"/>
                    </a:lnTo>
                    <a:lnTo>
                      <a:pt x="451" y="15"/>
                    </a:lnTo>
                    <a:lnTo>
                      <a:pt x="456" y="13"/>
                    </a:lnTo>
                    <a:lnTo>
                      <a:pt x="463" y="14"/>
                    </a:lnTo>
                    <a:lnTo>
                      <a:pt x="461" y="19"/>
                    </a:lnTo>
                    <a:lnTo>
                      <a:pt x="454" y="23"/>
                    </a:lnTo>
                    <a:lnTo>
                      <a:pt x="459" y="25"/>
                    </a:lnTo>
                    <a:lnTo>
                      <a:pt x="468" y="24"/>
                    </a:lnTo>
                    <a:lnTo>
                      <a:pt x="470" y="20"/>
                    </a:lnTo>
                    <a:lnTo>
                      <a:pt x="497" y="19"/>
                    </a:lnTo>
                    <a:lnTo>
                      <a:pt x="499" y="21"/>
                    </a:lnTo>
                    <a:lnTo>
                      <a:pt x="504" y="21"/>
                    </a:lnTo>
                    <a:lnTo>
                      <a:pt x="514" y="27"/>
                    </a:lnTo>
                    <a:lnTo>
                      <a:pt x="512" y="31"/>
                    </a:lnTo>
                    <a:lnTo>
                      <a:pt x="514" y="31"/>
                    </a:lnTo>
                    <a:lnTo>
                      <a:pt x="519" y="28"/>
                    </a:lnTo>
                    <a:lnTo>
                      <a:pt x="522" y="28"/>
                    </a:lnTo>
                    <a:lnTo>
                      <a:pt x="522" y="34"/>
                    </a:lnTo>
                    <a:lnTo>
                      <a:pt x="525" y="35"/>
                    </a:lnTo>
                    <a:lnTo>
                      <a:pt x="525" y="40"/>
                    </a:lnTo>
                    <a:lnTo>
                      <a:pt x="518" y="39"/>
                    </a:lnTo>
                    <a:lnTo>
                      <a:pt x="514" y="36"/>
                    </a:lnTo>
                    <a:lnTo>
                      <a:pt x="512" y="36"/>
                    </a:lnTo>
                    <a:lnTo>
                      <a:pt x="511" y="37"/>
                    </a:lnTo>
                    <a:lnTo>
                      <a:pt x="513" y="40"/>
                    </a:lnTo>
                    <a:lnTo>
                      <a:pt x="522" y="44"/>
                    </a:lnTo>
                    <a:lnTo>
                      <a:pt x="518" y="49"/>
                    </a:lnTo>
                    <a:lnTo>
                      <a:pt x="509" y="55"/>
                    </a:lnTo>
                    <a:lnTo>
                      <a:pt x="509" y="59"/>
                    </a:lnTo>
                    <a:lnTo>
                      <a:pt x="501" y="59"/>
                    </a:lnTo>
                    <a:lnTo>
                      <a:pt x="489" y="67"/>
                    </a:lnTo>
                    <a:lnTo>
                      <a:pt x="488" y="70"/>
                    </a:lnTo>
                    <a:lnTo>
                      <a:pt x="484" y="71"/>
                    </a:lnTo>
                    <a:lnTo>
                      <a:pt x="476" y="75"/>
                    </a:lnTo>
                    <a:lnTo>
                      <a:pt x="470" y="81"/>
                    </a:lnTo>
                    <a:lnTo>
                      <a:pt x="465" y="81"/>
                    </a:lnTo>
                    <a:lnTo>
                      <a:pt x="460" y="83"/>
                    </a:lnTo>
                    <a:lnTo>
                      <a:pt x="459" y="88"/>
                    </a:lnTo>
                    <a:lnTo>
                      <a:pt x="455" y="88"/>
                    </a:lnTo>
                    <a:lnTo>
                      <a:pt x="451" y="90"/>
                    </a:lnTo>
                    <a:lnTo>
                      <a:pt x="451" y="95"/>
                    </a:lnTo>
                    <a:lnTo>
                      <a:pt x="444" y="101"/>
                    </a:lnTo>
                    <a:lnTo>
                      <a:pt x="449" y="100"/>
                    </a:lnTo>
                    <a:lnTo>
                      <a:pt x="458" y="96"/>
                    </a:lnTo>
                    <a:lnTo>
                      <a:pt x="459" y="92"/>
                    </a:lnTo>
                    <a:lnTo>
                      <a:pt x="470" y="92"/>
                    </a:lnTo>
                    <a:lnTo>
                      <a:pt x="471" y="90"/>
                    </a:lnTo>
                    <a:lnTo>
                      <a:pt x="476" y="87"/>
                    </a:lnTo>
                    <a:lnTo>
                      <a:pt x="480" y="87"/>
                    </a:lnTo>
                    <a:lnTo>
                      <a:pt x="483" y="86"/>
                    </a:lnTo>
                    <a:lnTo>
                      <a:pt x="489" y="86"/>
                    </a:lnTo>
                    <a:lnTo>
                      <a:pt x="496" y="79"/>
                    </a:lnTo>
                    <a:lnTo>
                      <a:pt x="491" y="80"/>
                    </a:lnTo>
                    <a:lnTo>
                      <a:pt x="487" y="80"/>
                    </a:lnTo>
                    <a:lnTo>
                      <a:pt x="486" y="77"/>
                    </a:lnTo>
                    <a:lnTo>
                      <a:pt x="491" y="74"/>
                    </a:lnTo>
                    <a:lnTo>
                      <a:pt x="495" y="74"/>
                    </a:lnTo>
                    <a:lnTo>
                      <a:pt x="503" y="74"/>
                    </a:lnTo>
                    <a:lnTo>
                      <a:pt x="502" y="78"/>
                    </a:lnTo>
                    <a:lnTo>
                      <a:pt x="510" y="80"/>
                    </a:lnTo>
                    <a:lnTo>
                      <a:pt x="516" y="80"/>
                    </a:lnTo>
                    <a:lnTo>
                      <a:pt x="516" y="75"/>
                    </a:lnTo>
                    <a:lnTo>
                      <a:pt x="521" y="76"/>
                    </a:lnTo>
                    <a:lnTo>
                      <a:pt x="524" y="79"/>
                    </a:lnTo>
                    <a:lnTo>
                      <a:pt x="522" y="82"/>
                    </a:lnTo>
                    <a:lnTo>
                      <a:pt x="518" y="84"/>
                    </a:lnTo>
                    <a:lnTo>
                      <a:pt x="520" y="87"/>
                    </a:lnTo>
                    <a:lnTo>
                      <a:pt x="525" y="86"/>
                    </a:lnTo>
                    <a:lnTo>
                      <a:pt x="526" y="83"/>
                    </a:lnTo>
                    <a:lnTo>
                      <a:pt x="541" y="80"/>
                    </a:lnTo>
                    <a:lnTo>
                      <a:pt x="549" y="81"/>
                    </a:lnTo>
                    <a:lnTo>
                      <a:pt x="565" y="82"/>
                    </a:lnTo>
                    <a:lnTo>
                      <a:pt x="573" y="83"/>
                    </a:lnTo>
                    <a:lnTo>
                      <a:pt x="574" y="85"/>
                    </a:lnTo>
                    <a:lnTo>
                      <a:pt x="569" y="85"/>
                    </a:lnTo>
                    <a:lnTo>
                      <a:pt x="567" y="86"/>
                    </a:lnTo>
                    <a:lnTo>
                      <a:pt x="566" y="90"/>
                    </a:lnTo>
                    <a:lnTo>
                      <a:pt x="584" y="95"/>
                    </a:lnTo>
                    <a:lnTo>
                      <a:pt x="587" y="94"/>
                    </a:lnTo>
                    <a:lnTo>
                      <a:pt x="592" y="94"/>
                    </a:lnTo>
                    <a:lnTo>
                      <a:pt x="600" y="96"/>
                    </a:lnTo>
                    <a:lnTo>
                      <a:pt x="606" y="96"/>
                    </a:lnTo>
                    <a:lnTo>
                      <a:pt x="609" y="93"/>
                    </a:lnTo>
                    <a:lnTo>
                      <a:pt x="612" y="93"/>
                    </a:lnTo>
                    <a:lnTo>
                      <a:pt x="617" y="92"/>
                    </a:lnTo>
                    <a:lnTo>
                      <a:pt x="617" y="87"/>
                    </a:lnTo>
                    <a:lnTo>
                      <a:pt x="615" y="85"/>
                    </a:lnTo>
                    <a:lnTo>
                      <a:pt x="614" y="81"/>
                    </a:lnTo>
                    <a:lnTo>
                      <a:pt x="616" y="80"/>
                    </a:lnTo>
                    <a:lnTo>
                      <a:pt x="620" y="80"/>
                    </a:lnTo>
                    <a:lnTo>
                      <a:pt x="622" y="79"/>
                    </a:lnTo>
                    <a:lnTo>
                      <a:pt x="632" y="81"/>
                    </a:lnTo>
                    <a:lnTo>
                      <a:pt x="631" y="83"/>
                    </a:lnTo>
                    <a:lnTo>
                      <a:pt x="635" y="86"/>
                    </a:lnTo>
                    <a:lnTo>
                      <a:pt x="641" y="84"/>
                    </a:lnTo>
                    <a:lnTo>
                      <a:pt x="647" y="88"/>
                    </a:lnTo>
                    <a:lnTo>
                      <a:pt x="653" y="85"/>
                    </a:lnTo>
                    <a:lnTo>
                      <a:pt x="657" y="86"/>
                    </a:lnTo>
                    <a:lnTo>
                      <a:pt x="666" y="95"/>
                    </a:lnTo>
                    <a:lnTo>
                      <a:pt x="666" y="98"/>
                    </a:lnTo>
                    <a:lnTo>
                      <a:pt x="672" y="101"/>
                    </a:lnTo>
                    <a:lnTo>
                      <a:pt x="668" y="104"/>
                    </a:lnTo>
                    <a:lnTo>
                      <a:pt x="661" y="103"/>
                    </a:lnTo>
                    <a:lnTo>
                      <a:pt x="661" y="105"/>
                    </a:lnTo>
                    <a:lnTo>
                      <a:pt x="664" y="106"/>
                    </a:lnTo>
                    <a:lnTo>
                      <a:pt x="671" y="107"/>
                    </a:lnTo>
                    <a:lnTo>
                      <a:pt x="670" y="113"/>
                    </a:lnTo>
                    <a:lnTo>
                      <a:pt x="666" y="113"/>
                    </a:lnTo>
                    <a:lnTo>
                      <a:pt x="660" y="110"/>
                    </a:lnTo>
                    <a:lnTo>
                      <a:pt x="660" y="115"/>
                    </a:lnTo>
                    <a:lnTo>
                      <a:pt x="664" y="118"/>
                    </a:lnTo>
                    <a:lnTo>
                      <a:pt x="667" y="116"/>
                    </a:lnTo>
                    <a:lnTo>
                      <a:pt x="670" y="119"/>
                    </a:lnTo>
                    <a:lnTo>
                      <a:pt x="668" y="121"/>
                    </a:lnTo>
                    <a:lnTo>
                      <a:pt x="669" y="125"/>
                    </a:lnTo>
                    <a:lnTo>
                      <a:pt x="689" y="137"/>
                    </a:lnTo>
                    <a:lnTo>
                      <a:pt x="693" y="133"/>
                    </a:lnTo>
                    <a:lnTo>
                      <a:pt x="696" y="123"/>
                    </a:lnTo>
                    <a:lnTo>
                      <a:pt x="701" y="116"/>
                    </a:lnTo>
                    <a:lnTo>
                      <a:pt x="704" y="119"/>
                    </a:lnTo>
                    <a:lnTo>
                      <a:pt x="712" y="125"/>
                    </a:lnTo>
                    <a:lnTo>
                      <a:pt x="719" y="125"/>
                    </a:lnTo>
                    <a:lnTo>
                      <a:pt x="728" y="122"/>
                    </a:lnTo>
                    <a:lnTo>
                      <a:pt x="739" y="123"/>
                    </a:lnTo>
                    <a:lnTo>
                      <a:pt x="747" y="128"/>
                    </a:lnTo>
                    <a:lnTo>
                      <a:pt x="752" y="128"/>
                    </a:lnTo>
                    <a:lnTo>
                      <a:pt x="753" y="123"/>
                    </a:lnTo>
                    <a:lnTo>
                      <a:pt x="756" y="120"/>
                    </a:lnTo>
                    <a:lnTo>
                      <a:pt x="761" y="122"/>
                    </a:lnTo>
                    <a:lnTo>
                      <a:pt x="761" y="125"/>
                    </a:lnTo>
                    <a:lnTo>
                      <a:pt x="770" y="123"/>
                    </a:lnTo>
                    <a:lnTo>
                      <a:pt x="767" y="118"/>
                    </a:lnTo>
                    <a:lnTo>
                      <a:pt x="767" y="111"/>
                    </a:lnTo>
                    <a:lnTo>
                      <a:pt x="770" y="109"/>
                    </a:lnTo>
                    <a:lnTo>
                      <a:pt x="761" y="109"/>
                    </a:lnTo>
                    <a:lnTo>
                      <a:pt x="763" y="104"/>
                    </a:lnTo>
                    <a:lnTo>
                      <a:pt x="767" y="105"/>
                    </a:lnTo>
                    <a:lnTo>
                      <a:pt x="772" y="105"/>
                    </a:lnTo>
                    <a:lnTo>
                      <a:pt x="780" y="101"/>
                    </a:lnTo>
                    <a:lnTo>
                      <a:pt x="777" y="99"/>
                    </a:lnTo>
                    <a:lnTo>
                      <a:pt x="779" y="97"/>
                    </a:lnTo>
                    <a:lnTo>
                      <a:pt x="782" y="98"/>
                    </a:lnTo>
                    <a:lnTo>
                      <a:pt x="783" y="100"/>
                    </a:lnTo>
                    <a:lnTo>
                      <a:pt x="791" y="99"/>
                    </a:lnTo>
                    <a:lnTo>
                      <a:pt x="802" y="101"/>
                    </a:lnTo>
                    <a:lnTo>
                      <a:pt x="812" y="102"/>
                    </a:lnTo>
                    <a:lnTo>
                      <a:pt x="829" y="107"/>
                    </a:lnTo>
                    <a:lnTo>
                      <a:pt x="820" y="106"/>
                    </a:lnTo>
                    <a:lnTo>
                      <a:pt x="812" y="106"/>
                    </a:lnTo>
                    <a:lnTo>
                      <a:pt x="808" y="110"/>
                    </a:lnTo>
                    <a:lnTo>
                      <a:pt x="810" y="112"/>
                    </a:lnTo>
                    <a:lnTo>
                      <a:pt x="821" y="111"/>
                    </a:lnTo>
                    <a:lnTo>
                      <a:pt x="820" y="116"/>
                    </a:lnTo>
                    <a:lnTo>
                      <a:pt x="814" y="116"/>
                    </a:lnTo>
                    <a:lnTo>
                      <a:pt x="815" y="121"/>
                    </a:lnTo>
                    <a:lnTo>
                      <a:pt x="825" y="119"/>
                    </a:lnTo>
                    <a:lnTo>
                      <a:pt x="833" y="115"/>
                    </a:lnTo>
                    <a:lnTo>
                      <a:pt x="837" y="109"/>
                    </a:lnTo>
                    <a:lnTo>
                      <a:pt x="852" y="109"/>
                    </a:lnTo>
                    <a:lnTo>
                      <a:pt x="859" y="112"/>
                    </a:lnTo>
                    <a:lnTo>
                      <a:pt x="863" y="113"/>
                    </a:lnTo>
                    <a:lnTo>
                      <a:pt x="862" y="118"/>
                    </a:lnTo>
                    <a:lnTo>
                      <a:pt x="858" y="117"/>
                    </a:lnTo>
                    <a:lnTo>
                      <a:pt x="854" y="117"/>
                    </a:lnTo>
                    <a:lnTo>
                      <a:pt x="855" y="120"/>
                    </a:lnTo>
                    <a:lnTo>
                      <a:pt x="863" y="122"/>
                    </a:lnTo>
                    <a:lnTo>
                      <a:pt x="873" y="126"/>
                    </a:lnTo>
                    <a:lnTo>
                      <a:pt x="880" y="131"/>
                    </a:lnTo>
                    <a:lnTo>
                      <a:pt x="881" y="134"/>
                    </a:lnTo>
                    <a:lnTo>
                      <a:pt x="888" y="137"/>
                    </a:lnTo>
                    <a:lnTo>
                      <a:pt x="900" y="135"/>
                    </a:lnTo>
                    <a:lnTo>
                      <a:pt x="915" y="130"/>
                    </a:lnTo>
                    <a:lnTo>
                      <a:pt x="926" y="130"/>
                    </a:lnTo>
                    <a:lnTo>
                      <a:pt x="934" y="132"/>
                    </a:lnTo>
                    <a:lnTo>
                      <a:pt x="942" y="133"/>
                    </a:lnTo>
                    <a:lnTo>
                      <a:pt x="953" y="140"/>
                    </a:lnTo>
                    <a:lnTo>
                      <a:pt x="955" y="146"/>
                    </a:lnTo>
                    <a:lnTo>
                      <a:pt x="951" y="151"/>
                    </a:lnTo>
                    <a:lnTo>
                      <a:pt x="953" y="156"/>
                    </a:lnTo>
                    <a:lnTo>
                      <a:pt x="959" y="158"/>
                    </a:lnTo>
                    <a:lnTo>
                      <a:pt x="962" y="158"/>
                    </a:lnTo>
                    <a:lnTo>
                      <a:pt x="964" y="160"/>
                    </a:lnTo>
                    <a:lnTo>
                      <a:pt x="966" y="159"/>
                    </a:lnTo>
                    <a:lnTo>
                      <a:pt x="969" y="159"/>
                    </a:lnTo>
                    <a:lnTo>
                      <a:pt x="971" y="158"/>
                    </a:lnTo>
                    <a:lnTo>
                      <a:pt x="974" y="159"/>
                    </a:lnTo>
                    <a:lnTo>
                      <a:pt x="980" y="156"/>
                    </a:lnTo>
                    <a:lnTo>
                      <a:pt x="986" y="157"/>
                    </a:lnTo>
                    <a:lnTo>
                      <a:pt x="991" y="156"/>
                    </a:lnTo>
                    <a:lnTo>
                      <a:pt x="1000" y="160"/>
                    </a:lnTo>
                    <a:lnTo>
                      <a:pt x="1019" y="161"/>
                    </a:lnTo>
                    <a:lnTo>
                      <a:pt x="1025" y="156"/>
                    </a:lnTo>
                    <a:lnTo>
                      <a:pt x="1028" y="158"/>
                    </a:lnTo>
                    <a:lnTo>
                      <a:pt x="1032" y="165"/>
                    </a:lnTo>
                    <a:lnTo>
                      <a:pt x="1041" y="166"/>
                    </a:lnTo>
                    <a:lnTo>
                      <a:pt x="1042" y="170"/>
                    </a:lnTo>
                    <a:lnTo>
                      <a:pt x="1055" y="171"/>
                    </a:lnTo>
                    <a:lnTo>
                      <a:pt x="1057" y="165"/>
                    </a:lnTo>
                    <a:lnTo>
                      <a:pt x="1047" y="158"/>
                    </a:lnTo>
                    <a:lnTo>
                      <a:pt x="1048" y="156"/>
                    </a:lnTo>
                    <a:lnTo>
                      <a:pt x="1051" y="156"/>
                    </a:lnTo>
                    <a:lnTo>
                      <a:pt x="1053" y="154"/>
                    </a:lnTo>
                    <a:lnTo>
                      <a:pt x="1049" y="152"/>
                    </a:lnTo>
                    <a:lnTo>
                      <a:pt x="1052" y="149"/>
                    </a:lnTo>
                    <a:lnTo>
                      <a:pt x="1072" y="153"/>
                    </a:lnTo>
                    <a:lnTo>
                      <a:pt x="1078" y="154"/>
                    </a:lnTo>
                    <a:lnTo>
                      <a:pt x="1082" y="153"/>
                    </a:lnTo>
                    <a:lnTo>
                      <a:pt x="1089" y="154"/>
                    </a:lnTo>
                    <a:lnTo>
                      <a:pt x="1095" y="154"/>
                    </a:lnTo>
                    <a:lnTo>
                      <a:pt x="1099" y="155"/>
                    </a:lnTo>
                    <a:lnTo>
                      <a:pt x="1101" y="154"/>
                    </a:lnTo>
                    <a:lnTo>
                      <a:pt x="1112" y="158"/>
                    </a:lnTo>
                    <a:lnTo>
                      <a:pt x="1117" y="158"/>
                    </a:lnTo>
                    <a:lnTo>
                      <a:pt x="1124" y="162"/>
                    </a:lnTo>
                    <a:lnTo>
                      <a:pt x="1129" y="163"/>
                    </a:lnTo>
                    <a:lnTo>
                      <a:pt x="1138" y="168"/>
                    </a:lnTo>
                    <a:lnTo>
                      <a:pt x="1139" y="171"/>
                    </a:lnTo>
                    <a:lnTo>
                      <a:pt x="1145" y="171"/>
                    </a:lnTo>
                    <a:lnTo>
                      <a:pt x="1149" y="174"/>
                    </a:lnTo>
                    <a:lnTo>
                      <a:pt x="1149" y="176"/>
                    </a:lnTo>
                    <a:lnTo>
                      <a:pt x="1162" y="183"/>
                    </a:lnTo>
                    <a:lnTo>
                      <a:pt x="1168" y="184"/>
                    </a:lnTo>
                    <a:lnTo>
                      <a:pt x="1168" y="186"/>
                    </a:lnTo>
                    <a:lnTo>
                      <a:pt x="1173" y="187"/>
                    </a:lnTo>
                    <a:lnTo>
                      <a:pt x="1173" y="190"/>
                    </a:lnTo>
                    <a:lnTo>
                      <a:pt x="1177" y="190"/>
                    </a:lnTo>
                    <a:lnTo>
                      <a:pt x="1186" y="196"/>
                    </a:lnTo>
                    <a:lnTo>
                      <a:pt x="1187" y="202"/>
                    </a:lnTo>
                    <a:lnTo>
                      <a:pt x="1183" y="205"/>
                    </a:lnTo>
                    <a:lnTo>
                      <a:pt x="1192" y="211"/>
                    </a:lnTo>
                    <a:lnTo>
                      <a:pt x="1194" y="209"/>
                    </a:lnTo>
                    <a:lnTo>
                      <a:pt x="1191" y="207"/>
                    </a:lnTo>
                    <a:lnTo>
                      <a:pt x="1192" y="204"/>
                    </a:lnTo>
                    <a:lnTo>
                      <a:pt x="1190" y="199"/>
                    </a:lnTo>
                    <a:lnTo>
                      <a:pt x="1199" y="199"/>
                    </a:lnTo>
                    <a:lnTo>
                      <a:pt x="1204" y="201"/>
                    </a:lnTo>
                    <a:lnTo>
                      <a:pt x="1209" y="200"/>
                    </a:lnTo>
                    <a:lnTo>
                      <a:pt x="1222" y="208"/>
                    </a:lnTo>
                    <a:lnTo>
                      <a:pt x="1233" y="215"/>
                    </a:lnTo>
                    <a:lnTo>
                      <a:pt x="1231" y="220"/>
                    </a:lnTo>
                    <a:lnTo>
                      <a:pt x="1226" y="221"/>
                    </a:lnTo>
                    <a:lnTo>
                      <a:pt x="1225" y="226"/>
                    </a:lnTo>
                    <a:lnTo>
                      <a:pt x="1222" y="230"/>
                    </a:lnTo>
                    <a:lnTo>
                      <a:pt x="1209" y="233"/>
                    </a:lnTo>
                    <a:lnTo>
                      <a:pt x="1208" y="236"/>
                    </a:lnTo>
                    <a:lnTo>
                      <a:pt x="1205" y="238"/>
                    </a:lnTo>
                    <a:lnTo>
                      <a:pt x="1209" y="242"/>
                    </a:lnTo>
                    <a:lnTo>
                      <a:pt x="1203" y="247"/>
                    </a:lnTo>
                    <a:lnTo>
                      <a:pt x="1202" y="253"/>
                    </a:lnTo>
                    <a:lnTo>
                      <a:pt x="1207" y="257"/>
                    </a:lnTo>
                    <a:lnTo>
                      <a:pt x="1198" y="261"/>
                    </a:lnTo>
                    <a:lnTo>
                      <a:pt x="1193" y="258"/>
                    </a:lnTo>
                    <a:lnTo>
                      <a:pt x="1189" y="251"/>
                    </a:lnTo>
                    <a:lnTo>
                      <a:pt x="1184" y="248"/>
                    </a:lnTo>
                    <a:lnTo>
                      <a:pt x="1176" y="249"/>
                    </a:lnTo>
                    <a:lnTo>
                      <a:pt x="1175" y="237"/>
                    </a:lnTo>
                    <a:lnTo>
                      <a:pt x="1173" y="235"/>
                    </a:lnTo>
                    <a:lnTo>
                      <a:pt x="1166" y="232"/>
                    </a:lnTo>
                    <a:lnTo>
                      <a:pt x="1160" y="233"/>
                    </a:lnTo>
                    <a:lnTo>
                      <a:pt x="1154" y="233"/>
                    </a:lnTo>
                    <a:lnTo>
                      <a:pt x="1151" y="229"/>
                    </a:lnTo>
                    <a:lnTo>
                      <a:pt x="1151" y="222"/>
                    </a:lnTo>
                    <a:lnTo>
                      <a:pt x="1152" y="217"/>
                    </a:lnTo>
                    <a:lnTo>
                      <a:pt x="1152" y="213"/>
                    </a:lnTo>
                    <a:lnTo>
                      <a:pt x="1147" y="215"/>
                    </a:lnTo>
                    <a:lnTo>
                      <a:pt x="1145" y="214"/>
                    </a:lnTo>
                    <a:lnTo>
                      <a:pt x="1139" y="218"/>
                    </a:lnTo>
                    <a:lnTo>
                      <a:pt x="1143" y="228"/>
                    </a:lnTo>
                    <a:lnTo>
                      <a:pt x="1145" y="235"/>
                    </a:lnTo>
                    <a:lnTo>
                      <a:pt x="1138" y="244"/>
                    </a:lnTo>
                    <a:lnTo>
                      <a:pt x="1135" y="246"/>
                    </a:lnTo>
                    <a:lnTo>
                      <a:pt x="1131" y="251"/>
                    </a:lnTo>
                    <a:lnTo>
                      <a:pt x="1119" y="252"/>
                    </a:lnTo>
                    <a:lnTo>
                      <a:pt x="1117" y="247"/>
                    </a:lnTo>
                    <a:lnTo>
                      <a:pt x="1112" y="242"/>
                    </a:lnTo>
                    <a:lnTo>
                      <a:pt x="1108" y="244"/>
                    </a:lnTo>
                    <a:lnTo>
                      <a:pt x="1112" y="248"/>
                    </a:lnTo>
                    <a:lnTo>
                      <a:pt x="1110" y="250"/>
                    </a:lnTo>
                    <a:lnTo>
                      <a:pt x="1108" y="246"/>
                    </a:lnTo>
                    <a:lnTo>
                      <a:pt x="1104" y="246"/>
                    </a:lnTo>
                    <a:lnTo>
                      <a:pt x="1106" y="253"/>
                    </a:lnTo>
                    <a:lnTo>
                      <a:pt x="1112" y="254"/>
                    </a:lnTo>
                    <a:lnTo>
                      <a:pt x="1115" y="256"/>
                    </a:lnTo>
                    <a:lnTo>
                      <a:pt x="1120" y="261"/>
                    </a:lnTo>
                    <a:lnTo>
                      <a:pt x="1122" y="257"/>
                    </a:lnTo>
                    <a:lnTo>
                      <a:pt x="1125" y="258"/>
                    </a:lnTo>
                    <a:lnTo>
                      <a:pt x="1124" y="263"/>
                    </a:lnTo>
                    <a:lnTo>
                      <a:pt x="1128" y="266"/>
                    </a:lnTo>
                    <a:lnTo>
                      <a:pt x="1128" y="279"/>
                    </a:lnTo>
                    <a:lnTo>
                      <a:pt x="1131" y="282"/>
                    </a:lnTo>
                    <a:lnTo>
                      <a:pt x="1132" y="291"/>
                    </a:lnTo>
                    <a:lnTo>
                      <a:pt x="1135" y="294"/>
                    </a:lnTo>
                    <a:lnTo>
                      <a:pt x="1132" y="301"/>
                    </a:lnTo>
                    <a:lnTo>
                      <a:pt x="1132" y="305"/>
                    </a:lnTo>
                    <a:lnTo>
                      <a:pt x="1123" y="303"/>
                    </a:lnTo>
                    <a:lnTo>
                      <a:pt x="1118" y="300"/>
                    </a:lnTo>
                    <a:lnTo>
                      <a:pt x="1107" y="302"/>
                    </a:lnTo>
                    <a:lnTo>
                      <a:pt x="1104" y="308"/>
                    </a:lnTo>
                    <a:lnTo>
                      <a:pt x="1092" y="311"/>
                    </a:lnTo>
                    <a:lnTo>
                      <a:pt x="1085" y="318"/>
                    </a:lnTo>
                    <a:lnTo>
                      <a:pt x="1080" y="319"/>
                    </a:lnTo>
                    <a:lnTo>
                      <a:pt x="1079" y="320"/>
                    </a:lnTo>
                    <a:lnTo>
                      <a:pt x="1075" y="326"/>
                    </a:lnTo>
                    <a:lnTo>
                      <a:pt x="1070" y="328"/>
                    </a:lnTo>
                    <a:lnTo>
                      <a:pt x="1068" y="333"/>
                    </a:lnTo>
                    <a:lnTo>
                      <a:pt x="1058" y="339"/>
                    </a:lnTo>
                    <a:lnTo>
                      <a:pt x="1052" y="346"/>
                    </a:lnTo>
                    <a:lnTo>
                      <a:pt x="1051" y="351"/>
                    </a:lnTo>
                    <a:lnTo>
                      <a:pt x="1047" y="354"/>
                    </a:lnTo>
                    <a:lnTo>
                      <a:pt x="1046" y="348"/>
                    </a:lnTo>
                    <a:lnTo>
                      <a:pt x="1044" y="343"/>
                    </a:lnTo>
                    <a:lnTo>
                      <a:pt x="1035" y="339"/>
                    </a:lnTo>
                    <a:lnTo>
                      <a:pt x="1019" y="347"/>
                    </a:lnTo>
                    <a:lnTo>
                      <a:pt x="1015" y="355"/>
                    </a:lnTo>
                    <a:lnTo>
                      <a:pt x="1010" y="359"/>
                    </a:lnTo>
                    <a:lnTo>
                      <a:pt x="1010" y="352"/>
                    </a:lnTo>
                    <a:lnTo>
                      <a:pt x="1013" y="345"/>
                    </a:lnTo>
                    <a:lnTo>
                      <a:pt x="1012" y="343"/>
                    </a:lnTo>
                    <a:lnTo>
                      <a:pt x="1008" y="348"/>
                    </a:lnTo>
                    <a:lnTo>
                      <a:pt x="1004" y="351"/>
                    </a:lnTo>
                    <a:lnTo>
                      <a:pt x="1000" y="356"/>
                    </a:lnTo>
                    <a:lnTo>
                      <a:pt x="997" y="354"/>
                    </a:lnTo>
                    <a:lnTo>
                      <a:pt x="991" y="353"/>
                    </a:lnTo>
                    <a:lnTo>
                      <a:pt x="985" y="361"/>
                    </a:lnTo>
                    <a:lnTo>
                      <a:pt x="983" y="370"/>
                    </a:lnTo>
                    <a:lnTo>
                      <a:pt x="978" y="378"/>
                    </a:lnTo>
                    <a:lnTo>
                      <a:pt x="975" y="380"/>
                    </a:lnTo>
                    <a:lnTo>
                      <a:pt x="972" y="391"/>
                    </a:lnTo>
                    <a:lnTo>
                      <a:pt x="977" y="396"/>
                    </a:lnTo>
                    <a:lnTo>
                      <a:pt x="978" y="393"/>
                    </a:lnTo>
                    <a:lnTo>
                      <a:pt x="984" y="396"/>
                    </a:lnTo>
                    <a:lnTo>
                      <a:pt x="985" y="399"/>
                    </a:lnTo>
                    <a:lnTo>
                      <a:pt x="979" y="405"/>
                    </a:lnTo>
                    <a:lnTo>
                      <a:pt x="980" y="414"/>
                    </a:lnTo>
                    <a:lnTo>
                      <a:pt x="984" y="416"/>
                    </a:lnTo>
                    <a:lnTo>
                      <a:pt x="987" y="426"/>
                    </a:lnTo>
                    <a:lnTo>
                      <a:pt x="984" y="429"/>
                    </a:lnTo>
                    <a:lnTo>
                      <a:pt x="980" y="429"/>
                    </a:lnTo>
                    <a:lnTo>
                      <a:pt x="980" y="422"/>
                    </a:lnTo>
                    <a:lnTo>
                      <a:pt x="973" y="429"/>
                    </a:lnTo>
                    <a:lnTo>
                      <a:pt x="969" y="440"/>
                    </a:lnTo>
                    <a:lnTo>
                      <a:pt x="971" y="443"/>
                    </a:lnTo>
                    <a:lnTo>
                      <a:pt x="974" y="448"/>
                    </a:lnTo>
                    <a:lnTo>
                      <a:pt x="971" y="455"/>
                    </a:lnTo>
                    <a:lnTo>
                      <a:pt x="967" y="456"/>
                    </a:lnTo>
                    <a:lnTo>
                      <a:pt x="966" y="454"/>
                    </a:lnTo>
                    <a:lnTo>
                      <a:pt x="954" y="464"/>
                    </a:lnTo>
                    <a:lnTo>
                      <a:pt x="956" y="476"/>
                    </a:lnTo>
                    <a:lnTo>
                      <a:pt x="954" y="480"/>
                    </a:lnTo>
                    <a:lnTo>
                      <a:pt x="949" y="478"/>
                    </a:lnTo>
                    <a:lnTo>
                      <a:pt x="943" y="480"/>
                    </a:lnTo>
                    <a:lnTo>
                      <a:pt x="941" y="489"/>
                    </a:lnTo>
                    <a:lnTo>
                      <a:pt x="941" y="495"/>
                    </a:lnTo>
                    <a:lnTo>
                      <a:pt x="926" y="516"/>
                    </a:lnTo>
                    <a:lnTo>
                      <a:pt x="922" y="517"/>
                    </a:lnTo>
                    <a:lnTo>
                      <a:pt x="924" y="514"/>
                    </a:lnTo>
                    <a:lnTo>
                      <a:pt x="921" y="507"/>
                    </a:lnTo>
                    <a:lnTo>
                      <a:pt x="922" y="498"/>
                    </a:lnTo>
                    <a:lnTo>
                      <a:pt x="921" y="489"/>
                    </a:lnTo>
                    <a:lnTo>
                      <a:pt x="917" y="473"/>
                    </a:lnTo>
                    <a:lnTo>
                      <a:pt x="915" y="467"/>
                    </a:lnTo>
                    <a:lnTo>
                      <a:pt x="915" y="458"/>
                    </a:lnTo>
                    <a:lnTo>
                      <a:pt x="913" y="441"/>
                    </a:lnTo>
                    <a:lnTo>
                      <a:pt x="915" y="423"/>
                    </a:lnTo>
                    <a:lnTo>
                      <a:pt x="921" y="414"/>
                    </a:lnTo>
                    <a:lnTo>
                      <a:pt x="923" y="412"/>
                    </a:lnTo>
                    <a:lnTo>
                      <a:pt x="924" y="394"/>
                    </a:lnTo>
                    <a:lnTo>
                      <a:pt x="932" y="394"/>
                    </a:lnTo>
                    <a:lnTo>
                      <a:pt x="935" y="390"/>
                    </a:lnTo>
                    <a:lnTo>
                      <a:pt x="939" y="388"/>
                    </a:lnTo>
                    <a:lnTo>
                      <a:pt x="945" y="383"/>
                    </a:lnTo>
                    <a:lnTo>
                      <a:pt x="945" y="380"/>
                    </a:lnTo>
                    <a:lnTo>
                      <a:pt x="955" y="370"/>
                    </a:lnTo>
                    <a:lnTo>
                      <a:pt x="956" y="362"/>
                    </a:lnTo>
                    <a:lnTo>
                      <a:pt x="961" y="361"/>
                    </a:lnTo>
                    <a:lnTo>
                      <a:pt x="969" y="349"/>
                    </a:lnTo>
                    <a:lnTo>
                      <a:pt x="972" y="343"/>
                    </a:lnTo>
                    <a:lnTo>
                      <a:pt x="987" y="336"/>
                    </a:lnTo>
                    <a:lnTo>
                      <a:pt x="987" y="331"/>
                    </a:lnTo>
                    <a:lnTo>
                      <a:pt x="988" y="329"/>
                    </a:lnTo>
                    <a:lnTo>
                      <a:pt x="989" y="320"/>
                    </a:lnTo>
                    <a:lnTo>
                      <a:pt x="990" y="317"/>
                    </a:lnTo>
                    <a:lnTo>
                      <a:pt x="991" y="312"/>
                    </a:lnTo>
                    <a:lnTo>
                      <a:pt x="994" y="303"/>
                    </a:lnTo>
                    <a:lnTo>
                      <a:pt x="1001" y="301"/>
                    </a:lnTo>
                    <a:lnTo>
                      <a:pt x="994" y="295"/>
                    </a:lnTo>
                    <a:lnTo>
                      <a:pt x="985" y="299"/>
                    </a:lnTo>
                    <a:lnTo>
                      <a:pt x="980" y="312"/>
                    </a:lnTo>
                    <a:lnTo>
                      <a:pt x="983" y="316"/>
                    </a:lnTo>
                    <a:lnTo>
                      <a:pt x="981" y="320"/>
                    </a:lnTo>
                    <a:lnTo>
                      <a:pt x="973" y="320"/>
                    </a:lnTo>
                    <a:lnTo>
                      <a:pt x="956" y="320"/>
                    </a:lnTo>
                    <a:lnTo>
                      <a:pt x="957" y="316"/>
                    </a:lnTo>
                    <a:lnTo>
                      <a:pt x="953" y="312"/>
                    </a:lnTo>
                    <a:lnTo>
                      <a:pt x="951" y="315"/>
                    </a:lnTo>
                    <a:lnTo>
                      <a:pt x="949" y="317"/>
                    </a:lnTo>
                    <a:lnTo>
                      <a:pt x="944" y="312"/>
                    </a:lnTo>
                    <a:lnTo>
                      <a:pt x="940" y="316"/>
                    </a:lnTo>
                    <a:lnTo>
                      <a:pt x="929" y="317"/>
                    </a:lnTo>
                    <a:lnTo>
                      <a:pt x="924" y="32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2" name="Freeform 5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7" y="2157"/>
                <a:ext cx="5" cy="3"/>
              </a:xfrm>
              <a:custGeom>
                <a:avLst/>
                <a:gdLst>
                  <a:gd fmla="*/ 3 w 3" name="T0"/>
                  <a:gd fmla="*/ 4 h 2" name="T1"/>
                  <a:gd fmla="*/ 5 w 3" name="T2"/>
                  <a:gd fmla="*/ 4 h 2" name="T3"/>
                  <a:gd fmla="*/ 8 w 3" name="T4"/>
                  <a:gd fmla="*/ 3 h 2" name="T5"/>
                  <a:gd fmla="*/ 3 w 3" name="T6"/>
                  <a:gd fmla="*/ 0 h 2" name="T7"/>
                  <a:gd fmla="*/ 0 w 3" name="T8"/>
                  <a:gd fmla="*/ 3 h 2" name="T9"/>
                  <a:gd fmla="*/ 3 w 3" name="T10"/>
                  <a:gd fmla="*/ 4 h 2" name="T11"/>
                  <a:gd fmla="*/ 0 60000 65536" name="T12"/>
                  <a:gd fmla="*/ 0 60000 65536" name="T13"/>
                  <a:gd fmla="*/ 0 60000 65536" name="T14"/>
                  <a:gd fmla="*/ 0 60000 65536" name="T15"/>
                  <a:gd fmla="*/ 0 60000 65536" name="T16"/>
                  <a:gd fmla="*/ 0 60000 65536" name="T17"/>
                  <a:gd fmla="*/ 0 w 3" name="T18"/>
                  <a:gd fmla="*/ 0 h 2" name="T19"/>
                  <a:gd fmla="*/ 3 w 3"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3">
                    <a:moveTo>
                      <a:pt x="1" y="2"/>
                    </a:moveTo>
                    <a:lnTo>
                      <a:pt x="2" y="2"/>
                    </a:lnTo>
                    <a:lnTo>
                      <a:pt x="3" y="1"/>
                    </a:lnTo>
                    <a:lnTo>
                      <a:pt x="1" y="0"/>
                    </a:lnTo>
                    <a:lnTo>
                      <a:pt x="0" y="1"/>
                    </a:lnTo>
                    <a:lnTo>
                      <a:pt x="1"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3" name="Freeform 5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6" y="2143"/>
                <a:ext cx="3" cy="3"/>
              </a:xfrm>
              <a:custGeom>
                <a:avLst/>
                <a:gdLst>
                  <a:gd fmla="*/ 3 w 2" name="T0"/>
                  <a:gd fmla="*/ 0 h 2" name="T1"/>
                  <a:gd fmla="*/ 0 w 2" name="T2"/>
                  <a:gd fmla="*/ 4 h 2" name="T3"/>
                  <a:gd fmla="*/ 4 w 2" name="T4"/>
                  <a:gd fmla="*/ 4 h 2" name="T5"/>
                  <a:gd fmla="*/ 4 w 2" name="T6"/>
                  <a:gd fmla="*/ 0 h 2" name="T7"/>
                  <a:gd fmla="*/ 3 w 2" name="T8"/>
                  <a:gd fmla="*/ 0 h 2" name="T9"/>
                  <a:gd fmla="*/ 0 60000 65536" name="T10"/>
                  <a:gd fmla="*/ 0 60000 65536" name="T11"/>
                  <a:gd fmla="*/ 0 60000 65536" name="T12"/>
                  <a:gd fmla="*/ 0 60000 65536" name="T13"/>
                  <a:gd fmla="*/ 0 60000 65536" name="T14"/>
                  <a:gd fmla="*/ 0 w 2" name="T15"/>
                  <a:gd fmla="*/ 0 h 2" name="T16"/>
                  <a:gd fmla="*/ 2 w 2" name="T17"/>
                  <a:gd fmla="*/ 2 h 2" name="T18"/>
                </a:gdLst>
                <a:ahLst/>
                <a:cxnLst>
                  <a:cxn ang="T10">
                    <a:pos x="T0" y="T1"/>
                  </a:cxn>
                  <a:cxn ang="T11">
                    <a:pos x="T2" y="T3"/>
                  </a:cxn>
                  <a:cxn ang="T12">
                    <a:pos x="T4" y="T5"/>
                  </a:cxn>
                  <a:cxn ang="T13">
                    <a:pos x="T6" y="T7"/>
                  </a:cxn>
                  <a:cxn ang="T14">
                    <a:pos x="T8" y="T9"/>
                  </a:cxn>
                </a:cxnLst>
                <a:rect b="T18" l="T15" r="T17" t="T16"/>
                <a:pathLst>
                  <a:path h="2" w="2">
                    <a:moveTo>
                      <a:pt x="1" y="0"/>
                    </a:moveTo>
                    <a:lnTo>
                      <a:pt x="0" y="2"/>
                    </a:lnTo>
                    <a:lnTo>
                      <a:pt x="2" y="2"/>
                    </a:lnTo>
                    <a:lnTo>
                      <a:pt x="2"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4" name="Freeform 5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3" y="2202"/>
                <a:ext cx="7" cy="8"/>
              </a:xfrm>
              <a:custGeom>
                <a:avLst/>
                <a:gdLst>
                  <a:gd fmla="*/ 4 w 4" name="T0"/>
                  <a:gd fmla="*/ 0 h 5" name="T1"/>
                  <a:gd fmla="*/ 0 w 4" name="T2"/>
                  <a:gd fmla="*/ 8 h 5" name="T3"/>
                  <a:gd fmla="*/ 0 w 4" name="T4"/>
                  <a:gd fmla="*/ 13 h 5" name="T5"/>
                  <a:gd fmla="*/ 4 w 4" name="T6"/>
                  <a:gd fmla="*/ 13 h 5" name="T7"/>
                  <a:gd fmla="*/ 12 w 4" name="T8"/>
                  <a:gd fmla="*/ 0 h 5" name="T9"/>
                  <a:gd fmla="*/ 4 w 4" name="T10"/>
                  <a:gd fmla="*/ 0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1" y="0"/>
                    </a:moveTo>
                    <a:lnTo>
                      <a:pt x="0" y="3"/>
                    </a:lnTo>
                    <a:lnTo>
                      <a:pt x="0" y="5"/>
                    </a:lnTo>
                    <a:lnTo>
                      <a:pt x="1" y="5"/>
                    </a:lnTo>
                    <a:lnTo>
                      <a:pt x="4"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5" name="Freeform 5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26" y="2209"/>
                <a:ext cx="4" cy="4"/>
              </a:xfrm>
              <a:custGeom>
                <a:avLst/>
                <a:gdLst>
                  <a:gd fmla="*/ 5 w 3" name="T0"/>
                  <a:gd fmla="*/ 1 h 3" name="T1"/>
                  <a:gd fmla="*/ 1 w 3" name="T2"/>
                  <a:gd fmla="*/ 0 h 3" name="T3"/>
                  <a:gd fmla="*/ 0 w 3" name="T4"/>
                  <a:gd fmla="*/ 1 h 3" name="T5"/>
                  <a:gd fmla="*/ 0 w 3" name="T6"/>
                  <a:gd fmla="*/ 5 h 3" name="T7"/>
                  <a:gd fmla="*/ 4 w 3" name="T8"/>
                  <a:gd fmla="*/ 4 h 3" name="T9"/>
                  <a:gd fmla="*/ 5 w 3" name="T10"/>
                  <a:gd fmla="*/ 1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3" y="1"/>
                    </a:moveTo>
                    <a:lnTo>
                      <a:pt x="1" y="0"/>
                    </a:lnTo>
                    <a:lnTo>
                      <a:pt x="0" y="1"/>
                    </a:lnTo>
                    <a:lnTo>
                      <a:pt x="0" y="3"/>
                    </a:lnTo>
                    <a:lnTo>
                      <a:pt x="2" y="2"/>
                    </a:lnTo>
                    <a:lnTo>
                      <a:pt x="3"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6" name="Freeform 585"/>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4415" y="2298"/>
                <a:ext cx="188" cy="118"/>
              </a:xfrm>
              <a:custGeom>
                <a:avLst/>
                <a:gdLst>
                  <a:gd fmla="*/ 275 w 121" name="T0"/>
                  <a:gd fmla="*/ 78 h 76" name="T1"/>
                  <a:gd fmla="*/ 283 w 121" name="T2"/>
                  <a:gd fmla="*/ 51 h 76" name="T3"/>
                  <a:gd fmla="*/ 292 w 121" name="T4"/>
                  <a:gd fmla="*/ 36 h 76" name="T5"/>
                  <a:gd fmla="*/ 292 w 121" name="T6"/>
                  <a:gd fmla="*/ 5 h 76" name="T7"/>
                  <a:gd fmla="*/ 280 w 121" name="T8"/>
                  <a:gd fmla="*/ 0 h 76" name="T9"/>
                  <a:gd fmla="*/ 275 w 121" name="T10"/>
                  <a:gd fmla="*/ 5 h 76" name="T11"/>
                  <a:gd fmla="*/ 275 w 121" name="T12"/>
                  <a:gd fmla="*/ 17 h 76" name="T13"/>
                  <a:gd fmla="*/ 258 w 121" name="T14"/>
                  <a:gd fmla="*/ 40 h 76" name="T15"/>
                  <a:gd fmla="*/ 261 w 121" name="T16"/>
                  <a:gd fmla="*/ 67 h 76" name="T17"/>
                  <a:gd fmla="*/ 266 w 121" name="T18"/>
                  <a:gd fmla="*/ 79 h 76" name="T19"/>
                  <a:gd fmla="*/ 275 w 121" name="T20"/>
                  <a:gd fmla="*/ 78 h 76" name="T21"/>
                  <a:gd fmla="*/ 40 w 121" name="T22"/>
                  <a:gd fmla="*/ 169 h 76" name="T23"/>
                  <a:gd fmla="*/ 47 w 121" name="T24"/>
                  <a:gd fmla="*/ 149 h 76" name="T25"/>
                  <a:gd fmla="*/ 53 w 121" name="T26"/>
                  <a:gd fmla="*/ 140 h 76" name="T27"/>
                  <a:gd fmla="*/ 40 w 121" name="T28"/>
                  <a:gd fmla="*/ 135 h 76" name="T29"/>
                  <a:gd fmla="*/ 34 w 121" name="T30"/>
                  <a:gd fmla="*/ 135 h 76" name="T31"/>
                  <a:gd fmla="*/ 19 w 121" name="T32"/>
                  <a:gd fmla="*/ 143 h 76" name="T33"/>
                  <a:gd fmla="*/ 14 w 121" name="T34"/>
                  <a:gd fmla="*/ 140 h 76" name="T35"/>
                  <a:gd fmla="*/ 0 w 121" name="T36"/>
                  <a:gd fmla="*/ 154 h 76" name="T37"/>
                  <a:gd fmla="*/ 0 w 121" name="T38"/>
                  <a:gd fmla="*/ 174 h 76" name="T39"/>
                  <a:gd fmla="*/ 14 w 121" name="T40"/>
                  <a:gd fmla="*/ 183 h 76" name="T41"/>
                  <a:gd fmla="*/ 30 w 121" name="T42"/>
                  <a:gd fmla="*/ 180 h 76" name="T43"/>
                  <a:gd fmla="*/ 40 w 121" name="T44"/>
                  <a:gd fmla="*/ 169 h 7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w 121" name="T69"/>
                  <a:gd fmla="*/ 0 h 76" name="T70"/>
                  <a:gd fmla="*/ 121 w 121" name="T71"/>
                  <a:gd fmla="*/ 76 h 76" name="T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b="T72" l="T69" r="T71" t="T70"/>
                <a:pathLst>
                  <a:path h="76" w="121">
                    <a:moveTo>
                      <a:pt x="114" y="32"/>
                    </a:moveTo>
                    <a:lnTo>
                      <a:pt x="117" y="21"/>
                    </a:lnTo>
                    <a:lnTo>
                      <a:pt x="121" y="15"/>
                    </a:lnTo>
                    <a:lnTo>
                      <a:pt x="121" y="2"/>
                    </a:lnTo>
                    <a:lnTo>
                      <a:pt x="116" y="0"/>
                    </a:lnTo>
                    <a:lnTo>
                      <a:pt x="114" y="2"/>
                    </a:lnTo>
                    <a:lnTo>
                      <a:pt x="114" y="7"/>
                    </a:lnTo>
                    <a:lnTo>
                      <a:pt x="107" y="17"/>
                    </a:lnTo>
                    <a:lnTo>
                      <a:pt x="108" y="28"/>
                    </a:lnTo>
                    <a:lnTo>
                      <a:pt x="110" y="33"/>
                    </a:lnTo>
                    <a:lnTo>
                      <a:pt x="114" y="32"/>
                    </a:lnTo>
                    <a:close/>
                    <a:moveTo>
                      <a:pt x="17" y="70"/>
                    </a:moveTo>
                    <a:lnTo>
                      <a:pt x="19" y="62"/>
                    </a:lnTo>
                    <a:lnTo>
                      <a:pt x="22" y="58"/>
                    </a:lnTo>
                    <a:lnTo>
                      <a:pt x="17" y="56"/>
                    </a:lnTo>
                    <a:lnTo>
                      <a:pt x="14" y="56"/>
                    </a:lnTo>
                    <a:lnTo>
                      <a:pt x="8" y="59"/>
                    </a:lnTo>
                    <a:lnTo>
                      <a:pt x="6" y="58"/>
                    </a:lnTo>
                    <a:lnTo>
                      <a:pt x="0" y="64"/>
                    </a:lnTo>
                    <a:lnTo>
                      <a:pt x="0" y="72"/>
                    </a:lnTo>
                    <a:lnTo>
                      <a:pt x="6" y="76"/>
                    </a:lnTo>
                    <a:lnTo>
                      <a:pt x="12" y="75"/>
                    </a:lnTo>
                    <a:lnTo>
                      <a:pt x="17" y="7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7" name="Freeform 5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5" y="2243"/>
                <a:ext cx="11" cy="6"/>
              </a:xfrm>
              <a:custGeom>
                <a:avLst/>
                <a:gdLst>
                  <a:gd fmla="*/ 0 w 7" name="T0"/>
                  <a:gd fmla="*/ 9 h 4" name="T1"/>
                  <a:gd fmla="*/ 13 w 7" name="T2"/>
                  <a:gd fmla="*/ 9 h 4" name="T3"/>
                  <a:gd fmla="*/ 17 w 7" name="T4"/>
                  <a:gd fmla="*/ 3 h 4" name="T5"/>
                  <a:gd fmla="*/ 17 w 7" name="T6"/>
                  <a:gd fmla="*/ 0 h 4" name="T7"/>
                  <a:gd fmla="*/ 9 w 7" name="T8"/>
                  <a:gd fmla="*/ 0 h 4" name="T9"/>
                  <a:gd fmla="*/ 0 w 7" name="T10"/>
                  <a:gd fmla="*/ 6 h 4" name="T11"/>
                  <a:gd fmla="*/ 0 w 7" name="T12"/>
                  <a:gd fmla="*/ 9 h 4" name="T13"/>
                  <a:gd fmla="*/ 0 60000 65536" name="T14"/>
                  <a:gd fmla="*/ 0 60000 65536" name="T15"/>
                  <a:gd fmla="*/ 0 60000 65536" name="T16"/>
                  <a:gd fmla="*/ 0 60000 65536" name="T17"/>
                  <a:gd fmla="*/ 0 60000 65536" name="T18"/>
                  <a:gd fmla="*/ 0 60000 65536" name="T19"/>
                  <a:gd fmla="*/ 0 60000 65536" name="T20"/>
                  <a:gd fmla="*/ 0 w 7" name="T21"/>
                  <a:gd fmla="*/ 0 h 4" name="T22"/>
                  <a:gd fmla="*/ 7 w 7"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7">
                    <a:moveTo>
                      <a:pt x="0" y="4"/>
                    </a:moveTo>
                    <a:lnTo>
                      <a:pt x="5" y="4"/>
                    </a:lnTo>
                    <a:lnTo>
                      <a:pt x="7" y="1"/>
                    </a:lnTo>
                    <a:lnTo>
                      <a:pt x="7" y="0"/>
                    </a:lnTo>
                    <a:lnTo>
                      <a:pt x="4" y="0"/>
                    </a:lnTo>
                    <a:lnTo>
                      <a:pt x="0" y="3"/>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8" name="Freeform 5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04" y="2253"/>
                <a:ext cx="6" cy="5"/>
              </a:xfrm>
              <a:custGeom>
                <a:avLst/>
                <a:gdLst>
                  <a:gd fmla="*/ 0 w 4" name="T0"/>
                  <a:gd fmla="*/ 5 h 3" name="T1"/>
                  <a:gd fmla="*/ 4 w 4" name="T2"/>
                  <a:gd fmla="*/ 8 h 3" name="T3"/>
                  <a:gd fmla="*/ 9 w 4" name="T4"/>
                  <a:gd fmla="*/ 5 h 3" name="T5"/>
                  <a:gd fmla="*/ 6 w 4" name="T6"/>
                  <a:gd fmla="*/ 0 h 3" name="T7"/>
                  <a:gd fmla="*/ 3 w 4" name="T8"/>
                  <a:gd fmla="*/ 0 h 3" name="T9"/>
                  <a:gd fmla="*/ 0 w 4" name="T10"/>
                  <a:gd fmla="*/ 5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0" y="2"/>
                    </a:moveTo>
                    <a:lnTo>
                      <a:pt x="2" y="3"/>
                    </a:lnTo>
                    <a:lnTo>
                      <a:pt x="4" y="2"/>
                    </a:lnTo>
                    <a:lnTo>
                      <a:pt x="3" y="0"/>
                    </a:lnTo>
                    <a:lnTo>
                      <a:pt x="1"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29" name="Freeform 5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7" y="2272"/>
                <a:ext cx="11" cy="11"/>
              </a:xfrm>
              <a:custGeom>
                <a:avLst/>
                <a:gdLst>
                  <a:gd fmla="*/ 5 w 7" name="T0"/>
                  <a:gd fmla="*/ 9 h 7" name="T1"/>
                  <a:gd fmla="*/ 0 w 7" name="T2"/>
                  <a:gd fmla="*/ 9 h 7" name="T3"/>
                  <a:gd fmla="*/ 3 w 7" name="T4"/>
                  <a:gd fmla="*/ 17 h 7" name="T5"/>
                  <a:gd fmla="*/ 13 w 7" name="T6"/>
                  <a:gd fmla="*/ 9 h 7" name="T7"/>
                  <a:gd fmla="*/ 17 w 7" name="T8"/>
                  <a:gd fmla="*/ 3 h 7" name="T9"/>
                  <a:gd fmla="*/ 9 w 7" name="T10"/>
                  <a:gd fmla="*/ 0 h 7" name="T11"/>
                  <a:gd fmla="*/ 5 w 7" name="T12"/>
                  <a:gd fmla="*/ 9 h 7" name="T13"/>
                  <a:gd fmla="*/ 0 60000 65536" name="T14"/>
                  <a:gd fmla="*/ 0 60000 65536" name="T15"/>
                  <a:gd fmla="*/ 0 60000 65536" name="T16"/>
                  <a:gd fmla="*/ 0 60000 65536" name="T17"/>
                  <a:gd fmla="*/ 0 60000 65536" name="T18"/>
                  <a:gd fmla="*/ 0 60000 65536" name="T19"/>
                  <a:gd fmla="*/ 0 60000 65536" name="T20"/>
                  <a:gd fmla="*/ 0 w 7" name="T21"/>
                  <a:gd fmla="*/ 0 h 7" name="T22"/>
                  <a:gd fmla="*/ 7 w 7"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7">
                    <a:moveTo>
                      <a:pt x="2" y="4"/>
                    </a:moveTo>
                    <a:lnTo>
                      <a:pt x="0" y="4"/>
                    </a:lnTo>
                    <a:lnTo>
                      <a:pt x="1" y="7"/>
                    </a:lnTo>
                    <a:lnTo>
                      <a:pt x="5" y="4"/>
                    </a:lnTo>
                    <a:lnTo>
                      <a:pt x="7" y="1"/>
                    </a:lnTo>
                    <a:lnTo>
                      <a:pt x="4" y="0"/>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0" name="Freeform 5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0" y="2302"/>
                <a:ext cx="7" cy="4"/>
              </a:xfrm>
              <a:custGeom>
                <a:avLst/>
                <a:gdLst>
                  <a:gd fmla="*/ 8 w 5" name="T0"/>
                  <a:gd fmla="*/ 1 h 3" name="T1"/>
                  <a:gd fmla="*/ 4 w 5" name="T2"/>
                  <a:gd fmla="*/ 0 h 3" name="T3"/>
                  <a:gd fmla="*/ 0 w 5" name="T4"/>
                  <a:gd fmla="*/ 4 h 3" name="T5"/>
                  <a:gd fmla="*/ 4 w 5" name="T6"/>
                  <a:gd fmla="*/ 5 h 3" name="T7"/>
                  <a:gd fmla="*/ 10 w 5" name="T8"/>
                  <a:gd fmla="*/ 4 h 3" name="T9"/>
                  <a:gd fmla="*/ 8 w 5" name="T10"/>
                  <a:gd fmla="*/ 1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4" y="1"/>
                    </a:moveTo>
                    <a:lnTo>
                      <a:pt x="2" y="0"/>
                    </a:lnTo>
                    <a:lnTo>
                      <a:pt x="0" y="2"/>
                    </a:lnTo>
                    <a:lnTo>
                      <a:pt x="2" y="3"/>
                    </a:lnTo>
                    <a:lnTo>
                      <a:pt x="5" y="2"/>
                    </a:lnTo>
                    <a:lnTo>
                      <a:pt x="4"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1" name="Freeform 5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7" y="2306"/>
                <a:ext cx="5" cy="8"/>
              </a:xfrm>
              <a:custGeom>
                <a:avLst/>
                <a:gdLst>
                  <a:gd fmla="*/ 8 w 3" name="T0"/>
                  <a:gd fmla="*/ 3 h 5" name="T1"/>
                  <a:gd fmla="*/ 5 w 3" name="T2"/>
                  <a:gd fmla="*/ 0 h 5" name="T3"/>
                  <a:gd fmla="*/ 0 w 3" name="T4"/>
                  <a:gd fmla="*/ 8 h 5" name="T5"/>
                  <a:gd fmla="*/ 3 w 3" name="T6"/>
                  <a:gd fmla="*/ 10 h 5" name="T7"/>
                  <a:gd fmla="*/ 8 w 3" name="T8"/>
                  <a:gd fmla="*/ 13 h 5" name="T9"/>
                  <a:gd fmla="*/ 8 w 3" name="T10"/>
                  <a:gd fmla="*/ 3 h 5" name="T11"/>
                  <a:gd fmla="*/ 0 60000 65536" name="T12"/>
                  <a:gd fmla="*/ 0 60000 65536" name="T13"/>
                  <a:gd fmla="*/ 0 60000 65536" name="T14"/>
                  <a:gd fmla="*/ 0 60000 65536" name="T15"/>
                  <a:gd fmla="*/ 0 60000 65536" name="T16"/>
                  <a:gd fmla="*/ 0 60000 65536" name="T17"/>
                  <a:gd fmla="*/ 0 w 3" name="T18"/>
                  <a:gd fmla="*/ 0 h 5" name="T19"/>
                  <a:gd fmla="*/ 3 w 3"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3">
                    <a:moveTo>
                      <a:pt x="3" y="1"/>
                    </a:moveTo>
                    <a:lnTo>
                      <a:pt x="2" y="0"/>
                    </a:lnTo>
                    <a:lnTo>
                      <a:pt x="0" y="3"/>
                    </a:lnTo>
                    <a:lnTo>
                      <a:pt x="1" y="4"/>
                    </a:lnTo>
                    <a:lnTo>
                      <a:pt x="3" y="5"/>
                    </a:lnTo>
                    <a:lnTo>
                      <a:pt x="3"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2" name="Freeform 5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8" y="2312"/>
                <a:ext cx="8" cy="4"/>
              </a:xfrm>
              <a:custGeom>
                <a:avLst/>
                <a:gdLst>
                  <a:gd fmla="*/ 13 w 5" name="T0"/>
                  <a:gd fmla="*/ 0 h 2" name="T1"/>
                  <a:gd fmla="*/ 5 w 5" name="T2"/>
                  <a:gd fmla="*/ 0 h 2" name="T3"/>
                  <a:gd fmla="*/ 0 w 5" name="T4"/>
                  <a:gd fmla="*/ 4 h 2" name="T5"/>
                  <a:gd fmla="*/ 5 w 5" name="T6"/>
                  <a:gd fmla="*/ 8 h 2" name="T7"/>
                  <a:gd fmla="*/ 13 w 5" name="T8"/>
                  <a:gd fmla="*/ 8 h 2" name="T9"/>
                  <a:gd fmla="*/ 13 w 5" name="T10"/>
                  <a:gd fmla="*/ 0 h 2" name="T11"/>
                  <a:gd fmla="*/ 0 60000 65536" name="T12"/>
                  <a:gd fmla="*/ 0 60000 65536" name="T13"/>
                  <a:gd fmla="*/ 0 60000 65536" name="T14"/>
                  <a:gd fmla="*/ 0 60000 65536" name="T15"/>
                  <a:gd fmla="*/ 0 60000 65536" name="T16"/>
                  <a:gd fmla="*/ 0 60000 65536" name="T17"/>
                  <a:gd fmla="*/ 0 w 5" name="T18"/>
                  <a:gd fmla="*/ 0 h 2" name="T19"/>
                  <a:gd fmla="*/ 5 w 5"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5">
                    <a:moveTo>
                      <a:pt x="5" y="0"/>
                    </a:moveTo>
                    <a:lnTo>
                      <a:pt x="2" y="0"/>
                    </a:lnTo>
                    <a:lnTo>
                      <a:pt x="0" y="1"/>
                    </a:lnTo>
                    <a:lnTo>
                      <a:pt x="2" y="2"/>
                    </a:lnTo>
                    <a:lnTo>
                      <a:pt x="5" y="2"/>
                    </a:lnTo>
                    <a:lnTo>
                      <a:pt x="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3" name="Freeform 5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74" y="2813"/>
                <a:ext cx="22" cy="5"/>
              </a:xfrm>
              <a:custGeom>
                <a:avLst/>
                <a:gdLst>
                  <a:gd fmla="*/ 0 w 14" name="T0"/>
                  <a:gd fmla="*/ 8 h 3" name="T1"/>
                  <a:gd fmla="*/ 31 w 14" name="T2"/>
                  <a:gd fmla="*/ 5 h 3" name="T3"/>
                  <a:gd fmla="*/ 35 w 14" name="T4"/>
                  <a:gd fmla="*/ 0 h 3" name="T5"/>
                  <a:gd fmla="*/ 0 w 14" name="T6"/>
                  <a:gd fmla="*/ 3 h 3" name="T7"/>
                  <a:gd fmla="*/ 0 w 14" name="T8"/>
                  <a:gd fmla="*/ 8 h 3" name="T9"/>
                  <a:gd fmla="*/ 0 60000 65536" name="T10"/>
                  <a:gd fmla="*/ 0 60000 65536" name="T11"/>
                  <a:gd fmla="*/ 0 60000 65536" name="T12"/>
                  <a:gd fmla="*/ 0 60000 65536" name="T13"/>
                  <a:gd fmla="*/ 0 60000 65536" name="T14"/>
                  <a:gd fmla="*/ 0 w 14" name="T15"/>
                  <a:gd fmla="*/ 0 h 3" name="T16"/>
                  <a:gd fmla="*/ 14 w 14" name="T17"/>
                  <a:gd fmla="*/ 3 h 3" name="T18"/>
                </a:gdLst>
                <a:ahLst/>
                <a:cxnLst>
                  <a:cxn ang="T10">
                    <a:pos x="T0" y="T1"/>
                  </a:cxn>
                  <a:cxn ang="T11">
                    <a:pos x="T2" y="T3"/>
                  </a:cxn>
                  <a:cxn ang="T12">
                    <a:pos x="T4" y="T5"/>
                  </a:cxn>
                  <a:cxn ang="T13">
                    <a:pos x="T6" y="T7"/>
                  </a:cxn>
                  <a:cxn ang="T14">
                    <a:pos x="T8" y="T9"/>
                  </a:cxn>
                </a:cxnLst>
                <a:rect b="T18" l="T15" r="T17" t="T16"/>
                <a:pathLst>
                  <a:path h="3" w="14">
                    <a:moveTo>
                      <a:pt x="0" y="3"/>
                    </a:moveTo>
                    <a:lnTo>
                      <a:pt x="13" y="2"/>
                    </a:lnTo>
                    <a:lnTo>
                      <a:pt x="14" y="0"/>
                    </a:lnTo>
                    <a:lnTo>
                      <a:pt x="0"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4" name="Freeform 5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99" y="2830"/>
                <a:ext cx="14" cy="11"/>
              </a:xfrm>
              <a:custGeom>
                <a:avLst/>
                <a:gdLst>
                  <a:gd fmla="*/ 22 w 9" name="T0"/>
                  <a:gd fmla="*/ 14 h 7" name="T1"/>
                  <a:gd fmla="*/ 19 w 9" name="T2"/>
                  <a:gd fmla="*/ 3 h 7" name="T3"/>
                  <a:gd fmla="*/ 0 w 9" name="T4"/>
                  <a:gd fmla="*/ 0 h 7" name="T5"/>
                  <a:gd fmla="*/ 3 w 9" name="T6"/>
                  <a:gd fmla="*/ 13 h 7" name="T7"/>
                  <a:gd fmla="*/ 12 w 9" name="T8"/>
                  <a:gd fmla="*/ 17 h 7" name="T9"/>
                  <a:gd fmla="*/ 22 w 9" name="T10"/>
                  <a:gd fmla="*/ 14 h 7" name="T11"/>
                  <a:gd fmla="*/ 0 60000 65536" name="T12"/>
                  <a:gd fmla="*/ 0 60000 65536" name="T13"/>
                  <a:gd fmla="*/ 0 60000 65536" name="T14"/>
                  <a:gd fmla="*/ 0 60000 65536" name="T15"/>
                  <a:gd fmla="*/ 0 60000 65536" name="T16"/>
                  <a:gd fmla="*/ 0 60000 65536" name="T17"/>
                  <a:gd fmla="*/ 0 w 9" name="T18"/>
                  <a:gd fmla="*/ 0 h 7" name="T19"/>
                  <a:gd fmla="*/ 9 w 9" name="T20"/>
                  <a:gd fmla="*/ 7 h 7" name="T21"/>
                </a:gdLst>
                <a:ahLst/>
                <a:cxnLst>
                  <a:cxn ang="T12">
                    <a:pos x="T0" y="T1"/>
                  </a:cxn>
                  <a:cxn ang="T13">
                    <a:pos x="T2" y="T3"/>
                  </a:cxn>
                  <a:cxn ang="T14">
                    <a:pos x="T4" y="T5"/>
                  </a:cxn>
                  <a:cxn ang="T15">
                    <a:pos x="T6" y="T7"/>
                  </a:cxn>
                  <a:cxn ang="T16">
                    <a:pos x="T8" y="T9"/>
                  </a:cxn>
                  <a:cxn ang="T17">
                    <a:pos x="T10" y="T11"/>
                  </a:cxn>
                </a:cxnLst>
                <a:rect b="T21" l="T18" r="T20" t="T19"/>
                <a:pathLst>
                  <a:path h="7" w="9">
                    <a:moveTo>
                      <a:pt x="9" y="6"/>
                    </a:moveTo>
                    <a:lnTo>
                      <a:pt x="8" y="1"/>
                    </a:lnTo>
                    <a:lnTo>
                      <a:pt x="0" y="0"/>
                    </a:lnTo>
                    <a:lnTo>
                      <a:pt x="1" y="5"/>
                    </a:lnTo>
                    <a:lnTo>
                      <a:pt x="5" y="7"/>
                    </a:lnTo>
                    <a:lnTo>
                      <a:pt x="9"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5" name="Freeform 5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21" y="2751"/>
                <a:ext cx="3" cy="13"/>
              </a:xfrm>
              <a:custGeom>
                <a:avLst/>
                <a:gdLst>
                  <a:gd fmla="*/ 4 w 2" name="T0"/>
                  <a:gd fmla="*/ 0 h 8" name="T1"/>
                  <a:gd fmla="*/ 0 w 2" name="T2"/>
                  <a:gd fmla="*/ 11 h 8" name="T3"/>
                  <a:gd fmla="*/ 0 w 2" name="T4"/>
                  <a:gd fmla="*/ 21 h 8" name="T5"/>
                  <a:gd fmla="*/ 4 w 2" name="T6"/>
                  <a:gd fmla="*/ 21 h 8" name="T7"/>
                  <a:gd fmla="*/ 4 w 2" name="T8"/>
                  <a:gd fmla="*/ 0 h 8" name="T9"/>
                  <a:gd fmla="*/ 0 60000 65536" name="T10"/>
                  <a:gd fmla="*/ 0 60000 65536" name="T11"/>
                  <a:gd fmla="*/ 0 60000 65536" name="T12"/>
                  <a:gd fmla="*/ 0 60000 65536" name="T13"/>
                  <a:gd fmla="*/ 0 60000 65536" name="T14"/>
                  <a:gd fmla="*/ 0 w 2" name="T15"/>
                  <a:gd fmla="*/ 0 h 8" name="T16"/>
                  <a:gd fmla="*/ 2 w 2" name="T17"/>
                  <a:gd fmla="*/ 8 h 8" name="T18"/>
                </a:gdLst>
                <a:ahLst/>
                <a:cxnLst>
                  <a:cxn ang="T10">
                    <a:pos x="T0" y="T1"/>
                  </a:cxn>
                  <a:cxn ang="T11">
                    <a:pos x="T2" y="T3"/>
                  </a:cxn>
                  <a:cxn ang="T12">
                    <a:pos x="T4" y="T5"/>
                  </a:cxn>
                  <a:cxn ang="T13">
                    <a:pos x="T6" y="T7"/>
                  </a:cxn>
                  <a:cxn ang="T14">
                    <a:pos x="T8" y="T9"/>
                  </a:cxn>
                </a:cxnLst>
                <a:rect b="T18" l="T15" r="T17" t="T16"/>
                <a:pathLst>
                  <a:path h="8" w="2">
                    <a:moveTo>
                      <a:pt x="2" y="0"/>
                    </a:moveTo>
                    <a:lnTo>
                      <a:pt x="0" y="4"/>
                    </a:lnTo>
                    <a:lnTo>
                      <a:pt x="0" y="8"/>
                    </a:lnTo>
                    <a:lnTo>
                      <a:pt x="2" y="8"/>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6" name="Freeform 5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6" y="2832"/>
                <a:ext cx="15" cy="8"/>
              </a:xfrm>
              <a:custGeom>
                <a:avLst/>
                <a:gdLst>
                  <a:gd fmla="*/ 0 w 10" name="T0"/>
                  <a:gd fmla="*/ 13 h 5" name="T1"/>
                  <a:gd fmla="*/ 12 w 10" name="T2"/>
                  <a:gd fmla="*/ 10 h 5" name="T3"/>
                  <a:gd fmla="*/ 22 w 10" name="T4"/>
                  <a:gd fmla="*/ 5 h 5" name="T5"/>
                  <a:gd fmla="*/ 22 w 10" name="T6"/>
                  <a:gd fmla="*/ 0 h 5" name="T7"/>
                  <a:gd fmla="*/ 12 w 10" name="T8"/>
                  <a:gd fmla="*/ 3 h 5" name="T9"/>
                  <a:gd fmla="*/ 3 w 10" name="T10"/>
                  <a:gd fmla="*/ 5 h 5" name="T11"/>
                  <a:gd fmla="*/ 0 w 10" name="T12"/>
                  <a:gd fmla="*/ 13 h 5" name="T13"/>
                  <a:gd fmla="*/ 0 60000 65536" name="T14"/>
                  <a:gd fmla="*/ 0 60000 65536" name="T15"/>
                  <a:gd fmla="*/ 0 60000 65536" name="T16"/>
                  <a:gd fmla="*/ 0 60000 65536" name="T17"/>
                  <a:gd fmla="*/ 0 60000 65536" name="T18"/>
                  <a:gd fmla="*/ 0 60000 65536" name="T19"/>
                  <a:gd fmla="*/ 0 60000 65536" name="T20"/>
                  <a:gd fmla="*/ 0 w 10" name="T21"/>
                  <a:gd fmla="*/ 0 h 5" name="T22"/>
                  <a:gd fmla="*/ 10 w 10"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0">
                    <a:moveTo>
                      <a:pt x="0" y="5"/>
                    </a:moveTo>
                    <a:lnTo>
                      <a:pt x="5" y="4"/>
                    </a:lnTo>
                    <a:lnTo>
                      <a:pt x="10" y="2"/>
                    </a:lnTo>
                    <a:lnTo>
                      <a:pt x="10" y="0"/>
                    </a:lnTo>
                    <a:lnTo>
                      <a:pt x="5" y="1"/>
                    </a:lnTo>
                    <a:lnTo>
                      <a:pt x="1" y="2"/>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7" name="Freeform 5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3" y="2832"/>
                <a:ext cx="10" cy="8"/>
              </a:xfrm>
              <a:custGeom>
                <a:avLst/>
                <a:gdLst>
                  <a:gd fmla="*/ 0 w 6" name="T0"/>
                  <a:gd fmla="*/ 8 h 5" name="T1"/>
                  <a:gd fmla="*/ 3 w 6" name="T2"/>
                  <a:gd fmla="*/ 13 h 5" name="T3"/>
                  <a:gd fmla="*/ 17 w 6" name="T4"/>
                  <a:gd fmla="*/ 3 h 5" name="T5"/>
                  <a:gd fmla="*/ 17 w 6" name="T6"/>
                  <a:gd fmla="*/ 0 h 5" name="T7"/>
                  <a:gd fmla="*/ 5 w 6" name="T8"/>
                  <a:gd fmla="*/ 3 h 5" name="T9"/>
                  <a:gd fmla="*/ 0 w 6" name="T10"/>
                  <a:gd fmla="*/ 8 h 5" name="T11"/>
                  <a:gd fmla="*/ 0 60000 65536" name="T12"/>
                  <a:gd fmla="*/ 0 60000 65536" name="T13"/>
                  <a:gd fmla="*/ 0 60000 65536" name="T14"/>
                  <a:gd fmla="*/ 0 60000 65536" name="T15"/>
                  <a:gd fmla="*/ 0 60000 65536" name="T16"/>
                  <a:gd fmla="*/ 0 60000 65536" name="T17"/>
                  <a:gd fmla="*/ 0 w 6" name="T18"/>
                  <a:gd fmla="*/ 0 h 5" name="T19"/>
                  <a:gd fmla="*/ 6 w 6"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6">
                    <a:moveTo>
                      <a:pt x="0" y="3"/>
                    </a:moveTo>
                    <a:lnTo>
                      <a:pt x="1" y="5"/>
                    </a:lnTo>
                    <a:lnTo>
                      <a:pt x="6" y="1"/>
                    </a:lnTo>
                    <a:lnTo>
                      <a:pt x="6" y="0"/>
                    </a:lnTo>
                    <a:lnTo>
                      <a:pt x="2"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8" name="Freeform 5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12" y="2830"/>
                <a:ext cx="11" cy="10"/>
              </a:xfrm>
              <a:custGeom>
                <a:avLst/>
                <a:gdLst>
                  <a:gd fmla="*/ 0 w 7" name="T0"/>
                  <a:gd fmla="*/ 13 h 6" name="T1"/>
                  <a:gd fmla="*/ 5 w 7" name="T2"/>
                  <a:gd fmla="*/ 17 h 6" name="T3"/>
                  <a:gd fmla="*/ 17 w 7" name="T4"/>
                  <a:gd fmla="*/ 5 h 6" name="T5"/>
                  <a:gd fmla="*/ 9 w 7" name="T6"/>
                  <a:gd fmla="*/ 0 h 6" name="T7"/>
                  <a:gd fmla="*/ 0 w 7" name="T8"/>
                  <a:gd fmla="*/ 13 h 6" name="T9"/>
                  <a:gd fmla="*/ 0 60000 65536" name="T10"/>
                  <a:gd fmla="*/ 0 60000 65536" name="T11"/>
                  <a:gd fmla="*/ 0 60000 65536" name="T12"/>
                  <a:gd fmla="*/ 0 60000 65536" name="T13"/>
                  <a:gd fmla="*/ 0 60000 65536" name="T14"/>
                  <a:gd fmla="*/ 0 w 7" name="T15"/>
                  <a:gd fmla="*/ 0 h 6" name="T16"/>
                  <a:gd fmla="*/ 7 w 7" name="T17"/>
                  <a:gd fmla="*/ 6 h 6" name="T18"/>
                </a:gdLst>
                <a:ahLst/>
                <a:cxnLst>
                  <a:cxn ang="T10">
                    <a:pos x="T0" y="T1"/>
                  </a:cxn>
                  <a:cxn ang="T11">
                    <a:pos x="T2" y="T3"/>
                  </a:cxn>
                  <a:cxn ang="T12">
                    <a:pos x="T4" y="T5"/>
                  </a:cxn>
                  <a:cxn ang="T13">
                    <a:pos x="T6" y="T7"/>
                  </a:cxn>
                  <a:cxn ang="T14">
                    <a:pos x="T8" y="T9"/>
                  </a:cxn>
                </a:cxnLst>
                <a:rect b="T18" l="T15" r="T17" t="T16"/>
                <a:pathLst>
                  <a:path h="6" w="7">
                    <a:moveTo>
                      <a:pt x="0" y="5"/>
                    </a:moveTo>
                    <a:lnTo>
                      <a:pt x="2" y="6"/>
                    </a:lnTo>
                    <a:lnTo>
                      <a:pt x="7" y="2"/>
                    </a:lnTo>
                    <a:lnTo>
                      <a:pt x="4" y="0"/>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39" name="Freeform 5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2" y="2821"/>
                <a:ext cx="12" cy="9"/>
              </a:xfrm>
              <a:custGeom>
                <a:avLst/>
                <a:gdLst>
                  <a:gd fmla="*/ 3 w 8" name="T0"/>
                  <a:gd fmla="*/ 14 h 6" name="T1"/>
                  <a:gd fmla="*/ 15 w 8" name="T2"/>
                  <a:gd fmla="*/ 9 h 6" name="T3"/>
                  <a:gd fmla="*/ 18 w 8" name="T4"/>
                  <a:gd fmla="*/ 5 h 6" name="T5"/>
                  <a:gd fmla="*/ 15 w 8" name="T6"/>
                  <a:gd fmla="*/ 0 h 6" name="T7"/>
                  <a:gd fmla="*/ 0 w 8" name="T8"/>
                  <a:gd fmla="*/ 8 h 6" name="T9"/>
                  <a:gd fmla="*/ 3 w 8" name="T10"/>
                  <a:gd fmla="*/ 14 h 6" name="T11"/>
                  <a:gd fmla="*/ 0 60000 65536" name="T12"/>
                  <a:gd fmla="*/ 0 60000 65536" name="T13"/>
                  <a:gd fmla="*/ 0 60000 65536" name="T14"/>
                  <a:gd fmla="*/ 0 60000 65536" name="T15"/>
                  <a:gd fmla="*/ 0 60000 65536" name="T16"/>
                  <a:gd fmla="*/ 0 60000 65536" name="T17"/>
                  <a:gd fmla="*/ 0 w 8" name="T18"/>
                  <a:gd fmla="*/ 0 h 6" name="T19"/>
                  <a:gd fmla="*/ 8 w 8"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8">
                    <a:moveTo>
                      <a:pt x="1" y="6"/>
                    </a:moveTo>
                    <a:lnTo>
                      <a:pt x="7" y="4"/>
                    </a:lnTo>
                    <a:lnTo>
                      <a:pt x="8" y="2"/>
                    </a:lnTo>
                    <a:lnTo>
                      <a:pt x="7" y="0"/>
                    </a:lnTo>
                    <a:lnTo>
                      <a:pt x="0" y="3"/>
                    </a:lnTo>
                    <a:lnTo>
                      <a:pt x="1"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0" name="Freeform 599"/>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4563" y="2410"/>
                <a:ext cx="94" cy="383"/>
              </a:xfrm>
              <a:custGeom>
                <a:avLst/>
                <a:gdLst>
                  <a:gd fmla="*/ 0 w 61" name="T0"/>
                  <a:gd fmla="*/ 541 h 247" name="T1"/>
                  <a:gd fmla="*/ 17 w 61" name="T2"/>
                  <a:gd fmla="*/ 550 h 247" name="T3"/>
                  <a:gd fmla="*/ 12 w 61" name="T4"/>
                  <a:gd fmla="*/ 586 h 247" name="T5"/>
                  <a:gd fmla="*/ 22 w 61" name="T6"/>
                  <a:gd fmla="*/ 594 h 247" name="T7"/>
                  <a:gd fmla="*/ 31 w 61" name="T8"/>
                  <a:gd fmla="*/ 533 h 247" name="T9"/>
                  <a:gd fmla="*/ 28 w 61" name="T10"/>
                  <a:gd fmla="*/ 521 h 247" name="T11"/>
                  <a:gd fmla="*/ 39 w 61" name="T12"/>
                  <a:gd fmla="*/ 515 h 247" name="T13"/>
                  <a:gd fmla="*/ 48 w 61" name="T14"/>
                  <a:gd fmla="*/ 546 h 247" name="T15"/>
                  <a:gd fmla="*/ 57 w 61" name="T16"/>
                  <a:gd fmla="*/ 577 h 247" name="T17"/>
                  <a:gd fmla="*/ 71 w 61" name="T18"/>
                  <a:gd fmla="*/ 560 h 247" name="T19"/>
                  <a:gd fmla="*/ 79 w 61" name="T20"/>
                  <a:gd fmla="*/ 554 h 247" name="T21"/>
                  <a:gd fmla="*/ 71 w 61" name="T22"/>
                  <a:gd fmla="*/ 515 h 247" name="T23"/>
                  <a:gd fmla="*/ 52 w 61" name="T24"/>
                  <a:gd fmla="*/ 501 h 247" name="T25"/>
                  <a:gd fmla="*/ 69 w 61" name="T26"/>
                  <a:gd fmla="*/ 501 h 247" name="T27"/>
                  <a:gd fmla="*/ 97 w 61" name="T28"/>
                  <a:gd fmla="*/ 481 h 247" name="T29"/>
                  <a:gd fmla="*/ 92 w 61" name="T30"/>
                  <a:gd fmla="*/ 468 h 247" name="T31"/>
                  <a:gd fmla="*/ 52 w 61" name="T32"/>
                  <a:gd fmla="*/ 479 h 247" name="T33"/>
                  <a:gd fmla="*/ 23 w 61" name="T34"/>
                  <a:gd fmla="*/ 471 h 247" name="T35"/>
                  <a:gd fmla="*/ 35 w 61" name="T36"/>
                  <a:gd fmla="*/ 447 h 247" name="T37"/>
                  <a:gd fmla="*/ 105 w 61" name="T38"/>
                  <a:gd fmla="*/ 453 h 247" name="T39"/>
                  <a:gd fmla="*/ 136 w 61" name="T40"/>
                  <a:gd fmla="*/ 416 h 247" name="T41"/>
                  <a:gd fmla="*/ 119 w 61" name="T42"/>
                  <a:gd fmla="*/ 428 h 247" name="T43"/>
                  <a:gd fmla="*/ 76 w 61" name="T44"/>
                  <a:gd fmla="*/ 436 h 247" name="T45"/>
                  <a:gd fmla="*/ 45 w 61" name="T46"/>
                  <a:gd fmla="*/ 423 h 247" name="T47"/>
                  <a:gd fmla="*/ 31 w 61" name="T48"/>
                  <a:gd fmla="*/ 436 h 247" name="T49"/>
                  <a:gd fmla="*/ 18 w 61" name="T50"/>
                  <a:gd fmla="*/ 459 h 247" name="T51"/>
                  <a:gd fmla="*/ 9 w 61" name="T52"/>
                  <a:gd fmla="*/ 484 h 247" name="T53"/>
                  <a:gd fmla="*/ 8 w 61" name="T54"/>
                  <a:gd fmla="*/ 516 h 247" name="T55"/>
                  <a:gd fmla="*/ 22 w 61" name="T56"/>
                  <a:gd fmla="*/ 56 h 247" name="T57"/>
                  <a:gd fmla="*/ 28 w 61" name="T58"/>
                  <a:gd fmla="*/ 88 h 247" name="T59"/>
                  <a:gd fmla="*/ 43 w 61" name="T60"/>
                  <a:gd fmla="*/ 115 h 247" name="T61"/>
                  <a:gd fmla="*/ 62 w 61" name="T62"/>
                  <a:gd fmla="*/ 121 h 247" name="T63"/>
                  <a:gd fmla="*/ 62 w 61" name="T64"/>
                  <a:gd fmla="*/ 101 h 247" name="T65"/>
                  <a:gd fmla="*/ 60 w 61" name="T66"/>
                  <a:gd fmla="*/ 70 h 247" name="T67"/>
                  <a:gd fmla="*/ 80 w 61" name="T68"/>
                  <a:gd fmla="*/ 36 h 247" name="T69"/>
                  <a:gd fmla="*/ 76 w 61" name="T70"/>
                  <a:gd fmla="*/ 3 h 247" name="T71"/>
                  <a:gd fmla="*/ 57 w 61" name="T72"/>
                  <a:gd fmla="*/ 8 h 247" name="T73"/>
                  <a:gd fmla="*/ 40 w 61" name="T74"/>
                  <a:gd fmla="*/ 3 h 247" name="T75"/>
                  <a:gd fmla="*/ 35 w 61" name="T76"/>
                  <a:gd fmla="*/ 19 h 247" name="T77"/>
                  <a:gd fmla="*/ 22 w 61" name="T78"/>
                  <a:gd fmla="*/ 56 h 247" name="T79"/>
                  <a:gd fmla="*/ 34 w 61" name="T80"/>
                  <a:gd fmla="*/ 126 h 247" name="T81"/>
                  <a:gd fmla="*/ 40 w 61" name="T82"/>
                  <a:gd fmla="*/ 136 h 247" name="T83"/>
                  <a:gd fmla="*/ 52 w 61" name="T84"/>
                  <a:gd fmla="*/ 154 h 247" name="T85"/>
                  <a:gd fmla="*/ 54 w 61" name="T86"/>
                  <a:gd fmla="*/ 135 h 247" name="T87"/>
                  <a:gd fmla="*/ 91 w 61" name="T88"/>
                  <a:gd fmla="*/ 118 h 247" name="T89"/>
                  <a:gd fmla="*/ 76 w 61" name="T90"/>
                  <a:gd fmla="*/ 109 h 247" name="T91"/>
                  <a:gd fmla="*/ 79 w 61" name="T92"/>
                  <a:gd fmla="*/ 130 h 247" name="T93"/>
                  <a:gd fmla="*/ 96 w 61" name="T94"/>
                  <a:gd fmla="*/ 135 h 247" name="T95"/>
                  <a:gd fmla="*/ 117 w 61" name="T96"/>
                  <a:gd fmla="*/ 140 h 247" name="T97"/>
                  <a:gd fmla="*/ 106 w 61" name="T98"/>
                  <a:gd fmla="*/ 122 h 247" name="T99"/>
                  <a:gd fmla="*/ 91 w 61" name="T100"/>
                  <a:gd fmla="*/ 118 h 247" name="T101"/>
                  <a:gd fmla="*/ 122 w 61" name="T102"/>
                  <a:gd fmla="*/ 158 h 247" name="T103"/>
                  <a:gd fmla="*/ 136 w 61" name="T104"/>
                  <a:gd fmla="*/ 178 h 247" name="T105"/>
                  <a:gd fmla="*/ 145 w 61" name="T106"/>
                  <a:gd fmla="*/ 166 h 247" name="T107"/>
                  <a:gd fmla="*/ 128 w 61" name="T108"/>
                  <a:gd fmla="*/ 152 h 247"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w 61" name="T165"/>
                  <a:gd fmla="*/ 0 h 247" name="T166"/>
                  <a:gd fmla="*/ 61 w 61" name="T167"/>
                  <a:gd fmla="*/ 247 h 247" name="T16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b="T168" l="T165" r="T167" t="T166"/>
                <a:pathLst>
                  <a:path h="247" w="61">
                    <a:moveTo>
                      <a:pt x="1" y="215"/>
                    </a:moveTo>
                    <a:lnTo>
                      <a:pt x="0" y="225"/>
                    </a:lnTo>
                    <a:lnTo>
                      <a:pt x="5" y="225"/>
                    </a:lnTo>
                    <a:lnTo>
                      <a:pt x="7" y="229"/>
                    </a:lnTo>
                    <a:lnTo>
                      <a:pt x="8" y="238"/>
                    </a:lnTo>
                    <a:lnTo>
                      <a:pt x="5" y="244"/>
                    </a:lnTo>
                    <a:lnTo>
                      <a:pt x="5" y="247"/>
                    </a:lnTo>
                    <a:lnTo>
                      <a:pt x="9" y="247"/>
                    </a:lnTo>
                    <a:lnTo>
                      <a:pt x="12" y="239"/>
                    </a:lnTo>
                    <a:lnTo>
                      <a:pt x="13" y="222"/>
                    </a:lnTo>
                    <a:lnTo>
                      <a:pt x="11" y="219"/>
                    </a:lnTo>
                    <a:lnTo>
                      <a:pt x="12" y="217"/>
                    </a:lnTo>
                    <a:lnTo>
                      <a:pt x="15" y="218"/>
                    </a:lnTo>
                    <a:lnTo>
                      <a:pt x="16" y="214"/>
                    </a:lnTo>
                    <a:lnTo>
                      <a:pt x="20" y="217"/>
                    </a:lnTo>
                    <a:lnTo>
                      <a:pt x="20" y="227"/>
                    </a:lnTo>
                    <a:lnTo>
                      <a:pt x="25" y="233"/>
                    </a:lnTo>
                    <a:lnTo>
                      <a:pt x="24" y="240"/>
                    </a:lnTo>
                    <a:lnTo>
                      <a:pt x="28" y="241"/>
                    </a:lnTo>
                    <a:lnTo>
                      <a:pt x="30" y="233"/>
                    </a:lnTo>
                    <a:lnTo>
                      <a:pt x="33" y="233"/>
                    </a:lnTo>
                    <a:lnTo>
                      <a:pt x="33" y="230"/>
                    </a:lnTo>
                    <a:lnTo>
                      <a:pt x="30" y="224"/>
                    </a:lnTo>
                    <a:lnTo>
                      <a:pt x="30" y="214"/>
                    </a:lnTo>
                    <a:lnTo>
                      <a:pt x="23" y="211"/>
                    </a:lnTo>
                    <a:lnTo>
                      <a:pt x="22" y="208"/>
                    </a:lnTo>
                    <a:lnTo>
                      <a:pt x="23" y="207"/>
                    </a:lnTo>
                    <a:lnTo>
                      <a:pt x="29" y="208"/>
                    </a:lnTo>
                    <a:lnTo>
                      <a:pt x="35" y="200"/>
                    </a:lnTo>
                    <a:lnTo>
                      <a:pt x="41" y="200"/>
                    </a:lnTo>
                    <a:lnTo>
                      <a:pt x="43" y="198"/>
                    </a:lnTo>
                    <a:lnTo>
                      <a:pt x="39" y="195"/>
                    </a:lnTo>
                    <a:lnTo>
                      <a:pt x="30" y="196"/>
                    </a:lnTo>
                    <a:lnTo>
                      <a:pt x="22" y="199"/>
                    </a:lnTo>
                    <a:lnTo>
                      <a:pt x="19" y="204"/>
                    </a:lnTo>
                    <a:lnTo>
                      <a:pt x="10" y="196"/>
                    </a:lnTo>
                    <a:lnTo>
                      <a:pt x="11" y="190"/>
                    </a:lnTo>
                    <a:lnTo>
                      <a:pt x="15" y="186"/>
                    </a:lnTo>
                    <a:lnTo>
                      <a:pt x="39" y="186"/>
                    </a:lnTo>
                    <a:lnTo>
                      <a:pt x="44" y="188"/>
                    </a:lnTo>
                    <a:lnTo>
                      <a:pt x="53" y="184"/>
                    </a:lnTo>
                    <a:lnTo>
                      <a:pt x="57" y="173"/>
                    </a:lnTo>
                    <a:lnTo>
                      <a:pt x="52" y="173"/>
                    </a:lnTo>
                    <a:lnTo>
                      <a:pt x="50" y="178"/>
                    </a:lnTo>
                    <a:lnTo>
                      <a:pt x="43" y="180"/>
                    </a:lnTo>
                    <a:lnTo>
                      <a:pt x="32" y="181"/>
                    </a:lnTo>
                    <a:lnTo>
                      <a:pt x="22" y="176"/>
                    </a:lnTo>
                    <a:lnTo>
                      <a:pt x="19" y="176"/>
                    </a:lnTo>
                    <a:lnTo>
                      <a:pt x="16" y="181"/>
                    </a:lnTo>
                    <a:lnTo>
                      <a:pt x="13" y="181"/>
                    </a:lnTo>
                    <a:lnTo>
                      <a:pt x="10" y="182"/>
                    </a:lnTo>
                    <a:lnTo>
                      <a:pt x="8" y="191"/>
                    </a:lnTo>
                    <a:lnTo>
                      <a:pt x="5" y="196"/>
                    </a:lnTo>
                    <a:lnTo>
                      <a:pt x="4" y="201"/>
                    </a:lnTo>
                    <a:lnTo>
                      <a:pt x="5" y="209"/>
                    </a:lnTo>
                    <a:lnTo>
                      <a:pt x="3" y="215"/>
                    </a:lnTo>
                    <a:lnTo>
                      <a:pt x="1" y="215"/>
                    </a:lnTo>
                    <a:close/>
                    <a:moveTo>
                      <a:pt x="9" y="23"/>
                    </a:moveTo>
                    <a:lnTo>
                      <a:pt x="8" y="27"/>
                    </a:lnTo>
                    <a:lnTo>
                      <a:pt x="12" y="37"/>
                    </a:lnTo>
                    <a:lnTo>
                      <a:pt x="18" y="40"/>
                    </a:lnTo>
                    <a:lnTo>
                      <a:pt x="18" y="48"/>
                    </a:lnTo>
                    <a:lnTo>
                      <a:pt x="24" y="52"/>
                    </a:lnTo>
                    <a:lnTo>
                      <a:pt x="26" y="50"/>
                    </a:lnTo>
                    <a:lnTo>
                      <a:pt x="27" y="45"/>
                    </a:lnTo>
                    <a:lnTo>
                      <a:pt x="26" y="42"/>
                    </a:lnTo>
                    <a:lnTo>
                      <a:pt x="23" y="33"/>
                    </a:lnTo>
                    <a:lnTo>
                      <a:pt x="25" y="29"/>
                    </a:lnTo>
                    <a:lnTo>
                      <a:pt x="33" y="21"/>
                    </a:lnTo>
                    <a:lnTo>
                      <a:pt x="34" y="15"/>
                    </a:lnTo>
                    <a:lnTo>
                      <a:pt x="31" y="11"/>
                    </a:lnTo>
                    <a:lnTo>
                      <a:pt x="32" y="1"/>
                    </a:lnTo>
                    <a:lnTo>
                      <a:pt x="29" y="0"/>
                    </a:lnTo>
                    <a:lnTo>
                      <a:pt x="24" y="3"/>
                    </a:lnTo>
                    <a:lnTo>
                      <a:pt x="20" y="1"/>
                    </a:lnTo>
                    <a:lnTo>
                      <a:pt x="17" y="1"/>
                    </a:lnTo>
                    <a:lnTo>
                      <a:pt x="17" y="5"/>
                    </a:lnTo>
                    <a:lnTo>
                      <a:pt x="15" y="8"/>
                    </a:lnTo>
                    <a:lnTo>
                      <a:pt x="12" y="23"/>
                    </a:lnTo>
                    <a:lnTo>
                      <a:pt x="9" y="23"/>
                    </a:lnTo>
                    <a:close/>
                    <a:moveTo>
                      <a:pt x="19" y="52"/>
                    </a:moveTo>
                    <a:lnTo>
                      <a:pt x="14" y="52"/>
                    </a:lnTo>
                    <a:lnTo>
                      <a:pt x="13" y="53"/>
                    </a:lnTo>
                    <a:lnTo>
                      <a:pt x="17" y="57"/>
                    </a:lnTo>
                    <a:lnTo>
                      <a:pt x="19" y="63"/>
                    </a:lnTo>
                    <a:lnTo>
                      <a:pt x="22" y="64"/>
                    </a:lnTo>
                    <a:lnTo>
                      <a:pt x="24" y="62"/>
                    </a:lnTo>
                    <a:lnTo>
                      <a:pt x="23" y="56"/>
                    </a:lnTo>
                    <a:lnTo>
                      <a:pt x="19" y="52"/>
                    </a:lnTo>
                    <a:close/>
                    <a:moveTo>
                      <a:pt x="38" y="49"/>
                    </a:moveTo>
                    <a:lnTo>
                      <a:pt x="35" y="45"/>
                    </a:lnTo>
                    <a:lnTo>
                      <a:pt x="32" y="45"/>
                    </a:lnTo>
                    <a:lnTo>
                      <a:pt x="28" y="48"/>
                    </a:lnTo>
                    <a:lnTo>
                      <a:pt x="33" y="54"/>
                    </a:lnTo>
                    <a:lnTo>
                      <a:pt x="35" y="52"/>
                    </a:lnTo>
                    <a:lnTo>
                      <a:pt x="40" y="56"/>
                    </a:lnTo>
                    <a:lnTo>
                      <a:pt x="48" y="61"/>
                    </a:lnTo>
                    <a:lnTo>
                      <a:pt x="49" y="58"/>
                    </a:lnTo>
                    <a:lnTo>
                      <a:pt x="46" y="57"/>
                    </a:lnTo>
                    <a:lnTo>
                      <a:pt x="45" y="51"/>
                    </a:lnTo>
                    <a:lnTo>
                      <a:pt x="42" y="46"/>
                    </a:lnTo>
                    <a:lnTo>
                      <a:pt x="38" y="49"/>
                    </a:lnTo>
                    <a:close/>
                    <a:moveTo>
                      <a:pt x="51" y="64"/>
                    </a:moveTo>
                    <a:lnTo>
                      <a:pt x="51" y="66"/>
                    </a:lnTo>
                    <a:lnTo>
                      <a:pt x="55" y="69"/>
                    </a:lnTo>
                    <a:lnTo>
                      <a:pt x="57" y="74"/>
                    </a:lnTo>
                    <a:lnTo>
                      <a:pt x="61" y="76"/>
                    </a:lnTo>
                    <a:lnTo>
                      <a:pt x="61" y="69"/>
                    </a:lnTo>
                    <a:lnTo>
                      <a:pt x="59" y="64"/>
                    </a:lnTo>
                    <a:lnTo>
                      <a:pt x="54" y="63"/>
                    </a:lnTo>
                    <a:lnTo>
                      <a:pt x="51" y="6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1" name="Freeform 6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6" y="2481"/>
                <a:ext cx="6" cy="8"/>
              </a:xfrm>
              <a:custGeom>
                <a:avLst/>
                <a:gdLst>
                  <a:gd fmla="*/ 0 w 4" name="T0"/>
                  <a:gd fmla="*/ 8 h 5" name="T1"/>
                  <a:gd fmla="*/ 3 w 4" name="T2"/>
                  <a:gd fmla="*/ 13 h 5" name="T3"/>
                  <a:gd fmla="*/ 9 w 4" name="T4"/>
                  <a:gd fmla="*/ 10 h 5" name="T5"/>
                  <a:gd fmla="*/ 9 w 4" name="T6"/>
                  <a:gd fmla="*/ 3 h 5" name="T7"/>
                  <a:gd fmla="*/ 3 w 4" name="T8"/>
                  <a:gd fmla="*/ 0 h 5" name="T9"/>
                  <a:gd fmla="*/ 0 w 4" name="T10"/>
                  <a:gd fmla="*/ 8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3"/>
                    </a:moveTo>
                    <a:lnTo>
                      <a:pt x="1" y="5"/>
                    </a:lnTo>
                    <a:lnTo>
                      <a:pt x="4" y="4"/>
                    </a:lnTo>
                    <a:lnTo>
                      <a:pt x="4" y="1"/>
                    </a:lnTo>
                    <a:lnTo>
                      <a:pt x="1"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2" name="Freeform 6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25" y="2509"/>
                <a:ext cx="9" cy="8"/>
              </a:xfrm>
              <a:custGeom>
                <a:avLst/>
                <a:gdLst>
                  <a:gd fmla="*/ 0 w 6" name="T0"/>
                  <a:gd fmla="*/ 0 h 5" name="T1"/>
                  <a:gd fmla="*/ 0 w 6" name="T2"/>
                  <a:gd fmla="*/ 13 h 5" name="T3"/>
                  <a:gd fmla="*/ 5 w 6" name="T4"/>
                  <a:gd fmla="*/ 8 h 5" name="T5"/>
                  <a:gd fmla="*/ 14 w 6" name="T6"/>
                  <a:gd fmla="*/ 13 h 5" name="T7"/>
                  <a:gd fmla="*/ 14 w 6" name="T8"/>
                  <a:gd fmla="*/ 8 h 5" name="T9"/>
                  <a:gd fmla="*/ 8 w 6" name="T10"/>
                  <a:gd fmla="*/ 0 h 5" name="T11"/>
                  <a:gd fmla="*/ 0 w 6" name="T12"/>
                  <a:gd fmla="*/ 0 h 5" name="T13"/>
                  <a:gd fmla="*/ 0 60000 65536" name="T14"/>
                  <a:gd fmla="*/ 0 60000 65536" name="T15"/>
                  <a:gd fmla="*/ 0 60000 65536" name="T16"/>
                  <a:gd fmla="*/ 0 60000 65536" name="T17"/>
                  <a:gd fmla="*/ 0 60000 65536" name="T18"/>
                  <a:gd fmla="*/ 0 60000 65536" name="T19"/>
                  <a:gd fmla="*/ 0 60000 65536" name="T20"/>
                  <a:gd fmla="*/ 0 w 6" name="T21"/>
                  <a:gd fmla="*/ 0 h 5" name="T22"/>
                  <a:gd fmla="*/ 6 w 6"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6">
                    <a:moveTo>
                      <a:pt x="0" y="0"/>
                    </a:moveTo>
                    <a:lnTo>
                      <a:pt x="0" y="5"/>
                    </a:lnTo>
                    <a:lnTo>
                      <a:pt x="2" y="3"/>
                    </a:lnTo>
                    <a:lnTo>
                      <a:pt x="6" y="5"/>
                    </a:lnTo>
                    <a:lnTo>
                      <a:pt x="6" y="3"/>
                    </a:lnTo>
                    <a:lnTo>
                      <a:pt x="3"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3" name="Freeform 602"/>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gray">
              <a:xfrm>
                <a:off x="4609" y="2523"/>
                <a:ext cx="20" cy="36"/>
              </a:xfrm>
              <a:custGeom>
                <a:avLst/>
                <a:gdLst>
                  <a:gd fmla="*/ 3 w 13" name="T0"/>
                  <a:gd fmla="*/ 0 h 23" name="T1"/>
                  <a:gd fmla="*/ 0 w 13" name="T2"/>
                  <a:gd fmla="*/ 27 h 23" name="T3"/>
                  <a:gd fmla="*/ 14 w 13" name="T4"/>
                  <a:gd fmla="*/ 14 h 23" name="T5"/>
                  <a:gd fmla="*/ 18 w 13" name="T6"/>
                  <a:gd fmla="*/ 3 h 23" name="T7"/>
                  <a:gd fmla="*/ 12 w 13" name="T8"/>
                  <a:gd fmla="*/ 0 h 23" name="T9"/>
                  <a:gd fmla="*/ 3 w 13" name="T10"/>
                  <a:gd fmla="*/ 0 h 23" name="T11"/>
                  <a:gd fmla="*/ 17 w 13" name="T12"/>
                  <a:gd fmla="*/ 27 h 23" name="T13"/>
                  <a:gd fmla="*/ 23 w 13" name="T14"/>
                  <a:gd fmla="*/ 34 h 23" name="T15"/>
                  <a:gd fmla="*/ 8 w 13" name="T16"/>
                  <a:gd fmla="*/ 39 h 23" name="T17"/>
                  <a:gd fmla="*/ 5 w 13" name="T18"/>
                  <a:gd fmla="*/ 49 h 23" name="T19"/>
                  <a:gd fmla="*/ 17 w 13" name="T20"/>
                  <a:gd fmla="*/ 56 h 23" name="T21"/>
                  <a:gd fmla="*/ 23 w 13" name="T22"/>
                  <a:gd fmla="*/ 52 h 23" name="T23"/>
                  <a:gd fmla="*/ 31 w 13" name="T24"/>
                  <a:gd fmla="*/ 39 h 23" name="T25"/>
                  <a:gd fmla="*/ 31 w 13" name="T26"/>
                  <a:gd fmla="*/ 20 h 23" name="T27"/>
                  <a:gd fmla="*/ 22 w 13" name="T28"/>
                  <a:gd fmla="*/ 17 h 23" name="T29"/>
                  <a:gd fmla="*/ 17 w 13" name="T30"/>
                  <a:gd fmla="*/ 27 h 23"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13" name="T48"/>
                  <a:gd fmla="*/ 0 h 23" name="T49"/>
                  <a:gd fmla="*/ 13 w 13" name="T50"/>
                  <a:gd fmla="*/ 23 h 23"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23" w="13">
                    <a:moveTo>
                      <a:pt x="1" y="0"/>
                    </a:moveTo>
                    <a:lnTo>
                      <a:pt x="0" y="11"/>
                    </a:lnTo>
                    <a:lnTo>
                      <a:pt x="6" y="6"/>
                    </a:lnTo>
                    <a:lnTo>
                      <a:pt x="8" y="1"/>
                    </a:lnTo>
                    <a:lnTo>
                      <a:pt x="5" y="0"/>
                    </a:lnTo>
                    <a:lnTo>
                      <a:pt x="1" y="0"/>
                    </a:lnTo>
                    <a:close/>
                    <a:moveTo>
                      <a:pt x="7" y="11"/>
                    </a:moveTo>
                    <a:lnTo>
                      <a:pt x="10" y="14"/>
                    </a:lnTo>
                    <a:lnTo>
                      <a:pt x="3" y="16"/>
                    </a:lnTo>
                    <a:lnTo>
                      <a:pt x="2" y="20"/>
                    </a:lnTo>
                    <a:lnTo>
                      <a:pt x="7" y="23"/>
                    </a:lnTo>
                    <a:lnTo>
                      <a:pt x="10" y="21"/>
                    </a:lnTo>
                    <a:lnTo>
                      <a:pt x="13" y="16"/>
                    </a:lnTo>
                    <a:lnTo>
                      <a:pt x="13" y="8"/>
                    </a:lnTo>
                    <a:lnTo>
                      <a:pt x="9" y="7"/>
                    </a:lnTo>
                    <a:lnTo>
                      <a:pt x="7" y="1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4" name="Freeform 6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1" y="2531"/>
                <a:ext cx="6" cy="22"/>
              </a:xfrm>
              <a:custGeom>
                <a:avLst/>
                <a:gdLst>
                  <a:gd fmla="*/ 0 w 4" name="T0"/>
                  <a:gd fmla="*/ 35 h 14" name="T1"/>
                  <a:gd fmla="*/ 6 w 4" name="T2"/>
                  <a:gd fmla="*/ 31 h 14" name="T3"/>
                  <a:gd fmla="*/ 9 w 4" name="T4"/>
                  <a:gd fmla="*/ 22 h 14" name="T5"/>
                  <a:gd fmla="*/ 4 w 4" name="T6"/>
                  <a:gd fmla="*/ 0 h 14" name="T7"/>
                  <a:gd fmla="*/ 0 w 4" name="T8"/>
                  <a:gd fmla="*/ 35 h 14" name="T9"/>
                  <a:gd fmla="*/ 0 60000 65536" name="T10"/>
                  <a:gd fmla="*/ 0 60000 65536" name="T11"/>
                  <a:gd fmla="*/ 0 60000 65536" name="T12"/>
                  <a:gd fmla="*/ 0 60000 65536" name="T13"/>
                  <a:gd fmla="*/ 0 60000 65536" name="T14"/>
                  <a:gd fmla="*/ 0 w 4" name="T15"/>
                  <a:gd fmla="*/ 0 h 14" name="T16"/>
                  <a:gd fmla="*/ 4 w 4" name="T17"/>
                  <a:gd fmla="*/ 14 h 14" name="T18"/>
                </a:gdLst>
                <a:ahLst/>
                <a:cxnLst>
                  <a:cxn ang="T10">
                    <a:pos x="T0" y="T1"/>
                  </a:cxn>
                  <a:cxn ang="T11">
                    <a:pos x="T2" y="T3"/>
                  </a:cxn>
                  <a:cxn ang="T12">
                    <a:pos x="T4" y="T5"/>
                  </a:cxn>
                  <a:cxn ang="T13">
                    <a:pos x="T6" y="T7"/>
                  </a:cxn>
                  <a:cxn ang="T14">
                    <a:pos x="T8" y="T9"/>
                  </a:cxn>
                </a:cxnLst>
                <a:rect b="T18" l="T15" r="T17" t="T16"/>
                <a:pathLst>
                  <a:path h="14" w="4">
                    <a:moveTo>
                      <a:pt x="0" y="14"/>
                    </a:moveTo>
                    <a:lnTo>
                      <a:pt x="3" y="13"/>
                    </a:lnTo>
                    <a:lnTo>
                      <a:pt x="4" y="9"/>
                    </a:lnTo>
                    <a:lnTo>
                      <a:pt x="2" y="0"/>
                    </a:lnTo>
                    <a:lnTo>
                      <a:pt x="0"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5" name="Freeform 6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9" y="2528"/>
                <a:ext cx="14" cy="15"/>
              </a:xfrm>
              <a:custGeom>
                <a:avLst/>
                <a:gdLst>
                  <a:gd fmla="*/ 12 w 9" name="T0"/>
                  <a:gd fmla="*/ 12 h 10" name="T1"/>
                  <a:gd fmla="*/ 12 w 9" name="T2"/>
                  <a:gd fmla="*/ 22 h 10" name="T3"/>
                  <a:gd fmla="*/ 22 w 9" name="T4"/>
                  <a:gd fmla="*/ 21 h 10" name="T5"/>
                  <a:gd fmla="*/ 19 w 9" name="T6"/>
                  <a:gd fmla="*/ 12 h 10" name="T7"/>
                  <a:gd fmla="*/ 12 w 9" name="T8"/>
                  <a:gd fmla="*/ 0 h 10" name="T9"/>
                  <a:gd fmla="*/ 0 w 9" name="T10"/>
                  <a:gd fmla="*/ 0 h 10" name="T11"/>
                  <a:gd fmla="*/ 12 w 9" name="T12"/>
                  <a:gd fmla="*/ 12 h 10" name="T13"/>
                  <a:gd fmla="*/ 0 60000 65536" name="T14"/>
                  <a:gd fmla="*/ 0 60000 65536" name="T15"/>
                  <a:gd fmla="*/ 0 60000 65536" name="T16"/>
                  <a:gd fmla="*/ 0 60000 65536" name="T17"/>
                  <a:gd fmla="*/ 0 60000 65536" name="T18"/>
                  <a:gd fmla="*/ 0 60000 65536" name="T19"/>
                  <a:gd fmla="*/ 0 60000 65536" name="T20"/>
                  <a:gd fmla="*/ 0 w 9" name="T21"/>
                  <a:gd fmla="*/ 0 h 10" name="T22"/>
                  <a:gd fmla="*/ 9 w 9"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9">
                    <a:moveTo>
                      <a:pt x="5" y="5"/>
                    </a:moveTo>
                    <a:lnTo>
                      <a:pt x="5" y="10"/>
                    </a:lnTo>
                    <a:lnTo>
                      <a:pt x="9" y="9"/>
                    </a:lnTo>
                    <a:lnTo>
                      <a:pt x="8" y="5"/>
                    </a:lnTo>
                    <a:lnTo>
                      <a:pt x="5" y="0"/>
                    </a:lnTo>
                    <a:lnTo>
                      <a:pt x="0" y="0"/>
                    </a:lnTo>
                    <a:lnTo>
                      <a:pt x="5"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6" name="Freeform 6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7" y="2545"/>
                <a:ext cx="11" cy="9"/>
              </a:xfrm>
              <a:custGeom>
                <a:avLst/>
                <a:gdLst>
                  <a:gd fmla="*/ 17 w 7" name="T0"/>
                  <a:gd fmla="*/ 3 h 6" name="T1"/>
                  <a:gd fmla="*/ 9 w 7" name="T2"/>
                  <a:gd fmla="*/ 0 h 6" name="T3"/>
                  <a:gd fmla="*/ 8 w 7" name="T4"/>
                  <a:gd fmla="*/ 3 h 6" name="T5"/>
                  <a:gd fmla="*/ 0 w 7" name="T6"/>
                  <a:gd fmla="*/ 12 h 6" name="T7"/>
                  <a:gd fmla="*/ 9 w 7" name="T8"/>
                  <a:gd fmla="*/ 14 h 6" name="T9"/>
                  <a:gd fmla="*/ 17 w 7" name="T10"/>
                  <a:gd fmla="*/ 3 h 6" name="T11"/>
                  <a:gd fmla="*/ 0 60000 65536" name="T12"/>
                  <a:gd fmla="*/ 0 60000 65536" name="T13"/>
                  <a:gd fmla="*/ 0 60000 65536" name="T14"/>
                  <a:gd fmla="*/ 0 60000 65536" name="T15"/>
                  <a:gd fmla="*/ 0 60000 65536" name="T16"/>
                  <a:gd fmla="*/ 0 60000 65536" name="T17"/>
                  <a:gd fmla="*/ 0 w 7" name="T18"/>
                  <a:gd fmla="*/ 0 h 6" name="T19"/>
                  <a:gd fmla="*/ 7 w 7"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7">
                    <a:moveTo>
                      <a:pt x="7" y="1"/>
                    </a:moveTo>
                    <a:lnTo>
                      <a:pt x="4" y="0"/>
                    </a:lnTo>
                    <a:lnTo>
                      <a:pt x="3" y="1"/>
                    </a:lnTo>
                    <a:lnTo>
                      <a:pt x="0" y="5"/>
                    </a:lnTo>
                    <a:lnTo>
                      <a:pt x="4" y="6"/>
                    </a:lnTo>
                    <a:lnTo>
                      <a:pt x="7"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7" name="Freeform 6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8" y="2554"/>
                <a:ext cx="65" cy="64"/>
              </a:xfrm>
              <a:custGeom>
                <a:avLst/>
                <a:gdLst>
                  <a:gd fmla="*/ 74 w 42" name="T0"/>
                  <a:gd fmla="*/ 0 h 41" name="T1"/>
                  <a:gd fmla="*/ 79 w 42" name="T2"/>
                  <a:gd fmla="*/ 9 h 41" name="T3"/>
                  <a:gd fmla="*/ 74 w 42" name="T4"/>
                  <a:gd fmla="*/ 19 h 41" name="T5"/>
                  <a:gd fmla="*/ 71 w 42" name="T6"/>
                  <a:gd fmla="*/ 17 h 41" name="T7"/>
                  <a:gd fmla="*/ 65 w 42" name="T8"/>
                  <a:gd fmla="*/ 17 h 41" name="T9"/>
                  <a:gd fmla="*/ 62 w 42" name="T10"/>
                  <a:gd fmla="*/ 27 h 41" name="T11"/>
                  <a:gd fmla="*/ 56 w 42" name="T12"/>
                  <a:gd fmla="*/ 27 h 41" name="T13"/>
                  <a:gd fmla="*/ 53 w 42" name="T14"/>
                  <a:gd fmla="*/ 39 h 41" name="T15"/>
                  <a:gd fmla="*/ 45 w 42" name="T16"/>
                  <a:gd fmla="*/ 42 h 41" name="T17"/>
                  <a:gd fmla="*/ 43 w 42" name="T18"/>
                  <a:gd fmla="*/ 30 h 41" name="T19"/>
                  <a:gd fmla="*/ 31 w 42" name="T20"/>
                  <a:gd fmla="*/ 22 h 41" name="T21"/>
                  <a:gd fmla="*/ 14 w 42" name="T22"/>
                  <a:gd fmla="*/ 42 h 41" name="T23"/>
                  <a:gd fmla="*/ 8 w 42" name="T24"/>
                  <a:gd fmla="*/ 44 h 41" name="T25"/>
                  <a:gd fmla="*/ 0 w 42" name="T26"/>
                  <a:gd fmla="*/ 56 h 41" name="T27"/>
                  <a:gd fmla="*/ 0 w 42" name="T28"/>
                  <a:gd fmla="*/ 64 h 41" name="T29"/>
                  <a:gd fmla="*/ 5 w 42" name="T30"/>
                  <a:gd fmla="*/ 61 h 41" name="T31"/>
                  <a:gd fmla="*/ 9 w 42" name="T32"/>
                  <a:gd fmla="*/ 58 h 41" name="T33"/>
                  <a:gd fmla="*/ 9 w 42" name="T34"/>
                  <a:gd fmla="*/ 53 h 41" name="T35"/>
                  <a:gd fmla="*/ 17 w 42" name="T36"/>
                  <a:gd fmla="*/ 47 h 41" name="T37"/>
                  <a:gd fmla="*/ 23 w 42" name="T38"/>
                  <a:gd fmla="*/ 56 h 41" name="T39"/>
                  <a:gd fmla="*/ 29 w 42" name="T40"/>
                  <a:gd fmla="*/ 52 h 41" name="T41"/>
                  <a:gd fmla="*/ 43 w 42" name="T42"/>
                  <a:gd fmla="*/ 52 h 41" name="T43"/>
                  <a:gd fmla="*/ 51 w 42" name="T44"/>
                  <a:gd fmla="*/ 58 h 41" name="T45"/>
                  <a:gd fmla="*/ 45 w 42" name="T46"/>
                  <a:gd fmla="*/ 70 h 41" name="T47"/>
                  <a:gd fmla="*/ 45 w 42" name="T48"/>
                  <a:gd fmla="*/ 78 h 41" name="T49"/>
                  <a:gd fmla="*/ 62 w 42" name="T50"/>
                  <a:gd fmla="*/ 95 h 41" name="T51"/>
                  <a:gd fmla="*/ 67 w 42" name="T52"/>
                  <a:gd fmla="*/ 91 h 41" name="T53"/>
                  <a:gd fmla="*/ 71 w 42" name="T54"/>
                  <a:gd fmla="*/ 87 h 41" name="T55"/>
                  <a:gd fmla="*/ 71 w 42" name="T56"/>
                  <a:gd fmla="*/ 95 h 41" name="T57"/>
                  <a:gd fmla="*/ 77 w 42" name="T58"/>
                  <a:gd fmla="*/ 100 h 41" name="T59"/>
                  <a:gd fmla="*/ 79 w 42" name="T60"/>
                  <a:gd fmla="*/ 97 h 41" name="T61"/>
                  <a:gd fmla="*/ 79 w 42" name="T62"/>
                  <a:gd fmla="*/ 81 h 41" name="T63"/>
                  <a:gd fmla="*/ 74 w 42" name="T64"/>
                  <a:gd fmla="*/ 75 h 41" name="T65"/>
                  <a:gd fmla="*/ 77 w 42" name="T66"/>
                  <a:gd fmla="*/ 66 h 41" name="T67"/>
                  <a:gd fmla="*/ 82 w 42" name="T68"/>
                  <a:gd fmla="*/ 64 h 41" name="T69"/>
                  <a:gd fmla="*/ 91 w 42" name="T70"/>
                  <a:gd fmla="*/ 73 h 41" name="T71"/>
                  <a:gd fmla="*/ 97 w 42" name="T72"/>
                  <a:gd fmla="*/ 64 h 41" name="T73"/>
                  <a:gd fmla="*/ 101 w 42" name="T74"/>
                  <a:gd fmla="*/ 48 h 41" name="T75"/>
                  <a:gd fmla="*/ 93 w 42" name="T76"/>
                  <a:gd fmla="*/ 39 h 41" name="T77"/>
                  <a:gd fmla="*/ 93 w 42" name="T78"/>
                  <a:gd fmla="*/ 27 h 41" name="T79"/>
                  <a:gd fmla="*/ 91 w 42" name="T80"/>
                  <a:gd fmla="*/ 9 h 41" name="T81"/>
                  <a:gd fmla="*/ 74 w 42" name="T82"/>
                  <a:gd fmla="*/ 0 h 41"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w 42" name="T126"/>
                  <a:gd fmla="*/ 0 h 41" name="T127"/>
                  <a:gd fmla="*/ 42 w 42" name="T128"/>
                  <a:gd fmla="*/ 41 h 41" name="T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b="T129" l="T126" r="T128" t="T127"/>
                <a:pathLst>
                  <a:path h="41" w="42">
                    <a:moveTo>
                      <a:pt x="31" y="0"/>
                    </a:moveTo>
                    <a:lnTo>
                      <a:pt x="33" y="4"/>
                    </a:lnTo>
                    <a:lnTo>
                      <a:pt x="31" y="8"/>
                    </a:lnTo>
                    <a:lnTo>
                      <a:pt x="30" y="7"/>
                    </a:lnTo>
                    <a:lnTo>
                      <a:pt x="27" y="7"/>
                    </a:lnTo>
                    <a:lnTo>
                      <a:pt x="26" y="11"/>
                    </a:lnTo>
                    <a:lnTo>
                      <a:pt x="23" y="11"/>
                    </a:lnTo>
                    <a:lnTo>
                      <a:pt x="22" y="16"/>
                    </a:lnTo>
                    <a:lnTo>
                      <a:pt x="19" y="17"/>
                    </a:lnTo>
                    <a:lnTo>
                      <a:pt x="18" y="12"/>
                    </a:lnTo>
                    <a:lnTo>
                      <a:pt x="13" y="9"/>
                    </a:lnTo>
                    <a:lnTo>
                      <a:pt x="6" y="17"/>
                    </a:lnTo>
                    <a:lnTo>
                      <a:pt x="3" y="18"/>
                    </a:lnTo>
                    <a:lnTo>
                      <a:pt x="0" y="23"/>
                    </a:lnTo>
                    <a:lnTo>
                      <a:pt x="0" y="26"/>
                    </a:lnTo>
                    <a:lnTo>
                      <a:pt x="2" y="25"/>
                    </a:lnTo>
                    <a:lnTo>
                      <a:pt x="4" y="24"/>
                    </a:lnTo>
                    <a:lnTo>
                      <a:pt x="4" y="22"/>
                    </a:lnTo>
                    <a:lnTo>
                      <a:pt x="7" y="19"/>
                    </a:lnTo>
                    <a:lnTo>
                      <a:pt x="10" y="23"/>
                    </a:lnTo>
                    <a:lnTo>
                      <a:pt x="12" y="21"/>
                    </a:lnTo>
                    <a:lnTo>
                      <a:pt x="18" y="21"/>
                    </a:lnTo>
                    <a:lnTo>
                      <a:pt x="21" y="24"/>
                    </a:lnTo>
                    <a:lnTo>
                      <a:pt x="19" y="29"/>
                    </a:lnTo>
                    <a:lnTo>
                      <a:pt x="19" y="32"/>
                    </a:lnTo>
                    <a:lnTo>
                      <a:pt x="26" y="39"/>
                    </a:lnTo>
                    <a:lnTo>
                      <a:pt x="28" y="37"/>
                    </a:lnTo>
                    <a:lnTo>
                      <a:pt x="30" y="36"/>
                    </a:lnTo>
                    <a:lnTo>
                      <a:pt x="30" y="39"/>
                    </a:lnTo>
                    <a:lnTo>
                      <a:pt x="32" y="41"/>
                    </a:lnTo>
                    <a:lnTo>
                      <a:pt x="33" y="40"/>
                    </a:lnTo>
                    <a:lnTo>
                      <a:pt x="33" y="33"/>
                    </a:lnTo>
                    <a:lnTo>
                      <a:pt x="31" y="31"/>
                    </a:lnTo>
                    <a:lnTo>
                      <a:pt x="32" y="27"/>
                    </a:lnTo>
                    <a:lnTo>
                      <a:pt x="34" y="26"/>
                    </a:lnTo>
                    <a:lnTo>
                      <a:pt x="38" y="30"/>
                    </a:lnTo>
                    <a:lnTo>
                      <a:pt x="41" y="26"/>
                    </a:lnTo>
                    <a:lnTo>
                      <a:pt x="42" y="20"/>
                    </a:lnTo>
                    <a:lnTo>
                      <a:pt x="39" y="16"/>
                    </a:lnTo>
                    <a:lnTo>
                      <a:pt x="39" y="11"/>
                    </a:lnTo>
                    <a:lnTo>
                      <a:pt x="38" y="4"/>
                    </a:lnTo>
                    <a:lnTo>
                      <a:pt x="3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8" name="Freeform 6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6" y="2539"/>
                <a:ext cx="6" cy="8"/>
              </a:xfrm>
              <a:custGeom>
                <a:avLst/>
                <a:gdLst>
                  <a:gd fmla="*/ 0 w 4" name="T0"/>
                  <a:gd fmla="*/ 10 h 5" name="T1"/>
                  <a:gd fmla="*/ 4 w 4" name="T2"/>
                  <a:gd fmla="*/ 13 h 5" name="T3"/>
                  <a:gd fmla="*/ 9 w 4" name="T4"/>
                  <a:gd fmla="*/ 10 h 5" name="T5"/>
                  <a:gd fmla="*/ 9 w 4" name="T6"/>
                  <a:gd fmla="*/ 0 h 5" name="T7"/>
                  <a:gd fmla="*/ 3 w 4" name="T8"/>
                  <a:gd fmla="*/ 3 h 5" name="T9"/>
                  <a:gd fmla="*/ 0 w 4" name="T10"/>
                  <a:gd fmla="*/ 10 h 5" name="T11"/>
                  <a:gd fmla="*/ 0 60000 65536" name="T12"/>
                  <a:gd fmla="*/ 0 60000 65536" name="T13"/>
                  <a:gd fmla="*/ 0 60000 65536" name="T14"/>
                  <a:gd fmla="*/ 0 60000 65536" name="T15"/>
                  <a:gd fmla="*/ 0 60000 65536" name="T16"/>
                  <a:gd fmla="*/ 0 60000 65536" name="T17"/>
                  <a:gd fmla="*/ 0 w 4" name="T18"/>
                  <a:gd fmla="*/ 0 h 5" name="T19"/>
                  <a:gd fmla="*/ 4 w 4"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4">
                    <a:moveTo>
                      <a:pt x="0" y="4"/>
                    </a:moveTo>
                    <a:lnTo>
                      <a:pt x="2" y="5"/>
                    </a:lnTo>
                    <a:lnTo>
                      <a:pt x="4" y="4"/>
                    </a:lnTo>
                    <a:lnTo>
                      <a:pt x="4" y="0"/>
                    </a:lnTo>
                    <a:lnTo>
                      <a:pt x="1" y="1"/>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49" name="Freeform 6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8" y="2681"/>
                <a:ext cx="19" cy="30"/>
              </a:xfrm>
              <a:custGeom>
                <a:avLst/>
                <a:gdLst>
                  <a:gd fmla="*/ 0 w 12" name="T0"/>
                  <a:gd fmla="*/ 21 h 19" name="T1"/>
                  <a:gd fmla="*/ 3 w 12" name="T2"/>
                  <a:gd fmla="*/ 35 h 19" name="T3"/>
                  <a:gd fmla="*/ 10 w 12" name="T4"/>
                  <a:gd fmla="*/ 47 h 19" name="T5"/>
                  <a:gd fmla="*/ 16 w 12" name="T6"/>
                  <a:gd fmla="*/ 47 h 19" name="T7"/>
                  <a:gd fmla="*/ 10 w 12" name="T8"/>
                  <a:gd fmla="*/ 35 h 19" name="T9"/>
                  <a:gd fmla="*/ 8 w 12" name="T10"/>
                  <a:gd fmla="*/ 25 h 19" name="T11"/>
                  <a:gd fmla="*/ 27 w 12" name="T12"/>
                  <a:gd fmla="*/ 25 h 19" name="T13"/>
                  <a:gd fmla="*/ 22 w 12" name="T14"/>
                  <a:gd fmla="*/ 14 h 19" name="T15"/>
                  <a:gd fmla="*/ 16 w 12" name="T16"/>
                  <a:gd fmla="*/ 14 h 19" name="T17"/>
                  <a:gd fmla="*/ 17 w 12" name="T18"/>
                  <a:gd fmla="*/ 9 h 19" name="T19"/>
                  <a:gd fmla="*/ 27 w 12" name="T20"/>
                  <a:gd fmla="*/ 8 h 19" name="T21"/>
                  <a:gd fmla="*/ 30 w 12" name="T22"/>
                  <a:gd fmla="*/ 0 h 19" name="T23"/>
                  <a:gd fmla="*/ 21 w 12" name="T24"/>
                  <a:gd fmla="*/ 0 h 19" name="T25"/>
                  <a:gd fmla="*/ 0 w 12" name="T26"/>
                  <a:gd fmla="*/ 21 h 19"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12" name="T42"/>
                  <a:gd fmla="*/ 0 h 19" name="T43"/>
                  <a:gd fmla="*/ 12 w 12" name="T44"/>
                  <a:gd fmla="*/ 19 h 19"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9" w="12">
                    <a:moveTo>
                      <a:pt x="0" y="8"/>
                    </a:moveTo>
                    <a:lnTo>
                      <a:pt x="1" y="14"/>
                    </a:lnTo>
                    <a:lnTo>
                      <a:pt x="4" y="19"/>
                    </a:lnTo>
                    <a:lnTo>
                      <a:pt x="6" y="19"/>
                    </a:lnTo>
                    <a:lnTo>
                      <a:pt x="4" y="14"/>
                    </a:lnTo>
                    <a:lnTo>
                      <a:pt x="3" y="10"/>
                    </a:lnTo>
                    <a:lnTo>
                      <a:pt x="11" y="10"/>
                    </a:lnTo>
                    <a:lnTo>
                      <a:pt x="9" y="6"/>
                    </a:lnTo>
                    <a:lnTo>
                      <a:pt x="6" y="6"/>
                    </a:lnTo>
                    <a:lnTo>
                      <a:pt x="7" y="4"/>
                    </a:lnTo>
                    <a:lnTo>
                      <a:pt x="11" y="3"/>
                    </a:lnTo>
                    <a:lnTo>
                      <a:pt x="12" y="0"/>
                    </a:lnTo>
                    <a:lnTo>
                      <a:pt x="8" y="0"/>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0" name="Freeform 6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7" y="2675"/>
                <a:ext cx="5" cy="13"/>
              </a:xfrm>
              <a:custGeom>
                <a:avLst/>
                <a:gdLst>
                  <a:gd fmla="*/ 3 w 3" name="T0"/>
                  <a:gd fmla="*/ 21 h 8" name="T1"/>
                  <a:gd fmla="*/ 8 w 3" name="T2"/>
                  <a:gd fmla="*/ 13 h 8" name="T3"/>
                  <a:gd fmla="*/ 5 w 3" name="T4"/>
                  <a:gd fmla="*/ 0 h 8" name="T5"/>
                  <a:gd fmla="*/ 0 w 3" name="T6"/>
                  <a:gd fmla="*/ 0 h 8" name="T7"/>
                  <a:gd fmla="*/ 3 w 3" name="T8"/>
                  <a:gd fmla="*/ 21 h 8" name="T9"/>
                  <a:gd fmla="*/ 0 60000 65536" name="T10"/>
                  <a:gd fmla="*/ 0 60000 65536" name="T11"/>
                  <a:gd fmla="*/ 0 60000 65536" name="T12"/>
                  <a:gd fmla="*/ 0 60000 65536" name="T13"/>
                  <a:gd fmla="*/ 0 60000 65536" name="T14"/>
                  <a:gd fmla="*/ 0 w 3" name="T15"/>
                  <a:gd fmla="*/ 0 h 8" name="T16"/>
                  <a:gd fmla="*/ 3 w 3" name="T17"/>
                  <a:gd fmla="*/ 8 h 8" name="T18"/>
                </a:gdLst>
                <a:ahLst/>
                <a:cxnLst>
                  <a:cxn ang="T10">
                    <a:pos x="T0" y="T1"/>
                  </a:cxn>
                  <a:cxn ang="T11">
                    <a:pos x="T2" y="T3"/>
                  </a:cxn>
                  <a:cxn ang="T12">
                    <a:pos x="T4" y="T5"/>
                  </a:cxn>
                  <a:cxn ang="T13">
                    <a:pos x="T6" y="T7"/>
                  </a:cxn>
                  <a:cxn ang="T14">
                    <a:pos x="T8" y="T9"/>
                  </a:cxn>
                </a:cxnLst>
                <a:rect b="T18" l="T15" r="T17" t="T16"/>
                <a:pathLst>
                  <a:path h="8" w="3">
                    <a:moveTo>
                      <a:pt x="1" y="8"/>
                    </a:moveTo>
                    <a:lnTo>
                      <a:pt x="3" y="5"/>
                    </a:lnTo>
                    <a:lnTo>
                      <a:pt x="2" y="0"/>
                    </a:lnTo>
                    <a:lnTo>
                      <a:pt x="0" y="0"/>
                    </a:lnTo>
                    <a:lnTo>
                      <a:pt x="1"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1" name="Freeform 6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98" y="2664"/>
                <a:ext cx="6" cy="8"/>
              </a:xfrm>
              <a:custGeom>
                <a:avLst/>
                <a:gdLst>
                  <a:gd fmla="*/ 0 w 4" name="T0"/>
                  <a:gd fmla="*/ 8 h 5" name="T1"/>
                  <a:gd fmla="*/ 4 w 4" name="T2"/>
                  <a:gd fmla="*/ 13 h 5" name="T3"/>
                  <a:gd fmla="*/ 9 w 4" name="T4"/>
                  <a:gd fmla="*/ 8 h 5" name="T5"/>
                  <a:gd fmla="*/ 4 w 4" name="T6"/>
                  <a:gd fmla="*/ 0 h 5" name="T7"/>
                  <a:gd fmla="*/ 0 w 4" name="T8"/>
                  <a:gd fmla="*/ 8 h 5" name="T9"/>
                  <a:gd fmla="*/ 0 60000 65536" name="T10"/>
                  <a:gd fmla="*/ 0 60000 65536" name="T11"/>
                  <a:gd fmla="*/ 0 60000 65536" name="T12"/>
                  <a:gd fmla="*/ 0 60000 65536" name="T13"/>
                  <a:gd fmla="*/ 0 60000 65536" name="T14"/>
                  <a:gd fmla="*/ 0 w 4" name="T15"/>
                  <a:gd fmla="*/ 0 h 5" name="T16"/>
                  <a:gd fmla="*/ 4 w 4" name="T17"/>
                  <a:gd fmla="*/ 5 h 5" name="T18"/>
                </a:gdLst>
                <a:ahLst/>
                <a:cxnLst>
                  <a:cxn ang="T10">
                    <a:pos x="T0" y="T1"/>
                  </a:cxn>
                  <a:cxn ang="T11">
                    <a:pos x="T2" y="T3"/>
                  </a:cxn>
                  <a:cxn ang="T12">
                    <a:pos x="T4" y="T5"/>
                  </a:cxn>
                  <a:cxn ang="T13">
                    <a:pos x="T6" y="T7"/>
                  </a:cxn>
                  <a:cxn ang="T14">
                    <a:pos x="T8" y="T9"/>
                  </a:cxn>
                </a:cxnLst>
                <a:rect b="T18" l="T15" r="T17" t="T16"/>
                <a:pathLst>
                  <a:path h="5" w="4">
                    <a:moveTo>
                      <a:pt x="0" y="3"/>
                    </a:moveTo>
                    <a:lnTo>
                      <a:pt x="2" y="5"/>
                    </a:lnTo>
                    <a:lnTo>
                      <a:pt x="4" y="3"/>
                    </a:lnTo>
                    <a:lnTo>
                      <a:pt x="2"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2" name="Freeform 6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73" y="2630"/>
                <a:ext cx="6" cy="10"/>
              </a:xfrm>
              <a:custGeom>
                <a:avLst/>
                <a:gdLst>
                  <a:gd fmla="*/ 0 w 4" name="T0"/>
                  <a:gd fmla="*/ 13 h 6" name="T1"/>
                  <a:gd fmla="*/ 4 w 4" name="T2"/>
                  <a:gd fmla="*/ 17 h 6" name="T3"/>
                  <a:gd fmla="*/ 6 w 4" name="T4"/>
                  <a:gd fmla="*/ 13 h 6" name="T5"/>
                  <a:gd fmla="*/ 9 w 4" name="T6"/>
                  <a:gd fmla="*/ 5 h 6" name="T7"/>
                  <a:gd fmla="*/ 6 w 4" name="T8"/>
                  <a:gd fmla="*/ 0 h 6" name="T9"/>
                  <a:gd fmla="*/ 0 w 4" name="T10"/>
                  <a:gd fmla="*/ 13 h 6" name="T11"/>
                  <a:gd fmla="*/ 0 60000 65536" name="T12"/>
                  <a:gd fmla="*/ 0 60000 65536" name="T13"/>
                  <a:gd fmla="*/ 0 60000 65536" name="T14"/>
                  <a:gd fmla="*/ 0 60000 65536" name="T15"/>
                  <a:gd fmla="*/ 0 60000 65536" name="T16"/>
                  <a:gd fmla="*/ 0 60000 65536" name="T17"/>
                  <a:gd fmla="*/ 0 w 4" name="T18"/>
                  <a:gd fmla="*/ 0 h 6" name="T19"/>
                  <a:gd fmla="*/ 4 w 4"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4">
                    <a:moveTo>
                      <a:pt x="0" y="5"/>
                    </a:moveTo>
                    <a:lnTo>
                      <a:pt x="2" y="6"/>
                    </a:lnTo>
                    <a:lnTo>
                      <a:pt x="3" y="5"/>
                    </a:lnTo>
                    <a:lnTo>
                      <a:pt x="4" y="2"/>
                    </a:lnTo>
                    <a:lnTo>
                      <a:pt x="3" y="0"/>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3" name="Freeform 6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4" y="2706"/>
                <a:ext cx="8" cy="10"/>
              </a:xfrm>
              <a:custGeom>
                <a:avLst/>
                <a:gdLst>
                  <a:gd fmla="*/ 0 w 5" name="T0"/>
                  <a:gd fmla="*/ 5 h 6" name="T1"/>
                  <a:gd fmla="*/ 3 w 5" name="T2"/>
                  <a:gd fmla="*/ 12 h 6" name="T3"/>
                  <a:gd fmla="*/ 10 w 5" name="T4"/>
                  <a:gd fmla="*/ 17 h 6" name="T5"/>
                  <a:gd fmla="*/ 13 w 5" name="T6"/>
                  <a:gd fmla="*/ 12 h 6" name="T7"/>
                  <a:gd fmla="*/ 10 w 5" name="T8"/>
                  <a:gd fmla="*/ 8 h 6" name="T9"/>
                  <a:gd fmla="*/ 5 w 5" name="T10"/>
                  <a:gd fmla="*/ 0 h 6" name="T11"/>
                  <a:gd fmla="*/ 0 w 5" name="T12"/>
                  <a:gd fmla="*/ 5 h 6" name="T13"/>
                  <a:gd fmla="*/ 0 60000 65536" name="T14"/>
                  <a:gd fmla="*/ 0 60000 65536" name="T15"/>
                  <a:gd fmla="*/ 0 60000 65536" name="T16"/>
                  <a:gd fmla="*/ 0 60000 65536" name="T17"/>
                  <a:gd fmla="*/ 0 60000 65536" name="T18"/>
                  <a:gd fmla="*/ 0 60000 65536" name="T19"/>
                  <a:gd fmla="*/ 0 60000 65536" name="T20"/>
                  <a:gd fmla="*/ 0 w 5" name="T21"/>
                  <a:gd fmla="*/ 0 h 6" name="T22"/>
                  <a:gd fmla="*/ 5 w 5"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5">
                    <a:moveTo>
                      <a:pt x="0" y="2"/>
                    </a:moveTo>
                    <a:lnTo>
                      <a:pt x="1" y="4"/>
                    </a:lnTo>
                    <a:lnTo>
                      <a:pt x="4" y="6"/>
                    </a:lnTo>
                    <a:lnTo>
                      <a:pt x="5" y="4"/>
                    </a:lnTo>
                    <a:lnTo>
                      <a:pt x="4" y="3"/>
                    </a:lnTo>
                    <a:lnTo>
                      <a:pt x="2" y="0"/>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4" name="Freeform 6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8" y="2748"/>
                <a:ext cx="16" cy="11"/>
              </a:xfrm>
              <a:custGeom>
                <a:avLst/>
                <a:gdLst>
                  <a:gd fmla="*/ 5 w 10" name="T0"/>
                  <a:gd fmla="*/ 0 h 7" name="T1"/>
                  <a:gd fmla="*/ 0 w 10" name="T2"/>
                  <a:gd fmla="*/ 8 h 7" name="T3"/>
                  <a:gd fmla="*/ 8 w 10" name="T4"/>
                  <a:gd fmla="*/ 17 h 7" name="T5"/>
                  <a:gd fmla="*/ 21 w 10" name="T6"/>
                  <a:gd fmla="*/ 17 h 7" name="T7"/>
                  <a:gd fmla="*/ 26 w 10" name="T8"/>
                  <a:gd fmla="*/ 8 h 7" name="T9"/>
                  <a:gd fmla="*/ 18 w 10" name="T10"/>
                  <a:gd fmla="*/ 0 h 7" name="T11"/>
                  <a:gd fmla="*/ 5 w 10" name="T12"/>
                  <a:gd fmla="*/ 0 h 7" name="T13"/>
                  <a:gd fmla="*/ 0 60000 65536" name="T14"/>
                  <a:gd fmla="*/ 0 60000 65536" name="T15"/>
                  <a:gd fmla="*/ 0 60000 65536" name="T16"/>
                  <a:gd fmla="*/ 0 60000 65536" name="T17"/>
                  <a:gd fmla="*/ 0 60000 65536" name="T18"/>
                  <a:gd fmla="*/ 0 60000 65536" name="T19"/>
                  <a:gd fmla="*/ 0 60000 65536" name="T20"/>
                  <a:gd fmla="*/ 0 w 10" name="T21"/>
                  <a:gd fmla="*/ 0 h 7" name="T22"/>
                  <a:gd fmla="*/ 10 w 10"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10">
                    <a:moveTo>
                      <a:pt x="2" y="0"/>
                    </a:moveTo>
                    <a:lnTo>
                      <a:pt x="0" y="3"/>
                    </a:lnTo>
                    <a:lnTo>
                      <a:pt x="3" y="7"/>
                    </a:lnTo>
                    <a:lnTo>
                      <a:pt x="8" y="7"/>
                    </a:lnTo>
                    <a:lnTo>
                      <a:pt x="10" y="3"/>
                    </a:lnTo>
                    <a:lnTo>
                      <a:pt x="7"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5" name="Freeform 6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93" y="2747"/>
                <a:ext cx="45" cy="18"/>
              </a:xfrm>
              <a:custGeom>
                <a:avLst/>
                <a:gdLst>
                  <a:gd fmla="*/ 65 w 29" name="T0"/>
                  <a:gd fmla="*/ 27 h 12" name="T1"/>
                  <a:gd fmla="*/ 70 w 29" name="T2"/>
                  <a:gd fmla="*/ 26 h 12" name="T3"/>
                  <a:gd fmla="*/ 70 w 29" name="T4"/>
                  <a:gd fmla="*/ 12 h 12" name="T5"/>
                  <a:gd fmla="*/ 62 w 29" name="T6"/>
                  <a:gd fmla="*/ 8 h 12" name="T7"/>
                  <a:gd fmla="*/ 53 w 29" name="T8"/>
                  <a:gd fmla="*/ 8 h 12" name="T9"/>
                  <a:gd fmla="*/ 43 w 29" name="T10"/>
                  <a:gd fmla="*/ 0 h 12" name="T11"/>
                  <a:gd fmla="*/ 19 w 29" name="T12"/>
                  <a:gd fmla="*/ 0 h 12" name="T13"/>
                  <a:gd fmla="*/ 0 w 29" name="T14"/>
                  <a:gd fmla="*/ 8 h 12" name="T15"/>
                  <a:gd fmla="*/ 5 w 29" name="T16"/>
                  <a:gd fmla="*/ 18 h 12" name="T17"/>
                  <a:gd fmla="*/ 14 w 29" name="T18"/>
                  <a:gd fmla="*/ 12 h 12" name="T19"/>
                  <a:gd fmla="*/ 29 w 29" name="T20"/>
                  <a:gd fmla="*/ 9 h 12" name="T21"/>
                  <a:gd fmla="*/ 45 w 29" name="T22"/>
                  <a:gd fmla="*/ 12 h 12" name="T23"/>
                  <a:gd fmla="*/ 65 w 29" name="T24"/>
                  <a:gd fmla="*/ 27 h 12"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29" name="T39"/>
                  <a:gd fmla="*/ 0 h 12" name="T40"/>
                  <a:gd fmla="*/ 29 w 29" name="T41"/>
                  <a:gd fmla="*/ 12 h 12"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12" w="29">
                    <a:moveTo>
                      <a:pt x="27" y="12"/>
                    </a:moveTo>
                    <a:lnTo>
                      <a:pt x="29" y="11"/>
                    </a:lnTo>
                    <a:lnTo>
                      <a:pt x="29" y="5"/>
                    </a:lnTo>
                    <a:lnTo>
                      <a:pt x="26" y="3"/>
                    </a:lnTo>
                    <a:lnTo>
                      <a:pt x="22" y="3"/>
                    </a:lnTo>
                    <a:lnTo>
                      <a:pt x="18" y="0"/>
                    </a:lnTo>
                    <a:lnTo>
                      <a:pt x="8" y="0"/>
                    </a:lnTo>
                    <a:lnTo>
                      <a:pt x="0" y="3"/>
                    </a:lnTo>
                    <a:lnTo>
                      <a:pt x="2" y="8"/>
                    </a:lnTo>
                    <a:lnTo>
                      <a:pt x="6" y="5"/>
                    </a:lnTo>
                    <a:lnTo>
                      <a:pt x="12" y="4"/>
                    </a:lnTo>
                    <a:lnTo>
                      <a:pt x="19" y="5"/>
                    </a:lnTo>
                    <a:lnTo>
                      <a:pt x="27" y="1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6" name="Freeform 6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40" y="2726"/>
                <a:ext cx="24" cy="8"/>
              </a:xfrm>
              <a:custGeom>
                <a:avLst/>
                <a:gdLst>
                  <a:gd fmla="*/ 16 w 15" name="T0"/>
                  <a:gd fmla="*/ 5 h 5" name="T1"/>
                  <a:gd fmla="*/ 10 w 15" name="T2"/>
                  <a:gd fmla="*/ 0 h 5" name="T3"/>
                  <a:gd fmla="*/ 0 w 15" name="T4"/>
                  <a:gd fmla="*/ 3 h 5" name="T5"/>
                  <a:gd fmla="*/ 0 w 15" name="T6"/>
                  <a:gd fmla="*/ 8 h 5" name="T7"/>
                  <a:gd fmla="*/ 8 w 15" name="T8"/>
                  <a:gd fmla="*/ 13 h 5" name="T9"/>
                  <a:gd fmla="*/ 38 w 15" name="T10"/>
                  <a:gd fmla="*/ 13 h 5" name="T11"/>
                  <a:gd fmla="*/ 38 w 15" name="T12"/>
                  <a:gd fmla="*/ 8 h 5" name="T13"/>
                  <a:gd fmla="*/ 22 w 15" name="T14"/>
                  <a:gd fmla="*/ 8 h 5" name="T15"/>
                  <a:gd fmla="*/ 16 w 15" name="T16"/>
                  <a:gd fmla="*/ 5 h 5"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5" name="T27"/>
                  <a:gd fmla="*/ 0 h 5" name="T28"/>
                  <a:gd fmla="*/ 15 w 15" name="T29"/>
                  <a:gd fmla="*/ 5 h 5"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5" w="15">
                    <a:moveTo>
                      <a:pt x="6" y="2"/>
                    </a:moveTo>
                    <a:lnTo>
                      <a:pt x="4" y="0"/>
                    </a:lnTo>
                    <a:lnTo>
                      <a:pt x="0" y="1"/>
                    </a:lnTo>
                    <a:lnTo>
                      <a:pt x="0" y="3"/>
                    </a:lnTo>
                    <a:lnTo>
                      <a:pt x="3" y="5"/>
                    </a:lnTo>
                    <a:lnTo>
                      <a:pt x="15" y="5"/>
                    </a:lnTo>
                    <a:lnTo>
                      <a:pt x="15" y="3"/>
                    </a:lnTo>
                    <a:lnTo>
                      <a:pt x="9" y="3"/>
                    </a:lnTo>
                    <a:lnTo>
                      <a:pt x="6"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7" name="Freeform 6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14" y="2773"/>
                <a:ext cx="11" cy="20"/>
              </a:xfrm>
              <a:custGeom>
                <a:avLst/>
                <a:gdLst>
                  <a:gd fmla="*/ 0 w 7" name="T0"/>
                  <a:gd fmla="*/ 28 h 13" name="T1"/>
                  <a:gd fmla="*/ 5 w 7" name="T2"/>
                  <a:gd fmla="*/ 31 h 13" name="T3"/>
                  <a:gd fmla="*/ 13 w 7" name="T4"/>
                  <a:gd fmla="*/ 22 h 13" name="T5"/>
                  <a:gd fmla="*/ 17 w 7" name="T6"/>
                  <a:gd fmla="*/ 5 h 13" name="T7"/>
                  <a:gd fmla="*/ 13 w 7" name="T8"/>
                  <a:gd fmla="*/ 0 h 13" name="T9"/>
                  <a:gd fmla="*/ 8 w 7" name="T10"/>
                  <a:gd fmla="*/ 5 h 13" name="T11"/>
                  <a:gd fmla="*/ 9 w 7" name="T12"/>
                  <a:gd fmla="*/ 12 h 13" name="T13"/>
                  <a:gd fmla="*/ 5 w 7" name="T14"/>
                  <a:gd fmla="*/ 23 h 13" name="T15"/>
                  <a:gd fmla="*/ 0 w 7" name="T16"/>
                  <a:gd fmla="*/ 28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7" name="T27"/>
                  <a:gd fmla="*/ 0 h 13" name="T28"/>
                  <a:gd fmla="*/ 7 w 7"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7">
                    <a:moveTo>
                      <a:pt x="0" y="12"/>
                    </a:moveTo>
                    <a:lnTo>
                      <a:pt x="2" y="13"/>
                    </a:lnTo>
                    <a:lnTo>
                      <a:pt x="5" y="9"/>
                    </a:lnTo>
                    <a:lnTo>
                      <a:pt x="7" y="2"/>
                    </a:lnTo>
                    <a:lnTo>
                      <a:pt x="5" y="0"/>
                    </a:lnTo>
                    <a:lnTo>
                      <a:pt x="3" y="2"/>
                    </a:lnTo>
                    <a:lnTo>
                      <a:pt x="4" y="5"/>
                    </a:lnTo>
                    <a:lnTo>
                      <a:pt x="2" y="10"/>
                    </a:lnTo>
                    <a:lnTo>
                      <a:pt x="0" y="1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8" name="Freeform 6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09" y="2779"/>
                <a:ext cx="8" cy="6"/>
              </a:xfrm>
              <a:custGeom>
                <a:avLst/>
                <a:gdLst>
                  <a:gd fmla="*/ 5 w 5" name="T0"/>
                  <a:gd fmla="*/ 0 h 4" name="T1"/>
                  <a:gd fmla="*/ 0 w 5" name="T2"/>
                  <a:gd fmla="*/ 9 h 4" name="T3"/>
                  <a:gd fmla="*/ 8 w 5" name="T4"/>
                  <a:gd fmla="*/ 9 h 4" name="T5"/>
                  <a:gd fmla="*/ 8 w 5" name="T6"/>
                  <a:gd fmla="*/ 6 h 4" name="T7"/>
                  <a:gd fmla="*/ 13 w 5" name="T8"/>
                  <a:gd fmla="*/ 4 h 4" name="T9"/>
                  <a:gd fmla="*/ 10 w 5" name="T10"/>
                  <a:gd fmla="*/ 0 h 4" name="T11"/>
                  <a:gd fmla="*/ 5 w 5" name="T12"/>
                  <a:gd fmla="*/ 0 h 4" name="T13"/>
                  <a:gd fmla="*/ 0 60000 65536" name="T14"/>
                  <a:gd fmla="*/ 0 60000 65536" name="T15"/>
                  <a:gd fmla="*/ 0 60000 65536" name="T16"/>
                  <a:gd fmla="*/ 0 60000 65536" name="T17"/>
                  <a:gd fmla="*/ 0 60000 65536" name="T18"/>
                  <a:gd fmla="*/ 0 60000 65536" name="T19"/>
                  <a:gd fmla="*/ 0 60000 65536" name="T20"/>
                  <a:gd fmla="*/ 0 w 5" name="T21"/>
                  <a:gd fmla="*/ 0 h 4" name="T22"/>
                  <a:gd fmla="*/ 5 w 5" name="T23"/>
                  <a:gd fmla="*/ 4 h 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4" w="5">
                    <a:moveTo>
                      <a:pt x="2" y="0"/>
                    </a:moveTo>
                    <a:lnTo>
                      <a:pt x="0" y="4"/>
                    </a:lnTo>
                    <a:lnTo>
                      <a:pt x="3" y="4"/>
                    </a:lnTo>
                    <a:lnTo>
                      <a:pt x="3" y="3"/>
                    </a:lnTo>
                    <a:lnTo>
                      <a:pt x="5" y="2"/>
                    </a:lnTo>
                    <a:lnTo>
                      <a:pt x="4"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59" name="Freeform 6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57" y="2790"/>
                <a:ext cx="10" cy="8"/>
              </a:xfrm>
              <a:custGeom>
                <a:avLst/>
                <a:gdLst>
                  <a:gd fmla="*/ 0 w 7" name="T0"/>
                  <a:gd fmla="*/ 3 h 5" name="T1"/>
                  <a:gd fmla="*/ 4 w 7" name="T2"/>
                  <a:gd fmla="*/ 13 h 5" name="T3"/>
                  <a:gd fmla="*/ 14 w 7" name="T4"/>
                  <a:gd fmla="*/ 8 h 5" name="T5"/>
                  <a:gd fmla="*/ 13 w 7" name="T6"/>
                  <a:gd fmla="*/ 3 h 5" name="T7"/>
                  <a:gd fmla="*/ 4 w 7" name="T8"/>
                  <a:gd fmla="*/ 0 h 5" name="T9"/>
                  <a:gd fmla="*/ 0 w 7" name="T10"/>
                  <a:gd fmla="*/ 3 h 5" name="T11"/>
                  <a:gd fmla="*/ 0 60000 65536" name="T12"/>
                  <a:gd fmla="*/ 0 60000 65536" name="T13"/>
                  <a:gd fmla="*/ 0 60000 65536" name="T14"/>
                  <a:gd fmla="*/ 0 60000 65536" name="T15"/>
                  <a:gd fmla="*/ 0 60000 65536" name="T16"/>
                  <a:gd fmla="*/ 0 60000 65536" name="T17"/>
                  <a:gd fmla="*/ 0 w 7" name="T18"/>
                  <a:gd fmla="*/ 0 h 5" name="T19"/>
                  <a:gd fmla="*/ 7 w 7"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7">
                    <a:moveTo>
                      <a:pt x="0" y="1"/>
                    </a:moveTo>
                    <a:lnTo>
                      <a:pt x="2" y="5"/>
                    </a:lnTo>
                    <a:lnTo>
                      <a:pt x="7" y="3"/>
                    </a:lnTo>
                    <a:lnTo>
                      <a:pt x="6" y="1"/>
                    </a:lnTo>
                    <a:lnTo>
                      <a:pt x="2"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0" name="Freeform 6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8" y="2816"/>
                <a:ext cx="8" cy="14"/>
              </a:xfrm>
              <a:custGeom>
                <a:avLst/>
                <a:gdLst>
                  <a:gd fmla="*/ 13 w 5" name="T0"/>
                  <a:gd fmla="*/ 8 h 9" name="T1"/>
                  <a:gd fmla="*/ 10 w 5" name="T2"/>
                  <a:gd fmla="*/ 0 h 9" name="T3"/>
                  <a:gd fmla="*/ 0 w 5" name="T4"/>
                  <a:gd fmla="*/ 14 h 9" name="T5"/>
                  <a:gd fmla="*/ 0 w 5" name="T6"/>
                  <a:gd fmla="*/ 22 h 9" name="T7"/>
                  <a:gd fmla="*/ 10 w 5" name="T8"/>
                  <a:gd fmla="*/ 17 h 9" name="T9"/>
                  <a:gd fmla="*/ 13 w 5" name="T10"/>
                  <a:gd fmla="*/ 8 h 9" name="T11"/>
                  <a:gd fmla="*/ 0 60000 65536" name="T12"/>
                  <a:gd fmla="*/ 0 60000 65536" name="T13"/>
                  <a:gd fmla="*/ 0 60000 65536" name="T14"/>
                  <a:gd fmla="*/ 0 60000 65536" name="T15"/>
                  <a:gd fmla="*/ 0 60000 65536" name="T16"/>
                  <a:gd fmla="*/ 0 60000 65536" name="T17"/>
                  <a:gd fmla="*/ 0 w 5" name="T18"/>
                  <a:gd fmla="*/ 0 h 9" name="T19"/>
                  <a:gd fmla="*/ 5 w 5" name="T20"/>
                  <a:gd fmla="*/ 9 h 9" name="T21"/>
                </a:gdLst>
                <a:ahLst/>
                <a:cxnLst>
                  <a:cxn ang="T12">
                    <a:pos x="T0" y="T1"/>
                  </a:cxn>
                  <a:cxn ang="T13">
                    <a:pos x="T2" y="T3"/>
                  </a:cxn>
                  <a:cxn ang="T14">
                    <a:pos x="T4" y="T5"/>
                  </a:cxn>
                  <a:cxn ang="T15">
                    <a:pos x="T6" y="T7"/>
                  </a:cxn>
                  <a:cxn ang="T16">
                    <a:pos x="T8" y="T9"/>
                  </a:cxn>
                  <a:cxn ang="T17">
                    <a:pos x="T10" y="T11"/>
                  </a:cxn>
                </a:cxnLst>
                <a:rect b="T21" l="T18" r="T20" t="T19"/>
                <a:pathLst>
                  <a:path h="9" w="5">
                    <a:moveTo>
                      <a:pt x="5" y="3"/>
                    </a:moveTo>
                    <a:lnTo>
                      <a:pt x="4" y="0"/>
                    </a:lnTo>
                    <a:lnTo>
                      <a:pt x="0" y="6"/>
                    </a:lnTo>
                    <a:lnTo>
                      <a:pt x="0" y="9"/>
                    </a:lnTo>
                    <a:lnTo>
                      <a:pt x="4" y="7"/>
                    </a:lnTo>
                    <a:lnTo>
                      <a:pt x="5"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1" name="Freeform 6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16" y="2826"/>
                <a:ext cx="7" cy="6"/>
              </a:xfrm>
              <a:custGeom>
                <a:avLst/>
                <a:gdLst>
                  <a:gd fmla="*/ 7 w 4" name="T0"/>
                  <a:gd fmla="*/ 9 h 4" name="T1"/>
                  <a:gd fmla="*/ 12 w 4" name="T2"/>
                  <a:gd fmla="*/ 9 h 4" name="T3"/>
                  <a:gd fmla="*/ 12 w 4" name="T4"/>
                  <a:gd fmla="*/ 0 h 4" name="T5"/>
                  <a:gd fmla="*/ 0 w 4" name="T6"/>
                  <a:gd fmla="*/ 0 h 4" name="T7"/>
                  <a:gd fmla="*/ 0 w 4" name="T8"/>
                  <a:gd fmla="*/ 4 h 4" name="T9"/>
                  <a:gd fmla="*/ 7 w 4" name="T10"/>
                  <a:gd fmla="*/ 9 h 4" name="T11"/>
                  <a:gd fmla="*/ 0 60000 65536" name="T12"/>
                  <a:gd fmla="*/ 0 60000 65536" name="T13"/>
                  <a:gd fmla="*/ 0 60000 65536" name="T14"/>
                  <a:gd fmla="*/ 0 60000 65536" name="T15"/>
                  <a:gd fmla="*/ 0 60000 65536" name="T16"/>
                  <a:gd fmla="*/ 0 60000 65536" name="T17"/>
                  <a:gd fmla="*/ 0 w 4" name="T18"/>
                  <a:gd fmla="*/ 0 h 4" name="T19"/>
                  <a:gd fmla="*/ 4 w 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4">
                    <a:moveTo>
                      <a:pt x="2" y="4"/>
                    </a:moveTo>
                    <a:lnTo>
                      <a:pt x="4" y="4"/>
                    </a:lnTo>
                    <a:lnTo>
                      <a:pt x="4" y="0"/>
                    </a:lnTo>
                    <a:lnTo>
                      <a:pt x="0" y="0"/>
                    </a:lnTo>
                    <a:lnTo>
                      <a:pt x="0" y="2"/>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2" name="Freeform 6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81" y="2801"/>
                <a:ext cx="5" cy="8"/>
              </a:xfrm>
              <a:custGeom>
                <a:avLst/>
                <a:gdLst>
                  <a:gd fmla="*/ 0 w 3" name="T0"/>
                  <a:gd fmla="*/ 3 h 5" name="T1"/>
                  <a:gd fmla="*/ 0 w 3" name="T2"/>
                  <a:gd fmla="*/ 13 h 5" name="T3"/>
                  <a:gd fmla="*/ 8 w 3" name="T4"/>
                  <a:gd fmla="*/ 8 h 5" name="T5"/>
                  <a:gd fmla="*/ 5 w 3" name="T6"/>
                  <a:gd fmla="*/ 0 h 5" name="T7"/>
                  <a:gd fmla="*/ 0 w 3" name="T8"/>
                  <a:gd fmla="*/ 3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0" y="1"/>
                    </a:moveTo>
                    <a:lnTo>
                      <a:pt x="0" y="5"/>
                    </a:lnTo>
                    <a:lnTo>
                      <a:pt x="3" y="3"/>
                    </a:lnTo>
                    <a:lnTo>
                      <a:pt x="2"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3" name="Freeform 6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85" y="2790"/>
                <a:ext cx="6" cy="9"/>
              </a:xfrm>
              <a:custGeom>
                <a:avLst/>
                <a:gdLst>
                  <a:gd fmla="*/ 9 w 4" name="T0"/>
                  <a:gd fmla="*/ 0 h 6" name="T1"/>
                  <a:gd fmla="*/ 3 w 4" name="T2"/>
                  <a:gd fmla="*/ 0 h 6" name="T3"/>
                  <a:gd fmla="*/ 0 w 4" name="T4"/>
                  <a:gd fmla="*/ 8 h 6" name="T5"/>
                  <a:gd fmla="*/ 9 w 4" name="T6"/>
                  <a:gd fmla="*/ 14 h 6" name="T7"/>
                  <a:gd fmla="*/ 9 w 4" name="T8"/>
                  <a:gd fmla="*/ 0 h 6" name="T9"/>
                  <a:gd fmla="*/ 0 60000 65536" name="T10"/>
                  <a:gd fmla="*/ 0 60000 65536" name="T11"/>
                  <a:gd fmla="*/ 0 60000 65536" name="T12"/>
                  <a:gd fmla="*/ 0 60000 65536" name="T13"/>
                  <a:gd fmla="*/ 0 60000 65536" name="T14"/>
                  <a:gd fmla="*/ 0 w 4" name="T15"/>
                  <a:gd fmla="*/ 0 h 6" name="T16"/>
                  <a:gd fmla="*/ 4 w 4" name="T17"/>
                  <a:gd fmla="*/ 6 h 6" name="T18"/>
                </a:gdLst>
                <a:ahLst/>
                <a:cxnLst>
                  <a:cxn ang="T10">
                    <a:pos x="T0" y="T1"/>
                  </a:cxn>
                  <a:cxn ang="T11">
                    <a:pos x="T2" y="T3"/>
                  </a:cxn>
                  <a:cxn ang="T12">
                    <a:pos x="T4" y="T5"/>
                  </a:cxn>
                  <a:cxn ang="T13">
                    <a:pos x="T6" y="T7"/>
                  </a:cxn>
                  <a:cxn ang="T14">
                    <a:pos x="T8" y="T9"/>
                  </a:cxn>
                </a:cxnLst>
                <a:rect b="T18" l="T15" r="T17" t="T16"/>
                <a:pathLst>
                  <a:path h="6" w="4">
                    <a:moveTo>
                      <a:pt x="4" y="0"/>
                    </a:moveTo>
                    <a:lnTo>
                      <a:pt x="1" y="0"/>
                    </a:lnTo>
                    <a:lnTo>
                      <a:pt x="0" y="3"/>
                    </a:lnTo>
                    <a:lnTo>
                      <a:pt x="4" y="6"/>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4" name="Freeform 6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85" y="2723"/>
                <a:ext cx="10" cy="5"/>
              </a:xfrm>
              <a:custGeom>
                <a:avLst/>
                <a:gdLst>
                  <a:gd fmla="*/ 5 w 6" name="T0"/>
                  <a:gd fmla="*/ 0 h 3" name="T1"/>
                  <a:gd fmla="*/ 0 w 6" name="T2"/>
                  <a:gd fmla="*/ 5 h 3" name="T3"/>
                  <a:gd fmla="*/ 5 w 6" name="T4"/>
                  <a:gd fmla="*/ 8 h 3" name="T5"/>
                  <a:gd fmla="*/ 13 w 6" name="T6"/>
                  <a:gd fmla="*/ 8 h 3" name="T7"/>
                  <a:gd fmla="*/ 17 w 6" name="T8"/>
                  <a:gd fmla="*/ 3 h 3" name="T9"/>
                  <a:gd fmla="*/ 5 w 6" name="T10"/>
                  <a:gd fmla="*/ 0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2" y="0"/>
                    </a:moveTo>
                    <a:lnTo>
                      <a:pt x="0" y="2"/>
                    </a:lnTo>
                    <a:lnTo>
                      <a:pt x="2" y="3"/>
                    </a:lnTo>
                    <a:lnTo>
                      <a:pt x="5" y="3"/>
                    </a:lnTo>
                    <a:lnTo>
                      <a:pt x="6" y="1"/>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5" name="Freeform 6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21" y="2725"/>
                <a:ext cx="9" cy="8"/>
              </a:xfrm>
              <a:custGeom>
                <a:avLst/>
                <a:gdLst>
                  <a:gd fmla="*/ 0 w 6" name="T0"/>
                  <a:gd fmla="*/ 8 h 5" name="T1"/>
                  <a:gd fmla="*/ 0 w 6" name="T2"/>
                  <a:gd fmla="*/ 13 h 5" name="T3"/>
                  <a:gd fmla="*/ 9 w 6" name="T4"/>
                  <a:gd fmla="*/ 13 h 5" name="T5"/>
                  <a:gd fmla="*/ 14 w 6" name="T6"/>
                  <a:gd fmla="*/ 8 h 5" name="T7"/>
                  <a:gd fmla="*/ 14 w 6" name="T8"/>
                  <a:gd fmla="*/ 0 h 5" name="T9"/>
                  <a:gd fmla="*/ 3 w 6" name="T10"/>
                  <a:gd fmla="*/ 0 h 5" name="T11"/>
                  <a:gd fmla="*/ 0 w 6" name="T12"/>
                  <a:gd fmla="*/ 8 h 5" name="T13"/>
                  <a:gd fmla="*/ 0 60000 65536" name="T14"/>
                  <a:gd fmla="*/ 0 60000 65536" name="T15"/>
                  <a:gd fmla="*/ 0 60000 65536" name="T16"/>
                  <a:gd fmla="*/ 0 60000 65536" name="T17"/>
                  <a:gd fmla="*/ 0 60000 65536" name="T18"/>
                  <a:gd fmla="*/ 0 60000 65536" name="T19"/>
                  <a:gd fmla="*/ 0 60000 65536" name="T20"/>
                  <a:gd fmla="*/ 0 w 6" name="T21"/>
                  <a:gd fmla="*/ 0 h 5" name="T22"/>
                  <a:gd fmla="*/ 6 w 6"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6">
                    <a:moveTo>
                      <a:pt x="0" y="3"/>
                    </a:moveTo>
                    <a:lnTo>
                      <a:pt x="0" y="5"/>
                    </a:lnTo>
                    <a:lnTo>
                      <a:pt x="4" y="5"/>
                    </a:lnTo>
                    <a:lnTo>
                      <a:pt x="6" y="3"/>
                    </a:lnTo>
                    <a:lnTo>
                      <a:pt x="6" y="0"/>
                    </a:lnTo>
                    <a:lnTo>
                      <a:pt x="1" y="0"/>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6" name="Freeform 6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97" y="2711"/>
                <a:ext cx="19" cy="12"/>
              </a:xfrm>
              <a:custGeom>
                <a:avLst/>
                <a:gdLst>
                  <a:gd fmla="*/ 30 w 12" name="T0"/>
                  <a:gd fmla="*/ 13 h 8" name="T1"/>
                  <a:gd fmla="*/ 16 w 12" name="T2"/>
                  <a:gd fmla="*/ 3 h 8" name="T3"/>
                  <a:gd fmla="*/ 0 w 12" name="T4"/>
                  <a:gd fmla="*/ 0 h 8" name="T5"/>
                  <a:gd fmla="*/ 21 w 12" name="T6"/>
                  <a:gd fmla="*/ 18 h 8" name="T7"/>
                  <a:gd fmla="*/ 30 w 12" name="T8"/>
                  <a:gd fmla="*/ 13 h 8" name="T9"/>
                  <a:gd fmla="*/ 0 60000 65536" name="T10"/>
                  <a:gd fmla="*/ 0 60000 65536" name="T11"/>
                  <a:gd fmla="*/ 0 60000 65536" name="T12"/>
                  <a:gd fmla="*/ 0 60000 65536" name="T13"/>
                  <a:gd fmla="*/ 0 60000 65536" name="T14"/>
                  <a:gd fmla="*/ 0 w 12" name="T15"/>
                  <a:gd fmla="*/ 0 h 8" name="T16"/>
                  <a:gd fmla="*/ 12 w 12" name="T17"/>
                  <a:gd fmla="*/ 8 h 8" name="T18"/>
                </a:gdLst>
                <a:ahLst/>
                <a:cxnLst>
                  <a:cxn ang="T10">
                    <a:pos x="T0" y="T1"/>
                  </a:cxn>
                  <a:cxn ang="T11">
                    <a:pos x="T2" y="T3"/>
                  </a:cxn>
                  <a:cxn ang="T12">
                    <a:pos x="T4" y="T5"/>
                  </a:cxn>
                  <a:cxn ang="T13">
                    <a:pos x="T6" y="T7"/>
                  </a:cxn>
                  <a:cxn ang="T14">
                    <a:pos x="T8" y="T9"/>
                  </a:cxn>
                </a:cxnLst>
                <a:rect b="T18" l="T15" r="T17" t="T16"/>
                <a:pathLst>
                  <a:path h="8" w="12">
                    <a:moveTo>
                      <a:pt x="12" y="6"/>
                    </a:moveTo>
                    <a:lnTo>
                      <a:pt x="6" y="1"/>
                    </a:lnTo>
                    <a:lnTo>
                      <a:pt x="0" y="0"/>
                    </a:lnTo>
                    <a:lnTo>
                      <a:pt x="8" y="8"/>
                    </a:lnTo>
                    <a:lnTo>
                      <a:pt x="12"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7" name="Freeform 6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591" y="2316"/>
                <a:ext cx="6" cy="4"/>
              </a:xfrm>
              <a:custGeom>
                <a:avLst/>
                <a:gdLst>
                  <a:gd fmla="*/ 0 w 4" name="T0"/>
                  <a:gd fmla="*/ 1 h 3" name="T1"/>
                  <a:gd fmla="*/ 4 w 4" name="T2"/>
                  <a:gd fmla="*/ 5 h 3" name="T3"/>
                  <a:gd fmla="*/ 9 w 4" name="T4"/>
                  <a:gd fmla="*/ 1 h 3" name="T5"/>
                  <a:gd fmla="*/ 3 w 4" name="T6"/>
                  <a:gd fmla="*/ 0 h 3" name="T7"/>
                  <a:gd fmla="*/ 0 w 4" name="T8"/>
                  <a:gd fmla="*/ 1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2" y="3"/>
                    </a:lnTo>
                    <a:lnTo>
                      <a:pt x="4" y="1"/>
                    </a:lnTo>
                    <a:lnTo>
                      <a:pt x="1"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8" name="Freeform 6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76" y="816"/>
                <a:ext cx="18" cy="9"/>
              </a:xfrm>
              <a:custGeom>
                <a:avLst/>
                <a:gdLst>
                  <a:gd fmla="*/ 26 w 12" name="T0"/>
                  <a:gd fmla="*/ 0 h 6" name="T1"/>
                  <a:gd fmla="*/ 27 w 12" name="T2"/>
                  <a:gd fmla="*/ 9 h 6" name="T3"/>
                  <a:gd fmla="*/ 15 w 12" name="T4"/>
                  <a:gd fmla="*/ 14 h 6" name="T5"/>
                  <a:gd fmla="*/ 0 w 12" name="T6"/>
                  <a:gd fmla="*/ 12 h 6" name="T7"/>
                  <a:gd fmla="*/ 5 w 12" name="T8"/>
                  <a:gd fmla="*/ 5 h 6" name="T9"/>
                  <a:gd fmla="*/ 14 w 12" name="T10"/>
                  <a:gd fmla="*/ 0 h 6" name="T11"/>
                  <a:gd fmla="*/ 26 w 12" name="T12"/>
                  <a:gd fmla="*/ 0 h 6" name="T13"/>
                  <a:gd fmla="*/ 0 60000 65536" name="T14"/>
                  <a:gd fmla="*/ 0 60000 65536" name="T15"/>
                  <a:gd fmla="*/ 0 60000 65536" name="T16"/>
                  <a:gd fmla="*/ 0 60000 65536" name="T17"/>
                  <a:gd fmla="*/ 0 60000 65536" name="T18"/>
                  <a:gd fmla="*/ 0 60000 65536" name="T19"/>
                  <a:gd fmla="*/ 0 60000 65536" name="T20"/>
                  <a:gd fmla="*/ 0 w 12" name="T21"/>
                  <a:gd fmla="*/ 0 h 6" name="T22"/>
                  <a:gd fmla="*/ 12 w 12"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12">
                    <a:moveTo>
                      <a:pt x="11" y="0"/>
                    </a:moveTo>
                    <a:lnTo>
                      <a:pt x="12" y="4"/>
                    </a:lnTo>
                    <a:lnTo>
                      <a:pt x="7" y="6"/>
                    </a:lnTo>
                    <a:lnTo>
                      <a:pt x="0" y="5"/>
                    </a:lnTo>
                    <a:lnTo>
                      <a:pt x="2" y="2"/>
                    </a:lnTo>
                    <a:lnTo>
                      <a:pt x="6" y="0"/>
                    </a:lnTo>
                    <a:lnTo>
                      <a:pt x="1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69" name="Freeform 6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62" y="832"/>
                <a:ext cx="21" cy="6"/>
              </a:xfrm>
              <a:custGeom>
                <a:avLst/>
                <a:gdLst>
                  <a:gd fmla="*/ 17 w 14" name="T0"/>
                  <a:gd fmla="*/ 0 h 4" name="T1"/>
                  <a:gd fmla="*/ 32 w 14" name="T2"/>
                  <a:gd fmla="*/ 6 h 4" name="T3"/>
                  <a:gd fmla="*/ 18 w 14" name="T4"/>
                  <a:gd fmla="*/ 9 h 4" name="T5"/>
                  <a:gd fmla="*/ 0 w 14" name="T6"/>
                  <a:gd fmla="*/ 9 h 4" name="T7"/>
                  <a:gd fmla="*/ 3 w 14" name="T8"/>
                  <a:gd fmla="*/ 4 h 4" name="T9"/>
                  <a:gd fmla="*/ 17 w 14" name="T10"/>
                  <a:gd fmla="*/ 0 h 4" name="T11"/>
                  <a:gd fmla="*/ 0 60000 65536" name="T12"/>
                  <a:gd fmla="*/ 0 60000 65536" name="T13"/>
                  <a:gd fmla="*/ 0 60000 65536" name="T14"/>
                  <a:gd fmla="*/ 0 60000 65536" name="T15"/>
                  <a:gd fmla="*/ 0 60000 65536" name="T16"/>
                  <a:gd fmla="*/ 0 60000 65536" name="T17"/>
                  <a:gd fmla="*/ 0 w 14" name="T18"/>
                  <a:gd fmla="*/ 0 h 4" name="T19"/>
                  <a:gd fmla="*/ 14 w 14"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4">
                    <a:moveTo>
                      <a:pt x="7" y="0"/>
                    </a:moveTo>
                    <a:lnTo>
                      <a:pt x="14" y="3"/>
                    </a:lnTo>
                    <a:lnTo>
                      <a:pt x="8" y="4"/>
                    </a:lnTo>
                    <a:lnTo>
                      <a:pt x="0" y="4"/>
                    </a:lnTo>
                    <a:lnTo>
                      <a:pt x="1" y="2"/>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0" name="Freeform 6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43" y="839"/>
                <a:ext cx="31" cy="6"/>
              </a:xfrm>
              <a:custGeom>
                <a:avLst/>
                <a:gdLst>
                  <a:gd fmla="*/ 25 w 20" name="T0"/>
                  <a:gd fmla="*/ 0 h 4" name="T1"/>
                  <a:gd fmla="*/ 34 w 20" name="T2"/>
                  <a:gd fmla="*/ 0 h 4" name="T3"/>
                  <a:gd fmla="*/ 48 w 20" name="T4"/>
                  <a:gd fmla="*/ 3 h 4" name="T5"/>
                  <a:gd fmla="*/ 48 w 20" name="T6"/>
                  <a:gd fmla="*/ 6 h 4" name="T7"/>
                  <a:gd fmla="*/ 26 w 20" name="T8"/>
                  <a:gd fmla="*/ 9 h 4" name="T9"/>
                  <a:gd fmla="*/ 5 w 20" name="T10"/>
                  <a:gd fmla="*/ 9 h 4" name="T11"/>
                  <a:gd fmla="*/ 0 w 20" name="T12"/>
                  <a:gd fmla="*/ 4 h 4" name="T13"/>
                  <a:gd fmla="*/ 9 w 20" name="T14"/>
                  <a:gd fmla="*/ 4 h 4" name="T15"/>
                  <a:gd fmla="*/ 14 w 20" name="T16"/>
                  <a:gd fmla="*/ 6 h 4" name="T17"/>
                  <a:gd fmla="*/ 25 w 20" name="T18"/>
                  <a:gd fmla="*/ 0 h 4"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0" name="T30"/>
                  <a:gd fmla="*/ 0 h 4" name="T31"/>
                  <a:gd fmla="*/ 20 w 20" name="T32"/>
                  <a:gd fmla="*/ 4 h 4"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4" w="20">
                    <a:moveTo>
                      <a:pt x="10" y="0"/>
                    </a:moveTo>
                    <a:lnTo>
                      <a:pt x="14" y="0"/>
                    </a:lnTo>
                    <a:lnTo>
                      <a:pt x="20" y="1"/>
                    </a:lnTo>
                    <a:lnTo>
                      <a:pt x="20" y="3"/>
                    </a:lnTo>
                    <a:lnTo>
                      <a:pt x="11" y="4"/>
                    </a:lnTo>
                    <a:lnTo>
                      <a:pt x="2" y="4"/>
                    </a:lnTo>
                    <a:lnTo>
                      <a:pt x="0" y="2"/>
                    </a:lnTo>
                    <a:lnTo>
                      <a:pt x="4" y="2"/>
                    </a:lnTo>
                    <a:lnTo>
                      <a:pt x="6" y="3"/>
                    </a:lnTo>
                    <a:lnTo>
                      <a:pt x="1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1" name="Freeform 6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52" y="853"/>
                <a:ext cx="27" cy="10"/>
              </a:xfrm>
              <a:custGeom>
                <a:avLst/>
                <a:gdLst>
                  <a:gd fmla="*/ 0 w 17" name="T0"/>
                  <a:gd fmla="*/ 0 h 6" name="T1"/>
                  <a:gd fmla="*/ 22 w 17" name="T2"/>
                  <a:gd fmla="*/ 0 h 6" name="T3"/>
                  <a:gd fmla="*/ 30 w 17" name="T4"/>
                  <a:gd fmla="*/ 3 h 6" name="T5"/>
                  <a:gd fmla="*/ 43 w 17" name="T6"/>
                  <a:gd fmla="*/ 12 h 6" name="T7"/>
                  <a:gd fmla="*/ 40 w 17" name="T8"/>
                  <a:gd fmla="*/ 17 h 6" name="T9"/>
                  <a:gd fmla="*/ 30 w 17" name="T10"/>
                  <a:gd fmla="*/ 13 h 6" name="T11"/>
                  <a:gd fmla="*/ 16 w 17" name="T12"/>
                  <a:gd fmla="*/ 5 h 6" name="T13"/>
                  <a:gd fmla="*/ 0 w 17" name="T14"/>
                  <a:gd fmla="*/ 0 h 6" name="T15"/>
                  <a:gd fmla="*/ 0 60000 65536" name="T16"/>
                  <a:gd fmla="*/ 0 60000 65536" name="T17"/>
                  <a:gd fmla="*/ 0 60000 65536" name="T18"/>
                  <a:gd fmla="*/ 0 60000 65536" name="T19"/>
                  <a:gd fmla="*/ 0 60000 65536" name="T20"/>
                  <a:gd fmla="*/ 0 60000 65536" name="T21"/>
                  <a:gd fmla="*/ 0 60000 65536" name="T22"/>
                  <a:gd fmla="*/ 0 60000 65536" name="T23"/>
                  <a:gd fmla="*/ 0 w 17" name="T24"/>
                  <a:gd fmla="*/ 0 h 6" name="T25"/>
                  <a:gd fmla="*/ 17 w 17" name="T26"/>
                  <a:gd fmla="*/ 6 h 6"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6" w="17">
                    <a:moveTo>
                      <a:pt x="0" y="0"/>
                    </a:moveTo>
                    <a:lnTo>
                      <a:pt x="9" y="0"/>
                    </a:lnTo>
                    <a:lnTo>
                      <a:pt x="12" y="1"/>
                    </a:lnTo>
                    <a:lnTo>
                      <a:pt x="17" y="4"/>
                    </a:lnTo>
                    <a:lnTo>
                      <a:pt x="16" y="6"/>
                    </a:lnTo>
                    <a:lnTo>
                      <a:pt x="12" y="5"/>
                    </a:lnTo>
                    <a:lnTo>
                      <a:pt x="6"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2" name="Freeform 6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31" y="852"/>
                <a:ext cx="45" cy="17"/>
              </a:xfrm>
              <a:custGeom>
                <a:avLst/>
                <a:gdLst>
                  <a:gd fmla="*/ 8 w 29" name="T0"/>
                  <a:gd fmla="*/ 0 h 11" name="T1"/>
                  <a:gd fmla="*/ 22 w 29" name="T2"/>
                  <a:gd fmla="*/ 5 h 11" name="T3"/>
                  <a:gd fmla="*/ 31 w 29" name="T4"/>
                  <a:gd fmla="*/ 8 h 11" name="T5"/>
                  <a:gd fmla="*/ 40 w 29" name="T6"/>
                  <a:gd fmla="*/ 9 h 11" name="T7"/>
                  <a:gd fmla="*/ 57 w 29" name="T8"/>
                  <a:gd fmla="*/ 14 h 11" name="T9"/>
                  <a:gd fmla="*/ 70 w 29" name="T10"/>
                  <a:gd fmla="*/ 19 h 11" name="T11"/>
                  <a:gd fmla="*/ 67 w 29" name="T12"/>
                  <a:gd fmla="*/ 23 h 11" name="T13"/>
                  <a:gd fmla="*/ 56 w 29" name="T14"/>
                  <a:gd fmla="*/ 26 h 11" name="T15"/>
                  <a:gd fmla="*/ 45 w 29" name="T16"/>
                  <a:gd fmla="*/ 19 h 11" name="T17"/>
                  <a:gd fmla="*/ 31 w 29" name="T18"/>
                  <a:gd fmla="*/ 19 h 11" name="T19"/>
                  <a:gd fmla="*/ 19 w 29" name="T20"/>
                  <a:gd fmla="*/ 14 h 11" name="T21"/>
                  <a:gd fmla="*/ 17 w 29" name="T22"/>
                  <a:gd fmla="*/ 12 h 11" name="T23"/>
                  <a:gd fmla="*/ 3 w 29" name="T24"/>
                  <a:gd fmla="*/ 8 h 11" name="T25"/>
                  <a:gd fmla="*/ 0 w 29" name="T26"/>
                  <a:gd fmla="*/ 3 h 11" name="T27"/>
                  <a:gd fmla="*/ 8 w 29" name="T28"/>
                  <a:gd fmla="*/ 0 h 11"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9" name="T45"/>
                  <a:gd fmla="*/ 0 h 11" name="T46"/>
                  <a:gd fmla="*/ 29 w 29" name="T47"/>
                  <a:gd fmla="*/ 11 h 11"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11" w="29">
                    <a:moveTo>
                      <a:pt x="3" y="0"/>
                    </a:moveTo>
                    <a:lnTo>
                      <a:pt x="9" y="2"/>
                    </a:lnTo>
                    <a:lnTo>
                      <a:pt x="13" y="3"/>
                    </a:lnTo>
                    <a:lnTo>
                      <a:pt x="17" y="4"/>
                    </a:lnTo>
                    <a:lnTo>
                      <a:pt x="24" y="6"/>
                    </a:lnTo>
                    <a:lnTo>
                      <a:pt x="29" y="8"/>
                    </a:lnTo>
                    <a:lnTo>
                      <a:pt x="28" y="10"/>
                    </a:lnTo>
                    <a:lnTo>
                      <a:pt x="23" y="11"/>
                    </a:lnTo>
                    <a:lnTo>
                      <a:pt x="19" y="8"/>
                    </a:lnTo>
                    <a:lnTo>
                      <a:pt x="13" y="8"/>
                    </a:lnTo>
                    <a:lnTo>
                      <a:pt x="8" y="6"/>
                    </a:lnTo>
                    <a:lnTo>
                      <a:pt x="7" y="5"/>
                    </a:lnTo>
                    <a:lnTo>
                      <a:pt x="1" y="3"/>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3" name="Freeform 6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21" y="842"/>
                <a:ext cx="8" cy="3"/>
              </a:xfrm>
              <a:custGeom>
                <a:avLst/>
                <a:gdLst>
                  <a:gd fmla="*/ 0 w 5" name="T0"/>
                  <a:gd fmla="*/ 0 h 2" name="T1"/>
                  <a:gd fmla="*/ 10 w 5" name="T2"/>
                  <a:gd fmla="*/ 0 h 2" name="T3"/>
                  <a:gd fmla="*/ 13 w 5" name="T4"/>
                  <a:gd fmla="*/ 3 h 2" name="T5"/>
                  <a:gd fmla="*/ 3 w 5" name="T6"/>
                  <a:gd fmla="*/ 4 h 2" name="T7"/>
                  <a:gd fmla="*/ 0 w 5" name="T8"/>
                  <a:gd fmla="*/ 0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0"/>
                    </a:moveTo>
                    <a:lnTo>
                      <a:pt x="4" y="0"/>
                    </a:lnTo>
                    <a:lnTo>
                      <a:pt x="5" y="1"/>
                    </a:lnTo>
                    <a:lnTo>
                      <a:pt x="1"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4" name="Freeform 6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65" y="847"/>
                <a:ext cx="14" cy="3"/>
              </a:xfrm>
              <a:custGeom>
                <a:avLst/>
                <a:gdLst>
                  <a:gd fmla="*/ 0 w 9" name="T0"/>
                  <a:gd fmla="*/ 3 h 2" name="T1"/>
                  <a:gd fmla="*/ 9 w 9" name="T2"/>
                  <a:gd fmla="*/ 0 h 2" name="T3"/>
                  <a:gd fmla="*/ 22 w 9" name="T4"/>
                  <a:gd fmla="*/ 0 h 2" name="T5"/>
                  <a:gd fmla="*/ 22 w 9" name="T6"/>
                  <a:gd fmla="*/ 3 h 2" name="T7"/>
                  <a:gd fmla="*/ 9 w 9" name="T8"/>
                  <a:gd fmla="*/ 4 h 2" name="T9"/>
                  <a:gd fmla="*/ 0 w 9" name="T10"/>
                  <a:gd fmla="*/ 3 h 2" name="T11"/>
                  <a:gd fmla="*/ 0 60000 65536" name="T12"/>
                  <a:gd fmla="*/ 0 60000 65536" name="T13"/>
                  <a:gd fmla="*/ 0 60000 65536" name="T14"/>
                  <a:gd fmla="*/ 0 60000 65536" name="T15"/>
                  <a:gd fmla="*/ 0 60000 65536" name="T16"/>
                  <a:gd fmla="*/ 0 60000 65536" name="T17"/>
                  <a:gd fmla="*/ 0 w 9" name="T18"/>
                  <a:gd fmla="*/ 0 h 2" name="T19"/>
                  <a:gd fmla="*/ 9 w 9"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9">
                    <a:moveTo>
                      <a:pt x="0" y="1"/>
                    </a:moveTo>
                    <a:lnTo>
                      <a:pt x="4" y="0"/>
                    </a:lnTo>
                    <a:lnTo>
                      <a:pt x="9" y="0"/>
                    </a:lnTo>
                    <a:lnTo>
                      <a:pt x="9" y="1"/>
                    </a:lnTo>
                    <a:lnTo>
                      <a:pt x="4"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5" name="Freeform 6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79" y="853"/>
                <a:ext cx="9" cy="5"/>
              </a:xfrm>
              <a:custGeom>
                <a:avLst/>
                <a:gdLst>
                  <a:gd fmla="*/ 0 w 6" name="T0"/>
                  <a:gd fmla="*/ 5 h 3" name="T1"/>
                  <a:gd fmla="*/ 0 w 6" name="T2"/>
                  <a:gd fmla="*/ 0 h 3" name="T3"/>
                  <a:gd fmla="*/ 9 w 6" name="T4"/>
                  <a:gd fmla="*/ 3 h 3" name="T5"/>
                  <a:gd fmla="*/ 14 w 6" name="T6"/>
                  <a:gd fmla="*/ 8 h 3" name="T7"/>
                  <a:gd fmla="*/ 5 w 6" name="T8"/>
                  <a:gd fmla="*/ 8 h 3" name="T9"/>
                  <a:gd fmla="*/ 0 w 6" name="T10"/>
                  <a:gd fmla="*/ 5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0" y="2"/>
                    </a:moveTo>
                    <a:lnTo>
                      <a:pt x="0" y="0"/>
                    </a:lnTo>
                    <a:lnTo>
                      <a:pt x="4" y="1"/>
                    </a:lnTo>
                    <a:lnTo>
                      <a:pt x="6" y="3"/>
                    </a:lnTo>
                    <a:lnTo>
                      <a:pt x="2"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6" name="Freeform 6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83" y="859"/>
                <a:ext cx="10" cy="7"/>
              </a:xfrm>
              <a:custGeom>
                <a:avLst/>
                <a:gdLst>
                  <a:gd fmla="*/ 0 w 6" name="T0"/>
                  <a:gd fmla="*/ 7 h 4" name="T1"/>
                  <a:gd fmla="*/ 8 w 6" name="T2"/>
                  <a:gd fmla="*/ 0 h 4" name="T3"/>
                  <a:gd fmla="*/ 17 w 6" name="T4"/>
                  <a:gd fmla="*/ 7 h 4" name="T5"/>
                  <a:gd fmla="*/ 8 w 6" name="T6"/>
                  <a:gd fmla="*/ 12 h 4" name="T7"/>
                  <a:gd fmla="*/ 0 w 6" name="T8"/>
                  <a:gd fmla="*/ 7 h 4" name="T9"/>
                  <a:gd fmla="*/ 0 60000 65536" name="T10"/>
                  <a:gd fmla="*/ 0 60000 65536" name="T11"/>
                  <a:gd fmla="*/ 0 60000 65536" name="T12"/>
                  <a:gd fmla="*/ 0 60000 65536" name="T13"/>
                  <a:gd fmla="*/ 0 60000 65536" name="T14"/>
                  <a:gd fmla="*/ 0 w 6" name="T15"/>
                  <a:gd fmla="*/ 0 h 4" name="T16"/>
                  <a:gd fmla="*/ 6 w 6" name="T17"/>
                  <a:gd fmla="*/ 4 h 4" name="T18"/>
                </a:gdLst>
                <a:ahLst/>
                <a:cxnLst>
                  <a:cxn ang="T10">
                    <a:pos x="T0" y="T1"/>
                  </a:cxn>
                  <a:cxn ang="T11">
                    <a:pos x="T2" y="T3"/>
                  </a:cxn>
                  <a:cxn ang="T12">
                    <a:pos x="T4" y="T5"/>
                  </a:cxn>
                  <a:cxn ang="T13">
                    <a:pos x="T6" y="T7"/>
                  </a:cxn>
                  <a:cxn ang="T14">
                    <a:pos x="T8" y="T9"/>
                  </a:cxn>
                </a:cxnLst>
                <a:rect b="T18" l="T15" r="T17" t="T16"/>
                <a:pathLst>
                  <a:path h="4" w="6">
                    <a:moveTo>
                      <a:pt x="0" y="2"/>
                    </a:moveTo>
                    <a:lnTo>
                      <a:pt x="3" y="0"/>
                    </a:lnTo>
                    <a:lnTo>
                      <a:pt x="6" y="2"/>
                    </a:lnTo>
                    <a:lnTo>
                      <a:pt x="3"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7" name="Freeform 6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69" y="872"/>
                <a:ext cx="14" cy="3"/>
              </a:xfrm>
              <a:custGeom>
                <a:avLst/>
                <a:gdLst>
                  <a:gd fmla="*/ 0 w 9" name="T0"/>
                  <a:gd fmla="*/ 0 h 2" name="T1"/>
                  <a:gd fmla="*/ 5 w 9" name="T2"/>
                  <a:gd fmla="*/ 0 h 2" name="T3"/>
                  <a:gd fmla="*/ 22 w 9" name="T4"/>
                  <a:gd fmla="*/ 0 h 2" name="T5"/>
                  <a:gd fmla="*/ 12 w 9" name="T6"/>
                  <a:gd fmla="*/ 4 h 2" name="T7"/>
                  <a:gd fmla="*/ 0 w 9" name="T8"/>
                  <a:gd fmla="*/ 0 h 2" name="T9"/>
                  <a:gd fmla="*/ 0 60000 65536" name="T10"/>
                  <a:gd fmla="*/ 0 60000 65536" name="T11"/>
                  <a:gd fmla="*/ 0 60000 65536" name="T12"/>
                  <a:gd fmla="*/ 0 60000 65536" name="T13"/>
                  <a:gd fmla="*/ 0 60000 65536" name="T14"/>
                  <a:gd fmla="*/ 0 w 9" name="T15"/>
                  <a:gd fmla="*/ 0 h 2" name="T16"/>
                  <a:gd fmla="*/ 9 w 9" name="T17"/>
                  <a:gd fmla="*/ 2 h 2" name="T18"/>
                </a:gdLst>
                <a:ahLst/>
                <a:cxnLst>
                  <a:cxn ang="T10">
                    <a:pos x="T0" y="T1"/>
                  </a:cxn>
                  <a:cxn ang="T11">
                    <a:pos x="T2" y="T3"/>
                  </a:cxn>
                  <a:cxn ang="T12">
                    <a:pos x="T4" y="T5"/>
                  </a:cxn>
                  <a:cxn ang="T13">
                    <a:pos x="T6" y="T7"/>
                  </a:cxn>
                  <a:cxn ang="T14">
                    <a:pos x="T8" y="T9"/>
                  </a:cxn>
                </a:cxnLst>
                <a:rect b="T18" l="T15" r="T17" t="T16"/>
                <a:pathLst>
                  <a:path h="2" w="9">
                    <a:moveTo>
                      <a:pt x="0" y="0"/>
                    </a:moveTo>
                    <a:lnTo>
                      <a:pt x="2" y="0"/>
                    </a:lnTo>
                    <a:lnTo>
                      <a:pt x="9" y="0"/>
                    </a:lnTo>
                    <a:lnTo>
                      <a:pt x="5"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8" name="Freeform 6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24" y="859"/>
                <a:ext cx="18" cy="8"/>
              </a:xfrm>
              <a:custGeom>
                <a:avLst/>
                <a:gdLst>
                  <a:gd fmla="*/ 25 w 11" name="T0"/>
                  <a:gd fmla="*/ 3 h 5" name="T1"/>
                  <a:gd fmla="*/ 29 w 11" name="T2"/>
                  <a:gd fmla="*/ 8 h 5" name="T3"/>
                  <a:gd fmla="*/ 26 w 11" name="T4"/>
                  <a:gd fmla="*/ 10 h 5" name="T5"/>
                  <a:gd fmla="*/ 13 w 11" name="T6"/>
                  <a:gd fmla="*/ 13 h 5" name="T7"/>
                  <a:gd fmla="*/ 0 w 11" name="T8"/>
                  <a:gd fmla="*/ 8 h 5" name="T9"/>
                  <a:gd fmla="*/ 0 w 11" name="T10"/>
                  <a:gd fmla="*/ 0 h 5" name="T11"/>
                  <a:gd fmla="*/ 13 w 11" name="T12"/>
                  <a:gd fmla="*/ 0 h 5" name="T13"/>
                  <a:gd fmla="*/ 25 w 11" name="T14"/>
                  <a:gd fmla="*/ 3 h 5" name="T15"/>
                  <a:gd fmla="*/ 0 60000 65536" name="T16"/>
                  <a:gd fmla="*/ 0 60000 65536" name="T17"/>
                  <a:gd fmla="*/ 0 60000 65536" name="T18"/>
                  <a:gd fmla="*/ 0 60000 65536" name="T19"/>
                  <a:gd fmla="*/ 0 60000 65536" name="T20"/>
                  <a:gd fmla="*/ 0 60000 65536" name="T21"/>
                  <a:gd fmla="*/ 0 60000 65536" name="T22"/>
                  <a:gd fmla="*/ 0 60000 65536" name="T23"/>
                  <a:gd fmla="*/ 0 w 11" name="T24"/>
                  <a:gd fmla="*/ 0 h 5" name="T25"/>
                  <a:gd fmla="*/ 11 w 11" name="T26"/>
                  <a:gd fmla="*/ 5 h 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5" w="11">
                    <a:moveTo>
                      <a:pt x="9" y="1"/>
                    </a:moveTo>
                    <a:lnTo>
                      <a:pt x="11" y="3"/>
                    </a:lnTo>
                    <a:lnTo>
                      <a:pt x="10" y="4"/>
                    </a:lnTo>
                    <a:lnTo>
                      <a:pt x="5" y="5"/>
                    </a:lnTo>
                    <a:lnTo>
                      <a:pt x="0" y="3"/>
                    </a:lnTo>
                    <a:lnTo>
                      <a:pt x="0" y="0"/>
                    </a:lnTo>
                    <a:lnTo>
                      <a:pt x="5" y="0"/>
                    </a:lnTo>
                    <a:lnTo>
                      <a:pt x="9"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79" name="Freeform 6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43" y="867"/>
                <a:ext cx="17" cy="5"/>
              </a:xfrm>
              <a:custGeom>
                <a:avLst/>
                <a:gdLst>
                  <a:gd fmla="*/ 0 w 11" name="T0"/>
                  <a:gd fmla="*/ 5 h 3" name="T1"/>
                  <a:gd fmla="*/ 9 w 11" name="T2"/>
                  <a:gd fmla="*/ 0 h 3" name="T3"/>
                  <a:gd fmla="*/ 23 w 11" name="T4"/>
                  <a:gd fmla="*/ 0 h 3" name="T5"/>
                  <a:gd fmla="*/ 26 w 11" name="T6"/>
                  <a:gd fmla="*/ 5 h 3" name="T7"/>
                  <a:gd fmla="*/ 17 w 11" name="T8"/>
                  <a:gd fmla="*/ 8 h 3" name="T9"/>
                  <a:gd fmla="*/ 0 w 11" name="T10"/>
                  <a:gd fmla="*/ 5 h 3" name="T11"/>
                  <a:gd fmla="*/ 0 60000 65536" name="T12"/>
                  <a:gd fmla="*/ 0 60000 65536" name="T13"/>
                  <a:gd fmla="*/ 0 60000 65536" name="T14"/>
                  <a:gd fmla="*/ 0 60000 65536" name="T15"/>
                  <a:gd fmla="*/ 0 60000 65536" name="T16"/>
                  <a:gd fmla="*/ 0 60000 65536" name="T17"/>
                  <a:gd fmla="*/ 0 w 11" name="T18"/>
                  <a:gd fmla="*/ 0 h 3" name="T19"/>
                  <a:gd fmla="*/ 11 w 11"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11">
                    <a:moveTo>
                      <a:pt x="0" y="2"/>
                    </a:moveTo>
                    <a:lnTo>
                      <a:pt x="4" y="0"/>
                    </a:lnTo>
                    <a:lnTo>
                      <a:pt x="10" y="0"/>
                    </a:lnTo>
                    <a:lnTo>
                      <a:pt x="11" y="2"/>
                    </a:lnTo>
                    <a:lnTo>
                      <a:pt x="7" y="3"/>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0" name="Freeform 6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49" y="881"/>
                <a:ext cx="13" cy="11"/>
              </a:xfrm>
              <a:custGeom>
                <a:avLst/>
                <a:gdLst>
                  <a:gd fmla="*/ 18 w 8" name="T0"/>
                  <a:gd fmla="*/ 0 h 7" name="T1"/>
                  <a:gd fmla="*/ 21 w 8" name="T2"/>
                  <a:gd fmla="*/ 5 h 7" name="T3"/>
                  <a:gd fmla="*/ 21 w 8" name="T4"/>
                  <a:gd fmla="*/ 14 h 7" name="T5"/>
                  <a:gd fmla="*/ 3 w 8" name="T6"/>
                  <a:gd fmla="*/ 17 h 7" name="T7"/>
                  <a:gd fmla="*/ 0 w 8" name="T8"/>
                  <a:gd fmla="*/ 13 h 7" name="T9"/>
                  <a:gd fmla="*/ 3 w 8" name="T10"/>
                  <a:gd fmla="*/ 3 h 7" name="T11"/>
                  <a:gd fmla="*/ 18 w 8" name="T12"/>
                  <a:gd fmla="*/ 0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7" y="0"/>
                    </a:moveTo>
                    <a:lnTo>
                      <a:pt x="8" y="2"/>
                    </a:lnTo>
                    <a:lnTo>
                      <a:pt x="8" y="6"/>
                    </a:lnTo>
                    <a:lnTo>
                      <a:pt x="1" y="7"/>
                    </a:lnTo>
                    <a:lnTo>
                      <a:pt x="0" y="5"/>
                    </a:lnTo>
                    <a:lnTo>
                      <a:pt x="1" y="1"/>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1" name="Freeform 6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77" y="900"/>
                <a:ext cx="13" cy="1"/>
              </a:xfrm>
              <a:custGeom>
                <a:avLst/>
                <a:gdLst>
                  <a:gd fmla="*/ 0 w 8" name="T0"/>
                  <a:gd fmla="*/ 1 h 1" name="T1"/>
                  <a:gd fmla="*/ 8 w 8" name="T2"/>
                  <a:gd fmla="*/ 0 h 1" name="T3"/>
                  <a:gd fmla="*/ 21 w 8" name="T4"/>
                  <a:gd fmla="*/ 0 h 1" name="T5"/>
                  <a:gd fmla="*/ 21 w 8" name="T6"/>
                  <a:gd fmla="*/ 1 h 1" name="T7"/>
                  <a:gd fmla="*/ 5 w 8" name="T8"/>
                  <a:gd fmla="*/ 1 h 1" name="T9"/>
                  <a:gd fmla="*/ 0 w 8" name="T10"/>
                  <a:gd fmla="*/ 1 h 1" name="T11"/>
                  <a:gd fmla="*/ 0 60000 65536" name="T12"/>
                  <a:gd fmla="*/ 0 60000 65536" name="T13"/>
                  <a:gd fmla="*/ 0 60000 65536" name="T14"/>
                  <a:gd fmla="*/ 0 60000 65536" name="T15"/>
                  <a:gd fmla="*/ 0 60000 65536" name="T16"/>
                  <a:gd fmla="*/ 0 60000 65536" name="T17"/>
                  <a:gd fmla="*/ 0 w 8" name="T18"/>
                  <a:gd fmla="*/ 0 h 1" name="T19"/>
                  <a:gd fmla="*/ 8 w 8" name="T20"/>
                  <a:gd fmla="*/ 1 h 1" name="T21"/>
                </a:gdLst>
                <a:ahLst/>
                <a:cxnLst>
                  <a:cxn ang="T12">
                    <a:pos x="T0" y="T1"/>
                  </a:cxn>
                  <a:cxn ang="T13">
                    <a:pos x="T2" y="T3"/>
                  </a:cxn>
                  <a:cxn ang="T14">
                    <a:pos x="T4" y="T5"/>
                  </a:cxn>
                  <a:cxn ang="T15">
                    <a:pos x="T6" y="T7"/>
                  </a:cxn>
                  <a:cxn ang="T16">
                    <a:pos x="T8" y="T9"/>
                  </a:cxn>
                  <a:cxn ang="T17">
                    <a:pos x="T10" y="T11"/>
                  </a:cxn>
                </a:cxnLst>
                <a:rect b="T21" l="T18" r="T20" t="T19"/>
                <a:pathLst>
                  <a:path h="1" w="8">
                    <a:moveTo>
                      <a:pt x="0" y="1"/>
                    </a:moveTo>
                    <a:lnTo>
                      <a:pt x="3" y="0"/>
                    </a:lnTo>
                    <a:lnTo>
                      <a:pt x="8" y="0"/>
                    </a:lnTo>
                    <a:lnTo>
                      <a:pt x="8" y="1"/>
                    </a:lnTo>
                    <a:lnTo>
                      <a:pt x="2" y="1"/>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2" name="Freeform 6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97" y="881"/>
                <a:ext cx="18" cy="8"/>
              </a:xfrm>
              <a:custGeom>
                <a:avLst/>
                <a:gdLst>
                  <a:gd fmla="*/ 18 w 12" name="T0"/>
                  <a:gd fmla="*/ 0 h 5" name="T1"/>
                  <a:gd fmla="*/ 22 w 12" name="T2"/>
                  <a:gd fmla="*/ 0 h 5" name="T3"/>
                  <a:gd fmla="*/ 27 w 12" name="T4"/>
                  <a:gd fmla="*/ 5 h 5" name="T5"/>
                  <a:gd fmla="*/ 26 w 12" name="T6"/>
                  <a:gd fmla="*/ 13 h 5" name="T7"/>
                  <a:gd fmla="*/ 12 w 12" name="T8"/>
                  <a:gd fmla="*/ 13 h 5" name="T9"/>
                  <a:gd fmla="*/ 0 w 12" name="T10"/>
                  <a:gd fmla="*/ 8 h 5" name="T11"/>
                  <a:gd fmla="*/ 18 w 12" name="T12"/>
                  <a:gd fmla="*/ 0 h 5" name="T13"/>
                  <a:gd fmla="*/ 0 60000 65536" name="T14"/>
                  <a:gd fmla="*/ 0 60000 65536" name="T15"/>
                  <a:gd fmla="*/ 0 60000 65536" name="T16"/>
                  <a:gd fmla="*/ 0 60000 65536" name="T17"/>
                  <a:gd fmla="*/ 0 60000 65536" name="T18"/>
                  <a:gd fmla="*/ 0 60000 65536" name="T19"/>
                  <a:gd fmla="*/ 0 60000 65536" name="T20"/>
                  <a:gd fmla="*/ 0 w 12" name="T21"/>
                  <a:gd fmla="*/ 0 h 5" name="T22"/>
                  <a:gd fmla="*/ 12 w 12"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2">
                    <a:moveTo>
                      <a:pt x="8" y="0"/>
                    </a:moveTo>
                    <a:lnTo>
                      <a:pt x="10" y="0"/>
                    </a:lnTo>
                    <a:lnTo>
                      <a:pt x="12" y="2"/>
                    </a:lnTo>
                    <a:lnTo>
                      <a:pt x="11" y="5"/>
                    </a:lnTo>
                    <a:lnTo>
                      <a:pt x="5" y="5"/>
                    </a:lnTo>
                    <a:lnTo>
                      <a:pt x="0" y="3"/>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3" name="Freeform 6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20" y="872"/>
                <a:ext cx="6" cy="4"/>
              </a:xfrm>
              <a:custGeom>
                <a:avLst/>
                <a:gdLst>
                  <a:gd fmla="*/ 4 w 4" name="T0"/>
                  <a:gd fmla="*/ 0 h 3" name="T1"/>
                  <a:gd fmla="*/ 0 w 4" name="T2"/>
                  <a:gd fmla="*/ 0 h 3" name="T3"/>
                  <a:gd fmla="*/ 0 w 4" name="T4"/>
                  <a:gd fmla="*/ 5 h 3" name="T5"/>
                  <a:gd fmla="*/ 6 w 4" name="T6"/>
                  <a:gd fmla="*/ 5 h 3" name="T7"/>
                  <a:gd fmla="*/ 9 w 4" name="T8"/>
                  <a:gd fmla="*/ 4 h 3" name="T9"/>
                  <a:gd fmla="*/ 4 w 4" name="T10"/>
                  <a:gd fmla="*/ 0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2" y="0"/>
                    </a:moveTo>
                    <a:lnTo>
                      <a:pt x="0" y="0"/>
                    </a:lnTo>
                    <a:lnTo>
                      <a:pt x="0" y="3"/>
                    </a:lnTo>
                    <a:lnTo>
                      <a:pt x="3" y="3"/>
                    </a:lnTo>
                    <a:lnTo>
                      <a:pt x="4" y="2"/>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4" name="Freeform 6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29" y="875"/>
                <a:ext cx="11" cy="5"/>
              </a:xfrm>
              <a:custGeom>
                <a:avLst/>
                <a:gdLst>
                  <a:gd fmla="*/ 5 w 7" name="T0"/>
                  <a:gd fmla="*/ 0 h 3" name="T1"/>
                  <a:gd fmla="*/ 8 w 7" name="T2"/>
                  <a:gd fmla="*/ 3 h 3" name="T3"/>
                  <a:gd fmla="*/ 0 w 7" name="T4"/>
                  <a:gd fmla="*/ 5 h 3" name="T5"/>
                  <a:gd fmla="*/ 0 w 7" name="T6"/>
                  <a:gd fmla="*/ 8 h 3" name="T7"/>
                  <a:gd fmla="*/ 13 w 7" name="T8"/>
                  <a:gd fmla="*/ 8 h 3" name="T9"/>
                  <a:gd fmla="*/ 17 w 7" name="T10"/>
                  <a:gd fmla="*/ 3 h 3" name="T11"/>
                  <a:gd fmla="*/ 9 w 7" name="T12"/>
                  <a:gd fmla="*/ 0 h 3" name="T13"/>
                  <a:gd fmla="*/ 5 w 7" name="T14"/>
                  <a:gd fmla="*/ 0 h 3" name="T15"/>
                  <a:gd fmla="*/ 0 60000 65536" name="T16"/>
                  <a:gd fmla="*/ 0 60000 65536" name="T17"/>
                  <a:gd fmla="*/ 0 60000 65536" name="T18"/>
                  <a:gd fmla="*/ 0 60000 65536" name="T19"/>
                  <a:gd fmla="*/ 0 60000 65536" name="T20"/>
                  <a:gd fmla="*/ 0 60000 65536" name="T21"/>
                  <a:gd fmla="*/ 0 60000 65536" name="T22"/>
                  <a:gd fmla="*/ 0 60000 65536" name="T23"/>
                  <a:gd fmla="*/ 0 w 7" name="T24"/>
                  <a:gd fmla="*/ 0 h 3" name="T25"/>
                  <a:gd fmla="*/ 7 w 7" name="T26"/>
                  <a:gd fmla="*/ 3 h 3"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3" w="7">
                    <a:moveTo>
                      <a:pt x="2" y="0"/>
                    </a:moveTo>
                    <a:lnTo>
                      <a:pt x="3" y="1"/>
                    </a:lnTo>
                    <a:lnTo>
                      <a:pt x="0" y="2"/>
                    </a:lnTo>
                    <a:lnTo>
                      <a:pt x="0" y="3"/>
                    </a:lnTo>
                    <a:lnTo>
                      <a:pt x="5" y="3"/>
                    </a:lnTo>
                    <a:lnTo>
                      <a:pt x="7" y="1"/>
                    </a:lnTo>
                    <a:lnTo>
                      <a:pt x="4" y="0"/>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5" name="Freeform 6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35" y="881"/>
                <a:ext cx="10" cy="5"/>
              </a:xfrm>
              <a:custGeom>
                <a:avLst/>
                <a:gdLst>
                  <a:gd fmla="*/ 8 w 6" name="T0"/>
                  <a:gd fmla="*/ 8 h 3" name="T1"/>
                  <a:gd fmla="*/ 0 w 6" name="T2"/>
                  <a:gd fmla="*/ 5 h 3" name="T3"/>
                  <a:gd fmla="*/ 0 w 6" name="T4"/>
                  <a:gd fmla="*/ 3 h 3" name="T5"/>
                  <a:gd fmla="*/ 8 w 6" name="T6"/>
                  <a:gd fmla="*/ 3 h 3" name="T7"/>
                  <a:gd fmla="*/ 17 w 6" name="T8"/>
                  <a:gd fmla="*/ 0 h 3" name="T9"/>
                  <a:gd fmla="*/ 13 w 6" name="T10"/>
                  <a:gd fmla="*/ 5 h 3" name="T11"/>
                  <a:gd fmla="*/ 8 w 6" name="T12"/>
                  <a:gd fmla="*/ 8 h 3" name="T13"/>
                  <a:gd fmla="*/ 0 60000 65536" name="T14"/>
                  <a:gd fmla="*/ 0 60000 65536" name="T15"/>
                  <a:gd fmla="*/ 0 60000 65536" name="T16"/>
                  <a:gd fmla="*/ 0 60000 65536" name="T17"/>
                  <a:gd fmla="*/ 0 60000 65536" name="T18"/>
                  <a:gd fmla="*/ 0 60000 65536" name="T19"/>
                  <a:gd fmla="*/ 0 60000 65536" name="T20"/>
                  <a:gd fmla="*/ 0 w 6" name="T21"/>
                  <a:gd fmla="*/ 0 h 3" name="T22"/>
                  <a:gd fmla="*/ 6 w 6" name="T23"/>
                  <a:gd fmla="*/ 3 h 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3" w="6">
                    <a:moveTo>
                      <a:pt x="3" y="3"/>
                    </a:moveTo>
                    <a:lnTo>
                      <a:pt x="0" y="2"/>
                    </a:lnTo>
                    <a:lnTo>
                      <a:pt x="0" y="1"/>
                    </a:lnTo>
                    <a:lnTo>
                      <a:pt x="3" y="1"/>
                    </a:lnTo>
                    <a:lnTo>
                      <a:pt x="6" y="0"/>
                    </a:lnTo>
                    <a:lnTo>
                      <a:pt x="5" y="2"/>
                    </a:lnTo>
                    <a:lnTo>
                      <a:pt x="3"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6" name="Freeform 6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20" y="883"/>
                <a:ext cx="3" cy="4"/>
              </a:xfrm>
              <a:custGeom>
                <a:avLst/>
                <a:gdLst>
                  <a:gd fmla="*/ 0 w 2" name="T0"/>
                  <a:gd fmla="*/ 0 h 3" name="T1"/>
                  <a:gd fmla="*/ 0 w 2" name="T2"/>
                  <a:gd fmla="*/ 5 h 3" name="T3"/>
                  <a:gd fmla="*/ 4 w 2" name="T4"/>
                  <a:gd fmla="*/ 5 h 3" name="T5"/>
                  <a:gd fmla="*/ 4 w 2" name="T6"/>
                  <a:gd fmla="*/ 4 h 3" name="T7"/>
                  <a:gd fmla="*/ 3 w 2" name="T8"/>
                  <a:gd fmla="*/ 0 h 3" name="T9"/>
                  <a:gd fmla="*/ 0 w 2" name="T10"/>
                  <a:gd fmla="*/ 0 h 3" name="T11"/>
                  <a:gd fmla="*/ 0 60000 65536" name="T12"/>
                  <a:gd fmla="*/ 0 60000 65536" name="T13"/>
                  <a:gd fmla="*/ 0 60000 65536" name="T14"/>
                  <a:gd fmla="*/ 0 60000 65536" name="T15"/>
                  <a:gd fmla="*/ 0 60000 65536" name="T16"/>
                  <a:gd fmla="*/ 0 60000 65536" name="T17"/>
                  <a:gd fmla="*/ 0 w 2" name="T18"/>
                  <a:gd fmla="*/ 0 h 3" name="T19"/>
                  <a:gd fmla="*/ 2 w 2"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2">
                    <a:moveTo>
                      <a:pt x="0" y="0"/>
                    </a:moveTo>
                    <a:lnTo>
                      <a:pt x="0" y="3"/>
                    </a:lnTo>
                    <a:lnTo>
                      <a:pt x="2" y="3"/>
                    </a:lnTo>
                    <a:lnTo>
                      <a:pt x="2" y="2"/>
                    </a:lnTo>
                    <a:lnTo>
                      <a:pt x="1"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7" name="Freeform 6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14" y="858"/>
                <a:ext cx="70" cy="39"/>
              </a:xfrm>
              <a:custGeom>
                <a:avLst/>
                <a:gdLst>
                  <a:gd fmla="*/ 96 w 45" name="T0"/>
                  <a:gd fmla="*/ 0 h 25" name="T1"/>
                  <a:gd fmla="*/ 101 w 45" name="T2"/>
                  <a:gd fmla="*/ 3 h 25" name="T3"/>
                  <a:gd fmla="*/ 87 w 45" name="T4"/>
                  <a:gd fmla="*/ 9 h 25" name="T5"/>
                  <a:gd fmla="*/ 87 w 45" name="T6"/>
                  <a:gd fmla="*/ 12 h 25" name="T7"/>
                  <a:gd fmla="*/ 109 w 45" name="T8"/>
                  <a:gd fmla="*/ 12 h 25" name="T9"/>
                  <a:gd fmla="*/ 109 w 45" name="T10"/>
                  <a:gd fmla="*/ 17 h 25" name="T11"/>
                  <a:gd fmla="*/ 109 w 45" name="T12"/>
                  <a:gd fmla="*/ 25 h 25" name="T13"/>
                  <a:gd fmla="*/ 104 w 45" name="T14"/>
                  <a:gd fmla="*/ 27 h 25" name="T15"/>
                  <a:gd fmla="*/ 87 w 45" name="T16"/>
                  <a:gd fmla="*/ 27 h 25" name="T17"/>
                  <a:gd fmla="*/ 79 w 45" name="T18"/>
                  <a:gd fmla="*/ 30 h 25" name="T19"/>
                  <a:gd fmla="*/ 79 w 45" name="T20"/>
                  <a:gd fmla="*/ 31 h 25" name="T21"/>
                  <a:gd fmla="*/ 87 w 45" name="T22"/>
                  <a:gd fmla="*/ 34 h 25" name="T23"/>
                  <a:gd fmla="*/ 84 w 45" name="T24"/>
                  <a:gd fmla="*/ 39 h 25" name="T25"/>
                  <a:gd fmla="*/ 51 w 45" name="T26"/>
                  <a:gd fmla="*/ 39 h 25" name="T27"/>
                  <a:gd fmla="*/ 53 w 45" name="T28"/>
                  <a:gd fmla="*/ 44 h 25" name="T29"/>
                  <a:gd fmla="*/ 51 w 45" name="T30"/>
                  <a:gd fmla="*/ 51 h 25" name="T31"/>
                  <a:gd fmla="*/ 34 w 45" name="T32"/>
                  <a:gd fmla="*/ 61 h 25" name="T33"/>
                  <a:gd fmla="*/ 22 w 45" name="T34"/>
                  <a:gd fmla="*/ 61 h 25" name="T35"/>
                  <a:gd fmla="*/ 22 w 45" name="T36"/>
                  <a:gd fmla="*/ 58 h 25" name="T37"/>
                  <a:gd fmla="*/ 31 w 45" name="T38"/>
                  <a:gd fmla="*/ 53 h 25" name="T39"/>
                  <a:gd fmla="*/ 30 w 45" name="T40"/>
                  <a:gd fmla="*/ 51 h 25" name="T41"/>
                  <a:gd fmla="*/ 9 w 45" name="T42"/>
                  <a:gd fmla="*/ 48 h 25" name="T43"/>
                  <a:gd fmla="*/ 0 w 45" name="T44"/>
                  <a:gd fmla="*/ 44 h 25" name="T45"/>
                  <a:gd fmla="*/ 5 w 45" name="T46"/>
                  <a:gd fmla="*/ 39 h 25" name="T47"/>
                  <a:gd fmla="*/ 19 w 45" name="T48"/>
                  <a:gd fmla="*/ 34 h 25" name="T49"/>
                  <a:gd fmla="*/ 0 w 45" name="T50"/>
                  <a:gd fmla="*/ 25 h 25" name="T51"/>
                  <a:gd fmla="*/ 0 w 45" name="T52"/>
                  <a:gd fmla="*/ 19 h 25" name="T53"/>
                  <a:gd fmla="*/ 58 w 45" name="T54"/>
                  <a:gd fmla="*/ 19 h 25" name="T55"/>
                  <a:gd fmla="*/ 61 w 45" name="T56"/>
                  <a:gd fmla="*/ 12 h 25" name="T57"/>
                  <a:gd fmla="*/ 70 w 45" name="T58"/>
                  <a:gd fmla="*/ 9 h 25" name="T59"/>
                  <a:gd fmla="*/ 79 w 45" name="T60"/>
                  <a:gd fmla="*/ 9 h 25" name="T61"/>
                  <a:gd fmla="*/ 70 w 45" name="T62"/>
                  <a:gd fmla="*/ 3 h 25" name="T63"/>
                  <a:gd fmla="*/ 75 w 45" name="T64"/>
                  <a:gd fmla="*/ 0 h 25" name="T65"/>
                  <a:gd fmla="*/ 96 w 45" name="T66"/>
                  <a:gd fmla="*/ 0 h 25"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w 45" name="T102"/>
                  <a:gd fmla="*/ 0 h 25" name="T103"/>
                  <a:gd fmla="*/ 45 w 45" name="T104"/>
                  <a:gd fmla="*/ 25 h 25" name="T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b="T105" l="T102" r="T104" t="T103"/>
                <a:pathLst>
                  <a:path h="25" w="45">
                    <a:moveTo>
                      <a:pt x="40" y="0"/>
                    </a:moveTo>
                    <a:lnTo>
                      <a:pt x="42" y="1"/>
                    </a:lnTo>
                    <a:lnTo>
                      <a:pt x="36" y="4"/>
                    </a:lnTo>
                    <a:lnTo>
                      <a:pt x="36" y="5"/>
                    </a:lnTo>
                    <a:lnTo>
                      <a:pt x="45" y="5"/>
                    </a:lnTo>
                    <a:lnTo>
                      <a:pt x="45" y="7"/>
                    </a:lnTo>
                    <a:lnTo>
                      <a:pt x="45" y="10"/>
                    </a:lnTo>
                    <a:lnTo>
                      <a:pt x="43" y="11"/>
                    </a:lnTo>
                    <a:lnTo>
                      <a:pt x="36" y="11"/>
                    </a:lnTo>
                    <a:lnTo>
                      <a:pt x="33" y="12"/>
                    </a:lnTo>
                    <a:lnTo>
                      <a:pt x="33" y="13"/>
                    </a:lnTo>
                    <a:lnTo>
                      <a:pt x="36" y="14"/>
                    </a:lnTo>
                    <a:lnTo>
                      <a:pt x="35" y="16"/>
                    </a:lnTo>
                    <a:lnTo>
                      <a:pt x="21" y="16"/>
                    </a:lnTo>
                    <a:lnTo>
                      <a:pt x="22" y="18"/>
                    </a:lnTo>
                    <a:lnTo>
                      <a:pt x="21" y="21"/>
                    </a:lnTo>
                    <a:lnTo>
                      <a:pt x="14" y="25"/>
                    </a:lnTo>
                    <a:lnTo>
                      <a:pt x="9" y="25"/>
                    </a:lnTo>
                    <a:lnTo>
                      <a:pt x="9" y="24"/>
                    </a:lnTo>
                    <a:lnTo>
                      <a:pt x="13" y="22"/>
                    </a:lnTo>
                    <a:lnTo>
                      <a:pt x="12" y="21"/>
                    </a:lnTo>
                    <a:lnTo>
                      <a:pt x="4" y="20"/>
                    </a:lnTo>
                    <a:lnTo>
                      <a:pt x="0" y="18"/>
                    </a:lnTo>
                    <a:lnTo>
                      <a:pt x="2" y="16"/>
                    </a:lnTo>
                    <a:lnTo>
                      <a:pt x="8" y="14"/>
                    </a:lnTo>
                    <a:lnTo>
                      <a:pt x="0" y="10"/>
                    </a:lnTo>
                    <a:lnTo>
                      <a:pt x="0" y="8"/>
                    </a:lnTo>
                    <a:lnTo>
                      <a:pt x="24" y="8"/>
                    </a:lnTo>
                    <a:lnTo>
                      <a:pt x="25" y="5"/>
                    </a:lnTo>
                    <a:lnTo>
                      <a:pt x="29" y="4"/>
                    </a:lnTo>
                    <a:lnTo>
                      <a:pt x="33" y="4"/>
                    </a:lnTo>
                    <a:lnTo>
                      <a:pt x="29" y="1"/>
                    </a:lnTo>
                    <a:lnTo>
                      <a:pt x="31" y="0"/>
                    </a:lnTo>
                    <a:lnTo>
                      <a:pt x="4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8" name="Freeform 6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80" y="859"/>
                <a:ext cx="68" cy="19"/>
              </a:xfrm>
              <a:custGeom>
                <a:avLst/>
                <a:gdLst>
                  <a:gd fmla="*/ 105 w 44" name="T0"/>
                  <a:gd fmla="*/ 10 h 12" name="T1"/>
                  <a:gd fmla="*/ 96 w 44" name="T2"/>
                  <a:gd fmla="*/ 3 h 12" name="T3"/>
                  <a:gd fmla="*/ 76 w 44" name="T4"/>
                  <a:gd fmla="*/ 3 h 12" name="T5"/>
                  <a:gd fmla="*/ 48 w 44" name="T6"/>
                  <a:gd fmla="*/ 3 h 12" name="T7"/>
                  <a:gd fmla="*/ 43 w 44" name="T8"/>
                  <a:gd fmla="*/ 0 h 12" name="T9"/>
                  <a:gd fmla="*/ 34 w 44" name="T10"/>
                  <a:gd fmla="*/ 5 h 12" name="T11"/>
                  <a:gd fmla="*/ 5 w 44" name="T12"/>
                  <a:gd fmla="*/ 10 h 12" name="T13"/>
                  <a:gd fmla="*/ 0 w 44" name="T14"/>
                  <a:gd fmla="*/ 16 h 12" name="T15"/>
                  <a:gd fmla="*/ 0 w 44" name="T16"/>
                  <a:gd fmla="*/ 17 h 12" name="T17"/>
                  <a:gd fmla="*/ 3 w 44" name="T18"/>
                  <a:gd fmla="*/ 22 h 12" name="T19"/>
                  <a:gd fmla="*/ 3 w 44" name="T20"/>
                  <a:gd fmla="*/ 25 h 12" name="T21"/>
                  <a:gd fmla="*/ 12 w 44" name="T22"/>
                  <a:gd fmla="*/ 25 h 12" name="T23"/>
                  <a:gd fmla="*/ 23 w 44" name="T24"/>
                  <a:gd fmla="*/ 30 h 12" name="T25"/>
                  <a:gd fmla="*/ 26 w 44" name="T26"/>
                  <a:gd fmla="*/ 27 h 12" name="T27"/>
                  <a:gd fmla="*/ 39 w 44" name="T28"/>
                  <a:gd fmla="*/ 30 h 12" name="T29"/>
                  <a:gd fmla="*/ 45 w 44" name="T30"/>
                  <a:gd fmla="*/ 27 h 12" name="T31"/>
                  <a:gd fmla="*/ 43 w 44" name="T32"/>
                  <a:gd fmla="*/ 22 h 12" name="T33"/>
                  <a:gd fmla="*/ 34 w 44" name="T34"/>
                  <a:gd fmla="*/ 22 h 12" name="T35"/>
                  <a:gd fmla="*/ 34 w 44" name="T36"/>
                  <a:gd fmla="*/ 17 h 12" name="T37"/>
                  <a:gd fmla="*/ 56 w 44" name="T38"/>
                  <a:gd fmla="*/ 5 h 12" name="T39"/>
                  <a:gd fmla="*/ 76 w 44" name="T40"/>
                  <a:gd fmla="*/ 8 h 12" name="T41"/>
                  <a:gd fmla="*/ 82 w 44" name="T42"/>
                  <a:gd fmla="*/ 13 h 12" name="T43"/>
                  <a:gd fmla="*/ 91 w 44" name="T44"/>
                  <a:gd fmla="*/ 13 h 12" name="T45"/>
                  <a:gd fmla="*/ 105 w 44" name="T46"/>
                  <a:gd fmla="*/ 10 h 12"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44" name="T72"/>
                  <a:gd fmla="*/ 0 h 12" name="T73"/>
                  <a:gd fmla="*/ 44 w 44" name="T74"/>
                  <a:gd fmla="*/ 12 h 12"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12" w="44">
                    <a:moveTo>
                      <a:pt x="44" y="4"/>
                    </a:moveTo>
                    <a:lnTo>
                      <a:pt x="40" y="1"/>
                    </a:lnTo>
                    <a:lnTo>
                      <a:pt x="32" y="1"/>
                    </a:lnTo>
                    <a:lnTo>
                      <a:pt x="20" y="1"/>
                    </a:lnTo>
                    <a:lnTo>
                      <a:pt x="18" y="0"/>
                    </a:lnTo>
                    <a:lnTo>
                      <a:pt x="14" y="2"/>
                    </a:lnTo>
                    <a:lnTo>
                      <a:pt x="2" y="4"/>
                    </a:lnTo>
                    <a:lnTo>
                      <a:pt x="0" y="6"/>
                    </a:lnTo>
                    <a:lnTo>
                      <a:pt x="0" y="7"/>
                    </a:lnTo>
                    <a:lnTo>
                      <a:pt x="1" y="9"/>
                    </a:lnTo>
                    <a:lnTo>
                      <a:pt x="1" y="10"/>
                    </a:lnTo>
                    <a:lnTo>
                      <a:pt x="5" y="10"/>
                    </a:lnTo>
                    <a:lnTo>
                      <a:pt x="10" y="12"/>
                    </a:lnTo>
                    <a:lnTo>
                      <a:pt x="11" y="11"/>
                    </a:lnTo>
                    <a:lnTo>
                      <a:pt x="16" y="12"/>
                    </a:lnTo>
                    <a:lnTo>
                      <a:pt x="19" y="11"/>
                    </a:lnTo>
                    <a:lnTo>
                      <a:pt x="18" y="9"/>
                    </a:lnTo>
                    <a:lnTo>
                      <a:pt x="14" y="9"/>
                    </a:lnTo>
                    <a:lnTo>
                      <a:pt x="14" y="7"/>
                    </a:lnTo>
                    <a:lnTo>
                      <a:pt x="23" y="2"/>
                    </a:lnTo>
                    <a:lnTo>
                      <a:pt x="32" y="3"/>
                    </a:lnTo>
                    <a:lnTo>
                      <a:pt x="34" y="5"/>
                    </a:lnTo>
                    <a:lnTo>
                      <a:pt x="38" y="5"/>
                    </a:lnTo>
                    <a:lnTo>
                      <a:pt x="44"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89" name="Freeform 6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59" y="887"/>
                <a:ext cx="11" cy="8"/>
              </a:xfrm>
              <a:custGeom>
                <a:avLst/>
                <a:gdLst>
                  <a:gd fmla="*/ 0 w 7" name="T0"/>
                  <a:gd fmla="*/ 3 h 5" name="T1"/>
                  <a:gd fmla="*/ 0 w 7" name="T2"/>
                  <a:gd fmla="*/ 10 h 5" name="T3"/>
                  <a:gd fmla="*/ 3 w 7" name="T4"/>
                  <a:gd fmla="*/ 13 h 5" name="T5"/>
                  <a:gd fmla="*/ 17 w 7" name="T6"/>
                  <a:gd fmla="*/ 10 h 5" name="T7"/>
                  <a:gd fmla="*/ 13 w 7" name="T8"/>
                  <a:gd fmla="*/ 0 h 5" name="T9"/>
                  <a:gd fmla="*/ 0 w 7" name="T10"/>
                  <a:gd fmla="*/ 3 h 5" name="T11"/>
                  <a:gd fmla="*/ 0 60000 65536" name="T12"/>
                  <a:gd fmla="*/ 0 60000 65536" name="T13"/>
                  <a:gd fmla="*/ 0 60000 65536" name="T14"/>
                  <a:gd fmla="*/ 0 60000 65536" name="T15"/>
                  <a:gd fmla="*/ 0 60000 65536" name="T16"/>
                  <a:gd fmla="*/ 0 60000 65536" name="T17"/>
                  <a:gd fmla="*/ 0 w 7" name="T18"/>
                  <a:gd fmla="*/ 0 h 5" name="T19"/>
                  <a:gd fmla="*/ 7 w 7"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7">
                    <a:moveTo>
                      <a:pt x="0" y="1"/>
                    </a:moveTo>
                    <a:lnTo>
                      <a:pt x="0" y="4"/>
                    </a:lnTo>
                    <a:lnTo>
                      <a:pt x="1" y="5"/>
                    </a:lnTo>
                    <a:lnTo>
                      <a:pt x="7" y="4"/>
                    </a:lnTo>
                    <a:lnTo>
                      <a:pt x="5"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0" name="Freeform 6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67" y="894"/>
                <a:ext cx="16" cy="7"/>
              </a:xfrm>
              <a:custGeom>
                <a:avLst/>
                <a:gdLst>
                  <a:gd fmla="*/ 0 w 10" name="T0"/>
                  <a:gd fmla="*/ 4 h 5" name="T1"/>
                  <a:gd fmla="*/ 16 w 10" name="T2"/>
                  <a:gd fmla="*/ 8 h 5" name="T3"/>
                  <a:gd fmla="*/ 26 w 10" name="T4"/>
                  <a:gd fmla="*/ 10 h 5" name="T5"/>
                  <a:gd fmla="*/ 26 w 10" name="T6"/>
                  <a:gd fmla="*/ 1 h 5" name="T7"/>
                  <a:gd fmla="*/ 21 w 10" name="T8"/>
                  <a:gd fmla="*/ 0 h 5" name="T9"/>
                  <a:gd fmla="*/ 16 w 10" name="T10"/>
                  <a:gd fmla="*/ 4 h 5" name="T11"/>
                  <a:gd fmla="*/ 0 w 10" name="T12"/>
                  <a:gd fmla="*/ 4 h 5" name="T13"/>
                  <a:gd fmla="*/ 0 60000 65536" name="T14"/>
                  <a:gd fmla="*/ 0 60000 65536" name="T15"/>
                  <a:gd fmla="*/ 0 60000 65536" name="T16"/>
                  <a:gd fmla="*/ 0 60000 65536" name="T17"/>
                  <a:gd fmla="*/ 0 60000 65536" name="T18"/>
                  <a:gd fmla="*/ 0 60000 65536" name="T19"/>
                  <a:gd fmla="*/ 0 60000 65536" name="T20"/>
                  <a:gd fmla="*/ 0 w 10" name="T21"/>
                  <a:gd fmla="*/ 0 h 5" name="T22"/>
                  <a:gd fmla="*/ 10 w 10"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0">
                    <a:moveTo>
                      <a:pt x="0" y="2"/>
                    </a:moveTo>
                    <a:lnTo>
                      <a:pt x="6" y="4"/>
                    </a:lnTo>
                    <a:lnTo>
                      <a:pt x="10" y="5"/>
                    </a:lnTo>
                    <a:lnTo>
                      <a:pt x="10" y="1"/>
                    </a:lnTo>
                    <a:lnTo>
                      <a:pt x="8" y="0"/>
                    </a:lnTo>
                    <a:lnTo>
                      <a:pt x="6"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1" name="Freeform 6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48" y="894"/>
                <a:ext cx="11" cy="4"/>
              </a:xfrm>
              <a:custGeom>
                <a:avLst/>
                <a:gdLst>
                  <a:gd fmla="*/ 0 w 7" name="T0"/>
                  <a:gd fmla="*/ 5 h 3" name="T1"/>
                  <a:gd fmla="*/ 5 w 7" name="T2"/>
                  <a:gd fmla="*/ 1 h 3" name="T3"/>
                  <a:gd fmla="*/ 9 w 7" name="T4"/>
                  <a:gd fmla="*/ 0 h 3" name="T5"/>
                  <a:gd fmla="*/ 17 w 7" name="T6"/>
                  <a:gd fmla="*/ 1 h 3" name="T7"/>
                  <a:gd fmla="*/ 0 w 7" name="T8"/>
                  <a:gd fmla="*/ 5 h 3" name="T9"/>
                  <a:gd fmla="*/ 0 60000 65536" name="T10"/>
                  <a:gd fmla="*/ 0 60000 65536" name="T11"/>
                  <a:gd fmla="*/ 0 60000 65536" name="T12"/>
                  <a:gd fmla="*/ 0 60000 65536" name="T13"/>
                  <a:gd fmla="*/ 0 60000 65536" name="T14"/>
                  <a:gd fmla="*/ 0 w 7" name="T15"/>
                  <a:gd fmla="*/ 0 h 3" name="T16"/>
                  <a:gd fmla="*/ 7 w 7" name="T17"/>
                  <a:gd fmla="*/ 3 h 3" name="T18"/>
                </a:gdLst>
                <a:ahLst/>
                <a:cxnLst>
                  <a:cxn ang="T10">
                    <a:pos x="T0" y="T1"/>
                  </a:cxn>
                  <a:cxn ang="T11">
                    <a:pos x="T2" y="T3"/>
                  </a:cxn>
                  <a:cxn ang="T12">
                    <a:pos x="T4" y="T5"/>
                  </a:cxn>
                  <a:cxn ang="T13">
                    <a:pos x="T6" y="T7"/>
                  </a:cxn>
                  <a:cxn ang="T14">
                    <a:pos x="T8" y="T9"/>
                  </a:cxn>
                </a:cxnLst>
                <a:rect b="T18" l="T15" r="T17" t="T16"/>
                <a:pathLst>
                  <a:path h="3" w="7">
                    <a:moveTo>
                      <a:pt x="0" y="3"/>
                    </a:moveTo>
                    <a:lnTo>
                      <a:pt x="2" y="1"/>
                    </a:lnTo>
                    <a:lnTo>
                      <a:pt x="4" y="0"/>
                    </a:lnTo>
                    <a:lnTo>
                      <a:pt x="7" y="1"/>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2" name="Freeform 6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76" y="850"/>
                <a:ext cx="7" cy="5"/>
              </a:xfrm>
              <a:custGeom>
                <a:avLst/>
                <a:gdLst>
                  <a:gd fmla="*/ 7 w 4" name="T0"/>
                  <a:gd fmla="*/ 8 h 3" name="T1"/>
                  <a:gd fmla="*/ 0 w 4" name="T2"/>
                  <a:gd fmla="*/ 5 h 3" name="T3"/>
                  <a:gd fmla="*/ 0 w 4" name="T4"/>
                  <a:gd fmla="*/ 3 h 3" name="T5"/>
                  <a:gd fmla="*/ 9 w 4" name="T6"/>
                  <a:gd fmla="*/ 0 h 3" name="T7"/>
                  <a:gd fmla="*/ 12 w 4" name="T8"/>
                  <a:gd fmla="*/ 5 h 3" name="T9"/>
                  <a:gd fmla="*/ 7 w 4" name="T10"/>
                  <a:gd fmla="*/ 8 h 3" name="T11"/>
                  <a:gd fmla="*/ 0 60000 65536" name="T12"/>
                  <a:gd fmla="*/ 0 60000 65536" name="T13"/>
                  <a:gd fmla="*/ 0 60000 65536" name="T14"/>
                  <a:gd fmla="*/ 0 60000 65536" name="T15"/>
                  <a:gd fmla="*/ 0 60000 65536" name="T16"/>
                  <a:gd fmla="*/ 0 60000 65536" name="T17"/>
                  <a:gd fmla="*/ 0 w 4" name="T18"/>
                  <a:gd fmla="*/ 0 h 3" name="T19"/>
                  <a:gd fmla="*/ 4 w 4"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4">
                    <a:moveTo>
                      <a:pt x="2" y="3"/>
                    </a:moveTo>
                    <a:lnTo>
                      <a:pt x="0" y="2"/>
                    </a:lnTo>
                    <a:lnTo>
                      <a:pt x="0" y="1"/>
                    </a:lnTo>
                    <a:lnTo>
                      <a:pt x="3" y="0"/>
                    </a:lnTo>
                    <a:lnTo>
                      <a:pt x="4" y="2"/>
                    </a:lnTo>
                    <a:lnTo>
                      <a:pt x="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3" name="Freeform 6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87" y="1117"/>
                <a:ext cx="84" cy="85"/>
              </a:xfrm>
              <a:custGeom>
                <a:avLst/>
                <a:gdLst>
                  <a:gd fmla="*/ 109 w 54" name="T0"/>
                  <a:gd fmla="*/ 9 h 55" name="T1"/>
                  <a:gd fmla="*/ 100 w 54" name="T2"/>
                  <a:gd fmla="*/ 31 h 55" name="T3"/>
                  <a:gd fmla="*/ 87 w 54" name="T4"/>
                  <a:gd fmla="*/ 34 h 55" name="T5"/>
                  <a:gd fmla="*/ 84 w 54" name="T6"/>
                  <a:gd fmla="*/ 71 h 55" name="T7"/>
                  <a:gd fmla="*/ 92 w 54" name="T8"/>
                  <a:gd fmla="*/ 87 h 55" name="T9"/>
                  <a:gd fmla="*/ 131 w 54" name="T10"/>
                  <a:gd fmla="*/ 113 h 55" name="T11"/>
                  <a:gd fmla="*/ 128 w 54" name="T12"/>
                  <a:gd fmla="*/ 122 h 55" name="T13"/>
                  <a:gd fmla="*/ 109 w 54" name="T14"/>
                  <a:gd fmla="*/ 127 h 55" name="T15"/>
                  <a:gd fmla="*/ 87 w 54" name="T16"/>
                  <a:gd fmla="*/ 131 h 55" name="T17"/>
                  <a:gd fmla="*/ 65 w 54" name="T18"/>
                  <a:gd fmla="*/ 119 h 55" name="T19"/>
                  <a:gd fmla="*/ 47 w 54" name="T20"/>
                  <a:gd fmla="*/ 119 h 55" name="T21"/>
                  <a:gd fmla="*/ 47 w 54" name="T22"/>
                  <a:gd fmla="*/ 108 h 55" name="T23"/>
                  <a:gd fmla="*/ 53 w 54" name="T24"/>
                  <a:gd fmla="*/ 93 h 55" name="T25"/>
                  <a:gd fmla="*/ 40 w 54" name="T26"/>
                  <a:gd fmla="*/ 91 h 55" name="T27"/>
                  <a:gd fmla="*/ 25 w 54" name="T28"/>
                  <a:gd fmla="*/ 87 h 55" name="T29"/>
                  <a:gd fmla="*/ 22 w 54" name="T30"/>
                  <a:gd fmla="*/ 79 h 55" name="T31"/>
                  <a:gd fmla="*/ 12 w 54" name="T32"/>
                  <a:gd fmla="*/ 88 h 55" name="T33"/>
                  <a:gd fmla="*/ 3 w 54" name="T34"/>
                  <a:gd fmla="*/ 83 h 55" name="T35"/>
                  <a:gd fmla="*/ 0 w 54" name="T36"/>
                  <a:gd fmla="*/ 74 h 55" name="T37"/>
                  <a:gd fmla="*/ 5 w 54" name="T38"/>
                  <a:gd fmla="*/ 57 h 55" name="T39"/>
                  <a:gd fmla="*/ 19 w 54" name="T40"/>
                  <a:gd fmla="*/ 56 h 55" name="T41"/>
                  <a:gd fmla="*/ 26 w 54" name="T42"/>
                  <a:gd fmla="*/ 45 h 55" name="T43"/>
                  <a:gd fmla="*/ 30 w 54" name="T44"/>
                  <a:gd fmla="*/ 34 h 55" name="T45"/>
                  <a:gd fmla="*/ 22 w 54" name="T46"/>
                  <a:gd fmla="*/ 26 h 55" name="T47"/>
                  <a:gd fmla="*/ 26 w 54" name="T48"/>
                  <a:gd fmla="*/ 17 h 55" name="T49"/>
                  <a:gd fmla="*/ 36 w 54" name="T50"/>
                  <a:gd fmla="*/ 17 h 55" name="T51"/>
                  <a:gd fmla="*/ 44 w 54" name="T52"/>
                  <a:gd fmla="*/ 3 h 55" name="T53"/>
                  <a:gd fmla="*/ 90 w 54" name="T54"/>
                  <a:gd fmla="*/ 0 h 55" name="T55"/>
                  <a:gd fmla="*/ 109 w 54" name="T56"/>
                  <a:gd fmla="*/ 9 h 55"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w 54" name="T87"/>
                  <a:gd fmla="*/ 0 h 55" name="T88"/>
                  <a:gd fmla="*/ 54 w 54" name="T89"/>
                  <a:gd fmla="*/ 55 h 55" name="T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b="T90" l="T87" r="T89" t="T88"/>
                <a:pathLst>
                  <a:path h="55" w="54">
                    <a:moveTo>
                      <a:pt x="45" y="4"/>
                    </a:moveTo>
                    <a:lnTo>
                      <a:pt x="41" y="13"/>
                    </a:lnTo>
                    <a:lnTo>
                      <a:pt x="36" y="14"/>
                    </a:lnTo>
                    <a:lnTo>
                      <a:pt x="35" y="30"/>
                    </a:lnTo>
                    <a:lnTo>
                      <a:pt x="38" y="36"/>
                    </a:lnTo>
                    <a:lnTo>
                      <a:pt x="54" y="47"/>
                    </a:lnTo>
                    <a:lnTo>
                      <a:pt x="53" y="51"/>
                    </a:lnTo>
                    <a:lnTo>
                      <a:pt x="45" y="53"/>
                    </a:lnTo>
                    <a:lnTo>
                      <a:pt x="36" y="55"/>
                    </a:lnTo>
                    <a:lnTo>
                      <a:pt x="27" y="50"/>
                    </a:lnTo>
                    <a:lnTo>
                      <a:pt x="19" y="50"/>
                    </a:lnTo>
                    <a:lnTo>
                      <a:pt x="19" y="45"/>
                    </a:lnTo>
                    <a:lnTo>
                      <a:pt x="22" y="39"/>
                    </a:lnTo>
                    <a:lnTo>
                      <a:pt x="17" y="38"/>
                    </a:lnTo>
                    <a:lnTo>
                      <a:pt x="10" y="36"/>
                    </a:lnTo>
                    <a:lnTo>
                      <a:pt x="9" y="33"/>
                    </a:lnTo>
                    <a:lnTo>
                      <a:pt x="5" y="37"/>
                    </a:lnTo>
                    <a:lnTo>
                      <a:pt x="1" y="35"/>
                    </a:lnTo>
                    <a:lnTo>
                      <a:pt x="0" y="31"/>
                    </a:lnTo>
                    <a:lnTo>
                      <a:pt x="2" y="24"/>
                    </a:lnTo>
                    <a:lnTo>
                      <a:pt x="8" y="23"/>
                    </a:lnTo>
                    <a:lnTo>
                      <a:pt x="11" y="19"/>
                    </a:lnTo>
                    <a:lnTo>
                      <a:pt x="12" y="14"/>
                    </a:lnTo>
                    <a:lnTo>
                      <a:pt x="9" y="11"/>
                    </a:lnTo>
                    <a:lnTo>
                      <a:pt x="11" y="7"/>
                    </a:lnTo>
                    <a:lnTo>
                      <a:pt x="15" y="7"/>
                    </a:lnTo>
                    <a:lnTo>
                      <a:pt x="18" y="1"/>
                    </a:lnTo>
                    <a:lnTo>
                      <a:pt x="37" y="0"/>
                    </a:lnTo>
                    <a:lnTo>
                      <a:pt x="45"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4" name="Freeform 6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95" y="1176"/>
                <a:ext cx="17" cy="9"/>
              </a:xfrm>
              <a:custGeom>
                <a:avLst/>
                <a:gdLst>
                  <a:gd fmla="*/ 9 w 11" name="T0"/>
                  <a:gd fmla="*/ 0 h 6" name="T1"/>
                  <a:gd fmla="*/ 26 w 11" name="T2"/>
                  <a:gd fmla="*/ 9 h 6" name="T3"/>
                  <a:gd fmla="*/ 23 w 11" name="T4"/>
                  <a:gd fmla="*/ 14 h 6" name="T5"/>
                  <a:gd fmla="*/ 0 w 11" name="T6"/>
                  <a:gd fmla="*/ 3 h 6" name="T7"/>
                  <a:gd fmla="*/ 9 w 11" name="T8"/>
                  <a:gd fmla="*/ 0 h 6" name="T9"/>
                  <a:gd fmla="*/ 0 60000 65536" name="T10"/>
                  <a:gd fmla="*/ 0 60000 65536" name="T11"/>
                  <a:gd fmla="*/ 0 60000 65536" name="T12"/>
                  <a:gd fmla="*/ 0 60000 65536" name="T13"/>
                  <a:gd fmla="*/ 0 60000 65536" name="T14"/>
                  <a:gd fmla="*/ 0 w 11" name="T15"/>
                  <a:gd fmla="*/ 0 h 6" name="T16"/>
                  <a:gd fmla="*/ 11 w 11" name="T17"/>
                  <a:gd fmla="*/ 6 h 6" name="T18"/>
                </a:gdLst>
                <a:ahLst/>
                <a:cxnLst>
                  <a:cxn ang="T10">
                    <a:pos x="T0" y="T1"/>
                  </a:cxn>
                  <a:cxn ang="T11">
                    <a:pos x="T2" y="T3"/>
                  </a:cxn>
                  <a:cxn ang="T12">
                    <a:pos x="T4" y="T5"/>
                  </a:cxn>
                  <a:cxn ang="T13">
                    <a:pos x="T6" y="T7"/>
                  </a:cxn>
                  <a:cxn ang="T14">
                    <a:pos x="T8" y="T9"/>
                  </a:cxn>
                </a:cxnLst>
                <a:rect b="T18" l="T15" r="T17" t="T16"/>
                <a:pathLst>
                  <a:path h="6" w="11">
                    <a:moveTo>
                      <a:pt x="4" y="0"/>
                    </a:moveTo>
                    <a:lnTo>
                      <a:pt x="11" y="4"/>
                    </a:lnTo>
                    <a:lnTo>
                      <a:pt x="10" y="6"/>
                    </a:lnTo>
                    <a:lnTo>
                      <a:pt x="0" y="1"/>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5" name="Freeform 6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16" y="1121"/>
                <a:ext cx="11" cy="5"/>
              </a:xfrm>
              <a:custGeom>
                <a:avLst/>
                <a:gdLst>
                  <a:gd fmla="*/ 5 w 7" name="T0"/>
                  <a:gd fmla="*/ 8 h 3" name="T1"/>
                  <a:gd fmla="*/ 14 w 7" name="T2"/>
                  <a:gd fmla="*/ 5 h 3" name="T3"/>
                  <a:gd fmla="*/ 17 w 7" name="T4"/>
                  <a:gd fmla="*/ 0 h 3" name="T5"/>
                  <a:gd fmla="*/ 5 w 7" name="T6"/>
                  <a:gd fmla="*/ 0 h 3" name="T7"/>
                  <a:gd fmla="*/ 0 w 7" name="T8"/>
                  <a:gd fmla="*/ 0 h 3" name="T9"/>
                  <a:gd fmla="*/ 5 w 7" name="T10"/>
                  <a:gd fmla="*/ 8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2" y="3"/>
                    </a:moveTo>
                    <a:lnTo>
                      <a:pt x="6" y="2"/>
                    </a:lnTo>
                    <a:lnTo>
                      <a:pt x="7" y="0"/>
                    </a:lnTo>
                    <a:lnTo>
                      <a:pt x="2" y="0"/>
                    </a:lnTo>
                    <a:lnTo>
                      <a:pt x="0" y="0"/>
                    </a:lnTo>
                    <a:lnTo>
                      <a:pt x="2"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6" name="Freeform 6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47" y="839"/>
                <a:ext cx="34" cy="25"/>
              </a:xfrm>
              <a:custGeom>
                <a:avLst/>
                <a:gdLst>
                  <a:gd fmla="*/ 34 w 22" name="T0"/>
                  <a:gd fmla="*/ 0 h 16" name="T1"/>
                  <a:gd fmla="*/ 45 w 22" name="T2"/>
                  <a:gd fmla="*/ 0 h 16" name="T3"/>
                  <a:gd fmla="*/ 49 w 22" name="T4"/>
                  <a:gd fmla="*/ 5 h 16" name="T5"/>
                  <a:gd fmla="*/ 45 w 22" name="T6"/>
                  <a:gd fmla="*/ 9 h 16" name="T7"/>
                  <a:gd fmla="*/ 53 w 22" name="T8"/>
                  <a:gd fmla="*/ 20 h 16" name="T9"/>
                  <a:gd fmla="*/ 53 w 22" name="T10"/>
                  <a:gd fmla="*/ 27 h 16" name="T11"/>
                  <a:gd fmla="*/ 31 w 22" name="T12"/>
                  <a:gd fmla="*/ 27 h 16" name="T13"/>
                  <a:gd fmla="*/ 29 w 22" name="T14"/>
                  <a:gd fmla="*/ 31 h 16" name="T15"/>
                  <a:gd fmla="*/ 22 w 22" name="T16"/>
                  <a:gd fmla="*/ 39 h 16" name="T17"/>
                  <a:gd fmla="*/ 14 w 22" name="T18"/>
                  <a:gd fmla="*/ 39 h 16" name="T19"/>
                  <a:gd fmla="*/ 9 w 22" name="T20"/>
                  <a:gd fmla="*/ 31 h 16" name="T21"/>
                  <a:gd fmla="*/ 0 w 22" name="T22"/>
                  <a:gd fmla="*/ 27 h 16" name="T23"/>
                  <a:gd fmla="*/ 9 w 22" name="T24"/>
                  <a:gd fmla="*/ 20 h 16" name="T25"/>
                  <a:gd fmla="*/ 8 w 22" name="T26"/>
                  <a:gd fmla="*/ 14 h 16" name="T27"/>
                  <a:gd fmla="*/ 17 w 22" name="T28"/>
                  <a:gd fmla="*/ 8 h 16" name="T29"/>
                  <a:gd fmla="*/ 31 w 22" name="T30"/>
                  <a:gd fmla="*/ 5 h 16" name="T31"/>
                  <a:gd fmla="*/ 34 w 22" name="T32"/>
                  <a:gd fmla="*/ 0 h 1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22" name="T51"/>
                  <a:gd fmla="*/ 0 h 16" name="T52"/>
                  <a:gd fmla="*/ 22 w 22" name="T53"/>
                  <a:gd fmla="*/ 16 h 16"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16" w="22">
                    <a:moveTo>
                      <a:pt x="14" y="0"/>
                    </a:moveTo>
                    <a:lnTo>
                      <a:pt x="19" y="0"/>
                    </a:lnTo>
                    <a:lnTo>
                      <a:pt x="21" y="2"/>
                    </a:lnTo>
                    <a:lnTo>
                      <a:pt x="19" y="4"/>
                    </a:lnTo>
                    <a:lnTo>
                      <a:pt x="22" y="8"/>
                    </a:lnTo>
                    <a:lnTo>
                      <a:pt x="22" y="11"/>
                    </a:lnTo>
                    <a:lnTo>
                      <a:pt x="13" y="11"/>
                    </a:lnTo>
                    <a:lnTo>
                      <a:pt x="12" y="13"/>
                    </a:lnTo>
                    <a:lnTo>
                      <a:pt x="9" y="16"/>
                    </a:lnTo>
                    <a:lnTo>
                      <a:pt x="6" y="16"/>
                    </a:lnTo>
                    <a:lnTo>
                      <a:pt x="4" y="13"/>
                    </a:lnTo>
                    <a:lnTo>
                      <a:pt x="0" y="11"/>
                    </a:lnTo>
                    <a:lnTo>
                      <a:pt x="4" y="8"/>
                    </a:lnTo>
                    <a:lnTo>
                      <a:pt x="3" y="6"/>
                    </a:lnTo>
                    <a:lnTo>
                      <a:pt x="7" y="3"/>
                    </a:lnTo>
                    <a:lnTo>
                      <a:pt x="13" y="2"/>
                    </a:lnTo>
                    <a:lnTo>
                      <a:pt x="1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7" name="Freeform 6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02" y="863"/>
                <a:ext cx="37" cy="17"/>
              </a:xfrm>
              <a:custGeom>
                <a:avLst/>
                <a:gdLst>
                  <a:gd fmla="*/ 57 w 24" name="T0"/>
                  <a:gd fmla="*/ 0 h 11" name="T1"/>
                  <a:gd fmla="*/ 57 w 24" name="T2"/>
                  <a:gd fmla="*/ 8 h 11" name="T3"/>
                  <a:gd fmla="*/ 40 w 24" name="T4"/>
                  <a:gd fmla="*/ 8 h 11" name="T5"/>
                  <a:gd fmla="*/ 39 w 24" name="T6"/>
                  <a:gd fmla="*/ 12 h 11" name="T7"/>
                  <a:gd fmla="*/ 48 w 24" name="T8"/>
                  <a:gd fmla="*/ 22 h 11" name="T9"/>
                  <a:gd fmla="*/ 43 w 24" name="T10"/>
                  <a:gd fmla="*/ 26 h 11" name="T11"/>
                  <a:gd fmla="*/ 9 w 24" name="T12"/>
                  <a:gd fmla="*/ 23 h 11" name="T13"/>
                  <a:gd fmla="*/ 0 w 24" name="T14"/>
                  <a:gd fmla="*/ 22 h 11" name="T15"/>
                  <a:gd fmla="*/ 0 w 24" name="T16"/>
                  <a:gd fmla="*/ 12 h 11" name="T17"/>
                  <a:gd fmla="*/ 8 w 24" name="T18"/>
                  <a:gd fmla="*/ 9 h 11" name="T19"/>
                  <a:gd fmla="*/ 8 w 24" name="T20"/>
                  <a:gd fmla="*/ 3 h 11" name="T21"/>
                  <a:gd fmla="*/ 40 w 24" name="T22"/>
                  <a:gd fmla="*/ 3 h 11" name="T23"/>
                  <a:gd fmla="*/ 48 w 24" name="T24"/>
                  <a:gd fmla="*/ 0 h 11" name="T25"/>
                  <a:gd fmla="*/ 57 w 24" name="T26"/>
                  <a:gd fmla="*/ 0 h 1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4" name="T42"/>
                  <a:gd fmla="*/ 0 h 11" name="T43"/>
                  <a:gd fmla="*/ 24 w 24" name="T44"/>
                  <a:gd fmla="*/ 11 h 1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1" w="24">
                    <a:moveTo>
                      <a:pt x="24" y="0"/>
                    </a:moveTo>
                    <a:lnTo>
                      <a:pt x="24" y="3"/>
                    </a:lnTo>
                    <a:lnTo>
                      <a:pt x="17" y="3"/>
                    </a:lnTo>
                    <a:lnTo>
                      <a:pt x="16" y="5"/>
                    </a:lnTo>
                    <a:lnTo>
                      <a:pt x="20" y="9"/>
                    </a:lnTo>
                    <a:lnTo>
                      <a:pt x="18" y="11"/>
                    </a:lnTo>
                    <a:lnTo>
                      <a:pt x="4" y="10"/>
                    </a:lnTo>
                    <a:lnTo>
                      <a:pt x="0" y="9"/>
                    </a:lnTo>
                    <a:lnTo>
                      <a:pt x="0" y="5"/>
                    </a:lnTo>
                    <a:lnTo>
                      <a:pt x="3" y="4"/>
                    </a:lnTo>
                    <a:lnTo>
                      <a:pt x="3" y="1"/>
                    </a:lnTo>
                    <a:lnTo>
                      <a:pt x="17" y="1"/>
                    </a:lnTo>
                    <a:lnTo>
                      <a:pt x="20" y="0"/>
                    </a:lnTo>
                    <a:lnTo>
                      <a:pt x="2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8" name="Freeform 6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16" y="853"/>
                <a:ext cx="17" cy="6"/>
              </a:xfrm>
              <a:custGeom>
                <a:avLst/>
                <a:gdLst>
                  <a:gd fmla="*/ 19 w 11" name="T0"/>
                  <a:gd fmla="*/ 0 h 4" name="T1"/>
                  <a:gd fmla="*/ 26 w 11" name="T2"/>
                  <a:gd fmla="*/ 4 h 4" name="T3"/>
                  <a:gd fmla="*/ 17 w 11" name="T4"/>
                  <a:gd fmla="*/ 9 h 4" name="T5"/>
                  <a:gd fmla="*/ 0 w 11" name="T6"/>
                  <a:gd fmla="*/ 6 h 4" name="T7"/>
                  <a:gd fmla="*/ 0 w 11" name="T8"/>
                  <a:gd fmla="*/ 3 h 4" name="T9"/>
                  <a:gd fmla="*/ 19 w 11" name="T10"/>
                  <a:gd fmla="*/ 0 h 4" name="T11"/>
                  <a:gd fmla="*/ 0 60000 65536" name="T12"/>
                  <a:gd fmla="*/ 0 60000 65536" name="T13"/>
                  <a:gd fmla="*/ 0 60000 65536" name="T14"/>
                  <a:gd fmla="*/ 0 60000 65536" name="T15"/>
                  <a:gd fmla="*/ 0 60000 65536" name="T16"/>
                  <a:gd fmla="*/ 0 60000 65536" name="T17"/>
                  <a:gd fmla="*/ 0 w 11" name="T18"/>
                  <a:gd fmla="*/ 0 h 4" name="T19"/>
                  <a:gd fmla="*/ 11 w 11"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11">
                    <a:moveTo>
                      <a:pt x="8" y="0"/>
                    </a:moveTo>
                    <a:lnTo>
                      <a:pt x="11" y="2"/>
                    </a:lnTo>
                    <a:lnTo>
                      <a:pt x="7" y="4"/>
                    </a:lnTo>
                    <a:lnTo>
                      <a:pt x="0" y="3"/>
                    </a:lnTo>
                    <a:lnTo>
                      <a:pt x="0" y="1"/>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599" name="Freeform 6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44" y="821"/>
                <a:ext cx="15" cy="4"/>
              </a:xfrm>
              <a:custGeom>
                <a:avLst/>
                <a:gdLst>
                  <a:gd fmla="*/ 0 w 10" name="T0"/>
                  <a:gd fmla="*/ 1 h 3" name="T1"/>
                  <a:gd fmla="*/ 21 w 10" name="T2"/>
                  <a:gd fmla="*/ 0 h 3" name="T3"/>
                  <a:gd fmla="*/ 22 w 10" name="T4"/>
                  <a:gd fmla="*/ 5 h 3" name="T5"/>
                  <a:gd fmla="*/ 14 w 10" name="T6"/>
                  <a:gd fmla="*/ 5 h 3" name="T7"/>
                  <a:gd fmla="*/ 0 w 10" name="T8"/>
                  <a:gd fmla="*/ 1 h 3" name="T9"/>
                  <a:gd fmla="*/ 0 60000 65536" name="T10"/>
                  <a:gd fmla="*/ 0 60000 65536" name="T11"/>
                  <a:gd fmla="*/ 0 60000 65536" name="T12"/>
                  <a:gd fmla="*/ 0 60000 65536" name="T13"/>
                  <a:gd fmla="*/ 0 60000 65536" name="T14"/>
                  <a:gd fmla="*/ 0 w 10" name="T15"/>
                  <a:gd fmla="*/ 0 h 3" name="T16"/>
                  <a:gd fmla="*/ 10 w 10" name="T17"/>
                  <a:gd fmla="*/ 3 h 3" name="T18"/>
                </a:gdLst>
                <a:ahLst/>
                <a:cxnLst>
                  <a:cxn ang="T10">
                    <a:pos x="T0" y="T1"/>
                  </a:cxn>
                  <a:cxn ang="T11">
                    <a:pos x="T2" y="T3"/>
                  </a:cxn>
                  <a:cxn ang="T12">
                    <a:pos x="T4" y="T5"/>
                  </a:cxn>
                  <a:cxn ang="T13">
                    <a:pos x="T6" y="T7"/>
                  </a:cxn>
                  <a:cxn ang="T14">
                    <a:pos x="T8" y="T9"/>
                  </a:cxn>
                </a:cxnLst>
                <a:rect b="T18" l="T15" r="T17" t="T16"/>
                <a:pathLst>
                  <a:path h="3" w="10">
                    <a:moveTo>
                      <a:pt x="0" y="1"/>
                    </a:moveTo>
                    <a:lnTo>
                      <a:pt x="9" y="0"/>
                    </a:lnTo>
                    <a:lnTo>
                      <a:pt x="10" y="3"/>
                    </a:lnTo>
                    <a:lnTo>
                      <a:pt x="6"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0" name="Freeform 6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87" y="836"/>
                <a:ext cx="10" cy="3"/>
              </a:xfrm>
              <a:custGeom>
                <a:avLst/>
                <a:gdLst>
                  <a:gd fmla="*/ 0 w 7" name="T0"/>
                  <a:gd fmla="*/ 4 h 2" name="T1"/>
                  <a:gd fmla="*/ 0 w 7" name="T2"/>
                  <a:gd fmla="*/ 3 h 2" name="T3"/>
                  <a:gd fmla="*/ 9 w 7" name="T4"/>
                  <a:gd fmla="*/ 0 h 2" name="T5"/>
                  <a:gd fmla="*/ 14 w 7" name="T6"/>
                  <a:gd fmla="*/ 3 h 2" name="T7"/>
                  <a:gd fmla="*/ 10 w 7" name="T8"/>
                  <a:gd fmla="*/ 4 h 2" name="T9"/>
                  <a:gd fmla="*/ 0 w 7" name="T10"/>
                  <a:gd fmla="*/ 4 h 2" name="T11"/>
                  <a:gd fmla="*/ 0 60000 65536" name="T12"/>
                  <a:gd fmla="*/ 0 60000 65536" name="T13"/>
                  <a:gd fmla="*/ 0 60000 65536" name="T14"/>
                  <a:gd fmla="*/ 0 60000 65536" name="T15"/>
                  <a:gd fmla="*/ 0 60000 65536" name="T16"/>
                  <a:gd fmla="*/ 0 60000 65536" name="T17"/>
                  <a:gd fmla="*/ 0 w 7" name="T18"/>
                  <a:gd fmla="*/ 0 h 2" name="T19"/>
                  <a:gd fmla="*/ 7 w 7"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7">
                    <a:moveTo>
                      <a:pt x="0" y="2"/>
                    </a:moveTo>
                    <a:lnTo>
                      <a:pt x="0" y="1"/>
                    </a:lnTo>
                    <a:lnTo>
                      <a:pt x="4" y="0"/>
                    </a:lnTo>
                    <a:lnTo>
                      <a:pt x="7" y="1"/>
                    </a:lnTo>
                    <a:lnTo>
                      <a:pt x="5"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1" name="Freeform 6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16" y="841"/>
                <a:ext cx="9" cy="3"/>
              </a:xfrm>
              <a:custGeom>
                <a:avLst/>
                <a:gdLst>
                  <a:gd fmla="*/ 0 w 6" name="T0"/>
                  <a:gd fmla="*/ 3 h 2" name="T1"/>
                  <a:gd fmla="*/ 14 w 6" name="T2"/>
                  <a:gd fmla="*/ 0 h 2" name="T3"/>
                  <a:gd fmla="*/ 14 w 6" name="T4"/>
                  <a:gd fmla="*/ 3 h 2" name="T5"/>
                  <a:gd fmla="*/ 5 w 6" name="T6"/>
                  <a:gd fmla="*/ 4 h 2" name="T7"/>
                  <a:gd fmla="*/ 0 w 6" name="T8"/>
                  <a:gd fmla="*/ 3 h 2" name="T9"/>
                  <a:gd fmla="*/ 0 60000 65536" name="T10"/>
                  <a:gd fmla="*/ 0 60000 65536" name="T11"/>
                  <a:gd fmla="*/ 0 60000 65536" name="T12"/>
                  <a:gd fmla="*/ 0 60000 65536" name="T13"/>
                  <a:gd fmla="*/ 0 60000 65536" name="T14"/>
                  <a:gd fmla="*/ 0 w 6" name="T15"/>
                  <a:gd fmla="*/ 0 h 2" name="T16"/>
                  <a:gd fmla="*/ 6 w 6" name="T17"/>
                  <a:gd fmla="*/ 2 h 2" name="T18"/>
                </a:gdLst>
                <a:ahLst/>
                <a:cxnLst>
                  <a:cxn ang="T10">
                    <a:pos x="T0" y="T1"/>
                  </a:cxn>
                  <a:cxn ang="T11">
                    <a:pos x="T2" y="T3"/>
                  </a:cxn>
                  <a:cxn ang="T12">
                    <a:pos x="T4" y="T5"/>
                  </a:cxn>
                  <a:cxn ang="T13">
                    <a:pos x="T6" y="T7"/>
                  </a:cxn>
                  <a:cxn ang="T14">
                    <a:pos x="T8" y="T9"/>
                  </a:cxn>
                </a:cxnLst>
                <a:rect b="T18" l="T15" r="T17" t="T16"/>
                <a:pathLst>
                  <a:path h="2" w="6">
                    <a:moveTo>
                      <a:pt x="0" y="1"/>
                    </a:moveTo>
                    <a:lnTo>
                      <a:pt x="6" y="0"/>
                    </a:lnTo>
                    <a:lnTo>
                      <a:pt x="6" y="1"/>
                    </a:lnTo>
                    <a:lnTo>
                      <a:pt x="2"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2" name="Freeform 6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69" y="878"/>
                <a:ext cx="27" cy="14"/>
              </a:xfrm>
              <a:custGeom>
                <a:avLst/>
                <a:gdLst>
                  <a:gd fmla="*/ 17 w 17" name="T0"/>
                  <a:gd fmla="*/ 0 h 9" name="T1"/>
                  <a:gd fmla="*/ 27 w 17" name="T2"/>
                  <a:gd fmla="*/ 3 h 9" name="T3"/>
                  <a:gd fmla="*/ 40 w 17" name="T4"/>
                  <a:gd fmla="*/ 5 h 9" name="T5"/>
                  <a:gd fmla="*/ 43 w 17" name="T6"/>
                  <a:gd fmla="*/ 8 h 9" name="T7"/>
                  <a:gd fmla="*/ 30 w 17" name="T8"/>
                  <a:gd fmla="*/ 8 h 9" name="T9"/>
                  <a:gd fmla="*/ 13 w 17" name="T10"/>
                  <a:gd fmla="*/ 14 h 9" name="T11"/>
                  <a:gd fmla="*/ 13 w 17" name="T12"/>
                  <a:gd fmla="*/ 22 h 9" name="T13"/>
                  <a:gd fmla="*/ 5 w 17" name="T14"/>
                  <a:gd fmla="*/ 19 h 9" name="T15"/>
                  <a:gd fmla="*/ 3 w 17" name="T16"/>
                  <a:gd fmla="*/ 14 h 9" name="T17"/>
                  <a:gd fmla="*/ 3 w 17" name="T18"/>
                  <a:gd fmla="*/ 5 h 9" name="T19"/>
                  <a:gd fmla="*/ 0 w 17" name="T20"/>
                  <a:gd fmla="*/ 0 h 9" name="T21"/>
                  <a:gd fmla="*/ 17 w 17" name="T22"/>
                  <a:gd fmla="*/ 0 h 9"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17" name="T36"/>
                  <a:gd fmla="*/ 0 h 9" name="T37"/>
                  <a:gd fmla="*/ 17 w 17" name="T38"/>
                  <a:gd fmla="*/ 9 h 9"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9" w="17">
                    <a:moveTo>
                      <a:pt x="7" y="0"/>
                    </a:moveTo>
                    <a:lnTo>
                      <a:pt x="11" y="1"/>
                    </a:lnTo>
                    <a:lnTo>
                      <a:pt x="16" y="2"/>
                    </a:lnTo>
                    <a:lnTo>
                      <a:pt x="17" y="3"/>
                    </a:lnTo>
                    <a:lnTo>
                      <a:pt x="12" y="3"/>
                    </a:lnTo>
                    <a:lnTo>
                      <a:pt x="5" y="6"/>
                    </a:lnTo>
                    <a:lnTo>
                      <a:pt x="5" y="9"/>
                    </a:lnTo>
                    <a:lnTo>
                      <a:pt x="2" y="8"/>
                    </a:lnTo>
                    <a:lnTo>
                      <a:pt x="1" y="6"/>
                    </a:lnTo>
                    <a:lnTo>
                      <a:pt x="1" y="2"/>
                    </a:lnTo>
                    <a:lnTo>
                      <a:pt x="0" y="0"/>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3" name="Freeform 6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90" y="894"/>
                <a:ext cx="15" cy="6"/>
              </a:xfrm>
              <a:custGeom>
                <a:avLst/>
                <a:gdLst>
                  <a:gd fmla="*/ 15 w 10" name="T0"/>
                  <a:gd fmla="*/ 0 h 4" name="T1"/>
                  <a:gd fmla="*/ 21 w 10" name="T2"/>
                  <a:gd fmla="*/ 3 h 4" name="T3"/>
                  <a:gd fmla="*/ 22 w 10" name="T4"/>
                  <a:gd fmla="*/ 6 h 4" name="T5"/>
                  <a:gd fmla="*/ 14 w 10" name="T6"/>
                  <a:gd fmla="*/ 9 h 4" name="T7"/>
                  <a:gd fmla="*/ 6 w 10" name="T8"/>
                  <a:gd fmla="*/ 6 h 4" name="T9"/>
                  <a:gd fmla="*/ 0 w 10" name="T10"/>
                  <a:gd fmla="*/ 3 h 4" name="T11"/>
                  <a:gd fmla="*/ 0 w 10" name="T12"/>
                  <a:gd fmla="*/ 0 h 4" name="T13"/>
                  <a:gd fmla="*/ 15 w 10" name="T14"/>
                  <a:gd fmla="*/ 0 h 4" name="T15"/>
                  <a:gd fmla="*/ 0 60000 65536" name="T16"/>
                  <a:gd fmla="*/ 0 60000 65536" name="T17"/>
                  <a:gd fmla="*/ 0 60000 65536" name="T18"/>
                  <a:gd fmla="*/ 0 60000 65536" name="T19"/>
                  <a:gd fmla="*/ 0 60000 65536" name="T20"/>
                  <a:gd fmla="*/ 0 60000 65536" name="T21"/>
                  <a:gd fmla="*/ 0 60000 65536" name="T22"/>
                  <a:gd fmla="*/ 0 60000 65536" name="T23"/>
                  <a:gd fmla="*/ 0 w 10" name="T24"/>
                  <a:gd fmla="*/ 0 h 4" name="T25"/>
                  <a:gd fmla="*/ 10 w 10" name="T26"/>
                  <a:gd fmla="*/ 4 h 4"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4" w="10">
                    <a:moveTo>
                      <a:pt x="7" y="0"/>
                    </a:moveTo>
                    <a:lnTo>
                      <a:pt x="9" y="1"/>
                    </a:lnTo>
                    <a:lnTo>
                      <a:pt x="10" y="3"/>
                    </a:lnTo>
                    <a:lnTo>
                      <a:pt x="6" y="4"/>
                    </a:lnTo>
                    <a:lnTo>
                      <a:pt x="3" y="3"/>
                    </a:lnTo>
                    <a:lnTo>
                      <a:pt x="0" y="1"/>
                    </a:lnTo>
                    <a:lnTo>
                      <a:pt x="0" y="0"/>
                    </a:lnTo>
                    <a:lnTo>
                      <a:pt x="7"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4" name="Freeform 6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856" y="1109"/>
                <a:ext cx="21" cy="16"/>
              </a:xfrm>
              <a:custGeom>
                <a:avLst/>
                <a:gdLst>
                  <a:gd fmla="*/ 9 w 14" name="T0"/>
                  <a:gd fmla="*/ 26 h 10" name="T1"/>
                  <a:gd fmla="*/ 0 w 14" name="T2"/>
                  <a:gd fmla="*/ 21 h 10" name="T3"/>
                  <a:gd fmla="*/ 0 w 14" name="T4"/>
                  <a:gd fmla="*/ 10 h 10" name="T5"/>
                  <a:gd fmla="*/ 17 w 14" name="T6"/>
                  <a:gd fmla="*/ 0 h 10" name="T7"/>
                  <a:gd fmla="*/ 32 w 14" name="T8"/>
                  <a:gd fmla="*/ 10 h 10" name="T9"/>
                  <a:gd fmla="*/ 21 w 14" name="T10"/>
                  <a:gd fmla="*/ 21 h 10" name="T11"/>
                  <a:gd fmla="*/ 9 w 14" name="T12"/>
                  <a:gd fmla="*/ 26 h 10" name="T13"/>
                  <a:gd fmla="*/ 0 60000 65536" name="T14"/>
                  <a:gd fmla="*/ 0 60000 65536" name="T15"/>
                  <a:gd fmla="*/ 0 60000 65536" name="T16"/>
                  <a:gd fmla="*/ 0 60000 65536" name="T17"/>
                  <a:gd fmla="*/ 0 60000 65536" name="T18"/>
                  <a:gd fmla="*/ 0 60000 65536" name="T19"/>
                  <a:gd fmla="*/ 0 60000 65536" name="T20"/>
                  <a:gd fmla="*/ 0 w 14" name="T21"/>
                  <a:gd fmla="*/ 0 h 10" name="T22"/>
                  <a:gd fmla="*/ 14 w 14"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4">
                    <a:moveTo>
                      <a:pt x="4" y="10"/>
                    </a:moveTo>
                    <a:lnTo>
                      <a:pt x="0" y="8"/>
                    </a:lnTo>
                    <a:lnTo>
                      <a:pt x="0" y="4"/>
                    </a:lnTo>
                    <a:lnTo>
                      <a:pt x="7" y="0"/>
                    </a:lnTo>
                    <a:lnTo>
                      <a:pt x="14" y="4"/>
                    </a:lnTo>
                    <a:lnTo>
                      <a:pt x="9" y="8"/>
                    </a:lnTo>
                    <a:lnTo>
                      <a:pt x="4" y="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5" name="Freeform 6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88" y="1058"/>
                <a:ext cx="10" cy="5"/>
              </a:xfrm>
              <a:custGeom>
                <a:avLst/>
                <a:gdLst>
                  <a:gd fmla="*/ 12 w 6" name="T0"/>
                  <a:gd fmla="*/ 8 h 3" name="T1"/>
                  <a:gd fmla="*/ 17 w 6" name="T2"/>
                  <a:gd fmla="*/ 3 h 3" name="T3"/>
                  <a:gd fmla="*/ 5 w 6" name="T4"/>
                  <a:gd fmla="*/ 0 h 3" name="T5"/>
                  <a:gd fmla="*/ 0 w 6" name="T6"/>
                  <a:gd fmla="*/ 0 h 3" name="T7"/>
                  <a:gd fmla="*/ 0 w 6" name="T8"/>
                  <a:gd fmla="*/ 5 h 3" name="T9"/>
                  <a:gd fmla="*/ 12 w 6" name="T10"/>
                  <a:gd fmla="*/ 8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4" y="3"/>
                    </a:moveTo>
                    <a:lnTo>
                      <a:pt x="6" y="1"/>
                    </a:lnTo>
                    <a:lnTo>
                      <a:pt x="2" y="0"/>
                    </a:lnTo>
                    <a:lnTo>
                      <a:pt x="0" y="0"/>
                    </a:lnTo>
                    <a:lnTo>
                      <a:pt x="0" y="2"/>
                    </a:lnTo>
                    <a:lnTo>
                      <a:pt x="4"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6" name="Freeform 6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31" y="1087"/>
                <a:ext cx="11" cy="3"/>
              </a:xfrm>
              <a:custGeom>
                <a:avLst/>
                <a:gdLst>
                  <a:gd fmla="*/ 8 w 7" name="T0"/>
                  <a:gd fmla="*/ 0 h 2" name="T1"/>
                  <a:gd fmla="*/ 17 w 7" name="T2"/>
                  <a:gd fmla="*/ 0 h 2" name="T3"/>
                  <a:gd fmla="*/ 9 w 7" name="T4"/>
                  <a:gd fmla="*/ 4 h 2" name="T5"/>
                  <a:gd fmla="*/ 0 w 7" name="T6"/>
                  <a:gd fmla="*/ 3 h 2" name="T7"/>
                  <a:gd fmla="*/ 8 w 7" name="T8"/>
                  <a:gd fmla="*/ 0 h 2" name="T9"/>
                  <a:gd fmla="*/ 0 60000 65536" name="T10"/>
                  <a:gd fmla="*/ 0 60000 65536" name="T11"/>
                  <a:gd fmla="*/ 0 60000 65536" name="T12"/>
                  <a:gd fmla="*/ 0 60000 65536" name="T13"/>
                  <a:gd fmla="*/ 0 60000 65536" name="T14"/>
                  <a:gd fmla="*/ 0 w 7" name="T15"/>
                  <a:gd fmla="*/ 0 h 2" name="T16"/>
                  <a:gd fmla="*/ 7 w 7" name="T17"/>
                  <a:gd fmla="*/ 2 h 2" name="T18"/>
                </a:gdLst>
                <a:ahLst/>
                <a:cxnLst>
                  <a:cxn ang="T10">
                    <a:pos x="T0" y="T1"/>
                  </a:cxn>
                  <a:cxn ang="T11">
                    <a:pos x="T2" y="T3"/>
                  </a:cxn>
                  <a:cxn ang="T12">
                    <a:pos x="T4" y="T5"/>
                  </a:cxn>
                  <a:cxn ang="T13">
                    <a:pos x="T6" y="T7"/>
                  </a:cxn>
                  <a:cxn ang="T14">
                    <a:pos x="T8" y="T9"/>
                  </a:cxn>
                </a:cxnLst>
                <a:rect b="T18" l="T15" r="T17" t="T16"/>
                <a:pathLst>
                  <a:path h="2" w="7">
                    <a:moveTo>
                      <a:pt x="3" y="0"/>
                    </a:moveTo>
                    <a:lnTo>
                      <a:pt x="7" y="0"/>
                    </a:lnTo>
                    <a:lnTo>
                      <a:pt x="4" y="2"/>
                    </a:lnTo>
                    <a:lnTo>
                      <a:pt x="0"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7" name="Freeform 6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43" y="1087"/>
                <a:ext cx="10" cy="3"/>
              </a:xfrm>
              <a:custGeom>
                <a:avLst/>
                <a:gdLst>
                  <a:gd fmla="*/ 0 w 6" name="T0"/>
                  <a:gd fmla="*/ 0 h 2" name="T1"/>
                  <a:gd fmla="*/ 8 w 6" name="T2"/>
                  <a:gd fmla="*/ 4 h 2" name="T3"/>
                  <a:gd fmla="*/ 17 w 6" name="T4"/>
                  <a:gd fmla="*/ 0 h 2" name="T5"/>
                  <a:gd fmla="*/ 0 w 6" name="T6"/>
                  <a:gd fmla="*/ 0 h 2" name="T7"/>
                  <a:gd fmla="*/ 0 60000 65536" name="T8"/>
                  <a:gd fmla="*/ 0 60000 65536" name="T9"/>
                  <a:gd fmla="*/ 0 60000 65536" name="T10"/>
                  <a:gd fmla="*/ 0 60000 65536" name="T11"/>
                  <a:gd fmla="*/ 0 w 6" name="T12"/>
                  <a:gd fmla="*/ 0 h 2" name="T13"/>
                  <a:gd fmla="*/ 6 w 6" name="T14"/>
                  <a:gd fmla="*/ 2 h 2" name="T15"/>
                </a:gdLst>
                <a:ahLst/>
                <a:cxnLst>
                  <a:cxn ang="T8">
                    <a:pos x="T0" y="T1"/>
                  </a:cxn>
                  <a:cxn ang="T9">
                    <a:pos x="T2" y="T3"/>
                  </a:cxn>
                  <a:cxn ang="T10">
                    <a:pos x="T4" y="T5"/>
                  </a:cxn>
                  <a:cxn ang="T11">
                    <a:pos x="T6" y="T7"/>
                  </a:cxn>
                </a:cxnLst>
                <a:rect b="T15" l="T12" r="T14" t="T13"/>
                <a:pathLst>
                  <a:path h="2" w="6">
                    <a:moveTo>
                      <a:pt x="0" y="0"/>
                    </a:moveTo>
                    <a:lnTo>
                      <a:pt x="3" y="2"/>
                    </a:lnTo>
                    <a:lnTo>
                      <a:pt x="6"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8" name="Freeform 6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56" y="1090"/>
                <a:ext cx="7" cy="4"/>
              </a:xfrm>
              <a:custGeom>
                <a:avLst/>
                <a:gdLst>
                  <a:gd fmla="*/ 0 w 5" name="T0"/>
                  <a:gd fmla="*/ 4 h 2" name="T1"/>
                  <a:gd fmla="*/ 8 w 5" name="T2"/>
                  <a:gd fmla="*/ 0 h 2" name="T3"/>
                  <a:gd fmla="*/ 10 w 5" name="T4"/>
                  <a:gd fmla="*/ 8 h 2" name="T5"/>
                  <a:gd fmla="*/ 1 w 5" name="T6"/>
                  <a:gd fmla="*/ 8 h 2" name="T7"/>
                  <a:gd fmla="*/ 0 w 5" name="T8"/>
                  <a:gd fmla="*/ 4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1"/>
                    </a:moveTo>
                    <a:lnTo>
                      <a:pt x="4" y="0"/>
                    </a:lnTo>
                    <a:lnTo>
                      <a:pt x="5" y="2"/>
                    </a:lnTo>
                    <a:lnTo>
                      <a:pt x="1"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09" name="Freeform 6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76" y="1086"/>
                <a:ext cx="9" cy="3"/>
              </a:xfrm>
              <a:custGeom>
                <a:avLst/>
                <a:gdLst>
                  <a:gd fmla="*/ 3 w 6" name="T0"/>
                  <a:gd fmla="*/ 0 h 2" name="T1"/>
                  <a:gd fmla="*/ 8 w 6" name="T2"/>
                  <a:gd fmla="*/ 0 h 2" name="T3"/>
                  <a:gd fmla="*/ 14 w 6" name="T4"/>
                  <a:gd fmla="*/ 3 h 2" name="T5"/>
                  <a:gd fmla="*/ 0 w 6" name="T6"/>
                  <a:gd fmla="*/ 4 h 2" name="T7"/>
                  <a:gd fmla="*/ 3 w 6" name="T8"/>
                  <a:gd fmla="*/ 0 h 2" name="T9"/>
                  <a:gd fmla="*/ 0 60000 65536" name="T10"/>
                  <a:gd fmla="*/ 0 60000 65536" name="T11"/>
                  <a:gd fmla="*/ 0 60000 65536" name="T12"/>
                  <a:gd fmla="*/ 0 60000 65536" name="T13"/>
                  <a:gd fmla="*/ 0 60000 65536" name="T14"/>
                  <a:gd fmla="*/ 0 w 6" name="T15"/>
                  <a:gd fmla="*/ 0 h 2" name="T16"/>
                  <a:gd fmla="*/ 6 w 6" name="T17"/>
                  <a:gd fmla="*/ 2 h 2" name="T18"/>
                </a:gdLst>
                <a:ahLst/>
                <a:cxnLst>
                  <a:cxn ang="T10">
                    <a:pos x="T0" y="T1"/>
                  </a:cxn>
                  <a:cxn ang="T11">
                    <a:pos x="T2" y="T3"/>
                  </a:cxn>
                  <a:cxn ang="T12">
                    <a:pos x="T4" y="T5"/>
                  </a:cxn>
                  <a:cxn ang="T13">
                    <a:pos x="T6" y="T7"/>
                  </a:cxn>
                  <a:cxn ang="T14">
                    <a:pos x="T8" y="T9"/>
                  </a:cxn>
                </a:cxnLst>
                <a:rect b="T18" l="T15" r="T17" t="T16"/>
                <a:pathLst>
                  <a:path h="2" w="6">
                    <a:moveTo>
                      <a:pt x="1" y="0"/>
                    </a:moveTo>
                    <a:lnTo>
                      <a:pt x="3" y="0"/>
                    </a:lnTo>
                    <a:lnTo>
                      <a:pt x="6" y="1"/>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0" name="Freeform 6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80" y="1125"/>
                <a:ext cx="14" cy="9"/>
              </a:xfrm>
              <a:custGeom>
                <a:avLst/>
                <a:gdLst>
                  <a:gd fmla="*/ 0 w 9" name="T0"/>
                  <a:gd fmla="*/ 5 h 6" name="T1"/>
                  <a:gd fmla="*/ 12 w 9" name="T2"/>
                  <a:gd fmla="*/ 0 h 6" name="T3"/>
                  <a:gd fmla="*/ 19 w 9" name="T4"/>
                  <a:gd fmla="*/ 0 h 6" name="T5"/>
                  <a:gd fmla="*/ 22 w 9" name="T6"/>
                  <a:gd fmla="*/ 8 h 6" name="T7"/>
                  <a:gd fmla="*/ 14 w 9" name="T8"/>
                  <a:gd fmla="*/ 14 h 6" name="T9"/>
                  <a:gd fmla="*/ 3 w 9" name="T10"/>
                  <a:gd fmla="*/ 12 h 6" name="T11"/>
                  <a:gd fmla="*/ 0 w 9" name="T12"/>
                  <a:gd fmla="*/ 5 h 6" name="T13"/>
                  <a:gd fmla="*/ 0 60000 65536" name="T14"/>
                  <a:gd fmla="*/ 0 60000 65536" name="T15"/>
                  <a:gd fmla="*/ 0 60000 65536" name="T16"/>
                  <a:gd fmla="*/ 0 60000 65536" name="T17"/>
                  <a:gd fmla="*/ 0 60000 65536" name="T18"/>
                  <a:gd fmla="*/ 0 60000 65536" name="T19"/>
                  <a:gd fmla="*/ 0 60000 65536" name="T20"/>
                  <a:gd fmla="*/ 0 w 9" name="T21"/>
                  <a:gd fmla="*/ 0 h 6" name="T22"/>
                  <a:gd fmla="*/ 9 w 9"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9">
                    <a:moveTo>
                      <a:pt x="0" y="2"/>
                    </a:moveTo>
                    <a:lnTo>
                      <a:pt x="5" y="0"/>
                    </a:lnTo>
                    <a:lnTo>
                      <a:pt x="8" y="0"/>
                    </a:lnTo>
                    <a:lnTo>
                      <a:pt x="9" y="3"/>
                    </a:lnTo>
                    <a:lnTo>
                      <a:pt x="6" y="6"/>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1" name="Freeform 6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50" y="1139"/>
                <a:ext cx="17" cy="9"/>
              </a:xfrm>
              <a:custGeom>
                <a:avLst/>
                <a:gdLst>
                  <a:gd fmla="*/ 19 w 11" name="T0"/>
                  <a:gd fmla="*/ 0 h 6" name="T1"/>
                  <a:gd fmla="*/ 26 w 11" name="T2"/>
                  <a:gd fmla="*/ 3 h 6" name="T3"/>
                  <a:gd fmla="*/ 26 w 11" name="T4"/>
                  <a:gd fmla="*/ 8 h 6" name="T5"/>
                  <a:gd fmla="*/ 14 w 11" name="T6"/>
                  <a:gd fmla="*/ 14 h 6" name="T7"/>
                  <a:gd fmla="*/ 0 w 11" name="T8"/>
                  <a:gd fmla="*/ 12 h 6" name="T9"/>
                  <a:gd fmla="*/ 0 w 11" name="T10"/>
                  <a:gd fmla="*/ 8 h 6" name="T11"/>
                  <a:gd fmla="*/ 19 w 11" name="T12"/>
                  <a:gd fmla="*/ 0 h 6" name="T13"/>
                  <a:gd fmla="*/ 0 60000 65536" name="T14"/>
                  <a:gd fmla="*/ 0 60000 65536" name="T15"/>
                  <a:gd fmla="*/ 0 60000 65536" name="T16"/>
                  <a:gd fmla="*/ 0 60000 65536" name="T17"/>
                  <a:gd fmla="*/ 0 60000 65536" name="T18"/>
                  <a:gd fmla="*/ 0 60000 65536" name="T19"/>
                  <a:gd fmla="*/ 0 60000 65536" name="T20"/>
                  <a:gd fmla="*/ 0 w 11" name="T21"/>
                  <a:gd fmla="*/ 0 h 6" name="T22"/>
                  <a:gd fmla="*/ 11 w 11" name="T23"/>
                  <a:gd fmla="*/ 6 h 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6" w="11">
                    <a:moveTo>
                      <a:pt x="8" y="0"/>
                    </a:moveTo>
                    <a:lnTo>
                      <a:pt x="11" y="1"/>
                    </a:lnTo>
                    <a:lnTo>
                      <a:pt x="11" y="3"/>
                    </a:lnTo>
                    <a:lnTo>
                      <a:pt x="6" y="6"/>
                    </a:lnTo>
                    <a:lnTo>
                      <a:pt x="0" y="5"/>
                    </a:lnTo>
                    <a:lnTo>
                      <a:pt x="0" y="3"/>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2" name="Freeform 6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44" y="1115"/>
                <a:ext cx="9" cy="5"/>
              </a:xfrm>
              <a:custGeom>
                <a:avLst/>
                <a:gdLst>
                  <a:gd fmla="*/ 0 w 6" name="T0"/>
                  <a:gd fmla="*/ 0 h 3" name="T1"/>
                  <a:gd fmla="*/ 14 w 6" name="T2"/>
                  <a:gd fmla="*/ 3 h 3" name="T3"/>
                  <a:gd fmla="*/ 9 w 6" name="T4"/>
                  <a:gd fmla="*/ 8 h 3" name="T5"/>
                  <a:gd fmla="*/ 3 w 6" name="T6"/>
                  <a:gd fmla="*/ 5 h 3" name="T7"/>
                  <a:gd fmla="*/ 0 w 6" name="T8"/>
                  <a:gd fmla="*/ 0 h 3" name="T9"/>
                  <a:gd fmla="*/ 0 60000 65536" name="T10"/>
                  <a:gd fmla="*/ 0 60000 65536" name="T11"/>
                  <a:gd fmla="*/ 0 60000 65536" name="T12"/>
                  <a:gd fmla="*/ 0 60000 65536" name="T13"/>
                  <a:gd fmla="*/ 0 60000 65536" name="T14"/>
                  <a:gd fmla="*/ 0 w 6" name="T15"/>
                  <a:gd fmla="*/ 0 h 3" name="T16"/>
                  <a:gd fmla="*/ 6 w 6" name="T17"/>
                  <a:gd fmla="*/ 3 h 3" name="T18"/>
                </a:gdLst>
                <a:ahLst/>
                <a:cxnLst>
                  <a:cxn ang="T10">
                    <a:pos x="T0" y="T1"/>
                  </a:cxn>
                  <a:cxn ang="T11">
                    <a:pos x="T2" y="T3"/>
                  </a:cxn>
                  <a:cxn ang="T12">
                    <a:pos x="T4" y="T5"/>
                  </a:cxn>
                  <a:cxn ang="T13">
                    <a:pos x="T6" y="T7"/>
                  </a:cxn>
                  <a:cxn ang="T14">
                    <a:pos x="T8" y="T9"/>
                  </a:cxn>
                </a:cxnLst>
                <a:rect b="T18" l="T15" r="T17" t="T16"/>
                <a:pathLst>
                  <a:path h="3" w="6">
                    <a:moveTo>
                      <a:pt x="0" y="0"/>
                    </a:moveTo>
                    <a:lnTo>
                      <a:pt x="6" y="1"/>
                    </a:lnTo>
                    <a:lnTo>
                      <a:pt x="4" y="3"/>
                    </a:lnTo>
                    <a:lnTo>
                      <a:pt x="1"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3" name="Freeform 6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36" y="1106"/>
                <a:ext cx="10" cy="8"/>
              </a:xfrm>
              <a:custGeom>
                <a:avLst/>
                <a:gdLst>
                  <a:gd fmla="*/ 0 w 6" name="T0"/>
                  <a:gd fmla="*/ 13 h 5" name="T1"/>
                  <a:gd fmla="*/ 3 w 6" name="T2"/>
                  <a:gd fmla="*/ 0 h 5" name="T3"/>
                  <a:gd fmla="*/ 17 w 6" name="T4"/>
                  <a:gd fmla="*/ 3 h 5" name="T5"/>
                  <a:gd fmla="*/ 17 w 6" name="T6"/>
                  <a:gd fmla="*/ 5 h 5" name="T7"/>
                  <a:gd fmla="*/ 0 w 6" name="T8"/>
                  <a:gd fmla="*/ 13 h 5" name="T9"/>
                  <a:gd fmla="*/ 0 60000 65536" name="T10"/>
                  <a:gd fmla="*/ 0 60000 65536" name="T11"/>
                  <a:gd fmla="*/ 0 60000 65536" name="T12"/>
                  <a:gd fmla="*/ 0 60000 65536" name="T13"/>
                  <a:gd fmla="*/ 0 60000 65536" name="T14"/>
                  <a:gd fmla="*/ 0 w 6" name="T15"/>
                  <a:gd fmla="*/ 0 h 5" name="T16"/>
                  <a:gd fmla="*/ 6 w 6" name="T17"/>
                  <a:gd fmla="*/ 5 h 5" name="T18"/>
                </a:gdLst>
                <a:ahLst/>
                <a:cxnLst>
                  <a:cxn ang="T10">
                    <a:pos x="T0" y="T1"/>
                  </a:cxn>
                  <a:cxn ang="T11">
                    <a:pos x="T2" y="T3"/>
                  </a:cxn>
                  <a:cxn ang="T12">
                    <a:pos x="T4" y="T5"/>
                  </a:cxn>
                  <a:cxn ang="T13">
                    <a:pos x="T6" y="T7"/>
                  </a:cxn>
                  <a:cxn ang="T14">
                    <a:pos x="T8" y="T9"/>
                  </a:cxn>
                </a:cxnLst>
                <a:rect b="T18" l="T15" r="T17" t="T16"/>
                <a:pathLst>
                  <a:path h="5" w="6">
                    <a:moveTo>
                      <a:pt x="0" y="5"/>
                    </a:moveTo>
                    <a:lnTo>
                      <a:pt x="1" y="0"/>
                    </a:lnTo>
                    <a:lnTo>
                      <a:pt x="6" y="1"/>
                    </a:lnTo>
                    <a:lnTo>
                      <a:pt x="6" y="2"/>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4" name="Freeform 6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04" y="1824"/>
                <a:ext cx="4" cy="1"/>
              </a:xfrm>
              <a:custGeom>
                <a:avLst/>
                <a:gdLst>
                  <a:gd fmla="*/ 0 w 3" name="T0"/>
                  <a:gd fmla="*/ 0 h 1" name="T1"/>
                  <a:gd fmla="*/ 5 w 3" name="T2"/>
                  <a:gd fmla="*/ 0 h 1" name="T3"/>
                  <a:gd fmla="*/ 0 w 3" name="T4"/>
                  <a:gd fmla="*/ 0 h 1" name="T5"/>
                  <a:gd fmla="*/ 0 60000 65536" name="T6"/>
                  <a:gd fmla="*/ 0 60000 65536" name="T7"/>
                  <a:gd fmla="*/ 0 60000 65536" name="T8"/>
                  <a:gd fmla="*/ 0 w 3" name="T9"/>
                  <a:gd fmla="*/ 0 h 1" name="T10"/>
                  <a:gd fmla="*/ 3 w 3" name="T11"/>
                  <a:gd fmla="*/ 1 h 1" name="T12"/>
                </a:gdLst>
                <a:ahLst/>
                <a:cxnLst>
                  <a:cxn ang="T6">
                    <a:pos x="T0" y="T1"/>
                  </a:cxn>
                  <a:cxn ang="T7">
                    <a:pos x="T2" y="T3"/>
                  </a:cxn>
                  <a:cxn ang="T8">
                    <a:pos x="T4" y="T5"/>
                  </a:cxn>
                </a:cxnLst>
                <a:rect b="T12" l="T9" r="T11" t="T10"/>
                <a:pathLst>
                  <a:path h="1" w="3">
                    <a:moveTo>
                      <a:pt x="0" y="0"/>
                    </a:moveTo>
                    <a:lnTo>
                      <a:pt x="3"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5" name="Freeform 6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08" y="1748"/>
                <a:ext cx="466" cy="242"/>
              </a:xfrm>
              <a:custGeom>
                <a:avLst/>
                <a:gdLst>
                  <a:gd fmla="*/ 8 w 300" name="T0"/>
                  <a:gd fmla="*/ 105 h 156" name="T1"/>
                  <a:gd fmla="*/ 62 w 300" name="T2"/>
                  <a:gd fmla="*/ 70 h 156" name="T3"/>
                  <a:gd fmla="*/ 92 w 300" name="T4"/>
                  <a:gd fmla="*/ 48 h 156" name="T5"/>
                  <a:gd fmla="*/ 126 w 300" name="T6"/>
                  <a:gd fmla="*/ 65 h 156" name="T7"/>
                  <a:gd fmla="*/ 174 w 300" name="T8"/>
                  <a:gd fmla="*/ 95 h 156" name="T9"/>
                  <a:gd fmla="*/ 186 w 300" name="T10"/>
                  <a:gd fmla="*/ 79 h 156" name="T11"/>
                  <a:gd fmla="*/ 205 w 300" name="T12"/>
                  <a:gd fmla="*/ 92 h 156" name="T13"/>
                  <a:gd fmla="*/ 236 w 300" name="T14"/>
                  <a:gd fmla="*/ 62 h 156" name="T15"/>
                  <a:gd fmla="*/ 245 w 300" name="T16"/>
                  <a:gd fmla="*/ 19 h 156" name="T17"/>
                  <a:gd fmla="*/ 314 w 300" name="T18"/>
                  <a:gd fmla="*/ 19 h 156" name="T19"/>
                  <a:gd fmla="*/ 393 w 300" name="T20"/>
                  <a:gd fmla="*/ 57 h 156" name="T21"/>
                  <a:gd fmla="*/ 458 w 300" name="T22"/>
                  <a:gd fmla="*/ 95 h 156" name="T23"/>
                  <a:gd fmla="*/ 494 w 300" name="T24"/>
                  <a:gd fmla="*/ 113 h 156" name="T25"/>
                  <a:gd fmla="*/ 553 w 300" name="T26"/>
                  <a:gd fmla="*/ 109 h 156" name="T27"/>
                  <a:gd fmla="*/ 592 w 300" name="T28"/>
                  <a:gd fmla="*/ 70 h 156" name="T29"/>
                  <a:gd fmla="*/ 632 w 300" name="T30"/>
                  <a:gd fmla="*/ 95 h 156" name="T31"/>
                  <a:gd fmla="*/ 657 w 300" name="T32"/>
                  <a:gd fmla="*/ 99 h 156" name="T33"/>
                  <a:gd fmla="*/ 629 w 300" name="T34"/>
                  <a:gd fmla="*/ 147 h 156" name="T35"/>
                  <a:gd fmla="*/ 642 w 300" name="T36"/>
                  <a:gd fmla="*/ 171 h 156" name="T37"/>
                  <a:gd fmla="*/ 666 w 300" name="T38"/>
                  <a:gd fmla="*/ 171 h 156" name="T39"/>
                  <a:gd fmla="*/ 715 w 300" name="T40"/>
                  <a:gd fmla="*/ 169 h 156" name="T41"/>
                  <a:gd fmla="*/ 715 w 300" name="T42"/>
                  <a:gd fmla="*/ 202 h 156" name="T43"/>
                  <a:gd fmla="*/ 680 w 300" name="T44"/>
                  <a:gd fmla="*/ 200 h 156" name="T45"/>
                  <a:gd fmla="*/ 666 w 300" name="T46"/>
                  <a:gd fmla="*/ 219 h 156" name="T47"/>
                  <a:gd fmla="*/ 646 w 300" name="T48"/>
                  <a:gd fmla="*/ 213 h 156" name="T49"/>
                  <a:gd fmla="*/ 624 w 300" name="T50"/>
                  <a:gd fmla="*/ 248 h 156" name="T51"/>
                  <a:gd fmla="*/ 586 w 300" name="T52"/>
                  <a:gd fmla="*/ 265 h 156" name="T53"/>
                  <a:gd fmla="*/ 536 w 300" name="T54"/>
                  <a:gd fmla="*/ 281 h 156" name="T55"/>
                  <a:gd fmla="*/ 542 w 300" name="T56"/>
                  <a:gd fmla="*/ 310 h 156" name="T57"/>
                  <a:gd fmla="*/ 505 w 300" name="T58"/>
                  <a:gd fmla="*/ 340 h 156" name="T59"/>
                  <a:gd fmla="*/ 457 w 300" name="T60"/>
                  <a:gd fmla="*/ 357 h 156" name="T61"/>
                  <a:gd fmla="*/ 402 w 300" name="T62"/>
                  <a:gd fmla="*/ 371 h 156" name="T63"/>
                  <a:gd fmla="*/ 370 w 300" name="T64"/>
                  <a:gd fmla="*/ 366 h 156" name="T65"/>
                  <a:gd fmla="*/ 322 w 300" name="T66"/>
                  <a:gd fmla="*/ 340 h 156" name="T67"/>
                  <a:gd fmla="*/ 253 w 300" name="T68"/>
                  <a:gd fmla="*/ 341 h 156" name="T69"/>
                  <a:gd fmla="*/ 235 w 300" name="T70"/>
                  <a:gd fmla="*/ 340 h 156" name="T71"/>
                  <a:gd fmla="*/ 205 w 300" name="T72"/>
                  <a:gd fmla="*/ 346 h 156" name="T73"/>
                  <a:gd fmla="*/ 191 w 300" name="T74"/>
                  <a:gd fmla="*/ 298 h 156" name="T75"/>
                  <a:gd fmla="*/ 87 w 300" name="T76"/>
                  <a:gd fmla="*/ 254 h 156" name="T77"/>
                  <a:gd fmla="*/ 84 w 300" name="T78"/>
                  <a:gd fmla="*/ 214 h 156" name="T79"/>
                  <a:gd fmla="*/ 25 w 300" name="T80"/>
                  <a:gd fmla="*/ 158 h 15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300" name="T123"/>
                  <a:gd fmla="*/ 0 h 156" name="T124"/>
                  <a:gd fmla="*/ 300 w 300" name="T125"/>
                  <a:gd fmla="*/ 156 h 156"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156" w="300">
                    <a:moveTo>
                      <a:pt x="0" y="49"/>
                    </a:moveTo>
                    <a:lnTo>
                      <a:pt x="3" y="44"/>
                    </a:lnTo>
                    <a:lnTo>
                      <a:pt x="19" y="40"/>
                    </a:lnTo>
                    <a:lnTo>
                      <a:pt x="26" y="29"/>
                    </a:lnTo>
                    <a:lnTo>
                      <a:pt x="31" y="29"/>
                    </a:lnTo>
                    <a:lnTo>
                      <a:pt x="38" y="20"/>
                    </a:lnTo>
                    <a:lnTo>
                      <a:pt x="44" y="20"/>
                    </a:lnTo>
                    <a:lnTo>
                      <a:pt x="52" y="27"/>
                    </a:lnTo>
                    <a:lnTo>
                      <a:pt x="60" y="26"/>
                    </a:lnTo>
                    <a:lnTo>
                      <a:pt x="72" y="39"/>
                    </a:lnTo>
                    <a:lnTo>
                      <a:pt x="75" y="39"/>
                    </a:lnTo>
                    <a:lnTo>
                      <a:pt x="77" y="33"/>
                    </a:lnTo>
                    <a:lnTo>
                      <a:pt x="85" y="33"/>
                    </a:lnTo>
                    <a:lnTo>
                      <a:pt x="85" y="38"/>
                    </a:lnTo>
                    <a:lnTo>
                      <a:pt x="97" y="36"/>
                    </a:lnTo>
                    <a:lnTo>
                      <a:pt x="98" y="26"/>
                    </a:lnTo>
                    <a:lnTo>
                      <a:pt x="95" y="15"/>
                    </a:lnTo>
                    <a:lnTo>
                      <a:pt x="102" y="8"/>
                    </a:lnTo>
                    <a:lnTo>
                      <a:pt x="107" y="0"/>
                    </a:lnTo>
                    <a:lnTo>
                      <a:pt x="130" y="8"/>
                    </a:lnTo>
                    <a:lnTo>
                      <a:pt x="146" y="32"/>
                    </a:lnTo>
                    <a:lnTo>
                      <a:pt x="163" y="24"/>
                    </a:lnTo>
                    <a:lnTo>
                      <a:pt x="188" y="33"/>
                    </a:lnTo>
                    <a:lnTo>
                      <a:pt x="190" y="39"/>
                    </a:lnTo>
                    <a:lnTo>
                      <a:pt x="201" y="44"/>
                    </a:lnTo>
                    <a:lnTo>
                      <a:pt x="205" y="47"/>
                    </a:lnTo>
                    <a:lnTo>
                      <a:pt x="219" y="44"/>
                    </a:lnTo>
                    <a:lnTo>
                      <a:pt x="229" y="45"/>
                    </a:lnTo>
                    <a:lnTo>
                      <a:pt x="240" y="37"/>
                    </a:lnTo>
                    <a:lnTo>
                      <a:pt x="245" y="29"/>
                    </a:lnTo>
                    <a:lnTo>
                      <a:pt x="253" y="30"/>
                    </a:lnTo>
                    <a:lnTo>
                      <a:pt x="262" y="39"/>
                    </a:lnTo>
                    <a:lnTo>
                      <a:pt x="273" y="37"/>
                    </a:lnTo>
                    <a:lnTo>
                      <a:pt x="272" y="41"/>
                    </a:lnTo>
                    <a:lnTo>
                      <a:pt x="266" y="56"/>
                    </a:lnTo>
                    <a:lnTo>
                      <a:pt x="261" y="61"/>
                    </a:lnTo>
                    <a:lnTo>
                      <a:pt x="260" y="68"/>
                    </a:lnTo>
                    <a:lnTo>
                      <a:pt x="266" y="71"/>
                    </a:lnTo>
                    <a:lnTo>
                      <a:pt x="269" y="67"/>
                    </a:lnTo>
                    <a:lnTo>
                      <a:pt x="276" y="71"/>
                    </a:lnTo>
                    <a:lnTo>
                      <a:pt x="281" y="65"/>
                    </a:lnTo>
                    <a:lnTo>
                      <a:pt x="296" y="70"/>
                    </a:lnTo>
                    <a:lnTo>
                      <a:pt x="300" y="81"/>
                    </a:lnTo>
                    <a:lnTo>
                      <a:pt x="296" y="84"/>
                    </a:lnTo>
                    <a:lnTo>
                      <a:pt x="290" y="82"/>
                    </a:lnTo>
                    <a:lnTo>
                      <a:pt x="282" y="83"/>
                    </a:lnTo>
                    <a:lnTo>
                      <a:pt x="283" y="89"/>
                    </a:lnTo>
                    <a:lnTo>
                      <a:pt x="276" y="91"/>
                    </a:lnTo>
                    <a:lnTo>
                      <a:pt x="273" y="86"/>
                    </a:lnTo>
                    <a:lnTo>
                      <a:pt x="268" y="88"/>
                    </a:lnTo>
                    <a:lnTo>
                      <a:pt x="264" y="102"/>
                    </a:lnTo>
                    <a:lnTo>
                      <a:pt x="259" y="103"/>
                    </a:lnTo>
                    <a:lnTo>
                      <a:pt x="254" y="98"/>
                    </a:lnTo>
                    <a:lnTo>
                      <a:pt x="243" y="110"/>
                    </a:lnTo>
                    <a:lnTo>
                      <a:pt x="229" y="106"/>
                    </a:lnTo>
                    <a:lnTo>
                      <a:pt x="222" y="117"/>
                    </a:lnTo>
                    <a:lnTo>
                      <a:pt x="228" y="122"/>
                    </a:lnTo>
                    <a:lnTo>
                      <a:pt x="225" y="129"/>
                    </a:lnTo>
                    <a:lnTo>
                      <a:pt x="217" y="132"/>
                    </a:lnTo>
                    <a:lnTo>
                      <a:pt x="209" y="141"/>
                    </a:lnTo>
                    <a:lnTo>
                      <a:pt x="198" y="147"/>
                    </a:lnTo>
                    <a:lnTo>
                      <a:pt x="189" y="148"/>
                    </a:lnTo>
                    <a:lnTo>
                      <a:pt x="181" y="144"/>
                    </a:lnTo>
                    <a:lnTo>
                      <a:pt x="167" y="154"/>
                    </a:lnTo>
                    <a:lnTo>
                      <a:pt x="161" y="156"/>
                    </a:lnTo>
                    <a:lnTo>
                      <a:pt x="153" y="152"/>
                    </a:lnTo>
                    <a:lnTo>
                      <a:pt x="142" y="151"/>
                    </a:lnTo>
                    <a:lnTo>
                      <a:pt x="133" y="141"/>
                    </a:lnTo>
                    <a:lnTo>
                      <a:pt x="117" y="139"/>
                    </a:lnTo>
                    <a:lnTo>
                      <a:pt x="105" y="142"/>
                    </a:lnTo>
                    <a:lnTo>
                      <a:pt x="100" y="139"/>
                    </a:lnTo>
                    <a:lnTo>
                      <a:pt x="97" y="141"/>
                    </a:lnTo>
                    <a:lnTo>
                      <a:pt x="94" y="144"/>
                    </a:lnTo>
                    <a:lnTo>
                      <a:pt x="85" y="144"/>
                    </a:lnTo>
                    <a:lnTo>
                      <a:pt x="78" y="135"/>
                    </a:lnTo>
                    <a:lnTo>
                      <a:pt x="79" y="124"/>
                    </a:lnTo>
                    <a:lnTo>
                      <a:pt x="47" y="109"/>
                    </a:lnTo>
                    <a:lnTo>
                      <a:pt x="36" y="106"/>
                    </a:lnTo>
                    <a:lnTo>
                      <a:pt x="29" y="97"/>
                    </a:lnTo>
                    <a:lnTo>
                      <a:pt x="35" y="89"/>
                    </a:lnTo>
                    <a:lnTo>
                      <a:pt x="21" y="66"/>
                    </a:lnTo>
                    <a:lnTo>
                      <a:pt x="10" y="66"/>
                    </a:lnTo>
                    <a:lnTo>
                      <a:pt x="0" y="4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6" name="Freeform 6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4" y="1094"/>
                <a:ext cx="9" cy="3"/>
              </a:xfrm>
              <a:custGeom>
                <a:avLst/>
                <a:gdLst>
                  <a:gd fmla="*/ 0 w 6" name="T0"/>
                  <a:gd fmla="*/ 4 h 2" name="T1"/>
                  <a:gd fmla="*/ 3 w 6" name="T2"/>
                  <a:gd fmla="*/ 0 h 2" name="T3"/>
                  <a:gd fmla="*/ 9 w 6" name="T4"/>
                  <a:gd fmla="*/ 0 h 2" name="T5"/>
                  <a:gd fmla="*/ 14 w 6" name="T6"/>
                  <a:gd fmla="*/ 4 h 2" name="T7"/>
                  <a:gd fmla="*/ 8 w 6" name="T8"/>
                  <a:gd fmla="*/ 4 h 2" name="T9"/>
                  <a:gd fmla="*/ 0 w 6" name="T10"/>
                  <a:gd fmla="*/ 4 h 2" name="T11"/>
                  <a:gd fmla="*/ 0 60000 65536" name="T12"/>
                  <a:gd fmla="*/ 0 60000 65536" name="T13"/>
                  <a:gd fmla="*/ 0 60000 65536" name="T14"/>
                  <a:gd fmla="*/ 0 60000 65536" name="T15"/>
                  <a:gd fmla="*/ 0 60000 65536" name="T16"/>
                  <a:gd fmla="*/ 0 60000 65536" name="T17"/>
                  <a:gd fmla="*/ 0 w 6" name="T18"/>
                  <a:gd fmla="*/ 0 h 2" name="T19"/>
                  <a:gd fmla="*/ 6 w 6"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6">
                    <a:moveTo>
                      <a:pt x="0" y="2"/>
                    </a:moveTo>
                    <a:lnTo>
                      <a:pt x="1" y="0"/>
                    </a:lnTo>
                    <a:lnTo>
                      <a:pt x="4" y="0"/>
                    </a:lnTo>
                    <a:lnTo>
                      <a:pt x="6" y="2"/>
                    </a:lnTo>
                    <a:lnTo>
                      <a:pt x="3"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7" name="Freeform 6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53" y="1075"/>
                <a:ext cx="28" cy="12"/>
              </a:xfrm>
              <a:custGeom>
                <a:avLst/>
                <a:gdLst>
                  <a:gd fmla="*/ 12 w 18" name="T0"/>
                  <a:gd fmla="*/ 0 h 8" name="T1"/>
                  <a:gd fmla="*/ 26 w 18" name="T2"/>
                  <a:gd fmla="*/ 0 h 8" name="T3"/>
                  <a:gd fmla="*/ 44 w 18" name="T4"/>
                  <a:gd fmla="*/ 0 h 8" name="T5"/>
                  <a:gd fmla="*/ 44 w 18" name="T6"/>
                  <a:gd fmla="*/ 3 h 8" name="T7"/>
                  <a:gd fmla="*/ 34 w 18" name="T8"/>
                  <a:gd fmla="*/ 9 h 8" name="T9"/>
                  <a:gd fmla="*/ 34 w 18" name="T10"/>
                  <a:gd fmla="*/ 13 h 8" name="T11"/>
                  <a:gd fmla="*/ 19 w 18" name="T12"/>
                  <a:gd fmla="*/ 18 h 8" name="T13"/>
                  <a:gd fmla="*/ 8 w 18" name="T14"/>
                  <a:gd fmla="*/ 9 h 8" name="T15"/>
                  <a:gd fmla="*/ 0 w 18" name="T16"/>
                  <a:gd fmla="*/ 9 h 8" name="T17"/>
                  <a:gd fmla="*/ 5 w 18" name="T18"/>
                  <a:gd fmla="*/ 3 h 8" name="T19"/>
                  <a:gd fmla="*/ 12 w 18" name="T20"/>
                  <a:gd fmla="*/ 0 h 8"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8" name="T33"/>
                  <a:gd fmla="*/ 0 h 8" name="T34"/>
                  <a:gd fmla="*/ 18 w 18" name="T35"/>
                  <a:gd fmla="*/ 8 h 8"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8" w="18">
                    <a:moveTo>
                      <a:pt x="5" y="0"/>
                    </a:moveTo>
                    <a:lnTo>
                      <a:pt x="11" y="0"/>
                    </a:lnTo>
                    <a:lnTo>
                      <a:pt x="18" y="0"/>
                    </a:lnTo>
                    <a:lnTo>
                      <a:pt x="18" y="1"/>
                    </a:lnTo>
                    <a:lnTo>
                      <a:pt x="14" y="4"/>
                    </a:lnTo>
                    <a:lnTo>
                      <a:pt x="14" y="6"/>
                    </a:lnTo>
                    <a:lnTo>
                      <a:pt x="8" y="8"/>
                    </a:lnTo>
                    <a:lnTo>
                      <a:pt x="3" y="4"/>
                    </a:lnTo>
                    <a:lnTo>
                      <a:pt x="0" y="4"/>
                    </a:lnTo>
                    <a:lnTo>
                      <a:pt x="2" y="1"/>
                    </a:lnTo>
                    <a:lnTo>
                      <a:pt x="5"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8" name="Freeform 6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510" y="1078"/>
                <a:ext cx="12" cy="8"/>
              </a:xfrm>
              <a:custGeom>
                <a:avLst/>
                <a:gdLst>
                  <a:gd fmla="*/ 13 w 8" name="T0"/>
                  <a:gd fmla="*/ 0 h 5" name="T1"/>
                  <a:gd fmla="*/ 18 w 8" name="T2"/>
                  <a:gd fmla="*/ 0 h 5" name="T3"/>
                  <a:gd fmla="*/ 9 w 8" name="T4"/>
                  <a:gd fmla="*/ 8 h 5" name="T5"/>
                  <a:gd fmla="*/ 9 w 8" name="T6"/>
                  <a:gd fmla="*/ 13 h 5" name="T7"/>
                  <a:gd fmla="*/ 3 w 8" name="T8"/>
                  <a:gd fmla="*/ 13 h 5" name="T9"/>
                  <a:gd fmla="*/ 0 w 8" name="T10"/>
                  <a:gd fmla="*/ 10 h 5" name="T11"/>
                  <a:gd fmla="*/ 6 w 8" name="T12"/>
                  <a:gd fmla="*/ 3 h 5" name="T13"/>
                  <a:gd fmla="*/ 13 w 8" name="T14"/>
                  <a:gd fmla="*/ 0 h 5" name="T15"/>
                  <a:gd fmla="*/ 0 60000 65536" name="T16"/>
                  <a:gd fmla="*/ 0 60000 65536" name="T17"/>
                  <a:gd fmla="*/ 0 60000 65536" name="T18"/>
                  <a:gd fmla="*/ 0 60000 65536" name="T19"/>
                  <a:gd fmla="*/ 0 60000 65536" name="T20"/>
                  <a:gd fmla="*/ 0 60000 65536" name="T21"/>
                  <a:gd fmla="*/ 0 60000 65536" name="T22"/>
                  <a:gd fmla="*/ 0 60000 65536" name="T23"/>
                  <a:gd fmla="*/ 0 w 8" name="T24"/>
                  <a:gd fmla="*/ 0 h 5" name="T25"/>
                  <a:gd fmla="*/ 8 w 8" name="T26"/>
                  <a:gd fmla="*/ 5 h 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5" w="8">
                    <a:moveTo>
                      <a:pt x="6" y="0"/>
                    </a:moveTo>
                    <a:lnTo>
                      <a:pt x="8" y="0"/>
                    </a:lnTo>
                    <a:lnTo>
                      <a:pt x="4" y="3"/>
                    </a:lnTo>
                    <a:lnTo>
                      <a:pt x="4" y="5"/>
                    </a:lnTo>
                    <a:lnTo>
                      <a:pt x="1" y="5"/>
                    </a:lnTo>
                    <a:lnTo>
                      <a:pt x="0" y="4"/>
                    </a:lnTo>
                    <a:lnTo>
                      <a:pt x="3" y="1"/>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19" name="Freeform 6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94" y="1081"/>
                <a:ext cx="17" cy="13"/>
              </a:xfrm>
              <a:custGeom>
                <a:avLst/>
                <a:gdLst>
                  <a:gd fmla="*/ 12 w 11" name="T0"/>
                  <a:gd fmla="*/ 3 h 8" name="T1"/>
                  <a:gd fmla="*/ 26 w 11" name="T2"/>
                  <a:gd fmla="*/ 16 h 8" name="T3"/>
                  <a:gd fmla="*/ 23 w 11" name="T4"/>
                  <a:gd fmla="*/ 21 h 8" name="T5"/>
                  <a:gd fmla="*/ 0 w 11" name="T6"/>
                  <a:gd fmla="*/ 0 h 8" name="T7"/>
                  <a:gd fmla="*/ 12 w 11" name="T8"/>
                  <a:gd fmla="*/ 3 h 8" name="T9"/>
                  <a:gd fmla="*/ 0 60000 65536" name="T10"/>
                  <a:gd fmla="*/ 0 60000 65536" name="T11"/>
                  <a:gd fmla="*/ 0 60000 65536" name="T12"/>
                  <a:gd fmla="*/ 0 60000 65536" name="T13"/>
                  <a:gd fmla="*/ 0 60000 65536" name="T14"/>
                  <a:gd fmla="*/ 0 w 11" name="T15"/>
                  <a:gd fmla="*/ 0 h 8" name="T16"/>
                  <a:gd fmla="*/ 11 w 11" name="T17"/>
                  <a:gd fmla="*/ 8 h 8" name="T18"/>
                </a:gdLst>
                <a:ahLst/>
                <a:cxnLst>
                  <a:cxn ang="T10">
                    <a:pos x="T0" y="T1"/>
                  </a:cxn>
                  <a:cxn ang="T11">
                    <a:pos x="T2" y="T3"/>
                  </a:cxn>
                  <a:cxn ang="T12">
                    <a:pos x="T4" y="T5"/>
                  </a:cxn>
                  <a:cxn ang="T13">
                    <a:pos x="T6" y="T7"/>
                  </a:cxn>
                  <a:cxn ang="T14">
                    <a:pos x="T8" y="T9"/>
                  </a:cxn>
                </a:cxnLst>
                <a:rect b="T18" l="T15" r="T17" t="T16"/>
                <a:pathLst>
                  <a:path h="8" w="11">
                    <a:moveTo>
                      <a:pt x="5" y="1"/>
                    </a:moveTo>
                    <a:lnTo>
                      <a:pt x="11" y="6"/>
                    </a:lnTo>
                    <a:lnTo>
                      <a:pt x="10" y="8"/>
                    </a:lnTo>
                    <a:lnTo>
                      <a:pt x="0" y="0"/>
                    </a:lnTo>
                    <a:lnTo>
                      <a:pt x="5"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0" name="Freeform 6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22" y="1165"/>
                <a:ext cx="11" cy="5"/>
              </a:xfrm>
              <a:custGeom>
                <a:avLst/>
                <a:gdLst>
                  <a:gd fmla="*/ 0 w 7" name="T0"/>
                  <a:gd fmla="*/ 3 h 3" name="T1"/>
                  <a:gd fmla="*/ 5 w 7" name="T2"/>
                  <a:gd fmla="*/ 8 h 3" name="T3"/>
                  <a:gd fmla="*/ 17 w 7" name="T4"/>
                  <a:gd fmla="*/ 8 h 3" name="T5"/>
                  <a:gd fmla="*/ 14 w 7" name="T6"/>
                  <a:gd fmla="*/ 3 h 3" name="T7"/>
                  <a:gd fmla="*/ 3 w 7" name="T8"/>
                  <a:gd fmla="*/ 0 h 3" name="T9"/>
                  <a:gd fmla="*/ 0 w 7" name="T10"/>
                  <a:gd fmla="*/ 3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0" y="1"/>
                    </a:moveTo>
                    <a:lnTo>
                      <a:pt x="2" y="3"/>
                    </a:lnTo>
                    <a:lnTo>
                      <a:pt x="7" y="3"/>
                    </a:lnTo>
                    <a:lnTo>
                      <a:pt x="6" y="1"/>
                    </a:lnTo>
                    <a:lnTo>
                      <a:pt x="1"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1" name="Freeform 6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37" y="1157"/>
                <a:ext cx="6" cy="3"/>
              </a:xfrm>
              <a:custGeom>
                <a:avLst/>
                <a:gdLst>
                  <a:gd fmla="*/ 3 w 4" name="T0"/>
                  <a:gd fmla="*/ 0 h 2" name="T1"/>
                  <a:gd fmla="*/ 9 w 4" name="T2"/>
                  <a:gd fmla="*/ 0 h 2" name="T3"/>
                  <a:gd fmla="*/ 9 w 4" name="T4"/>
                  <a:gd fmla="*/ 3 h 2" name="T5"/>
                  <a:gd fmla="*/ 0 w 4" name="T6"/>
                  <a:gd fmla="*/ 4 h 2" name="T7"/>
                  <a:gd fmla="*/ 3 w 4" name="T8"/>
                  <a:gd fmla="*/ 0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1" y="0"/>
                    </a:moveTo>
                    <a:lnTo>
                      <a:pt x="4" y="0"/>
                    </a:lnTo>
                    <a:lnTo>
                      <a:pt x="4" y="1"/>
                    </a:lnTo>
                    <a:lnTo>
                      <a:pt x="0" y="2"/>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2" name="Freeform 6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28" y="1669"/>
                <a:ext cx="12" cy="11"/>
              </a:xfrm>
              <a:custGeom>
                <a:avLst/>
                <a:gdLst>
                  <a:gd fmla="*/ 0 w 8" name="T0"/>
                  <a:gd fmla="*/ 13 h 7" name="T1"/>
                  <a:gd fmla="*/ 0 w 8" name="T2"/>
                  <a:gd fmla="*/ 5 h 7" name="T3"/>
                  <a:gd fmla="*/ 4 w 8" name="T4"/>
                  <a:gd fmla="*/ 0 h 7" name="T5"/>
                  <a:gd fmla="*/ 10 w 8" name="T6"/>
                  <a:gd fmla="*/ 0 h 7" name="T7"/>
                  <a:gd fmla="*/ 18 w 8" name="T8"/>
                  <a:gd fmla="*/ 8 h 7" name="T9"/>
                  <a:gd fmla="*/ 10 w 8" name="T10"/>
                  <a:gd fmla="*/ 17 h 7" name="T11"/>
                  <a:gd fmla="*/ 0 w 8" name="T12"/>
                  <a:gd fmla="*/ 13 h 7" name="T13"/>
                  <a:gd fmla="*/ 0 60000 65536" name="T14"/>
                  <a:gd fmla="*/ 0 60000 65536" name="T15"/>
                  <a:gd fmla="*/ 0 60000 65536" name="T16"/>
                  <a:gd fmla="*/ 0 60000 65536" name="T17"/>
                  <a:gd fmla="*/ 0 60000 65536" name="T18"/>
                  <a:gd fmla="*/ 0 60000 65536" name="T19"/>
                  <a:gd fmla="*/ 0 60000 65536" name="T20"/>
                  <a:gd fmla="*/ 0 w 8" name="T21"/>
                  <a:gd fmla="*/ 0 h 7" name="T22"/>
                  <a:gd fmla="*/ 8 w 8"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8">
                    <a:moveTo>
                      <a:pt x="0" y="5"/>
                    </a:moveTo>
                    <a:lnTo>
                      <a:pt x="0" y="2"/>
                    </a:lnTo>
                    <a:lnTo>
                      <a:pt x="2" y="0"/>
                    </a:lnTo>
                    <a:lnTo>
                      <a:pt x="5" y="0"/>
                    </a:lnTo>
                    <a:lnTo>
                      <a:pt x="8" y="3"/>
                    </a:lnTo>
                    <a:lnTo>
                      <a:pt x="5" y="7"/>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3" name="Freeform 6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16" y="1670"/>
                <a:ext cx="9" cy="5"/>
              </a:xfrm>
              <a:custGeom>
                <a:avLst/>
                <a:gdLst>
                  <a:gd fmla="*/ 14 w 6" name="T0"/>
                  <a:gd fmla="*/ 3 h 3" name="T1"/>
                  <a:gd fmla="*/ 8 w 6" name="T2"/>
                  <a:gd fmla="*/ 0 h 3" name="T3"/>
                  <a:gd fmla="*/ 0 w 6" name="T4"/>
                  <a:gd fmla="*/ 5 h 3" name="T5"/>
                  <a:gd fmla="*/ 5 w 6" name="T6"/>
                  <a:gd fmla="*/ 8 h 3" name="T7"/>
                  <a:gd fmla="*/ 9 w 6" name="T8"/>
                  <a:gd fmla="*/ 5 h 3" name="T9"/>
                  <a:gd fmla="*/ 14 w 6" name="T10"/>
                  <a:gd fmla="*/ 3 h 3" name="T11"/>
                  <a:gd fmla="*/ 0 60000 65536" name="T12"/>
                  <a:gd fmla="*/ 0 60000 65536" name="T13"/>
                  <a:gd fmla="*/ 0 60000 65536" name="T14"/>
                  <a:gd fmla="*/ 0 60000 65536" name="T15"/>
                  <a:gd fmla="*/ 0 60000 65536" name="T16"/>
                  <a:gd fmla="*/ 0 60000 65536" name="T17"/>
                  <a:gd fmla="*/ 0 w 6" name="T18"/>
                  <a:gd fmla="*/ 0 h 3" name="T19"/>
                  <a:gd fmla="*/ 6 w 6"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6">
                    <a:moveTo>
                      <a:pt x="6" y="1"/>
                    </a:moveTo>
                    <a:lnTo>
                      <a:pt x="3" y="0"/>
                    </a:lnTo>
                    <a:lnTo>
                      <a:pt x="0" y="2"/>
                    </a:lnTo>
                    <a:lnTo>
                      <a:pt x="2" y="3"/>
                    </a:lnTo>
                    <a:lnTo>
                      <a:pt x="4" y="2"/>
                    </a:lnTo>
                    <a:lnTo>
                      <a:pt x="6"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4" name="Freeform 6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37" y="2057"/>
                <a:ext cx="10" cy="12"/>
              </a:xfrm>
              <a:custGeom>
                <a:avLst/>
                <a:gdLst>
                  <a:gd fmla="*/ 17 w 6" name="T0"/>
                  <a:gd fmla="*/ 3 h 8" name="T1"/>
                  <a:gd fmla="*/ 13 w 6" name="T2"/>
                  <a:gd fmla="*/ 10 h 8" name="T3"/>
                  <a:gd fmla="*/ 3 w 6" name="T4"/>
                  <a:gd fmla="*/ 18 h 8" name="T5"/>
                  <a:gd fmla="*/ 0 w 6" name="T6"/>
                  <a:gd fmla="*/ 13 h 8" name="T7"/>
                  <a:gd fmla="*/ 8 w 6" name="T8"/>
                  <a:gd fmla="*/ 4 h 8" name="T9"/>
                  <a:gd fmla="*/ 8 w 6" name="T10"/>
                  <a:gd fmla="*/ 0 h 8" name="T11"/>
                  <a:gd fmla="*/ 17 w 6" name="T12"/>
                  <a:gd fmla="*/ 3 h 8" name="T13"/>
                  <a:gd fmla="*/ 0 60000 65536" name="T14"/>
                  <a:gd fmla="*/ 0 60000 65536" name="T15"/>
                  <a:gd fmla="*/ 0 60000 65536" name="T16"/>
                  <a:gd fmla="*/ 0 60000 65536" name="T17"/>
                  <a:gd fmla="*/ 0 60000 65536" name="T18"/>
                  <a:gd fmla="*/ 0 60000 65536" name="T19"/>
                  <a:gd fmla="*/ 0 60000 65536" name="T20"/>
                  <a:gd fmla="*/ 0 w 6" name="T21"/>
                  <a:gd fmla="*/ 0 h 8" name="T22"/>
                  <a:gd fmla="*/ 6 w 6"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6">
                    <a:moveTo>
                      <a:pt x="6" y="1"/>
                    </a:moveTo>
                    <a:lnTo>
                      <a:pt x="5" y="5"/>
                    </a:lnTo>
                    <a:lnTo>
                      <a:pt x="1" y="8"/>
                    </a:lnTo>
                    <a:lnTo>
                      <a:pt x="0" y="6"/>
                    </a:lnTo>
                    <a:lnTo>
                      <a:pt x="3" y="2"/>
                    </a:lnTo>
                    <a:lnTo>
                      <a:pt x="3" y="0"/>
                    </a:lnTo>
                    <a:lnTo>
                      <a:pt x="6"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5" name="Freeform 6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37" y="1962"/>
                <a:ext cx="95" cy="109"/>
              </a:xfrm>
              <a:custGeom>
                <a:avLst/>
                <a:gdLst>
                  <a:gd fmla="*/ 148 w 61" name="T0"/>
                  <a:gd fmla="*/ 12 h 70" name="T1"/>
                  <a:gd fmla="*/ 134 w 61" name="T2"/>
                  <a:gd fmla="*/ 31 h 70" name="T3"/>
                  <a:gd fmla="*/ 126 w 61" name="T4"/>
                  <a:gd fmla="*/ 47 h 70" name="T5"/>
                  <a:gd fmla="*/ 129 w 61" name="T6"/>
                  <a:gd fmla="*/ 61 h 70" name="T7"/>
                  <a:gd fmla="*/ 112 w 61" name="T8"/>
                  <a:gd fmla="*/ 83 h 70" name="T9"/>
                  <a:gd fmla="*/ 92 w 61" name="T10"/>
                  <a:gd fmla="*/ 97 h 70" name="T11"/>
                  <a:gd fmla="*/ 78 w 61" name="T12"/>
                  <a:gd fmla="*/ 100 h 70" name="T13"/>
                  <a:gd fmla="*/ 73 w 61" name="T14"/>
                  <a:gd fmla="*/ 107 h 70" name="T15"/>
                  <a:gd fmla="*/ 73 w 61" name="T16"/>
                  <a:gd fmla="*/ 123 h 70" name="T17"/>
                  <a:gd fmla="*/ 83 w 61" name="T18"/>
                  <a:gd fmla="*/ 126 h 70" name="T19"/>
                  <a:gd fmla="*/ 97 w 61" name="T20"/>
                  <a:gd fmla="*/ 139 h 70" name="T21"/>
                  <a:gd fmla="*/ 62 w 61" name="T22"/>
                  <a:gd fmla="*/ 148 h 70" name="T23"/>
                  <a:gd fmla="*/ 47 w 61" name="T24"/>
                  <a:gd fmla="*/ 167 h 70" name="T25"/>
                  <a:gd fmla="*/ 44 w 61" name="T26"/>
                  <a:gd fmla="*/ 167 h 70" name="T27"/>
                  <a:gd fmla="*/ 31 w 61" name="T28"/>
                  <a:gd fmla="*/ 170 h 70" name="T29"/>
                  <a:gd fmla="*/ 22 w 61" name="T30"/>
                  <a:gd fmla="*/ 170 h 70" name="T31"/>
                  <a:gd fmla="*/ 12 w 61" name="T32"/>
                  <a:gd fmla="*/ 157 h 70" name="T33"/>
                  <a:gd fmla="*/ 26 w 61" name="T34"/>
                  <a:gd fmla="*/ 143 h 70" name="T35"/>
                  <a:gd fmla="*/ 25 w 61" name="T36"/>
                  <a:gd fmla="*/ 129 h 70" name="T37"/>
                  <a:gd fmla="*/ 25 w 61" name="T38"/>
                  <a:gd fmla="*/ 117 h 70" name="T39"/>
                  <a:gd fmla="*/ 14 w 61" name="T40"/>
                  <a:gd fmla="*/ 114 h 70" name="T41"/>
                  <a:gd fmla="*/ 8 w 61" name="T42"/>
                  <a:gd fmla="*/ 112 h 70" name="T43"/>
                  <a:gd fmla="*/ 0 w 61" name="T44"/>
                  <a:gd fmla="*/ 104 h 70" name="T45"/>
                  <a:gd fmla="*/ 12 w 61" name="T46"/>
                  <a:gd fmla="*/ 83 h 70" name="T47"/>
                  <a:gd fmla="*/ 40 w 61" name="T48"/>
                  <a:gd fmla="*/ 70 h 70" name="T49"/>
                  <a:gd fmla="*/ 58 w 61" name="T50"/>
                  <a:gd fmla="*/ 36 h 70" name="T51"/>
                  <a:gd fmla="*/ 69 w 61" name="T52"/>
                  <a:gd fmla="*/ 39 h 70" name="T53"/>
                  <a:gd fmla="*/ 69 w 61" name="T54"/>
                  <a:gd fmla="*/ 56 h 70" name="T55"/>
                  <a:gd fmla="*/ 87 w 61" name="T56"/>
                  <a:gd fmla="*/ 53 h 70" name="T57"/>
                  <a:gd fmla="*/ 95 w 61" name="T58"/>
                  <a:gd fmla="*/ 47 h 70" name="T59"/>
                  <a:gd fmla="*/ 90 w 61" name="T60"/>
                  <a:gd fmla="*/ 25 h 70" name="T61"/>
                  <a:gd fmla="*/ 107 w 61" name="T62"/>
                  <a:gd fmla="*/ 25 h 70" name="T63"/>
                  <a:gd fmla="*/ 131 w 61" name="T64"/>
                  <a:gd fmla="*/ 0 h 70" name="T65"/>
                  <a:gd fmla="*/ 140 w 61" name="T66"/>
                  <a:gd fmla="*/ 8 h 70" name="T67"/>
                  <a:gd fmla="*/ 148 w 61" name="T68"/>
                  <a:gd fmla="*/ 12 h 70"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w 61" name="T105"/>
                  <a:gd fmla="*/ 0 h 70" name="T106"/>
                  <a:gd fmla="*/ 61 w 61" name="T107"/>
                  <a:gd fmla="*/ 70 h 70" name="T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b="T108" l="T105" r="T107" t="T106"/>
                <a:pathLst>
                  <a:path h="70" w="61">
                    <a:moveTo>
                      <a:pt x="61" y="5"/>
                    </a:moveTo>
                    <a:lnTo>
                      <a:pt x="55" y="13"/>
                    </a:lnTo>
                    <a:lnTo>
                      <a:pt x="52" y="19"/>
                    </a:lnTo>
                    <a:lnTo>
                      <a:pt x="53" y="25"/>
                    </a:lnTo>
                    <a:lnTo>
                      <a:pt x="46" y="34"/>
                    </a:lnTo>
                    <a:lnTo>
                      <a:pt x="38" y="40"/>
                    </a:lnTo>
                    <a:lnTo>
                      <a:pt x="32" y="41"/>
                    </a:lnTo>
                    <a:lnTo>
                      <a:pt x="30" y="44"/>
                    </a:lnTo>
                    <a:lnTo>
                      <a:pt x="30" y="51"/>
                    </a:lnTo>
                    <a:lnTo>
                      <a:pt x="34" y="52"/>
                    </a:lnTo>
                    <a:lnTo>
                      <a:pt x="40" y="57"/>
                    </a:lnTo>
                    <a:lnTo>
                      <a:pt x="26" y="61"/>
                    </a:lnTo>
                    <a:lnTo>
                      <a:pt x="19" y="69"/>
                    </a:lnTo>
                    <a:lnTo>
                      <a:pt x="18" y="69"/>
                    </a:lnTo>
                    <a:lnTo>
                      <a:pt x="13" y="70"/>
                    </a:lnTo>
                    <a:lnTo>
                      <a:pt x="9" y="70"/>
                    </a:lnTo>
                    <a:lnTo>
                      <a:pt x="5" y="65"/>
                    </a:lnTo>
                    <a:lnTo>
                      <a:pt x="11" y="59"/>
                    </a:lnTo>
                    <a:lnTo>
                      <a:pt x="10" y="53"/>
                    </a:lnTo>
                    <a:lnTo>
                      <a:pt x="10" y="48"/>
                    </a:lnTo>
                    <a:lnTo>
                      <a:pt x="6" y="47"/>
                    </a:lnTo>
                    <a:lnTo>
                      <a:pt x="3" y="46"/>
                    </a:lnTo>
                    <a:lnTo>
                      <a:pt x="0" y="43"/>
                    </a:lnTo>
                    <a:lnTo>
                      <a:pt x="5" y="34"/>
                    </a:lnTo>
                    <a:lnTo>
                      <a:pt x="17" y="29"/>
                    </a:lnTo>
                    <a:lnTo>
                      <a:pt x="24" y="15"/>
                    </a:lnTo>
                    <a:lnTo>
                      <a:pt x="28" y="16"/>
                    </a:lnTo>
                    <a:lnTo>
                      <a:pt x="28" y="23"/>
                    </a:lnTo>
                    <a:lnTo>
                      <a:pt x="36" y="22"/>
                    </a:lnTo>
                    <a:lnTo>
                      <a:pt x="39" y="19"/>
                    </a:lnTo>
                    <a:lnTo>
                      <a:pt x="37" y="10"/>
                    </a:lnTo>
                    <a:lnTo>
                      <a:pt x="44" y="10"/>
                    </a:lnTo>
                    <a:lnTo>
                      <a:pt x="54" y="0"/>
                    </a:lnTo>
                    <a:lnTo>
                      <a:pt x="58" y="3"/>
                    </a:lnTo>
                    <a:lnTo>
                      <a:pt x="61"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6" name="Freeform 6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65" y="2050"/>
                <a:ext cx="48" cy="84"/>
              </a:xfrm>
              <a:custGeom>
                <a:avLst/>
                <a:gdLst>
                  <a:gd fmla="*/ 3 w 31" name="T0"/>
                  <a:gd fmla="*/ 30 h 54" name="T1"/>
                  <a:gd fmla="*/ 19 w 31" name="T2"/>
                  <a:gd fmla="*/ 9 h 54" name="T3"/>
                  <a:gd fmla="*/ 53 w 31" name="T4"/>
                  <a:gd fmla="*/ 0 h 54" name="T5"/>
                  <a:gd fmla="*/ 57 w 31" name="T6"/>
                  <a:gd fmla="*/ 12 h 54" name="T7"/>
                  <a:gd fmla="*/ 70 w 31" name="T8"/>
                  <a:gd fmla="*/ 36 h 54" name="T9"/>
                  <a:gd fmla="*/ 70 w 31" name="T10"/>
                  <a:gd fmla="*/ 56 h 54" name="T11"/>
                  <a:gd fmla="*/ 74 w 31" name="T12"/>
                  <a:gd fmla="*/ 84 h 54" name="T13"/>
                  <a:gd fmla="*/ 70 w 31" name="T14"/>
                  <a:gd fmla="*/ 104 h 54" name="T15"/>
                  <a:gd fmla="*/ 65 w 31" name="T16"/>
                  <a:gd fmla="*/ 109 h 54" name="T17"/>
                  <a:gd fmla="*/ 56 w 31" name="T18"/>
                  <a:gd fmla="*/ 112 h 54" name="T19"/>
                  <a:gd fmla="*/ 48 w 31" name="T20"/>
                  <a:gd fmla="*/ 118 h 54" name="T21"/>
                  <a:gd fmla="*/ 39 w 31" name="T22"/>
                  <a:gd fmla="*/ 121 h 54" name="T23"/>
                  <a:gd fmla="*/ 23 w 31" name="T24"/>
                  <a:gd fmla="*/ 126 h 54" name="T25"/>
                  <a:gd fmla="*/ 19 w 31" name="T26"/>
                  <a:gd fmla="*/ 131 h 54" name="T27"/>
                  <a:gd fmla="*/ 9 w 31" name="T28"/>
                  <a:gd fmla="*/ 131 h 54" name="T29"/>
                  <a:gd fmla="*/ 3 w 31" name="T30"/>
                  <a:gd fmla="*/ 117 h 54" name="T31"/>
                  <a:gd fmla="*/ 8 w 31" name="T32"/>
                  <a:gd fmla="*/ 109 h 54" name="T33"/>
                  <a:gd fmla="*/ 8 w 31" name="T34"/>
                  <a:gd fmla="*/ 96 h 54" name="T35"/>
                  <a:gd fmla="*/ 9 w 31" name="T36"/>
                  <a:gd fmla="*/ 87 h 54" name="T37"/>
                  <a:gd fmla="*/ 8 w 31" name="T38"/>
                  <a:gd fmla="*/ 65 h 54" name="T39"/>
                  <a:gd fmla="*/ 5 w 31" name="T40"/>
                  <a:gd fmla="*/ 56 h 54" name="T41"/>
                  <a:gd fmla="*/ 9 w 31" name="T42"/>
                  <a:gd fmla="*/ 51 h 54" name="T43"/>
                  <a:gd fmla="*/ 12 w 31" name="T44"/>
                  <a:gd fmla="*/ 36 h 54" name="T45"/>
                  <a:gd fmla="*/ 0 w 31" name="T46"/>
                  <a:gd fmla="*/ 30 h 54" name="T47"/>
                  <a:gd fmla="*/ 3 w 31" name="T48"/>
                  <a:gd fmla="*/ 30 h 54"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31" name="T75"/>
                  <a:gd fmla="*/ 0 h 54" name="T76"/>
                  <a:gd fmla="*/ 31 w 31" name="T77"/>
                  <a:gd fmla="*/ 54 h 54"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54" w="31">
                    <a:moveTo>
                      <a:pt x="1" y="12"/>
                    </a:moveTo>
                    <a:lnTo>
                      <a:pt x="8" y="4"/>
                    </a:lnTo>
                    <a:lnTo>
                      <a:pt x="22" y="0"/>
                    </a:lnTo>
                    <a:lnTo>
                      <a:pt x="24" y="5"/>
                    </a:lnTo>
                    <a:lnTo>
                      <a:pt x="29" y="15"/>
                    </a:lnTo>
                    <a:lnTo>
                      <a:pt x="29" y="23"/>
                    </a:lnTo>
                    <a:lnTo>
                      <a:pt x="31" y="35"/>
                    </a:lnTo>
                    <a:lnTo>
                      <a:pt x="29" y="43"/>
                    </a:lnTo>
                    <a:lnTo>
                      <a:pt x="27" y="45"/>
                    </a:lnTo>
                    <a:lnTo>
                      <a:pt x="23" y="46"/>
                    </a:lnTo>
                    <a:lnTo>
                      <a:pt x="20" y="49"/>
                    </a:lnTo>
                    <a:lnTo>
                      <a:pt x="16" y="50"/>
                    </a:lnTo>
                    <a:lnTo>
                      <a:pt x="10" y="52"/>
                    </a:lnTo>
                    <a:lnTo>
                      <a:pt x="8" y="54"/>
                    </a:lnTo>
                    <a:lnTo>
                      <a:pt x="4" y="54"/>
                    </a:lnTo>
                    <a:lnTo>
                      <a:pt x="1" y="48"/>
                    </a:lnTo>
                    <a:lnTo>
                      <a:pt x="3" y="45"/>
                    </a:lnTo>
                    <a:lnTo>
                      <a:pt x="3" y="40"/>
                    </a:lnTo>
                    <a:lnTo>
                      <a:pt x="4" y="36"/>
                    </a:lnTo>
                    <a:lnTo>
                      <a:pt x="3" y="27"/>
                    </a:lnTo>
                    <a:lnTo>
                      <a:pt x="2" y="23"/>
                    </a:lnTo>
                    <a:lnTo>
                      <a:pt x="4" y="21"/>
                    </a:lnTo>
                    <a:lnTo>
                      <a:pt x="5" y="15"/>
                    </a:lnTo>
                    <a:lnTo>
                      <a:pt x="0" y="12"/>
                    </a:lnTo>
                    <a:lnTo>
                      <a:pt x="1" y="1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7" name="Freeform 6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74" y="1106"/>
                <a:ext cx="7" cy="3"/>
              </a:xfrm>
              <a:custGeom>
                <a:avLst/>
                <a:gdLst>
                  <a:gd fmla="*/ 7 w 4" name="T0"/>
                  <a:gd fmla="*/ 4 h 2" name="T1"/>
                  <a:gd fmla="*/ 0 w 4" name="T2"/>
                  <a:gd fmla="*/ 0 h 2" name="T3"/>
                  <a:gd fmla="*/ 9 w 4" name="T4"/>
                  <a:gd fmla="*/ 0 h 2" name="T5"/>
                  <a:gd fmla="*/ 12 w 4" name="T6"/>
                  <a:gd fmla="*/ 0 h 2" name="T7"/>
                  <a:gd fmla="*/ 7 w 4" name="T8"/>
                  <a:gd fmla="*/ 4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2" y="2"/>
                    </a:moveTo>
                    <a:lnTo>
                      <a:pt x="0" y="0"/>
                    </a:lnTo>
                    <a:lnTo>
                      <a:pt x="3" y="0"/>
                    </a:lnTo>
                    <a:lnTo>
                      <a:pt x="4" y="0"/>
                    </a:lnTo>
                    <a:lnTo>
                      <a:pt x="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8" name="Freeform 6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656" y="1100"/>
                <a:ext cx="8" cy="6"/>
              </a:xfrm>
              <a:custGeom>
                <a:avLst/>
                <a:gdLst>
                  <a:gd fmla="*/ 5 w 5" name="T0"/>
                  <a:gd fmla="*/ 9 h 4" name="T1"/>
                  <a:gd fmla="*/ 0 w 5" name="T2"/>
                  <a:gd fmla="*/ 9 h 4" name="T3"/>
                  <a:gd fmla="*/ 3 w 5" name="T4"/>
                  <a:gd fmla="*/ 4 h 4" name="T5"/>
                  <a:gd fmla="*/ 13 w 5" name="T6"/>
                  <a:gd fmla="*/ 0 h 4" name="T7"/>
                  <a:gd fmla="*/ 5 w 5" name="T8"/>
                  <a:gd fmla="*/ 6 h 4" name="T9"/>
                  <a:gd fmla="*/ 5 w 5" name="T10"/>
                  <a:gd fmla="*/ 9 h 4" name="T11"/>
                  <a:gd fmla="*/ 0 60000 65536" name="T12"/>
                  <a:gd fmla="*/ 0 60000 65536" name="T13"/>
                  <a:gd fmla="*/ 0 60000 65536" name="T14"/>
                  <a:gd fmla="*/ 0 60000 65536" name="T15"/>
                  <a:gd fmla="*/ 0 60000 65536" name="T16"/>
                  <a:gd fmla="*/ 0 60000 65536" name="T17"/>
                  <a:gd fmla="*/ 0 w 5" name="T18"/>
                  <a:gd fmla="*/ 0 h 4" name="T19"/>
                  <a:gd fmla="*/ 5 w 5"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5">
                    <a:moveTo>
                      <a:pt x="2" y="4"/>
                    </a:moveTo>
                    <a:lnTo>
                      <a:pt x="0" y="4"/>
                    </a:lnTo>
                    <a:lnTo>
                      <a:pt x="1" y="2"/>
                    </a:lnTo>
                    <a:lnTo>
                      <a:pt x="5" y="0"/>
                    </a:lnTo>
                    <a:lnTo>
                      <a:pt x="2" y="3"/>
                    </a:lnTo>
                    <a:lnTo>
                      <a:pt x="2"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29" name="Freeform 6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49" y="1145"/>
                <a:ext cx="12" cy="12"/>
              </a:xfrm>
              <a:custGeom>
                <a:avLst/>
                <a:gdLst>
                  <a:gd fmla="*/ 0 w 8" name="T0"/>
                  <a:gd fmla="*/ 6 h 8" name="T1"/>
                  <a:gd fmla="*/ 3 w 8" name="T2"/>
                  <a:gd fmla="*/ 3 h 8" name="T3"/>
                  <a:gd fmla="*/ 15 w 8" name="T4"/>
                  <a:gd fmla="*/ 0 h 8" name="T5"/>
                  <a:gd fmla="*/ 18 w 8" name="T6"/>
                  <a:gd fmla="*/ 3 h 8" name="T7"/>
                  <a:gd fmla="*/ 13 w 8" name="T8"/>
                  <a:gd fmla="*/ 13 h 8" name="T9"/>
                  <a:gd fmla="*/ 4 w 8" name="T10"/>
                  <a:gd fmla="*/ 18 h 8" name="T11"/>
                  <a:gd fmla="*/ 4 w 8" name="T12"/>
                  <a:gd fmla="*/ 13 h 8" name="T13"/>
                  <a:gd fmla="*/ 10 w 8" name="T14"/>
                  <a:gd fmla="*/ 6 h 8" name="T15"/>
                  <a:gd fmla="*/ 0 w 8" name="T16"/>
                  <a:gd fmla="*/ 6 h 8"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8" name="T27"/>
                  <a:gd fmla="*/ 0 h 8" name="T28"/>
                  <a:gd fmla="*/ 8 w 8" name="T29"/>
                  <a:gd fmla="*/ 8 h 8"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8" w="8">
                    <a:moveTo>
                      <a:pt x="0" y="3"/>
                    </a:moveTo>
                    <a:lnTo>
                      <a:pt x="1" y="1"/>
                    </a:lnTo>
                    <a:lnTo>
                      <a:pt x="7" y="0"/>
                    </a:lnTo>
                    <a:lnTo>
                      <a:pt x="8" y="1"/>
                    </a:lnTo>
                    <a:lnTo>
                      <a:pt x="6" y="6"/>
                    </a:lnTo>
                    <a:lnTo>
                      <a:pt x="2" y="8"/>
                    </a:lnTo>
                    <a:lnTo>
                      <a:pt x="2" y="6"/>
                    </a:lnTo>
                    <a:lnTo>
                      <a:pt x="5" y="3"/>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0" name="Freeform 6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57" y="1039"/>
                <a:ext cx="66" cy="27"/>
              </a:xfrm>
              <a:custGeom>
                <a:avLst/>
                <a:gdLst>
                  <a:gd fmla="*/ 0 w 43" name="T0"/>
                  <a:gd fmla="*/ 0 h 17" name="T1"/>
                  <a:gd fmla="*/ 8 w 43" name="T2"/>
                  <a:gd fmla="*/ 3 h 17" name="T3"/>
                  <a:gd fmla="*/ 18 w 43" name="T4"/>
                  <a:gd fmla="*/ 8 h 17" name="T5"/>
                  <a:gd fmla="*/ 49 w 43" name="T6"/>
                  <a:gd fmla="*/ 8 h 17" name="T7"/>
                  <a:gd fmla="*/ 54 w 43" name="T8"/>
                  <a:gd fmla="*/ 13 h 17" name="T9"/>
                  <a:gd fmla="*/ 74 w 43" name="T10"/>
                  <a:gd fmla="*/ 16 h 17" name="T11"/>
                  <a:gd fmla="*/ 94 w 43" name="T12"/>
                  <a:gd fmla="*/ 21 h 17" name="T13"/>
                  <a:gd fmla="*/ 101 w 43" name="T14"/>
                  <a:gd fmla="*/ 25 h 17" name="T15"/>
                  <a:gd fmla="*/ 97 w 43" name="T16"/>
                  <a:gd fmla="*/ 35 h 17" name="T17"/>
                  <a:gd fmla="*/ 75 w 43" name="T18"/>
                  <a:gd fmla="*/ 43 h 17" name="T19"/>
                  <a:gd fmla="*/ 54 w 43" name="T20"/>
                  <a:gd fmla="*/ 40 h 17" name="T21"/>
                  <a:gd fmla="*/ 32 w 43" name="T22"/>
                  <a:gd fmla="*/ 27 h 17" name="T23"/>
                  <a:gd fmla="*/ 18 w 43" name="T24"/>
                  <a:gd fmla="*/ 22 h 17" name="T25"/>
                  <a:gd fmla="*/ 17 w 43" name="T26"/>
                  <a:gd fmla="*/ 16 h 17" name="T27"/>
                  <a:gd fmla="*/ 3 w 43" name="T28"/>
                  <a:gd fmla="*/ 8 h 17" name="T29"/>
                  <a:gd fmla="*/ 0 w 43" name="T30"/>
                  <a:gd fmla="*/ 0 h 17"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43" name="T48"/>
                  <a:gd fmla="*/ 0 h 17" name="T49"/>
                  <a:gd fmla="*/ 43 w 43" name="T50"/>
                  <a:gd fmla="*/ 17 h 17"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17" w="43">
                    <a:moveTo>
                      <a:pt x="0" y="0"/>
                    </a:moveTo>
                    <a:lnTo>
                      <a:pt x="3" y="1"/>
                    </a:lnTo>
                    <a:lnTo>
                      <a:pt x="8" y="3"/>
                    </a:lnTo>
                    <a:lnTo>
                      <a:pt x="21" y="3"/>
                    </a:lnTo>
                    <a:lnTo>
                      <a:pt x="23" y="5"/>
                    </a:lnTo>
                    <a:lnTo>
                      <a:pt x="31" y="6"/>
                    </a:lnTo>
                    <a:lnTo>
                      <a:pt x="40" y="8"/>
                    </a:lnTo>
                    <a:lnTo>
                      <a:pt x="43" y="10"/>
                    </a:lnTo>
                    <a:lnTo>
                      <a:pt x="41" y="14"/>
                    </a:lnTo>
                    <a:lnTo>
                      <a:pt x="32" y="17"/>
                    </a:lnTo>
                    <a:lnTo>
                      <a:pt x="23" y="16"/>
                    </a:lnTo>
                    <a:lnTo>
                      <a:pt x="14" y="11"/>
                    </a:lnTo>
                    <a:lnTo>
                      <a:pt x="8" y="9"/>
                    </a:lnTo>
                    <a:lnTo>
                      <a:pt x="7" y="6"/>
                    </a:lnTo>
                    <a:lnTo>
                      <a:pt x="1"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1" name="Freeform 6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89" y="1005"/>
                <a:ext cx="11" cy="3"/>
              </a:xfrm>
              <a:custGeom>
                <a:avLst/>
                <a:gdLst>
                  <a:gd fmla="*/ 0 w 7" name="T0"/>
                  <a:gd fmla="*/ 4 h 2" name="T1"/>
                  <a:gd fmla="*/ 0 w 7" name="T2"/>
                  <a:gd fmla="*/ 3 h 2" name="T3"/>
                  <a:gd fmla="*/ 17 w 7" name="T4"/>
                  <a:gd fmla="*/ 0 h 2" name="T5"/>
                  <a:gd fmla="*/ 17 w 7" name="T6"/>
                  <a:gd fmla="*/ 4 h 2" name="T7"/>
                  <a:gd fmla="*/ 0 w 7" name="T8"/>
                  <a:gd fmla="*/ 4 h 2" name="T9"/>
                  <a:gd fmla="*/ 0 60000 65536" name="T10"/>
                  <a:gd fmla="*/ 0 60000 65536" name="T11"/>
                  <a:gd fmla="*/ 0 60000 65536" name="T12"/>
                  <a:gd fmla="*/ 0 60000 65536" name="T13"/>
                  <a:gd fmla="*/ 0 60000 65536" name="T14"/>
                  <a:gd fmla="*/ 0 w 7" name="T15"/>
                  <a:gd fmla="*/ 0 h 2" name="T16"/>
                  <a:gd fmla="*/ 7 w 7" name="T17"/>
                  <a:gd fmla="*/ 2 h 2" name="T18"/>
                </a:gdLst>
                <a:ahLst/>
                <a:cxnLst>
                  <a:cxn ang="T10">
                    <a:pos x="T0" y="T1"/>
                  </a:cxn>
                  <a:cxn ang="T11">
                    <a:pos x="T2" y="T3"/>
                  </a:cxn>
                  <a:cxn ang="T12">
                    <a:pos x="T4" y="T5"/>
                  </a:cxn>
                  <a:cxn ang="T13">
                    <a:pos x="T6" y="T7"/>
                  </a:cxn>
                  <a:cxn ang="T14">
                    <a:pos x="T8" y="T9"/>
                  </a:cxn>
                </a:cxnLst>
                <a:rect b="T18" l="T15" r="T17" t="T16"/>
                <a:pathLst>
                  <a:path h="2" w="7">
                    <a:moveTo>
                      <a:pt x="0" y="2"/>
                    </a:moveTo>
                    <a:lnTo>
                      <a:pt x="0" y="1"/>
                    </a:lnTo>
                    <a:lnTo>
                      <a:pt x="7" y="0"/>
                    </a:lnTo>
                    <a:lnTo>
                      <a:pt x="7"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2" name="Freeform 6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48" y="1024"/>
                <a:ext cx="6" cy="3"/>
              </a:xfrm>
              <a:custGeom>
                <a:avLst/>
                <a:gdLst>
                  <a:gd fmla="*/ 0 w 4" name="T0"/>
                  <a:gd fmla="*/ 0 h 2" name="T1"/>
                  <a:gd fmla="*/ 9 w 4" name="T2"/>
                  <a:gd fmla="*/ 0 h 2" name="T3"/>
                  <a:gd fmla="*/ 4 w 4" name="T4"/>
                  <a:gd fmla="*/ 4 h 2" name="T5"/>
                  <a:gd fmla="*/ 0 w 4" name="T6"/>
                  <a:gd fmla="*/ 3 h 2" name="T7"/>
                  <a:gd fmla="*/ 0 w 4" name="T8"/>
                  <a:gd fmla="*/ 0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0" y="0"/>
                    </a:moveTo>
                    <a:lnTo>
                      <a:pt x="4" y="0"/>
                    </a:lnTo>
                    <a:lnTo>
                      <a:pt x="2" y="2"/>
                    </a:ln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3" name="Freeform 6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47" y="1926"/>
                <a:ext cx="13" cy="13"/>
              </a:xfrm>
              <a:custGeom>
                <a:avLst/>
                <a:gdLst>
                  <a:gd fmla="*/ 0 w 8" name="T0"/>
                  <a:gd fmla="*/ 21 h 8" name="T1"/>
                  <a:gd fmla="*/ 13 w 8" name="T2"/>
                  <a:gd fmla="*/ 0 h 8" name="T3"/>
                  <a:gd fmla="*/ 21 w 8" name="T4"/>
                  <a:gd fmla="*/ 0 h 8" name="T5"/>
                  <a:gd fmla="*/ 21 w 8" name="T6"/>
                  <a:gd fmla="*/ 8 h 8" name="T7"/>
                  <a:gd fmla="*/ 18 w 8" name="T8"/>
                  <a:gd fmla="*/ 11 h 8" name="T9"/>
                  <a:gd fmla="*/ 13 w 8" name="T10"/>
                  <a:gd fmla="*/ 11 h 8" name="T11"/>
                  <a:gd fmla="*/ 3 w 8" name="T12"/>
                  <a:gd fmla="*/ 21 h 8" name="T13"/>
                  <a:gd fmla="*/ 0 w 8" name="T14"/>
                  <a:gd fmla="*/ 21 h 8" name="T15"/>
                  <a:gd fmla="*/ 0 60000 65536" name="T16"/>
                  <a:gd fmla="*/ 0 60000 65536" name="T17"/>
                  <a:gd fmla="*/ 0 60000 65536" name="T18"/>
                  <a:gd fmla="*/ 0 60000 65536" name="T19"/>
                  <a:gd fmla="*/ 0 60000 65536" name="T20"/>
                  <a:gd fmla="*/ 0 60000 65536" name="T21"/>
                  <a:gd fmla="*/ 0 60000 65536" name="T22"/>
                  <a:gd fmla="*/ 0 60000 65536" name="T23"/>
                  <a:gd fmla="*/ 0 w 8" name="T24"/>
                  <a:gd fmla="*/ 0 h 8" name="T25"/>
                  <a:gd fmla="*/ 8 w 8" name="T26"/>
                  <a:gd fmla="*/ 8 h 8"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8" w="8">
                    <a:moveTo>
                      <a:pt x="0" y="8"/>
                    </a:moveTo>
                    <a:lnTo>
                      <a:pt x="5" y="0"/>
                    </a:lnTo>
                    <a:lnTo>
                      <a:pt x="8" y="0"/>
                    </a:lnTo>
                    <a:lnTo>
                      <a:pt x="8" y="3"/>
                    </a:lnTo>
                    <a:lnTo>
                      <a:pt x="7" y="4"/>
                    </a:lnTo>
                    <a:lnTo>
                      <a:pt x="5" y="4"/>
                    </a:lnTo>
                    <a:lnTo>
                      <a:pt x="1" y="8"/>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4" name="Freeform 6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64" y="1905"/>
                <a:ext cx="31" cy="24"/>
              </a:xfrm>
              <a:custGeom>
                <a:avLst/>
                <a:gdLst>
                  <a:gd fmla="*/ 0 w 20" name="T0"/>
                  <a:gd fmla="*/ 36 h 16" name="T1"/>
                  <a:gd fmla="*/ 3 w 20" name="T2"/>
                  <a:gd fmla="*/ 27 h 16" name="T3"/>
                  <a:gd fmla="*/ 22 w 20" name="T4"/>
                  <a:gd fmla="*/ 4 h 16" name="T5"/>
                  <a:gd fmla="*/ 25 w 20" name="T6"/>
                  <a:gd fmla="*/ 9 h 16" name="T7"/>
                  <a:gd fmla="*/ 31 w 20" name="T8"/>
                  <a:gd fmla="*/ 3 h 16" name="T9"/>
                  <a:gd fmla="*/ 48 w 20" name="T10"/>
                  <a:gd fmla="*/ 0 h 16" name="T11"/>
                  <a:gd fmla="*/ 34 w 20" name="T12"/>
                  <a:gd fmla="*/ 13 h 16" name="T13"/>
                  <a:gd fmla="*/ 17 w 20" name="T14"/>
                  <a:gd fmla="*/ 19 h 16" name="T15"/>
                  <a:gd fmla="*/ 5 w 20" name="T16"/>
                  <a:gd fmla="*/ 36 h 16" name="T17"/>
                  <a:gd fmla="*/ 0 w 20" name="T18"/>
                  <a:gd fmla="*/ 36 h 16"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0" name="T30"/>
                  <a:gd fmla="*/ 0 h 16" name="T31"/>
                  <a:gd fmla="*/ 20 w 20" name="T32"/>
                  <a:gd fmla="*/ 16 h 16"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6" w="20">
                    <a:moveTo>
                      <a:pt x="0" y="16"/>
                    </a:moveTo>
                    <a:lnTo>
                      <a:pt x="1" y="12"/>
                    </a:lnTo>
                    <a:lnTo>
                      <a:pt x="9" y="2"/>
                    </a:lnTo>
                    <a:lnTo>
                      <a:pt x="10" y="4"/>
                    </a:lnTo>
                    <a:lnTo>
                      <a:pt x="13" y="1"/>
                    </a:lnTo>
                    <a:lnTo>
                      <a:pt x="20" y="0"/>
                    </a:lnTo>
                    <a:lnTo>
                      <a:pt x="14" y="6"/>
                    </a:lnTo>
                    <a:lnTo>
                      <a:pt x="7" y="9"/>
                    </a:lnTo>
                    <a:lnTo>
                      <a:pt x="2" y="16"/>
                    </a:lnTo>
                    <a:lnTo>
                      <a:pt x="0"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5" name="Freeform 6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960" y="1940"/>
                <a:ext cx="6" cy="3"/>
              </a:xfrm>
              <a:custGeom>
                <a:avLst/>
                <a:gdLst>
                  <a:gd fmla="*/ 0 w 4" name="T0"/>
                  <a:gd fmla="*/ 4 h 2" name="T1"/>
                  <a:gd fmla="*/ 0 w 4" name="T2"/>
                  <a:gd fmla="*/ 0 h 2" name="T3"/>
                  <a:gd fmla="*/ 9 w 4" name="T4"/>
                  <a:gd fmla="*/ 0 h 2" name="T5"/>
                  <a:gd fmla="*/ 4 w 4" name="T6"/>
                  <a:gd fmla="*/ 4 h 2" name="T7"/>
                  <a:gd fmla="*/ 0 w 4" name="T8"/>
                  <a:gd fmla="*/ 4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0" y="2"/>
                    </a:moveTo>
                    <a:lnTo>
                      <a:pt x="0" y="0"/>
                    </a:lnTo>
                    <a:lnTo>
                      <a:pt x="4" y="0"/>
                    </a:lnTo>
                    <a:lnTo>
                      <a:pt x="2"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6" name="Freeform 6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00" y="1889"/>
                <a:ext cx="19" cy="12"/>
              </a:xfrm>
              <a:custGeom>
                <a:avLst/>
                <a:gdLst>
                  <a:gd fmla="*/ 0 w 12" name="T0"/>
                  <a:gd fmla="*/ 18 h 8" name="T1"/>
                  <a:gd fmla="*/ 17 w 12" name="T2"/>
                  <a:gd fmla="*/ 0 h 8" name="T3"/>
                  <a:gd fmla="*/ 30 w 12" name="T4"/>
                  <a:gd fmla="*/ 0 h 8" name="T5"/>
                  <a:gd fmla="*/ 30 w 12" name="T6"/>
                  <a:gd fmla="*/ 3 h 8" name="T7"/>
                  <a:gd fmla="*/ 13 w 12" name="T8"/>
                  <a:gd fmla="*/ 18 h 8" name="T9"/>
                  <a:gd fmla="*/ 5 w 12" name="T10"/>
                  <a:gd fmla="*/ 18 h 8" name="T11"/>
                  <a:gd fmla="*/ 0 w 12" name="T12"/>
                  <a:gd fmla="*/ 18 h 8" name="T13"/>
                  <a:gd fmla="*/ 0 60000 65536" name="T14"/>
                  <a:gd fmla="*/ 0 60000 65536" name="T15"/>
                  <a:gd fmla="*/ 0 60000 65536" name="T16"/>
                  <a:gd fmla="*/ 0 60000 65536" name="T17"/>
                  <a:gd fmla="*/ 0 60000 65536" name="T18"/>
                  <a:gd fmla="*/ 0 60000 65536" name="T19"/>
                  <a:gd fmla="*/ 0 60000 65536" name="T20"/>
                  <a:gd fmla="*/ 0 w 12" name="T21"/>
                  <a:gd fmla="*/ 0 h 8" name="T22"/>
                  <a:gd fmla="*/ 12 w 12"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2">
                    <a:moveTo>
                      <a:pt x="0" y="8"/>
                    </a:moveTo>
                    <a:lnTo>
                      <a:pt x="7" y="0"/>
                    </a:lnTo>
                    <a:lnTo>
                      <a:pt x="12" y="0"/>
                    </a:lnTo>
                    <a:lnTo>
                      <a:pt x="12" y="1"/>
                    </a:lnTo>
                    <a:lnTo>
                      <a:pt x="5" y="8"/>
                    </a:lnTo>
                    <a:lnTo>
                      <a:pt x="2" y="8"/>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7" name="Freeform 6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33" y="1866"/>
                <a:ext cx="11" cy="12"/>
              </a:xfrm>
              <a:custGeom>
                <a:avLst/>
                <a:gdLst>
                  <a:gd fmla="*/ 0 w 7" name="T0"/>
                  <a:gd fmla="*/ 10 h 8" name="T1"/>
                  <a:gd fmla="*/ 13 w 7" name="T2"/>
                  <a:gd fmla="*/ 0 h 8" name="T3"/>
                  <a:gd fmla="*/ 17 w 7" name="T4"/>
                  <a:gd fmla="*/ 3 h 8" name="T5"/>
                  <a:gd fmla="*/ 17 w 7" name="T6"/>
                  <a:gd fmla="*/ 6 h 8" name="T7"/>
                  <a:gd fmla="*/ 8 w 7" name="T8"/>
                  <a:gd fmla="*/ 15 h 8" name="T9"/>
                  <a:gd fmla="*/ 0 w 7" name="T10"/>
                  <a:gd fmla="*/ 18 h 8" name="T11"/>
                  <a:gd fmla="*/ 0 w 7" name="T12"/>
                  <a:gd fmla="*/ 10 h 8" name="T13"/>
                  <a:gd fmla="*/ 0 60000 65536" name="T14"/>
                  <a:gd fmla="*/ 0 60000 65536" name="T15"/>
                  <a:gd fmla="*/ 0 60000 65536" name="T16"/>
                  <a:gd fmla="*/ 0 60000 65536" name="T17"/>
                  <a:gd fmla="*/ 0 60000 65536" name="T18"/>
                  <a:gd fmla="*/ 0 60000 65536" name="T19"/>
                  <a:gd fmla="*/ 0 60000 65536" name="T20"/>
                  <a:gd fmla="*/ 0 w 7" name="T21"/>
                  <a:gd fmla="*/ 0 h 8" name="T22"/>
                  <a:gd fmla="*/ 7 w 7"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7">
                    <a:moveTo>
                      <a:pt x="0" y="5"/>
                    </a:moveTo>
                    <a:lnTo>
                      <a:pt x="5" y="0"/>
                    </a:lnTo>
                    <a:lnTo>
                      <a:pt x="7" y="1"/>
                    </a:lnTo>
                    <a:lnTo>
                      <a:pt x="7" y="3"/>
                    </a:lnTo>
                    <a:lnTo>
                      <a:pt x="3" y="7"/>
                    </a:lnTo>
                    <a:lnTo>
                      <a:pt x="0" y="8"/>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8" name="Freeform 6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82" y="1784"/>
                <a:ext cx="14" cy="15"/>
              </a:xfrm>
              <a:custGeom>
                <a:avLst/>
                <a:gdLst>
                  <a:gd fmla="*/ 19 w 9" name="T0"/>
                  <a:gd fmla="*/ 0 h 10" name="T1"/>
                  <a:gd fmla="*/ 22 w 9" name="T2"/>
                  <a:gd fmla="*/ 0 h 10" name="T3"/>
                  <a:gd fmla="*/ 19 w 9" name="T4"/>
                  <a:gd fmla="*/ 18 h 10" name="T5"/>
                  <a:gd fmla="*/ 5 w 9" name="T6"/>
                  <a:gd fmla="*/ 22 h 10" name="T7"/>
                  <a:gd fmla="*/ 0 w 9" name="T8"/>
                  <a:gd fmla="*/ 15 h 10" name="T9"/>
                  <a:gd fmla="*/ 9 w 9" name="T10"/>
                  <a:gd fmla="*/ 9 h 10" name="T11"/>
                  <a:gd fmla="*/ 19 w 9" name="T12"/>
                  <a:gd fmla="*/ 0 h 10" name="T13"/>
                  <a:gd fmla="*/ 0 60000 65536" name="T14"/>
                  <a:gd fmla="*/ 0 60000 65536" name="T15"/>
                  <a:gd fmla="*/ 0 60000 65536" name="T16"/>
                  <a:gd fmla="*/ 0 60000 65536" name="T17"/>
                  <a:gd fmla="*/ 0 60000 65536" name="T18"/>
                  <a:gd fmla="*/ 0 60000 65536" name="T19"/>
                  <a:gd fmla="*/ 0 60000 65536" name="T20"/>
                  <a:gd fmla="*/ 0 w 9" name="T21"/>
                  <a:gd fmla="*/ 0 h 10" name="T22"/>
                  <a:gd fmla="*/ 9 w 9"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9">
                    <a:moveTo>
                      <a:pt x="8" y="0"/>
                    </a:moveTo>
                    <a:lnTo>
                      <a:pt x="9" y="0"/>
                    </a:lnTo>
                    <a:lnTo>
                      <a:pt x="8" y="8"/>
                    </a:lnTo>
                    <a:lnTo>
                      <a:pt x="2" y="10"/>
                    </a:lnTo>
                    <a:lnTo>
                      <a:pt x="0" y="7"/>
                    </a:lnTo>
                    <a:lnTo>
                      <a:pt x="4" y="4"/>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39" name="Freeform 6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75" y="1808"/>
                <a:ext cx="6" cy="10"/>
              </a:xfrm>
              <a:custGeom>
                <a:avLst/>
                <a:gdLst>
                  <a:gd fmla="*/ 9 w 4" name="T0"/>
                  <a:gd fmla="*/ 0 h 6" name="T1"/>
                  <a:gd fmla="*/ 9 w 4" name="T2"/>
                  <a:gd fmla="*/ 8 h 6" name="T3"/>
                  <a:gd fmla="*/ 4 w 4" name="T4"/>
                  <a:gd fmla="*/ 17 h 6" name="T5"/>
                  <a:gd fmla="*/ 0 w 4" name="T6"/>
                  <a:gd fmla="*/ 17 h 6" name="T7"/>
                  <a:gd fmla="*/ 3 w 4" name="T8"/>
                  <a:gd fmla="*/ 0 h 6" name="T9"/>
                  <a:gd fmla="*/ 9 w 4" name="T10"/>
                  <a:gd fmla="*/ 0 h 6" name="T11"/>
                  <a:gd fmla="*/ 0 60000 65536" name="T12"/>
                  <a:gd fmla="*/ 0 60000 65536" name="T13"/>
                  <a:gd fmla="*/ 0 60000 65536" name="T14"/>
                  <a:gd fmla="*/ 0 60000 65536" name="T15"/>
                  <a:gd fmla="*/ 0 60000 65536" name="T16"/>
                  <a:gd fmla="*/ 0 60000 65536" name="T17"/>
                  <a:gd fmla="*/ 0 w 4" name="T18"/>
                  <a:gd fmla="*/ 0 h 6" name="T19"/>
                  <a:gd fmla="*/ 4 w 4" name="T20"/>
                  <a:gd fmla="*/ 6 h 6" name="T21"/>
                </a:gdLst>
                <a:ahLst/>
                <a:cxnLst>
                  <a:cxn ang="T12">
                    <a:pos x="T0" y="T1"/>
                  </a:cxn>
                  <a:cxn ang="T13">
                    <a:pos x="T2" y="T3"/>
                  </a:cxn>
                  <a:cxn ang="T14">
                    <a:pos x="T4" y="T5"/>
                  </a:cxn>
                  <a:cxn ang="T15">
                    <a:pos x="T6" y="T7"/>
                  </a:cxn>
                  <a:cxn ang="T16">
                    <a:pos x="T8" y="T9"/>
                  </a:cxn>
                  <a:cxn ang="T17">
                    <a:pos x="T10" y="T11"/>
                  </a:cxn>
                </a:cxnLst>
                <a:rect b="T21" l="T18" r="T20" t="T19"/>
                <a:pathLst>
                  <a:path h="6" w="4">
                    <a:moveTo>
                      <a:pt x="4" y="0"/>
                    </a:moveTo>
                    <a:lnTo>
                      <a:pt x="4" y="3"/>
                    </a:lnTo>
                    <a:lnTo>
                      <a:pt x="2" y="6"/>
                    </a:lnTo>
                    <a:lnTo>
                      <a:pt x="0" y="6"/>
                    </a:lnTo>
                    <a:lnTo>
                      <a:pt x="1" y="0"/>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0" name="Freeform 6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67" y="1824"/>
                <a:ext cx="6" cy="8"/>
              </a:xfrm>
              <a:custGeom>
                <a:avLst/>
                <a:gdLst>
                  <a:gd fmla="*/ 0 w 4" name="T0"/>
                  <a:gd fmla="*/ 5 h 5" name="T1"/>
                  <a:gd fmla="*/ 3 w 4" name="T2"/>
                  <a:gd fmla="*/ 0 h 5" name="T3"/>
                  <a:gd fmla="*/ 9 w 4" name="T4"/>
                  <a:gd fmla="*/ 0 h 5" name="T5"/>
                  <a:gd fmla="*/ 9 w 4" name="T6"/>
                  <a:gd fmla="*/ 5 h 5" name="T7"/>
                  <a:gd fmla="*/ 3 w 4" name="T8"/>
                  <a:gd fmla="*/ 13 h 5" name="T9"/>
                  <a:gd fmla="*/ 0 w 4" name="T10"/>
                  <a:gd fmla="*/ 13 h 5" name="T11"/>
                  <a:gd fmla="*/ 0 w 4" name="T12"/>
                  <a:gd fmla="*/ 5 h 5" name="T13"/>
                  <a:gd fmla="*/ 0 60000 65536" name="T14"/>
                  <a:gd fmla="*/ 0 60000 65536" name="T15"/>
                  <a:gd fmla="*/ 0 60000 65536" name="T16"/>
                  <a:gd fmla="*/ 0 60000 65536" name="T17"/>
                  <a:gd fmla="*/ 0 60000 65536" name="T18"/>
                  <a:gd fmla="*/ 0 60000 65536" name="T19"/>
                  <a:gd fmla="*/ 0 60000 65536" name="T20"/>
                  <a:gd fmla="*/ 0 w 4" name="T21"/>
                  <a:gd fmla="*/ 0 h 5" name="T22"/>
                  <a:gd fmla="*/ 4 w 4"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4">
                    <a:moveTo>
                      <a:pt x="0" y="2"/>
                    </a:moveTo>
                    <a:lnTo>
                      <a:pt x="1" y="0"/>
                    </a:lnTo>
                    <a:lnTo>
                      <a:pt x="4" y="0"/>
                    </a:lnTo>
                    <a:lnTo>
                      <a:pt x="4" y="2"/>
                    </a:lnTo>
                    <a:lnTo>
                      <a:pt x="1" y="5"/>
                    </a:lnTo>
                    <a:lnTo>
                      <a:pt x="0"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1" name="Freeform 7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054" y="1839"/>
                <a:ext cx="5" cy="7"/>
              </a:xfrm>
              <a:custGeom>
                <a:avLst/>
                <a:gdLst>
                  <a:gd fmla="*/ 0 w 3" name="T0"/>
                  <a:gd fmla="*/ 12 h 4" name="T1"/>
                  <a:gd fmla="*/ 0 w 3" name="T2"/>
                  <a:gd fmla="*/ 7 h 4" name="T3"/>
                  <a:gd fmla="*/ 5 w 3" name="T4"/>
                  <a:gd fmla="*/ 0 h 4" name="T5"/>
                  <a:gd fmla="*/ 8 w 3" name="T6"/>
                  <a:gd fmla="*/ 9 h 4" name="T7"/>
                  <a:gd fmla="*/ 3 w 3" name="T8"/>
                  <a:gd fmla="*/ 12 h 4" name="T9"/>
                  <a:gd fmla="*/ 0 w 3" name="T10"/>
                  <a:gd fmla="*/ 12 h 4" name="T11"/>
                  <a:gd fmla="*/ 0 60000 65536" name="T12"/>
                  <a:gd fmla="*/ 0 60000 65536" name="T13"/>
                  <a:gd fmla="*/ 0 60000 65536" name="T14"/>
                  <a:gd fmla="*/ 0 60000 65536" name="T15"/>
                  <a:gd fmla="*/ 0 60000 65536" name="T16"/>
                  <a:gd fmla="*/ 0 60000 65536" name="T17"/>
                  <a:gd fmla="*/ 0 w 3" name="T18"/>
                  <a:gd fmla="*/ 0 h 4" name="T19"/>
                  <a:gd fmla="*/ 3 w 3"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3">
                    <a:moveTo>
                      <a:pt x="0" y="4"/>
                    </a:moveTo>
                    <a:lnTo>
                      <a:pt x="0" y="2"/>
                    </a:lnTo>
                    <a:lnTo>
                      <a:pt x="2" y="0"/>
                    </a:lnTo>
                    <a:lnTo>
                      <a:pt x="3" y="3"/>
                    </a:lnTo>
                    <a:lnTo>
                      <a:pt x="1" y="4"/>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2" name="Freeform 7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92" y="1691"/>
                <a:ext cx="41" cy="201"/>
              </a:xfrm>
              <a:custGeom>
                <a:avLst/>
                <a:gdLst>
                  <a:gd fmla="*/ 26 w 27" name="T0"/>
                  <a:gd fmla="*/ 8 h 130" name="T1"/>
                  <a:gd fmla="*/ 30 w 27" name="T2"/>
                  <a:gd fmla="*/ 14 h 130" name="T3"/>
                  <a:gd fmla="*/ 32 w 27" name="T4"/>
                  <a:gd fmla="*/ 36 h 130" name="T5"/>
                  <a:gd fmla="*/ 32 w 27" name="T6"/>
                  <a:gd fmla="*/ 62 h 130" name="T7"/>
                  <a:gd fmla="*/ 35 w 27" name="T8"/>
                  <a:gd fmla="*/ 82 h 130" name="T9"/>
                  <a:gd fmla="*/ 39 w 27" name="T10"/>
                  <a:gd fmla="*/ 124 h 130" name="T11"/>
                  <a:gd fmla="*/ 46 w 27" name="T12"/>
                  <a:gd fmla="*/ 153 h 130" name="T13"/>
                  <a:gd fmla="*/ 50 w 27" name="T14"/>
                  <a:gd fmla="*/ 184 h 130" name="T15"/>
                  <a:gd fmla="*/ 59 w 27" name="T16"/>
                  <a:gd fmla="*/ 196 h 130" name="T17"/>
                  <a:gd fmla="*/ 62 w 27" name="T18"/>
                  <a:gd fmla="*/ 209 h 130" name="T19"/>
                  <a:gd fmla="*/ 59 w 27" name="T20"/>
                  <a:gd fmla="*/ 213 h 130" name="T21"/>
                  <a:gd fmla="*/ 55 w 27" name="T22"/>
                  <a:gd fmla="*/ 210 h 130" name="T23"/>
                  <a:gd fmla="*/ 55 w 27" name="T24"/>
                  <a:gd fmla="*/ 209 h 130" name="T25"/>
                  <a:gd fmla="*/ 44 w 27" name="T26"/>
                  <a:gd fmla="*/ 193 h 130" name="T27"/>
                  <a:gd fmla="*/ 35 w 27" name="T28"/>
                  <a:gd fmla="*/ 192 h 130" name="T29"/>
                  <a:gd fmla="*/ 30 w 27" name="T30"/>
                  <a:gd fmla="*/ 196 h 130" name="T31"/>
                  <a:gd fmla="*/ 27 w 27" name="T32"/>
                  <a:gd fmla="*/ 220 h 130" name="T33"/>
                  <a:gd fmla="*/ 23 w 27" name="T34"/>
                  <a:gd fmla="*/ 227 h 130" name="T35"/>
                  <a:gd fmla="*/ 23 w 27" name="T36"/>
                  <a:gd fmla="*/ 235 h 130" name="T37"/>
                  <a:gd fmla="*/ 21 w 27" name="T38"/>
                  <a:gd fmla="*/ 244 h 130" name="T39"/>
                  <a:gd fmla="*/ 21 w 27" name="T40"/>
                  <a:gd fmla="*/ 266 h 130" name="T41"/>
                  <a:gd fmla="*/ 27 w 27" name="T42"/>
                  <a:gd fmla="*/ 277 h 130" name="T43"/>
                  <a:gd fmla="*/ 39 w 27" name="T44"/>
                  <a:gd fmla="*/ 288 h 130" name="T45"/>
                  <a:gd fmla="*/ 39 w 27" name="T46"/>
                  <a:gd fmla="*/ 301 h 130" name="T47"/>
                  <a:gd fmla="*/ 32 w 27" name="T48"/>
                  <a:gd fmla="*/ 308 h 130" name="T49"/>
                  <a:gd fmla="*/ 26 w 27" name="T50"/>
                  <a:gd fmla="*/ 297 h 130" name="T51"/>
                  <a:gd fmla="*/ 21 w 27" name="T52"/>
                  <a:gd fmla="*/ 292 h 130" name="T53"/>
                  <a:gd fmla="*/ 14 w 27" name="T54"/>
                  <a:gd fmla="*/ 298 h 130" name="T55"/>
                  <a:gd fmla="*/ 9 w 27" name="T56"/>
                  <a:gd fmla="*/ 308 h 130" name="T57"/>
                  <a:gd fmla="*/ 5 w 27" name="T58"/>
                  <a:gd fmla="*/ 311 h 130" name="T59"/>
                  <a:gd fmla="*/ 5 w 27" name="T60"/>
                  <a:gd fmla="*/ 275 h 130" name="T61"/>
                  <a:gd fmla="*/ 8 w 27" name="T62"/>
                  <a:gd fmla="*/ 258 h 130" name="T63"/>
                  <a:gd fmla="*/ 8 w 27" name="T64"/>
                  <a:gd fmla="*/ 237 h 130" name="T65"/>
                  <a:gd fmla="*/ 5 w 27" name="T66"/>
                  <a:gd fmla="*/ 224 h 130" name="T67"/>
                  <a:gd fmla="*/ 8 w 27" name="T68"/>
                  <a:gd fmla="*/ 198 h 130" name="T69"/>
                  <a:gd fmla="*/ 12 w 27" name="T70"/>
                  <a:gd fmla="*/ 182 h 130" name="T71"/>
                  <a:gd fmla="*/ 9 w 27" name="T72"/>
                  <a:gd fmla="*/ 167 h 130" name="T73"/>
                  <a:gd fmla="*/ 9 w 27" name="T74"/>
                  <a:gd fmla="*/ 122 h 130" name="T75"/>
                  <a:gd fmla="*/ 3 w 27" name="T76"/>
                  <a:gd fmla="*/ 113 h 130" name="T77"/>
                  <a:gd fmla="*/ 0 w 27" name="T78"/>
                  <a:gd fmla="*/ 87 h 130" name="T79"/>
                  <a:gd fmla="*/ 5 w 27" name="T80"/>
                  <a:gd fmla="*/ 79 h 130" name="T81"/>
                  <a:gd fmla="*/ 0 w 27" name="T82"/>
                  <a:gd fmla="*/ 74 h 130" name="T83"/>
                  <a:gd fmla="*/ 3 w 27" name="T84"/>
                  <a:gd fmla="*/ 49 h 130" name="T85"/>
                  <a:gd fmla="*/ 0 w 27" name="T86"/>
                  <a:gd fmla="*/ 36 h 130" name="T87"/>
                  <a:gd fmla="*/ 9 w 27" name="T88"/>
                  <a:gd fmla="*/ 34 h 130" name="T89"/>
                  <a:gd fmla="*/ 17 w 27" name="T90"/>
                  <a:gd fmla="*/ 34 h 130" name="T91"/>
                  <a:gd fmla="*/ 18 w 27" name="T92"/>
                  <a:gd fmla="*/ 29 h 130" name="T93"/>
                  <a:gd fmla="*/ 14 w 27" name="T94"/>
                  <a:gd fmla="*/ 5 h 130" name="T95"/>
                  <a:gd fmla="*/ 14 w 27" name="T96"/>
                  <a:gd fmla="*/ 0 h 130" name="T97"/>
                  <a:gd fmla="*/ 23 w 27" name="T98"/>
                  <a:gd fmla="*/ 0 h 130" name="T99"/>
                  <a:gd fmla="*/ 26 w 27" name="T100"/>
                  <a:gd fmla="*/ 8 h 130"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w 27" name="T153"/>
                  <a:gd fmla="*/ 0 h 130" name="T154"/>
                  <a:gd fmla="*/ 27 w 27" name="T155"/>
                  <a:gd fmla="*/ 130 h 130" name="T1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b="T156" l="T153" r="T155" t="T154"/>
                <a:pathLst>
                  <a:path h="130" w="27">
                    <a:moveTo>
                      <a:pt x="11" y="3"/>
                    </a:moveTo>
                    <a:lnTo>
                      <a:pt x="13" y="6"/>
                    </a:lnTo>
                    <a:lnTo>
                      <a:pt x="14" y="15"/>
                    </a:lnTo>
                    <a:lnTo>
                      <a:pt x="14" y="26"/>
                    </a:lnTo>
                    <a:lnTo>
                      <a:pt x="15" y="34"/>
                    </a:lnTo>
                    <a:lnTo>
                      <a:pt x="17" y="52"/>
                    </a:lnTo>
                    <a:lnTo>
                      <a:pt x="20" y="64"/>
                    </a:lnTo>
                    <a:lnTo>
                      <a:pt x="22" y="77"/>
                    </a:lnTo>
                    <a:lnTo>
                      <a:pt x="26" y="82"/>
                    </a:lnTo>
                    <a:lnTo>
                      <a:pt x="27" y="87"/>
                    </a:lnTo>
                    <a:lnTo>
                      <a:pt x="26" y="89"/>
                    </a:lnTo>
                    <a:lnTo>
                      <a:pt x="24" y="88"/>
                    </a:lnTo>
                    <a:lnTo>
                      <a:pt x="24" y="87"/>
                    </a:lnTo>
                    <a:lnTo>
                      <a:pt x="19" y="81"/>
                    </a:lnTo>
                    <a:lnTo>
                      <a:pt x="15" y="80"/>
                    </a:lnTo>
                    <a:lnTo>
                      <a:pt x="13" y="82"/>
                    </a:lnTo>
                    <a:lnTo>
                      <a:pt x="12" y="92"/>
                    </a:lnTo>
                    <a:lnTo>
                      <a:pt x="10" y="95"/>
                    </a:lnTo>
                    <a:lnTo>
                      <a:pt x="10" y="98"/>
                    </a:lnTo>
                    <a:lnTo>
                      <a:pt x="9" y="102"/>
                    </a:lnTo>
                    <a:lnTo>
                      <a:pt x="9" y="111"/>
                    </a:lnTo>
                    <a:lnTo>
                      <a:pt x="12" y="116"/>
                    </a:lnTo>
                    <a:lnTo>
                      <a:pt x="17" y="120"/>
                    </a:lnTo>
                    <a:lnTo>
                      <a:pt x="17" y="126"/>
                    </a:lnTo>
                    <a:lnTo>
                      <a:pt x="14" y="129"/>
                    </a:lnTo>
                    <a:lnTo>
                      <a:pt x="11" y="124"/>
                    </a:lnTo>
                    <a:lnTo>
                      <a:pt x="9" y="122"/>
                    </a:lnTo>
                    <a:lnTo>
                      <a:pt x="6" y="125"/>
                    </a:lnTo>
                    <a:lnTo>
                      <a:pt x="4" y="129"/>
                    </a:lnTo>
                    <a:lnTo>
                      <a:pt x="2" y="130"/>
                    </a:lnTo>
                    <a:lnTo>
                      <a:pt x="2" y="115"/>
                    </a:lnTo>
                    <a:lnTo>
                      <a:pt x="3" y="108"/>
                    </a:lnTo>
                    <a:lnTo>
                      <a:pt x="3" y="99"/>
                    </a:lnTo>
                    <a:lnTo>
                      <a:pt x="2" y="94"/>
                    </a:lnTo>
                    <a:lnTo>
                      <a:pt x="3" y="83"/>
                    </a:lnTo>
                    <a:lnTo>
                      <a:pt x="5" y="76"/>
                    </a:lnTo>
                    <a:lnTo>
                      <a:pt x="4" y="70"/>
                    </a:lnTo>
                    <a:lnTo>
                      <a:pt x="4" y="51"/>
                    </a:lnTo>
                    <a:lnTo>
                      <a:pt x="1" y="47"/>
                    </a:lnTo>
                    <a:lnTo>
                      <a:pt x="0" y="36"/>
                    </a:lnTo>
                    <a:lnTo>
                      <a:pt x="2" y="33"/>
                    </a:lnTo>
                    <a:lnTo>
                      <a:pt x="0" y="31"/>
                    </a:lnTo>
                    <a:lnTo>
                      <a:pt x="1" y="21"/>
                    </a:lnTo>
                    <a:lnTo>
                      <a:pt x="0" y="15"/>
                    </a:lnTo>
                    <a:lnTo>
                      <a:pt x="4" y="14"/>
                    </a:lnTo>
                    <a:lnTo>
                      <a:pt x="7" y="14"/>
                    </a:lnTo>
                    <a:lnTo>
                      <a:pt x="8" y="12"/>
                    </a:lnTo>
                    <a:lnTo>
                      <a:pt x="6" y="2"/>
                    </a:lnTo>
                    <a:lnTo>
                      <a:pt x="6" y="0"/>
                    </a:lnTo>
                    <a:lnTo>
                      <a:pt x="10" y="0"/>
                    </a:lnTo>
                    <a:lnTo>
                      <a:pt x="1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3" name="Freeform 7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57" y="1908"/>
                <a:ext cx="90" cy="82"/>
              </a:xfrm>
              <a:custGeom>
                <a:avLst/>
                <a:gdLst>
                  <a:gd fmla="*/ 48 w 58" name="T0"/>
                  <a:gd fmla="*/ 12 h 53" name="T1"/>
                  <a:gd fmla="*/ 51 w 58" name="T2"/>
                  <a:gd fmla="*/ 0 h 53" name="T3"/>
                  <a:gd fmla="*/ 62 w 58" name="T4"/>
                  <a:gd fmla="*/ 0 h 53" name="T5"/>
                  <a:gd fmla="*/ 70 w 58" name="T6"/>
                  <a:gd fmla="*/ 9 h 53" name="T7"/>
                  <a:gd fmla="*/ 74 w 58" name="T8"/>
                  <a:gd fmla="*/ 26 h 53" name="T9"/>
                  <a:gd fmla="*/ 84 w 58" name="T10"/>
                  <a:gd fmla="*/ 34 h 53" name="T11"/>
                  <a:gd fmla="*/ 92 w 58" name="T12"/>
                  <a:gd fmla="*/ 36 h 53" name="T13"/>
                  <a:gd fmla="*/ 101 w 58" name="T14"/>
                  <a:gd fmla="*/ 45 h 53" name="T15"/>
                  <a:gd fmla="*/ 110 w 58" name="T16"/>
                  <a:gd fmla="*/ 50 h 53" name="T17"/>
                  <a:gd fmla="*/ 121 w 58" name="T18"/>
                  <a:gd fmla="*/ 48 h 53" name="T19"/>
                  <a:gd fmla="*/ 130 w 58" name="T20"/>
                  <a:gd fmla="*/ 39 h 53" name="T21"/>
                  <a:gd fmla="*/ 130 w 58" name="T22"/>
                  <a:gd fmla="*/ 57 h 53" name="T23"/>
                  <a:gd fmla="*/ 137 w 58" name="T24"/>
                  <a:gd fmla="*/ 60 h 53" name="T25"/>
                  <a:gd fmla="*/ 140 w 58" name="T26"/>
                  <a:gd fmla="*/ 70 h 53" name="T27"/>
                  <a:gd fmla="*/ 130 w 58" name="T28"/>
                  <a:gd fmla="*/ 79 h 53" name="T29"/>
                  <a:gd fmla="*/ 115 w 58" name="T30"/>
                  <a:gd fmla="*/ 82 h 53" name="T31"/>
                  <a:gd fmla="*/ 104 w 58" name="T32"/>
                  <a:gd fmla="*/ 84 h 53" name="T33"/>
                  <a:gd fmla="*/ 92 w 58" name="T34"/>
                  <a:gd fmla="*/ 97 h 53" name="T35"/>
                  <a:gd fmla="*/ 92 w 58" name="T36"/>
                  <a:gd fmla="*/ 108 h 53" name="T37"/>
                  <a:gd fmla="*/ 84 w 58" name="T38"/>
                  <a:gd fmla="*/ 110 h 53" name="T39"/>
                  <a:gd fmla="*/ 74 w 58" name="T40"/>
                  <a:gd fmla="*/ 97 h 53" name="T41"/>
                  <a:gd fmla="*/ 61 w 58" name="T42"/>
                  <a:gd fmla="*/ 97 h 53" name="T43"/>
                  <a:gd fmla="*/ 56 w 58" name="T44"/>
                  <a:gd fmla="*/ 93 h 53" name="T45"/>
                  <a:gd fmla="*/ 48 w 58" name="T46"/>
                  <a:gd fmla="*/ 97 h 53" name="T47"/>
                  <a:gd fmla="*/ 34 w 58" name="T48"/>
                  <a:gd fmla="*/ 96 h 53" name="T49"/>
                  <a:gd fmla="*/ 22 w 58" name="T50"/>
                  <a:gd fmla="*/ 96 h 53" name="T51"/>
                  <a:gd fmla="*/ 17 w 58" name="T52"/>
                  <a:gd fmla="*/ 101 h 53" name="T53"/>
                  <a:gd fmla="*/ 26 w 58" name="T54"/>
                  <a:gd fmla="*/ 110 h 53" name="T55"/>
                  <a:gd fmla="*/ 26 w 58" name="T56"/>
                  <a:gd fmla="*/ 122 h 53" name="T57"/>
                  <a:gd fmla="*/ 12 w 58" name="T58"/>
                  <a:gd fmla="*/ 127 h 53" name="T59"/>
                  <a:gd fmla="*/ 8 w 58" name="T60"/>
                  <a:gd fmla="*/ 108 h 53" name="T61"/>
                  <a:gd fmla="*/ 0 w 58" name="T62"/>
                  <a:gd fmla="*/ 105 h 53" name="T63"/>
                  <a:gd fmla="*/ 8 w 58" name="T64"/>
                  <a:gd fmla="*/ 96 h 53" name="T65"/>
                  <a:gd fmla="*/ 19 w 58" name="T66"/>
                  <a:gd fmla="*/ 87 h 53" name="T67"/>
                  <a:gd fmla="*/ 19 w 58" name="T68"/>
                  <a:gd fmla="*/ 74 h 53" name="T69"/>
                  <a:gd fmla="*/ 26 w 58" name="T70"/>
                  <a:gd fmla="*/ 70 h 53" name="T71"/>
                  <a:gd fmla="*/ 36 w 58" name="T72"/>
                  <a:gd fmla="*/ 74 h 53" name="T73"/>
                  <a:gd fmla="*/ 43 w 58" name="T74"/>
                  <a:gd fmla="*/ 71 h 53" name="T75"/>
                  <a:gd fmla="*/ 45 w 58" name="T76"/>
                  <a:gd fmla="*/ 62 h 53" name="T77"/>
                  <a:gd fmla="*/ 53 w 58" name="T78"/>
                  <a:gd fmla="*/ 45 h 53" name="T79"/>
                  <a:gd fmla="*/ 53 w 58" name="T80"/>
                  <a:gd fmla="*/ 14 h 53" name="T81"/>
                  <a:gd fmla="*/ 48 w 58" name="T82"/>
                  <a:gd fmla="*/ 12 h 53"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w 58" name="T126"/>
                  <a:gd fmla="*/ 0 h 53" name="T127"/>
                  <a:gd fmla="*/ 58 w 58" name="T128"/>
                  <a:gd fmla="*/ 53 h 53" name="T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b="T129" l="T126" r="T128" t="T127"/>
                <a:pathLst>
                  <a:path h="53" w="58">
                    <a:moveTo>
                      <a:pt x="20" y="5"/>
                    </a:moveTo>
                    <a:lnTo>
                      <a:pt x="21" y="0"/>
                    </a:lnTo>
                    <a:lnTo>
                      <a:pt x="26" y="0"/>
                    </a:lnTo>
                    <a:lnTo>
                      <a:pt x="29" y="4"/>
                    </a:lnTo>
                    <a:lnTo>
                      <a:pt x="31" y="11"/>
                    </a:lnTo>
                    <a:lnTo>
                      <a:pt x="35" y="14"/>
                    </a:lnTo>
                    <a:lnTo>
                      <a:pt x="38" y="15"/>
                    </a:lnTo>
                    <a:lnTo>
                      <a:pt x="42" y="19"/>
                    </a:lnTo>
                    <a:lnTo>
                      <a:pt x="46" y="21"/>
                    </a:lnTo>
                    <a:lnTo>
                      <a:pt x="50" y="20"/>
                    </a:lnTo>
                    <a:lnTo>
                      <a:pt x="54" y="16"/>
                    </a:lnTo>
                    <a:lnTo>
                      <a:pt x="54" y="24"/>
                    </a:lnTo>
                    <a:lnTo>
                      <a:pt x="57" y="25"/>
                    </a:lnTo>
                    <a:lnTo>
                      <a:pt x="58" y="29"/>
                    </a:lnTo>
                    <a:lnTo>
                      <a:pt x="54" y="33"/>
                    </a:lnTo>
                    <a:lnTo>
                      <a:pt x="48" y="34"/>
                    </a:lnTo>
                    <a:lnTo>
                      <a:pt x="43" y="35"/>
                    </a:lnTo>
                    <a:lnTo>
                      <a:pt x="38" y="41"/>
                    </a:lnTo>
                    <a:lnTo>
                      <a:pt x="38" y="45"/>
                    </a:lnTo>
                    <a:lnTo>
                      <a:pt x="35" y="46"/>
                    </a:lnTo>
                    <a:lnTo>
                      <a:pt x="31" y="41"/>
                    </a:lnTo>
                    <a:lnTo>
                      <a:pt x="25" y="41"/>
                    </a:lnTo>
                    <a:lnTo>
                      <a:pt x="23" y="39"/>
                    </a:lnTo>
                    <a:lnTo>
                      <a:pt x="20" y="41"/>
                    </a:lnTo>
                    <a:lnTo>
                      <a:pt x="14" y="40"/>
                    </a:lnTo>
                    <a:lnTo>
                      <a:pt x="9" y="40"/>
                    </a:lnTo>
                    <a:lnTo>
                      <a:pt x="7" y="42"/>
                    </a:lnTo>
                    <a:lnTo>
                      <a:pt x="11" y="46"/>
                    </a:lnTo>
                    <a:lnTo>
                      <a:pt x="11" y="51"/>
                    </a:lnTo>
                    <a:lnTo>
                      <a:pt x="5" y="53"/>
                    </a:lnTo>
                    <a:lnTo>
                      <a:pt x="3" y="45"/>
                    </a:lnTo>
                    <a:lnTo>
                      <a:pt x="0" y="44"/>
                    </a:lnTo>
                    <a:lnTo>
                      <a:pt x="3" y="40"/>
                    </a:lnTo>
                    <a:lnTo>
                      <a:pt x="8" y="36"/>
                    </a:lnTo>
                    <a:lnTo>
                      <a:pt x="8" y="31"/>
                    </a:lnTo>
                    <a:lnTo>
                      <a:pt x="11" y="29"/>
                    </a:lnTo>
                    <a:lnTo>
                      <a:pt x="15" y="31"/>
                    </a:lnTo>
                    <a:lnTo>
                      <a:pt x="18" y="30"/>
                    </a:lnTo>
                    <a:lnTo>
                      <a:pt x="19" y="26"/>
                    </a:lnTo>
                    <a:lnTo>
                      <a:pt x="22" y="19"/>
                    </a:lnTo>
                    <a:lnTo>
                      <a:pt x="22" y="6"/>
                    </a:lnTo>
                    <a:lnTo>
                      <a:pt x="2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4" name="Freeform 7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735" y="1991"/>
                <a:ext cx="160" cy="160"/>
              </a:xfrm>
              <a:custGeom>
                <a:avLst/>
                <a:gdLst>
                  <a:gd fmla="*/ 241 w 103" name="T0"/>
                  <a:gd fmla="*/ 34 h 103" name="T1"/>
                  <a:gd fmla="*/ 249 w 103" name="T2"/>
                  <a:gd fmla="*/ 48 h 103" name="T3"/>
                  <a:gd fmla="*/ 239 w 103" name="T4"/>
                  <a:gd fmla="*/ 87 h 103" name="T5"/>
                  <a:gd fmla="*/ 231 w 103" name="T6"/>
                  <a:gd fmla="*/ 106 h 103" name="T7"/>
                  <a:gd fmla="*/ 219 w 103" name="T8"/>
                  <a:gd fmla="*/ 123 h 103" name="T9"/>
                  <a:gd fmla="*/ 214 w 103" name="T10"/>
                  <a:gd fmla="*/ 162 h 103" name="T11"/>
                  <a:gd fmla="*/ 217 w 103" name="T12"/>
                  <a:gd fmla="*/ 182 h 103" name="T13"/>
                  <a:gd fmla="*/ 196 w 103" name="T14"/>
                  <a:gd fmla="*/ 200 h 103" name="T15"/>
                  <a:gd fmla="*/ 200 w 103" name="T16"/>
                  <a:gd fmla="*/ 188 h 103" name="T17"/>
                  <a:gd fmla="*/ 183 w 103" name="T18"/>
                  <a:gd fmla="*/ 193 h 103" name="T19"/>
                  <a:gd fmla="*/ 174 w 103" name="T20"/>
                  <a:gd fmla="*/ 213 h 103" name="T21"/>
                  <a:gd fmla="*/ 166 w 103" name="T22"/>
                  <a:gd fmla="*/ 200 h 103" name="T23"/>
                  <a:gd fmla="*/ 140 w 103" name="T24"/>
                  <a:gd fmla="*/ 213 h 103" name="T25"/>
                  <a:gd fmla="*/ 130 w 103" name="T26"/>
                  <a:gd fmla="*/ 200 h 103" name="T27"/>
                  <a:gd fmla="*/ 130 w 103" name="T28"/>
                  <a:gd fmla="*/ 214 h 103" name="T29"/>
                  <a:gd fmla="*/ 130 w 103" name="T30"/>
                  <a:gd fmla="*/ 230 h 103" name="T31"/>
                  <a:gd fmla="*/ 117 w 103" name="T32"/>
                  <a:gd fmla="*/ 241 h 103" name="T33"/>
                  <a:gd fmla="*/ 99 w 103" name="T34"/>
                  <a:gd fmla="*/ 241 h 103" name="T35"/>
                  <a:gd fmla="*/ 99 w 103" name="T36"/>
                  <a:gd fmla="*/ 224 h 103" name="T37"/>
                  <a:gd fmla="*/ 84 w 103" name="T38"/>
                  <a:gd fmla="*/ 205 h 103" name="T39"/>
                  <a:gd fmla="*/ 51 w 103" name="T40"/>
                  <a:gd fmla="*/ 222 h 103" name="T41"/>
                  <a:gd fmla="*/ 17 w 103" name="T42"/>
                  <a:gd fmla="*/ 236 h 103" name="T43"/>
                  <a:gd fmla="*/ 3 w 103" name="T44"/>
                  <a:gd fmla="*/ 230 h 103" name="T45"/>
                  <a:gd fmla="*/ 8 w 103" name="T46"/>
                  <a:gd fmla="*/ 214 h 103" name="T47"/>
                  <a:gd fmla="*/ 36 w 103" name="T48"/>
                  <a:gd fmla="*/ 196 h 103" name="T49"/>
                  <a:gd fmla="*/ 51 w 103" name="T50"/>
                  <a:gd fmla="*/ 183 h 103" name="T51"/>
                  <a:gd fmla="*/ 78 w 103" name="T52"/>
                  <a:gd fmla="*/ 188 h 103" name="T53"/>
                  <a:gd fmla="*/ 104 w 103" name="T54"/>
                  <a:gd fmla="*/ 183 h 103" name="T55"/>
                  <a:gd fmla="*/ 130 w 103" name="T56"/>
                  <a:gd fmla="*/ 132 h 103" name="T57"/>
                  <a:gd fmla="*/ 143 w 103" name="T58"/>
                  <a:gd fmla="*/ 130 h 103" name="T59"/>
                  <a:gd fmla="*/ 144 w 103" name="T60"/>
                  <a:gd fmla="*/ 149 h 103" name="T61"/>
                  <a:gd fmla="*/ 162 w 103" name="T62"/>
                  <a:gd fmla="*/ 132 h 103" name="T63"/>
                  <a:gd fmla="*/ 191 w 103" name="T64"/>
                  <a:gd fmla="*/ 101 h 103" name="T65"/>
                  <a:gd fmla="*/ 197 w 103" name="T66"/>
                  <a:gd fmla="*/ 31 h 103" name="T67"/>
                  <a:gd fmla="*/ 213 w 103" name="T68"/>
                  <a:gd fmla="*/ 14 h 103" name="T69"/>
                  <a:gd fmla="*/ 230 w 103" name="T70"/>
                  <a:gd fmla="*/ 25 h 103" name="T71"/>
                  <a:gd fmla="*/ 219 w 103" name="T72"/>
                  <a:gd fmla="*/ 5 h 103" name="T73"/>
                  <a:gd fmla="*/ 235 w 103" name="T74"/>
                  <a:gd fmla="*/ 5 h 103"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103" name="T114"/>
                  <a:gd fmla="*/ 0 h 103" name="T115"/>
                  <a:gd fmla="*/ 103 w 103" name="T116"/>
                  <a:gd fmla="*/ 103 h 103"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103" w="103">
                    <a:moveTo>
                      <a:pt x="97" y="11"/>
                    </a:moveTo>
                    <a:lnTo>
                      <a:pt x="100" y="14"/>
                    </a:lnTo>
                    <a:lnTo>
                      <a:pt x="102" y="19"/>
                    </a:lnTo>
                    <a:lnTo>
                      <a:pt x="103" y="20"/>
                    </a:lnTo>
                    <a:lnTo>
                      <a:pt x="103" y="27"/>
                    </a:lnTo>
                    <a:lnTo>
                      <a:pt x="99" y="36"/>
                    </a:lnTo>
                    <a:lnTo>
                      <a:pt x="99" y="44"/>
                    </a:lnTo>
                    <a:lnTo>
                      <a:pt x="96" y="44"/>
                    </a:lnTo>
                    <a:lnTo>
                      <a:pt x="93" y="46"/>
                    </a:lnTo>
                    <a:lnTo>
                      <a:pt x="91" y="51"/>
                    </a:lnTo>
                    <a:lnTo>
                      <a:pt x="95" y="56"/>
                    </a:lnTo>
                    <a:lnTo>
                      <a:pt x="89" y="67"/>
                    </a:lnTo>
                    <a:lnTo>
                      <a:pt x="89" y="71"/>
                    </a:lnTo>
                    <a:lnTo>
                      <a:pt x="90" y="75"/>
                    </a:lnTo>
                    <a:lnTo>
                      <a:pt x="84" y="84"/>
                    </a:lnTo>
                    <a:lnTo>
                      <a:pt x="81" y="83"/>
                    </a:lnTo>
                    <a:lnTo>
                      <a:pt x="83" y="81"/>
                    </a:lnTo>
                    <a:lnTo>
                      <a:pt x="83" y="78"/>
                    </a:lnTo>
                    <a:lnTo>
                      <a:pt x="81" y="75"/>
                    </a:lnTo>
                    <a:lnTo>
                      <a:pt x="76" y="80"/>
                    </a:lnTo>
                    <a:lnTo>
                      <a:pt x="75" y="87"/>
                    </a:lnTo>
                    <a:lnTo>
                      <a:pt x="72" y="88"/>
                    </a:lnTo>
                    <a:lnTo>
                      <a:pt x="71" y="83"/>
                    </a:lnTo>
                    <a:lnTo>
                      <a:pt x="69" y="83"/>
                    </a:lnTo>
                    <a:lnTo>
                      <a:pt x="66" y="87"/>
                    </a:lnTo>
                    <a:lnTo>
                      <a:pt x="58" y="88"/>
                    </a:lnTo>
                    <a:lnTo>
                      <a:pt x="58" y="83"/>
                    </a:lnTo>
                    <a:lnTo>
                      <a:pt x="54" y="83"/>
                    </a:lnTo>
                    <a:lnTo>
                      <a:pt x="52" y="86"/>
                    </a:lnTo>
                    <a:lnTo>
                      <a:pt x="54" y="89"/>
                    </a:lnTo>
                    <a:lnTo>
                      <a:pt x="54" y="92"/>
                    </a:lnTo>
                    <a:lnTo>
                      <a:pt x="54" y="95"/>
                    </a:lnTo>
                    <a:lnTo>
                      <a:pt x="49" y="95"/>
                    </a:lnTo>
                    <a:lnTo>
                      <a:pt x="48" y="100"/>
                    </a:lnTo>
                    <a:lnTo>
                      <a:pt x="45" y="103"/>
                    </a:lnTo>
                    <a:lnTo>
                      <a:pt x="41" y="100"/>
                    </a:lnTo>
                    <a:lnTo>
                      <a:pt x="40" y="96"/>
                    </a:lnTo>
                    <a:lnTo>
                      <a:pt x="41" y="93"/>
                    </a:lnTo>
                    <a:lnTo>
                      <a:pt x="41" y="88"/>
                    </a:lnTo>
                    <a:lnTo>
                      <a:pt x="35" y="85"/>
                    </a:lnTo>
                    <a:lnTo>
                      <a:pt x="24" y="88"/>
                    </a:lnTo>
                    <a:lnTo>
                      <a:pt x="21" y="92"/>
                    </a:lnTo>
                    <a:lnTo>
                      <a:pt x="12" y="94"/>
                    </a:lnTo>
                    <a:lnTo>
                      <a:pt x="7" y="98"/>
                    </a:lnTo>
                    <a:lnTo>
                      <a:pt x="7" y="95"/>
                    </a:lnTo>
                    <a:lnTo>
                      <a:pt x="1" y="95"/>
                    </a:lnTo>
                    <a:lnTo>
                      <a:pt x="0" y="92"/>
                    </a:lnTo>
                    <a:lnTo>
                      <a:pt x="3" y="89"/>
                    </a:lnTo>
                    <a:lnTo>
                      <a:pt x="7" y="88"/>
                    </a:lnTo>
                    <a:lnTo>
                      <a:pt x="15" y="81"/>
                    </a:lnTo>
                    <a:lnTo>
                      <a:pt x="17" y="77"/>
                    </a:lnTo>
                    <a:lnTo>
                      <a:pt x="21" y="76"/>
                    </a:lnTo>
                    <a:lnTo>
                      <a:pt x="25" y="78"/>
                    </a:lnTo>
                    <a:lnTo>
                      <a:pt x="32" y="78"/>
                    </a:lnTo>
                    <a:lnTo>
                      <a:pt x="37" y="75"/>
                    </a:lnTo>
                    <a:lnTo>
                      <a:pt x="43" y="76"/>
                    </a:lnTo>
                    <a:lnTo>
                      <a:pt x="54" y="60"/>
                    </a:lnTo>
                    <a:lnTo>
                      <a:pt x="54" y="55"/>
                    </a:lnTo>
                    <a:lnTo>
                      <a:pt x="57" y="54"/>
                    </a:lnTo>
                    <a:lnTo>
                      <a:pt x="59" y="54"/>
                    </a:lnTo>
                    <a:lnTo>
                      <a:pt x="57" y="60"/>
                    </a:lnTo>
                    <a:lnTo>
                      <a:pt x="60" y="62"/>
                    </a:lnTo>
                    <a:lnTo>
                      <a:pt x="65" y="59"/>
                    </a:lnTo>
                    <a:lnTo>
                      <a:pt x="67" y="55"/>
                    </a:lnTo>
                    <a:lnTo>
                      <a:pt x="72" y="52"/>
                    </a:lnTo>
                    <a:lnTo>
                      <a:pt x="79" y="42"/>
                    </a:lnTo>
                    <a:lnTo>
                      <a:pt x="82" y="32"/>
                    </a:lnTo>
                    <a:lnTo>
                      <a:pt x="82" y="13"/>
                    </a:lnTo>
                    <a:lnTo>
                      <a:pt x="86" y="7"/>
                    </a:lnTo>
                    <a:lnTo>
                      <a:pt x="88" y="6"/>
                    </a:lnTo>
                    <a:lnTo>
                      <a:pt x="91" y="10"/>
                    </a:lnTo>
                    <a:lnTo>
                      <a:pt x="95" y="10"/>
                    </a:lnTo>
                    <a:lnTo>
                      <a:pt x="93" y="6"/>
                    </a:lnTo>
                    <a:lnTo>
                      <a:pt x="91" y="2"/>
                    </a:lnTo>
                    <a:lnTo>
                      <a:pt x="95" y="0"/>
                    </a:lnTo>
                    <a:lnTo>
                      <a:pt x="97" y="2"/>
                    </a:lnTo>
                    <a:lnTo>
                      <a:pt x="97" y="1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5" name="Freeform 7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70" y="1094"/>
                <a:ext cx="48" cy="23"/>
              </a:xfrm>
              <a:custGeom>
                <a:avLst/>
                <a:gdLst>
                  <a:gd fmla="*/ 19 w 31" name="T0"/>
                  <a:gd fmla="*/ 0 h 15" name="T1"/>
                  <a:gd fmla="*/ 48 w 31" name="T2"/>
                  <a:gd fmla="*/ 0 h 15" name="T3"/>
                  <a:gd fmla="*/ 51 w 31" name="T4"/>
                  <a:gd fmla="*/ 5 h 15" name="T5"/>
                  <a:gd fmla="*/ 65 w 31" name="T6"/>
                  <a:gd fmla="*/ 14 h 15" name="T7"/>
                  <a:gd fmla="*/ 74 w 31" name="T8"/>
                  <a:gd fmla="*/ 23 h 15" name="T9"/>
                  <a:gd fmla="*/ 71 w 31" name="T10"/>
                  <a:gd fmla="*/ 35 h 15" name="T11"/>
                  <a:gd fmla="*/ 40 w 31" name="T12"/>
                  <a:gd fmla="*/ 32 h 15" name="T13"/>
                  <a:gd fmla="*/ 23 w 31" name="T14"/>
                  <a:gd fmla="*/ 31 h 15" name="T15"/>
                  <a:gd fmla="*/ 19 w 31" name="T16"/>
                  <a:gd fmla="*/ 26 h 15" name="T17"/>
                  <a:gd fmla="*/ 0 w 31" name="T18"/>
                  <a:gd fmla="*/ 26 h 15" name="T19"/>
                  <a:gd fmla="*/ 0 w 31" name="T20"/>
                  <a:gd fmla="*/ 23 h 15" name="T21"/>
                  <a:gd fmla="*/ 8 w 31" name="T22"/>
                  <a:gd fmla="*/ 17 h 15" name="T23"/>
                  <a:gd fmla="*/ 9 w 31" name="T24"/>
                  <a:gd fmla="*/ 9 h 15" name="T25"/>
                  <a:gd fmla="*/ 19 w 31" name="T26"/>
                  <a:gd fmla="*/ 0 h 15"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31" name="T42"/>
                  <a:gd fmla="*/ 0 h 15" name="T43"/>
                  <a:gd fmla="*/ 31 w 31" name="T44"/>
                  <a:gd fmla="*/ 15 h 15"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5" w="31">
                    <a:moveTo>
                      <a:pt x="8" y="0"/>
                    </a:moveTo>
                    <a:lnTo>
                      <a:pt x="20" y="0"/>
                    </a:lnTo>
                    <a:lnTo>
                      <a:pt x="21" y="2"/>
                    </a:lnTo>
                    <a:lnTo>
                      <a:pt x="27" y="6"/>
                    </a:lnTo>
                    <a:lnTo>
                      <a:pt x="31" y="10"/>
                    </a:lnTo>
                    <a:lnTo>
                      <a:pt x="30" y="15"/>
                    </a:lnTo>
                    <a:lnTo>
                      <a:pt x="17" y="14"/>
                    </a:lnTo>
                    <a:lnTo>
                      <a:pt x="10" y="13"/>
                    </a:lnTo>
                    <a:lnTo>
                      <a:pt x="8" y="11"/>
                    </a:lnTo>
                    <a:lnTo>
                      <a:pt x="0" y="11"/>
                    </a:lnTo>
                    <a:lnTo>
                      <a:pt x="0" y="10"/>
                    </a:lnTo>
                    <a:lnTo>
                      <a:pt x="3" y="7"/>
                    </a:lnTo>
                    <a:lnTo>
                      <a:pt x="4" y="4"/>
                    </a:lnTo>
                    <a:lnTo>
                      <a:pt x="8"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6" name="Freeform 7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64" y="1078"/>
                <a:ext cx="17" cy="17"/>
              </a:xfrm>
              <a:custGeom>
                <a:avLst/>
                <a:gdLst>
                  <a:gd fmla="*/ 26 w 11" name="T0"/>
                  <a:gd fmla="*/ 14 h 11" name="T1"/>
                  <a:gd fmla="*/ 26 w 11" name="T2"/>
                  <a:gd fmla="*/ 19 h 11" name="T3"/>
                  <a:gd fmla="*/ 12 w 11" name="T4"/>
                  <a:gd fmla="*/ 26 h 11" name="T5"/>
                  <a:gd fmla="*/ 0 w 11" name="T6"/>
                  <a:gd fmla="*/ 19 h 11" name="T7"/>
                  <a:gd fmla="*/ 3 w 11" name="T8"/>
                  <a:gd fmla="*/ 8 h 11" name="T9"/>
                  <a:gd fmla="*/ 14 w 11" name="T10"/>
                  <a:gd fmla="*/ 0 h 11" name="T11"/>
                  <a:gd fmla="*/ 26 w 11" name="T12"/>
                  <a:gd fmla="*/ 5 h 11" name="T13"/>
                  <a:gd fmla="*/ 23 w 11" name="T14"/>
                  <a:gd fmla="*/ 12 h 11" name="T15"/>
                  <a:gd fmla="*/ 26 w 11" name="T16"/>
                  <a:gd fmla="*/ 14 h 11"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1" name="T27"/>
                  <a:gd fmla="*/ 0 h 11" name="T28"/>
                  <a:gd fmla="*/ 11 w 11" name="T29"/>
                  <a:gd fmla="*/ 11 h 11"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1" w="11">
                    <a:moveTo>
                      <a:pt x="11" y="6"/>
                    </a:moveTo>
                    <a:lnTo>
                      <a:pt x="11" y="8"/>
                    </a:lnTo>
                    <a:lnTo>
                      <a:pt x="5" y="11"/>
                    </a:lnTo>
                    <a:lnTo>
                      <a:pt x="0" y="8"/>
                    </a:lnTo>
                    <a:lnTo>
                      <a:pt x="1" y="3"/>
                    </a:lnTo>
                    <a:lnTo>
                      <a:pt x="6" y="0"/>
                    </a:lnTo>
                    <a:lnTo>
                      <a:pt x="11" y="2"/>
                    </a:lnTo>
                    <a:lnTo>
                      <a:pt x="10" y="5"/>
                    </a:lnTo>
                    <a:lnTo>
                      <a:pt x="11"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7" name="Freeform 7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819" y="1022"/>
                <a:ext cx="121" cy="48"/>
              </a:xfrm>
              <a:custGeom>
                <a:avLst/>
                <a:gdLst>
                  <a:gd fmla="*/ 40 w 78" name="T0"/>
                  <a:gd fmla="*/ 3 h 31" name="T1"/>
                  <a:gd fmla="*/ 26 w 78" name="T2"/>
                  <a:gd fmla="*/ 8 h 31" name="T3"/>
                  <a:gd fmla="*/ 26 w 78" name="T4"/>
                  <a:gd fmla="*/ 9 h 31" name="T5"/>
                  <a:gd fmla="*/ 9 w 78" name="T6"/>
                  <a:gd fmla="*/ 12 h 31" name="T7"/>
                  <a:gd fmla="*/ 14 w 78" name="T8"/>
                  <a:gd fmla="*/ 19 h 31" name="T9"/>
                  <a:gd fmla="*/ 5 w 78" name="T10"/>
                  <a:gd fmla="*/ 22 h 31" name="T11"/>
                  <a:gd fmla="*/ 5 w 78" name="T12"/>
                  <a:gd fmla="*/ 23 h 31" name="T13"/>
                  <a:gd fmla="*/ 8 w 78" name="T14"/>
                  <a:gd fmla="*/ 36 h 31" name="T15"/>
                  <a:gd fmla="*/ 0 w 78" name="T16"/>
                  <a:gd fmla="*/ 40 h 31" name="T17"/>
                  <a:gd fmla="*/ 9 w 78" name="T18"/>
                  <a:gd fmla="*/ 56 h 31" name="T19"/>
                  <a:gd fmla="*/ 19 w 78" name="T20"/>
                  <a:gd fmla="*/ 56 h 31" name="T21"/>
                  <a:gd fmla="*/ 26 w 78" name="T22"/>
                  <a:gd fmla="*/ 60 h 31" name="T23"/>
                  <a:gd fmla="*/ 25 w 78" name="T24"/>
                  <a:gd fmla="*/ 65 h 31" name="T25"/>
                  <a:gd fmla="*/ 53 w 78" name="T26"/>
                  <a:gd fmla="*/ 74 h 31" name="T27"/>
                  <a:gd fmla="*/ 61 w 78" name="T28"/>
                  <a:gd fmla="*/ 70 h 31" name="T29"/>
                  <a:gd fmla="*/ 57 w 78" name="T30"/>
                  <a:gd fmla="*/ 57 h 31" name="T31"/>
                  <a:gd fmla="*/ 62 w 78" name="T32"/>
                  <a:gd fmla="*/ 56 h 31" name="T33"/>
                  <a:gd fmla="*/ 67 w 78" name="T34"/>
                  <a:gd fmla="*/ 56 h 31" name="T35"/>
                  <a:gd fmla="*/ 70 w 78" name="T36"/>
                  <a:gd fmla="*/ 62 h 31" name="T37"/>
                  <a:gd fmla="*/ 88 w 78" name="T38"/>
                  <a:gd fmla="*/ 62 h 31" name="T39"/>
                  <a:gd fmla="*/ 109 w 78" name="T40"/>
                  <a:gd fmla="*/ 51 h 31" name="T41"/>
                  <a:gd fmla="*/ 121 w 78" name="T42"/>
                  <a:gd fmla="*/ 53 h 31" name="T43"/>
                  <a:gd fmla="*/ 121 w 78" name="T44"/>
                  <a:gd fmla="*/ 62 h 31" name="T45"/>
                  <a:gd fmla="*/ 135 w 78" name="T46"/>
                  <a:gd fmla="*/ 65 h 31" name="T47"/>
                  <a:gd fmla="*/ 152 w 78" name="T48"/>
                  <a:gd fmla="*/ 56 h 31" name="T49"/>
                  <a:gd fmla="*/ 140 w 78" name="T50"/>
                  <a:gd fmla="*/ 53 h 31" name="T51"/>
                  <a:gd fmla="*/ 123 w 78" name="T52"/>
                  <a:gd fmla="*/ 45 h 31" name="T53"/>
                  <a:gd fmla="*/ 118 w 78" name="T54"/>
                  <a:gd fmla="*/ 34 h 31" name="T55"/>
                  <a:gd fmla="*/ 127 w 78" name="T56"/>
                  <a:gd fmla="*/ 23 h 31" name="T57"/>
                  <a:gd fmla="*/ 135 w 78" name="T58"/>
                  <a:gd fmla="*/ 23 h 31" name="T59"/>
                  <a:gd fmla="*/ 137 w 78" name="T60"/>
                  <a:gd fmla="*/ 29 h 31" name="T61"/>
                  <a:gd fmla="*/ 130 w 78" name="T62"/>
                  <a:gd fmla="*/ 34 h 31" name="T63"/>
                  <a:gd fmla="*/ 130 w 78" name="T64"/>
                  <a:gd fmla="*/ 40 h 31" name="T65"/>
                  <a:gd fmla="*/ 143 w 78" name="T66"/>
                  <a:gd fmla="*/ 48 h 31" name="T67"/>
                  <a:gd fmla="*/ 154 w 78" name="T68"/>
                  <a:gd fmla="*/ 45 h 31" name="T69"/>
                  <a:gd fmla="*/ 163 w 78" name="T70"/>
                  <a:gd fmla="*/ 51 h 31" name="T71"/>
                  <a:gd fmla="*/ 180 w 78" name="T72"/>
                  <a:gd fmla="*/ 39 h 31" name="T73"/>
                  <a:gd fmla="*/ 174 w 78" name="T74"/>
                  <a:gd fmla="*/ 34 h 31" name="T75"/>
                  <a:gd fmla="*/ 188 w 78" name="T76"/>
                  <a:gd fmla="*/ 31 h 31" name="T77"/>
                  <a:gd fmla="*/ 185 w 78" name="T78"/>
                  <a:gd fmla="*/ 26 h 31" name="T79"/>
                  <a:gd fmla="*/ 169 w 78" name="T80"/>
                  <a:gd fmla="*/ 23 h 31" name="T81"/>
                  <a:gd fmla="*/ 152 w 78" name="T82"/>
                  <a:gd fmla="*/ 14 h 31" name="T83"/>
                  <a:gd fmla="*/ 147 w 78" name="T84"/>
                  <a:gd fmla="*/ 17 h 31" name="T85"/>
                  <a:gd fmla="*/ 132 w 78" name="T86"/>
                  <a:gd fmla="*/ 17 h 31" name="T87"/>
                  <a:gd fmla="*/ 121 w 78" name="T88"/>
                  <a:gd fmla="*/ 12 h 31" name="T89"/>
                  <a:gd fmla="*/ 115 w 78" name="T90"/>
                  <a:gd fmla="*/ 5 h 31" name="T91"/>
                  <a:gd fmla="*/ 109 w 78" name="T92"/>
                  <a:gd fmla="*/ 0 h 31" name="T93"/>
                  <a:gd fmla="*/ 101 w 78" name="T94"/>
                  <a:gd fmla="*/ 3 h 31" name="T95"/>
                  <a:gd fmla="*/ 95 w 78" name="T96"/>
                  <a:gd fmla="*/ 9 h 31" name="T97"/>
                  <a:gd fmla="*/ 95 w 78" name="T98"/>
                  <a:gd fmla="*/ 26 h 31" name="T99"/>
                  <a:gd fmla="*/ 78 w 78" name="T100"/>
                  <a:gd fmla="*/ 26 h 31" name="T101"/>
                  <a:gd fmla="*/ 73 w 78" name="T102"/>
                  <a:gd fmla="*/ 23 h 31" name="T103"/>
                  <a:gd fmla="*/ 73 w 78" name="T104"/>
                  <a:gd fmla="*/ 19 h 31" name="T105"/>
                  <a:gd fmla="*/ 61 w 78" name="T106"/>
                  <a:gd fmla="*/ 17 h 31" name="T107"/>
                  <a:gd fmla="*/ 61 w 78" name="T108"/>
                  <a:gd fmla="*/ 12 h 31" name="T109"/>
                  <a:gd fmla="*/ 67 w 78" name="T110"/>
                  <a:gd fmla="*/ 9 h 31" name="T111"/>
                  <a:gd fmla="*/ 40 w 78" name="T112"/>
                  <a:gd fmla="*/ 3 h 31"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78" name="T171"/>
                  <a:gd fmla="*/ 0 h 31" name="T172"/>
                  <a:gd fmla="*/ 78 w 78" name="T173"/>
                  <a:gd fmla="*/ 31 h 31"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31" w="78">
                    <a:moveTo>
                      <a:pt x="17" y="1"/>
                    </a:moveTo>
                    <a:lnTo>
                      <a:pt x="11" y="3"/>
                    </a:lnTo>
                    <a:lnTo>
                      <a:pt x="11" y="4"/>
                    </a:lnTo>
                    <a:lnTo>
                      <a:pt x="4" y="5"/>
                    </a:lnTo>
                    <a:lnTo>
                      <a:pt x="6" y="8"/>
                    </a:lnTo>
                    <a:lnTo>
                      <a:pt x="2" y="9"/>
                    </a:lnTo>
                    <a:lnTo>
                      <a:pt x="2" y="10"/>
                    </a:lnTo>
                    <a:lnTo>
                      <a:pt x="3" y="15"/>
                    </a:lnTo>
                    <a:lnTo>
                      <a:pt x="0" y="17"/>
                    </a:lnTo>
                    <a:lnTo>
                      <a:pt x="4" y="23"/>
                    </a:lnTo>
                    <a:lnTo>
                      <a:pt x="8" y="23"/>
                    </a:lnTo>
                    <a:lnTo>
                      <a:pt x="11" y="25"/>
                    </a:lnTo>
                    <a:lnTo>
                      <a:pt x="10" y="27"/>
                    </a:lnTo>
                    <a:lnTo>
                      <a:pt x="22" y="31"/>
                    </a:lnTo>
                    <a:lnTo>
                      <a:pt x="25" y="29"/>
                    </a:lnTo>
                    <a:lnTo>
                      <a:pt x="24" y="24"/>
                    </a:lnTo>
                    <a:lnTo>
                      <a:pt x="26" y="23"/>
                    </a:lnTo>
                    <a:lnTo>
                      <a:pt x="28" y="23"/>
                    </a:lnTo>
                    <a:lnTo>
                      <a:pt x="29" y="26"/>
                    </a:lnTo>
                    <a:lnTo>
                      <a:pt x="37" y="26"/>
                    </a:lnTo>
                    <a:lnTo>
                      <a:pt x="45" y="21"/>
                    </a:lnTo>
                    <a:lnTo>
                      <a:pt x="50" y="22"/>
                    </a:lnTo>
                    <a:lnTo>
                      <a:pt x="50" y="26"/>
                    </a:lnTo>
                    <a:lnTo>
                      <a:pt x="56" y="27"/>
                    </a:lnTo>
                    <a:lnTo>
                      <a:pt x="63" y="23"/>
                    </a:lnTo>
                    <a:lnTo>
                      <a:pt x="58" y="22"/>
                    </a:lnTo>
                    <a:lnTo>
                      <a:pt x="51" y="19"/>
                    </a:lnTo>
                    <a:lnTo>
                      <a:pt x="49" y="14"/>
                    </a:lnTo>
                    <a:lnTo>
                      <a:pt x="53" y="10"/>
                    </a:lnTo>
                    <a:lnTo>
                      <a:pt x="56" y="10"/>
                    </a:lnTo>
                    <a:lnTo>
                      <a:pt x="57" y="12"/>
                    </a:lnTo>
                    <a:lnTo>
                      <a:pt x="54" y="14"/>
                    </a:lnTo>
                    <a:lnTo>
                      <a:pt x="54" y="17"/>
                    </a:lnTo>
                    <a:lnTo>
                      <a:pt x="59" y="20"/>
                    </a:lnTo>
                    <a:lnTo>
                      <a:pt x="64" y="19"/>
                    </a:lnTo>
                    <a:lnTo>
                      <a:pt x="68" y="21"/>
                    </a:lnTo>
                    <a:lnTo>
                      <a:pt x="75" y="16"/>
                    </a:lnTo>
                    <a:lnTo>
                      <a:pt x="72" y="14"/>
                    </a:lnTo>
                    <a:lnTo>
                      <a:pt x="78" y="13"/>
                    </a:lnTo>
                    <a:lnTo>
                      <a:pt x="77" y="11"/>
                    </a:lnTo>
                    <a:lnTo>
                      <a:pt x="70" y="10"/>
                    </a:lnTo>
                    <a:lnTo>
                      <a:pt x="63" y="6"/>
                    </a:lnTo>
                    <a:lnTo>
                      <a:pt x="61" y="7"/>
                    </a:lnTo>
                    <a:lnTo>
                      <a:pt x="55" y="7"/>
                    </a:lnTo>
                    <a:lnTo>
                      <a:pt x="50" y="5"/>
                    </a:lnTo>
                    <a:lnTo>
                      <a:pt x="48" y="2"/>
                    </a:lnTo>
                    <a:lnTo>
                      <a:pt x="45" y="0"/>
                    </a:lnTo>
                    <a:lnTo>
                      <a:pt x="42" y="1"/>
                    </a:lnTo>
                    <a:lnTo>
                      <a:pt x="39" y="4"/>
                    </a:lnTo>
                    <a:lnTo>
                      <a:pt x="39" y="11"/>
                    </a:lnTo>
                    <a:lnTo>
                      <a:pt x="32" y="11"/>
                    </a:lnTo>
                    <a:lnTo>
                      <a:pt x="30" y="10"/>
                    </a:lnTo>
                    <a:lnTo>
                      <a:pt x="30" y="8"/>
                    </a:lnTo>
                    <a:lnTo>
                      <a:pt x="25" y="7"/>
                    </a:lnTo>
                    <a:lnTo>
                      <a:pt x="25" y="5"/>
                    </a:lnTo>
                    <a:lnTo>
                      <a:pt x="28" y="4"/>
                    </a:lnTo>
                    <a:lnTo>
                      <a:pt x="17"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8" name="Freeform 7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264" y="1210"/>
                <a:ext cx="22" cy="14"/>
              </a:xfrm>
              <a:custGeom>
                <a:avLst/>
                <a:gdLst>
                  <a:gd fmla="*/ 27 w 14" name="T0"/>
                  <a:gd fmla="*/ 22 h 9" name="T1"/>
                  <a:gd fmla="*/ 14 w 14" name="T2"/>
                  <a:gd fmla="*/ 19 h 9" name="T3"/>
                  <a:gd fmla="*/ 0 w 14" name="T4"/>
                  <a:gd fmla="*/ 12 h 9" name="T5"/>
                  <a:gd fmla="*/ 5 w 14" name="T6"/>
                  <a:gd fmla="*/ 5 h 9" name="T7"/>
                  <a:gd fmla="*/ 13 w 14" name="T8"/>
                  <a:gd fmla="*/ 0 h 9" name="T9"/>
                  <a:gd fmla="*/ 31 w 14" name="T10"/>
                  <a:gd fmla="*/ 8 h 9" name="T11"/>
                  <a:gd fmla="*/ 35 w 14" name="T12"/>
                  <a:gd fmla="*/ 17 h 9" name="T13"/>
                  <a:gd fmla="*/ 27 w 14" name="T14"/>
                  <a:gd fmla="*/ 22 h 9" name="T15"/>
                  <a:gd fmla="*/ 0 60000 65536" name="T16"/>
                  <a:gd fmla="*/ 0 60000 65536" name="T17"/>
                  <a:gd fmla="*/ 0 60000 65536" name="T18"/>
                  <a:gd fmla="*/ 0 60000 65536" name="T19"/>
                  <a:gd fmla="*/ 0 60000 65536" name="T20"/>
                  <a:gd fmla="*/ 0 60000 65536" name="T21"/>
                  <a:gd fmla="*/ 0 60000 65536" name="T22"/>
                  <a:gd fmla="*/ 0 60000 65536" name="T23"/>
                  <a:gd fmla="*/ 0 w 14" name="T24"/>
                  <a:gd fmla="*/ 0 h 9" name="T25"/>
                  <a:gd fmla="*/ 14 w 14" name="T26"/>
                  <a:gd fmla="*/ 9 h 9"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9" w="14">
                    <a:moveTo>
                      <a:pt x="11" y="9"/>
                    </a:moveTo>
                    <a:lnTo>
                      <a:pt x="6" y="8"/>
                    </a:lnTo>
                    <a:lnTo>
                      <a:pt x="0" y="5"/>
                    </a:lnTo>
                    <a:lnTo>
                      <a:pt x="2" y="2"/>
                    </a:lnTo>
                    <a:lnTo>
                      <a:pt x="5" y="0"/>
                    </a:lnTo>
                    <a:lnTo>
                      <a:pt x="13" y="3"/>
                    </a:lnTo>
                    <a:lnTo>
                      <a:pt x="14" y="7"/>
                    </a:lnTo>
                    <a:lnTo>
                      <a:pt x="11"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49" name="Freeform 7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199" y="1548"/>
                <a:ext cx="20" cy="22"/>
              </a:xfrm>
              <a:custGeom>
                <a:avLst/>
                <a:gdLst>
                  <a:gd fmla="*/ 0 w 13" name="T0"/>
                  <a:gd fmla="*/ 35 h 14" name="T1"/>
                  <a:gd fmla="*/ 3 w 13" name="T2"/>
                  <a:gd fmla="*/ 27 h 14" name="T3"/>
                  <a:gd fmla="*/ 8 w 13" name="T4"/>
                  <a:gd fmla="*/ 22 h 14" name="T5"/>
                  <a:gd fmla="*/ 9 w 13" name="T6"/>
                  <a:gd fmla="*/ 9 h 14" name="T7"/>
                  <a:gd fmla="*/ 28 w 13" name="T8"/>
                  <a:gd fmla="*/ 0 h 14" name="T9"/>
                  <a:gd fmla="*/ 31 w 13" name="T10"/>
                  <a:gd fmla="*/ 20 h 14" name="T11"/>
                  <a:gd fmla="*/ 9 w 13" name="T12"/>
                  <a:gd fmla="*/ 35 h 14" name="T13"/>
                  <a:gd fmla="*/ 0 w 13" name="T14"/>
                  <a:gd fmla="*/ 35 h 14" name="T15"/>
                  <a:gd fmla="*/ 0 60000 65536" name="T16"/>
                  <a:gd fmla="*/ 0 60000 65536" name="T17"/>
                  <a:gd fmla="*/ 0 60000 65536" name="T18"/>
                  <a:gd fmla="*/ 0 60000 65536" name="T19"/>
                  <a:gd fmla="*/ 0 60000 65536" name="T20"/>
                  <a:gd fmla="*/ 0 60000 65536" name="T21"/>
                  <a:gd fmla="*/ 0 60000 65536" name="T22"/>
                  <a:gd fmla="*/ 0 60000 65536" name="T23"/>
                  <a:gd fmla="*/ 0 w 13" name="T24"/>
                  <a:gd fmla="*/ 0 h 14" name="T25"/>
                  <a:gd fmla="*/ 13 w 13" name="T26"/>
                  <a:gd fmla="*/ 14 h 14"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14" w="13">
                    <a:moveTo>
                      <a:pt x="0" y="14"/>
                    </a:moveTo>
                    <a:lnTo>
                      <a:pt x="1" y="11"/>
                    </a:lnTo>
                    <a:lnTo>
                      <a:pt x="3" y="9"/>
                    </a:lnTo>
                    <a:lnTo>
                      <a:pt x="4" y="4"/>
                    </a:lnTo>
                    <a:lnTo>
                      <a:pt x="12" y="0"/>
                    </a:lnTo>
                    <a:lnTo>
                      <a:pt x="13" y="8"/>
                    </a:lnTo>
                    <a:lnTo>
                      <a:pt x="4" y="14"/>
                    </a:lnTo>
                    <a:lnTo>
                      <a:pt x="0"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0" name="Freeform 7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233" y="1660"/>
                <a:ext cx="18" cy="21"/>
              </a:xfrm>
              <a:custGeom>
                <a:avLst/>
                <a:gdLst>
                  <a:gd fmla="*/ 0 w 12" name="T0"/>
                  <a:gd fmla="*/ 9 h 14" name="T1"/>
                  <a:gd fmla="*/ 5 w 12" name="T2"/>
                  <a:gd fmla="*/ 0 h 14" name="T3"/>
                  <a:gd fmla="*/ 14 w 12" name="T4"/>
                  <a:gd fmla="*/ 8 h 14" name="T5"/>
                  <a:gd fmla="*/ 26 w 12" name="T6"/>
                  <a:gd fmla="*/ 27 h 14" name="T7"/>
                  <a:gd fmla="*/ 27 w 12" name="T8"/>
                  <a:gd fmla="*/ 32 h 14" name="T9"/>
                  <a:gd fmla="*/ 14 w 12" name="T10"/>
                  <a:gd fmla="*/ 27 h 14" name="T11"/>
                  <a:gd fmla="*/ 0 w 12" name="T12"/>
                  <a:gd fmla="*/ 9 h 14" name="T13"/>
                  <a:gd fmla="*/ 0 60000 65536" name="T14"/>
                  <a:gd fmla="*/ 0 60000 65536" name="T15"/>
                  <a:gd fmla="*/ 0 60000 65536" name="T16"/>
                  <a:gd fmla="*/ 0 60000 65536" name="T17"/>
                  <a:gd fmla="*/ 0 60000 65536" name="T18"/>
                  <a:gd fmla="*/ 0 60000 65536" name="T19"/>
                  <a:gd fmla="*/ 0 60000 65536" name="T20"/>
                  <a:gd fmla="*/ 0 w 12" name="T21"/>
                  <a:gd fmla="*/ 0 h 14" name="T22"/>
                  <a:gd fmla="*/ 12 w 12" name="T23"/>
                  <a:gd fmla="*/ 14 h 14"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4" w="12">
                    <a:moveTo>
                      <a:pt x="0" y="4"/>
                    </a:moveTo>
                    <a:lnTo>
                      <a:pt x="2" y="0"/>
                    </a:lnTo>
                    <a:lnTo>
                      <a:pt x="6" y="3"/>
                    </a:lnTo>
                    <a:lnTo>
                      <a:pt x="11" y="12"/>
                    </a:lnTo>
                    <a:lnTo>
                      <a:pt x="12" y="14"/>
                    </a:lnTo>
                    <a:lnTo>
                      <a:pt x="6" y="12"/>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1" name="Freeform 7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256" y="1672"/>
                <a:ext cx="16" cy="14"/>
              </a:xfrm>
              <a:custGeom>
                <a:avLst/>
                <a:gdLst>
                  <a:gd fmla="*/ 0 w 10" name="T0"/>
                  <a:gd fmla="*/ 3 h 9" name="T1"/>
                  <a:gd fmla="*/ 10 w 10" name="T2"/>
                  <a:gd fmla="*/ 0 h 9" name="T3"/>
                  <a:gd fmla="*/ 26 w 10" name="T4"/>
                  <a:gd fmla="*/ 17 h 9" name="T5"/>
                  <a:gd fmla="*/ 16 w 10" name="T6"/>
                  <a:gd fmla="*/ 22 h 9" name="T7"/>
                  <a:gd fmla="*/ 3 w 10" name="T8"/>
                  <a:gd fmla="*/ 9 h 9" name="T9"/>
                  <a:gd fmla="*/ 0 w 10" name="T10"/>
                  <a:gd fmla="*/ 3 h 9" name="T11"/>
                  <a:gd fmla="*/ 0 60000 65536" name="T12"/>
                  <a:gd fmla="*/ 0 60000 65536" name="T13"/>
                  <a:gd fmla="*/ 0 60000 65536" name="T14"/>
                  <a:gd fmla="*/ 0 60000 65536" name="T15"/>
                  <a:gd fmla="*/ 0 60000 65536" name="T16"/>
                  <a:gd fmla="*/ 0 60000 65536" name="T17"/>
                  <a:gd fmla="*/ 0 w 10" name="T18"/>
                  <a:gd fmla="*/ 0 h 9" name="T19"/>
                  <a:gd fmla="*/ 10 w 10" name="T20"/>
                  <a:gd fmla="*/ 9 h 9" name="T21"/>
                </a:gdLst>
                <a:ahLst/>
                <a:cxnLst>
                  <a:cxn ang="T12">
                    <a:pos x="T0" y="T1"/>
                  </a:cxn>
                  <a:cxn ang="T13">
                    <a:pos x="T2" y="T3"/>
                  </a:cxn>
                  <a:cxn ang="T14">
                    <a:pos x="T4" y="T5"/>
                  </a:cxn>
                  <a:cxn ang="T15">
                    <a:pos x="T6" y="T7"/>
                  </a:cxn>
                  <a:cxn ang="T16">
                    <a:pos x="T8" y="T9"/>
                  </a:cxn>
                  <a:cxn ang="T17">
                    <a:pos x="T10" y="T11"/>
                  </a:cxn>
                </a:cxnLst>
                <a:rect b="T21" l="T18" r="T20" t="T19"/>
                <a:pathLst>
                  <a:path h="9" w="10">
                    <a:moveTo>
                      <a:pt x="0" y="1"/>
                    </a:moveTo>
                    <a:lnTo>
                      <a:pt x="4" y="0"/>
                    </a:lnTo>
                    <a:lnTo>
                      <a:pt x="10" y="7"/>
                    </a:lnTo>
                    <a:lnTo>
                      <a:pt x="6" y="9"/>
                    </a:lnTo>
                    <a:lnTo>
                      <a:pt x="1" y="4"/>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2" name="Freeform 7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315" y="1739"/>
                <a:ext cx="12" cy="7"/>
              </a:xfrm>
              <a:custGeom>
                <a:avLst/>
                <a:gdLst>
                  <a:gd fmla="*/ 0 w 8" name="T0"/>
                  <a:gd fmla="*/ 0 h 5" name="T1"/>
                  <a:gd fmla="*/ 13 w 8" name="T2"/>
                  <a:gd fmla="*/ 4 h 5" name="T3"/>
                  <a:gd fmla="*/ 18 w 8" name="T4"/>
                  <a:gd fmla="*/ 8 h 5" name="T5"/>
                  <a:gd fmla="*/ 10 w 8" name="T6"/>
                  <a:gd fmla="*/ 10 h 5" name="T7"/>
                  <a:gd fmla="*/ 0 w 8" name="T8"/>
                  <a:gd fmla="*/ 4 h 5" name="T9"/>
                  <a:gd fmla="*/ 0 w 8" name="T10"/>
                  <a:gd fmla="*/ 0 h 5" name="T11"/>
                  <a:gd fmla="*/ 0 60000 65536" name="T12"/>
                  <a:gd fmla="*/ 0 60000 65536" name="T13"/>
                  <a:gd fmla="*/ 0 60000 65536" name="T14"/>
                  <a:gd fmla="*/ 0 60000 65536" name="T15"/>
                  <a:gd fmla="*/ 0 60000 65536" name="T16"/>
                  <a:gd fmla="*/ 0 60000 65536" name="T17"/>
                  <a:gd fmla="*/ 0 w 8" name="T18"/>
                  <a:gd fmla="*/ 0 h 5" name="T19"/>
                  <a:gd fmla="*/ 8 w 8"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8">
                    <a:moveTo>
                      <a:pt x="0" y="0"/>
                    </a:moveTo>
                    <a:lnTo>
                      <a:pt x="6" y="2"/>
                    </a:lnTo>
                    <a:lnTo>
                      <a:pt x="8" y="4"/>
                    </a:lnTo>
                    <a:lnTo>
                      <a:pt x="5" y="5"/>
                    </a:lnTo>
                    <a:lnTo>
                      <a:pt x="0"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3" name="Freeform 7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324" y="1753"/>
                <a:ext cx="11" cy="4"/>
              </a:xfrm>
              <a:custGeom>
                <a:avLst/>
                <a:gdLst>
                  <a:gd fmla="*/ 0 w 7" name="T0"/>
                  <a:gd fmla="*/ 0 h 3" name="T1"/>
                  <a:gd fmla="*/ 13 w 7" name="T2"/>
                  <a:gd fmla="*/ 1 h 3" name="T3"/>
                  <a:gd fmla="*/ 17 w 7" name="T4"/>
                  <a:gd fmla="*/ 5 h 3" name="T5"/>
                  <a:gd fmla="*/ 5 w 7" name="T6"/>
                  <a:gd fmla="*/ 5 h 3" name="T7"/>
                  <a:gd fmla="*/ 0 w 7" name="T8"/>
                  <a:gd fmla="*/ 0 h 3" name="T9"/>
                  <a:gd fmla="*/ 0 60000 65536" name="T10"/>
                  <a:gd fmla="*/ 0 60000 65536" name="T11"/>
                  <a:gd fmla="*/ 0 60000 65536" name="T12"/>
                  <a:gd fmla="*/ 0 60000 65536" name="T13"/>
                  <a:gd fmla="*/ 0 60000 65536" name="T14"/>
                  <a:gd fmla="*/ 0 w 7" name="T15"/>
                  <a:gd fmla="*/ 0 h 3" name="T16"/>
                  <a:gd fmla="*/ 7 w 7" name="T17"/>
                  <a:gd fmla="*/ 3 h 3" name="T18"/>
                </a:gdLst>
                <a:ahLst/>
                <a:cxnLst>
                  <a:cxn ang="T10">
                    <a:pos x="T0" y="T1"/>
                  </a:cxn>
                  <a:cxn ang="T11">
                    <a:pos x="T2" y="T3"/>
                  </a:cxn>
                  <a:cxn ang="T12">
                    <a:pos x="T4" y="T5"/>
                  </a:cxn>
                  <a:cxn ang="T13">
                    <a:pos x="T6" y="T7"/>
                  </a:cxn>
                  <a:cxn ang="T14">
                    <a:pos x="T8" y="T9"/>
                  </a:cxn>
                </a:cxnLst>
                <a:rect b="T18" l="T15" r="T17" t="T16"/>
                <a:pathLst>
                  <a:path h="3" w="7">
                    <a:moveTo>
                      <a:pt x="0" y="0"/>
                    </a:moveTo>
                    <a:lnTo>
                      <a:pt x="5" y="1"/>
                    </a:lnTo>
                    <a:lnTo>
                      <a:pt x="7" y="3"/>
                    </a:lnTo>
                    <a:lnTo>
                      <a:pt x="2"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4" name="Freeform 7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146" y="1473"/>
                <a:ext cx="34" cy="30"/>
              </a:xfrm>
              <a:custGeom>
                <a:avLst/>
                <a:gdLst>
                  <a:gd fmla="*/ 53 w 22" name="T0"/>
                  <a:gd fmla="*/ 0 h 19" name="T1"/>
                  <a:gd fmla="*/ 49 w 22" name="T2"/>
                  <a:gd fmla="*/ 8 h 19" name="T3"/>
                  <a:gd fmla="*/ 26 w 22" name="T4"/>
                  <a:gd fmla="*/ 27 h 19" name="T5"/>
                  <a:gd fmla="*/ 22 w 22" name="T6"/>
                  <a:gd fmla="*/ 47 h 19" name="T7"/>
                  <a:gd fmla="*/ 12 w 22" name="T8"/>
                  <a:gd fmla="*/ 47 h 19" name="T9"/>
                  <a:gd fmla="*/ 9 w 22" name="T10"/>
                  <a:gd fmla="*/ 30 h 19" name="T11"/>
                  <a:gd fmla="*/ 5 w 22" name="T12"/>
                  <a:gd fmla="*/ 27 h 19" name="T13"/>
                  <a:gd fmla="*/ 0 w 22" name="T14"/>
                  <a:gd fmla="*/ 21 h 19" name="T15"/>
                  <a:gd fmla="*/ 12 w 22" name="T16"/>
                  <a:gd fmla="*/ 5 h 19" name="T17"/>
                  <a:gd fmla="*/ 12 w 22" name="T18"/>
                  <a:gd fmla="*/ 0 h 19" name="T19"/>
                  <a:gd fmla="*/ 53 w 22" name="T20"/>
                  <a:gd fmla="*/ 0 h 19"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22" name="T33"/>
                  <a:gd fmla="*/ 0 h 19" name="T34"/>
                  <a:gd fmla="*/ 22 w 22" name="T35"/>
                  <a:gd fmla="*/ 19 h 19"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19" w="22">
                    <a:moveTo>
                      <a:pt x="22" y="0"/>
                    </a:moveTo>
                    <a:lnTo>
                      <a:pt x="21" y="3"/>
                    </a:lnTo>
                    <a:lnTo>
                      <a:pt x="11" y="11"/>
                    </a:lnTo>
                    <a:lnTo>
                      <a:pt x="9" y="19"/>
                    </a:lnTo>
                    <a:lnTo>
                      <a:pt x="5" y="19"/>
                    </a:lnTo>
                    <a:lnTo>
                      <a:pt x="4" y="12"/>
                    </a:lnTo>
                    <a:lnTo>
                      <a:pt x="2" y="11"/>
                    </a:lnTo>
                    <a:lnTo>
                      <a:pt x="0" y="8"/>
                    </a:lnTo>
                    <a:lnTo>
                      <a:pt x="5" y="2"/>
                    </a:lnTo>
                    <a:lnTo>
                      <a:pt x="5" y="0"/>
                    </a:lnTo>
                    <a:lnTo>
                      <a:pt x="2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5" name="Freeform 7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605" y="1718"/>
                <a:ext cx="15" cy="13"/>
              </a:xfrm>
              <a:custGeom>
                <a:avLst/>
                <a:gdLst>
                  <a:gd fmla="*/ 22 w 10" name="T0"/>
                  <a:gd fmla="*/ 8 h 8" name="T1"/>
                  <a:gd fmla="*/ 22 w 10" name="T2"/>
                  <a:gd fmla="*/ 3 h 8" name="T3"/>
                  <a:gd fmla="*/ 18 w 10" name="T4"/>
                  <a:gd fmla="*/ 0 h 8" name="T5"/>
                  <a:gd fmla="*/ 3 w 10" name="T6"/>
                  <a:gd fmla="*/ 16 h 8" name="T7"/>
                  <a:gd fmla="*/ 0 w 10" name="T8"/>
                  <a:gd fmla="*/ 21 h 8" name="T9"/>
                  <a:gd fmla="*/ 6 w 10" name="T10"/>
                  <a:gd fmla="*/ 21 h 8" name="T11"/>
                  <a:gd fmla="*/ 22 w 10" name="T12"/>
                  <a:gd fmla="*/ 8 h 8" name="T13"/>
                  <a:gd fmla="*/ 0 60000 65536" name="T14"/>
                  <a:gd fmla="*/ 0 60000 65536" name="T15"/>
                  <a:gd fmla="*/ 0 60000 65536" name="T16"/>
                  <a:gd fmla="*/ 0 60000 65536" name="T17"/>
                  <a:gd fmla="*/ 0 60000 65536" name="T18"/>
                  <a:gd fmla="*/ 0 60000 65536" name="T19"/>
                  <a:gd fmla="*/ 0 60000 65536" name="T20"/>
                  <a:gd fmla="*/ 0 w 10" name="T21"/>
                  <a:gd fmla="*/ 0 h 8" name="T22"/>
                  <a:gd fmla="*/ 10 w 10"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10">
                    <a:moveTo>
                      <a:pt x="10" y="3"/>
                    </a:moveTo>
                    <a:lnTo>
                      <a:pt x="10" y="1"/>
                    </a:lnTo>
                    <a:lnTo>
                      <a:pt x="8" y="0"/>
                    </a:lnTo>
                    <a:lnTo>
                      <a:pt x="1" y="6"/>
                    </a:lnTo>
                    <a:lnTo>
                      <a:pt x="0" y="8"/>
                    </a:lnTo>
                    <a:lnTo>
                      <a:pt x="3" y="8"/>
                    </a:lnTo>
                    <a:lnTo>
                      <a:pt x="1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6" name="Freeform 7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583" y="1728"/>
                <a:ext cx="16" cy="15"/>
              </a:xfrm>
              <a:custGeom>
                <a:avLst/>
                <a:gdLst>
                  <a:gd fmla="*/ 26 w 10" name="T0"/>
                  <a:gd fmla="*/ 3 h 10" name="T1"/>
                  <a:gd fmla="*/ 5 w 10" name="T2"/>
                  <a:gd fmla="*/ 22 h 10" name="T3"/>
                  <a:gd fmla="*/ 0 w 10" name="T4"/>
                  <a:gd fmla="*/ 21 h 10" name="T5"/>
                  <a:gd fmla="*/ 8 w 10" name="T6"/>
                  <a:gd fmla="*/ 12 h 10" name="T7"/>
                  <a:gd fmla="*/ 8 w 10" name="T8"/>
                  <a:gd fmla="*/ 3 h 10" name="T9"/>
                  <a:gd fmla="*/ 18 w 10" name="T10"/>
                  <a:gd fmla="*/ 0 h 10" name="T11"/>
                  <a:gd fmla="*/ 26 w 10" name="T12"/>
                  <a:gd fmla="*/ 3 h 10" name="T13"/>
                  <a:gd fmla="*/ 0 60000 65536" name="T14"/>
                  <a:gd fmla="*/ 0 60000 65536" name="T15"/>
                  <a:gd fmla="*/ 0 60000 65536" name="T16"/>
                  <a:gd fmla="*/ 0 60000 65536" name="T17"/>
                  <a:gd fmla="*/ 0 60000 65536" name="T18"/>
                  <a:gd fmla="*/ 0 60000 65536" name="T19"/>
                  <a:gd fmla="*/ 0 60000 65536" name="T20"/>
                  <a:gd fmla="*/ 0 w 10" name="T21"/>
                  <a:gd fmla="*/ 0 h 10" name="T22"/>
                  <a:gd fmla="*/ 10 w 10" name="T23"/>
                  <a:gd fmla="*/ 10 h 10"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0" w="10">
                    <a:moveTo>
                      <a:pt x="10" y="1"/>
                    </a:moveTo>
                    <a:lnTo>
                      <a:pt x="2" y="10"/>
                    </a:lnTo>
                    <a:lnTo>
                      <a:pt x="0" y="9"/>
                    </a:lnTo>
                    <a:lnTo>
                      <a:pt x="3" y="5"/>
                    </a:lnTo>
                    <a:lnTo>
                      <a:pt x="3" y="1"/>
                    </a:lnTo>
                    <a:lnTo>
                      <a:pt x="7" y="0"/>
                    </a:lnTo>
                    <a:lnTo>
                      <a:pt x="1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7" name="Freeform 7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492" y="1757"/>
                <a:ext cx="15" cy="13"/>
              </a:xfrm>
              <a:custGeom>
                <a:avLst/>
                <a:gdLst>
                  <a:gd fmla="*/ 22 w 10" name="T0"/>
                  <a:gd fmla="*/ 3 h 8" name="T1"/>
                  <a:gd fmla="*/ 21 w 10" name="T2"/>
                  <a:gd fmla="*/ 8 h 8" name="T3"/>
                  <a:gd fmla="*/ 6 w 10" name="T4"/>
                  <a:gd fmla="*/ 21 h 8" name="T5"/>
                  <a:gd fmla="*/ 0 w 10" name="T6"/>
                  <a:gd fmla="*/ 18 h 8" name="T7"/>
                  <a:gd fmla="*/ 3 w 10" name="T8"/>
                  <a:gd fmla="*/ 13 h 8" name="T9"/>
                  <a:gd fmla="*/ 15 w 10" name="T10"/>
                  <a:gd fmla="*/ 3 h 8" name="T11"/>
                  <a:gd fmla="*/ 18 w 10" name="T12"/>
                  <a:gd fmla="*/ 0 h 8" name="T13"/>
                  <a:gd fmla="*/ 22 w 10" name="T14"/>
                  <a:gd fmla="*/ 3 h 8" name="T15"/>
                  <a:gd fmla="*/ 0 60000 65536" name="T16"/>
                  <a:gd fmla="*/ 0 60000 65536" name="T17"/>
                  <a:gd fmla="*/ 0 60000 65536" name="T18"/>
                  <a:gd fmla="*/ 0 60000 65536" name="T19"/>
                  <a:gd fmla="*/ 0 60000 65536" name="T20"/>
                  <a:gd fmla="*/ 0 60000 65536" name="T21"/>
                  <a:gd fmla="*/ 0 60000 65536" name="T22"/>
                  <a:gd fmla="*/ 0 60000 65536" name="T23"/>
                  <a:gd fmla="*/ 0 w 10" name="T24"/>
                  <a:gd fmla="*/ 0 h 8" name="T25"/>
                  <a:gd fmla="*/ 10 w 10" name="T26"/>
                  <a:gd fmla="*/ 8 h 8"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8" w="10">
                    <a:moveTo>
                      <a:pt x="10" y="1"/>
                    </a:moveTo>
                    <a:lnTo>
                      <a:pt x="9" y="3"/>
                    </a:lnTo>
                    <a:lnTo>
                      <a:pt x="3" y="8"/>
                    </a:lnTo>
                    <a:lnTo>
                      <a:pt x="0" y="7"/>
                    </a:lnTo>
                    <a:lnTo>
                      <a:pt x="1" y="5"/>
                    </a:lnTo>
                    <a:lnTo>
                      <a:pt x="7" y="1"/>
                    </a:lnTo>
                    <a:lnTo>
                      <a:pt x="8" y="0"/>
                    </a:lnTo>
                    <a:lnTo>
                      <a:pt x="1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8" name="Freeform 7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506" y="1765"/>
                <a:ext cx="14" cy="3"/>
              </a:xfrm>
              <a:custGeom>
                <a:avLst/>
                <a:gdLst>
                  <a:gd fmla="*/ 0 w 9" name="T0"/>
                  <a:gd fmla="*/ 4 h 2" name="T1"/>
                  <a:gd fmla="*/ 5 w 9" name="T2"/>
                  <a:gd fmla="*/ 0 h 2" name="T3"/>
                  <a:gd fmla="*/ 22 w 9" name="T4"/>
                  <a:gd fmla="*/ 0 h 2" name="T5"/>
                  <a:gd fmla="*/ 22 w 9" name="T6"/>
                  <a:gd fmla="*/ 4 h 2" name="T7"/>
                  <a:gd fmla="*/ 0 w 9" name="T8"/>
                  <a:gd fmla="*/ 4 h 2" name="T9"/>
                  <a:gd fmla="*/ 0 60000 65536" name="T10"/>
                  <a:gd fmla="*/ 0 60000 65536" name="T11"/>
                  <a:gd fmla="*/ 0 60000 65536" name="T12"/>
                  <a:gd fmla="*/ 0 60000 65536" name="T13"/>
                  <a:gd fmla="*/ 0 60000 65536" name="T14"/>
                  <a:gd fmla="*/ 0 w 9" name="T15"/>
                  <a:gd fmla="*/ 0 h 2" name="T16"/>
                  <a:gd fmla="*/ 9 w 9" name="T17"/>
                  <a:gd fmla="*/ 2 h 2" name="T18"/>
                </a:gdLst>
                <a:ahLst/>
                <a:cxnLst>
                  <a:cxn ang="T10">
                    <a:pos x="T0" y="T1"/>
                  </a:cxn>
                  <a:cxn ang="T11">
                    <a:pos x="T2" y="T3"/>
                  </a:cxn>
                  <a:cxn ang="T12">
                    <a:pos x="T4" y="T5"/>
                  </a:cxn>
                  <a:cxn ang="T13">
                    <a:pos x="T6" y="T7"/>
                  </a:cxn>
                  <a:cxn ang="T14">
                    <a:pos x="T8" y="T9"/>
                  </a:cxn>
                </a:cxnLst>
                <a:rect b="T18" l="T15" r="T17" t="T16"/>
                <a:pathLst>
                  <a:path h="2" w="9">
                    <a:moveTo>
                      <a:pt x="0" y="2"/>
                    </a:moveTo>
                    <a:lnTo>
                      <a:pt x="2" y="0"/>
                    </a:lnTo>
                    <a:lnTo>
                      <a:pt x="9" y="0"/>
                    </a:lnTo>
                    <a:lnTo>
                      <a:pt x="9" y="2"/>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59" name="Freeform 7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447" y="1770"/>
                <a:ext cx="15" cy="7"/>
              </a:xfrm>
              <a:custGeom>
                <a:avLst/>
                <a:gdLst>
                  <a:gd fmla="*/ 4 w 10" name="T0"/>
                  <a:gd fmla="*/ 1 h 5" name="T1"/>
                  <a:gd fmla="*/ 12 w 10" name="T2"/>
                  <a:gd fmla="*/ 0 h 5" name="T3"/>
                  <a:gd fmla="*/ 22 w 10" name="T4"/>
                  <a:gd fmla="*/ 4 h 5" name="T5"/>
                  <a:gd fmla="*/ 22 w 10" name="T6"/>
                  <a:gd fmla="*/ 10 h 5" name="T7"/>
                  <a:gd fmla="*/ 0 w 10" name="T8"/>
                  <a:gd fmla="*/ 8 h 5" name="T9"/>
                  <a:gd fmla="*/ 4 w 10" name="T10"/>
                  <a:gd fmla="*/ 1 h 5" name="T11"/>
                  <a:gd fmla="*/ 0 60000 65536" name="T12"/>
                  <a:gd fmla="*/ 0 60000 65536" name="T13"/>
                  <a:gd fmla="*/ 0 60000 65536" name="T14"/>
                  <a:gd fmla="*/ 0 60000 65536" name="T15"/>
                  <a:gd fmla="*/ 0 60000 65536" name="T16"/>
                  <a:gd fmla="*/ 0 60000 65536" name="T17"/>
                  <a:gd fmla="*/ 0 w 10" name="T18"/>
                  <a:gd fmla="*/ 0 h 5" name="T19"/>
                  <a:gd fmla="*/ 10 w 10"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10">
                    <a:moveTo>
                      <a:pt x="2" y="1"/>
                    </a:moveTo>
                    <a:lnTo>
                      <a:pt x="5" y="0"/>
                    </a:lnTo>
                    <a:lnTo>
                      <a:pt x="10" y="2"/>
                    </a:lnTo>
                    <a:lnTo>
                      <a:pt x="10" y="5"/>
                    </a:lnTo>
                    <a:lnTo>
                      <a:pt x="0" y="4"/>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0" name="Freeform 7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464" y="1770"/>
                <a:ext cx="9" cy="11"/>
              </a:xfrm>
              <a:custGeom>
                <a:avLst/>
                <a:gdLst>
                  <a:gd fmla="*/ 8 w 6" name="T0"/>
                  <a:gd fmla="*/ 0 h 7" name="T1"/>
                  <a:gd fmla="*/ 5 w 6" name="T2"/>
                  <a:gd fmla="*/ 8 h 7" name="T3"/>
                  <a:gd fmla="*/ 0 w 6" name="T4"/>
                  <a:gd fmla="*/ 14 h 7" name="T5"/>
                  <a:gd fmla="*/ 5 w 6" name="T6"/>
                  <a:gd fmla="*/ 17 h 7" name="T7"/>
                  <a:gd fmla="*/ 14 w 6" name="T8"/>
                  <a:gd fmla="*/ 8 h 7" name="T9"/>
                  <a:gd fmla="*/ 14 w 6" name="T10"/>
                  <a:gd fmla="*/ 3 h 7" name="T11"/>
                  <a:gd fmla="*/ 8 w 6" name="T12"/>
                  <a:gd fmla="*/ 0 h 7" name="T13"/>
                  <a:gd fmla="*/ 0 60000 65536" name="T14"/>
                  <a:gd fmla="*/ 0 60000 65536" name="T15"/>
                  <a:gd fmla="*/ 0 60000 65536" name="T16"/>
                  <a:gd fmla="*/ 0 60000 65536" name="T17"/>
                  <a:gd fmla="*/ 0 60000 65536" name="T18"/>
                  <a:gd fmla="*/ 0 60000 65536" name="T19"/>
                  <a:gd fmla="*/ 0 60000 65536" name="T20"/>
                  <a:gd fmla="*/ 0 w 6" name="T21"/>
                  <a:gd fmla="*/ 0 h 7" name="T22"/>
                  <a:gd fmla="*/ 6 w 6" name="T23"/>
                  <a:gd fmla="*/ 7 h 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7" w="6">
                    <a:moveTo>
                      <a:pt x="3" y="0"/>
                    </a:moveTo>
                    <a:lnTo>
                      <a:pt x="2" y="3"/>
                    </a:lnTo>
                    <a:lnTo>
                      <a:pt x="0" y="6"/>
                    </a:lnTo>
                    <a:lnTo>
                      <a:pt x="2" y="7"/>
                    </a:lnTo>
                    <a:lnTo>
                      <a:pt x="6" y="3"/>
                    </a:lnTo>
                    <a:lnTo>
                      <a:pt x="6" y="1"/>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1" name="Freeform 7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698" y="1678"/>
                <a:ext cx="5" cy="8"/>
              </a:xfrm>
              <a:custGeom>
                <a:avLst/>
                <a:gdLst>
                  <a:gd fmla="*/ 0 w 3" name="T0"/>
                  <a:gd fmla="*/ 13 h 5" name="T1"/>
                  <a:gd fmla="*/ 8 w 3" name="T2"/>
                  <a:gd fmla="*/ 5 h 5" name="T3"/>
                  <a:gd fmla="*/ 5 w 3" name="T4"/>
                  <a:gd fmla="*/ 0 h 5" name="T5"/>
                  <a:gd fmla="*/ 0 w 3" name="T6"/>
                  <a:gd fmla="*/ 3 h 5" name="T7"/>
                  <a:gd fmla="*/ 0 w 3" name="T8"/>
                  <a:gd fmla="*/ 13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0" y="5"/>
                    </a:moveTo>
                    <a:lnTo>
                      <a:pt x="3" y="2"/>
                    </a:lnTo>
                    <a:lnTo>
                      <a:pt x="2" y="0"/>
                    </a:lnTo>
                    <a:lnTo>
                      <a:pt x="0" y="1"/>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2" name="Freeform 7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707" y="1683"/>
                <a:ext cx="5" cy="8"/>
              </a:xfrm>
              <a:custGeom>
                <a:avLst/>
                <a:gdLst>
                  <a:gd fmla="*/ 0 w 3" name="T0"/>
                  <a:gd fmla="*/ 5 h 5" name="T1"/>
                  <a:gd fmla="*/ 5 w 3" name="T2"/>
                  <a:gd fmla="*/ 0 h 5" name="T3"/>
                  <a:gd fmla="*/ 8 w 3" name="T4"/>
                  <a:gd fmla="*/ 3 h 5" name="T5"/>
                  <a:gd fmla="*/ 3 w 3" name="T6"/>
                  <a:gd fmla="*/ 13 h 5" name="T7"/>
                  <a:gd fmla="*/ 0 w 3" name="T8"/>
                  <a:gd fmla="*/ 5 h 5" name="T9"/>
                  <a:gd fmla="*/ 0 60000 65536" name="T10"/>
                  <a:gd fmla="*/ 0 60000 65536" name="T11"/>
                  <a:gd fmla="*/ 0 60000 65536" name="T12"/>
                  <a:gd fmla="*/ 0 60000 65536" name="T13"/>
                  <a:gd fmla="*/ 0 60000 65536" name="T14"/>
                  <a:gd fmla="*/ 0 w 3" name="T15"/>
                  <a:gd fmla="*/ 0 h 5" name="T16"/>
                  <a:gd fmla="*/ 3 w 3" name="T17"/>
                  <a:gd fmla="*/ 5 h 5" name="T18"/>
                </a:gdLst>
                <a:ahLst/>
                <a:cxnLst>
                  <a:cxn ang="T10">
                    <a:pos x="T0" y="T1"/>
                  </a:cxn>
                  <a:cxn ang="T11">
                    <a:pos x="T2" y="T3"/>
                  </a:cxn>
                  <a:cxn ang="T12">
                    <a:pos x="T4" y="T5"/>
                  </a:cxn>
                  <a:cxn ang="T13">
                    <a:pos x="T6" y="T7"/>
                  </a:cxn>
                  <a:cxn ang="T14">
                    <a:pos x="T8" y="T9"/>
                  </a:cxn>
                </a:cxnLst>
                <a:rect b="T18" l="T15" r="T17" t="T16"/>
                <a:pathLst>
                  <a:path h="5" w="3">
                    <a:moveTo>
                      <a:pt x="0" y="2"/>
                    </a:moveTo>
                    <a:lnTo>
                      <a:pt x="2" y="0"/>
                    </a:lnTo>
                    <a:lnTo>
                      <a:pt x="3" y="1"/>
                    </a:lnTo>
                    <a:lnTo>
                      <a:pt x="1"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3" name="Freeform 7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416" y="1166"/>
                <a:ext cx="56" cy="19"/>
              </a:xfrm>
              <a:custGeom>
                <a:avLst/>
                <a:gdLst>
                  <a:gd fmla="*/ 5 w 36" name="T0"/>
                  <a:gd fmla="*/ 0 h 12" name="T1"/>
                  <a:gd fmla="*/ 9 w 36" name="T2"/>
                  <a:gd fmla="*/ 0 h 12" name="T3"/>
                  <a:gd fmla="*/ 30 w 36" name="T4"/>
                  <a:gd fmla="*/ 5 h 12" name="T5"/>
                  <a:gd fmla="*/ 48 w 36" name="T6"/>
                  <a:gd fmla="*/ 3 h 12" name="T7"/>
                  <a:gd fmla="*/ 65 w 36" name="T8"/>
                  <a:gd fmla="*/ 3 h 12" name="T9"/>
                  <a:gd fmla="*/ 75 w 36" name="T10"/>
                  <a:gd fmla="*/ 10 h 12" name="T11"/>
                  <a:gd fmla="*/ 87 w 36" name="T12"/>
                  <a:gd fmla="*/ 10 h 12" name="T13"/>
                  <a:gd fmla="*/ 87 w 36" name="T14"/>
                  <a:gd fmla="*/ 13 h 12" name="T15"/>
                  <a:gd fmla="*/ 87 w 36" name="T16"/>
                  <a:gd fmla="*/ 22 h 12" name="T17"/>
                  <a:gd fmla="*/ 73 w 36" name="T18"/>
                  <a:gd fmla="*/ 30 h 12" name="T19"/>
                  <a:gd fmla="*/ 36 w 36" name="T20"/>
                  <a:gd fmla="*/ 30 h 12" name="T21"/>
                  <a:gd fmla="*/ 19 w 36" name="T22"/>
                  <a:gd fmla="*/ 21 h 12" name="T23"/>
                  <a:gd fmla="*/ 0 w 36" name="T24"/>
                  <a:gd fmla="*/ 8 h 12" name="T25"/>
                  <a:gd fmla="*/ 5 w 36" name="T26"/>
                  <a:gd fmla="*/ 0 h 12"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36" name="T42"/>
                  <a:gd fmla="*/ 0 h 12" name="T43"/>
                  <a:gd fmla="*/ 36 w 36" name="T44"/>
                  <a:gd fmla="*/ 12 h 12"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2" w="36">
                    <a:moveTo>
                      <a:pt x="2" y="0"/>
                    </a:moveTo>
                    <a:lnTo>
                      <a:pt x="4" y="0"/>
                    </a:lnTo>
                    <a:lnTo>
                      <a:pt x="12" y="2"/>
                    </a:lnTo>
                    <a:lnTo>
                      <a:pt x="20" y="1"/>
                    </a:lnTo>
                    <a:lnTo>
                      <a:pt x="27" y="1"/>
                    </a:lnTo>
                    <a:lnTo>
                      <a:pt x="31" y="4"/>
                    </a:lnTo>
                    <a:lnTo>
                      <a:pt x="36" y="4"/>
                    </a:lnTo>
                    <a:lnTo>
                      <a:pt x="36" y="5"/>
                    </a:lnTo>
                    <a:lnTo>
                      <a:pt x="36" y="9"/>
                    </a:lnTo>
                    <a:lnTo>
                      <a:pt x="30" y="12"/>
                    </a:lnTo>
                    <a:lnTo>
                      <a:pt x="15" y="12"/>
                    </a:lnTo>
                    <a:lnTo>
                      <a:pt x="8" y="8"/>
                    </a:lnTo>
                    <a:lnTo>
                      <a:pt x="0" y="3"/>
                    </a:lnTo>
                    <a:lnTo>
                      <a:pt x="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4" name="Freeform 7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403" y="1774"/>
                <a:ext cx="13" cy="8"/>
              </a:xfrm>
              <a:custGeom>
                <a:avLst/>
                <a:gdLst>
                  <a:gd fmla="*/ 8 w 8" name="T0"/>
                  <a:gd fmla="*/ 0 h 5" name="T1"/>
                  <a:gd fmla="*/ 21 w 8" name="T2"/>
                  <a:gd fmla="*/ 10 h 5" name="T3"/>
                  <a:gd fmla="*/ 13 w 8" name="T4"/>
                  <a:gd fmla="*/ 13 h 5" name="T5"/>
                  <a:gd fmla="*/ 3 w 8" name="T6"/>
                  <a:gd fmla="*/ 3 h 5" name="T7"/>
                  <a:gd fmla="*/ 0 w 8" name="T8"/>
                  <a:gd fmla="*/ 0 h 5" name="T9"/>
                  <a:gd fmla="*/ 8 w 8" name="T10"/>
                  <a:gd fmla="*/ 0 h 5" name="T11"/>
                  <a:gd fmla="*/ 0 60000 65536" name="T12"/>
                  <a:gd fmla="*/ 0 60000 65536" name="T13"/>
                  <a:gd fmla="*/ 0 60000 65536" name="T14"/>
                  <a:gd fmla="*/ 0 60000 65536" name="T15"/>
                  <a:gd fmla="*/ 0 60000 65536" name="T16"/>
                  <a:gd fmla="*/ 0 60000 65536" name="T17"/>
                  <a:gd fmla="*/ 0 w 8" name="T18"/>
                  <a:gd fmla="*/ 0 h 5" name="T19"/>
                  <a:gd fmla="*/ 8 w 8"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8">
                    <a:moveTo>
                      <a:pt x="3" y="0"/>
                    </a:moveTo>
                    <a:lnTo>
                      <a:pt x="8" y="4"/>
                    </a:lnTo>
                    <a:lnTo>
                      <a:pt x="5" y="5"/>
                    </a:lnTo>
                    <a:lnTo>
                      <a:pt x="1" y="1"/>
                    </a:lnTo>
                    <a:lnTo>
                      <a:pt x="0" y="0"/>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5" name="Freeform 7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5382" y="1760"/>
                <a:ext cx="11" cy="8"/>
              </a:xfrm>
              <a:custGeom>
                <a:avLst/>
                <a:gdLst>
                  <a:gd fmla="*/ 9 w 7" name="T0"/>
                  <a:gd fmla="*/ 0 h 5" name="T1"/>
                  <a:gd fmla="*/ 17 w 7" name="T2"/>
                  <a:gd fmla="*/ 0 h 5" name="T3"/>
                  <a:gd fmla="*/ 14 w 7" name="T4"/>
                  <a:gd fmla="*/ 10 h 5" name="T5"/>
                  <a:gd fmla="*/ 8 w 7" name="T6"/>
                  <a:gd fmla="*/ 13 h 5" name="T7"/>
                  <a:gd fmla="*/ 0 w 7" name="T8"/>
                  <a:gd fmla="*/ 10 h 5" name="T9"/>
                  <a:gd fmla="*/ 8 w 7" name="T10"/>
                  <a:gd fmla="*/ 5 h 5" name="T11"/>
                  <a:gd fmla="*/ 9 w 7" name="T12"/>
                  <a:gd fmla="*/ 0 h 5" name="T13"/>
                  <a:gd fmla="*/ 0 60000 65536" name="T14"/>
                  <a:gd fmla="*/ 0 60000 65536" name="T15"/>
                  <a:gd fmla="*/ 0 60000 65536" name="T16"/>
                  <a:gd fmla="*/ 0 60000 65536" name="T17"/>
                  <a:gd fmla="*/ 0 60000 65536" name="T18"/>
                  <a:gd fmla="*/ 0 60000 65536" name="T19"/>
                  <a:gd fmla="*/ 0 60000 65536" name="T20"/>
                  <a:gd fmla="*/ 0 w 7" name="T21"/>
                  <a:gd fmla="*/ 0 h 5" name="T22"/>
                  <a:gd fmla="*/ 7 w 7"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7">
                    <a:moveTo>
                      <a:pt x="4" y="0"/>
                    </a:moveTo>
                    <a:lnTo>
                      <a:pt x="7" y="0"/>
                    </a:lnTo>
                    <a:lnTo>
                      <a:pt x="6" y="4"/>
                    </a:lnTo>
                    <a:lnTo>
                      <a:pt x="3" y="5"/>
                    </a:lnTo>
                    <a:lnTo>
                      <a:pt x="0" y="4"/>
                    </a:lnTo>
                    <a:lnTo>
                      <a:pt x="3" y="2"/>
                    </a:lnTo>
                    <a:lnTo>
                      <a:pt x="4"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6" name="Freeform 7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42" y="847"/>
                <a:ext cx="22" cy="5"/>
              </a:xfrm>
              <a:custGeom>
                <a:avLst/>
                <a:gdLst>
                  <a:gd fmla="*/ 30 w 14" name="T0"/>
                  <a:gd fmla="*/ 0 h 3" name="T1"/>
                  <a:gd fmla="*/ 35 w 14" name="T2"/>
                  <a:gd fmla="*/ 5 h 3" name="T3"/>
                  <a:gd fmla="*/ 31 w 14" name="T4"/>
                  <a:gd fmla="*/ 8 h 3" name="T5"/>
                  <a:gd fmla="*/ 13 w 14" name="T6"/>
                  <a:gd fmla="*/ 8 h 3" name="T7"/>
                  <a:gd fmla="*/ 0 w 14" name="T8"/>
                  <a:gd fmla="*/ 3 h 3" name="T9"/>
                  <a:gd fmla="*/ 9 w 14" name="T10"/>
                  <a:gd fmla="*/ 0 h 3" name="T11"/>
                  <a:gd fmla="*/ 30 w 14" name="T12"/>
                  <a:gd fmla="*/ 0 h 3" name="T13"/>
                  <a:gd fmla="*/ 0 60000 65536" name="T14"/>
                  <a:gd fmla="*/ 0 60000 65536" name="T15"/>
                  <a:gd fmla="*/ 0 60000 65536" name="T16"/>
                  <a:gd fmla="*/ 0 60000 65536" name="T17"/>
                  <a:gd fmla="*/ 0 60000 65536" name="T18"/>
                  <a:gd fmla="*/ 0 60000 65536" name="T19"/>
                  <a:gd fmla="*/ 0 60000 65536" name="T20"/>
                  <a:gd fmla="*/ 0 w 14" name="T21"/>
                  <a:gd fmla="*/ 0 h 3" name="T22"/>
                  <a:gd fmla="*/ 14 w 14" name="T23"/>
                  <a:gd fmla="*/ 3 h 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3" w="14">
                    <a:moveTo>
                      <a:pt x="12" y="0"/>
                    </a:moveTo>
                    <a:lnTo>
                      <a:pt x="14" y="2"/>
                    </a:lnTo>
                    <a:lnTo>
                      <a:pt x="13" y="3"/>
                    </a:lnTo>
                    <a:lnTo>
                      <a:pt x="5" y="3"/>
                    </a:lnTo>
                    <a:lnTo>
                      <a:pt x="0" y="1"/>
                    </a:lnTo>
                    <a:lnTo>
                      <a:pt x="4" y="0"/>
                    </a:lnTo>
                    <a:lnTo>
                      <a:pt x="12"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7" name="Rectangle 72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4161" y="909"/>
                <a:ext cx="8" cy="2"/>
              </a:xfrm>
              <a:prstGeom prst="rect">
                <a:avLst/>
              </a:prstGeom>
              <a:grpFill/>
              <a:ln w="3175">
                <a:solidFill>
                  <a:srgbClr val="F8F8F8"/>
                </a:solidFill>
                <a:miter lim="800000"/>
              </a:ln>
            </p:spPr>
            <p:txBody xmlns:c="http://schemas.openxmlformats.org/drawingml/2006/chart" xmlns:pic="http://schemas.openxmlformats.org/drawingml/2006/picture" xmlns:dgm="http://schemas.openxmlformats.org/drawingml/2006/diagram">
              <a:bodyPr/>
              <a:lstStyle/>
              <a:p>
                <a:pPr>
                  <a:spcBef>
                    <a:spcPct val="15000"/>
                  </a:spcBef>
                  <a:spcAft>
                    <a:spcPct val="15000"/>
                  </a:spcAft>
                  <a:buClr>
                    <a:srgbClr val="263F8F"/>
                  </a:buClr>
                  <a:buFont charset="2" pitchFamily="2" typeface="Wingdings"/>
                  <a:buNone/>
                  <a:defRPr>
                    <a:uFillTx/>
                  </a:defRPr>
                </a:pPr>
                <a:endParaRPr dirty="0" kern="0" kumimoji="1" lang="en-US" sz="1400">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8" name="Freeform 7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49" y="912"/>
                <a:ext cx="11" cy="3"/>
              </a:xfrm>
              <a:custGeom>
                <a:avLst/>
                <a:gdLst>
                  <a:gd fmla="*/ 0 w 7" name="T0"/>
                  <a:gd fmla="*/ 0 h 2" name="T1"/>
                  <a:gd fmla="*/ 8 w 7" name="T2"/>
                  <a:gd fmla="*/ 0 h 2" name="T3"/>
                  <a:gd fmla="*/ 17 w 7" name="T4"/>
                  <a:gd fmla="*/ 4 h 2" name="T5"/>
                  <a:gd fmla="*/ 5 w 7" name="T6"/>
                  <a:gd fmla="*/ 3 h 2" name="T7"/>
                  <a:gd fmla="*/ 0 w 7" name="T8"/>
                  <a:gd fmla="*/ 0 h 2" name="T9"/>
                  <a:gd fmla="*/ 0 60000 65536" name="T10"/>
                  <a:gd fmla="*/ 0 60000 65536" name="T11"/>
                  <a:gd fmla="*/ 0 60000 65536" name="T12"/>
                  <a:gd fmla="*/ 0 60000 65536" name="T13"/>
                  <a:gd fmla="*/ 0 60000 65536" name="T14"/>
                  <a:gd fmla="*/ 0 w 7" name="T15"/>
                  <a:gd fmla="*/ 0 h 2" name="T16"/>
                  <a:gd fmla="*/ 7 w 7" name="T17"/>
                  <a:gd fmla="*/ 2 h 2" name="T18"/>
                </a:gdLst>
                <a:ahLst/>
                <a:cxnLst>
                  <a:cxn ang="T10">
                    <a:pos x="T0" y="T1"/>
                  </a:cxn>
                  <a:cxn ang="T11">
                    <a:pos x="T2" y="T3"/>
                  </a:cxn>
                  <a:cxn ang="T12">
                    <a:pos x="T4" y="T5"/>
                  </a:cxn>
                  <a:cxn ang="T13">
                    <a:pos x="T6" y="T7"/>
                  </a:cxn>
                  <a:cxn ang="T14">
                    <a:pos x="T8" y="T9"/>
                  </a:cxn>
                </a:cxnLst>
                <a:rect b="T18" l="T15" r="T17" t="T16"/>
                <a:pathLst>
                  <a:path h="2" w="7">
                    <a:moveTo>
                      <a:pt x="0" y="0"/>
                    </a:moveTo>
                    <a:lnTo>
                      <a:pt x="3" y="0"/>
                    </a:lnTo>
                    <a:lnTo>
                      <a:pt x="7" y="2"/>
                    </a:lnTo>
                    <a:lnTo>
                      <a:pt x="2"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69" name="Freeform 7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61" y="917"/>
                <a:ext cx="5" cy="1"/>
              </a:xfrm>
              <a:custGeom>
                <a:avLst/>
                <a:gdLst>
                  <a:gd fmla="*/ 0 w 3" name="T0"/>
                  <a:gd fmla="*/ 0 h 1" name="T1"/>
                  <a:gd fmla="*/ 5 w 3" name="T2"/>
                  <a:gd fmla="*/ 0 h 1" name="T3"/>
                  <a:gd fmla="*/ 8 w 3" name="T4"/>
                  <a:gd fmla="*/ 1 h 1" name="T5"/>
                  <a:gd fmla="*/ 0 w 3" name="T6"/>
                  <a:gd fmla="*/ 1 h 1" name="T7"/>
                  <a:gd fmla="*/ 0 w 3" name="T8"/>
                  <a:gd fmla="*/ 0 h 1" name="T9"/>
                  <a:gd fmla="*/ 0 60000 65536" name="T10"/>
                  <a:gd fmla="*/ 0 60000 65536" name="T11"/>
                  <a:gd fmla="*/ 0 60000 65536" name="T12"/>
                  <a:gd fmla="*/ 0 60000 65536" name="T13"/>
                  <a:gd fmla="*/ 0 60000 65536" name="T14"/>
                  <a:gd fmla="*/ 0 w 3" name="T15"/>
                  <a:gd fmla="*/ 0 h 1" name="T16"/>
                  <a:gd fmla="*/ 3 w 3" name="T17"/>
                  <a:gd fmla="*/ 1 h 1" name="T18"/>
                </a:gdLst>
                <a:ahLst/>
                <a:cxnLst>
                  <a:cxn ang="T10">
                    <a:pos x="T0" y="T1"/>
                  </a:cxn>
                  <a:cxn ang="T11">
                    <a:pos x="T2" y="T3"/>
                  </a:cxn>
                  <a:cxn ang="T12">
                    <a:pos x="T4" y="T5"/>
                  </a:cxn>
                  <a:cxn ang="T13">
                    <a:pos x="T6" y="T7"/>
                  </a:cxn>
                  <a:cxn ang="T14">
                    <a:pos x="T8" y="T9"/>
                  </a:cxn>
                </a:cxnLst>
                <a:rect b="T18" l="T15" r="T17" t="T16"/>
                <a:pathLst>
                  <a:path h="1" w="3">
                    <a:moveTo>
                      <a:pt x="0" y="0"/>
                    </a:moveTo>
                    <a:lnTo>
                      <a:pt x="2" y="0"/>
                    </a:lnTo>
                    <a:lnTo>
                      <a:pt x="3" y="1"/>
                    </a:ln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0" name="Freeform 7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29" y="988"/>
                <a:ext cx="10" cy="6"/>
              </a:xfrm>
              <a:custGeom>
                <a:avLst/>
                <a:gdLst>
                  <a:gd fmla="*/ 0 w 7" name="T0"/>
                  <a:gd fmla="*/ 4 h 4" name="T1"/>
                  <a:gd fmla="*/ 0 w 7" name="T2"/>
                  <a:gd fmla="*/ 3 h 4" name="T3"/>
                  <a:gd fmla="*/ 13 w 7" name="T4"/>
                  <a:gd fmla="*/ 0 h 4" name="T5"/>
                  <a:gd fmla="*/ 14 w 7" name="T6"/>
                  <a:gd fmla="*/ 4 h 4" name="T7"/>
                  <a:gd fmla="*/ 6 w 7" name="T8"/>
                  <a:gd fmla="*/ 9 h 4" name="T9"/>
                  <a:gd fmla="*/ 0 w 7" name="T10"/>
                  <a:gd fmla="*/ 4 h 4" name="T11"/>
                  <a:gd fmla="*/ 0 60000 65536" name="T12"/>
                  <a:gd fmla="*/ 0 60000 65536" name="T13"/>
                  <a:gd fmla="*/ 0 60000 65536" name="T14"/>
                  <a:gd fmla="*/ 0 60000 65536" name="T15"/>
                  <a:gd fmla="*/ 0 60000 65536" name="T16"/>
                  <a:gd fmla="*/ 0 60000 65536" name="T17"/>
                  <a:gd fmla="*/ 0 w 7" name="T18"/>
                  <a:gd fmla="*/ 0 h 4" name="T19"/>
                  <a:gd fmla="*/ 7 w 7"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7">
                    <a:moveTo>
                      <a:pt x="0" y="2"/>
                    </a:moveTo>
                    <a:lnTo>
                      <a:pt x="0" y="1"/>
                    </a:lnTo>
                    <a:lnTo>
                      <a:pt x="6" y="0"/>
                    </a:lnTo>
                    <a:lnTo>
                      <a:pt x="7" y="2"/>
                    </a:lnTo>
                    <a:lnTo>
                      <a:pt x="3"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1" name="Freeform 7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21" y="994"/>
                <a:ext cx="4" cy="5"/>
              </a:xfrm>
              <a:custGeom>
                <a:avLst/>
                <a:gdLst>
                  <a:gd fmla="*/ 0 w 3" name="T0"/>
                  <a:gd fmla="*/ 3 h 3" name="T1"/>
                  <a:gd fmla="*/ 4 w 3" name="T2"/>
                  <a:gd fmla="*/ 0 h 3" name="T3"/>
                  <a:gd fmla="*/ 5 w 3" name="T4"/>
                  <a:gd fmla="*/ 3 h 3" name="T5"/>
                  <a:gd fmla="*/ 4 w 3" name="T6"/>
                  <a:gd fmla="*/ 8 h 3" name="T7"/>
                  <a:gd fmla="*/ 0 w 3" name="T8"/>
                  <a:gd fmla="*/ 8 h 3" name="T9"/>
                  <a:gd fmla="*/ 0 w 3" name="T10"/>
                  <a:gd fmla="*/ 3 h 3" name="T11"/>
                  <a:gd fmla="*/ 0 60000 65536" name="T12"/>
                  <a:gd fmla="*/ 0 60000 65536" name="T13"/>
                  <a:gd fmla="*/ 0 60000 65536" name="T14"/>
                  <a:gd fmla="*/ 0 60000 65536" name="T15"/>
                  <a:gd fmla="*/ 0 60000 65536" name="T16"/>
                  <a:gd fmla="*/ 0 60000 65536" name="T17"/>
                  <a:gd fmla="*/ 0 w 3" name="T18"/>
                  <a:gd fmla="*/ 0 h 3" name="T19"/>
                  <a:gd fmla="*/ 3 w 3"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3">
                    <a:moveTo>
                      <a:pt x="0" y="1"/>
                    </a:moveTo>
                    <a:lnTo>
                      <a:pt x="2" y="0"/>
                    </a:lnTo>
                    <a:lnTo>
                      <a:pt x="3" y="1"/>
                    </a:lnTo>
                    <a:lnTo>
                      <a:pt x="2" y="3"/>
                    </a:lnTo>
                    <a:lnTo>
                      <a:pt x="0"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2" name="Freeform 7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15" y="1042"/>
                <a:ext cx="16" cy="8"/>
              </a:xfrm>
              <a:custGeom>
                <a:avLst/>
                <a:gdLst>
                  <a:gd fmla="*/ 0 w 10" name="T0"/>
                  <a:gd fmla="*/ 5 h 5" name="T1"/>
                  <a:gd fmla="*/ 10 w 10" name="T2"/>
                  <a:gd fmla="*/ 0 h 5" name="T3"/>
                  <a:gd fmla="*/ 21 w 10" name="T4"/>
                  <a:gd fmla="*/ 3 h 5" name="T5"/>
                  <a:gd fmla="*/ 26 w 10" name="T6"/>
                  <a:gd fmla="*/ 10 h 5" name="T7"/>
                  <a:gd fmla="*/ 16 w 10" name="T8"/>
                  <a:gd fmla="*/ 13 h 5" name="T9"/>
                  <a:gd fmla="*/ 0 w 10" name="T10"/>
                  <a:gd fmla="*/ 5 h 5" name="T11"/>
                  <a:gd fmla="*/ 0 60000 65536" name="T12"/>
                  <a:gd fmla="*/ 0 60000 65536" name="T13"/>
                  <a:gd fmla="*/ 0 60000 65536" name="T14"/>
                  <a:gd fmla="*/ 0 60000 65536" name="T15"/>
                  <a:gd fmla="*/ 0 60000 65536" name="T16"/>
                  <a:gd fmla="*/ 0 60000 65536" name="T17"/>
                  <a:gd fmla="*/ 0 w 10" name="T18"/>
                  <a:gd fmla="*/ 0 h 5" name="T19"/>
                  <a:gd fmla="*/ 10 w 10"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10">
                    <a:moveTo>
                      <a:pt x="0" y="2"/>
                    </a:moveTo>
                    <a:lnTo>
                      <a:pt x="4" y="0"/>
                    </a:lnTo>
                    <a:lnTo>
                      <a:pt x="8" y="1"/>
                    </a:lnTo>
                    <a:lnTo>
                      <a:pt x="10" y="4"/>
                    </a:lnTo>
                    <a:lnTo>
                      <a:pt x="6" y="5"/>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3" name="Freeform 7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22" y="1030"/>
                <a:ext cx="10" cy="5"/>
              </a:xfrm>
              <a:custGeom>
                <a:avLst/>
                <a:gdLst>
                  <a:gd fmla="*/ 0 w 7" name="T0"/>
                  <a:gd fmla="*/ 3 h 3" name="T1"/>
                  <a:gd fmla="*/ 4 w 7" name="T2"/>
                  <a:gd fmla="*/ 5 h 3" name="T3"/>
                  <a:gd fmla="*/ 14 w 7" name="T4"/>
                  <a:gd fmla="*/ 8 h 3" name="T5"/>
                  <a:gd fmla="*/ 14 w 7" name="T6"/>
                  <a:gd fmla="*/ 3 h 3" name="T7"/>
                  <a:gd fmla="*/ 6 w 7" name="T8"/>
                  <a:gd fmla="*/ 0 h 3" name="T9"/>
                  <a:gd fmla="*/ 0 w 7" name="T10"/>
                  <a:gd fmla="*/ 3 h 3" name="T11"/>
                  <a:gd fmla="*/ 0 60000 65536" name="T12"/>
                  <a:gd fmla="*/ 0 60000 65536" name="T13"/>
                  <a:gd fmla="*/ 0 60000 65536" name="T14"/>
                  <a:gd fmla="*/ 0 60000 65536" name="T15"/>
                  <a:gd fmla="*/ 0 60000 65536" name="T16"/>
                  <a:gd fmla="*/ 0 60000 65536" name="T17"/>
                  <a:gd fmla="*/ 0 w 7" name="T18"/>
                  <a:gd fmla="*/ 0 h 3" name="T19"/>
                  <a:gd fmla="*/ 7 w 7"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7">
                    <a:moveTo>
                      <a:pt x="0" y="1"/>
                    </a:moveTo>
                    <a:lnTo>
                      <a:pt x="2" y="2"/>
                    </a:lnTo>
                    <a:lnTo>
                      <a:pt x="7" y="3"/>
                    </a:lnTo>
                    <a:lnTo>
                      <a:pt x="7" y="1"/>
                    </a:lnTo>
                    <a:lnTo>
                      <a:pt x="3" y="0"/>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4" name="Freeform 7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29" y="1028"/>
                <a:ext cx="14" cy="4"/>
              </a:xfrm>
              <a:custGeom>
                <a:avLst/>
                <a:gdLst>
                  <a:gd fmla="*/ 0 w 9" name="T0"/>
                  <a:gd fmla="*/ 0 h 2" name="T1"/>
                  <a:gd fmla="*/ 9 w 9" name="T2"/>
                  <a:gd fmla="*/ 8 h 2" name="T3"/>
                  <a:gd fmla="*/ 19 w 9" name="T4"/>
                  <a:gd fmla="*/ 8 h 2" name="T5"/>
                  <a:gd fmla="*/ 22 w 9" name="T6"/>
                  <a:gd fmla="*/ 4 h 2" name="T7"/>
                  <a:gd fmla="*/ 14 w 9" name="T8"/>
                  <a:gd fmla="*/ 0 h 2" name="T9"/>
                  <a:gd fmla="*/ 0 w 9" name="T10"/>
                  <a:gd fmla="*/ 0 h 2" name="T11"/>
                  <a:gd fmla="*/ 0 60000 65536" name="T12"/>
                  <a:gd fmla="*/ 0 60000 65536" name="T13"/>
                  <a:gd fmla="*/ 0 60000 65536" name="T14"/>
                  <a:gd fmla="*/ 0 60000 65536" name="T15"/>
                  <a:gd fmla="*/ 0 60000 65536" name="T16"/>
                  <a:gd fmla="*/ 0 60000 65536" name="T17"/>
                  <a:gd fmla="*/ 0 w 9" name="T18"/>
                  <a:gd fmla="*/ 0 h 2" name="T19"/>
                  <a:gd fmla="*/ 9 w 9"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9">
                    <a:moveTo>
                      <a:pt x="0" y="0"/>
                    </a:moveTo>
                    <a:lnTo>
                      <a:pt x="4" y="2"/>
                    </a:lnTo>
                    <a:lnTo>
                      <a:pt x="8" y="2"/>
                    </a:lnTo>
                    <a:lnTo>
                      <a:pt x="9" y="1"/>
                    </a:lnTo>
                    <a:lnTo>
                      <a:pt x="6" y="0"/>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5" name="Freeform 7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26" y="982"/>
                <a:ext cx="9" cy="5"/>
              </a:xfrm>
              <a:custGeom>
                <a:avLst/>
                <a:gdLst>
                  <a:gd fmla="*/ 0 w 6" name="T0"/>
                  <a:gd fmla="*/ 0 h 3" name="T1"/>
                  <a:gd fmla="*/ 12 w 6" name="T2"/>
                  <a:gd fmla="*/ 3 h 3" name="T3"/>
                  <a:gd fmla="*/ 14 w 6" name="T4"/>
                  <a:gd fmla="*/ 8 h 3" name="T5"/>
                  <a:gd fmla="*/ 8 w 6" name="T6"/>
                  <a:gd fmla="*/ 5 h 3" name="T7"/>
                  <a:gd fmla="*/ 0 w 6" name="T8"/>
                  <a:gd fmla="*/ 0 h 3" name="T9"/>
                  <a:gd fmla="*/ 0 60000 65536" name="T10"/>
                  <a:gd fmla="*/ 0 60000 65536" name="T11"/>
                  <a:gd fmla="*/ 0 60000 65536" name="T12"/>
                  <a:gd fmla="*/ 0 60000 65536" name="T13"/>
                  <a:gd fmla="*/ 0 60000 65536" name="T14"/>
                  <a:gd fmla="*/ 0 w 6" name="T15"/>
                  <a:gd fmla="*/ 0 h 3" name="T16"/>
                  <a:gd fmla="*/ 6 w 6" name="T17"/>
                  <a:gd fmla="*/ 3 h 3" name="T18"/>
                </a:gdLst>
                <a:ahLst/>
                <a:cxnLst>
                  <a:cxn ang="T10">
                    <a:pos x="T0" y="T1"/>
                  </a:cxn>
                  <a:cxn ang="T11">
                    <a:pos x="T2" y="T3"/>
                  </a:cxn>
                  <a:cxn ang="T12">
                    <a:pos x="T4" y="T5"/>
                  </a:cxn>
                  <a:cxn ang="T13">
                    <a:pos x="T6" y="T7"/>
                  </a:cxn>
                  <a:cxn ang="T14">
                    <a:pos x="T8" y="T9"/>
                  </a:cxn>
                </a:cxnLst>
                <a:rect b="T18" l="T15" r="T17" t="T16"/>
                <a:pathLst>
                  <a:path h="3" w="6">
                    <a:moveTo>
                      <a:pt x="0" y="0"/>
                    </a:moveTo>
                    <a:lnTo>
                      <a:pt x="5" y="1"/>
                    </a:lnTo>
                    <a:lnTo>
                      <a:pt x="6" y="3"/>
                    </a:lnTo>
                    <a:lnTo>
                      <a:pt x="3"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6" name="Freeform 7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44" y="912"/>
                <a:ext cx="20" cy="3"/>
              </a:xfrm>
              <a:custGeom>
                <a:avLst/>
                <a:gdLst>
                  <a:gd fmla="*/ 0 w 13" name="T0"/>
                  <a:gd fmla="*/ 0 h 2" name="T1"/>
                  <a:gd fmla="*/ 22 w 13" name="T2"/>
                  <a:gd fmla="*/ 0 h 2" name="T3"/>
                  <a:gd fmla="*/ 31 w 13" name="T4"/>
                  <a:gd fmla="*/ 3 h 2" name="T5"/>
                  <a:gd fmla="*/ 26 w 13" name="T6"/>
                  <a:gd fmla="*/ 4 h 2" name="T7"/>
                  <a:gd fmla="*/ 8 w 13" name="T8"/>
                  <a:gd fmla="*/ 3 h 2" name="T9"/>
                  <a:gd fmla="*/ 0 w 13" name="T10"/>
                  <a:gd fmla="*/ 0 h 2" name="T11"/>
                  <a:gd fmla="*/ 0 60000 65536" name="T12"/>
                  <a:gd fmla="*/ 0 60000 65536" name="T13"/>
                  <a:gd fmla="*/ 0 60000 65536" name="T14"/>
                  <a:gd fmla="*/ 0 60000 65536" name="T15"/>
                  <a:gd fmla="*/ 0 60000 65536" name="T16"/>
                  <a:gd fmla="*/ 0 60000 65536" name="T17"/>
                  <a:gd fmla="*/ 0 w 13" name="T18"/>
                  <a:gd fmla="*/ 0 h 2" name="T19"/>
                  <a:gd fmla="*/ 13 w 13" name="T20"/>
                  <a:gd fmla="*/ 2 h 2" name="T21"/>
                </a:gdLst>
                <a:ahLst/>
                <a:cxnLst>
                  <a:cxn ang="T12">
                    <a:pos x="T0" y="T1"/>
                  </a:cxn>
                  <a:cxn ang="T13">
                    <a:pos x="T2" y="T3"/>
                  </a:cxn>
                  <a:cxn ang="T14">
                    <a:pos x="T4" y="T5"/>
                  </a:cxn>
                  <a:cxn ang="T15">
                    <a:pos x="T6" y="T7"/>
                  </a:cxn>
                  <a:cxn ang="T16">
                    <a:pos x="T8" y="T9"/>
                  </a:cxn>
                  <a:cxn ang="T17">
                    <a:pos x="T10" y="T11"/>
                  </a:cxn>
                </a:cxnLst>
                <a:rect b="T21" l="T18" r="T20" t="T19"/>
                <a:pathLst>
                  <a:path h="2" w="13">
                    <a:moveTo>
                      <a:pt x="0" y="0"/>
                    </a:moveTo>
                    <a:lnTo>
                      <a:pt x="9" y="0"/>
                    </a:lnTo>
                    <a:lnTo>
                      <a:pt x="13" y="1"/>
                    </a:lnTo>
                    <a:lnTo>
                      <a:pt x="11" y="2"/>
                    </a:lnTo>
                    <a:lnTo>
                      <a:pt x="3"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7" name="Freeform 7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78" y="859"/>
                <a:ext cx="19" cy="8"/>
              </a:xfrm>
              <a:custGeom>
                <a:avLst/>
                <a:gdLst>
                  <a:gd fmla="*/ 0 w 12" name="T0"/>
                  <a:gd fmla="*/ 8 h 5" name="T1"/>
                  <a:gd fmla="*/ 10 w 12" name="T2"/>
                  <a:gd fmla="*/ 0 h 5" name="T3"/>
                  <a:gd fmla="*/ 21 w 12" name="T4"/>
                  <a:gd fmla="*/ 3 h 5" name="T5"/>
                  <a:gd fmla="*/ 30 w 12" name="T6"/>
                  <a:gd fmla="*/ 5 h 5" name="T7"/>
                  <a:gd fmla="*/ 27 w 12" name="T8"/>
                  <a:gd fmla="*/ 10 h 5" name="T9"/>
                  <a:gd fmla="*/ 8 w 12" name="T10"/>
                  <a:gd fmla="*/ 13 h 5" name="T11"/>
                  <a:gd fmla="*/ 0 w 12" name="T12"/>
                  <a:gd fmla="*/ 8 h 5" name="T13"/>
                  <a:gd fmla="*/ 0 60000 65536" name="T14"/>
                  <a:gd fmla="*/ 0 60000 65536" name="T15"/>
                  <a:gd fmla="*/ 0 60000 65536" name="T16"/>
                  <a:gd fmla="*/ 0 60000 65536" name="T17"/>
                  <a:gd fmla="*/ 0 60000 65536" name="T18"/>
                  <a:gd fmla="*/ 0 60000 65536" name="T19"/>
                  <a:gd fmla="*/ 0 60000 65536" name="T20"/>
                  <a:gd fmla="*/ 0 w 12" name="T21"/>
                  <a:gd fmla="*/ 0 h 5" name="T22"/>
                  <a:gd fmla="*/ 12 w 12" name="T23"/>
                  <a:gd fmla="*/ 5 h 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5" w="12">
                    <a:moveTo>
                      <a:pt x="0" y="3"/>
                    </a:moveTo>
                    <a:lnTo>
                      <a:pt x="4" y="0"/>
                    </a:lnTo>
                    <a:lnTo>
                      <a:pt x="8" y="1"/>
                    </a:lnTo>
                    <a:lnTo>
                      <a:pt x="12" y="2"/>
                    </a:lnTo>
                    <a:lnTo>
                      <a:pt x="11" y="4"/>
                    </a:lnTo>
                    <a:lnTo>
                      <a:pt x="3" y="5"/>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8" name="Freeform 7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17" y="999"/>
                <a:ext cx="222" cy="118"/>
              </a:xfrm>
              <a:custGeom>
                <a:avLst/>
                <a:gdLst>
                  <a:gd fmla="*/ 342 w 143" name="T0"/>
                  <a:gd fmla="*/ 8 h 76" name="T1"/>
                  <a:gd fmla="*/ 335 w 143" name="T2"/>
                  <a:gd fmla="*/ 26 h 76" name="T3"/>
                  <a:gd fmla="*/ 315 w 143" name="T4"/>
                  <a:gd fmla="*/ 39 h 76" name="T5"/>
                  <a:gd fmla="*/ 258 w 143" name="T6"/>
                  <a:gd fmla="*/ 53 h 76" name="T7"/>
                  <a:gd fmla="*/ 224 w 143" name="T8"/>
                  <a:gd fmla="*/ 61 h 76" name="T9"/>
                  <a:gd fmla="*/ 202 w 143" name="T10"/>
                  <a:gd fmla="*/ 70 h 76" name="T11"/>
                  <a:gd fmla="*/ 180 w 143" name="T12"/>
                  <a:gd fmla="*/ 82 h 76" name="T13"/>
                  <a:gd fmla="*/ 154 w 143" name="T14"/>
                  <a:gd fmla="*/ 101 h 76" name="T15"/>
                  <a:gd fmla="*/ 143 w 143" name="T16"/>
                  <a:gd fmla="*/ 110 h 76" name="T17"/>
                  <a:gd fmla="*/ 121 w 143" name="T18"/>
                  <a:gd fmla="*/ 121 h 76" name="T19"/>
                  <a:gd fmla="*/ 110 w 143" name="T20"/>
                  <a:gd fmla="*/ 130 h 76" name="T21"/>
                  <a:gd fmla="*/ 92 w 143" name="T22"/>
                  <a:gd fmla="*/ 140 h 76" name="T23"/>
                  <a:gd fmla="*/ 70 w 143" name="T24"/>
                  <a:gd fmla="*/ 183 h 76" name="T25"/>
                  <a:gd fmla="*/ 45 w 143" name="T26"/>
                  <a:gd fmla="*/ 175 h 76" name="T27"/>
                  <a:gd fmla="*/ 19 w 143" name="T28"/>
                  <a:gd fmla="*/ 169 h 76" name="T29"/>
                  <a:gd fmla="*/ 40 w 143" name="T30"/>
                  <a:gd fmla="*/ 158 h 76" name="T31"/>
                  <a:gd fmla="*/ 14 w 143" name="T32"/>
                  <a:gd fmla="*/ 161 h 76" name="T33"/>
                  <a:gd fmla="*/ 5 w 143" name="T34"/>
                  <a:gd fmla="*/ 149 h 76" name="T35"/>
                  <a:gd fmla="*/ 22 w 143" name="T36"/>
                  <a:gd fmla="*/ 137 h 76" name="T37"/>
                  <a:gd fmla="*/ 40 w 143" name="T38"/>
                  <a:gd fmla="*/ 137 h 76" name="T39"/>
                  <a:gd fmla="*/ 48 w 143" name="T40"/>
                  <a:gd fmla="*/ 137 h 76" name="T41"/>
                  <a:gd fmla="*/ 40 w 143" name="T42"/>
                  <a:gd fmla="*/ 127 h 76" name="T43"/>
                  <a:gd fmla="*/ 57 w 143" name="T44"/>
                  <a:gd fmla="*/ 118 h 76" name="T45"/>
                  <a:gd fmla="*/ 56 w 143" name="T46"/>
                  <a:gd fmla="*/ 106 h 76" name="T47"/>
                  <a:gd fmla="*/ 48 w 143" name="T48"/>
                  <a:gd fmla="*/ 99 h 76" name="T49"/>
                  <a:gd fmla="*/ 40 w 143" name="T50"/>
                  <a:gd fmla="*/ 84 h 76" name="T51"/>
                  <a:gd fmla="*/ 62 w 143" name="T52"/>
                  <a:gd fmla="*/ 84 h 76" name="T53"/>
                  <a:gd fmla="*/ 78 w 143" name="T54"/>
                  <a:gd fmla="*/ 75 h 76" name="T55"/>
                  <a:gd fmla="*/ 104 w 143" name="T56"/>
                  <a:gd fmla="*/ 62 h 76" name="T57"/>
                  <a:gd fmla="*/ 110 w 143" name="T58"/>
                  <a:gd fmla="*/ 56 h 76" name="T59"/>
                  <a:gd fmla="*/ 144 w 143" name="T60"/>
                  <a:gd fmla="*/ 43 h 76" name="T61"/>
                  <a:gd fmla="*/ 157 w 143" name="T62"/>
                  <a:gd fmla="*/ 48 h 76" name="T63"/>
                  <a:gd fmla="*/ 161 w 143" name="T64"/>
                  <a:gd fmla="*/ 40 h 76" name="T65"/>
                  <a:gd fmla="*/ 193 w 143" name="T66"/>
                  <a:gd fmla="*/ 34 h 76" name="T67"/>
                  <a:gd fmla="*/ 219 w 143" name="T68"/>
                  <a:gd fmla="*/ 34 h 76" name="T69"/>
                  <a:gd fmla="*/ 278 w 143" name="T70"/>
                  <a:gd fmla="*/ 8 h 76" name="T71"/>
                  <a:gd fmla="*/ 314 w 143" name="T72"/>
                  <a:gd fmla="*/ 0 h 7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w 143" name="T111"/>
                  <a:gd fmla="*/ 0 h 76" name="T112"/>
                  <a:gd fmla="*/ 143 w 143" name="T113"/>
                  <a:gd fmla="*/ 76 h 76" name="T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b="T114" l="T111" r="T113" t="T112"/>
                <a:pathLst>
                  <a:path h="76" w="143">
                    <a:moveTo>
                      <a:pt x="130" y="0"/>
                    </a:moveTo>
                    <a:lnTo>
                      <a:pt x="142" y="3"/>
                    </a:lnTo>
                    <a:lnTo>
                      <a:pt x="143" y="7"/>
                    </a:lnTo>
                    <a:lnTo>
                      <a:pt x="139" y="11"/>
                    </a:lnTo>
                    <a:lnTo>
                      <a:pt x="140" y="15"/>
                    </a:lnTo>
                    <a:lnTo>
                      <a:pt x="131" y="16"/>
                    </a:lnTo>
                    <a:lnTo>
                      <a:pt x="119" y="21"/>
                    </a:lnTo>
                    <a:lnTo>
                      <a:pt x="107" y="22"/>
                    </a:lnTo>
                    <a:lnTo>
                      <a:pt x="103" y="24"/>
                    </a:lnTo>
                    <a:lnTo>
                      <a:pt x="93" y="25"/>
                    </a:lnTo>
                    <a:lnTo>
                      <a:pt x="91" y="27"/>
                    </a:lnTo>
                    <a:lnTo>
                      <a:pt x="84" y="29"/>
                    </a:lnTo>
                    <a:lnTo>
                      <a:pt x="79" y="31"/>
                    </a:lnTo>
                    <a:lnTo>
                      <a:pt x="75" y="34"/>
                    </a:lnTo>
                    <a:lnTo>
                      <a:pt x="64" y="38"/>
                    </a:lnTo>
                    <a:lnTo>
                      <a:pt x="64" y="42"/>
                    </a:lnTo>
                    <a:lnTo>
                      <a:pt x="60" y="43"/>
                    </a:lnTo>
                    <a:lnTo>
                      <a:pt x="59" y="46"/>
                    </a:lnTo>
                    <a:lnTo>
                      <a:pt x="51" y="46"/>
                    </a:lnTo>
                    <a:lnTo>
                      <a:pt x="50" y="50"/>
                    </a:lnTo>
                    <a:lnTo>
                      <a:pt x="46" y="50"/>
                    </a:lnTo>
                    <a:lnTo>
                      <a:pt x="46" y="54"/>
                    </a:lnTo>
                    <a:lnTo>
                      <a:pt x="42" y="57"/>
                    </a:lnTo>
                    <a:lnTo>
                      <a:pt x="38" y="58"/>
                    </a:lnTo>
                    <a:lnTo>
                      <a:pt x="38" y="65"/>
                    </a:lnTo>
                    <a:lnTo>
                      <a:pt x="29" y="76"/>
                    </a:lnTo>
                    <a:lnTo>
                      <a:pt x="21" y="74"/>
                    </a:lnTo>
                    <a:lnTo>
                      <a:pt x="19" y="73"/>
                    </a:lnTo>
                    <a:lnTo>
                      <a:pt x="9" y="73"/>
                    </a:lnTo>
                    <a:lnTo>
                      <a:pt x="8" y="70"/>
                    </a:lnTo>
                    <a:lnTo>
                      <a:pt x="11" y="68"/>
                    </a:lnTo>
                    <a:lnTo>
                      <a:pt x="17" y="66"/>
                    </a:lnTo>
                    <a:lnTo>
                      <a:pt x="16" y="65"/>
                    </a:lnTo>
                    <a:lnTo>
                      <a:pt x="6" y="67"/>
                    </a:lnTo>
                    <a:lnTo>
                      <a:pt x="0" y="64"/>
                    </a:lnTo>
                    <a:lnTo>
                      <a:pt x="2" y="62"/>
                    </a:lnTo>
                    <a:lnTo>
                      <a:pt x="8" y="61"/>
                    </a:lnTo>
                    <a:lnTo>
                      <a:pt x="9" y="57"/>
                    </a:lnTo>
                    <a:lnTo>
                      <a:pt x="12" y="56"/>
                    </a:lnTo>
                    <a:lnTo>
                      <a:pt x="17" y="57"/>
                    </a:lnTo>
                    <a:lnTo>
                      <a:pt x="19" y="58"/>
                    </a:lnTo>
                    <a:lnTo>
                      <a:pt x="20" y="57"/>
                    </a:lnTo>
                    <a:lnTo>
                      <a:pt x="21" y="57"/>
                    </a:lnTo>
                    <a:lnTo>
                      <a:pt x="17" y="53"/>
                    </a:lnTo>
                    <a:lnTo>
                      <a:pt x="18" y="50"/>
                    </a:lnTo>
                    <a:lnTo>
                      <a:pt x="24" y="49"/>
                    </a:lnTo>
                    <a:lnTo>
                      <a:pt x="20" y="46"/>
                    </a:lnTo>
                    <a:lnTo>
                      <a:pt x="23" y="44"/>
                    </a:lnTo>
                    <a:lnTo>
                      <a:pt x="25" y="43"/>
                    </a:lnTo>
                    <a:lnTo>
                      <a:pt x="20" y="41"/>
                    </a:lnTo>
                    <a:lnTo>
                      <a:pt x="19" y="37"/>
                    </a:lnTo>
                    <a:lnTo>
                      <a:pt x="17" y="35"/>
                    </a:lnTo>
                    <a:lnTo>
                      <a:pt x="21" y="34"/>
                    </a:lnTo>
                    <a:lnTo>
                      <a:pt x="26" y="35"/>
                    </a:lnTo>
                    <a:lnTo>
                      <a:pt x="32" y="33"/>
                    </a:lnTo>
                    <a:lnTo>
                      <a:pt x="32" y="31"/>
                    </a:lnTo>
                    <a:lnTo>
                      <a:pt x="40" y="31"/>
                    </a:lnTo>
                    <a:lnTo>
                      <a:pt x="43" y="26"/>
                    </a:lnTo>
                    <a:lnTo>
                      <a:pt x="46" y="26"/>
                    </a:lnTo>
                    <a:lnTo>
                      <a:pt x="46" y="23"/>
                    </a:lnTo>
                    <a:lnTo>
                      <a:pt x="55" y="22"/>
                    </a:lnTo>
                    <a:lnTo>
                      <a:pt x="60" y="18"/>
                    </a:lnTo>
                    <a:lnTo>
                      <a:pt x="65" y="18"/>
                    </a:lnTo>
                    <a:lnTo>
                      <a:pt x="65" y="20"/>
                    </a:lnTo>
                    <a:lnTo>
                      <a:pt x="71" y="19"/>
                    </a:lnTo>
                    <a:lnTo>
                      <a:pt x="67" y="17"/>
                    </a:lnTo>
                    <a:lnTo>
                      <a:pt x="70" y="15"/>
                    </a:lnTo>
                    <a:lnTo>
                      <a:pt x="80" y="14"/>
                    </a:lnTo>
                    <a:lnTo>
                      <a:pt x="81" y="16"/>
                    </a:lnTo>
                    <a:lnTo>
                      <a:pt x="91" y="14"/>
                    </a:lnTo>
                    <a:lnTo>
                      <a:pt x="114" y="9"/>
                    </a:lnTo>
                    <a:lnTo>
                      <a:pt x="115" y="3"/>
                    </a:lnTo>
                    <a:lnTo>
                      <a:pt x="122" y="3"/>
                    </a:lnTo>
                    <a:lnTo>
                      <a:pt x="13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79" name="Freeform 7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79" y="920"/>
                <a:ext cx="85" cy="51"/>
              </a:xfrm>
              <a:custGeom>
                <a:avLst/>
                <a:gdLst>
                  <a:gd fmla="*/ 17 w 55" name="T0"/>
                  <a:gd fmla="*/ 57 h 33" name="T1"/>
                  <a:gd fmla="*/ 14 w 55" name="T2"/>
                  <a:gd fmla="*/ 49 h 33" name="T3"/>
                  <a:gd fmla="*/ 17 w 55" name="T4"/>
                  <a:gd fmla="*/ 48 h 33" name="T5"/>
                  <a:gd fmla="*/ 19 w 55" name="T6"/>
                  <a:gd fmla="*/ 34 h 33" name="T7"/>
                  <a:gd fmla="*/ 36 w 55" name="T8"/>
                  <a:gd fmla="*/ 31 h 33" name="T9"/>
                  <a:gd fmla="*/ 34 w 55" name="T10"/>
                  <a:gd fmla="*/ 23 h 33" name="T11"/>
                  <a:gd fmla="*/ 39 w 55" name="T12"/>
                  <a:gd fmla="*/ 17 h 33" name="T13"/>
                  <a:gd fmla="*/ 36 w 55" name="T14"/>
                  <a:gd fmla="*/ 14 h 33" name="T15"/>
                  <a:gd fmla="*/ 40 w 55" name="T16"/>
                  <a:gd fmla="*/ 9 h 33" name="T17"/>
                  <a:gd fmla="*/ 56 w 55" name="T18"/>
                  <a:gd fmla="*/ 8 h 33" name="T19"/>
                  <a:gd fmla="*/ 48 w 55" name="T20"/>
                  <a:gd fmla="*/ 3 h 33" name="T21"/>
                  <a:gd fmla="*/ 49 w 55" name="T22"/>
                  <a:gd fmla="*/ 0 h 33" name="T23"/>
                  <a:gd fmla="*/ 60 w 55" name="T24"/>
                  <a:gd fmla="*/ 3 h 33" name="T25"/>
                  <a:gd fmla="*/ 62 w 55" name="T26"/>
                  <a:gd fmla="*/ 8 h 33" name="T27"/>
                  <a:gd fmla="*/ 66 w 55" name="T28"/>
                  <a:gd fmla="*/ 8 h 33" name="T29"/>
                  <a:gd fmla="*/ 70 w 55" name="T30"/>
                  <a:gd fmla="*/ 0 h 33" name="T31"/>
                  <a:gd fmla="*/ 82 w 55" name="T32"/>
                  <a:gd fmla="*/ 0 h 33" name="T33"/>
                  <a:gd fmla="*/ 83 w 55" name="T34"/>
                  <a:gd fmla="*/ 8 h 33" name="T35"/>
                  <a:gd fmla="*/ 76 w 55" name="T36"/>
                  <a:gd fmla="*/ 9 h 33" name="T37"/>
                  <a:gd fmla="*/ 76 w 55" name="T38"/>
                  <a:gd fmla="*/ 22 h 33" name="T39"/>
                  <a:gd fmla="*/ 87 w 55" name="T40"/>
                  <a:gd fmla="*/ 17 h 33" name="T41"/>
                  <a:gd fmla="*/ 91 w 55" name="T42"/>
                  <a:gd fmla="*/ 9 h 33" name="T43"/>
                  <a:gd fmla="*/ 102 w 55" name="T44"/>
                  <a:gd fmla="*/ 12 h 33" name="T45"/>
                  <a:gd fmla="*/ 105 w 55" name="T46"/>
                  <a:gd fmla="*/ 17 h 33" name="T47"/>
                  <a:gd fmla="*/ 119 w 55" name="T48"/>
                  <a:gd fmla="*/ 26 h 33" name="T49"/>
                  <a:gd fmla="*/ 119 w 55" name="T50"/>
                  <a:gd fmla="*/ 34 h 33" name="T51"/>
                  <a:gd fmla="*/ 131 w 55" name="T52"/>
                  <a:gd fmla="*/ 40 h 33" name="T53"/>
                  <a:gd fmla="*/ 128 w 55" name="T54"/>
                  <a:gd fmla="*/ 49 h 33" name="T55"/>
                  <a:gd fmla="*/ 102 w 55" name="T56"/>
                  <a:gd fmla="*/ 65 h 33" name="T57"/>
                  <a:gd fmla="*/ 88 w 55" name="T58"/>
                  <a:gd fmla="*/ 65 h 33" name="T59"/>
                  <a:gd fmla="*/ 76 w 55" name="T60"/>
                  <a:gd fmla="*/ 70 h 33" name="T61"/>
                  <a:gd fmla="*/ 71 w 55" name="T62"/>
                  <a:gd fmla="*/ 62 h 33" name="T63"/>
                  <a:gd fmla="*/ 60 w 55" name="T64"/>
                  <a:gd fmla="*/ 62 h 33" name="T65"/>
                  <a:gd fmla="*/ 45 w 55" name="T66"/>
                  <a:gd fmla="*/ 66 h 33" name="T67"/>
                  <a:gd fmla="*/ 22 w 55" name="T68"/>
                  <a:gd fmla="*/ 71 h 33" name="T69"/>
                  <a:gd fmla="*/ 12 w 55" name="T70"/>
                  <a:gd fmla="*/ 79 h 33" name="T71"/>
                  <a:gd fmla="*/ 0 w 55" name="T72"/>
                  <a:gd fmla="*/ 71 h 33" name="T73"/>
                  <a:gd fmla="*/ 0 w 55" name="T74"/>
                  <a:gd fmla="*/ 65 h 33" name="T75"/>
                  <a:gd fmla="*/ 17 w 55" name="T76"/>
                  <a:gd fmla="*/ 57 h 33"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55" name="T117"/>
                  <a:gd fmla="*/ 0 h 33" name="T118"/>
                  <a:gd fmla="*/ 55 w 55" name="T119"/>
                  <a:gd fmla="*/ 33 h 33"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33" w="55">
                    <a:moveTo>
                      <a:pt x="7" y="24"/>
                    </a:moveTo>
                    <a:lnTo>
                      <a:pt x="6" y="21"/>
                    </a:lnTo>
                    <a:lnTo>
                      <a:pt x="7" y="20"/>
                    </a:lnTo>
                    <a:lnTo>
                      <a:pt x="8" y="14"/>
                    </a:lnTo>
                    <a:lnTo>
                      <a:pt x="15" y="13"/>
                    </a:lnTo>
                    <a:lnTo>
                      <a:pt x="14" y="10"/>
                    </a:lnTo>
                    <a:lnTo>
                      <a:pt x="16" y="7"/>
                    </a:lnTo>
                    <a:lnTo>
                      <a:pt x="15" y="6"/>
                    </a:lnTo>
                    <a:lnTo>
                      <a:pt x="17" y="4"/>
                    </a:lnTo>
                    <a:lnTo>
                      <a:pt x="23" y="3"/>
                    </a:lnTo>
                    <a:lnTo>
                      <a:pt x="20" y="1"/>
                    </a:lnTo>
                    <a:lnTo>
                      <a:pt x="21" y="0"/>
                    </a:lnTo>
                    <a:lnTo>
                      <a:pt x="25" y="1"/>
                    </a:lnTo>
                    <a:lnTo>
                      <a:pt x="26" y="3"/>
                    </a:lnTo>
                    <a:lnTo>
                      <a:pt x="28" y="3"/>
                    </a:lnTo>
                    <a:lnTo>
                      <a:pt x="29" y="0"/>
                    </a:lnTo>
                    <a:lnTo>
                      <a:pt x="34" y="0"/>
                    </a:lnTo>
                    <a:lnTo>
                      <a:pt x="35" y="3"/>
                    </a:lnTo>
                    <a:lnTo>
                      <a:pt x="32" y="4"/>
                    </a:lnTo>
                    <a:lnTo>
                      <a:pt x="32" y="9"/>
                    </a:lnTo>
                    <a:lnTo>
                      <a:pt x="36" y="7"/>
                    </a:lnTo>
                    <a:lnTo>
                      <a:pt x="38" y="4"/>
                    </a:lnTo>
                    <a:lnTo>
                      <a:pt x="43" y="5"/>
                    </a:lnTo>
                    <a:lnTo>
                      <a:pt x="44" y="7"/>
                    </a:lnTo>
                    <a:lnTo>
                      <a:pt x="50" y="11"/>
                    </a:lnTo>
                    <a:lnTo>
                      <a:pt x="50" y="14"/>
                    </a:lnTo>
                    <a:lnTo>
                      <a:pt x="55" y="17"/>
                    </a:lnTo>
                    <a:lnTo>
                      <a:pt x="54" y="21"/>
                    </a:lnTo>
                    <a:lnTo>
                      <a:pt x="43" y="27"/>
                    </a:lnTo>
                    <a:lnTo>
                      <a:pt x="37" y="27"/>
                    </a:lnTo>
                    <a:lnTo>
                      <a:pt x="32" y="29"/>
                    </a:lnTo>
                    <a:lnTo>
                      <a:pt x="30" y="26"/>
                    </a:lnTo>
                    <a:lnTo>
                      <a:pt x="25" y="26"/>
                    </a:lnTo>
                    <a:lnTo>
                      <a:pt x="19" y="28"/>
                    </a:lnTo>
                    <a:lnTo>
                      <a:pt x="9" y="30"/>
                    </a:lnTo>
                    <a:lnTo>
                      <a:pt x="5" y="33"/>
                    </a:lnTo>
                    <a:lnTo>
                      <a:pt x="0" y="30"/>
                    </a:lnTo>
                    <a:lnTo>
                      <a:pt x="0" y="27"/>
                    </a:lnTo>
                    <a:lnTo>
                      <a:pt x="7" y="2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0" name="Freeform 7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91" y="890"/>
                <a:ext cx="97" cy="52"/>
              </a:xfrm>
              <a:custGeom>
                <a:avLst/>
                <a:gdLst>
                  <a:gd fmla="*/ 122 w 63" name="T0"/>
                  <a:gd fmla="*/ 8 h 33" name="T1"/>
                  <a:gd fmla="*/ 132 w 63" name="T2"/>
                  <a:gd fmla="*/ 9 h 33" name="T3"/>
                  <a:gd fmla="*/ 149 w 63" name="T4"/>
                  <a:gd fmla="*/ 25 h 33" name="T5"/>
                  <a:gd fmla="*/ 145 w 63" name="T6"/>
                  <a:gd fmla="*/ 50 h 33" name="T7"/>
                  <a:gd fmla="*/ 135 w 63" name="T8"/>
                  <a:gd fmla="*/ 52 h 33" name="T9"/>
                  <a:gd fmla="*/ 122 w 63" name="T10"/>
                  <a:gd fmla="*/ 50 h 33" name="T11"/>
                  <a:gd fmla="*/ 122 w 63" name="T12"/>
                  <a:gd fmla="*/ 57 h 33" name="T13"/>
                  <a:gd fmla="*/ 146 w 63" name="T14"/>
                  <a:gd fmla="*/ 69 h 33" name="T15"/>
                  <a:gd fmla="*/ 146 w 63" name="T16"/>
                  <a:gd fmla="*/ 77 h 33" name="T17"/>
                  <a:gd fmla="*/ 100 w 63" name="T18"/>
                  <a:gd fmla="*/ 82 h 33" name="T19"/>
                  <a:gd fmla="*/ 91 w 63" name="T20"/>
                  <a:gd fmla="*/ 82 h 33" name="T21"/>
                  <a:gd fmla="*/ 88 w 63" name="T22"/>
                  <a:gd fmla="*/ 77 h 33" name="T23"/>
                  <a:gd fmla="*/ 49 w 63" name="T24"/>
                  <a:gd fmla="*/ 65 h 33" name="T25"/>
                  <a:gd fmla="*/ 40 w 63" name="T26"/>
                  <a:gd fmla="*/ 68 h 33" name="T27"/>
                  <a:gd fmla="*/ 26 w 63" name="T28"/>
                  <a:gd fmla="*/ 61 h 33" name="T29"/>
                  <a:gd fmla="*/ 18 w 63" name="T30"/>
                  <a:gd fmla="*/ 55 h 33" name="T31"/>
                  <a:gd fmla="*/ 23 w 63" name="T32"/>
                  <a:gd fmla="*/ 43 h 33" name="T33"/>
                  <a:gd fmla="*/ 12 w 63" name="T34"/>
                  <a:gd fmla="*/ 43 h 33" name="T35"/>
                  <a:gd fmla="*/ 0 w 63" name="T36"/>
                  <a:gd fmla="*/ 35 h 33" name="T37"/>
                  <a:gd fmla="*/ 5 w 63" name="T38"/>
                  <a:gd fmla="*/ 32 h 33" name="T39"/>
                  <a:gd fmla="*/ 9 w 63" name="T40"/>
                  <a:gd fmla="*/ 25 h 33" name="T41"/>
                  <a:gd fmla="*/ 23 w 63" name="T42"/>
                  <a:gd fmla="*/ 22 h 33" name="T43"/>
                  <a:gd fmla="*/ 26 w 63" name="T44"/>
                  <a:gd fmla="*/ 13 h 33" name="T45"/>
                  <a:gd fmla="*/ 35 w 63" name="T46"/>
                  <a:gd fmla="*/ 5 h 33" name="T47"/>
                  <a:gd fmla="*/ 43 w 63" name="T48"/>
                  <a:gd fmla="*/ 8 h 33" name="T49"/>
                  <a:gd fmla="*/ 62 w 63" name="T50"/>
                  <a:gd fmla="*/ 3 h 33" name="T51"/>
                  <a:gd fmla="*/ 95 w 63" name="T52"/>
                  <a:gd fmla="*/ 0 h 33" name="T53"/>
                  <a:gd fmla="*/ 105 w 63" name="T54"/>
                  <a:gd fmla="*/ 8 h 33" name="T55"/>
                  <a:gd fmla="*/ 95 w 63" name="T56"/>
                  <a:gd fmla="*/ 14 h 33" name="T57"/>
                  <a:gd fmla="*/ 100 w 63" name="T58"/>
                  <a:gd fmla="*/ 20 h 33" name="T59"/>
                  <a:gd fmla="*/ 111 w 63" name="T60"/>
                  <a:gd fmla="*/ 17 h 33" name="T61"/>
                  <a:gd fmla="*/ 122 w 63" name="T62"/>
                  <a:gd fmla="*/ 8 h 33"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63" name="T96"/>
                  <a:gd fmla="*/ 0 h 33" name="T97"/>
                  <a:gd fmla="*/ 63 w 63" name="T98"/>
                  <a:gd fmla="*/ 33 h 33"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33" w="63">
                    <a:moveTo>
                      <a:pt x="51" y="3"/>
                    </a:moveTo>
                    <a:lnTo>
                      <a:pt x="56" y="4"/>
                    </a:lnTo>
                    <a:lnTo>
                      <a:pt x="63" y="10"/>
                    </a:lnTo>
                    <a:lnTo>
                      <a:pt x="61" y="20"/>
                    </a:lnTo>
                    <a:lnTo>
                      <a:pt x="57" y="21"/>
                    </a:lnTo>
                    <a:lnTo>
                      <a:pt x="51" y="20"/>
                    </a:lnTo>
                    <a:lnTo>
                      <a:pt x="51" y="23"/>
                    </a:lnTo>
                    <a:lnTo>
                      <a:pt x="62" y="28"/>
                    </a:lnTo>
                    <a:lnTo>
                      <a:pt x="62" y="31"/>
                    </a:lnTo>
                    <a:lnTo>
                      <a:pt x="42" y="33"/>
                    </a:lnTo>
                    <a:lnTo>
                      <a:pt x="38" y="33"/>
                    </a:lnTo>
                    <a:lnTo>
                      <a:pt x="37" y="31"/>
                    </a:lnTo>
                    <a:lnTo>
                      <a:pt x="21" y="26"/>
                    </a:lnTo>
                    <a:lnTo>
                      <a:pt x="17" y="27"/>
                    </a:lnTo>
                    <a:lnTo>
                      <a:pt x="11" y="25"/>
                    </a:lnTo>
                    <a:lnTo>
                      <a:pt x="8" y="22"/>
                    </a:lnTo>
                    <a:lnTo>
                      <a:pt x="10" y="17"/>
                    </a:lnTo>
                    <a:lnTo>
                      <a:pt x="5" y="17"/>
                    </a:lnTo>
                    <a:lnTo>
                      <a:pt x="0" y="14"/>
                    </a:lnTo>
                    <a:lnTo>
                      <a:pt x="2" y="13"/>
                    </a:lnTo>
                    <a:lnTo>
                      <a:pt x="4" y="10"/>
                    </a:lnTo>
                    <a:lnTo>
                      <a:pt x="10" y="9"/>
                    </a:lnTo>
                    <a:lnTo>
                      <a:pt x="11" y="5"/>
                    </a:lnTo>
                    <a:lnTo>
                      <a:pt x="15" y="2"/>
                    </a:lnTo>
                    <a:lnTo>
                      <a:pt x="18" y="3"/>
                    </a:lnTo>
                    <a:lnTo>
                      <a:pt x="26" y="1"/>
                    </a:lnTo>
                    <a:lnTo>
                      <a:pt x="40" y="0"/>
                    </a:lnTo>
                    <a:lnTo>
                      <a:pt x="44" y="3"/>
                    </a:lnTo>
                    <a:lnTo>
                      <a:pt x="40" y="6"/>
                    </a:lnTo>
                    <a:lnTo>
                      <a:pt x="42" y="8"/>
                    </a:lnTo>
                    <a:lnTo>
                      <a:pt x="47" y="7"/>
                    </a:lnTo>
                    <a:lnTo>
                      <a:pt x="51"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1" name="Freeform 74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60" y="844"/>
                <a:ext cx="97" cy="51"/>
              </a:xfrm>
              <a:custGeom>
                <a:avLst/>
                <a:gdLst>
                  <a:gd fmla="*/ 149 w 63" name="T0"/>
                  <a:gd fmla="*/ 39 h 33" name="T1"/>
                  <a:gd fmla="*/ 132 w 63" name="T2"/>
                  <a:gd fmla="*/ 48 h 33" name="T3"/>
                  <a:gd fmla="*/ 132 w 63" name="T4"/>
                  <a:gd fmla="*/ 60 h 33" name="T5"/>
                  <a:gd fmla="*/ 135 w 63" name="T6"/>
                  <a:gd fmla="*/ 65 h 33" name="T7"/>
                  <a:gd fmla="*/ 92 w 63" name="T8"/>
                  <a:gd fmla="*/ 66 h 33" name="T9"/>
                  <a:gd fmla="*/ 79 w 63" name="T10"/>
                  <a:gd fmla="*/ 70 h 33" name="T11"/>
                  <a:gd fmla="*/ 74 w 63" name="T12"/>
                  <a:gd fmla="*/ 76 h 33" name="T13"/>
                  <a:gd fmla="*/ 48 w 63" name="T14"/>
                  <a:gd fmla="*/ 79 h 33" name="T15"/>
                  <a:gd fmla="*/ 22 w 63" name="T16"/>
                  <a:gd fmla="*/ 71 h 33" name="T17"/>
                  <a:gd fmla="*/ 22 w 63" name="T18"/>
                  <a:gd fmla="*/ 65 h 33" name="T19"/>
                  <a:gd fmla="*/ 8 w 63" name="T20"/>
                  <a:gd fmla="*/ 65 h 33" name="T21"/>
                  <a:gd fmla="*/ 0 w 63" name="T22"/>
                  <a:gd fmla="*/ 60 h 33" name="T23"/>
                  <a:gd fmla="*/ 12 w 63" name="T24"/>
                  <a:gd fmla="*/ 53 h 33" name="T25"/>
                  <a:gd fmla="*/ 28 w 63" name="T26"/>
                  <a:gd fmla="*/ 53 h 33" name="T27"/>
                  <a:gd fmla="*/ 38 w 63" name="T28"/>
                  <a:gd fmla="*/ 45 h 33" name="T29"/>
                  <a:gd fmla="*/ 26 w 63" name="T30"/>
                  <a:gd fmla="*/ 36 h 33" name="T31"/>
                  <a:gd fmla="*/ 40 w 63" name="T32"/>
                  <a:gd fmla="*/ 26 h 33" name="T33"/>
                  <a:gd fmla="*/ 83 w 63" name="T34"/>
                  <a:gd fmla="*/ 14 h 33" name="T35"/>
                  <a:gd fmla="*/ 88 w 63" name="T36"/>
                  <a:gd fmla="*/ 3 h 33" name="T37"/>
                  <a:gd fmla="*/ 102 w 63" name="T38"/>
                  <a:gd fmla="*/ 0 h 33" name="T39"/>
                  <a:gd fmla="*/ 114 w 63" name="T40"/>
                  <a:gd fmla="*/ 8 h 33" name="T41"/>
                  <a:gd fmla="*/ 123 w 63" name="T42"/>
                  <a:gd fmla="*/ 26 h 33" name="T43"/>
                  <a:gd fmla="*/ 145 w 63" name="T44"/>
                  <a:gd fmla="*/ 36 h 33" name="T45"/>
                  <a:gd fmla="*/ 149 w 63" name="T46"/>
                  <a:gd fmla="*/ 39 h 33"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63" name="T72"/>
                  <a:gd fmla="*/ 0 h 33" name="T73"/>
                  <a:gd fmla="*/ 63 w 63" name="T74"/>
                  <a:gd fmla="*/ 33 h 33"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33" w="63">
                    <a:moveTo>
                      <a:pt x="63" y="16"/>
                    </a:moveTo>
                    <a:lnTo>
                      <a:pt x="56" y="20"/>
                    </a:lnTo>
                    <a:lnTo>
                      <a:pt x="56" y="25"/>
                    </a:lnTo>
                    <a:lnTo>
                      <a:pt x="57" y="27"/>
                    </a:lnTo>
                    <a:lnTo>
                      <a:pt x="39" y="28"/>
                    </a:lnTo>
                    <a:lnTo>
                      <a:pt x="33" y="29"/>
                    </a:lnTo>
                    <a:lnTo>
                      <a:pt x="31" y="32"/>
                    </a:lnTo>
                    <a:lnTo>
                      <a:pt x="20" y="33"/>
                    </a:lnTo>
                    <a:lnTo>
                      <a:pt x="9" y="30"/>
                    </a:lnTo>
                    <a:lnTo>
                      <a:pt x="9" y="27"/>
                    </a:lnTo>
                    <a:lnTo>
                      <a:pt x="3" y="27"/>
                    </a:lnTo>
                    <a:lnTo>
                      <a:pt x="0" y="25"/>
                    </a:lnTo>
                    <a:lnTo>
                      <a:pt x="5" y="22"/>
                    </a:lnTo>
                    <a:lnTo>
                      <a:pt x="12" y="22"/>
                    </a:lnTo>
                    <a:lnTo>
                      <a:pt x="16" y="19"/>
                    </a:lnTo>
                    <a:lnTo>
                      <a:pt x="11" y="15"/>
                    </a:lnTo>
                    <a:lnTo>
                      <a:pt x="17" y="11"/>
                    </a:lnTo>
                    <a:lnTo>
                      <a:pt x="35" y="6"/>
                    </a:lnTo>
                    <a:lnTo>
                      <a:pt x="37" y="1"/>
                    </a:lnTo>
                    <a:lnTo>
                      <a:pt x="43" y="0"/>
                    </a:lnTo>
                    <a:lnTo>
                      <a:pt x="48" y="3"/>
                    </a:lnTo>
                    <a:lnTo>
                      <a:pt x="52" y="11"/>
                    </a:lnTo>
                    <a:lnTo>
                      <a:pt x="61" y="15"/>
                    </a:lnTo>
                    <a:lnTo>
                      <a:pt x="63"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2" name="Freeform 7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56" y="894"/>
                <a:ext cx="36" cy="17"/>
              </a:xfrm>
              <a:custGeom>
                <a:avLst/>
                <a:gdLst>
                  <a:gd fmla="*/ 56 w 23" name="T0"/>
                  <a:gd fmla="*/ 9 h 11" name="T1"/>
                  <a:gd fmla="*/ 42 w 23" name="T2"/>
                  <a:gd fmla="*/ 19 h 11" name="T3"/>
                  <a:gd fmla="*/ 27 w 23" name="T4"/>
                  <a:gd fmla="*/ 26 h 11" name="T5"/>
                  <a:gd fmla="*/ 22 w 23" name="T6"/>
                  <a:gd fmla="*/ 23 h 11" name="T7"/>
                  <a:gd fmla="*/ 31 w 23" name="T8"/>
                  <a:gd fmla="*/ 22 h 11" name="T9"/>
                  <a:gd fmla="*/ 22 w 23" name="T10"/>
                  <a:gd fmla="*/ 19 h 11" name="T11"/>
                  <a:gd fmla="*/ 9 w 23" name="T12"/>
                  <a:gd fmla="*/ 17 h 11" name="T13"/>
                  <a:gd fmla="*/ 9 w 23" name="T14"/>
                  <a:gd fmla="*/ 8 h 11" name="T15"/>
                  <a:gd fmla="*/ 3 w 23" name="T16"/>
                  <a:gd fmla="*/ 5 h 11" name="T17"/>
                  <a:gd fmla="*/ 0 w 23" name="T18"/>
                  <a:gd fmla="*/ 0 h 11" name="T19"/>
                  <a:gd fmla="*/ 22 w 23" name="T20"/>
                  <a:gd fmla="*/ 0 h 11" name="T21"/>
                  <a:gd fmla="*/ 39 w 23" name="T22"/>
                  <a:gd fmla="*/ 5 h 11" name="T23"/>
                  <a:gd fmla="*/ 49 w 23" name="T24"/>
                  <a:gd fmla="*/ 8 h 11" name="T25"/>
                  <a:gd fmla="*/ 56 w 23" name="T26"/>
                  <a:gd fmla="*/ 9 h 11"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w 23" name="T42"/>
                  <a:gd fmla="*/ 0 h 11" name="T43"/>
                  <a:gd fmla="*/ 23 w 23" name="T44"/>
                  <a:gd fmla="*/ 11 h 11" name="T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T45" l="T42" r="T44" t="T43"/>
                <a:pathLst>
                  <a:path h="11" w="23">
                    <a:moveTo>
                      <a:pt x="23" y="4"/>
                    </a:moveTo>
                    <a:lnTo>
                      <a:pt x="17" y="8"/>
                    </a:lnTo>
                    <a:lnTo>
                      <a:pt x="11" y="11"/>
                    </a:lnTo>
                    <a:lnTo>
                      <a:pt x="9" y="10"/>
                    </a:lnTo>
                    <a:lnTo>
                      <a:pt x="13" y="9"/>
                    </a:lnTo>
                    <a:lnTo>
                      <a:pt x="9" y="8"/>
                    </a:lnTo>
                    <a:lnTo>
                      <a:pt x="4" y="7"/>
                    </a:lnTo>
                    <a:lnTo>
                      <a:pt x="4" y="3"/>
                    </a:lnTo>
                    <a:lnTo>
                      <a:pt x="1" y="2"/>
                    </a:lnTo>
                    <a:lnTo>
                      <a:pt x="0" y="0"/>
                    </a:lnTo>
                    <a:lnTo>
                      <a:pt x="9" y="0"/>
                    </a:lnTo>
                    <a:lnTo>
                      <a:pt x="16" y="2"/>
                    </a:lnTo>
                    <a:lnTo>
                      <a:pt x="20" y="3"/>
                    </a:lnTo>
                    <a:lnTo>
                      <a:pt x="23"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3" name="Freeform 7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84" y="912"/>
                <a:ext cx="5" cy="5"/>
              </a:xfrm>
              <a:custGeom>
                <a:avLst/>
                <a:gdLst>
                  <a:gd fmla="*/ 3 w 3" name="T0"/>
                  <a:gd fmla="*/ 0 h 3" name="T1"/>
                  <a:gd fmla="*/ 8 w 3" name="T2"/>
                  <a:gd fmla="*/ 5 h 3" name="T3"/>
                  <a:gd fmla="*/ 3 w 3" name="T4"/>
                  <a:gd fmla="*/ 8 h 3" name="T5"/>
                  <a:gd fmla="*/ 0 w 3" name="T6"/>
                  <a:gd fmla="*/ 3 h 3" name="T7"/>
                  <a:gd fmla="*/ 3 w 3" name="T8"/>
                  <a:gd fmla="*/ 0 h 3" name="T9"/>
                  <a:gd fmla="*/ 0 60000 65536" name="T10"/>
                  <a:gd fmla="*/ 0 60000 65536" name="T11"/>
                  <a:gd fmla="*/ 0 60000 65536" name="T12"/>
                  <a:gd fmla="*/ 0 60000 65536" name="T13"/>
                  <a:gd fmla="*/ 0 60000 65536" name="T14"/>
                  <a:gd fmla="*/ 0 w 3" name="T15"/>
                  <a:gd fmla="*/ 0 h 3" name="T16"/>
                  <a:gd fmla="*/ 3 w 3" name="T17"/>
                  <a:gd fmla="*/ 3 h 3" name="T18"/>
                </a:gdLst>
                <a:ahLst/>
                <a:cxnLst>
                  <a:cxn ang="T10">
                    <a:pos x="T0" y="T1"/>
                  </a:cxn>
                  <a:cxn ang="T11">
                    <a:pos x="T2" y="T3"/>
                  </a:cxn>
                  <a:cxn ang="T12">
                    <a:pos x="T4" y="T5"/>
                  </a:cxn>
                  <a:cxn ang="T13">
                    <a:pos x="T6" y="T7"/>
                  </a:cxn>
                  <a:cxn ang="T14">
                    <a:pos x="T8" y="T9"/>
                  </a:cxn>
                </a:cxnLst>
                <a:rect b="T18" l="T15" r="T17" t="T16"/>
                <a:pathLst>
                  <a:path h="3" w="3">
                    <a:moveTo>
                      <a:pt x="1" y="0"/>
                    </a:moveTo>
                    <a:lnTo>
                      <a:pt x="3" y="2"/>
                    </a:lnTo>
                    <a:lnTo>
                      <a:pt x="1" y="3"/>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4" name="Freeform 74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72" y="917"/>
                <a:ext cx="11" cy="1"/>
              </a:xfrm>
              <a:custGeom>
                <a:avLst/>
                <a:gdLst>
                  <a:gd fmla="*/ 0 w 7" name="T0"/>
                  <a:gd fmla="*/ 0 h 1" name="T1"/>
                  <a:gd fmla="*/ 14 w 7" name="T2"/>
                  <a:gd fmla="*/ 0 h 1" name="T3"/>
                  <a:gd fmla="*/ 17 w 7" name="T4"/>
                  <a:gd fmla="*/ 1 h 1" name="T5"/>
                  <a:gd fmla="*/ 3 w 7" name="T6"/>
                  <a:gd fmla="*/ 1 h 1" name="T7"/>
                  <a:gd fmla="*/ 0 w 7" name="T8"/>
                  <a:gd fmla="*/ 0 h 1" name="T9"/>
                  <a:gd fmla="*/ 0 60000 65536" name="T10"/>
                  <a:gd fmla="*/ 0 60000 65536" name="T11"/>
                  <a:gd fmla="*/ 0 60000 65536" name="T12"/>
                  <a:gd fmla="*/ 0 60000 65536" name="T13"/>
                  <a:gd fmla="*/ 0 60000 65536" name="T14"/>
                  <a:gd fmla="*/ 0 w 7" name="T15"/>
                  <a:gd fmla="*/ 0 h 1" name="T16"/>
                  <a:gd fmla="*/ 7 w 7" name="T17"/>
                  <a:gd fmla="*/ 1 h 1" name="T18"/>
                </a:gdLst>
                <a:ahLst/>
                <a:cxnLst>
                  <a:cxn ang="T10">
                    <a:pos x="T0" y="T1"/>
                  </a:cxn>
                  <a:cxn ang="T11">
                    <a:pos x="T2" y="T3"/>
                  </a:cxn>
                  <a:cxn ang="T12">
                    <a:pos x="T4" y="T5"/>
                  </a:cxn>
                  <a:cxn ang="T13">
                    <a:pos x="T6" y="T7"/>
                  </a:cxn>
                  <a:cxn ang="T14">
                    <a:pos x="T8" y="T9"/>
                  </a:cxn>
                </a:cxnLst>
                <a:rect b="T18" l="T15" r="T17" t="T16"/>
                <a:pathLst>
                  <a:path h="1" w="7">
                    <a:moveTo>
                      <a:pt x="0" y="0"/>
                    </a:moveTo>
                    <a:lnTo>
                      <a:pt x="6" y="0"/>
                    </a:lnTo>
                    <a:lnTo>
                      <a:pt x="7" y="1"/>
                    </a:lnTo>
                    <a:lnTo>
                      <a:pt x="1"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5" name="Freeform 7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74" y="957"/>
                <a:ext cx="7" cy="3"/>
              </a:xfrm>
              <a:custGeom>
                <a:avLst/>
                <a:gdLst>
                  <a:gd fmla="*/ 0 w 5" name="T0"/>
                  <a:gd fmla="*/ 0 h 2" name="T1"/>
                  <a:gd fmla="*/ 1 w 5" name="T2"/>
                  <a:gd fmla="*/ 0 h 2" name="T3"/>
                  <a:gd fmla="*/ 10 w 5" name="T4"/>
                  <a:gd fmla="*/ 3 h 2" name="T5"/>
                  <a:gd fmla="*/ 6 w 5" name="T6"/>
                  <a:gd fmla="*/ 4 h 2" name="T7"/>
                  <a:gd fmla="*/ 0 w 5" name="T8"/>
                  <a:gd fmla="*/ 0 h 2" name="T9"/>
                  <a:gd fmla="*/ 0 60000 65536" name="T10"/>
                  <a:gd fmla="*/ 0 60000 65536" name="T11"/>
                  <a:gd fmla="*/ 0 60000 65536" name="T12"/>
                  <a:gd fmla="*/ 0 60000 65536" name="T13"/>
                  <a:gd fmla="*/ 0 60000 65536" name="T14"/>
                  <a:gd fmla="*/ 0 w 5" name="T15"/>
                  <a:gd fmla="*/ 0 h 2" name="T16"/>
                  <a:gd fmla="*/ 5 w 5" name="T17"/>
                  <a:gd fmla="*/ 2 h 2" name="T18"/>
                </a:gdLst>
                <a:ahLst/>
                <a:cxnLst>
                  <a:cxn ang="T10">
                    <a:pos x="T0" y="T1"/>
                  </a:cxn>
                  <a:cxn ang="T11">
                    <a:pos x="T2" y="T3"/>
                  </a:cxn>
                  <a:cxn ang="T12">
                    <a:pos x="T4" y="T5"/>
                  </a:cxn>
                  <a:cxn ang="T13">
                    <a:pos x="T6" y="T7"/>
                  </a:cxn>
                  <a:cxn ang="T14">
                    <a:pos x="T8" y="T9"/>
                  </a:cxn>
                </a:cxnLst>
                <a:rect b="T18" l="T15" r="T17" t="T16"/>
                <a:pathLst>
                  <a:path h="2" w="5">
                    <a:moveTo>
                      <a:pt x="0" y="0"/>
                    </a:moveTo>
                    <a:lnTo>
                      <a:pt x="1" y="0"/>
                    </a:lnTo>
                    <a:lnTo>
                      <a:pt x="5" y="1"/>
                    </a:lnTo>
                    <a:lnTo>
                      <a:pt x="3" y="2"/>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6" name="Freeform 7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83" y="952"/>
                <a:ext cx="8" cy="5"/>
              </a:xfrm>
              <a:custGeom>
                <a:avLst/>
                <a:gdLst>
                  <a:gd fmla="*/ 0 w 5" name="T0"/>
                  <a:gd fmla="*/ 3 h 3" name="T1"/>
                  <a:gd fmla="*/ 5 w 5" name="T2"/>
                  <a:gd fmla="*/ 0 h 3" name="T3"/>
                  <a:gd fmla="*/ 13 w 5" name="T4"/>
                  <a:gd fmla="*/ 3 h 3" name="T5"/>
                  <a:gd fmla="*/ 10 w 5" name="T6"/>
                  <a:gd fmla="*/ 8 h 3" name="T7"/>
                  <a:gd fmla="*/ 0 w 5" name="T8"/>
                  <a:gd fmla="*/ 5 h 3" name="T9"/>
                  <a:gd fmla="*/ 0 w 5" name="T10"/>
                  <a:gd fmla="*/ 3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1"/>
                    </a:moveTo>
                    <a:lnTo>
                      <a:pt x="2" y="0"/>
                    </a:lnTo>
                    <a:lnTo>
                      <a:pt x="5" y="1"/>
                    </a:lnTo>
                    <a:lnTo>
                      <a:pt x="4" y="3"/>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7" name="Rectangle 74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4381" y="983"/>
                <a:ext cx="7" cy="2"/>
              </a:xfrm>
              <a:prstGeom prst="rect">
                <a:avLst/>
              </a:prstGeom>
              <a:grpFill/>
              <a:ln w="3175">
                <a:solidFill>
                  <a:srgbClr val="F8F8F8"/>
                </a:solidFill>
                <a:miter lim="800000"/>
              </a:ln>
            </p:spPr>
            <p:txBody xmlns:c="http://schemas.openxmlformats.org/drawingml/2006/chart" xmlns:pic="http://schemas.openxmlformats.org/drawingml/2006/picture" xmlns:dgm="http://schemas.openxmlformats.org/drawingml/2006/diagram">
              <a:bodyPr/>
              <a:lstStyle/>
              <a:p>
                <a:pPr>
                  <a:spcBef>
                    <a:spcPct val="15000"/>
                  </a:spcBef>
                  <a:spcAft>
                    <a:spcPct val="15000"/>
                  </a:spcAft>
                  <a:buClr>
                    <a:srgbClr val="263F8F"/>
                  </a:buClr>
                  <a:buFont charset="2" pitchFamily="2" typeface="Wingdings"/>
                  <a:buNone/>
                  <a:defRPr>
                    <a:uFillTx/>
                  </a:defRPr>
                </a:pPr>
                <a:endParaRPr dirty="0" kern="0" kumimoji="1" lang="en-US" sz="1400">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8" name="Freeform 7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91" y="988"/>
                <a:ext cx="7" cy="5"/>
              </a:xfrm>
              <a:custGeom>
                <a:avLst/>
                <a:gdLst>
                  <a:gd fmla="*/ 0 w 5" name="T0"/>
                  <a:gd fmla="*/ 3 h 3" name="T1"/>
                  <a:gd fmla="*/ 4 w 5" name="T2"/>
                  <a:gd fmla="*/ 0 h 3" name="T3"/>
                  <a:gd fmla="*/ 10 w 5" name="T4"/>
                  <a:gd fmla="*/ 0 h 3" name="T5"/>
                  <a:gd fmla="*/ 8 w 5" name="T6"/>
                  <a:gd fmla="*/ 8 h 3" name="T7"/>
                  <a:gd fmla="*/ 0 w 5" name="T8"/>
                  <a:gd fmla="*/ 8 h 3" name="T9"/>
                  <a:gd fmla="*/ 0 w 5" name="T10"/>
                  <a:gd fmla="*/ 3 h 3" name="T11"/>
                  <a:gd fmla="*/ 0 60000 65536" name="T12"/>
                  <a:gd fmla="*/ 0 60000 65536" name="T13"/>
                  <a:gd fmla="*/ 0 60000 65536" name="T14"/>
                  <a:gd fmla="*/ 0 60000 65536" name="T15"/>
                  <a:gd fmla="*/ 0 60000 65536" name="T16"/>
                  <a:gd fmla="*/ 0 60000 65536" name="T17"/>
                  <a:gd fmla="*/ 0 w 5" name="T18"/>
                  <a:gd fmla="*/ 0 h 3" name="T19"/>
                  <a:gd fmla="*/ 5 w 5" name="T20"/>
                  <a:gd fmla="*/ 3 h 3" name="T21"/>
                </a:gdLst>
                <a:ahLst/>
                <a:cxnLst>
                  <a:cxn ang="T12">
                    <a:pos x="T0" y="T1"/>
                  </a:cxn>
                  <a:cxn ang="T13">
                    <a:pos x="T2" y="T3"/>
                  </a:cxn>
                  <a:cxn ang="T14">
                    <a:pos x="T4" y="T5"/>
                  </a:cxn>
                  <a:cxn ang="T15">
                    <a:pos x="T6" y="T7"/>
                  </a:cxn>
                  <a:cxn ang="T16">
                    <a:pos x="T8" y="T9"/>
                  </a:cxn>
                  <a:cxn ang="T17">
                    <a:pos x="T10" y="T11"/>
                  </a:cxn>
                </a:cxnLst>
                <a:rect b="T21" l="T18" r="T20" t="T19"/>
                <a:pathLst>
                  <a:path h="3" w="5">
                    <a:moveTo>
                      <a:pt x="0" y="1"/>
                    </a:moveTo>
                    <a:lnTo>
                      <a:pt x="2" y="0"/>
                    </a:lnTo>
                    <a:lnTo>
                      <a:pt x="5" y="0"/>
                    </a:lnTo>
                    <a:lnTo>
                      <a:pt x="4" y="3"/>
                    </a:lnTo>
                    <a:lnTo>
                      <a:pt x="0"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89" name="Freeform 7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18" y="993"/>
                <a:ext cx="19" cy="8"/>
              </a:xfrm>
              <a:custGeom>
                <a:avLst/>
                <a:gdLst>
                  <a:gd fmla="*/ 3 w 12" name="T0"/>
                  <a:gd fmla="*/ 5 h 5" name="T1"/>
                  <a:gd fmla="*/ 30 w 12" name="T2"/>
                  <a:gd fmla="*/ 0 h 5" name="T3"/>
                  <a:gd fmla="*/ 30 w 12" name="T4"/>
                  <a:gd fmla="*/ 8 h 5" name="T5"/>
                  <a:gd fmla="*/ 10 w 12" name="T6"/>
                  <a:gd fmla="*/ 13 h 5" name="T7"/>
                  <a:gd fmla="*/ 0 w 12" name="T8"/>
                  <a:gd fmla="*/ 10 h 5" name="T9"/>
                  <a:gd fmla="*/ 3 w 12" name="T10"/>
                  <a:gd fmla="*/ 5 h 5" name="T11"/>
                  <a:gd fmla="*/ 0 60000 65536" name="T12"/>
                  <a:gd fmla="*/ 0 60000 65536" name="T13"/>
                  <a:gd fmla="*/ 0 60000 65536" name="T14"/>
                  <a:gd fmla="*/ 0 60000 65536" name="T15"/>
                  <a:gd fmla="*/ 0 60000 65536" name="T16"/>
                  <a:gd fmla="*/ 0 60000 65536" name="T17"/>
                  <a:gd fmla="*/ 0 w 12" name="T18"/>
                  <a:gd fmla="*/ 0 h 5" name="T19"/>
                  <a:gd fmla="*/ 12 w 12" name="T20"/>
                  <a:gd fmla="*/ 5 h 5" name="T21"/>
                </a:gdLst>
                <a:ahLst/>
                <a:cxnLst>
                  <a:cxn ang="T12">
                    <a:pos x="T0" y="T1"/>
                  </a:cxn>
                  <a:cxn ang="T13">
                    <a:pos x="T2" y="T3"/>
                  </a:cxn>
                  <a:cxn ang="T14">
                    <a:pos x="T4" y="T5"/>
                  </a:cxn>
                  <a:cxn ang="T15">
                    <a:pos x="T6" y="T7"/>
                  </a:cxn>
                  <a:cxn ang="T16">
                    <a:pos x="T8" y="T9"/>
                  </a:cxn>
                  <a:cxn ang="T17">
                    <a:pos x="T10" y="T11"/>
                  </a:cxn>
                </a:cxnLst>
                <a:rect b="T21" l="T18" r="T20" t="T19"/>
                <a:pathLst>
                  <a:path h="5" w="12">
                    <a:moveTo>
                      <a:pt x="1" y="2"/>
                    </a:moveTo>
                    <a:lnTo>
                      <a:pt x="12" y="0"/>
                    </a:lnTo>
                    <a:lnTo>
                      <a:pt x="12" y="3"/>
                    </a:lnTo>
                    <a:lnTo>
                      <a:pt x="4" y="5"/>
                    </a:lnTo>
                    <a:lnTo>
                      <a:pt x="0" y="4"/>
                    </a:lnTo>
                    <a:lnTo>
                      <a:pt x="1"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0" name="Freeform 7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00" y="1007"/>
                <a:ext cx="9" cy="6"/>
              </a:xfrm>
              <a:custGeom>
                <a:avLst/>
                <a:gdLst>
                  <a:gd fmla="*/ 14 w 6" name="T0"/>
                  <a:gd fmla="*/ 0 h 4" name="T1"/>
                  <a:gd fmla="*/ 14 w 6" name="T2"/>
                  <a:gd fmla="*/ 3 h 4" name="T3"/>
                  <a:gd fmla="*/ 9 w 6" name="T4"/>
                  <a:gd fmla="*/ 4 h 4" name="T5"/>
                  <a:gd fmla="*/ 3 w 6" name="T6"/>
                  <a:gd fmla="*/ 9 h 4" name="T7"/>
                  <a:gd fmla="*/ 0 w 6" name="T8"/>
                  <a:gd fmla="*/ 4 h 4" name="T9"/>
                  <a:gd fmla="*/ 14 w 6" name="T10"/>
                  <a:gd fmla="*/ 0 h 4" name="T11"/>
                  <a:gd fmla="*/ 0 60000 65536" name="T12"/>
                  <a:gd fmla="*/ 0 60000 65536" name="T13"/>
                  <a:gd fmla="*/ 0 60000 65536" name="T14"/>
                  <a:gd fmla="*/ 0 60000 65536" name="T15"/>
                  <a:gd fmla="*/ 0 60000 65536" name="T16"/>
                  <a:gd fmla="*/ 0 60000 65536" name="T17"/>
                  <a:gd fmla="*/ 0 w 6" name="T18"/>
                  <a:gd fmla="*/ 0 h 4" name="T19"/>
                  <a:gd fmla="*/ 6 w 6"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6">
                    <a:moveTo>
                      <a:pt x="6" y="0"/>
                    </a:moveTo>
                    <a:lnTo>
                      <a:pt x="6" y="1"/>
                    </a:lnTo>
                    <a:lnTo>
                      <a:pt x="4" y="2"/>
                    </a:lnTo>
                    <a:lnTo>
                      <a:pt x="1" y="4"/>
                    </a:lnTo>
                    <a:lnTo>
                      <a:pt x="0" y="2"/>
                    </a:lnTo>
                    <a:lnTo>
                      <a:pt x="6"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1" name="Freeform 7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14" y="1005"/>
                <a:ext cx="4" cy="3"/>
              </a:xfrm>
              <a:custGeom>
                <a:avLst/>
                <a:gdLst>
                  <a:gd fmla="*/ 0 w 3" name="T0"/>
                  <a:gd fmla="*/ 3 h 2" name="T1"/>
                  <a:gd fmla="*/ 5 w 3" name="T2"/>
                  <a:gd fmla="*/ 0 h 2" name="T3"/>
                  <a:gd fmla="*/ 5 w 3" name="T4"/>
                  <a:gd fmla="*/ 4 h 2" name="T5"/>
                  <a:gd fmla="*/ 0 w 3" name="T6"/>
                  <a:gd fmla="*/ 4 h 2" name="T7"/>
                  <a:gd fmla="*/ 0 w 3" name="T8"/>
                  <a:gd fmla="*/ 3 h 2" name="T9"/>
                  <a:gd fmla="*/ 0 60000 65536" name="T10"/>
                  <a:gd fmla="*/ 0 60000 65536" name="T11"/>
                  <a:gd fmla="*/ 0 60000 65536" name="T12"/>
                  <a:gd fmla="*/ 0 60000 65536" name="T13"/>
                  <a:gd fmla="*/ 0 60000 65536" name="T14"/>
                  <a:gd fmla="*/ 0 w 3" name="T15"/>
                  <a:gd fmla="*/ 0 h 2" name="T16"/>
                  <a:gd fmla="*/ 3 w 3" name="T17"/>
                  <a:gd fmla="*/ 2 h 2" name="T18"/>
                </a:gdLst>
                <a:ahLst/>
                <a:cxnLst>
                  <a:cxn ang="T10">
                    <a:pos x="T0" y="T1"/>
                  </a:cxn>
                  <a:cxn ang="T11">
                    <a:pos x="T2" y="T3"/>
                  </a:cxn>
                  <a:cxn ang="T12">
                    <a:pos x="T4" y="T5"/>
                  </a:cxn>
                  <a:cxn ang="T13">
                    <a:pos x="T6" y="T7"/>
                  </a:cxn>
                  <a:cxn ang="T14">
                    <a:pos x="T8" y="T9"/>
                  </a:cxn>
                </a:cxnLst>
                <a:rect b="T18" l="T15" r="T17" t="T16"/>
                <a:pathLst>
                  <a:path h="2" w="3">
                    <a:moveTo>
                      <a:pt x="0" y="1"/>
                    </a:moveTo>
                    <a:lnTo>
                      <a:pt x="3" y="0"/>
                    </a:lnTo>
                    <a:lnTo>
                      <a:pt x="3" y="2"/>
                    </a:lnTo>
                    <a:lnTo>
                      <a:pt x="0"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2" name="Freeform 7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28" y="1008"/>
                <a:ext cx="6" cy="5"/>
              </a:xfrm>
              <a:custGeom>
                <a:avLst/>
                <a:gdLst>
                  <a:gd fmla="*/ 0 w 4" name="T0"/>
                  <a:gd fmla="*/ 3 h 3" name="T1"/>
                  <a:gd fmla="*/ 3 w 4" name="T2"/>
                  <a:gd fmla="*/ 0 h 3" name="T3"/>
                  <a:gd fmla="*/ 9 w 4" name="T4"/>
                  <a:gd fmla="*/ 0 h 3" name="T5"/>
                  <a:gd fmla="*/ 9 w 4" name="T6"/>
                  <a:gd fmla="*/ 8 h 3" name="T7"/>
                  <a:gd fmla="*/ 0 w 4" name="T8"/>
                  <a:gd fmla="*/ 3 h 3" name="T9"/>
                  <a:gd fmla="*/ 0 60000 65536" name="T10"/>
                  <a:gd fmla="*/ 0 60000 65536" name="T11"/>
                  <a:gd fmla="*/ 0 60000 65536" name="T12"/>
                  <a:gd fmla="*/ 0 60000 65536" name="T13"/>
                  <a:gd fmla="*/ 0 60000 65536" name="T14"/>
                  <a:gd fmla="*/ 0 w 4" name="T15"/>
                  <a:gd fmla="*/ 0 h 3" name="T16"/>
                  <a:gd fmla="*/ 4 w 4" name="T17"/>
                  <a:gd fmla="*/ 3 h 3" name="T18"/>
                </a:gdLst>
                <a:ahLst/>
                <a:cxnLst>
                  <a:cxn ang="T10">
                    <a:pos x="T0" y="T1"/>
                  </a:cxn>
                  <a:cxn ang="T11">
                    <a:pos x="T2" y="T3"/>
                  </a:cxn>
                  <a:cxn ang="T12">
                    <a:pos x="T4" y="T5"/>
                  </a:cxn>
                  <a:cxn ang="T13">
                    <a:pos x="T6" y="T7"/>
                  </a:cxn>
                  <a:cxn ang="T14">
                    <a:pos x="T8" y="T9"/>
                  </a:cxn>
                </a:cxnLst>
                <a:rect b="T18" l="T15" r="T17" t="T16"/>
                <a:pathLst>
                  <a:path h="3" w="4">
                    <a:moveTo>
                      <a:pt x="0" y="1"/>
                    </a:moveTo>
                    <a:lnTo>
                      <a:pt x="1" y="0"/>
                    </a:lnTo>
                    <a:lnTo>
                      <a:pt x="4" y="0"/>
                    </a:lnTo>
                    <a:lnTo>
                      <a:pt x="4"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3" name="Freeform 7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18" y="1021"/>
                <a:ext cx="16" cy="4"/>
              </a:xfrm>
              <a:custGeom>
                <a:avLst/>
                <a:gdLst>
                  <a:gd fmla="*/ 0 w 10" name="T0"/>
                  <a:gd fmla="*/ 1 h 3" name="T1"/>
                  <a:gd fmla="*/ 3 w 10" name="T2"/>
                  <a:gd fmla="*/ 0 h 3" name="T3"/>
                  <a:gd fmla="*/ 16 w 10" name="T4"/>
                  <a:gd fmla="*/ 0 h 3" name="T5"/>
                  <a:gd fmla="*/ 26 w 10" name="T6"/>
                  <a:gd fmla="*/ 0 h 3" name="T7"/>
                  <a:gd fmla="*/ 26 w 10" name="T8"/>
                  <a:gd fmla="*/ 4 h 3" name="T9"/>
                  <a:gd fmla="*/ 21 w 10" name="T10"/>
                  <a:gd fmla="*/ 5 h 3" name="T11"/>
                  <a:gd fmla="*/ 0 w 10" name="T12"/>
                  <a:gd fmla="*/ 1 h 3" name="T13"/>
                  <a:gd fmla="*/ 0 60000 65536" name="T14"/>
                  <a:gd fmla="*/ 0 60000 65536" name="T15"/>
                  <a:gd fmla="*/ 0 60000 65536" name="T16"/>
                  <a:gd fmla="*/ 0 60000 65536" name="T17"/>
                  <a:gd fmla="*/ 0 60000 65536" name="T18"/>
                  <a:gd fmla="*/ 0 60000 65536" name="T19"/>
                  <a:gd fmla="*/ 0 60000 65536" name="T20"/>
                  <a:gd fmla="*/ 0 w 10" name="T21"/>
                  <a:gd fmla="*/ 0 h 3" name="T22"/>
                  <a:gd fmla="*/ 10 w 10" name="T23"/>
                  <a:gd fmla="*/ 3 h 3"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3" w="10">
                    <a:moveTo>
                      <a:pt x="0" y="1"/>
                    </a:moveTo>
                    <a:lnTo>
                      <a:pt x="1" y="0"/>
                    </a:lnTo>
                    <a:lnTo>
                      <a:pt x="6" y="0"/>
                    </a:lnTo>
                    <a:lnTo>
                      <a:pt x="10" y="0"/>
                    </a:lnTo>
                    <a:lnTo>
                      <a:pt x="10" y="2"/>
                    </a:lnTo>
                    <a:lnTo>
                      <a:pt x="8" y="3"/>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4" name="Freeform 7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40" y="1025"/>
                <a:ext cx="6" cy="3"/>
              </a:xfrm>
              <a:custGeom>
                <a:avLst/>
                <a:gdLst>
                  <a:gd fmla="*/ 0 w 4" name="T0"/>
                  <a:gd fmla="*/ 3 h 2" name="T1"/>
                  <a:gd fmla="*/ 6 w 4" name="T2"/>
                  <a:gd fmla="*/ 0 h 2" name="T3"/>
                  <a:gd fmla="*/ 9 w 4" name="T4"/>
                  <a:gd fmla="*/ 3 h 2" name="T5"/>
                  <a:gd fmla="*/ 6 w 4" name="T6"/>
                  <a:gd fmla="*/ 4 h 2" name="T7"/>
                  <a:gd fmla="*/ 0 w 4" name="T8"/>
                  <a:gd fmla="*/ 3 h 2" name="T9"/>
                  <a:gd fmla="*/ 0 60000 65536" name="T10"/>
                  <a:gd fmla="*/ 0 60000 65536" name="T11"/>
                  <a:gd fmla="*/ 0 60000 65536" name="T12"/>
                  <a:gd fmla="*/ 0 60000 65536" name="T13"/>
                  <a:gd fmla="*/ 0 60000 65536" name="T14"/>
                  <a:gd fmla="*/ 0 w 4" name="T15"/>
                  <a:gd fmla="*/ 0 h 2" name="T16"/>
                  <a:gd fmla="*/ 4 w 4" name="T17"/>
                  <a:gd fmla="*/ 2 h 2" name="T18"/>
                </a:gdLst>
                <a:ahLst/>
                <a:cxnLst>
                  <a:cxn ang="T10">
                    <a:pos x="T0" y="T1"/>
                  </a:cxn>
                  <a:cxn ang="T11">
                    <a:pos x="T2" y="T3"/>
                  </a:cxn>
                  <a:cxn ang="T12">
                    <a:pos x="T4" y="T5"/>
                  </a:cxn>
                  <a:cxn ang="T13">
                    <a:pos x="T6" y="T7"/>
                  </a:cxn>
                  <a:cxn ang="T14">
                    <a:pos x="T8" y="T9"/>
                  </a:cxn>
                </a:cxnLst>
                <a:rect b="T18" l="T15" r="T17" t="T16"/>
                <a:pathLst>
                  <a:path h="2" w="4">
                    <a:moveTo>
                      <a:pt x="0" y="1"/>
                    </a:moveTo>
                    <a:lnTo>
                      <a:pt x="3" y="0"/>
                    </a:lnTo>
                    <a:lnTo>
                      <a:pt x="4" y="1"/>
                    </a:lnTo>
                    <a:lnTo>
                      <a:pt x="3" y="2"/>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5" name="Freeform 7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59" y="1010"/>
                <a:ext cx="12" cy="6"/>
              </a:xfrm>
              <a:custGeom>
                <a:avLst/>
                <a:gdLst>
                  <a:gd fmla="*/ 3 w 8" name="T0"/>
                  <a:gd fmla="*/ 0 h 4" name="T1"/>
                  <a:gd fmla="*/ 10 w 8" name="T2"/>
                  <a:gd fmla="*/ 0 h 4" name="T3"/>
                  <a:gd fmla="*/ 18 w 8" name="T4"/>
                  <a:gd fmla="*/ 9 h 4" name="T5"/>
                  <a:gd fmla="*/ 10 w 8" name="T6"/>
                  <a:gd fmla="*/ 9 h 4" name="T7"/>
                  <a:gd fmla="*/ 0 w 8" name="T8"/>
                  <a:gd fmla="*/ 0 h 4" name="T9"/>
                  <a:gd fmla="*/ 3 w 8" name="T10"/>
                  <a:gd fmla="*/ 0 h 4" name="T11"/>
                  <a:gd fmla="*/ 0 60000 65536" name="T12"/>
                  <a:gd fmla="*/ 0 60000 65536" name="T13"/>
                  <a:gd fmla="*/ 0 60000 65536" name="T14"/>
                  <a:gd fmla="*/ 0 60000 65536" name="T15"/>
                  <a:gd fmla="*/ 0 60000 65536" name="T16"/>
                  <a:gd fmla="*/ 0 60000 65536" name="T17"/>
                  <a:gd fmla="*/ 0 w 8" name="T18"/>
                  <a:gd fmla="*/ 0 h 4" name="T19"/>
                  <a:gd fmla="*/ 8 w 8" name="T20"/>
                  <a:gd fmla="*/ 4 h 4" name="T21"/>
                </a:gdLst>
                <a:ahLst/>
                <a:cxnLst>
                  <a:cxn ang="T12">
                    <a:pos x="T0" y="T1"/>
                  </a:cxn>
                  <a:cxn ang="T13">
                    <a:pos x="T2" y="T3"/>
                  </a:cxn>
                  <a:cxn ang="T14">
                    <a:pos x="T4" y="T5"/>
                  </a:cxn>
                  <a:cxn ang="T15">
                    <a:pos x="T6" y="T7"/>
                  </a:cxn>
                  <a:cxn ang="T16">
                    <a:pos x="T8" y="T9"/>
                  </a:cxn>
                  <a:cxn ang="T17">
                    <a:pos x="T10" y="T11"/>
                  </a:cxn>
                </a:cxnLst>
                <a:rect b="T21" l="T18" r="T20" t="T19"/>
                <a:pathLst>
                  <a:path h="4" w="8">
                    <a:moveTo>
                      <a:pt x="1" y="0"/>
                    </a:moveTo>
                    <a:lnTo>
                      <a:pt x="5" y="0"/>
                    </a:lnTo>
                    <a:lnTo>
                      <a:pt x="8" y="4"/>
                    </a:lnTo>
                    <a:lnTo>
                      <a:pt x="5" y="4"/>
                    </a:lnTo>
                    <a:lnTo>
                      <a:pt x="0" y="0"/>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6" name="Freeform 75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74" y="1016"/>
                <a:ext cx="5" cy="2"/>
              </a:xfrm>
              <a:custGeom>
                <a:avLst/>
                <a:gdLst>
                  <a:gd fmla="*/ 3 w 3" name="T0"/>
                  <a:gd fmla="*/ 0 h 1" name="T1"/>
                  <a:gd fmla="*/ 8 w 3" name="T2"/>
                  <a:gd fmla="*/ 4 h 1" name="T3"/>
                  <a:gd fmla="*/ 0 w 3" name="T4"/>
                  <a:gd fmla="*/ 4 h 1" name="T5"/>
                  <a:gd fmla="*/ 3 w 3" name="T6"/>
                  <a:gd fmla="*/ 0 h 1" name="T7"/>
                  <a:gd fmla="*/ 0 60000 65536" name="T8"/>
                  <a:gd fmla="*/ 0 60000 65536" name="T9"/>
                  <a:gd fmla="*/ 0 60000 65536" name="T10"/>
                  <a:gd fmla="*/ 0 60000 65536" name="T11"/>
                  <a:gd fmla="*/ 0 w 3" name="T12"/>
                  <a:gd fmla="*/ 0 h 1" name="T13"/>
                  <a:gd fmla="*/ 3 w 3" name="T14"/>
                  <a:gd fmla="*/ 1 h 1" name="T15"/>
                </a:gdLst>
                <a:ahLst/>
                <a:cxnLst>
                  <a:cxn ang="T8">
                    <a:pos x="T0" y="T1"/>
                  </a:cxn>
                  <a:cxn ang="T9">
                    <a:pos x="T2" y="T3"/>
                  </a:cxn>
                  <a:cxn ang="T10">
                    <a:pos x="T4" y="T5"/>
                  </a:cxn>
                  <a:cxn ang="T11">
                    <a:pos x="T6" y="T7"/>
                  </a:cxn>
                </a:cxnLst>
                <a:rect b="T15" l="T12" r="T14" t="T13"/>
                <a:pathLst>
                  <a:path h="1" w="3">
                    <a:moveTo>
                      <a:pt x="1" y="0"/>
                    </a:moveTo>
                    <a:lnTo>
                      <a:pt x="3" y="1"/>
                    </a:lnTo>
                    <a:lnTo>
                      <a:pt x="0" y="1"/>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7" name="Freeform 7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39" y="2193"/>
                <a:ext cx="6" cy="11"/>
              </a:xfrm>
              <a:custGeom>
                <a:avLst/>
                <a:gdLst>
                  <a:gd fmla="*/ 6 w 4" name="T0"/>
                  <a:gd fmla="*/ 0 h 7" name="T1"/>
                  <a:gd fmla="*/ 9 w 4" name="T2"/>
                  <a:gd fmla="*/ 8 h 7" name="T3"/>
                  <a:gd fmla="*/ 3 w 4" name="T4"/>
                  <a:gd fmla="*/ 17 h 7" name="T5"/>
                  <a:gd fmla="*/ 0 w 4" name="T6"/>
                  <a:gd fmla="*/ 9 h 7" name="T7"/>
                  <a:gd fmla="*/ 6 w 4" name="T8"/>
                  <a:gd fmla="*/ 0 h 7" name="T9"/>
                  <a:gd fmla="*/ 0 60000 65536" name="T10"/>
                  <a:gd fmla="*/ 0 60000 65536" name="T11"/>
                  <a:gd fmla="*/ 0 60000 65536" name="T12"/>
                  <a:gd fmla="*/ 0 60000 65536" name="T13"/>
                  <a:gd fmla="*/ 0 60000 65536" name="T14"/>
                  <a:gd fmla="*/ 0 w 4" name="T15"/>
                  <a:gd fmla="*/ 0 h 7" name="T16"/>
                  <a:gd fmla="*/ 4 w 4" name="T17"/>
                  <a:gd fmla="*/ 7 h 7" name="T18"/>
                </a:gdLst>
                <a:ahLst/>
                <a:cxnLst>
                  <a:cxn ang="T10">
                    <a:pos x="T0" y="T1"/>
                  </a:cxn>
                  <a:cxn ang="T11">
                    <a:pos x="T2" y="T3"/>
                  </a:cxn>
                  <a:cxn ang="T12">
                    <a:pos x="T4" y="T5"/>
                  </a:cxn>
                  <a:cxn ang="T13">
                    <a:pos x="T6" y="T7"/>
                  </a:cxn>
                  <a:cxn ang="T14">
                    <a:pos x="T8" y="T9"/>
                  </a:cxn>
                </a:cxnLst>
                <a:rect b="T18" l="T15" r="T17" t="T16"/>
                <a:pathLst>
                  <a:path h="7" w="4">
                    <a:moveTo>
                      <a:pt x="3" y="0"/>
                    </a:moveTo>
                    <a:lnTo>
                      <a:pt x="4" y="3"/>
                    </a:lnTo>
                    <a:lnTo>
                      <a:pt x="1" y="7"/>
                    </a:lnTo>
                    <a:lnTo>
                      <a:pt x="0" y="4"/>
                    </a:lnTo>
                    <a:lnTo>
                      <a:pt x="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8" name="Freeform 7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56" y="2105"/>
                <a:ext cx="20" cy="52"/>
              </a:xfrm>
              <a:custGeom>
                <a:avLst/>
                <a:gdLst>
                  <a:gd fmla="*/ 17 w 13" name="T0"/>
                  <a:gd fmla="*/ 72 h 34" name="T1"/>
                  <a:gd fmla="*/ 12 w 13" name="T2"/>
                  <a:gd fmla="*/ 70 h 34" name="T3"/>
                  <a:gd fmla="*/ 8 w 13" name="T4"/>
                  <a:gd fmla="*/ 80 h 34" name="T5"/>
                  <a:gd fmla="*/ 3 w 13" name="T6"/>
                  <a:gd fmla="*/ 76 h 34" name="T7"/>
                  <a:gd fmla="*/ 0 w 13" name="T8"/>
                  <a:gd fmla="*/ 75 h 34" name="T9"/>
                  <a:gd fmla="*/ 3 w 13" name="T10"/>
                  <a:gd fmla="*/ 70 h 34" name="T11"/>
                  <a:gd fmla="*/ 8 w 13" name="T12"/>
                  <a:gd fmla="*/ 61 h 34" name="T13"/>
                  <a:gd fmla="*/ 9 w 13" name="T14"/>
                  <a:gd fmla="*/ 14 h 34" name="T15"/>
                  <a:gd fmla="*/ 26 w 13" name="T16"/>
                  <a:gd fmla="*/ 0 h 34" name="T17"/>
                  <a:gd fmla="*/ 31 w 13" name="T18"/>
                  <a:gd fmla="*/ 8 h 34" name="T19"/>
                  <a:gd fmla="*/ 28 w 13" name="T20"/>
                  <a:gd fmla="*/ 28 h 34" name="T21"/>
                  <a:gd fmla="*/ 31 w 13" name="T22"/>
                  <a:gd fmla="*/ 47 h 34" name="T23"/>
                  <a:gd fmla="*/ 22 w 13" name="T24"/>
                  <a:gd fmla="*/ 54 h 34" name="T25"/>
                  <a:gd fmla="*/ 22 w 13" name="T26"/>
                  <a:gd fmla="*/ 63 h 34" name="T27"/>
                  <a:gd fmla="*/ 17 w 13" name="T28"/>
                  <a:gd fmla="*/ 72 h 34"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13" name="T45"/>
                  <a:gd fmla="*/ 0 h 34" name="T46"/>
                  <a:gd fmla="*/ 13 w 13" name="T47"/>
                  <a:gd fmla="*/ 34 h 34"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34" w="13">
                    <a:moveTo>
                      <a:pt x="7" y="31"/>
                    </a:moveTo>
                    <a:lnTo>
                      <a:pt x="5" y="30"/>
                    </a:lnTo>
                    <a:lnTo>
                      <a:pt x="3" y="34"/>
                    </a:lnTo>
                    <a:lnTo>
                      <a:pt x="1" y="33"/>
                    </a:lnTo>
                    <a:lnTo>
                      <a:pt x="0" y="32"/>
                    </a:lnTo>
                    <a:lnTo>
                      <a:pt x="1" y="30"/>
                    </a:lnTo>
                    <a:lnTo>
                      <a:pt x="3" y="26"/>
                    </a:lnTo>
                    <a:lnTo>
                      <a:pt x="4" y="6"/>
                    </a:lnTo>
                    <a:lnTo>
                      <a:pt x="11" y="0"/>
                    </a:lnTo>
                    <a:lnTo>
                      <a:pt x="13" y="3"/>
                    </a:lnTo>
                    <a:lnTo>
                      <a:pt x="12" y="12"/>
                    </a:lnTo>
                    <a:lnTo>
                      <a:pt x="13" y="20"/>
                    </a:lnTo>
                    <a:lnTo>
                      <a:pt x="9" y="23"/>
                    </a:lnTo>
                    <a:lnTo>
                      <a:pt x="9" y="27"/>
                    </a:lnTo>
                    <a:lnTo>
                      <a:pt x="7"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699" name="Freeform 7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41" y="2151"/>
                <a:ext cx="26" cy="76"/>
              </a:xfrm>
              <a:custGeom>
                <a:avLst/>
                <a:gdLst>
                  <a:gd fmla="*/ 5 w 17" name="T0"/>
                  <a:gd fmla="*/ 65 h 49" name="T1"/>
                  <a:gd fmla="*/ 9 w 17" name="T2"/>
                  <a:gd fmla="*/ 53 h 49" name="T3"/>
                  <a:gd fmla="*/ 12 w 17" name="T4"/>
                  <a:gd fmla="*/ 43 h 49" name="T5"/>
                  <a:gd fmla="*/ 18 w 17" name="T6"/>
                  <a:gd fmla="*/ 26 h 49" name="T7"/>
                  <a:gd fmla="*/ 21 w 17" name="T8"/>
                  <a:gd fmla="*/ 17 h 49" name="T9"/>
                  <a:gd fmla="*/ 23 w 17" name="T10"/>
                  <a:gd fmla="*/ 5 h 49" name="T11"/>
                  <a:gd fmla="*/ 26 w 17" name="T12"/>
                  <a:gd fmla="*/ 8 h 49" name="T13"/>
                  <a:gd fmla="*/ 31 w 17" name="T14"/>
                  <a:gd fmla="*/ 9 h 49" name="T15"/>
                  <a:gd fmla="*/ 35 w 17" name="T16"/>
                  <a:gd fmla="*/ 0 h 49" name="T17"/>
                  <a:gd fmla="*/ 40 w 17" name="T18"/>
                  <a:gd fmla="*/ 3 h 49" name="T19"/>
                  <a:gd fmla="*/ 32 w 17" name="T20"/>
                  <a:gd fmla="*/ 39 h 49" name="T21"/>
                  <a:gd fmla="*/ 31 w 17" name="T22"/>
                  <a:gd fmla="*/ 40 h 49" name="T23"/>
                  <a:gd fmla="*/ 21 w 17" name="T24"/>
                  <a:gd fmla="*/ 34 h 49" name="T25"/>
                  <a:gd fmla="*/ 17 w 17" name="T26"/>
                  <a:gd fmla="*/ 51 h 49" name="T27"/>
                  <a:gd fmla="*/ 21 w 17" name="T28"/>
                  <a:gd fmla="*/ 60 h 49" name="T29"/>
                  <a:gd fmla="*/ 17 w 17" name="T30"/>
                  <a:gd fmla="*/ 65 h 49" name="T31"/>
                  <a:gd fmla="*/ 23 w 17" name="T32"/>
                  <a:gd fmla="*/ 73 h 49" name="T33"/>
                  <a:gd fmla="*/ 21 w 17" name="T34"/>
                  <a:gd fmla="*/ 93 h 49" name="T35"/>
                  <a:gd fmla="*/ 12 w 17" name="T36"/>
                  <a:gd fmla="*/ 118 h 49" name="T37"/>
                  <a:gd fmla="*/ 9 w 17" name="T38"/>
                  <a:gd fmla="*/ 118 h 49" name="T39"/>
                  <a:gd fmla="*/ 5 w 17" name="T40"/>
                  <a:gd fmla="*/ 96 h 49" name="T41"/>
                  <a:gd fmla="*/ 0 w 17" name="T42"/>
                  <a:gd fmla="*/ 82 h 49" name="T43"/>
                  <a:gd fmla="*/ 8 w 17" name="T44"/>
                  <a:gd fmla="*/ 73 h 49" name="T45"/>
                  <a:gd fmla="*/ 5 w 17" name="T46"/>
                  <a:gd fmla="*/ 65 h 49"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17" name="T72"/>
                  <a:gd fmla="*/ 0 h 49" name="T73"/>
                  <a:gd fmla="*/ 17 w 17" name="T74"/>
                  <a:gd fmla="*/ 49 h 49"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49" w="17">
                    <a:moveTo>
                      <a:pt x="2" y="27"/>
                    </a:moveTo>
                    <a:lnTo>
                      <a:pt x="4" y="22"/>
                    </a:lnTo>
                    <a:lnTo>
                      <a:pt x="5" y="18"/>
                    </a:lnTo>
                    <a:lnTo>
                      <a:pt x="8" y="11"/>
                    </a:lnTo>
                    <a:lnTo>
                      <a:pt x="9" y="7"/>
                    </a:lnTo>
                    <a:lnTo>
                      <a:pt x="10" y="2"/>
                    </a:lnTo>
                    <a:lnTo>
                      <a:pt x="11" y="3"/>
                    </a:lnTo>
                    <a:lnTo>
                      <a:pt x="13" y="4"/>
                    </a:lnTo>
                    <a:lnTo>
                      <a:pt x="15" y="0"/>
                    </a:lnTo>
                    <a:lnTo>
                      <a:pt x="17" y="1"/>
                    </a:lnTo>
                    <a:lnTo>
                      <a:pt x="14" y="16"/>
                    </a:lnTo>
                    <a:lnTo>
                      <a:pt x="13" y="17"/>
                    </a:lnTo>
                    <a:lnTo>
                      <a:pt x="9" y="14"/>
                    </a:lnTo>
                    <a:lnTo>
                      <a:pt x="7" y="21"/>
                    </a:lnTo>
                    <a:lnTo>
                      <a:pt x="9" y="25"/>
                    </a:lnTo>
                    <a:lnTo>
                      <a:pt x="7" y="27"/>
                    </a:lnTo>
                    <a:lnTo>
                      <a:pt x="10" y="30"/>
                    </a:lnTo>
                    <a:lnTo>
                      <a:pt x="9" y="39"/>
                    </a:lnTo>
                    <a:lnTo>
                      <a:pt x="5" y="49"/>
                    </a:lnTo>
                    <a:lnTo>
                      <a:pt x="4" y="49"/>
                    </a:lnTo>
                    <a:lnTo>
                      <a:pt x="2" y="40"/>
                    </a:lnTo>
                    <a:lnTo>
                      <a:pt x="0" y="34"/>
                    </a:lnTo>
                    <a:lnTo>
                      <a:pt x="3" y="30"/>
                    </a:lnTo>
                    <a:lnTo>
                      <a:pt x="2" y="2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0" name="Freeform 7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52" y="2173"/>
                <a:ext cx="9" cy="25"/>
              </a:xfrm>
              <a:custGeom>
                <a:avLst/>
                <a:gdLst>
                  <a:gd fmla="*/ 14 w 6" name="T0"/>
                  <a:gd fmla="*/ 8 h 16" name="T1"/>
                  <a:gd fmla="*/ 8 w 6" name="T2"/>
                  <a:gd fmla="*/ 39 h 16" name="T3"/>
                  <a:gd fmla="*/ 0 w 6" name="T4"/>
                  <a:gd fmla="*/ 31 h 16" name="T5"/>
                  <a:gd fmla="*/ 5 w 6" name="T6"/>
                  <a:gd fmla="*/ 27 h 16" name="T7"/>
                  <a:gd fmla="*/ 0 w 6" name="T8"/>
                  <a:gd fmla="*/ 17 h 16" name="T9"/>
                  <a:gd fmla="*/ 5 w 6" name="T10"/>
                  <a:gd fmla="*/ 0 h 16" name="T11"/>
                  <a:gd fmla="*/ 14 w 6" name="T12"/>
                  <a:gd fmla="*/ 8 h 16" name="T13"/>
                  <a:gd fmla="*/ 0 60000 65536" name="T14"/>
                  <a:gd fmla="*/ 0 60000 65536" name="T15"/>
                  <a:gd fmla="*/ 0 60000 65536" name="T16"/>
                  <a:gd fmla="*/ 0 60000 65536" name="T17"/>
                  <a:gd fmla="*/ 0 60000 65536" name="T18"/>
                  <a:gd fmla="*/ 0 60000 65536" name="T19"/>
                  <a:gd fmla="*/ 0 60000 65536" name="T20"/>
                  <a:gd fmla="*/ 0 w 6" name="T21"/>
                  <a:gd fmla="*/ 0 h 16" name="T22"/>
                  <a:gd fmla="*/ 6 w 6" name="T23"/>
                  <a:gd fmla="*/ 16 h 16"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6" w="6">
                    <a:moveTo>
                      <a:pt x="6" y="3"/>
                    </a:moveTo>
                    <a:lnTo>
                      <a:pt x="3" y="16"/>
                    </a:lnTo>
                    <a:lnTo>
                      <a:pt x="0" y="13"/>
                    </a:lnTo>
                    <a:lnTo>
                      <a:pt x="2" y="11"/>
                    </a:lnTo>
                    <a:lnTo>
                      <a:pt x="0" y="7"/>
                    </a:lnTo>
                    <a:lnTo>
                      <a:pt x="2" y="0"/>
                    </a:lnTo>
                    <a:lnTo>
                      <a:pt x="6"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1" name="Freeform 7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48" y="2159"/>
                <a:ext cx="66" cy="76"/>
              </a:xfrm>
              <a:custGeom>
                <a:avLst/>
                <a:gdLst>
                  <a:gd fmla="*/ 13 w 42" name="T0"/>
                  <a:gd fmla="*/ 60 h 49" name="T1"/>
                  <a:gd fmla="*/ 20 w 42" name="T2"/>
                  <a:gd fmla="*/ 29 h 49" name="T3"/>
                  <a:gd fmla="*/ 22 w 42" name="T4"/>
                  <a:gd fmla="*/ 26 h 49" name="T5"/>
                  <a:gd fmla="*/ 39 w 42" name="T6"/>
                  <a:gd fmla="*/ 26 h 49" name="T7"/>
                  <a:gd fmla="*/ 66 w 42" name="T8"/>
                  <a:gd fmla="*/ 5 h 49" name="T9"/>
                  <a:gd fmla="*/ 90 w 42" name="T10"/>
                  <a:gd fmla="*/ 0 h 49" name="T11"/>
                  <a:gd fmla="*/ 104 w 42" name="T12"/>
                  <a:gd fmla="*/ 26 h 49" name="T13"/>
                  <a:gd fmla="*/ 91 w 42" name="T14"/>
                  <a:gd fmla="*/ 39 h 49" name="T15"/>
                  <a:gd fmla="*/ 52 w 42" name="T16"/>
                  <a:gd fmla="*/ 39 h 49" name="T17"/>
                  <a:gd fmla="*/ 66 w 42" name="T18"/>
                  <a:gd fmla="*/ 87 h 49" name="T19"/>
                  <a:gd fmla="*/ 61 w 42" name="T20"/>
                  <a:gd fmla="*/ 92 h 49" name="T21"/>
                  <a:gd fmla="*/ 42 w 42" name="T22"/>
                  <a:gd fmla="*/ 93 h 49" name="T23"/>
                  <a:gd fmla="*/ 27 w 42" name="T24"/>
                  <a:gd fmla="*/ 113 h 49" name="T25"/>
                  <a:gd fmla="*/ 0 w 42" name="T26"/>
                  <a:gd fmla="*/ 118 h 49" name="T27"/>
                  <a:gd fmla="*/ 0 w 42" name="T28"/>
                  <a:gd fmla="*/ 105 h 49" name="T29"/>
                  <a:gd fmla="*/ 9 w 42" name="T30"/>
                  <a:gd fmla="*/ 82 h 49" name="T31"/>
                  <a:gd fmla="*/ 13 w 42" name="T32"/>
                  <a:gd fmla="*/ 60 h 49"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w 42" name="T51"/>
                  <a:gd fmla="*/ 0 h 49" name="T52"/>
                  <a:gd fmla="*/ 42 w 42" name="T53"/>
                  <a:gd fmla="*/ 49 h 49" name="T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T54" l="T51" r="T53" t="T52"/>
                <a:pathLst>
                  <a:path h="49" w="42">
                    <a:moveTo>
                      <a:pt x="5" y="25"/>
                    </a:moveTo>
                    <a:lnTo>
                      <a:pt x="8" y="12"/>
                    </a:lnTo>
                    <a:lnTo>
                      <a:pt x="9" y="11"/>
                    </a:lnTo>
                    <a:lnTo>
                      <a:pt x="16" y="11"/>
                    </a:lnTo>
                    <a:lnTo>
                      <a:pt x="27" y="2"/>
                    </a:lnTo>
                    <a:lnTo>
                      <a:pt x="36" y="0"/>
                    </a:lnTo>
                    <a:lnTo>
                      <a:pt x="42" y="11"/>
                    </a:lnTo>
                    <a:lnTo>
                      <a:pt x="37" y="16"/>
                    </a:lnTo>
                    <a:lnTo>
                      <a:pt x="21" y="16"/>
                    </a:lnTo>
                    <a:lnTo>
                      <a:pt x="27" y="36"/>
                    </a:lnTo>
                    <a:lnTo>
                      <a:pt x="25" y="38"/>
                    </a:lnTo>
                    <a:lnTo>
                      <a:pt x="17" y="39"/>
                    </a:lnTo>
                    <a:lnTo>
                      <a:pt x="11" y="47"/>
                    </a:lnTo>
                    <a:lnTo>
                      <a:pt x="0" y="49"/>
                    </a:lnTo>
                    <a:lnTo>
                      <a:pt x="0" y="44"/>
                    </a:lnTo>
                    <a:lnTo>
                      <a:pt x="4" y="34"/>
                    </a:lnTo>
                    <a:lnTo>
                      <a:pt x="5" y="2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2" name="Freeform 76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14" y="2115"/>
                <a:ext cx="27" cy="18"/>
              </a:xfrm>
              <a:custGeom>
                <a:avLst/>
                <a:gdLst>
                  <a:gd fmla="*/ 0 w 17" name="T0"/>
                  <a:gd fmla="*/ 21 h 11" name="T1"/>
                  <a:gd fmla="*/ 10 w 17" name="T2"/>
                  <a:gd fmla="*/ 13 h 11" name="T3"/>
                  <a:gd fmla="*/ 33 w 17" name="T4"/>
                  <a:gd fmla="*/ 8 h 11" name="T5"/>
                  <a:gd fmla="*/ 38 w 17" name="T6"/>
                  <a:gd fmla="*/ 0 h 11" name="T7"/>
                  <a:gd fmla="*/ 43 w 17" name="T8"/>
                  <a:gd fmla="*/ 0 h 11" name="T9"/>
                  <a:gd fmla="*/ 38 w 17" name="T10"/>
                  <a:gd fmla="*/ 11 h 11" name="T11"/>
                  <a:gd fmla="*/ 33 w 17" name="T12"/>
                  <a:gd fmla="*/ 25 h 11" name="T13"/>
                  <a:gd fmla="*/ 17 w 17" name="T14"/>
                  <a:gd fmla="*/ 29 h 11" name="T15"/>
                  <a:gd fmla="*/ 0 w 17" name="T16"/>
                  <a:gd fmla="*/ 29 h 11" name="T17"/>
                  <a:gd fmla="*/ 0 w 17" name="T18"/>
                  <a:gd fmla="*/ 21 h 11"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7" name="T30"/>
                  <a:gd fmla="*/ 0 h 11" name="T31"/>
                  <a:gd fmla="*/ 17 w 17" name="T32"/>
                  <a:gd fmla="*/ 11 h 11"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1" w="17">
                    <a:moveTo>
                      <a:pt x="0" y="8"/>
                    </a:moveTo>
                    <a:lnTo>
                      <a:pt x="4" y="5"/>
                    </a:lnTo>
                    <a:lnTo>
                      <a:pt x="13" y="3"/>
                    </a:lnTo>
                    <a:lnTo>
                      <a:pt x="15" y="0"/>
                    </a:lnTo>
                    <a:lnTo>
                      <a:pt x="17" y="0"/>
                    </a:lnTo>
                    <a:lnTo>
                      <a:pt x="15" y="4"/>
                    </a:lnTo>
                    <a:lnTo>
                      <a:pt x="13" y="9"/>
                    </a:lnTo>
                    <a:lnTo>
                      <a:pt x="7" y="11"/>
                    </a:lnTo>
                    <a:lnTo>
                      <a:pt x="0" y="11"/>
                    </a:lnTo>
                    <a:lnTo>
                      <a:pt x="0"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3" name="Freeform 7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39" y="2199"/>
                <a:ext cx="2" cy="5"/>
              </a:xfrm>
              <a:custGeom>
                <a:avLst/>
                <a:gdLst>
                  <a:gd fmla="*/ 0 w 1" name="T0"/>
                  <a:gd fmla="*/ 0 h 3" name="T1"/>
                  <a:gd fmla="*/ 4 w 1" name="T2"/>
                  <a:gd fmla="*/ 8 h 3" name="T3"/>
                  <a:gd fmla="*/ 0 w 1" name="T4"/>
                  <a:gd fmla="*/ 0 h 3" name="T5"/>
                  <a:gd fmla="*/ 0 60000 65536" name="T6"/>
                  <a:gd fmla="*/ 0 60000 65536" name="T7"/>
                  <a:gd fmla="*/ 0 60000 65536" name="T8"/>
                  <a:gd fmla="*/ 0 w 1" name="T9"/>
                  <a:gd fmla="*/ 0 h 3" name="T10"/>
                  <a:gd fmla="*/ 1 w 1" name="T11"/>
                  <a:gd fmla="*/ 3 h 3" name="T12"/>
                </a:gdLst>
                <a:ahLst/>
                <a:cxnLst>
                  <a:cxn ang="T6">
                    <a:pos x="T0" y="T1"/>
                  </a:cxn>
                  <a:cxn ang="T7">
                    <a:pos x="T2" y="T3"/>
                  </a:cxn>
                  <a:cxn ang="T8">
                    <a:pos x="T4" y="T5"/>
                  </a:cxn>
                </a:cxnLst>
                <a:rect b="T12" l="T9" r="T11" t="T10"/>
                <a:pathLst>
                  <a:path h="3" w="1">
                    <a:moveTo>
                      <a:pt x="0" y="0"/>
                    </a:moveTo>
                    <a:lnTo>
                      <a:pt x="1" y="3"/>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4" name="Freeform 76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49" y="2288"/>
                <a:ext cx="11" cy="12"/>
              </a:xfrm>
              <a:custGeom>
                <a:avLst/>
                <a:gdLst>
                  <a:gd fmla="*/ 14 w 7" name="T0"/>
                  <a:gd fmla="*/ 18 h 8" name="T1"/>
                  <a:gd fmla="*/ 0 w 7" name="T2"/>
                  <a:gd fmla="*/ 9 h 8" name="T3"/>
                  <a:gd fmla="*/ 8 w 7" name="T4"/>
                  <a:gd fmla="*/ 0 h 8" name="T5"/>
                  <a:gd fmla="*/ 13 w 7" name="T6"/>
                  <a:gd fmla="*/ 0 h 8" name="T7"/>
                  <a:gd fmla="*/ 17 w 7" name="T8"/>
                  <a:gd fmla="*/ 3 h 8" name="T9"/>
                  <a:gd fmla="*/ 14 w 7" name="T10"/>
                  <a:gd fmla="*/ 18 h 8" name="T11"/>
                  <a:gd fmla="*/ 0 60000 65536" name="T12"/>
                  <a:gd fmla="*/ 0 60000 65536" name="T13"/>
                  <a:gd fmla="*/ 0 60000 65536" name="T14"/>
                  <a:gd fmla="*/ 0 60000 65536" name="T15"/>
                  <a:gd fmla="*/ 0 60000 65536" name="T16"/>
                  <a:gd fmla="*/ 0 60000 65536" name="T17"/>
                  <a:gd fmla="*/ 0 w 7" name="T18"/>
                  <a:gd fmla="*/ 0 h 8" name="T19"/>
                  <a:gd fmla="*/ 7 w 7" name="T20"/>
                  <a:gd fmla="*/ 8 h 8" name="T21"/>
                </a:gdLst>
                <a:ahLst/>
                <a:cxnLst>
                  <a:cxn ang="T12">
                    <a:pos x="T0" y="T1"/>
                  </a:cxn>
                  <a:cxn ang="T13">
                    <a:pos x="T2" y="T3"/>
                  </a:cxn>
                  <a:cxn ang="T14">
                    <a:pos x="T4" y="T5"/>
                  </a:cxn>
                  <a:cxn ang="T15">
                    <a:pos x="T6" y="T7"/>
                  </a:cxn>
                  <a:cxn ang="T16">
                    <a:pos x="T8" y="T9"/>
                  </a:cxn>
                  <a:cxn ang="T17">
                    <a:pos x="T10" y="T11"/>
                  </a:cxn>
                </a:cxnLst>
                <a:rect b="T21" l="T18" r="T20" t="T19"/>
                <a:pathLst>
                  <a:path h="8" w="7">
                    <a:moveTo>
                      <a:pt x="6" y="8"/>
                    </a:moveTo>
                    <a:lnTo>
                      <a:pt x="0" y="4"/>
                    </a:lnTo>
                    <a:lnTo>
                      <a:pt x="3" y="0"/>
                    </a:lnTo>
                    <a:lnTo>
                      <a:pt x="5" y="0"/>
                    </a:lnTo>
                    <a:lnTo>
                      <a:pt x="7" y="1"/>
                    </a:lnTo>
                    <a:lnTo>
                      <a:pt x="6" y="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5" name="Freeform 7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90" y="2294"/>
                <a:ext cx="69" cy="53"/>
              </a:xfrm>
              <a:custGeom>
                <a:avLst/>
                <a:gdLst>
                  <a:gd fmla="*/ 108 w 44" name="T0"/>
                  <a:gd fmla="*/ 9 h 34" name="T1"/>
                  <a:gd fmla="*/ 105 w 44" name="T2"/>
                  <a:gd fmla="*/ 17 h 34" name="T3"/>
                  <a:gd fmla="*/ 94 w 44" name="T4"/>
                  <a:gd fmla="*/ 19 h 34" name="T5"/>
                  <a:gd fmla="*/ 99 w 44" name="T6"/>
                  <a:gd fmla="*/ 39 h 34" name="T7"/>
                  <a:gd fmla="*/ 78 w 44" name="T8"/>
                  <a:gd fmla="*/ 64 h 34" name="T9"/>
                  <a:gd fmla="*/ 77 w 44" name="T10"/>
                  <a:gd fmla="*/ 83 h 34" name="T11"/>
                  <a:gd fmla="*/ 17 w 44" name="T12"/>
                  <a:gd fmla="*/ 75 h 34" name="T13"/>
                  <a:gd fmla="*/ 0 w 44" name="T14"/>
                  <a:gd fmla="*/ 56 h 34" name="T15"/>
                  <a:gd fmla="*/ 5 w 44" name="T16"/>
                  <a:gd fmla="*/ 47 h 34" name="T17"/>
                  <a:gd fmla="*/ 20 w 44" name="T18"/>
                  <a:gd fmla="*/ 48 h 34" name="T19"/>
                  <a:gd fmla="*/ 30 w 44" name="T20"/>
                  <a:gd fmla="*/ 48 h 34" name="T21"/>
                  <a:gd fmla="*/ 49 w 44" name="T22"/>
                  <a:gd fmla="*/ 47 h 34" name="T23"/>
                  <a:gd fmla="*/ 61 w 44" name="T24"/>
                  <a:gd fmla="*/ 31 h 34" name="T25"/>
                  <a:gd fmla="*/ 83 w 44" name="T26"/>
                  <a:gd fmla="*/ 12 h 34" name="T27"/>
                  <a:gd fmla="*/ 94 w 44" name="T28"/>
                  <a:gd fmla="*/ 0 h 34" name="T29"/>
                  <a:gd fmla="*/ 108 w 44" name="T30"/>
                  <a:gd fmla="*/ 9 h 34"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44" name="T48"/>
                  <a:gd fmla="*/ 0 h 34" name="T49"/>
                  <a:gd fmla="*/ 44 w 44" name="T50"/>
                  <a:gd fmla="*/ 34 h 34"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34" w="44">
                    <a:moveTo>
                      <a:pt x="44" y="4"/>
                    </a:moveTo>
                    <a:lnTo>
                      <a:pt x="43" y="7"/>
                    </a:lnTo>
                    <a:lnTo>
                      <a:pt x="38" y="8"/>
                    </a:lnTo>
                    <a:lnTo>
                      <a:pt x="40" y="16"/>
                    </a:lnTo>
                    <a:lnTo>
                      <a:pt x="32" y="26"/>
                    </a:lnTo>
                    <a:lnTo>
                      <a:pt x="31" y="34"/>
                    </a:lnTo>
                    <a:lnTo>
                      <a:pt x="7" y="31"/>
                    </a:lnTo>
                    <a:lnTo>
                      <a:pt x="0" y="23"/>
                    </a:lnTo>
                    <a:lnTo>
                      <a:pt x="2" y="19"/>
                    </a:lnTo>
                    <a:lnTo>
                      <a:pt x="8" y="20"/>
                    </a:lnTo>
                    <a:lnTo>
                      <a:pt x="12" y="20"/>
                    </a:lnTo>
                    <a:lnTo>
                      <a:pt x="20" y="19"/>
                    </a:lnTo>
                    <a:lnTo>
                      <a:pt x="25" y="13"/>
                    </a:lnTo>
                    <a:lnTo>
                      <a:pt x="34" y="5"/>
                    </a:lnTo>
                    <a:lnTo>
                      <a:pt x="38" y="0"/>
                    </a:lnTo>
                    <a:lnTo>
                      <a:pt x="44"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6" name="Freeform 7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78" y="2286"/>
                <a:ext cx="12" cy="31"/>
              </a:xfrm>
              <a:custGeom>
                <a:avLst/>
                <a:gdLst>
                  <a:gd fmla="*/ 0 w 8" name="T0"/>
                  <a:gd fmla="*/ 34 h 20" name="T1"/>
                  <a:gd fmla="*/ 4 w 8" name="T2"/>
                  <a:gd fmla="*/ 22 h 20" name="T3"/>
                  <a:gd fmla="*/ 3 w 8" name="T4"/>
                  <a:gd fmla="*/ 8 h 20" name="T5"/>
                  <a:gd fmla="*/ 4 w 8" name="T6"/>
                  <a:gd fmla="*/ 0 h 20" name="T7"/>
                  <a:gd fmla="*/ 15 w 8" name="T8"/>
                  <a:gd fmla="*/ 3 h 20" name="T9"/>
                  <a:gd fmla="*/ 18 w 8" name="T10"/>
                  <a:gd fmla="*/ 29 h 20" name="T11"/>
                  <a:gd fmla="*/ 13 w 8" name="T12"/>
                  <a:gd fmla="*/ 48 h 20" name="T13"/>
                  <a:gd fmla="*/ 4 w 8" name="T14"/>
                  <a:gd fmla="*/ 45 h 20" name="T15"/>
                  <a:gd fmla="*/ 0 w 8" name="T16"/>
                  <a:gd fmla="*/ 34 h 20"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8" name="T27"/>
                  <a:gd fmla="*/ 0 h 20" name="T28"/>
                  <a:gd fmla="*/ 8 w 8" name="T29"/>
                  <a:gd fmla="*/ 20 h 20"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20" w="8">
                    <a:moveTo>
                      <a:pt x="0" y="14"/>
                    </a:moveTo>
                    <a:lnTo>
                      <a:pt x="2" y="9"/>
                    </a:lnTo>
                    <a:lnTo>
                      <a:pt x="1" y="3"/>
                    </a:lnTo>
                    <a:lnTo>
                      <a:pt x="2" y="0"/>
                    </a:lnTo>
                    <a:lnTo>
                      <a:pt x="7" y="1"/>
                    </a:lnTo>
                    <a:lnTo>
                      <a:pt x="8" y="12"/>
                    </a:lnTo>
                    <a:lnTo>
                      <a:pt x="6" y="20"/>
                    </a:lnTo>
                    <a:lnTo>
                      <a:pt x="2" y="19"/>
                    </a:lnTo>
                    <a:lnTo>
                      <a:pt x="0" y="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7" name="Freeform 7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21" y="2219"/>
                <a:ext cx="18" cy="21"/>
              </a:xfrm>
              <a:custGeom>
                <a:avLst/>
                <a:gdLst>
                  <a:gd fmla="*/ 3 w 12" name="T0"/>
                  <a:gd fmla="*/ 24 h 13" name="T1"/>
                  <a:gd fmla="*/ 0 w 12" name="T2"/>
                  <a:gd fmla="*/ 10 h 13" name="T3"/>
                  <a:gd fmla="*/ 8 w 12" name="T4"/>
                  <a:gd fmla="*/ 0 h 13" name="T5"/>
                  <a:gd fmla="*/ 27 w 12" name="T6"/>
                  <a:gd fmla="*/ 5 h 13" name="T7"/>
                  <a:gd fmla="*/ 21 w 12" name="T8"/>
                  <a:gd fmla="*/ 16 h 13" name="T9"/>
                  <a:gd fmla="*/ 21 w 12" name="T10"/>
                  <a:gd fmla="*/ 21 h 13" name="T11"/>
                  <a:gd fmla="*/ 27 w 12" name="T12"/>
                  <a:gd fmla="*/ 34 h 13" name="T13"/>
                  <a:gd fmla="*/ 12 w 12" name="T14"/>
                  <a:gd fmla="*/ 34 h 13" name="T15"/>
                  <a:gd fmla="*/ 3 w 12" name="T16"/>
                  <a:gd fmla="*/ 24 h 13"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 fmla="*/ 0 w 12" name="T27"/>
                  <a:gd fmla="*/ 0 h 13" name="T28"/>
                  <a:gd fmla="*/ 12 w 12" name="T29"/>
                  <a:gd fmla="*/ 13 h 13" name="T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T30" l="T27" r="T29" t="T28"/>
                <a:pathLst>
                  <a:path h="13" w="12">
                    <a:moveTo>
                      <a:pt x="1" y="9"/>
                    </a:moveTo>
                    <a:lnTo>
                      <a:pt x="0" y="4"/>
                    </a:lnTo>
                    <a:lnTo>
                      <a:pt x="3" y="0"/>
                    </a:lnTo>
                    <a:lnTo>
                      <a:pt x="12" y="2"/>
                    </a:lnTo>
                    <a:lnTo>
                      <a:pt x="9" y="6"/>
                    </a:lnTo>
                    <a:lnTo>
                      <a:pt x="9" y="8"/>
                    </a:lnTo>
                    <a:lnTo>
                      <a:pt x="12" y="13"/>
                    </a:lnTo>
                    <a:lnTo>
                      <a:pt x="5" y="13"/>
                    </a:lnTo>
                    <a:lnTo>
                      <a:pt x="1" y="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8" name="Freeform 7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51" y="2274"/>
                <a:ext cx="11" cy="7"/>
              </a:xfrm>
              <a:custGeom>
                <a:avLst/>
                <a:gdLst>
                  <a:gd fmla="*/ 0 w 7" name="T0"/>
                  <a:gd fmla="*/ 8 h 5" name="T1"/>
                  <a:gd fmla="*/ 0 w 7" name="T2"/>
                  <a:gd fmla="*/ 10 h 5" name="T3"/>
                  <a:gd fmla="*/ 17 w 7" name="T4"/>
                  <a:gd fmla="*/ 4 h 5" name="T5"/>
                  <a:gd fmla="*/ 14 w 7" name="T6"/>
                  <a:gd fmla="*/ 0 h 5" name="T7"/>
                  <a:gd fmla="*/ 0 w 7" name="T8"/>
                  <a:gd fmla="*/ 8 h 5" name="T9"/>
                  <a:gd fmla="*/ 0 60000 65536" name="T10"/>
                  <a:gd fmla="*/ 0 60000 65536" name="T11"/>
                  <a:gd fmla="*/ 0 60000 65536" name="T12"/>
                  <a:gd fmla="*/ 0 60000 65536" name="T13"/>
                  <a:gd fmla="*/ 0 60000 65536" name="T14"/>
                  <a:gd fmla="*/ 0 w 7" name="T15"/>
                  <a:gd fmla="*/ 0 h 5" name="T16"/>
                  <a:gd fmla="*/ 7 w 7" name="T17"/>
                  <a:gd fmla="*/ 5 h 5" name="T18"/>
                </a:gdLst>
                <a:ahLst/>
                <a:cxnLst>
                  <a:cxn ang="T10">
                    <a:pos x="T0" y="T1"/>
                  </a:cxn>
                  <a:cxn ang="T11">
                    <a:pos x="T2" y="T3"/>
                  </a:cxn>
                  <a:cxn ang="T12">
                    <a:pos x="T4" y="T5"/>
                  </a:cxn>
                  <a:cxn ang="T13">
                    <a:pos x="T6" y="T7"/>
                  </a:cxn>
                  <a:cxn ang="T14">
                    <a:pos x="T8" y="T9"/>
                  </a:cxn>
                </a:cxnLst>
                <a:rect b="T18" l="T15" r="T17" t="T16"/>
                <a:pathLst>
                  <a:path h="5" w="7">
                    <a:moveTo>
                      <a:pt x="0" y="4"/>
                    </a:moveTo>
                    <a:lnTo>
                      <a:pt x="0" y="5"/>
                    </a:lnTo>
                    <a:lnTo>
                      <a:pt x="7" y="2"/>
                    </a:lnTo>
                    <a:lnTo>
                      <a:pt x="6" y="0"/>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09" name="Freeform 7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72" y="2277"/>
                <a:ext cx="8" cy="6"/>
              </a:xfrm>
              <a:custGeom>
                <a:avLst/>
                <a:gdLst>
                  <a:gd fmla="*/ 0 w 5" name="T0"/>
                  <a:gd fmla="*/ 4 h 4" name="T1"/>
                  <a:gd fmla="*/ 8 w 5" name="T2"/>
                  <a:gd fmla="*/ 0 h 4" name="T3"/>
                  <a:gd fmla="*/ 13 w 5" name="T4"/>
                  <a:gd fmla="*/ 4 h 4" name="T5"/>
                  <a:gd fmla="*/ 5 w 5" name="T6"/>
                  <a:gd fmla="*/ 9 h 4" name="T7"/>
                  <a:gd fmla="*/ 0 w 5" name="T8"/>
                  <a:gd fmla="*/ 4 h 4" name="T9"/>
                  <a:gd fmla="*/ 0 60000 65536" name="T10"/>
                  <a:gd fmla="*/ 0 60000 65536" name="T11"/>
                  <a:gd fmla="*/ 0 60000 65536" name="T12"/>
                  <a:gd fmla="*/ 0 60000 65536" name="T13"/>
                  <a:gd fmla="*/ 0 60000 65536" name="T14"/>
                  <a:gd fmla="*/ 0 w 5" name="T15"/>
                  <a:gd fmla="*/ 0 h 4" name="T16"/>
                  <a:gd fmla="*/ 5 w 5" name="T17"/>
                  <a:gd fmla="*/ 4 h 4" name="T18"/>
                </a:gdLst>
                <a:ahLst/>
                <a:cxnLst>
                  <a:cxn ang="T10">
                    <a:pos x="T0" y="T1"/>
                  </a:cxn>
                  <a:cxn ang="T11">
                    <a:pos x="T2" y="T3"/>
                  </a:cxn>
                  <a:cxn ang="T12">
                    <a:pos x="T4" y="T5"/>
                  </a:cxn>
                  <a:cxn ang="T13">
                    <a:pos x="T6" y="T7"/>
                  </a:cxn>
                  <a:cxn ang="T14">
                    <a:pos x="T8" y="T9"/>
                  </a:cxn>
                </a:cxnLst>
                <a:rect b="T18" l="T15" r="T17" t="T16"/>
                <a:pathLst>
                  <a:path h="4" w="5">
                    <a:moveTo>
                      <a:pt x="0" y="2"/>
                    </a:moveTo>
                    <a:lnTo>
                      <a:pt x="3" y="0"/>
                    </a:lnTo>
                    <a:lnTo>
                      <a:pt x="5" y="2"/>
                    </a:lnTo>
                    <a:lnTo>
                      <a:pt x="2" y="4"/>
                    </a:lnTo>
                    <a:lnTo>
                      <a:pt x="0"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0" name="Freeform 7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97" y="1987"/>
                <a:ext cx="70" cy="77"/>
              </a:xfrm>
              <a:custGeom>
                <a:avLst/>
                <a:gdLst>
                  <a:gd fmla="*/ 39 w 45" name="T0"/>
                  <a:gd fmla="*/ 85 h 50" name="T1"/>
                  <a:gd fmla="*/ 17 w 45" name="T2"/>
                  <a:gd fmla="*/ 62 h 50" name="T3"/>
                  <a:gd fmla="*/ 8 w 45" name="T4"/>
                  <a:gd fmla="*/ 45 h 50" name="T5"/>
                  <a:gd fmla="*/ 0 w 45" name="T6"/>
                  <a:gd fmla="*/ 34 h 50" name="T7"/>
                  <a:gd fmla="*/ 34 w 45" name="T8"/>
                  <a:gd fmla="*/ 34 h 50" name="T9"/>
                  <a:gd fmla="*/ 36 w 45" name="T10"/>
                  <a:gd fmla="*/ 28 h 50" name="T11"/>
                  <a:gd fmla="*/ 26 w 45" name="T12"/>
                  <a:gd fmla="*/ 9 h 50" name="T13"/>
                  <a:gd fmla="*/ 58 w 45" name="T14"/>
                  <a:gd fmla="*/ 23 h 50" name="T15"/>
                  <a:gd fmla="*/ 73 w 45" name="T16"/>
                  <a:gd fmla="*/ 18 h 50" name="T17"/>
                  <a:gd fmla="*/ 73 w 45" name="T18"/>
                  <a:gd fmla="*/ 0 h 50" name="T19"/>
                  <a:gd fmla="*/ 79 w 45" name="T20"/>
                  <a:gd fmla="*/ 8 h 50" name="T21"/>
                  <a:gd fmla="*/ 90 w 45" name="T22"/>
                  <a:gd fmla="*/ 14 h 50" name="T23"/>
                  <a:gd fmla="*/ 95 w 45" name="T24"/>
                  <a:gd fmla="*/ 22 h 50" name="T25"/>
                  <a:gd fmla="*/ 96 w 45" name="T26"/>
                  <a:gd fmla="*/ 26 h 50" name="T27"/>
                  <a:gd fmla="*/ 96 w 45" name="T28"/>
                  <a:gd fmla="*/ 31 h 50" name="T29"/>
                  <a:gd fmla="*/ 104 w 45" name="T30"/>
                  <a:gd fmla="*/ 39 h 50" name="T31"/>
                  <a:gd fmla="*/ 106 w 45" name="T32"/>
                  <a:gd fmla="*/ 45 h 50" name="T33"/>
                  <a:gd fmla="*/ 109 w 45" name="T34"/>
                  <a:gd fmla="*/ 48 h 50" name="T35"/>
                  <a:gd fmla="*/ 109 w 45" name="T36"/>
                  <a:gd fmla="*/ 49 h 50" name="T37"/>
                  <a:gd fmla="*/ 106 w 45" name="T38"/>
                  <a:gd fmla="*/ 60 h 50" name="T39"/>
                  <a:gd fmla="*/ 104 w 45" name="T40"/>
                  <a:gd fmla="*/ 65 h 50" name="T41"/>
                  <a:gd fmla="*/ 96 w 45" name="T42"/>
                  <a:gd fmla="*/ 71 h 50" name="T43"/>
                  <a:gd fmla="*/ 82 w 45" name="T44"/>
                  <a:gd fmla="*/ 83 h 50" name="T45"/>
                  <a:gd fmla="*/ 79 w 45" name="T46"/>
                  <a:gd fmla="*/ 88 h 50" name="T47"/>
                  <a:gd fmla="*/ 79 w 45" name="T48"/>
                  <a:gd fmla="*/ 91 h 50" name="T49"/>
                  <a:gd fmla="*/ 78 w 45" name="T50"/>
                  <a:gd fmla="*/ 100 h 50" name="T51"/>
                  <a:gd fmla="*/ 79 w 45" name="T52"/>
                  <a:gd fmla="*/ 109 h 50" name="T53"/>
                  <a:gd fmla="*/ 79 w 45" name="T54"/>
                  <a:gd fmla="*/ 119 h 50" name="T55"/>
                  <a:gd fmla="*/ 65 w 45" name="T56"/>
                  <a:gd fmla="*/ 106 h 50" name="T57"/>
                  <a:gd fmla="*/ 68 w 45" name="T58"/>
                  <a:gd fmla="*/ 83 h 50" name="T59"/>
                  <a:gd fmla="*/ 65 w 45" name="T60"/>
                  <a:gd fmla="*/ 75 h 50" name="T61"/>
                  <a:gd fmla="*/ 39 w 45" name="T62"/>
                  <a:gd fmla="*/ 85 h 5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45" name="T96"/>
                  <a:gd fmla="*/ 0 h 50" name="T97"/>
                  <a:gd fmla="*/ 45 w 45" name="T98"/>
                  <a:gd fmla="*/ 50 h 50"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50" w="45">
                    <a:moveTo>
                      <a:pt x="16" y="36"/>
                    </a:moveTo>
                    <a:lnTo>
                      <a:pt x="7" y="26"/>
                    </a:lnTo>
                    <a:lnTo>
                      <a:pt x="3" y="19"/>
                    </a:lnTo>
                    <a:lnTo>
                      <a:pt x="0" y="14"/>
                    </a:lnTo>
                    <a:lnTo>
                      <a:pt x="14" y="14"/>
                    </a:lnTo>
                    <a:lnTo>
                      <a:pt x="15" y="12"/>
                    </a:lnTo>
                    <a:lnTo>
                      <a:pt x="11" y="4"/>
                    </a:lnTo>
                    <a:lnTo>
                      <a:pt x="24" y="10"/>
                    </a:lnTo>
                    <a:lnTo>
                      <a:pt x="30" y="8"/>
                    </a:lnTo>
                    <a:lnTo>
                      <a:pt x="30" y="0"/>
                    </a:lnTo>
                    <a:lnTo>
                      <a:pt x="33" y="3"/>
                    </a:lnTo>
                    <a:lnTo>
                      <a:pt x="37" y="6"/>
                    </a:lnTo>
                    <a:lnTo>
                      <a:pt x="39" y="9"/>
                    </a:lnTo>
                    <a:lnTo>
                      <a:pt x="40" y="11"/>
                    </a:lnTo>
                    <a:lnTo>
                      <a:pt x="40" y="13"/>
                    </a:lnTo>
                    <a:lnTo>
                      <a:pt x="43" y="16"/>
                    </a:lnTo>
                    <a:lnTo>
                      <a:pt x="44" y="19"/>
                    </a:lnTo>
                    <a:lnTo>
                      <a:pt x="45" y="20"/>
                    </a:lnTo>
                    <a:lnTo>
                      <a:pt x="45" y="21"/>
                    </a:lnTo>
                    <a:lnTo>
                      <a:pt x="44" y="25"/>
                    </a:lnTo>
                    <a:lnTo>
                      <a:pt x="43" y="27"/>
                    </a:lnTo>
                    <a:lnTo>
                      <a:pt x="40" y="30"/>
                    </a:lnTo>
                    <a:lnTo>
                      <a:pt x="34" y="35"/>
                    </a:lnTo>
                    <a:lnTo>
                      <a:pt x="33" y="37"/>
                    </a:lnTo>
                    <a:lnTo>
                      <a:pt x="33" y="38"/>
                    </a:lnTo>
                    <a:lnTo>
                      <a:pt x="32" y="42"/>
                    </a:lnTo>
                    <a:lnTo>
                      <a:pt x="33" y="46"/>
                    </a:lnTo>
                    <a:lnTo>
                      <a:pt x="33" y="50"/>
                    </a:lnTo>
                    <a:lnTo>
                      <a:pt x="27" y="45"/>
                    </a:lnTo>
                    <a:lnTo>
                      <a:pt x="28" y="35"/>
                    </a:lnTo>
                    <a:lnTo>
                      <a:pt x="27" y="32"/>
                    </a:lnTo>
                    <a:lnTo>
                      <a:pt x="16" y="3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1" name="Freeform 77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88" y="2033"/>
                <a:ext cx="25" cy="14"/>
              </a:xfrm>
              <a:custGeom>
                <a:avLst/>
                <a:gdLst>
                  <a:gd fmla="*/ 0 w 16" name="T0"/>
                  <a:gd fmla="*/ 3 h 9" name="T1"/>
                  <a:gd fmla="*/ 13 w 16" name="T2"/>
                  <a:gd fmla="*/ 0 h 9" name="T3"/>
                  <a:gd fmla="*/ 39 w 16" name="T4"/>
                  <a:gd fmla="*/ 17 h 9" name="T5"/>
                  <a:gd fmla="*/ 27 w 16" name="T6"/>
                  <a:gd fmla="*/ 22 h 9" name="T7"/>
                  <a:gd fmla="*/ 0 w 16" name="T8"/>
                  <a:gd fmla="*/ 3 h 9" name="T9"/>
                  <a:gd fmla="*/ 0 60000 65536" name="T10"/>
                  <a:gd fmla="*/ 0 60000 65536" name="T11"/>
                  <a:gd fmla="*/ 0 60000 65536" name="T12"/>
                  <a:gd fmla="*/ 0 60000 65536" name="T13"/>
                  <a:gd fmla="*/ 0 60000 65536" name="T14"/>
                  <a:gd fmla="*/ 0 w 16" name="T15"/>
                  <a:gd fmla="*/ 0 h 9" name="T16"/>
                  <a:gd fmla="*/ 16 w 16" name="T17"/>
                  <a:gd fmla="*/ 9 h 9" name="T18"/>
                </a:gdLst>
                <a:ahLst/>
                <a:cxnLst>
                  <a:cxn ang="T10">
                    <a:pos x="T0" y="T1"/>
                  </a:cxn>
                  <a:cxn ang="T11">
                    <a:pos x="T2" y="T3"/>
                  </a:cxn>
                  <a:cxn ang="T12">
                    <a:pos x="T4" y="T5"/>
                  </a:cxn>
                  <a:cxn ang="T13">
                    <a:pos x="T6" y="T7"/>
                  </a:cxn>
                  <a:cxn ang="T14">
                    <a:pos x="T8" y="T9"/>
                  </a:cxn>
                </a:cxnLst>
                <a:rect b="T18" l="T15" r="T17" t="T16"/>
                <a:pathLst>
                  <a:path h="9" w="16">
                    <a:moveTo>
                      <a:pt x="0" y="1"/>
                    </a:moveTo>
                    <a:lnTo>
                      <a:pt x="5" y="0"/>
                    </a:lnTo>
                    <a:lnTo>
                      <a:pt x="16" y="7"/>
                    </a:lnTo>
                    <a:lnTo>
                      <a:pt x="11" y="9"/>
                    </a:lnTo>
                    <a:lnTo>
                      <a:pt x="0"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2" name="Freeform 7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65" y="1996"/>
                <a:ext cx="57" cy="48"/>
              </a:xfrm>
              <a:custGeom>
                <a:avLst/>
                <a:gdLst>
                  <a:gd fmla="*/ 88 w 37" name="T0"/>
                  <a:gd fmla="*/ 71 h 31" name="T1"/>
                  <a:gd fmla="*/ 74 w 37" name="T2"/>
                  <a:gd fmla="*/ 74 h 31" name="T3"/>
                  <a:gd fmla="*/ 48 w 37" name="T4"/>
                  <a:gd fmla="*/ 57 h 31" name="T5"/>
                  <a:gd fmla="*/ 35 w 37" name="T6"/>
                  <a:gd fmla="*/ 60 h 31" name="T7"/>
                  <a:gd fmla="*/ 31 w 37" name="T8"/>
                  <a:gd fmla="*/ 51 h 31" name="T9"/>
                  <a:gd fmla="*/ 18 w 37" name="T10"/>
                  <a:gd fmla="*/ 43 h 31" name="T11"/>
                  <a:gd fmla="*/ 17 w 37" name="T12"/>
                  <a:gd fmla="*/ 23 h 31" name="T13"/>
                  <a:gd fmla="*/ 0 w 37" name="T14"/>
                  <a:gd fmla="*/ 0 h 31" name="T15"/>
                  <a:gd fmla="*/ 26 w 37" name="T16"/>
                  <a:gd fmla="*/ 9 h 31" name="T17"/>
                  <a:gd fmla="*/ 49 w 37" name="T18"/>
                  <a:gd fmla="*/ 19 h 31" name="T19"/>
                  <a:gd fmla="*/ 57 w 37" name="T20"/>
                  <a:gd fmla="*/ 31 h 31" name="T21"/>
                  <a:gd fmla="*/ 66 w 37" name="T22"/>
                  <a:gd fmla="*/ 48 h 31" name="T23"/>
                  <a:gd fmla="*/ 88 w 37" name="T24"/>
                  <a:gd fmla="*/ 71 h 31"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37" name="T39"/>
                  <a:gd fmla="*/ 0 h 31" name="T40"/>
                  <a:gd fmla="*/ 37 w 37" name="T41"/>
                  <a:gd fmla="*/ 31 h 31"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31" w="37">
                    <a:moveTo>
                      <a:pt x="37" y="30"/>
                    </a:moveTo>
                    <a:lnTo>
                      <a:pt x="31" y="31"/>
                    </a:lnTo>
                    <a:lnTo>
                      <a:pt x="20" y="24"/>
                    </a:lnTo>
                    <a:lnTo>
                      <a:pt x="15" y="25"/>
                    </a:lnTo>
                    <a:lnTo>
                      <a:pt x="13" y="21"/>
                    </a:lnTo>
                    <a:lnTo>
                      <a:pt x="8" y="18"/>
                    </a:lnTo>
                    <a:lnTo>
                      <a:pt x="7" y="10"/>
                    </a:lnTo>
                    <a:lnTo>
                      <a:pt x="0" y="0"/>
                    </a:lnTo>
                    <a:lnTo>
                      <a:pt x="11" y="4"/>
                    </a:lnTo>
                    <a:lnTo>
                      <a:pt x="21" y="8"/>
                    </a:lnTo>
                    <a:lnTo>
                      <a:pt x="24" y="13"/>
                    </a:lnTo>
                    <a:lnTo>
                      <a:pt x="28" y="20"/>
                    </a:lnTo>
                    <a:lnTo>
                      <a:pt x="37" y="3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3" name="Freeform 7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17" y="1954"/>
                <a:ext cx="104" cy="54"/>
              </a:xfrm>
              <a:custGeom>
                <a:avLst/>
                <a:gdLst>
                  <a:gd fmla="*/ 75 w 67" name="T0"/>
                  <a:gd fmla="*/ 65 h 35" name="T1"/>
                  <a:gd fmla="*/ 61 w 67" name="T2"/>
                  <a:gd fmla="*/ 65 h 35" name="T3"/>
                  <a:gd fmla="*/ 43 w 67" name="T4"/>
                  <a:gd fmla="*/ 60 h 35" name="T5"/>
                  <a:gd fmla="*/ 43 w 67" name="T6"/>
                  <a:gd fmla="*/ 49 h 35" name="T7"/>
                  <a:gd fmla="*/ 39 w 67" name="T8"/>
                  <a:gd fmla="*/ 35 h 35" name="T9"/>
                  <a:gd fmla="*/ 36 w 67" name="T10"/>
                  <a:gd fmla="*/ 26 h 35" name="T11"/>
                  <a:gd fmla="*/ 29 w 67" name="T12"/>
                  <a:gd fmla="*/ 17 h 35" name="T13"/>
                  <a:gd fmla="*/ 17 w 67" name="T14"/>
                  <a:gd fmla="*/ 14 h 35" name="T15"/>
                  <a:gd fmla="*/ 0 w 67" name="T16"/>
                  <a:gd fmla="*/ 0 h 35" name="T17"/>
                  <a:gd fmla="*/ 31 w 67" name="T18"/>
                  <a:gd fmla="*/ 8 h 35" name="T19"/>
                  <a:gd fmla="*/ 62 w 67" name="T20"/>
                  <a:gd fmla="*/ 12 h 35" name="T21"/>
                  <a:gd fmla="*/ 75 w 67" name="T22"/>
                  <a:gd fmla="*/ 9 h 35" name="T23"/>
                  <a:gd fmla="*/ 106 w 67" name="T24"/>
                  <a:gd fmla="*/ 23 h 35" name="T25"/>
                  <a:gd fmla="*/ 135 w 67" name="T26"/>
                  <a:gd fmla="*/ 45 h 35" name="T27"/>
                  <a:gd fmla="*/ 143 w 67" name="T28"/>
                  <a:gd fmla="*/ 45 h 35" name="T29"/>
                  <a:gd fmla="*/ 152 w 67" name="T30"/>
                  <a:gd fmla="*/ 60 h 35" name="T31"/>
                  <a:gd fmla="*/ 161 w 67" name="T32"/>
                  <a:gd fmla="*/ 76 h 35" name="T33"/>
                  <a:gd fmla="*/ 158 w 67" name="T34"/>
                  <a:gd fmla="*/ 83 h 35" name="T35"/>
                  <a:gd fmla="*/ 126 w 67" name="T36"/>
                  <a:gd fmla="*/ 83 h 35" name="T37"/>
                  <a:gd fmla="*/ 101 w 67" name="T38"/>
                  <a:gd fmla="*/ 74 h 35" name="T39"/>
                  <a:gd fmla="*/ 75 w 67" name="T40"/>
                  <a:gd fmla="*/ 65 h 35"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w 67" name="T63"/>
                  <a:gd fmla="*/ 0 h 35" name="T64"/>
                  <a:gd fmla="*/ 67 w 67" name="T65"/>
                  <a:gd fmla="*/ 35 h 35" name="T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b="T66" l="T63" r="T65" t="T64"/>
                <a:pathLst>
                  <a:path h="35" w="67">
                    <a:moveTo>
                      <a:pt x="31" y="27"/>
                    </a:moveTo>
                    <a:lnTo>
                      <a:pt x="25" y="27"/>
                    </a:lnTo>
                    <a:lnTo>
                      <a:pt x="18" y="25"/>
                    </a:lnTo>
                    <a:lnTo>
                      <a:pt x="18" y="21"/>
                    </a:lnTo>
                    <a:lnTo>
                      <a:pt x="16" y="15"/>
                    </a:lnTo>
                    <a:lnTo>
                      <a:pt x="15" y="11"/>
                    </a:lnTo>
                    <a:lnTo>
                      <a:pt x="12" y="7"/>
                    </a:lnTo>
                    <a:lnTo>
                      <a:pt x="7" y="6"/>
                    </a:lnTo>
                    <a:lnTo>
                      <a:pt x="0" y="0"/>
                    </a:lnTo>
                    <a:lnTo>
                      <a:pt x="13" y="3"/>
                    </a:lnTo>
                    <a:lnTo>
                      <a:pt x="26" y="5"/>
                    </a:lnTo>
                    <a:lnTo>
                      <a:pt x="31" y="4"/>
                    </a:lnTo>
                    <a:lnTo>
                      <a:pt x="44" y="10"/>
                    </a:lnTo>
                    <a:lnTo>
                      <a:pt x="56" y="19"/>
                    </a:lnTo>
                    <a:lnTo>
                      <a:pt x="59" y="19"/>
                    </a:lnTo>
                    <a:lnTo>
                      <a:pt x="63" y="25"/>
                    </a:lnTo>
                    <a:lnTo>
                      <a:pt x="67" y="32"/>
                    </a:lnTo>
                    <a:lnTo>
                      <a:pt x="66" y="35"/>
                    </a:lnTo>
                    <a:lnTo>
                      <a:pt x="52" y="35"/>
                    </a:lnTo>
                    <a:lnTo>
                      <a:pt x="42" y="31"/>
                    </a:lnTo>
                    <a:lnTo>
                      <a:pt x="31" y="2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4" name="Freeform 7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48" y="2176"/>
                <a:ext cx="301" cy="282"/>
              </a:xfrm>
              <a:custGeom>
                <a:avLst/>
                <a:gdLst>
                  <a:gd fmla="*/ 450 w 194" name="T0"/>
                  <a:gd fmla="*/ 263 h 182" name="T1"/>
                  <a:gd fmla="*/ 467 w 194" name="T2"/>
                  <a:gd fmla="*/ 276 h 182" name="T3"/>
                  <a:gd fmla="*/ 455 w 194" name="T4"/>
                  <a:gd fmla="*/ 333 h 182" name="T5"/>
                  <a:gd fmla="*/ 441 w 194" name="T6"/>
                  <a:gd fmla="*/ 333 h 182" name="T7"/>
                  <a:gd fmla="*/ 388 w 194" name="T8"/>
                  <a:gd fmla="*/ 359 h 182" name="T9"/>
                  <a:gd fmla="*/ 309 w 194" name="T10"/>
                  <a:gd fmla="*/ 377 h 182" name="T11"/>
                  <a:gd fmla="*/ 258 w 194" name="T12"/>
                  <a:gd fmla="*/ 437 h 182" name="T13"/>
                  <a:gd fmla="*/ 239 w 194" name="T14"/>
                  <a:gd fmla="*/ 414 h 182" name="T15"/>
                  <a:gd fmla="*/ 191 w 194" name="T16"/>
                  <a:gd fmla="*/ 398 h 182" name="T17"/>
                  <a:gd fmla="*/ 171 w 194" name="T18"/>
                  <a:gd fmla="*/ 414 h 182" name="T19"/>
                  <a:gd fmla="*/ 157 w 194" name="T20"/>
                  <a:gd fmla="*/ 389 h 182" name="T21"/>
                  <a:gd fmla="*/ 143 w 194" name="T22"/>
                  <a:gd fmla="*/ 380 h 182" name="T23"/>
                  <a:gd fmla="*/ 132 w 194" name="T24"/>
                  <a:gd fmla="*/ 349 h 182" name="T25"/>
                  <a:gd fmla="*/ 127 w 194" name="T26"/>
                  <a:gd fmla="*/ 338 h 182" name="T27"/>
                  <a:gd fmla="*/ 113 w 194" name="T28"/>
                  <a:gd fmla="*/ 328 h 182" name="T29"/>
                  <a:gd fmla="*/ 101 w 194" name="T30"/>
                  <a:gd fmla="*/ 311 h 182" name="T31"/>
                  <a:gd fmla="*/ 92 w 194" name="T32"/>
                  <a:gd fmla="*/ 290 h 182" name="T33"/>
                  <a:gd fmla="*/ 92 w 194" name="T34"/>
                  <a:gd fmla="*/ 262 h 182" name="T35"/>
                  <a:gd fmla="*/ 82 w 194" name="T36"/>
                  <a:gd fmla="*/ 248 h 182" name="T37"/>
                  <a:gd fmla="*/ 73 w 194" name="T38"/>
                  <a:gd fmla="*/ 236 h 182" name="T39"/>
                  <a:gd fmla="*/ 61 w 194" name="T40"/>
                  <a:gd fmla="*/ 228 h 182" name="T41"/>
                  <a:gd fmla="*/ 48 w 194" name="T42"/>
                  <a:gd fmla="*/ 211 h 182" name="T43"/>
                  <a:gd fmla="*/ 48 w 194" name="T44"/>
                  <a:gd fmla="*/ 189 h 182" name="T45"/>
                  <a:gd fmla="*/ 31 w 194" name="T46"/>
                  <a:gd fmla="*/ 175 h 182" name="T47"/>
                  <a:gd fmla="*/ 29 w 194" name="T48"/>
                  <a:gd fmla="*/ 161 h 182" name="T49"/>
                  <a:gd fmla="*/ 14 w 194" name="T50"/>
                  <a:gd fmla="*/ 135 h 182" name="T51"/>
                  <a:gd fmla="*/ 12 w 194" name="T52"/>
                  <a:gd fmla="*/ 127 h 182" name="T53"/>
                  <a:gd fmla="*/ 0 w 194" name="T54"/>
                  <a:gd fmla="*/ 126 h 182" name="T55"/>
                  <a:gd fmla="*/ 0 w 194" name="T56"/>
                  <a:gd fmla="*/ 91 h 182" name="T57"/>
                  <a:gd fmla="*/ 26 w 194" name="T58"/>
                  <a:gd fmla="*/ 87 h 182" name="T59"/>
                  <a:gd fmla="*/ 40 w 194" name="T60"/>
                  <a:gd fmla="*/ 67 h 182" name="T61"/>
                  <a:gd fmla="*/ 61 w 194" name="T62"/>
                  <a:gd fmla="*/ 65 h 182" name="T63"/>
                  <a:gd fmla="*/ 65 w 194" name="T64"/>
                  <a:gd fmla="*/ 60 h 182" name="T65"/>
                  <a:gd fmla="*/ 51 w 194" name="T66"/>
                  <a:gd fmla="*/ 12 h 182" name="T67"/>
                  <a:gd fmla="*/ 88 w 194" name="T68"/>
                  <a:gd fmla="*/ 12 h 182" name="T69"/>
                  <a:gd fmla="*/ 101 w 194" name="T70"/>
                  <a:gd fmla="*/ 0 h 182" name="T71"/>
                  <a:gd fmla="*/ 130 w 194" name="T72"/>
                  <a:gd fmla="*/ 9 h 182" name="T73"/>
                  <a:gd fmla="*/ 166 w 194" name="T74"/>
                  <a:gd fmla="*/ 34 h 182" name="T75"/>
                  <a:gd fmla="*/ 191 w 194" name="T76"/>
                  <a:gd fmla="*/ 51 h 182" name="T77"/>
                  <a:gd fmla="*/ 191 w 194" name="T78"/>
                  <a:gd fmla="*/ 74 h 182" name="T79"/>
                  <a:gd fmla="*/ 228 w 194" name="T80"/>
                  <a:gd fmla="*/ 93 h 182" name="T81"/>
                  <a:gd fmla="*/ 270 w 194" name="T82"/>
                  <a:gd fmla="*/ 88 h 182" name="T83"/>
                  <a:gd fmla="*/ 279 w 194" name="T84"/>
                  <a:gd fmla="*/ 99 h 182" name="T85"/>
                  <a:gd fmla="*/ 296 w 194" name="T86"/>
                  <a:gd fmla="*/ 99 h 182" name="T87"/>
                  <a:gd fmla="*/ 306 w 194" name="T88"/>
                  <a:gd fmla="*/ 108 h 182" name="T89"/>
                  <a:gd fmla="*/ 309 w 194" name="T90"/>
                  <a:gd fmla="*/ 118 h 182" name="T91"/>
                  <a:gd fmla="*/ 320 w 194" name="T92"/>
                  <a:gd fmla="*/ 126 h 182" name="T93"/>
                  <a:gd fmla="*/ 332 w 194" name="T94"/>
                  <a:gd fmla="*/ 153 h 182" name="T95"/>
                  <a:gd fmla="*/ 340 w 194" name="T96"/>
                  <a:gd fmla="*/ 158 h 182" name="T97"/>
                  <a:gd fmla="*/ 337 w 194" name="T98"/>
                  <a:gd fmla="*/ 180 h 182" name="T99"/>
                  <a:gd fmla="*/ 357 w 194" name="T100"/>
                  <a:gd fmla="*/ 205 h 182" name="T101"/>
                  <a:gd fmla="*/ 362 w 194" name="T102"/>
                  <a:gd fmla="*/ 215 h 182" name="T103"/>
                  <a:gd fmla="*/ 371 w 194" name="T104"/>
                  <a:gd fmla="*/ 218 h 182" name="T105"/>
                  <a:gd fmla="*/ 380 w 194" name="T106"/>
                  <a:gd fmla="*/ 228 h 182" name="T107"/>
                  <a:gd fmla="*/ 375 w 194" name="T108"/>
                  <a:gd fmla="*/ 237 h 182" name="T109"/>
                  <a:gd fmla="*/ 393 w 194" name="T110"/>
                  <a:gd fmla="*/ 257 h 182" name="T111"/>
                  <a:gd fmla="*/ 450 w 194" name="T112"/>
                  <a:gd fmla="*/ 263 h 182"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194" name="T171"/>
                  <a:gd fmla="*/ 0 h 182" name="T172"/>
                  <a:gd fmla="*/ 194 w 194" name="T173"/>
                  <a:gd fmla="*/ 182 h 182"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182" w="194">
                    <a:moveTo>
                      <a:pt x="187" y="110"/>
                    </a:moveTo>
                    <a:lnTo>
                      <a:pt x="194" y="115"/>
                    </a:lnTo>
                    <a:lnTo>
                      <a:pt x="189" y="139"/>
                    </a:lnTo>
                    <a:lnTo>
                      <a:pt x="183" y="139"/>
                    </a:lnTo>
                    <a:lnTo>
                      <a:pt x="161" y="150"/>
                    </a:lnTo>
                    <a:lnTo>
                      <a:pt x="128" y="157"/>
                    </a:lnTo>
                    <a:lnTo>
                      <a:pt x="107" y="182"/>
                    </a:lnTo>
                    <a:lnTo>
                      <a:pt x="99" y="172"/>
                    </a:lnTo>
                    <a:lnTo>
                      <a:pt x="79" y="166"/>
                    </a:lnTo>
                    <a:lnTo>
                      <a:pt x="71" y="172"/>
                    </a:lnTo>
                    <a:lnTo>
                      <a:pt x="65" y="162"/>
                    </a:lnTo>
                    <a:lnTo>
                      <a:pt x="59" y="158"/>
                    </a:lnTo>
                    <a:lnTo>
                      <a:pt x="55" y="145"/>
                    </a:lnTo>
                    <a:lnTo>
                      <a:pt x="53" y="141"/>
                    </a:lnTo>
                    <a:lnTo>
                      <a:pt x="47" y="137"/>
                    </a:lnTo>
                    <a:lnTo>
                      <a:pt x="42" y="130"/>
                    </a:lnTo>
                    <a:lnTo>
                      <a:pt x="38" y="121"/>
                    </a:lnTo>
                    <a:lnTo>
                      <a:pt x="38" y="109"/>
                    </a:lnTo>
                    <a:lnTo>
                      <a:pt x="34" y="103"/>
                    </a:lnTo>
                    <a:lnTo>
                      <a:pt x="30" y="98"/>
                    </a:lnTo>
                    <a:lnTo>
                      <a:pt x="25" y="95"/>
                    </a:lnTo>
                    <a:lnTo>
                      <a:pt x="20" y="88"/>
                    </a:lnTo>
                    <a:lnTo>
                      <a:pt x="20" y="79"/>
                    </a:lnTo>
                    <a:lnTo>
                      <a:pt x="13" y="73"/>
                    </a:lnTo>
                    <a:lnTo>
                      <a:pt x="12" y="67"/>
                    </a:lnTo>
                    <a:lnTo>
                      <a:pt x="6" y="56"/>
                    </a:lnTo>
                    <a:lnTo>
                      <a:pt x="5" y="53"/>
                    </a:lnTo>
                    <a:lnTo>
                      <a:pt x="0" y="52"/>
                    </a:lnTo>
                    <a:lnTo>
                      <a:pt x="0" y="38"/>
                    </a:lnTo>
                    <a:lnTo>
                      <a:pt x="11" y="36"/>
                    </a:lnTo>
                    <a:lnTo>
                      <a:pt x="17" y="28"/>
                    </a:lnTo>
                    <a:lnTo>
                      <a:pt x="25" y="27"/>
                    </a:lnTo>
                    <a:lnTo>
                      <a:pt x="27" y="25"/>
                    </a:lnTo>
                    <a:lnTo>
                      <a:pt x="21" y="5"/>
                    </a:lnTo>
                    <a:lnTo>
                      <a:pt x="37" y="5"/>
                    </a:lnTo>
                    <a:lnTo>
                      <a:pt x="42" y="0"/>
                    </a:lnTo>
                    <a:lnTo>
                      <a:pt x="54" y="4"/>
                    </a:lnTo>
                    <a:lnTo>
                      <a:pt x="69" y="14"/>
                    </a:lnTo>
                    <a:lnTo>
                      <a:pt x="79" y="21"/>
                    </a:lnTo>
                    <a:lnTo>
                      <a:pt x="79" y="31"/>
                    </a:lnTo>
                    <a:lnTo>
                      <a:pt x="95" y="39"/>
                    </a:lnTo>
                    <a:lnTo>
                      <a:pt x="112" y="37"/>
                    </a:lnTo>
                    <a:lnTo>
                      <a:pt x="116" y="41"/>
                    </a:lnTo>
                    <a:lnTo>
                      <a:pt x="123" y="41"/>
                    </a:lnTo>
                    <a:lnTo>
                      <a:pt x="127" y="45"/>
                    </a:lnTo>
                    <a:lnTo>
                      <a:pt x="128" y="49"/>
                    </a:lnTo>
                    <a:lnTo>
                      <a:pt x="133" y="52"/>
                    </a:lnTo>
                    <a:lnTo>
                      <a:pt x="138" y="64"/>
                    </a:lnTo>
                    <a:lnTo>
                      <a:pt x="141" y="66"/>
                    </a:lnTo>
                    <a:lnTo>
                      <a:pt x="140" y="75"/>
                    </a:lnTo>
                    <a:lnTo>
                      <a:pt x="148" y="85"/>
                    </a:lnTo>
                    <a:lnTo>
                      <a:pt x="150" y="90"/>
                    </a:lnTo>
                    <a:lnTo>
                      <a:pt x="154" y="91"/>
                    </a:lnTo>
                    <a:lnTo>
                      <a:pt x="158" y="95"/>
                    </a:lnTo>
                    <a:lnTo>
                      <a:pt x="156" y="99"/>
                    </a:lnTo>
                    <a:lnTo>
                      <a:pt x="163" y="107"/>
                    </a:lnTo>
                    <a:lnTo>
                      <a:pt x="187" y="11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5" name="Freeform 7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59" y="2409"/>
                <a:ext cx="161" cy="102"/>
              </a:xfrm>
              <a:custGeom>
                <a:avLst/>
                <a:gdLst>
                  <a:gd fmla="*/ 249 w 104" name="T0"/>
                  <a:gd fmla="*/ 49 h 66" name="T1"/>
                  <a:gd fmla="*/ 231 w 104" name="T2"/>
                  <a:gd fmla="*/ 57 h 66" name="T3"/>
                  <a:gd fmla="*/ 218 w 104" name="T4"/>
                  <a:gd fmla="*/ 74 h 66" name="T5"/>
                  <a:gd fmla="*/ 218 w 104" name="T6"/>
                  <a:gd fmla="*/ 79 h 66" name="T7"/>
                  <a:gd fmla="*/ 209 w 104" name="T8"/>
                  <a:gd fmla="*/ 88 h 66" name="T9"/>
                  <a:gd fmla="*/ 192 w 104" name="T10"/>
                  <a:gd fmla="*/ 93 h 66" name="T11"/>
                  <a:gd fmla="*/ 180 w 104" name="T12"/>
                  <a:gd fmla="*/ 100 h 66" name="T13"/>
                  <a:gd fmla="*/ 161 w 104" name="T14"/>
                  <a:gd fmla="*/ 102 h 66" name="T15"/>
                  <a:gd fmla="*/ 153 w 104" name="T16"/>
                  <a:gd fmla="*/ 108 h 66" name="T17"/>
                  <a:gd fmla="*/ 141 w 104" name="T18"/>
                  <a:gd fmla="*/ 113 h 66" name="T19"/>
                  <a:gd fmla="*/ 139 w 104" name="T20"/>
                  <a:gd fmla="*/ 122 h 66" name="T21"/>
                  <a:gd fmla="*/ 96 w 104" name="T22"/>
                  <a:gd fmla="*/ 134 h 66" name="T23"/>
                  <a:gd fmla="*/ 84 w 104" name="T24"/>
                  <a:gd fmla="*/ 141 h 66" name="T25"/>
                  <a:gd fmla="*/ 67 w 104" name="T26"/>
                  <a:gd fmla="*/ 141 h 66" name="T27"/>
                  <a:gd fmla="*/ 60 w 104" name="T28"/>
                  <a:gd fmla="*/ 153 h 66" name="T29"/>
                  <a:gd fmla="*/ 29 w 104" name="T30"/>
                  <a:gd fmla="*/ 158 h 66" name="T31"/>
                  <a:gd fmla="*/ 23 w 104" name="T32"/>
                  <a:gd fmla="*/ 153 h 66" name="T33"/>
                  <a:gd fmla="*/ 14 w 104" name="T34"/>
                  <a:gd fmla="*/ 145 h 66" name="T35"/>
                  <a:gd fmla="*/ 12 w 104" name="T36"/>
                  <a:gd fmla="*/ 124 h 66" name="T37"/>
                  <a:gd fmla="*/ 3 w 104" name="T38"/>
                  <a:gd fmla="*/ 97 h 66" name="T39"/>
                  <a:gd fmla="*/ 3 w 104" name="T40"/>
                  <a:gd fmla="*/ 88 h 66" name="T41"/>
                  <a:gd fmla="*/ 0 w 104" name="T42"/>
                  <a:gd fmla="*/ 65 h 66" name="T43"/>
                  <a:gd fmla="*/ 0 w 104" name="T44"/>
                  <a:gd fmla="*/ 53 h 66" name="T45"/>
                  <a:gd fmla="*/ 19 w 104" name="T46"/>
                  <a:gd fmla="*/ 39 h 66" name="T47"/>
                  <a:gd fmla="*/ 67 w 104" name="T48"/>
                  <a:gd fmla="*/ 53 h 66" name="T49"/>
                  <a:gd fmla="*/ 87 w 104" name="T50"/>
                  <a:gd fmla="*/ 76 h 66" name="T51"/>
                  <a:gd fmla="*/ 136 w 104" name="T52"/>
                  <a:gd fmla="*/ 17 h 66" name="T53"/>
                  <a:gd fmla="*/ 215 w 104" name="T54"/>
                  <a:gd fmla="*/ 0 h 66" name="T55"/>
                  <a:gd fmla="*/ 228 w 104" name="T56"/>
                  <a:gd fmla="*/ 23 h 66" name="T57"/>
                  <a:gd fmla="*/ 223 w 104" name="T58"/>
                  <a:gd fmla="*/ 29 h 66" name="T59"/>
                  <a:gd fmla="*/ 231 w 104" name="T60"/>
                  <a:gd fmla="*/ 34 h 66" name="T61"/>
                  <a:gd fmla="*/ 240 w 104" name="T62"/>
                  <a:gd fmla="*/ 40 h 66" name="T63"/>
                  <a:gd fmla="*/ 249 w 104" name="T64"/>
                  <a:gd fmla="*/ 49 h 6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104" name="T99"/>
                  <a:gd fmla="*/ 0 h 66" name="T100"/>
                  <a:gd fmla="*/ 104 w 104" name="T101"/>
                  <a:gd fmla="*/ 66 h 66"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66" w="104">
                    <a:moveTo>
                      <a:pt x="104" y="21"/>
                    </a:moveTo>
                    <a:lnTo>
                      <a:pt x="96" y="24"/>
                    </a:lnTo>
                    <a:lnTo>
                      <a:pt x="91" y="31"/>
                    </a:lnTo>
                    <a:lnTo>
                      <a:pt x="91" y="33"/>
                    </a:lnTo>
                    <a:lnTo>
                      <a:pt x="87" y="37"/>
                    </a:lnTo>
                    <a:lnTo>
                      <a:pt x="80" y="39"/>
                    </a:lnTo>
                    <a:lnTo>
                      <a:pt x="75" y="42"/>
                    </a:lnTo>
                    <a:lnTo>
                      <a:pt x="67" y="43"/>
                    </a:lnTo>
                    <a:lnTo>
                      <a:pt x="64" y="45"/>
                    </a:lnTo>
                    <a:lnTo>
                      <a:pt x="59" y="47"/>
                    </a:lnTo>
                    <a:lnTo>
                      <a:pt x="58" y="51"/>
                    </a:lnTo>
                    <a:lnTo>
                      <a:pt x="40" y="56"/>
                    </a:lnTo>
                    <a:lnTo>
                      <a:pt x="35" y="59"/>
                    </a:lnTo>
                    <a:lnTo>
                      <a:pt x="28" y="59"/>
                    </a:lnTo>
                    <a:lnTo>
                      <a:pt x="25" y="64"/>
                    </a:lnTo>
                    <a:lnTo>
                      <a:pt x="12" y="66"/>
                    </a:lnTo>
                    <a:lnTo>
                      <a:pt x="10" y="64"/>
                    </a:lnTo>
                    <a:lnTo>
                      <a:pt x="6" y="61"/>
                    </a:lnTo>
                    <a:lnTo>
                      <a:pt x="5" y="52"/>
                    </a:lnTo>
                    <a:lnTo>
                      <a:pt x="1" y="41"/>
                    </a:lnTo>
                    <a:lnTo>
                      <a:pt x="1" y="37"/>
                    </a:lnTo>
                    <a:lnTo>
                      <a:pt x="0" y="27"/>
                    </a:lnTo>
                    <a:lnTo>
                      <a:pt x="0" y="22"/>
                    </a:lnTo>
                    <a:lnTo>
                      <a:pt x="8" y="16"/>
                    </a:lnTo>
                    <a:lnTo>
                      <a:pt x="28" y="22"/>
                    </a:lnTo>
                    <a:lnTo>
                      <a:pt x="36" y="32"/>
                    </a:lnTo>
                    <a:lnTo>
                      <a:pt x="57" y="7"/>
                    </a:lnTo>
                    <a:lnTo>
                      <a:pt x="90" y="0"/>
                    </a:lnTo>
                    <a:lnTo>
                      <a:pt x="95" y="10"/>
                    </a:lnTo>
                    <a:lnTo>
                      <a:pt x="93" y="12"/>
                    </a:lnTo>
                    <a:lnTo>
                      <a:pt x="96" y="14"/>
                    </a:lnTo>
                    <a:lnTo>
                      <a:pt x="100" y="17"/>
                    </a:lnTo>
                    <a:lnTo>
                      <a:pt x="104" y="2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6" name="Freeform 7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229" y="1987"/>
                <a:ext cx="261" cy="127"/>
              </a:xfrm>
              <a:custGeom>
                <a:avLst/>
                <a:gdLst>
                  <a:gd fmla="*/ 393 w 168" name="T0"/>
                  <a:gd fmla="*/ 84 h 82" name="T1"/>
                  <a:gd fmla="*/ 402 w 168" name="T2"/>
                  <a:gd fmla="*/ 152 h 82" name="T3"/>
                  <a:gd fmla="*/ 381 w 168" name="T4"/>
                  <a:gd fmla="*/ 144 h 82" name="T5"/>
                  <a:gd fmla="*/ 348 w 168" name="T6"/>
                  <a:gd fmla="*/ 152 h 82" name="T7"/>
                  <a:gd fmla="*/ 323 w 168" name="T8"/>
                  <a:gd fmla="*/ 149 h 82" name="T9"/>
                  <a:gd fmla="*/ 267 w 168" name="T10"/>
                  <a:gd fmla="*/ 163 h 82" name="T11"/>
                  <a:gd fmla="*/ 224 w 168" name="T12"/>
                  <a:gd fmla="*/ 167 h 82" name="T13"/>
                  <a:gd fmla="*/ 208 w 168" name="T14"/>
                  <a:gd fmla="*/ 197 h 82" name="T15"/>
                  <a:gd fmla="*/ 210 w 168" name="T16"/>
                  <a:gd fmla="*/ 166 h 82" name="T17"/>
                  <a:gd fmla="*/ 182 w 168" name="T18"/>
                  <a:gd fmla="*/ 170 h 82" name="T19"/>
                  <a:gd fmla="*/ 165 w 168" name="T20"/>
                  <a:gd fmla="*/ 178 h 82" name="T21"/>
                  <a:gd fmla="*/ 132 w 168" name="T22"/>
                  <a:gd fmla="*/ 183 h 82" name="T23"/>
                  <a:gd fmla="*/ 101 w 168" name="T24"/>
                  <a:gd fmla="*/ 158 h 82" name="T25"/>
                  <a:gd fmla="*/ 92 w 168" name="T26"/>
                  <a:gd fmla="*/ 173 h 82" name="T27"/>
                  <a:gd fmla="*/ 65 w 168" name="T28"/>
                  <a:gd fmla="*/ 180 h 82" name="T29"/>
                  <a:gd fmla="*/ 51 w 168" name="T30"/>
                  <a:gd fmla="*/ 167 h 82" name="T31"/>
                  <a:gd fmla="*/ 40 w 168" name="T32"/>
                  <a:gd fmla="*/ 183 h 82" name="T33"/>
                  <a:gd fmla="*/ 30 w 168" name="T34"/>
                  <a:gd fmla="*/ 183 h 82" name="T35"/>
                  <a:gd fmla="*/ 36 w 168" name="T36"/>
                  <a:gd fmla="*/ 163 h 82" name="T37"/>
                  <a:gd fmla="*/ 25 w 168" name="T38"/>
                  <a:gd fmla="*/ 163 h 82" name="T39"/>
                  <a:gd fmla="*/ 17 w 168" name="T40"/>
                  <a:gd fmla="*/ 158 h 82" name="T41"/>
                  <a:gd fmla="*/ 30 w 168" name="T42"/>
                  <a:gd fmla="*/ 152 h 82" name="T43"/>
                  <a:gd fmla="*/ 19 w 168" name="T44"/>
                  <a:gd fmla="*/ 132 h 82" name="T45"/>
                  <a:gd fmla="*/ 8 w 168" name="T46"/>
                  <a:gd fmla="*/ 125 h 82" name="T47"/>
                  <a:gd fmla="*/ 0 w 168" name="T48"/>
                  <a:gd fmla="*/ 113 h 82" name="T49"/>
                  <a:gd fmla="*/ 14 w 168" name="T50"/>
                  <a:gd fmla="*/ 108 h 82" name="T51"/>
                  <a:gd fmla="*/ 9 w 168" name="T52"/>
                  <a:gd fmla="*/ 88 h 82" name="T53"/>
                  <a:gd fmla="*/ 3 w 168" name="T54"/>
                  <a:gd fmla="*/ 82 h 82" name="T55"/>
                  <a:gd fmla="*/ 9 w 168" name="T56"/>
                  <a:gd fmla="*/ 60 h 82" name="T57"/>
                  <a:gd fmla="*/ 31 w 168" name="T58"/>
                  <a:gd fmla="*/ 53 h 82" name="T59"/>
                  <a:gd fmla="*/ 57 w 168" name="T60"/>
                  <a:gd fmla="*/ 53 h 82" name="T61"/>
                  <a:gd fmla="*/ 75 w 168" name="T62"/>
                  <a:gd fmla="*/ 40 h 82" name="T63"/>
                  <a:gd fmla="*/ 62 w 168" name="T64"/>
                  <a:gd fmla="*/ 26 h 82" name="T65"/>
                  <a:gd fmla="*/ 92 w 168" name="T66"/>
                  <a:gd fmla="*/ 23 h 82" name="T67"/>
                  <a:gd fmla="*/ 123 w 168" name="T68"/>
                  <a:gd fmla="*/ 12 h 82" name="T69"/>
                  <a:gd fmla="*/ 174 w 168" name="T70"/>
                  <a:gd fmla="*/ 3 h 82" name="T71"/>
                  <a:gd fmla="*/ 196 w 168" name="T72"/>
                  <a:gd fmla="*/ 14 h 82" name="T73"/>
                  <a:gd fmla="*/ 231 w 168" name="T74"/>
                  <a:gd fmla="*/ 29 h 82" name="T75"/>
                  <a:gd fmla="*/ 261 w 168" name="T76"/>
                  <a:gd fmla="*/ 36 h 82" name="T77"/>
                  <a:gd fmla="*/ 292 w 168" name="T78"/>
                  <a:gd fmla="*/ 34 h 82" name="T79"/>
                  <a:gd fmla="*/ 332 w 168" name="T80"/>
                  <a:gd fmla="*/ 19 h 82" name="T81"/>
                  <a:gd fmla="*/ 353 w 168" name="T82"/>
                  <a:gd fmla="*/ 14 h 82" name="T83"/>
                  <a:gd fmla="*/ 384 w 168" name="T84"/>
                  <a:gd fmla="*/ 39 h 82" name="T85"/>
                  <a:gd fmla="*/ 398 w 168" name="T86"/>
                  <a:gd fmla="*/ 65 h 82"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w 168" name="T132"/>
                  <a:gd fmla="*/ 0 h 82" name="T133"/>
                  <a:gd fmla="*/ 168 w 168" name="T134"/>
                  <a:gd fmla="*/ 82 h 82" name="T1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b="T135" l="T132" r="T134" t="T133"/>
                <a:pathLst>
                  <a:path h="82" w="168">
                    <a:moveTo>
                      <a:pt x="167" y="31"/>
                    </a:moveTo>
                    <a:lnTo>
                      <a:pt x="163" y="35"/>
                    </a:lnTo>
                    <a:lnTo>
                      <a:pt x="168" y="55"/>
                    </a:lnTo>
                    <a:lnTo>
                      <a:pt x="167" y="63"/>
                    </a:lnTo>
                    <a:lnTo>
                      <a:pt x="161" y="64"/>
                    </a:lnTo>
                    <a:lnTo>
                      <a:pt x="158" y="60"/>
                    </a:lnTo>
                    <a:lnTo>
                      <a:pt x="151" y="58"/>
                    </a:lnTo>
                    <a:lnTo>
                      <a:pt x="144" y="63"/>
                    </a:lnTo>
                    <a:lnTo>
                      <a:pt x="142" y="60"/>
                    </a:lnTo>
                    <a:lnTo>
                      <a:pt x="134" y="62"/>
                    </a:lnTo>
                    <a:lnTo>
                      <a:pt x="122" y="66"/>
                    </a:lnTo>
                    <a:lnTo>
                      <a:pt x="111" y="68"/>
                    </a:lnTo>
                    <a:lnTo>
                      <a:pt x="107" y="66"/>
                    </a:lnTo>
                    <a:lnTo>
                      <a:pt x="93" y="70"/>
                    </a:lnTo>
                    <a:lnTo>
                      <a:pt x="93" y="76"/>
                    </a:lnTo>
                    <a:lnTo>
                      <a:pt x="86" y="82"/>
                    </a:lnTo>
                    <a:lnTo>
                      <a:pt x="87" y="78"/>
                    </a:lnTo>
                    <a:lnTo>
                      <a:pt x="87" y="69"/>
                    </a:lnTo>
                    <a:lnTo>
                      <a:pt x="77" y="69"/>
                    </a:lnTo>
                    <a:lnTo>
                      <a:pt x="75" y="71"/>
                    </a:lnTo>
                    <a:lnTo>
                      <a:pt x="71" y="73"/>
                    </a:lnTo>
                    <a:lnTo>
                      <a:pt x="68" y="74"/>
                    </a:lnTo>
                    <a:lnTo>
                      <a:pt x="60" y="76"/>
                    </a:lnTo>
                    <a:lnTo>
                      <a:pt x="55" y="76"/>
                    </a:lnTo>
                    <a:lnTo>
                      <a:pt x="45" y="68"/>
                    </a:lnTo>
                    <a:lnTo>
                      <a:pt x="42" y="66"/>
                    </a:lnTo>
                    <a:lnTo>
                      <a:pt x="38" y="69"/>
                    </a:lnTo>
                    <a:lnTo>
                      <a:pt x="38" y="72"/>
                    </a:lnTo>
                    <a:lnTo>
                      <a:pt x="34" y="73"/>
                    </a:lnTo>
                    <a:lnTo>
                      <a:pt x="27" y="75"/>
                    </a:lnTo>
                    <a:lnTo>
                      <a:pt x="24" y="71"/>
                    </a:lnTo>
                    <a:lnTo>
                      <a:pt x="21" y="70"/>
                    </a:lnTo>
                    <a:lnTo>
                      <a:pt x="18" y="73"/>
                    </a:lnTo>
                    <a:lnTo>
                      <a:pt x="17" y="76"/>
                    </a:lnTo>
                    <a:lnTo>
                      <a:pt x="12" y="78"/>
                    </a:lnTo>
                    <a:lnTo>
                      <a:pt x="12" y="76"/>
                    </a:lnTo>
                    <a:lnTo>
                      <a:pt x="15" y="72"/>
                    </a:lnTo>
                    <a:lnTo>
                      <a:pt x="15" y="68"/>
                    </a:lnTo>
                    <a:lnTo>
                      <a:pt x="13" y="66"/>
                    </a:lnTo>
                    <a:lnTo>
                      <a:pt x="10" y="68"/>
                    </a:lnTo>
                    <a:lnTo>
                      <a:pt x="7" y="69"/>
                    </a:lnTo>
                    <a:lnTo>
                      <a:pt x="7" y="66"/>
                    </a:lnTo>
                    <a:lnTo>
                      <a:pt x="10" y="64"/>
                    </a:lnTo>
                    <a:lnTo>
                      <a:pt x="12" y="63"/>
                    </a:lnTo>
                    <a:lnTo>
                      <a:pt x="8" y="61"/>
                    </a:lnTo>
                    <a:lnTo>
                      <a:pt x="8" y="55"/>
                    </a:lnTo>
                    <a:lnTo>
                      <a:pt x="6" y="52"/>
                    </a:lnTo>
                    <a:lnTo>
                      <a:pt x="3" y="52"/>
                    </a:lnTo>
                    <a:lnTo>
                      <a:pt x="0" y="49"/>
                    </a:lnTo>
                    <a:lnTo>
                      <a:pt x="0" y="47"/>
                    </a:lnTo>
                    <a:lnTo>
                      <a:pt x="5" y="47"/>
                    </a:lnTo>
                    <a:lnTo>
                      <a:pt x="6" y="45"/>
                    </a:lnTo>
                    <a:lnTo>
                      <a:pt x="5" y="42"/>
                    </a:lnTo>
                    <a:lnTo>
                      <a:pt x="4" y="37"/>
                    </a:lnTo>
                    <a:lnTo>
                      <a:pt x="6" y="34"/>
                    </a:lnTo>
                    <a:lnTo>
                      <a:pt x="1" y="34"/>
                    </a:lnTo>
                    <a:lnTo>
                      <a:pt x="0" y="32"/>
                    </a:lnTo>
                    <a:lnTo>
                      <a:pt x="4" y="25"/>
                    </a:lnTo>
                    <a:lnTo>
                      <a:pt x="8" y="22"/>
                    </a:lnTo>
                    <a:lnTo>
                      <a:pt x="13" y="22"/>
                    </a:lnTo>
                    <a:lnTo>
                      <a:pt x="19" y="20"/>
                    </a:lnTo>
                    <a:lnTo>
                      <a:pt x="24" y="22"/>
                    </a:lnTo>
                    <a:lnTo>
                      <a:pt x="30" y="19"/>
                    </a:lnTo>
                    <a:lnTo>
                      <a:pt x="31" y="17"/>
                    </a:lnTo>
                    <a:lnTo>
                      <a:pt x="26" y="15"/>
                    </a:lnTo>
                    <a:lnTo>
                      <a:pt x="26" y="11"/>
                    </a:lnTo>
                    <a:lnTo>
                      <a:pt x="30" y="10"/>
                    </a:lnTo>
                    <a:lnTo>
                      <a:pt x="38" y="10"/>
                    </a:lnTo>
                    <a:lnTo>
                      <a:pt x="42" y="11"/>
                    </a:lnTo>
                    <a:lnTo>
                      <a:pt x="51" y="5"/>
                    </a:lnTo>
                    <a:lnTo>
                      <a:pt x="62" y="1"/>
                    </a:lnTo>
                    <a:lnTo>
                      <a:pt x="72" y="1"/>
                    </a:lnTo>
                    <a:lnTo>
                      <a:pt x="77" y="0"/>
                    </a:lnTo>
                    <a:lnTo>
                      <a:pt x="81" y="6"/>
                    </a:lnTo>
                    <a:lnTo>
                      <a:pt x="88" y="5"/>
                    </a:lnTo>
                    <a:lnTo>
                      <a:pt x="96" y="12"/>
                    </a:lnTo>
                    <a:lnTo>
                      <a:pt x="100" y="11"/>
                    </a:lnTo>
                    <a:lnTo>
                      <a:pt x="108" y="15"/>
                    </a:lnTo>
                    <a:lnTo>
                      <a:pt x="114" y="12"/>
                    </a:lnTo>
                    <a:lnTo>
                      <a:pt x="121" y="14"/>
                    </a:lnTo>
                    <a:lnTo>
                      <a:pt x="127" y="14"/>
                    </a:lnTo>
                    <a:lnTo>
                      <a:pt x="138" y="8"/>
                    </a:lnTo>
                    <a:lnTo>
                      <a:pt x="139" y="4"/>
                    </a:lnTo>
                    <a:lnTo>
                      <a:pt x="146" y="6"/>
                    </a:lnTo>
                    <a:lnTo>
                      <a:pt x="152" y="6"/>
                    </a:lnTo>
                    <a:lnTo>
                      <a:pt x="159" y="16"/>
                    </a:lnTo>
                    <a:lnTo>
                      <a:pt x="160" y="24"/>
                    </a:lnTo>
                    <a:lnTo>
                      <a:pt x="165" y="27"/>
                    </a:lnTo>
                    <a:lnTo>
                      <a:pt x="167"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7" name="Freeform 7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21" y="1666"/>
                <a:ext cx="583" cy="341"/>
              </a:xfrm>
              <a:custGeom>
                <a:avLst/>
                <a:gdLst>
                  <a:gd fmla="*/ 468 w 376" name="T0"/>
                  <a:gd fmla="*/ 529 h 220" name="T1"/>
                  <a:gd fmla="*/ 440 w 376" name="T2"/>
                  <a:gd fmla="*/ 512 h 220" name="T3"/>
                  <a:gd fmla="*/ 402 w 376" name="T4"/>
                  <a:gd fmla="*/ 450 h 220" name="T5"/>
                  <a:gd fmla="*/ 350 w 376" name="T6"/>
                  <a:gd fmla="*/ 436 h 220" name="T7"/>
                  <a:gd fmla="*/ 257 w 376" name="T8"/>
                  <a:gd fmla="*/ 370 h 220" name="T9"/>
                  <a:gd fmla="*/ 178 w 376" name="T10"/>
                  <a:gd fmla="*/ 502 h 220" name="T11"/>
                  <a:gd fmla="*/ 140 w 376" name="T12"/>
                  <a:gd fmla="*/ 477 h 220" name="T13"/>
                  <a:gd fmla="*/ 132 w 376" name="T14"/>
                  <a:gd fmla="*/ 471 h 220" name="T15"/>
                  <a:gd fmla="*/ 126 w 376" name="T16"/>
                  <a:gd fmla="*/ 463 h 220" name="T17"/>
                  <a:gd fmla="*/ 113 w 376" name="T18"/>
                  <a:gd fmla="*/ 457 h 220" name="T19"/>
                  <a:gd fmla="*/ 101 w 376" name="T20"/>
                  <a:gd fmla="*/ 446 h 220" name="T21"/>
                  <a:gd fmla="*/ 87 w 376" name="T22"/>
                  <a:gd fmla="*/ 419 h 220" name="T23"/>
                  <a:gd fmla="*/ 82 w 376" name="T24"/>
                  <a:gd fmla="*/ 403 h 220" name="T25"/>
                  <a:gd fmla="*/ 91 w 376" name="T26"/>
                  <a:gd fmla="*/ 409 h 220" name="T27"/>
                  <a:gd fmla="*/ 101 w 376" name="T28"/>
                  <a:gd fmla="*/ 409 h 220" name="T29"/>
                  <a:gd fmla="*/ 99 w 376" name="T30"/>
                  <a:gd fmla="*/ 397 h 220" name="T31"/>
                  <a:gd fmla="*/ 118 w 376" name="T32"/>
                  <a:gd fmla="*/ 381 h 220" name="T33"/>
                  <a:gd fmla="*/ 141 w 376" name="T34"/>
                  <a:gd fmla="*/ 377 h 220" name="T35"/>
                  <a:gd fmla="*/ 141 w 376" name="T36"/>
                  <a:gd fmla="*/ 355 h 220" name="T37"/>
                  <a:gd fmla="*/ 144 w 376" name="T38"/>
                  <a:gd fmla="*/ 344 h 220" name="T39"/>
                  <a:gd fmla="*/ 141 w 376" name="T40"/>
                  <a:gd fmla="*/ 332 h 220" name="T41"/>
                  <a:gd fmla="*/ 130 w 376" name="T42"/>
                  <a:gd fmla="*/ 329 h 220" name="T43"/>
                  <a:gd fmla="*/ 118 w 376" name="T44"/>
                  <a:gd fmla="*/ 327 h 220" name="T45"/>
                  <a:gd fmla="*/ 105 w 376" name="T46"/>
                  <a:gd fmla="*/ 322 h 220" name="T47"/>
                  <a:gd fmla="*/ 91 w 376" name="T48"/>
                  <a:gd fmla="*/ 329 h 220" name="T49"/>
                  <a:gd fmla="*/ 82 w 376" name="T50"/>
                  <a:gd fmla="*/ 336 h 220" name="T51"/>
                  <a:gd fmla="*/ 53 w 376" name="T52"/>
                  <a:gd fmla="*/ 349 h 220" name="T53"/>
                  <a:gd fmla="*/ 34 w 376" name="T54"/>
                  <a:gd fmla="*/ 298 h 220" name="T55"/>
                  <a:gd fmla="*/ 22 w 376" name="T56"/>
                  <a:gd fmla="*/ 189 h 220" name="T57"/>
                  <a:gd fmla="*/ 43 w 376" name="T58"/>
                  <a:gd fmla="*/ 171 h 220" name="T59"/>
                  <a:gd fmla="*/ 126 w 376" name="T60"/>
                  <a:gd fmla="*/ 152 h 220" name="T61"/>
                  <a:gd fmla="*/ 169 w 376" name="T62"/>
                  <a:gd fmla="*/ 178 h 220" name="T63"/>
                  <a:gd fmla="*/ 197 w 376" name="T64"/>
                  <a:gd fmla="*/ 184 h 220" name="T65"/>
                  <a:gd fmla="*/ 259 w 376" name="T66"/>
                  <a:gd fmla="*/ 183 h 220" name="T67"/>
                  <a:gd fmla="*/ 298 w 376" name="T68"/>
                  <a:gd fmla="*/ 174 h 220" name="T69"/>
                  <a:gd fmla="*/ 318 w 376" name="T70"/>
                  <a:gd fmla="*/ 161 h 220" name="T71"/>
                  <a:gd fmla="*/ 315 w 376" name="T72"/>
                  <a:gd fmla="*/ 127 h 220" name="T73"/>
                  <a:gd fmla="*/ 313 w 376" name="T74"/>
                  <a:gd fmla="*/ 99 h 220" name="T75"/>
                  <a:gd fmla="*/ 310 w 376" name="T76"/>
                  <a:gd fmla="*/ 87 h 220" name="T77"/>
                  <a:gd fmla="*/ 372 w 376" name="T78"/>
                  <a:gd fmla="*/ 53 h 220" name="T79"/>
                  <a:gd fmla="*/ 488 w 376" name="T80"/>
                  <a:gd fmla="*/ 0 h 220" name="T81"/>
                  <a:gd fmla="*/ 546 w 376" name="T82"/>
                  <a:gd fmla="*/ 40 h 220" name="T83"/>
                  <a:gd fmla="*/ 597 w 376" name="T84"/>
                  <a:gd fmla="*/ 70 h 220" name="T85"/>
                  <a:gd fmla="*/ 639 w 376" name="T86"/>
                  <a:gd fmla="*/ 36 h 220" name="T87"/>
                  <a:gd fmla="*/ 676 w 376" name="T88"/>
                  <a:gd fmla="*/ 82 h 220" name="T89"/>
                  <a:gd fmla="*/ 741 w 376" name="T90"/>
                  <a:gd fmla="*/ 174 h 220" name="T91"/>
                  <a:gd fmla="*/ 901 w 376" name="T92"/>
                  <a:gd fmla="*/ 233 h 220" name="T93"/>
                  <a:gd fmla="*/ 870 w 376" name="T94"/>
                  <a:gd fmla="*/ 315 h 220" name="T95"/>
                  <a:gd fmla="*/ 816 w 376" name="T96"/>
                  <a:gd fmla="*/ 322 h 220" name="T97"/>
                  <a:gd fmla="*/ 789 w 376" name="T98"/>
                  <a:gd fmla="*/ 392 h 220" name="T99"/>
                  <a:gd fmla="*/ 747 w 376" name="T100"/>
                  <a:gd fmla="*/ 411 h 220" name="T101"/>
                  <a:gd fmla="*/ 747 w 376" name="T102"/>
                  <a:gd fmla="*/ 476 h 220" name="T103"/>
                  <a:gd fmla="*/ 668 w 376" name="T104"/>
                  <a:gd fmla="*/ 451 h 220" name="T105"/>
                  <a:gd fmla="*/ 617 w 376" name="T106"/>
                  <a:gd fmla="*/ 442 h 220" name="T107"/>
                  <a:gd fmla="*/ 575 w 376" name="T108"/>
                  <a:gd fmla="*/ 476 h 220" name="T109"/>
                  <a:gd fmla="*/ 536 w 376" name="T110"/>
                  <a:gd fmla="*/ 476 h 220" name="T111"/>
                  <a:gd fmla="*/ 490 w 376" name="T112"/>
                  <a:gd fmla="*/ 515 h 220"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w 376" name="T171"/>
                  <a:gd fmla="*/ 0 h 220" name="T172"/>
                  <a:gd fmla="*/ 376 w 376" name="T173"/>
                  <a:gd fmla="*/ 220 h 220" name="T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T174" l="T171" r="T173" t="T172"/>
                <a:pathLst>
                  <a:path h="220" w="376">
                    <a:moveTo>
                      <a:pt x="204" y="214"/>
                    </a:moveTo>
                    <a:lnTo>
                      <a:pt x="200" y="216"/>
                    </a:lnTo>
                    <a:lnTo>
                      <a:pt x="195" y="220"/>
                    </a:lnTo>
                    <a:lnTo>
                      <a:pt x="192" y="220"/>
                    </a:lnTo>
                    <a:lnTo>
                      <a:pt x="187" y="214"/>
                    </a:lnTo>
                    <a:lnTo>
                      <a:pt x="183" y="213"/>
                    </a:lnTo>
                    <a:lnTo>
                      <a:pt x="177" y="195"/>
                    </a:lnTo>
                    <a:lnTo>
                      <a:pt x="171" y="197"/>
                    </a:lnTo>
                    <a:lnTo>
                      <a:pt x="167" y="187"/>
                    </a:lnTo>
                    <a:lnTo>
                      <a:pt x="159" y="181"/>
                    </a:lnTo>
                    <a:lnTo>
                      <a:pt x="155" y="182"/>
                    </a:lnTo>
                    <a:lnTo>
                      <a:pt x="146" y="181"/>
                    </a:lnTo>
                    <a:lnTo>
                      <a:pt x="140" y="182"/>
                    </a:lnTo>
                    <a:lnTo>
                      <a:pt x="133" y="173"/>
                    </a:lnTo>
                    <a:lnTo>
                      <a:pt x="107" y="154"/>
                    </a:lnTo>
                    <a:lnTo>
                      <a:pt x="81" y="169"/>
                    </a:lnTo>
                    <a:lnTo>
                      <a:pt x="82" y="208"/>
                    </a:lnTo>
                    <a:lnTo>
                      <a:pt x="74" y="209"/>
                    </a:lnTo>
                    <a:lnTo>
                      <a:pt x="68" y="201"/>
                    </a:lnTo>
                    <a:lnTo>
                      <a:pt x="62" y="199"/>
                    </a:lnTo>
                    <a:lnTo>
                      <a:pt x="58" y="199"/>
                    </a:lnTo>
                    <a:lnTo>
                      <a:pt x="55" y="204"/>
                    </a:lnTo>
                    <a:lnTo>
                      <a:pt x="55" y="198"/>
                    </a:lnTo>
                    <a:lnTo>
                      <a:pt x="55" y="196"/>
                    </a:lnTo>
                    <a:lnTo>
                      <a:pt x="55" y="194"/>
                    </a:lnTo>
                    <a:lnTo>
                      <a:pt x="53" y="194"/>
                    </a:lnTo>
                    <a:lnTo>
                      <a:pt x="52" y="193"/>
                    </a:lnTo>
                    <a:lnTo>
                      <a:pt x="50" y="192"/>
                    </a:lnTo>
                    <a:lnTo>
                      <a:pt x="48" y="191"/>
                    </a:lnTo>
                    <a:lnTo>
                      <a:pt x="47" y="190"/>
                    </a:lnTo>
                    <a:lnTo>
                      <a:pt x="45" y="191"/>
                    </a:lnTo>
                    <a:lnTo>
                      <a:pt x="43" y="189"/>
                    </a:lnTo>
                    <a:lnTo>
                      <a:pt x="42" y="186"/>
                    </a:lnTo>
                    <a:lnTo>
                      <a:pt x="41" y="180"/>
                    </a:lnTo>
                    <a:lnTo>
                      <a:pt x="38" y="177"/>
                    </a:lnTo>
                    <a:lnTo>
                      <a:pt x="36" y="174"/>
                    </a:lnTo>
                    <a:lnTo>
                      <a:pt x="34" y="171"/>
                    </a:lnTo>
                    <a:lnTo>
                      <a:pt x="34" y="169"/>
                    </a:lnTo>
                    <a:lnTo>
                      <a:pt x="34" y="168"/>
                    </a:lnTo>
                    <a:lnTo>
                      <a:pt x="35" y="168"/>
                    </a:lnTo>
                    <a:lnTo>
                      <a:pt x="36" y="168"/>
                    </a:lnTo>
                    <a:lnTo>
                      <a:pt x="38" y="170"/>
                    </a:lnTo>
                    <a:lnTo>
                      <a:pt x="40" y="171"/>
                    </a:lnTo>
                    <a:lnTo>
                      <a:pt x="41" y="171"/>
                    </a:lnTo>
                    <a:lnTo>
                      <a:pt x="42" y="170"/>
                    </a:lnTo>
                    <a:lnTo>
                      <a:pt x="42" y="169"/>
                    </a:lnTo>
                    <a:lnTo>
                      <a:pt x="41" y="167"/>
                    </a:lnTo>
                    <a:lnTo>
                      <a:pt x="41" y="165"/>
                    </a:lnTo>
                    <a:lnTo>
                      <a:pt x="42" y="162"/>
                    </a:lnTo>
                    <a:lnTo>
                      <a:pt x="45" y="160"/>
                    </a:lnTo>
                    <a:lnTo>
                      <a:pt x="49" y="159"/>
                    </a:lnTo>
                    <a:lnTo>
                      <a:pt x="57" y="159"/>
                    </a:lnTo>
                    <a:lnTo>
                      <a:pt x="58" y="158"/>
                    </a:lnTo>
                    <a:lnTo>
                      <a:pt x="59" y="157"/>
                    </a:lnTo>
                    <a:lnTo>
                      <a:pt x="59" y="154"/>
                    </a:lnTo>
                    <a:lnTo>
                      <a:pt x="59" y="149"/>
                    </a:lnTo>
                    <a:lnTo>
                      <a:pt x="59" y="148"/>
                    </a:lnTo>
                    <a:lnTo>
                      <a:pt x="59" y="147"/>
                    </a:lnTo>
                    <a:lnTo>
                      <a:pt x="60" y="145"/>
                    </a:lnTo>
                    <a:lnTo>
                      <a:pt x="60" y="143"/>
                    </a:lnTo>
                    <a:lnTo>
                      <a:pt x="59" y="140"/>
                    </a:lnTo>
                    <a:lnTo>
                      <a:pt x="59" y="139"/>
                    </a:lnTo>
                    <a:lnTo>
                      <a:pt x="59" y="138"/>
                    </a:lnTo>
                    <a:lnTo>
                      <a:pt x="58" y="137"/>
                    </a:lnTo>
                    <a:lnTo>
                      <a:pt x="56" y="137"/>
                    </a:lnTo>
                    <a:lnTo>
                      <a:pt x="54" y="137"/>
                    </a:lnTo>
                    <a:lnTo>
                      <a:pt x="53" y="137"/>
                    </a:lnTo>
                    <a:lnTo>
                      <a:pt x="51" y="136"/>
                    </a:lnTo>
                    <a:lnTo>
                      <a:pt x="49" y="136"/>
                    </a:lnTo>
                    <a:lnTo>
                      <a:pt x="48" y="134"/>
                    </a:lnTo>
                    <a:lnTo>
                      <a:pt x="46" y="134"/>
                    </a:lnTo>
                    <a:lnTo>
                      <a:pt x="44" y="134"/>
                    </a:lnTo>
                    <a:lnTo>
                      <a:pt x="41" y="134"/>
                    </a:lnTo>
                    <a:lnTo>
                      <a:pt x="39" y="135"/>
                    </a:lnTo>
                    <a:lnTo>
                      <a:pt x="38" y="137"/>
                    </a:lnTo>
                    <a:lnTo>
                      <a:pt x="36" y="140"/>
                    </a:lnTo>
                    <a:lnTo>
                      <a:pt x="35" y="140"/>
                    </a:lnTo>
                    <a:lnTo>
                      <a:pt x="34" y="140"/>
                    </a:lnTo>
                    <a:lnTo>
                      <a:pt x="28" y="143"/>
                    </a:lnTo>
                    <a:lnTo>
                      <a:pt x="25" y="144"/>
                    </a:lnTo>
                    <a:lnTo>
                      <a:pt x="22" y="145"/>
                    </a:lnTo>
                    <a:lnTo>
                      <a:pt x="18" y="142"/>
                    </a:lnTo>
                    <a:lnTo>
                      <a:pt x="20" y="132"/>
                    </a:lnTo>
                    <a:lnTo>
                      <a:pt x="14" y="124"/>
                    </a:lnTo>
                    <a:lnTo>
                      <a:pt x="0" y="121"/>
                    </a:lnTo>
                    <a:lnTo>
                      <a:pt x="3" y="80"/>
                    </a:lnTo>
                    <a:lnTo>
                      <a:pt x="9" y="79"/>
                    </a:lnTo>
                    <a:lnTo>
                      <a:pt x="12" y="84"/>
                    </a:lnTo>
                    <a:lnTo>
                      <a:pt x="18" y="83"/>
                    </a:lnTo>
                    <a:lnTo>
                      <a:pt x="18" y="71"/>
                    </a:lnTo>
                    <a:lnTo>
                      <a:pt x="38" y="57"/>
                    </a:lnTo>
                    <a:lnTo>
                      <a:pt x="43" y="63"/>
                    </a:lnTo>
                    <a:lnTo>
                      <a:pt x="52" y="63"/>
                    </a:lnTo>
                    <a:lnTo>
                      <a:pt x="56" y="66"/>
                    </a:lnTo>
                    <a:lnTo>
                      <a:pt x="64" y="66"/>
                    </a:lnTo>
                    <a:lnTo>
                      <a:pt x="70" y="74"/>
                    </a:lnTo>
                    <a:lnTo>
                      <a:pt x="75" y="73"/>
                    </a:lnTo>
                    <a:lnTo>
                      <a:pt x="79" y="77"/>
                    </a:lnTo>
                    <a:lnTo>
                      <a:pt x="82" y="77"/>
                    </a:lnTo>
                    <a:lnTo>
                      <a:pt x="87" y="71"/>
                    </a:lnTo>
                    <a:lnTo>
                      <a:pt x="104" y="71"/>
                    </a:lnTo>
                    <a:lnTo>
                      <a:pt x="108" y="76"/>
                    </a:lnTo>
                    <a:lnTo>
                      <a:pt x="121" y="80"/>
                    </a:lnTo>
                    <a:lnTo>
                      <a:pt x="121" y="73"/>
                    </a:lnTo>
                    <a:lnTo>
                      <a:pt x="124" y="72"/>
                    </a:lnTo>
                    <a:lnTo>
                      <a:pt x="128" y="80"/>
                    </a:lnTo>
                    <a:lnTo>
                      <a:pt x="132" y="75"/>
                    </a:lnTo>
                    <a:lnTo>
                      <a:pt x="132" y="67"/>
                    </a:lnTo>
                    <a:lnTo>
                      <a:pt x="125" y="62"/>
                    </a:lnTo>
                    <a:lnTo>
                      <a:pt x="126" y="55"/>
                    </a:lnTo>
                    <a:lnTo>
                      <a:pt x="131" y="53"/>
                    </a:lnTo>
                    <a:lnTo>
                      <a:pt x="132" y="49"/>
                    </a:lnTo>
                    <a:lnTo>
                      <a:pt x="129" y="46"/>
                    </a:lnTo>
                    <a:lnTo>
                      <a:pt x="130" y="41"/>
                    </a:lnTo>
                    <a:lnTo>
                      <a:pt x="138" y="38"/>
                    </a:lnTo>
                    <a:lnTo>
                      <a:pt x="138" y="36"/>
                    </a:lnTo>
                    <a:lnTo>
                      <a:pt x="129" y="36"/>
                    </a:lnTo>
                    <a:lnTo>
                      <a:pt x="129" y="28"/>
                    </a:lnTo>
                    <a:lnTo>
                      <a:pt x="141" y="26"/>
                    </a:lnTo>
                    <a:lnTo>
                      <a:pt x="155" y="22"/>
                    </a:lnTo>
                    <a:lnTo>
                      <a:pt x="180" y="11"/>
                    </a:lnTo>
                    <a:lnTo>
                      <a:pt x="191" y="1"/>
                    </a:lnTo>
                    <a:lnTo>
                      <a:pt x="203" y="0"/>
                    </a:lnTo>
                    <a:lnTo>
                      <a:pt x="215" y="1"/>
                    </a:lnTo>
                    <a:lnTo>
                      <a:pt x="222" y="4"/>
                    </a:lnTo>
                    <a:lnTo>
                      <a:pt x="227" y="17"/>
                    </a:lnTo>
                    <a:lnTo>
                      <a:pt x="234" y="15"/>
                    </a:lnTo>
                    <a:lnTo>
                      <a:pt x="246" y="21"/>
                    </a:lnTo>
                    <a:lnTo>
                      <a:pt x="248" y="29"/>
                    </a:lnTo>
                    <a:lnTo>
                      <a:pt x="259" y="27"/>
                    </a:lnTo>
                    <a:lnTo>
                      <a:pt x="261" y="21"/>
                    </a:lnTo>
                    <a:lnTo>
                      <a:pt x="266" y="15"/>
                    </a:lnTo>
                    <a:lnTo>
                      <a:pt x="278" y="16"/>
                    </a:lnTo>
                    <a:lnTo>
                      <a:pt x="278" y="23"/>
                    </a:lnTo>
                    <a:lnTo>
                      <a:pt x="281" y="34"/>
                    </a:lnTo>
                    <a:lnTo>
                      <a:pt x="295" y="43"/>
                    </a:lnTo>
                    <a:lnTo>
                      <a:pt x="299" y="56"/>
                    </a:lnTo>
                    <a:lnTo>
                      <a:pt x="308" y="72"/>
                    </a:lnTo>
                    <a:lnTo>
                      <a:pt x="342" y="72"/>
                    </a:lnTo>
                    <a:lnTo>
                      <a:pt x="357" y="92"/>
                    </a:lnTo>
                    <a:lnTo>
                      <a:pt x="375" y="97"/>
                    </a:lnTo>
                    <a:lnTo>
                      <a:pt x="376" y="102"/>
                    </a:lnTo>
                    <a:lnTo>
                      <a:pt x="359" y="117"/>
                    </a:lnTo>
                    <a:lnTo>
                      <a:pt x="362" y="131"/>
                    </a:lnTo>
                    <a:lnTo>
                      <a:pt x="357" y="137"/>
                    </a:lnTo>
                    <a:lnTo>
                      <a:pt x="350" y="133"/>
                    </a:lnTo>
                    <a:lnTo>
                      <a:pt x="339" y="134"/>
                    </a:lnTo>
                    <a:lnTo>
                      <a:pt x="332" y="153"/>
                    </a:lnTo>
                    <a:lnTo>
                      <a:pt x="332" y="158"/>
                    </a:lnTo>
                    <a:lnTo>
                      <a:pt x="328" y="163"/>
                    </a:lnTo>
                    <a:lnTo>
                      <a:pt x="324" y="157"/>
                    </a:lnTo>
                    <a:lnTo>
                      <a:pt x="305" y="164"/>
                    </a:lnTo>
                    <a:lnTo>
                      <a:pt x="311" y="171"/>
                    </a:lnTo>
                    <a:lnTo>
                      <a:pt x="312" y="182"/>
                    </a:lnTo>
                    <a:lnTo>
                      <a:pt x="314" y="188"/>
                    </a:lnTo>
                    <a:lnTo>
                      <a:pt x="311" y="198"/>
                    </a:lnTo>
                    <a:lnTo>
                      <a:pt x="306" y="194"/>
                    </a:lnTo>
                    <a:lnTo>
                      <a:pt x="294" y="190"/>
                    </a:lnTo>
                    <a:lnTo>
                      <a:pt x="278" y="188"/>
                    </a:lnTo>
                    <a:lnTo>
                      <a:pt x="265" y="192"/>
                    </a:lnTo>
                    <a:lnTo>
                      <a:pt x="261" y="186"/>
                    </a:lnTo>
                    <a:lnTo>
                      <a:pt x="257" y="184"/>
                    </a:lnTo>
                    <a:lnTo>
                      <a:pt x="247" y="190"/>
                    </a:lnTo>
                    <a:lnTo>
                      <a:pt x="249" y="196"/>
                    </a:lnTo>
                    <a:lnTo>
                      <a:pt x="239" y="198"/>
                    </a:lnTo>
                    <a:lnTo>
                      <a:pt x="234" y="193"/>
                    </a:lnTo>
                    <a:lnTo>
                      <a:pt x="228" y="193"/>
                    </a:lnTo>
                    <a:lnTo>
                      <a:pt x="223" y="198"/>
                    </a:lnTo>
                    <a:lnTo>
                      <a:pt x="211" y="201"/>
                    </a:lnTo>
                    <a:lnTo>
                      <a:pt x="205" y="209"/>
                    </a:lnTo>
                    <a:lnTo>
                      <a:pt x="204" y="2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8" name="Freeform 7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598" y="2305"/>
                <a:ext cx="112" cy="136"/>
              </a:xfrm>
              <a:custGeom>
                <a:avLst/>
                <a:gdLst>
                  <a:gd fmla="*/ 34 w 72" name="T0"/>
                  <a:gd fmla="*/ 210 h 88" name="T1"/>
                  <a:gd fmla="*/ 25 w 72" name="T2"/>
                  <a:gd fmla="*/ 201 h 88" name="T3"/>
                  <a:gd fmla="*/ 14 w 72" name="T4"/>
                  <a:gd fmla="*/ 193 h 88" name="T5"/>
                  <a:gd fmla="*/ 8 w 72" name="T6"/>
                  <a:gd fmla="*/ 189 h 88" name="T7"/>
                  <a:gd fmla="*/ 12 w 72" name="T8"/>
                  <a:gd fmla="*/ 184 h 88" name="T9"/>
                  <a:gd fmla="*/ 0 w 72" name="T10"/>
                  <a:gd fmla="*/ 161 h 88" name="T11"/>
                  <a:gd fmla="*/ 53 w 72" name="T12"/>
                  <a:gd fmla="*/ 134 h 88" name="T13"/>
                  <a:gd fmla="*/ 68 w 72" name="T14"/>
                  <a:gd fmla="*/ 134 h 88" name="T15"/>
                  <a:gd fmla="*/ 79 w 72" name="T16"/>
                  <a:gd fmla="*/ 76 h 88" name="T17"/>
                  <a:gd fmla="*/ 62 w 72" name="T18"/>
                  <a:gd fmla="*/ 65 h 88" name="T19"/>
                  <a:gd fmla="*/ 65 w 72" name="T20"/>
                  <a:gd fmla="*/ 45 h 88" name="T21"/>
                  <a:gd fmla="*/ 84 w 72" name="T22"/>
                  <a:gd fmla="*/ 22 h 88" name="T23"/>
                  <a:gd fmla="*/ 79 w 72" name="T24"/>
                  <a:gd fmla="*/ 3 h 88" name="T25"/>
                  <a:gd fmla="*/ 92 w 72" name="T26"/>
                  <a:gd fmla="*/ 0 h 88" name="T27"/>
                  <a:gd fmla="*/ 96 w 72" name="T28"/>
                  <a:gd fmla="*/ 12 h 88" name="T29"/>
                  <a:gd fmla="*/ 104 w 72" name="T30"/>
                  <a:gd fmla="*/ 23 h 88" name="T31"/>
                  <a:gd fmla="*/ 123 w 72" name="T32"/>
                  <a:gd fmla="*/ 34 h 88" name="T33"/>
                  <a:gd fmla="*/ 140 w 72" name="T34"/>
                  <a:gd fmla="*/ 36 h 88" name="T35"/>
                  <a:gd fmla="*/ 143 w 72" name="T36"/>
                  <a:gd fmla="*/ 45 h 88" name="T37"/>
                  <a:gd fmla="*/ 160 w 72" name="T38"/>
                  <a:gd fmla="*/ 62 h 88" name="T39"/>
                  <a:gd fmla="*/ 166 w 72" name="T40"/>
                  <a:gd fmla="*/ 65 h 88" name="T41"/>
                  <a:gd fmla="*/ 174 w 72" name="T42"/>
                  <a:gd fmla="*/ 76 h 88" name="T43"/>
                  <a:gd fmla="*/ 162 w 72" name="T44"/>
                  <a:gd fmla="*/ 93 h 88" name="T45"/>
                  <a:gd fmla="*/ 143 w 72" name="T46"/>
                  <a:gd fmla="*/ 119 h 88" name="T47"/>
                  <a:gd fmla="*/ 134 w 72" name="T48"/>
                  <a:gd fmla="*/ 124 h 88" name="T49"/>
                  <a:gd fmla="*/ 123 w 72" name="T50"/>
                  <a:gd fmla="*/ 139 h 88" name="T51"/>
                  <a:gd fmla="*/ 118 w 72" name="T52"/>
                  <a:gd fmla="*/ 153 h 88" name="T53"/>
                  <a:gd fmla="*/ 100 w 72" name="T54"/>
                  <a:gd fmla="*/ 172 h 88" name="T55"/>
                  <a:gd fmla="*/ 100 w 72" name="T56"/>
                  <a:gd fmla="*/ 181 h 88" name="T57"/>
                  <a:gd fmla="*/ 90 w 72" name="T58"/>
                  <a:gd fmla="*/ 189 h 88" name="T59"/>
                  <a:gd fmla="*/ 73 w 72" name="T60"/>
                  <a:gd fmla="*/ 192 h 88" name="T61"/>
                  <a:gd fmla="*/ 65 w 72" name="T62"/>
                  <a:gd fmla="*/ 207 h 88" name="T63"/>
                  <a:gd fmla="*/ 34 w 72" name="T64"/>
                  <a:gd fmla="*/ 210 h 88"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w 72" name="T99"/>
                  <a:gd fmla="*/ 0 h 88" name="T100"/>
                  <a:gd fmla="*/ 72 w 72" name="T101"/>
                  <a:gd fmla="*/ 88 h 88" name="T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T102" l="T99" r="T101" t="T100"/>
                <a:pathLst>
                  <a:path h="88" w="72">
                    <a:moveTo>
                      <a:pt x="14" y="88"/>
                    </a:moveTo>
                    <a:lnTo>
                      <a:pt x="10" y="84"/>
                    </a:lnTo>
                    <a:lnTo>
                      <a:pt x="6" y="81"/>
                    </a:lnTo>
                    <a:lnTo>
                      <a:pt x="3" y="79"/>
                    </a:lnTo>
                    <a:lnTo>
                      <a:pt x="5" y="77"/>
                    </a:lnTo>
                    <a:lnTo>
                      <a:pt x="0" y="67"/>
                    </a:lnTo>
                    <a:lnTo>
                      <a:pt x="22" y="56"/>
                    </a:lnTo>
                    <a:lnTo>
                      <a:pt x="28" y="56"/>
                    </a:lnTo>
                    <a:lnTo>
                      <a:pt x="33" y="32"/>
                    </a:lnTo>
                    <a:lnTo>
                      <a:pt x="26" y="27"/>
                    </a:lnTo>
                    <a:lnTo>
                      <a:pt x="27" y="19"/>
                    </a:lnTo>
                    <a:lnTo>
                      <a:pt x="35" y="9"/>
                    </a:lnTo>
                    <a:lnTo>
                      <a:pt x="33" y="1"/>
                    </a:lnTo>
                    <a:lnTo>
                      <a:pt x="38" y="0"/>
                    </a:lnTo>
                    <a:lnTo>
                      <a:pt x="40" y="5"/>
                    </a:lnTo>
                    <a:lnTo>
                      <a:pt x="43" y="10"/>
                    </a:lnTo>
                    <a:lnTo>
                      <a:pt x="51" y="14"/>
                    </a:lnTo>
                    <a:lnTo>
                      <a:pt x="58" y="15"/>
                    </a:lnTo>
                    <a:lnTo>
                      <a:pt x="59" y="19"/>
                    </a:lnTo>
                    <a:lnTo>
                      <a:pt x="66" y="26"/>
                    </a:lnTo>
                    <a:lnTo>
                      <a:pt x="69" y="27"/>
                    </a:lnTo>
                    <a:lnTo>
                      <a:pt x="72" y="32"/>
                    </a:lnTo>
                    <a:lnTo>
                      <a:pt x="67" y="39"/>
                    </a:lnTo>
                    <a:lnTo>
                      <a:pt x="59" y="50"/>
                    </a:lnTo>
                    <a:lnTo>
                      <a:pt x="55" y="52"/>
                    </a:lnTo>
                    <a:lnTo>
                      <a:pt x="51" y="58"/>
                    </a:lnTo>
                    <a:lnTo>
                      <a:pt x="49" y="64"/>
                    </a:lnTo>
                    <a:lnTo>
                      <a:pt x="41" y="72"/>
                    </a:lnTo>
                    <a:lnTo>
                      <a:pt x="41" y="76"/>
                    </a:lnTo>
                    <a:lnTo>
                      <a:pt x="37" y="79"/>
                    </a:lnTo>
                    <a:lnTo>
                      <a:pt x="30" y="80"/>
                    </a:lnTo>
                    <a:lnTo>
                      <a:pt x="27" y="87"/>
                    </a:lnTo>
                    <a:lnTo>
                      <a:pt x="14" y="8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19" name="Freeform 7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14" y="2512"/>
                <a:ext cx="17" cy="8"/>
              </a:xfrm>
              <a:custGeom>
                <a:avLst/>
                <a:gdLst>
                  <a:gd fmla="*/ 5 w 11" name="T0"/>
                  <a:gd fmla="*/ 3 h 5" name="T1"/>
                  <a:gd fmla="*/ 12 w 11" name="T2"/>
                  <a:gd fmla="*/ 5 h 5" name="T3"/>
                  <a:gd fmla="*/ 22 w 11" name="T4"/>
                  <a:gd fmla="*/ 0 h 5" name="T5"/>
                  <a:gd fmla="*/ 26 w 11" name="T6"/>
                  <a:gd fmla="*/ 0 h 5" name="T7"/>
                  <a:gd fmla="*/ 26 w 11" name="T8"/>
                  <a:gd fmla="*/ 10 h 5" name="T9"/>
                  <a:gd fmla="*/ 14 w 11" name="T10"/>
                  <a:gd fmla="*/ 13 h 5" name="T11"/>
                  <a:gd fmla="*/ 0 w 11" name="T12"/>
                  <a:gd fmla="*/ 8 h 5" name="T13"/>
                  <a:gd fmla="*/ 5 w 11" name="T14"/>
                  <a:gd fmla="*/ 3 h 5" name="T15"/>
                  <a:gd fmla="*/ 0 60000 65536" name="T16"/>
                  <a:gd fmla="*/ 0 60000 65536" name="T17"/>
                  <a:gd fmla="*/ 0 60000 65536" name="T18"/>
                  <a:gd fmla="*/ 0 60000 65536" name="T19"/>
                  <a:gd fmla="*/ 0 60000 65536" name="T20"/>
                  <a:gd fmla="*/ 0 60000 65536" name="T21"/>
                  <a:gd fmla="*/ 0 60000 65536" name="T22"/>
                  <a:gd fmla="*/ 0 60000 65536" name="T23"/>
                  <a:gd fmla="*/ 0 w 11" name="T24"/>
                  <a:gd fmla="*/ 0 h 5" name="T25"/>
                  <a:gd fmla="*/ 11 w 11" name="T26"/>
                  <a:gd fmla="*/ 5 h 5" name="T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b="T27" l="T24" r="T26" t="T25"/>
                <a:pathLst>
                  <a:path h="5" w="11">
                    <a:moveTo>
                      <a:pt x="2" y="1"/>
                    </a:moveTo>
                    <a:lnTo>
                      <a:pt x="5" y="2"/>
                    </a:lnTo>
                    <a:lnTo>
                      <a:pt x="9" y="0"/>
                    </a:lnTo>
                    <a:lnTo>
                      <a:pt x="11" y="0"/>
                    </a:lnTo>
                    <a:lnTo>
                      <a:pt x="11" y="4"/>
                    </a:lnTo>
                    <a:lnTo>
                      <a:pt x="6" y="5"/>
                    </a:lnTo>
                    <a:lnTo>
                      <a:pt x="0" y="3"/>
                    </a:lnTo>
                    <a:lnTo>
                      <a:pt x="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0" name="Freeform 7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82" y="2035"/>
                <a:ext cx="274" cy="268"/>
              </a:xfrm>
              <a:custGeom>
                <a:avLst/>
                <a:gdLst>
                  <a:gd fmla="*/ 381 w 177" name="T0"/>
                  <a:gd fmla="*/ 411 h 173" name="T1"/>
                  <a:gd fmla="*/ 353 w 177" name="T2"/>
                  <a:gd fmla="*/ 407 h 173" name="T3"/>
                  <a:gd fmla="*/ 324 w 177" name="T4"/>
                  <a:gd fmla="*/ 406 h 173" name="T5"/>
                  <a:gd fmla="*/ 293 w 177" name="T6"/>
                  <a:gd fmla="*/ 393 h 173" name="T7"/>
                  <a:gd fmla="*/ 288 w 177" name="T8"/>
                  <a:gd fmla="*/ 367 h 173" name="T9"/>
                  <a:gd fmla="*/ 272 w 177" name="T10"/>
                  <a:gd fmla="*/ 359 h 173" name="T11"/>
                  <a:gd fmla="*/ 215 w 177" name="T12"/>
                  <a:gd fmla="*/ 372 h 173" name="T13"/>
                  <a:gd fmla="*/ 198 w 177" name="T14"/>
                  <a:gd fmla="*/ 364 h 173" name="T15"/>
                  <a:gd fmla="*/ 175 w 177" name="T16"/>
                  <a:gd fmla="*/ 345 h 173" name="T17"/>
                  <a:gd fmla="*/ 156 w 177" name="T18"/>
                  <a:gd fmla="*/ 322 h 173" name="T19"/>
                  <a:gd fmla="*/ 136 w 177" name="T20"/>
                  <a:gd fmla="*/ 293 h 173" name="T21"/>
                  <a:gd fmla="*/ 108 w 177" name="T22"/>
                  <a:gd fmla="*/ 279 h 173" name="T23"/>
                  <a:gd fmla="*/ 84 w 177" name="T24"/>
                  <a:gd fmla="*/ 263 h 173" name="T25"/>
                  <a:gd fmla="*/ 67 w 177" name="T26"/>
                  <a:gd fmla="*/ 209 h 173" name="T27"/>
                  <a:gd fmla="*/ 26 w 177" name="T28"/>
                  <a:gd fmla="*/ 170 h 173" name="T29"/>
                  <a:gd fmla="*/ 40 w 177" name="T30"/>
                  <a:gd fmla="*/ 113 h 173" name="T31"/>
                  <a:gd fmla="*/ 9 w 177" name="T32"/>
                  <a:gd fmla="*/ 77 h 173" name="T33"/>
                  <a:gd fmla="*/ 0 w 177" name="T34"/>
                  <a:gd fmla="*/ 9 h 173" name="T35"/>
                  <a:gd fmla="*/ 36 w 177" name="T36"/>
                  <a:gd fmla="*/ 19 h 173" name="T37"/>
                  <a:gd fmla="*/ 88 w 177" name="T38"/>
                  <a:gd fmla="*/ 3 h 173" name="T39"/>
                  <a:gd fmla="*/ 88 w 177" name="T40"/>
                  <a:gd fmla="*/ 34 h 173" name="T41"/>
                  <a:gd fmla="*/ 108 w 177" name="T42"/>
                  <a:gd fmla="*/ 53 h 173" name="T43"/>
                  <a:gd fmla="*/ 115 w 177" name="T44"/>
                  <a:gd fmla="*/ 60 h 173" name="T45"/>
                  <a:gd fmla="*/ 132 w 177" name="T46"/>
                  <a:gd fmla="*/ 67 h 173" name="T47"/>
                  <a:gd fmla="*/ 135 w 177" name="T48"/>
                  <a:gd fmla="*/ 74 h 173" name="T49"/>
                  <a:gd fmla="*/ 149 w 177" name="T50"/>
                  <a:gd fmla="*/ 88 h 173" name="T51"/>
                  <a:gd fmla="*/ 166 w 177" name="T52"/>
                  <a:gd fmla="*/ 93 h 173" name="T53"/>
                  <a:gd fmla="*/ 184 w 177" name="T54"/>
                  <a:gd fmla="*/ 91 h 173" name="T55"/>
                  <a:gd fmla="*/ 201 w 177" name="T56"/>
                  <a:gd fmla="*/ 88 h 173" name="T57"/>
                  <a:gd fmla="*/ 214 w 177" name="T58"/>
                  <a:gd fmla="*/ 88 h 173" name="T59"/>
                  <a:gd fmla="*/ 220 w 177" name="T60"/>
                  <a:gd fmla="*/ 84 h 173" name="T61"/>
                  <a:gd fmla="*/ 223 w 177" name="T62"/>
                  <a:gd fmla="*/ 65 h 173" name="T63"/>
                  <a:gd fmla="*/ 259 w 177" name="T64"/>
                  <a:gd fmla="*/ 45 h 173" name="T65"/>
                  <a:gd fmla="*/ 319 w 177" name="T66"/>
                  <a:gd fmla="*/ 60 h 173" name="T67"/>
                  <a:gd fmla="*/ 376 w 177" name="T68"/>
                  <a:gd fmla="*/ 93 h 173" name="T69"/>
                  <a:gd fmla="*/ 381 w 177" name="T70"/>
                  <a:gd fmla="*/ 141 h 173" name="T71"/>
                  <a:gd fmla="*/ 368 w 177" name="T72"/>
                  <a:gd fmla="*/ 206 h 173" name="T73"/>
                  <a:gd fmla="*/ 373 w 177" name="T74"/>
                  <a:gd fmla="*/ 242 h 173" name="T75"/>
                  <a:gd fmla="*/ 393 w 177" name="T76"/>
                  <a:gd fmla="*/ 249 h 173" name="T77"/>
                  <a:gd fmla="*/ 373 w 177" name="T78"/>
                  <a:gd fmla="*/ 288 h 173" name="T79"/>
                  <a:gd fmla="*/ 412 w 177" name="T80"/>
                  <a:gd fmla="*/ 341 h 173" name="T81"/>
                  <a:gd fmla="*/ 424 w 177" name="T82"/>
                  <a:gd fmla="*/ 359 h 173" name="T83"/>
                  <a:gd fmla="*/ 395 w 177" name="T84"/>
                  <a:gd fmla="*/ 392 h 173" name="T85"/>
                  <a:gd fmla="*/ 385 w 177" name="T86"/>
                  <a:gd fmla="*/ 415 h 173"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w 177" name="T132"/>
                  <a:gd fmla="*/ 0 h 173" name="T133"/>
                  <a:gd fmla="*/ 177 w 177" name="T134"/>
                  <a:gd fmla="*/ 173 h 173" name="T1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b="T135" l="T132" r="T134" t="T133"/>
                <a:pathLst>
                  <a:path h="173" w="177">
                    <a:moveTo>
                      <a:pt x="161" y="173"/>
                    </a:moveTo>
                    <a:lnTo>
                      <a:pt x="159" y="171"/>
                    </a:lnTo>
                    <a:lnTo>
                      <a:pt x="153" y="171"/>
                    </a:lnTo>
                    <a:lnTo>
                      <a:pt x="147" y="170"/>
                    </a:lnTo>
                    <a:lnTo>
                      <a:pt x="141" y="171"/>
                    </a:lnTo>
                    <a:lnTo>
                      <a:pt x="135" y="169"/>
                    </a:lnTo>
                    <a:lnTo>
                      <a:pt x="126" y="167"/>
                    </a:lnTo>
                    <a:lnTo>
                      <a:pt x="122" y="164"/>
                    </a:lnTo>
                    <a:lnTo>
                      <a:pt x="121" y="160"/>
                    </a:lnTo>
                    <a:lnTo>
                      <a:pt x="120" y="153"/>
                    </a:lnTo>
                    <a:lnTo>
                      <a:pt x="116" y="150"/>
                    </a:lnTo>
                    <a:lnTo>
                      <a:pt x="114" y="150"/>
                    </a:lnTo>
                    <a:lnTo>
                      <a:pt x="108" y="156"/>
                    </a:lnTo>
                    <a:lnTo>
                      <a:pt x="90" y="155"/>
                    </a:lnTo>
                    <a:lnTo>
                      <a:pt x="87" y="153"/>
                    </a:lnTo>
                    <a:lnTo>
                      <a:pt x="83" y="152"/>
                    </a:lnTo>
                    <a:lnTo>
                      <a:pt x="77" y="145"/>
                    </a:lnTo>
                    <a:lnTo>
                      <a:pt x="73" y="144"/>
                    </a:lnTo>
                    <a:lnTo>
                      <a:pt x="66" y="139"/>
                    </a:lnTo>
                    <a:lnTo>
                      <a:pt x="65" y="134"/>
                    </a:lnTo>
                    <a:lnTo>
                      <a:pt x="63" y="129"/>
                    </a:lnTo>
                    <a:lnTo>
                      <a:pt x="57" y="122"/>
                    </a:lnTo>
                    <a:lnTo>
                      <a:pt x="56" y="117"/>
                    </a:lnTo>
                    <a:lnTo>
                      <a:pt x="45" y="116"/>
                    </a:lnTo>
                    <a:lnTo>
                      <a:pt x="40" y="118"/>
                    </a:lnTo>
                    <a:lnTo>
                      <a:pt x="35" y="110"/>
                    </a:lnTo>
                    <a:lnTo>
                      <a:pt x="35" y="98"/>
                    </a:lnTo>
                    <a:lnTo>
                      <a:pt x="28" y="87"/>
                    </a:lnTo>
                    <a:lnTo>
                      <a:pt x="21" y="85"/>
                    </a:lnTo>
                    <a:lnTo>
                      <a:pt x="11" y="71"/>
                    </a:lnTo>
                    <a:lnTo>
                      <a:pt x="20" y="51"/>
                    </a:lnTo>
                    <a:lnTo>
                      <a:pt x="17" y="47"/>
                    </a:lnTo>
                    <a:lnTo>
                      <a:pt x="12" y="47"/>
                    </a:lnTo>
                    <a:lnTo>
                      <a:pt x="4" y="32"/>
                    </a:lnTo>
                    <a:lnTo>
                      <a:pt x="5" y="24"/>
                    </a:lnTo>
                    <a:lnTo>
                      <a:pt x="0" y="4"/>
                    </a:lnTo>
                    <a:lnTo>
                      <a:pt x="4" y="0"/>
                    </a:lnTo>
                    <a:lnTo>
                      <a:pt x="15" y="8"/>
                    </a:lnTo>
                    <a:lnTo>
                      <a:pt x="26" y="5"/>
                    </a:lnTo>
                    <a:lnTo>
                      <a:pt x="37" y="1"/>
                    </a:lnTo>
                    <a:lnTo>
                      <a:pt x="38" y="4"/>
                    </a:lnTo>
                    <a:lnTo>
                      <a:pt x="37" y="14"/>
                    </a:lnTo>
                    <a:lnTo>
                      <a:pt x="43" y="19"/>
                    </a:lnTo>
                    <a:lnTo>
                      <a:pt x="45" y="22"/>
                    </a:lnTo>
                    <a:lnTo>
                      <a:pt x="47" y="24"/>
                    </a:lnTo>
                    <a:lnTo>
                      <a:pt x="48" y="25"/>
                    </a:lnTo>
                    <a:lnTo>
                      <a:pt x="52" y="27"/>
                    </a:lnTo>
                    <a:lnTo>
                      <a:pt x="55" y="28"/>
                    </a:lnTo>
                    <a:lnTo>
                      <a:pt x="56" y="30"/>
                    </a:lnTo>
                    <a:lnTo>
                      <a:pt x="56" y="31"/>
                    </a:lnTo>
                    <a:lnTo>
                      <a:pt x="59" y="34"/>
                    </a:lnTo>
                    <a:lnTo>
                      <a:pt x="62" y="37"/>
                    </a:lnTo>
                    <a:lnTo>
                      <a:pt x="65" y="39"/>
                    </a:lnTo>
                    <a:lnTo>
                      <a:pt x="69" y="39"/>
                    </a:lnTo>
                    <a:lnTo>
                      <a:pt x="73" y="39"/>
                    </a:lnTo>
                    <a:lnTo>
                      <a:pt x="77" y="38"/>
                    </a:lnTo>
                    <a:lnTo>
                      <a:pt x="81" y="37"/>
                    </a:lnTo>
                    <a:lnTo>
                      <a:pt x="84" y="37"/>
                    </a:lnTo>
                    <a:lnTo>
                      <a:pt x="87" y="37"/>
                    </a:lnTo>
                    <a:lnTo>
                      <a:pt x="89" y="37"/>
                    </a:lnTo>
                    <a:lnTo>
                      <a:pt x="91" y="36"/>
                    </a:lnTo>
                    <a:lnTo>
                      <a:pt x="92" y="35"/>
                    </a:lnTo>
                    <a:lnTo>
                      <a:pt x="93" y="34"/>
                    </a:lnTo>
                    <a:lnTo>
                      <a:pt x="93" y="27"/>
                    </a:lnTo>
                    <a:lnTo>
                      <a:pt x="103" y="29"/>
                    </a:lnTo>
                    <a:lnTo>
                      <a:pt x="108" y="19"/>
                    </a:lnTo>
                    <a:lnTo>
                      <a:pt x="130" y="21"/>
                    </a:lnTo>
                    <a:lnTo>
                      <a:pt x="133" y="25"/>
                    </a:lnTo>
                    <a:lnTo>
                      <a:pt x="140" y="26"/>
                    </a:lnTo>
                    <a:lnTo>
                      <a:pt x="157" y="39"/>
                    </a:lnTo>
                    <a:lnTo>
                      <a:pt x="159" y="49"/>
                    </a:lnTo>
                    <a:lnTo>
                      <a:pt x="159" y="59"/>
                    </a:lnTo>
                    <a:lnTo>
                      <a:pt x="152" y="69"/>
                    </a:lnTo>
                    <a:lnTo>
                      <a:pt x="154" y="86"/>
                    </a:lnTo>
                    <a:lnTo>
                      <a:pt x="154" y="95"/>
                    </a:lnTo>
                    <a:lnTo>
                      <a:pt x="156" y="101"/>
                    </a:lnTo>
                    <a:lnTo>
                      <a:pt x="160" y="98"/>
                    </a:lnTo>
                    <a:lnTo>
                      <a:pt x="164" y="104"/>
                    </a:lnTo>
                    <a:lnTo>
                      <a:pt x="159" y="113"/>
                    </a:lnTo>
                    <a:lnTo>
                      <a:pt x="156" y="120"/>
                    </a:lnTo>
                    <a:lnTo>
                      <a:pt x="156" y="127"/>
                    </a:lnTo>
                    <a:lnTo>
                      <a:pt x="172" y="142"/>
                    </a:lnTo>
                    <a:lnTo>
                      <a:pt x="171" y="149"/>
                    </a:lnTo>
                    <a:lnTo>
                      <a:pt x="177" y="150"/>
                    </a:lnTo>
                    <a:lnTo>
                      <a:pt x="177" y="157"/>
                    </a:lnTo>
                    <a:lnTo>
                      <a:pt x="165" y="163"/>
                    </a:lnTo>
                    <a:lnTo>
                      <a:pt x="164" y="172"/>
                    </a:lnTo>
                    <a:lnTo>
                      <a:pt x="161" y="17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1" name="Freeform 7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46" y="1905"/>
                <a:ext cx="244" cy="176"/>
              </a:xfrm>
              <a:custGeom>
                <a:avLst/>
                <a:gdLst>
                  <a:gd fmla="*/ 275 w 157" name="T0"/>
                  <a:gd fmla="*/ 272 h 114" name="T1"/>
                  <a:gd fmla="*/ 244 w 157" name="T2"/>
                  <a:gd fmla="*/ 264 h 114" name="T3"/>
                  <a:gd fmla="*/ 235 w 157" name="T4"/>
                  <a:gd fmla="*/ 250 h 114" name="T5"/>
                  <a:gd fmla="*/ 219 w 157" name="T6"/>
                  <a:gd fmla="*/ 249 h 114" name="T7"/>
                  <a:gd fmla="*/ 200 w 157" name="T8"/>
                  <a:gd fmla="*/ 236 h 114" name="T9"/>
                  <a:gd fmla="*/ 179 w 157" name="T10"/>
                  <a:gd fmla="*/ 227 h 114" name="T11"/>
                  <a:gd fmla="*/ 162 w 157" name="T12"/>
                  <a:gd fmla="*/ 202 h 114" name="T13"/>
                  <a:gd fmla="*/ 152 w 157" name="T14"/>
                  <a:gd fmla="*/ 171 h 114" name="T15"/>
                  <a:gd fmla="*/ 140 w 157" name="T16"/>
                  <a:gd fmla="*/ 154 h 114" name="T17"/>
                  <a:gd fmla="*/ 126 w 157" name="T18"/>
                  <a:gd fmla="*/ 150 h 114" name="T19"/>
                  <a:gd fmla="*/ 95 w 157" name="T20"/>
                  <a:gd fmla="*/ 136 h 114" name="T21"/>
                  <a:gd fmla="*/ 96 w 157" name="T22"/>
                  <a:gd fmla="*/ 127 h 114" name="T23"/>
                  <a:gd fmla="*/ 95 w 157" name="T24"/>
                  <a:gd fmla="*/ 113 h 114" name="T25"/>
                  <a:gd fmla="*/ 90 w 157" name="T26"/>
                  <a:gd fmla="*/ 102 h 114" name="T27"/>
                  <a:gd fmla="*/ 75 w 157" name="T28"/>
                  <a:gd fmla="*/ 97 h 114" name="T29"/>
                  <a:gd fmla="*/ 68 w 157" name="T30"/>
                  <a:gd fmla="*/ 97 h 114" name="T31"/>
                  <a:gd fmla="*/ 65 w 157" name="T32"/>
                  <a:gd fmla="*/ 102 h 114" name="T33"/>
                  <a:gd fmla="*/ 61 w 157" name="T34"/>
                  <a:gd fmla="*/ 102 h 114" name="T35"/>
                  <a:gd fmla="*/ 47 w 157" name="T36"/>
                  <a:gd fmla="*/ 110 h 114" name="T37"/>
                  <a:gd fmla="*/ 39 w 157" name="T38"/>
                  <a:gd fmla="*/ 136 h 114" name="T39"/>
                  <a:gd fmla="*/ 3 w 157" name="T40"/>
                  <a:gd fmla="*/ 128 h 114" name="T41"/>
                  <a:gd fmla="*/ 0 w 157" name="T42"/>
                  <a:gd fmla="*/ 36 h 114" name="T43"/>
                  <a:gd fmla="*/ 62 w 157" name="T44"/>
                  <a:gd fmla="*/ 0 h 114" name="T45"/>
                  <a:gd fmla="*/ 126 w 157" name="T46"/>
                  <a:gd fmla="*/ 45 h 114" name="T47"/>
                  <a:gd fmla="*/ 143 w 157" name="T48"/>
                  <a:gd fmla="*/ 66 h 114" name="T49"/>
                  <a:gd fmla="*/ 157 w 157" name="T50"/>
                  <a:gd fmla="*/ 65 h 114" name="T51"/>
                  <a:gd fmla="*/ 179 w 157" name="T52"/>
                  <a:gd fmla="*/ 66 h 114" name="T53"/>
                  <a:gd fmla="*/ 188 w 157" name="T54"/>
                  <a:gd fmla="*/ 65 h 114" name="T55"/>
                  <a:gd fmla="*/ 208 w 157" name="T56"/>
                  <a:gd fmla="*/ 76 h 114" name="T57"/>
                  <a:gd fmla="*/ 218 w 157" name="T58"/>
                  <a:gd fmla="*/ 102 h 114" name="T59"/>
                  <a:gd fmla="*/ 232 w 157" name="T60"/>
                  <a:gd fmla="*/ 97 h 114" name="T61"/>
                  <a:gd fmla="*/ 247 w 157" name="T62"/>
                  <a:gd fmla="*/ 140 h 114" name="T63"/>
                  <a:gd fmla="*/ 253 w 157" name="T64"/>
                  <a:gd fmla="*/ 144 h 114" name="T65"/>
                  <a:gd fmla="*/ 269 w 157" name="T66"/>
                  <a:gd fmla="*/ 157 h 114" name="T67"/>
                  <a:gd fmla="*/ 275 w 157" name="T68"/>
                  <a:gd fmla="*/ 154 h 114" name="T69"/>
                  <a:gd fmla="*/ 284 w 157" name="T70"/>
                  <a:gd fmla="*/ 148 h 114" name="T71"/>
                  <a:gd fmla="*/ 297 w 157" name="T72"/>
                  <a:gd fmla="*/ 144 h 114" name="T73"/>
                  <a:gd fmla="*/ 300 w 157" name="T74"/>
                  <a:gd fmla="*/ 128 h 114" name="T75"/>
                  <a:gd fmla="*/ 314 w 157" name="T76"/>
                  <a:gd fmla="*/ 113 h 114" name="T77"/>
                  <a:gd fmla="*/ 343 w 157" name="T78"/>
                  <a:gd fmla="*/ 105 h 114" name="T79"/>
                  <a:gd fmla="*/ 339 w 157" name="T80"/>
                  <a:gd fmla="*/ 122 h 114" name="T81"/>
                  <a:gd fmla="*/ 323 w 157" name="T82"/>
                  <a:gd fmla="*/ 122 h 114" name="T83"/>
                  <a:gd fmla="*/ 314 w 157" name="T84"/>
                  <a:gd fmla="*/ 131 h 114" name="T85"/>
                  <a:gd fmla="*/ 331 w 157" name="T86"/>
                  <a:gd fmla="*/ 133 h 114" name="T87"/>
                  <a:gd fmla="*/ 354 w 157" name="T88"/>
                  <a:gd fmla="*/ 136 h 114" name="T89"/>
                  <a:gd fmla="*/ 362 w 157" name="T90"/>
                  <a:gd fmla="*/ 150 h 114" name="T91"/>
                  <a:gd fmla="*/ 379 w 157" name="T92"/>
                  <a:gd fmla="*/ 153 h 114" name="T93"/>
                  <a:gd fmla="*/ 379 w 157" name="T94"/>
                  <a:gd fmla="*/ 165 h 114" name="T95"/>
                  <a:gd fmla="*/ 357 w 157" name="T96"/>
                  <a:gd fmla="*/ 179 h 114" name="T97"/>
                  <a:gd fmla="*/ 333 w 157" name="T98"/>
                  <a:gd fmla="*/ 184 h 114" name="T99"/>
                  <a:gd fmla="*/ 336 w 157" name="T100"/>
                  <a:gd fmla="*/ 170 h 114" name="T101"/>
                  <a:gd fmla="*/ 348 w 157" name="T102"/>
                  <a:gd fmla="*/ 159 h 114" name="T103"/>
                  <a:gd fmla="*/ 328 w 157" name="T104"/>
                  <a:gd fmla="*/ 153 h 114" name="T105"/>
                  <a:gd fmla="*/ 305 w 157" name="T106"/>
                  <a:gd fmla="*/ 162 h 114" name="T107"/>
                  <a:gd fmla="*/ 302 w 157" name="T108"/>
                  <a:gd fmla="*/ 184 h 114" name="T109"/>
                  <a:gd fmla="*/ 284 w 157" name="T110"/>
                  <a:gd fmla="*/ 188 h 114" name="T111"/>
                  <a:gd fmla="*/ 269 w 157" name="T112"/>
                  <a:gd fmla="*/ 193 h 114" name="T113"/>
                  <a:gd fmla="*/ 275 w 157" name="T114"/>
                  <a:gd fmla="*/ 222 h 114" name="T115"/>
                  <a:gd fmla="*/ 283 w 157" name="T116"/>
                  <a:gd fmla="*/ 232 h 114" name="T117"/>
                  <a:gd fmla="*/ 278 w 157" name="T118"/>
                  <a:gd fmla="*/ 250 h 114" name="T119"/>
                  <a:gd fmla="*/ 275 w 157" name="T120"/>
                  <a:gd fmla="*/ 272 h 114"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157" name="T183"/>
                  <a:gd fmla="*/ 0 h 114" name="T184"/>
                  <a:gd fmla="*/ 157 w 157" name="T185"/>
                  <a:gd fmla="*/ 114 h 114"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114" w="157">
                    <a:moveTo>
                      <a:pt x="114" y="114"/>
                    </a:moveTo>
                    <a:lnTo>
                      <a:pt x="101" y="111"/>
                    </a:lnTo>
                    <a:lnTo>
                      <a:pt x="97" y="105"/>
                    </a:lnTo>
                    <a:lnTo>
                      <a:pt x="91" y="104"/>
                    </a:lnTo>
                    <a:lnTo>
                      <a:pt x="83" y="99"/>
                    </a:lnTo>
                    <a:lnTo>
                      <a:pt x="74" y="95"/>
                    </a:lnTo>
                    <a:lnTo>
                      <a:pt x="67" y="85"/>
                    </a:lnTo>
                    <a:lnTo>
                      <a:pt x="63" y="72"/>
                    </a:lnTo>
                    <a:lnTo>
                      <a:pt x="58" y="65"/>
                    </a:lnTo>
                    <a:lnTo>
                      <a:pt x="52" y="63"/>
                    </a:lnTo>
                    <a:lnTo>
                      <a:pt x="39" y="57"/>
                    </a:lnTo>
                    <a:lnTo>
                      <a:pt x="40" y="53"/>
                    </a:lnTo>
                    <a:lnTo>
                      <a:pt x="39" y="47"/>
                    </a:lnTo>
                    <a:lnTo>
                      <a:pt x="37" y="43"/>
                    </a:lnTo>
                    <a:lnTo>
                      <a:pt x="31" y="41"/>
                    </a:lnTo>
                    <a:lnTo>
                      <a:pt x="28" y="41"/>
                    </a:lnTo>
                    <a:lnTo>
                      <a:pt x="27" y="43"/>
                    </a:lnTo>
                    <a:lnTo>
                      <a:pt x="25" y="43"/>
                    </a:lnTo>
                    <a:lnTo>
                      <a:pt x="19" y="46"/>
                    </a:lnTo>
                    <a:lnTo>
                      <a:pt x="16" y="57"/>
                    </a:lnTo>
                    <a:lnTo>
                      <a:pt x="1" y="54"/>
                    </a:lnTo>
                    <a:lnTo>
                      <a:pt x="0" y="15"/>
                    </a:lnTo>
                    <a:lnTo>
                      <a:pt x="26" y="0"/>
                    </a:lnTo>
                    <a:lnTo>
                      <a:pt x="52" y="19"/>
                    </a:lnTo>
                    <a:lnTo>
                      <a:pt x="59" y="28"/>
                    </a:lnTo>
                    <a:lnTo>
                      <a:pt x="65" y="27"/>
                    </a:lnTo>
                    <a:lnTo>
                      <a:pt x="74" y="28"/>
                    </a:lnTo>
                    <a:lnTo>
                      <a:pt x="78" y="27"/>
                    </a:lnTo>
                    <a:lnTo>
                      <a:pt x="86" y="32"/>
                    </a:lnTo>
                    <a:lnTo>
                      <a:pt x="90" y="43"/>
                    </a:lnTo>
                    <a:lnTo>
                      <a:pt x="96" y="41"/>
                    </a:lnTo>
                    <a:lnTo>
                      <a:pt x="102" y="59"/>
                    </a:lnTo>
                    <a:lnTo>
                      <a:pt x="105" y="60"/>
                    </a:lnTo>
                    <a:lnTo>
                      <a:pt x="111" y="66"/>
                    </a:lnTo>
                    <a:lnTo>
                      <a:pt x="114" y="65"/>
                    </a:lnTo>
                    <a:lnTo>
                      <a:pt x="118" y="62"/>
                    </a:lnTo>
                    <a:lnTo>
                      <a:pt x="123" y="60"/>
                    </a:lnTo>
                    <a:lnTo>
                      <a:pt x="124" y="54"/>
                    </a:lnTo>
                    <a:lnTo>
                      <a:pt x="130" y="47"/>
                    </a:lnTo>
                    <a:lnTo>
                      <a:pt x="142" y="44"/>
                    </a:lnTo>
                    <a:lnTo>
                      <a:pt x="140" y="51"/>
                    </a:lnTo>
                    <a:lnTo>
                      <a:pt x="134" y="51"/>
                    </a:lnTo>
                    <a:lnTo>
                      <a:pt x="130" y="55"/>
                    </a:lnTo>
                    <a:lnTo>
                      <a:pt x="137" y="56"/>
                    </a:lnTo>
                    <a:lnTo>
                      <a:pt x="147" y="57"/>
                    </a:lnTo>
                    <a:lnTo>
                      <a:pt x="150" y="63"/>
                    </a:lnTo>
                    <a:lnTo>
                      <a:pt x="157" y="64"/>
                    </a:lnTo>
                    <a:lnTo>
                      <a:pt x="157" y="69"/>
                    </a:lnTo>
                    <a:lnTo>
                      <a:pt x="148" y="75"/>
                    </a:lnTo>
                    <a:lnTo>
                      <a:pt x="138" y="77"/>
                    </a:lnTo>
                    <a:lnTo>
                      <a:pt x="139" y="71"/>
                    </a:lnTo>
                    <a:lnTo>
                      <a:pt x="144" y="67"/>
                    </a:lnTo>
                    <a:lnTo>
                      <a:pt x="136" y="64"/>
                    </a:lnTo>
                    <a:lnTo>
                      <a:pt x="126" y="68"/>
                    </a:lnTo>
                    <a:lnTo>
                      <a:pt x="125" y="77"/>
                    </a:lnTo>
                    <a:lnTo>
                      <a:pt x="118" y="79"/>
                    </a:lnTo>
                    <a:lnTo>
                      <a:pt x="111" y="81"/>
                    </a:lnTo>
                    <a:lnTo>
                      <a:pt x="114" y="93"/>
                    </a:lnTo>
                    <a:lnTo>
                      <a:pt x="117" y="97"/>
                    </a:lnTo>
                    <a:lnTo>
                      <a:pt x="115" y="105"/>
                    </a:lnTo>
                    <a:lnTo>
                      <a:pt x="114" y="11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2" name="Freeform 7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604" y="1968"/>
                <a:ext cx="199" cy="154"/>
              </a:xfrm>
              <a:custGeom>
                <a:avLst/>
                <a:gdLst>
                  <a:gd fmla="*/ 106 w 128" name="T0"/>
                  <a:gd fmla="*/ 39 h 99" name="T1"/>
                  <a:gd fmla="*/ 126 w 128" name="T2"/>
                  <a:gd fmla="*/ 5 h 99" name="T3"/>
                  <a:gd fmla="*/ 134 w 128" name="T4"/>
                  <a:gd fmla="*/ 0 h 99" name="T5"/>
                  <a:gd fmla="*/ 155 w 128" name="T6"/>
                  <a:gd fmla="*/ 8 h 99" name="T7"/>
                  <a:gd fmla="*/ 162 w 128" name="T8"/>
                  <a:gd fmla="*/ 30 h 99" name="T9"/>
                  <a:gd fmla="*/ 191 w 128" name="T10"/>
                  <a:gd fmla="*/ 53 h 99" name="T11"/>
                  <a:gd fmla="*/ 219 w 128" name="T12"/>
                  <a:gd fmla="*/ 75 h 99" name="T13"/>
                  <a:gd fmla="*/ 244 w 128" name="T14"/>
                  <a:gd fmla="*/ 131 h 99" name="T15"/>
                  <a:gd fmla="*/ 285 w 128" name="T16"/>
                  <a:gd fmla="*/ 152 h 99" name="T17"/>
                  <a:gd fmla="*/ 309 w 128" name="T18"/>
                  <a:gd fmla="*/ 170 h 99" name="T19"/>
                  <a:gd fmla="*/ 274 w 128" name="T20"/>
                  <a:gd fmla="*/ 196 h 99" name="T21"/>
                  <a:gd fmla="*/ 225 w 128" name="T22"/>
                  <a:gd fmla="*/ 240 h 99" name="T23"/>
                  <a:gd fmla="*/ 193 w 128" name="T24"/>
                  <a:gd fmla="*/ 222 h 99" name="T25"/>
                  <a:gd fmla="*/ 148 w 128" name="T26"/>
                  <a:gd fmla="*/ 166 h 99" name="T27"/>
                  <a:gd fmla="*/ 123 w 128" name="T28"/>
                  <a:gd fmla="*/ 156 h 99" name="T29"/>
                  <a:gd fmla="*/ 58 w 128" name="T30"/>
                  <a:gd fmla="*/ 174 h 99" name="T31"/>
                  <a:gd fmla="*/ 31 w 128" name="T32"/>
                  <a:gd fmla="*/ 121 h 99" name="T33"/>
                  <a:gd fmla="*/ 25 w 128" name="T34"/>
                  <a:gd fmla="*/ 114 h 99" name="T35"/>
                  <a:gd fmla="*/ 17 w 128" name="T36"/>
                  <a:gd fmla="*/ 106 h 99" name="T37"/>
                  <a:gd fmla="*/ 19 w 128" name="T38"/>
                  <a:gd fmla="*/ 104 h 99" name="T39"/>
                  <a:gd fmla="*/ 26 w 128" name="T40"/>
                  <a:gd fmla="*/ 100 h 99" name="T41"/>
                  <a:gd fmla="*/ 25 w 128" name="T42"/>
                  <a:gd fmla="*/ 92 h 99" name="T43"/>
                  <a:gd fmla="*/ 19 w 128" name="T44"/>
                  <a:gd fmla="*/ 87 h 99" name="T45"/>
                  <a:gd fmla="*/ 14 w 128" name="T46"/>
                  <a:gd fmla="*/ 87 h 99" name="T47"/>
                  <a:gd fmla="*/ 8 w 128" name="T48"/>
                  <a:gd fmla="*/ 87 h 99" name="T49"/>
                  <a:gd fmla="*/ 8 w 128" name="T50"/>
                  <a:gd fmla="*/ 78 h 99" name="T51"/>
                  <a:gd fmla="*/ 12 w 128" name="T52"/>
                  <a:gd fmla="*/ 73 h 99" name="T53"/>
                  <a:gd fmla="*/ 31 w 128" name="T54"/>
                  <a:gd fmla="*/ 73 h 99" name="T55"/>
                  <a:gd fmla="*/ 48 w 128" name="T56"/>
                  <a:gd fmla="*/ 62 h 99" name="T57"/>
                  <a:gd fmla="*/ 48 w 128" name="T58"/>
                  <a:gd fmla="*/ 56 h 99" name="T59"/>
                  <a:gd fmla="*/ 36 w 128" name="T60"/>
                  <a:gd fmla="*/ 40 h 99" name="T61"/>
                  <a:gd fmla="*/ 34 w 128" name="T62"/>
                  <a:gd fmla="*/ 30 h 99" name="T63"/>
                  <a:gd fmla="*/ 26 w 128" name="T64"/>
                  <a:gd fmla="*/ 25 h 99" name="T65"/>
                  <a:gd fmla="*/ 12 w 128" name="T66"/>
                  <a:gd fmla="*/ 22 h 99" name="T67"/>
                  <a:gd fmla="*/ 5 w 128" name="T68"/>
                  <a:gd fmla="*/ 26 h 99" name="T69"/>
                  <a:gd fmla="*/ 0 w 128" name="T70"/>
                  <a:gd fmla="*/ 30 h 99" name="T71"/>
                  <a:gd fmla="*/ 9 w 128" name="T72"/>
                  <a:gd fmla="*/ 9 h 99" name="T73"/>
                  <a:gd fmla="*/ 34 w 128" name="T74"/>
                  <a:gd fmla="*/ 14 h 99" name="T75"/>
                  <a:gd fmla="*/ 68 w 128" name="T76"/>
                  <a:gd fmla="*/ 31 h 99"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128" name="T117"/>
                  <a:gd fmla="*/ 0 h 99" name="T118"/>
                  <a:gd fmla="*/ 128 w 128" name="T119"/>
                  <a:gd fmla="*/ 99 h 99"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99" w="128">
                    <a:moveTo>
                      <a:pt x="28" y="13"/>
                    </a:moveTo>
                    <a:lnTo>
                      <a:pt x="44" y="16"/>
                    </a:lnTo>
                    <a:lnTo>
                      <a:pt x="46" y="5"/>
                    </a:lnTo>
                    <a:lnTo>
                      <a:pt x="52" y="2"/>
                    </a:lnTo>
                    <a:lnTo>
                      <a:pt x="54" y="2"/>
                    </a:lnTo>
                    <a:lnTo>
                      <a:pt x="55" y="0"/>
                    </a:lnTo>
                    <a:lnTo>
                      <a:pt x="58" y="0"/>
                    </a:lnTo>
                    <a:lnTo>
                      <a:pt x="64" y="3"/>
                    </a:lnTo>
                    <a:lnTo>
                      <a:pt x="66" y="6"/>
                    </a:lnTo>
                    <a:lnTo>
                      <a:pt x="67" y="12"/>
                    </a:lnTo>
                    <a:lnTo>
                      <a:pt x="66" y="16"/>
                    </a:lnTo>
                    <a:lnTo>
                      <a:pt x="79" y="22"/>
                    </a:lnTo>
                    <a:lnTo>
                      <a:pt x="85" y="24"/>
                    </a:lnTo>
                    <a:lnTo>
                      <a:pt x="91" y="31"/>
                    </a:lnTo>
                    <a:lnTo>
                      <a:pt x="94" y="45"/>
                    </a:lnTo>
                    <a:lnTo>
                      <a:pt x="101" y="54"/>
                    </a:lnTo>
                    <a:lnTo>
                      <a:pt x="110" y="58"/>
                    </a:lnTo>
                    <a:lnTo>
                      <a:pt x="118" y="63"/>
                    </a:lnTo>
                    <a:lnTo>
                      <a:pt x="124" y="64"/>
                    </a:lnTo>
                    <a:lnTo>
                      <a:pt x="128" y="70"/>
                    </a:lnTo>
                    <a:lnTo>
                      <a:pt x="117" y="71"/>
                    </a:lnTo>
                    <a:lnTo>
                      <a:pt x="113" y="81"/>
                    </a:lnTo>
                    <a:lnTo>
                      <a:pt x="95" y="92"/>
                    </a:lnTo>
                    <a:lnTo>
                      <a:pt x="93" y="99"/>
                    </a:lnTo>
                    <a:lnTo>
                      <a:pt x="88" y="94"/>
                    </a:lnTo>
                    <a:lnTo>
                      <a:pt x="80" y="92"/>
                    </a:lnTo>
                    <a:lnTo>
                      <a:pt x="78" y="82"/>
                    </a:lnTo>
                    <a:lnTo>
                      <a:pt x="61" y="69"/>
                    </a:lnTo>
                    <a:lnTo>
                      <a:pt x="54" y="68"/>
                    </a:lnTo>
                    <a:lnTo>
                      <a:pt x="51" y="64"/>
                    </a:lnTo>
                    <a:lnTo>
                      <a:pt x="29" y="62"/>
                    </a:lnTo>
                    <a:lnTo>
                      <a:pt x="24" y="72"/>
                    </a:lnTo>
                    <a:lnTo>
                      <a:pt x="14" y="70"/>
                    </a:lnTo>
                    <a:lnTo>
                      <a:pt x="13" y="50"/>
                    </a:lnTo>
                    <a:lnTo>
                      <a:pt x="12" y="48"/>
                    </a:lnTo>
                    <a:lnTo>
                      <a:pt x="10" y="47"/>
                    </a:lnTo>
                    <a:lnTo>
                      <a:pt x="9" y="45"/>
                    </a:lnTo>
                    <a:lnTo>
                      <a:pt x="7" y="44"/>
                    </a:lnTo>
                    <a:lnTo>
                      <a:pt x="7" y="43"/>
                    </a:lnTo>
                    <a:lnTo>
                      <a:pt x="8" y="43"/>
                    </a:lnTo>
                    <a:lnTo>
                      <a:pt x="10" y="43"/>
                    </a:lnTo>
                    <a:lnTo>
                      <a:pt x="11" y="41"/>
                    </a:lnTo>
                    <a:lnTo>
                      <a:pt x="10" y="40"/>
                    </a:lnTo>
                    <a:lnTo>
                      <a:pt x="10" y="38"/>
                    </a:lnTo>
                    <a:lnTo>
                      <a:pt x="9" y="36"/>
                    </a:lnTo>
                    <a:lnTo>
                      <a:pt x="8" y="36"/>
                    </a:lnTo>
                    <a:lnTo>
                      <a:pt x="7" y="35"/>
                    </a:lnTo>
                    <a:lnTo>
                      <a:pt x="6" y="36"/>
                    </a:lnTo>
                    <a:lnTo>
                      <a:pt x="4" y="36"/>
                    </a:lnTo>
                    <a:lnTo>
                      <a:pt x="3" y="36"/>
                    </a:lnTo>
                    <a:lnTo>
                      <a:pt x="3" y="35"/>
                    </a:lnTo>
                    <a:lnTo>
                      <a:pt x="3" y="32"/>
                    </a:lnTo>
                    <a:lnTo>
                      <a:pt x="4" y="30"/>
                    </a:lnTo>
                    <a:lnTo>
                      <a:pt x="5" y="30"/>
                    </a:lnTo>
                    <a:lnTo>
                      <a:pt x="9" y="30"/>
                    </a:lnTo>
                    <a:lnTo>
                      <a:pt x="13" y="30"/>
                    </a:lnTo>
                    <a:lnTo>
                      <a:pt x="17" y="28"/>
                    </a:lnTo>
                    <a:lnTo>
                      <a:pt x="20" y="26"/>
                    </a:lnTo>
                    <a:lnTo>
                      <a:pt x="21" y="24"/>
                    </a:lnTo>
                    <a:lnTo>
                      <a:pt x="20" y="23"/>
                    </a:lnTo>
                    <a:lnTo>
                      <a:pt x="19" y="21"/>
                    </a:lnTo>
                    <a:lnTo>
                      <a:pt x="15" y="17"/>
                    </a:lnTo>
                    <a:lnTo>
                      <a:pt x="14" y="14"/>
                    </a:lnTo>
                    <a:lnTo>
                      <a:pt x="14" y="12"/>
                    </a:lnTo>
                    <a:lnTo>
                      <a:pt x="13" y="11"/>
                    </a:lnTo>
                    <a:lnTo>
                      <a:pt x="11" y="10"/>
                    </a:lnTo>
                    <a:lnTo>
                      <a:pt x="9" y="9"/>
                    </a:lnTo>
                    <a:lnTo>
                      <a:pt x="5" y="9"/>
                    </a:lnTo>
                    <a:lnTo>
                      <a:pt x="3" y="10"/>
                    </a:lnTo>
                    <a:lnTo>
                      <a:pt x="2" y="11"/>
                    </a:lnTo>
                    <a:lnTo>
                      <a:pt x="1" y="14"/>
                    </a:lnTo>
                    <a:lnTo>
                      <a:pt x="0" y="12"/>
                    </a:lnTo>
                    <a:lnTo>
                      <a:pt x="1" y="9"/>
                    </a:lnTo>
                    <a:lnTo>
                      <a:pt x="4" y="4"/>
                    </a:lnTo>
                    <a:lnTo>
                      <a:pt x="8" y="4"/>
                    </a:lnTo>
                    <a:lnTo>
                      <a:pt x="14" y="6"/>
                    </a:lnTo>
                    <a:lnTo>
                      <a:pt x="20" y="14"/>
                    </a:lnTo>
                    <a:lnTo>
                      <a:pt x="28" y="1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3" name="Freeform 7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97" y="2557"/>
                <a:ext cx="32" cy="59"/>
              </a:xfrm>
              <a:custGeom>
                <a:avLst/>
                <a:gdLst>
                  <a:gd fmla="*/ 23 w 21" name="T0"/>
                  <a:gd fmla="*/ 12 h 38" name="T1"/>
                  <a:gd fmla="*/ 26 w 21" name="T2"/>
                  <a:gd fmla="*/ 22 h 38" name="T3"/>
                  <a:gd fmla="*/ 41 w 21" name="T4"/>
                  <a:gd fmla="*/ 36 h 38" name="T5"/>
                  <a:gd fmla="*/ 44 w 21" name="T6"/>
                  <a:gd fmla="*/ 53 h 38" name="T7"/>
                  <a:gd fmla="*/ 46 w 21" name="T8"/>
                  <a:gd fmla="*/ 57 h 38" name="T9"/>
                  <a:gd fmla="*/ 49 w 21" name="T10"/>
                  <a:gd fmla="*/ 67 h 38" name="T11"/>
                  <a:gd fmla="*/ 27 w 21" name="T12"/>
                  <a:gd fmla="*/ 92 h 38" name="T13"/>
                  <a:gd fmla="*/ 14 w 21" name="T14"/>
                  <a:gd fmla="*/ 92 h 38" name="T15"/>
                  <a:gd fmla="*/ 8 w 21" name="T16"/>
                  <a:gd fmla="*/ 82 h 38" name="T17"/>
                  <a:gd fmla="*/ 0 w 21" name="T18"/>
                  <a:gd fmla="*/ 36 h 38" name="T19"/>
                  <a:gd fmla="*/ 3 w 21" name="T20"/>
                  <a:gd fmla="*/ 25 h 38" name="T21"/>
                  <a:gd fmla="*/ 5 w 21" name="T22"/>
                  <a:gd fmla="*/ 12 h 38" name="T23"/>
                  <a:gd fmla="*/ 12 w 21" name="T24"/>
                  <a:gd fmla="*/ 0 h 38" name="T25"/>
                  <a:gd fmla="*/ 18 w 21" name="T26"/>
                  <a:gd fmla="*/ 0 h 38" name="T27"/>
                  <a:gd fmla="*/ 23 w 21" name="T28"/>
                  <a:gd fmla="*/ 12 h 38"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21" name="T45"/>
                  <a:gd fmla="*/ 0 h 38" name="T46"/>
                  <a:gd fmla="*/ 21 w 21" name="T47"/>
                  <a:gd fmla="*/ 38 h 38"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38" w="21">
                    <a:moveTo>
                      <a:pt x="10" y="5"/>
                    </a:moveTo>
                    <a:lnTo>
                      <a:pt x="11" y="9"/>
                    </a:lnTo>
                    <a:lnTo>
                      <a:pt x="18" y="15"/>
                    </a:lnTo>
                    <a:lnTo>
                      <a:pt x="19" y="22"/>
                    </a:lnTo>
                    <a:lnTo>
                      <a:pt x="20" y="24"/>
                    </a:lnTo>
                    <a:lnTo>
                      <a:pt x="21" y="28"/>
                    </a:lnTo>
                    <a:lnTo>
                      <a:pt x="12" y="38"/>
                    </a:lnTo>
                    <a:lnTo>
                      <a:pt x="6" y="38"/>
                    </a:lnTo>
                    <a:lnTo>
                      <a:pt x="3" y="34"/>
                    </a:lnTo>
                    <a:lnTo>
                      <a:pt x="0" y="15"/>
                    </a:lnTo>
                    <a:lnTo>
                      <a:pt x="1" y="10"/>
                    </a:lnTo>
                    <a:lnTo>
                      <a:pt x="2" y="5"/>
                    </a:lnTo>
                    <a:lnTo>
                      <a:pt x="5" y="0"/>
                    </a:lnTo>
                    <a:lnTo>
                      <a:pt x="8" y="0"/>
                    </a:lnTo>
                    <a:lnTo>
                      <a:pt x="1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4" name="Freeform 7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61" y="2117"/>
                <a:ext cx="28" cy="48"/>
              </a:xfrm>
              <a:custGeom>
                <a:avLst/>
                <a:gdLst>
                  <a:gd fmla="*/ 39 w 18" name="T0"/>
                  <a:gd fmla="*/ 74 h 31" name="T1"/>
                  <a:gd fmla="*/ 39 w 18" name="T2"/>
                  <a:gd fmla="*/ 71 h 31" name="T3"/>
                  <a:gd fmla="*/ 40 w 18" name="T4"/>
                  <a:gd fmla="*/ 70 h 31" name="T5"/>
                  <a:gd fmla="*/ 36 w 18" name="T6"/>
                  <a:gd fmla="*/ 56 h 31" name="T7"/>
                  <a:gd fmla="*/ 26 w 18" name="T8"/>
                  <a:gd fmla="*/ 31 h 31" name="T9"/>
                  <a:gd fmla="*/ 9 w 18" name="T10"/>
                  <a:gd fmla="*/ 14 h 31" name="T11"/>
                  <a:gd fmla="*/ 0 w 18" name="T12"/>
                  <a:gd fmla="*/ 12 h 31" name="T13"/>
                  <a:gd fmla="*/ 14 w 18" name="T14"/>
                  <a:gd fmla="*/ 0 h 31" name="T15"/>
                  <a:gd fmla="*/ 30 w 18" name="T16"/>
                  <a:gd fmla="*/ 0 h 31" name="T17"/>
                  <a:gd fmla="*/ 39 w 18" name="T18"/>
                  <a:gd fmla="*/ 9 h 31" name="T19"/>
                  <a:gd fmla="*/ 40 w 18" name="T20"/>
                  <a:gd fmla="*/ 22 h 31" name="T21"/>
                  <a:gd fmla="*/ 36 w 18" name="T22"/>
                  <a:gd fmla="*/ 39 h 31" name="T23"/>
                  <a:gd fmla="*/ 36 w 18" name="T24"/>
                  <a:gd fmla="*/ 48 h 31" name="T25"/>
                  <a:gd fmla="*/ 40 w 18" name="T26"/>
                  <a:gd fmla="*/ 62 h 31" name="T27"/>
                  <a:gd fmla="*/ 44 w 18" name="T28"/>
                  <a:gd fmla="*/ 71 h 31" name="T29"/>
                  <a:gd fmla="*/ 39 w 18" name="T30"/>
                  <a:gd fmla="*/ 74 h 31"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w 18" name="T48"/>
                  <a:gd fmla="*/ 0 h 31" name="T49"/>
                  <a:gd fmla="*/ 18 w 18" name="T50"/>
                  <a:gd fmla="*/ 31 h 31" name="T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T51" l="T48" r="T50" t="T49"/>
                <a:pathLst>
                  <a:path h="31" w="18">
                    <a:moveTo>
                      <a:pt x="16" y="31"/>
                    </a:moveTo>
                    <a:lnTo>
                      <a:pt x="16" y="30"/>
                    </a:lnTo>
                    <a:lnTo>
                      <a:pt x="17" y="29"/>
                    </a:lnTo>
                    <a:lnTo>
                      <a:pt x="15" y="23"/>
                    </a:lnTo>
                    <a:lnTo>
                      <a:pt x="11" y="13"/>
                    </a:lnTo>
                    <a:lnTo>
                      <a:pt x="4" y="6"/>
                    </a:lnTo>
                    <a:lnTo>
                      <a:pt x="0" y="5"/>
                    </a:lnTo>
                    <a:lnTo>
                      <a:pt x="6" y="0"/>
                    </a:lnTo>
                    <a:lnTo>
                      <a:pt x="12" y="0"/>
                    </a:lnTo>
                    <a:lnTo>
                      <a:pt x="16" y="4"/>
                    </a:lnTo>
                    <a:lnTo>
                      <a:pt x="17" y="9"/>
                    </a:lnTo>
                    <a:lnTo>
                      <a:pt x="15" y="16"/>
                    </a:lnTo>
                    <a:lnTo>
                      <a:pt x="15" y="20"/>
                    </a:lnTo>
                    <a:lnTo>
                      <a:pt x="17" y="26"/>
                    </a:lnTo>
                    <a:lnTo>
                      <a:pt x="18" y="30"/>
                    </a:lnTo>
                    <a:lnTo>
                      <a:pt x="16" y="3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5" name="Freeform 7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003" y="2209"/>
                <a:ext cx="115" cy="71"/>
              </a:xfrm>
              <a:custGeom>
                <a:avLst/>
                <a:gdLst>
                  <a:gd fmla="*/ 174 w 74" name="T0"/>
                  <a:gd fmla="*/ 66 h 46" name="T1"/>
                  <a:gd fmla="*/ 179 w 74" name="T2"/>
                  <a:gd fmla="*/ 86 h 46" name="T3"/>
                  <a:gd fmla="*/ 171 w 74" name="T4"/>
                  <a:gd fmla="*/ 105 h 46" name="T5"/>
                  <a:gd fmla="*/ 145 w 74" name="T6"/>
                  <a:gd fmla="*/ 110 h 46" name="T7"/>
                  <a:gd fmla="*/ 121 w 74" name="T8"/>
                  <a:gd fmla="*/ 100 h 46" name="T9"/>
                  <a:gd fmla="*/ 95 w 74" name="T10"/>
                  <a:gd fmla="*/ 79 h 46" name="T11"/>
                  <a:gd fmla="*/ 70 w 74" name="T12"/>
                  <a:gd fmla="*/ 76 h 46" name="T13"/>
                  <a:gd fmla="*/ 30 w 74" name="T14"/>
                  <a:gd fmla="*/ 66 h 46" name="T15"/>
                  <a:gd fmla="*/ 19 w 74" name="T16"/>
                  <a:gd fmla="*/ 60 h 46" name="T17"/>
                  <a:gd fmla="*/ 5 w 74" name="T18"/>
                  <a:gd fmla="*/ 56 h 46" name="T19"/>
                  <a:gd fmla="*/ 0 w 74" name="T20"/>
                  <a:gd fmla="*/ 36 h 46" name="T21"/>
                  <a:gd fmla="*/ 5 w 74" name="T22"/>
                  <a:gd fmla="*/ 19 h 46" name="T23"/>
                  <a:gd fmla="*/ 12 w 74" name="T24"/>
                  <a:gd fmla="*/ 3 h 46" name="T25"/>
                  <a:gd fmla="*/ 39 w 74" name="T26"/>
                  <a:gd fmla="*/ 0 h 46" name="T27"/>
                  <a:gd fmla="*/ 68 w 74" name="T28"/>
                  <a:gd fmla="*/ 23 h 46" name="T29"/>
                  <a:gd fmla="*/ 95 w 74" name="T30"/>
                  <a:gd fmla="*/ 36 h 46" name="T31"/>
                  <a:gd fmla="*/ 121 w 74" name="T32"/>
                  <a:gd fmla="*/ 56 h 46" name="T33"/>
                  <a:gd fmla="*/ 174 w 74" name="T34"/>
                  <a:gd fmla="*/ 66 h 4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w 74" name="T54"/>
                  <a:gd fmla="*/ 0 h 46" name="T55"/>
                  <a:gd fmla="*/ 74 w 74" name="T56"/>
                  <a:gd fmla="*/ 46 h 46" name="T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T57" l="T54" r="T56" t="T55"/>
                <a:pathLst>
                  <a:path h="46" w="74">
                    <a:moveTo>
                      <a:pt x="72" y="28"/>
                    </a:moveTo>
                    <a:lnTo>
                      <a:pt x="74" y="36"/>
                    </a:lnTo>
                    <a:lnTo>
                      <a:pt x="71" y="44"/>
                    </a:lnTo>
                    <a:lnTo>
                      <a:pt x="60" y="46"/>
                    </a:lnTo>
                    <a:lnTo>
                      <a:pt x="50" y="42"/>
                    </a:lnTo>
                    <a:lnTo>
                      <a:pt x="39" y="33"/>
                    </a:lnTo>
                    <a:lnTo>
                      <a:pt x="29" y="32"/>
                    </a:lnTo>
                    <a:lnTo>
                      <a:pt x="12" y="28"/>
                    </a:lnTo>
                    <a:lnTo>
                      <a:pt x="8" y="25"/>
                    </a:lnTo>
                    <a:lnTo>
                      <a:pt x="2" y="23"/>
                    </a:lnTo>
                    <a:lnTo>
                      <a:pt x="0" y="15"/>
                    </a:lnTo>
                    <a:lnTo>
                      <a:pt x="2" y="8"/>
                    </a:lnTo>
                    <a:lnTo>
                      <a:pt x="5" y="1"/>
                    </a:lnTo>
                    <a:lnTo>
                      <a:pt x="16" y="0"/>
                    </a:lnTo>
                    <a:lnTo>
                      <a:pt x="28" y="10"/>
                    </a:lnTo>
                    <a:lnTo>
                      <a:pt x="39" y="15"/>
                    </a:lnTo>
                    <a:lnTo>
                      <a:pt x="50" y="23"/>
                    </a:lnTo>
                    <a:lnTo>
                      <a:pt x="72" y="2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6" name="Freeform 7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15" y="2126"/>
                <a:ext cx="71" cy="39"/>
              </a:xfrm>
              <a:custGeom>
                <a:avLst/>
                <a:gdLst>
                  <a:gd fmla="*/ 110 w 46" name="T0"/>
                  <a:gd fmla="*/ 58 h 25" name="T1"/>
                  <a:gd fmla="*/ 105 w 46" name="T2"/>
                  <a:gd fmla="*/ 61 h 25" name="T3"/>
                  <a:gd fmla="*/ 43 w 46" name="T4"/>
                  <a:gd fmla="*/ 17 h 25" name="T5"/>
                  <a:gd fmla="*/ 3 w 46" name="T6"/>
                  <a:gd fmla="*/ 9 h 25" name="T7"/>
                  <a:gd fmla="*/ 0 w 46" name="T8"/>
                  <a:gd fmla="*/ 9 h 25" name="T9"/>
                  <a:gd fmla="*/ 0 w 46" name="T10"/>
                  <a:gd fmla="*/ 3 h 25" name="T11"/>
                  <a:gd fmla="*/ 22 w 46" name="T12"/>
                  <a:gd fmla="*/ 0 h 25" name="T13"/>
                  <a:gd fmla="*/ 43 w 46" name="T14"/>
                  <a:gd fmla="*/ 5 h 25" name="T15"/>
                  <a:gd fmla="*/ 71 w 46" name="T16"/>
                  <a:gd fmla="*/ 0 h 25" name="T17"/>
                  <a:gd fmla="*/ 76 w 46" name="T18"/>
                  <a:gd fmla="*/ 3 h 25" name="T19"/>
                  <a:gd fmla="*/ 83 w 46" name="T20"/>
                  <a:gd fmla="*/ 12 h 25" name="T21"/>
                  <a:gd fmla="*/ 93 w 46" name="T22"/>
                  <a:gd fmla="*/ 19 h 25" name="T23"/>
                  <a:gd fmla="*/ 97 w 46" name="T24"/>
                  <a:gd fmla="*/ 36 h 25" name="T25"/>
                  <a:gd fmla="*/ 107 w 46" name="T26"/>
                  <a:gd fmla="*/ 53 h 25" name="T27"/>
                  <a:gd fmla="*/ 110 w 46" name="T28"/>
                  <a:gd fmla="*/ 58 h 25"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w 46" name="T45"/>
                  <a:gd fmla="*/ 0 h 25" name="T46"/>
                  <a:gd fmla="*/ 46 w 46" name="T47"/>
                  <a:gd fmla="*/ 25 h 25" name="T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T48" l="T45" r="T47" t="T46"/>
                <a:pathLst>
                  <a:path h="25" w="46">
                    <a:moveTo>
                      <a:pt x="46" y="24"/>
                    </a:moveTo>
                    <a:lnTo>
                      <a:pt x="44" y="25"/>
                    </a:lnTo>
                    <a:lnTo>
                      <a:pt x="18" y="7"/>
                    </a:lnTo>
                    <a:lnTo>
                      <a:pt x="1" y="4"/>
                    </a:lnTo>
                    <a:lnTo>
                      <a:pt x="0" y="4"/>
                    </a:lnTo>
                    <a:lnTo>
                      <a:pt x="0" y="1"/>
                    </a:lnTo>
                    <a:lnTo>
                      <a:pt x="9" y="0"/>
                    </a:lnTo>
                    <a:lnTo>
                      <a:pt x="18" y="2"/>
                    </a:lnTo>
                    <a:lnTo>
                      <a:pt x="30" y="0"/>
                    </a:lnTo>
                    <a:lnTo>
                      <a:pt x="32" y="1"/>
                    </a:lnTo>
                    <a:lnTo>
                      <a:pt x="35" y="5"/>
                    </a:lnTo>
                    <a:lnTo>
                      <a:pt x="39" y="8"/>
                    </a:lnTo>
                    <a:lnTo>
                      <a:pt x="41" y="15"/>
                    </a:lnTo>
                    <a:lnTo>
                      <a:pt x="45" y="22"/>
                    </a:lnTo>
                    <a:lnTo>
                      <a:pt x="46" y="2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7" name="Freeform 7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61" y="2125"/>
                <a:ext cx="26" cy="39"/>
              </a:xfrm>
              <a:custGeom>
                <a:avLst/>
                <a:gdLst>
                  <a:gd fmla="*/ 0 w 17" name="T0"/>
                  <a:gd fmla="*/ 0 h 25" name="T1"/>
                  <a:gd fmla="*/ 9 w 17" name="T2"/>
                  <a:gd fmla="*/ 3 h 25" name="T3"/>
                  <a:gd fmla="*/ 26 w 17" name="T4"/>
                  <a:gd fmla="*/ 19 h 25" name="T5"/>
                  <a:gd fmla="*/ 35 w 17" name="T6"/>
                  <a:gd fmla="*/ 44 h 25" name="T7"/>
                  <a:gd fmla="*/ 40 w 17" name="T8"/>
                  <a:gd fmla="*/ 58 h 25" name="T9"/>
                  <a:gd fmla="*/ 37 w 17" name="T10"/>
                  <a:gd fmla="*/ 61 h 25" name="T11"/>
                  <a:gd fmla="*/ 35 w 17" name="T12"/>
                  <a:gd fmla="*/ 56 h 25" name="T13"/>
                  <a:gd fmla="*/ 26 w 17" name="T14"/>
                  <a:gd fmla="*/ 39 h 25" name="T15"/>
                  <a:gd fmla="*/ 21 w 17" name="T16"/>
                  <a:gd fmla="*/ 22 h 25" name="T17"/>
                  <a:gd fmla="*/ 12 w 17" name="T18"/>
                  <a:gd fmla="*/ 14 h 25" name="T19"/>
                  <a:gd fmla="*/ 5 w 17" name="T20"/>
                  <a:gd fmla="*/ 5 h 25" name="T21"/>
                  <a:gd fmla="*/ 0 w 17" name="T22"/>
                  <a:gd fmla="*/ 3 h 25" name="T23"/>
                  <a:gd fmla="*/ 0 w 17" name="T24"/>
                  <a:gd fmla="*/ 0 h 25"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w 17" name="T39"/>
                  <a:gd fmla="*/ 0 h 25" name="T40"/>
                  <a:gd fmla="*/ 17 w 17" name="T41"/>
                  <a:gd fmla="*/ 25 h 25" name="T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T42" l="T39" r="T41" t="T40"/>
                <a:pathLst>
                  <a:path h="25" w="17">
                    <a:moveTo>
                      <a:pt x="0" y="0"/>
                    </a:moveTo>
                    <a:lnTo>
                      <a:pt x="4" y="1"/>
                    </a:lnTo>
                    <a:lnTo>
                      <a:pt x="11" y="8"/>
                    </a:lnTo>
                    <a:lnTo>
                      <a:pt x="15" y="18"/>
                    </a:lnTo>
                    <a:lnTo>
                      <a:pt x="17" y="24"/>
                    </a:lnTo>
                    <a:lnTo>
                      <a:pt x="16" y="25"/>
                    </a:lnTo>
                    <a:lnTo>
                      <a:pt x="15" y="23"/>
                    </a:lnTo>
                    <a:lnTo>
                      <a:pt x="11" y="16"/>
                    </a:lnTo>
                    <a:lnTo>
                      <a:pt x="9" y="9"/>
                    </a:lnTo>
                    <a:lnTo>
                      <a:pt x="5" y="6"/>
                    </a:lnTo>
                    <a:lnTo>
                      <a:pt x="2" y="2"/>
                    </a:lnTo>
                    <a:lnTo>
                      <a:pt x="0"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8" name="Freeform 7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818" y="2004"/>
                <a:ext cx="110" cy="84"/>
              </a:xfrm>
              <a:custGeom>
                <a:avLst/>
                <a:gdLst>
                  <a:gd fmla="*/ 158 w 71" name="T0"/>
                  <a:gd fmla="*/ 117 h 54" name="T1"/>
                  <a:gd fmla="*/ 152 w 71" name="T2"/>
                  <a:gd fmla="*/ 112 h 54" name="T3"/>
                  <a:gd fmla="*/ 136 w 71" name="T4"/>
                  <a:gd fmla="*/ 112 h 54" name="T5"/>
                  <a:gd fmla="*/ 118 w 71" name="T6"/>
                  <a:gd fmla="*/ 128 h 54" name="T7"/>
                  <a:gd fmla="*/ 91 w 71" name="T8"/>
                  <a:gd fmla="*/ 131 h 54" name="T9"/>
                  <a:gd fmla="*/ 93 w 71" name="T10"/>
                  <a:gd fmla="*/ 109 h 54" name="T11"/>
                  <a:gd fmla="*/ 91 w 71" name="T12"/>
                  <a:gd fmla="*/ 84 h 54" name="T13"/>
                  <a:gd fmla="*/ 79 w 71" name="T14"/>
                  <a:gd fmla="*/ 75 h 54" name="T15"/>
                  <a:gd fmla="*/ 65 w 71" name="T16"/>
                  <a:gd fmla="*/ 92 h 54" name="T17"/>
                  <a:gd fmla="*/ 56 w 71" name="T18"/>
                  <a:gd fmla="*/ 106 h 54" name="T19"/>
                  <a:gd fmla="*/ 23 w 71" name="T20"/>
                  <a:gd fmla="*/ 123 h 54" name="T21"/>
                  <a:gd fmla="*/ 8 w 71" name="T22"/>
                  <a:gd fmla="*/ 121 h 54" name="T23"/>
                  <a:gd fmla="*/ 9 w 71" name="T24"/>
                  <a:gd fmla="*/ 100 h 54" name="T25"/>
                  <a:gd fmla="*/ 14 w 71" name="T26"/>
                  <a:gd fmla="*/ 79 h 54" name="T27"/>
                  <a:gd fmla="*/ 8 w 71" name="T28"/>
                  <a:gd fmla="*/ 70 h 54" name="T29"/>
                  <a:gd fmla="*/ 0 w 71" name="T30"/>
                  <a:gd fmla="*/ 40 h 54" name="T31"/>
                  <a:gd fmla="*/ 17 w 71" name="T32"/>
                  <a:gd fmla="*/ 36 h 54" name="T33"/>
                  <a:gd fmla="*/ 34 w 71" name="T34"/>
                  <a:gd fmla="*/ 31 h 54" name="T35"/>
                  <a:gd fmla="*/ 36 w 71" name="T36"/>
                  <a:gd fmla="*/ 9 h 54" name="T37"/>
                  <a:gd fmla="*/ 60 w 71" name="T38"/>
                  <a:gd fmla="*/ 0 h 54" name="T39"/>
                  <a:gd fmla="*/ 79 w 71" name="T40"/>
                  <a:gd fmla="*/ 8 h 54" name="T41"/>
                  <a:gd fmla="*/ 67 w 71" name="T42"/>
                  <a:gd fmla="*/ 17 h 54" name="T43"/>
                  <a:gd fmla="*/ 65 w 71" name="T44"/>
                  <a:gd fmla="*/ 31 h 54" name="T45"/>
                  <a:gd fmla="*/ 43 w 71" name="T46"/>
                  <a:gd fmla="*/ 47 h 54" name="T47"/>
                  <a:gd fmla="*/ 45 w 71" name="T48"/>
                  <a:gd fmla="*/ 53 h 54" name="T49"/>
                  <a:gd fmla="*/ 57 w 71" name="T50"/>
                  <a:gd fmla="*/ 48 h 54" name="T51"/>
                  <a:gd fmla="*/ 70 w 71" name="T52"/>
                  <a:gd fmla="*/ 48 h 54" name="T53"/>
                  <a:gd fmla="*/ 79 w 71" name="T54"/>
                  <a:gd fmla="*/ 47 h 54" name="T55"/>
                  <a:gd fmla="*/ 99 w 71" name="T56"/>
                  <a:gd fmla="*/ 44 h 54" name="T57"/>
                  <a:gd fmla="*/ 101 w 71" name="T58"/>
                  <a:gd fmla="*/ 53 h 54" name="T59"/>
                  <a:gd fmla="*/ 119 w 71" name="T60"/>
                  <a:gd fmla="*/ 53 h 54" name="T61"/>
                  <a:gd fmla="*/ 139 w 71" name="T62"/>
                  <a:gd fmla="*/ 47 h 54" name="T63"/>
                  <a:gd fmla="*/ 144 w 71" name="T64"/>
                  <a:gd fmla="*/ 70 h 54" name="T65"/>
                  <a:gd fmla="*/ 166 w 71" name="T66"/>
                  <a:gd fmla="*/ 75 h 54" name="T67"/>
                  <a:gd fmla="*/ 170 w 71" name="T68"/>
                  <a:gd fmla="*/ 92 h 54" name="T69"/>
                  <a:gd fmla="*/ 158 w 71" name="T70"/>
                  <a:gd fmla="*/ 117 h 54"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w 71" name="T108"/>
                  <a:gd fmla="*/ 0 h 54" name="T109"/>
                  <a:gd fmla="*/ 71 w 71" name="T110"/>
                  <a:gd fmla="*/ 54 h 54" name="T1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b="T111" l="T108" r="T110" t="T109"/>
                <a:pathLst>
                  <a:path h="54" w="71">
                    <a:moveTo>
                      <a:pt x="66" y="48"/>
                    </a:moveTo>
                    <a:lnTo>
                      <a:pt x="63" y="46"/>
                    </a:lnTo>
                    <a:lnTo>
                      <a:pt x="57" y="46"/>
                    </a:lnTo>
                    <a:lnTo>
                      <a:pt x="49" y="53"/>
                    </a:lnTo>
                    <a:lnTo>
                      <a:pt x="38" y="54"/>
                    </a:lnTo>
                    <a:lnTo>
                      <a:pt x="39" y="45"/>
                    </a:lnTo>
                    <a:lnTo>
                      <a:pt x="38" y="35"/>
                    </a:lnTo>
                    <a:lnTo>
                      <a:pt x="33" y="31"/>
                    </a:lnTo>
                    <a:lnTo>
                      <a:pt x="27" y="38"/>
                    </a:lnTo>
                    <a:lnTo>
                      <a:pt x="23" y="44"/>
                    </a:lnTo>
                    <a:lnTo>
                      <a:pt x="10" y="51"/>
                    </a:lnTo>
                    <a:lnTo>
                      <a:pt x="3" y="50"/>
                    </a:lnTo>
                    <a:lnTo>
                      <a:pt x="4" y="41"/>
                    </a:lnTo>
                    <a:lnTo>
                      <a:pt x="6" y="33"/>
                    </a:lnTo>
                    <a:lnTo>
                      <a:pt x="3" y="29"/>
                    </a:lnTo>
                    <a:lnTo>
                      <a:pt x="0" y="17"/>
                    </a:lnTo>
                    <a:lnTo>
                      <a:pt x="7" y="15"/>
                    </a:lnTo>
                    <a:lnTo>
                      <a:pt x="14" y="13"/>
                    </a:lnTo>
                    <a:lnTo>
                      <a:pt x="15" y="4"/>
                    </a:lnTo>
                    <a:lnTo>
                      <a:pt x="25" y="0"/>
                    </a:lnTo>
                    <a:lnTo>
                      <a:pt x="33" y="3"/>
                    </a:lnTo>
                    <a:lnTo>
                      <a:pt x="28" y="7"/>
                    </a:lnTo>
                    <a:lnTo>
                      <a:pt x="27" y="13"/>
                    </a:lnTo>
                    <a:lnTo>
                      <a:pt x="18" y="19"/>
                    </a:lnTo>
                    <a:lnTo>
                      <a:pt x="19" y="22"/>
                    </a:lnTo>
                    <a:lnTo>
                      <a:pt x="24" y="20"/>
                    </a:lnTo>
                    <a:lnTo>
                      <a:pt x="29" y="20"/>
                    </a:lnTo>
                    <a:lnTo>
                      <a:pt x="33" y="19"/>
                    </a:lnTo>
                    <a:lnTo>
                      <a:pt x="41" y="18"/>
                    </a:lnTo>
                    <a:lnTo>
                      <a:pt x="42" y="22"/>
                    </a:lnTo>
                    <a:lnTo>
                      <a:pt x="50" y="22"/>
                    </a:lnTo>
                    <a:lnTo>
                      <a:pt x="58" y="19"/>
                    </a:lnTo>
                    <a:lnTo>
                      <a:pt x="60" y="29"/>
                    </a:lnTo>
                    <a:lnTo>
                      <a:pt x="69" y="31"/>
                    </a:lnTo>
                    <a:lnTo>
                      <a:pt x="71" y="38"/>
                    </a:lnTo>
                    <a:lnTo>
                      <a:pt x="66" y="48"/>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29" name="Freeform 7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846" y="1951"/>
                <a:ext cx="155" cy="87"/>
              </a:xfrm>
              <a:custGeom>
                <a:avLst/>
                <a:gdLst>
                  <a:gd fmla="*/ 96 w 100" name="T0"/>
                  <a:gd fmla="*/ 127 h 56" name="T1"/>
                  <a:gd fmla="*/ 78 w 100" name="T2"/>
                  <a:gd fmla="*/ 135 h 56" name="T3"/>
                  <a:gd fmla="*/ 57 w 100" name="T4"/>
                  <a:gd fmla="*/ 135 h 56" name="T5"/>
                  <a:gd fmla="*/ 56 w 100" name="T6"/>
                  <a:gd fmla="*/ 126 h 56" name="T7"/>
                  <a:gd fmla="*/ 36 w 100" name="T8"/>
                  <a:gd fmla="*/ 127 h 56" name="T9"/>
                  <a:gd fmla="*/ 26 w 100" name="T10"/>
                  <a:gd fmla="*/ 131 h 56" name="T11"/>
                  <a:gd fmla="*/ 14 w 100" name="T12"/>
                  <a:gd fmla="*/ 131 h 56" name="T13"/>
                  <a:gd fmla="*/ 3 w 100" name="T14"/>
                  <a:gd fmla="*/ 135 h 56" name="T15"/>
                  <a:gd fmla="*/ 0 w 100" name="T16"/>
                  <a:gd fmla="*/ 127 h 56" name="T17"/>
                  <a:gd fmla="*/ 22 w 100" name="T18"/>
                  <a:gd fmla="*/ 113 h 56" name="T19"/>
                  <a:gd fmla="*/ 45 w 100" name="T20"/>
                  <a:gd fmla="*/ 109 h 56" name="T21"/>
                  <a:gd fmla="*/ 67 w 100" name="T22"/>
                  <a:gd fmla="*/ 95 h 56" name="T23"/>
                  <a:gd fmla="*/ 67 w 100" name="T24"/>
                  <a:gd fmla="*/ 82 h 56" name="T25"/>
                  <a:gd fmla="*/ 51 w 100" name="T26"/>
                  <a:gd fmla="*/ 79 h 56" name="T27"/>
                  <a:gd fmla="*/ 43 w 100" name="T28"/>
                  <a:gd fmla="*/ 65 h 56" name="T29"/>
                  <a:gd fmla="*/ 19 w 100" name="T30"/>
                  <a:gd fmla="*/ 62 h 56" name="T31"/>
                  <a:gd fmla="*/ 3 w 100" name="T32"/>
                  <a:gd fmla="*/ 61 h 56" name="T33"/>
                  <a:gd fmla="*/ 12 w 100" name="T34"/>
                  <a:gd fmla="*/ 51 h 56" name="T35"/>
                  <a:gd fmla="*/ 26 w 100" name="T36"/>
                  <a:gd fmla="*/ 51 h 56" name="T37"/>
                  <a:gd fmla="*/ 31 w 100" name="T38"/>
                  <a:gd fmla="*/ 34 h 56" name="T39"/>
                  <a:gd fmla="*/ 43 w 100" name="T40"/>
                  <a:gd fmla="*/ 22 h 56" name="T41"/>
                  <a:gd fmla="*/ 57 w 100" name="T42"/>
                  <a:gd fmla="*/ 22 h 56" name="T43"/>
                  <a:gd fmla="*/ 70 w 100" name="T44"/>
                  <a:gd fmla="*/ 31 h 56" name="T45"/>
                  <a:gd fmla="*/ 93 w 100" name="T46"/>
                  <a:gd fmla="*/ 30 h 56" name="T47"/>
                  <a:gd fmla="*/ 88 w 100" name="T48"/>
                  <a:gd fmla="*/ 14 h 56" name="T49"/>
                  <a:gd fmla="*/ 110 w 100" name="T50"/>
                  <a:gd fmla="*/ 0 h 56" name="T51"/>
                  <a:gd fmla="*/ 122 w 100" name="T52"/>
                  <a:gd fmla="*/ 5 h 56" name="T53"/>
                  <a:gd fmla="*/ 132 w 100" name="T54"/>
                  <a:gd fmla="*/ 19 h 56" name="T55"/>
                  <a:gd fmla="*/ 163 w 100" name="T56"/>
                  <a:gd fmla="*/ 8 h 56" name="T57"/>
                  <a:gd fmla="*/ 202 w 100" name="T58"/>
                  <a:gd fmla="*/ 14 h 56" name="T59"/>
                  <a:gd fmla="*/ 231 w 100" name="T60"/>
                  <a:gd fmla="*/ 25 h 56" name="T61"/>
                  <a:gd fmla="*/ 240 w 100" name="T62"/>
                  <a:gd fmla="*/ 34 h 56" name="T63"/>
                  <a:gd fmla="*/ 223 w 100" name="T64"/>
                  <a:gd fmla="*/ 57 h 56" name="T65"/>
                  <a:gd fmla="*/ 200 w 100" name="T66"/>
                  <a:gd fmla="*/ 65 h 56" name="T67"/>
                  <a:gd fmla="*/ 180 w 100" name="T68"/>
                  <a:gd fmla="*/ 79 h 56" name="T69"/>
                  <a:gd fmla="*/ 166 w 100" name="T70"/>
                  <a:gd fmla="*/ 82 h 56" name="T71"/>
                  <a:gd fmla="*/ 163 w 100" name="T72"/>
                  <a:gd fmla="*/ 101 h 56" name="T73"/>
                  <a:gd fmla="*/ 149 w 100" name="T74"/>
                  <a:gd fmla="*/ 104 h 56" name="T75"/>
                  <a:gd fmla="*/ 136 w 100" name="T76"/>
                  <a:gd fmla="*/ 92 h 56" name="T77"/>
                  <a:gd fmla="*/ 104 w 100" name="T78"/>
                  <a:gd fmla="*/ 113 h 56" name="T79"/>
                  <a:gd fmla="*/ 96 w 100" name="T80"/>
                  <a:gd fmla="*/ 127 h 5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w 100" name="T123"/>
                  <a:gd fmla="*/ 0 h 56" name="T124"/>
                  <a:gd fmla="*/ 100 w 100" name="T125"/>
                  <a:gd fmla="*/ 56 h 56" name="T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b="T126" l="T123" r="T125" t="T124"/>
                <a:pathLst>
                  <a:path h="56" w="100">
                    <a:moveTo>
                      <a:pt x="40" y="53"/>
                    </a:moveTo>
                    <a:lnTo>
                      <a:pt x="32" y="56"/>
                    </a:lnTo>
                    <a:lnTo>
                      <a:pt x="24" y="56"/>
                    </a:lnTo>
                    <a:lnTo>
                      <a:pt x="23" y="52"/>
                    </a:lnTo>
                    <a:lnTo>
                      <a:pt x="15" y="53"/>
                    </a:lnTo>
                    <a:lnTo>
                      <a:pt x="11" y="54"/>
                    </a:lnTo>
                    <a:lnTo>
                      <a:pt x="6" y="54"/>
                    </a:lnTo>
                    <a:lnTo>
                      <a:pt x="1" y="56"/>
                    </a:lnTo>
                    <a:lnTo>
                      <a:pt x="0" y="53"/>
                    </a:lnTo>
                    <a:lnTo>
                      <a:pt x="9" y="47"/>
                    </a:lnTo>
                    <a:lnTo>
                      <a:pt x="19" y="45"/>
                    </a:lnTo>
                    <a:lnTo>
                      <a:pt x="28" y="39"/>
                    </a:lnTo>
                    <a:lnTo>
                      <a:pt x="28" y="34"/>
                    </a:lnTo>
                    <a:lnTo>
                      <a:pt x="21" y="33"/>
                    </a:lnTo>
                    <a:lnTo>
                      <a:pt x="18" y="27"/>
                    </a:lnTo>
                    <a:lnTo>
                      <a:pt x="8" y="26"/>
                    </a:lnTo>
                    <a:lnTo>
                      <a:pt x="1" y="25"/>
                    </a:lnTo>
                    <a:lnTo>
                      <a:pt x="5" y="21"/>
                    </a:lnTo>
                    <a:lnTo>
                      <a:pt x="11" y="21"/>
                    </a:lnTo>
                    <a:lnTo>
                      <a:pt x="13" y="14"/>
                    </a:lnTo>
                    <a:lnTo>
                      <a:pt x="18" y="9"/>
                    </a:lnTo>
                    <a:lnTo>
                      <a:pt x="24" y="9"/>
                    </a:lnTo>
                    <a:lnTo>
                      <a:pt x="29" y="13"/>
                    </a:lnTo>
                    <a:lnTo>
                      <a:pt x="39" y="12"/>
                    </a:lnTo>
                    <a:lnTo>
                      <a:pt x="37" y="6"/>
                    </a:lnTo>
                    <a:lnTo>
                      <a:pt x="46" y="0"/>
                    </a:lnTo>
                    <a:lnTo>
                      <a:pt x="51" y="2"/>
                    </a:lnTo>
                    <a:lnTo>
                      <a:pt x="55" y="8"/>
                    </a:lnTo>
                    <a:lnTo>
                      <a:pt x="68" y="3"/>
                    </a:lnTo>
                    <a:lnTo>
                      <a:pt x="84" y="6"/>
                    </a:lnTo>
                    <a:lnTo>
                      <a:pt x="96" y="10"/>
                    </a:lnTo>
                    <a:lnTo>
                      <a:pt x="100" y="14"/>
                    </a:lnTo>
                    <a:lnTo>
                      <a:pt x="93" y="24"/>
                    </a:lnTo>
                    <a:lnTo>
                      <a:pt x="83" y="27"/>
                    </a:lnTo>
                    <a:lnTo>
                      <a:pt x="75" y="33"/>
                    </a:lnTo>
                    <a:lnTo>
                      <a:pt x="69" y="34"/>
                    </a:lnTo>
                    <a:lnTo>
                      <a:pt x="68" y="42"/>
                    </a:lnTo>
                    <a:lnTo>
                      <a:pt x="62" y="43"/>
                    </a:lnTo>
                    <a:lnTo>
                      <a:pt x="57" y="38"/>
                    </a:lnTo>
                    <a:lnTo>
                      <a:pt x="43" y="47"/>
                    </a:lnTo>
                    <a:lnTo>
                      <a:pt x="40" y="5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0" name="Freeform 7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52" y="2117"/>
                <a:ext cx="9" cy="8"/>
              </a:xfrm>
              <a:custGeom>
                <a:avLst/>
                <a:gdLst>
                  <a:gd fmla="*/ 0 w 6" name="T0"/>
                  <a:gd fmla="*/ 0 h 5" name="T1"/>
                  <a:gd fmla="*/ 14 w 6" name="T2"/>
                  <a:gd fmla="*/ 13 h 5" name="T3"/>
                  <a:gd fmla="*/ 12 w 6" name="T4"/>
                  <a:gd fmla="*/ 13 h 5" name="T5"/>
                  <a:gd fmla="*/ 0 w 6" name="T6"/>
                  <a:gd fmla="*/ 0 h 5" name="T7"/>
                  <a:gd fmla="*/ 0 60000 65536" name="T8"/>
                  <a:gd fmla="*/ 0 60000 65536" name="T9"/>
                  <a:gd fmla="*/ 0 60000 65536" name="T10"/>
                  <a:gd fmla="*/ 0 60000 65536" name="T11"/>
                  <a:gd fmla="*/ 0 w 6" name="T12"/>
                  <a:gd fmla="*/ 0 h 5" name="T13"/>
                  <a:gd fmla="*/ 6 w 6" name="T14"/>
                  <a:gd fmla="*/ 5 h 5" name="T15"/>
                </a:gdLst>
                <a:ahLst/>
                <a:cxnLst>
                  <a:cxn ang="T8">
                    <a:pos x="T0" y="T1"/>
                  </a:cxn>
                  <a:cxn ang="T9">
                    <a:pos x="T2" y="T3"/>
                  </a:cxn>
                  <a:cxn ang="T10">
                    <a:pos x="T4" y="T5"/>
                  </a:cxn>
                  <a:cxn ang="T11">
                    <a:pos x="T6" y="T7"/>
                  </a:cxn>
                </a:cxnLst>
                <a:rect b="T15" l="T12" r="T14" t="T13"/>
                <a:pathLst>
                  <a:path h="5" w="6">
                    <a:moveTo>
                      <a:pt x="0" y="0"/>
                    </a:moveTo>
                    <a:lnTo>
                      <a:pt x="6" y="5"/>
                    </a:lnTo>
                    <a:lnTo>
                      <a:pt x="5" y="5"/>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1" name="Freeform 7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11" y="2125"/>
                <a:ext cx="50" cy="8"/>
              </a:xfrm>
              <a:custGeom>
                <a:avLst/>
                <a:gdLst>
                  <a:gd fmla="*/ 78 w 32" name="T0"/>
                  <a:gd fmla="*/ 3 h 5" name="T1"/>
                  <a:gd fmla="*/ 48 w 32" name="T2"/>
                  <a:gd fmla="*/ 8 h 5" name="T3"/>
                  <a:gd fmla="*/ 27 w 32" name="T4"/>
                  <a:gd fmla="*/ 3 h 5" name="T5"/>
                  <a:gd fmla="*/ 5 w 32" name="T6"/>
                  <a:gd fmla="*/ 5 h 5" name="T7"/>
                  <a:gd fmla="*/ 5 w 32" name="T8"/>
                  <a:gd fmla="*/ 13 h 5" name="T9"/>
                  <a:gd fmla="*/ 0 w 32" name="T10"/>
                  <a:gd fmla="*/ 10 h 5" name="T11"/>
                  <a:gd fmla="*/ 5 w 32" name="T12"/>
                  <a:gd fmla="*/ 0 h 5" name="T13"/>
                  <a:gd fmla="*/ 66 w 32" name="T14"/>
                  <a:gd fmla="*/ 0 h 5" name="T15"/>
                  <a:gd fmla="*/ 75 w 32" name="T16"/>
                  <a:gd fmla="*/ 0 h 5" name="T17"/>
                  <a:gd fmla="*/ 75 w 32" name="T18"/>
                  <a:gd fmla="*/ 3 h 5" name="T19"/>
                  <a:gd fmla="*/ 78 w 32" name="T20"/>
                  <a:gd fmla="*/ 3 h 5"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32" name="T33"/>
                  <a:gd fmla="*/ 0 h 5" name="T34"/>
                  <a:gd fmla="*/ 32 w 32" name="T35"/>
                  <a:gd fmla="*/ 5 h 5" name="T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5" w="32">
                    <a:moveTo>
                      <a:pt x="32" y="1"/>
                    </a:moveTo>
                    <a:lnTo>
                      <a:pt x="20" y="3"/>
                    </a:lnTo>
                    <a:lnTo>
                      <a:pt x="11" y="1"/>
                    </a:lnTo>
                    <a:lnTo>
                      <a:pt x="2" y="2"/>
                    </a:lnTo>
                    <a:lnTo>
                      <a:pt x="2" y="5"/>
                    </a:lnTo>
                    <a:lnTo>
                      <a:pt x="0" y="4"/>
                    </a:lnTo>
                    <a:lnTo>
                      <a:pt x="2" y="0"/>
                    </a:lnTo>
                    <a:lnTo>
                      <a:pt x="27" y="0"/>
                    </a:lnTo>
                    <a:lnTo>
                      <a:pt x="31" y="0"/>
                    </a:lnTo>
                    <a:lnTo>
                      <a:pt x="31" y="1"/>
                    </a:lnTo>
                    <a:lnTo>
                      <a:pt x="32" y="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2" name="Freeform 7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22" y="2083"/>
                <a:ext cx="237" cy="245"/>
              </a:xfrm>
              <a:custGeom>
                <a:avLst/>
                <a:gdLst>
                  <a:gd fmla="*/ 297 w 153" name="T0"/>
                  <a:gd fmla="*/ 78 h 158" name="T1"/>
                  <a:gd fmla="*/ 296 w 153" name="T2"/>
                  <a:gd fmla="*/ 115 h 158" name="T3"/>
                  <a:gd fmla="*/ 311 w 153" name="T4"/>
                  <a:gd fmla="*/ 123 h 158" name="T5"/>
                  <a:gd fmla="*/ 327 w 153" name="T6"/>
                  <a:gd fmla="*/ 140 h 158" name="T7"/>
                  <a:gd fmla="*/ 322 w 153" name="T8"/>
                  <a:gd fmla="*/ 154 h 158" name="T9"/>
                  <a:gd fmla="*/ 307 w 153" name="T10"/>
                  <a:gd fmla="*/ 169 h 158" name="T11"/>
                  <a:gd fmla="*/ 302 w 153" name="T12"/>
                  <a:gd fmla="*/ 192 h 158" name="T13"/>
                  <a:gd fmla="*/ 288 w 153" name="T14"/>
                  <a:gd fmla="*/ 202 h 158" name="T15"/>
                  <a:gd fmla="*/ 283 w 153" name="T16"/>
                  <a:gd fmla="*/ 223 h 158" name="T17"/>
                  <a:gd fmla="*/ 240 w 153" name="T18"/>
                  <a:gd fmla="*/ 270 h 158" name="T19"/>
                  <a:gd fmla="*/ 222 w 153" name="T20"/>
                  <a:gd fmla="*/ 271 h 158" name="T21"/>
                  <a:gd fmla="*/ 211 w 153" name="T22"/>
                  <a:gd fmla="*/ 262 h 158" name="T23"/>
                  <a:gd fmla="*/ 200 w 153" name="T24"/>
                  <a:gd fmla="*/ 293 h 158" name="T25"/>
                  <a:gd fmla="*/ 228 w 153" name="T26"/>
                  <a:gd fmla="*/ 341 h 158" name="T27"/>
                  <a:gd fmla="*/ 223 w 153" name="T28"/>
                  <a:gd fmla="*/ 361 h 158" name="T29"/>
                  <a:gd fmla="*/ 192 w 153" name="T30"/>
                  <a:gd fmla="*/ 355 h 158" name="T31"/>
                  <a:gd fmla="*/ 173 w 153" name="T32"/>
                  <a:gd fmla="*/ 367 h 158" name="T33"/>
                  <a:gd fmla="*/ 161 w 153" name="T34"/>
                  <a:gd fmla="*/ 380 h 158" name="T35"/>
                  <a:gd fmla="*/ 149 w 153" name="T36"/>
                  <a:gd fmla="*/ 375 h 158" name="T37"/>
                  <a:gd fmla="*/ 149 w 153" name="T38"/>
                  <a:gd fmla="*/ 367 h 158" name="T39"/>
                  <a:gd fmla="*/ 139 w 153" name="T40"/>
                  <a:gd fmla="*/ 363 h 158" name="T41"/>
                  <a:gd fmla="*/ 136 w 153" name="T42"/>
                  <a:gd fmla="*/ 346 h 158" name="T43"/>
                  <a:gd fmla="*/ 132 w 153" name="T44"/>
                  <a:gd fmla="*/ 341 h 158" name="T45"/>
                  <a:gd fmla="*/ 115 w 153" name="T46"/>
                  <a:gd fmla="*/ 340 h 158" name="T47"/>
                  <a:gd fmla="*/ 105 w 153" name="T48"/>
                  <a:gd fmla="*/ 344 h 158" name="T49"/>
                  <a:gd fmla="*/ 74 w 153" name="T50"/>
                  <a:gd fmla="*/ 341 h 158" name="T51"/>
                  <a:gd fmla="*/ 67 w 153" name="T52"/>
                  <a:gd fmla="*/ 344 h 158" name="T53"/>
                  <a:gd fmla="*/ 34 w 153" name="T54"/>
                  <a:gd fmla="*/ 346 h 158" name="T55"/>
                  <a:gd fmla="*/ 23 w 153" name="T56"/>
                  <a:gd fmla="*/ 341 h 158" name="T57"/>
                  <a:gd fmla="*/ 22 w 153" name="T58"/>
                  <a:gd fmla="*/ 340 h 158" name="T59"/>
                  <a:gd fmla="*/ 23 w 153" name="T60"/>
                  <a:gd fmla="*/ 318 h 158" name="T61"/>
                  <a:gd fmla="*/ 53 w 153" name="T62"/>
                  <a:gd fmla="*/ 302 h 158" name="T63"/>
                  <a:gd fmla="*/ 53 w 153" name="T64"/>
                  <a:gd fmla="*/ 287 h 158" name="T65"/>
                  <a:gd fmla="*/ 39 w 153" name="T66"/>
                  <a:gd fmla="*/ 284 h 158" name="T67"/>
                  <a:gd fmla="*/ 40 w 153" name="T68"/>
                  <a:gd fmla="*/ 267 h 158" name="T69"/>
                  <a:gd fmla="*/ 0 w 153" name="T70"/>
                  <a:gd fmla="*/ 231 h 158" name="T71"/>
                  <a:gd fmla="*/ 0 w 153" name="T72"/>
                  <a:gd fmla="*/ 214 h 158" name="T73"/>
                  <a:gd fmla="*/ 29 w 153" name="T74"/>
                  <a:gd fmla="*/ 217 h 158" name="T75"/>
                  <a:gd fmla="*/ 40 w 153" name="T76"/>
                  <a:gd fmla="*/ 219 h 158" name="T77"/>
                  <a:gd fmla="*/ 87 w 153" name="T78"/>
                  <a:gd fmla="*/ 223 h 158" name="T79"/>
                  <a:gd fmla="*/ 119 w 153" name="T80"/>
                  <a:gd fmla="*/ 214 h 158" name="T81"/>
                  <a:gd fmla="*/ 119 w 153" name="T82"/>
                  <a:gd fmla="*/ 191 h 158" name="T83"/>
                  <a:gd fmla="*/ 122 w 153" name="T84"/>
                  <a:gd fmla="*/ 174 h 158" name="T85"/>
                  <a:gd fmla="*/ 141 w 153" name="T86"/>
                  <a:gd fmla="*/ 171 h 158" name="T87"/>
                  <a:gd fmla="*/ 156 w 153" name="T88"/>
                  <a:gd fmla="*/ 157 h 158" name="T89"/>
                  <a:gd fmla="*/ 183 w 153" name="T90"/>
                  <a:gd fmla="*/ 161 h 158" name="T91"/>
                  <a:gd fmla="*/ 183 w 153" name="T92"/>
                  <a:gd fmla="*/ 132 h 158" name="T93"/>
                  <a:gd fmla="*/ 204 w 153" name="T94"/>
                  <a:gd fmla="*/ 93 h 158" name="T95"/>
                  <a:gd fmla="*/ 223 w 153" name="T96"/>
                  <a:gd fmla="*/ 96 h 158" name="T97"/>
                  <a:gd fmla="*/ 245 w 153" name="T98"/>
                  <a:gd fmla="*/ 60 h 158" name="T99"/>
                  <a:gd fmla="*/ 235 w 153" name="T100"/>
                  <a:gd fmla="*/ 29 h 158" name="T101"/>
                  <a:gd fmla="*/ 288 w 153" name="T102"/>
                  <a:gd fmla="*/ 5 h 158" name="T103"/>
                  <a:gd fmla="*/ 302 w 153" name="T104"/>
                  <a:gd fmla="*/ 5 h 158" name="T105"/>
                  <a:gd fmla="*/ 311 w 153" name="T106"/>
                  <a:gd fmla="*/ 0 h 158" name="T107"/>
                  <a:gd fmla="*/ 324 w 153" name="T108"/>
                  <a:gd fmla="*/ 8 h 158" name="T109"/>
                  <a:gd fmla="*/ 333 w 153" name="T110"/>
                  <a:gd fmla="*/ 19 h 158" name="T111"/>
                  <a:gd fmla="*/ 338 w 153" name="T112"/>
                  <a:gd fmla="*/ 39 h 158" name="T113"/>
                  <a:gd fmla="*/ 355 w 153" name="T114"/>
                  <a:gd fmla="*/ 53 h 158" name="T115"/>
                  <a:gd fmla="*/ 367 w 153" name="T116"/>
                  <a:gd fmla="*/ 65 h 158" name="T117"/>
                  <a:gd fmla="*/ 358 w 153" name="T118"/>
                  <a:gd fmla="*/ 65 h 158" name="T119"/>
                  <a:gd fmla="*/ 297 w 153" name="T120"/>
                  <a:gd fmla="*/ 65 h 158" name="T121"/>
                  <a:gd fmla="*/ 293 w 153" name="T122"/>
                  <a:gd fmla="*/ 74 h 158" name="T123"/>
                  <a:gd fmla="*/ 297 w 153" name="T124"/>
                  <a:gd fmla="*/ 78 h 158"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153" name="T189"/>
                  <a:gd fmla="*/ 0 h 158" name="T190"/>
                  <a:gd fmla="*/ 153 w 153" name="T191"/>
                  <a:gd fmla="*/ 158 h 158" name="T1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158" w="153">
                    <a:moveTo>
                      <a:pt x="124" y="32"/>
                    </a:moveTo>
                    <a:lnTo>
                      <a:pt x="123" y="48"/>
                    </a:lnTo>
                    <a:lnTo>
                      <a:pt x="130" y="51"/>
                    </a:lnTo>
                    <a:lnTo>
                      <a:pt x="136" y="58"/>
                    </a:lnTo>
                    <a:lnTo>
                      <a:pt x="134" y="64"/>
                    </a:lnTo>
                    <a:lnTo>
                      <a:pt x="128" y="70"/>
                    </a:lnTo>
                    <a:lnTo>
                      <a:pt x="126" y="80"/>
                    </a:lnTo>
                    <a:lnTo>
                      <a:pt x="120" y="84"/>
                    </a:lnTo>
                    <a:lnTo>
                      <a:pt x="118" y="93"/>
                    </a:lnTo>
                    <a:lnTo>
                      <a:pt x="100" y="112"/>
                    </a:lnTo>
                    <a:lnTo>
                      <a:pt x="92" y="113"/>
                    </a:lnTo>
                    <a:lnTo>
                      <a:pt x="88" y="109"/>
                    </a:lnTo>
                    <a:lnTo>
                      <a:pt x="83" y="122"/>
                    </a:lnTo>
                    <a:lnTo>
                      <a:pt x="95" y="142"/>
                    </a:lnTo>
                    <a:lnTo>
                      <a:pt x="93" y="150"/>
                    </a:lnTo>
                    <a:lnTo>
                      <a:pt x="80" y="148"/>
                    </a:lnTo>
                    <a:lnTo>
                      <a:pt x="72" y="153"/>
                    </a:lnTo>
                    <a:lnTo>
                      <a:pt x="67" y="158"/>
                    </a:lnTo>
                    <a:lnTo>
                      <a:pt x="62" y="156"/>
                    </a:lnTo>
                    <a:lnTo>
                      <a:pt x="62" y="153"/>
                    </a:lnTo>
                    <a:lnTo>
                      <a:pt x="58" y="151"/>
                    </a:lnTo>
                    <a:lnTo>
                      <a:pt x="57" y="144"/>
                    </a:lnTo>
                    <a:lnTo>
                      <a:pt x="55" y="142"/>
                    </a:lnTo>
                    <a:lnTo>
                      <a:pt x="48" y="141"/>
                    </a:lnTo>
                    <a:lnTo>
                      <a:pt x="44" y="143"/>
                    </a:lnTo>
                    <a:lnTo>
                      <a:pt x="31" y="142"/>
                    </a:lnTo>
                    <a:lnTo>
                      <a:pt x="28" y="143"/>
                    </a:lnTo>
                    <a:lnTo>
                      <a:pt x="14" y="144"/>
                    </a:lnTo>
                    <a:lnTo>
                      <a:pt x="10" y="142"/>
                    </a:lnTo>
                    <a:lnTo>
                      <a:pt x="9" y="141"/>
                    </a:lnTo>
                    <a:lnTo>
                      <a:pt x="10" y="132"/>
                    </a:lnTo>
                    <a:lnTo>
                      <a:pt x="22" y="126"/>
                    </a:lnTo>
                    <a:lnTo>
                      <a:pt x="22" y="119"/>
                    </a:lnTo>
                    <a:lnTo>
                      <a:pt x="16" y="118"/>
                    </a:lnTo>
                    <a:lnTo>
                      <a:pt x="17" y="111"/>
                    </a:lnTo>
                    <a:lnTo>
                      <a:pt x="0" y="96"/>
                    </a:lnTo>
                    <a:lnTo>
                      <a:pt x="0" y="89"/>
                    </a:lnTo>
                    <a:lnTo>
                      <a:pt x="12" y="90"/>
                    </a:lnTo>
                    <a:lnTo>
                      <a:pt x="17" y="91"/>
                    </a:lnTo>
                    <a:lnTo>
                      <a:pt x="36" y="93"/>
                    </a:lnTo>
                    <a:lnTo>
                      <a:pt x="50" y="89"/>
                    </a:lnTo>
                    <a:lnTo>
                      <a:pt x="50" y="79"/>
                    </a:lnTo>
                    <a:lnTo>
                      <a:pt x="51" y="72"/>
                    </a:lnTo>
                    <a:lnTo>
                      <a:pt x="59" y="71"/>
                    </a:lnTo>
                    <a:lnTo>
                      <a:pt x="65" y="65"/>
                    </a:lnTo>
                    <a:lnTo>
                      <a:pt x="76" y="67"/>
                    </a:lnTo>
                    <a:lnTo>
                      <a:pt x="76" y="55"/>
                    </a:lnTo>
                    <a:lnTo>
                      <a:pt x="85" y="39"/>
                    </a:lnTo>
                    <a:lnTo>
                      <a:pt x="93" y="40"/>
                    </a:lnTo>
                    <a:lnTo>
                      <a:pt x="102" y="25"/>
                    </a:lnTo>
                    <a:lnTo>
                      <a:pt x="98" y="12"/>
                    </a:lnTo>
                    <a:lnTo>
                      <a:pt x="120" y="2"/>
                    </a:lnTo>
                    <a:lnTo>
                      <a:pt x="126" y="2"/>
                    </a:lnTo>
                    <a:lnTo>
                      <a:pt x="130" y="0"/>
                    </a:lnTo>
                    <a:lnTo>
                      <a:pt x="135" y="3"/>
                    </a:lnTo>
                    <a:lnTo>
                      <a:pt x="139" y="8"/>
                    </a:lnTo>
                    <a:lnTo>
                      <a:pt x="141" y="16"/>
                    </a:lnTo>
                    <a:lnTo>
                      <a:pt x="148" y="22"/>
                    </a:lnTo>
                    <a:lnTo>
                      <a:pt x="153" y="27"/>
                    </a:lnTo>
                    <a:lnTo>
                      <a:pt x="149" y="27"/>
                    </a:lnTo>
                    <a:lnTo>
                      <a:pt x="124" y="27"/>
                    </a:lnTo>
                    <a:lnTo>
                      <a:pt x="122" y="31"/>
                    </a:lnTo>
                    <a:lnTo>
                      <a:pt x="124" y="3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3" name="Freeform 7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716" y="2052"/>
                <a:ext cx="208" cy="175"/>
              </a:xfrm>
              <a:custGeom>
                <a:avLst/>
                <a:gdLst>
                  <a:gd fmla="*/ 9 w 134" name="T0"/>
                  <a:gd fmla="*/ 262 h 113" name="T1"/>
                  <a:gd fmla="*/ 19 w 134" name="T2"/>
                  <a:gd fmla="*/ 242 h 113" name="T3"/>
                  <a:gd fmla="*/ 31 w 134" name="T4"/>
                  <a:gd fmla="*/ 223 h 113" name="T5"/>
                  <a:gd fmla="*/ 22 w 134" name="T6"/>
                  <a:gd fmla="*/ 206 h 113" name="T7"/>
                  <a:gd fmla="*/ 12 w 134" name="T8"/>
                  <a:gd fmla="*/ 215 h 113" name="T9"/>
                  <a:gd fmla="*/ 5 w 134" name="T10"/>
                  <a:gd fmla="*/ 201 h 113" name="T11"/>
                  <a:gd fmla="*/ 8 w 134" name="T12"/>
                  <a:gd fmla="*/ 180 h 113" name="T13"/>
                  <a:gd fmla="*/ 0 w 134" name="T14"/>
                  <a:gd fmla="*/ 139 h 113" name="T15"/>
                  <a:gd fmla="*/ 19 w 134" name="T16"/>
                  <a:gd fmla="*/ 113 h 113" name="T17"/>
                  <a:gd fmla="*/ 19 w 134" name="T18"/>
                  <a:gd fmla="*/ 91 h 113" name="T19"/>
                  <a:gd fmla="*/ 39 w 134" name="T20"/>
                  <a:gd fmla="*/ 96 h 113" name="T21"/>
                  <a:gd fmla="*/ 51 w 134" name="T22"/>
                  <a:gd fmla="*/ 108 h 113" name="T23"/>
                  <a:gd fmla="*/ 56 w 134" name="T24"/>
                  <a:gd fmla="*/ 91 h 113" name="T25"/>
                  <a:gd fmla="*/ 96 w 134" name="T26"/>
                  <a:gd fmla="*/ 65 h 113" name="T27"/>
                  <a:gd fmla="*/ 106 w 134" name="T28"/>
                  <a:gd fmla="*/ 40 h 113" name="T29"/>
                  <a:gd fmla="*/ 135 w 134" name="T30"/>
                  <a:gd fmla="*/ 39 h 113" name="T31"/>
                  <a:gd fmla="*/ 166 w 134" name="T32"/>
                  <a:gd fmla="*/ 45 h 113" name="T33"/>
                  <a:gd fmla="*/ 183 w 134" name="T34"/>
                  <a:gd fmla="*/ 48 h 113" name="T35"/>
                  <a:gd fmla="*/ 214 w 134" name="T36"/>
                  <a:gd fmla="*/ 31 h 113" name="T37"/>
                  <a:gd fmla="*/ 224 w 134" name="T38"/>
                  <a:gd fmla="*/ 17 h 113" name="T39"/>
                  <a:gd fmla="*/ 239 w 134" name="T40"/>
                  <a:gd fmla="*/ 0 h 113" name="T41"/>
                  <a:gd fmla="*/ 250 w 134" name="T42"/>
                  <a:gd fmla="*/ 9 h 113" name="T43"/>
                  <a:gd fmla="*/ 253 w 134" name="T44"/>
                  <a:gd fmla="*/ 34 h 113" name="T45"/>
                  <a:gd fmla="*/ 250 w 134" name="T46"/>
                  <a:gd fmla="*/ 56 h 113" name="T47"/>
                  <a:gd fmla="*/ 278 w 134" name="T48"/>
                  <a:gd fmla="*/ 53 h 113" name="T49"/>
                  <a:gd fmla="*/ 296 w 134" name="T50"/>
                  <a:gd fmla="*/ 36 h 113" name="T51"/>
                  <a:gd fmla="*/ 310 w 134" name="T52"/>
                  <a:gd fmla="*/ 36 h 113" name="T53"/>
                  <a:gd fmla="*/ 318 w 134" name="T54"/>
                  <a:gd fmla="*/ 40 h 113" name="T55"/>
                  <a:gd fmla="*/ 323 w 134" name="T56"/>
                  <a:gd fmla="*/ 48 h 113" name="T57"/>
                  <a:gd fmla="*/ 314 w 134" name="T58"/>
                  <a:gd fmla="*/ 53 h 113" name="T59"/>
                  <a:gd fmla="*/ 298 w 134" name="T60"/>
                  <a:gd fmla="*/ 53 h 113" name="T61"/>
                  <a:gd fmla="*/ 245 w 134" name="T62"/>
                  <a:gd fmla="*/ 77 h 113" name="T63"/>
                  <a:gd fmla="*/ 256 w 134" name="T64"/>
                  <a:gd fmla="*/ 108 h 113" name="T65"/>
                  <a:gd fmla="*/ 234 w 134" name="T66"/>
                  <a:gd fmla="*/ 144 h 113" name="T67"/>
                  <a:gd fmla="*/ 214 w 134" name="T68"/>
                  <a:gd fmla="*/ 141 h 113" name="T69"/>
                  <a:gd fmla="*/ 192 w 134" name="T70"/>
                  <a:gd fmla="*/ 180 h 113" name="T71"/>
                  <a:gd fmla="*/ 192 w 134" name="T72"/>
                  <a:gd fmla="*/ 209 h 113" name="T73"/>
                  <a:gd fmla="*/ 166 w 134" name="T74"/>
                  <a:gd fmla="*/ 204 h 113" name="T75"/>
                  <a:gd fmla="*/ 152 w 134" name="T76"/>
                  <a:gd fmla="*/ 218 h 113" name="T77"/>
                  <a:gd fmla="*/ 132 w 134" name="T78"/>
                  <a:gd fmla="*/ 220 h 113" name="T79"/>
                  <a:gd fmla="*/ 130 w 134" name="T80"/>
                  <a:gd fmla="*/ 237 h 113" name="T81"/>
                  <a:gd fmla="*/ 130 w 134" name="T82"/>
                  <a:gd fmla="*/ 262 h 113" name="T83"/>
                  <a:gd fmla="*/ 96 w 134" name="T84"/>
                  <a:gd fmla="*/ 271 h 113" name="T85"/>
                  <a:gd fmla="*/ 51 w 134" name="T86"/>
                  <a:gd fmla="*/ 266 h 113" name="T87"/>
                  <a:gd fmla="*/ 39 w 134" name="T88"/>
                  <a:gd fmla="*/ 263 h 113" name="T89"/>
                  <a:gd fmla="*/ 9 w 134" name="T90"/>
                  <a:gd fmla="*/ 262 h 113"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w 134" name="T138"/>
                  <a:gd fmla="*/ 0 h 113" name="T139"/>
                  <a:gd fmla="*/ 134 w 134" name="T140"/>
                  <a:gd fmla="*/ 113 h 113" name="T1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b="T141" l="T138" r="T140" t="T139"/>
                <a:pathLst>
                  <a:path h="113" w="134">
                    <a:moveTo>
                      <a:pt x="4" y="109"/>
                    </a:moveTo>
                    <a:lnTo>
                      <a:pt x="8" y="101"/>
                    </a:lnTo>
                    <a:lnTo>
                      <a:pt x="13" y="93"/>
                    </a:lnTo>
                    <a:lnTo>
                      <a:pt x="9" y="86"/>
                    </a:lnTo>
                    <a:lnTo>
                      <a:pt x="5" y="90"/>
                    </a:lnTo>
                    <a:lnTo>
                      <a:pt x="2" y="84"/>
                    </a:lnTo>
                    <a:lnTo>
                      <a:pt x="3" y="75"/>
                    </a:lnTo>
                    <a:lnTo>
                      <a:pt x="0" y="58"/>
                    </a:lnTo>
                    <a:lnTo>
                      <a:pt x="8" y="47"/>
                    </a:lnTo>
                    <a:lnTo>
                      <a:pt x="8" y="38"/>
                    </a:lnTo>
                    <a:lnTo>
                      <a:pt x="16" y="40"/>
                    </a:lnTo>
                    <a:lnTo>
                      <a:pt x="21" y="45"/>
                    </a:lnTo>
                    <a:lnTo>
                      <a:pt x="23" y="38"/>
                    </a:lnTo>
                    <a:lnTo>
                      <a:pt x="40" y="27"/>
                    </a:lnTo>
                    <a:lnTo>
                      <a:pt x="44" y="17"/>
                    </a:lnTo>
                    <a:lnTo>
                      <a:pt x="56" y="16"/>
                    </a:lnTo>
                    <a:lnTo>
                      <a:pt x="69" y="19"/>
                    </a:lnTo>
                    <a:lnTo>
                      <a:pt x="76" y="20"/>
                    </a:lnTo>
                    <a:lnTo>
                      <a:pt x="89" y="13"/>
                    </a:lnTo>
                    <a:lnTo>
                      <a:pt x="93" y="7"/>
                    </a:lnTo>
                    <a:lnTo>
                      <a:pt x="99" y="0"/>
                    </a:lnTo>
                    <a:lnTo>
                      <a:pt x="104" y="4"/>
                    </a:lnTo>
                    <a:lnTo>
                      <a:pt x="105" y="14"/>
                    </a:lnTo>
                    <a:lnTo>
                      <a:pt x="104" y="23"/>
                    </a:lnTo>
                    <a:lnTo>
                      <a:pt x="115" y="22"/>
                    </a:lnTo>
                    <a:lnTo>
                      <a:pt x="123" y="15"/>
                    </a:lnTo>
                    <a:lnTo>
                      <a:pt x="129" y="15"/>
                    </a:lnTo>
                    <a:lnTo>
                      <a:pt x="132" y="17"/>
                    </a:lnTo>
                    <a:lnTo>
                      <a:pt x="134" y="20"/>
                    </a:lnTo>
                    <a:lnTo>
                      <a:pt x="130" y="22"/>
                    </a:lnTo>
                    <a:lnTo>
                      <a:pt x="124" y="22"/>
                    </a:lnTo>
                    <a:lnTo>
                      <a:pt x="102" y="32"/>
                    </a:lnTo>
                    <a:lnTo>
                      <a:pt x="106" y="45"/>
                    </a:lnTo>
                    <a:lnTo>
                      <a:pt x="97" y="60"/>
                    </a:lnTo>
                    <a:lnTo>
                      <a:pt x="89" y="59"/>
                    </a:lnTo>
                    <a:lnTo>
                      <a:pt x="80" y="75"/>
                    </a:lnTo>
                    <a:lnTo>
                      <a:pt x="80" y="87"/>
                    </a:lnTo>
                    <a:lnTo>
                      <a:pt x="69" y="85"/>
                    </a:lnTo>
                    <a:lnTo>
                      <a:pt x="63" y="91"/>
                    </a:lnTo>
                    <a:lnTo>
                      <a:pt x="55" y="92"/>
                    </a:lnTo>
                    <a:lnTo>
                      <a:pt x="54" y="99"/>
                    </a:lnTo>
                    <a:lnTo>
                      <a:pt x="54" y="109"/>
                    </a:lnTo>
                    <a:lnTo>
                      <a:pt x="40" y="113"/>
                    </a:lnTo>
                    <a:lnTo>
                      <a:pt x="21" y="111"/>
                    </a:lnTo>
                    <a:lnTo>
                      <a:pt x="16" y="110"/>
                    </a:lnTo>
                    <a:lnTo>
                      <a:pt x="4" y="109"/>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4" name="Freeform 7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15" y="2385"/>
                <a:ext cx="35" cy="31"/>
              </a:xfrm>
              <a:custGeom>
                <a:avLst/>
                <a:gdLst>
                  <a:gd fmla="*/ 56 w 22" name="T0"/>
                  <a:gd fmla="*/ 5 h 20" name="T1"/>
                  <a:gd fmla="*/ 48 w 22" name="T2"/>
                  <a:gd fmla="*/ 14 h 20" name="T3"/>
                  <a:gd fmla="*/ 43 w 22" name="T4"/>
                  <a:gd fmla="*/ 34 h 20" name="T5"/>
                  <a:gd fmla="*/ 30 w 22" name="T6"/>
                  <a:gd fmla="*/ 45 h 20" name="T7"/>
                  <a:gd fmla="*/ 16 w 22" name="T8"/>
                  <a:gd fmla="*/ 48 h 20" name="T9"/>
                  <a:gd fmla="*/ 0 w 22" name="T10"/>
                  <a:gd fmla="*/ 39 h 20" name="T11"/>
                  <a:gd fmla="*/ 0 w 22" name="T12"/>
                  <a:gd fmla="*/ 19 h 20" name="T13"/>
                  <a:gd fmla="*/ 16 w 22" name="T14"/>
                  <a:gd fmla="*/ 5 h 20" name="T15"/>
                  <a:gd fmla="*/ 21 w 22" name="T16"/>
                  <a:gd fmla="*/ 8 h 20" name="T17"/>
                  <a:gd fmla="*/ 35 w 22" name="T18"/>
                  <a:gd fmla="*/ 0 h 20" name="T19"/>
                  <a:gd fmla="*/ 43 w 22" name="T20"/>
                  <a:gd fmla="*/ 0 h 20" name="T21"/>
                  <a:gd fmla="*/ 56 w 22" name="T22"/>
                  <a:gd fmla="*/ 5 h 20"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w 22" name="T36"/>
                  <a:gd fmla="*/ 0 h 20" name="T37"/>
                  <a:gd fmla="*/ 22 w 22" name="T38"/>
                  <a:gd fmla="*/ 20 h 20" name="T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T39" l="T36" r="T38" t="T37"/>
                <a:pathLst>
                  <a:path h="20" w="22">
                    <a:moveTo>
                      <a:pt x="22" y="2"/>
                    </a:moveTo>
                    <a:lnTo>
                      <a:pt x="19" y="6"/>
                    </a:lnTo>
                    <a:lnTo>
                      <a:pt x="17" y="14"/>
                    </a:lnTo>
                    <a:lnTo>
                      <a:pt x="12" y="19"/>
                    </a:lnTo>
                    <a:lnTo>
                      <a:pt x="6" y="20"/>
                    </a:lnTo>
                    <a:lnTo>
                      <a:pt x="0" y="16"/>
                    </a:lnTo>
                    <a:lnTo>
                      <a:pt x="0" y="8"/>
                    </a:lnTo>
                    <a:lnTo>
                      <a:pt x="6" y="2"/>
                    </a:lnTo>
                    <a:lnTo>
                      <a:pt x="8" y="3"/>
                    </a:lnTo>
                    <a:lnTo>
                      <a:pt x="14" y="0"/>
                    </a:lnTo>
                    <a:lnTo>
                      <a:pt x="17" y="0"/>
                    </a:lnTo>
                    <a:lnTo>
                      <a:pt x="22" y="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5" name="Freeform 7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91" y="2342"/>
                <a:ext cx="106" cy="141"/>
              </a:xfrm>
              <a:custGeom>
                <a:avLst/>
                <a:gdLst>
                  <a:gd fmla="*/ 25 w 68" name="T0"/>
                  <a:gd fmla="*/ 39 h 91" name="T1"/>
                  <a:gd fmla="*/ 36 w 68" name="T2"/>
                  <a:gd fmla="*/ 43 h 91" name="T3"/>
                  <a:gd fmla="*/ 31 w 68" name="T4"/>
                  <a:gd fmla="*/ 14 h 91" name="T5"/>
                  <a:gd fmla="*/ 39 w 68" name="T6"/>
                  <a:gd fmla="*/ 0 h 91" name="T7"/>
                  <a:gd fmla="*/ 51 w 68" name="T8"/>
                  <a:gd fmla="*/ 5 h 91" name="T9"/>
                  <a:gd fmla="*/ 53 w 68" name="T10"/>
                  <a:gd fmla="*/ 14 h 91" name="T11"/>
                  <a:gd fmla="*/ 64 w 68" name="T12"/>
                  <a:gd fmla="*/ 23 h 91" name="T13"/>
                  <a:gd fmla="*/ 64 w 68" name="T14"/>
                  <a:gd fmla="*/ 45 h 91" name="T15"/>
                  <a:gd fmla="*/ 87 w 68" name="T16"/>
                  <a:gd fmla="*/ 48 h 91" name="T17"/>
                  <a:gd fmla="*/ 108 w 68" name="T18"/>
                  <a:gd fmla="*/ 62 h 91" name="T19"/>
                  <a:gd fmla="*/ 104 w 68" name="T20"/>
                  <a:gd fmla="*/ 101 h 91" name="T21"/>
                  <a:gd fmla="*/ 122 w 68" name="T22"/>
                  <a:gd fmla="*/ 130 h 91" name="T23"/>
                  <a:gd fmla="*/ 148 w 68" name="T24"/>
                  <a:gd fmla="*/ 156 h 91" name="T25"/>
                  <a:gd fmla="*/ 151 w 68" name="T26"/>
                  <a:gd fmla="*/ 167 h 91" name="T27"/>
                  <a:gd fmla="*/ 165 w 68" name="T28"/>
                  <a:gd fmla="*/ 174 h 91" name="T29"/>
                  <a:gd fmla="*/ 165 w 68" name="T30"/>
                  <a:gd fmla="*/ 215 h 91" name="T31"/>
                  <a:gd fmla="*/ 156 w 68" name="T32"/>
                  <a:gd fmla="*/ 215 h 91" name="T33"/>
                  <a:gd fmla="*/ 147 w 68" name="T34"/>
                  <a:gd fmla="*/ 201 h 91" name="T35"/>
                  <a:gd fmla="*/ 139 w 68" name="T36"/>
                  <a:gd fmla="*/ 206 h 91" name="T37"/>
                  <a:gd fmla="*/ 134 w 68" name="T38"/>
                  <a:gd fmla="*/ 218 h 91" name="T39"/>
                  <a:gd fmla="*/ 112 w 68" name="T40"/>
                  <a:gd fmla="*/ 215 h 91" name="T41"/>
                  <a:gd fmla="*/ 118 w 68" name="T42"/>
                  <a:gd fmla="*/ 183 h 91" name="T43"/>
                  <a:gd fmla="*/ 117 w 68" name="T44"/>
                  <a:gd fmla="*/ 170 h 91" name="T45"/>
                  <a:gd fmla="*/ 95 w 68" name="T46"/>
                  <a:gd fmla="*/ 141 h 91" name="T47"/>
                  <a:gd fmla="*/ 87 w 68" name="T48"/>
                  <a:gd fmla="*/ 113 h 91" name="T49"/>
                  <a:gd fmla="*/ 78 w 68" name="T50"/>
                  <a:gd fmla="*/ 110 h 91" name="T51"/>
                  <a:gd fmla="*/ 65 w 68" name="T52"/>
                  <a:gd fmla="*/ 122 h 91" name="T53"/>
                  <a:gd fmla="*/ 56 w 68" name="T54"/>
                  <a:gd fmla="*/ 122 h 91" name="T55"/>
                  <a:gd fmla="*/ 48 w 68" name="T56"/>
                  <a:gd fmla="*/ 113 h 91" name="T57"/>
                  <a:gd fmla="*/ 36 w 68" name="T58"/>
                  <a:gd fmla="*/ 113 h 91" name="T59"/>
                  <a:gd fmla="*/ 19 w 68" name="T60"/>
                  <a:gd fmla="*/ 132 h 91" name="T61"/>
                  <a:gd fmla="*/ 12 w 68" name="T62"/>
                  <a:gd fmla="*/ 122 h 91" name="T63"/>
                  <a:gd fmla="*/ 14 w 68" name="T64"/>
                  <a:gd fmla="*/ 113 h 91" name="T65"/>
                  <a:gd fmla="*/ 19 w 68" name="T66"/>
                  <a:gd fmla="*/ 84 h 91" name="T67"/>
                  <a:gd fmla="*/ 5 w 68" name="T68"/>
                  <a:gd fmla="*/ 77 h 91" name="T69"/>
                  <a:gd fmla="*/ 0 w 68" name="T70"/>
                  <a:gd fmla="*/ 57 h 91" name="T71"/>
                  <a:gd fmla="*/ 14 w 68" name="T72"/>
                  <a:gd fmla="*/ 36 h 91" name="T73"/>
                  <a:gd fmla="*/ 22 w 68" name="T74"/>
                  <a:gd fmla="*/ 34 h 91" name="T75"/>
                  <a:gd fmla="*/ 25 w 68" name="T76"/>
                  <a:gd fmla="*/ 39 h 91"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w 68" name="T117"/>
                  <a:gd fmla="*/ 0 h 91" name="T118"/>
                  <a:gd fmla="*/ 68 w 68" name="T119"/>
                  <a:gd fmla="*/ 91 h 91" name="T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b="T120" l="T117" r="T119" t="T118"/>
                <a:pathLst>
                  <a:path h="91" w="68">
                    <a:moveTo>
                      <a:pt x="10" y="16"/>
                    </a:moveTo>
                    <a:lnTo>
                      <a:pt x="15" y="18"/>
                    </a:lnTo>
                    <a:lnTo>
                      <a:pt x="13" y="6"/>
                    </a:lnTo>
                    <a:lnTo>
                      <a:pt x="16" y="0"/>
                    </a:lnTo>
                    <a:lnTo>
                      <a:pt x="21" y="2"/>
                    </a:lnTo>
                    <a:lnTo>
                      <a:pt x="22" y="6"/>
                    </a:lnTo>
                    <a:lnTo>
                      <a:pt x="26" y="10"/>
                    </a:lnTo>
                    <a:lnTo>
                      <a:pt x="26" y="19"/>
                    </a:lnTo>
                    <a:lnTo>
                      <a:pt x="36" y="20"/>
                    </a:lnTo>
                    <a:lnTo>
                      <a:pt x="44" y="26"/>
                    </a:lnTo>
                    <a:lnTo>
                      <a:pt x="43" y="42"/>
                    </a:lnTo>
                    <a:lnTo>
                      <a:pt x="50" y="54"/>
                    </a:lnTo>
                    <a:lnTo>
                      <a:pt x="61" y="65"/>
                    </a:lnTo>
                    <a:lnTo>
                      <a:pt x="62" y="70"/>
                    </a:lnTo>
                    <a:lnTo>
                      <a:pt x="68" y="72"/>
                    </a:lnTo>
                    <a:lnTo>
                      <a:pt x="68" y="90"/>
                    </a:lnTo>
                    <a:lnTo>
                      <a:pt x="64" y="90"/>
                    </a:lnTo>
                    <a:lnTo>
                      <a:pt x="60" y="84"/>
                    </a:lnTo>
                    <a:lnTo>
                      <a:pt x="57" y="86"/>
                    </a:lnTo>
                    <a:lnTo>
                      <a:pt x="55" y="91"/>
                    </a:lnTo>
                    <a:lnTo>
                      <a:pt x="46" y="90"/>
                    </a:lnTo>
                    <a:lnTo>
                      <a:pt x="49" y="76"/>
                    </a:lnTo>
                    <a:lnTo>
                      <a:pt x="48" y="71"/>
                    </a:lnTo>
                    <a:lnTo>
                      <a:pt x="39" y="59"/>
                    </a:lnTo>
                    <a:lnTo>
                      <a:pt x="36" y="47"/>
                    </a:lnTo>
                    <a:lnTo>
                      <a:pt x="32" y="46"/>
                    </a:lnTo>
                    <a:lnTo>
                      <a:pt x="27" y="51"/>
                    </a:lnTo>
                    <a:lnTo>
                      <a:pt x="23" y="51"/>
                    </a:lnTo>
                    <a:lnTo>
                      <a:pt x="20" y="47"/>
                    </a:lnTo>
                    <a:lnTo>
                      <a:pt x="15" y="47"/>
                    </a:lnTo>
                    <a:lnTo>
                      <a:pt x="8" y="55"/>
                    </a:lnTo>
                    <a:lnTo>
                      <a:pt x="5" y="51"/>
                    </a:lnTo>
                    <a:lnTo>
                      <a:pt x="6" y="47"/>
                    </a:lnTo>
                    <a:lnTo>
                      <a:pt x="8" y="35"/>
                    </a:lnTo>
                    <a:lnTo>
                      <a:pt x="2" y="32"/>
                    </a:lnTo>
                    <a:lnTo>
                      <a:pt x="0" y="24"/>
                    </a:lnTo>
                    <a:lnTo>
                      <a:pt x="6" y="15"/>
                    </a:lnTo>
                    <a:lnTo>
                      <a:pt x="9" y="14"/>
                    </a:lnTo>
                    <a:lnTo>
                      <a:pt x="10"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6" name="Freeform 7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91" y="2609"/>
                <a:ext cx="61" cy="85"/>
              </a:xfrm>
              <a:custGeom>
                <a:avLst/>
                <a:gdLst>
                  <a:gd fmla="*/ 56 w 39" name="T0"/>
                  <a:gd fmla="*/ 17 h 55" name="T1"/>
                  <a:gd fmla="*/ 70 w 39" name="T2"/>
                  <a:gd fmla="*/ 45 h 55" name="T3"/>
                  <a:gd fmla="*/ 74 w 39" name="T4"/>
                  <a:gd fmla="*/ 79 h 55" name="T5"/>
                  <a:gd fmla="*/ 81 w 39" name="T6"/>
                  <a:gd fmla="*/ 91 h 55" name="T7"/>
                  <a:gd fmla="*/ 91 w 39" name="T8"/>
                  <a:gd fmla="*/ 108 h 55" name="T9"/>
                  <a:gd fmla="*/ 95 w 39" name="T10"/>
                  <a:gd fmla="*/ 131 h 55" name="T11"/>
                  <a:gd fmla="*/ 81 w 39" name="T12"/>
                  <a:gd fmla="*/ 127 h 55" name="T13"/>
                  <a:gd fmla="*/ 66 w 39" name="T14"/>
                  <a:gd fmla="*/ 122 h 55" name="T15"/>
                  <a:gd fmla="*/ 52 w 39" name="T16"/>
                  <a:gd fmla="*/ 102 h 55" name="T17"/>
                  <a:gd fmla="*/ 44 w 39" name="T18"/>
                  <a:gd fmla="*/ 102 h 55" name="T19"/>
                  <a:gd fmla="*/ 31 w 39" name="T20"/>
                  <a:gd fmla="*/ 93 h 55" name="T21"/>
                  <a:gd fmla="*/ 22 w 39" name="T22"/>
                  <a:gd fmla="*/ 76 h 55" name="T23"/>
                  <a:gd fmla="*/ 20 w 39" name="T24"/>
                  <a:gd fmla="*/ 60 h 55" name="T25"/>
                  <a:gd fmla="*/ 5 w 39" name="T26"/>
                  <a:gd fmla="*/ 34 h 55" name="T27"/>
                  <a:gd fmla="*/ 5 w 39" name="T28"/>
                  <a:gd fmla="*/ 14 h 55" name="T29"/>
                  <a:gd fmla="*/ 0 w 39" name="T30"/>
                  <a:gd fmla="*/ 3 h 55" name="T31"/>
                  <a:gd fmla="*/ 13 w 39" name="T32"/>
                  <a:gd fmla="*/ 0 h 55" name="T33"/>
                  <a:gd fmla="*/ 22 w 39" name="T34"/>
                  <a:gd fmla="*/ 12 h 55" name="T35"/>
                  <a:gd fmla="*/ 36 w 39" name="T36"/>
                  <a:gd fmla="*/ 19 h 55" name="T37"/>
                  <a:gd fmla="*/ 56 w 39" name="T38"/>
                  <a:gd fmla="*/ 17 h 55"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w 39" name="T60"/>
                  <a:gd fmla="*/ 0 h 55" name="T61"/>
                  <a:gd fmla="*/ 39 w 39" name="T62"/>
                  <a:gd fmla="*/ 55 h 55" name="T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b="T63" l="T60" r="T62" t="T61"/>
                <a:pathLst>
                  <a:path h="55" w="39">
                    <a:moveTo>
                      <a:pt x="23" y="7"/>
                    </a:moveTo>
                    <a:lnTo>
                      <a:pt x="29" y="19"/>
                    </a:lnTo>
                    <a:lnTo>
                      <a:pt x="30" y="33"/>
                    </a:lnTo>
                    <a:lnTo>
                      <a:pt x="33" y="38"/>
                    </a:lnTo>
                    <a:lnTo>
                      <a:pt x="37" y="45"/>
                    </a:lnTo>
                    <a:lnTo>
                      <a:pt x="39" y="55"/>
                    </a:lnTo>
                    <a:lnTo>
                      <a:pt x="33" y="53"/>
                    </a:lnTo>
                    <a:lnTo>
                      <a:pt x="27" y="51"/>
                    </a:lnTo>
                    <a:lnTo>
                      <a:pt x="21" y="43"/>
                    </a:lnTo>
                    <a:lnTo>
                      <a:pt x="18" y="43"/>
                    </a:lnTo>
                    <a:lnTo>
                      <a:pt x="13" y="39"/>
                    </a:lnTo>
                    <a:lnTo>
                      <a:pt x="9" y="32"/>
                    </a:lnTo>
                    <a:lnTo>
                      <a:pt x="8" y="25"/>
                    </a:lnTo>
                    <a:lnTo>
                      <a:pt x="2" y="14"/>
                    </a:lnTo>
                    <a:lnTo>
                      <a:pt x="2" y="6"/>
                    </a:lnTo>
                    <a:lnTo>
                      <a:pt x="0" y="1"/>
                    </a:lnTo>
                    <a:lnTo>
                      <a:pt x="5" y="0"/>
                    </a:lnTo>
                    <a:lnTo>
                      <a:pt x="9" y="5"/>
                    </a:lnTo>
                    <a:lnTo>
                      <a:pt x="15" y="8"/>
                    </a:lnTo>
                    <a:lnTo>
                      <a:pt x="23" y="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7" name="Freeform 7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24" y="2472"/>
                <a:ext cx="76" cy="75"/>
              </a:xfrm>
              <a:custGeom>
                <a:avLst/>
                <a:gdLst>
                  <a:gd fmla="*/ 113 w 49" name="T0"/>
                  <a:gd fmla="*/ 14 h 48" name="T1"/>
                  <a:gd fmla="*/ 118 w 49" name="T2"/>
                  <a:gd fmla="*/ 42 h 48" name="T3"/>
                  <a:gd fmla="*/ 109 w 49" name="T4"/>
                  <a:gd fmla="*/ 70 h 48" name="T5"/>
                  <a:gd fmla="*/ 82 w 49" name="T6"/>
                  <a:gd fmla="*/ 70 h 48" name="T7"/>
                  <a:gd fmla="*/ 74 w 49" name="T8"/>
                  <a:gd fmla="*/ 78 h 48" name="T9"/>
                  <a:gd fmla="*/ 78 w 49" name="T10"/>
                  <a:gd fmla="*/ 92 h 48" name="T11"/>
                  <a:gd fmla="*/ 57 w 49" name="T12"/>
                  <a:gd fmla="*/ 105 h 48" name="T13"/>
                  <a:gd fmla="*/ 48 w 49" name="T14"/>
                  <a:gd fmla="*/ 109 h 48" name="T15"/>
                  <a:gd fmla="*/ 45 w 49" name="T16"/>
                  <a:gd fmla="*/ 117 h 48" name="T17"/>
                  <a:gd fmla="*/ 31 w 49" name="T18"/>
                  <a:gd fmla="*/ 117 h 48" name="T19"/>
                  <a:gd fmla="*/ 17 w 49" name="T20"/>
                  <a:gd fmla="*/ 108 h 48" name="T21"/>
                  <a:gd fmla="*/ 9 w 49" name="T22"/>
                  <a:gd fmla="*/ 87 h 48" name="T23"/>
                  <a:gd fmla="*/ 3 w 49" name="T24"/>
                  <a:gd fmla="*/ 73 h 48" name="T25"/>
                  <a:gd fmla="*/ 8 w 49" name="T26"/>
                  <a:gd fmla="*/ 48 h 48" name="T27"/>
                  <a:gd fmla="*/ 0 w 49" name="T28"/>
                  <a:gd fmla="*/ 42 h 48" name="T29"/>
                  <a:gd fmla="*/ 0 w 49" name="T30"/>
                  <a:gd fmla="*/ 30 h 48" name="T31"/>
                  <a:gd fmla="*/ 9 w 49" name="T32"/>
                  <a:gd fmla="*/ 22 h 48" name="T33"/>
                  <a:gd fmla="*/ 12 w 49" name="T34"/>
                  <a:gd fmla="*/ 8 h 48" name="T35"/>
                  <a:gd fmla="*/ 26 w 49" name="T36"/>
                  <a:gd fmla="*/ 5 h 48" name="T37"/>
                  <a:gd fmla="*/ 60 w 49" name="T38"/>
                  <a:gd fmla="*/ 14 h 48" name="T39"/>
                  <a:gd fmla="*/ 82 w 49" name="T40"/>
                  <a:gd fmla="*/ 17 h 48" name="T41"/>
                  <a:gd fmla="*/ 87 w 49" name="T42"/>
                  <a:gd fmla="*/ 5 h 48" name="T43"/>
                  <a:gd fmla="*/ 93 w 49" name="T44"/>
                  <a:gd fmla="*/ 0 h 48" name="T45"/>
                  <a:gd fmla="*/ 104 w 49" name="T46"/>
                  <a:gd fmla="*/ 14 h 48" name="T47"/>
                  <a:gd fmla="*/ 113 w 49" name="T48"/>
                  <a:gd fmla="*/ 14 h 48"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w 49" name="T75"/>
                  <a:gd fmla="*/ 0 h 48" name="T76"/>
                  <a:gd fmla="*/ 49 w 49" name="T77"/>
                  <a:gd fmla="*/ 48 h 48" name="T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T78" l="T75" r="T77" t="T76"/>
                <a:pathLst>
                  <a:path h="48" w="49">
                    <a:moveTo>
                      <a:pt x="47" y="6"/>
                    </a:moveTo>
                    <a:lnTo>
                      <a:pt x="49" y="17"/>
                    </a:lnTo>
                    <a:lnTo>
                      <a:pt x="45" y="29"/>
                    </a:lnTo>
                    <a:lnTo>
                      <a:pt x="34" y="29"/>
                    </a:lnTo>
                    <a:lnTo>
                      <a:pt x="31" y="32"/>
                    </a:lnTo>
                    <a:lnTo>
                      <a:pt x="32" y="38"/>
                    </a:lnTo>
                    <a:lnTo>
                      <a:pt x="24" y="43"/>
                    </a:lnTo>
                    <a:lnTo>
                      <a:pt x="20" y="45"/>
                    </a:lnTo>
                    <a:lnTo>
                      <a:pt x="19" y="48"/>
                    </a:lnTo>
                    <a:lnTo>
                      <a:pt x="13" y="48"/>
                    </a:lnTo>
                    <a:lnTo>
                      <a:pt x="7" y="44"/>
                    </a:lnTo>
                    <a:lnTo>
                      <a:pt x="4" y="36"/>
                    </a:lnTo>
                    <a:lnTo>
                      <a:pt x="1" y="30"/>
                    </a:lnTo>
                    <a:lnTo>
                      <a:pt x="3" y="20"/>
                    </a:lnTo>
                    <a:lnTo>
                      <a:pt x="0" y="17"/>
                    </a:lnTo>
                    <a:lnTo>
                      <a:pt x="0" y="12"/>
                    </a:lnTo>
                    <a:lnTo>
                      <a:pt x="4" y="9"/>
                    </a:lnTo>
                    <a:lnTo>
                      <a:pt x="5" y="3"/>
                    </a:lnTo>
                    <a:lnTo>
                      <a:pt x="11" y="2"/>
                    </a:lnTo>
                    <a:lnTo>
                      <a:pt x="25" y="6"/>
                    </a:lnTo>
                    <a:lnTo>
                      <a:pt x="34" y="7"/>
                    </a:lnTo>
                    <a:lnTo>
                      <a:pt x="36" y="2"/>
                    </a:lnTo>
                    <a:lnTo>
                      <a:pt x="39" y="0"/>
                    </a:lnTo>
                    <a:lnTo>
                      <a:pt x="43" y="6"/>
                    </a:lnTo>
                    <a:lnTo>
                      <a:pt x="47"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8" name="Freeform 7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24" y="2328"/>
                <a:ext cx="99" cy="248"/>
              </a:xfrm>
              <a:custGeom>
                <a:avLst/>
                <a:gdLst>
                  <a:gd fmla="*/ 130 w 64" name="T0"/>
                  <a:gd fmla="*/ 53 h 160" name="T1"/>
                  <a:gd fmla="*/ 119 w 64" name="T2"/>
                  <a:gd fmla="*/ 60 h 160" name="T3"/>
                  <a:gd fmla="*/ 104 w 64" name="T4"/>
                  <a:gd fmla="*/ 70 h 160" name="T5"/>
                  <a:gd fmla="*/ 88 w 64" name="T6"/>
                  <a:gd fmla="*/ 91 h 160" name="T7"/>
                  <a:gd fmla="*/ 82 w 64" name="T8"/>
                  <a:gd fmla="*/ 96 h 160" name="T9"/>
                  <a:gd fmla="*/ 74 w 64" name="T10"/>
                  <a:gd fmla="*/ 105 h 160" name="T11"/>
                  <a:gd fmla="*/ 77 w 64" name="T12"/>
                  <a:gd fmla="*/ 135 h 160" name="T13"/>
                  <a:gd fmla="*/ 87 w 64" name="T14"/>
                  <a:gd fmla="*/ 141 h 160" name="T15"/>
                  <a:gd fmla="*/ 108 w 64" name="T16"/>
                  <a:gd fmla="*/ 175 h 160" name="T17"/>
                  <a:gd fmla="*/ 118 w 64" name="T18"/>
                  <a:gd fmla="*/ 180 h 160" name="T19"/>
                  <a:gd fmla="*/ 131 w 64" name="T20"/>
                  <a:gd fmla="*/ 200 h 160" name="T21"/>
                  <a:gd fmla="*/ 148 w 64" name="T22"/>
                  <a:gd fmla="*/ 226 h 160" name="T23"/>
                  <a:gd fmla="*/ 153 w 64" name="T24"/>
                  <a:gd fmla="*/ 271 h 160" name="T25"/>
                  <a:gd fmla="*/ 148 w 64" name="T26"/>
                  <a:gd fmla="*/ 296 h 160" name="T27"/>
                  <a:gd fmla="*/ 145 w 64" name="T28"/>
                  <a:gd fmla="*/ 313 h 160" name="T29"/>
                  <a:gd fmla="*/ 124 w 64" name="T30"/>
                  <a:gd fmla="*/ 329 h 160" name="T31"/>
                  <a:gd fmla="*/ 104 w 64" name="T32"/>
                  <a:gd fmla="*/ 336 h 160" name="T33"/>
                  <a:gd fmla="*/ 97 w 64" name="T34"/>
                  <a:gd fmla="*/ 346 h 160" name="T35"/>
                  <a:gd fmla="*/ 88 w 64" name="T36"/>
                  <a:gd fmla="*/ 361 h 160" name="T37"/>
                  <a:gd fmla="*/ 79 w 64" name="T38"/>
                  <a:gd fmla="*/ 366 h 160" name="T39"/>
                  <a:gd fmla="*/ 57 w 64" name="T40"/>
                  <a:gd fmla="*/ 384 h 160" name="T41"/>
                  <a:gd fmla="*/ 53 w 64" name="T42"/>
                  <a:gd fmla="*/ 381 h 160" name="T43"/>
                  <a:gd fmla="*/ 53 w 64" name="T44"/>
                  <a:gd fmla="*/ 346 h 160" name="T45"/>
                  <a:gd fmla="*/ 45 w 64" name="T46"/>
                  <a:gd fmla="*/ 339 h 160" name="T47"/>
                  <a:gd fmla="*/ 48 w 64" name="T48"/>
                  <a:gd fmla="*/ 332 h 160" name="T49"/>
                  <a:gd fmla="*/ 57 w 64" name="T50"/>
                  <a:gd fmla="*/ 327 h 160" name="T51"/>
                  <a:gd fmla="*/ 77 w 64" name="T52"/>
                  <a:gd fmla="*/ 315 h 160" name="T53"/>
                  <a:gd fmla="*/ 74 w 64" name="T54"/>
                  <a:gd fmla="*/ 301 h 160" name="T55"/>
                  <a:gd fmla="*/ 82 w 64" name="T56"/>
                  <a:gd fmla="*/ 293 h 160" name="T57"/>
                  <a:gd fmla="*/ 108 w 64" name="T58"/>
                  <a:gd fmla="*/ 293 h 160" name="T59"/>
                  <a:gd fmla="*/ 118 w 64" name="T60"/>
                  <a:gd fmla="*/ 263 h 160" name="T61"/>
                  <a:gd fmla="*/ 113 w 64" name="T62"/>
                  <a:gd fmla="*/ 237 h 160" name="T63"/>
                  <a:gd fmla="*/ 113 w 64" name="T64"/>
                  <a:gd fmla="*/ 195 h 160" name="T65"/>
                  <a:gd fmla="*/ 97 w 64" name="T66"/>
                  <a:gd fmla="*/ 189 h 160" name="T67"/>
                  <a:gd fmla="*/ 96 w 64" name="T68"/>
                  <a:gd fmla="*/ 178 h 160" name="T69"/>
                  <a:gd fmla="*/ 70 w 64" name="T70"/>
                  <a:gd fmla="*/ 152 h 160" name="T71"/>
                  <a:gd fmla="*/ 53 w 64" name="T72"/>
                  <a:gd fmla="*/ 122 h 160" name="T73"/>
                  <a:gd fmla="*/ 56 w 64" name="T74"/>
                  <a:gd fmla="*/ 84 h 160" name="T75"/>
                  <a:gd fmla="*/ 36 w 64" name="T76"/>
                  <a:gd fmla="*/ 70 h 160" name="T77"/>
                  <a:gd fmla="*/ 12 w 64" name="T78"/>
                  <a:gd fmla="*/ 67 h 160" name="T79"/>
                  <a:gd fmla="*/ 12 w 64" name="T80"/>
                  <a:gd fmla="*/ 45 h 160" name="T81"/>
                  <a:gd fmla="*/ 3 w 64" name="T82"/>
                  <a:gd fmla="*/ 36 h 160" name="T83"/>
                  <a:gd fmla="*/ 0 w 64" name="T84"/>
                  <a:gd fmla="*/ 26 h 160" name="T85"/>
                  <a:gd fmla="*/ 9 w 64" name="T86"/>
                  <a:gd fmla="*/ 14 h 160" name="T87"/>
                  <a:gd fmla="*/ 22 w 64" name="T88"/>
                  <a:gd fmla="*/ 19 h 160" name="T89"/>
                  <a:gd fmla="*/ 48 w 64" name="T90"/>
                  <a:gd fmla="*/ 22 h 160" name="T91"/>
                  <a:gd fmla="*/ 60 w 64" name="T92"/>
                  <a:gd fmla="*/ 0 h 160" name="T93"/>
                  <a:gd fmla="*/ 71 w 64" name="T94"/>
                  <a:gd fmla="*/ 12 h 160" name="T95"/>
                  <a:gd fmla="*/ 96 w 64" name="T96"/>
                  <a:gd fmla="*/ 12 h 160" name="T97"/>
                  <a:gd fmla="*/ 97 w 64" name="T98"/>
                  <a:gd fmla="*/ 22 h 160" name="T99"/>
                  <a:gd fmla="*/ 96 w 64" name="T100"/>
                  <a:gd fmla="*/ 36 h 160" name="T101"/>
                  <a:gd fmla="*/ 108 w 64" name="T102"/>
                  <a:gd fmla="*/ 48 h 160" name="T103"/>
                  <a:gd fmla="*/ 122 w 64" name="T104"/>
                  <a:gd fmla="*/ 45 h 160" name="T105"/>
                  <a:gd fmla="*/ 130 w 64" name="T106"/>
                  <a:gd fmla="*/ 53 h 160"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w 64" name="T162"/>
                  <a:gd fmla="*/ 0 h 160" name="T163"/>
                  <a:gd fmla="*/ 64 w 64" name="T164"/>
                  <a:gd fmla="*/ 160 h 160" name="T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b="T165" l="T162" r="T164" t="T163"/>
                <a:pathLst>
                  <a:path h="160" w="64">
                    <a:moveTo>
                      <a:pt x="54" y="22"/>
                    </a:moveTo>
                    <a:lnTo>
                      <a:pt x="50" y="25"/>
                    </a:lnTo>
                    <a:lnTo>
                      <a:pt x="43" y="29"/>
                    </a:lnTo>
                    <a:lnTo>
                      <a:pt x="37" y="38"/>
                    </a:lnTo>
                    <a:lnTo>
                      <a:pt x="34" y="40"/>
                    </a:lnTo>
                    <a:lnTo>
                      <a:pt x="31" y="44"/>
                    </a:lnTo>
                    <a:lnTo>
                      <a:pt x="32" y="56"/>
                    </a:lnTo>
                    <a:lnTo>
                      <a:pt x="36" y="59"/>
                    </a:lnTo>
                    <a:lnTo>
                      <a:pt x="45" y="73"/>
                    </a:lnTo>
                    <a:lnTo>
                      <a:pt x="49" y="75"/>
                    </a:lnTo>
                    <a:lnTo>
                      <a:pt x="55" y="83"/>
                    </a:lnTo>
                    <a:lnTo>
                      <a:pt x="62" y="94"/>
                    </a:lnTo>
                    <a:lnTo>
                      <a:pt x="64" y="113"/>
                    </a:lnTo>
                    <a:lnTo>
                      <a:pt x="62" y="123"/>
                    </a:lnTo>
                    <a:lnTo>
                      <a:pt x="61" y="130"/>
                    </a:lnTo>
                    <a:lnTo>
                      <a:pt x="52" y="137"/>
                    </a:lnTo>
                    <a:lnTo>
                      <a:pt x="43" y="140"/>
                    </a:lnTo>
                    <a:lnTo>
                      <a:pt x="41" y="144"/>
                    </a:lnTo>
                    <a:lnTo>
                      <a:pt x="37" y="150"/>
                    </a:lnTo>
                    <a:lnTo>
                      <a:pt x="33" y="152"/>
                    </a:lnTo>
                    <a:lnTo>
                      <a:pt x="24" y="160"/>
                    </a:lnTo>
                    <a:lnTo>
                      <a:pt x="22" y="159"/>
                    </a:lnTo>
                    <a:lnTo>
                      <a:pt x="22" y="144"/>
                    </a:lnTo>
                    <a:lnTo>
                      <a:pt x="19" y="141"/>
                    </a:lnTo>
                    <a:lnTo>
                      <a:pt x="20" y="138"/>
                    </a:lnTo>
                    <a:lnTo>
                      <a:pt x="24" y="136"/>
                    </a:lnTo>
                    <a:lnTo>
                      <a:pt x="32" y="131"/>
                    </a:lnTo>
                    <a:lnTo>
                      <a:pt x="31" y="125"/>
                    </a:lnTo>
                    <a:lnTo>
                      <a:pt x="34" y="122"/>
                    </a:lnTo>
                    <a:lnTo>
                      <a:pt x="45" y="122"/>
                    </a:lnTo>
                    <a:lnTo>
                      <a:pt x="49" y="110"/>
                    </a:lnTo>
                    <a:lnTo>
                      <a:pt x="47" y="99"/>
                    </a:lnTo>
                    <a:lnTo>
                      <a:pt x="47" y="81"/>
                    </a:lnTo>
                    <a:lnTo>
                      <a:pt x="41" y="79"/>
                    </a:lnTo>
                    <a:lnTo>
                      <a:pt x="40" y="74"/>
                    </a:lnTo>
                    <a:lnTo>
                      <a:pt x="29" y="63"/>
                    </a:lnTo>
                    <a:lnTo>
                      <a:pt x="22" y="51"/>
                    </a:lnTo>
                    <a:lnTo>
                      <a:pt x="23" y="35"/>
                    </a:lnTo>
                    <a:lnTo>
                      <a:pt x="15" y="29"/>
                    </a:lnTo>
                    <a:lnTo>
                      <a:pt x="5" y="28"/>
                    </a:lnTo>
                    <a:lnTo>
                      <a:pt x="5" y="19"/>
                    </a:lnTo>
                    <a:lnTo>
                      <a:pt x="1" y="15"/>
                    </a:lnTo>
                    <a:lnTo>
                      <a:pt x="0" y="11"/>
                    </a:lnTo>
                    <a:lnTo>
                      <a:pt x="4" y="6"/>
                    </a:lnTo>
                    <a:lnTo>
                      <a:pt x="9" y="8"/>
                    </a:lnTo>
                    <a:lnTo>
                      <a:pt x="20" y="9"/>
                    </a:lnTo>
                    <a:lnTo>
                      <a:pt x="25" y="0"/>
                    </a:lnTo>
                    <a:lnTo>
                      <a:pt x="30" y="5"/>
                    </a:lnTo>
                    <a:lnTo>
                      <a:pt x="40" y="5"/>
                    </a:lnTo>
                    <a:lnTo>
                      <a:pt x="41" y="9"/>
                    </a:lnTo>
                    <a:lnTo>
                      <a:pt x="40" y="15"/>
                    </a:lnTo>
                    <a:lnTo>
                      <a:pt x="45" y="20"/>
                    </a:lnTo>
                    <a:lnTo>
                      <a:pt x="51" y="19"/>
                    </a:lnTo>
                    <a:lnTo>
                      <a:pt x="54" y="22"/>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39" name="Freeform 7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56" y="2379"/>
                <a:ext cx="111" cy="242"/>
              </a:xfrm>
              <a:custGeom>
                <a:avLst/>
                <a:gdLst>
                  <a:gd fmla="*/ 54 w 72" name="T0"/>
                  <a:gd fmla="*/ 0 h 156" name="T1"/>
                  <a:gd fmla="*/ 60 w 72" name="T2"/>
                  <a:gd fmla="*/ 19 h 156" name="T3"/>
                  <a:gd fmla="*/ 74 w 72" name="T4"/>
                  <a:gd fmla="*/ 26 h 156" name="T5"/>
                  <a:gd fmla="*/ 69 w 72" name="T6"/>
                  <a:gd fmla="*/ 56 h 156" name="T7"/>
                  <a:gd fmla="*/ 66 w 72" name="T8"/>
                  <a:gd fmla="*/ 65 h 156" name="T9"/>
                  <a:gd fmla="*/ 74 w 72" name="T10"/>
                  <a:gd fmla="*/ 74 h 156" name="T11"/>
                  <a:gd fmla="*/ 91 w 72" name="T12"/>
                  <a:gd fmla="*/ 56 h 156" name="T13"/>
                  <a:gd fmla="*/ 102 w 72" name="T14"/>
                  <a:gd fmla="*/ 56 h 156" name="T15"/>
                  <a:gd fmla="*/ 109 w 72" name="T16"/>
                  <a:gd fmla="*/ 65 h 156" name="T17"/>
                  <a:gd fmla="*/ 119 w 72" name="T18"/>
                  <a:gd fmla="*/ 65 h 156" name="T19"/>
                  <a:gd fmla="*/ 131 w 72" name="T20"/>
                  <a:gd fmla="*/ 53 h 156" name="T21"/>
                  <a:gd fmla="*/ 140 w 72" name="T22"/>
                  <a:gd fmla="*/ 56 h 156" name="T23"/>
                  <a:gd fmla="*/ 148 w 72" name="T24"/>
                  <a:gd fmla="*/ 84 h 156" name="T25"/>
                  <a:gd fmla="*/ 168 w 72" name="T26"/>
                  <a:gd fmla="*/ 113 h 156" name="T27"/>
                  <a:gd fmla="*/ 171 w 72" name="T28"/>
                  <a:gd fmla="*/ 126 h 156" name="T29"/>
                  <a:gd fmla="*/ 163 w 72" name="T30"/>
                  <a:gd fmla="*/ 158 h 156" name="T31"/>
                  <a:gd fmla="*/ 131 w 72" name="T32"/>
                  <a:gd fmla="*/ 149 h 156" name="T33"/>
                  <a:gd fmla="*/ 117 w 72" name="T34"/>
                  <a:gd fmla="*/ 152 h 156" name="T35"/>
                  <a:gd fmla="*/ 114 w 72" name="T36"/>
                  <a:gd fmla="*/ 166 h 156" name="T37"/>
                  <a:gd fmla="*/ 105 w 72" name="T38"/>
                  <a:gd fmla="*/ 174 h 156" name="T39"/>
                  <a:gd fmla="*/ 105 w 72" name="T40"/>
                  <a:gd fmla="*/ 185 h 156" name="T41"/>
                  <a:gd fmla="*/ 111 w 72" name="T42"/>
                  <a:gd fmla="*/ 192 h 156" name="T43"/>
                  <a:gd fmla="*/ 106 w 72" name="T44"/>
                  <a:gd fmla="*/ 217 h 156" name="T45"/>
                  <a:gd fmla="*/ 97 w 72" name="T46"/>
                  <a:gd fmla="*/ 206 h 156" name="T47"/>
                  <a:gd fmla="*/ 80 w 72" name="T48"/>
                  <a:gd fmla="*/ 202 h 156" name="T49"/>
                  <a:gd fmla="*/ 74 w 72" name="T50"/>
                  <a:gd fmla="*/ 183 h 156" name="T51"/>
                  <a:gd fmla="*/ 65 w 72" name="T52"/>
                  <a:gd fmla="*/ 183 h 156" name="T53"/>
                  <a:gd fmla="*/ 54 w 72" name="T54"/>
                  <a:gd fmla="*/ 192 h 156" name="T55"/>
                  <a:gd fmla="*/ 52 w 72" name="T56"/>
                  <a:gd fmla="*/ 217 h 156" name="T57"/>
                  <a:gd fmla="*/ 40 w 72" name="T58"/>
                  <a:gd fmla="*/ 236 h 156" name="T59"/>
                  <a:gd fmla="*/ 34 w 72" name="T60"/>
                  <a:gd fmla="*/ 267 h 156" name="T61"/>
                  <a:gd fmla="*/ 40 w 72" name="T62"/>
                  <a:gd fmla="*/ 292 h 156" name="T63"/>
                  <a:gd fmla="*/ 49 w 72" name="T64"/>
                  <a:gd fmla="*/ 296 h 156" name="T65"/>
                  <a:gd fmla="*/ 57 w 72" name="T66"/>
                  <a:gd fmla="*/ 324 h 156" name="T67"/>
                  <a:gd fmla="*/ 71 w 72" name="T68"/>
                  <a:gd fmla="*/ 341 h 156" name="T69"/>
                  <a:gd fmla="*/ 86 w 72" name="T70"/>
                  <a:gd fmla="*/ 349 h 156" name="T71"/>
                  <a:gd fmla="*/ 100 w 72" name="T72"/>
                  <a:gd fmla="*/ 363 h 156" name="T73"/>
                  <a:gd fmla="*/ 109 w 72" name="T74"/>
                  <a:gd fmla="*/ 372 h 156" name="T75"/>
                  <a:gd fmla="*/ 91 w 72" name="T76"/>
                  <a:gd fmla="*/ 375 h 156" name="T77"/>
                  <a:gd fmla="*/ 76 w 72" name="T78"/>
                  <a:gd fmla="*/ 368 h 156" name="T79"/>
                  <a:gd fmla="*/ 66 w 72" name="T80"/>
                  <a:gd fmla="*/ 357 h 156" name="T81"/>
                  <a:gd fmla="*/ 54 w 72" name="T82"/>
                  <a:gd fmla="*/ 358 h 156" name="T83"/>
                  <a:gd fmla="*/ 40 w 72" name="T84"/>
                  <a:gd fmla="*/ 340 h 156" name="T85"/>
                  <a:gd fmla="*/ 26 w 72" name="T86"/>
                  <a:gd fmla="*/ 318 h 156" name="T87"/>
                  <a:gd fmla="*/ 17 w 72" name="T88"/>
                  <a:gd fmla="*/ 318 h 156" name="T89"/>
                  <a:gd fmla="*/ 17 w 72" name="T90"/>
                  <a:gd fmla="*/ 292 h 156" name="T91"/>
                  <a:gd fmla="*/ 18 w 72" name="T92"/>
                  <a:gd fmla="*/ 275 h 156" name="T93"/>
                  <a:gd fmla="*/ 18 w 72" name="T94"/>
                  <a:gd fmla="*/ 262 h 156" name="T95"/>
                  <a:gd fmla="*/ 26 w 72" name="T96"/>
                  <a:gd fmla="*/ 245 h 156" name="T97"/>
                  <a:gd fmla="*/ 31 w 72" name="T98"/>
                  <a:gd fmla="*/ 228 h 156" name="T99"/>
                  <a:gd fmla="*/ 34 w 72" name="T100"/>
                  <a:gd fmla="*/ 205 h 156" name="T101"/>
                  <a:gd fmla="*/ 34 w 72" name="T102"/>
                  <a:gd fmla="*/ 171 h 156" name="T103"/>
                  <a:gd fmla="*/ 14 w 72" name="T104"/>
                  <a:gd fmla="*/ 130 h 156" name="T105"/>
                  <a:gd fmla="*/ 23 w 72" name="T106"/>
                  <a:gd fmla="*/ 115 h 156" name="T107"/>
                  <a:gd fmla="*/ 18 w 72" name="T108"/>
                  <a:gd fmla="*/ 79 h 156" name="T109"/>
                  <a:gd fmla="*/ 3 w 72" name="T110"/>
                  <a:gd fmla="*/ 62 h 156" name="T111"/>
                  <a:gd fmla="*/ 0 w 72" name="T112"/>
                  <a:gd fmla="*/ 31 h 156" name="T113"/>
                  <a:gd fmla="*/ 12 w 72" name="T114"/>
                  <a:gd fmla="*/ 25 h 156" name="T115"/>
                  <a:gd fmla="*/ 22 w 72" name="T116"/>
                  <a:gd fmla="*/ 25 h 156" name="T117"/>
                  <a:gd fmla="*/ 26 w 72" name="T118"/>
                  <a:gd fmla="*/ 8 h 156" name="T119"/>
                  <a:gd fmla="*/ 54 w 72" name="T120"/>
                  <a:gd fmla="*/ 0 h 15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w 72" name="T183"/>
                  <a:gd fmla="*/ 0 h 156" name="T184"/>
                  <a:gd fmla="*/ 72 w 72" name="T185"/>
                  <a:gd fmla="*/ 156 h 156" name="T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b="T186" l="T183" r="T185" t="T184"/>
                <a:pathLst>
                  <a:path h="156" w="72">
                    <a:moveTo>
                      <a:pt x="23" y="0"/>
                    </a:moveTo>
                    <a:lnTo>
                      <a:pt x="25" y="8"/>
                    </a:lnTo>
                    <a:lnTo>
                      <a:pt x="31" y="11"/>
                    </a:lnTo>
                    <a:lnTo>
                      <a:pt x="29" y="23"/>
                    </a:lnTo>
                    <a:lnTo>
                      <a:pt x="28" y="27"/>
                    </a:lnTo>
                    <a:lnTo>
                      <a:pt x="31" y="31"/>
                    </a:lnTo>
                    <a:lnTo>
                      <a:pt x="38" y="23"/>
                    </a:lnTo>
                    <a:lnTo>
                      <a:pt x="43" y="23"/>
                    </a:lnTo>
                    <a:lnTo>
                      <a:pt x="46" y="27"/>
                    </a:lnTo>
                    <a:lnTo>
                      <a:pt x="50" y="27"/>
                    </a:lnTo>
                    <a:lnTo>
                      <a:pt x="55" y="22"/>
                    </a:lnTo>
                    <a:lnTo>
                      <a:pt x="59" y="23"/>
                    </a:lnTo>
                    <a:lnTo>
                      <a:pt x="62" y="35"/>
                    </a:lnTo>
                    <a:lnTo>
                      <a:pt x="71" y="47"/>
                    </a:lnTo>
                    <a:lnTo>
                      <a:pt x="72" y="52"/>
                    </a:lnTo>
                    <a:lnTo>
                      <a:pt x="69" y="66"/>
                    </a:lnTo>
                    <a:lnTo>
                      <a:pt x="55" y="62"/>
                    </a:lnTo>
                    <a:lnTo>
                      <a:pt x="49" y="63"/>
                    </a:lnTo>
                    <a:lnTo>
                      <a:pt x="48" y="69"/>
                    </a:lnTo>
                    <a:lnTo>
                      <a:pt x="44" y="72"/>
                    </a:lnTo>
                    <a:lnTo>
                      <a:pt x="44" y="77"/>
                    </a:lnTo>
                    <a:lnTo>
                      <a:pt x="47" y="80"/>
                    </a:lnTo>
                    <a:lnTo>
                      <a:pt x="45" y="90"/>
                    </a:lnTo>
                    <a:lnTo>
                      <a:pt x="41" y="86"/>
                    </a:lnTo>
                    <a:lnTo>
                      <a:pt x="34" y="84"/>
                    </a:lnTo>
                    <a:lnTo>
                      <a:pt x="31" y="76"/>
                    </a:lnTo>
                    <a:lnTo>
                      <a:pt x="27" y="76"/>
                    </a:lnTo>
                    <a:lnTo>
                      <a:pt x="23" y="80"/>
                    </a:lnTo>
                    <a:lnTo>
                      <a:pt x="22" y="90"/>
                    </a:lnTo>
                    <a:lnTo>
                      <a:pt x="17" y="98"/>
                    </a:lnTo>
                    <a:lnTo>
                      <a:pt x="14" y="111"/>
                    </a:lnTo>
                    <a:lnTo>
                      <a:pt x="17" y="121"/>
                    </a:lnTo>
                    <a:lnTo>
                      <a:pt x="21" y="123"/>
                    </a:lnTo>
                    <a:lnTo>
                      <a:pt x="24" y="135"/>
                    </a:lnTo>
                    <a:lnTo>
                      <a:pt x="30" y="142"/>
                    </a:lnTo>
                    <a:lnTo>
                      <a:pt x="36" y="145"/>
                    </a:lnTo>
                    <a:lnTo>
                      <a:pt x="42" y="151"/>
                    </a:lnTo>
                    <a:lnTo>
                      <a:pt x="46" y="155"/>
                    </a:lnTo>
                    <a:lnTo>
                      <a:pt x="38" y="156"/>
                    </a:lnTo>
                    <a:lnTo>
                      <a:pt x="32" y="153"/>
                    </a:lnTo>
                    <a:lnTo>
                      <a:pt x="28" y="148"/>
                    </a:lnTo>
                    <a:lnTo>
                      <a:pt x="23" y="149"/>
                    </a:lnTo>
                    <a:lnTo>
                      <a:pt x="17" y="141"/>
                    </a:lnTo>
                    <a:lnTo>
                      <a:pt x="11" y="132"/>
                    </a:lnTo>
                    <a:lnTo>
                      <a:pt x="7" y="132"/>
                    </a:lnTo>
                    <a:lnTo>
                      <a:pt x="7" y="121"/>
                    </a:lnTo>
                    <a:lnTo>
                      <a:pt x="8" y="114"/>
                    </a:lnTo>
                    <a:lnTo>
                      <a:pt x="8" y="109"/>
                    </a:lnTo>
                    <a:lnTo>
                      <a:pt x="11" y="102"/>
                    </a:lnTo>
                    <a:lnTo>
                      <a:pt x="13" y="95"/>
                    </a:lnTo>
                    <a:lnTo>
                      <a:pt x="14" y="85"/>
                    </a:lnTo>
                    <a:lnTo>
                      <a:pt x="14" y="71"/>
                    </a:lnTo>
                    <a:lnTo>
                      <a:pt x="6" y="54"/>
                    </a:lnTo>
                    <a:lnTo>
                      <a:pt x="10" y="48"/>
                    </a:lnTo>
                    <a:lnTo>
                      <a:pt x="8" y="33"/>
                    </a:lnTo>
                    <a:lnTo>
                      <a:pt x="1" y="26"/>
                    </a:lnTo>
                    <a:lnTo>
                      <a:pt x="0" y="13"/>
                    </a:lnTo>
                    <a:lnTo>
                      <a:pt x="5" y="10"/>
                    </a:lnTo>
                    <a:lnTo>
                      <a:pt x="9" y="10"/>
                    </a:lnTo>
                    <a:lnTo>
                      <a:pt x="11" y="3"/>
                    </a:lnTo>
                    <a:lnTo>
                      <a:pt x="23"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0" name="Freeform 7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20" y="2638"/>
                <a:ext cx="144" cy="127"/>
              </a:xfrm>
              <a:custGeom>
                <a:avLst/>
                <a:gdLst>
                  <a:gd fmla="*/ 9 w 93" name="T0"/>
                  <a:gd fmla="*/ 57 h 82" name="T1"/>
                  <a:gd fmla="*/ 14 w 93" name="T2"/>
                  <a:gd fmla="*/ 60 h 82" name="T3"/>
                  <a:gd fmla="*/ 19 w 93" name="T4"/>
                  <a:gd fmla="*/ 70 h 82" name="T5"/>
                  <a:gd fmla="*/ 26 w 93" name="T6"/>
                  <a:gd fmla="*/ 82 h 82" name="T7"/>
                  <a:gd fmla="*/ 57 w 93" name="T8"/>
                  <a:gd fmla="*/ 82 h 82" name="T9"/>
                  <a:gd fmla="*/ 71 w 93" name="T10"/>
                  <a:gd fmla="*/ 71 h 82" name="T11"/>
                  <a:gd fmla="*/ 84 w 93" name="T12"/>
                  <a:gd fmla="*/ 70 h 82" name="T13"/>
                  <a:gd fmla="*/ 96 w 93" name="T14"/>
                  <a:gd fmla="*/ 74 h 82" name="T15"/>
                  <a:gd fmla="*/ 115 w 93" name="T16"/>
                  <a:gd fmla="*/ 70 h 82" name="T17"/>
                  <a:gd fmla="*/ 135 w 93" name="T18"/>
                  <a:gd fmla="*/ 43 h 82" name="T19"/>
                  <a:gd fmla="*/ 146 w 93" name="T20"/>
                  <a:gd fmla="*/ 12 h 82" name="T21"/>
                  <a:gd fmla="*/ 153 w 93" name="T22"/>
                  <a:gd fmla="*/ 0 h 82" name="T23"/>
                  <a:gd fmla="*/ 180 w 93" name="T24"/>
                  <a:gd fmla="*/ 0 h 82" name="T25"/>
                  <a:gd fmla="*/ 189 w 93" name="T26"/>
                  <a:gd fmla="*/ 8 h 82" name="T27"/>
                  <a:gd fmla="*/ 189 w 93" name="T28"/>
                  <a:gd fmla="*/ 23 h 82" name="T29"/>
                  <a:gd fmla="*/ 201 w 93" name="T30"/>
                  <a:gd fmla="*/ 39 h 82" name="T31"/>
                  <a:gd fmla="*/ 200 w 93" name="T32"/>
                  <a:gd fmla="*/ 60 h 82" name="T33"/>
                  <a:gd fmla="*/ 215 w 93" name="T34"/>
                  <a:gd fmla="*/ 67 h 82" name="T35"/>
                  <a:gd fmla="*/ 223 w 93" name="T36"/>
                  <a:gd fmla="*/ 79 h 82" name="T37"/>
                  <a:gd fmla="*/ 206 w 93" name="T38"/>
                  <a:gd fmla="*/ 82 h 82" name="T39"/>
                  <a:gd fmla="*/ 201 w 93" name="T40"/>
                  <a:gd fmla="*/ 74 h 82" name="T41"/>
                  <a:gd fmla="*/ 189 w 93" name="T42"/>
                  <a:gd fmla="*/ 88 h 82" name="T43"/>
                  <a:gd fmla="*/ 192 w 93" name="T44"/>
                  <a:gd fmla="*/ 110 h 82" name="T45"/>
                  <a:gd fmla="*/ 172 w 93" name="T46"/>
                  <a:gd fmla="*/ 136 h 82" name="T47"/>
                  <a:gd fmla="*/ 161 w 93" name="T48"/>
                  <a:gd fmla="*/ 141 h 82" name="T49"/>
                  <a:gd fmla="*/ 163 w 93" name="T50"/>
                  <a:gd fmla="*/ 166 h 82" name="T51"/>
                  <a:gd fmla="*/ 144 w 93" name="T52"/>
                  <a:gd fmla="*/ 189 h 82" name="T53"/>
                  <a:gd fmla="*/ 127 w 93" name="T54"/>
                  <a:gd fmla="*/ 197 h 82" name="T55"/>
                  <a:gd fmla="*/ 125 w 93" name="T56"/>
                  <a:gd fmla="*/ 192 h 82" name="T57"/>
                  <a:gd fmla="*/ 113 w 93" name="T58"/>
                  <a:gd fmla="*/ 178 h 82" name="T59"/>
                  <a:gd fmla="*/ 104 w 93" name="T60"/>
                  <a:gd fmla="*/ 184 h 82" name="T61"/>
                  <a:gd fmla="*/ 96 w 93" name="T62"/>
                  <a:gd fmla="*/ 175 h 82" name="T63"/>
                  <a:gd fmla="*/ 84 w 93" name="T64"/>
                  <a:gd fmla="*/ 175 h 82" name="T65"/>
                  <a:gd fmla="*/ 70 w 93" name="T66"/>
                  <a:gd fmla="*/ 184 h 82" name="T67"/>
                  <a:gd fmla="*/ 60 w 93" name="T68"/>
                  <a:gd fmla="*/ 173 h 82" name="T69"/>
                  <a:gd fmla="*/ 29 w 93" name="T70"/>
                  <a:gd fmla="*/ 167 h 82" name="T71"/>
                  <a:gd fmla="*/ 19 w 93" name="T72"/>
                  <a:gd fmla="*/ 127 h 82" name="T73"/>
                  <a:gd fmla="*/ 5 w 93" name="T74"/>
                  <a:gd fmla="*/ 115 h 82" name="T75"/>
                  <a:gd fmla="*/ 0 w 93" name="T76"/>
                  <a:gd fmla="*/ 67 h 82" name="T77"/>
                  <a:gd fmla="*/ 9 w 93" name="T78"/>
                  <a:gd fmla="*/ 57 h 82"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w 93" name="T120"/>
                  <a:gd fmla="*/ 0 h 82" name="T121"/>
                  <a:gd fmla="*/ 93 w 93" name="T122"/>
                  <a:gd fmla="*/ 82 h 82" name="T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b="T123" l="T120" r="T122" t="T121"/>
                <a:pathLst>
                  <a:path h="82" w="93">
                    <a:moveTo>
                      <a:pt x="4" y="24"/>
                    </a:moveTo>
                    <a:lnTo>
                      <a:pt x="6" y="25"/>
                    </a:lnTo>
                    <a:lnTo>
                      <a:pt x="8" y="29"/>
                    </a:lnTo>
                    <a:lnTo>
                      <a:pt x="11" y="34"/>
                    </a:lnTo>
                    <a:lnTo>
                      <a:pt x="24" y="34"/>
                    </a:lnTo>
                    <a:lnTo>
                      <a:pt x="30" y="30"/>
                    </a:lnTo>
                    <a:lnTo>
                      <a:pt x="35" y="29"/>
                    </a:lnTo>
                    <a:lnTo>
                      <a:pt x="40" y="31"/>
                    </a:lnTo>
                    <a:lnTo>
                      <a:pt x="48" y="29"/>
                    </a:lnTo>
                    <a:lnTo>
                      <a:pt x="56" y="18"/>
                    </a:lnTo>
                    <a:lnTo>
                      <a:pt x="61" y="5"/>
                    </a:lnTo>
                    <a:lnTo>
                      <a:pt x="64" y="0"/>
                    </a:lnTo>
                    <a:lnTo>
                      <a:pt x="75" y="0"/>
                    </a:lnTo>
                    <a:lnTo>
                      <a:pt x="79" y="3"/>
                    </a:lnTo>
                    <a:lnTo>
                      <a:pt x="79" y="10"/>
                    </a:lnTo>
                    <a:lnTo>
                      <a:pt x="84" y="16"/>
                    </a:lnTo>
                    <a:lnTo>
                      <a:pt x="83" y="25"/>
                    </a:lnTo>
                    <a:lnTo>
                      <a:pt x="90" y="28"/>
                    </a:lnTo>
                    <a:lnTo>
                      <a:pt x="93" y="33"/>
                    </a:lnTo>
                    <a:lnTo>
                      <a:pt x="86" y="34"/>
                    </a:lnTo>
                    <a:lnTo>
                      <a:pt x="84" y="31"/>
                    </a:lnTo>
                    <a:lnTo>
                      <a:pt x="79" y="37"/>
                    </a:lnTo>
                    <a:lnTo>
                      <a:pt x="80" y="46"/>
                    </a:lnTo>
                    <a:lnTo>
                      <a:pt x="72" y="57"/>
                    </a:lnTo>
                    <a:lnTo>
                      <a:pt x="67" y="59"/>
                    </a:lnTo>
                    <a:lnTo>
                      <a:pt x="68" y="69"/>
                    </a:lnTo>
                    <a:lnTo>
                      <a:pt x="60" y="79"/>
                    </a:lnTo>
                    <a:lnTo>
                      <a:pt x="53" y="82"/>
                    </a:lnTo>
                    <a:lnTo>
                      <a:pt x="52" y="80"/>
                    </a:lnTo>
                    <a:lnTo>
                      <a:pt x="47" y="74"/>
                    </a:lnTo>
                    <a:lnTo>
                      <a:pt x="43" y="77"/>
                    </a:lnTo>
                    <a:lnTo>
                      <a:pt x="40" y="73"/>
                    </a:lnTo>
                    <a:lnTo>
                      <a:pt x="35" y="73"/>
                    </a:lnTo>
                    <a:lnTo>
                      <a:pt x="29" y="77"/>
                    </a:lnTo>
                    <a:lnTo>
                      <a:pt x="25" y="72"/>
                    </a:lnTo>
                    <a:lnTo>
                      <a:pt x="12" y="70"/>
                    </a:lnTo>
                    <a:lnTo>
                      <a:pt x="8" y="53"/>
                    </a:lnTo>
                    <a:lnTo>
                      <a:pt x="2" y="48"/>
                    </a:lnTo>
                    <a:lnTo>
                      <a:pt x="0" y="28"/>
                    </a:lnTo>
                    <a:lnTo>
                      <a:pt x="4" y="2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1" name="Freeform 8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29" y="2677"/>
                <a:ext cx="2" cy="1"/>
              </a:xfrm>
              <a:custGeom>
                <a:avLst/>
                <a:gdLst>
                  <a:gd fmla="*/ 0 w 1" name="T0"/>
                  <a:gd fmla="*/ 0 h 1" name="T1"/>
                  <a:gd fmla="*/ 4 w 1" name="T2"/>
                  <a:gd fmla="*/ 1 h 1" name="T3"/>
                  <a:gd fmla="*/ 0 w 1" name="T4"/>
                  <a:gd fmla="*/ 0 h 1" name="T5"/>
                  <a:gd fmla="*/ 0 60000 65536" name="T6"/>
                  <a:gd fmla="*/ 0 60000 65536" name="T7"/>
                  <a:gd fmla="*/ 0 60000 65536" name="T8"/>
                  <a:gd fmla="*/ 0 w 1" name="T9"/>
                  <a:gd fmla="*/ 0 h 1" name="T10"/>
                  <a:gd fmla="*/ 1 w 1" name="T11"/>
                  <a:gd fmla="*/ 1 h 1" name="T12"/>
                </a:gdLst>
                <a:ahLst/>
                <a:cxnLst>
                  <a:cxn ang="T6">
                    <a:pos x="T0" y="T1"/>
                  </a:cxn>
                  <a:cxn ang="T7">
                    <a:pos x="T2" y="T3"/>
                  </a:cxn>
                  <a:cxn ang="T8">
                    <a:pos x="T4" y="T5"/>
                  </a:cxn>
                </a:cxnLst>
                <a:rect b="T12" l="T9" r="T11" t="T10"/>
                <a:pathLst>
                  <a:path h="1" w="1">
                    <a:moveTo>
                      <a:pt x="0" y="0"/>
                    </a:moveTo>
                    <a:lnTo>
                      <a:pt x="1" y="1"/>
                    </a:lnTo>
                    <a:lnTo>
                      <a:pt x="0"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2" name="Freeform 8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429" y="2590"/>
                <a:ext cx="137" cy="101"/>
              </a:xfrm>
              <a:custGeom>
                <a:avLst/>
                <a:gdLst>
                  <a:gd fmla="*/ 5 w 88" name="T0"/>
                  <a:gd fmla="*/ 145 h 65" name="T1"/>
                  <a:gd fmla="*/ 0 w 88" name="T2"/>
                  <a:gd fmla="*/ 135 h 65" name="T3"/>
                  <a:gd fmla="*/ 3 w 88" name="T4"/>
                  <a:gd fmla="*/ 138 h 65" name="T5"/>
                  <a:gd fmla="*/ 31 w 88" name="T6"/>
                  <a:gd fmla="*/ 135 h 65" name="T7"/>
                  <a:gd fmla="*/ 36 w 88" name="T8"/>
                  <a:gd fmla="*/ 110 h 65" name="T9"/>
                  <a:gd fmla="*/ 53 w 88" name="T10"/>
                  <a:gd fmla="*/ 109 h 65" name="T11"/>
                  <a:gd fmla="*/ 62 w 88" name="T12"/>
                  <a:gd fmla="*/ 101 h 65" name="T13"/>
                  <a:gd fmla="*/ 84 w 88" name="T14"/>
                  <a:gd fmla="*/ 92 h 65" name="T15"/>
                  <a:gd fmla="*/ 97 w 88" name="T16"/>
                  <a:gd fmla="*/ 70 h 65" name="T17"/>
                  <a:gd fmla="*/ 109 w 88" name="T18"/>
                  <a:gd fmla="*/ 65 h 65" name="T19"/>
                  <a:gd fmla="*/ 107 w 88" name="T20"/>
                  <a:gd fmla="*/ 79 h 65" name="T21"/>
                  <a:gd fmla="*/ 114 w 88" name="T22"/>
                  <a:gd fmla="*/ 79 h 65" name="T23"/>
                  <a:gd fmla="*/ 117 w 88" name="T24"/>
                  <a:gd fmla="*/ 73 h 65" name="T25"/>
                  <a:gd fmla="*/ 126 w 88" name="T26"/>
                  <a:gd fmla="*/ 79 h 65" name="T27"/>
                  <a:gd fmla="*/ 129 w 88" name="T28"/>
                  <a:gd fmla="*/ 73 h 65" name="T29"/>
                  <a:gd fmla="*/ 131 w 88" name="T30"/>
                  <a:gd fmla="*/ 62 h 65" name="T31"/>
                  <a:gd fmla="*/ 134 w 88" name="T32"/>
                  <a:gd fmla="*/ 39 h 65" name="T33"/>
                  <a:gd fmla="*/ 170 w 88" name="T34"/>
                  <a:gd fmla="*/ 0 h 65" name="T35"/>
                  <a:gd fmla="*/ 179 w 88" name="T36"/>
                  <a:gd fmla="*/ 26 h 65" name="T37"/>
                  <a:gd fmla="*/ 201 w 88" name="T38"/>
                  <a:gd fmla="*/ 31 h 65" name="T39"/>
                  <a:gd fmla="*/ 213 w 88" name="T40"/>
                  <a:gd fmla="*/ 48 h 65" name="T41"/>
                  <a:gd fmla="*/ 195 w 88" name="T42"/>
                  <a:gd fmla="*/ 56 h 65" name="T43"/>
                  <a:gd fmla="*/ 199 w 88" name="T44"/>
                  <a:gd fmla="*/ 68 h 65" name="T45"/>
                  <a:gd fmla="*/ 187 w 88" name="T46"/>
                  <a:gd fmla="*/ 73 h 65" name="T47"/>
                  <a:gd fmla="*/ 177 w 88" name="T48"/>
                  <a:gd fmla="*/ 82 h 65" name="T49"/>
                  <a:gd fmla="*/ 167 w 88" name="T50"/>
                  <a:gd fmla="*/ 75 h 65" name="T51"/>
                  <a:gd fmla="*/ 140 w 88" name="T52"/>
                  <a:gd fmla="*/ 75 h 65" name="T53"/>
                  <a:gd fmla="*/ 134 w 88" name="T54"/>
                  <a:gd fmla="*/ 87 h 65" name="T55"/>
                  <a:gd fmla="*/ 121 w 88" name="T56"/>
                  <a:gd fmla="*/ 118 h 65" name="T57"/>
                  <a:gd fmla="*/ 101 w 88" name="T58"/>
                  <a:gd fmla="*/ 145 h 65" name="T59"/>
                  <a:gd fmla="*/ 83 w 88" name="T60"/>
                  <a:gd fmla="*/ 149 h 65" name="T61"/>
                  <a:gd fmla="*/ 70 w 88" name="T62"/>
                  <a:gd fmla="*/ 145 h 65" name="T63"/>
                  <a:gd fmla="*/ 58 w 88" name="T64"/>
                  <a:gd fmla="*/ 148 h 65" name="T65"/>
                  <a:gd fmla="*/ 44 w 88" name="T66"/>
                  <a:gd fmla="*/ 157 h 65" name="T67"/>
                  <a:gd fmla="*/ 12 w 88" name="T68"/>
                  <a:gd fmla="*/ 157 h 65" name="T69"/>
                  <a:gd fmla="*/ 5 w 88" name="T70"/>
                  <a:gd fmla="*/ 145 h 65"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w 88" name="T108"/>
                  <a:gd fmla="*/ 0 h 65" name="T109"/>
                  <a:gd fmla="*/ 88 w 88" name="T110"/>
                  <a:gd fmla="*/ 65 h 65" name="T1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b="T111" l="T108" r="T110" t="T109"/>
                <a:pathLst>
                  <a:path h="65" w="88">
                    <a:moveTo>
                      <a:pt x="2" y="60"/>
                    </a:moveTo>
                    <a:lnTo>
                      <a:pt x="0" y="56"/>
                    </a:lnTo>
                    <a:lnTo>
                      <a:pt x="1" y="57"/>
                    </a:lnTo>
                    <a:lnTo>
                      <a:pt x="13" y="56"/>
                    </a:lnTo>
                    <a:lnTo>
                      <a:pt x="15" y="46"/>
                    </a:lnTo>
                    <a:lnTo>
                      <a:pt x="22" y="45"/>
                    </a:lnTo>
                    <a:lnTo>
                      <a:pt x="26" y="42"/>
                    </a:lnTo>
                    <a:lnTo>
                      <a:pt x="35" y="38"/>
                    </a:lnTo>
                    <a:lnTo>
                      <a:pt x="40" y="29"/>
                    </a:lnTo>
                    <a:lnTo>
                      <a:pt x="45" y="27"/>
                    </a:lnTo>
                    <a:lnTo>
                      <a:pt x="44" y="33"/>
                    </a:lnTo>
                    <a:lnTo>
                      <a:pt x="47" y="33"/>
                    </a:lnTo>
                    <a:lnTo>
                      <a:pt x="48" y="30"/>
                    </a:lnTo>
                    <a:lnTo>
                      <a:pt x="52" y="33"/>
                    </a:lnTo>
                    <a:lnTo>
                      <a:pt x="53" y="30"/>
                    </a:lnTo>
                    <a:lnTo>
                      <a:pt x="54" y="26"/>
                    </a:lnTo>
                    <a:lnTo>
                      <a:pt x="55" y="16"/>
                    </a:lnTo>
                    <a:lnTo>
                      <a:pt x="70" y="0"/>
                    </a:lnTo>
                    <a:lnTo>
                      <a:pt x="74" y="11"/>
                    </a:lnTo>
                    <a:lnTo>
                      <a:pt x="83" y="13"/>
                    </a:lnTo>
                    <a:lnTo>
                      <a:pt x="88" y="20"/>
                    </a:lnTo>
                    <a:lnTo>
                      <a:pt x="80" y="23"/>
                    </a:lnTo>
                    <a:lnTo>
                      <a:pt x="82" y="28"/>
                    </a:lnTo>
                    <a:lnTo>
                      <a:pt x="77" y="30"/>
                    </a:lnTo>
                    <a:lnTo>
                      <a:pt x="73" y="34"/>
                    </a:lnTo>
                    <a:lnTo>
                      <a:pt x="69" y="31"/>
                    </a:lnTo>
                    <a:lnTo>
                      <a:pt x="58" y="31"/>
                    </a:lnTo>
                    <a:lnTo>
                      <a:pt x="55" y="36"/>
                    </a:lnTo>
                    <a:lnTo>
                      <a:pt x="50" y="49"/>
                    </a:lnTo>
                    <a:lnTo>
                      <a:pt x="42" y="60"/>
                    </a:lnTo>
                    <a:lnTo>
                      <a:pt x="34" y="62"/>
                    </a:lnTo>
                    <a:lnTo>
                      <a:pt x="29" y="60"/>
                    </a:lnTo>
                    <a:lnTo>
                      <a:pt x="24" y="61"/>
                    </a:lnTo>
                    <a:lnTo>
                      <a:pt x="18" y="65"/>
                    </a:lnTo>
                    <a:lnTo>
                      <a:pt x="5" y="65"/>
                    </a:lnTo>
                    <a:lnTo>
                      <a:pt x="2" y="6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3" name="Freeform 8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66" y="2728"/>
                <a:ext cx="22" cy="23"/>
              </a:xfrm>
              <a:custGeom>
                <a:avLst/>
                <a:gdLst>
                  <a:gd fmla="*/ 0 w 14" name="T0"/>
                  <a:gd fmla="*/ 9 h 15" name="T1"/>
                  <a:gd fmla="*/ 5 w 14" name="T2"/>
                  <a:gd fmla="*/ 9 h 15" name="T3"/>
                  <a:gd fmla="*/ 25 w 14" name="T4"/>
                  <a:gd fmla="*/ 35 h 15" name="T5"/>
                  <a:gd fmla="*/ 35 w 14" name="T6"/>
                  <a:gd fmla="*/ 31 h 15" name="T7"/>
                  <a:gd fmla="*/ 14 w 14" name="T8"/>
                  <a:gd fmla="*/ 0 h 15" name="T9"/>
                  <a:gd fmla="*/ 0 w 14" name="T10"/>
                  <a:gd fmla="*/ 0 h 15" name="T11"/>
                  <a:gd fmla="*/ 0 w 14" name="T12"/>
                  <a:gd fmla="*/ 9 h 15" name="T13"/>
                  <a:gd fmla="*/ 0 60000 65536" name="T14"/>
                  <a:gd fmla="*/ 0 60000 65536" name="T15"/>
                  <a:gd fmla="*/ 0 60000 65536" name="T16"/>
                  <a:gd fmla="*/ 0 60000 65536" name="T17"/>
                  <a:gd fmla="*/ 0 60000 65536" name="T18"/>
                  <a:gd fmla="*/ 0 60000 65536" name="T19"/>
                  <a:gd fmla="*/ 0 60000 65536" name="T20"/>
                  <a:gd fmla="*/ 0 w 14" name="T21"/>
                  <a:gd fmla="*/ 0 h 15" name="T22"/>
                  <a:gd fmla="*/ 14 w 14" name="T23"/>
                  <a:gd fmla="*/ 15 h 15"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5" w="14">
                    <a:moveTo>
                      <a:pt x="0" y="4"/>
                    </a:moveTo>
                    <a:lnTo>
                      <a:pt x="2" y="4"/>
                    </a:lnTo>
                    <a:lnTo>
                      <a:pt x="10" y="15"/>
                    </a:lnTo>
                    <a:lnTo>
                      <a:pt x="14" y="13"/>
                    </a:lnTo>
                    <a:lnTo>
                      <a:pt x="6" y="0"/>
                    </a:lnTo>
                    <a:lnTo>
                      <a:pt x="0" y="0"/>
                    </a:lnTo>
                    <a:lnTo>
                      <a:pt x="0" y="4"/>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4" name="Freeform 80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97" y="2742"/>
                <a:ext cx="14" cy="12"/>
              </a:xfrm>
              <a:custGeom>
                <a:avLst/>
                <a:gdLst>
                  <a:gd fmla="*/ 0 w 9" name="T0"/>
                  <a:gd fmla="*/ 10 h 8" name="T1"/>
                  <a:gd fmla="*/ 8 w 9" name="T2"/>
                  <a:gd fmla="*/ 0 h 8" name="T3"/>
                  <a:gd fmla="*/ 14 w 9" name="T4"/>
                  <a:gd fmla="*/ 3 h 8" name="T5"/>
                  <a:gd fmla="*/ 22 w 9" name="T6"/>
                  <a:gd fmla="*/ 9 h 8" name="T7"/>
                  <a:gd fmla="*/ 19 w 9" name="T8"/>
                  <a:gd fmla="*/ 13 h 8" name="T9"/>
                  <a:gd fmla="*/ 8 w 9" name="T10"/>
                  <a:gd fmla="*/ 18 h 8" name="T11"/>
                  <a:gd fmla="*/ 0 w 9" name="T12"/>
                  <a:gd fmla="*/ 10 h 8" name="T13"/>
                  <a:gd fmla="*/ 0 60000 65536" name="T14"/>
                  <a:gd fmla="*/ 0 60000 65536" name="T15"/>
                  <a:gd fmla="*/ 0 60000 65536" name="T16"/>
                  <a:gd fmla="*/ 0 60000 65536" name="T17"/>
                  <a:gd fmla="*/ 0 60000 65536" name="T18"/>
                  <a:gd fmla="*/ 0 60000 65536" name="T19"/>
                  <a:gd fmla="*/ 0 60000 65536" name="T20"/>
                  <a:gd fmla="*/ 0 w 9" name="T21"/>
                  <a:gd fmla="*/ 0 h 8" name="T22"/>
                  <a:gd fmla="*/ 9 w 9" name="T23"/>
                  <a:gd fmla="*/ 8 h 8"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8" w="9">
                    <a:moveTo>
                      <a:pt x="0" y="5"/>
                    </a:moveTo>
                    <a:lnTo>
                      <a:pt x="3" y="0"/>
                    </a:lnTo>
                    <a:lnTo>
                      <a:pt x="6" y="1"/>
                    </a:lnTo>
                    <a:lnTo>
                      <a:pt x="9" y="4"/>
                    </a:lnTo>
                    <a:lnTo>
                      <a:pt x="8" y="6"/>
                    </a:lnTo>
                    <a:lnTo>
                      <a:pt x="3" y="8"/>
                    </a:lnTo>
                    <a:lnTo>
                      <a:pt x="0"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5" name="Freeform 80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374" y="2798"/>
                <a:ext cx="121" cy="40"/>
              </a:xfrm>
              <a:custGeom>
                <a:avLst/>
                <a:gdLst>
                  <a:gd fmla="*/ 188 w 78" name="T0"/>
                  <a:gd fmla="*/ 49 h 26" name="T1"/>
                  <a:gd fmla="*/ 183 w 78" name="T2"/>
                  <a:gd fmla="*/ 43 h 26" name="T3"/>
                  <a:gd fmla="*/ 174 w 78" name="T4"/>
                  <a:gd fmla="*/ 45 h 26" name="T5"/>
                  <a:gd fmla="*/ 147 w 78" name="T6"/>
                  <a:gd fmla="*/ 38 h 26" name="T7"/>
                  <a:gd fmla="*/ 147 w 78" name="T8"/>
                  <a:gd fmla="*/ 23 h 26" name="T9"/>
                  <a:gd fmla="*/ 110 w 78" name="T10"/>
                  <a:gd fmla="*/ 12 h 26" name="T11"/>
                  <a:gd fmla="*/ 105 w 78" name="T12"/>
                  <a:gd fmla="*/ 17 h 26" name="T13"/>
                  <a:gd fmla="*/ 101 w 78" name="T14"/>
                  <a:gd fmla="*/ 26 h 26" name="T15"/>
                  <a:gd fmla="*/ 61 w 78" name="T16"/>
                  <a:gd fmla="*/ 18 h 26" name="T17"/>
                  <a:gd fmla="*/ 57 w 78" name="T18"/>
                  <a:gd fmla="*/ 5 h 26" name="T19"/>
                  <a:gd fmla="*/ 36 w 78" name="T20"/>
                  <a:gd fmla="*/ 5 h 26" name="T21"/>
                  <a:gd fmla="*/ 29 w 78" name="T22"/>
                  <a:gd fmla="*/ 9 h 26" name="T23"/>
                  <a:gd fmla="*/ 12 w 78" name="T24"/>
                  <a:gd fmla="*/ 0 h 26" name="T25"/>
                  <a:gd fmla="*/ 0 w 78" name="T26"/>
                  <a:gd fmla="*/ 17 h 26" name="T27"/>
                  <a:gd fmla="*/ 9 w 78" name="T28"/>
                  <a:gd fmla="*/ 35 h 26" name="T29"/>
                  <a:gd fmla="*/ 48 w 78" name="T30"/>
                  <a:gd fmla="*/ 38 h 26" name="T31"/>
                  <a:gd fmla="*/ 56 w 78" name="T32"/>
                  <a:gd fmla="*/ 43 h 26" name="T33"/>
                  <a:gd fmla="*/ 84 w 78" name="T34"/>
                  <a:gd fmla="*/ 43 h 26" name="T35"/>
                  <a:gd fmla="*/ 109 w 78" name="T36"/>
                  <a:gd fmla="*/ 54 h 26" name="T37"/>
                  <a:gd fmla="*/ 149 w 78" name="T38"/>
                  <a:gd fmla="*/ 54 h 26" name="T39"/>
                  <a:gd fmla="*/ 174 w 78" name="T40"/>
                  <a:gd fmla="*/ 62 h 26" name="T41"/>
                  <a:gd fmla="*/ 188 w 78" name="T42"/>
                  <a:gd fmla="*/ 62 h 26" name="T43"/>
                  <a:gd fmla="*/ 188 w 78" name="T44"/>
                  <a:gd fmla="*/ 49 h 2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w 78" name="T69"/>
                  <a:gd fmla="*/ 0 h 26" name="T70"/>
                  <a:gd fmla="*/ 78 w 78" name="T71"/>
                  <a:gd fmla="*/ 26 h 26" name="T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b="T72" l="T69" r="T71" t="T70"/>
                <a:pathLst>
                  <a:path h="26" w="78">
                    <a:moveTo>
                      <a:pt x="78" y="21"/>
                    </a:moveTo>
                    <a:lnTo>
                      <a:pt x="76" y="18"/>
                    </a:lnTo>
                    <a:lnTo>
                      <a:pt x="72" y="19"/>
                    </a:lnTo>
                    <a:lnTo>
                      <a:pt x="61" y="16"/>
                    </a:lnTo>
                    <a:lnTo>
                      <a:pt x="61" y="10"/>
                    </a:lnTo>
                    <a:lnTo>
                      <a:pt x="46" y="5"/>
                    </a:lnTo>
                    <a:lnTo>
                      <a:pt x="44" y="7"/>
                    </a:lnTo>
                    <a:lnTo>
                      <a:pt x="42" y="11"/>
                    </a:lnTo>
                    <a:lnTo>
                      <a:pt x="25" y="8"/>
                    </a:lnTo>
                    <a:lnTo>
                      <a:pt x="24" y="2"/>
                    </a:lnTo>
                    <a:lnTo>
                      <a:pt x="15" y="2"/>
                    </a:lnTo>
                    <a:lnTo>
                      <a:pt x="12" y="4"/>
                    </a:lnTo>
                    <a:lnTo>
                      <a:pt x="5" y="0"/>
                    </a:lnTo>
                    <a:lnTo>
                      <a:pt x="0" y="7"/>
                    </a:lnTo>
                    <a:lnTo>
                      <a:pt x="4" y="15"/>
                    </a:lnTo>
                    <a:lnTo>
                      <a:pt x="20" y="16"/>
                    </a:lnTo>
                    <a:lnTo>
                      <a:pt x="23" y="18"/>
                    </a:lnTo>
                    <a:lnTo>
                      <a:pt x="35" y="18"/>
                    </a:lnTo>
                    <a:lnTo>
                      <a:pt x="45" y="23"/>
                    </a:lnTo>
                    <a:lnTo>
                      <a:pt x="62" y="23"/>
                    </a:lnTo>
                    <a:lnTo>
                      <a:pt x="72" y="26"/>
                    </a:lnTo>
                    <a:lnTo>
                      <a:pt x="78" y="26"/>
                    </a:lnTo>
                    <a:lnTo>
                      <a:pt x="78" y="21"/>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6" name="Freeform 80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222" y="2621"/>
                <a:ext cx="152" cy="174"/>
              </a:xfrm>
              <a:custGeom>
                <a:avLst/>
                <a:gdLst>
                  <a:gd fmla="*/ 3 w 98" name="T0"/>
                  <a:gd fmla="*/ 0 h 112" name="T1"/>
                  <a:gd fmla="*/ 17 w 98" name="T2"/>
                  <a:gd fmla="*/ 5 h 112" name="T3"/>
                  <a:gd fmla="*/ 45 w 98" name="T4"/>
                  <a:gd fmla="*/ 5 h 112" name="T5"/>
                  <a:gd fmla="*/ 53 w 98" name="T6"/>
                  <a:gd fmla="*/ 8 h 112" name="T7"/>
                  <a:gd fmla="*/ 62 w 98" name="T8"/>
                  <a:gd fmla="*/ 25 h 112" name="T9"/>
                  <a:gd fmla="*/ 67 w 98" name="T10"/>
                  <a:gd fmla="*/ 31 h 112" name="T11"/>
                  <a:gd fmla="*/ 73 w 98" name="T12"/>
                  <a:gd fmla="*/ 36 h 112" name="T13"/>
                  <a:gd fmla="*/ 87 w 98" name="T14"/>
                  <a:gd fmla="*/ 51 h 112" name="T15"/>
                  <a:gd fmla="*/ 101 w 98" name="T16"/>
                  <a:gd fmla="*/ 57 h 112" name="T17"/>
                  <a:gd fmla="*/ 118 w 98" name="T18"/>
                  <a:gd fmla="*/ 79 h 112" name="T19"/>
                  <a:gd fmla="*/ 127 w 98" name="T20"/>
                  <a:gd fmla="*/ 79 h 112" name="T21"/>
                  <a:gd fmla="*/ 147 w 98" name="T22"/>
                  <a:gd fmla="*/ 101 h 112" name="T23"/>
                  <a:gd fmla="*/ 152 w 98" name="T24"/>
                  <a:gd fmla="*/ 110 h 112" name="T25"/>
                  <a:gd fmla="*/ 169 w 98" name="T26"/>
                  <a:gd fmla="*/ 126 h 112" name="T27"/>
                  <a:gd fmla="*/ 185 w 98" name="T28"/>
                  <a:gd fmla="*/ 127 h 112" name="T29"/>
                  <a:gd fmla="*/ 188 w 98" name="T30"/>
                  <a:gd fmla="*/ 135 h 112" name="T31"/>
                  <a:gd fmla="*/ 188 w 98" name="T32"/>
                  <a:gd fmla="*/ 148 h 112" name="T33"/>
                  <a:gd fmla="*/ 202 w 98" name="T34"/>
                  <a:gd fmla="*/ 160 h 112" name="T35"/>
                  <a:gd fmla="*/ 209 w 98" name="T36"/>
                  <a:gd fmla="*/ 186 h 112" name="T37"/>
                  <a:gd fmla="*/ 219 w 98" name="T38"/>
                  <a:gd fmla="*/ 186 h 112" name="T39"/>
                  <a:gd fmla="*/ 236 w 98" name="T40"/>
                  <a:gd fmla="*/ 208 h 112" name="T41"/>
                  <a:gd fmla="*/ 236 w 98" name="T42"/>
                  <a:gd fmla="*/ 267 h 112" name="T43"/>
                  <a:gd fmla="*/ 226 w 98" name="T44"/>
                  <a:gd fmla="*/ 270 h 112" name="T45"/>
                  <a:gd fmla="*/ 205 w 98" name="T46"/>
                  <a:gd fmla="*/ 256 h 112" name="T47"/>
                  <a:gd fmla="*/ 185 w 98" name="T48"/>
                  <a:gd fmla="*/ 252 h 112" name="T49"/>
                  <a:gd fmla="*/ 147 w 98" name="T50"/>
                  <a:gd fmla="*/ 218 h 112" name="T51"/>
                  <a:gd fmla="*/ 126 w 98" name="T52"/>
                  <a:gd fmla="*/ 176 h 112" name="T53"/>
                  <a:gd fmla="*/ 121 w 98" name="T54"/>
                  <a:gd fmla="*/ 160 h 112" name="T55"/>
                  <a:gd fmla="*/ 93 w 98" name="T56"/>
                  <a:gd fmla="*/ 127 h 112" name="T57"/>
                  <a:gd fmla="*/ 84 w 98" name="T58"/>
                  <a:gd fmla="*/ 127 h 112" name="T59"/>
                  <a:gd fmla="*/ 78 w 98" name="T60"/>
                  <a:gd fmla="*/ 92 h 112" name="T61"/>
                  <a:gd fmla="*/ 65 w 98" name="T62"/>
                  <a:gd fmla="*/ 78 h 112" name="T63"/>
                  <a:gd fmla="*/ 51 w 98" name="T64"/>
                  <a:gd fmla="*/ 70 h 112" name="T65"/>
                  <a:gd fmla="*/ 48 w 98" name="T66"/>
                  <a:gd fmla="*/ 56 h 112" name="T67"/>
                  <a:gd fmla="*/ 34 w 98" name="T68"/>
                  <a:gd fmla="*/ 44 h 112" name="T69"/>
                  <a:gd fmla="*/ 25 w 98" name="T70"/>
                  <a:gd fmla="*/ 44 h 112" name="T71"/>
                  <a:gd fmla="*/ 0 w 98" name="T72"/>
                  <a:gd fmla="*/ 9 h 112" name="T73"/>
                  <a:gd fmla="*/ 3 w 98" name="T74"/>
                  <a:gd fmla="*/ 0 h 112"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w 98" name="T114"/>
                  <a:gd fmla="*/ 0 h 112" name="T115"/>
                  <a:gd fmla="*/ 98 w 98" name="T116"/>
                  <a:gd fmla="*/ 112 h 112" name="T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T117" l="T114" r="T116" t="T115"/>
                <a:pathLst>
                  <a:path h="112" w="98">
                    <a:moveTo>
                      <a:pt x="1" y="0"/>
                    </a:moveTo>
                    <a:lnTo>
                      <a:pt x="7" y="2"/>
                    </a:lnTo>
                    <a:lnTo>
                      <a:pt x="19" y="2"/>
                    </a:lnTo>
                    <a:lnTo>
                      <a:pt x="22" y="3"/>
                    </a:lnTo>
                    <a:lnTo>
                      <a:pt x="26" y="10"/>
                    </a:lnTo>
                    <a:lnTo>
                      <a:pt x="28" y="13"/>
                    </a:lnTo>
                    <a:lnTo>
                      <a:pt x="30" y="15"/>
                    </a:lnTo>
                    <a:lnTo>
                      <a:pt x="36" y="21"/>
                    </a:lnTo>
                    <a:lnTo>
                      <a:pt x="42" y="24"/>
                    </a:lnTo>
                    <a:lnTo>
                      <a:pt x="49" y="33"/>
                    </a:lnTo>
                    <a:lnTo>
                      <a:pt x="53" y="33"/>
                    </a:lnTo>
                    <a:lnTo>
                      <a:pt x="61" y="42"/>
                    </a:lnTo>
                    <a:lnTo>
                      <a:pt x="63" y="46"/>
                    </a:lnTo>
                    <a:lnTo>
                      <a:pt x="70" y="52"/>
                    </a:lnTo>
                    <a:lnTo>
                      <a:pt x="77" y="53"/>
                    </a:lnTo>
                    <a:lnTo>
                      <a:pt x="78" y="56"/>
                    </a:lnTo>
                    <a:lnTo>
                      <a:pt x="78" y="61"/>
                    </a:lnTo>
                    <a:lnTo>
                      <a:pt x="84" y="66"/>
                    </a:lnTo>
                    <a:lnTo>
                      <a:pt x="87" y="77"/>
                    </a:lnTo>
                    <a:lnTo>
                      <a:pt x="91" y="77"/>
                    </a:lnTo>
                    <a:lnTo>
                      <a:pt x="98" y="86"/>
                    </a:lnTo>
                    <a:lnTo>
                      <a:pt x="98" y="111"/>
                    </a:lnTo>
                    <a:lnTo>
                      <a:pt x="94" y="112"/>
                    </a:lnTo>
                    <a:lnTo>
                      <a:pt x="85" y="106"/>
                    </a:lnTo>
                    <a:lnTo>
                      <a:pt x="77" y="104"/>
                    </a:lnTo>
                    <a:lnTo>
                      <a:pt x="61" y="90"/>
                    </a:lnTo>
                    <a:lnTo>
                      <a:pt x="52" y="73"/>
                    </a:lnTo>
                    <a:lnTo>
                      <a:pt x="50" y="66"/>
                    </a:lnTo>
                    <a:lnTo>
                      <a:pt x="39" y="53"/>
                    </a:lnTo>
                    <a:lnTo>
                      <a:pt x="35" y="53"/>
                    </a:lnTo>
                    <a:lnTo>
                      <a:pt x="32" y="38"/>
                    </a:lnTo>
                    <a:lnTo>
                      <a:pt x="27" y="32"/>
                    </a:lnTo>
                    <a:lnTo>
                      <a:pt x="21" y="29"/>
                    </a:lnTo>
                    <a:lnTo>
                      <a:pt x="20" y="23"/>
                    </a:lnTo>
                    <a:lnTo>
                      <a:pt x="14" y="18"/>
                    </a:lnTo>
                    <a:lnTo>
                      <a:pt x="10" y="18"/>
                    </a:lnTo>
                    <a:lnTo>
                      <a:pt x="0" y="4"/>
                    </a:lnTo>
                    <a:lnTo>
                      <a:pt x="1" y="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7" name="Freeform 80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30" y="2244"/>
                <a:ext cx="45" cy="28"/>
              </a:xfrm>
              <a:custGeom>
                <a:avLst/>
                <a:gdLst>
                  <a:gd fmla="*/ 70 w 29" name="T0"/>
                  <a:gd fmla="*/ 14 h 18" name="T1"/>
                  <a:gd fmla="*/ 70 w 29" name="T2"/>
                  <a:gd fmla="*/ 39 h 18" name="T3"/>
                  <a:gd fmla="*/ 14 w 29" name="T4"/>
                  <a:gd fmla="*/ 44 h 18" name="T5"/>
                  <a:gd fmla="*/ 5 w 29" name="T6"/>
                  <a:gd fmla="*/ 31 h 18" name="T7"/>
                  <a:gd fmla="*/ 0 w 29" name="T8"/>
                  <a:gd fmla="*/ 17 h 18" name="T9"/>
                  <a:gd fmla="*/ 17 w 29" name="T10"/>
                  <a:gd fmla="*/ 0 h 18" name="T11"/>
                  <a:gd fmla="*/ 31 w 29" name="T12"/>
                  <a:gd fmla="*/ 0 h 18" name="T13"/>
                  <a:gd fmla="*/ 40 w 29" name="T14"/>
                  <a:gd fmla="*/ 9 h 18" name="T15"/>
                  <a:gd fmla="*/ 57 w 29" name="T16"/>
                  <a:gd fmla="*/ 5 h 18" name="T17"/>
                  <a:gd fmla="*/ 70 w 29" name="T18"/>
                  <a:gd fmla="*/ 14 h 18"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29" name="T30"/>
                  <a:gd fmla="*/ 0 h 18" name="T31"/>
                  <a:gd fmla="*/ 29 w 29" name="T32"/>
                  <a:gd fmla="*/ 18 h 18" name="T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8" w="29">
                    <a:moveTo>
                      <a:pt x="29" y="6"/>
                    </a:moveTo>
                    <a:lnTo>
                      <a:pt x="29" y="16"/>
                    </a:lnTo>
                    <a:lnTo>
                      <a:pt x="6" y="18"/>
                    </a:lnTo>
                    <a:lnTo>
                      <a:pt x="2" y="13"/>
                    </a:lnTo>
                    <a:lnTo>
                      <a:pt x="0" y="7"/>
                    </a:lnTo>
                    <a:lnTo>
                      <a:pt x="7" y="0"/>
                    </a:lnTo>
                    <a:lnTo>
                      <a:pt x="13" y="0"/>
                    </a:lnTo>
                    <a:lnTo>
                      <a:pt x="17" y="4"/>
                    </a:lnTo>
                    <a:lnTo>
                      <a:pt x="24" y="2"/>
                    </a:lnTo>
                    <a:lnTo>
                      <a:pt x="29" y="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8" name="Freeform 8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18" y="2278"/>
                <a:ext cx="65" cy="93"/>
              </a:xfrm>
              <a:custGeom>
                <a:avLst/>
                <a:gdLst>
                  <a:gd fmla="*/ 97 w 42" name="T0"/>
                  <a:gd fmla="*/ 127 h 60" name="T1"/>
                  <a:gd fmla="*/ 87 w 42" name="T2"/>
                  <a:gd fmla="*/ 144 h 60" name="T3"/>
                  <a:gd fmla="*/ 82 w 42" name="T4"/>
                  <a:gd fmla="*/ 130 h 60" name="T5"/>
                  <a:gd fmla="*/ 82 w 42" name="T6"/>
                  <a:gd fmla="*/ 110 h 60" name="T7"/>
                  <a:gd fmla="*/ 65 w 42" name="T8"/>
                  <a:gd fmla="*/ 91 h 60" name="T9"/>
                  <a:gd fmla="*/ 56 w 42" name="T10"/>
                  <a:gd fmla="*/ 93 h 60" name="T11"/>
                  <a:gd fmla="*/ 53 w 42" name="T12"/>
                  <a:gd fmla="*/ 101 h 60" name="T13"/>
                  <a:gd fmla="*/ 56 w 42" name="T14"/>
                  <a:gd fmla="*/ 113 h 60" name="T15"/>
                  <a:gd fmla="*/ 34 w 42" name="T16"/>
                  <a:gd fmla="*/ 126 h 60" name="T17"/>
                  <a:gd fmla="*/ 19 w 42" name="T18"/>
                  <a:gd fmla="*/ 127 h 60" name="T19"/>
                  <a:gd fmla="*/ 17 w 42" name="T20"/>
                  <a:gd fmla="*/ 121 h 60" name="T21"/>
                  <a:gd fmla="*/ 17 w 42" name="T22"/>
                  <a:gd fmla="*/ 87 h 60" name="T23"/>
                  <a:gd fmla="*/ 9 w 42" name="T24"/>
                  <a:gd fmla="*/ 74 h 60" name="T25"/>
                  <a:gd fmla="*/ 9 w 42" name="T26"/>
                  <a:gd fmla="*/ 53 h 60" name="T27"/>
                  <a:gd fmla="*/ 0 w 42" name="T28"/>
                  <a:gd fmla="*/ 40 h 60" name="T29"/>
                  <a:gd fmla="*/ 0 w 42" name="T30"/>
                  <a:gd fmla="*/ 31 h 60" name="T31"/>
                  <a:gd fmla="*/ 17 w 42" name="T32"/>
                  <a:gd fmla="*/ 31 h 60" name="T33"/>
                  <a:gd fmla="*/ 14 w 42" name="T34"/>
                  <a:gd fmla="*/ 22 h 60" name="T35"/>
                  <a:gd fmla="*/ 9 w 42" name="T36"/>
                  <a:gd fmla="*/ 12 h 60" name="T37"/>
                  <a:gd fmla="*/ 0 w 42" name="T38"/>
                  <a:gd fmla="*/ 9 h 60" name="T39"/>
                  <a:gd fmla="*/ 9 w 42" name="T40"/>
                  <a:gd fmla="*/ 0 h 60" name="T41"/>
                  <a:gd fmla="*/ 26 w 42" name="T42"/>
                  <a:gd fmla="*/ 3 h 60" name="T43"/>
                  <a:gd fmla="*/ 40 w 42" name="T44"/>
                  <a:gd fmla="*/ 17 h 60" name="T45"/>
                  <a:gd fmla="*/ 79 w 42" name="T46"/>
                  <a:gd fmla="*/ 14 h 60" name="T47"/>
                  <a:gd fmla="*/ 87 w 42" name="T48"/>
                  <a:gd fmla="*/ 26 h 60" name="T49"/>
                  <a:gd fmla="*/ 87 w 42" name="T50"/>
                  <a:gd fmla="*/ 36 h 60" name="T51"/>
                  <a:gd fmla="*/ 71 w 42" name="T52"/>
                  <a:gd fmla="*/ 51 h 60" name="T53"/>
                  <a:gd fmla="*/ 77 w 42" name="T54"/>
                  <a:gd fmla="*/ 70 h 60" name="T55"/>
                  <a:gd fmla="*/ 91 w 42" name="T56"/>
                  <a:gd fmla="*/ 74 h 60" name="T57"/>
                  <a:gd fmla="*/ 96 w 42" name="T58"/>
                  <a:gd fmla="*/ 99 h 60" name="T59"/>
                  <a:gd fmla="*/ 101 w 42" name="T60"/>
                  <a:gd fmla="*/ 115 h 60" name="T61"/>
                  <a:gd fmla="*/ 97 w 42" name="T62"/>
                  <a:gd fmla="*/ 127 h 6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42" name="T96"/>
                  <a:gd fmla="*/ 0 h 60" name="T97"/>
                  <a:gd fmla="*/ 42 w 42" name="T98"/>
                  <a:gd fmla="*/ 60 h 60"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60" w="42">
                    <a:moveTo>
                      <a:pt x="41" y="53"/>
                    </a:moveTo>
                    <a:lnTo>
                      <a:pt x="36" y="60"/>
                    </a:lnTo>
                    <a:lnTo>
                      <a:pt x="34" y="54"/>
                    </a:lnTo>
                    <a:lnTo>
                      <a:pt x="34" y="46"/>
                    </a:lnTo>
                    <a:lnTo>
                      <a:pt x="27" y="38"/>
                    </a:lnTo>
                    <a:lnTo>
                      <a:pt x="23" y="39"/>
                    </a:lnTo>
                    <a:lnTo>
                      <a:pt x="22" y="42"/>
                    </a:lnTo>
                    <a:lnTo>
                      <a:pt x="23" y="47"/>
                    </a:lnTo>
                    <a:lnTo>
                      <a:pt x="14" y="52"/>
                    </a:lnTo>
                    <a:lnTo>
                      <a:pt x="8" y="53"/>
                    </a:lnTo>
                    <a:lnTo>
                      <a:pt x="7" y="50"/>
                    </a:lnTo>
                    <a:lnTo>
                      <a:pt x="7" y="36"/>
                    </a:lnTo>
                    <a:lnTo>
                      <a:pt x="4" y="31"/>
                    </a:lnTo>
                    <a:lnTo>
                      <a:pt x="4" y="22"/>
                    </a:lnTo>
                    <a:lnTo>
                      <a:pt x="0" y="17"/>
                    </a:lnTo>
                    <a:lnTo>
                      <a:pt x="0" y="13"/>
                    </a:lnTo>
                    <a:lnTo>
                      <a:pt x="7" y="13"/>
                    </a:lnTo>
                    <a:lnTo>
                      <a:pt x="6" y="9"/>
                    </a:lnTo>
                    <a:lnTo>
                      <a:pt x="4" y="5"/>
                    </a:lnTo>
                    <a:lnTo>
                      <a:pt x="0" y="4"/>
                    </a:lnTo>
                    <a:lnTo>
                      <a:pt x="4" y="0"/>
                    </a:lnTo>
                    <a:lnTo>
                      <a:pt x="11" y="1"/>
                    </a:lnTo>
                    <a:lnTo>
                      <a:pt x="17" y="7"/>
                    </a:lnTo>
                    <a:lnTo>
                      <a:pt x="33" y="6"/>
                    </a:lnTo>
                    <a:lnTo>
                      <a:pt x="36" y="11"/>
                    </a:lnTo>
                    <a:lnTo>
                      <a:pt x="36" y="15"/>
                    </a:lnTo>
                    <a:lnTo>
                      <a:pt x="30" y="21"/>
                    </a:lnTo>
                    <a:lnTo>
                      <a:pt x="32" y="29"/>
                    </a:lnTo>
                    <a:lnTo>
                      <a:pt x="38" y="31"/>
                    </a:lnTo>
                    <a:lnTo>
                      <a:pt x="40" y="41"/>
                    </a:lnTo>
                    <a:lnTo>
                      <a:pt x="42" y="48"/>
                    </a:lnTo>
                    <a:lnTo>
                      <a:pt x="41" y="5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49" name="Freeform 8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74" y="2244"/>
                <a:ext cx="131" cy="304"/>
              </a:xfrm>
              <a:custGeom>
                <a:avLst/>
                <a:gdLst>
                  <a:gd fmla="*/ 180 w 85" name="T0"/>
                  <a:gd fmla="*/ 209 h 196" name="T1"/>
                  <a:gd fmla="*/ 153 w 85" name="T2"/>
                  <a:gd fmla="*/ 217 h 196" name="T3"/>
                  <a:gd fmla="*/ 148 w 85" name="T4"/>
                  <a:gd fmla="*/ 233 h 196" name="T5"/>
                  <a:gd fmla="*/ 137 w 85" name="T6"/>
                  <a:gd fmla="*/ 233 h 196" name="T7"/>
                  <a:gd fmla="*/ 126 w 85" name="T8"/>
                  <a:gd fmla="*/ 240 h 196" name="T9"/>
                  <a:gd fmla="*/ 128 w 85" name="T10"/>
                  <a:gd fmla="*/ 271 h 196" name="T11"/>
                  <a:gd fmla="*/ 145 w 85" name="T12"/>
                  <a:gd fmla="*/ 288 h 196" name="T13"/>
                  <a:gd fmla="*/ 149 w 85" name="T14"/>
                  <a:gd fmla="*/ 324 h 196" name="T15"/>
                  <a:gd fmla="*/ 140 w 85" name="T16"/>
                  <a:gd fmla="*/ 340 h 196" name="T17"/>
                  <a:gd fmla="*/ 159 w 85" name="T18"/>
                  <a:gd fmla="*/ 380 h 196" name="T19"/>
                  <a:gd fmla="*/ 159 w 85" name="T20"/>
                  <a:gd fmla="*/ 414 h 196" name="T21"/>
                  <a:gd fmla="*/ 157 w 85" name="T22"/>
                  <a:gd fmla="*/ 437 h 196" name="T23"/>
                  <a:gd fmla="*/ 153 w 85" name="T24"/>
                  <a:gd fmla="*/ 454 h 196" name="T25"/>
                  <a:gd fmla="*/ 145 w 85" name="T26"/>
                  <a:gd fmla="*/ 472 h 196" name="T27"/>
                  <a:gd fmla="*/ 148 w 85" name="T28"/>
                  <a:gd fmla="*/ 445 h 196" name="T29"/>
                  <a:gd fmla="*/ 148 w 85" name="T30"/>
                  <a:gd fmla="*/ 414 h 196" name="T31"/>
                  <a:gd fmla="*/ 148 w 85" name="T32"/>
                  <a:gd fmla="*/ 399 h 196" name="T33"/>
                  <a:gd fmla="*/ 145 w 85" name="T34"/>
                  <a:gd fmla="*/ 389 h 196" name="T35"/>
                  <a:gd fmla="*/ 133 w 85" name="T36"/>
                  <a:gd fmla="*/ 372 h 196" name="T37"/>
                  <a:gd fmla="*/ 128 w 85" name="T38"/>
                  <a:gd fmla="*/ 346 h 196" name="T39"/>
                  <a:gd fmla="*/ 126 w 85" name="T40"/>
                  <a:gd fmla="*/ 318 h 196" name="T41"/>
                  <a:gd fmla="*/ 117 w 85" name="T42"/>
                  <a:gd fmla="*/ 310 h 196" name="T43"/>
                  <a:gd fmla="*/ 111 w 85" name="T44"/>
                  <a:gd fmla="*/ 301 h 196" name="T45"/>
                  <a:gd fmla="*/ 100 w 85" name="T46"/>
                  <a:gd fmla="*/ 313 h 196" name="T47"/>
                  <a:gd fmla="*/ 91 w 85" name="T48"/>
                  <a:gd fmla="*/ 327 h 196" name="T49"/>
                  <a:gd fmla="*/ 65 w 85" name="T50"/>
                  <a:gd fmla="*/ 335 h 196" name="T51"/>
                  <a:gd fmla="*/ 52 w 85" name="T52"/>
                  <a:gd fmla="*/ 329 h 196" name="T53"/>
                  <a:gd fmla="*/ 54 w 85" name="T54"/>
                  <a:gd fmla="*/ 315 h 196" name="T55"/>
                  <a:gd fmla="*/ 49 w 85" name="T56"/>
                  <a:gd fmla="*/ 296 h 196" name="T57"/>
                  <a:gd fmla="*/ 49 w 85" name="T58"/>
                  <a:gd fmla="*/ 265 h 196" name="T59"/>
                  <a:gd fmla="*/ 34 w 85" name="T60"/>
                  <a:gd fmla="*/ 250 h 196" name="T61"/>
                  <a:gd fmla="*/ 28 w 85" name="T62"/>
                  <a:gd fmla="*/ 228 h 196" name="T63"/>
                  <a:gd fmla="*/ 8 w 85" name="T64"/>
                  <a:gd fmla="*/ 211 h 196" name="T65"/>
                  <a:gd fmla="*/ 0 w 85" name="T66"/>
                  <a:gd fmla="*/ 197 h 196" name="T67"/>
                  <a:gd fmla="*/ 12 w 85" name="T68"/>
                  <a:gd fmla="*/ 180 h 196" name="T69"/>
                  <a:gd fmla="*/ 14 w 85" name="T70"/>
                  <a:gd fmla="*/ 169 h 196" name="T71"/>
                  <a:gd fmla="*/ 31 w 85" name="T72"/>
                  <a:gd fmla="*/ 158 h 196" name="T73"/>
                  <a:gd fmla="*/ 26 w 85" name="T74"/>
                  <a:gd fmla="*/ 127 h 196" name="T75"/>
                  <a:gd fmla="*/ 35 w 85" name="T76"/>
                  <a:gd fmla="*/ 126 h 196" name="T77"/>
                  <a:gd fmla="*/ 39 w 85" name="T78"/>
                  <a:gd fmla="*/ 110 h 196" name="T79"/>
                  <a:gd fmla="*/ 52 w 85" name="T80"/>
                  <a:gd fmla="*/ 109 h 196" name="T81"/>
                  <a:gd fmla="*/ 76 w 85" name="T82"/>
                  <a:gd fmla="*/ 34 h 196" name="T83"/>
                  <a:gd fmla="*/ 105 w 85" name="T84"/>
                  <a:gd fmla="*/ 19 h 196" name="T85"/>
                  <a:gd fmla="*/ 117 w 85" name="T86"/>
                  <a:gd fmla="*/ 3 h 196" name="T87"/>
                  <a:gd fmla="*/ 131 w 85" name="T88"/>
                  <a:gd fmla="*/ 0 h 196" name="T89"/>
                  <a:gd fmla="*/ 142 w 85" name="T90"/>
                  <a:gd fmla="*/ 31 h 196" name="T91"/>
                  <a:gd fmla="*/ 148 w 85" name="T92"/>
                  <a:gd fmla="*/ 62 h 196" name="T93"/>
                  <a:gd fmla="*/ 128 w 85" name="T94"/>
                  <a:gd fmla="*/ 87 h 196" name="T95"/>
                  <a:gd fmla="*/ 128 w 85" name="T96"/>
                  <a:gd fmla="*/ 115 h 196" name="T97"/>
                  <a:gd fmla="*/ 142 w 85" name="T98"/>
                  <a:gd fmla="*/ 115 h 196" name="T99"/>
                  <a:gd fmla="*/ 162 w 85" name="T100"/>
                  <a:gd fmla="*/ 140 h 196" name="T101"/>
                  <a:gd fmla="*/ 162 w 85" name="T102"/>
                  <a:gd fmla="*/ 163 h 196" name="T103"/>
                  <a:gd fmla="*/ 179 w 85" name="T104"/>
                  <a:gd fmla="*/ 163 h 196" name="T105"/>
                  <a:gd fmla="*/ 180 w 85" name="T106"/>
                  <a:gd fmla="*/ 171 h 196" name="T107"/>
                  <a:gd fmla="*/ 197 w 85" name="T108"/>
                  <a:gd fmla="*/ 178 h 196" name="T109"/>
                  <a:gd fmla="*/ 202 w 85" name="T110"/>
                  <a:gd fmla="*/ 185 h 196" name="T111"/>
                  <a:gd fmla="*/ 194 w 85" name="T112"/>
                  <a:gd fmla="*/ 188 h 196" name="T113"/>
                  <a:gd fmla="*/ 180 w 85" name="T114"/>
                  <a:gd fmla="*/ 209 h 19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w 85" name="T174"/>
                  <a:gd fmla="*/ 0 h 196" name="T175"/>
                  <a:gd fmla="*/ 85 w 85" name="T176"/>
                  <a:gd fmla="*/ 196 h 196" name="T17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b="T177" l="T174" r="T176" t="T175"/>
                <a:pathLst>
                  <a:path h="196" w="85">
                    <a:moveTo>
                      <a:pt x="76" y="87"/>
                    </a:moveTo>
                    <a:lnTo>
                      <a:pt x="64" y="90"/>
                    </a:lnTo>
                    <a:lnTo>
                      <a:pt x="62" y="97"/>
                    </a:lnTo>
                    <a:lnTo>
                      <a:pt x="58" y="97"/>
                    </a:lnTo>
                    <a:lnTo>
                      <a:pt x="53" y="100"/>
                    </a:lnTo>
                    <a:lnTo>
                      <a:pt x="54" y="113"/>
                    </a:lnTo>
                    <a:lnTo>
                      <a:pt x="61" y="120"/>
                    </a:lnTo>
                    <a:lnTo>
                      <a:pt x="63" y="135"/>
                    </a:lnTo>
                    <a:lnTo>
                      <a:pt x="59" y="141"/>
                    </a:lnTo>
                    <a:lnTo>
                      <a:pt x="67" y="158"/>
                    </a:lnTo>
                    <a:lnTo>
                      <a:pt x="67" y="172"/>
                    </a:lnTo>
                    <a:lnTo>
                      <a:pt x="66" y="182"/>
                    </a:lnTo>
                    <a:lnTo>
                      <a:pt x="64" y="189"/>
                    </a:lnTo>
                    <a:lnTo>
                      <a:pt x="61" y="196"/>
                    </a:lnTo>
                    <a:lnTo>
                      <a:pt x="62" y="185"/>
                    </a:lnTo>
                    <a:lnTo>
                      <a:pt x="62" y="172"/>
                    </a:lnTo>
                    <a:lnTo>
                      <a:pt x="62" y="166"/>
                    </a:lnTo>
                    <a:lnTo>
                      <a:pt x="61" y="162"/>
                    </a:lnTo>
                    <a:lnTo>
                      <a:pt x="56" y="155"/>
                    </a:lnTo>
                    <a:lnTo>
                      <a:pt x="54" y="144"/>
                    </a:lnTo>
                    <a:lnTo>
                      <a:pt x="53" y="132"/>
                    </a:lnTo>
                    <a:lnTo>
                      <a:pt x="49" y="129"/>
                    </a:lnTo>
                    <a:lnTo>
                      <a:pt x="47" y="125"/>
                    </a:lnTo>
                    <a:lnTo>
                      <a:pt x="42" y="130"/>
                    </a:lnTo>
                    <a:lnTo>
                      <a:pt x="38" y="136"/>
                    </a:lnTo>
                    <a:lnTo>
                      <a:pt x="27" y="139"/>
                    </a:lnTo>
                    <a:lnTo>
                      <a:pt x="22" y="137"/>
                    </a:lnTo>
                    <a:lnTo>
                      <a:pt x="23" y="131"/>
                    </a:lnTo>
                    <a:lnTo>
                      <a:pt x="21" y="123"/>
                    </a:lnTo>
                    <a:lnTo>
                      <a:pt x="21" y="110"/>
                    </a:lnTo>
                    <a:lnTo>
                      <a:pt x="14" y="104"/>
                    </a:lnTo>
                    <a:lnTo>
                      <a:pt x="12" y="95"/>
                    </a:lnTo>
                    <a:lnTo>
                      <a:pt x="3" y="88"/>
                    </a:lnTo>
                    <a:lnTo>
                      <a:pt x="0" y="82"/>
                    </a:lnTo>
                    <a:lnTo>
                      <a:pt x="5" y="75"/>
                    </a:lnTo>
                    <a:lnTo>
                      <a:pt x="6" y="70"/>
                    </a:lnTo>
                    <a:lnTo>
                      <a:pt x="13" y="66"/>
                    </a:lnTo>
                    <a:lnTo>
                      <a:pt x="11" y="53"/>
                    </a:lnTo>
                    <a:lnTo>
                      <a:pt x="15" y="52"/>
                    </a:lnTo>
                    <a:lnTo>
                      <a:pt x="16" y="46"/>
                    </a:lnTo>
                    <a:lnTo>
                      <a:pt x="22" y="45"/>
                    </a:lnTo>
                    <a:lnTo>
                      <a:pt x="32" y="14"/>
                    </a:lnTo>
                    <a:lnTo>
                      <a:pt x="44" y="8"/>
                    </a:lnTo>
                    <a:lnTo>
                      <a:pt x="49" y="1"/>
                    </a:lnTo>
                    <a:lnTo>
                      <a:pt x="55" y="0"/>
                    </a:lnTo>
                    <a:lnTo>
                      <a:pt x="60" y="13"/>
                    </a:lnTo>
                    <a:lnTo>
                      <a:pt x="62" y="26"/>
                    </a:lnTo>
                    <a:lnTo>
                      <a:pt x="54" y="36"/>
                    </a:lnTo>
                    <a:lnTo>
                      <a:pt x="54" y="48"/>
                    </a:lnTo>
                    <a:lnTo>
                      <a:pt x="60" y="48"/>
                    </a:lnTo>
                    <a:lnTo>
                      <a:pt x="68" y="58"/>
                    </a:lnTo>
                    <a:lnTo>
                      <a:pt x="68" y="68"/>
                    </a:lnTo>
                    <a:lnTo>
                      <a:pt x="75" y="68"/>
                    </a:lnTo>
                    <a:lnTo>
                      <a:pt x="76" y="71"/>
                    </a:lnTo>
                    <a:lnTo>
                      <a:pt x="83" y="74"/>
                    </a:lnTo>
                    <a:lnTo>
                      <a:pt x="85" y="77"/>
                    </a:lnTo>
                    <a:lnTo>
                      <a:pt x="82" y="78"/>
                    </a:lnTo>
                    <a:lnTo>
                      <a:pt x="76" y="87"/>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0" name="Freeform 8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97" y="2503"/>
                <a:ext cx="6" cy="27"/>
              </a:xfrm>
              <a:custGeom>
                <a:avLst/>
                <a:gdLst>
                  <a:gd fmla="*/ 6 w 4" name="T0"/>
                  <a:gd fmla="*/ 13 h 17" name="T1"/>
                  <a:gd fmla="*/ 4 w 4" name="T2"/>
                  <a:gd fmla="*/ 43 h 17" name="T3"/>
                  <a:gd fmla="*/ 0 w 4" name="T4"/>
                  <a:gd fmla="*/ 43 h 17" name="T5"/>
                  <a:gd fmla="*/ 3 w 4" name="T6"/>
                  <a:gd fmla="*/ 30 h 17" name="T7"/>
                  <a:gd fmla="*/ 4 w 4" name="T8"/>
                  <a:gd fmla="*/ 8 h 17" name="T9"/>
                  <a:gd fmla="*/ 9 w 4" name="T10"/>
                  <a:gd fmla="*/ 0 h 17" name="T11"/>
                  <a:gd fmla="*/ 6 w 4" name="T12"/>
                  <a:gd fmla="*/ 13 h 17" name="T13"/>
                  <a:gd fmla="*/ 0 60000 65536" name="T14"/>
                  <a:gd fmla="*/ 0 60000 65536" name="T15"/>
                  <a:gd fmla="*/ 0 60000 65536" name="T16"/>
                  <a:gd fmla="*/ 0 60000 65536" name="T17"/>
                  <a:gd fmla="*/ 0 60000 65536" name="T18"/>
                  <a:gd fmla="*/ 0 60000 65536" name="T19"/>
                  <a:gd fmla="*/ 0 60000 65536" name="T20"/>
                  <a:gd fmla="*/ 0 w 4" name="T21"/>
                  <a:gd fmla="*/ 0 h 17" name="T22"/>
                  <a:gd fmla="*/ 4 w 4" name="T23"/>
                  <a:gd fmla="*/ 17 h 17" name="T24"/>
                </a:gdLst>
                <a:ahLst/>
                <a:cxnLst>
                  <a:cxn ang="T14">
                    <a:pos x="T0" y="T1"/>
                  </a:cxn>
                  <a:cxn ang="T15">
                    <a:pos x="T2" y="T3"/>
                  </a:cxn>
                  <a:cxn ang="T16">
                    <a:pos x="T4" y="T5"/>
                  </a:cxn>
                  <a:cxn ang="T17">
                    <a:pos x="T6" y="T7"/>
                  </a:cxn>
                  <a:cxn ang="T18">
                    <a:pos x="T8" y="T9"/>
                  </a:cxn>
                  <a:cxn ang="T19">
                    <a:pos x="T10" y="T11"/>
                  </a:cxn>
                  <a:cxn ang="T20">
                    <a:pos x="T12" y="T13"/>
                  </a:cxn>
                </a:cxnLst>
                <a:rect b="T24" l="T21" r="T23" t="T22"/>
                <a:pathLst>
                  <a:path h="17" w="4">
                    <a:moveTo>
                      <a:pt x="3" y="5"/>
                    </a:moveTo>
                    <a:lnTo>
                      <a:pt x="2" y="17"/>
                    </a:lnTo>
                    <a:lnTo>
                      <a:pt x="0" y="17"/>
                    </a:lnTo>
                    <a:lnTo>
                      <a:pt x="1" y="12"/>
                    </a:lnTo>
                    <a:lnTo>
                      <a:pt x="2" y="3"/>
                    </a:lnTo>
                    <a:lnTo>
                      <a:pt x="4" y="0"/>
                    </a:lnTo>
                    <a:lnTo>
                      <a:pt x="3" y="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1" name="Freeform 8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4197" y="2537"/>
                <a:ext cx="3" cy="5"/>
              </a:xfrm>
              <a:custGeom>
                <a:avLst/>
                <a:gdLst>
                  <a:gd fmla="*/ 0 w 2" name="T0"/>
                  <a:gd fmla="*/ 8 h 3" name="T1"/>
                  <a:gd fmla="*/ 0 w 2" name="T2"/>
                  <a:gd fmla="*/ 0 h 3" name="T3"/>
                  <a:gd fmla="*/ 4 w 2" name="T4"/>
                  <a:gd fmla="*/ 5 h 3" name="T5"/>
                  <a:gd fmla="*/ 4 w 2" name="T6"/>
                  <a:gd fmla="*/ 8 h 3" name="T7"/>
                  <a:gd fmla="*/ 0 w 2" name="T8"/>
                  <a:gd fmla="*/ 8 h 3" name="T9"/>
                  <a:gd fmla="*/ 0 60000 65536" name="T10"/>
                  <a:gd fmla="*/ 0 60000 65536" name="T11"/>
                  <a:gd fmla="*/ 0 60000 65536" name="T12"/>
                  <a:gd fmla="*/ 0 60000 65536" name="T13"/>
                  <a:gd fmla="*/ 0 60000 65536" name="T14"/>
                  <a:gd fmla="*/ 0 w 2" name="T15"/>
                  <a:gd fmla="*/ 0 h 3" name="T16"/>
                  <a:gd fmla="*/ 2 w 2" name="T17"/>
                  <a:gd fmla="*/ 3 h 3" name="T18"/>
                </a:gdLst>
                <a:ahLst/>
                <a:cxnLst>
                  <a:cxn ang="T10">
                    <a:pos x="T0" y="T1"/>
                  </a:cxn>
                  <a:cxn ang="T11">
                    <a:pos x="T2" y="T3"/>
                  </a:cxn>
                  <a:cxn ang="T12">
                    <a:pos x="T4" y="T5"/>
                  </a:cxn>
                  <a:cxn ang="T13">
                    <a:pos x="T6" y="T7"/>
                  </a:cxn>
                  <a:cxn ang="T14">
                    <a:pos x="T8" y="T9"/>
                  </a:cxn>
                </a:cxnLst>
                <a:rect b="T18" l="T15" r="T17" t="T16"/>
                <a:pathLst>
                  <a:path h="3" w="2">
                    <a:moveTo>
                      <a:pt x="0" y="3"/>
                    </a:moveTo>
                    <a:lnTo>
                      <a:pt x="0" y="0"/>
                    </a:lnTo>
                    <a:lnTo>
                      <a:pt x="2" y="2"/>
                    </a:lnTo>
                    <a:lnTo>
                      <a:pt x="2" y="3"/>
                    </a:lnTo>
                    <a:lnTo>
                      <a:pt x="0" y="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2" name="Freeform 8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826" y="2133"/>
                <a:ext cx="423" cy="452"/>
              </a:xfrm>
              <a:custGeom>
                <a:avLst/>
                <a:gdLst>
                  <a:gd fmla="*/ 274 w 273" name="T0"/>
                  <a:gd fmla="*/ 153 h 292" name="T1"/>
                  <a:gd fmla="*/ 302 w 273" name="T2"/>
                  <a:gd fmla="*/ 184 h 292" name="T3"/>
                  <a:gd fmla="*/ 394 w 273" name="T4"/>
                  <a:gd fmla="*/ 218 h 292" name="T5"/>
                  <a:gd fmla="*/ 451 w 273" name="T6"/>
                  <a:gd fmla="*/ 204 h 292" name="T7"/>
                  <a:gd fmla="*/ 471 w 273" name="T8"/>
                  <a:gd fmla="*/ 189 h 292" name="T9"/>
                  <a:gd fmla="*/ 541 w 273" name="T10"/>
                  <a:gd fmla="*/ 211 h 292" name="T11"/>
                  <a:gd fmla="*/ 629 w 273" name="T12"/>
                  <a:gd fmla="*/ 141 h 292" name="T13"/>
                  <a:gd fmla="*/ 655 w 273" name="T14"/>
                  <a:gd fmla="*/ 175 h 292" name="T15"/>
                  <a:gd fmla="*/ 590 w 273" name="T16"/>
                  <a:gd fmla="*/ 280 h 292" name="T17"/>
                  <a:gd fmla="*/ 564 w 273" name="T18"/>
                  <a:gd fmla="*/ 299 h 292" name="T19"/>
                  <a:gd fmla="*/ 547 w 273" name="T20"/>
                  <a:gd fmla="*/ 324 h 292" name="T21"/>
                  <a:gd fmla="*/ 524 w 273" name="T22"/>
                  <a:gd fmla="*/ 276 h 292" name="T23"/>
                  <a:gd fmla="*/ 530 w 273" name="T24"/>
                  <a:gd fmla="*/ 240 h 292" name="T25"/>
                  <a:gd fmla="*/ 460 w 273" name="T26"/>
                  <a:gd fmla="*/ 226 h 292" name="T27"/>
                  <a:gd fmla="*/ 466 w 273" name="T28"/>
                  <a:gd fmla="*/ 246 h 292" name="T29"/>
                  <a:gd fmla="*/ 451 w 273" name="T30"/>
                  <a:gd fmla="*/ 266 h 292" name="T31"/>
                  <a:gd fmla="*/ 468 w 273" name="T32"/>
                  <a:gd fmla="*/ 311 h 292" name="T33"/>
                  <a:gd fmla="*/ 423 w 273" name="T34"/>
                  <a:gd fmla="*/ 373 h 292" name="T35"/>
                  <a:gd fmla="*/ 406 w 273" name="T36"/>
                  <a:gd fmla="*/ 402 h 292" name="T37"/>
                  <a:gd fmla="*/ 372 w 273" name="T38"/>
                  <a:gd fmla="*/ 433 h 292" name="T39"/>
                  <a:gd fmla="*/ 338 w 273" name="T40"/>
                  <a:gd fmla="*/ 458 h 292" name="T41"/>
                  <a:gd fmla="*/ 302 w 273" name="T42"/>
                  <a:gd fmla="*/ 495 h 292" name="T43"/>
                  <a:gd fmla="*/ 274 w 273" name="T44"/>
                  <a:gd fmla="*/ 520 h 292" name="T45"/>
                  <a:gd fmla="*/ 274 w 273" name="T46"/>
                  <a:gd fmla="*/ 590 h 292" name="T47"/>
                  <a:gd fmla="*/ 259 w 273" name="T48"/>
                  <a:gd fmla="*/ 639 h 292" name="T49"/>
                  <a:gd fmla="*/ 240 w 273" name="T50"/>
                  <a:gd fmla="*/ 670 h 292" name="T51"/>
                  <a:gd fmla="*/ 218 w 273" name="T52"/>
                  <a:gd fmla="*/ 700 h 292" name="T53"/>
                  <a:gd fmla="*/ 184 w 273" name="T54"/>
                  <a:gd fmla="*/ 649 h 292" name="T55"/>
                  <a:gd fmla="*/ 156 w 273" name="T56"/>
                  <a:gd fmla="*/ 587 h 292" name="T57"/>
                  <a:gd fmla="*/ 147 w 273" name="T58"/>
                  <a:gd fmla="*/ 548 h 292" name="T59"/>
                  <a:gd fmla="*/ 113 w 273" name="T60"/>
                  <a:gd fmla="*/ 454 h 292" name="T61"/>
                  <a:gd fmla="*/ 104 w 273" name="T62"/>
                  <a:gd fmla="*/ 372 h 292" name="T63"/>
                  <a:gd fmla="*/ 91 w 273" name="T64"/>
                  <a:gd fmla="*/ 359 h 292" name="T65"/>
                  <a:gd fmla="*/ 60 w 273" name="T66"/>
                  <a:gd fmla="*/ 384 h 292" name="T67"/>
                  <a:gd fmla="*/ 22 w 273" name="T68"/>
                  <a:gd fmla="*/ 336 h 292" name="T69"/>
                  <a:gd fmla="*/ 51 w 273" name="T70"/>
                  <a:gd fmla="*/ 324 h 292" name="T71"/>
                  <a:gd fmla="*/ 12 w 273" name="T72"/>
                  <a:gd fmla="*/ 320 h 292" name="T73"/>
                  <a:gd fmla="*/ 0 w 273" name="T74"/>
                  <a:gd fmla="*/ 302 h 292" name="T75"/>
                  <a:gd fmla="*/ 62 w 273" name="T76"/>
                  <a:gd fmla="*/ 283 h 292" name="T77"/>
                  <a:gd fmla="*/ 51 w 273" name="T78"/>
                  <a:gd fmla="*/ 184 h 292" name="T79"/>
                  <a:gd fmla="*/ 122 w 273" name="T80"/>
                  <a:gd fmla="*/ 146 h 292" name="T81"/>
                  <a:gd fmla="*/ 147 w 273" name="T82"/>
                  <a:gd fmla="*/ 91 h 292" name="T83"/>
                  <a:gd fmla="*/ 152 w 273" name="T84"/>
                  <a:gd fmla="*/ 45 h 292" name="T85"/>
                  <a:gd fmla="*/ 139 w 273" name="T86"/>
                  <a:gd fmla="*/ 0 h 292" name="T87"/>
                  <a:gd fmla="*/ 248 w 273" name="T88"/>
                  <a:gd fmla="*/ 48 h 292" name="T89"/>
                  <a:gd fmla="*/ 232 w 273" name="T90"/>
                  <a:gd fmla="*/ 53 h 292" name="T91"/>
                  <a:gd fmla="*/ 240 w 273" name="T92"/>
                  <a:gd fmla="*/ 93 h 292" name="T93"/>
                  <a:gd fmla="*/ 285 w 273" name="T94"/>
                  <a:gd fmla="*/ 119 h 292"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w 273" name="T144"/>
                  <a:gd fmla="*/ 0 h 292" name="T145"/>
                  <a:gd fmla="*/ 273 w 273" name="T146"/>
                  <a:gd fmla="*/ 292 h 292" name="T1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b="T147" l="T144" r="T146" t="T145"/>
                <a:pathLst>
                  <a:path h="292" w="273">
                    <a:moveTo>
                      <a:pt x="119" y="50"/>
                    </a:moveTo>
                    <a:lnTo>
                      <a:pt x="116" y="57"/>
                    </a:lnTo>
                    <a:lnTo>
                      <a:pt x="114" y="64"/>
                    </a:lnTo>
                    <a:lnTo>
                      <a:pt x="116" y="72"/>
                    </a:lnTo>
                    <a:lnTo>
                      <a:pt x="122" y="74"/>
                    </a:lnTo>
                    <a:lnTo>
                      <a:pt x="126" y="77"/>
                    </a:lnTo>
                    <a:lnTo>
                      <a:pt x="143" y="81"/>
                    </a:lnTo>
                    <a:lnTo>
                      <a:pt x="153" y="82"/>
                    </a:lnTo>
                    <a:lnTo>
                      <a:pt x="164" y="91"/>
                    </a:lnTo>
                    <a:lnTo>
                      <a:pt x="174" y="95"/>
                    </a:lnTo>
                    <a:lnTo>
                      <a:pt x="185" y="93"/>
                    </a:lnTo>
                    <a:lnTo>
                      <a:pt x="188" y="85"/>
                    </a:lnTo>
                    <a:lnTo>
                      <a:pt x="186" y="77"/>
                    </a:lnTo>
                    <a:lnTo>
                      <a:pt x="190" y="76"/>
                    </a:lnTo>
                    <a:lnTo>
                      <a:pt x="196" y="79"/>
                    </a:lnTo>
                    <a:lnTo>
                      <a:pt x="198" y="85"/>
                    </a:lnTo>
                    <a:lnTo>
                      <a:pt x="202" y="90"/>
                    </a:lnTo>
                    <a:lnTo>
                      <a:pt x="225" y="88"/>
                    </a:lnTo>
                    <a:lnTo>
                      <a:pt x="225" y="78"/>
                    </a:lnTo>
                    <a:lnTo>
                      <a:pt x="240" y="66"/>
                    </a:lnTo>
                    <a:lnTo>
                      <a:pt x="262" y="59"/>
                    </a:lnTo>
                    <a:lnTo>
                      <a:pt x="266" y="62"/>
                    </a:lnTo>
                    <a:lnTo>
                      <a:pt x="265" y="66"/>
                    </a:lnTo>
                    <a:lnTo>
                      <a:pt x="273" y="73"/>
                    </a:lnTo>
                    <a:lnTo>
                      <a:pt x="268" y="80"/>
                    </a:lnTo>
                    <a:lnTo>
                      <a:pt x="256" y="86"/>
                    </a:lnTo>
                    <a:lnTo>
                      <a:pt x="246" y="117"/>
                    </a:lnTo>
                    <a:lnTo>
                      <a:pt x="240" y="118"/>
                    </a:lnTo>
                    <a:lnTo>
                      <a:pt x="239" y="124"/>
                    </a:lnTo>
                    <a:lnTo>
                      <a:pt x="235" y="125"/>
                    </a:lnTo>
                    <a:lnTo>
                      <a:pt x="237" y="138"/>
                    </a:lnTo>
                    <a:lnTo>
                      <a:pt x="230" y="142"/>
                    </a:lnTo>
                    <a:lnTo>
                      <a:pt x="228" y="135"/>
                    </a:lnTo>
                    <a:lnTo>
                      <a:pt x="226" y="125"/>
                    </a:lnTo>
                    <a:lnTo>
                      <a:pt x="220" y="123"/>
                    </a:lnTo>
                    <a:lnTo>
                      <a:pt x="218" y="115"/>
                    </a:lnTo>
                    <a:lnTo>
                      <a:pt x="224" y="109"/>
                    </a:lnTo>
                    <a:lnTo>
                      <a:pt x="224" y="105"/>
                    </a:lnTo>
                    <a:lnTo>
                      <a:pt x="221" y="100"/>
                    </a:lnTo>
                    <a:lnTo>
                      <a:pt x="205" y="101"/>
                    </a:lnTo>
                    <a:lnTo>
                      <a:pt x="199" y="95"/>
                    </a:lnTo>
                    <a:lnTo>
                      <a:pt x="192" y="94"/>
                    </a:lnTo>
                    <a:lnTo>
                      <a:pt x="188" y="98"/>
                    </a:lnTo>
                    <a:lnTo>
                      <a:pt x="192" y="99"/>
                    </a:lnTo>
                    <a:lnTo>
                      <a:pt x="194" y="103"/>
                    </a:lnTo>
                    <a:lnTo>
                      <a:pt x="195" y="107"/>
                    </a:lnTo>
                    <a:lnTo>
                      <a:pt x="188" y="107"/>
                    </a:lnTo>
                    <a:lnTo>
                      <a:pt x="188" y="111"/>
                    </a:lnTo>
                    <a:lnTo>
                      <a:pt x="192" y="116"/>
                    </a:lnTo>
                    <a:lnTo>
                      <a:pt x="192" y="125"/>
                    </a:lnTo>
                    <a:lnTo>
                      <a:pt x="195" y="130"/>
                    </a:lnTo>
                    <a:lnTo>
                      <a:pt x="195" y="144"/>
                    </a:lnTo>
                    <a:lnTo>
                      <a:pt x="179" y="149"/>
                    </a:lnTo>
                    <a:lnTo>
                      <a:pt x="176" y="156"/>
                    </a:lnTo>
                    <a:lnTo>
                      <a:pt x="178" y="160"/>
                    </a:lnTo>
                    <a:lnTo>
                      <a:pt x="176" y="164"/>
                    </a:lnTo>
                    <a:lnTo>
                      <a:pt x="169" y="168"/>
                    </a:lnTo>
                    <a:lnTo>
                      <a:pt x="162" y="170"/>
                    </a:lnTo>
                    <a:lnTo>
                      <a:pt x="156" y="176"/>
                    </a:lnTo>
                    <a:lnTo>
                      <a:pt x="155" y="181"/>
                    </a:lnTo>
                    <a:lnTo>
                      <a:pt x="149" y="185"/>
                    </a:lnTo>
                    <a:lnTo>
                      <a:pt x="147" y="188"/>
                    </a:lnTo>
                    <a:lnTo>
                      <a:pt x="141" y="191"/>
                    </a:lnTo>
                    <a:lnTo>
                      <a:pt x="134" y="200"/>
                    </a:lnTo>
                    <a:lnTo>
                      <a:pt x="131" y="207"/>
                    </a:lnTo>
                    <a:lnTo>
                      <a:pt x="126" y="207"/>
                    </a:lnTo>
                    <a:lnTo>
                      <a:pt x="121" y="212"/>
                    </a:lnTo>
                    <a:lnTo>
                      <a:pt x="116" y="213"/>
                    </a:lnTo>
                    <a:lnTo>
                      <a:pt x="114" y="217"/>
                    </a:lnTo>
                    <a:lnTo>
                      <a:pt x="114" y="227"/>
                    </a:lnTo>
                    <a:lnTo>
                      <a:pt x="115" y="232"/>
                    </a:lnTo>
                    <a:lnTo>
                      <a:pt x="114" y="246"/>
                    </a:lnTo>
                    <a:lnTo>
                      <a:pt x="111" y="252"/>
                    </a:lnTo>
                    <a:lnTo>
                      <a:pt x="112" y="266"/>
                    </a:lnTo>
                    <a:lnTo>
                      <a:pt x="108" y="267"/>
                    </a:lnTo>
                    <a:lnTo>
                      <a:pt x="105" y="271"/>
                    </a:lnTo>
                    <a:lnTo>
                      <a:pt x="105" y="275"/>
                    </a:lnTo>
                    <a:lnTo>
                      <a:pt x="100" y="280"/>
                    </a:lnTo>
                    <a:lnTo>
                      <a:pt x="98" y="284"/>
                    </a:lnTo>
                    <a:lnTo>
                      <a:pt x="96" y="286"/>
                    </a:lnTo>
                    <a:lnTo>
                      <a:pt x="91" y="292"/>
                    </a:lnTo>
                    <a:lnTo>
                      <a:pt x="84" y="289"/>
                    </a:lnTo>
                    <a:lnTo>
                      <a:pt x="80" y="284"/>
                    </a:lnTo>
                    <a:lnTo>
                      <a:pt x="77" y="271"/>
                    </a:lnTo>
                    <a:lnTo>
                      <a:pt x="74" y="262"/>
                    </a:lnTo>
                    <a:lnTo>
                      <a:pt x="70" y="253"/>
                    </a:lnTo>
                    <a:lnTo>
                      <a:pt x="65" y="245"/>
                    </a:lnTo>
                    <a:lnTo>
                      <a:pt x="64" y="240"/>
                    </a:lnTo>
                    <a:lnTo>
                      <a:pt x="63" y="234"/>
                    </a:lnTo>
                    <a:lnTo>
                      <a:pt x="61" y="229"/>
                    </a:lnTo>
                    <a:lnTo>
                      <a:pt x="55" y="212"/>
                    </a:lnTo>
                    <a:lnTo>
                      <a:pt x="52" y="207"/>
                    </a:lnTo>
                    <a:lnTo>
                      <a:pt x="47" y="189"/>
                    </a:lnTo>
                    <a:lnTo>
                      <a:pt x="45" y="174"/>
                    </a:lnTo>
                    <a:lnTo>
                      <a:pt x="44" y="158"/>
                    </a:lnTo>
                    <a:lnTo>
                      <a:pt x="43" y="155"/>
                    </a:lnTo>
                    <a:lnTo>
                      <a:pt x="43" y="145"/>
                    </a:lnTo>
                    <a:lnTo>
                      <a:pt x="40" y="141"/>
                    </a:lnTo>
                    <a:lnTo>
                      <a:pt x="38" y="150"/>
                    </a:lnTo>
                    <a:lnTo>
                      <a:pt x="38" y="154"/>
                    </a:lnTo>
                    <a:lnTo>
                      <a:pt x="35" y="159"/>
                    </a:lnTo>
                    <a:lnTo>
                      <a:pt x="25" y="160"/>
                    </a:lnTo>
                    <a:lnTo>
                      <a:pt x="19" y="156"/>
                    </a:lnTo>
                    <a:lnTo>
                      <a:pt x="9" y="145"/>
                    </a:lnTo>
                    <a:lnTo>
                      <a:pt x="9" y="140"/>
                    </a:lnTo>
                    <a:lnTo>
                      <a:pt x="13" y="141"/>
                    </a:lnTo>
                    <a:lnTo>
                      <a:pt x="17" y="140"/>
                    </a:lnTo>
                    <a:lnTo>
                      <a:pt x="21" y="135"/>
                    </a:lnTo>
                    <a:lnTo>
                      <a:pt x="14" y="137"/>
                    </a:lnTo>
                    <a:lnTo>
                      <a:pt x="8" y="137"/>
                    </a:lnTo>
                    <a:lnTo>
                      <a:pt x="5" y="134"/>
                    </a:lnTo>
                    <a:lnTo>
                      <a:pt x="5" y="130"/>
                    </a:lnTo>
                    <a:lnTo>
                      <a:pt x="2" y="129"/>
                    </a:lnTo>
                    <a:lnTo>
                      <a:pt x="0" y="126"/>
                    </a:lnTo>
                    <a:lnTo>
                      <a:pt x="5" y="121"/>
                    </a:lnTo>
                    <a:lnTo>
                      <a:pt x="13" y="116"/>
                    </a:lnTo>
                    <a:lnTo>
                      <a:pt x="26" y="118"/>
                    </a:lnTo>
                    <a:lnTo>
                      <a:pt x="28" y="110"/>
                    </a:lnTo>
                    <a:lnTo>
                      <a:pt x="16" y="90"/>
                    </a:lnTo>
                    <a:lnTo>
                      <a:pt x="21" y="77"/>
                    </a:lnTo>
                    <a:lnTo>
                      <a:pt x="25" y="81"/>
                    </a:lnTo>
                    <a:lnTo>
                      <a:pt x="33" y="80"/>
                    </a:lnTo>
                    <a:lnTo>
                      <a:pt x="51" y="61"/>
                    </a:lnTo>
                    <a:lnTo>
                      <a:pt x="53" y="52"/>
                    </a:lnTo>
                    <a:lnTo>
                      <a:pt x="59" y="48"/>
                    </a:lnTo>
                    <a:lnTo>
                      <a:pt x="61" y="38"/>
                    </a:lnTo>
                    <a:lnTo>
                      <a:pt x="67" y="32"/>
                    </a:lnTo>
                    <a:lnTo>
                      <a:pt x="69" y="26"/>
                    </a:lnTo>
                    <a:lnTo>
                      <a:pt x="63" y="19"/>
                    </a:lnTo>
                    <a:lnTo>
                      <a:pt x="56" y="16"/>
                    </a:lnTo>
                    <a:lnTo>
                      <a:pt x="57" y="0"/>
                    </a:lnTo>
                    <a:lnTo>
                      <a:pt x="58" y="0"/>
                    </a:lnTo>
                    <a:lnTo>
                      <a:pt x="75" y="3"/>
                    </a:lnTo>
                    <a:lnTo>
                      <a:pt x="101" y="21"/>
                    </a:lnTo>
                    <a:lnTo>
                      <a:pt x="103" y="20"/>
                    </a:lnTo>
                    <a:lnTo>
                      <a:pt x="103" y="21"/>
                    </a:lnTo>
                    <a:lnTo>
                      <a:pt x="100" y="23"/>
                    </a:lnTo>
                    <a:lnTo>
                      <a:pt x="97" y="22"/>
                    </a:lnTo>
                    <a:lnTo>
                      <a:pt x="95" y="24"/>
                    </a:lnTo>
                    <a:lnTo>
                      <a:pt x="100" y="30"/>
                    </a:lnTo>
                    <a:lnTo>
                      <a:pt x="100" y="39"/>
                    </a:lnTo>
                    <a:lnTo>
                      <a:pt x="104" y="42"/>
                    </a:lnTo>
                    <a:lnTo>
                      <a:pt x="112" y="42"/>
                    </a:lnTo>
                    <a:lnTo>
                      <a:pt x="119" y="50"/>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3" name="Freeform 8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908" y="1706"/>
                <a:ext cx="886" cy="675"/>
              </a:xfrm>
              <a:custGeom>
                <a:avLst/>
                <a:gdLst>
                  <a:gd fmla="*/ 25 w 571" name="T0"/>
                  <a:gd fmla="*/ 585 h 435" name="T1"/>
                  <a:gd fmla="*/ 0 w 571" name="T2"/>
                  <a:gd fmla="*/ 507 h 435" name="T3"/>
                  <a:gd fmla="*/ 70 w 571" name="T4"/>
                  <a:gd fmla="*/ 462 h 435" name="T5"/>
                  <a:gd fmla="*/ 154 w 571" name="T6"/>
                  <a:gd fmla="*/ 389 h 435" name="T7"/>
                  <a:gd fmla="*/ 188 w 571" name="T8"/>
                  <a:gd fmla="*/ 331 h 435" name="T9"/>
                  <a:gd fmla="*/ 258 w 571" name="T10"/>
                  <a:gd fmla="*/ 267 h 435" name="T11"/>
                  <a:gd fmla="*/ 335 w 571" name="T12"/>
                  <a:gd fmla="*/ 223 h 435" name="T13"/>
                  <a:gd fmla="*/ 424 w 571" name="T14"/>
                  <a:gd fmla="*/ 327 h 435" name="T15"/>
                  <a:gd fmla="*/ 545 w 571" name="T16"/>
                  <a:gd fmla="*/ 405 h 435" name="T17"/>
                  <a:gd fmla="*/ 653 w 571" name="T18"/>
                  <a:gd fmla="*/ 428 h 435" name="T19"/>
                  <a:gd fmla="*/ 765 w 571" name="T20"/>
                  <a:gd fmla="*/ 422 h 435" name="T21"/>
                  <a:gd fmla="*/ 860 w 571" name="T22"/>
                  <a:gd fmla="*/ 358 h 435" name="T23"/>
                  <a:gd fmla="*/ 934 w 571" name="T24"/>
                  <a:gd fmla="*/ 313 h 435" name="T25"/>
                  <a:gd fmla="*/ 992 w 571" name="T26"/>
                  <a:gd fmla="*/ 279 h 435" name="T27"/>
                  <a:gd fmla="*/ 1023 w 571" name="T28"/>
                  <a:gd fmla="*/ 234 h 435" name="T29"/>
                  <a:gd fmla="*/ 937 w 571" name="T30"/>
                  <a:gd fmla="*/ 228 h 435" name="T31"/>
                  <a:gd fmla="*/ 981 w 571" name="T32"/>
                  <a:gd fmla="*/ 169 h 435" name="T33"/>
                  <a:gd fmla="*/ 1052 w 571" name="T34"/>
                  <a:gd fmla="*/ 65 h 435" name="T35"/>
                  <a:gd fmla="*/ 1147 w 571" name="T36"/>
                  <a:gd fmla="*/ 12 h 435" name="T37"/>
                  <a:gd fmla="*/ 1210 w 571" name="T38"/>
                  <a:gd fmla="*/ 152 h 435" name="T39"/>
                  <a:gd fmla="*/ 1308 w 571" name="T40"/>
                  <a:gd fmla="*/ 223 h 435" name="T41"/>
                  <a:gd fmla="*/ 1367 w 571" name="T42"/>
                  <a:gd fmla="*/ 248 h 435" name="T43"/>
                  <a:gd fmla="*/ 1283 w 571" name="T44"/>
                  <a:gd fmla="*/ 327 h 435" name="T45"/>
                  <a:gd fmla="*/ 1221 w 571" name="T46"/>
                  <a:gd fmla="*/ 422 h 435" name="T47"/>
                  <a:gd fmla="*/ 1190 w 571" name="T48"/>
                  <a:gd fmla="*/ 433 h 435" name="T49"/>
                  <a:gd fmla="*/ 1091 w 571" name="T50"/>
                  <a:gd fmla="*/ 523 h 435" name="T51"/>
                  <a:gd fmla="*/ 1082 w 571" name="T52"/>
                  <a:gd fmla="*/ 475 h 435" name="T53"/>
                  <a:gd fmla="*/ 1016 w 571" name="T54"/>
                  <a:gd fmla="*/ 515 h 435" name="T55"/>
                  <a:gd fmla="*/ 999 w 571" name="T56"/>
                  <a:gd fmla="*/ 562 h 435" name="T57"/>
                  <a:gd fmla="*/ 1057 w 571" name="T58"/>
                  <a:gd fmla="*/ 566 h 435" name="T59"/>
                  <a:gd fmla="*/ 1082 w 571" name="T60"/>
                  <a:gd fmla="*/ 590 h 435" name="T61"/>
                  <a:gd fmla="*/ 1044 w 571" name="T62"/>
                  <a:gd fmla="*/ 607 h 435" name="T63"/>
                  <a:gd fmla="*/ 1035 w 571" name="T64"/>
                  <a:gd fmla="*/ 659 h 435" name="T65"/>
                  <a:gd fmla="*/ 1069 w 571" name="T66"/>
                  <a:gd fmla="*/ 720 h 435" name="T67"/>
                  <a:gd fmla="*/ 1078 w 571" name="T68"/>
                  <a:gd fmla="*/ 763 h 435" name="T69"/>
                  <a:gd fmla="*/ 1071 w 571" name="T70"/>
                  <a:gd fmla="*/ 782 h 435" name="T71"/>
                  <a:gd fmla="*/ 1069 w 571" name="T72"/>
                  <a:gd fmla="*/ 838 h 435" name="T73"/>
                  <a:gd fmla="*/ 1033 w 571" name="T74"/>
                  <a:gd fmla="*/ 889 h 435" name="T75"/>
                  <a:gd fmla="*/ 995 w 571" name="T76"/>
                  <a:gd fmla="*/ 942 h 435" name="T77"/>
                  <a:gd fmla="*/ 942 w 571" name="T78"/>
                  <a:gd fmla="*/ 990 h 435" name="T79"/>
                  <a:gd fmla="*/ 898 w 571" name="T80"/>
                  <a:gd fmla="*/ 982 h 435" name="T81"/>
                  <a:gd fmla="*/ 850 w 571" name="T82"/>
                  <a:gd fmla="*/ 1021 h 435" name="T83"/>
                  <a:gd fmla="*/ 808 w 571" name="T84"/>
                  <a:gd fmla="*/ 1047 h 435" name="T85"/>
                  <a:gd fmla="*/ 768 w 571" name="T86"/>
                  <a:gd fmla="*/ 1012 h 435" name="T87"/>
                  <a:gd fmla="*/ 717 w 571" name="T88"/>
                  <a:gd fmla="*/ 978 h 435" name="T89"/>
                  <a:gd fmla="*/ 645 w 571" name="T90"/>
                  <a:gd fmla="*/ 992 h 435" name="T91"/>
                  <a:gd fmla="*/ 616 w 571" name="T92"/>
                  <a:gd fmla="*/ 1021 h 435" name="T93"/>
                  <a:gd fmla="*/ 576 w 571" name="T94"/>
                  <a:gd fmla="*/ 974 h 435" name="T95"/>
                  <a:gd fmla="*/ 555 w 571" name="T96"/>
                  <a:gd fmla="*/ 867 h 435" name="T97"/>
                  <a:gd fmla="*/ 503 w 571" name="T98"/>
                  <a:gd fmla="*/ 804 h 435" name="T99"/>
                  <a:gd fmla="*/ 376 w 571" name="T100"/>
                  <a:gd fmla="*/ 835 h 435" name="T101"/>
                  <a:gd fmla="*/ 267 w 571" name="T102"/>
                  <a:gd fmla="*/ 835 h 435" name="T103"/>
                  <a:gd fmla="*/ 143 w 571" name="T104"/>
                  <a:gd fmla="*/ 763 h 435" name="T105"/>
                  <a:gd fmla="*/ 106 w 571" name="T106"/>
                  <a:gd fmla="*/ 715 h 435" name="T107"/>
                  <a:gd fmla="*/ 118 w 571" name="T108"/>
                  <a:gd fmla="*/ 686 h 435" name="T109"/>
                  <a:gd fmla="*/ 96 w 571" name="T110"/>
                  <a:gd fmla="*/ 638 h 435"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w 571" name="T168"/>
                  <a:gd fmla="*/ 0 h 435" name="T169"/>
                  <a:gd fmla="*/ 571 w 571" name="T170"/>
                  <a:gd fmla="*/ 435 h 435" name="T1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b="T171" l="T168" r="T170" t="T169"/>
                <a:pathLst>
                  <a:path h="435" w="571">
                    <a:moveTo>
                      <a:pt x="28" y="265"/>
                    </a:moveTo>
                    <a:lnTo>
                      <a:pt x="21" y="259"/>
                    </a:lnTo>
                    <a:lnTo>
                      <a:pt x="19" y="251"/>
                    </a:lnTo>
                    <a:lnTo>
                      <a:pt x="15" y="246"/>
                    </a:lnTo>
                    <a:lnTo>
                      <a:pt x="10" y="243"/>
                    </a:lnTo>
                    <a:lnTo>
                      <a:pt x="8" y="240"/>
                    </a:lnTo>
                    <a:lnTo>
                      <a:pt x="13" y="230"/>
                    </a:lnTo>
                    <a:lnTo>
                      <a:pt x="11" y="223"/>
                    </a:lnTo>
                    <a:lnTo>
                      <a:pt x="2" y="221"/>
                    </a:lnTo>
                    <a:lnTo>
                      <a:pt x="0" y="211"/>
                    </a:lnTo>
                    <a:lnTo>
                      <a:pt x="3" y="205"/>
                    </a:lnTo>
                    <a:lnTo>
                      <a:pt x="17" y="196"/>
                    </a:lnTo>
                    <a:lnTo>
                      <a:pt x="22" y="201"/>
                    </a:lnTo>
                    <a:lnTo>
                      <a:pt x="28" y="200"/>
                    </a:lnTo>
                    <a:lnTo>
                      <a:pt x="29" y="192"/>
                    </a:lnTo>
                    <a:lnTo>
                      <a:pt x="35" y="191"/>
                    </a:lnTo>
                    <a:lnTo>
                      <a:pt x="43" y="185"/>
                    </a:lnTo>
                    <a:lnTo>
                      <a:pt x="53" y="182"/>
                    </a:lnTo>
                    <a:lnTo>
                      <a:pt x="60" y="172"/>
                    </a:lnTo>
                    <a:lnTo>
                      <a:pt x="64" y="162"/>
                    </a:lnTo>
                    <a:lnTo>
                      <a:pt x="62" y="156"/>
                    </a:lnTo>
                    <a:lnTo>
                      <a:pt x="61" y="145"/>
                    </a:lnTo>
                    <a:lnTo>
                      <a:pt x="55" y="138"/>
                    </a:lnTo>
                    <a:lnTo>
                      <a:pt x="74" y="131"/>
                    </a:lnTo>
                    <a:lnTo>
                      <a:pt x="78" y="137"/>
                    </a:lnTo>
                    <a:lnTo>
                      <a:pt x="82" y="132"/>
                    </a:lnTo>
                    <a:lnTo>
                      <a:pt x="81" y="126"/>
                    </a:lnTo>
                    <a:lnTo>
                      <a:pt x="89" y="108"/>
                    </a:lnTo>
                    <a:lnTo>
                      <a:pt x="100" y="107"/>
                    </a:lnTo>
                    <a:lnTo>
                      <a:pt x="107" y="111"/>
                    </a:lnTo>
                    <a:lnTo>
                      <a:pt x="112" y="105"/>
                    </a:lnTo>
                    <a:lnTo>
                      <a:pt x="109" y="91"/>
                    </a:lnTo>
                    <a:lnTo>
                      <a:pt x="126" y="76"/>
                    </a:lnTo>
                    <a:lnTo>
                      <a:pt x="129" y="76"/>
                    </a:lnTo>
                    <a:lnTo>
                      <a:pt x="139" y="93"/>
                    </a:lnTo>
                    <a:lnTo>
                      <a:pt x="150" y="93"/>
                    </a:lnTo>
                    <a:lnTo>
                      <a:pt x="164" y="116"/>
                    </a:lnTo>
                    <a:lnTo>
                      <a:pt x="158" y="124"/>
                    </a:lnTo>
                    <a:lnTo>
                      <a:pt x="165" y="133"/>
                    </a:lnTo>
                    <a:lnTo>
                      <a:pt x="176" y="136"/>
                    </a:lnTo>
                    <a:lnTo>
                      <a:pt x="208" y="151"/>
                    </a:lnTo>
                    <a:lnTo>
                      <a:pt x="207" y="162"/>
                    </a:lnTo>
                    <a:lnTo>
                      <a:pt x="214" y="171"/>
                    </a:lnTo>
                    <a:lnTo>
                      <a:pt x="223" y="171"/>
                    </a:lnTo>
                    <a:lnTo>
                      <a:pt x="226" y="168"/>
                    </a:lnTo>
                    <a:lnTo>
                      <a:pt x="229" y="166"/>
                    </a:lnTo>
                    <a:lnTo>
                      <a:pt x="234" y="169"/>
                    </a:lnTo>
                    <a:lnTo>
                      <a:pt x="246" y="166"/>
                    </a:lnTo>
                    <a:lnTo>
                      <a:pt x="262" y="168"/>
                    </a:lnTo>
                    <a:lnTo>
                      <a:pt x="271" y="178"/>
                    </a:lnTo>
                    <a:lnTo>
                      <a:pt x="282" y="179"/>
                    </a:lnTo>
                    <a:lnTo>
                      <a:pt x="290" y="183"/>
                    </a:lnTo>
                    <a:lnTo>
                      <a:pt x="296" y="181"/>
                    </a:lnTo>
                    <a:lnTo>
                      <a:pt x="310" y="171"/>
                    </a:lnTo>
                    <a:lnTo>
                      <a:pt x="318" y="175"/>
                    </a:lnTo>
                    <a:lnTo>
                      <a:pt x="327" y="174"/>
                    </a:lnTo>
                    <a:lnTo>
                      <a:pt x="338" y="168"/>
                    </a:lnTo>
                    <a:lnTo>
                      <a:pt x="346" y="159"/>
                    </a:lnTo>
                    <a:lnTo>
                      <a:pt x="354" y="156"/>
                    </a:lnTo>
                    <a:lnTo>
                      <a:pt x="357" y="149"/>
                    </a:lnTo>
                    <a:lnTo>
                      <a:pt x="351" y="144"/>
                    </a:lnTo>
                    <a:lnTo>
                      <a:pt x="358" y="133"/>
                    </a:lnTo>
                    <a:lnTo>
                      <a:pt x="372" y="137"/>
                    </a:lnTo>
                    <a:lnTo>
                      <a:pt x="383" y="125"/>
                    </a:lnTo>
                    <a:lnTo>
                      <a:pt x="388" y="130"/>
                    </a:lnTo>
                    <a:lnTo>
                      <a:pt x="393" y="129"/>
                    </a:lnTo>
                    <a:lnTo>
                      <a:pt x="397" y="115"/>
                    </a:lnTo>
                    <a:lnTo>
                      <a:pt x="402" y="113"/>
                    </a:lnTo>
                    <a:lnTo>
                      <a:pt x="405" y="118"/>
                    </a:lnTo>
                    <a:lnTo>
                      <a:pt x="412" y="116"/>
                    </a:lnTo>
                    <a:lnTo>
                      <a:pt x="411" y="110"/>
                    </a:lnTo>
                    <a:lnTo>
                      <a:pt x="419" y="109"/>
                    </a:lnTo>
                    <a:lnTo>
                      <a:pt x="425" y="111"/>
                    </a:lnTo>
                    <a:lnTo>
                      <a:pt x="429" y="108"/>
                    </a:lnTo>
                    <a:lnTo>
                      <a:pt x="425" y="97"/>
                    </a:lnTo>
                    <a:lnTo>
                      <a:pt x="410" y="92"/>
                    </a:lnTo>
                    <a:lnTo>
                      <a:pt x="405" y="98"/>
                    </a:lnTo>
                    <a:lnTo>
                      <a:pt x="398" y="94"/>
                    </a:lnTo>
                    <a:lnTo>
                      <a:pt x="395" y="98"/>
                    </a:lnTo>
                    <a:lnTo>
                      <a:pt x="389" y="95"/>
                    </a:lnTo>
                    <a:lnTo>
                      <a:pt x="390" y="88"/>
                    </a:lnTo>
                    <a:lnTo>
                      <a:pt x="395" y="83"/>
                    </a:lnTo>
                    <a:lnTo>
                      <a:pt x="401" y="68"/>
                    </a:lnTo>
                    <a:lnTo>
                      <a:pt x="402" y="64"/>
                    </a:lnTo>
                    <a:lnTo>
                      <a:pt x="407" y="70"/>
                    </a:lnTo>
                    <a:lnTo>
                      <a:pt x="423" y="59"/>
                    </a:lnTo>
                    <a:lnTo>
                      <a:pt x="422" y="50"/>
                    </a:lnTo>
                    <a:lnTo>
                      <a:pt x="427" y="47"/>
                    </a:lnTo>
                    <a:lnTo>
                      <a:pt x="430" y="32"/>
                    </a:lnTo>
                    <a:lnTo>
                      <a:pt x="437" y="27"/>
                    </a:lnTo>
                    <a:lnTo>
                      <a:pt x="438" y="19"/>
                    </a:lnTo>
                    <a:lnTo>
                      <a:pt x="431" y="19"/>
                    </a:lnTo>
                    <a:lnTo>
                      <a:pt x="440" y="3"/>
                    </a:lnTo>
                    <a:lnTo>
                      <a:pt x="461" y="0"/>
                    </a:lnTo>
                    <a:lnTo>
                      <a:pt x="476" y="5"/>
                    </a:lnTo>
                    <a:lnTo>
                      <a:pt x="486" y="7"/>
                    </a:lnTo>
                    <a:lnTo>
                      <a:pt x="494" y="25"/>
                    </a:lnTo>
                    <a:lnTo>
                      <a:pt x="495" y="33"/>
                    </a:lnTo>
                    <a:lnTo>
                      <a:pt x="501" y="48"/>
                    </a:lnTo>
                    <a:lnTo>
                      <a:pt x="503" y="63"/>
                    </a:lnTo>
                    <a:lnTo>
                      <a:pt x="512" y="64"/>
                    </a:lnTo>
                    <a:lnTo>
                      <a:pt x="520" y="68"/>
                    </a:lnTo>
                    <a:lnTo>
                      <a:pt x="532" y="80"/>
                    </a:lnTo>
                    <a:lnTo>
                      <a:pt x="535" y="94"/>
                    </a:lnTo>
                    <a:lnTo>
                      <a:pt x="543" y="93"/>
                    </a:lnTo>
                    <a:lnTo>
                      <a:pt x="547" y="91"/>
                    </a:lnTo>
                    <a:lnTo>
                      <a:pt x="556" y="90"/>
                    </a:lnTo>
                    <a:lnTo>
                      <a:pt x="567" y="83"/>
                    </a:lnTo>
                    <a:lnTo>
                      <a:pt x="571" y="84"/>
                    </a:lnTo>
                    <a:lnTo>
                      <a:pt x="568" y="103"/>
                    </a:lnTo>
                    <a:lnTo>
                      <a:pt x="560" y="109"/>
                    </a:lnTo>
                    <a:lnTo>
                      <a:pt x="556" y="131"/>
                    </a:lnTo>
                    <a:lnTo>
                      <a:pt x="548" y="135"/>
                    </a:lnTo>
                    <a:lnTo>
                      <a:pt x="541" y="133"/>
                    </a:lnTo>
                    <a:lnTo>
                      <a:pt x="533" y="136"/>
                    </a:lnTo>
                    <a:lnTo>
                      <a:pt x="537" y="149"/>
                    </a:lnTo>
                    <a:lnTo>
                      <a:pt x="535" y="161"/>
                    </a:lnTo>
                    <a:lnTo>
                      <a:pt x="524" y="165"/>
                    </a:lnTo>
                    <a:lnTo>
                      <a:pt x="514" y="175"/>
                    </a:lnTo>
                    <a:lnTo>
                      <a:pt x="507" y="175"/>
                    </a:lnTo>
                    <a:lnTo>
                      <a:pt x="509" y="184"/>
                    </a:lnTo>
                    <a:lnTo>
                      <a:pt x="506" y="187"/>
                    </a:lnTo>
                    <a:lnTo>
                      <a:pt x="498" y="188"/>
                    </a:lnTo>
                    <a:lnTo>
                      <a:pt x="498" y="181"/>
                    </a:lnTo>
                    <a:lnTo>
                      <a:pt x="494" y="180"/>
                    </a:lnTo>
                    <a:lnTo>
                      <a:pt x="487" y="194"/>
                    </a:lnTo>
                    <a:lnTo>
                      <a:pt x="475" y="199"/>
                    </a:lnTo>
                    <a:lnTo>
                      <a:pt x="470" y="208"/>
                    </a:lnTo>
                    <a:lnTo>
                      <a:pt x="463" y="210"/>
                    </a:lnTo>
                    <a:lnTo>
                      <a:pt x="453" y="217"/>
                    </a:lnTo>
                    <a:lnTo>
                      <a:pt x="447" y="220"/>
                    </a:lnTo>
                    <a:lnTo>
                      <a:pt x="447" y="215"/>
                    </a:lnTo>
                    <a:lnTo>
                      <a:pt x="443" y="213"/>
                    </a:lnTo>
                    <a:lnTo>
                      <a:pt x="450" y="203"/>
                    </a:lnTo>
                    <a:lnTo>
                      <a:pt x="449" y="197"/>
                    </a:lnTo>
                    <a:lnTo>
                      <a:pt x="441" y="196"/>
                    </a:lnTo>
                    <a:lnTo>
                      <a:pt x="434" y="203"/>
                    </a:lnTo>
                    <a:lnTo>
                      <a:pt x="427" y="206"/>
                    </a:lnTo>
                    <a:lnTo>
                      <a:pt x="425" y="211"/>
                    </a:lnTo>
                    <a:lnTo>
                      <a:pt x="422" y="214"/>
                    </a:lnTo>
                    <a:lnTo>
                      <a:pt x="422" y="217"/>
                    </a:lnTo>
                    <a:lnTo>
                      <a:pt x="419" y="218"/>
                    </a:lnTo>
                    <a:lnTo>
                      <a:pt x="413" y="219"/>
                    </a:lnTo>
                    <a:lnTo>
                      <a:pt x="410" y="225"/>
                    </a:lnTo>
                    <a:lnTo>
                      <a:pt x="415" y="233"/>
                    </a:lnTo>
                    <a:lnTo>
                      <a:pt x="422" y="234"/>
                    </a:lnTo>
                    <a:lnTo>
                      <a:pt x="421" y="241"/>
                    </a:lnTo>
                    <a:lnTo>
                      <a:pt x="427" y="242"/>
                    </a:lnTo>
                    <a:lnTo>
                      <a:pt x="436" y="235"/>
                    </a:lnTo>
                    <a:lnTo>
                      <a:pt x="439" y="235"/>
                    </a:lnTo>
                    <a:lnTo>
                      <a:pt x="442" y="237"/>
                    </a:lnTo>
                    <a:lnTo>
                      <a:pt x="454" y="238"/>
                    </a:lnTo>
                    <a:lnTo>
                      <a:pt x="455" y="243"/>
                    </a:lnTo>
                    <a:lnTo>
                      <a:pt x="454" y="245"/>
                    </a:lnTo>
                    <a:lnTo>
                      <a:pt x="449" y="245"/>
                    </a:lnTo>
                    <a:lnTo>
                      <a:pt x="445" y="247"/>
                    </a:lnTo>
                    <a:lnTo>
                      <a:pt x="444" y="249"/>
                    </a:lnTo>
                    <a:lnTo>
                      <a:pt x="440" y="254"/>
                    </a:lnTo>
                    <a:lnTo>
                      <a:pt x="436" y="254"/>
                    </a:lnTo>
                    <a:lnTo>
                      <a:pt x="434" y="252"/>
                    </a:lnTo>
                    <a:lnTo>
                      <a:pt x="430" y="256"/>
                    </a:lnTo>
                    <a:lnTo>
                      <a:pt x="430" y="258"/>
                    </a:lnTo>
                    <a:lnTo>
                      <a:pt x="425" y="263"/>
                    </a:lnTo>
                    <a:lnTo>
                      <a:pt x="424" y="268"/>
                    </a:lnTo>
                    <a:lnTo>
                      <a:pt x="430" y="274"/>
                    </a:lnTo>
                    <a:lnTo>
                      <a:pt x="436" y="276"/>
                    </a:lnTo>
                    <a:lnTo>
                      <a:pt x="437" y="283"/>
                    </a:lnTo>
                    <a:lnTo>
                      <a:pt x="440" y="286"/>
                    </a:lnTo>
                    <a:lnTo>
                      <a:pt x="440" y="295"/>
                    </a:lnTo>
                    <a:lnTo>
                      <a:pt x="444" y="299"/>
                    </a:lnTo>
                    <a:lnTo>
                      <a:pt x="448" y="305"/>
                    </a:lnTo>
                    <a:lnTo>
                      <a:pt x="448" y="308"/>
                    </a:lnTo>
                    <a:lnTo>
                      <a:pt x="444" y="308"/>
                    </a:lnTo>
                    <a:lnTo>
                      <a:pt x="447" y="312"/>
                    </a:lnTo>
                    <a:lnTo>
                      <a:pt x="448" y="317"/>
                    </a:lnTo>
                    <a:lnTo>
                      <a:pt x="444" y="319"/>
                    </a:lnTo>
                    <a:lnTo>
                      <a:pt x="439" y="323"/>
                    </a:lnTo>
                    <a:lnTo>
                      <a:pt x="439" y="327"/>
                    </a:lnTo>
                    <a:lnTo>
                      <a:pt x="441" y="328"/>
                    </a:lnTo>
                    <a:lnTo>
                      <a:pt x="445" y="325"/>
                    </a:lnTo>
                    <a:lnTo>
                      <a:pt x="448" y="328"/>
                    </a:lnTo>
                    <a:lnTo>
                      <a:pt x="449" y="335"/>
                    </a:lnTo>
                    <a:lnTo>
                      <a:pt x="445" y="340"/>
                    </a:lnTo>
                    <a:lnTo>
                      <a:pt x="445" y="345"/>
                    </a:lnTo>
                    <a:lnTo>
                      <a:pt x="444" y="348"/>
                    </a:lnTo>
                    <a:lnTo>
                      <a:pt x="440" y="351"/>
                    </a:lnTo>
                    <a:lnTo>
                      <a:pt x="439" y="355"/>
                    </a:lnTo>
                    <a:lnTo>
                      <a:pt x="433" y="361"/>
                    </a:lnTo>
                    <a:lnTo>
                      <a:pt x="433" y="367"/>
                    </a:lnTo>
                    <a:lnTo>
                      <a:pt x="429" y="369"/>
                    </a:lnTo>
                    <a:lnTo>
                      <a:pt x="429" y="379"/>
                    </a:lnTo>
                    <a:lnTo>
                      <a:pt x="423" y="382"/>
                    </a:lnTo>
                    <a:lnTo>
                      <a:pt x="422" y="386"/>
                    </a:lnTo>
                    <a:lnTo>
                      <a:pt x="418" y="387"/>
                    </a:lnTo>
                    <a:lnTo>
                      <a:pt x="413" y="391"/>
                    </a:lnTo>
                    <a:lnTo>
                      <a:pt x="413" y="396"/>
                    </a:lnTo>
                    <a:lnTo>
                      <a:pt x="402" y="401"/>
                    </a:lnTo>
                    <a:lnTo>
                      <a:pt x="401" y="406"/>
                    </a:lnTo>
                    <a:lnTo>
                      <a:pt x="395" y="406"/>
                    </a:lnTo>
                    <a:lnTo>
                      <a:pt x="391" y="411"/>
                    </a:lnTo>
                    <a:lnTo>
                      <a:pt x="386" y="411"/>
                    </a:lnTo>
                    <a:lnTo>
                      <a:pt x="379" y="416"/>
                    </a:lnTo>
                    <a:lnTo>
                      <a:pt x="375" y="413"/>
                    </a:lnTo>
                    <a:lnTo>
                      <a:pt x="375" y="410"/>
                    </a:lnTo>
                    <a:lnTo>
                      <a:pt x="373" y="408"/>
                    </a:lnTo>
                    <a:lnTo>
                      <a:pt x="369" y="410"/>
                    </a:lnTo>
                    <a:lnTo>
                      <a:pt x="367" y="417"/>
                    </a:lnTo>
                    <a:lnTo>
                      <a:pt x="361" y="422"/>
                    </a:lnTo>
                    <a:lnTo>
                      <a:pt x="356" y="422"/>
                    </a:lnTo>
                    <a:lnTo>
                      <a:pt x="353" y="424"/>
                    </a:lnTo>
                    <a:lnTo>
                      <a:pt x="349" y="425"/>
                    </a:lnTo>
                    <a:lnTo>
                      <a:pt x="346" y="429"/>
                    </a:lnTo>
                    <a:lnTo>
                      <a:pt x="340" y="431"/>
                    </a:lnTo>
                    <a:lnTo>
                      <a:pt x="339" y="435"/>
                    </a:lnTo>
                    <a:lnTo>
                      <a:pt x="336" y="435"/>
                    </a:lnTo>
                    <a:lnTo>
                      <a:pt x="335" y="432"/>
                    </a:lnTo>
                    <a:lnTo>
                      <a:pt x="335" y="425"/>
                    </a:lnTo>
                    <a:lnTo>
                      <a:pt x="330" y="423"/>
                    </a:lnTo>
                    <a:lnTo>
                      <a:pt x="322" y="423"/>
                    </a:lnTo>
                    <a:lnTo>
                      <a:pt x="319" y="420"/>
                    </a:lnTo>
                    <a:lnTo>
                      <a:pt x="313" y="421"/>
                    </a:lnTo>
                    <a:lnTo>
                      <a:pt x="308" y="416"/>
                    </a:lnTo>
                    <a:lnTo>
                      <a:pt x="309" y="410"/>
                    </a:lnTo>
                    <a:lnTo>
                      <a:pt x="308" y="406"/>
                    </a:lnTo>
                    <a:lnTo>
                      <a:pt x="298" y="406"/>
                    </a:lnTo>
                    <a:lnTo>
                      <a:pt x="293" y="401"/>
                    </a:lnTo>
                    <a:lnTo>
                      <a:pt x="288" y="410"/>
                    </a:lnTo>
                    <a:lnTo>
                      <a:pt x="277" y="409"/>
                    </a:lnTo>
                    <a:lnTo>
                      <a:pt x="272" y="407"/>
                    </a:lnTo>
                    <a:lnTo>
                      <a:pt x="268" y="412"/>
                    </a:lnTo>
                    <a:lnTo>
                      <a:pt x="263" y="410"/>
                    </a:lnTo>
                    <a:lnTo>
                      <a:pt x="260" y="416"/>
                    </a:lnTo>
                    <a:lnTo>
                      <a:pt x="262" y="428"/>
                    </a:lnTo>
                    <a:lnTo>
                      <a:pt x="257" y="426"/>
                    </a:lnTo>
                    <a:lnTo>
                      <a:pt x="256" y="424"/>
                    </a:lnTo>
                    <a:lnTo>
                      <a:pt x="254" y="421"/>
                    </a:lnTo>
                    <a:lnTo>
                      <a:pt x="247" y="418"/>
                    </a:lnTo>
                    <a:lnTo>
                      <a:pt x="246" y="415"/>
                    </a:lnTo>
                    <a:lnTo>
                      <a:pt x="239" y="415"/>
                    </a:lnTo>
                    <a:lnTo>
                      <a:pt x="239" y="405"/>
                    </a:lnTo>
                    <a:lnTo>
                      <a:pt x="231" y="395"/>
                    </a:lnTo>
                    <a:lnTo>
                      <a:pt x="225" y="395"/>
                    </a:lnTo>
                    <a:lnTo>
                      <a:pt x="225" y="383"/>
                    </a:lnTo>
                    <a:lnTo>
                      <a:pt x="233" y="373"/>
                    </a:lnTo>
                    <a:lnTo>
                      <a:pt x="231" y="360"/>
                    </a:lnTo>
                    <a:lnTo>
                      <a:pt x="226" y="347"/>
                    </a:lnTo>
                    <a:lnTo>
                      <a:pt x="220" y="348"/>
                    </a:lnTo>
                    <a:lnTo>
                      <a:pt x="212" y="341"/>
                    </a:lnTo>
                    <a:lnTo>
                      <a:pt x="213" y="337"/>
                    </a:lnTo>
                    <a:lnTo>
                      <a:pt x="209" y="334"/>
                    </a:lnTo>
                    <a:lnTo>
                      <a:pt x="187" y="341"/>
                    </a:lnTo>
                    <a:lnTo>
                      <a:pt x="172" y="353"/>
                    </a:lnTo>
                    <a:lnTo>
                      <a:pt x="167" y="349"/>
                    </a:lnTo>
                    <a:lnTo>
                      <a:pt x="160" y="351"/>
                    </a:lnTo>
                    <a:lnTo>
                      <a:pt x="156" y="347"/>
                    </a:lnTo>
                    <a:lnTo>
                      <a:pt x="150" y="347"/>
                    </a:lnTo>
                    <a:lnTo>
                      <a:pt x="143" y="354"/>
                    </a:lnTo>
                    <a:lnTo>
                      <a:pt x="137" y="351"/>
                    </a:lnTo>
                    <a:lnTo>
                      <a:pt x="133" y="352"/>
                    </a:lnTo>
                    <a:lnTo>
                      <a:pt x="111" y="347"/>
                    </a:lnTo>
                    <a:lnTo>
                      <a:pt x="100" y="339"/>
                    </a:lnTo>
                    <a:lnTo>
                      <a:pt x="89" y="334"/>
                    </a:lnTo>
                    <a:lnTo>
                      <a:pt x="77" y="324"/>
                    </a:lnTo>
                    <a:lnTo>
                      <a:pt x="66" y="325"/>
                    </a:lnTo>
                    <a:lnTo>
                      <a:pt x="59" y="317"/>
                    </a:lnTo>
                    <a:lnTo>
                      <a:pt x="51" y="317"/>
                    </a:lnTo>
                    <a:lnTo>
                      <a:pt x="47" y="314"/>
                    </a:lnTo>
                    <a:lnTo>
                      <a:pt x="47" y="305"/>
                    </a:lnTo>
                    <a:lnTo>
                      <a:pt x="42" y="299"/>
                    </a:lnTo>
                    <a:lnTo>
                      <a:pt x="44" y="297"/>
                    </a:lnTo>
                    <a:lnTo>
                      <a:pt x="47" y="298"/>
                    </a:lnTo>
                    <a:lnTo>
                      <a:pt x="50" y="296"/>
                    </a:lnTo>
                    <a:lnTo>
                      <a:pt x="52" y="295"/>
                    </a:lnTo>
                    <a:lnTo>
                      <a:pt x="51" y="291"/>
                    </a:lnTo>
                    <a:lnTo>
                      <a:pt x="49" y="285"/>
                    </a:lnTo>
                    <a:lnTo>
                      <a:pt x="49" y="281"/>
                    </a:lnTo>
                    <a:lnTo>
                      <a:pt x="51" y="274"/>
                    </a:lnTo>
                    <a:lnTo>
                      <a:pt x="50" y="269"/>
                    </a:lnTo>
                    <a:lnTo>
                      <a:pt x="46" y="265"/>
                    </a:lnTo>
                    <a:lnTo>
                      <a:pt x="40" y="265"/>
                    </a:lnTo>
                    <a:lnTo>
                      <a:pt x="34" y="270"/>
                    </a:lnTo>
                    <a:lnTo>
                      <a:pt x="28" y="265"/>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4" name="Freeform 8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362" y="2080"/>
                <a:ext cx="90" cy="96"/>
              </a:xfrm>
              <a:custGeom>
                <a:avLst/>
                <a:gdLst>
                  <a:gd fmla="*/ 17 w 58" name="T0"/>
                  <a:gd fmla="*/ 39 h 62" name="T1"/>
                  <a:gd fmla="*/ 17 w 58" name="T2"/>
                  <a:gd fmla="*/ 23 h 62" name="T3"/>
                  <a:gd fmla="*/ 51 w 58" name="T4"/>
                  <a:gd fmla="*/ 14 h 62" name="T5"/>
                  <a:gd fmla="*/ 61 w 58" name="T6"/>
                  <a:gd fmla="*/ 19 h 62" name="T7"/>
                  <a:gd fmla="*/ 87 w 58" name="T8"/>
                  <a:gd fmla="*/ 14 h 62" name="T9"/>
                  <a:gd fmla="*/ 115 w 58" name="T10"/>
                  <a:gd fmla="*/ 5 h 62" name="T11"/>
                  <a:gd fmla="*/ 135 w 58" name="T12"/>
                  <a:gd fmla="*/ 0 h 62" name="T13"/>
                  <a:gd fmla="*/ 140 w 58" name="T14"/>
                  <a:gd fmla="*/ 8 h 62" name="T15"/>
                  <a:gd fmla="*/ 113 w 58" name="T16"/>
                  <a:gd fmla="*/ 29 h 62" name="T17"/>
                  <a:gd fmla="*/ 126 w 58" name="T18"/>
                  <a:gd fmla="*/ 51 h 62" name="T19"/>
                  <a:gd fmla="*/ 115 w 58" name="T20"/>
                  <a:gd fmla="*/ 77 h 62" name="T21"/>
                  <a:gd fmla="*/ 110 w 58" name="T22"/>
                  <a:gd fmla="*/ 84 h 62" name="T23"/>
                  <a:gd fmla="*/ 70 w 58" name="T24"/>
                  <a:gd fmla="*/ 113 h 62" name="T25"/>
                  <a:gd fmla="*/ 65 w 58" name="T26"/>
                  <a:gd fmla="*/ 122 h 62" name="T27"/>
                  <a:gd fmla="*/ 43 w 58" name="T28"/>
                  <a:gd fmla="*/ 127 h 62" name="T29"/>
                  <a:gd fmla="*/ 17 w 58" name="T30"/>
                  <a:gd fmla="*/ 149 h 62" name="T31"/>
                  <a:gd fmla="*/ 0 w 58" name="T32"/>
                  <a:gd fmla="*/ 149 h 62" name="T33"/>
                  <a:gd fmla="*/ 8 w 58" name="T34"/>
                  <a:gd fmla="*/ 113 h 62" name="T35"/>
                  <a:gd fmla="*/ 12 w 58" name="T36"/>
                  <a:gd fmla="*/ 104 h 62" name="T37"/>
                  <a:gd fmla="*/ 12 w 58" name="T38"/>
                  <a:gd fmla="*/ 93 h 62" name="T39"/>
                  <a:gd fmla="*/ 22 w 58" name="T40"/>
                  <a:gd fmla="*/ 87 h 62" name="T41"/>
                  <a:gd fmla="*/ 19 w 58" name="T42"/>
                  <a:gd fmla="*/ 67 h 62" name="T43"/>
                  <a:gd fmla="*/ 22 w 58" name="T44"/>
                  <a:gd fmla="*/ 45 h 62" name="T45"/>
                  <a:gd fmla="*/ 17 w 58" name="T46"/>
                  <a:gd fmla="*/ 39 h 62"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w 58" name="T72"/>
                  <a:gd fmla="*/ 0 h 62" name="T73"/>
                  <a:gd fmla="*/ 58 w 58" name="T74"/>
                  <a:gd fmla="*/ 62 h 62" name="T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b="T75" l="T72" r="T74" t="T73"/>
                <a:pathLst>
                  <a:path h="62" w="58">
                    <a:moveTo>
                      <a:pt x="7" y="16"/>
                    </a:moveTo>
                    <a:lnTo>
                      <a:pt x="7" y="10"/>
                    </a:lnTo>
                    <a:lnTo>
                      <a:pt x="21" y="6"/>
                    </a:lnTo>
                    <a:lnTo>
                      <a:pt x="25" y="8"/>
                    </a:lnTo>
                    <a:lnTo>
                      <a:pt x="36" y="6"/>
                    </a:lnTo>
                    <a:lnTo>
                      <a:pt x="48" y="2"/>
                    </a:lnTo>
                    <a:lnTo>
                      <a:pt x="56" y="0"/>
                    </a:lnTo>
                    <a:lnTo>
                      <a:pt x="58" y="3"/>
                    </a:lnTo>
                    <a:lnTo>
                      <a:pt x="47" y="12"/>
                    </a:lnTo>
                    <a:lnTo>
                      <a:pt x="52" y="21"/>
                    </a:lnTo>
                    <a:lnTo>
                      <a:pt x="48" y="32"/>
                    </a:lnTo>
                    <a:lnTo>
                      <a:pt x="46" y="35"/>
                    </a:lnTo>
                    <a:lnTo>
                      <a:pt x="29" y="47"/>
                    </a:lnTo>
                    <a:lnTo>
                      <a:pt x="27" y="51"/>
                    </a:lnTo>
                    <a:lnTo>
                      <a:pt x="18" y="53"/>
                    </a:lnTo>
                    <a:lnTo>
                      <a:pt x="7" y="62"/>
                    </a:lnTo>
                    <a:lnTo>
                      <a:pt x="0" y="62"/>
                    </a:lnTo>
                    <a:lnTo>
                      <a:pt x="3" y="47"/>
                    </a:lnTo>
                    <a:lnTo>
                      <a:pt x="5" y="43"/>
                    </a:lnTo>
                    <a:lnTo>
                      <a:pt x="5" y="39"/>
                    </a:lnTo>
                    <a:lnTo>
                      <a:pt x="9" y="36"/>
                    </a:lnTo>
                    <a:lnTo>
                      <a:pt x="8" y="28"/>
                    </a:lnTo>
                    <a:lnTo>
                      <a:pt x="9" y="19"/>
                    </a:lnTo>
                    <a:lnTo>
                      <a:pt x="7" y="16"/>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sp>
            <p:nvSpPr>
              <p:cNvPr xmlns:c="http://schemas.openxmlformats.org/drawingml/2006/chart" xmlns:pic="http://schemas.openxmlformats.org/drawingml/2006/picture" xmlns:dgm="http://schemas.openxmlformats.org/drawingml/2006/diagram" id="2755" name="Freeform 8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gray">
              <a:xfrm>
                <a:off x="3404" y="2077"/>
                <a:ext cx="140" cy="159"/>
              </a:xfrm>
              <a:custGeom>
                <a:avLst/>
                <a:gdLst>
                  <a:gd fmla="*/ 0 w 90" name="T0"/>
                  <a:gd fmla="*/ 127 h 103" name="T1"/>
                  <a:gd fmla="*/ 5 w 90" name="T2"/>
                  <a:gd fmla="*/ 117 h 103" name="T3"/>
                  <a:gd fmla="*/ 47 w 90" name="T4"/>
                  <a:gd fmla="*/ 88 h 103" name="T5"/>
                  <a:gd fmla="*/ 51 w 90" name="T6"/>
                  <a:gd fmla="*/ 83 h 103" name="T7"/>
                  <a:gd fmla="*/ 51 w 90" name="T8"/>
                  <a:gd fmla="*/ 80 h 103" name="T9"/>
                  <a:gd fmla="*/ 61 w 90" name="T10"/>
                  <a:gd fmla="*/ 56 h 103" name="T11"/>
                  <a:gd fmla="*/ 48 w 90" name="T12"/>
                  <a:gd fmla="*/ 34 h 103" name="T13"/>
                  <a:gd fmla="*/ 75 w 90" name="T14"/>
                  <a:gd fmla="*/ 12 h 103" name="T15"/>
                  <a:gd fmla="*/ 92 w 90" name="T16"/>
                  <a:gd fmla="*/ 0 h 103" name="T17"/>
                  <a:gd fmla="*/ 109 w 90" name="T18"/>
                  <a:gd fmla="*/ 5 h 103" name="T19"/>
                  <a:gd fmla="*/ 117 w 90" name="T20"/>
                  <a:gd fmla="*/ 14 h 103" name="T21"/>
                  <a:gd fmla="*/ 131 w 90" name="T22"/>
                  <a:gd fmla="*/ 12 h 103" name="T23"/>
                  <a:gd fmla="*/ 149 w 90" name="T24"/>
                  <a:gd fmla="*/ 48 h 103" name="T25"/>
                  <a:gd fmla="*/ 162 w 90" name="T26"/>
                  <a:gd fmla="*/ 48 h 103" name="T27"/>
                  <a:gd fmla="*/ 170 w 90" name="T28"/>
                  <a:gd fmla="*/ 57 h 103" name="T29"/>
                  <a:gd fmla="*/ 148 w 90" name="T30"/>
                  <a:gd fmla="*/ 105 h 103" name="T31"/>
                  <a:gd fmla="*/ 171 w 90" name="T32"/>
                  <a:gd fmla="*/ 139 h 103" name="T33"/>
                  <a:gd fmla="*/ 188 w 90" name="T34"/>
                  <a:gd fmla="*/ 140 h 103" name="T35"/>
                  <a:gd fmla="*/ 205 w 90" name="T36"/>
                  <a:gd fmla="*/ 170 h 103" name="T37"/>
                  <a:gd fmla="*/ 205 w 90" name="T38"/>
                  <a:gd fmla="*/ 198 h 103" name="T39"/>
                  <a:gd fmla="*/ 218 w 90" name="T40"/>
                  <a:gd fmla="*/ 215 h 103" name="T41"/>
                  <a:gd fmla="*/ 210 w 90" name="T42"/>
                  <a:gd fmla="*/ 224 h 103" name="T43"/>
                  <a:gd fmla="*/ 188 w 90" name="T44"/>
                  <a:gd fmla="*/ 219 h 103" name="T45"/>
                  <a:gd fmla="*/ 182 w 90" name="T46"/>
                  <a:gd fmla="*/ 228 h 103" name="T47"/>
                  <a:gd fmla="*/ 184 w 90" name="T48"/>
                  <a:gd fmla="*/ 241 h 103" name="T49"/>
                  <a:gd fmla="*/ 143 w 90" name="T50"/>
                  <a:gd fmla="*/ 245 h 103" name="T51"/>
                  <a:gd fmla="*/ 104 w 90" name="T52"/>
                  <a:gd fmla="*/ 227 h 103" name="T53"/>
                  <a:gd fmla="*/ 104 w 90" name="T54"/>
                  <a:gd fmla="*/ 202 h 103" name="T55"/>
                  <a:gd fmla="*/ 79 w 90" name="T56"/>
                  <a:gd fmla="*/ 185 h 103" name="T57"/>
                  <a:gd fmla="*/ 44 w 90" name="T58"/>
                  <a:gd fmla="*/ 162 h 103" name="T59"/>
                  <a:gd fmla="*/ 14 w 90" name="T60"/>
                  <a:gd fmla="*/ 153 h 103" name="T61"/>
                  <a:gd fmla="*/ 0 w 90" name="T62"/>
                  <a:gd fmla="*/ 127 h 103"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w 90" name="T96"/>
                  <a:gd fmla="*/ 0 h 103" name="T97"/>
                  <a:gd fmla="*/ 90 w 90" name="T98"/>
                  <a:gd fmla="*/ 103 h 103" name="T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T99" l="T96" r="T98" t="T97"/>
                <a:pathLst>
                  <a:path h="103" w="90">
                    <a:moveTo>
                      <a:pt x="0" y="53"/>
                    </a:moveTo>
                    <a:lnTo>
                      <a:pt x="2" y="49"/>
                    </a:lnTo>
                    <a:lnTo>
                      <a:pt x="19" y="37"/>
                    </a:lnTo>
                    <a:lnTo>
                      <a:pt x="21" y="35"/>
                    </a:lnTo>
                    <a:lnTo>
                      <a:pt x="21" y="34"/>
                    </a:lnTo>
                    <a:lnTo>
                      <a:pt x="25" y="23"/>
                    </a:lnTo>
                    <a:lnTo>
                      <a:pt x="20" y="14"/>
                    </a:lnTo>
                    <a:lnTo>
                      <a:pt x="31" y="5"/>
                    </a:lnTo>
                    <a:lnTo>
                      <a:pt x="38" y="0"/>
                    </a:lnTo>
                    <a:lnTo>
                      <a:pt x="45" y="2"/>
                    </a:lnTo>
                    <a:lnTo>
                      <a:pt x="48" y="6"/>
                    </a:lnTo>
                    <a:lnTo>
                      <a:pt x="54" y="5"/>
                    </a:lnTo>
                    <a:lnTo>
                      <a:pt x="62" y="20"/>
                    </a:lnTo>
                    <a:lnTo>
                      <a:pt x="67" y="20"/>
                    </a:lnTo>
                    <a:lnTo>
                      <a:pt x="70" y="24"/>
                    </a:lnTo>
                    <a:lnTo>
                      <a:pt x="61" y="44"/>
                    </a:lnTo>
                    <a:lnTo>
                      <a:pt x="71" y="58"/>
                    </a:lnTo>
                    <a:lnTo>
                      <a:pt x="78" y="59"/>
                    </a:lnTo>
                    <a:lnTo>
                      <a:pt x="85" y="71"/>
                    </a:lnTo>
                    <a:lnTo>
                      <a:pt x="85" y="83"/>
                    </a:lnTo>
                    <a:lnTo>
                      <a:pt x="90" y="90"/>
                    </a:lnTo>
                    <a:lnTo>
                      <a:pt x="87" y="94"/>
                    </a:lnTo>
                    <a:lnTo>
                      <a:pt x="78" y="92"/>
                    </a:lnTo>
                    <a:lnTo>
                      <a:pt x="75" y="96"/>
                    </a:lnTo>
                    <a:lnTo>
                      <a:pt x="76" y="101"/>
                    </a:lnTo>
                    <a:lnTo>
                      <a:pt x="59" y="103"/>
                    </a:lnTo>
                    <a:lnTo>
                      <a:pt x="43" y="95"/>
                    </a:lnTo>
                    <a:lnTo>
                      <a:pt x="43" y="85"/>
                    </a:lnTo>
                    <a:lnTo>
                      <a:pt x="33" y="78"/>
                    </a:lnTo>
                    <a:lnTo>
                      <a:pt x="18" y="68"/>
                    </a:lnTo>
                    <a:lnTo>
                      <a:pt x="6" y="64"/>
                    </a:lnTo>
                    <a:lnTo>
                      <a:pt x="0" y="53"/>
                    </a:lnTo>
                    <a:close/>
                  </a:path>
                </a:pathLst>
              </a:custGeom>
              <a:grpFill/>
              <a:ln cmpd="sng" w="3175">
                <a:solidFill>
                  <a:srgbClr val="F8F8F8"/>
                </a:solidFill>
                <a:round/>
              </a:ln>
            </p:spPr>
            <p:txBody xmlns:c="http://schemas.openxmlformats.org/drawingml/2006/chart" xmlns:pic="http://schemas.openxmlformats.org/drawingml/2006/picture" xmlns:dgm="http://schemas.openxmlformats.org/drawingml/2006/diagram">
              <a:bodyPr/>
              <a:lstStyle/>
              <a:p>
                <a:pPr>
                  <a:defRPr>
                    <a:uFillTx/>
                  </a:defRPr>
                </a:pPr>
                <a:endParaRPr dirty="0" kern="0" lang="en-US">
                  <a:solidFill>
                    <a:srgbClr val="000000"/>
                  </a:solidFill>
                  <a:uFillTx/>
                  <a:ea charset="-128" pitchFamily="34" typeface="MS PGothic"/>
                </a:endParaRPr>
              </a:p>
            </p:txBody>
          </p:sp>
        </p:grpSp>
      </p:grpSp>
      <p:sp>
        <p:nvSpPr>
          <p:cNvPr xmlns:c="http://schemas.openxmlformats.org/drawingml/2006/chart" xmlns:pic="http://schemas.openxmlformats.org/drawingml/2006/picture" xmlns:dgm="http://schemas.openxmlformats.org/drawingml/2006/diagram" id="7171" name="Rectangle 4"/>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182563" y="152400"/>
            <a:ext cx="8763000" cy="990600"/>
          </a:xfrm>
        </p:spPr>
        <p:txBody xmlns:c="http://schemas.openxmlformats.org/drawingml/2006/chart" xmlns:pic="http://schemas.openxmlformats.org/drawingml/2006/picture" xmlns:dgm="http://schemas.openxmlformats.org/drawingml/2006/diagram">
          <a:bodyPr/>
          <a:lstStyle/>
          <a:p>
            <a:pPr eaLnBrk="1" hangingPunct="1"/>
            <a:r>
              <a:rPr altLang="en-US" lang="en-US" sz="2600">
                <a:solidFill>
                  <a:srgbClr val="FFFF00"/>
                </a:solidFill>
                <a:uFillTx/>
                <a:latin charset="0" panose="020F0502020204030204" pitchFamily="34" typeface="Calibri"/>
                <a:cs charset="0" pitchFamily="34" typeface="Arial"/>
              </a:rPr>
              <a:t>Tăng huyết áp - 1 vấn đề sức khỏe cộng đồng chính – </a:t>
            </a:r>
            <a:br>
              <a:rPr altLang="en-US" lang="en-US" sz="2600">
                <a:solidFill>
                  <a:srgbClr val="FFFF00"/>
                </a:solidFill>
                <a:uFillTx/>
                <a:latin charset="0" panose="020F0502020204030204" pitchFamily="34" typeface="Calibri"/>
                <a:cs charset="0" pitchFamily="34" typeface="Arial"/>
              </a:rPr>
            </a:br>
            <a:r>
              <a:rPr altLang="en-US" lang="en-US" sz="2600">
                <a:solidFill>
                  <a:srgbClr val="FFFF00"/>
                </a:solidFill>
                <a:uFillTx/>
                <a:latin charset="0" panose="020F0502020204030204" pitchFamily="34" typeface="Calibri"/>
                <a:cs charset="0" pitchFamily="34" typeface="Arial"/>
              </a:rPr>
              <a:t>ảnh hưởng tới 26% dân số trưởng thành trên thế giới</a:t>
            </a:r>
            <a:r>
              <a:rPr altLang="en-US" baseline="30000" lang="en-US" sz="2600">
                <a:solidFill>
                  <a:srgbClr val="FFFF00"/>
                </a:solidFill>
                <a:uFillTx/>
                <a:latin charset="0" panose="020F0502020204030204" pitchFamily="34" typeface="Calibri"/>
                <a:cs charset="0" pitchFamily="34" typeface="Arial"/>
              </a:rPr>
              <a:t>1</a:t>
            </a: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73188" y="1366838"/>
            <a:ext cx="3522662" cy="914400"/>
          </a:xfrm>
          <a:prstGeom prst="rect">
            <a:avLst/>
          </a:prstGeom>
          <a:solidFill>
            <a:schemeClr val="accent2"/>
          </a:solidFill>
          <a:ln>
            <a:noFill/>
          </a:ln>
          <a:effectLst>
            <a:outerShdw algn="tl" blurRad="50800" dir="27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r" fontAlgn="base">
              <a:spcBef>
                <a:spcPct val="0"/>
              </a:spcBef>
              <a:spcAft>
                <a:spcPct val="0"/>
              </a:spcAft>
              <a:defRPr>
                <a:uFillTx/>
              </a:defRPr>
            </a:pPr>
            <a:r>
              <a:rPr lang="en-US">
                <a:solidFill>
                  <a:srgbClr val="FFFFFF"/>
                </a:solidFill>
                <a:uFillTx/>
                <a:cs charset="0" pitchFamily="34" typeface="Arial"/>
              </a:rPr>
              <a:t>      	Số người THA trên thế giới năm 2000</a:t>
            </a:r>
            <a:r>
              <a:rPr baseline="30000" lang="en-US">
                <a:solidFill>
                  <a:srgbClr val="FFFFFF"/>
                </a:solidFill>
                <a:uFillTx/>
                <a:cs charset="0" pitchFamily="34" typeface="Arial"/>
              </a:rPr>
              <a:t>1</a:t>
            </a:r>
            <a:endParaRPr baseline="30000" dirty="0" lang="en-US">
              <a:solidFill>
                <a:srgbClr val="FFFFFF"/>
              </a:solidFill>
              <a:uFillTx/>
              <a:cs charset="0" pitchFamily="34" typeface="Arial"/>
            </a:endParaRPr>
          </a:p>
        </p:txBody>
      </p:sp>
      <p:sp>
        <p:nvSpPr>
          <p:cNvPr xmlns:c="http://schemas.openxmlformats.org/drawingml/2006/chart" xmlns:pic="http://schemas.openxmlformats.org/drawingml/2006/picture" xmlns:dgm="http://schemas.openxmlformats.org/drawingml/2006/diagram" id="4" name="Pentagon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2563" y="1371600"/>
            <a:ext cx="2036762" cy="927100"/>
          </a:xfrm>
          <a:prstGeom prst="homePlate">
            <a:avLst/>
          </a:prstGeom>
          <a:solidFill>
            <a:schemeClr val="bg1">
              <a:lumMod val="75000"/>
            </a:schemeClr>
          </a:solidFill>
          <a:ln>
            <a:no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fontAlgn="base">
              <a:spcBef>
                <a:spcPct val="0"/>
              </a:spcBef>
              <a:spcAft>
                <a:spcPct val="0"/>
              </a:spcAft>
              <a:defRPr>
                <a:uFillTx/>
              </a:defRPr>
            </a:pPr>
            <a:r>
              <a:rPr b="1" lang="en-US" sz="2400">
                <a:solidFill>
                  <a:srgbClr val="FFFF00"/>
                </a:solidFill>
                <a:uFillTx/>
                <a:cs charset="0" pitchFamily="34" typeface="Arial"/>
              </a:rPr>
              <a:t>972 triệu</a:t>
            </a:r>
            <a:endParaRPr b="1" dirty="0" lang="en-US" sz="2400">
              <a:solidFill>
                <a:srgbClr val="FFFF00"/>
              </a:solidFill>
              <a:uFillTx/>
              <a:cs charset="0" pitchFamily="34" typeface="Arial"/>
            </a:endParaRPr>
          </a:p>
        </p:txBody>
      </p:sp>
      <p:sp>
        <p:nvSpPr>
          <p:cNvPr xmlns:c="http://schemas.openxmlformats.org/drawingml/2006/chart" xmlns:pic="http://schemas.openxmlformats.org/drawingml/2006/picture" xmlns:dgm="http://schemas.openxmlformats.org/drawingml/2006/diagram" id="822" name="Rectangle 8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20750" y="2498725"/>
            <a:ext cx="3998913" cy="815975"/>
          </a:xfrm>
          <a:prstGeom prst="rect">
            <a:avLst/>
          </a:prstGeom>
          <a:solidFill>
            <a:schemeClr val="accent2"/>
          </a:solidFill>
          <a:ln>
            <a:noFill/>
          </a:ln>
          <a:effectLst>
            <a:outerShdw algn="tl" blurRad="50800" dir="27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r" fontAlgn="base">
              <a:spcBef>
                <a:spcPct val="0"/>
              </a:spcBef>
              <a:spcAft>
                <a:spcPct val="0"/>
              </a:spcAft>
              <a:defRPr>
                <a:uFillTx/>
              </a:defRPr>
            </a:pPr>
            <a:r>
              <a:rPr lang="en-US">
                <a:solidFill>
                  <a:srgbClr val="FFFFFF"/>
                </a:solidFill>
                <a:uFillTx/>
                <a:cs charset="0" pitchFamily="34" typeface="Arial"/>
              </a:rPr>
              <a:t>             Sự gia tăng số người                                                                                                                                      	lớn bị THA vào năm 2025</a:t>
            </a:r>
            <a:r>
              <a:rPr baseline="30000" lang="en-US">
                <a:solidFill>
                  <a:srgbClr val="FFFFFF"/>
                </a:solidFill>
                <a:uFillTx/>
                <a:cs charset="0" pitchFamily="34" typeface="Arial"/>
              </a:rPr>
              <a:t>1</a:t>
            </a:r>
            <a:endParaRPr baseline="30000" dirty="0" lang="en-US">
              <a:solidFill>
                <a:srgbClr val="FFFFFF"/>
              </a:solidFill>
              <a:uFillTx/>
              <a:cs charset="0" pitchFamily="34" typeface="Arial"/>
            </a:endParaRPr>
          </a:p>
        </p:txBody>
      </p:sp>
      <p:sp>
        <p:nvSpPr>
          <p:cNvPr xmlns:c="http://schemas.openxmlformats.org/drawingml/2006/chart" xmlns:pic="http://schemas.openxmlformats.org/drawingml/2006/picture" xmlns:dgm="http://schemas.openxmlformats.org/drawingml/2006/diagram" id="823" name="Pentagon 8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11138" y="2479675"/>
            <a:ext cx="1952625" cy="835025"/>
          </a:xfrm>
          <a:prstGeom prst="homePlate">
            <a:avLst/>
          </a:prstGeom>
          <a:solidFill>
            <a:schemeClr val="bg1">
              <a:lumMod val="75000"/>
            </a:schemeClr>
          </a:solidFill>
          <a:ln>
            <a:no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fontAlgn="base">
              <a:spcBef>
                <a:spcPct val="0"/>
              </a:spcBef>
              <a:spcAft>
                <a:spcPct val="0"/>
              </a:spcAft>
              <a:defRPr>
                <a:uFillTx/>
              </a:defRPr>
            </a:pPr>
            <a:r>
              <a:rPr b="1" dirty="0" lang="en-US" sz="2400">
                <a:solidFill>
                  <a:srgbClr val="FFFF00"/>
                </a:solidFill>
                <a:uFillTx/>
                <a:cs charset="0" pitchFamily="34" typeface="Arial"/>
              </a:rPr>
              <a:t>60%</a:t>
            </a:r>
          </a:p>
        </p:txBody>
      </p:sp>
      <p:sp>
        <p:nvSpPr>
          <p:cNvPr xmlns:c="http://schemas.openxmlformats.org/drawingml/2006/chart" xmlns:pic="http://schemas.openxmlformats.org/drawingml/2006/picture" xmlns:dgm="http://schemas.openxmlformats.org/drawingml/2006/diagram" id="824" name="Rectangle 8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84300" y="3579813"/>
            <a:ext cx="3522663" cy="795337"/>
          </a:xfrm>
          <a:prstGeom prst="rect">
            <a:avLst/>
          </a:prstGeom>
          <a:solidFill>
            <a:schemeClr val="accent2"/>
          </a:solidFill>
          <a:ln>
            <a:noFill/>
          </a:ln>
          <a:effectLst>
            <a:outerShdw algn="tl" blurRad="50800" dir="27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r" fontAlgn="base">
              <a:spcBef>
                <a:spcPct val="0"/>
              </a:spcBef>
              <a:spcAft>
                <a:spcPct val="0"/>
              </a:spcAft>
              <a:defRPr>
                <a:uFillTx/>
              </a:defRPr>
            </a:pPr>
            <a:r>
              <a:rPr lang="en-US">
                <a:solidFill>
                  <a:srgbClr val="FFFFFF"/>
                </a:solidFill>
                <a:uFillTx/>
                <a:cs charset="0" pitchFamily="34" typeface="Arial"/>
              </a:rPr>
              <a:t>	Phần trăm chi phí chăm sóc sức khỏe do THA</a:t>
            </a:r>
            <a:r>
              <a:rPr baseline="30000" lang="en-US">
                <a:solidFill>
                  <a:srgbClr val="FFFFFF"/>
                </a:solidFill>
                <a:uFillTx/>
                <a:cs charset="0" pitchFamily="34" typeface="Arial"/>
              </a:rPr>
              <a:t>2</a:t>
            </a:r>
            <a:endParaRPr dirty="0" lang="en-US">
              <a:solidFill>
                <a:srgbClr val="FFFFFF"/>
              </a:solidFill>
              <a:uFillTx/>
              <a:cs charset="0" pitchFamily="34" typeface="Arial"/>
            </a:endParaRPr>
          </a:p>
        </p:txBody>
      </p:sp>
      <p:sp>
        <p:nvSpPr>
          <p:cNvPr xmlns:c="http://schemas.openxmlformats.org/drawingml/2006/chart" xmlns:pic="http://schemas.openxmlformats.org/drawingml/2006/picture" xmlns:dgm="http://schemas.openxmlformats.org/drawingml/2006/diagram" id="825" name="Pentagon 8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11138" y="3586163"/>
            <a:ext cx="1939925" cy="830262"/>
          </a:xfrm>
          <a:prstGeom prst="homePlate">
            <a:avLst/>
          </a:prstGeom>
          <a:solidFill>
            <a:schemeClr val="bg1">
              <a:lumMod val="75000"/>
            </a:schemeClr>
          </a:solidFill>
          <a:ln>
            <a:no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fontAlgn="base">
              <a:spcBef>
                <a:spcPct val="0"/>
              </a:spcBef>
              <a:spcAft>
                <a:spcPct val="0"/>
              </a:spcAft>
              <a:defRPr>
                <a:uFillTx/>
              </a:defRPr>
            </a:pPr>
            <a:r>
              <a:rPr b="1" dirty="0" lang="en-US" sz="2400">
                <a:solidFill>
                  <a:srgbClr val="FFFF00"/>
                </a:solidFill>
                <a:uFillTx/>
                <a:cs charset="0" pitchFamily="34" typeface="Arial"/>
              </a:rPr>
              <a:t>10%</a:t>
            </a:r>
          </a:p>
        </p:txBody>
      </p:sp>
      <p:sp>
        <p:nvSpPr>
          <p:cNvPr xmlns:c="http://schemas.openxmlformats.org/drawingml/2006/chart" xmlns:pic="http://schemas.openxmlformats.org/drawingml/2006/picture" xmlns:dgm="http://schemas.openxmlformats.org/drawingml/2006/diagram" id="826" name="Rectangle 8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04938" y="4648200"/>
            <a:ext cx="3522662" cy="849313"/>
          </a:xfrm>
          <a:prstGeom prst="rect">
            <a:avLst/>
          </a:prstGeom>
          <a:solidFill>
            <a:schemeClr val="accent2"/>
          </a:solidFill>
          <a:ln>
            <a:noFill/>
          </a:ln>
          <a:effectLst>
            <a:outerShdw algn="tl" blurRad="50800" dir="27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r" fontAlgn="base">
              <a:spcBef>
                <a:spcPct val="0"/>
              </a:spcBef>
              <a:spcAft>
                <a:spcPct val="0"/>
              </a:spcAft>
              <a:defRPr>
                <a:uFillTx/>
              </a:defRPr>
            </a:pPr>
            <a:r>
              <a:rPr lang="en-US">
                <a:solidFill>
                  <a:srgbClr val="FFFFFF"/>
                </a:solidFill>
                <a:uFillTx/>
                <a:cs charset="0" pitchFamily="34" typeface="Arial"/>
              </a:rPr>
              <a:t>	Chi phí hàng năm trên thế giới cho THA</a:t>
            </a:r>
            <a:r>
              <a:rPr baseline="30000" lang="en-US">
                <a:solidFill>
                  <a:srgbClr val="FFFFFF"/>
                </a:solidFill>
                <a:uFillTx/>
                <a:cs charset="0" pitchFamily="34" typeface="Arial"/>
              </a:rPr>
              <a:t>2</a:t>
            </a:r>
            <a:endParaRPr dirty="0" lang="en-US">
              <a:solidFill>
                <a:srgbClr val="FFFFFF"/>
              </a:solidFill>
              <a:uFillTx/>
              <a:cs charset="0" pitchFamily="34" typeface="Arial"/>
            </a:endParaRPr>
          </a:p>
        </p:txBody>
      </p:sp>
      <p:sp>
        <p:nvSpPr>
          <p:cNvPr xmlns:c="http://schemas.openxmlformats.org/drawingml/2006/chart" xmlns:pic="http://schemas.openxmlformats.org/drawingml/2006/picture" xmlns:dgm="http://schemas.openxmlformats.org/drawingml/2006/diagram" id="827" name="Pentagon 8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11138" y="4660900"/>
            <a:ext cx="2006600" cy="836613"/>
          </a:xfrm>
          <a:prstGeom prst="homePlate">
            <a:avLst/>
          </a:prstGeom>
          <a:solidFill>
            <a:schemeClr val="bg1">
              <a:lumMod val="75000"/>
            </a:schemeClr>
          </a:solidFill>
          <a:ln>
            <a:no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fontAlgn="base">
              <a:spcBef>
                <a:spcPct val="0"/>
              </a:spcBef>
              <a:spcAft>
                <a:spcPct val="0"/>
              </a:spcAft>
              <a:defRPr>
                <a:uFillTx/>
              </a:defRPr>
            </a:pPr>
            <a:r>
              <a:rPr b="1" lang="en-US" sz="2400">
                <a:solidFill>
                  <a:srgbClr val="FFFF00"/>
                </a:solidFill>
                <a:uFillTx/>
                <a:cs charset="0" pitchFamily="34" typeface="Arial"/>
              </a:rPr>
              <a:t>370 tỉ $</a:t>
            </a:r>
            <a:endParaRPr b="1" dirty="0" lang="en-US" sz="2400">
              <a:solidFill>
                <a:srgbClr val="FFFF00"/>
              </a:solidFill>
              <a:uFillTx/>
              <a:cs charset="0" pitchFamily="34" typeface="Arial"/>
            </a:endParaRPr>
          </a:p>
        </p:txBody>
      </p:sp>
      <p:sp>
        <p:nvSpPr>
          <p:cNvPr xmlns:c="http://schemas.openxmlformats.org/drawingml/2006/chart" xmlns:pic="http://schemas.openxmlformats.org/drawingml/2006/picture" xmlns:dgm="http://schemas.openxmlformats.org/drawingml/2006/diagram" id="7180" name="TextBox 5"/>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98450" y="6400800"/>
            <a:ext cx="8769350" cy="369888"/>
          </a:xfrm>
          <a:prstGeom prst="rect">
            <a:avLst/>
          </a:prstGeom>
          <a:noFill/>
          <a:ln>
            <a:noFill/>
          </a:ln>
        </p:spPr>
        <p:txBody xmlns:c="http://schemas.openxmlformats.org/drawingml/2006/chart" xmlns:pic="http://schemas.openxmlformats.org/drawingml/2006/picture" xmlns:dgm="http://schemas.openxmlformats.org/drawingml/2006/diagram">
          <a:bodyPr>
            <a:spAutoFit/>
          </a:bodyPr>
          <a:lstStyle>
            <a:lvl1pPr>
              <a:defRPr>
                <a:solidFill>
                  <a:schemeClr val="tx1"/>
                </a:solidFill>
                <a:uFillTx/>
                <a:latin charset="0" pitchFamily="34" typeface="Arial"/>
                <a:ea charset="-128" pitchFamily="34" typeface="MS PGothic"/>
              </a:defRPr>
            </a:lvl1pPr>
            <a:lvl2pPr indent="-285750" marL="742950">
              <a:defRPr>
                <a:solidFill>
                  <a:schemeClr val="tx1"/>
                </a:solidFill>
                <a:uFillTx/>
                <a:latin charset="0" pitchFamily="34" typeface="Arial"/>
                <a:ea charset="-128" pitchFamily="34" typeface="MS PGothic"/>
              </a:defRPr>
            </a:lvl2pPr>
            <a:lvl3pPr indent="-228600" marL="1143000">
              <a:defRPr>
                <a:solidFill>
                  <a:schemeClr val="tx1"/>
                </a:solidFill>
                <a:uFillTx/>
                <a:latin charset="0" pitchFamily="34" typeface="Arial"/>
                <a:ea charset="-128" pitchFamily="34" typeface="MS PGothic"/>
              </a:defRPr>
            </a:lvl3pPr>
            <a:lvl4pPr indent="-228600" marL="1600200">
              <a:defRPr>
                <a:solidFill>
                  <a:schemeClr val="tx1"/>
                </a:solidFill>
                <a:uFillTx/>
                <a:latin charset="0" pitchFamily="34" typeface="Arial"/>
                <a:ea charset="-128" pitchFamily="34" typeface="MS PGothic"/>
              </a:defRPr>
            </a:lvl4pPr>
            <a:lvl5pPr indent="-228600" marL="2057400">
              <a:defRPr>
                <a:solidFill>
                  <a:schemeClr val="tx1"/>
                </a:solidFill>
                <a:uFillTx/>
                <a:latin charset="0" pitchFamily="34" typeface="Arial"/>
                <a:ea charset="-128" pitchFamily="34" typeface="MS PGothic"/>
              </a:defRPr>
            </a:lvl5pPr>
            <a:lvl6pPr eaLnBrk="0" fontAlgn="base" hangingPunct="0" indent="-228600" marL="2514600">
              <a:spcBef>
                <a:spcPct val="0"/>
              </a:spcBef>
              <a:spcAft>
                <a:spcPct val="0"/>
              </a:spcAft>
              <a:defRPr>
                <a:solidFill>
                  <a:schemeClr val="tx1"/>
                </a:solidFill>
                <a:uFillTx/>
                <a:latin charset="0" pitchFamily="34" typeface="Arial"/>
                <a:ea charset="-128" pitchFamily="34" typeface="MS PGothic"/>
              </a:defRPr>
            </a:lvl6pPr>
            <a:lvl7pPr eaLnBrk="0" fontAlgn="base" hangingPunct="0" indent="-228600" marL="2971800">
              <a:spcBef>
                <a:spcPct val="0"/>
              </a:spcBef>
              <a:spcAft>
                <a:spcPct val="0"/>
              </a:spcAft>
              <a:defRPr>
                <a:solidFill>
                  <a:schemeClr val="tx1"/>
                </a:solidFill>
                <a:uFillTx/>
                <a:latin charset="0" pitchFamily="34" typeface="Arial"/>
                <a:ea charset="-128" pitchFamily="34" typeface="MS PGothic"/>
              </a:defRPr>
            </a:lvl7pPr>
            <a:lvl8pPr eaLnBrk="0" fontAlgn="base" hangingPunct="0" indent="-228600" marL="3429000">
              <a:spcBef>
                <a:spcPct val="0"/>
              </a:spcBef>
              <a:spcAft>
                <a:spcPct val="0"/>
              </a:spcAft>
              <a:defRPr>
                <a:solidFill>
                  <a:schemeClr val="tx1"/>
                </a:solidFill>
                <a:uFillTx/>
                <a:latin charset="0" pitchFamily="34" typeface="Arial"/>
                <a:ea charset="-128" pitchFamily="34" typeface="MS PGothic"/>
              </a:defRPr>
            </a:lvl8pPr>
            <a:lvl9pPr eaLnBrk="0" fontAlgn="base" hangingPunct="0" indent="-228600" marL="3886200">
              <a:spcBef>
                <a:spcPct val="0"/>
              </a:spcBef>
              <a:spcAft>
                <a:spcPct val="0"/>
              </a:spcAft>
              <a:defRPr>
                <a:solidFill>
                  <a:schemeClr val="tx1"/>
                </a:solidFill>
                <a:uFillTx/>
                <a:latin charset="0" pitchFamily="34" typeface="Arial"/>
                <a:ea charset="-128" pitchFamily="34" typeface="MS PGothic"/>
              </a:defRPr>
            </a:lvl9pPr>
          </a:lstStyle>
          <a:p>
            <a:pPr algn="r" fontAlgn="base">
              <a:spcBef>
                <a:spcPct val="0"/>
              </a:spcBef>
              <a:spcAft>
                <a:spcPct val="0"/>
              </a:spcAft>
            </a:pPr>
            <a:r>
              <a:rPr altLang="en-US" lang="en-US" sz="900">
                <a:solidFill>
                  <a:srgbClr val="FFFFFF"/>
                </a:solidFill>
                <a:uFillTx/>
                <a:latin charset="0" pitchFamily="34" typeface="Arial Narrow"/>
              </a:rPr>
              <a:t>1. Kearney PM, Whelton M, Reynolds K, Muntner P, Whelton PK, He J. Global burden of hypertension: analysis of worldwide data. Lancet. 2005 Jan 15-21;365(9455):217-23. Gaziano TA, Asaf B, S Anand, et.al. The global cost of nonoptimal blood pressure. J Hypertens 2009; 27(7): 1472-1477.</a:t>
            </a:r>
          </a:p>
        </p:txBody>
      </p:sp>
      <p:sp>
        <p:nvSpPr>
          <p:cNvPr xmlns:c="http://schemas.openxmlformats.org/drawingml/2006/chart" xmlns:pic="http://schemas.openxmlformats.org/drawingml/2006/picture" xmlns:dgm="http://schemas.openxmlformats.org/drawingml/2006/diagram" id="8" name="Right Arrow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181600" y="4022725"/>
            <a:ext cx="3810000" cy="2320925"/>
          </a:xfrm>
          <a:prstGeom prst="rightArrow">
            <a:avLst/>
          </a:prstGeom>
          <a:solidFill>
            <a:srgbClr val="66CCFF"/>
          </a:solidFill>
          <a:ln>
            <a:no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fontAlgn="base">
              <a:spcBef>
                <a:spcPct val="0"/>
              </a:spcBef>
              <a:spcAft>
                <a:spcPct val="0"/>
              </a:spcAft>
              <a:defRPr>
                <a:uFillTx/>
              </a:defRPr>
            </a:pPr>
            <a:r>
              <a:rPr b="1" lang="en-US" sz="2400">
                <a:solidFill>
                  <a:srgbClr val="FFFF00"/>
                </a:solidFill>
                <a:uFillTx/>
                <a:cs charset="0" pitchFamily="34" typeface="Arial"/>
              </a:rPr>
              <a:t>    </a:t>
            </a:r>
            <a:r>
              <a:rPr b="1" lang="en-US" sz="3200">
                <a:solidFill>
                  <a:srgbClr val="000066"/>
                </a:solidFill>
                <a:uFillTx/>
                <a:cs charset="0" pitchFamily="34" typeface="Arial"/>
              </a:rPr>
              <a:t>1.6 tỉ </a:t>
            </a:r>
            <a:r>
              <a:rPr b="1" lang="en-US" sz="2000">
                <a:solidFill>
                  <a:srgbClr val="000066"/>
                </a:solidFill>
                <a:uFillTx/>
                <a:cs charset="0" pitchFamily="34" typeface="Arial"/>
              </a:rPr>
              <a:t>người THA được ước đoán vào năm 2025</a:t>
            </a:r>
            <a:endParaRPr b="1" dirty="0" lang="en-US" sz="2400">
              <a:solidFill>
                <a:srgbClr val="000066"/>
              </a:solidFill>
              <a:uFillTx/>
              <a:cs charset="0" pitchFamily="34" typeface="Arial"/>
            </a:endParaRPr>
          </a:p>
        </p:txBody>
      </p:sp>
    </p:spTree>
  </p:cSld>
  <p:clrMapOvr xmlns:c="http://schemas.openxmlformats.org/drawingml/2006/chart" xmlns:pic="http://schemas.openxmlformats.org/drawingml/2006/picture" xmlns:dgm="http://schemas.openxmlformats.org/drawingml/2006/diagram">
    <a:masterClrMapping/>
  </p:clrMapOvr>
  <p:transition>
    <p:wipe dir="r"/>
  </p:transition>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6540" y="0"/>
            <a:ext cx="9107460" cy="887849"/>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r>
              <a:rPr b="1" lang="en-US" sz="2400">
                <a:solidFill>
                  <a:srgbClr val="C00000"/>
                </a:solidFill>
                <a:uFillTx/>
              </a:rPr>
              <a:t>CHIẾN LƯỢC DÙNG THUỐC TRONG ĐIỀU TRỊ THA THEO ESC/ESH 2018</a:t>
            </a:r>
            <a:endParaRPr b="1" lang="vi-VN" sz="2400">
              <a:solidFill>
                <a:srgbClr val="C00000"/>
              </a:solidFill>
              <a:uFillTx/>
            </a:endParaRP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4800" y="887849"/>
            <a:ext cx="8610600" cy="3379351"/>
          </a:xfrm>
          <a:prstGeom prst="rect">
            <a:avLst/>
          </a:prstGeom>
          <a:noFill/>
          <a:ln>
            <a:solidFill>
              <a:schemeClr val="tx2">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vi-VN">
              <a:uFillTx/>
            </a:endParaRPr>
          </a:p>
        </p:txBody>
      </p:sp>
      <p:grpSp>
        <p:nvGrpSpPr>
          <p:cNvPr xmlns:c="http://schemas.openxmlformats.org/drawingml/2006/chart" xmlns:pic="http://schemas.openxmlformats.org/drawingml/2006/picture" xmlns:dgm="http://schemas.openxmlformats.org/drawingml/2006/diagram" id="11" name="Group 1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41888" y="1173156"/>
            <a:ext cx="7692511" cy="720000"/>
            <a:chOff x="845575" y="1128912"/>
            <a:chExt cx="7011794" cy="720000"/>
          </a:xfrm>
        </p:grpSpPr>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75" y="1236912"/>
              <a:ext cx="1871977" cy="504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anchor="ctr" rtlCol="0" wrap="square">
              <a:spAutoFit/>
            </a:bodyPr>
            <a:lstStyle/>
            <a:p>
              <a:pPr algn="ctr"/>
              <a:r>
                <a:rPr b="1" lang="en-US">
                  <a:uFillTx/>
                  <a:latin charset="0" panose="020B0604020202020204" pitchFamily="34" typeface="Arial"/>
                  <a:cs charset="0" panose="020B0604020202020204" pitchFamily="34" typeface="Arial"/>
                </a:rPr>
                <a:t>Điều trị ban đầu</a:t>
              </a:r>
            </a:p>
          </p:txBody>
        </p:sp>
        <p:sp>
          <p:nvSpPr>
            <p:cNvPr xmlns:c="http://schemas.openxmlformats.org/drawingml/2006/chart" xmlns:pic="http://schemas.openxmlformats.org/drawingml/2006/picture" xmlns:dgm="http://schemas.openxmlformats.org/drawingml/2006/diagram" id="6" name="Rounded 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0" y="1128912"/>
              <a:ext cx="462561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a:solidFill>
                    <a:schemeClr val="tx1"/>
                  </a:solidFill>
                  <a:uFillTx/>
                  <a:latin charset="0" panose="020B0604020202020204" pitchFamily="34" typeface="Arial"/>
                  <a:cs charset="0" panose="020B0604020202020204" pitchFamily="34" typeface="Arial"/>
                </a:rPr>
                <a:t>ACEi / ARB</a:t>
              </a:r>
              <a:r>
                <a:rPr b="1" baseline="30000" lang="en-US">
                  <a:solidFill>
                    <a:schemeClr val="tx1"/>
                  </a:solidFill>
                  <a:uFillTx/>
                  <a:latin charset="0" panose="020B0604020202020204" pitchFamily="34" typeface="Arial"/>
                  <a:cs charset="0" panose="020B0604020202020204" pitchFamily="34" typeface="Arial"/>
                </a:rPr>
                <a:t>a</a:t>
              </a:r>
              <a:r>
                <a:rPr b="1" lang="en-US">
                  <a:solidFill>
                    <a:schemeClr val="tx1"/>
                  </a:solidFill>
                  <a:uFillTx/>
                  <a:latin charset="0" panose="020B0604020202020204" pitchFamily="34" typeface="Arial"/>
                  <a:cs charset="0" panose="020B0604020202020204" pitchFamily="34" typeface="Arial"/>
                </a:rPr>
                <a:t> + lợi tiểu</a:t>
              </a:r>
              <a:r>
                <a:rPr b="1" baseline="30000" lang="en-US">
                  <a:solidFill>
                    <a:schemeClr val="tx1"/>
                  </a:solidFill>
                  <a:uFillTx/>
                  <a:latin charset="0" panose="020B0604020202020204" pitchFamily="34" typeface="Arial"/>
                  <a:cs charset="0" panose="020B0604020202020204" pitchFamily="34" typeface="Arial"/>
                </a:rPr>
                <a:t>b</a:t>
              </a:r>
              <a:r>
                <a:rPr b="1" lang="en-US">
                  <a:solidFill>
                    <a:schemeClr val="tx1"/>
                  </a:solidFill>
                  <a:uFillTx/>
                  <a:latin charset="0" panose="020B0604020202020204" pitchFamily="34" typeface="Arial"/>
                  <a:cs charset="0" panose="020B0604020202020204" pitchFamily="34" typeface="Arial"/>
                </a:rPr>
                <a:t> (hoặc lợi tiểu quai) + chẹn beta</a:t>
              </a:r>
              <a:endParaRPr b="1" lang="vi-VN">
                <a:solidFill>
                  <a:schemeClr val="tx1"/>
                </a:solidFill>
                <a:uFillTx/>
                <a:latin charset="0" panose="020B0604020202020204" pitchFamily="34" typeface="Arial"/>
                <a:cs charset="0" panose="020B0604020202020204" pitchFamily="34" typeface="Arial"/>
              </a:endParaRPr>
            </a:p>
          </p:txBody>
        </p:sp>
      </p:grpSp>
      <p:grpSp>
        <p:nvGrpSpPr>
          <p:cNvPr xmlns:c="http://schemas.openxmlformats.org/drawingml/2006/chart" xmlns:pic="http://schemas.openxmlformats.org/drawingml/2006/picture" xmlns:dgm="http://schemas.openxmlformats.org/drawingml/2006/diagram" id="10" name="Group 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38200" y="2343480"/>
            <a:ext cx="7696199" cy="720000"/>
            <a:chOff x="838200" y="2800668"/>
            <a:chExt cx="7019610" cy="720000"/>
          </a:xfrm>
        </p:grpSpPr>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 y="2908668"/>
              <a:ext cx="1876529" cy="504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anchor="ctr" rtlCol="0" wrap="square">
              <a:spAutoFit/>
            </a:bodyPr>
            <a:lstStyle/>
            <a:p>
              <a:pPr algn="ctr"/>
              <a:r>
                <a:rPr b="1" lang="en-US">
                  <a:uFillTx/>
                  <a:latin charset="0" panose="020B0604020202020204" pitchFamily="34" typeface="Arial"/>
                  <a:cs charset="0" panose="020B0604020202020204" pitchFamily="34" typeface="Arial"/>
                </a:rPr>
                <a:t>Bước 2</a:t>
              </a:r>
            </a:p>
          </p:txBody>
        </p:sp>
        <p:sp>
          <p:nvSpPr>
            <p:cNvPr xmlns:c="http://schemas.openxmlformats.org/drawingml/2006/chart" xmlns:pic="http://schemas.openxmlformats.org/drawingml/2006/picture" xmlns:dgm="http://schemas.openxmlformats.org/drawingml/2006/diagram" id="9" name="Rounded 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49" y="2800668"/>
              <a:ext cx="4626061"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a:solidFill>
                    <a:schemeClr val="tx1"/>
                  </a:solidFill>
                  <a:uFillTx/>
                  <a:latin charset="0" panose="020B0604020202020204" pitchFamily="34" typeface="Arial"/>
                  <a:cs charset="0" panose="020B0604020202020204" pitchFamily="34" typeface="Arial"/>
                </a:rPr>
                <a:t>ACEi</a:t>
              </a:r>
              <a:r>
                <a:rPr b="1" dirty="0" lang="en-US">
                  <a:solidFill>
                    <a:schemeClr val="tx1"/>
                  </a:solidFill>
                  <a:uFillTx/>
                  <a:latin charset="0" panose="020B0604020202020204" pitchFamily="34" typeface="Arial"/>
                  <a:cs charset="0" panose="020B0604020202020204" pitchFamily="34" typeface="Arial"/>
                </a:rPr>
                <a:t> / </a:t>
              </a:r>
              <a:r>
                <a:rPr b="1" dirty="0" err="1" lang="en-US">
                  <a:solidFill>
                    <a:schemeClr val="tx1"/>
                  </a:solidFill>
                  <a:uFillTx/>
                  <a:latin charset="0" panose="020B0604020202020204" pitchFamily="34" typeface="Arial"/>
                  <a:cs charset="0" panose="020B0604020202020204" pitchFamily="34" typeface="Arial"/>
                </a:rPr>
                <a:t>ARB</a:t>
              </a:r>
              <a:r>
                <a:rPr b="1" baseline="30000" dirty="0" err="1" lang="en-US">
                  <a:solidFill>
                    <a:schemeClr val="tx1"/>
                  </a:solidFill>
                  <a:uFillTx/>
                  <a:latin charset="0" panose="020B0604020202020204" pitchFamily="34" typeface="Arial"/>
                  <a:cs charset="0" panose="020B0604020202020204" pitchFamily="34" typeface="Arial"/>
                </a:rPr>
                <a:t>a</a:t>
              </a:r>
              <a:r>
                <a:rPr b="1" dirty="0" lang="en-US">
                  <a:solidFill>
                    <a:schemeClr val="tx1"/>
                  </a:solidFill>
                  <a:uFillTx/>
                  <a:latin charset="0" panose="020B0604020202020204" pitchFamily="34" typeface="Arial"/>
                  <a:cs charset="0" panose="020B0604020202020204" pitchFamily="34" typeface="Arial"/>
                </a:rPr>
                <a:t> + </a:t>
              </a:r>
              <a:r>
                <a:rPr b="1" dirty="0" err="1" lang="en-US">
                  <a:solidFill>
                    <a:schemeClr val="tx1"/>
                  </a:solidFill>
                  <a:uFillTx/>
                  <a:latin charset="0" panose="020B0604020202020204" pitchFamily="34" typeface="Arial"/>
                  <a:cs charset="0" panose="020B0604020202020204" pitchFamily="34" typeface="Arial"/>
                </a:rPr>
                <a:t>lợi</a:t>
              </a:r>
              <a:r>
                <a:rPr b="1" dirty="0" lang="en-US">
                  <a:solidFill>
                    <a:schemeClr val="tx1"/>
                  </a:solidFill>
                  <a:uFillTx/>
                  <a:latin charset="0" panose="020B0604020202020204" pitchFamily="34" typeface="Arial"/>
                  <a:cs charset="0" panose="020B0604020202020204" pitchFamily="34" typeface="Arial"/>
                </a:rPr>
                <a:t> </a:t>
              </a:r>
              <a:r>
                <a:rPr b="1" dirty="0" err="1" lang="en-US">
                  <a:solidFill>
                    <a:schemeClr val="tx1"/>
                  </a:solidFill>
                  <a:uFillTx/>
                  <a:latin charset="0" panose="020B0604020202020204" pitchFamily="34" typeface="Arial"/>
                  <a:cs charset="0" panose="020B0604020202020204" pitchFamily="34" typeface="Arial"/>
                </a:rPr>
                <a:t>tiểu</a:t>
              </a:r>
              <a:r>
                <a:rPr b="1" baseline="30000" dirty="0" err="1" lang="en-US">
                  <a:solidFill>
                    <a:schemeClr val="tx1"/>
                  </a:solidFill>
                  <a:uFillTx/>
                  <a:latin charset="0" panose="020B0604020202020204" pitchFamily="34" typeface="Arial"/>
                  <a:cs charset="0" panose="020B0604020202020204" pitchFamily="34" typeface="Arial"/>
                </a:rPr>
                <a:t>b</a:t>
              </a:r>
              <a:r>
                <a:rPr b="1" dirty="0" lang="en-US">
                  <a:solidFill>
                    <a:schemeClr val="tx1"/>
                  </a:solidFill>
                  <a:uFillTx/>
                  <a:latin charset="0" panose="020B0604020202020204" pitchFamily="34" typeface="Arial"/>
                  <a:cs charset="0" panose="020B0604020202020204" pitchFamily="34" typeface="Arial"/>
                </a:rPr>
                <a:t> (</a:t>
              </a:r>
              <a:r>
                <a:rPr b="1" dirty="0" err="1" lang="en-US">
                  <a:solidFill>
                    <a:schemeClr val="tx1"/>
                  </a:solidFill>
                  <a:uFillTx/>
                  <a:latin charset="0" panose="020B0604020202020204" pitchFamily="34" typeface="Arial"/>
                  <a:cs charset="0" panose="020B0604020202020204" pitchFamily="34" typeface="Arial"/>
                </a:rPr>
                <a:t>hoặc</a:t>
              </a:r>
              <a:r>
                <a:rPr b="1" dirty="0" lang="en-US">
                  <a:solidFill>
                    <a:schemeClr val="tx1"/>
                  </a:solidFill>
                  <a:uFillTx/>
                  <a:latin charset="0" panose="020B0604020202020204" pitchFamily="34" typeface="Arial"/>
                  <a:cs charset="0" panose="020B0604020202020204" pitchFamily="34" typeface="Arial"/>
                </a:rPr>
                <a:t> </a:t>
              </a:r>
              <a:r>
                <a:rPr b="1" dirty="0" err="1" lang="en-US">
                  <a:solidFill>
                    <a:schemeClr val="tx1"/>
                  </a:solidFill>
                  <a:uFillTx/>
                  <a:latin charset="0" panose="020B0604020202020204" pitchFamily="34" typeface="Arial"/>
                  <a:cs charset="0" panose="020B0604020202020204" pitchFamily="34" typeface="Arial"/>
                </a:rPr>
                <a:t>lợi</a:t>
              </a:r>
              <a:r>
                <a:rPr b="1" dirty="0" lang="en-US">
                  <a:solidFill>
                    <a:schemeClr val="tx1"/>
                  </a:solidFill>
                  <a:uFillTx/>
                  <a:latin charset="0" panose="020B0604020202020204" pitchFamily="34" typeface="Arial"/>
                  <a:cs charset="0" panose="020B0604020202020204" pitchFamily="34" typeface="Arial"/>
                </a:rPr>
                <a:t> </a:t>
              </a:r>
              <a:r>
                <a:rPr b="1" dirty="0" err="1" lang="en-US">
                  <a:solidFill>
                    <a:schemeClr val="tx1"/>
                  </a:solidFill>
                  <a:uFillTx/>
                  <a:latin charset="0" panose="020B0604020202020204" pitchFamily="34" typeface="Arial"/>
                  <a:cs charset="0" panose="020B0604020202020204" pitchFamily="34" typeface="Arial"/>
                </a:rPr>
                <a:t>tiểu</a:t>
              </a:r>
              <a:r>
                <a:rPr b="1" dirty="0" lang="en-US">
                  <a:solidFill>
                    <a:schemeClr val="tx1"/>
                  </a:solidFill>
                  <a:uFillTx/>
                  <a:latin charset="0" panose="020B0604020202020204" pitchFamily="34" typeface="Arial"/>
                  <a:cs charset="0" panose="020B0604020202020204" pitchFamily="34" typeface="Arial"/>
                </a:rPr>
                <a:t> </a:t>
              </a:r>
              <a:r>
                <a:rPr b="1" dirty="0" err="1" lang="en-US">
                  <a:solidFill>
                    <a:schemeClr val="tx1"/>
                  </a:solidFill>
                  <a:uFillTx/>
                  <a:latin charset="0" panose="020B0604020202020204" pitchFamily="34" typeface="Arial"/>
                  <a:cs charset="0" panose="020B0604020202020204" pitchFamily="34" typeface="Arial"/>
                </a:rPr>
                <a:t>quai</a:t>
              </a:r>
              <a:r>
                <a:rPr b="1" dirty="0" lang="en-US">
                  <a:solidFill>
                    <a:schemeClr val="tx1"/>
                  </a:solidFill>
                  <a:uFillTx/>
                  <a:latin charset="0" panose="020B0604020202020204" pitchFamily="34" typeface="Arial"/>
                  <a:cs charset="0" panose="020B0604020202020204" pitchFamily="34" typeface="Arial"/>
                </a:rPr>
                <a:t>) + </a:t>
              </a:r>
              <a:r>
                <a:rPr b="1" dirty="0" err="1" lang="en-US">
                  <a:solidFill>
                    <a:schemeClr val="tx1"/>
                  </a:solidFill>
                  <a:uFillTx/>
                  <a:latin charset="0" panose="020B0604020202020204" pitchFamily="34" typeface="Arial"/>
                  <a:cs charset="0" panose="020B0604020202020204" pitchFamily="34" typeface="Arial"/>
                </a:rPr>
                <a:t>chẹn</a:t>
              </a:r>
              <a:r>
                <a:rPr b="1" dirty="0" lang="en-US">
                  <a:solidFill>
                    <a:schemeClr val="tx1"/>
                  </a:solidFill>
                  <a:uFillTx/>
                  <a:latin charset="0" panose="020B0604020202020204" pitchFamily="34" typeface="Arial"/>
                  <a:cs charset="0" panose="020B0604020202020204" pitchFamily="34" typeface="Arial"/>
                </a:rPr>
                <a:t> beta + </a:t>
              </a:r>
              <a:r>
                <a:rPr b="1" dirty="0" err="1" lang="en-US">
                  <a:solidFill>
                    <a:schemeClr val="tx1"/>
                  </a:solidFill>
                  <a:uFillTx/>
                  <a:latin charset="0" panose="020B0604020202020204" pitchFamily="34" typeface="Arial"/>
                  <a:cs charset="0" panose="020B0604020202020204" pitchFamily="34" typeface="Arial"/>
                </a:rPr>
                <a:t>MRA</a:t>
              </a:r>
              <a:r>
                <a:rPr b="1" baseline="30000" dirty="0" err="1" lang="en-US">
                  <a:solidFill>
                    <a:schemeClr val="tx1"/>
                  </a:solidFill>
                  <a:uFillTx/>
                  <a:latin charset="0" panose="020B0604020202020204" pitchFamily="34" typeface="Arial"/>
                  <a:cs charset="0" panose="020B0604020202020204" pitchFamily="34" typeface="Arial"/>
                </a:rPr>
                <a:t>c</a:t>
              </a:r>
              <a:endParaRPr b="1" dirty="0" lang="vi-VN">
                <a:solidFill>
                  <a:schemeClr val="tx1"/>
                </a:solidFill>
                <a:uFillTx/>
                <a:latin charset="0" panose="020B0604020202020204" pitchFamily="34" typeface="Arial"/>
                <a:cs charset="0" panose="020B0604020202020204" pitchFamily="34" typeface="Arial"/>
              </a:endParaRPr>
            </a:p>
          </p:txBody>
        </p:sp>
      </p:grpSp>
      <p:sp>
        <p:nvSpPr>
          <p:cNvPr xmlns:c="http://schemas.openxmlformats.org/drawingml/2006/chart" xmlns:pic="http://schemas.openxmlformats.org/drawingml/2006/picture" xmlns:dgm="http://schemas.openxmlformats.org/drawingml/2006/diagram" id="12" name="TextBox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83450" y="3287646"/>
            <a:ext cx="7927235" cy="64633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lang="en-US">
                <a:uFillTx/>
                <a:latin charset="0" panose="020B0604020202020204" pitchFamily="34" typeface="Arial"/>
                <a:cs charset="0" panose="020B0604020202020204" pitchFamily="34" typeface="Arial"/>
              </a:rPr>
              <a:t>Khi điều trị THA không bắt buộc đối với BN có phân suất tống máu giảm thì </a:t>
            </a:r>
          </a:p>
          <a:p>
            <a:pPr algn="ctr"/>
            <a:r>
              <a:rPr lang="en-US">
                <a:uFillTx/>
                <a:latin charset="0" panose="020B0604020202020204" pitchFamily="34" typeface="Arial"/>
                <a:cs charset="0" panose="020B0604020202020204" pitchFamily="34" typeface="Arial"/>
              </a:rPr>
              <a:t>chiến lược điều trị theo hướng dẫn của </a:t>
            </a:r>
            <a:r>
              <a:rPr lang="en-US">
                <a:solidFill>
                  <a:srgbClr val="C00000"/>
                </a:solidFill>
                <a:uFillTx/>
                <a:latin charset="0" panose="020B0604020202020204" pitchFamily="34" typeface="Arial"/>
                <a:cs charset="0" panose="020B0604020202020204" pitchFamily="34" typeface="Arial"/>
              </a:rPr>
              <a:t>ESC Heart Failure Guidelines.</a:t>
            </a:r>
            <a:endParaRPr lang="vi-VN">
              <a:solidFill>
                <a:srgbClr val="C0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4800" y="4480742"/>
            <a:ext cx="8760732" cy="877163"/>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aseline="30000" lang="en-US" sz="1700">
                <a:uFillTx/>
                <a:latin charset="0" panose="020B0604020202020204" pitchFamily="34" typeface="Arial"/>
                <a:cs charset="0" panose="020B0604020202020204" pitchFamily="34" typeface="Arial"/>
              </a:rPr>
              <a:t>a</a:t>
            </a:r>
            <a:r>
              <a:rPr lang="en-US" sz="1700">
                <a:uFillTx/>
                <a:latin charset="0" panose="020B0604020202020204" pitchFamily="34" typeface="Arial"/>
                <a:cs charset="0" panose="020B0604020202020204" pitchFamily="34" typeface="Arial"/>
              </a:rPr>
              <a:t>Xem xét sử dụng ARB theo ESC Heart Failure Guidelines</a:t>
            </a:r>
          </a:p>
          <a:p>
            <a:r>
              <a:rPr baseline="30000" lang="en-US" sz="1700">
                <a:uFillTx/>
                <a:latin charset="0" panose="020B0604020202020204" pitchFamily="34" typeface="Arial"/>
                <a:cs charset="0" panose="020B0604020202020204" pitchFamily="34" typeface="Arial"/>
              </a:rPr>
              <a:t>b</a:t>
            </a:r>
            <a:r>
              <a:rPr lang="en-US" sz="1700">
                <a:uFillTx/>
                <a:latin charset="0" panose="020B0604020202020204" pitchFamily="34" typeface="Arial"/>
                <a:cs charset="0" panose="020B0604020202020204" pitchFamily="34" typeface="Arial"/>
              </a:rPr>
              <a:t>Ưu tiên sử dụng nhóm lợi tiểu thiazid. Xem xét thay thế bằng lợi tiểu quai trên BN bị phù</a:t>
            </a:r>
          </a:p>
          <a:p>
            <a:r>
              <a:rPr baseline="30000" lang="en-US" sz="1700">
                <a:uFillTx/>
                <a:latin charset="0" panose="020B0604020202020204" pitchFamily="34" typeface="Arial"/>
                <a:cs charset="0" panose="020B0604020202020204" pitchFamily="34" typeface="Arial"/>
              </a:rPr>
              <a:t>c</a:t>
            </a:r>
            <a:r>
              <a:rPr lang="en-US" sz="1700">
                <a:uFillTx/>
                <a:latin charset="0" panose="020B0604020202020204" pitchFamily="34" typeface="Arial"/>
                <a:cs charset="0" panose="020B0604020202020204" pitchFamily="34" typeface="Arial"/>
              </a:rPr>
              <a:t>MRA (spironolacton hoặc eplerenon)</a:t>
            </a:r>
            <a:endParaRPr lang="vi-VN" sz="17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7200" y="5618210"/>
            <a:ext cx="8334948" cy="707886"/>
          </a:xfrm>
          <a:prstGeom prst="rect">
            <a:avLst/>
          </a:prstGeom>
          <a:noFill/>
          <a:ln>
            <a:noFill/>
          </a:ln>
        </p:spPr>
        <p:txBody xmlns:c="http://schemas.openxmlformats.org/drawingml/2006/chart" xmlns:pic="http://schemas.openxmlformats.org/drawingml/2006/picture" xmlns:dgm="http://schemas.openxmlformats.org/drawingml/2006/diagram">
          <a:bodyPr rtlCol="0" wrap="square">
            <a:spAutoFit/>
          </a:bodyPr>
          <a:lstStyle/>
          <a:p>
            <a:pPr algn="ctr"/>
            <a:r>
              <a:rPr b="1" dirty="0" err="1" lang="en-US" sz="2000">
                <a:uFillTx/>
                <a:latin charset="0" panose="020B0604020202020204" pitchFamily="34" typeface="Arial"/>
                <a:cs charset="0" panose="020B0604020202020204" pitchFamily="34" typeface="Arial"/>
              </a:rPr>
              <a:t>Chiến</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lược</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điều</a:t>
            </a:r>
            <a:r>
              <a:rPr b="1" dirty="0" lang="en-US" sz="2000">
                <a:uFillTx/>
                <a:latin charset="0" panose="020B0604020202020204" pitchFamily="34" typeface="Arial"/>
                <a:cs charset="0" panose="020B0604020202020204" pitchFamily="34" typeface="Arial"/>
              </a:rPr>
              <a:t> trị </a:t>
            </a:r>
            <a:r>
              <a:rPr b="1" dirty="0" err="1" lang="en-US" sz="2000">
                <a:uFillTx/>
                <a:latin charset="0" panose="020B0604020202020204" pitchFamily="34" typeface="Arial"/>
                <a:cs charset="0" panose="020B0604020202020204" pitchFamily="34" typeface="Arial"/>
              </a:rPr>
              <a:t>dùng</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thuốc</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đối</a:t>
            </a:r>
            <a:r>
              <a:rPr b="1" dirty="0" lang="en-US" sz="2000">
                <a:uFillTx/>
                <a:latin charset="0" panose="020B0604020202020204" pitchFamily="34" typeface="Arial"/>
                <a:cs charset="0" panose="020B0604020202020204" pitchFamily="34" typeface="Arial"/>
              </a:rPr>
              <a:t> </a:t>
            </a:r>
            <a:r>
              <a:rPr b="1" dirty="0" err="1" lang="en-US" sz="2000">
                <a:uFillTx/>
                <a:latin charset="0" panose="020B0604020202020204" pitchFamily="34" typeface="Arial"/>
                <a:cs charset="0" panose="020B0604020202020204" pitchFamily="34" typeface="Arial"/>
              </a:rPr>
              <a:t>với</a:t>
            </a:r>
            <a:r>
              <a:rPr b="1" dirty="0" lang="en-US" sz="2000">
                <a:uFillTx/>
                <a:latin charset="0" panose="020B0604020202020204" pitchFamily="34" typeface="Arial"/>
                <a:cs charset="0" panose="020B0604020202020204" pitchFamily="34" typeface="Arial"/>
              </a:rPr>
              <a:t> </a:t>
            </a:r>
            <a:r>
              <a:rPr b="1" dirty="0" lang="en-US" sz="2000">
                <a:solidFill>
                  <a:srgbClr val="C00000"/>
                </a:solidFill>
                <a:uFillTx/>
                <a:latin charset="0" panose="020B0604020202020204" pitchFamily="34" typeface="Arial"/>
                <a:cs charset="0" panose="020B0604020202020204" pitchFamily="34" typeface="Arial"/>
              </a:rPr>
              <a:t>THA </a:t>
            </a:r>
            <a:r>
              <a:rPr b="1" dirty="0" err="1" lang="en-US" sz="2000">
                <a:solidFill>
                  <a:srgbClr val="C00000"/>
                </a:solidFill>
                <a:uFillTx/>
                <a:latin charset="0" panose="020B0604020202020204" pitchFamily="34" typeface="Arial"/>
                <a:cs charset="0" panose="020B0604020202020204" pitchFamily="34" typeface="Arial"/>
              </a:rPr>
              <a:t>kèm</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suy</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tim</a:t>
            </a:r>
            <a:r>
              <a:rPr b="1" dirty="0" lang="en-US" sz="2000">
                <a:solidFill>
                  <a:srgbClr val="C00000"/>
                </a:solidFill>
                <a:uFillTx/>
                <a:latin charset="0" panose="020B0604020202020204" pitchFamily="34" typeface="Arial"/>
                <a:cs charset="0" panose="020B0604020202020204" pitchFamily="34" typeface="Arial"/>
              </a:rPr>
              <a:t> </a:t>
            </a:r>
          </a:p>
          <a:p>
            <a:pPr algn="ctr"/>
            <a:r>
              <a:rPr b="1" dirty="0" lang="en-US" sz="2000">
                <a:solidFill>
                  <a:srgbClr val="C00000"/>
                </a:solidFill>
                <a:uFillTx/>
                <a:latin charset="0" panose="020B0604020202020204" pitchFamily="34" typeface="Arial"/>
                <a:cs charset="0" panose="020B0604020202020204" pitchFamily="34" typeface="Arial"/>
              </a:rPr>
              <a:t>có </a:t>
            </a:r>
            <a:r>
              <a:rPr b="1" dirty="0" err="1" lang="en-US" sz="2000">
                <a:solidFill>
                  <a:srgbClr val="C00000"/>
                </a:solidFill>
                <a:uFillTx/>
                <a:latin charset="0" panose="020B0604020202020204" pitchFamily="34" typeface="Arial"/>
                <a:cs charset="0" panose="020B0604020202020204" pitchFamily="34" typeface="Arial"/>
              </a:rPr>
              <a:t>phân</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suất</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tống</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máu</a:t>
            </a:r>
            <a:r>
              <a:rPr b="1" dirty="0" lang="en-US" sz="2000">
                <a:solidFill>
                  <a:srgbClr val="C00000"/>
                </a:solidFill>
                <a:uFillTx/>
                <a:latin charset="0" panose="020B0604020202020204" pitchFamily="34" typeface="Arial"/>
                <a:cs charset="0" panose="020B0604020202020204" pitchFamily="34" typeface="Arial"/>
              </a:rPr>
              <a:t> </a:t>
            </a:r>
            <a:r>
              <a:rPr b="1" dirty="0" err="1" lang="en-US" sz="2000">
                <a:solidFill>
                  <a:srgbClr val="C00000"/>
                </a:solidFill>
                <a:uFillTx/>
                <a:latin charset="0" panose="020B0604020202020204" pitchFamily="34" typeface="Arial"/>
                <a:cs charset="0" panose="020B0604020202020204" pitchFamily="34" typeface="Arial"/>
              </a:rPr>
              <a:t>giảm</a:t>
            </a:r>
            <a:endParaRPr b="1" dirty="0" lang="en-US" sz="20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5" name="Straight Arrow Connector 1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019800" y="1905000"/>
            <a:ext cx="0" cy="400279"/>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6" name="TextBox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7"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152400"/>
            <a:ext cx="8986929" cy="6858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a:ln>
            <a:solidFill>
              <a:srgbClr val="0772BB"/>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dirty="0">
              <a:solidFill>
                <a:srgbClr val="00B0F0"/>
              </a:solidFill>
              <a:uFillTx/>
            </a:endParaRPr>
          </a:p>
        </p:txBody>
      </p:sp>
      <p:sp>
        <p:nvSpPr>
          <p:cNvPr xmlns:c="http://schemas.openxmlformats.org/drawingml/2006/chart" xmlns:pic="http://schemas.openxmlformats.org/drawingml/2006/picture" xmlns:dgm="http://schemas.openxmlformats.org/drawingml/2006/diagram" id="18" name="TextBox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187" y="228600"/>
            <a:ext cx="90678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400">
                <a:solidFill>
                  <a:schemeClr val="bg1"/>
                </a:solidFill>
                <a:uFillTx/>
              </a:rPr>
              <a:t>CHIẾN LƯỢC DÙNG THUỐC TRONG ĐIỀU TRỊ THA THEO ESC/ESH 2018</a:t>
            </a:r>
            <a:endParaRPr b="1" dirty="0" lang="vi-VN" sz="2400">
              <a:solidFill>
                <a:schemeClr val="bg1"/>
              </a:solidFill>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Content Placeholder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2452" y="1137581"/>
            <a:ext cx="1100092" cy="648000"/>
          </a:xfrm>
          <a:prstGeom prst="rect">
            <a:avLst/>
          </a:prstGeom>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68736" y="1101581"/>
            <a:ext cx="1932740"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Điều trị ban đầu</a:t>
            </a:r>
          </a:p>
          <a:p>
            <a:pPr algn="ctr"/>
            <a:r>
              <a:rPr lang="en-US" sz="1600">
                <a:uFillTx/>
                <a:latin charset="0" panose="020B0604020202020204" pitchFamily="34" typeface="Arial"/>
                <a:cs charset="0" panose="020B0604020202020204" pitchFamily="34" typeface="Arial"/>
              </a:rPr>
              <a:t>Phối hợp 2 thuốc</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31507" y="1101581"/>
            <a:ext cx="2447803" cy="2239074"/>
          </a:xfrm>
          <a:prstGeom prst="rect">
            <a:avLst/>
          </a:prstGeom>
          <a:solidFill>
            <a:srgbClr val="DBF0F2"/>
          </a:solid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550">
                <a:uFillTx/>
                <a:latin charset="0" panose="020B0604020202020204" pitchFamily="34" typeface="Arial"/>
                <a:cs charset="0" panose="020B0604020202020204" pitchFamily="34" typeface="Arial"/>
              </a:rPr>
              <a:t>Chẹn beta</a:t>
            </a:r>
          </a:p>
          <a:p>
            <a:pPr algn="ctr"/>
            <a:r>
              <a:rPr lang="en-US" sz="1550">
                <a:uFillTx/>
                <a:latin charset="0" panose="020B0604020202020204" pitchFamily="34" typeface="Arial"/>
                <a:cs charset="0" panose="020B0604020202020204" pitchFamily="34" typeface="Arial"/>
              </a:rPr>
              <a:t>Xem xét thuốc nhóm chẹn beta ở bất kỳ bước điều trị nào nếu có chỉ định sử dụng (ví dụ: suy tim, đau thắt ngực, sau NMCT, rung nhĩ,</a:t>
            </a:r>
          </a:p>
          <a:p>
            <a:pPr algn="ctr"/>
            <a:r>
              <a:rPr lang="en-US" sz="1550">
                <a:uFillTx/>
                <a:latin charset="0" panose="020B0604020202020204" pitchFamily="34" typeface="Arial"/>
                <a:cs charset="0" panose="020B0604020202020204" pitchFamily="34" typeface="Arial"/>
              </a:rPr>
              <a:t>phụ nữ có thai hoặc dự định mang thai)</a:t>
            </a:r>
            <a:endParaRPr lang="vi-VN" sz="155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ounded 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1101581"/>
            <a:ext cx="316904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ACEi / ARB + CCB hoặc</a:t>
            </a:r>
          </a:p>
          <a:p>
            <a:pPr algn="ctr"/>
            <a:r>
              <a:rPr b="1" lang="en-US" sz="1600">
                <a:solidFill>
                  <a:schemeClr val="tx1"/>
                </a:solidFill>
                <a:uFillTx/>
                <a:latin charset="0" panose="020B0604020202020204" pitchFamily="34" typeface="Arial"/>
                <a:cs charset="0" panose="020B0604020202020204" pitchFamily="34" typeface="Arial"/>
              </a:rPr>
              <a:t>ACEi / ARB + lợi tiểu (hoặc lợi tiểu quai)</a:t>
            </a:r>
            <a:r>
              <a:rPr b="1" baseline="30000" lang="en-US" sz="1600">
                <a:solidFill>
                  <a:schemeClr val="tx1"/>
                </a:solidFill>
                <a:uFillTx/>
                <a:latin charset="0" panose="020B0604020202020204" pitchFamily="34" typeface="Arial"/>
                <a:cs charset="0" panose="020B0604020202020204" pitchFamily="34" typeface="Arial"/>
              </a:rPr>
              <a:t>b</a:t>
            </a:r>
            <a:endParaRPr b="1" lang="vi-VN" sz="1600">
              <a:solidFill>
                <a:schemeClr val="tx1"/>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22452" y="3499794"/>
            <a:ext cx="1116000" cy="743999"/>
          </a:xfrm>
          <a:prstGeom prst="rect">
            <a:avLst/>
          </a:prstGeom>
        </p:spPr>
      </p:pic>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79156" y="3333184"/>
            <a:ext cx="1922321" cy="1077218"/>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none">
            <a:spAutoFit/>
          </a:bodyPr>
          <a:lstStyle/>
          <a:p>
            <a:pPr algn="ctr"/>
            <a:r>
              <a:rPr b="1" lang="en-US" sz="1600">
                <a:uFillTx/>
                <a:latin charset="0" panose="020B0604020202020204" pitchFamily="34" typeface="Arial"/>
                <a:cs charset="0" panose="020B0604020202020204" pitchFamily="34" typeface="Arial"/>
              </a:rPr>
              <a:t>Bước 3</a:t>
            </a:r>
          </a:p>
          <a:p>
            <a:pPr algn="ctr"/>
            <a:r>
              <a:rPr lang="en-US" sz="1600">
                <a:uFillTx/>
                <a:latin charset="0" panose="020B0604020202020204" pitchFamily="34" typeface="Arial"/>
                <a:cs charset="0" panose="020B0604020202020204" pitchFamily="34" typeface="Arial"/>
              </a:rPr>
              <a:t>Phối hợp 3 thuốc +</a:t>
            </a:r>
          </a:p>
          <a:p>
            <a:pPr algn="ctr"/>
            <a:r>
              <a:rPr lang="en-US" sz="1600">
                <a:uFillTx/>
                <a:latin charset="0" panose="020B0604020202020204" pitchFamily="34" typeface="Arial"/>
                <a:cs charset="0" panose="020B0604020202020204" pitchFamily="34" typeface="Arial"/>
              </a:rPr>
              <a:t>spironolacton </a:t>
            </a:r>
          </a:p>
          <a:p>
            <a:pPr algn="ctr"/>
            <a:r>
              <a:rPr lang="en-US" sz="1600">
                <a:uFillTx/>
                <a:latin charset="0" panose="020B0604020202020204" pitchFamily="34" typeface="Arial"/>
                <a:cs charset="0" panose="020B0604020202020204" pitchFamily="34" typeface="Arial"/>
              </a:rPr>
              <a:t>hoặc thuốc khác </a:t>
            </a:r>
            <a:endParaRPr lang="vi-VN"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9" name="Rounded 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3383385"/>
            <a:ext cx="3169049" cy="976817"/>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THA kháng trị</a:t>
            </a:r>
          </a:p>
          <a:p>
            <a:pPr algn="ctr"/>
            <a:r>
              <a:rPr lang="en-US" sz="1600">
                <a:solidFill>
                  <a:schemeClr val="tx1"/>
                </a:solidFill>
                <a:uFillTx/>
                <a:latin charset="0" panose="020B0604020202020204" pitchFamily="34" typeface="Arial"/>
                <a:cs charset="0" panose="020B0604020202020204" pitchFamily="34" typeface="Arial"/>
              </a:rPr>
              <a:t>Thêm spironolacton (25-50mg/ngày) hoặc thuốc lợi tiểu khác, chẹn alpha, chẹn beta</a:t>
            </a:r>
            <a:endParaRPr lang="vi-VN" sz="1600">
              <a:solidFill>
                <a:schemeClr val="tx1"/>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0" name="Rounded 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1" y="2221860"/>
            <a:ext cx="316904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sz="1600">
                <a:solidFill>
                  <a:schemeClr val="tx1"/>
                </a:solidFill>
                <a:uFillTx/>
                <a:latin charset="0" panose="020B0604020202020204" pitchFamily="34" typeface="Arial"/>
                <a:cs charset="0" panose="020B0604020202020204" pitchFamily="34" typeface="Arial"/>
              </a:rPr>
              <a:t>ACEi / ARB + CCB + lợi tiểu (hoặc lợi tiểu quai)</a:t>
            </a:r>
            <a:r>
              <a:rPr b="1" baseline="30000" lang="en-US" sz="1600">
                <a:solidFill>
                  <a:schemeClr val="tx1"/>
                </a:solidFill>
                <a:uFillTx/>
                <a:latin charset="0" panose="020B0604020202020204" pitchFamily="34" typeface="Arial"/>
                <a:cs charset="0" panose="020B0604020202020204" pitchFamily="34" typeface="Arial"/>
              </a:rPr>
              <a:t>b</a:t>
            </a:r>
            <a:endParaRPr b="1" lang="vi-VN" sz="1600">
              <a:solidFill>
                <a:schemeClr val="tx1"/>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11" name="Picture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36540" y="2257860"/>
            <a:ext cx="1115166" cy="648000"/>
          </a:xfrm>
          <a:prstGeom prst="rect">
            <a:avLst/>
          </a:prstGeom>
        </p:spPr>
      </p:pic>
      <p:sp>
        <p:nvSpPr>
          <p:cNvPr xmlns:c="http://schemas.openxmlformats.org/drawingml/2006/chart" xmlns:pic="http://schemas.openxmlformats.org/drawingml/2006/picture" xmlns:dgm="http://schemas.openxmlformats.org/drawingml/2006/diagram" id="12" name="TextBox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82823" y="2221860"/>
            <a:ext cx="1932741" cy="720000"/>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1600">
                <a:uFillTx/>
                <a:latin charset="0" panose="020B0604020202020204" pitchFamily="34" typeface="Arial"/>
                <a:cs charset="0" panose="020B0604020202020204" pitchFamily="34" typeface="Arial"/>
              </a:rPr>
              <a:t>Bước 2</a:t>
            </a:r>
          </a:p>
          <a:p>
            <a:pPr algn="ctr"/>
            <a:r>
              <a:rPr lang="en-US" sz="1600">
                <a:uFillTx/>
                <a:latin charset="0" panose="020B0604020202020204" pitchFamily="34" typeface="Arial"/>
                <a:cs charset="0" panose="020B0604020202020204" pitchFamily="34" typeface="Arial"/>
              </a:rPr>
              <a:t>Phối hợp 3 thuốc</a:t>
            </a:r>
            <a:endParaRPr lang="vi-VN" sz="16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a:stCxn id="6" idx="2"/>
            <a:endCxn id="10" idx="0"/>
          </p:cNvCxnSpPr>
          <p:nvPr/>
        </p:nvCxnSpPr>
        <p:spPr xmlns:c="http://schemas.openxmlformats.org/drawingml/2006/chart" xmlns:pic="http://schemas.openxmlformats.org/drawingml/2006/picture" xmlns:dgm="http://schemas.openxmlformats.org/drawingml/2006/diagram">
          <a:xfrm>
            <a:off x="4816276" y="1821581"/>
            <a:ext cx="0" cy="400279"/>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4" name="Straight Arrow Connector 1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785248" y="2954981"/>
            <a:ext cx="0" cy="400279"/>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6" name="TextBox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28600" y="4556760"/>
            <a:ext cx="8610600" cy="877163"/>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r>
              <a:rPr lang="en-US" sz="1700">
                <a:uFillTx/>
                <a:latin charset="0" panose="020B0604020202020204" pitchFamily="34" typeface="Arial"/>
                <a:cs charset="0" panose="020B0604020202020204" pitchFamily="34" typeface="Arial"/>
              </a:rPr>
              <a:t>Giảm eGFR và tăng creatinin huyết thanh được dự đoán trước trên BN bệnh thận mạn</a:t>
            </a:r>
            <a:r>
              <a:rPr baseline="30000" lang="en-US" sz="1700">
                <a:uFillTx/>
                <a:latin charset="0" panose="020B0604020202020204" pitchFamily="34" typeface="Arial"/>
                <a:cs charset="0" panose="020B0604020202020204" pitchFamily="34" typeface="Arial"/>
              </a:rPr>
              <a:t>a</a:t>
            </a:r>
            <a:r>
              <a:rPr lang="en-US" sz="1700">
                <a:uFillTx/>
                <a:latin charset="0" panose="020B0604020202020204" pitchFamily="34" typeface="Arial"/>
                <a:cs charset="0" panose="020B0604020202020204" pitchFamily="34" typeface="Arial"/>
              </a:rPr>
              <a:t> </a:t>
            </a:r>
          </a:p>
          <a:p>
            <a:pPr algn="ctr"/>
            <a:r>
              <a:rPr lang="en-US" sz="1700">
                <a:uFillTx/>
                <a:latin charset="0" panose="020B0604020202020204" pitchFamily="34" typeface="Arial"/>
                <a:cs charset="0" panose="020B0604020202020204" pitchFamily="34" typeface="Arial"/>
              </a:rPr>
              <a:t>điều trị THA, đặc biệt khi điều trị với ACEi và ARB. Tuy nhiên, khi creatinin huyết thanh </a:t>
            </a:r>
          </a:p>
          <a:p>
            <a:pPr algn="ctr"/>
            <a:r>
              <a:rPr lang="en-US" sz="1700">
                <a:uFillTx/>
                <a:latin charset="0" panose="020B0604020202020204" pitchFamily="34" typeface="Arial"/>
                <a:cs charset="0" panose="020B0604020202020204" pitchFamily="34" typeface="Arial"/>
              </a:rPr>
              <a:t>tăng &gt;30% cần được nhanh chóng đánh giá để loại trừ bệnh động mạch thận tiềm tàng</a:t>
            </a:r>
            <a:endParaRPr lang="vi-VN" sz="17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8" name="TextBox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9557" y="5618138"/>
            <a:ext cx="8334948" cy="400110"/>
          </a:xfrm>
          <a:prstGeom prst="rect">
            <a:avLst/>
          </a:prstGeom>
          <a:noFill/>
          <a:ln>
            <a:no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2000">
                <a:uFillTx/>
                <a:latin charset="0" panose="020B0604020202020204" pitchFamily="34" typeface="Arial"/>
                <a:cs charset="0" panose="020B0604020202020204" pitchFamily="34" typeface="Arial"/>
              </a:rPr>
              <a:t>Chiến lược điều trị dùng thuốc đối với </a:t>
            </a:r>
            <a:r>
              <a:rPr b="1" lang="en-US" sz="2000">
                <a:solidFill>
                  <a:srgbClr val="C00000"/>
                </a:solidFill>
                <a:uFillTx/>
                <a:latin charset="0" panose="020B0604020202020204" pitchFamily="34" typeface="Arial"/>
                <a:cs charset="0" panose="020B0604020202020204" pitchFamily="34" typeface="Arial"/>
              </a:rPr>
              <a:t>THA kèm bệnh thận mạn</a:t>
            </a:r>
            <a:endParaRPr b="1" lang="en-US" sz="20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9"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152400"/>
            <a:ext cx="8986929" cy="6858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a:ln>
            <a:solidFill>
              <a:srgbClr val="0772BB"/>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dirty="0">
              <a:solidFill>
                <a:srgbClr val="00B0F0"/>
              </a:solidFill>
              <a:uFillTx/>
            </a:endParaRPr>
          </a:p>
        </p:txBody>
      </p:sp>
      <p:sp>
        <p:nvSpPr>
          <p:cNvPr xmlns:c="http://schemas.openxmlformats.org/drawingml/2006/chart" xmlns:pic="http://schemas.openxmlformats.org/drawingml/2006/picture" xmlns:dgm="http://schemas.openxmlformats.org/drawingml/2006/diagram" id="20" name="TextBox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187" y="228600"/>
            <a:ext cx="90678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400">
                <a:solidFill>
                  <a:schemeClr val="bg1"/>
                </a:solidFill>
                <a:uFillTx/>
              </a:rPr>
              <a:t>CHIẾN LƯỢC DÙNG THUỐC TRONG ĐIỀU TRỊ THA THEO ESC/ESH 2018</a:t>
            </a:r>
            <a:endParaRPr b="1" dirty="0" lang="vi-VN" sz="2400">
              <a:solidFill>
                <a:schemeClr val="bg1"/>
              </a:solidFill>
              <a:uFillTx/>
            </a:endParaRPr>
          </a:p>
        </p:txBody>
      </p:sp>
      <p:sp>
        <p:nvSpPr>
          <p:cNvPr xmlns:c="http://schemas.openxmlformats.org/drawingml/2006/chart" xmlns:pic="http://schemas.openxmlformats.org/drawingml/2006/picture" xmlns:dgm="http://schemas.openxmlformats.org/drawingml/2006/diagram" id="24" name="TextBox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4800" y="887849"/>
            <a:ext cx="8610600" cy="4522351"/>
          </a:xfrm>
          <a:prstGeom prst="rect">
            <a:avLst/>
          </a:prstGeom>
          <a:noFill/>
          <a:ln>
            <a:solidFill>
              <a:schemeClr val="tx2">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vi-VN">
              <a:uFillTx/>
            </a:endParaRPr>
          </a:p>
        </p:txBody>
      </p:sp>
      <p:grpSp>
        <p:nvGrpSpPr>
          <p:cNvPr xmlns:c="http://schemas.openxmlformats.org/drawingml/2006/chart" xmlns:pic="http://schemas.openxmlformats.org/drawingml/2006/picture" xmlns:dgm="http://schemas.openxmlformats.org/drawingml/2006/diagram" id="4" name="Group 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41888" y="1173156"/>
            <a:ext cx="7692511" cy="720000"/>
            <a:chOff x="845575" y="1128912"/>
            <a:chExt cx="7011794" cy="720000"/>
          </a:xfrm>
        </p:grpSpPr>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75" y="1165747"/>
              <a:ext cx="1871977" cy="646331"/>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anchor="ctr" rtlCol="0" wrap="square">
              <a:spAutoFit/>
            </a:bodyPr>
            <a:lstStyle/>
            <a:p>
              <a:pPr algn="ctr"/>
              <a:r>
                <a:rPr b="1" lang="en-US">
                  <a:uFillTx/>
                  <a:latin charset="0" panose="020B0604020202020204" pitchFamily="34" typeface="Arial"/>
                  <a:cs charset="0" panose="020B0604020202020204" pitchFamily="34" typeface="Arial"/>
                </a:rPr>
                <a:t>Điều trị ban đầu</a:t>
              </a:r>
            </a:p>
            <a:p>
              <a:pPr algn="ctr"/>
              <a:r>
                <a:rPr lang="en-US">
                  <a:uFillTx/>
                  <a:latin charset="0" panose="020B0604020202020204" pitchFamily="34" typeface="Arial"/>
                  <a:cs charset="0" panose="020B0604020202020204" pitchFamily="34" typeface="Arial"/>
                </a:rPr>
                <a:t>Phối hợp 2 thuốc</a:t>
              </a:r>
            </a:p>
          </p:txBody>
        </p:sp>
        <p:sp>
          <p:nvSpPr>
            <p:cNvPr xmlns:c="http://schemas.openxmlformats.org/drawingml/2006/chart" xmlns:pic="http://schemas.openxmlformats.org/drawingml/2006/picture" xmlns:dgm="http://schemas.openxmlformats.org/drawingml/2006/diagram" id="6" name="Rounded 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31750" y="1128912"/>
              <a:ext cx="4625619"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a:solidFill>
                    <a:schemeClr val="tx1"/>
                  </a:solidFill>
                  <a:uFillTx/>
                  <a:latin charset="0" panose="020B0604020202020204" pitchFamily="34" typeface="Arial"/>
                  <a:cs charset="0" panose="020B0604020202020204" pitchFamily="34" typeface="Arial"/>
                </a:rPr>
                <a:t>ACEi / ARB + chẹn beta / non-DHP CCB</a:t>
              </a:r>
              <a:r>
                <a:rPr b="1" baseline="30000" lang="en-US" sz="2000">
                  <a:solidFill>
                    <a:schemeClr val="tx1"/>
                  </a:solidFill>
                  <a:uFillTx/>
                  <a:latin charset="0" panose="020B0604020202020204" pitchFamily="34" typeface="Arial"/>
                  <a:cs charset="0" panose="020B0604020202020204" pitchFamily="34" typeface="Arial"/>
                </a:rPr>
                <a:t>a</a:t>
              </a:r>
              <a:r>
                <a:rPr b="1" lang="en-US">
                  <a:solidFill>
                    <a:schemeClr val="tx1"/>
                  </a:solidFill>
                  <a:uFillTx/>
                  <a:latin charset="0" panose="020B0604020202020204" pitchFamily="34" typeface="Arial"/>
                  <a:cs charset="0" panose="020B0604020202020204" pitchFamily="34" typeface="Arial"/>
                </a:rPr>
                <a:t> hoặc chẹn beta + CCB</a:t>
              </a:r>
              <a:endParaRPr b="1" lang="vi-VN">
                <a:solidFill>
                  <a:schemeClr val="tx1"/>
                </a:solidFill>
                <a:uFillTx/>
                <a:latin charset="0" panose="020B0604020202020204" pitchFamily="34" typeface="Arial"/>
                <a:cs charset="0" panose="020B0604020202020204" pitchFamily="34" typeface="Arial"/>
              </a:endParaRPr>
            </a:p>
          </p:txBody>
        </p:sp>
      </p:grpSp>
      <p:grpSp>
        <p:nvGrpSpPr>
          <p:cNvPr xmlns:c="http://schemas.openxmlformats.org/drawingml/2006/chart" xmlns:pic="http://schemas.openxmlformats.org/drawingml/2006/picture" xmlns:dgm="http://schemas.openxmlformats.org/drawingml/2006/diagram" id="7" name="Group 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38200" y="2343480"/>
            <a:ext cx="7733070" cy="720000"/>
            <a:chOff x="838200" y="2800668"/>
            <a:chExt cx="7053240" cy="720000"/>
          </a:xfrm>
        </p:grpSpPr>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 y="2837503"/>
              <a:ext cx="1876529" cy="646331"/>
            </a:xfrm>
            <a:prstGeom prst="rect">
              <a:avLst/>
            </a:prstGeom>
            <a:noFill/>
            <a:ln>
              <a:solidFill>
                <a:schemeClr val="bg1">
                  <a:lumMod val="65000"/>
                </a:schemeClr>
              </a:solidFill>
            </a:ln>
          </p:spPr>
          <p:txBody xmlns:c="http://schemas.openxmlformats.org/drawingml/2006/chart" xmlns:pic="http://schemas.openxmlformats.org/drawingml/2006/picture" xmlns:dgm="http://schemas.openxmlformats.org/drawingml/2006/diagram">
            <a:bodyPr anchor="ctr" rtlCol="0" wrap="square">
              <a:spAutoFit/>
            </a:bodyPr>
            <a:lstStyle/>
            <a:p>
              <a:pPr algn="ctr"/>
              <a:r>
                <a:rPr b="1" lang="en-US">
                  <a:uFillTx/>
                  <a:latin charset="0" panose="020B0604020202020204" pitchFamily="34" typeface="Arial"/>
                  <a:cs charset="0" panose="020B0604020202020204" pitchFamily="34" typeface="Arial"/>
                </a:rPr>
                <a:t>Bước 2</a:t>
              </a:r>
            </a:p>
            <a:p>
              <a:pPr algn="ctr"/>
              <a:r>
                <a:rPr lang="en-US">
                  <a:uFillTx/>
                  <a:latin charset="0" panose="020B0604020202020204" pitchFamily="34" typeface="Arial"/>
                  <a:cs charset="0" panose="020B0604020202020204" pitchFamily="34" typeface="Arial"/>
                </a:rPr>
                <a:t>Phối hợp 3 thuốc</a:t>
              </a:r>
            </a:p>
          </p:txBody>
        </p:sp>
        <p:sp>
          <p:nvSpPr>
            <p:cNvPr xmlns:c="http://schemas.openxmlformats.org/drawingml/2006/chart" xmlns:pic="http://schemas.openxmlformats.org/drawingml/2006/picture" xmlns:dgm="http://schemas.openxmlformats.org/drawingml/2006/diagram" id="9" name="Rounded 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65379" y="2800668"/>
              <a:ext cx="4626061" cy="720000"/>
            </a:xfrm>
            <a:prstGeom prst="roundRect">
              <a:avLst/>
            </a:prstGeom>
            <a:solidFill>
              <a:srgbClr val="FFF1C9"/>
            </a:solidFill>
            <a:ln>
              <a:solidFill>
                <a:schemeClr val="accent5">
                  <a:lumMod val="40000"/>
                  <a:lumOff val="60000"/>
                </a:schemeClr>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lang="en-US">
                  <a:solidFill>
                    <a:schemeClr val="tx1"/>
                  </a:solidFill>
                  <a:uFillTx/>
                  <a:latin charset="0" panose="020B0604020202020204" pitchFamily="34" typeface="Arial"/>
                  <a:cs charset="0" panose="020B0604020202020204" pitchFamily="34" typeface="Arial"/>
                </a:rPr>
                <a:t>ACEi / ARB + chẹn beta + DHP CCB / lợi tiểu hoặc chẹn beta + DHP CCB + lợi tiểu</a:t>
              </a:r>
              <a:endParaRPr b="1" lang="vi-VN">
                <a:solidFill>
                  <a:schemeClr val="tx1"/>
                </a:solidFill>
                <a:uFillTx/>
                <a:latin charset="0" panose="020B0604020202020204" pitchFamily="34" typeface="Arial"/>
                <a:cs charset="0" panose="020B0604020202020204" pitchFamily="34" typeface="Arial"/>
              </a:endParaRPr>
            </a:p>
          </p:txBody>
        </p:sp>
      </p:gr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9599" y="3287646"/>
            <a:ext cx="7924799" cy="1554272"/>
          </a:xfrm>
          <a:prstGeom prst="rect">
            <a:avLst/>
          </a:prstGeom>
          <a:noFill/>
          <a:ln>
            <a:solidFill>
              <a:schemeClr val="bg1">
                <a:lumMod val="75000"/>
              </a:schemeClr>
            </a:solidFill>
          </a:ln>
        </p:spPr>
        <p:txBody xmlns:c="http://schemas.openxmlformats.org/drawingml/2006/chart" xmlns:pic="http://schemas.openxmlformats.org/drawingml/2006/picture" xmlns:dgm="http://schemas.openxmlformats.org/drawingml/2006/diagram">
          <a:bodyPr rtlCol="0" wrap="square">
            <a:spAutoFit/>
          </a:bodyPr>
          <a:lstStyle/>
          <a:p>
            <a:pPr algn="ctr">
              <a:spcBef>
                <a:spcPts val="600"/>
              </a:spcBef>
            </a:pPr>
            <a:r>
              <a:rPr lang="en-US">
                <a:uFillTx/>
                <a:latin charset="0" panose="020B0604020202020204" pitchFamily="34" typeface="Arial"/>
                <a:cs charset="0" panose="020B0604020202020204" pitchFamily="34" typeface="Arial"/>
              </a:rPr>
              <a:t>Thêm thuốc chống đông đường uống ngay khi được chỉ định theo         thang điểm CHA</a:t>
            </a:r>
            <a:r>
              <a:rPr baseline="-25000" lang="en-US">
                <a:uFillTx/>
                <a:latin charset="0" panose="020B0604020202020204" pitchFamily="34" typeface="Arial"/>
                <a:cs charset="0" panose="020B0604020202020204" pitchFamily="34" typeface="Arial"/>
              </a:rPr>
              <a:t>2</a:t>
            </a:r>
            <a:r>
              <a:rPr lang="en-US">
                <a:uFillTx/>
                <a:latin charset="0" panose="020B0604020202020204" pitchFamily="34" typeface="Arial"/>
                <a:cs charset="0" panose="020B0604020202020204" pitchFamily="34" typeface="Arial"/>
              </a:rPr>
              <a:t>DS</a:t>
            </a:r>
            <a:r>
              <a:rPr baseline="-25000" lang="en-US">
                <a:uFillTx/>
                <a:latin charset="0" panose="020B0604020202020204" pitchFamily="34" typeface="Arial"/>
                <a:cs charset="0" panose="020B0604020202020204" pitchFamily="34" typeface="Arial"/>
              </a:rPr>
              <a:t>2</a:t>
            </a:r>
            <a:r>
              <a:rPr lang="en-US">
                <a:uFillTx/>
                <a:latin charset="0" panose="020B0604020202020204" pitchFamily="34" typeface="Arial"/>
                <a:cs charset="0" panose="020B0604020202020204" pitchFamily="34" typeface="Arial"/>
              </a:rPr>
              <a:t>-VASc, trừ khi chống chỉ định</a:t>
            </a:r>
          </a:p>
          <a:p>
            <a:pPr algn="ctr">
              <a:spcBef>
                <a:spcPts val="600"/>
              </a:spcBef>
            </a:pPr>
            <a:r>
              <a:rPr baseline="30000" lang="en-US">
                <a:uFillTx/>
                <a:latin charset="0" panose="020B0604020202020204" pitchFamily="34" typeface="Arial"/>
                <a:cs charset="0" panose="020B0604020202020204" pitchFamily="34" typeface="Arial"/>
              </a:rPr>
              <a:t>a</a:t>
            </a:r>
            <a:r>
              <a:rPr lang="en-US">
                <a:uFillTx/>
                <a:latin charset="0" panose="020B0604020202020204" pitchFamily="34" typeface="Arial"/>
                <a:cs charset="0" panose="020B0604020202020204" pitchFamily="34" typeface="Arial"/>
              </a:rPr>
              <a:t>Phối hợp thuốc đường uống chẹn beta + non-DHP CCB (ví dụ: verapamil hoặc diltiazem) không được khuyến cáo do nguy cơ giảm đáng kể nhịp tim</a:t>
            </a:r>
          </a:p>
          <a:p>
            <a:pPr algn="ctr"/>
            <a:endParaRPr lang="vi-VN">
              <a:solidFill>
                <a:srgbClr val="C0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7200" y="5640858"/>
            <a:ext cx="8334948" cy="400110"/>
          </a:xfrm>
          <a:prstGeom prst="rect">
            <a:avLst/>
          </a:prstGeom>
          <a:noFill/>
          <a:ln>
            <a:noFill/>
          </a:ln>
        </p:spPr>
        <p:txBody xmlns:c="http://schemas.openxmlformats.org/drawingml/2006/chart" xmlns:pic="http://schemas.openxmlformats.org/drawingml/2006/picture" xmlns:dgm="http://schemas.openxmlformats.org/drawingml/2006/diagram">
          <a:bodyPr rtlCol="0" wrap="square">
            <a:spAutoFit/>
          </a:bodyPr>
          <a:lstStyle/>
          <a:p>
            <a:pPr algn="ctr"/>
            <a:r>
              <a:rPr b="1" lang="en-US" sz="2000">
                <a:uFillTx/>
                <a:latin charset="0" panose="020B0604020202020204" pitchFamily="34" typeface="Arial"/>
                <a:cs charset="0" panose="020B0604020202020204" pitchFamily="34" typeface="Arial"/>
              </a:rPr>
              <a:t>Chiến lược điều trị dùng thuốc đối với </a:t>
            </a:r>
            <a:r>
              <a:rPr b="1" lang="en-US" sz="2000">
                <a:solidFill>
                  <a:srgbClr val="C00000"/>
                </a:solidFill>
                <a:uFillTx/>
                <a:latin charset="0" panose="020B0604020202020204" pitchFamily="34" typeface="Arial"/>
                <a:cs charset="0" panose="020B0604020202020204" pitchFamily="34" typeface="Arial"/>
              </a:rPr>
              <a:t>THA kèm rung nhĩ</a:t>
            </a:r>
            <a:endParaRPr b="1" lang="en-US" sz="20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985516" y="1885747"/>
            <a:ext cx="0" cy="450324"/>
          </a:xfrm>
          <a:prstGeom prst="straightConnector1">
            <a:avLst/>
          </a:prstGeom>
          <a:ln w="38100">
            <a:solidFill>
              <a:schemeClr val="tx1">
                <a:lumMod val="50000"/>
                <a:lumOff val="50000"/>
              </a:schemeClr>
            </a:solidFill>
            <a:headEnd len="med" type="none" w="med"/>
            <a:tailEnd len="med" type="triangle" w="med"/>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152400"/>
            <a:ext cx="8986929" cy="6858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a:ln>
            <a:solidFill>
              <a:srgbClr val="0772BB"/>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dirty="0">
              <a:solidFill>
                <a:srgbClr val="00B0F0"/>
              </a:solidFill>
              <a:uFillTx/>
            </a:endParaRPr>
          </a:p>
        </p:txBody>
      </p:sp>
      <p:sp>
        <p:nvSpPr>
          <p:cNvPr xmlns:c="http://schemas.openxmlformats.org/drawingml/2006/chart" xmlns:pic="http://schemas.openxmlformats.org/drawingml/2006/picture" xmlns:dgm="http://schemas.openxmlformats.org/drawingml/2006/diagram" id="15" name="TextBox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187" y="228600"/>
            <a:ext cx="90678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400">
                <a:solidFill>
                  <a:schemeClr val="bg1"/>
                </a:solidFill>
                <a:uFillTx/>
              </a:rPr>
              <a:t>CHIẾN LƯỢC DÙNG THUỐC TRONG ĐIỀU TRỊ THA THEO ESC/ESH 2018</a:t>
            </a:r>
            <a:endParaRPr b="1" dirty="0" lang="vi-VN" sz="2400">
              <a:solidFill>
                <a:schemeClr val="bg1"/>
              </a:solidFill>
              <a:uFillTx/>
            </a:endParaRPr>
          </a:p>
        </p:txBody>
      </p:sp>
      <p:sp>
        <p:nvSpPr>
          <p:cNvPr xmlns:c="http://schemas.openxmlformats.org/drawingml/2006/chart" xmlns:pic="http://schemas.openxmlformats.org/drawingml/2006/picture" xmlns:dgm="http://schemas.openxmlformats.org/drawingml/2006/diagram" id="20" name="TextBox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5"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8531" y="228601"/>
            <a:ext cx="8785860" cy="83820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1"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289800" y="6032500"/>
            <a:ext cx="1854200" cy="520700"/>
          </a:xfrm>
          <a:custGeom>
            <a:avLst/>
            <a:gdLst/>
            <a:ahLst/>
            <a:cxnLst/>
            <a:rect b="b" l="l" r="r" t="t"/>
            <a:pathLst>
              <a:path h="520700" w="1854200">
                <a:moveTo>
                  <a:pt x="0" y="520700"/>
                </a:moveTo>
                <a:lnTo>
                  <a:pt x="1854200" y="520700"/>
                </a:lnTo>
                <a:lnTo>
                  <a:pt x="1854200" y="0"/>
                </a:lnTo>
                <a:lnTo>
                  <a:pt x="0" y="0"/>
                </a:lnTo>
                <a:lnTo>
                  <a:pt x="0" y="520700"/>
                </a:lnTo>
                <a:close/>
              </a:path>
            </a:pathLst>
          </a:custGeom>
          <a:solidFill>
            <a:srgbClr val="FFFFFF"/>
          </a:solidFill>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2" name="object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578088" y="6624625"/>
            <a:ext cx="495300" cy="177800"/>
          </a:xfrm>
          <a:prstGeom prst="rect">
            <a:avLst/>
          </a:prstGeom>
        </p:spPr>
        <p:txBody xmlns:c="http://schemas.openxmlformats.org/drawingml/2006/chart" xmlns:pic="http://schemas.openxmlformats.org/drawingml/2006/picture" xmlns:dgm="http://schemas.openxmlformats.org/drawingml/2006/diagram">
          <a:bodyPr bIns="0" lIns="0" rIns="0" rtlCol="0" tIns="12065" vert="horz" wrap="square">
            <a:spAutoFit/>
          </a:bodyPr>
          <a:lstStyle/>
          <a:p>
            <a:pPr algn="l" defTabSz="914400" eaLnBrk="1" fontAlgn="auto" hangingPunct="1" indent="0" latinLnBrk="0" lvl="0" marL="12700" marR="0" rtl="0">
              <a:lnSpc>
                <a:spcPct val="100000"/>
              </a:lnSpc>
              <a:spcBef>
                <a:spcPts val="95"/>
              </a:spcBef>
              <a:spcAft>
                <a:spcPts val="0"/>
              </a:spcAft>
              <a:buFontTx/>
              <a:buNone/>
              <a:defRPr>
                <a:uFillTx/>
              </a:defRPr>
            </a:pPr>
            <a:r>
              <a:rPr b="0" baseline="0" cap="none" dirty="0" i="0" kern="1200" kumimoji="0" noProof="0" normalizeH="0" spc="-5" strike="noStrike" sz="1000" u="none">
                <a:ln>
                  <a:noFill/>
                </a:ln>
                <a:solidFill>
                  <a:srgbClr val="000000"/>
                </a:solidFill>
                <a:effectLst/>
                <a:uFillTx/>
                <a:latin typeface="Arial"/>
                <a:ea typeface="+mn-ea"/>
                <a:cs typeface="Arial"/>
              </a:rPr>
              <a:t>Page</a:t>
            </a:r>
            <a:r>
              <a:rPr b="0" baseline="0" cap="none" dirty="0" i="0" kern="1200" kumimoji="0" noProof="0" normalizeH="0" spc="-75" strike="noStrike" sz="1000" u="none">
                <a:ln>
                  <a:noFill/>
                </a:ln>
                <a:solidFill>
                  <a:srgbClr val="000000"/>
                </a:solidFill>
                <a:effectLst/>
                <a:uFillTx/>
                <a:latin typeface="Arial"/>
                <a:ea typeface="+mn-ea"/>
                <a:cs typeface="Arial"/>
              </a:rPr>
              <a:t> </a:t>
            </a:r>
            <a:r>
              <a:rPr b="0" baseline="0" cap="none" dirty="0" i="0" kern="1200" kumimoji="0" noProof="0" normalizeH="0" spc="-10" strike="noStrike" sz="1000" u="none">
                <a:ln>
                  <a:noFill/>
                </a:ln>
                <a:solidFill>
                  <a:srgbClr val="000000"/>
                </a:solidFill>
                <a:effectLst/>
                <a:uFillTx/>
                <a:latin typeface="Arial"/>
                <a:ea typeface="+mn-ea"/>
                <a:cs typeface="Arial"/>
              </a:rPr>
              <a:t>95</a:t>
            </a:r>
            <a:endParaRPr b="0" baseline="0" cap="none" i="0" kern="1200" kumimoji="0" noProof="0" normalizeH="0" spc="0" strike="noStrike" sz="10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13" name="object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532" y="456044"/>
            <a:ext cx="8785860" cy="412934"/>
          </a:xfrm>
          <a:prstGeom prst="rect">
            <a:avLst/>
          </a:prstGeom>
        </p:spPr>
        <p:txBody xmlns:c="http://schemas.openxmlformats.org/drawingml/2006/chart" xmlns:pic="http://schemas.openxmlformats.org/drawingml/2006/picture" xmlns:dgm="http://schemas.openxmlformats.org/drawingml/2006/diagram">
          <a:bodyPr bIns="0" lIns="0" rIns="0" rtlCol="0" tIns="12700" vert="horz" wrap="square">
            <a:spAutoFit/>
          </a:bodyPr>
          <a:lstStyle>
            <a:lvl1pPr>
              <a:defRPr b="1" i="0" sz="2200">
                <a:solidFill>
                  <a:schemeClr val="bg1"/>
                </a:solidFill>
                <a:uFillTx/>
                <a:latin typeface="Arial"/>
                <a:ea typeface="+mj-ea"/>
                <a:cs typeface="Arial"/>
              </a:defRPr>
            </a:lvl1pPr>
          </a:lstStyle>
          <a:p>
            <a:pPr algn="ctr" defTabSz="914400" eaLnBrk="1" fontAlgn="auto" hangingPunct="1" indent="0" latinLnBrk="0" lvl="0" marL="12700" marR="0" rtl="0">
              <a:lnSpc>
                <a:spcPct val="100000"/>
              </a:lnSpc>
              <a:spcBef>
                <a:spcPts val="100"/>
              </a:spcBef>
              <a:spcAft>
                <a:spcPts val="0"/>
              </a:spcAft>
              <a:buFontTx/>
              <a:buNone/>
              <a:defRPr>
                <a:uFillTx/>
              </a:defRPr>
            </a:pPr>
            <a:r>
              <a:rPr b="1" baseline="0" cap="none" i="0" kern="0" kumimoji="0" lang="en-US" noProof="0" normalizeH="0" spc="-5" strike="noStrike" sz="2600" u="none">
                <a:ln>
                  <a:noFill/>
                </a:ln>
                <a:effectLst/>
                <a:uFillTx/>
                <a:latin typeface="+mj-lt"/>
                <a:ea typeface="+mj-ea"/>
                <a:cs typeface="Arial"/>
              </a:rPr>
              <a:t>VALSARTAN/AMLODIPINE: </a:t>
            </a:r>
            <a:r>
              <a:rPr b="1" baseline="0" cap="none" i="0" kern="0" kumimoji="0" lang="en-US" noProof="0" normalizeH="0" spc="0" strike="noStrike" sz="2600" u="none">
                <a:ln>
                  <a:noFill/>
                </a:ln>
                <a:solidFill>
                  <a:srgbClr val="FFC000"/>
                </a:solidFill>
                <a:effectLst/>
                <a:uFillTx/>
                <a:latin typeface="+mj-lt"/>
                <a:ea typeface="+mj-ea"/>
                <a:cs typeface="Arial"/>
              </a:rPr>
              <a:t>GIẢM </a:t>
            </a:r>
            <a:r>
              <a:rPr b="1" baseline="0" cap="none" i="0" kern="0" kumimoji="0" lang="en-US" noProof="0" normalizeH="0" spc="-5" strike="noStrike" sz="2600" u="none">
                <a:ln>
                  <a:noFill/>
                </a:ln>
                <a:solidFill>
                  <a:srgbClr val="FFC000"/>
                </a:solidFill>
                <a:effectLst/>
                <a:uFillTx/>
                <a:latin typeface="+mj-lt"/>
                <a:ea typeface="+mj-ea"/>
                <a:cs typeface="Arial"/>
              </a:rPr>
              <a:t>PHÙ DO</a:t>
            </a:r>
            <a:r>
              <a:rPr b="1" baseline="0" cap="none" i="0" kern="0" kumimoji="0" lang="en-US" noProof="0" normalizeH="0" spc="-70" strike="noStrike" sz="2600" u="none">
                <a:ln>
                  <a:noFill/>
                </a:ln>
                <a:solidFill>
                  <a:srgbClr val="FFC000"/>
                </a:solidFill>
                <a:effectLst/>
                <a:uFillTx/>
                <a:latin typeface="+mj-lt"/>
                <a:ea typeface="+mj-ea"/>
                <a:cs typeface="Arial"/>
              </a:rPr>
              <a:t> </a:t>
            </a:r>
            <a:r>
              <a:rPr b="1" baseline="0" cap="none" i="0" kern="0" kumimoji="0" lang="en-US" noProof="0" normalizeH="0" spc="-5" strike="noStrike" sz="2600" u="none">
                <a:ln>
                  <a:noFill/>
                </a:ln>
                <a:solidFill>
                  <a:srgbClr val="FFC000"/>
                </a:solidFill>
                <a:effectLst/>
                <a:uFillTx/>
                <a:latin typeface="+mj-lt"/>
                <a:ea typeface="+mj-ea"/>
                <a:cs typeface="Arial"/>
              </a:rPr>
              <a:t>AMLODIPINE</a:t>
            </a:r>
            <a:endParaRPr b="1" baseline="0" cap="none" dirty="0" i="0" kern="0" kumimoji="0" lang="en-US" noProof="0" normalizeH="0" spc="0" strike="noStrike" sz="2600" u="none">
              <a:ln>
                <a:noFill/>
              </a:ln>
              <a:solidFill>
                <a:srgbClr val="FFC000"/>
              </a:solidFill>
              <a:effectLst/>
              <a:uFillTx/>
              <a:latin typeface="+mj-lt"/>
              <a:ea typeface="+mj-ea"/>
              <a:cs typeface="Arial"/>
            </a:endParaRPr>
          </a:p>
        </p:txBody>
      </p:sp>
      <p:sp>
        <p:nvSpPr>
          <p:cNvPr xmlns:c="http://schemas.openxmlformats.org/drawingml/2006/chart" xmlns:pic="http://schemas.openxmlformats.org/drawingml/2006/picture" xmlns:dgm="http://schemas.openxmlformats.org/drawingml/2006/diagram" id="14" name="object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50925" y="5068887"/>
            <a:ext cx="3272154" cy="614680"/>
          </a:xfrm>
          <a:prstGeom prst="rect">
            <a:avLst/>
          </a:prstGeom>
          <a:solidFill>
            <a:srgbClr val="B10D16"/>
          </a:solidFill>
        </p:spPr>
        <p:txBody xmlns:c="http://schemas.openxmlformats.org/drawingml/2006/chart" xmlns:pic="http://schemas.openxmlformats.org/drawingml/2006/picture" xmlns:dgm="http://schemas.openxmlformats.org/drawingml/2006/diagram">
          <a:bodyPr bIns="0" lIns="0" rIns="0" rtlCol="0" tIns="165100" vert="horz" wrap="square">
            <a:spAutoFit/>
          </a:bodyPr>
          <a:lstStyle/>
          <a:p>
            <a:pPr algn="l" defTabSz="914400" eaLnBrk="1" fontAlgn="auto" hangingPunct="1" indent="0" latinLnBrk="0" lvl="0" marL="494030" marR="0" rtl="0">
              <a:lnSpc>
                <a:spcPct val="100000"/>
              </a:lnSpc>
              <a:spcBef>
                <a:spcPts val="1300"/>
              </a:spcBef>
              <a:spcAft>
                <a:spcPts val="0"/>
              </a:spcAft>
              <a:buFontTx/>
              <a:buNone/>
              <a:defRPr>
                <a:uFillTx/>
              </a:defRPr>
            </a:pPr>
            <a:r>
              <a:rPr b="1" baseline="0" cap="none" dirty="0" i="0" kern="1200" kumimoji="0" noProof="0" normalizeH="0" spc="-5" strike="noStrike" sz="1800" u="none">
                <a:ln>
                  <a:noFill/>
                </a:ln>
                <a:solidFill>
                  <a:srgbClr val="FFFFFF"/>
                </a:solidFill>
                <a:effectLst/>
                <a:uFillTx/>
                <a:latin typeface="Arial"/>
                <a:ea typeface="+mn-ea"/>
                <a:cs typeface="Arial"/>
              </a:rPr>
              <a:t>Cơ chế </a:t>
            </a:r>
            <a:r>
              <a:rPr b="1" baseline="0" cap="none" dirty="0" i="0" kern="1200" kumimoji="0" noProof="0" normalizeH="0" spc="0" strike="noStrike" sz="1800" u="none">
                <a:ln>
                  <a:noFill/>
                </a:ln>
                <a:solidFill>
                  <a:srgbClr val="FFFFFF"/>
                </a:solidFill>
                <a:effectLst/>
                <a:uFillTx/>
                <a:latin typeface="Arial"/>
                <a:ea typeface="+mn-ea"/>
                <a:cs typeface="Arial"/>
              </a:rPr>
              <a:t>phù </a:t>
            </a:r>
            <a:r>
              <a:rPr b="1" baseline="0" cap="none" dirty="0" i="0" kern="1200" kumimoji="0" noProof="0" normalizeH="0" spc="-5" strike="noStrike" sz="1800" u="none">
                <a:ln>
                  <a:noFill/>
                </a:ln>
                <a:solidFill>
                  <a:srgbClr val="FFFFFF"/>
                </a:solidFill>
                <a:effectLst/>
                <a:uFillTx/>
                <a:latin typeface="Arial"/>
                <a:ea typeface="+mn-ea"/>
                <a:cs typeface="Arial"/>
              </a:rPr>
              <a:t>của</a:t>
            </a:r>
            <a:r>
              <a:rPr b="1" baseline="0" cap="none" dirty="0" i="0" kern="1200" kumimoji="0" noProof="0" normalizeH="0" spc="-55" strike="noStrike" sz="1800" u="none">
                <a:ln>
                  <a:noFill/>
                </a:ln>
                <a:solidFill>
                  <a:srgbClr val="FFFFFF"/>
                </a:solidFill>
                <a:effectLst/>
                <a:uFillTx/>
                <a:latin typeface="Arial"/>
                <a:ea typeface="+mn-ea"/>
                <a:cs typeface="Arial"/>
              </a:rPr>
              <a:t> </a:t>
            </a:r>
            <a:r>
              <a:rPr b="1" baseline="0" cap="none" dirty="0" i="0" kern="1200" kumimoji="0" noProof="0" normalizeH="0" spc="-5" strike="noStrike" sz="1800" u="none">
                <a:ln>
                  <a:noFill/>
                </a:ln>
                <a:solidFill>
                  <a:srgbClr val="FFFFFF"/>
                </a:solidFill>
                <a:effectLst/>
                <a:uFillTx/>
                <a:latin typeface="Arial"/>
                <a:ea typeface="+mn-ea"/>
                <a:cs typeface="Arial"/>
              </a:rPr>
              <a:t>CCB</a:t>
            </a:r>
            <a:endParaRPr b="0" baseline="0" cap="none" i="0" kern="1200" kumimoji="0" noProof="0" normalizeH="0" spc="0" strike="noStrike" sz="18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15" name="object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84750" y="5078412"/>
            <a:ext cx="3254375" cy="614680"/>
          </a:xfrm>
          <a:prstGeom prst="rect">
            <a:avLst/>
          </a:prstGeom>
          <a:solidFill>
            <a:srgbClr val="313771"/>
          </a:solidFill>
        </p:spPr>
        <p:txBody xmlns:c="http://schemas.openxmlformats.org/drawingml/2006/chart" xmlns:pic="http://schemas.openxmlformats.org/drawingml/2006/picture" xmlns:dgm="http://schemas.openxmlformats.org/drawingml/2006/diagram">
          <a:bodyPr bIns="0" lIns="0" rIns="0" rtlCol="0" tIns="27939" vert="horz" wrap="square">
            <a:spAutoFit/>
          </a:bodyPr>
          <a:lstStyle/>
          <a:p>
            <a:pPr algn="l" defTabSz="914400" eaLnBrk="1" fontAlgn="auto" hangingPunct="1" indent="312420" latinLnBrk="0" lvl="0" marL="382270" marR="372745" rtl="0">
              <a:lnSpc>
                <a:spcPct val="100000"/>
              </a:lnSpc>
              <a:spcBef>
                <a:spcPts val="219"/>
              </a:spcBef>
              <a:spcAft>
                <a:spcPts val="0"/>
              </a:spcAft>
              <a:buFontTx/>
              <a:buNone/>
              <a:defRPr>
                <a:uFillTx/>
              </a:defRPr>
            </a:pPr>
            <a:r>
              <a:rPr b="1" baseline="0" cap="none" dirty="0" i="0" kern="1200" kumimoji="0" noProof="0" normalizeH="0" spc="-5" strike="noStrike" sz="1800" u="none">
                <a:ln>
                  <a:noFill/>
                </a:ln>
                <a:solidFill>
                  <a:srgbClr val="FFFFFF"/>
                </a:solidFill>
                <a:effectLst/>
                <a:uFillTx/>
                <a:latin typeface="Arial"/>
                <a:ea typeface="+mn-ea"/>
                <a:cs typeface="Arial"/>
              </a:rPr>
              <a:t>Cơ chế </a:t>
            </a:r>
            <a:r>
              <a:rPr b="1" baseline="0" cap="none" dirty="0" i="0" kern="1200" kumimoji="0" noProof="0" normalizeH="0" spc="0" strike="noStrike" sz="1800" u="none">
                <a:ln>
                  <a:noFill/>
                </a:ln>
                <a:solidFill>
                  <a:srgbClr val="FFFFFF"/>
                </a:solidFill>
                <a:effectLst/>
                <a:uFillTx/>
                <a:latin typeface="Arial"/>
                <a:ea typeface="+mn-ea"/>
                <a:cs typeface="Arial"/>
              </a:rPr>
              <a:t>giảm phù  </a:t>
            </a:r>
            <a:r>
              <a:rPr b="1" baseline="0" cap="none" dirty="0" i="0" kern="1200" kumimoji="0" noProof="0" normalizeH="0" spc="-5" strike="noStrike" sz="1800" u="none">
                <a:ln>
                  <a:noFill/>
                </a:ln>
                <a:solidFill>
                  <a:srgbClr val="FFFFFF"/>
                </a:solidFill>
                <a:effectLst/>
                <a:uFillTx/>
                <a:latin typeface="Arial"/>
                <a:ea typeface="+mn-ea"/>
                <a:cs typeface="Arial"/>
              </a:rPr>
              <a:t>khi </a:t>
            </a:r>
            <a:r>
              <a:rPr b="1" baseline="0" cap="none" dirty="0" i="0" kern="1200" kumimoji="0" noProof="0" normalizeH="0" spc="0" strike="noStrike" sz="1800" u="none">
                <a:ln>
                  <a:noFill/>
                </a:ln>
                <a:solidFill>
                  <a:srgbClr val="FFFFFF"/>
                </a:solidFill>
                <a:effectLst/>
                <a:uFillTx/>
                <a:latin typeface="Arial"/>
                <a:ea typeface="+mn-ea"/>
                <a:cs typeface="Arial"/>
              </a:rPr>
              <a:t>phối hợp</a:t>
            </a:r>
            <a:r>
              <a:rPr b="1" baseline="0" cap="none" dirty="0" i="0" kern="1200" kumimoji="0" noProof="0" normalizeH="0" spc="-85" strike="noStrike" sz="1800" u="none">
                <a:ln>
                  <a:noFill/>
                </a:ln>
                <a:solidFill>
                  <a:srgbClr val="FFFFFF"/>
                </a:solidFill>
                <a:effectLst/>
                <a:uFillTx/>
                <a:latin typeface="Arial"/>
                <a:ea typeface="+mn-ea"/>
                <a:cs typeface="Arial"/>
              </a:rPr>
              <a:t> </a:t>
            </a:r>
            <a:r>
              <a:rPr b="1" baseline="0" cap="none" dirty="0" i="0" kern="1200" kumimoji="0" noProof="0" normalizeH="0" spc="-15" strike="noStrike" sz="1800" u="none">
                <a:ln>
                  <a:noFill/>
                </a:ln>
                <a:solidFill>
                  <a:srgbClr val="FFFFFF"/>
                </a:solidFill>
                <a:effectLst/>
                <a:uFillTx/>
                <a:latin typeface="Arial"/>
                <a:ea typeface="+mn-ea"/>
                <a:cs typeface="Arial"/>
              </a:rPr>
              <a:t>CCB/ARB</a:t>
            </a:r>
            <a:endParaRPr b="0" baseline="0" cap="none" i="0" kern="1200" kumimoji="0" noProof="0" normalizeH="0" spc="0" strike="noStrike" sz="18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16" name="object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71550" y="1985898"/>
            <a:ext cx="2663825" cy="2952750"/>
          </a:xfrm>
          <a:prstGeom prst="rect">
            <a:avLst/>
          </a:prstGeom>
          <a:blipFill>
            <a:blip r:embed="rId2"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7" name="object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986401" y="1812925"/>
            <a:ext cx="2814574" cy="3117850"/>
          </a:xfrm>
          <a:prstGeom prst="rect">
            <a:avLst/>
          </a:prstGeom>
          <a:blipFill>
            <a:blip r:embed="rId3" cstate="print"/>
            <a:stretch>
              <a:fillRect/>
            </a:stretch>
          </a:blipFill>
        </p:spPr>
        <p:txBody xmlns:c="http://schemas.openxmlformats.org/drawingml/2006/chart" xmlns:pic="http://schemas.openxmlformats.org/drawingml/2006/picture" xmlns:dgm="http://schemas.openxmlformats.org/drawingml/2006/diagram">
          <a:bodyPr bIns="0" lIns="0" rIns="0" rtlCol="0" tIns="0" wrap="square"/>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18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18" name="object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73802" y="1352804"/>
            <a:ext cx="2236470" cy="269240"/>
          </a:xfrm>
          <a:prstGeom prst="rect">
            <a:avLst/>
          </a:prstGeom>
        </p:spPr>
        <p:txBody xmlns:c="http://schemas.openxmlformats.org/drawingml/2006/chart" xmlns:pic="http://schemas.openxmlformats.org/drawingml/2006/picture" xmlns:dgm="http://schemas.openxmlformats.org/drawingml/2006/diagram">
          <a:bodyPr bIns="0" lIns="0" rIns="0" rtlCol="0" tIns="12065" vert="horz" wrap="square">
            <a:spAutoFit/>
          </a:bodyPr>
          <a:lstStyle/>
          <a:p>
            <a:pPr algn="l" defTabSz="914400" eaLnBrk="1" fontAlgn="auto" hangingPunct="1" indent="0" latinLnBrk="0" lvl="0" marL="12700" marR="0" rtl="0">
              <a:lnSpc>
                <a:spcPct val="100000"/>
              </a:lnSpc>
              <a:spcBef>
                <a:spcPts val="95"/>
              </a:spcBef>
              <a:spcAft>
                <a:spcPts val="0"/>
              </a:spcAft>
              <a:buFontTx/>
              <a:buNone/>
              <a:defRPr>
                <a:uFillTx/>
              </a:defRPr>
            </a:pPr>
            <a:r>
              <a:rPr b="1" baseline="0" cap="none" dirty="0" i="0" kern="1200" kumimoji="0" noProof="0" normalizeH="0" spc="-25" strike="noStrike" sz="1600" u="none">
                <a:ln>
                  <a:noFill/>
                </a:ln>
                <a:solidFill>
                  <a:srgbClr val="000000"/>
                </a:solidFill>
                <a:effectLst/>
                <a:uFillTx/>
                <a:latin typeface="Arial"/>
                <a:ea typeface="+mn-ea"/>
                <a:cs typeface="Arial"/>
              </a:rPr>
              <a:t>ARB </a:t>
            </a:r>
            <a:r>
              <a:rPr b="1" baseline="0" cap="none" dirty="0" i="0" kern="1200" kumimoji="0" noProof="0" normalizeH="0" spc="-5" strike="noStrike" sz="1600" u="none">
                <a:ln>
                  <a:noFill/>
                </a:ln>
                <a:solidFill>
                  <a:srgbClr val="000000"/>
                </a:solidFill>
                <a:effectLst/>
                <a:uFillTx/>
                <a:latin typeface="Arial"/>
                <a:ea typeface="+mn-ea"/>
                <a:cs typeface="Arial"/>
              </a:rPr>
              <a:t>dãn cả </a:t>
            </a:r>
            <a:r>
              <a:rPr b="1" baseline="0" cap="none" dirty="0" i="0" kern="1200" kumimoji="0" noProof="0" normalizeH="0" spc="-10" strike="noStrike" sz="1600" u="none">
                <a:ln>
                  <a:noFill/>
                </a:ln>
                <a:solidFill>
                  <a:srgbClr val="000000"/>
                </a:solidFill>
                <a:effectLst/>
                <a:uFillTx/>
                <a:latin typeface="Arial"/>
                <a:ea typeface="+mn-ea"/>
                <a:cs typeface="Arial"/>
              </a:rPr>
              <a:t>ĐM </a:t>
            </a:r>
            <a:r>
              <a:rPr b="1" baseline="0" cap="none" dirty="0" i="0" kern="1200" kumimoji="0" noProof="0" normalizeH="0" spc="-5" strike="noStrike" sz="1600" u="none">
                <a:ln>
                  <a:noFill/>
                </a:ln>
                <a:solidFill>
                  <a:srgbClr val="000000"/>
                </a:solidFill>
                <a:effectLst/>
                <a:uFillTx/>
                <a:latin typeface="Arial"/>
                <a:ea typeface="+mn-ea"/>
                <a:cs typeface="Arial"/>
              </a:rPr>
              <a:t>lẫn</a:t>
            </a:r>
            <a:r>
              <a:rPr b="1" baseline="0" cap="none" dirty="0" i="0" kern="1200" kumimoji="0" noProof="0" normalizeH="0" spc="40" strike="noStrike" sz="1600" u="none">
                <a:ln>
                  <a:noFill/>
                </a:ln>
                <a:solidFill>
                  <a:srgbClr val="000000"/>
                </a:solidFill>
                <a:effectLst/>
                <a:uFillTx/>
                <a:latin typeface="Arial"/>
                <a:ea typeface="+mn-ea"/>
                <a:cs typeface="Arial"/>
              </a:rPr>
              <a:t> </a:t>
            </a:r>
            <a:r>
              <a:rPr b="1" baseline="0" cap="none" dirty="0" i="0" kern="1200" kumimoji="0" noProof="0" normalizeH="0" spc="-5" strike="noStrike" sz="1600" u="none">
                <a:ln>
                  <a:noFill/>
                </a:ln>
                <a:solidFill>
                  <a:srgbClr val="000000"/>
                </a:solidFill>
                <a:effectLst/>
                <a:uFillTx/>
                <a:latin typeface="Arial"/>
                <a:ea typeface="+mn-ea"/>
                <a:cs typeface="Arial"/>
              </a:rPr>
              <a:t>TM</a:t>
            </a:r>
            <a:endParaRPr b="0" baseline="0" cap="none" i="0" kern="1200" kumimoji="0" noProof="0" normalizeH="0" spc="0" strike="noStrike" sz="16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19" name="object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642100" y="3046348"/>
            <a:ext cx="1570355" cy="825500"/>
          </a:xfrm>
          <a:prstGeom prst="rect">
            <a:avLst/>
          </a:prstGeom>
          <a:solidFill>
            <a:srgbClr val="FFFFFF"/>
          </a:solidFill>
        </p:spPr>
        <p:txBody xmlns:c="http://schemas.openxmlformats.org/drawingml/2006/chart" xmlns:pic="http://schemas.openxmlformats.org/drawingml/2006/picture" xmlns:dgm="http://schemas.openxmlformats.org/drawingml/2006/diagram">
          <a:bodyPr bIns="0" lIns="0" rIns="0" rtlCol="0" tIns="41275" vert="horz" wrap="square">
            <a:spAutoFit/>
          </a:bodyPr>
          <a:lstStyle/>
          <a:p>
            <a:pPr algn="ctr" defTabSz="914400" eaLnBrk="1" fontAlgn="auto" hangingPunct="1" indent="-1905" latinLnBrk="0" lvl="0" marL="249554" marR="238760" rtl="0">
              <a:lnSpc>
                <a:spcPct val="100000"/>
              </a:lnSpc>
              <a:spcBef>
                <a:spcPts val="325"/>
              </a:spcBef>
              <a:spcAft>
                <a:spcPts val="0"/>
              </a:spcAft>
              <a:buFontTx/>
              <a:buNone/>
              <a:defRPr>
                <a:uFillTx/>
              </a:defRPr>
            </a:pPr>
            <a:r>
              <a:rPr b="1" baseline="0" cap="none" dirty="0" i="0" kern="1200" kumimoji="0" noProof="0" normalizeH="0" spc="-5" strike="noStrike" sz="1600" u="none">
                <a:ln>
                  <a:noFill/>
                </a:ln>
                <a:solidFill>
                  <a:srgbClr val="000000"/>
                </a:solidFill>
                <a:effectLst/>
                <a:uFillTx/>
                <a:latin typeface="Arial"/>
                <a:ea typeface="+mn-ea"/>
                <a:cs typeface="Arial"/>
              </a:rPr>
              <a:t>Giảm </a:t>
            </a:r>
            <a:r>
              <a:rPr b="1" baseline="0" cap="none" dirty="0" i="0" kern="1200" kumimoji="0" noProof="0" normalizeH="0" spc="-10" strike="noStrike" sz="1600" u="none">
                <a:ln>
                  <a:noFill/>
                </a:ln>
                <a:solidFill>
                  <a:srgbClr val="000000"/>
                </a:solidFill>
                <a:effectLst/>
                <a:uFillTx/>
                <a:latin typeface="Arial"/>
                <a:ea typeface="+mn-ea"/>
                <a:cs typeface="Arial"/>
              </a:rPr>
              <a:t>phù  </a:t>
            </a:r>
            <a:r>
              <a:rPr b="1" baseline="0" cap="none" dirty="0" i="0" kern="1200" kumimoji="0" noProof="0" normalizeH="0" spc="-5" strike="noStrike" sz="1600" u="none">
                <a:ln>
                  <a:noFill/>
                </a:ln>
                <a:solidFill>
                  <a:srgbClr val="000000"/>
                </a:solidFill>
                <a:effectLst/>
                <a:uFillTx/>
                <a:latin typeface="Arial"/>
                <a:ea typeface="+mn-ea"/>
                <a:cs typeface="Arial"/>
              </a:rPr>
              <a:t>ngoại </a:t>
            </a:r>
            <a:r>
              <a:rPr b="1" baseline="0" cap="none" dirty="0" i="0" kern="1200" kumimoji="0" noProof="0" normalizeH="0" spc="-25" strike="noStrike" sz="1600" u="none">
                <a:ln>
                  <a:noFill/>
                </a:ln>
                <a:solidFill>
                  <a:srgbClr val="000000"/>
                </a:solidFill>
                <a:effectLst/>
                <a:uFillTx/>
                <a:latin typeface="Arial"/>
                <a:ea typeface="+mn-ea"/>
                <a:cs typeface="Arial"/>
              </a:rPr>
              <a:t>vi </a:t>
            </a:r>
            <a:r>
              <a:rPr b="1" baseline="0" cap="none" dirty="0" i="0" kern="1200" kumimoji="0" noProof="0" normalizeH="0" spc="-5" strike="noStrike" sz="1600" u="none">
                <a:ln>
                  <a:noFill/>
                </a:ln>
                <a:solidFill>
                  <a:srgbClr val="000000"/>
                </a:solidFill>
                <a:effectLst/>
                <a:uFillTx/>
                <a:latin typeface="Arial"/>
                <a:ea typeface="+mn-ea"/>
                <a:cs typeface="Arial"/>
              </a:rPr>
              <a:t>do  </a:t>
            </a:r>
            <a:r>
              <a:rPr b="1" baseline="0" cap="none" dirty="0" i="0" kern="1200" kumimoji="0" noProof="0" normalizeH="0" spc="-10" strike="noStrike" sz="1600" u="none">
                <a:ln>
                  <a:noFill/>
                </a:ln>
                <a:solidFill>
                  <a:srgbClr val="000000"/>
                </a:solidFill>
                <a:effectLst/>
                <a:uFillTx/>
                <a:latin typeface="Arial"/>
                <a:ea typeface="+mn-ea"/>
                <a:cs typeface="Arial"/>
              </a:rPr>
              <a:t>CCB</a:t>
            </a:r>
            <a:endParaRPr b="0" baseline="0" cap="none" i="0" kern="1200" kumimoji="0" noProof="0" normalizeH="0" spc="0" strike="noStrike" sz="16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20" name="object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43200" y="2997200"/>
            <a:ext cx="1452880" cy="1165225"/>
          </a:xfrm>
          <a:prstGeom prst="rect">
            <a:avLst/>
          </a:prstGeom>
          <a:solidFill>
            <a:srgbClr val="FFFFFF"/>
          </a:solidFill>
        </p:spPr>
        <p:txBody xmlns:c="http://schemas.openxmlformats.org/drawingml/2006/chart" xmlns:pic="http://schemas.openxmlformats.org/drawingml/2006/picture" xmlns:dgm="http://schemas.openxmlformats.org/drawingml/2006/diagram">
          <a:bodyPr bIns="0" lIns="0" rIns="0" rtlCol="0" tIns="19685" vert="horz" wrap="square">
            <a:spAutoFit/>
          </a:bodyPr>
          <a:lstStyle/>
          <a:p>
            <a:pPr algn="just" defTabSz="914400" eaLnBrk="1" fontAlgn="auto" hangingPunct="1" indent="7620" latinLnBrk="0" lvl="0" marL="212725" marR="204470" rtl="0">
              <a:lnSpc>
                <a:spcPct val="110000"/>
              </a:lnSpc>
              <a:spcBef>
                <a:spcPts val="155"/>
              </a:spcBef>
              <a:spcAft>
                <a:spcPts val="0"/>
              </a:spcAft>
              <a:buFontTx/>
              <a:buNone/>
              <a:defRPr>
                <a:uFillTx/>
              </a:defRPr>
            </a:pPr>
            <a:r>
              <a:rPr b="1" baseline="0" cap="none" dirty="0" i="0" kern="1200" kumimoji="0" noProof="0" normalizeH="0" spc="-5" strike="noStrike" sz="1600" u="none">
                <a:ln>
                  <a:noFill/>
                </a:ln>
                <a:solidFill>
                  <a:srgbClr val="000000"/>
                </a:solidFill>
                <a:effectLst/>
                <a:uFillTx/>
                <a:latin typeface="Arial"/>
                <a:ea typeface="+mn-ea"/>
                <a:cs typeface="Arial"/>
              </a:rPr>
              <a:t>Ứ đọng</a:t>
            </a:r>
            <a:r>
              <a:rPr b="1" baseline="0" cap="none" dirty="0" i="0" kern="1200" kumimoji="0" noProof="0" normalizeH="0" spc="-75" strike="noStrike" sz="1600" u="none">
                <a:ln>
                  <a:noFill/>
                </a:ln>
                <a:solidFill>
                  <a:srgbClr val="000000"/>
                </a:solidFill>
                <a:effectLst/>
                <a:uFillTx/>
                <a:latin typeface="Arial"/>
                <a:ea typeface="+mn-ea"/>
                <a:cs typeface="Arial"/>
              </a:rPr>
              <a:t> </a:t>
            </a:r>
            <a:r>
              <a:rPr b="1" baseline="0" cap="none" dirty="0" i="0" kern="1200" kumimoji="0" noProof="0" normalizeH="0" spc="-5" strike="noStrike" sz="1600" u="none">
                <a:ln>
                  <a:noFill/>
                </a:ln>
                <a:solidFill>
                  <a:srgbClr val="000000"/>
                </a:solidFill>
                <a:effectLst/>
                <a:uFillTx/>
                <a:latin typeface="Arial"/>
                <a:ea typeface="+mn-ea"/>
                <a:cs typeface="Arial"/>
              </a:rPr>
              <a:t>hệ  </a:t>
            </a:r>
            <a:r>
              <a:rPr b="1" baseline="0" cap="none" dirty="0" i="0" kern="1200" kumimoji="0" noProof="0" normalizeH="0" spc="-10" strike="noStrike" sz="1600" u="none">
                <a:ln>
                  <a:noFill/>
                </a:ln>
                <a:solidFill>
                  <a:srgbClr val="000000"/>
                </a:solidFill>
                <a:effectLst/>
                <a:uFillTx/>
                <a:latin typeface="Arial"/>
                <a:ea typeface="+mn-ea"/>
                <a:cs typeface="Arial"/>
              </a:rPr>
              <a:t>mao mạch  </a:t>
            </a:r>
            <a:r>
              <a:rPr b="1" baseline="0" cap="none" dirty="0" i="0" kern="1200" kumimoji="0" noProof="0" normalizeH="0" spc="-5" strike="noStrike" sz="1600" u="none">
                <a:ln>
                  <a:noFill/>
                </a:ln>
                <a:solidFill>
                  <a:srgbClr val="000000"/>
                </a:solidFill>
                <a:effectLst/>
                <a:uFillTx/>
                <a:latin typeface="Arial"/>
                <a:ea typeface="+mn-ea"/>
                <a:cs typeface="Arial"/>
              </a:rPr>
              <a:t>làm thoát  dịch ra</a:t>
            </a:r>
            <a:r>
              <a:rPr b="1" baseline="0" cap="none" dirty="0" i="0" kern="1200" kumimoji="0" noProof="0" normalizeH="0" spc="-65" strike="noStrike" sz="1600" u="none">
                <a:ln>
                  <a:noFill/>
                </a:ln>
                <a:solidFill>
                  <a:srgbClr val="000000"/>
                </a:solidFill>
                <a:effectLst/>
                <a:uFillTx/>
                <a:latin typeface="Arial"/>
                <a:ea typeface="+mn-ea"/>
                <a:cs typeface="Arial"/>
              </a:rPr>
              <a:t> </a:t>
            </a:r>
            <a:r>
              <a:rPr b="1" baseline="0" cap="none" dirty="0" i="0" kern="1200" kumimoji="0" noProof="0" normalizeH="0" spc="-10" strike="noStrike" sz="1600" u="none">
                <a:ln>
                  <a:noFill/>
                </a:ln>
                <a:solidFill>
                  <a:srgbClr val="000000"/>
                </a:solidFill>
                <a:effectLst/>
                <a:uFillTx/>
                <a:latin typeface="Arial"/>
                <a:ea typeface="+mn-ea"/>
                <a:cs typeface="Arial"/>
              </a:rPr>
              <a:t>mô</a:t>
            </a:r>
            <a:endParaRPr b="0" baseline="0" cap="none" i="0" kern="1200" kumimoji="0" noProof="0" normalizeH="0" spc="0" strike="noStrike" sz="16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21" name="object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11707" y="1444879"/>
            <a:ext cx="1298575" cy="513080"/>
          </a:xfrm>
          <a:prstGeom prst="rect">
            <a:avLst/>
          </a:prstGeom>
        </p:spPr>
        <p:txBody xmlns:c="http://schemas.openxmlformats.org/drawingml/2006/chart" xmlns:pic="http://schemas.openxmlformats.org/drawingml/2006/picture" xmlns:dgm="http://schemas.openxmlformats.org/drawingml/2006/diagram">
          <a:bodyPr bIns="0" lIns="0" rIns="0" rtlCol="0" tIns="12065" vert="horz" wrap="square">
            <a:spAutoFit/>
          </a:bodyPr>
          <a:lstStyle/>
          <a:p>
            <a:pPr algn="l" defTabSz="914400" eaLnBrk="1" fontAlgn="auto" hangingPunct="1" indent="-479425" latinLnBrk="0" lvl="0" marL="491490" marR="5080" rtl="0">
              <a:lnSpc>
                <a:spcPct val="100000"/>
              </a:lnSpc>
              <a:spcBef>
                <a:spcPts val="95"/>
              </a:spcBef>
              <a:spcAft>
                <a:spcPts val="0"/>
              </a:spcAft>
              <a:buFontTx/>
              <a:buNone/>
              <a:defRPr>
                <a:uFillTx/>
              </a:defRPr>
            </a:pPr>
            <a:r>
              <a:rPr b="1" baseline="0" cap="none" dirty="0" i="0" kern="1200" kumimoji="0" noProof="0" normalizeH="0" spc="-10" strike="noStrike" sz="1600" u="none">
                <a:ln>
                  <a:noFill/>
                </a:ln>
                <a:solidFill>
                  <a:srgbClr val="000000"/>
                </a:solidFill>
                <a:effectLst/>
                <a:uFillTx/>
                <a:latin typeface="Arial"/>
                <a:ea typeface="+mn-ea"/>
                <a:cs typeface="Arial"/>
              </a:rPr>
              <a:t>CCB </a:t>
            </a:r>
            <a:r>
              <a:rPr b="1" baseline="0" cap="none" dirty="0" i="0" kern="1200" kumimoji="0" noProof="0" normalizeH="0" spc="-5" strike="noStrike" sz="1600" u="none">
                <a:ln>
                  <a:noFill/>
                </a:ln>
                <a:solidFill>
                  <a:srgbClr val="000000"/>
                </a:solidFill>
                <a:effectLst/>
                <a:uFillTx/>
                <a:latin typeface="Arial"/>
                <a:ea typeface="+mn-ea"/>
                <a:cs typeface="Arial"/>
              </a:rPr>
              <a:t>dãn</a:t>
            </a:r>
            <a:r>
              <a:rPr b="1" baseline="0" cap="none" dirty="0" i="0" kern="1200" kumimoji="0" noProof="0" normalizeH="0" spc="-65" strike="noStrike" sz="1600" u="none">
                <a:ln>
                  <a:noFill/>
                </a:ln>
                <a:solidFill>
                  <a:srgbClr val="000000"/>
                </a:solidFill>
                <a:effectLst/>
                <a:uFillTx/>
                <a:latin typeface="Arial"/>
                <a:ea typeface="+mn-ea"/>
                <a:cs typeface="Arial"/>
              </a:rPr>
              <a:t> </a:t>
            </a:r>
            <a:r>
              <a:rPr b="1" baseline="0" cap="none" dirty="0" i="0" kern="1200" kumimoji="0" noProof="0" normalizeH="0" spc="-5" strike="noStrike" sz="1600" u="none">
                <a:ln>
                  <a:noFill/>
                </a:ln>
                <a:solidFill>
                  <a:srgbClr val="000000"/>
                </a:solidFill>
                <a:effectLst/>
                <a:uFillTx/>
                <a:latin typeface="Arial"/>
                <a:ea typeface="+mn-ea"/>
                <a:cs typeface="Arial"/>
              </a:rPr>
              <a:t>tiểu  </a:t>
            </a:r>
            <a:r>
              <a:rPr b="1" baseline="0" cap="none" dirty="0" i="0" kern="1200" kumimoji="0" noProof="0" normalizeH="0" spc="-10" strike="noStrike" sz="1600" u="none">
                <a:ln>
                  <a:noFill/>
                </a:ln>
                <a:solidFill>
                  <a:srgbClr val="000000"/>
                </a:solidFill>
                <a:effectLst/>
                <a:uFillTx/>
                <a:latin typeface="Arial"/>
                <a:ea typeface="+mn-ea"/>
                <a:cs typeface="Arial"/>
              </a:rPr>
              <a:t>ĐM</a:t>
            </a:r>
            <a:endParaRPr b="0" baseline="0" cap="none" i="0" kern="1200" kumimoji="0" noProof="0" normalizeH="0" spc="0" strike="noStrike" sz="16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22" name="object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562225" y="1741551"/>
            <a:ext cx="1649730" cy="336550"/>
          </a:xfrm>
          <a:prstGeom prst="rect">
            <a:avLst/>
          </a:prstGeom>
          <a:solidFill>
            <a:srgbClr val="FFFFFF"/>
          </a:solidFill>
        </p:spPr>
        <p:txBody xmlns:c="http://schemas.openxmlformats.org/drawingml/2006/chart" xmlns:pic="http://schemas.openxmlformats.org/drawingml/2006/picture" xmlns:dgm="http://schemas.openxmlformats.org/drawingml/2006/diagram">
          <a:bodyPr bIns="0" lIns="0" rIns="0" rtlCol="0" tIns="40640" vert="horz" wrap="square">
            <a:spAutoFit/>
          </a:bodyPr>
          <a:lstStyle/>
          <a:p>
            <a:pPr algn="l" defTabSz="914400" eaLnBrk="1" fontAlgn="auto" hangingPunct="1" indent="0" latinLnBrk="0" lvl="0" marL="328295" marR="0" rtl="0">
              <a:lnSpc>
                <a:spcPct val="100000"/>
              </a:lnSpc>
              <a:spcBef>
                <a:spcPts val="320"/>
              </a:spcBef>
              <a:spcAft>
                <a:spcPts val="0"/>
              </a:spcAft>
              <a:buFontTx/>
              <a:buNone/>
              <a:defRPr>
                <a:uFillTx/>
              </a:defRPr>
            </a:pPr>
            <a:r>
              <a:rPr b="1" baseline="0" cap="none" dirty="0" i="0" kern="1200" kumimoji="0" noProof="0" normalizeH="0" spc="-5" strike="noStrike" sz="1600" u="none">
                <a:ln>
                  <a:noFill/>
                </a:ln>
                <a:solidFill>
                  <a:srgbClr val="000000"/>
                </a:solidFill>
                <a:effectLst/>
                <a:uFillTx/>
                <a:latin typeface="Arial"/>
                <a:ea typeface="+mn-ea"/>
                <a:cs typeface="Arial"/>
              </a:rPr>
              <a:t>TM </a:t>
            </a:r>
            <a:r>
              <a:rPr b="1" baseline="0" cap="none" dirty="0" i="0" kern="1200" kumimoji="0" noProof="0" normalizeH="0" spc="-20" strike="noStrike" sz="1600" u="none">
                <a:ln>
                  <a:noFill/>
                </a:ln>
                <a:solidFill>
                  <a:srgbClr val="000000"/>
                </a:solidFill>
                <a:effectLst/>
                <a:uFillTx/>
                <a:latin typeface="Arial"/>
                <a:ea typeface="+mn-ea"/>
                <a:cs typeface="Arial"/>
              </a:rPr>
              <a:t>vẫn</a:t>
            </a:r>
            <a:r>
              <a:rPr b="1" baseline="0" cap="none" dirty="0" i="0" kern="1200" kumimoji="0" noProof="0" normalizeH="0" spc="25" strike="noStrike" sz="1600" u="none">
                <a:ln>
                  <a:noFill/>
                </a:ln>
                <a:solidFill>
                  <a:srgbClr val="000000"/>
                </a:solidFill>
                <a:effectLst/>
                <a:uFillTx/>
                <a:latin typeface="Arial"/>
                <a:ea typeface="+mn-ea"/>
                <a:cs typeface="Arial"/>
              </a:rPr>
              <a:t> </a:t>
            </a:r>
            <a:r>
              <a:rPr b="1" baseline="0" cap="none" dirty="0" i="0" kern="1200" kumimoji="0" noProof="0" normalizeH="0" spc="-10" strike="noStrike" sz="1600" u="none">
                <a:ln>
                  <a:noFill/>
                </a:ln>
                <a:solidFill>
                  <a:srgbClr val="000000"/>
                </a:solidFill>
                <a:effectLst/>
                <a:uFillTx/>
                <a:latin typeface="Arial"/>
                <a:ea typeface="+mn-ea"/>
                <a:cs typeface="Arial"/>
              </a:rPr>
              <a:t>co</a:t>
            </a:r>
            <a:endParaRPr b="0" baseline="0" cap="none" i="0" kern="1200" kumimoji="0" noProof="0" normalizeH="0" spc="0" strike="noStrike" sz="16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23" name="object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40528" y="6474663"/>
            <a:ext cx="3667125" cy="239395"/>
          </a:xfrm>
          <a:prstGeom prst="rect">
            <a:avLst/>
          </a:prstGeom>
        </p:spPr>
        <p:txBody xmlns:c="http://schemas.openxmlformats.org/drawingml/2006/chart" xmlns:pic="http://schemas.openxmlformats.org/drawingml/2006/picture" xmlns:dgm="http://schemas.openxmlformats.org/drawingml/2006/diagram">
          <a:bodyPr bIns="0" lIns="0" rIns="0" rtlCol="0" tIns="12700" vert="horz" wrap="square">
            <a:spAutoFit/>
          </a:bodyPr>
          <a:lstStyle/>
          <a:p>
            <a:pPr algn="l" defTabSz="914400" eaLnBrk="1" fontAlgn="auto" hangingPunct="1" indent="0" latinLnBrk="0" lvl="0" marL="12700" marR="0" rtl="0">
              <a:lnSpc>
                <a:spcPct val="100000"/>
              </a:lnSpc>
              <a:spcBef>
                <a:spcPts val="100"/>
              </a:spcBef>
              <a:spcAft>
                <a:spcPts val="0"/>
              </a:spcAft>
              <a:buFontTx/>
              <a:buNone/>
              <a:defRPr>
                <a:uFillTx/>
              </a:defRPr>
            </a:pPr>
            <a:r>
              <a:rPr b="0" baseline="0" cap="none" dirty="0" i="0" kern="1200" kumimoji="0" noProof="0" normalizeH="0" spc="0" strike="noStrike" sz="1400" u="none">
                <a:ln>
                  <a:noFill/>
                </a:ln>
                <a:solidFill>
                  <a:srgbClr val="000000"/>
                </a:solidFill>
                <a:effectLst/>
                <a:uFillTx/>
                <a:latin typeface="Arial"/>
                <a:ea typeface="+mn-ea"/>
                <a:cs typeface="Arial"/>
              </a:rPr>
              <a:t>Messerli et al. Am J </a:t>
            </a:r>
            <a:r>
              <a:rPr b="0" baseline="0" cap="none" dirty="0" i="0" kern="1200" kumimoji="0" noProof="0" normalizeH="0" spc="-5" strike="noStrike" sz="1400" u="none">
                <a:ln>
                  <a:noFill/>
                </a:ln>
                <a:solidFill>
                  <a:srgbClr val="000000"/>
                </a:solidFill>
                <a:effectLst/>
                <a:uFillTx/>
                <a:latin typeface="Arial"/>
                <a:ea typeface="+mn-ea"/>
                <a:cs typeface="Arial"/>
              </a:rPr>
              <a:t>Hypertens</a:t>
            </a:r>
            <a:r>
              <a:rPr b="0" baseline="0" cap="none" dirty="0" i="0" kern="1200" kumimoji="0" noProof="0" normalizeH="0" spc="-145" strike="noStrike" sz="1400" u="none">
                <a:ln>
                  <a:noFill/>
                </a:ln>
                <a:solidFill>
                  <a:srgbClr val="000000"/>
                </a:solidFill>
                <a:effectLst/>
                <a:uFillTx/>
                <a:latin typeface="Arial"/>
                <a:ea typeface="+mn-ea"/>
                <a:cs typeface="Arial"/>
              </a:rPr>
              <a:t> </a:t>
            </a:r>
            <a:r>
              <a:rPr b="0" baseline="0" cap="none" dirty="0" i="0" kern="1200" kumimoji="0" noProof="0" normalizeH="0" spc="0" strike="noStrike" sz="1400" u="none">
                <a:ln>
                  <a:noFill/>
                </a:ln>
                <a:solidFill>
                  <a:srgbClr val="000000"/>
                </a:solidFill>
                <a:effectLst/>
                <a:uFillTx/>
                <a:latin typeface="Arial"/>
                <a:ea typeface="+mn-ea"/>
                <a:cs typeface="Arial"/>
              </a:rPr>
              <a:t>2001;14:978–9</a:t>
            </a:r>
            <a:endParaRPr b="0" baseline="0" cap="none" i="0" kern="1200" kumimoji="0" noProof="0" normalizeH="0" spc="0" strike="noStrike" sz="1400" u="none">
              <a:ln>
                <a:noFill/>
              </a:ln>
              <a:solidFill>
                <a:srgbClr val="000000"/>
              </a:solidFill>
              <a:effectLst/>
              <a:uFillTx/>
              <a:latin typeface="Arial"/>
              <a:ea typeface="+mn-ea"/>
              <a:cs typeface="Arial"/>
            </a:endParaRPr>
          </a:p>
        </p:txBody>
      </p:sp>
      <p:sp>
        <p:nvSpPr>
          <p:cNvPr xmlns:c="http://schemas.openxmlformats.org/drawingml/2006/chart" xmlns:pic="http://schemas.openxmlformats.org/drawingml/2006/picture" xmlns:dgm="http://schemas.openxmlformats.org/drawingml/2006/diagram" id="24" name="object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78358" y="6112865"/>
            <a:ext cx="3760470" cy="569595"/>
          </a:xfrm>
          <a:prstGeom prst="rect">
            <a:avLst/>
          </a:prstGeom>
        </p:spPr>
        <p:txBody xmlns:c="http://schemas.openxmlformats.org/drawingml/2006/chart" xmlns:pic="http://schemas.openxmlformats.org/drawingml/2006/picture" xmlns:dgm="http://schemas.openxmlformats.org/drawingml/2006/diagram">
          <a:bodyPr bIns="0" lIns="0" rIns="0" rtlCol="0" tIns="12700" vert="horz" wrap="square">
            <a:spAutoFit/>
          </a:bodyPr>
          <a:lstStyle/>
          <a:p>
            <a:pPr algn="l" defTabSz="914400" eaLnBrk="1" fontAlgn="auto" hangingPunct="1" indent="0" latinLnBrk="0" lvl="0" marL="15240" marR="0" rtl="0">
              <a:lnSpc>
                <a:spcPct val="100000"/>
              </a:lnSpc>
              <a:spcBef>
                <a:spcPts val="100"/>
              </a:spcBef>
              <a:spcAft>
                <a:spcPts val="0"/>
              </a:spcAft>
              <a:buFontTx/>
              <a:buNone/>
              <a:defRPr>
                <a:uFillTx/>
              </a:defRPr>
            </a:pPr>
            <a:r>
              <a:rPr b="0" baseline="0" cap="none" dirty="0" i="0" kern="1200" kumimoji="0" noProof="0" normalizeH="0" spc="-5" strike="noStrike" sz="1200" u="none">
                <a:ln>
                  <a:noFill/>
                </a:ln>
                <a:solidFill>
                  <a:srgbClr val="000000"/>
                </a:solidFill>
                <a:effectLst/>
                <a:uFillTx/>
                <a:latin typeface="Arial"/>
                <a:ea typeface="+mn-ea"/>
                <a:cs typeface="Arial"/>
              </a:rPr>
              <a:t>CCB: </a:t>
            </a:r>
            <a:r>
              <a:rPr b="0" baseline="0" cap="none" dirty="0" i="0" kern="1200" kumimoji="0" noProof="0" normalizeH="0" spc="0" strike="noStrike" sz="1200" u="none">
                <a:ln>
                  <a:noFill/>
                </a:ln>
                <a:solidFill>
                  <a:srgbClr val="000000"/>
                </a:solidFill>
                <a:effectLst/>
                <a:uFillTx/>
                <a:latin typeface="Arial"/>
                <a:ea typeface="+mn-ea"/>
                <a:cs typeface="Arial"/>
              </a:rPr>
              <a:t>chẹn kênh calci; ARB: </a:t>
            </a:r>
            <a:r>
              <a:rPr b="0" baseline="0" cap="none" dirty="0" i="0" kern="1200" kumimoji="0" noProof="0" normalizeH="0" spc="-5" strike="noStrike" sz="1200" u="none">
                <a:ln>
                  <a:noFill/>
                </a:ln>
                <a:solidFill>
                  <a:srgbClr val="000000"/>
                </a:solidFill>
                <a:effectLst/>
                <a:uFillTx/>
                <a:latin typeface="Arial"/>
                <a:ea typeface="+mn-ea"/>
                <a:cs typeface="Arial"/>
              </a:rPr>
              <a:t>ức </a:t>
            </a:r>
            <a:r>
              <a:rPr b="0" baseline="0" cap="none" dirty="0" i="0" kern="1200" kumimoji="0" noProof="0" normalizeH="0" spc="0" strike="noStrike" sz="1200" u="none">
                <a:ln>
                  <a:noFill/>
                </a:ln>
                <a:solidFill>
                  <a:srgbClr val="000000"/>
                </a:solidFill>
                <a:effectLst/>
                <a:uFillTx/>
                <a:latin typeface="Arial"/>
                <a:ea typeface="+mn-ea"/>
                <a:cs typeface="Arial"/>
              </a:rPr>
              <a:t>chế thụ thể</a:t>
            </a:r>
            <a:r>
              <a:rPr b="0" baseline="0" cap="none" dirty="0" i="0" kern="1200" kumimoji="0" noProof="0" normalizeH="0" spc="-125" strike="noStrike" sz="1200" u="none">
                <a:ln>
                  <a:noFill/>
                </a:ln>
                <a:solidFill>
                  <a:srgbClr val="000000"/>
                </a:solidFill>
                <a:effectLst/>
                <a:uFillTx/>
                <a:latin typeface="Arial"/>
                <a:ea typeface="+mn-ea"/>
                <a:cs typeface="Arial"/>
              </a:rPr>
              <a:t> </a:t>
            </a:r>
            <a:r>
              <a:rPr b="0" baseline="0" cap="none" dirty="0" i="0" kern="1200" kumimoji="0" noProof="0" normalizeH="0" spc="-5" strike="noStrike" sz="1200" u="none">
                <a:ln>
                  <a:noFill/>
                </a:ln>
                <a:solidFill>
                  <a:srgbClr val="000000"/>
                </a:solidFill>
                <a:effectLst/>
                <a:uFillTx/>
                <a:latin typeface="Arial"/>
                <a:ea typeface="+mn-ea"/>
                <a:cs typeface="Arial"/>
              </a:rPr>
              <a:t>angiotensin</a:t>
            </a:r>
            <a:endParaRPr b="0" baseline="0" cap="none" i="0" kern="1200" kumimoji="0" noProof="0" normalizeH="0" spc="0" strike="noStrike" sz="1200" u="none">
              <a:ln>
                <a:noFill/>
              </a:ln>
              <a:solidFill>
                <a:srgbClr val="000000"/>
              </a:solidFill>
              <a:effectLst/>
              <a:uFillTx/>
              <a:latin typeface="Arial"/>
              <a:ea typeface="+mn-ea"/>
              <a:cs typeface="Arial"/>
            </a:endParaRPr>
          </a:p>
          <a:p>
            <a:pPr algn="l" defTabSz="914400" eaLnBrk="1" fontAlgn="auto" hangingPunct="1" indent="0" latinLnBrk="0" lvl="0" marL="0" marR="0" rtl="0">
              <a:lnSpc>
                <a:spcPct val="100000"/>
              </a:lnSpc>
              <a:spcBef>
                <a:spcPts val="20"/>
              </a:spcBef>
              <a:spcAft>
                <a:spcPts val="0"/>
              </a:spcAft>
              <a:buFontTx/>
              <a:buNone/>
              <a:defRPr>
                <a:uFillTx/>
              </a:defRPr>
            </a:pPr>
            <a:endParaRPr b="0" baseline="0" cap="none" i="0" kern="1200" kumimoji="0" noProof="0" normalizeH="0" spc="0" strike="noStrike" sz="1200" u="none">
              <a:ln>
                <a:noFill/>
              </a:ln>
              <a:solidFill>
                <a:srgbClr val="000000"/>
              </a:solidFill>
              <a:effectLst/>
              <a:uFillTx/>
              <a:latin typeface="Times New Roman"/>
              <a:ea typeface="+mn-ea"/>
              <a:cs typeface="Times New Roman"/>
            </a:endParaRPr>
          </a:p>
          <a:p>
            <a:pPr algn="l" defTabSz="914400" eaLnBrk="1" fontAlgn="auto" hangingPunct="1" indent="0" latinLnBrk="0" lvl="0" marL="12700" marR="0" rtl="0">
              <a:lnSpc>
                <a:spcPct val="100000"/>
              </a:lnSpc>
              <a:spcBef>
                <a:spcPts val="0"/>
              </a:spcBef>
              <a:spcAft>
                <a:spcPts val="0"/>
              </a:spcAft>
              <a:buFontTx/>
              <a:buNone/>
              <a:defRPr>
                <a:uFillTx/>
              </a:defRPr>
            </a:pPr>
            <a:r>
              <a:rPr b="0" baseline="0" cap="none" dirty="0" i="0" kern="1200" kumimoji="0" noProof="0" normalizeH="0" spc="0" strike="noStrike" sz="1200" u="none">
                <a:ln>
                  <a:noFill/>
                </a:ln>
                <a:solidFill>
                  <a:srgbClr val="000000"/>
                </a:solidFill>
                <a:effectLst/>
                <a:uFillTx/>
                <a:latin typeface="Arial"/>
                <a:ea typeface="+mn-ea"/>
                <a:cs typeface="Arial"/>
              </a:rPr>
              <a:t>Illustration modified from</a:t>
            </a:r>
            <a:r>
              <a:rPr b="0" baseline="0" cap="none" dirty="0" i="0" kern="1200" kumimoji="0" noProof="0" normalizeH="0" spc="-90" strike="noStrike" sz="1200" u="none">
                <a:ln>
                  <a:noFill/>
                </a:ln>
                <a:solidFill>
                  <a:srgbClr val="000000"/>
                </a:solidFill>
                <a:effectLst/>
                <a:uFillTx/>
                <a:latin typeface="Arial"/>
                <a:ea typeface="+mn-ea"/>
                <a:cs typeface="Arial"/>
              </a:rPr>
              <a:t> </a:t>
            </a:r>
            <a:r>
              <a:rPr b="0" baseline="0" cap="none" dirty="0" i="0" kern="1200" kumimoji="0" noProof="0" normalizeH="0" spc="-5" strike="noStrike" sz="1200" u="none">
                <a:ln>
                  <a:noFill/>
                </a:ln>
                <a:solidFill>
                  <a:srgbClr val="000000"/>
                </a:solidFill>
                <a:effectLst/>
                <a:uFillTx/>
                <a:latin typeface="Arial"/>
                <a:ea typeface="+mn-ea"/>
                <a:cs typeface="Arial"/>
                <a:hlinkClick r:id="rId4"/>
              </a:rPr>
              <a:t>www.lotrel.com</a:t>
            </a:r>
            <a:endParaRPr b="0" baseline="0" cap="none" i="0" kern="1200" kumimoji="0" noProof="0" normalizeH="0" spc="0" strike="noStrike" sz="1200" u="none">
              <a:ln>
                <a:noFill/>
              </a:ln>
              <a:solidFill>
                <a:srgbClr val="000000"/>
              </a:solidFill>
              <a:effectLst/>
              <a:uFillTx/>
              <a:latin typeface="Arial"/>
              <a:ea typeface="+mn-ea"/>
              <a:cs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47547CF9-5B10-D24F-A8D7-45A9778164F7}" type="slidenum">
              <a:rPr lang="uk-UA" smtClean="0">
                <a:uFillTx/>
              </a:rPr>
              <a:pPr/>
              <a:t>24</a:t>
            </a:fld>
            <a:endParaRPr dirty="0" lang="uk-UA">
              <a:uFillTx/>
            </a:endParaRPr>
          </a:p>
        </p:txBody>
      </p:sp>
      <p:sp>
        <p:nvSpPr>
          <p:cNvPr xmlns:c="http://schemas.openxmlformats.org/drawingml/2006/chart" xmlns:pic="http://schemas.openxmlformats.org/drawingml/2006/picture" xmlns:dgm="http://schemas.openxmlformats.org/drawingml/2006/diagram" id="15"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5740" y="175927"/>
            <a:ext cx="8785860" cy="662273"/>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062AC"/>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noProof="0" normalizeH="0" spc="0" strike="noStrike" sz="2600" u="none">
              <a:ln>
                <a:noFill/>
              </a:ln>
              <a:solidFill>
                <a:srgbClr val="000000"/>
              </a:solidFill>
              <a:effectLst/>
              <a:uFillTx/>
              <a:latin typeface="Calibri"/>
              <a:ea typeface="+mn-ea"/>
              <a:cs typeface="+mn-cs"/>
            </a:endParaRPr>
          </a:p>
        </p:txBody>
      </p:sp>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902942" y="253314"/>
            <a:ext cx="7010400" cy="49244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lang="en-US" sz="2600">
                <a:solidFill>
                  <a:schemeClr val="bg1"/>
                </a:solidFill>
                <a:uFillTx/>
                <a:latin charset="0" panose="020F0502020204030204" pitchFamily="34" typeface="Calibri"/>
              </a:rPr>
              <a:t>ĐIỀU TRỊ SAU NMCT THEO ESC 2017</a:t>
            </a:r>
            <a:endParaRPr b="1" dirty="0" lang="en-US" sz="2600">
              <a:solidFill>
                <a:schemeClr val="bg1"/>
              </a:solidFill>
              <a:uFillTx/>
              <a:latin charset="0" panose="020F0502020204030204" pitchFamily="34" typeface="Calibri"/>
            </a:endParaRPr>
          </a:p>
        </p:txBody>
      </p:sp>
      <p:graphicFrame>
        <p:nvGraphicFramePr>
          <p:cNvPr xmlns:c="http://schemas.openxmlformats.org/drawingml/2006/chart" xmlns:pic="http://schemas.openxmlformats.org/drawingml/2006/picture" xmlns:dgm="http://schemas.openxmlformats.org/drawingml/2006/diagram" id="11" name="Table 10"/>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442686" y="1473000"/>
          <a:ext cx="8382000" cy="3937200"/>
        </p:xfrm>
        <a:graphic xmlns:c="http://schemas.openxmlformats.org/drawingml/2006/chart" xmlns:pic="http://schemas.openxmlformats.org/drawingml/2006/picture" xmlns:dgm="http://schemas.openxmlformats.org/drawingml/2006/diagram">
          <a:graphicData uri="http://schemas.openxmlformats.org/drawingml/2006/table">
            <a:tbl>
              <a:tblPr>
                <a:tableStyleId>{5C22544A-7EE6-4342-B048-85BDC9FD1C3A}</a:tableStyleId>
              </a:tblPr>
              <a:tblGrid>
                <a:gridCol w="6477000"/>
                <a:gridCol w="952500"/>
                <a:gridCol w="952500"/>
              </a:tblGrid>
              <a:tr h="457200">
                <a:tc gridSpan="3">
                  <a:txBody>
                    <a:bodyPr/>
                    <a:lstStyle/>
                    <a:p>
                      <a:pPr algn="l"/>
                      <a:r>
                        <a:rPr b="1" dirty="0" err="1" lang="en-US" sz="2000">
                          <a:uFillTx/>
                          <a:latin charset="0" panose="020B0604020202020204" pitchFamily="34" typeface="Arial"/>
                          <a:cs charset="0" panose="020B0604020202020204" pitchFamily="34" typeface="Arial"/>
                        </a:rPr>
                        <a:t>Nhóm</a:t>
                      </a:r>
                      <a:r>
                        <a:rPr b="1" baseline="0" dirty="0" lang="en-US" sz="2000">
                          <a:uFillTx/>
                          <a:latin charset="0" panose="020B0604020202020204" pitchFamily="34" typeface="Arial"/>
                          <a:cs charset="0" panose="020B0604020202020204" pitchFamily="34" typeface="Arial"/>
                        </a:rPr>
                        <a:t> </a:t>
                      </a:r>
                      <a:r>
                        <a:rPr b="1" baseline="0" dirty="0" err="1" lang="en-US" sz="2000">
                          <a:uFillTx/>
                          <a:latin charset="0" panose="020B0604020202020204" pitchFamily="34" typeface="Arial"/>
                          <a:cs charset="0" panose="020B0604020202020204" pitchFamily="34" typeface="Arial"/>
                        </a:rPr>
                        <a:t>thuốc</a:t>
                      </a:r>
                      <a:r>
                        <a:rPr b="1" baseline="0" dirty="0" lang="en-US" sz="2000">
                          <a:uFillTx/>
                          <a:latin charset="0" panose="020B0604020202020204" pitchFamily="34" typeface="Arial"/>
                          <a:cs charset="0" panose="020B0604020202020204" pitchFamily="34" typeface="Arial"/>
                        </a:rPr>
                        <a:t> </a:t>
                      </a:r>
                      <a:r>
                        <a:rPr b="1" baseline="0" dirty="0" err="1" lang="en-US" sz="2000">
                          <a:uFillTx/>
                          <a:latin charset="0" panose="020B0604020202020204" pitchFamily="34" typeface="Arial"/>
                          <a:cs charset="0" panose="020B0604020202020204" pitchFamily="34" typeface="Arial"/>
                        </a:rPr>
                        <a:t>ACEi</a:t>
                      </a:r>
                      <a:r>
                        <a:rPr b="1" baseline="0" dirty="0" lang="en-US" sz="2000">
                          <a:uFillTx/>
                          <a:latin charset="0" panose="020B0604020202020204" pitchFamily="34" typeface="Arial"/>
                          <a:cs charset="0" panose="020B0604020202020204" pitchFamily="34" typeface="Arial"/>
                        </a:rPr>
                        <a:t> / ARB</a:t>
                      </a:r>
                      <a:endParaRPr b="1" dirty="0" lang="vi-VN" sz="2000">
                        <a:uFillTx/>
                        <a:latin charset="0" panose="020B0604020202020204" pitchFamily="34" typeface="Arial"/>
                        <a:cs charset="0" panose="020B0604020202020204" pitchFamily="34" typeface="Arial"/>
                      </a:endParaRPr>
                    </a:p>
                  </a:txBody>
                  <a:tcPr anchor="ctr" marB="72000" marT="720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hMerge="1">
                  <a:txBody>
                    <a:bodyPr/>
                    <a:lstStyle/>
                    <a:p>
                      <a:pPr algn="ctr"/>
                      <a:endParaRPr b="1" lang="vi-VN" sz="2000">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hMerge="1">
                  <a:txBody>
                    <a:bodyPr/>
                    <a:lstStyle/>
                    <a:p>
                      <a:pPr algn="ctr"/>
                      <a:endParaRPr b="1" lang="vi-VN" sz="2000">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r>
              <a:tr h="1060450">
                <a:tc>
                  <a:txBody>
                    <a:bodyPr/>
                    <a:lstStyle/>
                    <a:p>
                      <a:pPr indent="0" marL="0">
                        <a:buFont charset="0" panose="020B0604020202020204" pitchFamily="34" typeface="Arial"/>
                        <a:buNone/>
                      </a:pPr>
                      <a:r>
                        <a:rPr lang="en-US" sz="2000">
                          <a:uFillTx/>
                          <a:latin charset="0" panose="020B0604020202020204" pitchFamily="34" typeface="Arial"/>
                          <a:cs charset="0" panose="020B0604020202020204" pitchFamily="34" typeface="Arial"/>
                        </a:rPr>
                        <a:t>Nhóm</a:t>
                      </a:r>
                      <a:r>
                        <a:rPr baseline="0" lang="en-US" sz="2000">
                          <a:uFillTx/>
                          <a:latin charset="0" panose="020B0604020202020204" pitchFamily="34" typeface="Arial"/>
                          <a:cs charset="0" panose="020B0604020202020204" pitchFamily="34" typeface="Arial"/>
                        </a:rPr>
                        <a:t> thuốc ACEi được khuyến cáo sử dụng trong vòng 24 giờ đầu NMCT cấp có ST chênh lên trên BN có tiền sử suy tim, RLCN tâm trương thất trái, ĐTĐ hoặc đã bị nhồi máu trước đó. </a:t>
                      </a:r>
                      <a:endParaRPr lang="vi-VN" sz="2000">
                        <a:uFillTx/>
                        <a:latin charset="0" panose="020B0604020202020204" pitchFamily="34" typeface="Arial"/>
                        <a:cs charset="0" panose="020B0604020202020204" pitchFamily="34" typeface="Arial"/>
                      </a:endParaRPr>
                    </a:p>
                  </a:txBody>
                  <a:tcPr marB="72000" marT="720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ctr"/>
                      <a:r>
                        <a:rPr b="1" lang="en-US" sz="2000">
                          <a:uFillTx/>
                          <a:latin charset="0" panose="020B0604020202020204" pitchFamily="34" typeface="Arial"/>
                          <a:cs charset="0" panose="020B0604020202020204" pitchFamily="34" typeface="Arial"/>
                        </a:rPr>
                        <a:t>I</a:t>
                      </a:r>
                      <a:endParaRPr b="1" lang="vi-VN" sz="2000">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00B050"/>
                    </a:solidFill>
                  </a:tcPr>
                </a:tc>
                <a:tc>
                  <a:txBody>
                    <a:bodyPr/>
                    <a:lstStyle/>
                    <a:p>
                      <a:pPr algn="ctr"/>
                      <a:r>
                        <a:rPr b="1" dirty="0" lang="en-US" sz="2000">
                          <a:solidFill>
                            <a:schemeClr val="bg1"/>
                          </a:solidFill>
                          <a:uFillTx/>
                          <a:latin charset="0" panose="020B0604020202020204" pitchFamily="34" typeface="Arial"/>
                          <a:cs charset="0" panose="020B0604020202020204" pitchFamily="34" typeface="Arial"/>
                        </a:rPr>
                        <a:t>A</a:t>
                      </a:r>
                      <a:endParaRPr b="1" dirty="0" lang="vi-VN" sz="2000">
                        <a:solidFill>
                          <a:schemeClr val="bg1"/>
                        </a:solidFill>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accent1">
                        <a:lumMod val="75000"/>
                      </a:schemeClr>
                    </a:solidFill>
                  </a:tcPr>
                </a:tc>
              </a:tr>
              <a:tr h="655320">
                <a:tc>
                  <a:txBody>
                    <a:bodyPr/>
                    <a:lstStyle/>
                    <a:p>
                      <a:r>
                        <a:rPr lang="en-US" sz="2000">
                          <a:uFillTx/>
                          <a:latin charset="0" panose="020B0604020202020204" pitchFamily="34" typeface="Arial"/>
                          <a:cs charset="0" panose="020B0604020202020204" pitchFamily="34" typeface="Arial"/>
                        </a:rPr>
                        <a:t>Thuốc</a:t>
                      </a:r>
                      <a:r>
                        <a:rPr baseline="0" lang="en-US" sz="2000">
                          <a:uFillTx/>
                          <a:latin charset="0" panose="020B0604020202020204" pitchFamily="34" typeface="Arial"/>
                          <a:cs charset="0" panose="020B0604020202020204" pitchFamily="34" typeface="Arial"/>
                        </a:rPr>
                        <a:t> ARB - ưu thế là valsartan, là lựa chọn thay thế cho nhóm ACEi trên BN suy tim hoặc RLCN tâm trương thất trái, đặc biệt ở những BN không dung nạp được với ACEi</a:t>
                      </a:r>
                      <a:endParaRPr lang="vi-VN" sz="2000">
                        <a:uFillTx/>
                        <a:latin charset="0" panose="020B0604020202020204" pitchFamily="34" typeface="Arial"/>
                        <a:cs charset="0" panose="020B0604020202020204" pitchFamily="34" typeface="Arial"/>
                      </a:endParaRPr>
                    </a:p>
                  </a:txBody>
                  <a:tcPr marB="72000" marT="720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ctr"/>
                      <a:r>
                        <a:rPr b="1" lang="en-US" sz="2000">
                          <a:uFillTx/>
                          <a:latin charset="0" panose="020B0604020202020204" pitchFamily="34" typeface="Arial"/>
                          <a:cs charset="0" panose="020B0604020202020204" pitchFamily="34" typeface="Arial"/>
                        </a:rPr>
                        <a:t>I</a:t>
                      </a:r>
                      <a:endParaRPr b="1" lang="vi-VN" sz="2000">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00B050"/>
                    </a:solidFill>
                  </a:tcPr>
                </a:tc>
                <a:tc>
                  <a:txBody>
                    <a:bodyPr/>
                    <a:lstStyle/>
                    <a:p>
                      <a:pPr algn="ctr"/>
                      <a:r>
                        <a:rPr b="1" dirty="0" lang="en-US" sz="2000">
                          <a:solidFill>
                            <a:schemeClr val="tx1"/>
                          </a:solidFill>
                          <a:uFillTx/>
                          <a:latin charset="0" panose="020B0604020202020204" pitchFamily="34" typeface="Arial"/>
                          <a:cs charset="0" panose="020B0604020202020204" pitchFamily="34" typeface="Arial"/>
                        </a:rPr>
                        <a:t>B</a:t>
                      </a:r>
                      <a:endParaRPr b="1" dirty="0" lang="vi-VN" sz="2000">
                        <a:solidFill>
                          <a:schemeClr val="tx1"/>
                        </a:solidFill>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accent1">
                        <a:lumMod val="60000"/>
                        <a:lumOff val="40000"/>
                      </a:schemeClr>
                    </a:solidFill>
                  </a:tcPr>
                </a:tc>
              </a:tr>
              <a:tr h="684530">
                <a:tc>
                  <a:txBody>
                    <a:bodyPr/>
                    <a:lstStyle/>
                    <a:p>
                      <a:r>
                        <a:rPr lang="en-US" sz="2000">
                          <a:uFillTx/>
                          <a:latin charset="0" panose="020B0604020202020204" pitchFamily="34" typeface="Arial"/>
                          <a:cs charset="0" panose="020B0604020202020204" pitchFamily="34" typeface="Arial"/>
                        </a:rPr>
                        <a:t>Nhóm</a:t>
                      </a:r>
                      <a:r>
                        <a:rPr baseline="0" lang="en-US" sz="2000">
                          <a:uFillTx/>
                          <a:latin charset="0" panose="020B0604020202020204" pitchFamily="34" typeface="Arial"/>
                          <a:cs charset="0" panose="020B0604020202020204" pitchFamily="34" typeface="Arial"/>
                        </a:rPr>
                        <a:t> thuốc ACEi nên được cân nhắc đối với tất cả BN không có chống chỉ định</a:t>
                      </a:r>
                      <a:endParaRPr lang="vi-VN" sz="2000">
                        <a:uFillTx/>
                        <a:latin charset="0" panose="020B0604020202020204" pitchFamily="34" typeface="Arial"/>
                        <a:cs charset="0" panose="020B0604020202020204" pitchFamily="34" typeface="Arial"/>
                      </a:endParaRPr>
                    </a:p>
                  </a:txBody>
                  <a:tcPr marB="72000" marT="7200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ctr"/>
                      <a:r>
                        <a:rPr b="1" lang="en-US" sz="2000">
                          <a:uFillTx/>
                          <a:latin charset="0" panose="020B0604020202020204" pitchFamily="34" typeface="Arial"/>
                          <a:cs charset="0" panose="020B0604020202020204" pitchFamily="34" typeface="Arial"/>
                        </a:rPr>
                        <a:t>IIa</a:t>
                      </a:r>
                      <a:endParaRPr b="1" lang="vi-VN" sz="2000">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tc>
                  <a:txBody>
                    <a:bodyPr/>
                    <a:lstStyle/>
                    <a:p>
                      <a:pPr algn="ctr"/>
                      <a:r>
                        <a:rPr b="1" dirty="0" lang="en-US" sz="2000">
                          <a:solidFill>
                            <a:schemeClr val="bg1"/>
                          </a:solidFill>
                          <a:uFillTx/>
                          <a:latin charset="0" panose="020B0604020202020204" pitchFamily="34" typeface="Arial"/>
                          <a:cs charset="0" panose="020B0604020202020204" pitchFamily="34" typeface="Arial"/>
                        </a:rPr>
                        <a:t>A</a:t>
                      </a:r>
                      <a:endParaRPr b="1" dirty="0" lang="vi-VN" sz="2000">
                        <a:solidFill>
                          <a:schemeClr val="bg1"/>
                        </a:solidFill>
                        <a:uFillTx/>
                        <a:latin charset="0" panose="020B0604020202020204" pitchFamily="34" typeface="Arial"/>
                        <a:cs charset="0" panose="020B0604020202020204" pitchFamily="34" typeface="Arial"/>
                      </a:endParaRPr>
                    </a:p>
                  </a:txBody>
                  <a:tcPr anchor="ct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accent1">
                        <a:lumMod val="75000"/>
                      </a:schemeClr>
                    </a:solidFill>
                  </a:tcPr>
                </a:tc>
              </a:tr>
            </a:tbl>
          </a:graphicData>
        </a:graphic>
      </p:graphicFrame>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2017 ESC AMI-STEMI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2771" y="1378634"/>
            <a:ext cx="2622460" cy="4515727"/>
          </a:xfrm>
          <a:prstGeom prst="rect">
            <a:avLst/>
          </a:prstGeom>
          <a:solidFill>
            <a:schemeClr val="bg1"/>
          </a:solidFill>
          <a:ln w="57150">
            <a:solidFill>
              <a:srgbClr val="55B2BA"/>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a:solidFill>
                <a:srgbClr val="FFFFFF"/>
              </a:solidFill>
              <a:uFillTx/>
            </a:endParaRP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6160" y="6161646"/>
            <a:ext cx="5843963" cy="52322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dirty="0" err="1" lang="en-US" sz="1400">
                <a:solidFill>
                  <a:srgbClr val="000000"/>
                </a:solidFill>
                <a:uFillTx/>
                <a:latin charset="0" panose="020B0604020202020204" pitchFamily="34" typeface="Arial"/>
                <a:cs charset="0" panose="020B0604020202020204" pitchFamily="34" typeface="Arial"/>
              </a:rPr>
              <a:t>Điều</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tra</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tổng</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kết</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chương</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trình</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quốc</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gia</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phòng</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chống</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Tăng</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huyết</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áp</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giai</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đoạn</a:t>
            </a:r>
            <a:r>
              <a:rPr dirty="0" lang="en-US" sz="1400">
                <a:solidFill>
                  <a:srgbClr val="000000"/>
                </a:solidFill>
                <a:uFillTx/>
                <a:latin charset="0" panose="020B0604020202020204" pitchFamily="34" typeface="Arial"/>
                <a:cs charset="0" panose="020B0604020202020204" pitchFamily="34" typeface="Arial"/>
              </a:rPr>
              <a:t> 2010 – 2015, </a:t>
            </a:r>
            <a:r>
              <a:rPr dirty="0" err="1" lang="en-US" sz="1400">
                <a:solidFill>
                  <a:srgbClr val="000000"/>
                </a:solidFill>
                <a:uFillTx/>
                <a:latin charset="0" panose="020B0604020202020204" pitchFamily="34" typeface="Arial"/>
                <a:cs charset="0" panose="020B0604020202020204" pitchFamily="34" typeface="Arial"/>
              </a:rPr>
              <a:t>Hội</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tim</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mạch</a:t>
            </a:r>
            <a:r>
              <a:rPr dirty="0" lang="en-US" sz="1400">
                <a:solidFill>
                  <a:srgbClr val="000000"/>
                </a:solidFill>
                <a:uFillTx/>
                <a:latin charset="0" panose="020B0604020202020204" pitchFamily="34" typeface="Arial"/>
                <a:cs charset="0" panose="020B0604020202020204" pitchFamily="34" typeface="Arial"/>
              </a:rPr>
              <a:t> </a:t>
            </a:r>
            <a:r>
              <a:rPr dirty="0" err="1" lang="en-US" sz="1400">
                <a:solidFill>
                  <a:srgbClr val="000000"/>
                </a:solidFill>
                <a:uFillTx/>
                <a:latin charset="0" panose="020B0604020202020204" pitchFamily="34" typeface="Arial"/>
                <a:cs charset="0" panose="020B0604020202020204" pitchFamily="34" typeface="Arial"/>
              </a:rPr>
              <a:t>Việt</a:t>
            </a:r>
            <a:r>
              <a:rPr dirty="0" lang="en-US" sz="1400">
                <a:solidFill>
                  <a:srgbClr val="000000"/>
                </a:solidFill>
                <a:uFillTx/>
                <a:latin charset="0" panose="020B0604020202020204" pitchFamily="34" typeface="Arial"/>
                <a:cs charset="0" panose="020B0604020202020204" pitchFamily="34" typeface="Arial"/>
              </a:rPr>
              <a:t> Nam</a:t>
            </a:r>
            <a:r>
              <a:rPr lang="en-US" sz="1400">
                <a:solidFill>
                  <a:srgbClr val="000000"/>
                </a:solidFill>
                <a:uFillTx/>
                <a:latin charset="0" panose="020B0604020202020204" pitchFamily="34" typeface="Arial"/>
                <a:cs charset="0" panose="020B0604020202020204" pitchFamily="34" typeface="Arial"/>
              </a:rPr>
              <a:t>, 2016</a:t>
            </a:r>
            <a:endParaRPr dirty="0" lang="en-US" sz="1400">
              <a:solidFill>
                <a:srgbClr val="000000"/>
              </a:solidFill>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descr="C:\Users\GHCMP\Desktop\Hinh Vietnam1jjj.jpg" id="3078"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711587" y="1448972"/>
            <a:ext cx="2270769" cy="4417253"/>
          </a:xfrm>
          <a:prstGeom prst="rect">
            <a:avLst/>
          </a:prstGeom>
          <a:noFill/>
        </p:spPr>
      </p:pic>
      <p:sp>
        <p:nvSpPr>
          <p:cNvPr xmlns:c="http://schemas.openxmlformats.org/drawingml/2006/chart" xmlns:pic="http://schemas.openxmlformats.org/drawingml/2006/picture" xmlns:dgm="http://schemas.openxmlformats.org/drawingml/2006/diagram" id="14" name="Content Placeholder 13"/>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437508" y="1378634"/>
            <a:ext cx="3739842" cy="588193"/>
          </a:xfrm>
          <a:prstGeom prst="roundRect">
            <a:avLst/>
          </a:prstGeom>
          <a:solidFill>
            <a:schemeClr val="bg1"/>
          </a:solidFill>
          <a:ln w="28575">
            <a:solidFill>
              <a:srgbClr val="D64D61"/>
            </a:solid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normAutofit fontScale="77500" lnSpcReduction="20000"/>
          </a:bodyPr>
          <a:lstStyle/>
          <a:p>
            <a:pPr algn="ctr" indent="0" marL="0">
              <a:lnSpc>
                <a:spcPct val="100000"/>
              </a:lnSpc>
              <a:spcBef>
                <a:spcPts val="0"/>
              </a:spcBef>
              <a:buNone/>
            </a:pPr>
            <a:r>
              <a:rPr b="1" dirty="0" lang="en-US" sz="3100">
                <a:solidFill>
                  <a:srgbClr val="C00000"/>
                </a:solidFill>
                <a:uFillTx/>
                <a:latin charset="0" panose="020B0604020202020204" pitchFamily="34" typeface="Arial"/>
                <a:cs charset="0" panose="020B0604020202020204" pitchFamily="34" typeface="Arial"/>
              </a:rPr>
              <a:t>47.3% </a:t>
            </a:r>
            <a:r>
              <a:rPr dirty="0" lang="en-US">
                <a:solidFill>
                  <a:schemeClr val="tx2"/>
                </a:solidFill>
                <a:uFillTx/>
                <a:latin charset="0" panose="020B0604020202020204" pitchFamily="34" typeface="Arial"/>
                <a:cs charset="0" panose="020B0604020202020204" pitchFamily="34" typeface="Arial"/>
              </a:rPr>
              <a:t>≥ 25 </a:t>
            </a:r>
            <a:r>
              <a:rPr err="1" lang="en-US">
                <a:solidFill>
                  <a:schemeClr val="tx2"/>
                </a:solidFill>
                <a:uFillTx/>
                <a:latin charset="0" panose="020B0604020202020204" pitchFamily="34" typeface="Arial"/>
                <a:cs charset="0" panose="020B0604020202020204" pitchFamily="34" typeface="Arial"/>
              </a:rPr>
              <a:t>tuổi</a:t>
            </a:r>
            <a:r>
              <a:rPr lang="en-US">
                <a:solidFill>
                  <a:schemeClr val="tx2"/>
                </a:solidFill>
                <a:uFillTx/>
                <a:latin charset="0" panose="020B0604020202020204" pitchFamily="34" typeface="Arial"/>
                <a:cs charset="0" panose="020B0604020202020204" pitchFamily="34" typeface="Arial"/>
              </a:rPr>
              <a:t> bị </a:t>
            </a:r>
            <a:r>
              <a:rPr dirty="0" err="1" lang="en-US">
                <a:solidFill>
                  <a:schemeClr val="tx2"/>
                </a:solidFill>
                <a:uFillTx/>
                <a:latin charset="0" panose="020B0604020202020204" pitchFamily="34" typeface="Arial"/>
                <a:cs charset="0" panose="020B0604020202020204" pitchFamily="34" typeface="Arial"/>
              </a:rPr>
              <a:t>tăng</a:t>
            </a:r>
            <a:r>
              <a:rPr dirty="0" lang="en-US">
                <a:solidFill>
                  <a:schemeClr val="tx2"/>
                </a:solidFill>
                <a:uFillTx/>
                <a:latin charset="0" panose="020B0604020202020204" pitchFamily="34" typeface="Arial"/>
                <a:cs charset="0" panose="020B0604020202020204" pitchFamily="34" typeface="Arial"/>
              </a:rPr>
              <a:t> HA</a:t>
            </a:r>
          </a:p>
        </p:txBody>
      </p:sp>
      <p:sp>
        <p:nvSpPr>
          <p:cNvPr xmlns:c="http://schemas.openxmlformats.org/drawingml/2006/chart" xmlns:pic="http://schemas.openxmlformats.org/drawingml/2006/picture" xmlns:dgm="http://schemas.openxmlformats.org/drawingml/2006/diagram" id="15" name="Content Placeholder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454434" y="2621945"/>
            <a:ext cx="3801292" cy="513141"/>
          </a:xfrm>
          <a:prstGeom prst="roundRect">
            <a:avLst/>
          </a:prstGeom>
          <a:solidFill>
            <a:schemeClr val="bg1"/>
          </a:solidFill>
          <a:ln w="28575">
            <a:solidFill>
              <a:srgbClr val="D64D61"/>
            </a:solid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lvl1pPr algn="ctr" defTabSz="914400" indent="0">
              <a:lnSpc>
                <a:spcPct val="100000"/>
              </a:lnSpc>
              <a:spcBef>
                <a:spcPts val="0"/>
              </a:spcBef>
              <a:buFont charset="0" panose="020B0604020202020204" pitchFamily="34" typeface="Arial"/>
              <a:buNone/>
              <a:defRPr b="1" sz="2800">
                <a:solidFill>
                  <a:srgbClr val="C00000"/>
                </a:solidFill>
                <a:uFillTx/>
                <a:cs charset="0" panose="020B0604020202020204" pitchFamily="34" typeface="Helvetica"/>
              </a:defRPr>
            </a:lvl1pPr>
            <a:lvl2pPr defTabSz="914400" indent="-228600" marL="685800">
              <a:lnSpc>
                <a:spcPct val="90000"/>
              </a:lnSpc>
              <a:spcBef>
                <a:spcPts val="500"/>
              </a:spcBef>
              <a:buFont charset="0" panose="020B0604020202020204" pitchFamily="34" typeface="Arial"/>
              <a:buChar char="•"/>
              <a:defRPr sz="2400">
                <a:uFillTx/>
              </a:defRPr>
            </a:lvl2pPr>
            <a:lvl3pPr defTabSz="914400" indent="-228600" marL="1143000">
              <a:lnSpc>
                <a:spcPct val="90000"/>
              </a:lnSpc>
              <a:spcBef>
                <a:spcPts val="500"/>
              </a:spcBef>
              <a:buFont charset="0" panose="020B0604020202020204" pitchFamily="34" typeface="Arial"/>
              <a:buChar char="•"/>
              <a:defRPr sz="2000">
                <a:uFillTx/>
              </a:defRPr>
            </a:lvl3pPr>
            <a:lvl4pPr defTabSz="914400" indent="-228600" marL="1600200">
              <a:lnSpc>
                <a:spcPct val="90000"/>
              </a:lnSpc>
              <a:spcBef>
                <a:spcPts val="500"/>
              </a:spcBef>
              <a:buFont charset="0" panose="020B0604020202020204" pitchFamily="34" typeface="Arial"/>
              <a:buChar char="•"/>
            </a:lvl4pPr>
            <a:lvl5pPr defTabSz="914400" indent="-228600" marL="2057400">
              <a:lnSpc>
                <a:spcPct val="90000"/>
              </a:lnSpc>
              <a:spcBef>
                <a:spcPts val="500"/>
              </a:spcBef>
              <a:buFont charset="0" panose="020B0604020202020204" pitchFamily="34" typeface="Arial"/>
              <a:buChar char="•"/>
            </a:lvl5pPr>
            <a:lvl6pPr defTabSz="914400" indent="-228600" marL="2514600">
              <a:lnSpc>
                <a:spcPct val="90000"/>
              </a:lnSpc>
              <a:spcBef>
                <a:spcPts val="500"/>
              </a:spcBef>
              <a:buFont charset="0" panose="020B0604020202020204" pitchFamily="34" typeface="Arial"/>
              <a:buChar char="•"/>
            </a:lvl6pPr>
            <a:lvl7pPr defTabSz="914400" indent="-228600" marL="2971800">
              <a:lnSpc>
                <a:spcPct val="90000"/>
              </a:lnSpc>
              <a:spcBef>
                <a:spcPts val="500"/>
              </a:spcBef>
              <a:buFont charset="0" panose="020B0604020202020204" pitchFamily="34" typeface="Arial"/>
              <a:buChar char="•"/>
            </a:lvl7pPr>
            <a:lvl8pPr defTabSz="914400" indent="-228600" marL="3429000">
              <a:lnSpc>
                <a:spcPct val="90000"/>
              </a:lnSpc>
              <a:spcBef>
                <a:spcPts val="500"/>
              </a:spcBef>
              <a:buFont charset="0" panose="020B0604020202020204" pitchFamily="34" typeface="Arial"/>
              <a:buChar char="•"/>
            </a:lvl8pPr>
            <a:lvl9pPr defTabSz="914400" indent="-228600" marL="3886200">
              <a:lnSpc>
                <a:spcPct val="90000"/>
              </a:lnSpc>
              <a:spcBef>
                <a:spcPts val="500"/>
              </a:spcBef>
              <a:buFont charset="0" panose="020B0604020202020204" pitchFamily="34" typeface="Arial"/>
              <a:buChar char="•"/>
            </a:lvl9pPr>
          </a:lstStyle>
          <a:p>
            <a:r>
              <a:rPr b="0" dirty="0" err="1" lang="en-US" sz="2000">
                <a:solidFill>
                  <a:srgbClr val="44546A"/>
                </a:solidFill>
                <a:uFillTx/>
                <a:latin charset="0" panose="020B0604020202020204" pitchFamily="34" typeface="Arial"/>
                <a:cs charset="0" panose="020B0604020202020204" pitchFamily="34" typeface="Arial"/>
              </a:rPr>
              <a:t>Chỉ</a:t>
            </a:r>
            <a:r>
              <a:rPr b="0" dirty="0" lang="en-US" sz="2000">
                <a:solidFill>
                  <a:srgbClr val="44546A"/>
                </a:solidFill>
                <a:uFillTx/>
                <a:latin charset="0" panose="020B0604020202020204" pitchFamily="34" typeface="Arial"/>
                <a:cs charset="0" panose="020B0604020202020204" pitchFamily="34" typeface="Arial"/>
              </a:rPr>
              <a:t> </a:t>
            </a:r>
            <a:r>
              <a:rPr dirty="0" lang="en-US" sz="2400">
                <a:uFillTx/>
                <a:latin charset="0" panose="020B0604020202020204" pitchFamily="34" typeface="Arial"/>
                <a:cs charset="0" panose="020B0604020202020204" pitchFamily="34" typeface="Arial"/>
              </a:rPr>
              <a:t>60.9% </a:t>
            </a:r>
            <a:r>
              <a:rPr b="0" dirty="0" err="1" lang="en-US" sz="2000">
                <a:solidFill>
                  <a:srgbClr val="44546A"/>
                </a:solidFill>
                <a:uFillTx/>
                <a:latin charset="0" panose="020B0604020202020204" pitchFamily="34" typeface="Arial"/>
                <a:cs charset="0" panose="020B0604020202020204" pitchFamily="34" typeface="Arial"/>
              </a:rPr>
              <a:t>biết</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bị</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tăng</a:t>
            </a:r>
            <a:r>
              <a:rPr b="0" dirty="0" lang="en-US" sz="2000">
                <a:solidFill>
                  <a:srgbClr val="44546A"/>
                </a:solidFill>
                <a:uFillTx/>
                <a:latin charset="0" panose="020B0604020202020204" pitchFamily="34" typeface="Arial"/>
                <a:cs charset="0" panose="020B0604020202020204" pitchFamily="34" typeface="Arial"/>
              </a:rPr>
              <a:t> HA</a:t>
            </a: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9383" y="3390314"/>
            <a:ext cx="652979" cy="998806"/>
          </a:xfrm>
          <a:prstGeom prst="rect">
            <a:avLst/>
          </a:prstGeom>
          <a:solidFill>
            <a:schemeClr val="bg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a:solidFill>
                <a:srgbClr val="FFFFFF"/>
              </a:solidFill>
              <a:uFillTx/>
            </a:endParaRPr>
          </a:p>
        </p:txBody>
      </p:sp>
      <p:sp>
        <p:nvSpPr>
          <p:cNvPr xmlns:c="http://schemas.openxmlformats.org/drawingml/2006/chart" xmlns:pic="http://schemas.openxmlformats.org/drawingml/2006/picture" xmlns:dgm="http://schemas.openxmlformats.org/drawingml/2006/diagram" id="9" name="Down Arrow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107580" y="2118191"/>
            <a:ext cx="2442755" cy="351693"/>
          </a:xfrm>
          <a:prstGeom prst="downArrow">
            <a:avLst/>
          </a:prstGeom>
          <a:solidFill>
            <a:schemeClr val="bg1">
              <a:lumMod val="5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a:solidFill>
                <a:srgbClr val="FFFFFF"/>
              </a:solidFill>
              <a:uFillTx/>
            </a:endParaRPr>
          </a:p>
        </p:txBody>
      </p:sp>
      <p:sp>
        <p:nvSpPr>
          <p:cNvPr xmlns:c="http://schemas.openxmlformats.org/drawingml/2006/chart" xmlns:pic="http://schemas.openxmlformats.org/drawingml/2006/picture" xmlns:dgm="http://schemas.openxmlformats.org/drawingml/2006/diagram" id="19" name="Down Arrow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952305" y="3285810"/>
            <a:ext cx="748940" cy="361046"/>
          </a:xfrm>
          <a:prstGeom prst="downArrow">
            <a:avLst/>
          </a:prstGeom>
          <a:solidFill>
            <a:schemeClr val="bg1">
              <a:lumMod val="5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a:solidFill>
                <a:srgbClr val="FFFFFF"/>
              </a:solidFill>
              <a:uFillTx/>
            </a:endParaRPr>
          </a:p>
        </p:txBody>
      </p:sp>
      <p:sp>
        <p:nvSpPr>
          <p:cNvPr xmlns:c="http://schemas.openxmlformats.org/drawingml/2006/chart" xmlns:pic="http://schemas.openxmlformats.org/drawingml/2006/picture" xmlns:dgm="http://schemas.openxmlformats.org/drawingml/2006/diagram" id="20" name="Content Placeholder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454435" y="3798296"/>
            <a:ext cx="3801292" cy="447131"/>
          </a:xfrm>
          <a:prstGeom prst="roundRect">
            <a:avLst/>
          </a:prstGeom>
          <a:solidFill>
            <a:schemeClr val="bg1"/>
          </a:solidFill>
          <a:ln w="28575">
            <a:solidFill>
              <a:srgbClr val="D64D61"/>
            </a:solid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bIns="45720" lIns="91440" rIns="91440" rtlCol="0" tIns="45720" vert="horz">
            <a:normAutofit fontScale="92500" lnSpcReduction="10000"/>
          </a:bodyPr>
          <a:lstStyle>
            <a:lvl1pPr algn="ctr" defTabSz="914400" indent="0">
              <a:lnSpc>
                <a:spcPct val="100000"/>
              </a:lnSpc>
              <a:spcBef>
                <a:spcPts val="0"/>
              </a:spcBef>
              <a:buFont charset="0" panose="020B0604020202020204" pitchFamily="34" typeface="Arial"/>
              <a:buNone/>
              <a:defRPr b="1" sz="2800">
                <a:solidFill>
                  <a:srgbClr val="C00000"/>
                </a:solidFill>
                <a:uFillTx/>
                <a:cs charset="0" panose="020B0604020202020204" pitchFamily="34" typeface="Helvetica"/>
              </a:defRPr>
            </a:lvl1pPr>
            <a:lvl2pPr defTabSz="914400" indent="-228600" marL="685800">
              <a:lnSpc>
                <a:spcPct val="90000"/>
              </a:lnSpc>
              <a:spcBef>
                <a:spcPts val="500"/>
              </a:spcBef>
              <a:buFont charset="0" panose="020B0604020202020204" pitchFamily="34" typeface="Arial"/>
              <a:buChar char="•"/>
              <a:defRPr sz="2400">
                <a:uFillTx/>
              </a:defRPr>
            </a:lvl2pPr>
            <a:lvl3pPr defTabSz="914400" indent="-228600" marL="1143000">
              <a:lnSpc>
                <a:spcPct val="90000"/>
              </a:lnSpc>
              <a:spcBef>
                <a:spcPts val="500"/>
              </a:spcBef>
              <a:buFont charset="0" panose="020B0604020202020204" pitchFamily="34" typeface="Arial"/>
              <a:buChar char="•"/>
              <a:defRPr sz="2000">
                <a:uFillTx/>
              </a:defRPr>
            </a:lvl3pPr>
            <a:lvl4pPr defTabSz="914400" indent="-228600" marL="1600200">
              <a:lnSpc>
                <a:spcPct val="90000"/>
              </a:lnSpc>
              <a:spcBef>
                <a:spcPts val="500"/>
              </a:spcBef>
              <a:buFont charset="0" panose="020B0604020202020204" pitchFamily="34" typeface="Arial"/>
              <a:buChar char="•"/>
            </a:lvl4pPr>
            <a:lvl5pPr defTabSz="914400" indent="-228600" marL="2057400">
              <a:lnSpc>
                <a:spcPct val="90000"/>
              </a:lnSpc>
              <a:spcBef>
                <a:spcPts val="500"/>
              </a:spcBef>
              <a:buFont charset="0" panose="020B0604020202020204" pitchFamily="34" typeface="Arial"/>
              <a:buChar char="•"/>
            </a:lvl5pPr>
            <a:lvl6pPr defTabSz="914400" indent="-228600" marL="2514600">
              <a:lnSpc>
                <a:spcPct val="90000"/>
              </a:lnSpc>
              <a:spcBef>
                <a:spcPts val="500"/>
              </a:spcBef>
              <a:buFont charset="0" panose="020B0604020202020204" pitchFamily="34" typeface="Arial"/>
              <a:buChar char="•"/>
            </a:lvl6pPr>
            <a:lvl7pPr defTabSz="914400" indent="-228600" marL="2971800">
              <a:lnSpc>
                <a:spcPct val="90000"/>
              </a:lnSpc>
              <a:spcBef>
                <a:spcPts val="500"/>
              </a:spcBef>
              <a:buFont charset="0" panose="020B0604020202020204" pitchFamily="34" typeface="Arial"/>
              <a:buChar char="•"/>
            </a:lvl7pPr>
            <a:lvl8pPr defTabSz="914400" indent="-228600" marL="3429000">
              <a:lnSpc>
                <a:spcPct val="90000"/>
              </a:lnSpc>
              <a:spcBef>
                <a:spcPts val="500"/>
              </a:spcBef>
              <a:buFont charset="0" panose="020B0604020202020204" pitchFamily="34" typeface="Arial"/>
              <a:buChar char="•"/>
            </a:lvl8pPr>
            <a:lvl9pPr defTabSz="914400" indent="-228600" marL="3886200">
              <a:lnSpc>
                <a:spcPct val="90000"/>
              </a:lnSpc>
              <a:spcBef>
                <a:spcPts val="500"/>
              </a:spcBef>
              <a:buFont charset="0" panose="020B0604020202020204" pitchFamily="34" typeface="Arial"/>
              <a:buChar char="•"/>
            </a:lvl9pPr>
          </a:lstStyle>
          <a:p>
            <a:r>
              <a:rPr b="0" dirty="0" lang="en-US" sz="2000">
                <a:solidFill>
                  <a:srgbClr val="44546A"/>
                </a:solidFill>
                <a:uFillTx/>
                <a:latin charset="0" panose="020B0604020202020204" pitchFamily="34" typeface="Arial"/>
                <a:cs charset="0" panose="020B0604020202020204" pitchFamily="34" typeface="Arial"/>
              </a:rPr>
              <a:t>Trong  </a:t>
            </a:r>
            <a:r>
              <a:rPr b="0" dirty="0" err="1" lang="en-US" sz="2000">
                <a:solidFill>
                  <a:srgbClr val="44546A"/>
                </a:solidFill>
                <a:uFillTx/>
                <a:latin charset="0" panose="020B0604020202020204" pitchFamily="34" typeface="Arial"/>
                <a:cs charset="0" panose="020B0604020202020204" pitchFamily="34" typeface="Arial"/>
              </a:rPr>
              <a:t>đó</a:t>
            </a:r>
            <a:r>
              <a:rPr b="0" dirty="0" lang="en-US" sz="2000">
                <a:solidFill>
                  <a:srgbClr val="44546A"/>
                </a:solidFill>
                <a:uFillTx/>
                <a:latin charset="0" panose="020B0604020202020204" pitchFamily="34" typeface="Arial"/>
                <a:cs charset="0" panose="020B0604020202020204" pitchFamily="34" typeface="Arial"/>
              </a:rPr>
              <a:t>, </a:t>
            </a:r>
            <a:r>
              <a:rPr dirty="0" lang="en-US" sz="2400">
                <a:uFillTx/>
                <a:latin charset="0" panose="020B0604020202020204" pitchFamily="34" typeface="Arial"/>
                <a:cs charset="0" panose="020B0604020202020204" pitchFamily="34" typeface="Arial"/>
              </a:rPr>
              <a:t>92.8% </a:t>
            </a:r>
            <a:r>
              <a:rPr b="0" dirty="0" err="1" lang="en-US" sz="2000">
                <a:solidFill>
                  <a:srgbClr val="44546A"/>
                </a:solidFill>
                <a:uFillTx/>
                <a:latin charset="0" panose="020B0604020202020204" pitchFamily="34" typeface="Arial"/>
                <a:cs charset="0" panose="020B0604020202020204" pitchFamily="34" typeface="Arial"/>
              </a:rPr>
              <a:t>được</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điều</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trị</a:t>
            </a:r>
            <a:endParaRPr b="0" dirty="0" lang="en-US" sz="2000">
              <a:solidFill>
                <a:srgbClr val="44546A"/>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1" name="Down Arrow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133501" y="4434410"/>
            <a:ext cx="335281" cy="328195"/>
          </a:xfrm>
          <a:prstGeom prst="downArrow">
            <a:avLst/>
          </a:prstGeom>
          <a:solidFill>
            <a:schemeClr val="bg1">
              <a:lumMod val="5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a:solidFill>
                <a:srgbClr val="FFFFFF"/>
              </a:solidFill>
              <a:uFillTx/>
            </a:endParaRPr>
          </a:p>
        </p:txBody>
      </p:sp>
      <p:sp>
        <p:nvSpPr>
          <p:cNvPr xmlns:c="http://schemas.openxmlformats.org/drawingml/2006/chart" xmlns:pic="http://schemas.openxmlformats.org/drawingml/2006/picture" xmlns:dgm="http://schemas.openxmlformats.org/drawingml/2006/diagram" id="22" name="Content Placeholder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454434" y="4918375"/>
            <a:ext cx="4023360" cy="541896"/>
          </a:xfrm>
          <a:prstGeom prst="roundRect">
            <a:avLst/>
          </a:prstGeom>
          <a:solidFill>
            <a:schemeClr val="bg1"/>
          </a:solidFill>
          <a:ln w="28575">
            <a:solidFill>
              <a:srgbClr val="D64D61"/>
            </a:solidFill>
          </a:ln>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bIns="45720" lIns="91440" rIns="91440" rtlCol="0" tIns="45720" vert="horz">
            <a:normAutofit fontScale="85000" lnSpcReduction="10000"/>
          </a:bodyPr>
          <a:lstStyle>
            <a:lvl1pPr algn="ctr" defTabSz="914400" indent="0">
              <a:lnSpc>
                <a:spcPct val="100000"/>
              </a:lnSpc>
              <a:spcBef>
                <a:spcPts val="0"/>
              </a:spcBef>
              <a:buFont charset="0" panose="020B0604020202020204" pitchFamily="34" typeface="Arial"/>
              <a:buNone/>
              <a:defRPr b="1" sz="2800">
                <a:solidFill>
                  <a:srgbClr val="C00000"/>
                </a:solidFill>
                <a:uFillTx/>
                <a:cs charset="0" panose="020B0604020202020204" pitchFamily="34" typeface="Helvetica"/>
              </a:defRPr>
            </a:lvl1pPr>
            <a:lvl2pPr defTabSz="914400" indent="-228600" marL="685800">
              <a:lnSpc>
                <a:spcPct val="90000"/>
              </a:lnSpc>
              <a:spcBef>
                <a:spcPts val="500"/>
              </a:spcBef>
              <a:buFont charset="0" panose="020B0604020202020204" pitchFamily="34" typeface="Arial"/>
              <a:buChar char="•"/>
              <a:defRPr sz="2400">
                <a:uFillTx/>
              </a:defRPr>
            </a:lvl2pPr>
            <a:lvl3pPr defTabSz="914400" indent="-228600" marL="1143000">
              <a:lnSpc>
                <a:spcPct val="90000"/>
              </a:lnSpc>
              <a:spcBef>
                <a:spcPts val="500"/>
              </a:spcBef>
              <a:buFont charset="0" panose="020B0604020202020204" pitchFamily="34" typeface="Arial"/>
              <a:buChar char="•"/>
              <a:defRPr sz="2000">
                <a:uFillTx/>
              </a:defRPr>
            </a:lvl3pPr>
            <a:lvl4pPr defTabSz="914400" indent="-228600" marL="1600200">
              <a:lnSpc>
                <a:spcPct val="90000"/>
              </a:lnSpc>
              <a:spcBef>
                <a:spcPts val="500"/>
              </a:spcBef>
              <a:buFont charset="0" panose="020B0604020202020204" pitchFamily="34" typeface="Arial"/>
              <a:buChar char="•"/>
            </a:lvl4pPr>
            <a:lvl5pPr defTabSz="914400" indent="-228600" marL="2057400">
              <a:lnSpc>
                <a:spcPct val="90000"/>
              </a:lnSpc>
              <a:spcBef>
                <a:spcPts val="500"/>
              </a:spcBef>
              <a:buFont charset="0" panose="020B0604020202020204" pitchFamily="34" typeface="Arial"/>
              <a:buChar char="•"/>
            </a:lvl5pPr>
            <a:lvl6pPr defTabSz="914400" indent="-228600" marL="2514600">
              <a:lnSpc>
                <a:spcPct val="90000"/>
              </a:lnSpc>
              <a:spcBef>
                <a:spcPts val="500"/>
              </a:spcBef>
              <a:buFont charset="0" panose="020B0604020202020204" pitchFamily="34" typeface="Arial"/>
              <a:buChar char="•"/>
            </a:lvl6pPr>
            <a:lvl7pPr defTabSz="914400" indent="-228600" marL="2971800">
              <a:lnSpc>
                <a:spcPct val="90000"/>
              </a:lnSpc>
              <a:spcBef>
                <a:spcPts val="500"/>
              </a:spcBef>
              <a:buFont charset="0" panose="020B0604020202020204" pitchFamily="34" typeface="Arial"/>
              <a:buChar char="•"/>
            </a:lvl7pPr>
            <a:lvl8pPr defTabSz="914400" indent="-228600" marL="3429000">
              <a:lnSpc>
                <a:spcPct val="90000"/>
              </a:lnSpc>
              <a:spcBef>
                <a:spcPts val="500"/>
              </a:spcBef>
              <a:buFont charset="0" panose="020B0604020202020204" pitchFamily="34" typeface="Arial"/>
              <a:buChar char="•"/>
            </a:lvl8pPr>
            <a:lvl9pPr defTabSz="914400" indent="-228600" marL="3886200">
              <a:lnSpc>
                <a:spcPct val="90000"/>
              </a:lnSpc>
              <a:spcBef>
                <a:spcPts val="500"/>
              </a:spcBef>
              <a:buFont charset="0" panose="020B0604020202020204" pitchFamily="34" typeface="Arial"/>
              <a:buChar char="•"/>
            </a:lvl9pPr>
          </a:lstStyle>
          <a:p>
            <a:r>
              <a:rPr b="0" dirty="0" err="1" lang="en-US" sz="2000">
                <a:solidFill>
                  <a:srgbClr val="44546A"/>
                </a:solidFill>
                <a:uFillTx/>
                <a:latin charset="0" panose="020B0604020202020204" pitchFamily="34" typeface="Arial"/>
                <a:cs charset="0" panose="020B0604020202020204" pitchFamily="34" typeface="Arial"/>
              </a:rPr>
              <a:t>Chỉ</a:t>
            </a:r>
            <a:r>
              <a:rPr b="0" dirty="0" lang="en-US" sz="2000">
                <a:solidFill>
                  <a:srgbClr val="44546A"/>
                </a:solidFill>
                <a:uFillTx/>
                <a:latin charset="0" panose="020B0604020202020204" pitchFamily="34" typeface="Arial"/>
                <a:cs charset="0" panose="020B0604020202020204" pitchFamily="34" typeface="Arial"/>
              </a:rPr>
              <a:t> </a:t>
            </a:r>
            <a:r>
              <a:rPr dirty="0" lang="en-US" sz="2400">
                <a:uFillTx/>
                <a:latin charset="0" panose="020B0604020202020204" pitchFamily="34" typeface="Arial"/>
                <a:cs charset="0" panose="020B0604020202020204" pitchFamily="34" typeface="Arial"/>
              </a:rPr>
              <a:t>31.3% </a:t>
            </a:r>
            <a:r>
              <a:rPr b="0" dirty="0" err="1" lang="en-US" sz="2000">
                <a:solidFill>
                  <a:srgbClr val="44546A"/>
                </a:solidFill>
                <a:uFillTx/>
                <a:latin charset="0" panose="020B0604020202020204" pitchFamily="34" typeface="Arial"/>
                <a:cs charset="0" panose="020B0604020202020204" pitchFamily="34" typeface="Arial"/>
              </a:rPr>
              <a:t>được</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kiểm</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soát</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huyết</a:t>
            </a:r>
            <a:r>
              <a:rPr b="0" dirty="0" lang="en-US" sz="2000">
                <a:solidFill>
                  <a:srgbClr val="44546A"/>
                </a:solidFill>
                <a:uFillTx/>
                <a:latin charset="0" panose="020B0604020202020204" pitchFamily="34" typeface="Arial"/>
                <a:cs charset="0" panose="020B0604020202020204" pitchFamily="34" typeface="Arial"/>
              </a:rPr>
              <a:t> </a:t>
            </a:r>
            <a:r>
              <a:rPr b="0" dirty="0" err="1" lang="en-US" sz="2000">
                <a:solidFill>
                  <a:srgbClr val="44546A"/>
                </a:solidFill>
                <a:uFillTx/>
                <a:latin charset="0" panose="020B0604020202020204" pitchFamily="34" typeface="Arial"/>
                <a:cs charset="0" panose="020B0604020202020204" pitchFamily="34" typeface="Arial"/>
              </a:rPr>
              <a:t>áp</a:t>
            </a:r>
            <a:r>
              <a:rPr b="0" dirty="0" lang="en-US" sz="2000">
                <a:solidFill>
                  <a:srgbClr val="44546A"/>
                </a:solidFill>
                <a:uFillTx/>
                <a:latin charset="0" panose="020B0604020202020204" pitchFamily="34" typeface="Arial"/>
                <a:cs charset="0" panose="020B0604020202020204" pitchFamily="34" typeface="Arial"/>
              </a:rPr>
              <a:t>.</a:t>
            </a:r>
          </a:p>
        </p:txBody>
      </p:sp>
      <p:sp>
        <p:nvSpPr>
          <p:cNvPr xmlns:c="http://schemas.openxmlformats.org/drawingml/2006/chart" xmlns:pic="http://schemas.openxmlformats.org/drawingml/2006/picture" xmlns:dgm="http://schemas.openxmlformats.org/drawingml/2006/diagram" id="25"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endParaRPr>
          </a:p>
        </p:txBody>
      </p:sp>
      <p:sp>
        <p:nvSpPr>
          <p:cNvPr xmlns:c="http://schemas.openxmlformats.org/drawingml/2006/chart" xmlns:pic="http://schemas.openxmlformats.org/drawingml/2006/picture" xmlns:dgm="http://schemas.openxmlformats.org/drawingml/2006/diagram" id="2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107950"/>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b="1" lang="en-US" sz="2600">
                <a:solidFill>
                  <a:srgbClr val="FFC000"/>
                </a:solidFill>
                <a:uFillTx/>
                <a:latin typeface="+mn-lt"/>
                <a:cs charset="0" panose="020B0604020202020204" pitchFamily="34" typeface="Arial"/>
              </a:rPr>
              <a:t>VIỆT NAM</a:t>
            </a:r>
            <a:br>
              <a:rPr b="1" lang="en-US" sz="2600">
                <a:solidFill>
                  <a:schemeClr val="bg1"/>
                </a:solidFill>
                <a:uFillTx/>
                <a:latin typeface="+mn-lt"/>
                <a:cs charset="0" panose="020B0604020202020204" pitchFamily="34" typeface="Arial"/>
              </a:rPr>
            </a:br>
            <a:r>
              <a:rPr b="1" lang="en-US" sz="2600">
                <a:solidFill>
                  <a:schemeClr val="bg1"/>
                </a:solidFill>
                <a:uFillTx/>
                <a:latin typeface="+mn-lt"/>
                <a:cs charset="0" panose="020B0604020202020204" pitchFamily="34" typeface="Arial"/>
              </a:rPr>
              <a:t>CŨNG NẰM TRONG BỨC TRANH CHUNG</a:t>
            </a:r>
            <a:endParaRPr b="1" dirty="0" lang="en-US" sz="2600">
              <a:solidFill>
                <a:schemeClr val="bg1"/>
              </a:solidFill>
              <a:uFillTx/>
              <a:latin typeface="+mn-lt"/>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5"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endParaRPr>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01350" y="93535"/>
            <a:ext cx="8758610" cy="1035050"/>
          </a:xfrm>
        </p:spPr>
        <p:txBody xmlns:c="http://schemas.openxmlformats.org/drawingml/2006/chart" xmlns:pic="http://schemas.openxmlformats.org/drawingml/2006/picture" xmlns:dgm="http://schemas.openxmlformats.org/drawingml/2006/diagram">
          <a:bodyPr anchor="ctr">
            <a:normAutofit/>
          </a:bodyPr>
          <a:lstStyle/>
          <a:p>
            <a:pPr algn="ctr"/>
            <a:r>
              <a:rPr lang="en-US" sz="2600">
                <a:uFillTx/>
                <a:latin typeface="+mj-lt"/>
                <a:cs charset="0" panose="020B0604020202020204" pitchFamily="34" typeface="Arial"/>
              </a:rPr>
              <a:t>ĐIỀU TRỊ THA: CÁC KHUYẾN CÁO ĐƯỢC CẬP NHẬT LIÊN TỤC</a:t>
            </a:r>
            <a:endParaRPr dirty="0" lang="en-US" sz="2600">
              <a:uFillTx/>
              <a:latin typeface="+mj-lt"/>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2" name="TextBox 2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75493" y="3357586"/>
            <a:ext cx="184731" cy="30008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endParaRPr dirty="0" lang="en-US" sz="1350">
              <a:uFillTx/>
            </a:endParaRPr>
          </a:p>
        </p:txBody>
      </p:sp>
      <p:pic>
        <p:nvPicPr>
          <p:cNvPr xmlns:c="http://schemas.openxmlformats.org/drawingml/2006/chart" xmlns:pic="http://schemas.openxmlformats.org/drawingml/2006/picture" xmlns:dgm="http://schemas.openxmlformats.org/drawingml/2006/diagram" id="26" name="Picture 2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103548" y="1524000"/>
            <a:ext cx="4830652" cy="1539902"/>
          </a:xfrm>
          <a:prstGeom prst="rect">
            <a:avLst/>
          </a:prstGeom>
          <a:ln>
            <a:noFill/>
          </a:ln>
          <a:effectLst>
            <a:outerShdw algn="tl" blurRad="292100" dir="2700000" dist="139700" rotWithShape="0">
              <a:srgbClr val="333333">
                <a:alpha val="65000"/>
              </a:srgbClr>
            </a:outerShdw>
          </a:effectLst>
        </p:spPr>
      </p:pic>
      <p:grpSp>
        <p:nvGrpSpPr>
          <p:cNvPr xmlns:c="http://schemas.openxmlformats.org/drawingml/2006/chart" xmlns:pic="http://schemas.openxmlformats.org/drawingml/2006/picture" xmlns:dgm="http://schemas.openxmlformats.org/drawingml/2006/diagram" id="27" name="Group 2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92891" y="1524000"/>
            <a:ext cx="1644040" cy="2918803"/>
            <a:chOff x="485832" y="1186742"/>
            <a:chExt cx="2192053" cy="3891737"/>
          </a:xfrm>
        </p:grpSpPr>
        <p:pic>
          <p:nvPicPr>
            <p:cNvPr xmlns:c="http://schemas.openxmlformats.org/drawingml/2006/chart" xmlns:pic="http://schemas.openxmlformats.org/drawingml/2006/picture" xmlns:dgm="http://schemas.openxmlformats.org/drawingml/2006/diagram" id="28" name="Picture 2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485832" y="1186742"/>
              <a:ext cx="2192053" cy="3891737"/>
            </a:xfrm>
            <a:prstGeom prst="rect">
              <a:avLst/>
            </a:prstGeom>
            <a:ln>
              <a:noFill/>
            </a:ln>
            <a:effectLst>
              <a:outerShdw algn="tl" blurRad="292100" dir="2700000" dist="139700" rotWithShape="0">
                <a:srgbClr val="333333">
                  <a:alpha val="65000"/>
                </a:srgbClr>
              </a:outerShdw>
            </a:effectLst>
          </p:spPr>
        </p:pic>
        <p:sp>
          <p:nvSpPr>
            <p:cNvPr xmlns:c="http://schemas.openxmlformats.org/drawingml/2006/chart" xmlns:pic="http://schemas.openxmlformats.org/drawingml/2006/picture" xmlns:dgm="http://schemas.openxmlformats.org/drawingml/2006/diagram" id="29" name="TextBox 2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71116" y="1472787"/>
              <a:ext cx="1432444" cy="400109"/>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1" dirty="0" lang="en-US" sz="1350">
                  <a:solidFill>
                    <a:srgbClr val="FFFF00"/>
                  </a:solidFill>
                  <a:uFillTx/>
                </a:rPr>
                <a:t>JNC 7 (2003)</a:t>
              </a:r>
            </a:p>
          </p:txBody>
        </p:sp>
      </p:grpSp>
      <p:grpSp>
        <p:nvGrpSpPr>
          <p:cNvPr xmlns:c="http://schemas.openxmlformats.org/drawingml/2006/chart" xmlns:pic="http://schemas.openxmlformats.org/drawingml/2006/picture" xmlns:dgm="http://schemas.openxmlformats.org/drawingml/2006/diagram" id="30" name="Group 2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70067" y="3352800"/>
            <a:ext cx="3997133" cy="1617251"/>
            <a:chOff x="502530" y="4324857"/>
            <a:chExt cx="5329511" cy="2156335"/>
          </a:xfrm>
        </p:grpSpPr>
        <p:pic>
          <p:nvPicPr>
            <p:cNvPr xmlns:c="http://schemas.openxmlformats.org/drawingml/2006/chart" xmlns:pic="http://schemas.openxmlformats.org/drawingml/2006/picture" xmlns:dgm="http://schemas.openxmlformats.org/drawingml/2006/diagram" id="31" name="Picture 3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502530" y="4324857"/>
              <a:ext cx="5329511" cy="2156335"/>
            </a:xfrm>
            <a:prstGeom prst="rect">
              <a:avLst/>
            </a:prstGeom>
          </p:spPr>
        </p:pic>
        <p:sp>
          <p:nvSpPr>
            <p:cNvPr xmlns:c="http://schemas.openxmlformats.org/drawingml/2006/chart" xmlns:pic="http://schemas.openxmlformats.org/drawingml/2006/picture" xmlns:dgm="http://schemas.openxmlformats.org/drawingml/2006/diagram" id="32" name="TextBox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646936" y="4844330"/>
              <a:ext cx="1216572" cy="400109"/>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1" dirty="0" lang="en-US" sz="1350">
                  <a:solidFill>
                    <a:srgbClr val="FFFF00"/>
                  </a:solidFill>
                  <a:uFillTx/>
                </a:rPr>
                <a:t>NICE 2011</a:t>
              </a:r>
            </a:p>
          </p:txBody>
        </p:sp>
      </p:grpSp>
      <p:pic>
        <p:nvPicPr>
          <p:cNvPr xmlns:c="http://schemas.openxmlformats.org/drawingml/2006/chart" xmlns:pic="http://schemas.openxmlformats.org/drawingml/2006/picture" xmlns:dgm="http://schemas.openxmlformats.org/drawingml/2006/diagram" id="33" name="Picture 3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3810000" y="1600200"/>
            <a:ext cx="4966932" cy="1809066"/>
          </a:xfrm>
          <a:prstGeom prst="rect">
            <a:avLst/>
          </a:prstGeom>
        </p:spPr>
      </p:pic>
      <p:grpSp>
        <p:nvGrpSpPr>
          <p:cNvPr xmlns:c="http://schemas.openxmlformats.org/drawingml/2006/chart" xmlns:pic="http://schemas.openxmlformats.org/drawingml/2006/picture" xmlns:dgm="http://schemas.openxmlformats.org/drawingml/2006/diagram" id="34" name="Group 3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581400" y="3200400"/>
            <a:ext cx="4004450" cy="1900977"/>
            <a:chOff x="6426575" y="3811161"/>
            <a:chExt cx="5339267" cy="2534636"/>
          </a:xfrm>
        </p:grpSpPr>
        <p:pic>
          <p:nvPicPr>
            <p:cNvPr xmlns:c="http://schemas.openxmlformats.org/drawingml/2006/chart" xmlns:pic="http://schemas.openxmlformats.org/drawingml/2006/picture" xmlns:dgm="http://schemas.openxmlformats.org/drawingml/2006/diagram" id="35" name="Picture 3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7"/>
            <a:stretch>
              <a:fillRect/>
            </a:stretch>
          </p:blipFill>
          <p:spPr xmlns:c="http://schemas.openxmlformats.org/drawingml/2006/chart" xmlns:pic="http://schemas.openxmlformats.org/drawingml/2006/picture" xmlns:dgm="http://schemas.openxmlformats.org/drawingml/2006/diagram">
            <a:xfrm>
              <a:off x="6426575" y="3811161"/>
              <a:ext cx="5339267" cy="2534636"/>
            </a:xfrm>
            <a:prstGeom prst="rect">
              <a:avLst/>
            </a:prstGeom>
            <a:ln>
              <a:noFill/>
            </a:ln>
            <a:effectLst>
              <a:outerShdw algn="tl" blurRad="292100" dir="2700000" dist="139700" rotWithShape="0">
                <a:srgbClr val="333333">
                  <a:alpha val="65000"/>
                </a:srgbClr>
              </a:outerShdw>
            </a:effectLst>
          </p:spPr>
        </p:pic>
        <p:sp>
          <p:nvSpPr>
            <p:cNvPr xmlns:c="http://schemas.openxmlformats.org/drawingml/2006/chart" xmlns:pic="http://schemas.openxmlformats.org/drawingml/2006/picture" xmlns:dgm="http://schemas.openxmlformats.org/drawingml/2006/diagram" id="36" name="TextBox 3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805835" y="3871542"/>
              <a:ext cx="1270007" cy="400109"/>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1" dirty="0" lang="en-US" sz="1350">
                  <a:solidFill>
                    <a:srgbClr val="FF0000"/>
                  </a:solidFill>
                  <a:uFillTx/>
                </a:rPr>
                <a:t>CHEP 2014</a:t>
              </a:r>
            </a:p>
          </p:txBody>
        </p:sp>
      </p:grpSp>
      <p:grpSp>
        <p:nvGrpSpPr>
          <p:cNvPr xmlns:c="http://schemas.openxmlformats.org/drawingml/2006/chart" xmlns:pic="http://schemas.openxmlformats.org/drawingml/2006/picture" xmlns:dgm="http://schemas.openxmlformats.org/drawingml/2006/diagram" id="37" name="Group 3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467314" y="3268943"/>
            <a:ext cx="5371886" cy="2984095"/>
            <a:chOff x="2915229" y="3333781"/>
            <a:chExt cx="7162514" cy="3978793"/>
          </a:xfrm>
        </p:grpSpPr>
        <p:pic>
          <p:nvPicPr>
            <p:cNvPr xmlns:c="http://schemas.openxmlformats.org/drawingml/2006/chart" xmlns:pic="http://schemas.openxmlformats.org/drawingml/2006/picture" xmlns:dgm="http://schemas.openxmlformats.org/drawingml/2006/diagram" id="38" name="Picture 3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8"/>
            <a:stretch>
              <a:fillRect/>
            </a:stretch>
          </p:blipFill>
          <p:spPr xmlns:c="http://schemas.openxmlformats.org/drawingml/2006/chart" xmlns:pic="http://schemas.openxmlformats.org/drawingml/2006/picture" xmlns:dgm="http://schemas.openxmlformats.org/drawingml/2006/diagram">
            <a:xfrm>
              <a:off x="5416239" y="3741014"/>
              <a:ext cx="4661504" cy="3571560"/>
            </a:xfrm>
            <a:prstGeom prst="rect">
              <a:avLst/>
            </a:prstGeom>
            <a:ln>
              <a:noFill/>
            </a:ln>
            <a:effectLst>
              <a:outerShdw algn="tl" blurRad="292100" dir="2700000" dist="139700" rotWithShape="0">
                <a:srgbClr val="333333">
                  <a:alpha val="65000"/>
                </a:srgbClr>
              </a:outerShdw>
            </a:effectLst>
          </p:spPr>
        </p:pic>
        <p:sp>
          <p:nvSpPr>
            <p:cNvPr xmlns:c="http://schemas.openxmlformats.org/drawingml/2006/chart" xmlns:pic="http://schemas.openxmlformats.org/drawingml/2006/picture" xmlns:dgm="http://schemas.openxmlformats.org/drawingml/2006/diagram" id="39" name="TextBox 3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15229" y="3333781"/>
              <a:ext cx="1432444" cy="400109"/>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1" dirty="0" lang="en-US" sz="1350">
                  <a:solidFill>
                    <a:srgbClr val="FF0000"/>
                  </a:solidFill>
                  <a:uFillTx/>
                </a:rPr>
                <a:t>JNC 8 (2014)</a:t>
              </a:r>
            </a:p>
          </p:txBody>
        </p:sp>
      </p:grpSp>
      <p:pic>
        <p:nvPicPr>
          <p:cNvPr xmlns:c="http://schemas.openxmlformats.org/drawingml/2006/chart" xmlns:pic="http://schemas.openxmlformats.org/drawingml/2006/picture" xmlns:dgm="http://schemas.openxmlformats.org/drawingml/2006/diagram" id="40" name="Picture 3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9"/>
          <a:stretch>
            <a:fillRect/>
          </a:stretch>
        </p:blipFill>
        <p:spPr xmlns:c="http://schemas.openxmlformats.org/drawingml/2006/chart" xmlns:pic="http://schemas.openxmlformats.org/drawingml/2006/picture" xmlns:dgm="http://schemas.openxmlformats.org/drawingml/2006/diagram">
          <a:xfrm>
            <a:off x="228600" y="4835437"/>
            <a:ext cx="5351332" cy="1412963"/>
          </a:xfrm>
          <a:prstGeom prst="rect">
            <a:avLst/>
          </a:prstGeom>
          <a:solidFill>
            <a:srgbClr val="FFFFFF">
              <a:shade val="85000"/>
            </a:srgbClr>
          </a:solidFill>
          <a:ln cap="sq" w="88900">
            <a:solidFill>
              <a:srgbClr val="0070C0"/>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h="19050" w="25400"/>
            <a:contourClr>
              <a:srgbClr val="FFFFFF"/>
            </a:contourClr>
          </a:sp3d>
        </p:spPr>
      </p:pic>
      <p:pic>
        <p:nvPicPr>
          <p:cNvPr xmlns:c="http://schemas.openxmlformats.org/drawingml/2006/chart" xmlns:pic="http://schemas.openxmlformats.org/drawingml/2006/picture" xmlns:dgm="http://schemas.openxmlformats.org/drawingml/2006/diagram" id="41" name="Picture 4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10"/>
          <a:stretch>
            <a:fillRect/>
          </a:stretch>
        </p:blipFill>
        <p:spPr xmlns:c="http://schemas.openxmlformats.org/drawingml/2006/chart" xmlns:pic="http://schemas.openxmlformats.org/drawingml/2006/picture" xmlns:dgm="http://schemas.openxmlformats.org/drawingml/2006/diagram">
          <a:xfrm>
            <a:off x="2779975" y="4297057"/>
            <a:ext cx="6059225" cy="2356575"/>
          </a:xfrm>
          <a:prstGeom prst="rect">
            <a:avLst/>
          </a:prstGeom>
          <a:ln cap="sq" w="38100">
            <a:solidFill>
              <a:srgbClr val="000000"/>
            </a:solidFill>
            <a:prstDash val="solid"/>
            <a:miter lim="800000"/>
          </a:ln>
          <a:effectLst>
            <a:outerShdw algn="tl" blurRad="50800" dir="2700000" dist="38100" rotWithShape="0">
              <a:srgbClr val="000000">
                <a:alpha val="43000"/>
              </a:srgbClr>
            </a:outerShdw>
          </a:effectLst>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6"/>
                                        </p:tgtEl>
                                        <p:attrNameLst>
                                          <p:attrName>style.visibility</p:attrName>
                                        </p:attrNameLst>
                                      </p:cBhvr>
                                      <p:to>
                                        <p:strVal val="visible"/>
                                      </p:to>
                                    </p:set>
                                    <p:animEffect filter="fade" transition="in">
                                      <p:cBhvr>
                                        <p:cTn dur="500" id="7"/>
                                        <p:tgtEl>
                                          <p:spTgt spid="2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27"/>
                                        </p:tgtEl>
                                        <p:attrNameLst>
                                          <p:attrName>style.visibility</p:attrName>
                                        </p:attrNameLst>
                                      </p:cBhvr>
                                      <p:to>
                                        <p:strVal val="visible"/>
                                      </p:to>
                                    </p:set>
                                    <p:animEffect filter="fade" transition="in">
                                      <p:cBhvr>
                                        <p:cTn dur="500" id="12"/>
                                        <p:tgtEl>
                                          <p:spTgt spid="2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30"/>
                                        </p:tgtEl>
                                        <p:attrNameLst>
                                          <p:attrName>style.visibility</p:attrName>
                                        </p:attrNameLst>
                                      </p:cBhvr>
                                      <p:to>
                                        <p:strVal val="visible"/>
                                      </p:to>
                                    </p:set>
                                    <p:animEffect filter="fade" transition="in">
                                      <p:cBhvr>
                                        <p:cTn dur="500" id="17"/>
                                        <p:tgtEl>
                                          <p:spTgt spid="3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33"/>
                                        </p:tgtEl>
                                        <p:attrNameLst>
                                          <p:attrName>style.visibility</p:attrName>
                                        </p:attrNameLst>
                                      </p:cBhvr>
                                      <p:to>
                                        <p:strVal val="visible"/>
                                      </p:to>
                                    </p:set>
                                    <p:animEffect filter="fade" transition="in">
                                      <p:cBhvr>
                                        <p:cTn dur="500" id="22"/>
                                        <p:tgtEl>
                                          <p:spTgt spid="3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34"/>
                                        </p:tgtEl>
                                        <p:attrNameLst>
                                          <p:attrName>style.visibility</p:attrName>
                                        </p:attrNameLst>
                                      </p:cBhvr>
                                      <p:to>
                                        <p:strVal val="visible"/>
                                      </p:to>
                                    </p:set>
                                    <p:animEffect filter="fade" transition="in">
                                      <p:cBhvr>
                                        <p:cTn dur="500" id="27"/>
                                        <p:tgtEl>
                                          <p:spTgt spid="34"/>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37"/>
                                        </p:tgtEl>
                                        <p:attrNameLst>
                                          <p:attrName>style.visibility</p:attrName>
                                        </p:attrNameLst>
                                      </p:cBhvr>
                                      <p:to>
                                        <p:strVal val="visible"/>
                                      </p:to>
                                    </p:set>
                                    <p:animEffect filter="fade" transition="in">
                                      <p:cBhvr>
                                        <p:cTn dur="500" id="32"/>
                                        <p:tgtEl>
                                          <p:spTgt spid="37"/>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0" presetSubtype="0">
                                  <p:stCondLst>
                                    <p:cond delay="0"/>
                                  </p:stCondLst>
                                  <p:childTnLst>
                                    <p:set>
                                      <p:cBhvr>
                                        <p:cTn dur="1" fill="hold" id="36">
                                          <p:stCondLst>
                                            <p:cond delay="0"/>
                                          </p:stCondLst>
                                        </p:cTn>
                                        <p:tgtEl>
                                          <p:spTgt spid="40"/>
                                        </p:tgtEl>
                                        <p:attrNameLst>
                                          <p:attrName>style.visibility</p:attrName>
                                        </p:attrNameLst>
                                      </p:cBhvr>
                                      <p:to>
                                        <p:strVal val="visible"/>
                                      </p:to>
                                    </p:set>
                                    <p:animEffect filter="fade" transition="in">
                                      <p:cBhvr>
                                        <p:cTn dur="500" id="37"/>
                                        <p:tgtEl>
                                          <p:spTgt spid="40"/>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10" presetSubtype="0">
                                  <p:stCondLst>
                                    <p:cond delay="0"/>
                                  </p:stCondLst>
                                  <p:childTnLst>
                                    <p:set>
                                      <p:cBhvr>
                                        <p:cTn dur="1" fill="hold" id="41">
                                          <p:stCondLst>
                                            <p:cond delay="0"/>
                                          </p:stCondLst>
                                        </p:cTn>
                                        <p:tgtEl>
                                          <p:spTgt spid="41"/>
                                        </p:tgtEl>
                                        <p:attrNameLst>
                                          <p:attrName>style.visibility</p:attrName>
                                        </p:attrNameLst>
                                      </p:cBhvr>
                                      <p:to>
                                        <p:strVal val="visible"/>
                                      </p:to>
                                    </p:set>
                                    <p:animEffect filter="fade" transition="in">
                                      <p:cBhvr>
                                        <p:cTn dur="500" id="42"/>
                                        <p:tgtEl>
                                          <p:spTgt spid="4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aphicFrame>
        <p:nvGraphicFramePr>
          <p:cNvPr xmlns:c="http://schemas.openxmlformats.org/drawingml/2006/chart" xmlns:pic="http://schemas.openxmlformats.org/drawingml/2006/picture" xmlns:dgm="http://schemas.openxmlformats.org/drawingml/2006/diagram" id="3" name="Table 2"/>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313455" y="1524000"/>
          <a:ext cx="8534400" cy="307848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{7DF18680-E054-41AD-8BC1-D1AEF772440D}</a:tableStyleId>
              </a:tblPr>
              <a:tblGrid>
                <a:gridCol w="3613212"/>
                <a:gridCol w="1644588"/>
                <a:gridCol w="1219200"/>
                <a:gridCol w="2057400"/>
              </a:tblGrid>
              <a:tr h="370840">
                <a:tc>
                  <a:txBody>
                    <a:bodyPr/>
                    <a:lstStyle/>
                    <a:p>
                      <a:pPr algn="ctr"/>
                      <a:r>
                        <a:rPr dirty="0" err="1" lang="en-US" sz="2000">
                          <a:solidFill>
                            <a:schemeClr val="tx1"/>
                          </a:solidFill>
                          <a:uFillTx/>
                          <a:latin charset="0" panose="020B0604020202020204" pitchFamily="34" typeface="Arial"/>
                          <a:cs charset="0" panose="020B0604020202020204" pitchFamily="34" typeface="Arial"/>
                        </a:rPr>
                        <a:t>Phân</a:t>
                      </a:r>
                      <a:r>
                        <a:rPr baseline="0" dirty="0" lang="en-US" sz="2000">
                          <a:solidFill>
                            <a:schemeClr val="tx1"/>
                          </a:solidFill>
                          <a:uFillTx/>
                          <a:latin charset="0" panose="020B0604020202020204" pitchFamily="34" typeface="Arial"/>
                          <a:cs charset="0" panose="020B0604020202020204" pitchFamily="34" typeface="Arial"/>
                        </a:rPr>
                        <a:t> </a:t>
                      </a:r>
                      <a:r>
                        <a:rPr baseline="0" dirty="0" err="1" lang="en-US" sz="2000">
                          <a:solidFill>
                            <a:schemeClr val="tx1"/>
                          </a:solidFill>
                          <a:uFillTx/>
                          <a:latin charset="0" panose="020B0604020202020204" pitchFamily="34" typeface="Arial"/>
                          <a:cs charset="0" panose="020B0604020202020204" pitchFamily="34" typeface="Arial"/>
                        </a:rPr>
                        <a:t>loại</a:t>
                      </a:r>
                      <a:endParaRPr dirty="0" lang="vi-VN" sz="2000">
                        <a:solidFill>
                          <a:schemeClr val="tx1"/>
                        </a:solidFill>
                        <a:uFillTx/>
                        <a:latin charset="0" panose="020B0604020202020204" pitchFamily="34" typeface="Arial"/>
                        <a:cs charset="0" panose="020B0604020202020204" pitchFamily="34" typeface="Arial"/>
                      </a:endParaRPr>
                    </a:p>
                  </a:txBody>
                  <a:tcPr anchor="ctr">
                    <a:solidFill>
                      <a:srgbClr val="9CC1E1"/>
                    </a:solidFill>
                  </a:tcPr>
                </a:tc>
                <a:tc>
                  <a:txBody>
                    <a:bodyPr/>
                    <a:lstStyle/>
                    <a:p>
                      <a:pPr algn="ctr"/>
                      <a:r>
                        <a:rPr lang="en-US" sz="2000">
                          <a:solidFill>
                            <a:schemeClr val="tx1"/>
                          </a:solidFill>
                          <a:uFillTx/>
                          <a:latin charset="0" panose="020B0604020202020204" pitchFamily="34" typeface="Arial"/>
                          <a:cs charset="0" panose="020B0604020202020204" pitchFamily="34" typeface="Arial"/>
                        </a:rPr>
                        <a:t>HA</a:t>
                      </a:r>
                      <a:r>
                        <a:rPr baseline="0" lang="en-US" sz="2000">
                          <a:solidFill>
                            <a:schemeClr val="tx1"/>
                          </a:solidFill>
                          <a:uFillTx/>
                          <a:latin charset="0" panose="020B0604020202020204" pitchFamily="34" typeface="Arial"/>
                          <a:cs charset="0" panose="020B0604020202020204" pitchFamily="34" typeface="Arial"/>
                        </a:rPr>
                        <a:t> tâm thu (mmHg)</a:t>
                      </a:r>
                      <a:endParaRPr lang="vi-VN" sz="2000">
                        <a:solidFill>
                          <a:schemeClr val="tx1"/>
                        </a:solidFill>
                        <a:uFillTx/>
                        <a:latin charset="0" panose="020B0604020202020204" pitchFamily="34" typeface="Arial"/>
                        <a:cs charset="0" panose="020B0604020202020204" pitchFamily="34" typeface="Arial"/>
                      </a:endParaRPr>
                    </a:p>
                  </a:txBody>
                  <a:tcPr>
                    <a:solidFill>
                      <a:srgbClr val="9CC1E1"/>
                    </a:solidFill>
                  </a:tcPr>
                </a:tc>
                <a:tc>
                  <a:txBody>
                    <a:bodyPr/>
                    <a:lstStyle/>
                    <a:p>
                      <a:pPr algn="ctr"/>
                      <a:endParaRPr lang="vi-VN" sz="2000">
                        <a:uFillTx/>
                        <a:latin charset="0" panose="020B0604020202020204" pitchFamily="34" typeface="Arial"/>
                        <a:cs charset="0" panose="020B0604020202020204" pitchFamily="34" typeface="Arial"/>
                      </a:endParaRPr>
                    </a:p>
                  </a:txBody>
                  <a:tcPr>
                    <a:solidFill>
                      <a:srgbClr val="9CC1E1"/>
                    </a:solidFill>
                  </a:tcPr>
                </a:tc>
                <a:tc>
                  <a:txBody>
                    <a:bodyPr/>
                    <a:lstStyle/>
                    <a:p>
                      <a:pPr algn="ctr"/>
                      <a:r>
                        <a:rPr lang="en-US" sz="2000">
                          <a:solidFill>
                            <a:schemeClr val="tx1"/>
                          </a:solidFill>
                          <a:uFillTx/>
                          <a:latin charset="0" panose="020B0604020202020204" pitchFamily="34" typeface="Arial"/>
                          <a:cs charset="0" panose="020B0604020202020204" pitchFamily="34" typeface="Arial"/>
                        </a:rPr>
                        <a:t>HA tâm</a:t>
                      </a:r>
                      <a:r>
                        <a:rPr baseline="0" lang="en-US" sz="2000">
                          <a:solidFill>
                            <a:schemeClr val="tx1"/>
                          </a:solidFill>
                          <a:uFillTx/>
                          <a:latin charset="0" panose="020B0604020202020204" pitchFamily="34" typeface="Arial"/>
                          <a:cs charset="0" panose="020B0604020202020204" pitchFamily="34" typeface="Arial"/>
                        </a:rPr>
                        <a:t> trương (mmHg)</a:t>
                      </a:r>
                      <a:endParaRPr lang="vi-VN" sz="2000">
                        <a:solidFill>
                          <a:schemeClr val="tx1"/>
                        </a:solidFill>
                        <a:uFillTx/>
                        <a:latin charset="0" panose="020B0604020202020204" pitchFamily="34" typeface="Arial"/>
                        <a:cs charset="0" panose="020B0604020202020204" pitchFamily="34" typeface="Arial"/>
                      </a:endParaRPr>
                    </a:p>
                  </a:txBody>
                  <a:tcPr>
                    <a:solidFill>
                      <a:srgbClr val="9CC1E1"/>
                    </a:solidFill>
                  </a:tcPr>
                </a:tc>
              </a:tr>
              <a:tr h="370840">
                <a:tc>
                  <a:txBody>
                    <a:bodyPr/>
                    <a:lstStyle/>
                    <a:p>
                      <a:r>
                        <a:rPr lang="en-US" sz="2000">
                          <a:uFillTx/>
                          <a:latin charset="0" panose="020B0604020202020204" pitchFamily="34" typeface="Arial"/>
                          <a:cs charset="0" panose="020B0604020202020204" pitchFamily="34" typeface="Arial"/>
                        </a:rPr>
                        <a:t>HA đo</a:t>
                      </a:r>
                      <a:r>
                        <a:rPr baseline="0" lang="en-US" sz="2000">
                          <a:uFillTx/>
                          <a:latin charset="0" panose="020B0604020202020204" pitchFamily="34" typeface="Arial"/>
                          <a:cs charset="0" panose="020B0604020202020204" pitchFamily="34" typeface="Arial"/>
                        </a:rPr>
                        <a:t> </a:t>
                      </a:r>
                      <a:r>
                        <a:rPr lang="en-US" sz="2000">
                          <a:uFillTx/>
                          <a:latin charset="0" panose="020B0604020202020204" pitchFamily="34" typeface="Arial"/>
                          <a:cs charset="0" panose="020B0604020202020204" pitchFamily="34" typeface="Arial"/>
                        </a:rPr>
                        <a:t>tại</a:t>
                      </a:r>
                      <a:r>
                        <a:rPr baseline="0" lang="en-US" sz="2000">
                          <a:uFillTx/>
                          <a:latin charset="0" panose="020B0604020202020204" pitchFamily="34" typeface="Arial"/>
                          <a:cs charset="0" panose="020B0604020202020204" pitchFamily="34" typeface="Arial"/>
                        </a:rPr>
                        <a:t> cơ sở y tế</a:t>
                      </a:r>
                      <a:endParaRPr lang="vi-VN" sz="2000">
                        <a:uFillTx/>
                        <a:latin charset="0" panose="020B0604020202020204" pitchFamily="34" typeface="Arial"/>
                        <a:cs charset="0" panose="020B0604020202020204" pitchFamily="34" typeface="Arial"/>
                      </a:endParaRPr>
                    </a:p>
                  </a:txBody>
                  <a:tcPr>
                    <a:solidFill>
                      <a:srgbClr val="DFE9F3"/>
                    </a:solidFill>
                  </a:tcPr>
                </a:tc>
                <a:tc>
                  <a:txBody>
                    <a:bodyPr/>
                    <a:lstStyle/>
                    <a:p>
                      <a:pPr algn="ctr"/>
                      <a:r>
                        <a:rPr lang="vi-VN" sz="2000">
                          <a:uFillTx/>
                          <a:latin charset="0" panose="020B0604020202020204" pitchFamily="34" typeface="Arial"/>
                          <a:cs charset="0" panose="020B0604020202020204" pitchFamily="34" typeface="Arial"/>
                        </a:rPr>
                        <a:t>≥ 140</a:t>
                      </a:r>
                    </a:p>
                  </a:txBody>
                  <a:tcPr>
                    <a:solidFill>
                      <a:srgbClr val="DFE9F3"/>
                    </a:solidFill>
                  </a:tcPr>
                </a:tc>
                <a:tc>
                  <a:txBody>
                    <a:bodyPr/>
                    <a:lstStyle/>
                    <a:p>
                      <a:pPr algn="ctr"/>
                      <a:r>
                        <a:rPr lang="vi-VN" sz="2000">
                          <a:uFillTx/>
                          <a:latin charset="0" panose="020B0604020202020204" pitchFamily="34" typeface="Arial"/>
                          <a:cs charset="0" panose="020B0604020202020204" pitchFamily="34" typeface="Arial"/>
                        </a:rPr>
                        <a:t>và/hoặc</a:t>
                      </a:r>
                    </a:p>
                  </a:txBody>
                  <a:tcPr>
                    <a:solidFill>
                      <a:srgbClr val="DFE9F3"/>
                    </a:solidFill>
                  </a:tcPr>
                </a:tc>
                <a:tc>
                  <a:txBody>
                    <a:bodyPr/>
                    <a:lstStyle/>
                    <a:p>
                      <a:pPr algn="ctr"/>
                      <a:r>
                        <a:rPr lang="vi-VN" sz="2000">
                          <a:uFillTx/>
                          <a:latin charset="0" panose="020B0604020202020204" pitchFamily="34" typeface="Arial"/>
                          <a:cs charset="0" panose="020B0604020202020204" pitchFamily="34" typeface="Arial"/>
                        </a:rPr>
                        <a:t>≥ 90</a:t>
                      </a:r>
                    </a:p>
                  </a:txBody>
                  <a:tcPr>
                    <a:solidFill>
                      <a:srgbClr val="DFE9F3"/>
                    </a:solidFill>
                  </a:tcPr>
                </a:tc>
              </a:tr>
              <a:tr h="370840">
                <a:tc>
                  <a:txBody>
                    <a:bodyPr/>
                    <a:lstStyle/>
                    <a:p>
                      <a:r>
                        <a:rPr dirty="0" lang="en-US" sz="2000">
                          <a:uFillTx/>
                          <a:latin charset="0" panose="020B0604020202020204" pitchFamily="34" typeface="Arial"/>
                          <a:cs charset="0" panose="020B0604020202020204" pitchFamily="34" typeface="Arial"/>
                        </a:rPr>
                        <a:t>HA 24</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giờ</a:t>
                      </a:r>
                      <a:endParaRPr dirty="0" lang="vi-VN" sz="2000">
                        <a:uFillTx/>
                        <a:latin charset="0" panose="020B0604020202020204" pitchFamily="34" typeface="Arial"/>
                        <a:cs charset="0" panose="020B0604020202020204" pitchFamily="34" typeface="Arial"/>
                      </a:endParaRPr>
                    </a:p>
                  </a:txBody>
                  <a:tcPr>
                    <a:solidFill>
                      <a:srgbClr val="DFE9F3"/>
                    </a:solidFill>
                  </a:tcPr>
                </a:tc>
                <a:tc>
                  <a:txBody>
                    <a:bodyPr/>
                    <a:lstStyle/>
                    <a:p>
                      <a:pPr algn="ctr"/>
                      <a:endParaRPr lang="vi-VN" sz="2000">
                        <a:uFillTx/>
                        <a:latin charset="0" panose="020B0604020202020204" pitchFamily="34" typeface="Arial"/>
                        <a:cs charset="0" panose="020B0604020202020204" pitchFamily="34" typeface="Arial"/>
                      </a:endParaRPr>
                    </a:p>
                  </a:txBody>
                  <a:tcPr>
                    <a:solidFill>
                      <a:srgbClr val="DFE9F3"/>
                    </a:solidFill>
                  </a:tcPr>
                </a:tc>
                <a:tc>
                  <a:txBody>
                    <a:bodyPr/>
                    <a:lstStyle/>
                    <a:p>
                      <a:pPr algn="ctr"/>
                      <a:endParaRPr lang="vi-VN" sz="2000">
                        <a:uFillTx/>
                        <a:latin charset="0" panose="020B0604020202020204" pitchFamily="34" typeface="Arial"/>
                        <a:cs charset="0" panose="020B0604020202020204" pitchFamily="34" typeface="Arial"/>
                      </a:endParaRPr>
                    </a:p>
                  </a:txBody>
                  <a:tcPr>
                    <a:solidFill>
                      <a:srgbClr val="DFE9F3"/>
                    </a:solidFill>
                  </a:tcPr>
                </a:tc>
                <a:tc>
                  <a:txBody>
                    <a:bodyPr/>
                    <a:lstStyle/>
                    <a:p>
                      <a:pPr algn="ctr"/>
                      <a:endParaRPr lang="vi-VN" sz="2000">
                        <a:uFillTx/>
                        <a:latin charset="0" panose="020B0604020202020204" pitchFamily="34" typeface="Arial"/>
                        <a:cs charset="0" panose="020B0604020202020204" pitchFamily="34" typeface="Arial"/>
                      </a:endParaRPr>
                    </a:p>
                  </a:txBody>
                  <a:tcPr>
                    <a:solidFill>
                      <a:srgbClr val="DFE9F3"/>
                    </a:solidFill>
                  </a:tcPr>
                </a:tc>
              </a:tr>
              <a:tr h="370840">
                <a:tc>
                  <a:txBody>
                    <a:bodyPr/>
                    <a:lstStyle/>
                    <a:p>
                      <a:r>
                        <a:rPr lang="en-US" sz="2000">
                          <a:uFillTx/>
                          <a:latin charset="0" panose="020B0604020202020204" pitchFamily="34" typeface="Arial"/>
                          <a:cs charset="0" panose="020B0604020202020204" pitchFamily="34" typeface="Arial"/>
                        </a:rPr>
                        <a:t>Trung bình</a:t>
                      </a:r>
                      <a:r>
                        <a:rPr baseline="0" lang="en-US" sz="2000">
                          <a:uFillTx/>
                          <a:latin charset="0" panose="020B0604020202020204" pitchFamily="34" typeface="Arial"/>
                          <a:cs charset="0" panose="020B0604020202020204" pitchFamily="34" typeface="Arial"/>
                        </a:rPr>
                        <a:t> ban ngày (lúc tỉnh)</a:t>
                      </a:r>
                      <a:endParaRPr lang="vi-VN" sz="2000">
                        <a:uFillTx/>
                        <a:latin charset="0" panose="020B0604020202020204" pitchFamily="34" typeface="Arial"/>
                        <a:cs charset="0" panose="020B0604020202020204" pitchFamily="34" typeface="Arial"/>
                      </a:endParaRP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135</a:t>
                      </a:r>
                    </a:p>
                  </a:txBody>
                  <a:tcPr>
                    <a:solidFill>
                      <a:schemeClr val="bg1">
                        <a:lumMod val="95000"/>
                      </a:schemeClr>
                    </a:solidFill>
                  </a:tcP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lang="vi-VN" sz="2000">
                          <a:uFillTx/>
                          <a:latin charset="0" panose="020B0604020202020204" pitchFamily="34" typeface="Arial"/>
                          <a:cs charset="0" panose="020B0604020202020204" pitchFamily="34" typeface="Arial"/>
                        </a:rPr>
                        <a:t>và/hoặc</a:t>
                      </a: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85</a:t>
                      </a:r>
                    </a:p>
                  </a:txBody>
                  <a:tcPr>
                    <a:solidFill>
                      <a:schemeClr val="bg1">
                        <a:lumMod val="95000"/>
                      </a:schemeClr>
                    </a:solidFill>
                  </a:tcPr>
                </a:tc>
              </a:tr>
              <a:tr h="370840">
                <a:tc>
                  <a:txBody>
                    <a:bodyPr/>
                    <a:lstStyle/>
                    <a:p>
                      <a:r>
                        <a:rPr lang="en-US" sz="2000">
                          <a:uFillTx/>
                          <a:latin charset="0" panose="020B0604020202020204" pitchFamily="34" typeface="Arial"/>
                          <a:cs charset="0" panose="020B0604020202020204" pitchFamily="34" typeface="Arial"/>
                        </a:rPr>
                        <a:t>Trung bình</a:t>
                      </a:r>
                      <a:r>
                        <a:rPr baseline="0" lang="en-US" sz="2000">
                          <a:uFillTx/>
                          <a:latin charset="0" panose="020B0604020202020204" pitchFamily="34" typeface="Arial"/>
                          <a:cs charset="0" panose="020B0604020202020204" pitchFamily="34" typeface="Arial"/>
                        </a:rPr>
                        <a:t> ban đêm (lúc ngủ)</a:t>
                      </a:r>
                      <a:endParaRPr lang="vi-VN" sz="2000">
                        <a:uFillTx/>
                        <a:latin charset="0" panose="020B0604020202020204" pitchFamily="34" typeface="Arial"/>
                        <a:cs charset="0" panose="020B0604020202020204" pitchFamily="34" typeface="Arial"/>
                      </a:endParaRP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120</a:t>
                      </a:r>
                    </a:p>
                  </a:txBody>
                  <a:tcPr>
                    <a:solidFill>
                      <a:schemeClr val="bg1">
                        <a:lumMod val="95000"/>
                      </a:schemeClr>
                    </a:solidFill>
                  </a:tcP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lang="vi-VN" sz="2000">
                          <a:uFillTx/>
                          <a:latin charset="0" panose="020B0604020202020204" pitchFamily="34" typeface="Arial"/>
                          <a:cs charset="0" panose="020B0604020202020204" pitchFamily="34" typeface="Arial"/>
                        </a:rPr>
                        <a:t>và/hoặc</a:t>
                      </a: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70</a:t>
                      </a:r>
                    </a:p>
                  </a:txBody>
                  <a:tcPr>
                    <a:solidFill>
                      <a:schemeClr val="bg1">
                        <a:lumMod val="95000"/>
                      </a:schemeClr>
                    </a:solidFill>
                  </a:tcPr>
                </a:tc>
              </a:tr>
              <a:tr h="370840">
                <a:tc>
                  <a:txBody>
                    <a:bodyPr/>
                    <a:lstStyle/>
                    <a:p>
                      <a:r>
                        <a:rPr lang="en-US" sz="2000">
                          <a:uFillTx/>
                          <a:latin charset="0" panose="020B0604020202020204" pitchFamily="34" typeface="Arial"/>
                          <a:cs charset="0" panose="020B0604020202020204" pitchFamily="34" typeface="Arial"/>
                        </a:rPr>
                        <a:t>Trung bình</a:t>
                      </a:r>
                      <a:r>
                        <a:rPr baseline="0" lang="en-US" sz="2000">
                          <a:uFillTx/>
                          <a:latin charset="0" panose="020B0604020202020204" pitchFamily="34" typeface="Arial"/>
                          <a:cs charset="0" panose="020B0604020202020204" pitchFamily="34" typeface="Arial"/>
                        </a:rPr>
                        <a:t> 24 giờ</a:t>
                      </a:r>
                      <a:endParaRPr lang="vi-VN" sz="2000">
                        <a:uFillTx/>
                        <a:latin charset="0" panose="020B0604020202020204" pitchFamily="34" typeface="Arial"/>
                        <a:cs charset="0" panose="020B0604020202020204" pitchFamily="34" typeface="Arial"/>
                      </a:endParaRP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130</a:t>
                      </a:r>
                    </a:p>
                  </a:txBody>
                  <a:tcPr>
                    <a:solidFill>
                      <a:schemeClr val="bg1">
                        <a:lumMod val="95000"/>
                      </a:schemeClr>
                    </a:solidFill>
                  </a:tcP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lang="vi-VN" sz="2000">
                          <a:uFillTx/>
                          <a:latin charset="0" panose="020B0604020202020204" pitchFamily="34" typeface="Arial"/>
                          <a:cs charset="0" panose="020B0604020202020204" pitchFamily="34" typeface="Arial"/>
                        </a:rPr>
                        <a:t>và/hoặc</a:t>
                      </a:r>
                    </a:p>
                  </a:txBody>
                  <a:tcPr>
                    <a:solidFill>
                      <a:schemeClr val="bg1">
                        <a:lumMod val="95000"/>
                      </a:schemeClr>
                    </a:solidFill>
                  </a:tcPr>
                </a:tc>
                <a:tc>
                  <a:txBody>
                    <a:bodyPr/>
                    <a:lstStyle/>
                    <a:p>
                      <a:pPr algn="ctr"/>
                      <a:r>
                        <a:rPr lang="vi-VN" sz="2000">
                          <a:uFillTx/>
                          <a:latin charset="0" panose="020B0604020202020204" pitchFamily="34" typeface="Arial"/>
                          <a:cs charset="0" panose="020B0604020202020204" pitchFamily="34" typeface="Arial"/>
                        </a:rPr>
                        <a:t>≥ 80</a:t>
                      </a:r>
                    </a:p>
                  </a:txBody>
                  <a:tcPr>
                    <a:solidFill>
                      <a:schemeClr val="bg1">
                        <a:lumMod val="95000"/>
                      </a:schemeClr>
                    </a:solidFill>
                  </a:tcPr>
                </a:tc>
              </a:tr>
              <a:tr h="370840">
                <a:tc>
                  <a:txBody>
                    <a:bodyPr/>
                    <a:lstStyle/>
                    <a:p>
                      <a:r>
                        <a:rPr lang="en-US" sz="2000">
                          <a:uFillTx/>
                          <a:latin charset="0" panose="020B0604020202020204" pitchFamily="34" typeface="Arial"/>
                          <a:cs charset="0" panose="020B0604020202020204" pitchFamily="34" typeface="Arial"/>
                        </a:rPr>
                        <a:t>HA trung</a:t>
                      </a:r>
                      <a:r>
                        <a:rPr baseline="0" lang="en-US" sz="2000">
                          <a:uFillTx/>
                          <a:latin charset="0" panose="020B0604020202020204" pitchFamily="34" typeface="Arial"/>
                          <a:cs charset="0" panose="020B0604020202020204" pitchFamily="34" typeface="Arial"/>
                        </a:rPr>
                        <a:t> bình đo tại nhà</a:t>
                      </a:r>
                      <a:endParaRPr lang="vi-VN" sz="2000">
                        <a:uFillTx/>
                        <a:latin charset="0" panose="020B0604020202020204" pitchFamily="34" typeface="Arial"/>
                        <a:cs charset="0" panose="020B0604020202020204" pitchFamily="34" typeface="Arial"/>
                      </a:endParaRPr>
                    </a:p>
                  </a:txBody>
                  <a:tcPr>
                    <a:solidFill>
                      <a:srgbClr val="DFE9F3"/>
                    </a:solidFill>
                  </a:tcPr>
                </a:tc>
                <a:tc>
                  <a:txBody>
                    <a:bodyPr/>
                    <a:lstStyle/>
                    <a:p>
                      <a:pPr algn="ctr"/>
                      <a:r>
                        <a:rPr dirty="0" lang="vi-VN" sz="2000">
                          <a:uFillTx/>
                          <a:latin charset="0" panose="020B0604020202020204" pitchFamily="34" typeface="Arial"/>
                          <a:cs charset="0" panose="020B0604020202020204" pitchFamily="34" typeface="Arial"/>
                        </a:rPr>
                        <a:t>≥ 135</a:t>
                      </a:r>
                    </a:p>
                  </a:txBody>
                  <a:tcPr>
                    <a:solidFill>
                      <a:srgbClr val="DFE9F3"/>
                    </a:solidFill>
                  </a:tcP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lang="vi-VN" sz="2000">
                          <a:uFillTx/>
                          <a:latin charset="0" panose="020B0604020202020204" pitchFamily="34" typeface="Arial"/>
                          <a:cs charset="0" panose="020B0604020202020204" pitchFamily="34" typeface="Arial"/>
                        </a:rPr>
                        <a:t>và/hoặc</a:t>
                      </a:r>
                    </a:p>
                  </a:txBody>
                  <a:tcPr>
                    <a:solidFill>
                      <a:srgbClr val="DFE9F3"/>
                    </a:solidFill>
                  </a:tcPr>
                </a:tc>
                <a:tc>
                  <a:txBody>
                    <a:bodyPr/>
                    <a:lstStyle/>
                    <a:p>
                      <a:pPr algn="ctr"/>
                      <a:r>
                        <a:rPr dirty="0" lang="vi-VN" sz="2000">
                          <a:uFillTx/>
                          <a:latin charset="0" panose="020B0604020202020204" pitchFamily="34" typeface="Arial"/>
                          <a:cs charset="0" panose="020B0604020202020204" pitchFamily="34" typeface="Arial"/>
                        </a:rPr>
                        <a:t>≥ 85</a:t>
                      </a:r>
                    </a:p>
                  </a:txBody>
                  <a:tcPr>
                    <a:solidFill>
                      <a:srgbClr val="DFE9F3"/>
                    </a:solidFill>
                  </a:tcPr>
                </a:tc>
              </a:tr>
            </a:tbl>
          </a:graphicData>
        </a:graphic>
      </p:graphicFrame>
      <p:sp>
        <p:nvSpPr>
          <p:cNvPr xmlns:c="http://schemas.openxmlformats.org/drawingml/2006/chart" xmlns:pic="http://schemas.openxmlformats.org/drawingml/2006/picture" xmlns:dgm="http://schemas.openxmlformats.org/drawingml/2006/diagram" id="11"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a:endParaRPr sz="2600">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2"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defRPr>
                <a:uFillTx/>
                <a:latin typeface="+mj-lt"/>
                <a:ea typeface="+mj-ea"/>
                <a:cs typeface="+mj-cs"/>
              </a:defRPr>
            </a:lvl1pPr>
          </a:lstStyle>
          <a:p>
            <a:pPr algn="ctr"/>
            <a:r>
              <a:rPr b="1" lang="en-US" sz="2600">
                <a:solidFill>
                  <a:schemeClr val="bg1"/>
                </a:solidFill>
                <a:uFillTx/>
              </a:rPr>
              <a:t>ĐỊNH NGHĨA THA THEO MỨC HA KHI ĐO TẠI CƠ SỞ Y TẾ, </a:t>
            </a:r>
          </a:p>
          <a:p>
            <a:pPr algn="ctr"/>
            <a:r>
              <a:rPr b="1" lang="en-US" sz="2600">
                <a:solidFill>
                  <a:schemeClr val="bg1"/>
                </a:solidFill>
                <a:uFillTx/>
              </a:rPr>
              <a:t>THEO DÕI HA 24 GIỜ VÀ TẠI NHÀ</a:t>
            </a:r>
            <a:endParaRPr b="1" dirty="0" lang="vi-VN" sz="2600">
              <a:solidFill>
                <a:schemeClr val="bg1"/>
              </a:solidFill>
              <a:uFillTx/>
            </a:endParaRPr>
          </a:p>
        </p:txBody>
      </p:sp>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42541" y="108815"/>
            <a:ext cx="1180003" cy="300082"/>
          </a:xfrm>
          <a:prstGeom prst="rect">
            <a:avLst/>
          </a:prstGeom>
        </p:spPr>
        <p:txBody xmlns:c="http://schemas.openxmlformats.org/drawingml/2006/chart" xmlns:pic="http://schemas.openxmlformats.org/drawingml/2006/picture" xmlns:dgm="http://schemas.openxmlformats.org/drawingml/2006/diagram">
          <a:bodyPr wrap="none">
            <a:spAutoFit/>
          </a:bodyPr>
          <a:lstStyle/>
          <a:p>
            <a:pPr defTabSz="457200"/>
            <a:r>
              <a:rPr b="1" dirty="0" lang="en-US" sz="1350">
                <a:solidFill>
                  <a:srgbClr val="AF122A"/>
                </a:solidFill>
                <a:uFillTx/>
                <a:cs charset="0" panose="020F0502020204030204" pitchFamily="34" typeface="Calibri"/>
              </a:rPr>
              <a:t>ESC/ESH 2018</a:t>
            </a:r>
            <a:endParaRPr b="1" dirty="0" lang="en-US" sz="1350">
              <a:solidFill>
                <a:srgbClr val="AF122A"/>
              </a:solidFill>
              <a:uFillTx/>
            </a:endParaRPr>
          </a:p>
        </p:txBody>
      </p:sp>
      <p:graphicFrame>
        <p:nvGraphicFramePr>
          <p:cNvPr xmlns:c="http://schemas.openxmlformats.org/drawingml/2006/chart" xmlns:pic="http://schemas.openxmlformats.org/drawingml/2006/picture" xmlns:dgm="http://schemas.openxmlformats.org/drawingml/2006/diagram" id="13" name="Table 12"/>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045060" y="1295400"/>
          <a:ext cx="7987727" cy="5413712"/>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3888167"/>
                <a:gridCol w="4099560"/>
              </a:tblGrid>
              <a:tr h="503384">
                <a:tc>
                  <a:txBody>
                    <a:bodyPr/>
                    <a:lstStyle/>
                    <a:p>
                      <a:pPr algn="ctr"/>
                      <a:r>
                        <a:rPr dirty="0" lang="en-US" sz="1600">
                          <a:solidFill>
                            <a:schemeClr val="bg1"/>
                          </a:solidFill>
                          <a:uFillTx/>
                          <a:latin charset="0" panose="020B0604020202020204" pitchFamily="34" typeface="Arial"/>
                          <a:cs charset="0" panose="020B0604020202020204" pitchFamily="34" typeface="Arial"/>
                        </a:rPr>
                        <a:t>ESH/ESC 2013</a:t>
                      </a:r>
                    </a:p>
                  </a:txBody>
                  <a:tcPr anchor="ctr" marB="34290" marL="68580" marR="68580" marT="34290">
                    <a:solidFill>
                      <a:srgbClr val="4AC1CE"/>
                    </a:solidFill>
                  </a:tcP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sz="1600">
                          <a:solidFill>
                            <a:srgbClr val="990000"/>
                          </a:solidFill>
                          <a:uFillTx/>
                          <a:latin charset="0" panose="020B0604020202020204" pitchFamily="34" typeface="Arial"/>
                          <a:cs charset="0" panose="020B0604020202020204" pitchFamily="34" typeface="Arial"/>
                        </a:rPr>
                        <a:t>ESH/ESC 2018</a:t>
                      </a:r>
                    </a:p>
                  </a:txBody>
                  <a:tcPr anchor="ctr" marB="34290" marL="68580" marR="68580" marT="34290">
                    <a:solidFill>
                      <a:srgbClr val="4AC1CE"/>
                    </a:solidFill>
                  </a:tcPr>
                </a:tc>
              </a:tr>
              <a:tr h="266027">
                <a:tc gridSpan="2">
                  <a:txBody>
                    <a:bodyPr/>
                    <a:lstStyle/>
                    <a:p>
                      <a:pPr algn="ctr"/>
                      <a:r>
                        <a:rPr b="1" lang="en-US" sz="1530">
                          <a:uFillTx/>
                          <a:latin charset="0" panose="020B0604020202020204" pitchFamily="34" typeface="Arial"/>
                          <a:cs charset="0" panose="020B0604020202020204" pitchFamily="34" typeface="Arial"/>
                        </a:rPr>
                        <a:t>Chẩn đoán</a:t>
                      </a:r>
                    </a:p>
                  </a:txBody>
                  <a:tcPr anchor="ctr" marB="34290" marL="68580" marR="68580" marT="34290">
                    <a:noFill/>
                  </a:tcPr>
                </a:tc>
                <a:tc hMerge="1">
                  <a:txBody>
                    <a:bodyPr/>
                    <a:lstStyle/>
                    <a:p>
                      <a:endParaRPr lang="en-US" sz="1600">
                        <a:uFillTx/>
                      </a:endParaRPr>
                    </a:p>
                  </a:txBody>
                  <a:tcPr>
                    <a:solidFill>
                      <a:srgbClr val="FFF3CB"/>
                    </a:solidFill>
                  </a:tcPr>
                </a:tc>
              </a:tr>
              <a:tr h="800100">
                <a:tc>
                  <a:txBody>
                    <a:bodyPr/>
                    <a:lstStyle/>
                    <a:p>
                      <a:r>
                        <a:rPr dirty="0" err="1" lang="en-US" sz="1530">
                          <a:uFillTx/>
                          <a:latin charset="0" panose="020B0604020202020204" pitchFamily="34" typeface="Arial"/>
                          <a:cs charset="0" panose="020B0604020202020204" pitchFamily="34" typeface="Arial"/>
                        </a:rPr>
                        <a:t>Khuyến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cáo</a:t>
                      </a:r>
                      <a:r>
                        <a:rPr dirty="0" lang="en-US" sz="1530">
                          <a:uFillTx/>
                          <a:latin charset="0" panose="020B0604020202020204" pitchFamily="34" typeface="Arial"/>
                          <a:cs charset="0" panose="020B0604020202020204" pitchFamily="34" typeface="Arial"/>
                        </a:rPr>
                        <a:t> do HA </a:t>
                      </a:r>
                      <a:r>
                        <a:rPr dirty="0" err="1" lang="en-US" sz="1530">
                          <a:uFillTx/>
                          <a:latin charset="0" panose="020B0604020202020204" pitchFamily="34" typeface="Arial"/>
                          <a:cs charset="0" panose="020B0604020202020204" pitchFamily="34" typeface="Arial"/>
                        </a:rPr>
                        <a:t>tại</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sở</a:t>
                      </a:r>
                      <a:r>
                        <a:rPr dirty="0" lang="en-US" sz="1530">
                          <a:uFillTx/>
                          <a:latin charset="0" panose="020B0604020202020204" pitchFamily="34" typeface="Arial"/>
                          <a:cs charset="0" panose="020B0604020202020204" pitchFamily="34" typeface="Arial"/>
                        </a:rPr>
                        <a:t> y </a:t>
                      </a:r>
                      <a:r>
                        <a:rPr dirty="0" err="1" lang="en-US" sz="1530">
                          <a:uFillTx/>
                          <a:latin charset="0" panose="020B0604020202020204" pitchFamily="34" typeface="Arial"/>
                          <a:cs charset="0" panose="020B0604020202020204" pitchFamily="34" typeface="Arial"/>
                        </a:rPr>
                        <a:t>tế</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để</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theo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dõi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và</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chẩn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đoán</a:t>
                      </a:r>
                      <a:r>
                        <a:rPr dirty="0" lang="en-US" sz="1530">
                          <a:uFillTx/>
                          <a:latin charset="0" panose="020B0604020202020204" pitchFamily="34" typeface="Arial"/>
                          <a:cs charset="0" panose="020B0604020202020204" pitchFamily="34" typeface="Arial"/>
                        </a:rPr>
                        <a:t> THA</a:t>
                      </a:r>
                    </a:p>
                  </a:txBody>
                  <a:tcPr marB="34290" marL="68580" marR="68580" marT="34290">
                    <a:solidFill>
                      <a:srgbClr val="48BB77"/>
                    </a:solidFill>
                  </a:tcPr>
                </a:tc>
                <a:tc>
                  <a:txBody>
                    <a:bodyPr/>
                    <a:lstStyle/>
                    <a:p>
                      <a:r>
                        <a:rPr dirty="0" err="1" lang="en-US" sz="1530">
                          <a:uFillTx/>
                          <a:latin charset="0" panose="020B0604020202020204" pitchFamily="34" typeface="Arial"/>
                          <a:cs charset="0" panose="020B0604020202020204" pitchFamily="34" typeface="Arial"/>
                        </a:rPr>
                        <a:t>Khuyến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cáo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chẩn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đoán</a:t>
                      </a:r>
                      <a:r>
                        <a:rPr dirty="0" lang="en-US" sz="1530">
                          <a:uFillTx/>
                          <a:latin charset="0" panose="020B0604020202020204" pitchFamily="34" typeface="Arial"/>
                          <a:cs charset="0" panose="020B0604020202020204" pitchFamily="34" typeface="Arial"/>
                        </a:rPr>
                        <a:t> THA </a:t>
                      </a:r>
                      <a:r>
                        <a:rPr dirty="0" err="1" lang="en-US" sz="1530">
                          <a:uFillTx/>
                          <a:latin charset="0" panose="020B0604020202020204" pitchFamily="34" typeface="Arial"/>
                          <a:cs charset="0" panose="020B0604020202020204" pitchFamily="34" typeface="Arial"/>
                        </a:rPr>
                        <a:t>dựa</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trên</a:t>
                      </a:r>
                      <a:r>
                        <a:rPr dirty="0" lang="en-US" sz="1530">
                          <a:uFillTx/>
                          <a:latin charset="0" panose="020B0604020202020204" pitchFamily="34" typeface="Arial"/>
                          <a:cs charset="0" panose="020B0604020202020204" pitchFamily="34" typeface="Arial"/>
                        </a:rPr>
                        <a:t>:</a:t>
                      </a:r>
                    </a:p>
                    <a:p>
                      <a:r>
                        <a:rPr dirty="0" lang="en-US" sz="1530">
                          <a:uFillTx/>
                          <a:latin charset="0" panose="020B0604020202020204" pitchFamily="34" typeface="Arial"/>
                          <a:cs charset="0" panose="020B0604020202020204" pitchFamily="34" typeface="Arial"/>
                        </a:rPr>
                        <a:t>-</a:t>
                      </a:r>
                      <a:r>
                        <a:rPr dirty="0" err="1" lang="en-US" sz="1530">
                          <a:uFillTx/>
                          <a:latin charset="0" panose="020B0604020202020204" pitchFamily="34" typeface="Arial"/>
                          <a:cs charset="0" panose="020B0604020202020204" pitchFamily="34" typeface="Arial"/>
                        </a:rPr>
                        <a:t>Đo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lặp</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lại</a:t>
                      </a:r>
                      <a:r>
                        <a:rPr dirty="0" lang="en-US" sz="1530">
                          <a:uFillTx/>
                          <a:latin charset="0" panose="020B0604020202020204" pitchFamily="34" typeface="Arial"/>
                          <a:cs charset="0" panose="020B0604020202020204" pitchFamily="34" typeface="Arial"/>
                        </a:rPr>
                        <a:t> HA </a:t>
                      </a:r>
                      <a:r>
                        <a:rPr dirty="0" err="1" lang="en-US" sz="1530">
                          <a:uFillTx/>
                          <a:latin charset="0" panose="020B0604020202020204" pitchFamily="34" typeface="Arial"/>
                          <a:cs charset="0" panose="020B0604020202020204" pitchFamily="34" typeface="Arial"/>
                        </a:rPr>
                        <a:t>tại</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sở</a:t>
                      </a:r>
                      <a:r>
                        <a:rPr dirty="0" lang="en-US" sz="1530">
                          <a:uFillTx/>
                          <a:latin charset="0" panose="020B0604020202020204" pitchFamily="34" typeface="Arial"/>
                          <a:cs charset="0" panose="020B0604020202020204" pitchFamily="34" typeface="Arial"/>
                        </a:rPr>
                        <a:t> y </a:t>
                      </a:r>
                      <a:r>
                        <a:rPr dirty="0" err="1" lang="en-US" sz="1530">
                          <a:uFillTx/>
                          <a:latin charset="0" panose="020B0604020202020204" pitchFamily="34" typeface="Arial"/>
                          <a:cs charset="0" panose="020B0604020202020204" pitchFamily="34" typeface="Arial"/>
                        </a:rPr>
                        <a:t>tế</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hoặc</a:t>
                      </a:r>
                      <a:endParaRPr dirty="0" lang="en-US" sz="1530">
                        <a:uFillTx/>
                        <a:latin charset="0" panose="020B0604020202020204" pitchFamily="34" typeface="Arial"/>
                        <a:cs charset="0" panose="020B0604020202020204" pitchFamily="34" typeface="Arial"/>
                      </a:endParaRPr>
                    </a:p>
                    <a:p>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Đo</a:t>
                      </a:r>
                      <a:r>
                        <a:rPr dirty="0" lang="en-US" sz="1530">
                          <a:uFillTx/>
                          <a:latin charset="0" panose="020B0604020202020204" pitchFamily="34" typeface="Arial"/>
                          <a:cs charset="0" panose="020B0604020202020204" pitchFamily="34" typeface="Arial"/>
                        </a:rPr>
                        <a:t> HA </a:t>
                      </a:r>
                      <a:r>
                        <a:rPr dirty="0" err="1" lang="en-US" sz="1530">
                          <a:uFillTx/>
                          <a:latin charset="0" panose="020B0604020202020204" pitchFamily="34" typeface="Arial"/>
                          <a:cs charset="0" panose="020B0604020202020204" pitchFamily="34" typeface="Arial"/>
                        </a:rPr>
                        <a:t>ngoài</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sở</a:t>
                      </a:r>
                      <a:r>
                        <a:rPr dirty="0" lang="en-US" sz="1530">
                          <a:uFillTx/>
                          <a:latin charset="0" panose="020B0604020202020204" pitchFamily="34" typeface="Arial"/>
                          <a:cs charset="0" panose="020B0604020202020204" pitchFamily="34" typeface="Arial"/>
                        </a:rPr>
                        <a:t> y </a:t>
                      </a:r>
                      <a:r>
                        <a:rPr dirty="0" err="1" lang="en-US" sz="1530">
                          <a:uFillTx/>
                          <a:latin charset="0" panose="020B0604020202020204" pitchFamily="34" typeface="Arial"/>
                          <a:cs charset="0" panose="020B0604020202020204" pitchFamily="34" typeface="Arial"/>
                        </a:rPr>
                        <a:t>tế</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bằng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cách</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theo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dõi</a:t>
                      </a:r>
                      <a:r>
                        <a:rPr dirty="0" lang="en-US" sz="1530">
                          <a:uFillTx/>
                          <a:latin charset="0" panose="020B0604020202020204" pitchFamily="34" typeface="Arial"/>
                          <a:cs charset="0" panose="020B0604020202020204" pitchFamily="34" typeface="Arial"/>
                        </a:rPr>
                        <a:t> HA l</a:t>
                      </a:r>
                      <a:r>
                        <a:rPr dirty="0" lang="vi-VN" sz="1530">
                          <a:uFillTx/>
                          <a:latin charset="0" panose="020B0604020202020204" pitchFamily="34" typeface="Arial"/>
                          <a:cs charset="0" panose="020B0604020202020204" pitchFamily="34" typeface="Arial"/>
                        </a:rPr>
                        <a:t>ư</a:t>
                      </a:r>
                      <a:r>
                        <a:rPr dirty="0" lang="en-US" sz="1530">
                          <a:uFillTx/>
                          <a:latin charset="0" panose="020B0604020202020204" pitchFamily="34" typeface="Arial"/>
                          <a:cs charset="0" panose="020B0604020202020204" pitchFamily="34" typeface="Arial"/>
                        </a:rPr>
                        <a:t>u </a:t>
                      </a:r>
                      <a:r>
                        <a:rPr dirty="0" err="1" lang="en-US" sz="1530">
                          <a:uFillTx/>
                          <a:latin charset="0" panose="020B0604020202020204" pitchFamily="34" typeface="Arial"/>
                          <a:cs charset="0" panose="020B0604020202020204" pitchFamily="34" typeface="Arial"/>
                        </a:rPr>
                        <a:t>động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và</a:t>
                      </a:r>
                      <a:r>
                        <a:rPr dirty="0" lang="en-US" sz="1530">
                          <a:uFillTx/>
                          <a:latin charset="0" panose="020B0604020202020204" pitchFamily="34" typeface="Arial"/>
                          <a:cs charset="0" panose="020B0604020202020204" pitchFamily="34" typeface="Arial"/>
                        </a:rPr>
                        <a:t>/</a:t>
                      </a:r>
                      <a:r>
                        <a:rPr dirty="0" err="1" lang="en-US" sz="1530">
                          <a:uFillTx/>
                          <a:latin charset="0" panose="020B0604020202020204" pitchFamily="34" typeface="Arial"/>
                          <a:cs charset="0" panose="020B0604020202020204" pitchFamily="34" typeface="Arial"/>
                        </a:rPr>
                        <a:t>hoặc</a:t>
                      </a:r>
                      <a:r>
                        <a:rPr dirty="0" lang="en-US" sz="1530">
                          <a:uFillTx/>
                          <a:latin charset="0" panose="020B0604020202020204" pitchFamily="34" typeface="Arial"/>
                          <a:cs charset="0" panose="020B0604020202020204" pitchFamily="34" typeface="Arial"/>
                        </a:rPr>
                        <a:t> HA </a:t>
                      </a:r>
                      <a:r>
                        <a:rPr dirty="0" err="1" lang="en-US" sz="1530">
                          <a:uFillTx/>
                          <a:latin charset="0" panose="020B0604020202020204" pitchFamily="34" typeface="Arial"/>
                          <a:cs charset="0" panose="020B0604020202020204" pitchFamily="34" typeface="Arial"/>
                        </a:rPr>
                        <a:t>tại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nhà</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nếu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thực</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hiện</a:t>
                      </a:r>
                      <a:r>
                        <a:rPr dirty="0" lang="en-US" sz="1530">
                          <a:uFillTx/>
                          <a:latin charset="0" panose="020B0604020202020204" pitchFamily="34" typeface="Arial"/>
                          <a:cs charset="0" panose="020B0604020202020204" pitchFamily="34" typeface="Arial"/>
                        </a:rPr>
                        <a:t> đ</a:t>
                      </a:r>
                      <a:r>
                        <a:rPr dirty="0" lang="vi-VN" sz="1530">
                          <a:uFillTx/>
                          <a:latin charset="0" panose="020B0604020202020204" pitchFamily="34" typeface="Arial"/>
                          <a:cs charset="0" panose="020B0604020202020204" pitchFamily="34" typeface="Arial"/>
                        </a:rPr>
                        <a:t>ư</a:t>
                      </a:r>
                      <a:r>
                        <a:rPr dirty="0" err="1" lang="en-US" sz="1530">
                          <a:uFillTx/>
                          <a:latin charset="0" panose="020B0604020202020204" pitchFamily="34" typeface="Arial"/>
                          <a:cs charset="0" panose="020B0604020202020204" pitchFamily="34" typeface="Arial"/>
                        </a:rPr>
                        <a:t>ợc</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và</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phù</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hợp</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kinh</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tế</a:t>
                      </a:r>
                      <a:endParaRPr dirty="0" lang="en-US" sz="1530">
                        <a:uFillTx/>
                        <a:latin charset="0" panose="020B0604020202020204" pitchFamily="34" typeface="Arial"/>
                        <a:cs charset="0" panose="020B0604020202020204" pitchFamily="34" typeface="Arial"/>
                      </a:endParaRPr>
                    </a:p>
                  </a:txBody>
                  <a:tcPr marB="34290" marL="68580" marR="68580" marT="34290">
                    <a:solidFill>
                      <a:srgbClr val="48BB77"/>
                    </a:solidFill>
                  </a:tcPr>
                </a:tc>
              </a:tr>
              <a:tr h="262895">
                <a:tc gridSpan="2">
                  <a:txBody>
                    <a:bodyPr/>
                    <a:lstStyle/>
                    <a:p>
                      <a:pPr algn="ctr" defTabSz="914400" eaLnBrk="1" hangingPunct="1" latinLnBrk="0" marL="0" rtl="0"/>
                      <a:r>
                        <a:rPr b="1" kern="1200" lang="en-US" sz="1530">
                          <a:solidFill>
                            <a:schemeClr val="dk1"/>
                          </a:solidFill>
                          <a:uFillTx/>
                          <a:latin charset="0" panose="020B0604020202020204" pitchFamily="34" typeface="Arial"/>
                          <a:ea typeface="+mn-ea"/>
                          <a:cs charset="0" panose="020B0604020202020204" pitchFamily="34" typeface="Arial"/>
                        </a:rPr>
                        <a:t>Ng</a:t>
                      </a:r>
                      <a:r>
                        <a:rPr b="1" kern="1200" lang="vi-VN" sz="1530">
                          <a:solidFill>
                            <a:schemeClr val="dk1"/>
                          </a:solidFill>
                          <a:uFillTx/>
                          <a:latin charset="0" panose="020B0604020202020204" pitchFamily="34" typeface="Arial"/>
                          <a:ea typeface="+mn-ea"/>
                          <a:cs charset="0" panose="020B0604020202020204" pitchFamily="34" typeface="Arial"/>
                        </a:rPr>
                        <a:t>ư</a:t>
                      </a:r>
                      <a:r>
                        <a:rPr b="1" kern="1200" lang="en-US" sz="1530">
                          <a:solidFill>
                            <a:schemeClr val="dk1"/>
                          </a:solidFill>
                          <a:uFillTx/>
                          <a:latin charset="0" panose="020B0604020202020204" pitchFamily="34" typeface="Arial"/>
                          <a:ea typeface="+mn-ea"/>
                          <a:cs charset="0" panose="020B0604020202020204" pitchFamily="34" typeface="Arial"/>
                        </a:rPr>
                        <a:t>ỡng điều trị</a:t>
                      </a:r>
                    </a:p>
                  </a:txBody>
                  <a:tcPr anchor="ctr" marB="34290" marL="68580" marR="68580" marT="34290">
                    <a:noFill/>
                  </a:tcPr>
                </a:tc>
                <a:tc hMerge="1">
                  <a:txBody>
                    <a:bodyPr/>
                    <a:lstStyle/>
                    <a:p>
                      <a:pPr algn="l" defTabSz="914400" eaLnBrk="1" hangingPunct="1" latinLnBrk="0" marL="0" rtl="0"/>
                      <a:endParaRPr kern="1200" lang="en-US" sz="1600">
                        <a:solidFill>
                          <a:schemeClr val="dk1"/>
                        </a:solidFill>
                        <a:uFillTx/>
                        <a:latin typeface="+mn-lt"/>
                        <a:ea typeface="+mn-ea"/>
                        <a:cs typeface="+mn-cs"/>
                      </a:endParaRPr>
                    </a:p>
                  </a:txBody>
                  <a:tcPr>
                    <a:solidFill>
                      <a:srgbClr val="FFF3CB"/>
                    </a:solidFill>
                  </a:tcPr>
                </a:tc>
              </a:tr>
              <a:tr h="266027">
                <a:tc gridSpan="2">
                  <a:txBody>
                    <a:bodyPr/>
                    <a:lstStyle/>
                    <a:p>
                      <a:pPr algn="ctr"/>
                      <a:r>
                        <a:rPr b="1" lang="en-US" sz="1530">
                          <a:uFillTx/>
                          <a:latin charset="0" panose="020B0604020202020204" pitchFamily="34" typeface="Arial"/>
                          <a:cs charset="0" panose="020B0604020202020204" pitchFamily="34" typeface="Arial"/>
                        </a:rPr>
                        <a:t>HA bình th</a:t>
                      </a:r>
                      <a:r>
                        <a:rPr b="1" lang="vi-VN" sz="1530">
                          <a:uFillTx/>
                          <a:latin charset="0" panose="020B0604020202020204" pitchFamily="34" typeface="Arial"/>
                          <a:cs charset="0" panose="020B0604020202020204" pitchFamily="34" typeface="Arial"/>
                        </a:rPr>
                        <a:t>ư</a:t>
                      </a:r>
                      <a:r>
                        <a:rPr b="1" lang="en-US" sz="1530">
                          <a:uFillTx/>
                          <a:latin charset="0" panose="020B0604020202020204" pitchFamily="34" typeface="Arial"/>
                          <a:cs charset="0" panose="020B0604020202020204" pitchFamily="34" typeface="Arial"/>
                        </a:rPr>
                        <a:t>ờng cao (130-139/35-89 mmHg)</a:t>
                      </a:r>
                    </a:p>
                  </a:txBody>
                  <a:tcPr anchor="ctr" marB="34290" marL="68580" marR="68580" marT="34290">
                    <a:noFill/>
                  </a:tcPr>
                </a:tc>
                <a:tc hMerge="1">
                  <a:txBody>
                    <a:bodyPr/>
                    <a:lstStyle/>
                    <a:p>
                      <a:pPr algn="l" defTabSz="914400" eaLnBrk="1" fontAlgn="auto" hangingPunct="1" indent="0" latinLnBrk="0" lvl="0" marL="0" marR="0" rtl="0">
                        <a:lnSpc>
                          <a:spcPct val="100000"/>
                        </a:lnSpc>
                        <a:spcBef>
                          <a:spcPts val="0"/>
                        </a:spcBef>
                        <a:spcAft>
                          <a:spcPts val="0"/>
                        </a:spcAft>
                        <a:buFontTx/>
                        <a:buNone/>
                        <a:defRPr>
                          <a:uFillTx/>
                        </a:defRPr>
                      </a:pPr>
                      <a:endParaRPr b="1" lang="en-US" sz="1600">
                        <a:uFillTx/>
                      </a:endParaRPr>
                    </a:p>
                  </a:txBody>
                  <a:tcPr>
                    <a:noFill/>
                  </a:tcPr>
                </a:tc>
              </a:tr>
              <a:tr h="617220">
                <a:tc>
                  <a:txBody>
                    <a:bodyPr/>
                    <a:lstStyle/>
                    <a:p>
                      <a:pPr algn="l" defTabSz="914400" eaLnBrk="1" hangingPunct="1" latinLnBrk="0" marL="0" rtl="0"/>
                      <a:r>
                        <a:rPr kern="1200" lang="en-US" sz="1530">
                          <a:solidFill>
                            <a:schemeClr val="dk1"/>
                          </a:solidFill>
                          <a:uFillTx/>
                          <a:latin charset="0" panose="020B0604020202020204" pitchFamily="34" typeface="Arial"/>
                          <a:ea typeface="+mn-ea"/>
                          <a:cs charset="0" panose="020B0604020202020204" pitchFamily="34" typeface="Arial"/>
                        </a:rPr>
                        <a:t>Không khuyến cáo bắt đầu sử dụng thuốc điều trị THA trừ khi có bằng chứng cần thiết</a:t>
                      </a:r>
                    </a:p>
                  </a:txBody>
                  <a:tcPr marB="34290" marL="68580" marR="68580" marT="34290">
                    <a:solidFill>
                      <a:srgbClr val="F58346"/>
                    </a:solidFill>
                  </a:tcPr>
                </a:tc>
                <a:tc>
                  <a:txBody>
                    <a:bodyPr/>
                    <a:lstStyle/>
                    <a:p>
                      <a:pPr algn="l" defTabSz="914400" eaLnBrk="1" hangingPunct="1" latinLnBrk="0" marL="0" rtl="0"/>
                      <a:r>
                        <a:rPr kern="1200" lang="en-US" sz="1530">
                          <a:solidFill>
                            <a:schemeClr val="dk1"/>
                          </a:solidFill>
                          <a:uFillTx/>
                          <a:latin charset="0" panose="020B0604020202020204" pitchFamily="34" typeface="Arial"/>
                          <a:ea typeface="+mn-ea"/>
                          <a:cs charset="0" panose="020B0604020202020204" pitchFamily="34" typeface="Arial"/>
                        </a:rPr>
                        <a:t>Có thể cân nhắc điều trị bằng thuốc nếu nguy c</a:t>
                      </a:r>
                      <a:r>
                        <a:rPr kern="1200" lang="vi-VN" sz="1530">
                          <a:solidFill>
                            <a:schemeClr val="dk1"/>
                          </a:solidFill>
                          <a:uFillTx/>
                          <a:latin charset="0" panose="020B0604020202020204" pitchFamily="34" typeface="Arial"/>
                          <a:ea typeface="+mn-ea"/>
                          <a:cs charset="0" panose="020B0604020202020204" pitchFamily="34" typeface="Arial"/>
                        </a:rPr>
                        <a:t>ơ</a:t>
                      </a:r>
                      <a:r>
                        <a:rPr kern="1200" lang="en-US" sz="1530">
                          <a:solidFill>
                            <a:schemeClr val="dk1"/>
                          </a:solidFill>
                          <a:uFillTx/>
                          <a:latin charset="0" panose="020B0604020202020204" pitchFamily="34" typeface="Arial"/>
                          <a:ea typeface="+mn-ea"/>
                          <a:cs charset="0" panose="020B0604020202020204" pitchFamily="34" typeface="Arial"/>
                        </a:rPr>
                        <a:t> tim mạch là rất cao (Bệnh tim mạch đã đ</a:t>
                      </a:r>
                      <a:r>
                        <a:rPr kern="1200" lang="vi-VN" sz="1530">
                          <a:solidFill>
                            <a:schemeClr val="dk1"/>
                          </a:solidFill>
                          <a:uFillTx/>
                          <a:latin charset="0" panose="020B0604020202020204" pitchFamily="34" typeface="Arial"/>
                          <a:ea typeface="+mn-ea"/>
                          <a:cs charset="0" panose="020B0604020202020204" pitchFamily="34" typeface="Arial"/>
                        </a:rPr>
                        <a:t>ư</a:t>
                      </a:r>
                      <a:r>
                        <a:rPr kern="1200" lang="en-US" sz="1530">
                          <a:solidFill>
                            <a:schemeClr val="dk1"/>
                          </a:solidFill>
                          <a:uFillTx/>
                          <a:latin charset="0" panose="020B0604020202020204" pitchFamily="34" typeface="Arial"/>
                          <a:ea typeface="+mn-ea"/>
                          <a:cs charset="0" panose="020B0604020202020204" pitchFamily="34" typeface="Arial"/>
                        </a:rPr>
                        <a:t>ợc xác định, đặc biệt là bệnh mạch vành</a:t>
                      </a:r>
                    </a:p>
                  </a:txBody>
                  <a:tcPr marB="34290" marL="68580" marR="68580" marT="34290">
                    <a:solidFill>
                      <a:srgbClr val="FFC00B"/>
                    </a:solidFill>
                  </a:tcPr>
                </a:tc>
              </a:tr>
              <a:tr h="266027">
                <a:tc gridSpan="2">
                  <a:txBody>
                    <a:bodyPr/>
                    <a:lstStyle/>
                    <a:p>
                      <a:pPr algn="ctr"/>
                      <a:r>
                        <a:rPr b="1" lang="en-US" sz="1530">
                          <a:uFillTx/>
                          <a:latin charset="0" panose="020B0604020202020204" pitchFamily="34" typeface="Arial"/>
                          <a:cs charset="0" panose="020B0604020202020204" pitchFamily="34" typeface="Arial"/>
                        </a:rPr>
                        <a:t>Điều trị THA độ 1 nguy c</a:t>
                      </a:r>
                      <a:r>
                        <a:rPr b="1" lang="vi-VN" sz="1530">
                          <a:uFillTx/>
                          <a:latin charset="0" panose="020B0604020202020204" pitchFamily="34" typeface="Arial"/>
                          <a:cs charset="0" panose="020B0604020202020204" pitchFamily="34" typeface="Arial"/>
                        </a:rPr>
                        <a:t>ơ</a:t>
                      </a:r>
                      <a:r>
                        <a:rPr b="1" lang="en-US" sz="1530">
                          <a:uFillTx/>
                          <a:latin charset="0" panose="020B0604020202020204" pitchFamily="34" typeface="Arial"/>
                          <a:cs charset="0" panose="020B0604020202020204" pitchFamily="34" typeface="Arial"/>
                        </a:rPr>
                        <a:t> thấp</a:t>
                      </a:r>
                    </a:p>
                  </a:txBody>
                  <a:tcPr anchor="ctr" marB="34290" marL="68580" marR="68580" marT="34290">
                    <a:noFill/>
                  </a:tcPr>
                </a:tc>
                <a:tc hMerge="1">
                  <a:txBody>
                    <a:bodyPr/>
                    <a:lstStyle/>
                    <a:p>
                      <a:endParaRPr lang="en-US" sz="1600">
                        <a:uFillTx/>
                      </a:endParaRPr>
                    </a:p>
                  </a:txBody>
                  <a:tcPr>
                    <a:solidFill>
                      <a:srgbClr val="FFF3CB"/>
                    </a:solidFill>
                  </a:tcPr>
                </a:tc>
              </a:tr>
              <a:tr h="982980">
                <a:tc>
                  <a:txBody>
                    <a:bodyPr/>
                    <a:lstStyle/>
                    <a:p>
                      <a:r>
                        <a:rPr dirty="0" err="1" lang="en-US" sz="1530">
                          <a:uFillTx/>
                          <a:latin charset="0" panose="020B0604020202020204" pitchFamily="34" typeface="Arial"/>
                          <a:cs charset="0" panose="020B0604020202020204" pitchFamily="34" typeface="Arial"/>
                        </a:rPr>
                        <a:t>Cân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nhắc</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bắt</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đầu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điều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trị</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bằng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thuốc</a:t>
                      </a:r>
                      <a:r>
                        <a:rPr dirty="0" lang="en-US" sz="1530">
                          <a:uFillTx/>
                          <a:latin charset="0" panose="020B0604020202020204" pitchFamily="34" typeface="Arial"/>
                          <a:cs charset="0" panose="020B0604020202020204" pitchFamily="34" typeface="Arial"/>
                        </a:rPr>
                        <a:t> ở </a:t>
                      </a:r>
                      <a:r>
                        <a:rPr dirty="0" err="1" lang="en-US" sz="1530">
                          <a:uFillTx/>
                          <a:latin charset="0" panose="020B0604020202020204" pitchFamily="34" typeface="Arial"/>
                          <a:cs charset="0" panose="020B0604020202020204" pitchFamily="34" typeface="Arial"/>
                        </a:rPr>
                        <a:t>bệnh</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nhân</a:t>
                      </a:r>
                      <a:r>
                        <a:rPr dirty="0" lang="en-US" sz="1530">
                          <a:uFillTx/>
                          <a:latin charset="0" panose="020B0604020202020204" pitchFamily="34" typeface="Arial"/>
                          <a:cs charset="0" panose="020B0604020202020204" pitchFamily="34" typeface="Arial"/>
                        </a:rPr>
                        <a:t> THA </a:t>
                      </a:r>
                      <a:r>
                        <a:rPr dirty="0" err="1" lang="en-US" sz="1530">
                          <a:uFillTx/>
                          <a:latin charset="0" panose="020B0604020202020204" pitchFamily="34" typeface="Arial"/>
                          <a:cs charset="0" panose="020B0604020202020204" pitchFamily="34" typeface="Arial"/>
                        </a:rPr>
                        <a:t>độ</a:t>
                      </a:r>
                      <a:r>
                        <a:rPr dirty="0" lang="en-US" sz="1530">
                          <a:uFillTx/>
                          <a:latin charset="0" panose="020B0604020202020204" pitchFamily="34" typeface="Arial"/>
                          <a:cs charset="0" panose="020B0604020202020204" pitchFamily="34" typeface="Arial"/>
                        </a:rPr>
                        <a:t> 1 </a:t>
                      </a:r>
                      <a:r>
                        <a:rPr dirty="0" err="1" lang="en-US" sz="1530">
                          <a:uFillTx/>
                          <a:latin charset="0" panose="020B0604020202020204" pitchFamily="34" typeface="Arial"/>
                          <a:cs charset="0" panose="020B0604020202020204" pitchFamily="34" typeface="Arial"/>
                        </a:rPr>
                        <a:t>với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nguy</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thấp-trung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bình</a:t>
                      </a:r>
                      <a:r>
                        <a:rPr dirty="0" lang="en-US" sz="1530">
                          <a:uFillTx/>
                          <a:latin charset="0" panose="020B0604020202020204" pitchFamily="34" typeface="Arial"/>
                          <a:cs charset="0" panose="020B0604020202020204" pitchFamily="34" typeface="Arial"/>
                        </a:rPr>
                        <a:t> (HA 140-159/90-99 mmHg </a:t>
                      </a:r>
                      <a:r>
                        <a:rPr dirty="0" err="1" lang="en-US" sz="1530">
                          <a:uFillTx/>
                          <a:latin charset="0" panose="020B0604020202020204" pitchFamily="34" typeface="Arial"/>
                          <a:cs charset="0" panose="020B0604020202020204" pitchFamily="34" typeface="Arial"/>
                        </a:rPr>
                        <a:t>lặp</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lại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sau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nhiều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lần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thăm</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khám</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hoặc</a:t>
                      </a:r>
                      <a:r>
                        <a:rPr dirty="0" lang="en-US" sz="1530">
                          <a:uFillTx/>
                          <a:latin charset="0" panose="020B0604020202020204" pitchFamily="34" typeface="Arial"/>
                          <a:cs charset="0" panose="020B0604020202020204" pitchFamily="34" typeface="Arial"/>
                        </a:rPr>
                        <a:t> HA </a:t>
                      </a:r>
                      <a:r>
                        <a:rPr dirty="0" err="1" lang="en-US" sz="1530">
                          <a:uFillTx/>
                          <a:latin charset="0" panose="020B0604020202020204" pitchFamily="34" typeface="Arial"/>
                          <a:cs charset="0" panose="020B0604020202020204" pitchFamily="34" typeface="Arial"/>
                        </a:rPr>
                        <a:t>cao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theo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tiêu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chuẩn</a:t>
                      </a:r>
                      <a:r>
                        <a:rPr dirty="0" lang="en-US" sz="1530">
                          <a:uFillTx/>
                          <a:latin charset="0" panose="020B0604020202020204" pitchFamily="34" typeface="Arial"/>
                          <a:cs charset="0" panose="020B0604020202020204" pitchFamily="34" typeface="Arial"/>
                        </a:rPr>
                        <a:t> HA/24g </a:t>
                      </a:r>
                      <a:r>
                        <a:rPr dirty="0" err="1" lang="en-US" sz="1530">
                          <a:uFillTx/>
                          <a:latin charset="0" panose="020B0604020202020204" pitchFamily="34" typeface="Arial"/>
                          <a:cs charset="0" panose="020B0604020202020204" pitchFamily="34" typeface="Arial"/>
                        </a:rPr>
                        <a:t>và</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vẫn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giữ</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nguyên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mặc</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dù</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đã</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áp</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dụng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biện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pháp</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thay</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đổi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lối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sống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trong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một</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thời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gian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đủ</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dài</a:t>
                      </a:r>
                      <a:r>
                        <a:rPr dirty="0" lang="en-US" sz="1530">
                          <a:uFillTx/>
                          <a:latin charset="0" panose="020B0604020202020204" pitchFamily="34" typeface="Arial"/>
                          <a:cs charset="0" panose="020B0604020202020204" pitchFamily="34" typeface="Arial"/>
                        </a:rPr>
                        <a:t>)</a:t>
                      </a:r>
                    </a:p>
                  </a:txBody>
                  <a:tcPr marB="34290" marL="68580" marR="68580" marT="34290">
                    <a:solidFill>
                      <a:srgbClr val="F4EC19"/>
                    </a:solidFill>
                  </a:tcPr>
                </a:tc>
                <a:tc>
                  <a:txBody>
                    <a:bodyPr/>
                    <a:lstStyle/>
                    <a:p>
                      <a:r>
                        <a:rPr dirty="0" err="1" lang="en-US" sz="1530">
                          <a:uFillTx/>
                          <a:latin charset="0" panose="020B0604020202020204" pitchFamily="34" typeface="Arial"/>
                          <a:cs charset="0" panose="020B0604020202020204" pitchFamily="34" typeface="Arial"/>
                        </a:rPr>
                        <a:t>Khuyến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cáo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điều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trị</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bằng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thuốc</a:t>
                      </a:r>
                      <a:r>
                        <a:rPr dirty="0" lang="en-US" sz="1530">
                          <a:uFillTx/>
                          <a:latin charset="0" panose="020B0604020202020204" pitchFamily="34" typeface="Arial"/>
                          <a:cs charset="0" panose="020B0604020202020204" pitchFamily="34" typeface="Arial"/>
                        </a:rPr>
                        <a:t> ở BN THA </a:t>
                      </a:r>
                      <a:r>
                        <a:rPr dirty="0" err="1" lang="en-US" sz="1530">
                          <a:uFillTx/>
                          <a:latin charset="0" panose="020B0604020202020204" pitchFamily="34" typeface="Arial"/>
                          <a:cs charset="0" panose="020B0604020202020204" pitchFamily="34" typeface="Arial"/>
                        </a:rPr>
                        <a:t>độ</a:t>
                      </a:r>
                      <a:r>
                        <a:rPr dirty="0" lang="en-US" sz="1530">
                          <a:uFillTx/>
                          <a:latin charset="0" panose="020B0604020202020204" pitchFamily="34" typeface="Arial"/>
                          <a:cs charset="0" panose="020B0604020202020204" pitchFamily="34" typeface="Arial"/>
                        </a:rPr>
                        <a:t> 1 </a:t>
                      </a:r>
                      <a:r>
                        <a:rPr dirty="0" err="1" lang="en-US" sz="1530">
                          <a:uFillTx/>
                          <a:latin charset="0" panose="020B0604020202020204" pitchFamily="34" typeface="Arial"/>
                          <a:cs charset="0" panose="020B0604020202020204" pitchFamily="34" typeface="Arial"/>
                        </a:rPr>
                        <a:t>có</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nguy</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thấp</a:t>
                      </a:r>
                      <a:r>
                        <a:rPr dirty="0" lang="en-US" sz="1530">
                          <a:uFillTx/>
                          <a:latin charset="0" panose="020B0604020202020204" pitchFamily="34" typeface="Arial"/>
                          <a:cs charset="0" panose="020B0604020202020204" pitchFamily="34" typeface="Arial"/>
                        </a:rPr>
                        <a:t> – </a:t>
                      </a:r>
                      <a:r>
                        <a:rPr dirty="0" err="1" lang="en-US" sz="1530">
                          <a:uFillTx/>
                          <a:latin charset="0" panose="020B0604020202020204" pitchFamily="34" typeface="Arial"/>
                          <a:cs charset="0" panose="020B0604020202020204" pitchFamily="34" typeface="Arial"/>
                        </a:rPr>
                        <a:t>trung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bình</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và</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không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có</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bằng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chứng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tổn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th</a:t>
                      </a:r>
                      <a:r>
                        <a:rPr dirty="0" lang="vi-VN" sz="1530">
                          <a:uFillTx/>
                          <a:latin charset="0" panose="020B0604020202020204" pitchFamily="34" typeface="Arial"/>
                          <a:cs charset="0" panose="020B0604020202020204" pitchFamily="34" typeface="Arial"/>
                        </a:rPr>
                        <a:t>ư</a:t>
                      </a:r>
                      <a:r>
                        <a:rPr dirty="0" err="1" lang="en-US" sz="1530">
                          <a:uFillTx/>
                          <a:latin charset="0" panose="020B0604020202020204" pitchFamily="34" typeface="Arial"/>
                          <a:cs charset="0" panose="020B0604020202020204" pitchFamily="34" typeface="Arial"/>
                        </a:rPr>
                        <a:t>ơng</a:t>
                      </a:r>
                      <a:r>
                        <a:rPr dirty="0" lang="en-US" sz="1530">
                          <a:uFillTx/>
                          <a:latin charset="0" panose="020B0604020202020204" pitchFamily="34" typeface="Arial"/>
                          <a:cs charset="0" panose="020B0604020202020204" pitchFamily="34" typeface="Arial"/>
                        </a:rPr>
                        <a:t> c</a:t>
                      </a:r>
                      <a:r>
                        <a:rPr dirty="0" lang="vi-VN" sz="1530">
                          <a:uFillTx/>
                          <a:latin charset="0" panose="020B0604020202020204" pitchFamily="34" typeface="Arial"/>
                          <a:cs charset="0" panose="020B0604020202020204" pitchFamily="34" typeface="Arial"/>
                        </a:rPr>
                        <a:t>ơ</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quan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đích</a:t>
                      </a:r>
                      <a:r>
                        <a:rPr dirty="0" lang="en-US" sz="1530">
                          <a:uFillTx/>
                          <a:latin charset="0" panose="020B0604020202020204" pitchFamily="34" typeface="Arial"/>
                          <a:cs charset="0" panose="020B0604020202020204" pitchFamily="34" typeface="Arial"/>
                        </a:rPr>
                        <a:t> do THA, </a:t>
                      </a:r>
                      <a:r>
                        <a:rPr dirty="0" err="1" lang="en-US" sz="1530">
                          <a:uFillTx/>
                          <a:latin charset="0" panose="020B0604020202020204" pitchFamily="34" typeface="Arial"/>
                          <a:cs charset="0" panose="020B0604020202020204" pitchFamily="34" typeface="Arial"/>
                        </a:rPr>
                        <a:t>nếu</a:t>
                      </a:r>
                      <a:r>
                        <a:rPr dirty="0" lang="en-US" sz="1530">
                          <a:uFillTx/>
                          <a:latin charset="0" panose="020B0604020202020204" pitchFamily="34" typeface="Arial"/>
                          <a:cs charset="0" panose="020B0604020202020204" pitchFamily="34" typeface="Arial"/>
                        </a:rPr>
                        <a:t> HA </a:t>
                      </a:r>
                      <a:r>
                        <a:rPr dirty="0" err="1" lang="en-US" sz="1530">
                          <a:uFillTx/>
                          <a:latin charset="0" panose="020B0604020202020204" pitchFamily="34" typeface="Arial"/>
                          <a:cs charset="0" panose="020B0604020202020204" pitchFamily="34" typeface="Arial"/>
                        </a:rPr>
                        <a:t>vẫn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còn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tăng</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cao</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sau</a:t>
                      </a:r>
                      <a:r>
                        <a:rPr dirty="0" lang="en-US" sz="1530">
                          <a:uFillTx/>
                          <a:latin charset="0" panose="020B0604020202020204" pitchFamily="34" typeface="Arial"/>
                          <a:cs charset="0" panose="020B0604020202020204" pitchFamily="34" typeface="Arial"/>
                        </a:rPr>
                        <a:t> 1 </a:t>
                      </a:r>
                      <a:r>
                        <a:rPr dirty="0" err="1" lang="en-US" sz="1530">
                          <a:uFillTx/>
                          <a:latin charset="0" panose="020B0604020202020204" pitchFamily="34" typeface="Arial"/>
                          <a:cs charset="0" panose="020B0604020202020204" pitchFamily="34" typeface="Arial"/>
                        </a:rPr>
                        <a:t>thời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gian</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điều</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chỉnh</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lối</a:t>
                      </a:r>
                      <a:r>
                        <a:rPr dirty="0" lang="en-US" sz="1530">
                          <a:uFillTx/>
                          <a:latin charset="0" panose="020B0604020202020204" pitchFamily="34" typeface="Arial"/>
                          <a:cs charset="0" panose="020B0604020202020204" pitchFamily="34" typeface="Arial"/>
                        </a:rPr>
                        <a:t> </a:t>
                      </a:r>
                      <a:r>
                        <a:rPr dirty="0" err="1" lang="en-US" sz="1530">
                          <a:uFillTx/>
                          <a:latin charset="0" panose="020B0604020202020204" pitchFamily="34" typeface="Arial"/>
                          <a:cs charset="0" panose="020B0604020202020204" pitchFamily="34" typeface="Arial"/>
                        </a:rPr>
                        <a:t>sống</a:t>
                      </a:r>
                      <a:endParaRPr dirty="0" lang="en-US" sz="1530">
                        <a:uFillTx/>
                        <a:latin charset="0" panose="020B0604020202020204" pitchFamily="34" typeface="Arial"/>
                        <a:cs charset="0" panose="020B0604020202020204" pitchFamily="34" typeface="Arial"/>
                      </a:endParaRPr>
                    </a:p>
                  </a:txBody>
                  <a:tcPr marB="34290" marL="68580" marR="68580" marT="34290">
                    <a:solidFill>
                      <a:srgbClr val="48BB77"/>
                    </a:solidFill>
                  </a:tcPr>
                </a:tc>
              </a:tr>
            </a:tbl>
          </a:graphicData>
        </a:graphic>
      </p:graphicFrame>
      <p:grpSp>
        <p:nvGrpSpPr>
          <p:cNvPr xmlns:c="http://schemas.openxmlformats.org/drawingml/2006/chart" xmlns:pic="http://schemas.openxmlformats.org/drawingml/2006/picture" xmlns:dgm="http://schemas.openxmlformats.org/drawingml/2006/diagram" id="4" name="Group 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3800" y="4460537"/>
            <a:ext cx="1150686" cy="1343595"/>
            <a:chOff x="189107" y="1501657"/>
            <a:chExt cx="1334893" cy="1791459"/>
          </a:xfrm>
        </p:grpSpPr>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501657"/>
              <a:ext cx="379853" cy="307777"/>
            </a:xfrm>
            <a:prstGeom prst="rect">
              <a:avLst/>
            </a:prstGeom>
            <a:solidFill>
              <a:srgbClr val="48BB77"/>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511817"/>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a:t>
              </a:r>
            </a:p>
          </p:txBody>
        </p:sp>
        <p:sp>
          <p:nvSpPr>
            <p:cNvPr xmlns:c="http://schemas.openxmlformats.org/drawingml/2006/chart" xmlns:pic="http://schemas.openxmlformats.org/drawingml/2006/picture" xmlns:dgm="http://schemas.openxmlformats.org/drawingml/2006/diagram" id="10" name="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972781"/>
              <a:ext cx="379853" cy="307777"/>
            </a:xfrm>
            <a:prstGeom prst="rect">
              <a:avLst/>
            </a:prstGeom>
            <a:solidFill>
              <a:srgbClr val="F4EC19"/>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98294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IIa</a:t>
              </a:r>
            </a:p>
          </p:txBody>
        </p:sp>
        <p:sp>
          <p:nvSpPr>
            <p:cNvPr xmlns:c="http://schemas.openxmlformats.org/drawingml/2006/chart" xmlns:pic="http://schemas.openxmlformats.org/drawingml/2006/picture" xmlns:dgm="http://schemas.openxmlformats.org/drawingml/2006/diagram" id="12" name="Rectangle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468751"/>
              <a:ext cx="379853" cy="307777"/>
            </a:xfrm>
            <a:prstGeom prst="rect">
              <a:avLst/>
            </a:prstGeom>
            <a:solidFill>
              <a:srgbClr val="FFC00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47891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IIb</a:t>
              </a:r>
            </a:p>
          </p:txBody>
        </p:sp>
        <p:sp>
          <p:nvSpPr>
            <p:cNvPr xmlns:c="http://schemas.openxmlformats.org/drawingml/2006/chart" xmlns:pic="http://schemas.openxmlformats.org/drawingml/2006/picture" xmlns:dgm="http://schemas.openxmlformats.org/drawingml/2006/diagram" id="15" name="Rectangle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944401"/>
              <a:ext cx="379853" cy="307777"/>
            </a:xfrm>
            <a:prstGeom prst="rect">
              <a:avLst/>
            </a:prstGeom>
            <a:solidFill>
              <a:srgbClr val="F58346"/>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6" name="TextBox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954561"/>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III</a:t>
              </a:r>
            </a:p>
          </p:txBody>
        </p:sp>
      </p:grpSp>
      <p:sp>
        <p:nvSpPr>
          <p:cNvPr xmlns:c="http://schemas.openxmlformats.org/drawingml/2006/chart" xmlns:pic="http://schemas.openxmlformats.org/drawingml/2006/picture" xmlns:dgm="http://schemas.openxmlformats.org/drawingml/2006/diagram" id="20"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a:endParaRPr sz="2600">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9"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defRPr>
                <a:uFillTx/>
                <a:latin typeface="+mj-lt"/>
                <a:ea typeface="+mj-ea"/>
                <a:cs typeface="+mj-cs"/>
              </a:defRPr>
            </a:lvl1pPr>
          </a:lstStyle>
          <a:p>
            <a:pPr algn="ctr"/>
            <a:r>
              <a:rPr b="1" lang="vi-VN" sz="2600">
                <a:solidFill>
                  <a:srgbClr val="FFFFFF"/>
                </a:solidFill>
                <a:uFillTx/>
                <a:latin charset="0" panose="020F0502020204030204" pitchFamily="34" typeface="Calibri"/>
                <a:cs charset="0" panose="020F0502020204030204" pitchFamily="34" typeface="Calibri"/>
              </a:rPr>
              <a:t>NHỮNG ĐIỂM MỚI VÀ ĐIỂM THAY ĐỔI TRONG HƯỚNG DẪN CỦA ESC/ESH 2018</a:t>
            </a:r>
            <a:endParaRPr b="1" dirty="0" lang="vi-VN" sz="2600">
              <a:solidFill>
                <a:schemeClr val="bg1"/>
              </a:solidFill>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42541" y="108815"/>
            <a:ext cx="1180003" cy="300082"/>
          </a:xfrm>
          <a:prstGeom prst="rect">
            <a:avLst/>
          </a:prstGeom>
        </p:spPr>
        <p:txBody xmlns:c="http://schemas.openxmlformats.org/drawingml/2006/chart" xmlns:pic="http://schemas.openxmlformats.org/drawingml/2006/picture" xmlns:dgm="http://schemas.openxmlformats.org/drawingml/2006/diagram">
          <a:bodyPr wrap="none">
            <a:spAutoFit/>
          </a:bodyPr>
          <a:lstStyle/>
          <a:p>
            <a:pPr defTabSz="457200"/>
            <a:r>
              <a:rPr b="1" lang="en-US" sz="1350">
                <a:solidFill>
                  <a:srgbClr val="AF122A"/>
                </a:solidFill>
                <a:uFillTx/>
                <a:cs charset="0" panose="020F0502020204030204" pitchFamily="34" typeface="Calibri"/>
              </a:rPr>
              <a:t>ESC/ESH 2018</a:t>
            </a:r>
            <a:endParaRPr b="1" lang="en-US" sz="1350">
              <a:solidFill>
                <a:srgbClr val="AF122A"/>
              </a:solidFill>
              <a:uFillTx/>
            </a:endParaRPr>
          </a:p>
        </p:txBody>
      </p:sp>
      <p:graphicFrame>
        <p:nvGraphicFramePr>
          <p:cNvPr xmlns:c="http://schemas.openxmlformats.org/drawingml/2006/chart" xmlns:pic="http://schemas.openxmlformats.org/drawingml/2006/picture" xmlns:dgm="http://schemas.openxmlformats.org/drawingml/2006/diagram" id="13" name="Table 12"/>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054452" y="1301110"/>
          <a:ext cx="7987727" cy="2835104"/>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3888167"/>
                <a:gridCol w="4099560"/>
              </a:tblGrid>
              <a:tr h="503384">
                <a:tc>
                  <a:txBody>
                    <a:bodyPr/>
                    <a:lstStyle/>
                    <a:p>
                      <a:pPr algn="ctr"/>
                      <a:r>
                        <a:rPr dirty="0" lang="en-US" sz="1600">
                          <a:uFillTx/>
                          <a:latin charset="0" panose="020B0604020202020204" pitchFamily="34" typeface="Arial"/>
                          <a:cs charset="0" panose="020B0604020202020204" pitchFamily="34" typeface="Arial"/>
                        </a:rPr>
                        <a:t>ESH/ESC 2013</a:t>
                      </a:r>
                    </a:p>
                  </a:txBody>
                  <a:tcPr anchor="ctr" marB="34290" marL="68580" marR="68580" marT="34290">
                    <a:solidFill>
                      <a:srgbClr val="4AC1CE"/>
                    </a:solidFill>
                  </a:tcP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sz="1600">
                          <a:solidFill>
                            <a:srgbClr val="C00000"/>
                          </a:solidFill>
                          <a:uFillTx/>
                          <a:latin charset="0" panose="020B0604020202020204" pitchFamily="34" typeface="Arial"/>
                          <a:cs charset="0" panose="020B0604020202020204" pitchFamily="34" typeface="Arial"/>
                        </a:rPr>
                        <a:t>ESH/ESC 2018</a:t>
                      </a:r>
                    </a:p>
                  </a:txBody>
                  <a:tcPr anchor="ctr" marB="34290" marL="68580" marR="68580" marT="34290">
                    <a:solidFill>
                      <a:srgbClr val="4AC1CE"/>
                    </a:solidFill>
                  </a:tcPr>
                </a:tc>
              </a:tr>
              <a:tr h="266027">
                <a:tc gridSpan="2">
                  <a:txBody>
                    <a:bodyPr/>
                    <a:lstStyle/>
                    <a:p>
                      <a:pPr algn="ctr"/>
                      <a:r>
                        <a:rPr b="1" dirty="0" err="1" lang="en-US" sz="1600">
                          <a:uFillTx/>
                          <a:latin charset="0" panose="020B0604020202020204" pitchFamily="34" typeface="Arial"/>
                          <a:cs charset="0" panose="020B0604020202020204" pitchFamily="34" typeface="Arial"/>
                        </a:rPr>
                        <a:t>Huyết</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áp</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mục</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tiêu</a:t>
                      </a:r>
                      <a:r>
                        <a:rPr b="1" dirty="0" lang="en-US" sz="1600">
                          <a:uFillTx/>
                          <a:latin charset="0" panose="020B0604020202020204" pitchFamily="34" typeface="Arial"/>
                          <a:cs charset="0" panose="020B0604020202020204" pitchFamily="34" typeface="Arial"/>
                        </a:rPr>
                        <a:t> </a:t>
                      </a:r>
                    </a:p>
                  </a:txBody>
                  <a:tcPr anchor="ctr" marB="34290" marL="68580" marR="68580" marT="34290">
                    <a:noFill/>
                  </a:tcPr>
                </a:tc>
                <a:tc hMerge="1">
                  <a:txBody>
                    <a:bodyPr/>
                    <a:lstStyle/>
                    <a:p>
                      <a:endParaRPr lang="en-US" sz="1600">
                        <a:uFillTx/>
                      </a:endParaRPr>
                    </a:p>
                  </a:txBody>
                  <a:tcPr>
                    <a:solidFill>
                      <a:srgbClr val="FFF3CB"/>
                    </a:solidFill>
                  </a:tcPr>
                </a:tc>
              </a:tr>
              <a:tr h="982980">
                <a:tc>
                  <a:txBody>
                    <a:bodyPr/>
                    <a:lstStyle/>
                    <a:p>
                      <a:pPr indent="-285750" marL="285750">
                        <a:buFont charset="0" panose="020B0604020202020204" pitchFamily="34" typeface="Arial"/>
                        <a:buChar char="•"/>
                      </a:pPr>
                      <a:r>
                        <a:rPr dirty="0" lang="en-US" sz="1600">
                          <a:uFillTx/>
                          <a:latin charset="0" panose="020B0604020202020204" pitchFamily="34" typeface="Arial"/>
                          <a:cs charset="0" panose="020B0604020202020204" pitchFamily="34" typeface="Arial"/>
                        </a:rPr>
                        <a:t>HA</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tâm</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thu</a:t>
                      </a:r>
                      <a:r>
                        <a:rPr baseline="0" dirty="0" lang="en-US" sz="1600">
                          <a:uFillTx/>
                          <a:latin charset="0" panose="020B0604020202020204" pitchFamily="34" typeface="Arial"/>
                          <a:cs charset="0" panose="020B0604020202020204" pitchFamily="34" typeface="Arial"/>
                        </a:rPr>
                        <a:t> &lt; 140mmHg</a:t>
                      </a:r>
                      <a:endParaRPr dirty="0" lang="en-US" sz="1600">
                        <a:uFillTx/>
                        <a:latin charset="0" panose="020B0604020202020204" pitchFamily="34" typeface="Arial"/>
                        <a:cs charset="0" panose="020B0604020202020204" pitchFamily="34" typeface="Arial"/>
                      </a:endParaRPr>
                    </a:p>
                  </a:txBody>
                  <a:tcPr marB="34290" marL="68580" marR="68580" marT="34290">
                    <a:solidFill>
                      <a:srgbClr val="00B050"/>
                    </a:solidFill>
                  </a:tcPr>
                </a:tc>
                <a:tc>
                  <a:txBody>
                    <a:bodyPr/>
                    <a:lstStyle/>
                    <a:p>
                      <a:pPr indent="-285750" marL="285750">
                        <a:buFont charset="0" panose="020B0604020202020204" pitchFamily="34" typeface="Arial"/>
                        <a:buChar char="•"/>
                      </a:pPr>
                      <a:r>
                        <a:rPr dirty="0" lang="en-US" sz="1600">
                          <a:uFillTx/>
                          <a:latin charset="0" panose="020B0604020202020204" pitchFamily="34" typeface="Arial"/>
                          <a:cs charset="0" panose="020B0604020202020204" pitchFamily="34" typeface="Arial"/>
                        </a:rPr>
                        <a:t>HA &lt; 140/90mmHg ở</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tất</a:t>
                      </a:r>
                      <a:r>
                        <a:rPr baseline="0" dirty="0" lang="en-US" sz="1600">
                          <a:uFillTx/>
                          <a:latin charset="0" panose="020B0604020202020204" pitchFamily="34" typeface="Arial"/>
                          <a:cs charset="0" panose="020B0604020202020204" pitchFamily="34" typeface="Arial"/>
                        </a:rPr>
                        <a:t> </a:t>
                      </a:r>
                      <a:r>
                        <a:rPr baseline="0" err="1" lang="en-US" sz="1600">
                          <a:uFillTx/>
                          <a:latin charset="0" panose="020B0604020202020204" pitchFamily="34" typeface="Arial"/>
                          <a:cs charset="0" panose="020B0604020202020204" pitchFamily="34" typeface="Arial"/>
                        </a:rPr>
                        <a:t>cả</a:t>
                      </a:r>
                      <a:r>
                        <a:rPr baseline="0" lang="en-US" sz="1600">
                          <a:uFillTx/>
                          <a:latin charset="0" panose="020B0604020202020204" pitchFamily="34" typeface="Arial"/>
                          <a:cs charset="0" panose="020B0604020202020204" pitchFamily="34" typeface="Arial"/>
                        </a:rPr>
                        <a:t> BN, </a:t>
                      </a:r>
                      <a:r>
                        <a:rPr baseline="0" dirty="0" err="1" lang="en-US" sz="1600">
                          <a:uFillTx/>
                          <a:latin charset="0" panose="020B0604020202020204" pitchFamily="34" typeface="Arial"/>
                          <a:cs charset="0" panose="020B0604020202020204" pitchFamily="34" typeface="Arial"/>
                        </a:rPr>
                        <a:t>nếu</a:t>
                      </a:r>
                      <a:r>
                        <a:rPr baseline="0" dirty="0" lang="en-US" sz="1600">
                          <a:uFillTx/>
                          <a:latin charset="0" panose="020B0604020202020204" pitchFamily="34" typeface="Arial"/>
                          <a:cs charset="0" panose="020B0604020202020204" pitchFamily="34" typeface="Arial"/>
                        </a:rPr>
                        <a:t> dung </a:t>
                      </a:r>
                      <a:r>
                        <a:rPr baseline="0" dirty="0" err="1" lang="en-US" sz="1600">
                          <a:uFillTx/>
                          <a:latin charset="0" panose="020B0604020202020204" pitchFamily="34" typeface="Arial"/>
                          <a:cs charset="0" panose="020B0604020202020204" pitchFamily="34" typeface="Arial"/>
                        </a:rPr>
                        <a:t>nạp</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tốt</a:t>
                      </a:r>
                      <a:r>
                        <a:rPr baseline="0" dirty="0" lang="en-US" sz="1600">
                          <a:uFillTx/>
                          <a:latin charset="0" panose="020B0604020202020204" pitchFamily="34" typeface="Arial"/>
                          <a:cs charset="0" panose="020B0604020202020204" pitchFamily="34" typeface="Arial"/>
                        </a:rPr>
                        <a:t> HA </a:t>
                      </a:r>
                      <a:r>
                        <a:rPr baseline="0" dirty="0" err="1" lang="en-US" sz="1600">
                          <a:uFillTx/>
                          <a:latin charset="0" panose="020B0604020202020204" pitchFamily="34" typeface="Arial"/>
                          <a:cs charset="0" panose="020B0604020202020204" pitchFamily="34" typeface="Arial"/>
                        </a:rPr>
                        <a:t>nên</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đưa</a:t>
                      </a:r>
                      <a:r>
                        <a:rPr baseline="0" dirty="0" lang="en-US" sz="1600">
                          <a:uFillTx/>
                          <a:latin charset="0" panose="020B0604020202020204" pitchFamily="34" typeface="Arial"/>
                          <a:cs charset="0" panose="020B0604020202020204" pitchFamily="34" typeface="Arial"/>
                        </a:rPr>
                        <a:t> </a:t>
                      </a:r>
                      <a:r>
                        <a:rPr baseline="0" err="1" lang="en-US" sz="1600">
                          <a:uFillTx/>
                          <a:latin charset="0" panose="020B0604020202020204" pitchFamily="34" typeface="Arial"/>
                          <a:cs charset="0" panose="020B0604020202020204" pitchFamily="34" typeface="Arial"/>
                        </a:rPr>
                        <a:t>xuống</a:t>
                      </a:r>
                      <a:r>
                        <a:rPr baseline="0" lang="en-US" sz="1600">
                          <a:uFillTx/>
                          <a:latin charset="0" panose="020B0604020202020204" pitchFamily="34" typeface="Arial"/>
                          <a:cs charset="0" panose="020B0604020202020204" pitchFamily="34" typeface="Arial"/>
                        </a:rPr>
                        <a:t> 130/80mmHg hoặc </a:t>
                      </a:r>
                      <a:r>
                        <a:rPr baseline="0" err="1" lang="en-US" sz="1600">
                          <a:uFillTx/>
                          <a:latin charset="0" panose="020B0604020202020204" pitchFamily="34" typeface="Arial"/>
                          <a:cs charset="0" panose="020B0604020202020204" pitchFamily="34" typeface="Arial"/>
                        </a:rPr>
                        <a:t>thấp</a:t>
                      </a:r>
                      <a:r>
                        <a:rPr baseline="0" lang="en-US" sz="1600">
                          <a:uFillTx/>
                          <a:latin charset="0" panose="020B0604020202020204" pitchFamily="34" typeface="Arial"/>
                          <a:cs charset="0" panose="020B0604020202020204" pitchFamily="34" typeface="Arial"/>
                        </a:rPr>
                        <a:t> hơn ở </a:t>
                      </a:r>
                      <a:r>
                        <a:rPr baseline="0" dirty="0" err="1" lang="en-US" sz="1600">
                          <a:uFillTx/>
                          <a:latin charset="0" panose="020B0604020202020204" pitchFamily="34" typeface="Arial"/>
                          <a:cs charset="0" panose="020B0604020202020204" pitchFamily="34" typeface="Arial"/>
                        </a:rPr>
                        <a:t>hầu</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hết</a:t>
                      </a:r>
                      <a:r>
                        <a:rPr baseline="0" dirty="0" lang="en-US" sz="1600">
                          <a:uFillTx/>
                          <a:latin charset="0" panose="020B0604020202020204" pitchFamily="34" typeface="Arial"/>
                          <a:cs charset="0" panose="020B0604020202020204" pitchFamily="34" typeface="Arial"/>
                        </a:rPr>
                        <a:t> BN</a:t>
                      </a:r>
                    </a:p>
                    <a:p>
                      <a:pPr indent="-285750" marL="285750">
                        <a:buFont charset="0" panose="020B0604020202020204" pitchFamily="34" typeface="Arial"/>
                        <a:buChar char="•"/>
                      </a:pPr>
                      <a:r>
                        <a:rPr baseline="0" dirty="0" lang="en-US" sz="1600">
                          <a:uFillTx/>
                          <a:latin charset="0" panose="020B0604020202020204" pitchFamily="34" typeface="Arial"/>
                          <a:cs charset="0" panose="020B0604020202020204" pitchFamily="34" typeface="Arial"/>
                        </a:rPr>
                        <a:t>BN &lt;65 </a:t>
                      </a:r>
                      <a:r>
                        <a:rPr baseline="0" dirty="0" err="1" lang="en-US" sz="1600">
                          <a:uFillTx/>
                          <a:latin charset="0" panose="020B0604020202020204" pitchFamily="34" typeface="Arial"/>
                          <a:cs charset="0" panose="020B0604020202020204" pitchFamily="34" typeface="Arial"/>
                        </a:rPr>
                        <a:t>tuổi</a:t>
                      </a:r>
                      <a:r>
                        <a:rPr baseline="0" dirty="0" lang="en-US" sz="1600">
                          <a:uFillTx/>
                          <a:latin charset="0" panose="020B0604020202020204" pitchFamily="34" typeface="Arial"/>
                          <a:cs charset="0" panose="020B0604020202020204" pitchFamily="34" typeface="Arial"/>
                        </a:rPr>
                        <a:t> HA </a:t>
                      </a:r>
                      <a:r>
                        <a:rPr baseline="0" dirty="0" err="1" lang="en-US" sz="1600">
                          <a:uFillTx/>
                          <a:latin charset="0" panose="020B0604020202020204" pitchFamily="34" typeface="Arial"/>
                          <a:cs charset="0" panose="020B0604020202020204" pitchFamily="34" typeface="Arial"/>
                        </a:rPr>
                        <a:t>tâm</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thu</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nên</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được</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giảm</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xuống</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mức</a:t>
                      </a:r>
                      <a:r>
                        <a:rPr baseline="0" dirty="0" lang="en-US" sz="1600">
                          <a:uFillTx/>
                          <a:latin charset="0" panose="020B0604020202020204" pitchFamily="34" typeface="Arial"/>
                          <a:cs charset="0" panose="020B0604020202020204" pitchFamily="34" typeface="Arial"/>
                        </a:rPr>
                        <a:t> 120 – </a:t>
                      </a:r>
                      <a:r>
                        <a:rPr baseline="0" lang="en-US" sz="1600">
                          <a:uFillTx/>
                          <a:latin charset="0" panose="020B0604020202020204" pitchFamily="34" typeface="Arial"/>
                          <a:cs charset="0" panose="020B0604020202020204" pitchFamily="34" typeface="Arial"/>
                        </a:rPr>
                        <a:t>129 mmHg ở </a:t>
                      </a:r>
                      <a:r>
                        <a:rPr baseline="0" dirty="0" err="1" lang="en-US" sz="1600">
                          <a:uFillTx/>
                          <a:latin charset="0" panose="020B0604020202020204" pitchFamily="34" typeface="Arial"/>
                          <a:cs charset="0" panose="020B0604020202020204" pitchFamily="34" typeface="Arial"/>
                        </a:rPr>
                        <a:t>hầu</a:t>
                      </a:r>
                      <a:r>
                        <a:rPr baseline="0" dirty="0" lang="en-US" sz="1600">
                          <a:uFillTx/>
                          <a:latin charset="0" panose="020B0604020202020204" pitchFamily="34" typeface="Arial"/>
                          <a:cs charset="0" panose="020B0604020202020204" pitchFamily="34" typeface="Arial"/>
                        </a:rPr>
                        <a:t> </a:t>
                      </a:r>
                      <a:r>
                        <a:rPr baseline="0" dirty="0" err="1" lang="en-US" sz="1600">
                          <a:uFillTx/>
                          <a:latin charset="0" panose="020B0604020202020204" pitchFamily="34" typeface="Arial"/>
                          <a:cs charset="0" panose="020B0604020202020204" pitchFamily="34" typeface="Arial"/>
                        </a:rPr>
                        <a:t>hết</a:t>
                      </a:r>
                      <a:r>
                        <a:rPr baseline="0" dirty="0" lang="en-US" sz="1600">
                          <a:uFillTx/>
                          <a:latin charset="0" panose="020B0604020202020204" pitchFamily="34" typeface="Arial"/>
                          <a:cs charset="0" panose="020B0604020202020204" pitchFamily="34" typeface="Arial"/>
                        </a:rPr>
                        <a:t> BN</a:t>
                      </a:r>
                    </a:p>
                    <a:p>
                      <a:endParaRPr dirty="0" lang="en-US" sz="1600">
                        <a:uFillTx/>
                        <a:latin charset="0" panose="020B0604020202020204" pitchFamily="34" typeface="Arial"/>
                        <a:cs charset="0" panose="020B0604020202020204" pitchFamily="34" typeface="Arial"/>
                      </a:endParaRPr>
                    </a:p>
                  </a:txBody>
                  <a:tcPr marB="34290" marL="68580" marR="68580" marT="34290">
                    <a:solidFill>
                      <a:srgbClr val="00B050"/>
                    </a:solidFill>
                  </a:tcPr>
                </a:tc>
              </a:tr>
            </a:tbl>
          </a:graphicData>
        </a:graphic>
      </p:graphicFrame>
      <p:sp>
        <p:nvSpPr>
          <p:cNvPr xmlns:c="http://schemas.openxmlformats.org/drawingml/2006/chart" xmlns:pic="http://schemas.openxmlformats.org/drawingml/2006/picture" xmlns:dgm="http://schemas.openxmlformats.org/drawingml/2006/diagram" id="19"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a:endParaRPr sz="2600">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20"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defRPr>
                <a:uFillTx/>
                <a:latin typeface="+mj-lt"/>
                <a:ea typeface="+mj-ea"/>
                <a:cs typeface="+mj-cs"/>
              </a:defRPr>
            </a:lvl1pPr>
          </a:lstStyle>
          <a:p>
            <a:pPr algn="ctr"/>
            <a:r>
              <a:rPr b="1" lang="vi-VN" sz="2600">
                <a:solidFill>
                  <a:srgbClr val="FFFFFF"/>
                </a:solidFill>
                <a:uFillTx/>
                <a:latin charset="0" panose="020F0502020204030204" pitchFamily="34" typeface="Calibri"/>
                <a:cs charset="0" panose="020F0502020204030204" pitchFamily="34" typeface="Calibri"/>
              </a:rPr>
              <a:t>NHỮNG ĐIỂM MỚI VÀ ĐIỂM THAY ĐỔI TRONG HƯỚNG DẪN CỦA ESC/ESH 2018</a:t>
            </a:r>
            <a:endParaRPr b="1" dirty="0" lang="vi-VN" sz="2600">
              <a:solidFill>
                <a:schemeClr val="bg1"/>
              </a:solidFill>
              <a:uFillTx/>
              <a:latin charset="0" panose="020F0502020204030204" pitchFamily="34" typeface="Calibri"/>
            </a:endParaRPr>
          </a:p>
        </p:txBody>
      </p:sp>
      <p:grpSp>
        <p:nvGrpSpPr>
          <p:cNvPr xmlns:c="http://schemas.openxmlformats.org/drawingml/2006/chart" xmlns:pic="http://schemas.openxmlformats.org/drawingml/2006/picture" xmlns:dgm="http://schemas.openxmlformats.org/drawingml/2006/diagram" id="15" name="Group 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3800" y="4460537"/>
            <a:ext cx="1150686" cy="1343595"/>
            <a:chOff x="189107" y="1501657"/>
            <a:chExt cx="1334893" cy="1791459"/>
          </a:xfrm>
        </p:grpSpPr>
        <p:sp>
          <p:nvSpPr>
            <p:cNvPr xmlns:c="http://schemas.openxmlformats.org/drawingml/2006/chart" xmlns:pic="http://schemas.openxmlformats.org/drawingml/2006/picture" xmlns:dgm="http://schemas.openxmlformats.org/drawingml/2006/diagram" id="16" name="Rectangle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501657"/>
              <a:ext cx="379853" cy="307777"/>
            </a:xfrm>
            <a:prstGeom prst="rect">
              <a:avLst/>
            </a:prstGeom>
            <a:solidFill>
              <a:srgbClr val="48BB77"/>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511817"/>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a:t>
              </a:r>
            </a:p>
          </p:txBody>
        </p:sp>
        <p:sp>
          <p:nvSpPr>
            <p:cNvPr xmlns:c="http://schemas.openxmlformats.org/drawingml/2006/chart" xmlns:pic="http://schemas.openxmlformats.org/drawingml/2006/picture" xmlns:dgm="http://schemas.openxmlformats.org/drawingml/2006/diagram" id="18" name="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972781"/>
              <a:ext cx="379853" cy="307777"/>
            </a:xfrm>
            <a:prstGeom prst="rect">
              <a:avLst/>
            </a:prstGeom>
            <a:solidFill>
              <a:srgbClr val="F4EC19"/>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0" name="TextBox 2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98294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IIa</a:t>
              </a:r>
            </a:p>
          </p:txBody>
        </p:sp>
        <p:sp>
          <p:nvSpPr>
            <p:cNvPr xmlns:c="http://schemas.openxmlformats.org/drawingml/2006/chart" xmlns:pic="http://schemas.openxmlformats.org/drawingml/2006/picture" xmlns:dgm="http://schemas.openxmlformats.org/drawingml/2006/diagram" id="31" name="Rectangl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468751"/>
              <a:ext cx="379853" cy="307777"/>
            </a:xfrm>
            <a:prstGeom prst="rect">
              <a:avLst/>
            </a:prstGeom>
            <a:solidFill>
              <a:srgbClr val="FFC00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2" name="TextBox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47891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IIb</a:t>
              </a:r>
            </a:p>
          </p:txBody>
        </p:sp>
        <p:sp>
          <p:nvSpPr>
            <p:cNvPr xmlns:c="http://schemas.openxmlformats.org/drawingml/2006/chart" xmlns:pic="http://schemas.openxmlformats.org/drawingml/2006/picture" xmlns:dgm="http://schemas.openxmlformats.org/drawingml/2006/diagram" id="33" name="Rectangle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944401"/>
              <a:ext cx="379853" cy="307777"/>
            </a:xfrm>
            <a:prstGeom prst="rect">
              <a:avLst/>
            </a:prstGeom>
            <a:solidFill>
              <a:srgbClr val="F58346"/>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4" name="TextBox 3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954561"/>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III</a:t>
              </a:r>
            </a:p>
          </p:txBody>
        </p:sp>
      </p:grpSp>
      <p:sp>
        <p:nvSpPr>
          <p:cNvPr xmlns:c="http://schemas.openxmlformats.org/drawingml/2006/chart" xmlns:pic="http://schemas.openxmlformats.org/drawingml/2006/picture" xmlns:dgm="http://schemas.openxmlformats.org/drawingml/2006/diagram" id="35" name="TextBox 3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42541" y="100004"/>
            <a:ext cx="1180003" cy="300082"/>
          </a:xfrm>
          <a:prstGeom prst="rect">
            <a:avLst/>
          </a:prstGeom>
        </p:spPr>
        <p:txBody xmlns:c="http://schemas.openxmlformats.org/drawingml/2006/chart" xmlns:pic="http://schemas.openxmlformats.org/drawingml/2006/picture" xmlns:dgm="http://schemas.openxmlformats.org/drawingml/2006/diagram">
          <a:bodyPr wrap="none">
            <a:spAutoFit/>
          </a:bodyPr>
          <a:lstStyle/>
          <a:p>
            <a:pPr defTabSz="457200"/>
            <a:r>
              <a:rPr b="1" lang="en-US" sz="1350">
                <a:solidFill>
                  <a:srgbClr val="AF122A"/>
                </a:solidFill>
                <a:uFillTx/>
                <a:cs charset="0" panose="020F0502020204030204" pitchFamily="34" typeface="Calibri"/>
              </a:rPr>
              <a:t>ESC/ESH 2018</a:t>
            </a:r>
            <a:endParaRPr b="1" lang="en-US" sz="1350">
              <a:solidFill>
                <a:srgbClr val="AF122A"/>
              </a:solidFill>
              <a:uFillTx/>
            </a:endParaRPr>
          </a:p>
        </p:txBody>
      </p:sp>
      <p:graphicFrame>
        <p:nvGraphicFramePr>
          <p:cNvPr xmlns:c="http://schemas.openxmlformats.org/drawingml/2006/chart" xmlns:pic="http://schemas.openxmlformats.org/drawingml/2006/picture" xmlns:dgm="http://schemas.openxmlformats.org/drawingml/2006/diagram" id="13" name="Table 12"/>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048318" y="1298657"/>
          <a:ext cx="7987727" cy="5147863"/>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3888167"/>
                <a:gridCol w="4099560"/>
              </a:tblGrid>
              <a:tr h="453943">
                <a:tc>
                  <a:txBody>
                    <a:bodyPr/>
                    <a:lstStyle/>
                    <a:p>
                      <a:pPr algn="ctr"/>
                      <a:r>
                        <a:rPr dirty="0" lang="en-US" sz="1600">
                          <a:uFillTx/>
                          <a:latin charset="0" panose="020B0604020202020204" pitchFamily="34" typeface="Arial"/>
                          <a:cs charset="0" panose="020B0604020202020204" pitchFamily="34" typeface="Arial"/>
                        </a:rPr>
                        <a:t>ESH/ESC 2013</a:t>
                      </a:r>
                    </a:p>
                  </a:txBody>
                  <a:tcPr anchor="ctr" marB="34290" marL="68580" marR="68580" marT="34290">
                    <a:solidFill>
                      <a:srgbClr val="4AC1CE"/>
                    </a:solidFill>
                  </a:tcP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sz="1600">
                          <a:solidFill>
                            <a:srgbClr val="990000"/>
                          </a:solidFill>
                          <a:uFillTx/>
                          <a:latin charset="0" panose="020B0604020202020204" pitchFamily="34" typeface="Arial"/>
                          <a:cs charset="0" panose="020B0604020202020204" pitchFamily="34" typeface="Arial"/>
                        </a:rPr>
                        <a:t>ESH/ESC 2018</a:t>
                      </a:r>
                    </a:p>
                  </a:txBody>
                  <a:tcPr anchor="ctr" marB="34290" marL="68580" marR="68580" marT="34290">
                    <a:solidFill>
                      <a:srgbClr val="4AC1CE"/>
                    </a:solidFill>
                  </a:tcPr>
                </a:tc>
              </a:tr>
              <a:tr h="251460">
                <a:tc gridSpan="2">
                  <a:txBody>
                    <a:bodyPr/>
                    <a:lstStyle/>
                    <a:p>
                      <a:pPr algn="ctr"/>
                      <a:r>
                        <a:rPr b="1" dirty="0" err="1" lang="en-US" sz="1600">
                          <a:uFillTx/>
                          <a:latin charset="0" panose="020B0604020202020204" pitchFamily="34" typeface="Arial"/>
                          <a:cs charset="0" panose="020B0604020202020204" pitchFamily="34" typeface="Arial"/>
                        </a:rPr>
                        <a:t>Huyết</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áp</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mục</a:t>
                      </a:r>
                      <a:r>
                        <a:rPr b="1" dirty="0" lang="en-US" sz="1600">
                          <a:uFillTx/>
                          <a:latin charset="0" panose="020B0604020202020204" pitchFamily="34" typeface="Arial"/>
                          <a:cs charset="0" panose="020B0604020202020204" pitchFamily="34" typeface="Arial"/>
                        </a:rPr>
                        <a:t> </a:t>
                      </a:r>
                      <a:r>
                        <a:rPr b="1" dirty="0" err="1" lang="en-US" sz="1600">
                          <a:uFillTx/>
                          <a:latin charset="0" panose="020B0604020202020204" pitchFamily="34" typeface="Arial"/>
                          <a:cs charset="0" panose="020B0604020202020204" pitchFamily="34" typeface="Arial"/>
                        </a:rPr>
                        <a:t>tiêu</a:t>
                      </a:r>
                      <a:r>
                        <a:rPr b="1" dirty="0" lang="en-US" sz="1600">
                          <a:uFillTx/>
                          <a:latin charset="0" panose="020B0604020202020204" pitchFamily="34" typeface="Arial"/>
                          <a:cs charset="0" panose="020B0604020202020204" pitchFamily="34" typeface="Arial"/>
                        </a:rPr>
                        <a:t> ở BN 65-80 </a:t>
                      </a:r>
                      <a:r>
                        <a:rPr b="1" dirty="0" err="1" lang="en-US" sz="1600">
                          <a:uFillTx/>
                          <a:latin charset="0" panose="020B0604020202020204" pitchFamily="34" typeface="Arial"/>
                          <a:cs charset="0" panose="020B0604020202020204" pitchFamily="34" typeface="Arial"/>
                        </a:rPr>
                        <a:t>tuổi</a:t>
                      </a:r>
                      <a:endParaRPr b="1" dirty="0" lang="en-US" sz="1600">
                        <a:uFillTx/>
                        <a:latin charset="0" panose="020B0604020202020204" pitchFamily="34" typeface="Arial"/>
                        <a:cs charset="0" panose="020B0604020202020204" pitchFamily="34" typeface="Arial"/>
                      </a:endParaRPr>
                    </a:p>
                  </a:txBody>
                  <a:tcPr anchor="ctr" marB="34290" marL="68580" marR="68580" marT="34290">
                    <a:noFill/>
                  </a:tcPr>
                </a:tc>
                <a:tc hMerge="1">
                  <a:txBody>
                    <a:bodyPr/>
                    <a:lstStyle/>
                    <a:p>
                      <a:endParaRPr lang="en-US" sz="1600">
                        <a:uFillTx/>
                      </a:endParaRPr>
                    </a:p>
                  </a:txBody>
                  <a:tcPr>
                    <a:solidFill>
                      <a:srgbClr val="FFF3CB"/>
                    </a:solidFill>
                  </a:tcPr>
                </a:tc>
              </a:tr>
              <a:tr h="251460">
                <a:tc>
                  <a:txBody>
                    <a:bodyPr/>
                    <a:lstStyle/>
                    <a:p>
                      <a:r>
                        <a:rPr dirty="0" lang="en-US" sz="1600">
                          <a:uFillTx/>
                          <a:latin charset="0" panose="020B0604020202020204" pitchFamily="34" typeface="Arial"/>
                          <a:cs charset="0" panose="020B0604020202020204" pitchFamily="34" typeface="Arial"/>
                        </a:rPr>
                        <a:t>140-150 mmHg</a:t>
                      </a:r>
                    </a:p>
                  </a:txBody>
                  <a:tcPr marB="34290" marL="68580" marR="68580" marT="34290">
                    <a:solidFill>
                      <a:srgbClr val="48BB77"/>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600">
                          <a:uFillTx/>
                          <a:latin charset="0" panose="020B0604020202020204" pitchFamily="34" typeface="Arial"/>
                          <a:cs charset="0" panose="020B0604020202020204" pitchFamily="34" typeface="Arial"/>
                        </a:rPr>
                        <a:t>≥65 </a:t>
                      </a:r>
                      <a:r>
                        <a:rPr dirty="0" err="1" lang="en-US" sz="1600">
                          <a:uFillTx/>
                          <a:latin charset="0" panose="020B0604020202020204" pitchFamily="34" typeface="Arial"/>
                          <a:cs charset="0" panose="020B0604020202020204" pitchFamily="34" typeface="Arial"/>
                        </a:rPr>
                        <a:t>tuổi</a:t>
                      </a:r>
                      <a:r>
                        <a:rPr dirty="0" lang="en-US" sz="1600">
                          <a:uFillTx/>
                          <a:latin charset="0" panose="020B0604020202020204" pitchFamily="34" typeface="Arial"/>
                          <a:cs charset="0" panose="020B0604020202020204" pitchFamily="34" typeface="Arial"/>
                        </a:rPr>
                        <a:t>: 130-139 mmHg</a:t>
                      </a:r>
                    </a:p>
                  </a:txBody>
                  <a:tcPr marB="34290" marL="68580" marR="68580" marT="34290">
                    <a:solidFill>
                      <a:srgbClr val="48BB77"/>
                    </a:solidFill>
                  </a:tcPr>
                </a:tc>
              </a:tr>
              <a:tr h="251460">
                <a:tc gridSpan="2">
                  <a:txBody>
                    <a:bodyPr/>
                    <a:lstStyle/>
                    <a:p>
                      <a:pPr algn="ctr"/>
                      <a:r>
                        <a:rPr b="1" lang="en-US" sz="1600">
                          <a:uFillTx/>
                          <a:latin charset="0" panose="020B0604020202020204" pitchFamily="34" typeface="Arial"/>
                          <a:cs charset="0" panose="020B0604020202020204" pitchFamily="34" typeface="Arial"/>
                        </a:rPr>
                        <a:t>Huyết áp mục tiêu ở BN &gt; 80 tuổi</a:t>
                      </a:r>
                    </a:p>
                  </a:txBody>
                  <a:tcPr anchor="ctr" marB="34290" marL="68580" marR="68580" marT="34290">
                    <a:noFill/>
                  </a:tcPr>
                </a:tc>
                <a:tc hMerge="1">
                  <a:txBody>
                    <a:bodyPr/>
                    <a:lstStyle/>
                    <a:p>
                      <a:pPr algn="l" defTabSz="914400" eaLnBrk="1" fontAlgn="auto" hangingPunct="1" indent="0" latinLnBrk="0" lvl="0" marL="0" marR="0" rtl="0">
                        <a:lnSpc>
                          <a:spcPct val="100000"/>
                        </a:lnSpc>
                        <a:spcBef>
                          <a:spcPts val="0"/>
                        </a:spcBef>
                        <a:spcAft>
                          <a:spcPts val="0"/>
                        </a:spcAft>
                        <a:buFontTx/>
                        <a:buNone/>
                        <a:defRPr>
                          <a:uFillTx/>
                        </a:defRPr>
                      </a:pPr>
                      <a:endParaRPr b="1" lang="en-US" sz="1600">
                        <a:uFillTx/>
                      </a:endParaRPr>
                    </a:p>
                  </a:txBody>
                  <a:tcPr>
                    <a:noFill/>
                  </a:tcPr>
                </a:tc>
              </a:tr>
              <a:tr h="617220">
                <a:tc>
                  <a:txBody>
                    <a:bodyPr/>
                    <a:lstStyle/>
                    <a:p>
                      <a:r>
                        <a:rPr lang="en-US" sz="1600">
                          <a:uFillTx/>
                          <a:latin charset="0" panose="020B0604020202020204" pitchFamily="34" typeface="Arial"/>
                          <a:cs charset="0" panose="020B0604020202020204" pitchFamily="34" typeface="Arial"/>
                        </a:rPr>
                        <a:t>Cân nhắc HATT mục tiêu 140-150 mmHg ở Bn &gt; 80 tuổi và HATT ban đầu ≥ 160 mmHg nếu BN ở trong trạng thái thể chất và tinh thần đều tốt</a:t>
                      </a:r>
                    </a:p>
                  </a:txBody>
                  <a:tcPr marB="34290" marL="68580" marR="68580" marT="34290">
                    <a:solidFill>
                      <a:srgbClr val="F4EC19"/>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600">
                          <a:uFillTx/>
                          <a:latin charset="0" panose="020B0604020202020204" pitchFamily="34" typeface="Arial"/>
                          <a:cs charset="0" panose="020B0604020202020204" pitchFamily="34" typeface="Arial"/>
                        </a:rPr>
                        <a:t>Khuyến cáo HATT mục tiêu 130-139 mmHg ở BN &gt;80 tuổi nếu dung nạp đ</a:t>
                      </a:r>
                      <a:r>
                        <a:rPr lang="vi-VN" sz="1600">
                          <a:uFillTx/>
                          <a:latin charset="0" panose="020B0604020202020204" pitchFamily="34" typeface="Arial"/>
                          <a:cs charset="0" panose="020B0604020202020204" pitchFamily="34" typeface="Arial"/>
                        </a:rPr>
                        <a:t>ư</a:t>
                      </a:r>
                      <a:r>
                        <a:rPr lang="en-US" sz="1600">
                          <a:uFillTx/>
                          <a:latin charset="0" panose="020B0604020202020204" pitchFamily="34" typeface="Arial"/>
                          <a:cs charset="0" panose="020B0604020202020204" pitchFamily="34" typeface="Arial"/>
                        </a:rPr>
                        <a:t>ợc</a:t>
                      </a:r>
                    </a:p>
                  </a:txBody>
                  <a:tcPr marB="34290" marL="68580" marR="68580" marT="34290">
                    <a:solidFill>
                      <a:srgbClr val="48BB77"/>
                    </a:solidFill>
                  </a:tcPr>
                </a:tc>
              </a:tr>
              <a:tr h="251460">
                <a:tc gridSpan="2">
                  <a:txBody>
                    <a:bodyPr/>
                    <a:lstStyle/>
                    <a:p>
                      <a:pPr algn="ctr"/>
                      <a:r>
                        <a:rPr b="1" lang="en-US" sz="1600">
                          <a:uFillTx/>
                          <a:latin charset="0" panose="020B0604020202020204" pitchFamily="34" typeface="Arial"/>
                          <a:cs charset="0" panose="020B0604020202020204" pitchFamily="34" typeface="Arial"/>
                        </a:rPr>
                        <a:t>HATTr mục tiêu</a:t>
                      </a:r>
                    </a:p>
                  </a:txBody>
                  <a:tcPr anchor="ctr" marB="34290" marL="68580" marR="68580" marT="34290">
                    <a:noFill/>
                  </a:tcPr>
                </a:tc>
                <a:tc hMerge="1">
                  <a:txBody>
                    <a:bodyPr/>
                    <a:lstStyle/>
                    <a:p>
                      <a:endParaRPr lang="en-US" sz="1600">
                        <a:uFillTx/>
                      </a:endParaRPr>
                    </a:p>
                  </a:txBody>
                  <a:tcPr>
                    <a:solidFill>
                      <a:srgbClr val="FFF3CB"/>
                    </a:solidFill>
                  </a:tcPr>
                </a:tc>
              </a:tr>
              <a:tr h="495300">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600">
                          <a:uFillTx/>
                          <a:latin charset="0" panose="020B0604020202020204" pitchFamily="34" typeface="Arial"/>
                          <a:cs charset="0" panose="020B0604020202020204" pitchFamily="34" typeface="Arial"/>
                        </a:rPr>
                        <a:t>Luôn khuyến cáo mục tiêu HATTr &lt; 90 mmHg (&lt;85 mmHg ở BN ĐTĐ)</a:t>
                      </a:r>
                    </a:p>
                  </a:txBody>
                  <a:tcPr marB="34290" marL="68580" marR="68580" marT="34290">
                    <a:solidFill>
                      <a:srgbClr val="48BB77"/>
                    </a:solidFill>
                  </a:tcPr>
                </a:tc>
                <a:tc>
                  <a:txBody>
                    <a:bodyPr/>
                    <a:lstStyle/>
                    <a:p>
                      <a:r>
                        <a:rPr lang="en-US" sz="1600">
                          <a:uFillTx/>
                          <a:latin charset="0" panose="020B0604020202020204" pitchFamily="34" typeface="Arial"/>
                          <a:cs charset="0" panose="020B0604020202020204" pitchFamily="34" typeface="Arial"/>
                        </a:rPr>
                        <a:t>Cân nhắc HATTr mục tiêu &lt; 80 mmHg cho tất cả BN THA không phụ thuộc và nguy c</a:t>
                      </a:r>
                      <a:r>
                        <a:rPr lang="vi-VN" sz="1600">
                          <a:uFillTx/>
                          <a:latin charset="0" panose="020B0604020202020204" pitchFamily="34" typeface="Arial"/>
                          <a:cs charset="0" panose="020B0604020202020204" pitchFamily="34" typeface="Arial"/>
                        </a:rPr>
                        <a:t>ơ</a:t>
                      </a:r>
                      <a:r>
                        <a:rPr lang="en-US" sz="1600">
                          <a:uFillTx/>
                          <a:latin charset="0" panose="020B0604020202020204" pitchFamily="34" typeface="Arial"/>
                          <a:cs charset="0" panose="020B0604020202020204" pitchFamily="34" typeface="Arial"/>
                        </a:rPr>
                        <a:t> và bệnh kèm của bệnh nhân</a:t>
                      </a:r>
                    </a:p>
                  </a:txBody>
                  <a:tcPr marB="34290" marL="68580" marR="68580" marT="34290">
                    <a:solidFill>
                      <a:srgbClr val="F4EC19"/>
                    </a:solidFill>
                  </a:tcPr>
                </a:tc>
              </a:tr>
              <a:tr h="289877">
                <a:tc gridSpan="2">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b="1" kern="1200" lang="en-US" sz="1600">
                          <a:solidFill>
                            <a:schemeClr val="dk1"/>
                          </a:solidFill>
                          <a:uFillTx/>
                          <a:latin charset="0" panose="020B0604020202020204" pitchFamily="34" typeface="Arial"/>
                          <a:ea typeface="+mn-ea"/>
                          <a:cs charset="0" panose="020B0604020202020204" pitchFamily="34" typeface="Arial"/>
                        </a:rPr>
                        <a:t>Khởi đầu điều trị dùng thuốc</a:t>
                      </a:r>
                    </a:p>
                  </a:txBody>
                  <a:tcPr anchor="ctr" marB="34290" marL="68580" marR="68580" marT="34290">
                    <a:noFill/>
                  </a:tcPr>
                </a:tc>
                <a:tc hMerge="1">
                  <a:txBody>
                    <a:bodyPr/>
                    <a:lstStyle/>
                    <a:p>
                      <a:endParaRPr lang="en-US">
                        <a:uFillTx/>
                      </a:endParaRPr>
                    </a:p>
                  </a:txBody>
                  <a:tcPr>
                    <a:noFill/>
                  </a:tcPr>
                </a:tc>
              </a:tr>
              <a:tr h="736361">
                <a:tc>
                  <a:txBody>
                    <a:bodyPr/>
                    <a:lstStyle/>
                    <a:p>
                      <a:r>
                        <a:rPr lang="en-US" sz="1600">
                          <a:uFillTx/>
                          <a:latin charset="0" panose="020B0604020202020204" pitchFamily="34" typeface="Arial"/>
                          <a:cs charset="0" panose="020B0604020202020204" pitchFamily="34" typeface="Arial"/>
                        </a:rPr>
                        <a:t>Có thể cân nhắc khởi đầu điều trị phối hợp 2 thuốc ở Bn có mức HA nền tăng đáng kể hoặc có nguy c</a:t>
                      </a:r>
                      <a:r>
                        <a:rPr lang="vi-VN" sz="1600">
                          <a:uFillTx/>
                          <a:latin charset="0" panose="020B0604020202020204" pitchFamily="34" typeface="Arial"/>
                          <a:cs charset="0" panose="020B0604020202020204" pitchFamily="34" typeface="Arial"/>
                        </a:rPr>
                        <a:t>ơ</a:t>
                      </a:r>
                      <a:r>
                        <a:rPr lang="en-US" sz="1600">
                          <a:uFillTx/>
                          <a:latin charset="0" panose="020B0604020202020204" pitchFamily="34" typeface="Arial"/>
                          <a:cs charset="0" panose="020B0604020202020204" pitchFamily="34" typeface="Arial"/>
                        </a:rPr>
                        <a:t> tim mạch cao</a:t>
                      </a:r>
                    </a:p>
                  </a:txBody>
                  <a:tcPr marB="34290" marL="68580" marR="68580" marT="34290">
                    <a:solidFill>
                      <a:srgbClr val="FFC00B"/>
                    </a:solidFill>
                  </a:tcPr>
                </a:tc>
                <a:tc>
                  <a:txBody>
                    <a:bodyPr/>
                    <a:lstStyle/>
                    <a:p>
                      <a:r>
                        <a:rPr dirty="0" err="1" lang="en-US" sz="1600">
                          <a:uFillTx/>
                          <a:latin charset="0" panose="020B0604020202020204" pitchFamily="34" typeface="Arial"/>
                          <a:cs charset="0" panose="020B0604020202020204" pitchFamily="34" typeface="Arial"/>
                        </a:rPr>
                        <a:t>Khuyến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cáo</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khởi</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đầu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điều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trị</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phối</a:t>
                      </a:r>
                      <a:r>
                        <a:rPr dirty="0" lang="en-US" sz="1600">
                          <a:uFillTx/>
                          <a:latin charset="0" panose="020B0604020202020204" pitchFamily="34" typeface="Arial"/>
                          <a:cs charset="0" panose="020B0604020202020204" pitchFamily="34" typeface="Arial"/>
                        </a:rPr>
                        <a:t> h</a:t>
                      </a:r>
                      <a:r>
                        <a:rPr dirty="0" lang="vi-VN" sz="1600">
                          <a:uFillTx/>
                          <a:latin charset="0" panose="020B0604020202020204" pitchFamily="34" typeface="Arial"/>
                          <a:cs charset="0" panose="020B0604020202020204" pitchFamily="34" typeface="Arial"/>
                        </a:rPr>
                        <a:t>ơ</a:t>
                      </a:r>
                      <a:r>
                        <a:rPr dirty="0" lang="en-US" sz="1600">
                          <a:uFillTx/>
                          <a:latin charset="0" panose="020B0604020202020204" pitchFamily="34" typeface="Arial"/>
                          <a:cs charset="0" panose="020B0604020202020204" pitchFamily="34" typeface="Arial"/>
                        </a:rPr>
                        <a:t>p 2 </a:t>
                      </a:r>
                      <a:r>
                        <a:rPr dirty="0" err="1" lang="en-US" sz="1600">
                          <a:uFillTx/>
                          <a:latin charset="0" panose="020B0604020202020204" pitchFamily="34" typeface="Arial"/>
                          <a:cs charset="0" panose="020B0604020202020204" pitchFamily="34" typeface="Arial"/>
                        </a:rPr>
                        <a:t>thuốc</a:t>
                      </a:r>
                      <a:r>
                        <a:rPr dirty="0" lang="en-US" sz="1600">
                          <a:uFillTx/>
                          <a:latin charset="0" panose="020B0604020202020204" pitchFamily="34" typeface="Arial"/>
                          <a:cs charset="0" panose="020B0604020202020204" pitchFamily="34" typeface="Arial"/>
                        </a:rPr>
                        <a:t>, </a:t>
                      </a:r>
                      <a:r>
                        <a:rPr dirty="0" lang="vi-VN" sz="1600">
                          <a:uFillTx/>
                          <a:latin charset="0" panose="020B0604020202020204" pitchFamily="34" typeface="Arial"/>
                          <a:cs charset="0" panose="020B0604020202020204" pitchFamily="34" typeface="Arial"/>
                        </a:rPr>
                        <a:t>ư</a:t>
                      </a:r>
                      <a:r>
                        <a:rPr dirty="0" lang="en-US" sz="1600">
                          <a:uFillTx/>
                          <a:latin charset="0" panose="020B0604020202020204" pitchFamily="34" typeface="Arial"/>
                          <a:cs charset="0" panose="020B0604020202020204" pitchFamily="34" typeface="Arial"/>
                        </a:rPr>
                        <a:t>u </a:t>
                      </a:r>
                      <a:r>
                        <a:rPr dirty="0" err="1" lang="en-US" sz="1600">
                          <a:uFillTx/>
                          <a:latin charset="0" panose="020B0604020202020204" pitchFamily="34" typeface="Arial"/>
                          <a:cs charset="0" panose="020B0604020202020204" pitchFamily="34" typeface="Arial"/>
                        </a:rPr>
                        <a:t>tiên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dạng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phối</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hợp</a:t>
                      </a:r>
                      <a:r>
                        <a:rPr dirty="0" lang="en-US" sz="1600">
                          <a:uFillTx/>
                          <a:latin charset="0" panose="020B0604020202020204" pitchFamily="34" typeface="Arial"/>
                          <a:cs charset="0" panose="020B0604020202020204" pitchFamily="34" typeface="Arial"/>
                        </a:rPr>
                        <a:t> 2 </a:t>
                      </a:r>
                      <a:r>
                        <a:rPr dirty="0" err="1" lang="en-US" sz="1600">
                          <a:uFillTx/>
                          <a:latin charset="0" panose="020B0604020202020204" pitchFamily="34" typeface="Arial"/>
                          <a:cs charset="0" panose="020B0604020202020204" pitchFamily="34" typeface="Arial"/>
                        </a:rPr>
                        <a:t>thuốc</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trong</a:t>
                      </a:r>
                      <a:r>
                        <a:rPr dirty="0" lang="en-US" sz="1600">
                          <a:uFillTx/>
                          <a:latin charset="0" panose="020B0604020202020204" pitchFamily="34" typeface="Arial"/>
                          <a:cs charset="0" panose="020B0604020202020204" pitchFamily="34" typeface="Arial"/>
                        </a:rPr>
                        <a:t> 1 </a:t>
                      </a:r>
                      <a:r>
                        <a:rPr dirty="0" err="1" lang="en-US" sz="1600">
                          <a:uFillTx/>
                          <a:latin charset="0" panose="020B0604020202020204" pitchFamily="34" typeface="Arial"/>
                          <a:cs charset="0" panose="020B0604020202020204" pitchFamily="34" typeface="Arial"/>
                        </a:rPr>
                        <a:t>viên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ngoại</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trừ</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các</a:t>
                      </a:r>
                      <a:r>
                        <a:rPr dirty="0" lang="en-US" sz="1600">
                          <a:uFillTx/>
                          <a:latin charset="0" panose="020B0604020202020204" pitchFamily="34" typeface="Arial"/>
                          <a:cs charset="0" panose="020B0604020202020204" pitchFamily="34" typeface="Arial"/>
                        </a:rPr>
                        <a:t> BN </a:t>
                      </a:r>
                      <a:r>
                        <a:rPr dirty="0" err="1" lang="en-US" sz="1600">
                          <a:uFillTx/>
                          <a:latin charset="0" panose="020B0604020202020204" pitchFamily="34" typeface="Arial"/>
                          <a:cs charset="0" panose="020B0604020202020204" pitchFamily="34" typeface="Arial"/>
                        </a:rPr>
                        <a:t>lớn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tuổi</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sức</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khỏe</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yếu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và</a:t>
                      </a:r>
                      <a:r>
                        <a:rPr dirty="0" lang="en-US" sz="1600">
                          <a:uFillTx/>
                          <a:latin charset="0" panose="020B0604020202020204" pitchFamily="34" typeface="Arial"/>
                          <a:cs charset="0" panose="020B0604020202020204" pitchFamily="34" typeface="Arial"/>
                        </a:rPr>
                        <a:t> BN THA </a:t>
                      </a:r>
                      <a:r>
                        <a:rPr dirty="0" err="1" lang="en-US" sz="1600">
                          <a:uFillTx/>
                          <a:latin charset="0" panose="020B0604020202020204" pitchFamily="34" typeface="Arial"/>
                          <a:cs charset="0" panose="020B0604020202020204" pitchFamily="34" typeface="Arial"/>
                        </a:rPr>
                        <a:t>độ</a:t>
                      </a:r>
                      <a:r>
                        <a:rPr dirty="0" lang="en-US" sz="1600">
                          <a:uFillTx/>
                          <a:latin charset="0" panose="020B0604020202020204" pitchFamily="34" typeface="Arial"/>
                          <a:cs charset="0" panose="020B0604020202020204" pitchFamily="34" typeface="Arial"/>
                        </a:rPr>
                        <a:t> 1 </a:t>
                      </a:r>
                      <a:r>
                        <a:rPr dirty="0" err="1" lang="en-US" sz="1600">
                          <a:uFillTx/>
                          <a:latin charset="0" panose="020B0604020202020204" pitchFamily="34" typeface="Arial"/>
                          <a:cs charset="0" panose="020B0604020202020204" pitchFamily="34" typeface="Arial"/>
                        </a:rPr>
                        <a:t>có</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nguy</a:t>
                      </a:r>
                      <a:r>
                        <a:rPr dirty="0" lang="en-US" sz="1600">
                          <a:uFillTx/>
                          <a:latin charset="0" panose="020B0604020202020204" pitchFamily="34" typeface="Arial"/>
                          <a:cs charset="0" panose="020B0604020202020204" pitchFamily="34" typeface="Arial"/>
                        </a:rPr>
                        <a:t> c</a:t>
                      </a:r>
                      <a:r>
                        <a:rPr dirty="0" lang="vi-VN" sz="1600">
                          <a:uFillTx/>
                          <a:latin charset="0" panose="020B0604020202020204" pitchFamily="34" typeface="Arial"/>
                          <a:cs charset="0" panose="020B0604020202020204" pitchFamily="34" typeface="Arial"/>
                        </a:rPr>
                        <a:t>ơ</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thấp</a:t>
                      </a:r>
                      <a:r>
                        <a:rPr dirty="0" lang="en-US" sz="1600">
                          <a:uFillTx/>
                          <a:latin charset="0" panose="020B0604020202020204" pitchFamily="34" typeface="Arial"/>
                          <a:cs charset="0" panose="020B0604020202020204" pitchFamily="34" typeface="Arial"/>
                        </a:rPr>
                        <a:t> (HATT &lt; 150 mmHg)</a:t>
                      </a:r>
                    </a:p>
                  </a:txBody>
                  <a:tcPr marB="34290" marL="68580" marR="68580" marT="34290">
                    <a:solidFill>
                      <a:srgbClr val="48BB77"/>
                    </a:solidFill>
                  </a:tcPr>
                </a:tc>
              </a:tr>
            </a:tbl>
          </a:graphicData>
        </a:graphic>
      </p:graphicFrame>
      <p:sp>
        <p:nvSpPr>
          <p:cNvPr xmlns:c="http://schemas.openxmlformats.org/drawingml/2006/chart" xmlns:pic="http://schemas.openxmlformats.org/drawingml/2006/picture" xmlns:dgm="http://schemas.openxmlformats.org/drawingml/2006/diagram" id="19"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a:endParaRPr sz="2600">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20"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defRPr>
                <a:uFillTx/>
                <a:latin typeface="+mj-lt"/>
                <a:ea typeface="+mj-ea"/>
                <a:cs typeface="+mj-cs"/>
              </a:defRPr>
            </a:lvl1pPr>
          </a:lstStyle>
          <a:p>
            <a:pPr algn="ctr"/>
            <a:r>
              <a:rPr b="1" lang="vi-VN" sz="2600">
                <a:solidFill>
                  <a:srgbClr val="FFFFFF"/>
                </a:solidFill>
                <a:uFillTx/>
                <a:latin charset="0" panose="020F0502020204030204" pitchFamily="34" typeface="Calibri"/>
                <a:cs charset="0" panose="020F0502020204030204" pitchFamily="34" typeface="Calibri"/>
              </a:rPr>
              <a:t>NHỮNG ĐIỂM MỚI VÀ ĐIỂM THAY ĐỔI TRONG HƯỚNG DẪN CỦA ESC/ESH 2018</a:t>
            </a:r>
            <a:endParaRPr b="1" dirty="0" lang="vi-VN" sz="2600">
              <a:solidFill>
                <a:schemeClr val="bg1"/>
              </a:solidFill>
              <a:uFillTx/>
              <a:latin charset="0" panose="020F0502020204030204" pitchFamily="34" typeface="Calibri"/>
            </a:endParaRPr>
          </a:p>
        </p:txBody>
      </p:sp>
      <p:grpSp>
        <p:nvGrpSpPr>
          <p:cNvPr xmlns:c="http://schemas.openxmlformats.org/drawingml/2006/chart" xmlns:pic="http://schemas.openxmlformats.org/drawingml/2006/picture" xmlns:dgm="http://schemas.openxmlformats.org/drawingml/2006/diagram" id="15" name="Group 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3800" y="4460537"/>
            <a:ext cx="1150686" cy="1343595"/>
            <a:chOff x="189107" y="1501657"/>
            <a:chExt cx="1334893" cy="1791459"/>
          </a:xfrm>
        </p:grpSpPr>
        <p:sp>
          <p:nvSpPr>
            <p:cNvPr xmlns:c="http://schemas.openxmlformats.org/drawingml/2006/chart" xmlns:pic="http://schemas.openxmlformats.org/drawingml/2006/picture" xmlns:dgm="http://schemas.openxmlformats.org/drawingml/2006/diagram" id="16" name="Rectangle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501657"/>
              <a:ext cx="379853" cy="307777"/>
            </a:xfrm>
            <a:prstGeom prst="rect">
              <a:avLst/>
            </a:prstGeom>
            <a:solidFill>
              <a:srgbClr val="48BB77"/>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511817"/>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a:t>
              </a:r>
            </a:p>
          </p:txBody>
        </p:sp>
        <p:sp>
          <p:nvSpPr>
            <p:cNvPr xmlns:c="http://schemas.openxmlformats.org/drawingml/2006/chart" xmlns:pic="http://schemas.openxmlformats.org/drawingml/2006/picture" xmlns:dgm="http://schemas.openxmlformats.org/drawingml/2006/diagram" id="18" name="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972781"/>
              <a:ext cx="379853" cy="307777"/>
            </a:xfrm>
            <a:prstGeom prst="rect">
              <a:avLst/>
            </a:prstGeom>
            <a:solidFill>
              <a:srgbClr val="F4EC19"/>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0" name="TextBox 2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98294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IIa</a:t>
              </a:r>
            </a:p>
          </p:txBody>
        </p:sp>
        <p:sp>
          <p:nvSpPr>
            <p:cNvPr xmlns:c="http://schemas.openxmlformats.org/drawingml/2006/chart" xmlns:pic="http://schemas.openxmlformats.org/drawingml/2006/picture" xmlns:dgm="http://schemas.openxmlformats.org/drawingml/2006/diagram" id="31" name="Rectangl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468751"/>
              <a:ext cx="379853" cy="307777"/>
            </a:xfrm>
            <a:prstGeom prst="rect">
              <a:avLst/>
            </a:prstGeom>
            <a:solidFill>
              <a:srgbClr val="FFC00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2" name="TextBox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47891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IIb</a:t>
              </a:r>
            </a:p>
          </p:txBody>
        </p:sp>
        <p:sp>
          <p:nvSpPr>
            <p:cNvPr xmlns:c="http://schemas.openxmlformats.org/drawingml/2006/chart" xmlns:pic="http://schemas.openxmlformats.org/drawingml/2006/picture" xmlns:dgm="http://schemas.openxmlformats.org/drawingml/2006/diagram" id="33" name="Rectangle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944401"/>
              <a:ext cx="379853" cy="307777"/>
            </a:xfrm>
            <a:prstGeom prst="rect">
              <a:avLst/>
            </a:prstGeom>
            <a:solidFill>
              <a:srgbClr val="F58346"/>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4" name="TextBox 3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954561"/>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III</a:t>
              </a:r>
            </a:p>
          </p:txBody>
        </p:sp>
      </p:grpSp>
      <p:sp>
        <p:nvSpPr>
          <p:cNvPr xmlns:c="http://schemas.openxmlformats.org/drawingml/2006/chart" xmlns:pic="http://schemas.openxmlformats.org/drawingml/2006/picture" xmlns:dgm="http://schemas.openxmlformats.org/drawingml/2006/diagram" id="35" name="TextBox 3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42541" y="181284"/>
            <a:ext cx="1180003" cy="300082"/>
          </a:xfrm>
          <a:prstGeom prst="rect">
            <a:avLst/>
          </a:prstGeom>
        </p:spPr>
        <p:txBody xmlns:c="http://schemas.openxmlformats.org/drawingml/2006/chart" xmlns:pic="http://schemas.openxmlformats.org/drawingml/2006/picture" xmlns:dgm="http://schemas.openxmlformats.org/drawingml/2006/diagram">
          <a:bodyPr wrap="none">
            <a:spAutoFit/>
          </a:bodyPr>
          <a:lstStyle/>
          <a:p>
            <a:pPr defTabSz="457200"/>
            <a:r>
              <a:rPr b="1" lang="en-US" sz="1350">
                <a:solidFill>
                  <a:srgbClr val="AF122A"/>
                </a:solidFill>
                <a:uFillTx/>
                <a:cs charset="0" panose="020F0502020204030204" pitchFamily="34" typeface="Calibri"/>
              </a:rPr>
              <a:t>ESC/ESH 2018</a:t>
            </a:r>
            <a:endParaRPr b="1" lang="en-US" sz="1350">
              <a:solidFill>
                <a:srgbClr val="AF122A"/>
              </a:solidFill>
              <a:uFillTx/>
            </a:endParaRPr>
          </a:p>
        </p:txBody>
      </p:sp>
      <p:graphicFrame>
        <p:nvGraphicFramePr>
          <p:cNvPr xmlns:c="http://schemas.openxmlformats.org/drawingml/2006/chart" xmlns:pic="http://schemas.openxmlformats.org/drawingml/2006/picture" xmlns:dgm="http://schemas.openxmlformats.org/drawingml/2006/diagram" id="13" name="Table 12"/>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053301" y="1302701"/>
          <a:ext cx="7987727" cy="3864484"/>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3888167"/>
                <a:gridCol w="4099560"/>
              </a:tblGrid>
              <a:tr h="420244">
                <a:tc>
                  <a:txBody>
                    <a:bodyPr/>
                    <a:lstStyle/>
                    <a:p>
                      <a:pPr algn="ctr"/>
                      <a:r>
                        <a:rPr dirty="0" lang="en-US" sz="1600">
                          <a:uFillTx/>
                          <a:latin charset="0" panose="020B0604020202020204" pitchFamily="34" typeface="Arial"/>
                          <a:cs charset="0" panose="020B0604020202020204" pitchFamily="34" typeface="Arial"/>
                        </a:rPr>
                        <a:t>ESH/ESC 2013</a:t>
                      </a:r>
                    </a:p>
                  </a:txBody>
                  <a:tcPr anchor="ctr" marB="34290" marL="68580" marR="68580" marT="34290">
                    <a:solidFill>
                      <a:srgbClr val="4AC1CE"/>
                    </a:solidFill>
                  </a:tcP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sz="1600">
                          <a:solidFill>
                            <a:srgbClr val="990000"/>
                          </a:solidFill>
                          <a:uFillTx/>
                          <a:latin charset="0" panose="020B0604020202020204" pitchFamily="34" typeface="Arial"/>
                          <a:cs charset="0" panose="020B0604020202020204" pitchFamily="34" typeface="Arial"/>
                        </a:rPr>
                        <a:t>ESH/ESC 2018</a:t>
                      </a:r>
                    </a:p>
                  </a:txBody>
                  <a:tcPr anchor="ctr" marB="34290" marL="68580" marR="68580" marT="34290">
                    <a:solidFill>
                      <a:srgbClr val="4AC1CE"/>
                    </a:solidFill>
                  </a:tcPr>
                </a:tc>
              </a:tr>
              <a:tr h="251460">
                <a:tc gridSpan="2">
                  <a:txBody>
                    <a:bodyPr/>
                    <a:lstStyle/>
                    <a:p>
                      <a:pPr algn="ctr"/>
                      <a:r>
                        <a:rPr b="1" lang="en-US" sz="1600">
                          <a:uFillTx/>
                          <a:latin charset="0" panose="020B0604020202020204" pitchFamily="34" typeface="Arial"/>
                          <a:cs charset="0" panose="020B0604020202020204" pitchFamily="34" typeface="Arial"/>
                        </a:rPr>
                        <a:t>THA kháng trị</a:t>
                      </a:r>
                    </a:p>
                  </a:txBody>
                  <a:tcPr anchor="ctr" marB="34290" marL="68580" marR="68580" marT="34290">
                    <a:noFill/>
                  </a:tcPr>
                </a:tc>
                <a:tc hMerge="1">
                  <a:txBody>
                    <a:bodyPr/>
                    <a:lstStyle/>
                    <a:p>
                      <a:endParaRPr lang="en-US" sz="1600">
                        <a:uFillTx/>
                      </a:endParaRPr>
                    </a:p>
                  </a:txBody>
                  <a:tcPr>
                    <a:solidFill>
                      <a:srgbClr val="FFF3CB"/>
                    </a:solidFill>
                  </a:tcPr>
                </a:tc>
              </a:tr>
              <a:tr h="982980">
                <a:tc>
                  <a:txBody>
                    <a:bodyPr/>
                    <a:lstStyle/>
                    <a:p>
                      <a:r>
                        <a:rPr lang="en-US" sz="1600">
                          <a:uFillTx/>
                          <a:latin charset="0" panose="020B0604020202020204" pitchFamily="34" typeface="Arial"/>
                          <a:cs charset="0" panose="020B0604020202020204" pitchFamily="34" typeface="Arial"/>
                        </a:rPr>
                        <a:t>Cân nhắc sử dụng thuốc mineralocorticoid receptor antagonists, amiloride và thuốc chẹn alpha 1 (Doxazosin) nếu không chống chỉnh định</a:t>
                      </a:r>
                    </a:p>
                  </a:txBody>
                  <a:tcPr marB="34290" marL="68580" marR="68580" marT="34290">
                    <a:solidFill>
                      <a:srgbClr val="F4EC19"/>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600">
                          <a:uFillTx/>
                          <a:latin charset="0" panose="020B0604020202020204" pitchFamily="34" typeface="Arial"/>
                          <a:cs charset="0" panose="020B0604020202020204" pitchFamily="34" typeface="Arial"/>
                        </a:rPr>
                        <a:t>Thêm spironolactione liều thấp vào phác đồ điều trị hiện tại hoặc các thuốc lợi tiểu khác nếu không dung nạp với spironolactone (eplerenone, amiloride, lợi tiểu quai, lợi tiểu thiazide/lợi tiểu giống thiazide liều cao h</a:t>
                      </a:r>
                      <a:r>
                        <a:rPr lang="vi-VN" sz="1600">
                          <a:uFillTx/>
                          <a:latin charset="0" panose="020B0604020202020204" pitchFamily="34" typeface="Arial"/>
                          <a:cs charset="0" panose="020B0604020202020204" pitchFamily="34" typeface="Arial"/>
                        </a:rPr>
                        <a:t>ơ</a:t>
                      </a:r>
                      <a:r>
                        <a:rPr lang="en-US" sz="1600">
                          <a:uFillTx/>
                          <a:latin charset="0" panose="020B0604020202020204" pitchFamily="34" typeface="Arial"/>
                          <a:cs charset="0" panose="020B0604020202020204" pitchFamily="34" typeface="Arial"/>
                        </a:rPr>
                        <a:t>n) hoặc bisoprolol, doxazosin.</a:t>
                      </a:r>
                    </a:p>
                  </a:txBody>
                  <a:tcPr marB="34290" marL="68580" marR="68580" marT="34290">
                    <a:solidFill>
                      <a:srgbClr val="48BB77"/>
                    </a:solidFill>
                  </a:tcPr>
                </a:tc>
              </a:tr>
              <a:tr h="251460">
                <a:tc gridSpan="2">
                  <a:txBody>
                    <a:bodyPr/>
                    <a:lstStyle/>
                    <a:p>
                      <a:pPr algn="ctr"/>
                      <a:r>
                        <a:rPr b="1" lang="en-US" sz="1600">
                          <a:uFillTx/>
                          <a:latin charset="0" panose="020B0604020202020204" pitchFamily="34" typeface="Arial"/>
                          <a:cs charset="0" panose="020B0604020202020204" pitchFamily="34" typeface="Arial"/>
                        </a:rPr>
                        <a:t>Liệu pháp sử dụng thiết bị điều trị</a:t>
                      </a:r>
                    </a:p>
                  </a:txBody>
                  <a:tcPr marB="34290" marL="68580" marR="68580" marT="34290">
                    <a:noFill/>
                  </a:tcPr>
                </a:tc>
                <a:tc hMerge="1">
                  <a:txBody>
                    <a:bodyPr/>
                    <a:lstStyle/>
                    <a:p>
                      <a:pPr algn="ctr" defTabSz="914400" eaLnBrk="1" fontAlgn="auto" hangingPunct="1" indent="0" latinLnBrk="0" lvl="0" marL="0" marR="0" rtl="0">
                        <a:lnSpc>
                          <a:spcPct val="100000"/>
                        </a:lnSpc>
                        <a:spcBef>
                          <a:spcPts val="0"/>
                        </a:spcBef>
                        <a:spcAft>
                          <a:spcPts val="0"/>
                        </a:spcAft>
                        <a:buFontTx/>
                        <a:buNone/>
                        <a:defRPr>
                          <a:uFillTx/>
                        </a:defRPr>
                      </a:pPr>
                      <a:endParaRPr lang="en-US" sz="1600">
                        <a:uFillTx/>
                      </a:endParaRPr>
                    </a:p>
                  </a:txBody>
                  <a:tcPr>
                    <a:noFill/>
                  </a:tcPr>
                </a:tc>
              </a:tr>
              <a:tr h="617220">
                <a:tc>
                  <a:txBody>
                    <a:bodyPr/>
                    <a:lstStyle/>
                    <a:p>
                      <a:r>
                        <a:rPr dirty="0" err="1" lang="en-US" sz="1600">
                          <a:uFillTx/>
                          <a:latin charset="0" panose="020B0604020202020204" pitchFamily="34" typeface="Arial"/>
                          <a:cs charset="0" panose="020B0604020202020204" pitchFamily="34" typeface="Arial"/>
                        </a:rPr>
                        <a:t>Cân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nhắc</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sử</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dụng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các</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liệu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pháp</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nh</a:t>
                      </a:r>
                      <a:r>
                        <a:rPr dirty="0" lang="vi-VN" sz="1600">
                          <a:uFillTx/>
                          <a:latin charset="0" panose="020B0604020202020204" pitchFamily="34" typeface="Arial"/>
                          <a:cs charset="0" panose="020B0604020202020204" pitchFamily="34" typeface="Arial"/>
                        </a:rPr>
                        <a:t>ư</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hủy</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thần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kinh</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giao</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cảm</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tại</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động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mạch</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thận</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kích</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thích</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áp</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cảm</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thụ</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quan</a:t>
                      </a:r>
                      <a:r>
                        <a:rPr dirty="0" lang="en-US" sz="1600">
                          <a:uFillTx/>
                          <a:latin charset="0" panose="020B0604020202020204" pitchFamily="34" typeface="Arial"/>
                          <a:cs charset="0" panose="020B0604020202020204" pitchFamily="34" typeface="Arial"/>
                        </a:rPr>
                        <a:t> (baroreceptor) </a:t>
                      </a:r>
                      <a:r>
                        <a:rPr dirty="0" err="1" lang="en-US" sz="1600">
                          <a:uFillTx/>
                          <a:latin charset="0" panose="020B0604020202020204" pitchFamily="34" typeface="Arial"/>
                          <a:cs charset="0" panose="020B0604020202020204" pitchFamily="34" typeface="Arial"/>
                        </a:rPr>
                        <a:t>trong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tr</a:t>
                      </a:r>
                      <a:r>
                        <a:rPr dirty="0" lang="vi-VN" sz="1600">
                          <a:uFillTx/>
                          <a:latin charset="0" panose="020B0604020202020204" pitchFamily="34" typeface="Arial"/>
                          <a:cs charset="0" panose="020B0604020202020204" pitchFamily="34" typeface="Arial"/>
                        </a:rPr>
                        <a:t>ư</a:t>
                      </a:r>
                      <a:r>
                        <a:rPr dirty="0" err="1" lang="en-US" sz="1600">
                          <a:uFillTx/>
                          <a:latin charset="0" panose="020B0604020202020204" pitchFamily="34" typeface="Arial"/>
                          <a:cs charset="0" panose="020B0604020202020204" pitchFamily="34" typeface="Arial"/>
                        </a:rPr>
                        <a:t>ờng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hợp</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điều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trị</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bằng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thuốc</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không</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hiệu</a:t>
                      </a:r>
                      <a:r>
                        <a:rPr dirty="0" lang="en-US" sz="1600">
                          <a:uFillTx/>
                          <a:latin charset="0" panose="020B0604020202020204" pitchFamily="34" typeface="Arial"/>
                          <a:cs charset="0" panose="020B0604020202020204" pitchFamily="34" typeface="Arial"/>
                        </a:rPr>
                        <a:t> </a:t>
                      </a:r>
                      <a:r>
                        <a:rPr dirty="0" err="1" lang="en-US" sz="1600">
                          <a:uFillTx/>
                          <a:latin charset="0" panose="020B0604020202020204" pitchFamily="34" typeface="Arial"/>
                          <a:cs charset="0" panose="020B0604020202020204" pitchFamily="34" typeface="Arial"/>
                        </a:rPr>
                        <a:t>quả</a:t>
                      </a:r>
                      <a:endParaRPr dirty="0" lang="en-US" sz="1600">
                        <a:uFillTx/>
                        <a:latin charset="0" panose="020B0604020202020204" pitchFamily="34" typeface="Arial"/>
                        <a:cs charset="0" panose="020B0604020202020204" pitchFamily="34" typeface="Arial"/>
                      </a:endParaRPr>
                    </a:p>
                  </a:txBody>
                  <a:tcPr marB="34290" marL="68580" marR="68580" marT="34290">
                    <a:solidFill>
                      <a:srgbClr val="FFC00B"/>
                    </a:solidFill>
                  </a:tcPr>
                </a:tc>
                <a:tc>
                  <a:txBody>
                    <a:bodyPr/>
                    <a:lstStyle/>
                    <a:p>
                      <a:pPr algn="l" defTabSz="914400" eaLnBrk="1" fontAlgn="auto" hangingPunct="1" indent="0" latinLnBrk="0" lvl="0" marL="0" marR="0" rtl="0">
                        <a:lnSpc>
                          <a:spcPct val="100000"/>
                        </a:lnSpc>
                        <a:spcBef>
                          <a:spcPts val="0"/>
                        </a:spcBef>
                        <a:spcAft>
                          <a:spcPts val="0"/>
                        </a:spcAft>
                        <a:buFontTx/>
                        <a:buNone/>
                        <a:defRPr>
                          <a:uFillTx/>
                        </a:defRPr>
                      </a:pPr>
                      <a:r>
                        <a:rPr lang="en-US" sz="1600">
                          <a:uFillTx/>
                          <a:latin charset="0" panose="020B0604020202020204" pitchFamily="34" typeface="Arial"/>
                          <a:cs charset="0" panose="020B0604020202020204" pitchFamily="34" typeface="Arial"/>
                        </a:rPr>
                        <a:t>Không khuyến cáo sử dụng trong điều trị THA th</a:t>
                      </a:r>
                      <a:r>
                        <a:rPr lang="vi-VN" sz="1600">
                          <a:uFillTx/>
                          <a:latin charset="0" panose="020B0604020202020204" pitchFamily="34" typeface="Arial"/>
                          <a:cs charset="0" panose="020B0604020202020204" pitchFamily="34" typeface="Arial"/>
                        </a:rPr>
                        <a:t>ư</a:t>
                      </a:r>
                      <a:r>
                        <a:rPr lang="en-US" sz="1600">
                          <a:uFillTx/>
                          <a:latin charset="0" panose="020B0604020202020204" pitchFamily="34" typeface="Arial"/>
                          <a:cs charset="0" panose="020B0604020202020204" pitchFamily="34" typeface="Arial"/>
                        </a:rPr>
                        <a:t>ờng quy, trừ tr</a:t>
                      </a:r>
                      <a:r>
                        <a:rPr lang="vi-VN" sz="1600">
                          <a:uFillTx/>
                          <a:latin charset="0" panose="020B0604020202020204" pitchFamily="34" typeface="Arial"/>
                          <a:cs charset="0" panose="020B0604020202020204" pitchFamily="34" typeface="Arial"/>
                        </a:rPr>
                        <a:t>ư</a:t>
                      </a:r>
                      <a:r>
                        <a:rPr lang="en-US" sz="1600">
                          <a:uFillTx/>
                          <a:latin charset="0" panose="020B0604020202020204" pitchFamily="34" typeface="Arial"/>
                          <a:cs charset="0" panose="020B0604020202020204" pitchFamily="34" typeface="Arial"/>
                        </a:rPr>
                        <a:t>ờng hợp dùng trong các NCLS và RCT cho đến khi có thêm bằng chứng và hiệu quả và an toàn phù hợp</a:t>
                      </a:r>
                    </a:p>
                  </a:txBody>
                  <a:tcPr marB="34290" marL="68580" marR="68580" marT="34290">
                    <a:solidFill>
                      <a:srgbClr val="F58346"/>
                    </a:solidFill>
                  </a:tcPr>
                </a:tc>
              </a:tr>
            </a:tbl>
          </a:graphicData>
        </a:graphic>
      </p:graphicFrame>
      <p:sp>
        <p:nvSpPr>
          <p:cNvPr xmlns:c="http://schemas.openxmlformats.org/drawingml/2006/chart" xmlns:pic="http://schemas.openxmlformats.org/drawingml/2006/picture" xmlns:dgm="http://schemas.openxmlformats.org/drawingml/2006/diagram" id="36" name="object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1350" y="107950"/>
            <a:ext cx="8785860" cy="1035050"/>
          </a:xfrm>
          <a:custGeom>
            <a:avLst/>
            <a:gdLst/>
            <a:ahLst/>
            <a:cxnLst/>
            <a:rect b="b" l="l" r="r" t="t"/>
            <a:pathLst>
              <a:path h="1035050" w="8785860">
                <a:moveTo>
                  <a:pt x="8612695" y="0"/>
                </a:moveTo>
                <a:lnTo>
                  <a:pt x="172516" y="0"/>
                </a:lnTo>
                <a:lnTo>
                  <a:pt x="126656" y="6160"/>
                </a:lnTo>
                <a:lnTo>
                  <a:pt x="85445" y="23546"/>
                </a:lnTo>
                <a:lnTo>
                  <a:pt x="50530" y="50514"/>
                </a:lnTo>
                <a:lnTo>
                  <a:pt x="23554" y="85419"/>
                </a:lnTo>
                <a:lnTo>
                  <a:pt x="6162" y="126617"/>
                </a:lnTo>
                <a:lnTo>
                  <a:pt x="0" y="172465"/>
                </a:lnTo>
                <a:lnTo>
                  <a:pt x="0" y="862457"/>
                </a:lnTo>
                <a:lnTo>
                  <a:pt x="6162" y="908314"/>
                </a:lnTo>
                <a:lnTo>
                  <a:pt x="23554" y="949536"/>
                </a:lnTo>
                <a:lnTo>
                  <a:pt x="50530" y="984472"/>
                </a:lnTo>
                <a:lnTo>
                  <a:pt x="85445" y="1011470"/>
                </a:lnTo>
                <a:lnTo>
                  <a:pt x="126656" y="1028879"/>
                </a:lnTo>
                <a:lnTo>
                  <a:pt x="172516" y="1035050"/>
                </a:lnTo>
                <a:lnTo>
                  <a:pt x="8612695" y="1035050"/>
                </a:lnTo>
                <a:lnTo>
                  <a:pt x="8658553" y="1028879"/>
                </a:lnTo>
                <a:lnTo>
                  <a:pt x="8699775" y="1011470"/>
                </a:lnTo>
                <a:lnTo>
                  <a:pt x="8734710" y="984472"/>
                </a:lnTo>
                <a:lnTo>
                  <a:pt x="8761708" y="949536"/>
                </a:lnTo>
                <a:lnTo>
                  <a:pt x="8779118" y="908314"/>
                </a:lnTo>
                <a:lnTo>
                  <a:pt x="8785288" y="862457"/>
                </a:lnTo>
                <a:lnTo>
                  <a:pt x="8785288" y="172465"/>
                </a:lnTo>
                <a:lnTo>
                  <a:pt x="8779118" y="126617"/>
                </a:lnTo>
                <a:lnTo>
                  <a:pt x="8761708" y="85419"/>
                </a:lnTo>
                <a:lnTo>
                  <a:pt x="8734710" y="50514"/>
                </a:lnTo>
                <a:lnTo>
                  <a:pt x="8699775" y="23546"/>
                </a:lnTo>
                <a:lnTo>
                  <a:pt x="8658553" y="6160"/>
                </a:lnTo>
                <a:lnTo>
                  <a:pt x="8612695" y="0"/>
                </a:lnTo>
                <a:close/>
              </a:path>
            </a:pathLst>
          </a:custGeom>
          <a:solidFill>
            <a:srgbClr val="0772B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bIns="0" lIns="0" rIns="0" rtlCol="0" tIns="0" wrap="square"/>
          <a:lstStyle/>
          <a:p>
            <a:pPr algn="ctr"/>
            <a:endParaRPr sz="2600">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37"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1350" y="93535"/>
            <a:ext cx="8758610" cy="1035050"/>
          </a:xfrm>
          <a:prstGeom prst="rect">
            <a:avLst/>
          </a:prstGeom>
        </p:spPr>
        <p:txBody xmlns:c="http://schemas.openxmlformats.org/drawingml/2006/chart" xmlns:pic="http://schemas.openxmlformats.org/drawingml/2006/picture" xmlns:dgm="http://schemas.openxmlformats.org/drawingml/2006/diagram">
          <a:bodyPr anchor="ctr">
            <a:normAutofit/>
          </a:bodyPr>
          <a:lstStyle>
            <a:lvl1pPr>
              <a:defRPr>
                <a:uFillTx/>
                <a:latin typeface="+mj-lt"/>
                <a:ea typeface="+mj-ea"/>
                <a:cs typeface="+mj-cs"/>
              </a:defRPr>
            </a:lvl1pPr>
          </a:lstStyle>
          <a:p>
            <a:pPr algn="ctr"/>
            <a:r>
              <a:rPr b="1" lang="vi-VN" sz="2600">
                <a:solidFill>
                  <a:srgbClr val="FFFFFF"/>
                </a:solidFill>
                <a:uFillTx/>
                <a:latin charset="0" panose="020F0502020204030204" pitchFamily="34" typeface="Calibri"/>
                <a:cs charset="0" panose="020F0502020204030204" pitchFamily="34" typeface="Calibri"/>
              </a:rPr>
              <a:t>NHỮNG ĐIỂM MỚI VÀ ĐIỂM THAY ĐỔI TRONG HƯỚNG DẪN CỦA ESC/ESH 2018</a:t>
            </a:r>
            <a:endParaRPr b="1" dirty="0" lang="vi-VN" sz="2600">
              <a:solidFill>
                <a:schemeClr val="bg1"/>
              </a:solidFill>
              <a:uFillTx/>
              <a:latin charset="0" panose="020F0502020204030204" pitchFamily="34" typeface="Calibri"/>
            </a:endParaRPr>
          </a:p>
        </p:txBody>
      </p:sp>
      <p:grpSp>
        <p:nvGrpSpPr>
          <p:cNvPr xmlns:c="http://schemas.openxmlformats.org/drawingml/2006/chart" xmlns:pic="http://schemas.openxmlformats.org/drawingml/2006/picture" xmlns:dgm="http://schemas.openxmlformats.org/drawingml/2006/diagram" id="15" name="Group 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3800" y="4460537"/>
            <a:ext cx="1150686" cy="1343595"/>
            <a:chOff x="189107" y="1501657"/>
            <a:chExt cx="1334893" cy="1791459"/>
          </a:xfrm>
        </p:grpSpPr>
        <p:sp>
          <p:nvSpPr>
            <p:cNvPr xmlns:c="http://schemas.openxmlformats.org/drawingml/2006/chart" xmlns:pic="http://schemas.openxmlformats.org/drawingml/2006/picture" xmlns:dgm="http://schemas.openxmlformats.org/drawingml/2006/diagram" id="16" name="Rectangle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501657"/>
              <a:ext cx="379853" cy="307777"/>
            </a:xfrm>
            <a:prstGeom prst="rect">
              <a:avLst/>
            </a:prstGeom>
            <a:solidFill>
              <a:srgbClr val="48BB77"/>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511817"/>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a:t>
              </a:r>
            </a:p>
          </p:txBody>
        </p:sp>
        <p:sp>
          <p:nvSpPr>
            <p:cNvPr xmlns:c="http://schemas.openxmlformats.org/drawingml/2006/chart" xmlns:pic="http://schemas.openxmlformats.org/drawingml/2006/picture" xmlns:dgm="http://schemas.openxmlformats.org/drawingml/2006/diagram" id="18" name="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1972781"/>
              <a:ext cx="379853" cy="307777"/>
            </a:xfrm>
            <a:prstGeom prst="rect">
              <a:avLst/>
            </a:prstGeom>
            <a:solidFill>
              <a:srgbClr val="F4EC19"/>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19" name="TextBox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198294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IIa</a:t>
              </a:r>
            </a:p>
          </p:txBody>
        </p:sp>
        <p:sp>
          <p:nvSpPr>
            <p:cNvPr xmlns:c="http://schemas.openxmlformats.org/drawingml/2006/chart" xmlns:pic="http://schemas.openxmlformats.org/drawingml/2006/picture" xmlns:dgm="http://schemas.openxmlformats.org/drawingml/2006/diagram" id="20" name="Rectangle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468751"/>
              <a:ext cx="379853" cy="307777"/>
            </a:xfrm>
            <a:prstGeom prst="rect">
              <a:avLst/>
            </a:prstGeom>
            <a:solidFill>
              <a:srgbClr val="FFC00B"/>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21" name="TextBox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478911"/>
              <a:ext cx="955040" cy="32829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IIb</a:t>
              </a:r>
            </a:p>
          </p:txBody>
        </p:sp>
        <p:sp>
          <p:nvSpPr>
            <p:cNvPr xmlns:c="http://schemas.openxmlformats.org/drawingml/2006/chart" xmlns:pic="http://schemas.openxmlformats.org/drawingml/2006/picture" xmlns:dgm="http://schemas.openxmlformats.org/drawingml/2006/diagram" id="22" name="Rectangle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9107" y="2944401"/>
              <a:ext cx="379853" cy="307777"/>
            </a:xfrm>
            <a:prstGeom prst="rect">
              <a:avLst/>
            </a:prstGeom>
            <a:solidFill>
              <a:srgbClr val="F58346"/>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457200"/>
              <a:endParaRPr lang="en-US" sz="1350">
                <a:solidFill>
                  <a:srgbClr val="FFFFFF"/>
                </a:solidFill>
                <a:uFillTx/>
              </a:endParaRPr>
            </a:p>
          </p:txBody>
        </p:sp>
        <p:sp>
          <p:nvSpPr>
            <p:cNvPr xmlns:c="http://schemas.openxmlformats.org/drawingml/2006/chart" xmlns:pic="http://schemas.openxmlformats.org/drawingml/2006/picture" xmlns:dgm="http://schemas.openxmlformats.org/drawingml/2006/diagram" id="32" name="TextBox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68960" y="2954561"/>
              <a:ext cx="955040" cy="33855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defTabSz="457200"/>
              <a:r>
                <a:rPr b="1" lang="en-US" sz="1000">
                  <a:solidFill>
                    <a:srgbClr val="000000"/>
                  </a:solidFill>
                  <a:uFillTx/>
                  <a:latin charset="0" panose="020B0604020202020204" pitchFamily="34" typeface="Arial"/>
                  <a:cs charset="0" panose="020B0604020202020204" pitchFamily="34" typeface="Arial"/>
                </a:rPr>
                <a:t>Grade III</a:t>
              </a:r>
            </a:p>
          </p:txBody>
        </p:sp>
      </p:grpSp>
      <p:sp>
        <p:nvSpPr>
          <p:cNvPr xmlns:c="http://schemas.openxmlformats.org/drawingml/2006/chart" xmlns:pic="http://schemas.openxmlformats.org/drawingml/2006/picture" xmlns:dgm="http://schemas.openxmlformats.org/drawingml/2006/diagram" id="33" name="TextBox 3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7049" y="6514715"/>
            <a:ext cx="4387272"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defRPr>
                <a:uFillTx/>
              </a:defRPr>
            </a:pPr>
            <a:r>
              <a:rPr lang="en-US" sz="1200">
                <a:solidFill>
                  <a:srgbClr val="000000"/>
                </a:solidFill>
                <a:uFillTx/>
                <a:latin charset="0" panose="020B0604020202020204" pitchFamily="34" typeface="Arial"/>
                <a:cs charset="0" panose="020B0604020202020204" pitchFamily="34" typeface="Arial"/>
              </a:rPr>
              <a:t>2018 ESC Hypertension Guidelines</a:t>
            </a:r>
            <a:endParaRPr dirty="0" lang="en-US" sz="1200">
              <a:solidFill>
                <a:srgbClr val="00000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1_Default Design">
  <a:themeElements>
    <a:clrScheme name="1_Default Design 13">
      <a:dk1>
        <a:srgbClr val="808080"/>
      </a:dk1>
      <a:lt1>
        <a:srgbClr val="FFFFFF"/>
      </a:lt1>
      <a:dk2>
        <a:srgbClr val="000066"/>
      </a:dk2>
      <a:lt2>
        <a:srgbClr val="FFFF00"/>
      </a:lt2>
      <a:accent1>
        <a:srgbClr val="BBE0E3"/>
      </a:accent1>
      <a:accent2>
        <a:srgbClr val="333399"/>
      </a:accent2>
      <a:accent3>
        <a:srgbClr val="AAAAB8"/>
      </a:accent3>
      <a:accent4>
        <a:srgbClr val="DADADA"/>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
      <a:clrScheme name="1_Default Design 13">
        <a:dk1>
          <a:srgbClr val="808080"/>
        </a:dk1>
        <a:lt1>
          <a:srgbClr val="FFFFFF"/>
        </a:lt1>
        <a:dk2>
          <a:srgbClr val="000066"/>
        </a:dk2>
        <a:lt2>
          <a:srgbClr val="FFFF00"/>
        </a:lt2>
        <a:accent1>
          <a:srgbClr val="BBE0E3"/>
        </a:accent1>
        <a:accent2>
          <a:srgbClr val="333399"/>
        </a:accent2>
        <a:accent3>
          <a:srgbClr val="AAAAB8"/>
        </a:accent3>
        <a:accent4>
          <a:srgbClr val="DADADA"/>
        </a:accent4>
        <a:accent5>
          <a:srgbClr val="DAEDEF"/>
        </a:accent5>
        <a:accent6>
          <a:srgbClr val="2D2D8A"/>
        </a:accent6>
        <a:hlink>
          <a:srgbClr val="009999"/>
        </a:hlink>
        <a:folHlink>
          <a:srgbClr val="99CC00"/>
        </a:folHlink>
      </a:clrScheme>
      <a:clrMap accent1="accent1" accent2="accent2" accent3="accent3" accent4="accent4" accent5="accent5" accent6="accent6" bg1="dk2" bg2="dk1" folHlink="folHlink" hlink="hlink" tx1="lt1" tx2="lt2"/>
    </a:extraClrScheme>
  </a:extraClrSchemeLst>
</a:theme>
</file>

<file path=ppt/theme/theme4.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12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5.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1_blank">
  <a:themeElements>
    <a:clrScheme name="Novartis 2016">
      <a:dk1>
        <a:srgbClr val="000000"/>
      </a:dk1>
      <a:lt1>
        <a:srgbClr val="FFFFFF"/>
      </a:lt1>
      <a:dk2>
        <a:srgbClr val="404040"/>
      </a:dk2>
      <a:lt2>
        <a:srgbClr val="CCCCCC"/>
      </a:lt2>
      <a:accent1>
        <a:srgbClr val="0460A9"/>
      </a:accent1>
      <a:accent2>
        <a:srgbClr val="E74A21"/>
      </a:accent2>
      <a:accent3>
        <a:srgbClr val="EC9A1E"/>
      </a:accent3>
      <a:accent4>
        <a:srgbClr val="8D1F1B"/>
      </a:accent4>
      <a:accent5>
        <a:srgbClr val="7F7F7F"/>
      </a:accent5>
      <a:accent6>
        <a:srgbClr val="404040"/>
      </a:accent6>
      <a:hlink>
        <a:srgbClr val="0460A9"/>
      </a:hlink>
      <a:folHlink>
        <a:srgbClr val="0460A9"/>
      </a:folHlink>
    </a:clrScheme>
    <a:fontScheme name="Novartis 2016">
      <a:majorFont>
        <a:latin typeface="Arial Black"/>
        <a:ea typeface=""/>
        <a:cs typeface=""/>
      </a:majorFont>
      <a:minorFont>
        <a:latin typeface="Arial"/>
        <a:ea typeface=""/>
        <a:cs typeface=""/>
      </a:minorFont>
    </a:fontScheme>
    <a:fmtScheme name="Novartis 2016">
      <a:fillStyleLst>
        <a:solidFill>
          <a:schemeClr val="phClr"/>
        </a:solidFill>
        <a:solidFill>
          <a:schemeClr val="phClr"/>
        </a:solidFill>
        <a:solidFill>
          <a:schemeClr val="phClr"/>
        </a:solidFill>
      </a:fillStyleLst>
      <a:lnStyleLst>
        <a:ln algn="ctr" cap="sq" cmpd="sng" w="12700">
          <a:solidFill>
            <a:schemeClr val="phClr"/>
          </a:solidFill>
          <a:prstDash val="solid"/>
        </a:ln>
        <a:ln algn="ctr" cap="sq" cmpd="sng" w="12700">
          <a:solidFill>
            <a:schemeClr val="phClr"/>
          </a:solidFill>
          <a:prstDash val="solid"/>
        </a:ln>
        <a:ln algn="ctr" cap="sq" cmpd="sng" w="12700">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nchor="ctr" rtlCol="0"/>
      <a:lstStyle>
        <a:defPPr algn="ctr">
          <a:defRPr>
            <a:uFillTx/>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6.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7.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4723</TotalTime>
  <Words>6030</Words>
  <Application>Microsoft Office PowerPoint</Application>
  <PresentationFormat>Trình chiếu Trên màn hình (4:3)</PresentationFormat>
  <Paragraphs>957</Paragraphs>
  <Slides>24</Slides>
  <Notes>6</Notes>
  <HiddenSlides>0</HiddenSlides>
  <MMClips>0</MMClips>
  <ScaleCrop>false</ScaleCrop>
  <HeadingPairs>
    <vt:vector size="4" baseType="variant">
      <vt:variant>
        <vt:lpstr>Chủ đề</vt:lpstr>
      </vt:variant>
      <vt:variant>
        <vt:i4>5</vt:i4>
      </vt:variant>
      <vt:variant>
        <vt:lpstr>Tiêu đề Bản chiếu</vt:lpstr>
      </vt:variant>
      <vt:variant>
        <vt:i4>24</vt:i4>
      </vt:variant>
    </vt:vector>
  </HeadingPairs>
  <TitlesOfParts>
    <vt:vector size="29" baseType="lpstr">
      <vt:lpstr>Office Theme</vt:lpstr>
      <vt:lpstr>1_Office Theme</vt:lpstr>
      <vt:lpstr>1_Default Design</vt:lpstr>
      <vt:lpstr>12_Office Theme</vt:lpstr>
      <vt:lpstr>1_blank</vt:lpstr>
      <vt:lpstr>Phối hợp thuốc sớm trong điều trị  Tăng huyết áp trên bệnh nhân có nguy cơ  tim mạch cao – rất cao. Cập nhật từ ESC 2018</vt:lpstr>
      <vt:lpstr>Tăng huyết áp - 1 vấn đề sức khỏe cộng đồng chính –  ảnh hưởng tới 26% dân số trưởng thành trên thế giới1</vt:lpstr>
      <vt:lpstr>VIỆT NAM CŨNG NẰM TRONG BỨC TRANH CHUNG</vt:lpstr>
      <vt:lpstr>ĐIỀU TRỊ THA: CÁC KHUYẾN CÁO ĐƯỢC CẬP NHẬT LIÊN TỤC</vt:lpstr>
      <vt:lpstr>Bản trình bày PowerPoint</vt:lpstr>
      <vt:lpstr>Bản trình bày PowerPoint</vt:lpstr>
      <vt:lpstr>Bản trình bày PowerPoint</vt:lpstr>
      <vt:lpstr>Bản trình bày PowerPoint</vt:lpstr>
      <vt:lpstr>Bản trình bày PowerPoint</vt:lpstr>
      <vt:lpstr>Bản trình bày PowerPoint</vt:lpstr>
      <vt:lpstr>ESC 2018: phân tầng nguy cơ tim mạch.</vt:lpstr>
      <vt:lpstr>SO SÁNH PHÂN ĐỘ TĂNG HUYẾT ÁP GIỮA ACC/AHA 2017  VÀ ESC/ESH 2018</vt:lpstr>
      <vt:lpstr>TẦM SOÁT VÀ CHẨN ĐOÁN THA THEO ESC/ESH 2018</vt:lpstr>
      <vt:lpstr>Bản trình bày PowerPoint</vt:lpstr>
      <vt:lpstr>Bản trình bày PowerPoint</vt:lpstr>
      <vt:lpstr>THAY ĐỔI LỐI SỐNG</vt:lpstr>
      <vt:lpstr>CÁ THỂ HÓA KHI LỰA CHỌN THUỐC LÀ  MỘT CHIẾN LƯỢC QUAN TRỌNG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Bằng chứng lâm sàng với  Amlodipine/Valsartan</dc:title>
  <dc:creator>Luc Tuan Tu</dc:creator>
  <cp:lastModifiedBy>bstrananhchuong@gmail.com</cp:lastModifiedBy>
  <cp:revision>103</cp:revision>
  <dcterms:created xsi:type="dcterms:W3CDTF">2018-03-01T06:15:44Z</dcterms:created>
  <dcterms:modified xsi:type="dcterms:W3CDTF">2018-11-23T03:14:30Z</dcterms:modified>
</cp:coreProperties>
</file>