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5827"/>
  </p:normalViewPr>
  <p:slideViewPr>
    <p:cSldViewPr showGuides="1">
      <p:cViewPr varScale="1">
        <p:scale>
          <a:sx n="102" d="100"/>
          <a:sy n="102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5CD6F-A0CC-8346-A65F-BD0991E18DA3}" type="datetimeFigureOut"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0C43C-E89D-3244-8529-25D007FFD5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C43C-E89D-3244-8529-25D007FFD5E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6400800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5328592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rgbClr val="002060"/>
                </a:solidFill>
              </a:defRPr>
            </a:lvl1pPr>
            <a:lvl2pPr marL="317500" indent="-295275">
              <a:tabLst/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532859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accent6">
                    <a:lumMod val="50000"/>
                  </a:schemeClr>
                </a:solidFill>
              </a:defRPr>
            </a:lvl1pPr>
            <a:lvl2pPr marL="328613" indent="-328613">
              <a:tabLst/>
              <a:defRPr sz="24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2" descr="http://sewcrates.com/storage/horribles/originals/Please_tell_me_theres_something_more.png">
            <a:extLst>
              <a:ext uri="{FF2B5EF4-FFF2-40B4-BE49-F238E27FC236}">
                <a16:creationId xmlns:a16="http://schemas.microsoft.com/office/drawing/2014/main" id="{17F738A7-799B-D14D-8168-14D15788B5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3"/>
            <a:ext cx="152281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279-DF81-B24D-A6AC-529AB487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34072"/>
            <a:ext cx="4114800" cy="11430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/>
              <a:t>Hãy cho tôi biết về tình trạng của con tôi…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2CA603-B099-A742-BB36-3B4C71FD016F}"/>
              </a:ext>
            </a:extLst>
          </p:cNvPr>
          <p:cNvSpPr txBox="1">
            <a:spLocks/>
          </p:cNvSpPr>
          <p:nvPr/>
        </p:nvSpPr>
        <p:spPr>
          <a:xfrm>
            <a:off x="4572000" y="1412776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04658A-52A3-2E43-A408-28B08C357076}"/>
              </a:ext>
            </a:extLst>
          </p:cNvPr>
          <p:cNvSpPr txBox="1">
            <a:spLocks/>
          </p:cNvSpPr>
          <p:nvPr/>
        </p:nvSpPr>
        <p:spPr>
          <a:xfrm>
            <a:off x="457200" y="4014192"/>
            <a:ext cx="4114800" cy="63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/>
              <a:t>(</a:t>
            </a:r>
            <a:r>
              <a:rPr lang="en-US" sz="2400" i="1"/>
              <a:t>Tell me, please…)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95CC8-21E7-0048-9D7A-6B860C40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08" y="2276872"/>
            <a:ext cx="3441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4C87-4F4C-A640-BC84-768FE64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gia với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D6F-0B09-404A-B181-8A8D5543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Trên internet browser tìm </a:t>
            </a:r>
            <a:r>
              <a:rPr lang="en-US" sz="2400">
                <a:solidFill>
                  <a:srgbClr val="0432FF"/>
                </a:solidFill>
              </a:rPr>
              <a:t>https://www.pollev.com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Poll everywhere – Audience Participation site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</a:t>
            </a:r>
            <a:r>
              <a:rPr lang="en-US" sz="2400">
                <a:solidFill>
                  <a:srgbClr val="0432FF"/>
                </a:solidFill>
              </a:rPr>
              <a:t>join a presentation</a:t>
            </a:r>
            <a:r>
              <a:rPr lang="en-US" sz="2400" b="0">
                <a:solidFill>
                  <a:schemeClr val="tx1"/>
                </a:solidFill>
              </a:rPr>
              <a:t>, sẽ tìm thấy dòng chữ </a:t>
            </a:r>
            <a:r>
              <a:rPr lang="en-US" sz="2400"/>
              <a:t>PollEv.com/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Thay cụm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username</a:t>
            </a:r>
            <a:r>
              <a:rPr lang="en-US" sz="2400" b="0"/>
              <a:t> bằng </a:t>
            </a:r>
            <a:r>
              <a:rPr lang="en-US" sz="2400">
                <a:solidFill>
                  <a:srgbClr val="0432FF"/>
                </a:solidFill>
              </a:rPr>
              <a:t>luanau076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Join</a:t>
            </a:r>
            <a:r>
              <a:rPr lang="en-US" sz="2400" b="0">
                <a:solidFill>
                  <a:schemeClr val="tx1"/>
                </a:solidFill>
              </a:rPr>
              <a:t>, bạn sẽ được đưa đến bài hôm nay </a:t>
            </a:r>
            <a:r>
              <a:rPr lang="en-US" sz="2400">
                <a:solidFill>
                  <a:srgbClr val="0432FF"/>
                </a:solidFill>
              </a:rPr>
              <a:t>luanau076’s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866D7-2769-3E48-8AA5-BFBDCF146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dòng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responding</a:t>
            </a:r>
            <a:r>
              <a:rPr lang="en-US" sz="2400">
                <a:solidFill>
                  <a:srgbClr val="FF9300"/>
                </a:solidFill>
              </a:rPr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400" b="0"/>
              <a:t> để cập nhật tên của bạn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ô hiển thị tên: đánh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họ và tên</a:t>
            </a:r>
            <a:r>
              <a:rPr lang="en-US" sz="2400" b="0"/>
              <a:t> của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Trả lời câu hỏi bằng cách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click vào lựa chọn thích hợp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A627-D676-1049-91D9-F48BC785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6" y="317255"/>
            <a:ext cx="3661668" cy="7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716-D722-1C48-BB48-6ABAD35C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1</a:t>
            </a:r>
            <a:br>
              <a:rPr lang="en-US" b="0" dirty="0"/>
            </a:br>
            <a:r>
              <a:rPr lang="en-US"/>
              <a:t>Hành động như thế đã đủ tích cực </a:t>
            </a:r>
            <a:r>
              <a:rPr lang="en-US" dirty="0"/>
              <a:t>…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010-B246-0B40-AF8E-52EA6CB63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Lí giải các hành động cần thực hiện khi thai kì đã bước sang tuần thứ 41</a:t>
            </a:r>
            <a:r>
              <a:rPr lang="en-US" baseline="30000" err="1"/>
              <a:t>st</a:t>
            </a:r>
            <a:r>
              <a:rPr lang="en-US" err="1"/>
              <a:t> </a:t>
            </a:r>
          </a:p>
          <a:p>
            <a:pPr lvl="1"/>
            <a:r>
              <a:rPr lang="en-US" err="1"/>
              <a:t>Phân tích giá trị của những động thái cần thiết phải thực hiện khi thai kì đã bước sang tuần thứ 41</a:t>
            </a:r>
            <a:r>
              <a:rPr lang="en-US" baseline="30000" err="1"/>
              <a:t>st</a:t>
            </a:r>
            <a:r>
              <a:rPr lang="en-US" err="1"/>
              <a:t> </a:t>
            </a:r>
          </a:p>
          <a:p>
            <a:pPr lvl="1"/>
            <a:r>
              <a:rPr lang="en-US" err="1"/>
              <a:t>Phân tích về hiệu quả của tách màng ối (lóc ối) và các khuyến cáo liên quan đến can thiệp này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5A197-A3E9-A54D-92F5-CAFA153E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Xác định vấn đề chủ cần phải xử lý của lần khám ngày hôm nay</a:t>
            </a:r>
          </a:p>
          <a:p>
            <a:pPr lvl="1"/>
            <a:r>
              <a:rPr lang="en-US"/>
              <a:t>Bình luận về các động thái can thiệp và tư vấn của nhân viên y tế qua lần khám cuối</a:t>
            </a:r>
          </a:p>
          <a:p>
            <a:pPr lvl="1"/>
            <a:r>
              <a:rPr lang="en-US"/>
              <a:t>Trình bày kế hoạch của bạn nếu bạn cho là không thỏa đáng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A18B-5609-ED43-96AF-E93F68D1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 b="0"/>
            </a:br>
            <a:r>
              <a:rPr lang="en-US" err="1"/>
              <a:t>Mâu thuẫn trong kết quả 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các giá trị dự báo âm và dương của modified biophysical profile trong lượng giá sức khoẻ thai</a:t>
            </a:r>
          </a:p>
          <a:p>
            <a:pPr lvl="1"/>
            <a:r>
              <a:rPr lang="en-US"/>
              <a:t>Lí giải được kết quả của modified biophysical profile và cách quản lí tiếp theo khi Mod BPP có vấn đề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Nhận định gì về kết quả của modified biophysical profile</a:t>
            </a:r>
          </a:p>
          <a:p>
            <a:pPr lvl="1"/>
            <a:r>
              <a:rPr lang="en-US"/>
              <a:t>Trình bày kế hoạch cụ thể là bạn sẽ làm gì trong tình huống này?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3230-7914-7E49-A19F-63304523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292-DC72-8041-92A5-F6EF3663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br>
              <a:rPr lang="en-US" b="0"/>
            </a:br>
            <a:r>
              <a:rPr lang="en-US" err="1"/>
              <a:t>Có phải điều đó là cần thiết </a:t>
            </a:r>
            <a:r>
              <a:rPr lang="en-US"/>
              <a:t>…</a:t>
            </a:r>
            <a:r>
              <a:rPr lang="en-US" err="1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35A-D570-5B43-88CE-23EFF295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các giá trị dự báo âm và dương của contraction stress test trong lượng giá sức khoẻ thai</a:t>
            </a:r>
          </a:p>
          <a:p>
            <a:pPr lvl="1"/>
            <a:r>
              <a:rPr lang="en-US"/>
              <a:t>Lí giải được chỉ định của contraction stress test trong thực hành sản khoa đương đại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318C-5C26-8D4D-A9B8-1959BFB39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Bình luận về chỉ định thực hiện contraction-stress test</a:t>
            </a:r>
          </a:p>
          <a:p>
            <a:pPr lvl="1"/>
            <a:r>
              <a:rPr lang="en-US"/>
              <a:t>Đề nghị giải pháp để giải quyết các vấn đề tồn đọng hiện tại, nếu như bạn không tán thành với giải pháp thấy trong câu chuyện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1C4D3-D8D2-4C45-B539-02515A9E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4E6-8D52-A145-98B7-884D0BC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1</a:t>
            </a:r>
            <a:br>
              <a:rPr lang="en-US" b="0"/>
            </a:br>
            <a:r>
              <a:rPr lang="en-US" err="1"/>
              <a:t>Đã đâm lao thì phải theo lao </a:t>
            </a:r>
            <a:r>
              <a:rPr lang="en-US"/>
              <a:t>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E2F0-F691-384D-A19F-B734BE657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các giá trị dự báo âm và dương của contraction stress test trong lượng giá sức khoẻ thai</a:t>
            </a:r>
          </a:p>
          <a:p>
            <a:pPr lvl="1"/>
            <a:r>
              <a:rPr lang="en-US" err="1"/>
              <a:t>Phân tích được các yếu tố ảnh hưởng đến quyết định chấm dứt thai kì</a:t>
            </a:r>
          </a:p>
          <a:p>
            <a:pPr lvl="1"/>
            <a:r>
              <a:rPr lang="en-US" err="1"/>
              <a:t>Phân tích được các yếu tố ảnh hưởng đến phương pháp chấm dứt thai kì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E53D-D32B-984B-B3C6-B1D2D17CF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Nhận định về kết quả contraction stress test</a:t>
            </a:r>
          </a:p>
          <a:p>
            <a:pPr lvl="1"/>
            <a:r>
              <a:rPr lang="en-US"/>
              <a:t>Nhận định về quyết định chấm dứt thai kỳ, căn cứ trên toàn bộ các dữ kiện đã có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54F3-32CD-084C-8264-989A0814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/>
            </a:br>
            <a:r>
              <a:rPr lang="en-US" err="1"/>
              <a:t>Tốt, tốt hơn và tốt nhất </a:t>
            </a:r>
            <a:r>
              <a:rPr lang="en-US"/>
              <a:t>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được các yếu tố ảnh hưởng đến quyết định chấm dứt thai kì</a:t>
            </a:r>
          </a:p>
          <a:p>
            <a:pPr lvl="1"/>
            <a:r>
              <a:rPr lang="en-US" err="1"/>
              <a:t>Phân tích được các yếu tố ảnh hưởng đến phương pháp chấm dứt thai kì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Hãy bình luận về phương thức chấm dứt thai kỳ đã được đề nghị</a:t>
            </a:r>
          </a:p>
          <a:p>
            <a:pPr lvl="1"/>
            <a:r>
              <a:rPr lang="en-US"/>
              <a:t>Hãy đề nghị phương thức thích giải quyết vấn đề hợp nhất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68177-2F5B-CD45-A51A-203A5634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A969-7B79-004A-A431-F1E93F5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br>
              <a:rPr lang="en-US"/>
            </a:br>
            <a:r>
              <a:rPr lang="en-US" err="1"/>
              <a:t>Xấu, xấu hơn và xấu nhất </a:t>
            </a:r>
            <a:r>
              <a:rPr lang="en-US"/>
              <a:t>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93C1-DDC1-4140-B819-ABE620EB4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được ý nghĩa của một contraction stress test dương tính</a:t>
            </a:r>
          </a:p>
          <a:p>
            <a:pPr lvl="1"/>
            <a:r>
              <a:rPr lang="en-US" err="1"/>
              <a:t>Xếp loại được một băng ghi EFM theo ACOG 2009</a:t>
            </a:r>
          </a:p>
          <a:p>
            <a:pPr lvl="1"/>
            <a:r>
              <a:rPr lang="en-US" err="1"/>
              <a:t>Phân tích được ý nghĩa của các biến động của băng ghi EFM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31E0-37D4-6D4B-B4CA-B55C8657B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:</a:t>
            </a:r>
          </a:p>
          <a:p>
            <a:pPr lvl="1"/>
            <a:r>
              <a:rPr lang="en-US"/>
              <a:t>Hãy bình luận về diễn biến của tiến trình phát khởi chuyển dạ</a:t>
            </a:r>
          </a:p>
          <a:p>
            <a:pPr lvl="1"/>
            <a:r>
              <a:rPr lang="en-US"/>
              <a:t>Hãy giải quyết vấn đề theo đường hướng riêng của bạn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E0F9E-F0BE-3145-A0A1-917E1AD1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0" ma:contentTypeDescription="Create a new document." ma:contentTypeScope="" ma:versionID="3065b1e2eaeb9db27fa6960342366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B190A4-7DB2-443D-8FF1-E003AA53C9D8}"/>
</file>

<file path=customXml/itemProps2.xml><?xml version="1.0" encoding="utf-8"?>
<ds:datastoreItem xmlns:ds="http://schemas.openxmlformats.org/officeDocument/2006/customXml" ds:itemID="{38412226-227A-4F9D-9EF1-EFB60E775A88}"/>
</file>

<file path=customXml/itemProps3.xml><?xml version="1.0" encoding="utf-8"?>
<ds:datastoreItem xmlns:ds="http://schemas.openxmlformats.org/officeDocument/2006/customXml" ds:itemID="{BD6BA70C-A30A-4C9C-ABED-090E1AD627D3}"/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671</Words>
  <Application>Microsoft Macintosh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Tham gia với</vt:lpstr>
      <vt:lpstr>Phần I, trang 1 Hành động như thế đã đủ tích cực …?</vt:lpstr>
      <vt:lpstr>Phần I, trang 2 Mâu thuẫn trong kết quả …</vt:lpstr>
      <vt:lpstr>Phần I, trang 3 Có phải điều đó là cần thiết …?</vt:lpstr>
      <vt:lpstr>Phần II, trang 1 Đã đâm lao thì phải theo lao …?</vt:lpstr>
      <vt:lpstr>Phần II, trang 2 Tốt, tốt hơn và tốt nhất …?</vt:lpstr>
      <vt:lpstr>Phần II, trang 3 Xấu, xấu hơn và xấu nhất 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LUAN AU</cp:lastModifiedBy>
  <cp:revision>26</cp:revision>
  <dcterms:created xsi:type="dcterms:W3CDTF">2016-11-23T02:32:04Z</dcterms:created>
  <dcterms:modified xsi:type="dcterms:W3CDTF">2020-04-04T09:07:45Z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