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329" r:id="rId5"/>
    <p:sldId id="330" r:id="rId6"/>
    <p:sldId id="331" r:id="rId7"/>
    <p:sldId id="332" r:id="rId8"/>
    <p:sldId id="333" r:id="rId9"/>
    <p:sldId id="33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EB4F3"/>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B9162-E2F5-4D91-B922-F618E26E325D}" v="4" dt="2020-06-18T09:46:05.939"/>
    <p1510:client id="{461E60B8-B6A1-40DE-B827-2966D0CA4B3B}" v="4" dt="2020-05-12T03:47:24.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p:restoredTop sz="94729"/>
  </p:normalViewPr>
  <p:slideViewPr>
    <p:cSldViewPr showGuides="1">
      <p:cViewPr varScale="1">
        <p:scale>
          <a:sx n="101" d="100"/>
          <a:sy n="101" d="100"/>
        </p:scale>
        <p:origin x="2008" y="184"/>
      </p:cViewPr>
      <p:guideLst>
        <p:guide orient="horz" pos="2160"/>
        <p:guide pos="2880"/>
      </p:guideLst>
    </p:cSldViewPr>
  </p:slideViewPr>
  <p:notesTextViewPr>
    <p:cViewPr>
      <p:scale>
        <a:sx n="1" d="1"/>
        <a:sy n="1" d="1"/>
      </p:scale>
      <p:origin x="0" y="0"/>
    </p:cViewPr>
  </p:notesTextViewPr>
  <p:sorterViewPr>
    <p:cViewPr>
      <p:scale>
        <a:sx n="107" d="100"/>
        <a:sy n="10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Van Hung" userId="S::tvhung.y14@ump.edu.vn::9d49f279-ebb5-4272-a8fc-2f664270f920" providerId="AD" clId="Web-{25CB9162-E2F5-4D91-B922-F618E26E325D}"/>
    <pc:docChg chg="modSld">
      <pc:chgData name="Tran Van Hung" userId="S::tvhung.y14@ump.edu.vn::9d49f279-ebb5-4272-a8fc-2f664270f920" providerId="AD" clId="Web-{25CB9162-E2F5-4D91-B922-F618E26E325D}" dt="2020-06-18T09:46:05.939" v="3" actId="20577"/>
      <pc:docMkLst>
        <pc:docMk/>
      </pc:docMkLst>
      <pc:sldChg chg="modSp">
        <pc:chgData name="Tran Van Hung" userId="S::tvhung.y14@ump.edu.vn::9d49f279-ebb5-4272-a8fc-2f664270f920" providerId="AD" clId="Web-{25CB9162-E2F5-4D91-B922-F618E26E325D}" dt="2020-06-18T09:46:05.924" v="2" actId="20577"/>
        <pc:sldMkLst>
          <pc:docMk/>
          <pc:sldMk cId="2542465589" sldId="333"/>
        </pc:sldMkLst>
        <pc:spChg chg="mod">
          <ac:chgData name="Tran Van Hung" userId="S::tvhung.y14@ump.edu.vn::9d49f279-ebb5-4272-a8fc-2f664270f920" providerId="AD" clId="Web-{25CB9162-E2F5-4D91-B922-F618E26E325D}" dt="2020-06-18T09:46:05.924" v="2" actId="20577"/>
          <ac:spMkLst>
            <pc:docMk/>
            <pc:sldMk cId="2542465589" sldId="333"/>
            <ac:spMk id="3" creationId="{16AB5D75-8271-504D-81DF-E23CB548B14F}"/>
          </ac:spMkLst>
        </pc:spChg>
      </pc:sldChg>
    </pc:docChg>
  </pc:docChgLst>
  <pc:docChgLst>
    <pc:chgData name="Âu Nhựt Luân" userId="S::aunhutluan@ump.edu.vn::3e1afd67-a24c-48e2-9a3f-4d7b425a7751" providerId="AD" clId="Web-{461E60B8-B6A1-40DE-B827-2966D0CA4B3B}"/>
    <pc:docChg chg="modSld">
      <pc:chgData name="Âu Nhựt Luân" userId="S::aunhutluan@ump.edu.vn::3e1afd67-a24c-48e2-9a3f-4d7b425a7751" providerId="AD" clId="Web-{461E60B8-B6A1-40DE-B827-2966D0CA4B3B}" dt="2020-05-12T03:47:24.661" v="3" actId="20577"/>
      <pc:docMkLst>
        <pc:docMk/>
      </pc:docMkLst>
      <pc:sldChg chg="modSp">
        <pc:chgData name="Âu Nhựt Luân" userId="S::aunhutluan@ump.edu.vn::3e1afd67-a24c-48e2-9a3f-4d7b425a7751" providerId="AD" clId="Web-{461E60B8-B6A1-40DE-B827-2966D0CA4B3B}" dt="2020-05-12T03:47:24.661" v="2" actId="20577"/>
        <pc:sldMkLst>
          <pc:docMk/>
          <pc:sldMk cId="2271602672" sldId="329"/>
        </pc:sldMkLst>
        <pc:spChg chg="mod">
          <ac:chgData name="Âu Nhựt Luân" userId="S::aunhutluan@ump.edu.vn::3e1afd67-a24c-48e2-9a3f-4d7b425a7751" providerId="AD" clId="Web-{461E60B8-B6A1-40DE-B827-2966D0CA4B3B}" dt="2020-05-12T03:47:24.661" v="2" actId="20577"/>
          <ac:spMkLst>
            <pc:docMk/>
            <pc:sldMk cId="2271602672" sldId="329"/>
            <ac:spMk id="3" creationId="{B82A2279-DF81-B24D-A6AC-529AB487BB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D78A8-A719-CA4D-8314-463A19CFD18D}" type="datetimeFigureOut">
              <a:t>6/18/2020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8A401-D529-7740-B5E3-33ADE40FF966}" type="slidenum">
              <a:t>‹#›</a:t>
            </a:fld>
            <a:endParaRPr lang="en-US"/>
          </a:p>
        </p:txBody>
      </p:sp>
    </p:spTree>
    <p:extLst>
      <p:ext uri="{BB962C8B-B14F-4D97-AF65-F5344CB8AC3E}">
        <p14:creationId xmlns:p14="http://schemas.microsoft.com/office/powerpoint/2010/main" val="37292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85800" y="3861048"/>
            <a:ext cx="6400800" cy="1008112"/>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1182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38705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95687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612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407048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412776"/>
            <a:ext cx="4038600" cy="5328592"/>
          </a:xfrm>
          <a:solidFill>
            <a:schemeClr val="accent5">
              <a:lumMod val="20000"/>
              <a:lumOff val="80000"/>
            </a:schemeClr>
          </a:solidFill>
          <a:ln w="19050">
            <a:solidFill>
              <a:srgbClr val="002060"/>
            </a:solidFill>
          </a:ln>
        </p:spPr>
        <p:txBody>
          <a:bodyPr>
            <a:normAutofit/>
          </a:bodyPr>
          <a:lstStyle>
            <a:lvl1pPr marL="0" indent="0">
              <a:buFontTx/>
              <a:buNone/>
              <a:defRPr sz="2800" b="1">
                <a:solidFill>
                  <a:srgbClr val="002060"/>
                </a:solidFill>
              </a:defRPr>
            </a:lvl1pPr>
            <a:lvl2pPr marL="317500" indent="-295275">
              <a:tabLst/>
              <a:defRPr sz="2400"/>
            </a:lvl2pPr>
            <a:lvl3pPr>
              <a:defRPr sz="24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412776"/>
            <a:ext cx="4038600" cy="5328592"/>
          </a:xfrm>
          <a:solidFill>
            <a:schemeClr val="accent6">
              <a:lumMod val="20000"/>
              <a:lumOff val="80000"/>
            </a:schemeClr>
          </a:solidFill>
          <a:ln w="19050">
            <a:solidFill>
              <a:schemeClr val="accent6">
                <a:lumMod val="50000"/>
              </a:schemeClr>
            </a:solidFill>
          </a:ln>
        </p:spPr>
        <p:txBody>
          <a:bodyPr>
            <a:normAutofit/>
          </a:bodyPr>
          <a:lstStyle>
            <a:lvl1pPr marL="0" indent="0">
              <a:buFontTx/>
              <a:buNone/>
              <a:defRPr sz="2800" b="1">
                <a:solidFill>
                  <a:schemeClr val="accent6">
                    <a:lumMod val="50000"/>
                  </a:schemeClr>
                </a:solidFill>
              </a:defRPr>
            </a:lvl1pPr>
            <a:lvl2pPr marL="328613" indent="-328613">
              <a:tabLst/>
              <a:defRPr sz="2400"/>
            </a:lvl2pPr>
            <a:lvl3pPr>
              <a:defRPr sz="2400"/>
            </a:lvl3pPr>
            <a:lvl4pPr>
              <a:defRPr sz="2800"/>
            </a:lvl4pPr>
            <a:lvl5pPr>
              <a:defRPr sz="2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34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71360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78093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5530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20648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6/18/2020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44677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rmAutofit/>
          </a:bodyPr>
          <a:lstStyle/>
          <a:p>
            <a:pPr lvl="0"/>
            <a:r>
              <a:rPr lang="en-US" dirty="0"/>
              <a:t>Click to edit Master title style</a:t>
            </a:r>
          </a:p>
        </p:txBody>
      </p:sp>
      <p:sp>
        <p:nvSpPr>
          <p:cNvPr id="3" name="Text Placeholder 2"/>
          <p:cNvSpPr>
            <a:spLocks noGrp="1"/>
          </p:cNvSpPr>
          <p:nvPr>
            <p:ph type="body" idx="1"/>
          </p:nvPr>
        </p:nvSpPr>
        <p:spPr>
          <a:xfrm>
            <a:off x="457200" y="1412776"/>
            <a:ext cx="8229600" cy="5328592"/>
          </a:xfrm>
          <a:prstGeom prst="rect">
            <a:avLst/>
          </a:prstGeom>
          <a:solidFill>
            <a:schemeClr val="accent5">
              <a:lumMod val="20000"/>
              <a:lumOff val="80000"/>
            </a:schemeClr>
          </a:solidFill>
          <a:ln w="19050">
            <a:solidFill>
              <a:srgbClr val="002060"/>
            </a:solid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5" name="Picture 4" descr="logo-truong-dai-hoc-y-duoc-tp-hcm">
            <a:extLst>
              <a:ext uri="{FF2B5EF4-FFF2-40B4-BE49-F238E27FC236}">
                <a16:creationId xmlns:a16="http://schemas.microsoft.com/office/drawing/2014/main" id="{45165994-9E70-994E-9A3B-F0CB86129840}"/>
              </a:ext>
            </a:extLst>
          </p:cNvPr>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96336" y="132121"/>
            <a:ext cx="1069738" cy="1143000"/>
          </a:xfrm>
          <a:prstGeom prst="rect">
            <a:avLst/>
          </a:prstGeom>
          <a:noFill/>
          <a:ln>
            <a:noFill/>
          </a:ln>
        </p:spPr>
      </p:pic>
    </p:spTree>
    <p:extLst>
      <p:ext uri="{BB962C8B-B14F-4D97-AF65-F5344CB8AC3E}">
        <p14:creationId xmlns:p14="http://schemas.microsoft.com/office/powerpoint/2010/main" val="238878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lang="en-US" sz="3200" b="1" kern="1200" dirty="0">
          <a:solidFill>
            <a:schemeClr val="tx1"/>
          </a:solidFill>
          <a:latin typeface="+mj-lt"/>
          <a:ea typeface="+mj-ea"/>
          <a:cs typeface="+mj-cs"/>
        </a:defRPr>
      </a:lvl1pPr>
    </p:titleStyle>
    <p:bodyStyle>
      <a:lvl1pPr marL="342900" indent="-34290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a04a313.ump.edu.vn@apac.teams.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A2279-DF81-B24D-A6AC-529AB487BB56}"/>
              </a:ext>
            </a:extLst>
          </p:cNvPr>
          <p:cNvSpPr>
            <a:spLocks noGrp="1"/>
          </p:cNvSpPr>
          <p:nvPr>
            <p:ph idx="1"/>
          </p:nvPr>
        </p:nvSpPr>
        <p:spPr>
          <a:xfrm>
            <a:off x="457200" y="2852936"/>
            <a:ext cx="8229600" cy="1728192"/>
          </a:xfrm>
          <a:noFill/>
          <a:ln>
            <a:noFill/>
          </a:ln>
        </p:spPr>
        <p:txBody>
          <a:bodyPr anchor="ctr">
            <a:normAutofit/>
          </a:bodyPr>
          <a:lstStyle/>
          <a:p>
            <a:pPr marL="0" indent="0" algn="ctr">
              <a:buNone/>
            </a:pPr>
            <a:r>
              <a:rPr lang="en-US" sz="2800" b="1" dirty="0" err="1"/>
              <a:t>Quản</a:t>
            </a:r>
            <a:r>
              <a:rPr lang="en-US" sz="2800" b="1" dirty="0"/>
              <a:t> </a:t>
            </a:r>
            <a:r>
              <a:rPr lang="en-US" sz="2800" b="1" dirty="0" err="1"/>
              <a:t>lí</a:t>
            </a:r>
            <a:r>
              <a:rPr lang="en-US" sz="2800" b="1" dirty="0"/>
              <a:t> </a:t>
            </a:r>
            <a:r>
              <a:rPr lang="en-US" sz="2800" b="1" dirty="0" err="1"/>
              <a:t>các</a:t>
            </a:r>
            <a:r>
              <a:rPr lang="en-US" sz="2800" b="1" dirty="0"/>
              <a:t> </a:t>
            </a:r>
            <a:r>
              <a:rPr lang="en-US" sz="2800" b="1" dirty="0" err="1"/>
              <a:t>vấn</a:t>
            </a:r>
            <a:r>
              <a:rPr lang="en-US" sz="2800" b="1" dirty="0"/>
              <a:t> </a:t>
            </a:r>
            <a:r>
              <a:rPr lang="en-US" sz="2800" b="1" dirty="0" err="1"/>
              <a:t>đề</a:t>
            </a:r>
            <a:r>
              <a:rPr lang="en-US" sz="2800" b="1" dirty="0"/>
              <a:t> </a:t>
            </a:r>
            <a:r>
              <a:rPr lang="en-US" sz="2800" b="1" dirty="0" err="1"/>
              <a:t>thường</a:t>
            </a:r>
            <a:r>
              <a:rPr lang="en-US" sz="2800" b="1" dirty="0"/>
              <a:t> </a:t>
            </a:r>
            <a:r>
              <a:rPr lang="en-US" sz="2800" b="1" dirty="0" err="1"/>
              <a:t>gặp</a:t>
            </a:r>
            <a:r>
              <a:rPr lang="en-US" sz="2800" b="1"/>
              <a:t> ở nửa sau </a:t>
            </a:r>
            <a:r>
              <a:rPr lang="en-US" sz="2800" b="1" dirty="0" err="1"/>
              <a:t>thai</a:t>
            </a:r>
            <a:r>
              <a:rPr lang="en-US" sz="2800" b="1" dirty="0"/>
              <a:t> </a:t>
            </a:r>
            <a:r>
              <a:rPr lang="en-US" sz="2800" b="1" dirty="0" err="1"/>
              <a:t>kì</a:t>
            </a:r>
            <a:endParaRPr lang="en-US" sz="2800" b="1" dirty="0" err="1">
              <a:cs typeface="Calibri"/>
            </a:endParaRPr>
          </a:p>
          <a:p>
            <a:pPr marL="0" indent="0" algn="ctr">
              <a:buNone/>
            </a:pPr>
            <a:r>
              <a:rPr lang="en-US" sz="2800" b="1">
                <a:solidFill>
                  <a:srgbClr val="FF0000"/>
                </a:solidFill>
              </a:rPr>
              <a:t>Take home messages</a:t>
            </a:r>
          </a:p>
        </p:txBody>
      </p:sp>
      <p:sp>
        <p:nvSpPr>
          <p:cNvPr id="4" name="Content Placeholder 2">
            <a:extLst>
              <a:ext uri="{FF2B5EF4-FFF2-40B4-BE49-F238E27FC236}">
                <a16:creationId xmlns:a16="http://schemas.microsoft.com/office/drawing/2014/main" id="{462CA603-B099-A742-BB36-3B4C71FD016F}"/>
              </a:ext>
            </a:extLst>
          </p:cNvPr>
          <p:cNvSpPr txBox="1">
            <a:spLocks/>
          </p:cNvSpPr>
          <p:nvPr/>
        </p:nvSpPr>
        <p:spPr>
          <a:xfrm>
            <a:off x="4572000" y="1412776"/>
            <a:ext cx="41148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27160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đường huyết thai kì</a:t>
            </a:r>
            <a:br>
              <a:rPr lang="en-US"/>
            </a:br>
            <a:r>
              <a:rPr lang="en-US"/>
              <a:t>GDM và DIP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lstStyle/>
          <a:p>
            <a:pPr marL="363538" indent="-363538">
              <a:buFont typeface="+mj-lt"/>
              <a:buAutoNum type="arabicPeriod"/>
            </a:pPr>
            <a:r>
              <a:rPr lang="en-US" sz="2000"/>
              <a:t>Thai kì được xem như một tác nhân gây đái tháo đường</a:t>
            </a:r>
          </a:p>
          <a:p>
            <a:pPr marL="363538" indent="-363538">
              <a:buFont typeface="+mj-lt"/>
              <a:buAutoNum type="arabicPeriod"/>
            </a:pPr>
            <a:r>
              <a:rPr lang="en-US" sz="2000"/>
              <a:t>Mọi thai phụ đều có thể mắc đái tháo đường thai kì (GDM)</a:t>
            </a:r>
          </a:p>
          <a:p>
            <a:pPr marL="363538" indent="-363538">
              <a:buFont typeface="+mj-lt"/>
              <a:buAutoNum type="arabicPeriod"/>
            </a:pPr>
            <a:r>
              <a:rPr lang="en-US" sz="2000"/>
              <a:t>Tầm soát GDM phải được thực hiện đại trà cho mọi thai phụ (universal), ngoại trừ những thai phụ đã biết và đang điều trị đái tháo đường</a:t>
            </a:r>
          </a:p>
          <a:p>
            <a:pPr marL="363538" indent="-363538">
              <a:buFont typeface="+mj-lt"/>
              <a:buAutoNum type="arabicPeriod"/>
            </a:pPr>
            <a:r>
              <a:rPr lang="en-US" sz="2000"/>
              <a:t>Mục đích của tầm soát là cải thiện kết cục của thai kì ở mẹ và con khi có kết quả tầm soát dương tính</a:t>
            </a:r>
          </a:p>
          <a:p>
            <a:pPr marL="363538" indent="-363538">
              <a:buFont typeface="+mj-lt"/>
              <a:buAutoNum type="arabicPeriod"/>
            </a:pPr>
            <a:r>
              <a:rPr lang="en-US" sz="2000"/>
              <a:t>FIGO khuyến cáo thực hiện chiến lược tầm soát “universal” dựa trên đánh giá nguy cơ qua bệnh sử và OGTT-75 </a:t>
            </a:r>
          </a:p>
          <a:p>
            <a:pPr marL="363538" indent="-363538">
              <a:buFont typeface="+mj-lt"/>
              <a:buAutoNum type="arabicPeriod"/>
            </a:pPr>
            <a:r>
              <a:rPr lang="en-US" sz="2000"/>
              <a:t>Can thiệp bằng tiết chế nội khoa (MNT) là đầu tay khi có OGTT-75 [+]</a:t>
            </a:r>
          </a:p>
          <a:p>
            <a:pPr marL="363538" indent="-363538">
              <a:buFont typeface="+mj-lt"/>
              <a:buAutoNum type="arabicPeriod"/>
            </a:pPr>
            <a:r>
              <a:rPr lang="en-US" sz="2000"/>
              <a:t>Mục tiêu của can thiệp MNT là hạn chế các biến động glycemia</a:t>
            </a:r>
          </a:p>
          <a:p>
            <a:pPr marL="363538" indent="-363538">
              <a:buFont typeface="+mj-lt"/>
              <a:buAutoNum type="arabicPeriod"/>
            </a:pPr>
            <a:r>
              <a:rPr lang="en-US" sz="2000"/>
              <a:t>Nội dung của can thiệp nhằm vào tổng lượng cab, phân bố cab, loại cab </a:t>
            </a:r>
          </a:p>
          <a:p>
            <a:pPr marL="363538" indent="-363538">
              <a:buFont typeface="+mj-lt"/>
              <a:buAutoNum type="arabicPeriod"/>
            </a:pPr>
            <a:r>
              <a:rPr lang="en-US" sz="2000"/>
              <a:t>Hiệu quả của MNT được đánh giá qua việc đạt mục tiêu glycemia, cũng như các thông số lâm sàng, sinh trắc thai</a:t>
            </a:r>
          </a:p>
          <a:p>
            <a:pPr marL="363538" indent="-363538">
              <a:buFont typeface="+mj-lt"/>
              <a:buAutoNum type="arabicPeriod"/>
            </a:pPr>
            <a:r>
              <a:rPr lang="en-US" sz="2000"/>
              <a:t>Insulin hay các tác nhân tăng nhạy insulin được chỉ định khi thất bại MNT</a:t>
            </a:r>
          </a:p>
          <a:p>
            <a:pPr marL="363538" indent="-363538">
              <a:buFont typeface="+mj-lt"/>
              <a:buAutoNum type="arabicPeriod"/>
            </a:pPr>
            <a:r>
              <a:rPr lang="en-US" sz="2000"/>
              <a:t>Khuyến cáo chấm dứt thai kì đúng thời điểm nhằm hạn chế kết cục xấu</a:t>
            </a:r>
          </a:p>
          <a:p>
            <a:endParaRPr lang="en-US"/>
          </a:p>
        </p:txBody>
      </p:sp>
    </p:spTree>
    <p:extLst>
      <p:ext uri="{BB962C8B-B14F-4D97-AF65-F5344CB8AC3E}">
        <p14:creationId xmlns:p14="http://schemas.microsoft.com/office/powerpoint/2010/main" val="145780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Sanh non và dự phòng sanh non</a:t>
            </a:r>
            <a:br>
              <a:rPr lang="en-US"/>
            </a:br>
            <a:r>
              <a:rPr lang="en-US"/>
              <a:t>Các thuốc giảm co và corticoid liệu pháp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lstStyle/>
          <a:p>
            <a:pPr marL="363538" indent="-363538">
              <a:buFont typeface="+mj-lt"/>
              <a:buAutoNum type="arabicPeriod"/>
            </a:pPr>
            <a:r>
              <a:rPr lang="en-US" sz="2000"/>
              <a:t>Sanh non và hệ quả của non tháng là gánh nặng cho mọi nền y tế</a:t>
            </a:r>
          </a:p>
          <a:p>
            <a:pPr marL="363538" indent="-363538">
              <a:buFont typeface="+mj-lt"/>
              <a:buAutoNum type="arabicPeriod"/>
            </a:pPr>
            <a:r>
              <a:rPr lang="en-US" sz="2000"/>
              <a:t>Cải thiện tỉ lệ sống còn không đồng nghĩa với điều trị thành công</a:t>
            </a:r>
          </a:p>
          <a:p>
            <a:pPr marL="363538" indent="-363538">
              <a:buFont typeface="+mj-lt"/>
              <a:buAutoNum type="arabicPeriod"/>
            </a:pPr>
            <a:r>
              <a:rPr lang="en-US" sz="2000"/>
              <a:t>Bệnh suất và tử suất cao ở sơ sinh non tháng liên quan đến suy hô hấp, bại não và nhiễm trùng</a:t>
            </a:r>
          </a:p>
          <a:p>
            <a:pPr marL="363538" indent="-363538">
              <a:buFont typeface="+mj-lt"/>
              <a:buAutoNum type="arabicPeriod"/>
            </a:pPr>
            <a:r>
              <a:rPr lang="en-US" sz="2000"/>
              <a:t>Corticosteroid liệu pháp cho phép cải thiện tần suất RDS và bệnh lí não</a:t>
            </a:r>
          </a:p>
          <a:p>
            <a:pPr marL="363538" indent="-363538">
              <a:buFont typeface="+mj-lt"/>
              <a:buAutoNum type="arabicPeriod"/>
            </a:pPr>
            <a:r>
              <a:rPr lang="en-US" sz="2000"/>
              <a:t>Corticosteroid là con dao 2 lưỡi, là “1 độc chất sở hữu một vài lợi ích”</a:t>
            </a:r>
          </a:p>
          <a:p>
            <a:pPr marL="363538" indent="-363538">
              <a:buFont typeface="+mj-lt"/>
              <a:buAutoNum type="arabicPeriod"/>
            </a:pPr>
            <a:r>
              <a:rPr lang="en-US" sz="2000"/>
              <a:t>Các can thiệp trong sanh non gồm corticosteroid liệu pháp và giảm co</a:t>
            </a:r>
          </a:p>
          <a:p>
            <a:pPr marL="363538" indent="-363538">
              <a:buFont typeface="+mj-lt"/>
              <a:buAutoNum type="arabicPeriod"/>
            </a:pPr>
            <a:r>
              <a:rPr lang="en-US" sz="2000"/>
              <a:t>Mục tiêu của các can thiệp trong sanh non là trì hoãn cuộc sanh cho đến khi corticosteroid liệu pháp phát huy hiệu quả</a:t>
            </a:r>
          </a:p>
          <a:p>
            <a:pPr marL="363538" indent="-363538">
              <a:buFont typeface="+mj-lt"/>
              <a:buAutoNum type="arabicPeriod"/>
            </a:pPr>
            <a:r>
              <a:rPr lang="en-US" sz="2000"/>
              <a:t>Quyết định can thiệp trên sanh non là bài toán cân nhắc lợi ích-nguy cơ, và tương quan chỉ ủng hộ điều trị trong trường hợp nguy cơ sanh non là cận kề, và xảy ra ở tuổi thai dưới 34 tuần lễ tròn vô kinh</a:t>
            </a:r>
          </a:p>
          <a:p>
            <a:pPr marL="363538" indent="-363538">
              <a:buFont typeface="+mj-lt"/>
              <a:buAutoNum type="arabicPeriod"/>
            </a:pPr>
            <a:r>
              <a:rPr lang="en-US" sz="2000"/>
              <a:t>Chiều dài kênh tử cung, fFN và PAMG-1 quan trọng cho việc ra quyết định</a:t>
            </a:r>
          </a:p>
          <a:p>
            <a:pPr marL="363538" indent="-363538">
              <a:buFont typeface="+mj-lt"/>
              <a:buAutoNum type="arabicPeriod"/>
            </a:pPr>
            <a:r>
              <a:rPr lang="en-US" sz="2000"/>
              <a:t>Dự phòng sanh non là khả thi, bằng cách dùng progesterone, pessary hay cerclage, và phải được cá thể hoá</a:t>
            </a:r>
          </a:p>
          <a:p>
            <a:endParaRPr lang="en-US"/>
          </a:p>
        </p:txBody>
      </p:sp>
    </p:spTree>
    <p:extLst>
      <p:ext uri="{BB962C8B-B14F-4D97-AF65-F5344CB8AC3E}">
        <p14:creationId xmlns:p14="http://schemas.microsoft.com/office/powerpoint/2010/main" val="189682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huyết áp trong thai kì</a:t>
            </a:r>
            <a:br>
              <a:rPr lang="en-US"/>
            </a:br>
            <a:r>
              <a:rPr lang="en-US"/>
              <a:t>Tiền sản giật, sản giật và hội chứng HELLP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normAutofit/>
          </a:bodyPr>
          <a:lstStyle/>
          <a:p>
            <a:pPr marL="363538" indent="-363538">
              <a:buFont typeface="+mj-lt"/>
              <a:buAutoNum type="arabicPeriod"/>
            </a:pPr>
            <a:r>
              <a:rPr lang="en-US" sz="2000"/>
              <a:t>Rối loạn tăng huyết áp trong thai kì ảnh hưởng xấu đến kết cục sản khoa</a:t>
            </a:r>
          </a:p>
          <a:p>
            <a:pPr marL="363538" indent="-363538">
              <a:buFont typeface="+mj-lt"/>
              <a:buAutoNum type="arabicPeriod"/>
            </a:pPr>
            <a:r>
              <a:rPr lang="en-US" sz="2000"/>
              <a:t>Có thể xuất hiện ở mọi thai phụ, có hay không có tăng huyết áp trước đó</a:t>
            </a:r>
          </a:p>
          <a:p>
            <a:pPr marL="363538" indent="-363538">
              <a:buFont typeface="+mj-lt"/>
              <a:buAutoNum type="arabicPeriod"/>
            </a:pPr>
            <a:r>
              <a:rPr lang="en-US" sz="2000"/>
              <a:t>Bệnh sinh của tiền sản giật bắt đầu bằng xâm nhập bất toàn của nguyên bào nuôi vào mạch máu, và kết thúc bằng tổn thương tế bào nội mô</a:t>
            </a:r>
          </a:p>
          <a:p>
            <a:pPr marL="363538" indent="-363538">
              <a:buFont typeface="+mj-lt"/>
              <a:buAutoNum type="arabicPeriod"/>
            </a:pPr>
            <a:r>
              <a:rPr lang="en-US" sz="2000"/>
              <a:t>Dấu hiệu nhận diện của tiền sản giật là tăng huyết áp xuất hiện sau tuần lễ thứ 20</a:t>
            </a:r>
            <a:r>
              <a:rPr lang="en-US" sz="2000" baseline="30000"/>
              <a:t>th</a:t>
            </a:r>
            <a:r>
              <a:rPr lang="en-US" sz="2000"/>
              <a:t> của thai kì và có biểu hiện của tổn thương tế bào nội mô, trong đó tổn thương vi cầu thận là dấu hiệu nhận diện phổ biến </a:t>
            </a:r>
          </a:p>
          <a:p>
            <a:pPr marL="363538" indent="-363538">
              <a:buFont typeface="+mj-lt"/>
              <a:buAutoNum type="arabicPeriod"/>
            </a:pPr>
            <a:r>
              <a:rPr lang="en-US" sz="2000"/>
              <a:t>Tiền sản giật có thể diễn tiến nặng, với tổn thương nội mô đa cơ quan</a:t>
            </a:r>
          </a:p>
          <a:p>
            <a:pPr marL="363538" indent="-363538">
              <a:buFont typeface="+mj-lt"/>
              <a:buAutoNum type="arabicPeriod"/>
            </a:pPr>
            <a:r>
              <a:rPr lang="en-US" sz="2000"/>
              <a:t>Hội chứng HELLP là tình trạng rất nặng, với tổn thương đa cơ quan</a:t>
            </a:r>
          </a:p>
          <a:p>
            <a:pPr marL="363538" indent="-363538">
              <a:buFont typeface="+mj-lt"/>
              <a:buAutoNum type="arabicPeriod"/>
            </a:pPr>
            <a:r>
              <a:rPr lang="en-US" sz="2000"/>
              <a:t>Can thiệp duy nhất đánh vào bệnh sinh là chấm dứt thai kì. Bài toán cân nhắc giữa nguy hiểm tiềm ẩn của việc kéo dài thai kì so với  nguy cơ hiển nhiên do non tháng (iatrogenic) luôn là thách thức lớn</a:t>
            </a:r>
          </a:p>
          <a:p>
            <a:pPr marL="363538" indent="-363538">
              <a:buFont typeface="+mj-lt"/>
              <a:buAutoNum type="arabicPeriod"/>
            </a:pPr>
            <a:r>
              <a:rPr lang="en-US" sz="2000"/>
              <a:t>Mọi can thiệp khác đều chỉ để điều trị triệu chứng: thuốc chống THA nhằm hạn chế biến chứng của THA, MgSO</a:t>
            </a:r>
            <a:r>
              <a:rPr lang="en-US" sz="2000" baseline="-25000"/>
              <a:t>4</a:t>
            </a:r>
            <a:r>
              <a:rPr lang="en-US" sz="2000"/>
              <a:t> là để ngăn co giật</a:t>
            </a:r>
          </a:p>
          <a:p>
            <a:pPr marL="363538" indent="-363538">
              <a:buFont typeface="+mj-lt"/>
              <a:buAutoNum type="arabicPeriod"/>
            </a:pPr>
            <a:r>
              <a:rPr lang="en-US" sz="2000"/>
              <a:t>Aspirin cho dân số nguy cơ là biện pháp dự phòng đã được chứng minh </a:t>
            </a:r>
          </a:p>
        </p:txBody>
      </p:sp>
    </p:spTree>
    <p:extLst>
      <p:ext uri="{BB962C8B-B14F-4D97-AF65-F5344CB8AC3E}">
        <p14:creationId xmlns:p14="http://schemas.microsoft.com/office/powerpoint/2010/main" val="20052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trưởng bào thai</a:t>
            </a:r>
            <a:br>
              <a:rPr lang="en-US"/>
            </a:br>
            <a:r>
              <a:rPr lang="en-US"/>
              <a:t>FGR, SGA và LGA</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vert="horz" lIns="91440" tIns="45720" rIns="91440" bIns="45720" rtlCol="0" anchor="t">
            <a:normAutofit/>
          </a:bodyPr>
          <a:lstStyle/>
          <a:p>
            <a:pPr marL="363220" indent="-363220">
              <a:buFont typeface="+mj-lt"/>
              <a:buAutoNum type="arabicPeriod"/>
            </a:pPr>
            <a:r>
              <a:rPr lang="en-US" sz="2000" dirty="0" err="1"/>
              <a:t>Mọi</a:t>
            </a:r>
            <a:r>
              <a:rPr lang="en-US" sz="2000" dirty="0"/>
              <a:t> </a:t>
            </a:r>
            <a:r>
              <a:rPr lang="en-US" sz="2000" dirty="0" err="1"/>
              <a:t>kiểu</a:t>
            </a:r>
            <a:r>
              <a:rPr lang="en-US" sz="2000" dirty="0"/>
              <a:t> </a:t>
            </a:r>
            <a:r>
              <a:rPr lang="en-US" sz="2000" dirty="0" err="1"/>
              <a:t>rối</a:t>
            </a:r>
            <a:r>
              <a:rPr lang="en-US" sz="2000" dirty="0"/>
              <a:t> </a:t>
            </a:r>
            <a:r>
              <a:rPr lang="en-US" sz="2000" dirty="0" err="1"/>
              <a:t>loạn</a:t>
            </a:r>
            <a:r>
              <a:rPr lang="en-US" sz="2000" dirty="0"/>
              <a:t> </a:t>
            </a:r>
            <a:r>
              <a:rPr lang="en-US" sz="2000" dirty="0" err="1"/>
              <a:t>tăng</a:t>
            </a:r>
            <a:r>
              <a:rPr lang="en-US" sz="2000" dirty="0"/>
              <a:t> </a:t>
            </a:r>
            <a:r>
              <a:rPr lang="en-US" sz="2000" dirty="0" err="1"/>
              <a:t>trưởng</a:t>
            </a:r>
            <a:r>
              <a:rPr lang="en-US" sz="2000" dirty="0"/>
              <a:t> </a:t>
            </a:r>
            <a:r>
              <a:rPr lang="en-US" sz="2000" dirty="0" err="1"/>
              <a:t>bào</a:t>
            </a:r>
            <a:r>
              <a:rPr lang="en-US" sz="2000" dirty="0"/>
              <a:t> </a:t>
            </a:r>
            <a:r>
              <a:rPr lang="en-US" sz="2000" dirty="0" err="1"/>
              <a:t>thai</a:t>
            </a:r>
            <a:r>
              <a:rPr lang="en-US" sz="2000" dirty="0"/>
              <a:t> </a:t>
            </a:r>
            <a:r>
              <a:rPr lang="en-US" sz="2000" dirty="0" err="1"/>
              <a:t>cùng</a:t>
            </a:r>
            <a:r>
              <a:rPr lang="en-US" sz="2000" dirty="0"/>
              <a:t> </a:t>
            </a:r>
            <a:r>
              <a:rPr lang="en-US" sz="2000" dirty="0" err="1"/>
              <a:t>được</a:t>
            </a:r>
            <a:r>
              <a:rPr lang="en-US" sz="2000" dirty="0"/>
              <a:t> </a:t>
            </a:r>
            <a:r>
              <a:rPr lang="en-US" sz="2000" dirty="0" err="1"/>
              <a:t>định</a:t>
            </a:r>
            <a:r>
              <a:rPr lang="en-US" sz="2000" dirty="0"/>
              <a:t> </a:t>
            </a:r>
            <a:r>
              <a:rPr lang="en-US" sz="2000" dirty="0" err="1"/>
              <a:t>nghĩa</a:t>
            </a:r>
            <a:r>
              <a:rPr lang="en-US" sz="2000" dirty="0"/>
              <a:t> “</a:t>
            </a:r>
            <a:r>
              <a:rPr lang="en-US" sz="2000" dirty="0" err="1"/>
              <a:t>một</a:t>
            </a:r>
            <a:r>
              <a:rPr lang="en-US" sz="2000" dirty="0"/>
              <a:t> </a:t>
            </a:r>
            <a:r>
              <a:rPr lang="en-US" sz="2000" dirty="0" err="1"/>
              <a:t>cách</a:t>
            </a:r>
            <a:r>
              <a:rPr lang="en-US" sz="2000" dirty="0"/>
              <a:t> </a:t>
            </a:r>
            <a:r>
              <a:rPr lang="en-US" sz="2000" dirty="0" err="1"/>
              <a:t>thống</a:t>
            </a:r>
            <a:r>
              <a:rPr lang="en-US" sz="2000" dirty="0"/>
              <a:t> </a:t>
            </a:r>
            <a:r>
              <a:rPr lang="en-US" sz="2000" dirty="0" err="1"/>
              <a:t>kê</a:t>
            </a:r>
            <a:r>
              <a:rPr lang="en-US" sz="2000" dirty="0"/>
              <a:t>”, </a:t>
            </a:r>
            <a:r>
              <a:rPr lang="en-US" sz="2000" dirty="0" err="1"/>
              <a:t>dùng</a:t>
            </a:r>
            <a:r>
              <a:rPr lang="en-US" sz="2000" dirty="0"/>
              <a:t> </a:t>
            </a:r>
            <a:r>
              <a:rPr lang="en-US" sz="2000" dirty="0" err="1"/>
              <a:t>các</a:t>
            </a:r>
            <a:r>
              <a:rPr lang="en-US" sz="2000" dirty="0"/>
              <a:t> percentile, </a:t>
            </a:r>
            <a:r>
              <a:rPr lang="en-US" sz="2000" dirty="0" err="1"/>
              <a:t>với</a:t>
            </a:r>
            <a:r>
              <a:rPr lang="en-US" sz="2000" dirty="0"/>
              <a:t> </a:t>
            </a:r>
            <a:r>
              <a:rPr lang="en-US" sz="2000" dirty="0" err="1"/>
              <a:t>khiếm</a:t>
            </a:r>
            <a:r>
              <a:rPr lang="en-US" sz="2000" dirty="0"/>
              <a:t> </a:t>
            </a:r>
            <a:r>
              <a:rPr lang="en-US" sz="2000" dirty="0" err="1"/>
              <a:t>khuyết</a:t>
            </a:r>
            <a:r>
              <a:rPr lang="en-US" sz="2000" dirty="0"/>
              <a:t> </a:t>
            </a:r>
            <a:r>
              <a:rPr lang="en-US" sz="2000" dirty="0" err="1"/>
              <a:t>nhất</a:t>
            </a:r>
            <a:r>
              <a:rPr lang="en-US" sz="2000" dirty="0"/>
              <a:t> </a:t>
            </a:r>
            <a:r>
              <a:rPr lang="en-US" sz="2000" dirty="0" err="1"/>
              <a:t>định</a:t>
            </a:r>
            <a:r>
              <a:rPr lang="en-US" sz="2000" dirty="0"/>
              <a:t> </a:t>
            </a:r>
            <a:r>
              <a:rPr lang="en-US" sz="2000" dirty="0" err="1"/>
              <a:t>của</a:t>
            </a:r>
            <a:r>
              <a:rPr lang="en-US" sz="2000" dirty="0"/>
              <a:t> </a:t>
            </a:r>
            <a:r>
              <a:rPr lang="en-US" sz="2000" dirty="0" err="1"/>
              <a:t>kiểu</a:t>
            </a:r>
            <a:r>
              <a:rPr lang="en-US" sz="2000" dirty="0"/>
              <a:t> </a:t>
            </a:r>
            <a:r>
              <a:rPr lang="en-US" sz="2000" dirty="0" err="1"/>
              <a:t>định</a:t>
            </a:r>
            <a:r>
              <a:rPr lang="en-US" sz="2000" dirty="0"/>
              <a:t> </a:t>
            </a:r>
            <a:r>
              <a:rPr lang="en-US" sz="2000" dirty="0" err="1"/>
              <a:t>nghĩa</a:t>
            </a:r>
            <a:r>
              <a:rPr lang="en-US" sz="2000" dirty="0"/>
              <a:t> </a:t>
            </a:r>
            <a:r>
              <a:rPr lang="en-US" sz="2000" dirty="0" err="1"/>
              <a:t>này</a:t>
            </a:r>
            <a:endParaRPr lang="en-US" sz="2000" dirty="0" err="1">
              <a:cs typeface="Calibri"/>
            </a:endParaRPr>
          </a:p>
          <a:p>
            <a:pPr marL="363220" indent="-363220">
              <a:buFont typeface="+mj-lt"/>
              <a:buAutoNum type="arabicPeriod"/>
            </a:pPr>
            <a:r>
              <a:rPr lang="en-US" sz="2000" dirty="0" err="1"/>
              <a:t>Các</a:t>
            </a:r>
            <a:r>
              <a:rPr lang="en-US" sz="2000" dirty="0"/>
              <a:t> </a:t>
            </a:r>
            <a:r>
              <a:rPr lang="en-US" sz="2000" dirty="0" err="1"/>
              <a:t>phương</a:t>
            </a:r>
            <a:r>
              <a:rPr lang="en-US" sz="2000" dirty="0"/>
              <a:t> </a:t>
            </a:r>
            <a:r>
              <a:rPr lang="en-US" sz="2000" dirty="0" err="1"/>
              <a:t>pháp</a:t>
            </a:r>
            <a:r>
              <a:rPr lang="en-US" sz="2000" dirty="0"/>
              <a:t> </a:t>
            </a:r>
            <a:r>
              <a:rPr lang="en-US" sz="2000" dirty="0" err="1"/>
              <a:t>tiếp</a:t>
            </a:r>
            <a:r>
              <a:rPr lang="en-US" sz="2000" dirty="0"/>
              <a:t> </a:t>
            </a:r>
            <a:r>
              <a:rPr lang="en-US" sz="2000" dirty="0" err="1"/>
              <a:t>cận</a:t>
            </a:r>
            <a:r>
              <a:rPr lang="en-US" sz="2000" dirty="0"/>
              <a:t> </a:t>
            </a:r>
            <a:r>
              <a:rPr lang="en-US" sz="2000" dirty="0" err="1"/>
              <a:t>được</a:t>
            </a:r>
            <a:r>
              <a:rPr lang="en-US" sz="2000" dirty="0"/>
              <a:t> </a:t>
            </a:r>
            <a:r>
              <a:rPr lang="en-US" sz="2000" dirty="0" err="1"/>
              <a:t>đề</a:t>
            </a:r>
            <a:r>
              <a:rPr lang="en-US" sz="2000" dirty="0"/>
              <a:t> </a:t>
            </a:r>
            <a:r>
              <a:rPr lang="en-US" sz="2000" dirty="0" err="1"/>
              <a:t>nghị</a:t>
            </a:r>
            <a:r>
              <a:rPr lang="en-US" sz="2000" dirty="0"/>
              <a:t> </a:t>
            </a:r>
            <a:r>
              <a:rPr lang="en-US" sz="2000" dirty="0" err="1"/>
              <a:t>nhằm</a:t>
            </a:r>
            <a:r>
              <a:rPr lang="en-US" sz="2000" dirty="0"/>
              <a:t> </a:t>
            </a:r>
            <a:r>
              <a:rPr lang="en-US" sz="2000" dirty="0" err="1"/>
              <a:t>vào</a:t>
            </a:r>
            <a:r>
              <a:rPr lang="en-US" sz="2000" dirty="0"/>
              <a:t> </a:t>
            </a:r>
            <a:r>
              <a:rPr lang="en-US" sz="2000" dirty="0" err="1"/>
              <a:t>việc</a:t>
            </a:r>
            <a:r>
              <a:rPr lang="en-US" sz="2000" dirty="0"/>
              <a:t> </a:t>
            </a:r>
            <a:r>
              <a:rPr lang="en-US" sz="2000" dirty="0" err="1"/>
              <a:t>cố</a:t>
            </a:r>
            <a:r>
              <a:rPr lang="en-US" sz="2000" dirty="0"/>
              <a:t> </a:t>
            </a:r>
            <a:r>
              <a:rPr lang="en-US" sz="2000" dirty="0" err="1"/>
              <a:t>gắng</a:t>
            </a:r>
            <a:r>
              <a:rPr lang="en-US" sz="2000" dirty="0"/>
              <a:t> </a:t>
            </a:r>
            <a:r>
              <a:rPr lang="en-US" sz="2000" dirty="0" err="1"/>
              <a:t>để</a:t>
            </a:r>
            <a:r>
              <a:rPr lang="en-US" sz="2000" dirty="0"/>
              <a:t> </a:t>
            </a:r>
            <a:r>
              <a:rPr lang="en-US" sz="2000" dirty="0" err="1"/>
              <a:t>nhận</a:t>
            </a:r>
            <a:r>
              <a:rPr lang="en-US" sz="2000" dirty="0"/>
              <a:t> </a:t>
            </a:r>
            <a:r>
              <a:rPr lang="en-US" sz="2000" dirty="0" err="1"/>
              <a:t>diện</a:t>
            </a:r>
            <a:r>
              <a:rPr lang="en-US" sz="2000" dirty="0"/>
              <a:t> </a:t>
            </a:r>
            <a:r>
              <a:rPr lang="en-US" sz="2000" dirty="0" err="1"/>
              <a:t>các</a:t>
            </a:r>
            <a:r>
              <a:rPr lang="en-US" sz="2000" dirty="0"/>
              <a:t> </a:t>
            </a:r>
            <a:r>
              <a:rPr lang="en-US" sz="2000" dirty="0" err="1"/>
              <a:t>thai</a:t>
            </a:r>
            <a:r>
              <a:rPr lang="en-US" sz="2000" dirty="0"/>
              <a:t> </a:t>
            </a:r>
            <a:r>
              <a:rPr lang="en-US" sz="2000" dirty="0" err="1"/>
              <a:t>nhi</a:t>
            </a:r>
            <a:r>
              <a:rPr lang="en-US" sz="2000" dirty="0"/>
              <a:t> </a:t>
            </a:r>
            <a:r>
              <a:rPr lang="en-US" sz="2000" dirty="0" err="1"/>
              <a:t>cần</a:t>
            </a:r>
            <a:r>
              <a:rPr lang="en-US" sz="2000" dirty="0"/>
              <a:t> </a:t>
            </a:r>
            <a:r>
              <a:rPr lang="en-US" sz="2000" dirty="0" err="1"/>
              <a:t>được</a:t>
            </a:r>
            <a:r>
              <a:rPr lang="en-US" sz="2000" dirty="0"/>
              <a:t> </a:t>
            </a:r>
            <a:r>
              <a:rPr lang="en-US" sz="2000" dirty="0" err="1"/>
              <a:t>quan</a:t>
            </a:r>
            <a:r>
              <a:rPr lang="en-US" sz="2000" dirty="0"/>
              <a:t> </a:t>
            </a:r>
            <a:r>
              <a:rPr lang="en-US" sz="2000" dirty="0" err="1"/>
              <a:t>tâm</a:t>
            </a:r>
            <a:r>
              <a:rPr lang="en-US" sz="2000" dirty="0"/>
              <a:t> </a:t>
            </a:r>
            <a:r>
              <a:rPr lang="en-US" sz="2000" dirty="0" err="1"/>
              <a:t>với</a:t>
            </a:r>
            <a:r>
              <a:rPr lang="en-US" sz="2000" dirty="0"/>
              <a:t> </a:t>
            </a:r>
            <a:r>
              <a:rPr lang="en-US" sz="2000" dirty="0" err="1"/>
              <a:t>những</a:t>
            </a:r>
            <a:r>
              <a:rPr lang="en-US" sz="2000" dirty="0"/>
              <a:t> </a:t>
            </a:r>
            <a:r>
              <a:rPr lang="en-US" sz="2000" dirty="0" err="1"/>
              <a:t>mức</a:t>
            </a:r>
            <a:r>
              <a:rPr lang="en-US" sz="2000" dirty="0"/>
              <a:t> </a:t>
            </a:r>
            <a:r>
              <a:rPr lang="en-US" sz="2000" dirty="0" err="1"/>
              <a:t>độ</a:t>
            </a:r>
            <a:r>
              <a:rPr lang="en-US" sz="2000" dirty="0"/>
              <a:t> </a:t>
            </a:r>
            <a:r>
              <a:rPr lang="en-US" sz="2000" dirty="0" err="1"/>
              <a:t>khác</a:t>
            </a:r>
            <a:r>
              <a:rPr lang="en-US" sz="2000" dirty="0"/>
              <a:t> </a:t>
            </a:r>
            <a:r>
              <a:rPr lang="en-US" sz="2000" dirty="0" err="1"/>
              <a:t>nhau</a:t>
            </a:r>
            <a:r>
              <a:rPr lang="en-US" sz="2000" dirty="0"/>
              <a:t>, </a:t>
            </a:r>
            <a:r>
              <a:rPr lang="en-US" sz="2000" dirty="0" err="1"/>
              <a:t>và</a:t>
            </a:r>
            <a:r>
              <a:rPr lang="en-US" sz="2000" dirty="0"/>
              <a:t> </a:t>
            </a:r>
            <a:r>
              <a:rPr lang="en-US" sz="2000" dirty="0" err="1"/>
              <a:t>áp</a:t>
            </a:r>
            <a:r>
              <a:rPr lang="en-US" sz="2000" dirty="0"/>
              <a:t> </a:t>
            </a:r>
            <a:r>
              <a:rPr lang="en-US" sz="2000" dirty="0" err="1"/>
              <a:t>dùng</a:t>
            </a:r>
            <a:r>
              <a:rPr lang="en-US" sz="2000" dirty="0"/>
              <a:t> </a:t>
            </a:r>
            <a:r>
              <a:rPr lang="en-US" sz="2000" dirty="0" err="1"/>
              <a:t>các</a:t>
            </a:r>
            <a:r>
              <a:rPr lang="en-US" sz="2000" dirty="0"/>
              <a:t> </a:t>
            </a:r>
            <a:r>
              <a:rPr lang="en-US" sz="2000" dirty="0" err="1"/>
              <a:t>chiến</a:t>
            </a:r>
            <a:r>
              <a:rPr lang="en-US" sz="2000" dirty="0"/>
              <a:t> </a:t>
            </a:r>
            <a:r>
              <a:rPr lang="en-US" sz="2000" dirty="0" err="1"/>
              <a:t>lược</a:t>
            </a:r>
            <a:r>
              <a:rPr lang="en-US" sz="2000" dirty="0"/>
              <a:t> </a:t>
            </a:r>
            <a:r>
              <a:rPr lang="en-US" sz="2000" dirty="0" err="1"/>
              <a:t>tiếp</a:t>
            </a:r>
            <a:r>
              <a:rPr lang="en-US" sz="2000" dirty="0"/>
              <a:t> </a:t>
            </a:r>
            <a:r>
              <a:rPr lang="en-US" sz="2000" dirty="0" err="1"/>
              <a:t>cận</a:t>
            </a:r>
            <a:r>
              <a:rPr lang="en-US" sz="2000" dirty="0"/>
              <a:t> </a:t>
            </a:r>
            <a:r>
              <a:rPr lang="en-US" sz="2000" dirty="0" err="1"/>
              <a:t>hợp</a:t>
            </a:r>
            <a:r>
              <a:rPr lang="en-US" sz="2000" dirty="0"/>
              <a:t> </a:t>
            </a:r>
            <a:r>
              <a:rPr lang="en-US" sz="2000" dirty="0" err="1"/>
              <a:t>lí</a:t>
            </a:r>
            <a:r>
              <a:rPr lang="en-US" sz="2000" dirty="0"/>
              <a:t> </a:t>
            </a:r>
            <a:r>
              <a:rPr lang="en-US" sz="2000" dirty="0" err="1"/>
              <a:t>với</a:t>
            </a:r>
            <a:r>
              <a:rPr lang="en-US" sz="2000" dirty="0"/>
              <a:t> </a:t>
            </a:r>
            <a:r>
              <a:rPr lang="en-US" sz="2000" dirty="0" err="1"/>
              <a:t>những</a:t>
            </a:r>
            <a:r>
              <a:rPr lang="en-US" sz="2000" dirty="0"/>
              <a:t> </a:t>
            </a:r>
            <a:r>
              <a:rPr lang="en-US" sz="2000" dirty="0" err="1"/>
              <a:t>quan</a:t>
            </a:r>
            <a:r>
              <a:rPr lang="en-US" sz="2000" dirty="0"/>
              <a:t> </a:t>
            </a:r>
            <a:r>
              <a:rPr lang="en-US" sz="2000" dirty="0" err="1"/>
              <a:t>sát</a:t>
            </a:r>
            <a:r>
              <a:rPr lang="en-US" sz="2000" dirty="0"/>
              <a:t> </a:t>
            </a:r>
            <a:r>
              <a:rPr lang="en-US" sz="2000" dirty="0" err="1"/>
              <a:t>được</a:t>
            </a:r>
            <a:r>
              <a:rPr lang="en-US" sz="2000" dirty="0"/>
              <a:t> </a:t>
            </a:r>
            <a:r>
              <a:rPr lang="en-US" sz="2000" dirty="0" err="1"/>
              <a:t>tìm</a:t>
            </a:r>
            <a:r>
              <a:rPr lang="en-US" sz="2000" dirty="0"/>
              <a:t> </a:t>
            </a:r>
            <a:r>
              <a:rPr lang="en-US" sz="2000" dirty="0" err="1"/>
              <a:t>thấy</a:t>
            </a:r>
            <a:endParaRPr lang="en-US" sz="2000" dirty="0" err="1">
              <a:cs typeface="Calibri"/>
            </a:endParaRPr>
          </a:p>
          <a:p>
            <a:pPr marL="363220" indent="-363220">
              <a:buFont typeface="+mj-lt"/>
              <a:buAutoNum type="arabicPeriod"/>
            </a:pPr>
            <a:r>
              <a:rPr lang="en-US" sz="2000" dirty="0"/>
              <a:t>FGR </a:t>
            </a:r>
            <a:r>
              <a:rPr lang="en-US" sz="2000" dirty="0" err="1"/>
              <a:t>có</a:t>
            </a:r>
            <a:r>
              <a:rPr lang="en-US" sz="2000" dirty="0"/>
              <a:t> </a:t>
            </a:r>
            <a:r>
              <a:rPr lang="en-US" sz="2000" dirty="0" err="1"/>
              <a:t>khởi</a:t>
            </a:r>
            <a:r>
              <a:rPr lang="en-US" sz="2000" dirty="0"/>
              <a:t> </a:t>
            </a:r>
            <a:r>
              <a:rPr lang="en-US" sz="2000" dirty="0" err="1"/>
              <a:t>phát</a:t>
            </a:r>
            <a:r>
              <a:rPr lang="en-US" sz="2000" dirty="0"/>
              <a:t> </a:t>
            </a:r>
            <a:r>
              <a:rPr lang="en-US" sz="2000" dirty="0" err="1"/>
              <a:t>sớm</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nhiễm</a:t>
            </a:r>
            <a:r>
              <a:rPr lang="en-US" sz="2000" dirty="0"/>
              <a:t> </a:t>
            </a:r>
            <a:r>
              <a:rPr lang="en-US" sz="2000" dirty="0" err="1"/>
              <a:t>trùng</a:t>
            </a:r>
            <a:r>
              <a:rPr lang="en-US" sz="2000" dirty="0"/>
              <a:t> </a:t>
            </a:r>
            <a:r>
              <a:rPr lang="en-US" sz="2000" dirty="0" err="1"/>
              <a:t>bào</a:t>
            </a:r>
            <a:r>
              <a:rPr lang="en-US" sz="2000" dirty="0"/>
              <a:t> </a:t>
            </a:r>
            <a:r>
              <a:rPr lang="en-US" sz="2000" dirty="0" err="1"/>
              <a:t>thai</a:t>
            </a:r>
            <a:r>
              <a:rPr lang="en-US" sz="2000" dirty="0"/>
              <a:t>, hay </a:t>
            </a:r>
            <a:r>
              <a:rPr lang="en-US" sz="2000" dirty="0" err="1"/>
              <a:t>lệch</a:t>
            </a:r>
            <a:r>
              <a:rPr lang="en-US" sz="2000" dirty="0"/>
              <a:t> </a:t>
            </a:r>
            <a:r>
              <a:rPr lang="en-US" sz="2000" dirty="0" err="1"/>
              <a:t>bội</a:t>
            </a:r>
            <a:r>
              <a:rPr lang="en-US" sz="2000" dirty="0"/>
              <a:t>, </a:t>
            </a:r>
            <a:r>
              <a:rPr lang="en-US" sz="2000" dirty="0" err="1"/>
              <a:t>bất</a:t>
            </a:r>
            <a:r>
              <a:rPr lang="en-US" sz="2000" dirty="0"/>
              <a:t> </a:t>
            </a:r>
            <a:r>
              <a:rPr lang="en-US" sz="2000" dirty="0" err="1"/>
              <a:t>thường</a:t>
            </a:r>
            <a:r>
              <a:rPr lang="en-US" sz="2000" dirty="0"/>
              <a:t> </a:t>
            </a:r>
            <a:r>
              <a:rPr lang="en-US" sz="2000" dirty="0" err="1"/>
              <a:t>lá</a:t>
            </a:r>
            <a:r>
              <a:rPr lang="en-US" sz="2000" dirty="0"/>
              <a:t> </a:t>
            </a:r>
            <a:r>
              <a:rPr lang="en-US" sz="2000" dirty="0" err="1"/>
              <a:t>nuôi</a:t>
            </a:r>
            <a:r>
              <a:rPr lang="en-US" sz="2000" dirty="0"/>
              <a:t> </a:t>
            </a:r>
            <a:r>
              <a:rPr lang="en-US" sz="2000" dirty="0" err="1"/>
              <a:t>có</a:t>
            </a:r>
            <a:r>
              <a:rPr lang="en-US" sz="2000" dirty="0"/>
              <a:t> </a:t>
            </a:r>
            <a:r>
              <a:rPr lang="en-US" sz="2000" dirty="0" err="1"/>
              <a:t>kết</a:t>
            </a:r>
            <a:r>
              <a:rPr lang="en-US" sz="2000" dirty="0"/>
              <a:t> </a:t>
            </a:r>
            <a:r>
              <a:rPr lang="en-US" sz="2000" dirty="0" err="1"/>
              <a:t>cục</a:t>
            </a:r>
            <a:r>
              <a:rPr lang="en-US" sz="2000" dirty="0"/>
              <a:t> </a:t>
            </a:r>
            <a:r>
              <a:rPr lang="en-US" sz="2000" dirty="0" err="1"/>
              <a:t>xấu</a:t>
            </a:r>
            <a:r>
              <a:rPr lang="en-US" sz="2000" dirty="0"/>
              <a:t>, </a:t>
            </a:r>
            <a:r>
              <a:rPr lang="en-US" sz="2000" dirty="0" err="1"/>
              <a:t>nhưng</a:t>
            </a:r>
            <a:r>
              <a:rPr lang="en-US" sz="2000" dirty="0"/>
              <a:t>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non </a:t>
            </a:r>
            <a:r>
              <a:rPr lang="en-US" sz="2000" dirty="0" err="1"/>
              <a:t>tháng</a:t>
            </a:r>
            <a:endParaRPr lang="en-US" sz="2000" dirty="0" err="1">
              <a:cs typeface="Calibri"/>
            </a:endParaRPr>
          </a:p>
          <a:p>
            <a:pPr marL="363220" indent="-363220">
              <a:buFont typeface="+mj-lt"/>
              <a:buAutoNum type="arabicPeriod"/>
            </a:pPr>
            <a:r>
              <a:rPr lang="en-US" sz="2000" dirty="0"/>
              <a:t>FGR </a:t>
            </a:r>
            <a:r>
              <a:rPr lang="en-US" sz="2000" dirty="0" err="1"/>
              <a:t>có</a:t>
            </a:r>
            <a:r>
              <a:rPr lang="en-US" sz="2000" dirty="0"/>
              <a:t> </a:t>
            </a:r>
            <a:r>
              <a:rPr lang="en-US" sz="2000" dirty="0" err="1"/>
              <a:t>khởi</a:t>
            </a:r>
            <a:r>
              <a:rPr lang="en-US" sz="2000" dirty="0"/>
              <a:t> </a:t>
            </a:r>
            <a:r>
              <a:rPr lang="en-US" sz="2000" dirty="0" err="1"/>
              <a:t>phát</a:t>
            </a:r>
            <a:r>
              <a:rPr lang="en-US" sz="2000" dirty="0"/>
              <a:t> </a:t>
            </a:r>
            <a:r>
              <a:rPr lang="en-US" sz="2000" dirty="0" err="1"/>
              <a:t>muộn</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suy</a:t>
            </a:r>
            <a:r>
              <a:rPr lang="en-US" sz="2000" dirty="0"/>
              <a:t> </a:t>
            </a:r>
            <a:r>
              <a:rPr lang="en-US" sz="2000" dirty="0" err="1"/>
              <a:t>thoái</a:t>
            </a:r>
            <a:r>
              <a:rPr lang="en-US" sz="2000" dirty="0"/>
              <a:t> </a:t>
            </a:r>
            <a:r>
              <a:rPr lang="en-US" sz="2000" dirty="0" err="1"/>
              <a:t>chức</a:t>
            </a:r>
            <a:r>
              <a:rPr lang="en-US" sz="2000" dirty="0"/>
              <a:t> </a:t>
            </a:r>
            <a:r>
              <a:rPr lang="en-US" sz="2000" dirty="0" err="1"/>
              <a:t>năng</a:t>
            </a:r>
            <a:r>
              <a:rPr lang="en-US" sz="2000" dirty="0"/>
              <a:t> </a:t>
            </a:r>
            <a:r>
              <a:rPr lang="en-US" sz="2000" dirty="0" err="1"/>
              <a:t>của</a:t>
            </a:r>
            <a:r>
              <a:rPr lang="en-US" sz="2000" dirty="0"/>
              <a:t> </a:t>
            </a:r>
            <a:r>
              <a:rPr lang="en-US" sz="2000" dirty="0" err="1"/>
              <a:t>lá</a:t>
            </a:r>
            <a:r>
              <a:rPr lang="en-US" sz="2000" dirty="0"/>
              <a:t> </a:t>
            </a:r>
            <a:r>
              <a:rPr lang="en-US" sz="2000" dirty="0" err="1"/>
              <a:t>nhau</a:t>
            </a:r>
            <a:r>
              <a:rPr lang="en-US" sz="2000" dirty="0"/>
              <a:t>, </a:t>
            </a:r>
            <a:r>
              <a:rPr lang="en-US" sz="2000" dirty="0" err="1"/>
              <a:t>diễn</a:t>
            </a:r>
            <a:r>
              <a:rPr lang="en-US" sz="2000" dirty="0"/>
              <a:t> </a:t>
            </a:r>
            <a:r>
              <a:rPr lang="en-US" sz="2000" dirty="0" err="1"/>
              <a:t>biến</a:t>
            </a:r>
            <a:r>
              <a:rPr lang="en-US" sz="2000" dirty="0"/>
              <a:t> </a:t>
            </a:r>
            <a:r>
              <a:rPr lang="en-US" sz="2000" dirty="0" err="1"/>
              <a:t>theo</a:t>
            </a:r>
            <a:r>
              <a:rPr lang="en-US" sz="2000" dirty="0"/>
              <a:t> </a:t>
            </a:r>
            <a:r>
              <a:rPr lang="en-US" sz="2000" dirty="0" err="1"/>
              <a:t>thời</a:t>
            </a:r>
            <a:r>
              <a:rPr lang="en-US" sz="2000" dirty="0"/>
              <a:t> </a:t>
            </a:r>
            <a:r>
              <a:rPr lang="en-US" sz="2000" dirty="0" err="1"/>
              <a:t>gian</a:t>
            </a:r>
            <a:r>
              <a:rPr lang="en-US" sz="2000" dirty="0"/>
              <a:t>, </a:t>
            </a:r>
            <a:r>
              <a:rPr lang="en-US" sz="2000" dirty="0" err="1"/>
              <a:t>dẫn</a:t>
            </a:r>
            <a:r>
              <a:rPr lang="en-US" sz="2000" dirty="0"/>
              <a:t> </a:t>
            </a:r>
            <a:r>
              <a:rPr lang="en-US" sz="2000" dirty="0" err="1"/>
              <a:t>đến</a:t>
            </a:r>
            <a:r>
              <a:rPr lang="en-US" sz="2000" dirty="0"/>
              <a:t> </a:t>
            </a:r>
            <a:r>
              <a:rPr lang="en-US" sz="2000" dirty="0" err="1"/>
              <a:t>bài</a:t>
            </a:r>
            <a:r>
              <a:rPr lang="en-US" sz="2000" dirty="0"/>
              <a:t> </a:t>
            </a:r>
            <a:r>
              <a:rPr lang="en-US" sz="2000" dirty="0" err="1"/>
              <a:t>toán</a:t>
            </a:r>
            <a:r>
              <a:rPr lang="en-US" sz="2000" dirty="0"/>
              <a:t> </a:t>
            </a:r>
            <a:r>
              <a:rPr lang="en-US" sz="2000" dirty="0" err="1"/>
              <a:t>cân</a:t>
            </a:r>
            <a:r>
              <a:rPr lang="en-US" sz="2000" dirty="0"/>
              <a:t> </a:t>
            </a:r>
            <a:r>
              <a:rPr lang="en-US" sz="2000" dirty="0" err="1"/>
              <a:t>nhắc</a:t>
            </a:r>
            <a:r>
              <a:rPr lang="en-US" sz="2000" dirty="0"/>
              <a:t>  </a:t>
            </a:r>
            <a:r>
              <a:rPr lang="en-US" sz="2000" dirty="0" err="1"/>
              <a:t>giữa</a:t>
            </a:r>
            <a:r>
              <a:rPr lang="en-US" sz="2000" dirty="0"/>
              <a:t> </a:t>
            </a:r>
            <a:r>
              <a:rPr lang="en-US" sz="2000" dirty="0" err="1"/>
              <a:t>lợi</a:t>
            </a:r>
            <a:r>
              <a:rPr lang="en-US" sz="2000" dirty="0"/>
              <a:t> </a:t>
            </a:r>
            <a:r>
              <a:rPr lang="en-US" sz="2000" dirty="0" err="1"/>
              <a:t>ích</a:t>
            </a:r>
            <a:r>
              <a:rPr lang="en-US" sz="2000" dirty="0"/>
              <a:t> </a:t>
            </a:r>
            <a:r>
              <a:rPr lang="en-US" sz="2000" dirty="0" err="1"/>
              <a:t>của</a:t>
            </a:r>
            <a:r>
              <a:rPr lang="en-US" sz="2000" dirty="0"/>
              <a:t> </a:t>
            </a:r>
            <a:r>
              <a:rPr lang="en-US" sz="2000" dirty="0" err="1"/>
              <a:t>việc</a:t>
            </a:r>
            <a:r>
              <a:rPr lang="en-US" sz="2000" dirty="0"/>
              <a:t> </a:t>
            </a:r>
            <a:r>
              <a:rPr lang="en-US" sz="2000" dirty="0" err="1"/>
              <a:t>kéo</a:t>
            </a:r>
            <a:r>
              <a:rPr lang="en-US" sz="2000" dirty="0"/>
              <a:t> </a:t>
            </a:r>
            <a:r>
              <a:rPr lang="en-US" sz="2000" dirty="0" err="1"/>
              <a:t>dài</a:t>
            </a:r>
            <a:r>
              <a:rPr lang="en-US" sz="2000" dirty="0"/>
              <a:t> </a:t>
            </a:r>
            <a:r>
              <a:rPr lang="en-US" sz="2000" dirty="0" err="1"/>
              <a:t>đời</a:t>
            </a:r>
            <a:r>
              <a:rPr lang="en-US" sz="2000" dirty="0"/>
              <a:t> </a:t>
            </a:r>
            <a:r>
              <a:rPr lang="en-US" sz="2000" dirty="0" err="1"/>
              <a:t>sống</a:t>
            </a:r>
            <a:r>
              <a:rPr lang="en-US" sz="2000" dirty="0"/>
              <a:t> </a:t>
            </a:r>
            <a:r>
              <a:rPr lang="en-US" sz="2000" dirty="0" err="1"/>
              <a:t>trong</a:t>
            </a:r>
            <a:r>
              <a:rPr lang="en-US" sz="2000" dirty="0"/>
              <a:t> </a:t>
            </a:r>
            <a:r>
              <a:rPr lang="en-US" sz="2000" dirty="0" err="1"/>
              <a:t>tử</a:t>
            </a:r>
            <a:r>
              <a:rPr lang="en-US" sz="2000" dirty="0"/>
              <a:t> </a:t>
            </a:r>
            <a:r>
              <a:rPr lang="en-US" sz="2000" dirty="0" err="1"/>
              <a:t>cung</a:t>
            </a:r>
            <a:r>
              <a:rPr lang="en-US" sz="2000" dirty="0"/>
              <a:t> </a:t>
            </a:r>
            <a:r>
              <a:rPr lang="en-US" sz="2000" dirty="0" err="1"/>
              <a:t>tránh</a:t>
            </a:r>
            <a:r>
              <a:rPr lang="en-US" sz="2000" dirty="0"/>
              <a:t> non </a:t>
            </a:r>
            <a:r>
              <a:rPr lang="en-US" sz="2000" dirty="0" err="1"/>
              <a:t>tháng</a:t>
            </a:r>
            <a:r>
              <a:rPr lang="en-US" sz="2000" dirty="0"/>
              <a:t> </a:t>
            </a:r>
            <a:r>
              <a:rPr lang="en-US" sz="2000" dirty="0" err="1"/>
              <a:t>với</a:t>
            </a:r>
            <a:r>
              <a:rPr lang="en-US" sz="2000" dirty="0"/>
              <a:t> </a:t>
            </a:r>
            <a:r>
              <a:rPr lang="en-US" sz="2000" dirty="0" err="1"/>
              <a:t>nguy</a:t>
            </a:r>
            <a:r>
              <a:rPr lang="en-US" sz="2000" dirty="0"/>
              <a:t> </a:t>
            </a:r>
            <a:r>
              <a:rPr lang="en-US" sz="2000" dirty="0" err="1"/>
              <a:t>cơ</a:t>
            </a:r>
            <a:r>
              <a:rPr lang="en-US" sz="2000" dirty="0"/>
              <a:t> </a:t>
            </a:r>
            <a:r>
              <a:rPr lang="en-US" sz="2000" dirty="0" err="1"/>
              <a:t>của</a:t>
            </a:r>
            <a:r>
              <a:rPr lang="en-US" sz="2000" dirty="0"/>
              <a:t> </a:t>
            </a:r>
            <a:r>
              <a:rPr lang="en-US" sz="2000" dirty="0" err="1"/>
              <a:t>thiếu</a:t>
            </a:r>
            <a:r>
              <a:rPr lang="en-US" sz="2000" dirty="0"/>
              <a:t> O</a:t>
            </a:r>
            <a:r>
              <a:rPr lang="en-US" sz="2000" baseline="-25000" dirty="0"/>
              <a:t>2</a:t>
            </a:r>
            <a:r>
              <a:rPr lang="en-US" sz="2000" dirty="0"/>
              <a:t> </a:t>
            </a:r>
            <a:r>
              <a:rPr lang="en-US" sz="2000" dirty="0" err="1"/>
              <a:t>trường</a:t>
            </a:r>
            <a:r>
              <a:rPr lang="en-US" sz="2000" dirty="0"/>
              <a:t> </a:t>
            </a:r>
            <a:r>
              <a:rPr lang="en-US" sz="2000" dirty="0" err="1"/>
              <a:t>diễn</a:t>
            </a:r>
            <a:r>
              <a:rPr lang="en-US" sz="2000" dirty="0"/>
              <a:t> do </a:t>
            </a:r>
            <a:r>
              <a:rPr lang="en-US" sz="2000" dirty="0" err="1"/>
              <a:t>suy</a:t>
            </a:r>
            <a:r>
              <a:rPr lang="en-US" sz="2000" dirty="0"/>
              <a:t> </a:t>
            </a:r>
            <a:r>
              <a:rPr lang="en-US" sz="2000" dirty="0" err="1"/>
              <a:t>thoái</a:t>
            </a:r>
            <a:r>
              <a:rPr lang="en-US" sz="2000" dirty="0"/>
              <a:t> </a:t>
            </a:r>
            <a:r>
              <a:rPr lang="en-US" sz="2000" dirty="0" err="1"/>
              <a:t>bánh</a:t>
            </a:r>
            <a:r>
              <a:rPr lang="en-US" sz="2000" dirty="0"/>
              <a:t> </a:t>
            </a:r>
            <a:r>
              <a:rPr lang="en-US" sz="2000" dirty="0" err="1"/>
              <a:t>nhau</a:t>
            </a:r>
            <a:endParaRPr lang="en-US" sz="2000" dirty="0" err="1">
              <a:cs typeface="Calibri"/>
            </a:endParaRPr>
          </a:p>
          <a:p>
            <a:pPr marL="363220" indent="-363220">
              <a:buFont typeface="+mj-lt"/>
              <a:buAutoNum type="arabicPeriod"/>
            </a:pPr>
            <a:r>
              <a:rPr lang="en-US" sz="2000" dirty="0"/>
              <a:t>SGA </a:t>
            </a:r>
            <a:r>
              <a:rPr lang="en-US" sz="2000" dirty="0" err="1"/>
              <a:t>là</a:t>
            </a:r>
            <a:r>
              <a:rPr lang="en-US" sz="2000" dirty="0"/>
              <a:t> </a:t>
            </a:r>
            <a:r>
              <a:rPr lang="en-US" sz="2000" dirty="0" err="1"/>
              <a:t>tình</a:t>
            </a:r>
            <a:r>
              <a:rPr lang="en-US" sz="2000" dirty="0"/>
              <a:t> </a:t>
            </a:r>
            <a:r>
              <a:rPr lang="en-US" sz="2000" dirty="0" err="1"/>
              <a:t>trạng</a:t>
            </a:r>
            <a:r>
              <a:rPr lang="en-US" sz="2000" dirty="0"/>
              <a:t> </a:t>
            </a:r>
            <a:r>
              <a:rPr lang="en-US" sz="2000" dirty="0" err="1"/>
              <a:t>sinh</a:t>
            </a:r>
            <a:r>
              <a:rPr lang="en-US" sz="2000" dirty="0"/>
              <a:t> </a:t>
            </a:r>
            <a:r>
              <a:rPr lang="en-US" sz="2000" dirty="0" err="1"/>
              <a:t>lí</a:t>
            </a:r>
            <a:r>
              <a:rPr lang="en-US" sz="2000" dirty="0"/>
              <a:t>, </a:t>
            </a:r>
            <a:r>
              <a:rPr lang="en-US" sz="2000" dirty="0" err="1"/>
              <a:t>nhưng</a:t>
            </a:r>
            <a:r>
              <a:rPr lang="en-US" sz="2000" dirty="0"/>
              <a:t> </a:t>
            </a:r>
            <a:r>
              <a:rPr lang="en-US" sz="2000" dirty="0" err="1"/>
              <a:t>khó</a:t>
            </a:r>
            <a:r>
              <a:rPr lang="en-US" sz="2000" dirty="0"/>
              <a:t> </a:t>
            </a:r>
            <a:r>
              <a:rPr lang="en-US" sz="2000" dirty="0" err="1"/>
              <a:t>để</a:t>
            </a:r>
            <a:r>
              <a:rPr lang="en-US" sz="2000" dirty="0"/>
              <a:t> </a:t>
            </a:r>
            <a:r>
              <a:rPr lang="en-US" sz="2000" dirty="0" err="1"/>
              <a:t>có</a:t>
            </a:r>
            <a:r>
              <a:rPr lang="en-US" sz="2000" dirty="0"/>
              <a:t> </a:t>
            </a:r>
            <a:r>
              <a:rPr lang="en-US" sz="2000" dirty="0" err="1"/>
              <a:t>thể</a:t>
            </a:r>
            <a:r>
              <a:rPr lang="en-US" sz="2000" dirty="0"/>
              <a:t> </a:t>
            </a:r>
            <a:r>
              <a:rPr lang="en-US" sz="2000" dirty="0" err="1"/>
              <a:t>phân</a:t>
            </a:r>
            <a:r>
              <a:rPr lang="en-US" sz="2000" dirty="0"/>
              <a:t> </a:t>
            </a:r>
            <a:r>
              <a:rPr lang="en-US" sz="2000" dirty="0" err="1"/>
              <a:t>định</a:t>
            </a:r>
            <a:r>
              <a:rPr lang="en-US" sz="2000" dirty="0"/>
              <a:t> </a:t>
            </a:r>
            <a:r>
              <a:rPr lang="en-US" sz="2000" dirty="0" err="1"/>
              <a:t>chính</a:t>
            </a:r>
            <a:r>
              <a:rPr lang="en-US" sz="2000" dirty="0"/>
              <a:t> </a:t>
            </a:r>
            <a:r>
              <a:rPr lang="en-US" sz="2000" dirty="0" err="1"/>
              <a:t>xác</a:t>
            </a:r>
            <a:r>
              <a:rPr lang="en-US" sz="2000" dirty="0"/>
              <a:t> FGR </a:t>
            </a:r>
            <a:r>
              <a:rPr lang="en-US" sz="2000" dirty="0" err="1"/>
              <a:t>và</a:t>
            </a:r>
            <a:r>
              <a:rPr lang="en-US" sz="2000" dirty="0"/>
              <a:t> SGA.</a:t>
            </a:r>
            <a:r>
              <a:rPr lang="en-US" sz="2000" b="1" dirty="0"/>
              <a:t> </a:t>
            </a:r>
            <a:r>
              <a:rPr lang="en-US" sz="2000" b="1" dirty="0" err="1"/>
              <a:t>Chức</a:t>
            </a:r>
            <a:r>
              <a:rPr lang="en-US" sz="2000" b="1" dirty="0"/>
              <a:t> </a:t>
            </a:r>
            <a:r>
              <a:rPr lang="en-US" sz="2000" b="1" dirty="0" err="1"/>
              <a:t>năng</a:t>
            </a:r>
            <a:r>
              <a:rPr lang="en-US" sz="2000" b="1" dirty="0"/>
              <a:t> </a:t>
            </a:r>
            <a:r>
              <a:rPr lang="en-US" sz="2000" b="1" dirty="0" err="1"/>
              <a:t>lá</a:t>
            </a:r>
            <a:r>
              <a:rPr lang="en-US" sz="2000" b="1" dirty="0"/>
              <a:t> </a:t>
            </a:r>
            <a:r>
              <a:rPr lang="en-US" sz="2000" b="1" dirty="0" err="1"/>
              <a:t>nuôi</a:t>
            </a:r>
            <a:r>
              <a:rPr lang="en-US" sz="2000" b="1" dirty="0"/>
              <a:t> </a:t>
            </a:r>
            <a:r>
              <a:rPr lang="en-US" sz="2000" b="1" dirty="0" err="1"/>
              <a:t>được</a:t>
            </a:r>
            <a:r>
              <a:rPr lang="en-US" sz="2000" b="1" dirty="0"/>
              <a:t> </a:t>
            </a:r>
            <a:r>
              <a:rPr lang="en-US" sz="2000" b="1" dirty="0" err="1"/>
              <a:t>bảo</a:t>
            </a:r>
            <a:r>
              <a:rPr lang="en-US" sz="2000" b="1" dirty="0"/>
              <a:t> </a:t>
            </a:r>
            <a:r>
              <a:rPr lang="en-US" sz="2000" b="1" dirty="0" err="1"/>
              <a:t>tồn</a:t>
            </a:r>
            <a:r>
              <a:rPr lang="en-US" sz="2000" b="1" dirty="0"/>
              <a:t> </a:t>
            </a:r>
            <a:r>
              <a:rPr lang="en-US" sz="2000" b="1" dirty="0" err="1"/>
              <a:t>là</a:t>
            </a:r>
            <a:r>
              <a:rPr lang="en-US" sz="2000" b="1" dirty="0"/>
              <a:t> </a:t>
            </a:r>
            <a:r>
              <a:rPr lang="en-US" sz="2000" b="1" dirty="0" err="1"/>
              <a:t>minh</a:t>
            </a:r>
            <a:r>
              <a:rPr lang="en-US" sz="2000" b="1" dirty="0"/>
              <a:t> </a:t>
            </a:r>
            <a:r>
              <a:rPr lang="en-US" sz="2000" b="1" dirty="0" err="1"/>
              <a:t>chứng</a:t>
            </a:r>
            <a:r>
              <a:rPr lang="en-US" sz="2000" b="1" dirty="0"/>
              <a:t> </a:t>
            </a:r>
            <a:r>
              <a:rPr lang="en-US" sz="2000" b="1" dirty="0" err="1"/>
              <a:t>tốt</a:t>
            </a:r>
            <a:r>
              <a:rPr lang="en-US" sz="2000" b="1" dirty="0"/>
              <a:t> </a:t>
            </a:r>
            <a:r>
              <a:rPr lang="en-US" sz="2000" b="1" dirty="0" err="1"/>
              <a:t>nhất</a:t>
            </a:r>
            <a:r>
              <a:rPr lang="en-US" sz="2000" b="1" dirty="0"/>
              <a:t> </a:t>
            </a:r>
            <a:r>
              <a:rPr lang="en-US" sz="2000" b="1" dirty="0" err="1"/>
              <a:t>cho</a:t>
            </a:r>
            <a:r>
              <a:rPr lang="en-US" sz="2000" b="1" dirty="0"/>
              <a:t> SGA</a:t>
            </a:r>
            <a:endParaRPr lang="en-US" sz="2000" b="1" dirty="0">
              <a:cs typeface="Calibri"/>
            </a:endParaRPr>
          </a:p>
          <a:p>
            <a:pPr marL="363220" indent="-363220">
              <a:buFont typeface="+mj-lt"/>
              <a:buAutoNum type="arabicPeriod"/>
            </a:pPr>
            <a:r>
              <a:rPr lang="en-US" sz="2000" dirty="0"/>
              <a:t>LGA </a:t>
            </a:r>
            <a:r>
              <a:rPr lang="en-US" sz="2000" dirty="0" err="1"/>
              <a:t>phần</a:t>
            </a:r>
            <a:r>
              <a:rPr lang="en-US" sz="2000" dirty="0"/>
              <a:t> </a:t>
            </a:r>
            <a:r>
              <a:rPr lang="en-US" sz="2000" dirty="0" err="1"/>
              <a:t>lớn</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GDM, </a:t>
            </a:r>
            <a:r>
              <a:rPr lang="en-US" sz="2000" dirty="0" err="1"/>
              <a:t>với</a:t>
            </a:r>
            <a:r>
              <a:rPr lang="en-US" sz="2000" dirty="0"/>
              <a:t> </a:t>
            </a:r>
            <a:r>
              <a:rPr lang="en-US" sz="2000" dirty="0" err="1"/>
              <a:t>kết</a:t>
            </a:r>
            <a:r>
              <a:rPr lang="en-US" sz="2000" dirty="0"/>
              <a:t> </a:t>
            </a:r>
            <a:r>
              <a:rPr lang="en-US" sz="2000" dirty="0" err="1"/>
              <a:t>cục</a:t>
            </a:r>
            <a:r>
              <a:rPr lang="en-US" sz="2000" dirty="0"/>
              <a:t> </a:t>
            </a:r>
            <a:r>
              <a:rPr lang="en-US" sz="2000" dirty="0" err="1"/>
              <a:t>thai</a:t>
            </a:r>
            <a:r>
              <a:rPr lang="en-US" sz="2000" dirty="0"/>
              <a:t> </a:t>
            </a:r>
            <a:r>
              <a:rPr lang="en-US" sz="2000" dirty="0" err="1"/>
              <a:t>sản</a:t>
            </a:r>
            <a:r>
              <a:rPr lang="en-US" sz="2000" dirty="0"/>
              <a:t> </a:t>
            </a:r>
            <a:r>
              <a:rPr lang="en-US" sz="2000" dirty="0" err="1"/>
              <a:t>xấu</a:t>
            </a:r>
            <a:r>
              <a:rPr lang="en-US" sz="2000" dirty="0"/>
              <a:t>. Trong </a:t>
            </a:r>
            <a:r>
              <a:rPr lang="en-US" sz="2000" dirty="0" err="1"/>
              <a:t>trường</a:t>
            </a:r>
            <a:r>
              <a:rPr lang="en-US" sz="2000" dirty="0"/>
              <a:t> </a:t>
            </a:r>
            <a:r>
              <a:rPr lang="en-US" sz="2000" dirty="0" err="1"/>
              <a:t>hợp</a:t>
            </a:r>
            <a:r>
              <a:rPr lang="en-US" sz="2000" dirty="0"/>
              <a:t> </a:t>
            </a:r>
            <a:r>
              <a:rPr lang="en-US" sz="2000" dirty="0" err="1"/>
              <a:t>này</a:t>
            </a:r>
            <a:r>
              <a:rPr lang="en-US" sz="2000" dirty="0"/>
              <a:t>, </a:t>
            </a:r>
            <a:r>
              <a:rPr lang="en-US" sz="2000" dirty="0" err="1"/>
              <a:t>dấu</a:t>
            </a:r>
            <a:r>
              <a:rPr lang="en-US" sz="2000" dirty="0"/>
              <a:t> </a:t>
            </a:r>
            <a:r>
              <a:rPr lang="en-US" sz="2000" dirty="0" err="1"/>
              <a:t>chỉ</a:t>
            </a:r>
            <a:r>
              <a:rPr lang="en-US" sz="2000" dirty="0"/>
              <a:t> </a:t>
            </a:r>
            <a:r>
              <a:rPr lang="en-US" sz="2000" dirty="0" err="1"/>
              <a:t>nhận</a:t>
            </a:r>
            <a:r>
              <a:rPr lang="en-US" sz="2000" dirty="0"/>
              <a:t> </a:t>
            </a:r>
            <a:r>
              <a:rPr lang="en-US" sz="2000" dirty="0" err="1"/>
              <a:t>diện</a:t>
            </a:r>
            <a:r>
              <a:rPr lang="en-US" sz="2000" dirty="0"/>
              <a:t> </a:t>
            </a:r>
            <a:r>
              <a:rPr lang="en-US" sz="2000" dirty="0" err="1"/>
              <a:t>không</a:t>
            </a:r>
            <a:r>
              <a:rPr lang="en-US" sz="2000" dirty="0"/>
              <a:t> </a:t>
            </a:r>
            <a:r>
              <a:rPr lang="en-US" sz="2000" dirty="0" err="1"/>
              <a:t>phải</a:t>
            </a:r>
            <a:r>
              <a:rPr lang="en-US" sz="2000" dirty="0"/>
              <a:t> </a:t>
            </a:r>
            <a:r>
              <a:rPr lang="en-US" sz="2000" dirty="0" err="1"/>
              <a:t>là</a:t>
            </a:r>
            <a:r>
              <a:rPr lang="en-US" sz="2000" dirty="0"/>
              <a:t> ở LGA </a:t>
            </a:r>
            <a:r>
              <a:rPr lang="en-US" sz="2000" dirty="0" err="1"/>
              <a:t>mà</a:t>
            </a:r>
            <a:r>
              <a:rPr lang="en-US" sz="2000" dirty="0"/>
              <a:t> </a:t>
            </a:r>
            <a:r>
              <a:rPr lang="en-US" sz="2000" dirty="0" err="1"/>
              <a:t>là</a:t>
            </a:r>
            <a:r>
              <a:rPr lang="en-US" sz="2000" dirty="0"/>
              <a:t> ở GDM</a:t>
            </a:r>
            <a:endParaRPr lang="en-US" sz="2000" dirty="0">
              <a:cs typeface="Calibri"/>
            </a:endParaRPr>
          </a:p>
          <a:p>
            <a:pPr marL="363220" indent="-363220">
              <a:buFont typeface="+mj-lt"/>
              <a:buAutoNum type="arabicPeriod"/>
            </a:pPr>
            <a:endParaRPr lang="en-US" sz="2000">
              <a:cs typeface="Calibri"/>
            </a:endParaRPr>
          </a:p>
        </p:txBody>
      </p:sp>
    </p:spTree>
    <p:extLst>
      <p:ext uri="{BB962C8B-B14F-4D97-AF65-F5344CB8AC3E}">
        <p14:creationId xmlns:p14="http://schemas.microsoft.com/office/powerpoint/2010/main" val="254246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297B-FCF6-1143-B239-61008BA65CD5}"/>
              </a:ext>
            </a:extLst>
          </p:cNvPr>
          <p:cNvSpPr>
            <a:spLocks noGrp="1"/>
          </p:cNvSpPr>
          <p:nvPr>
            <p:ph type="title"/>
          </p:nvPr>
        </p:nvSpPr>
        <p:spPr/>
        <p:txBody>
          <a:bodyPr/>
          <a:lstStyle/>
          <a:p>
            <a:r>
              <a:rPr lang="en-US">
                <a:solidFill>
                  <a:srgbClr val="7030A0"/>
                </a:solidFill>
              </a:rPr>
              <a:t>Good bye and see you again! 😩</a:t>
            </a:r>
          </a:p>
        </p:txBody>
      </p:sp>
      <p:sp>
        <p:nvSpPr>
          <p:cNvPr id="3" name="Content Placeholder 2">
            <a:extLst>
              <a:ext uri="{FF2B5EF4-FFF2-40B4-BE49-F238E27FC236}">
                <a16:creationId xmlns:a16="http://schemas.microsoft.com/office/drawing/2014/main" id="{AF527C08-323E-834B-A775-449AABA75CD5}"/>
              </a:ext>
            </a:extLst>
          </p:cNvPr>
          <p:cNvSpPr>
            <a:spLocks noGrp="1"/>
          </p:cNvSpPr>
          <p:nvPr>
            <p:ph idx="1"/>
          </p:nvPr>
        </p:nvSpPr>
        <p:spPr>
          <a:solidFill>
            <a:schemeClr val="accent4">
              <a:lumMod val="20000"/>
              <a:lumOff val="80000"/>
            </a:schemeClr>
          </a:solidFill>
          <a:ln w="19050">
            <a:solidFill>
              <a:schemeClr val="accent4">
                <a:lumMod val="75000"/>
              </a:schemeClr>
            </a:solidFill>
          </a:ln>
        </p:spPr>
        <p:txBody>
          <a:bodyPr/>
          <a:lstStyle/>
          <a:p>
            <a:r>
              <a:rPr lang="en-US"/>
              <a:t>Phản hồi của Sinh viên là sự sống còn của Bộ môn</a:t>
            </a:r>
          </a:p>
          <a:p>
            <a:r>
              <a:rPr lang="en-US"/>
              <a:t>Bộ môn luôn sẵn sàng để nhận feed-backs từ phía Sinh viên</a:t>
            </a:r>
          </a:p>
          <a:p>
            <a:r>
              <a:rPr lang="en-US"/>
              <a:t>Xin các bạn phản hồi về ngày học hôm nay về địa chỉ </a:t>
            </a:r>
            <a:r>
              <a:rPr lang="en-US" i="1"/>
              <a:t>e-mail</a:t>
            </a:r>
            <a:r>
              <a:rPr lang="en-US"/>
              <a:t> quen thuộc:</a:t>
            </a:r>
          </a:p>
          <a:p>
            <a:pPr marL="0" indent="0" algn="ctr">
              <a:buNone/>
            </a:pPr>
            <a:r>
              <a:rPr lang="en-US">
                <a:hlinkClick r:id="rId2"/>
              </a:rPr>
              <a:t>ca04a313.ump.edu.vn@apac.teams.ms</a:t>
            </a:r>
            <a:r>
              <a:rPr lang="en-US"/>
              <a:t> </a:t>
            </a:r>
          </a:p>
        </p:txBody>
      </p:sp>
    </p:spTree>
    <p:extLst>
      <p:ext uri="{BB962C8B-B14F-4D97-AF65-F5344CB8AC3E}">
        <p14:creationId xmlns:p14="http://schemas.microsoft.com/office/powerpoint/2010/main" val="103395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6BD21A139EE64EBFACB0BEE4E2FEE7" ma:contentTypeVersion="0" ma:contentTypeDescription="Create a new document." ma:contentTypeScope="" ma:versionID="3065b1e2eaeb9db27fa6960342366db2">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3A5AEA-AEFB-461B-933E-336F592C1295}"/>
</file>

<file path=customXml/itemProps2.xml><?xml version="1.0" encoding="utf-8"?>
<ds:datastoreItem xmlns:ds="http://schemas.openxmlformats.org/officeDocument/2006/customXml" ds:itemID="{75661D4A-C72F-4638-8D0E-396936837306}">
  <ds:schemaRefs>
    <ds:schemaRef ds:uri="http://schemas.microsoft.com/sharepoint/v3/contenttype/forms"/>
  </ds:schemaRefs>
</ds:datastoreItem>
</file>

<file path=customXml/itemProps3.xml><?xml version="1.0" encoding="utf-8"?>
<ds:datastoreItem xmlns:ds="http://schemas.openxmlformats.org/officeDocument/2006/customXml" ds:itemID="{4ED17C8E-0AE4-4907-9773-124CA8F4D8E0}">
  <ds:schemaRefs>
    <ds:schemaRef ds:uri="http://purl.org/dc/dcmitype/"/>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3942</TotalTime>
  <Words>1025</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Các rối loạn tăng đường huyết thai kì GDM và DIP</vt:lpstr>
      <vt:lpstr>Sanh non và dự phòng sanh non Các thuốc giảm co và corticoid liệu pháp</vt:lpstr>
      <vt:lpstr>Các rối loạn tăng huyết áp trong thai kì Tiền sản giật, sản giật và hội chứng HELLP</vt:lpstr>
      <vt:lpstr>Các rối loạn tăng trưởng bào thai FGR, SGA và LGA</vt:lpstr>
      <vt:lpstr>Good bye and see you again!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Thật đúng là ma đưa lối, quỷ đưa đường… (Friday, the 13th …)</dc:title>
  <dc:creator>Hong</dc:creator>
  <cp:lastModifiedBy>LUAN AU</cp:lastModifiedBy>
  <cp:revision>127</cp:revision>
  <dcterms:created xsi:type="dcterms:W3CDTF">2016-11-23T02:32:04Z</dcterms:created>
  <dcterms:modified xsi:type="dcterms:W3CDTF">2020-06-18T09:46:06Z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0x0101003F6BD21A139EE64EBFACB0BEE4E2FEE7</vt:lpwstr>
  </property>
</Properties>
</file>