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9" r:id="rId6"/>
    <p:sldId id="270" r:id="rId7"/>
    <p:sldId id="271" r:id="rId8"/>
    <p:sldId id="272" r:id="rId9"/>
    <p:sldId id="273" r:id="rId10"/>
    <p:sldId id="257" r:id="rId11"/>
    <p:sldId id="259" r:id="rId12"/>
    <p:sldId id="261" r:id="rId13"/>
    <p:sldId id="260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D2A06-DB0D-4FAB-B127-48A529EDF0F4}" v="1" dt="2020-07-06T08:11:58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Thi Quynh Duong" userId="S::tqduong.y14@ump.edu.vn::8ecbd221-45a4-4eea-9cad-acc8b8255d99" providerId="AD" clId="Web-{66ED2A06-DB0D-4FAB-B127-48A529EDF0F4}"/>
    <pc:docChg chg="modSld">
      <pc:chgData name="Tran Thi Quynh Duong" userId="S::tqduong.y14@ump.edu.vn::8ecbd221-45a4-4eea-9cad-acc8b8255d99" providerId="AD" clId="Web-{66ED2A06-DB0D-4FAB-B127-48A529EDF0F4}" dt="2020-07-06T08:11:58.614" v="0" actId="14100"/>
      <pc:docMkLst>
        <pc:docMk/>
      </pc:docMkLst>
      <pc:sldChg chg="modSp">
        <pc:chgData name="Tran Thi Quynh Duong" userId="S::tqduong.y14@ump.edu.vn::8ecbd221-45a4-4eea-9cad-acc8b8255d99" providerId="AD" clId="Web-{66ED2A06-DB0D-4FAB-B127-48A529EDF0F4}" dt="2020-07-06T08:11:58.614" v="0" actId="14100"/>
        <pc:sldMkLst>
          <pc:docMk/>
          <pc:sldMk cId="679716080" sldId="260"/>
        </pc:sldMkLst>
        <pc:picChg chg="mod">
          <ac:chgData name="Tran Thi Quynh Duong" userId="S::tqduong.y14@ump.edu.vn::8ecbd221-45a4-4eea-9cad-acc8b8255d99" providerId="AD" clId="Web-{66ED2A06-DB0D-4FAB-B127-48A529EDF0F4}" dt="2020-07-06T08:11:58.614" v="0" actId="14100"/>
          <ac:picMkLst>
            <pc:docMk/>
            <pc:sldMk cId="679716080" sldId="260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30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7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55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5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6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3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01DE30-3697-4629-AB00-99D0C00A284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1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01DE30-3697-4629-AB00-99D0C00A284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2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868D-6BA2-4772-A9BD-8FC74E153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AUB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22317-4492-4260-831E-DA9C07D37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24/4/2020</a:t>
            </a:r>
          </a:p>
        </p:txBody>
      </p:sp>
    </p:spTree>
    <p:extLst>
      <p:ext uri="{BB962C8B-B14F-4D97-AF65-F5344CB8AC3E}">
        <p14:creationId xmlns:p14="http://schemas.microsoft.com/office/powerpoint/2010/main" val="346536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BA8-341F-4591-9AD4-F5206E20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379603"/>
            <a:ext cx="10058400" cy="1450757"/>
          </a:xfrm>
        </p:spPr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TH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9E4A-C896-49BC-B361-A498CF177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44842"/>
            <a:ext cx="10086857" cy="4044535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 b="1" dirty="0" err="1"/>
              <a:t>Bạn</a:t>
            </a:r>
            <a:r>
              <a:rPr lang="en-US" b="1" dirty="0"/>
              <a:t> </a:t>
            </a:r>
            <a:r>
              <a:rPr lang="en-US" b="1" dirty="0" err="1"/>
              <a:t>nghĩ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hiểu</a:t>
            </a:r>
            <a:r>
              <a:rPr lang="en-US" b="1" dirty="0"/>
              <a:t>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tiền</a:t>
            </a:r>
            <a:r>
              <a:rPr lang="en-US" b="1" dirty="0"/>
              <a:t> </a:t>
            </a:r>
            <a:r>
              <a:rPr lang="en-US" b="1" dirty="0" err="1"/>
              <a:t>căn</a:t>
            </a:r>
            <a:r>
              <a:rPr lang="en-US" b="1" dirty="0"/>
              <a:t> hay </a:t>
            </a:r>
            <a:r>
              <a:rPr lang="en-US" b="1" dirty="0" err="1"/>
              <a:t>bệnh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BN </a:t>
            </a:r>
            <a:r>
              <a:rPr lang="en-US" b="1" dirty="0" err="1"/>
              <a:t>này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? </a:t>
            </a:r>
            <a:r>
              <a:rPr lang="en-US" b="1" dirty="0" err="1"/>
              <a:t>Nếu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, </a:t>
            </a:r>
            <a:r>
              <a:rPr lang="en-US" b="1" dirty="0" err="1"/>
              <a:t>nên</a:t>
            </a:r>
            <a:r>
              <a:rPr lang="en-US" b="1" dirty="0"/>
              <a:t> </a:t>
            </a:r>
            <a:r>
              <a:rPr lang="en-US" b="1" dirty="0" err="1"/>
              <a:t>hỏi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err="1"/>
              <a:t>gì</a:t>
            </a:r>
            <a:r>
              <a:rPr lang="en-US" b="1"/>
              <a:t>? </a:t>
            </a:r>
            <a:br>
              <a:rPr lang="en-US"/>
            </a:br>
            <a:r>
              <a:rPr lang="en-US"/>
              <a:t>Kết quả siêu âm những lần trước, tính chất kinh trước đây, sau khi dùng thuốc; triệu chứng thiếu máu, rối loạn đong máu(FIGO 1, bảng 3)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/>
              <a:t>? </a:t>
            </a:r>
            <a:br>
              <a:rPr lang="en-US"/>
            </a:br>
            <a:r>
              <a:rPr lang="en-US"/>
              <a:t>Dấu hiệu thiếu máu, xuất huyết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b="1" dirty="0" err="1"/>
              <a:t>Bạn</a:t>
            </a:r>
            <a:r>
              <a:rPr lang="en-US" b="1" dirty="0"/>
              <a:t> </a:t>
            </a:r>
            <a:r>
              <a:rPr lang="en-US" b="1" dirty="0" err="1"/>
              <a:t>hãy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chẩn</a:t>
            </a:r>
            <a:r>
              <a:rPr lang="en-US" b="1" dirty="0"/>
              <a:t> </a:t>
            </a:r>
            <a:r>
              <a:rPr lang="en-US" b="1" dirty="0" err="1"/>
              <a:t>đoán</a:t>
            </a:r>
            <a:r>
              <a:rPr lang="en-US" b="1" dirty="0"/>
              <a:t> AUB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/>
              <a:t>FIGO?</a:t>
            </a:r>
            <a:br>
              <a:rPr lang="en-US"/>
            </a:br>
            <a:r>
              <a:rPr lang="en-US"/>
              <a:t>B1: khám LS xđ máu chảy từ tử cung</a:t>
            </a:r>
            <a:br>
              <a:rPr lang="en-US"/>
            </a:br>
            <a:r>
              <a:rPr lang="en-US"/>
              <a:t>B2: hCG loại trừ có thai</a:t>
            </a:r>
            <a:br>
              <a:rPr lang="en-US"/>
            </a:br>
            <a:r>
              <a:rPr lang="en-US"/>
              <a:t>B3: kết quả siêu âm NMTC 6mm/BN 44t cần SÂ bơm nước, có khối trong cơ đoạn eo TC echo kém =&gt; không nghĩ AUB-A, chưa phân biệt AUB-P,L,M;  </a:t>
            </a:r>
            <a:br>
              <a:rPr lang="en-US"/>
            </a:br>
            <a:r>
              <a:rPr lang="en-US"/>
              <a:t>loại AUB-O vì chu kì kinh bình thường, loại AUB-C theo bảng 3, loại AUB-I vì thời gian dùng thuốc và cơ chế xuất huyết không phù hợp</a:t>
            </a:r>
            <a:br>
              <a:rPr lang="en-US"/>
            </a:br>
            <a:r>
              <a:rPr lang="en-US"/>
              <a:t>=&gt; AUB-L, AUB-M?, AUB-P?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err="1"/>
              <a:t>theo</a:t>
            </a:r>
            <a:r>
              <a:rPr lang="en-US"/>
              <a:t> ?</a:t>
            </a:r>
            <a:br>
              <a:rPr lang="en-US"/>
            </a:br>
            <a:r>
              <a:rPr lang="en-US"/>
              <a:t>SÂ bơm nước buồng tử cung</a:t>
            </a:r>
            <a:br>
              <a:rPr lang="en-US"/>
            </a:br>
            <a:endParaRPr lang="en-US" dirty="0"/>
          </a:p>
        </p:txBody>
      </p:sp>
      <p:pic>
        <p:nvPicPr>
          <p:cNvPr id="4" name="Picture 2" descr="https://scontent.fsgn5-5.fna.fbcdn.net/v/t1.15752-9/94495967_1617296835061254_2990082173354115072_n.png?_nc_cat=100&amp;_nc_sid=b96e70&amp;_nc_ohc=6pHIWrslIjcAX9SHuhd&amp;_nc_ht=scontent.fsgn5-5.fna&amp;oh=fa56466cd250d0ccc4381eb19ac87942&amp;oe=5ECA96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33" y="4229502"/>
            <a:ext cx="5068985" cy="21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71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E917-CB2F-4509-B301-B49E7A8A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813" y="5633086"/>
            <a:ext cx="5051106" cy="5848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Bạn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nghĩ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gì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quả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này</a:t>
            </a:r>
            <a:r>
              <a:rPr lang="en-US" sz="2400" dirty="0">
                <a:solidFill>
                  <a:schemeClr val="bg1"/>
                </a:solidFill>
              </a:rPr>
              <a:t> 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89CBF9-718A-4E4D-82F6-4954AD6D8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" t="9908" b="48368"/>
          <a:stretch/>
        </p:blipFill>
        <p:spPr>
          <a:xfrm>
            <a:off x="365308" y="2014582"/>
            <a:ext cx="5450276" cy="4103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1CAE0-F1CF-493A-A210-681329F13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" t="16665" r="5439"/>
          <a:stretch/>
        </p:blipFill>
        <p:spPr>
          <a:xfrm>
            <a:off x="6288357" y="2032938"/>
            <a:ext cx="5476017" cy="362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3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AFC7-CA7F-4516-B71B-1B7161AE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E0D2-DA3B-4B6A-AD9C-25290DFF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44 </a:t>
            </a:r>
            <a:r>
              <a:rPr lang="en-US" dirty="0" err="1"/>
              <a:t>tuổi</a:t>
            </a:r>
            <a:r>
              <a:rPr lang="en-US" dirty="0"/>
              <a:t>, para 2002. </a:t>
            </a:r>
            <a:r>
              <a:rPr lang="en-US" b="1" dirty="0" err="1"/>
              <a:t>Bệnh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hiển</a:t>
            </a:r>
            <a:r>
              <a:rPr lang="en-US" b="1" dirty="0"/>
              <a:t> ra </a:t>
            </a:r>
            <a:r>
              <a:rPr lang="en-US" b="1" dirty="0" err="1"/>
              <a:t>huyết</a:t>
            </a:r>
            <a:r>
              <a:rPr lang="en-US" b="1" dirty="0"/>
              <a:t> </a:t>
            </a:r>
            <a:r>
              <a:rPr lang="en-US" b="1" dirty="0" err="1"/>
              <a:t>âm</a:t>
            </a:r>
            <a:r>
              <a:rPr lang="en-US" b="1" dirty="0"/>
              <a:t> </a:t>
            </a:r>
            <a:r>
              <a:rPr lang="en-US" b="1" dirty="0" err="1"/>
              <a:t>đạo</a:t>
            </a:r>
            <a:r>
              <a:rPr lang="en-US" b="1" dirty="0"/>
              <a:t> 2 </a:t>
            </a:r>
            <a:r>
              <a:rPr lang="en-US" b="1" dirty="0" err="1"/>
              <a:t>lần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1 </a:t>
            </a:r>
            <a:r>
              <a:rPr lang="en-US" b="1" dirty="0" err="1"/>
              <a:t>tháng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que </a:t>
            </a:r>
            <a:r>
              <a:rPr lang="en-US" b="1" dirty="0" err="1"/>
              <a:t>cấy</a:t>
            </a:r>
            <a:r>
              <a:rPr lang="en-US" b="1" dirty="0"/>
              <a:t> </a:t>
            </a:r>
            <a:r>
              <a:rPr lang="en-US" b="1" dirty="0" err="1"/>
              <a:t>Implanon</a:t>
            </a:r>
            <a:r>
              <a:rPr lang="en-US" b="1" dirty="0"/>
              <a:t> 2 </a:t>
            </a:r>
            <a:r>
              <a:rPr lang="en-US" b="1" dirty="0" err="1"/>
              <a:t>năm</a:t>
            </a:r>
            <a:r>
              <a:rPr lang="en-US" b="1" dirty="0"/>
              <a:t>.</a:t>
            </a:r>
          </a:p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 Bn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loạn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,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lvl="0"/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42 </a:t>
            </a:r>
            <a:r>
              <a:rPr lang="en-US" dirty="0" err="1"/>
              <a:t>tuổi</a:t>
            </a:r>
            <a:r>
              <a:rPr lang="en-US" dirty="0"/>
              <a:t>, Bn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nạo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, Bn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khích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que </a:t>
            </a:r>
            <a:r>
              <a:rPr lang="en-US" dirty="0" err="1"/>
              <a:t>cấy</a:t>
            </a:r>
            <a:r>
              <a:rPr lang="en-US" dirty="0"/>
              <a:t> </a:t>
            </a:r>
            <a:r>
              <a:rPr lang="en-US" dirty="0" err="1"/>
              <a:t>Implanon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Đặt</a:t>
            </a:r>
            <a:r>
              <a:rPr lang="en-US" dirty="0"/>
              <a:t> que </a:t>
            </a:r>
            <a:r>
              <a:rPr lang="en-US" dirty="0" err="1"/>
              <a:t>cấy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3 </a:t>
            </a:r>
            <a:r>
              <a:rPr lang="en-US" dirty="0" err="1"/>
              <a:t>tháng</a:t>
            </a:r>
            <a:r>
              <a:rPr lang="en-US" dirty="0"/>
              <a:t>, Bn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tòan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,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phết</a:t>
            </a:r>
            <a:r>
              <a:rPr lang="en-US" dirty="0"/>
              <a:t> </a:t>
            </a:r>
            <a:r>
              <a:rPr lang="en-US" dirty="0" err="1"/>
              <a:t>mỏng</a:t>
            </a:r>
            <a:r>
              <a:rPr lang="en-US" dirty="0"/>
              <a:t> CTC).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3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E7B5-7BB6-4DC2-94E1-3B849123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4A27D-3397-49E1-BA0F-4F68E32FC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khỏe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thỉnh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thỏang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chóng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mặt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kéo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dài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rồi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21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hơn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xét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nghiệm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5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6E47-5DAD-4C82-8908-2A88EE5A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đợt</a:t>
            </a:r>
            <a:r>
              <a:rPr lang="en-US" dirty="0"/>
              <a:t> 2)</a:t>
            </a:r>
          </a:p>
        </p:txBody>
      </p:sp>
      <p:pic>
        <p:nvPicPr>
          <p:cNvPr id="5" name="Content Placeholder 4" descr="A picture containing photo, computer, sitting, monitor&#10;&#10;Description automatically generated">
            <a:extLst>
              <a:ext uri="{FF2B5EF4-FFF2-40B4-BE49-F238E27FC236}">
                <a16:creationId xmlns:a16="http://schemas.microsoft.com/office/drawing/2014/main" id="{344EFC42-C018-41B4-947F-575A0B9736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7" r="1124" b="28908"/>
          <a:stretch/>
        </p:blipFill>
        <p:spPr>
          <a:xfrm>
            <a:off x="1097280" y="1938527"/>
            <a:ext cx="3376965" cy="393056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dAP</a:t>
            </a:r>
            <a:r>
              <a:rPr lang="en-US" dirty="0"/>
              <a:t> = 45mm</a:t>
            </a:r>
          </a:p>
          <a:p>
            <a:r>
              <a:rPr lang="en-US" dirty="0"/>
              <a:t>-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ngã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đều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8mm</a:t>
            </a:r>
          </a:p>
          <a:p>
            <a:r>
              <a:rPr lang="en-US" dirty="0"/>
              <a:t>- 2 </a:t>
            </a:r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trứng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8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BA8-341F-4591-9AD4-F5206E20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TH3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9E4A-C896-49BC-B361-A498CF177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AUB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/>
              <a:t>FIGO?</a:t>
            </a:r>
            <a:br>
              <a:rPr lang="en-US"/>
            </a:br>
            <a:r>
              <a:rPr lang="en-US"/>
              <a:t>XĐ có thai ?</a:t>
            </a:r>
            <a:br>
              <a:rPr lang="en-US"/>
            </a:br>
            <a:r>
              <a:rPr lang="en-US"/>
              <a:t>Không loại AUB-M</a:t>
            </a:r>
            <a:br>
              <a:rPr lang="en-US"/>
            </a:br>
            <a:r>
              <a:rPr lang="en-US"/>
              <a:t>AUB-I có thể xảy ra trên BN đang sử dụng Implanon</a:t>
            </a:r>
            <a:br>
              <a:rPr lang="en-US"/>
            </a:br>
            <a:r>
              <a:rPr lang="en-US"/>
              <a:t>không loại trừ AUB-O</a:t>
            </a:r>
            <a:br>
              <a:rPr lang="en-US"/>
            </a:br>
            <a:r>
              <a:rPr lang="en-US"/>
              <a:t>=&gt;AUB-I, M? O?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err="1"/>
              <a:t>theo</a:t>
            </a:r>
            <a:r>
              <a:rPr lang="en-US"/>
              <a:t>?</a:t>
            </a:r>
            <a:br>
              <a:rPr lang="en-US"/>
            </a:br>
            <a:r>
              <a:rPr lang="en-US"/>
              <a:t>hCG</a:t>
            </a:r>
            <a:br>
              <a:rPr lang="en-US"/>
            </a:br>
            <a:r>
              <a:rPr lang="en-US"/>
              <a:t>SÂ bơm nước buồng tử cung</a:t>
            </a:r>
            <a:br>
              <a:rPr lang="en-US"/>
            </a:br>
            <a:r>
              <a:rPr lang="en-US"/>
              <a:t>Sinh thiết nội mạc 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77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71C2-8115-4825-A82B-2ACDA53C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1DBC-D05A-48D9-AA58-86E59A78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: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do </a:t>
            </a:r>
            <a:r>
              <a:rPr lang="en-US" dirty="0" err="1"/>
              <a:t>sụt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que </a:t>
            </a:r>
            <a:r>
              <a:rPr lang="en-US" dirty="0" err="1"/>
              <a:t>cấy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Orgametril</a:t>
            </a:r>
            <a:r>
              <a:rPr lang="en-US" dirty="0"/>
              <a:t> 2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đợt</a:t>
            </a:r>
            <a:r>
              <a:rPr lang="en-US" dirty="0"/>
              <a:t> N5-N25 </a:t>
            </a:r>
            <a:r>
              <a:rPr lang="en-US" dirty="0" err="1"/>
              <a:t>của</a:t>
            </a:r>
            <a:r>
              <a:rPr lang="en-US" dirty="0"/>
              <a:t> chu </a:t>
            </a:r>
            <a:r>
              <a:rPr lang="en-US" dirty="0" err="1"/>
              <a:t>kỳ</a:t>
            </a:r>
            <a:r>
              <a:rPr lang="en-US" dirty="0"/>
              <a:t>. Sau 3 chu </a:t>
            </a:r>
            <a:r>
              <a:rPr lang="en-US" dirty="0" err="1"/>
              <a:t>kỳ</a:t>
            </a:r>
            <a:r>
              <a:rPr lang="en-US" dirty="0"/>
              <a:t>, Bn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NMTC 8-10 mm, BN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BTC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: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/>
              <a:t>BN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khoa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lựa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chọn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cắt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cung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GBPL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: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Grade 1,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&lt; ½ 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dày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28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2DD1-B688-4FA9-8202-55AD8540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21FB-9B9F-427F-9C19-54680CD2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3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?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err="1"/>
              <a:t>sao</a:t>
            </a:r>
            <a:r>
              <a:rPr lang="en-US"/>
              <a:t>?</a:t>
            </a:r>
            <a:br>
              <a:rPr lang="en-US"/>
            </a:br>
            <a:r>
              <a:rPr lang="en-US"/>
              <a:t>Sai lầm vì chưa loại trừ các nguyên nhân ác tính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err="1"/>
              <a:t>theo</a:t>
            </a:r>
            <a:r>
              <a:rPr lang="en-US"/>
              <a:t>?</a:t>
            </a:r>
            <a:br>
              <a:rPr lang="en-US"/>
            </a:br>
            <a:r>
              <a:rPr lang="en-US"/>
              <a:t>MRI bụng chậu</a:t>
            </a:r>
            <a:br>
              <a:rPr lang="en-US"/>
            </a:br>
            <a:r>
              <a:rPr lang="en-US"/>
              <a:t>Phẫu thuật cắt 2 buồng trứng, vòi trứng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5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7893"/>
            <a:ext cx="10515600" cy="1325563"/>
          </a:xfrm>
        </p:spPr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456"/>
            <a:ext cx="10515600" cy="5419344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Bé</a:t>
            </a:r>
            <a:r>
              <a:rPr lang="en-US" dirty="0"/>
              <a:t> 15 </a:t>
            </a:r>
            <a:r>
              <a:rPr lang="en-US" dirty="0" err="1"/>
              <a:t>tuổi</a:t>
            </a:r>
            <a:r>
              <a:rPr lang="en-US" dirty="0"/>
              <a:t>,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algn="just"/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vú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11 </a:t>
            </a:r>
            <a:r>
              <a:rPr lang="en-US" dirty="0" err="1"/>
              <a:t>tuổi</a:t>
            </a:r>
            <a:endParaRPr lang="en-US" dirty="0"/>
          </a:p>
          <a:p>
            <a:pPr algn="just"/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12 </a:t>
            </a:r>
            <a:r>
              <a:rPr lang="en-US" dirty="0" err="1"/>
              <a:t>tuổi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Trong</a:t>
            </a:r>
            <a:r>
              <a:rPr lang="en-US" dirty="0"/>
              <a:t> 6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,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≤ 5 </a:t>
            </a:r>
            <a:r>
              <a:rPr lang="en-US" dirty="0" err="1"/>
              <a:t>ngày</a:t>
            </a:r>
            <a:endParaRPr lang="en-US" dirty="0"/>
          </a:p>
          <a:p>
            <a:pPr algn="just"/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, 28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dài</a:t>
            </a:r>
            <a:r>
              <a:rPr lang="en-US" dirty="0"/>
              <a:t> 3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algn="just"/>
            <a:r>
              <a:rPr lang="en-US" dirty="0"/>
              <a:t>3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đông</a:t>
            </a:r>
            <a:r>
              <a:rPr lang="en-US" dirty="0"/>
              <a:t>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,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.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N</a:t>
            </a:r>
            <a:r>
              <a:rPr lang="en-US" baseline="-25000" dirty="0"/>
              <a:t>15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giảm</a:t>
            </a:r>
            <a:endParaRPr lang="en-US" dirty="0"/>
          </a:p>
          <a:p>
            <a:pPr algn="just"/>
            <a:r>
              <a:rPr lang="en-US" dirty="0"/>
              <a:t>Da </a:t>
            </a:r>
            <a:r>
              <a:rPr lang="en-US" dirty="0" err="1"/>
              <a:t>xanh</a:t>
            </a:r>
            <a:r>
              <a:rPr lang="en-US" dirty="0"/>
              <a:t>,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nhạt</a:t>
            </a:r>
            <a:endParaRPr lang="en-US" dirty="0"/>
          </a:p>
          <a:p>
            <a:pPr algn="just"/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: </a:t>
            </a:r>
            <a:r>
              <a:rPr lang="en-US" dirty="0" err="1"/>
              <a:t>màng</a:t>
            </a:r>
            <a:r>
              <a:rPr lang="en-US" dirty="0"/>
              <a:t> </a:t>
            </a:r>
            <a:r>
              <a:rPr lang="en-US" dirty="0" err="1"/>
              <a:t>trinh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,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,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,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sờ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acid </a:t>
            </a:r>
            <a:r>
              <a:rPr lang="en-US" dirty="0" err="1"/>
              <a:t>tranexamic</a:t>
            </a:r>
            <a:r>
              <a:rPr lang="en-US" dirty="0"/>
              <a:t> ở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8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ngả</a:t>
            </a:r>
            <a:r>
              <a:rPr lang="en-US" dirty="0"/>
              <a:t> </a:t>
            </a:r>
            <a:r>
              <a:rPr lang="en-US" dirty="0" err="1"/>
              <a:t>bụng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: </a:t>
            </a:r>
          </a:p>
          <a:p>
            <a:pPr lvl="1" algn="just"/>
            <a:r>
              <a:rPr lang="en-US" dirty="0" err="1"/>
              <a:t>Ngã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dAP</a:t>
            </a:r>
            <a:r>
              <a:rPr lang="en-US" dirty="0"/>
              <a:t> = 35 mm,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 algn="just"/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dầy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5 mm,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,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máu</a:t>
            </a:r>
            <a:endParaRPr lang="en-US" dirty="0"/>
          </a:p>
          <a:p>
            <a:pPr algn="just"/>
            <a:r>
              <a:rPr lang="en-US" dirty="0"/>
              <a:t>Hai </a:t>
            </a:r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trứng</a:t>
            </a:r>
            <a:r>
              <a:rPr lang="en-US" dirty="0"/>
              <a:t>: </a:t>
            </a:r>
          </a:p>
          <a:p>
            <a:pPr lvl="1" algn="just"/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= 30 mm * 20 mm * 20 mm,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trứng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hốc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</a:p>
          <a:p>
            <a:pPr lvl="1" algn="just"/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trứng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 d = 18 mm * 20 mm,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endParaRPr lang="en-US" dirty="0"/>
          </a:p>
          <a:p>
            <a:pPr lvl="1" algn="just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11" t="18965" r="5517"/>
          <a:stretch/>
        </p:blipFill>
        <p:spPr bwMode="auto">
          <a:xfrm>
            <a:off x="3645408" y="4034316"/>
            <a:ext cx="3121151" cy="222713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742" y="4023626"/>
            <a:ext cx="3032842" cy="22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3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6224F84A-3134-BD49-A396-FEA2E5B86653}"/>
              </a:ext>
            </a:extLst>
          </p:cNvPr>
          <p:cNvSpPr txBox="1">
            <a:spLocks/>
          </p:cNvSpPr>
          <p:nvPr/>
        </p:nvSpPr>
        <p:spPr>
          <a:xfrm>
            <a:off x="986165" y="26977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0BF0ECB-8249-BC41-B8F8-A511E542DC64}"/>
              </a:ext>
            </a:extLst>
          </p:cNvPr>
          <p:cNvSpPr txBox="1">
            <a:spLocks/>
          </p:cNvSpPr>
          <p:nvPr/>
        </p:nvSpPr>
        <p:spPr>
          <a:xfrm>
            <a:off x="1103376" y="1185392"/>
            <a:ext cx="9540240" cy="53285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hCG</a:t>
            </a:r>
            <a:r>
              <a:rPr lang="en-US" dirty="0"/>
              <a:t> quick test: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: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,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,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20.000,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non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0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ym typeface="Wingdings" panose="05000000000000000000" pitchFamily="2" charset="2"/>
              </a:rPr>
              <a:t> </a:t>
            </a:r>
            <a:r>
              <a:rPr lang="en-US" sz="4400" dirty="0" err="1">
                <a:sym typeface="Wingdings" panose="05000000000000000000" pitchFamily="2" charset="2"/>
              </a:rPr>
              <a:t>Với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những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thông</a:t>
            </a:r>
            <a:r>
              <a:rPr lang="en-US" sz="4400" dirty="0">
                <a:sym typeface="Wingdings" panose="05000000000000000000" pitchFamily="2" charset="2"/>
              </a:rPr>
              <a:t> tin </a:t>
            </a:r>
            <a:r>
              <a:rPr lang="en-US" sz="4400" dirty="0" err="1">
                <a:sym typeface="Wingdings" panose="05000000000000000000" pitchFamily="2" charset="2"/>
              </a:rPr>
              <a:t>đã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có</a:t>
            </a:r>
            <a:r>
              <a:rPr lang="en-US" sz="4400" dirty="0">
                <a:sym typeface="Wingdings" panose="05000000000000000000" pitchFamily="2" charset="2"/>
              </a:rPr>
              <a:t>, </a:t>
            </a:r>
            <a:r>
              <a:rPr lang="en-US" sz="4400" dirty="0" err="1">
                <a:sym typeface="Wingdings" panose="05000000000000000000" pitchFamily="2" charset="2"/>
              </a:rPr>
              <a:t>hãy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cho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biết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chẩn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đoán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của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bạn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là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gì</a:t>
            </a:r>
            <a:r>
              <a:rPr lang="en-US" sz="4400" dirty="0">
                <a:sym typeface="Wingdings" panose="05000000000000000000" pitchFamily="2" charset="2"/>
              </a:rPr>
              <a:t>?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6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58400" cy="3683726"/>
          </a:xfrm>
        </p:spPr>
        <p:txBody>
          <a:bodyPr>
            <a:normAutofit/>
          </a:bodyPr>
          <a:lstStyle/>
          <a:p>
            <a:r>
              <a:rPr lang="en-US" sz="2000"/>
              <a:t>Chẩn đoán: AUB-C, theo dõi bạch cầu cấp, thiếu máu nặng</a:t>
            </a:r>
            <a:br>
              <a:rPr lang="en-US" sz="2000"/>
            </a:br>
            <a:r>
              <a:rPr lang="en-US" sz="2000"/>
              <a:t>Xử trí:  truyền tiểu cầu, acid tranexamic, hội chẩn huyết học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10B4-5C3C-4BF4-8582-DD8EC702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9"/>
            <a:ext cx="10515600" cy="1325563"/>
          </a:xfrm>
        </p:spPr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D00D-24BE-48C3-821E-0A46590D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29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Nguyễn Thị Lan,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khám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“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“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Covid-19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44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con, con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PARA: 2002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ngừa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bao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xuyên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khám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11/2019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nay, BN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dõi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ASCUS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cổ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bấm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HPV(+).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đây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huyết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2-ngày 3 ( # 6-8 BVS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thứ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5.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thuốc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E- P (Cyclo-Provera)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nghĩ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3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0EC3-3E4B-46A9-829A-C752B054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T2/2020</a:t>
            </a:r>
          </a:p>
        </p:txBody>
      </p:sp>
      <p:pic>
        <p:nvPicPr>
          <p:cNvPr id="5" name="Content Placeholder 4" descr="A picture containing photo, sitting, black, monitor&#10;&#10;Description automatically generated">
            <a:extLst>
              <a:ext uri="{FF2B5EF4-FFF2-40B4-BE49-F238E27FC236}">
                <a16:creationId xmlns:a16="http://schemas.microsoft.com/office/drawing/2014/main" id="{3856CC0F-A3A2-4CB9-9708-D9FF41711A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264" r="-1052" b="20118"/>
          <a:stretch/>
        </p:blipFill>
        <p:spPr>
          <a:xfrm>
            <a:off x="1328598" y="1845735"/>
            <a:ext cx="3145866" cy="391914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74208" y="1967655"/>
            <a:ext cx="4937760" cy="4023360"/>
          </a:xfrm>
        </p:spPr>
        <p:txBody>
          <a:bodyPr/>
          <a:lstStyle/>
          <a:p>
            <a:r>
              <a:rPr lang="en-US" dirty="0"/>
              <a:t>- Dap: 58 mm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eo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echo </a:t>
            </a:r>
            <a:r>
              <a:rPr lang="en-US" dirty="0" err="1"/>
              <a:t>kém</a:t>
            </a:r>
            <a:r>
              <a:rPr lang="en-US" dirty="0"/>
              <a:t> : 20x25 mm </a:t>
            </a:r>
            <a:r>
              <a:rPr lang="en-US" dirty="0" err="1"/>
              <a:t>trong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: 6 mm</a:t>
            </a:r>
            <a:br>
              <a:rPr lang="en-US" dirty="0"/>
            </a:br>
            <a:r>
              <a:rPr lang="en-US" dirty="0"/>
              <a:t>- 2 </a:t>
            </a:r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trứng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u</a:t>
            </a:r>
          </a:p>
        </p:txBody>
      </p:sp>
    </p:spTree>
    <p:extLst>
      <p:ext uri="{BB962C8B-B14F-4D97-AF65-F5344CB8AC3E}">
        <p14:creationId xmlns:p14="http://schemas.microsoft.com/office/powerpoint/2010/main" val="280367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3D60-43E8-450F-A707-69CA4390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8A601-2F17-4156-AE0E-A431E7DD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Bn</a:t>
            </a:r>
            <a:r>
              <a:rPr lang="en-US" dirty="0"/>
              <a:t> da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, M: 86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,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: 90/60 mm Hg</a:t>
            </a:r>
          </a:p>
          <a:p>
            <a:pPr>
              <a:buFontTx/>
              <a:buChar char="-"/>
            </a:pP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: 1m60,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: 58 kg</a:t>
            </a:r>
          </a:p>
          <a:p>
            <a:pPr>
              <a:buFontTx/>
              <a:buChar char="-"/>
            </a:pP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,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sậm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,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sang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,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 ra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,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to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thai</a:t>
            </a:r>
            <a:r>
              <a:rPr lang="en-US" dirty="0"/>
              <a:t> 7 </a:t>
            </a:r>
            <a:r>
              <a:rPr lang="en-US" dirty="0" err="1"/>
              <a:t>tuần</a:t>
            </a:r>
            <a:r>
              <a:rPr lang="en-US" dirty="0"/>
              <a:t>,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,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, </a:t>
            </a:r>
            <a:r>
              <a:rPr lang="en-US" dirty="0" err="1"/>
              <a:t>túi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93525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FE57CB1B11440BCD12107BCD10307" ma:contentTypeVersion="9" ma:contentTypeDescription="Create a new document." ma:contentTypeScope="" ma:versionID="dafdcc822782ef86f206c42b0c0563f9">
  <xsd:schema xmlns:xsd="http://www.w3.org/2001/XMLSchema" xmlns:xs="http://www.w3.org/2001/XMLSchema" xmlns:p="http://schemas.microsoft.com/office/2006/metadata/properties" xmlns:ns2="d62cfb88-c9f5-440a-a294-7d451f7acc2d" xmlns:ns3="6974661b-99c1-42b6-9a95-0adf6dbf3e8c" targetNamespace="http://schemas.microsoft.com/office/2006/metadata/properties" ma:root="true" ma:fieldsID="1d500e77ecf6c1035c02d942f2fbc05f" ns2:_="" ns3:_="">
    <xsd:import namespace="d62cfb88-c9f5-440a-a294-7d451f7acc2d"/>
    <xsd:import namespace="6974661b-99c1-42b6-9a95-0adf6dbf3e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cfb88-c9f5-440a-a294-7d451f7ac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74661b-99c1-42b6-9a95-0adf6dbf3e8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C4EAED-AB05-44B0-BC29-A38BBCC5784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B60A55F-E23D-46C6-914A-ABDB6F8B94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05B035-9126-4DED-B5EC-1B45AD8310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2cfb88-c9f5-440a-a294-7d451f7acc2d"/>
    <ds:schemaRef ds:uri="6974661b-99c1-42b6-9a95-0adf6dbf3e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216</TotalTime>
  <Words>916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Retrospect</vt:lpstr>
      <vt:lpstr>Tình huống AUB</vt:lpstr>
      <vt:lpstr>Tình huống 1</vt:lpstr>
      <vt:lpstr>Siêu âm phụ khoa ngả bụng</vt:lpstr>
      <vt:lpstr>PowerPoint Presentation</vt:lpstr>
      <vt:lpstr> Với những thông tin đã có, hãy cho biết chẩn đoán của bạn là gì?</vt:lpstr>
      <vt:lpstr>Chẩn đoán: AUB-C, theo dõi bạch cầu cấp, thiếu máu nặng Xử trí:  truyền tiểu cầu, acid tranexamic, hội chẩn huyết học</vt:lpstr>
      <vt:lpstr>Tình huống 2:</vt:lpstr>
      <vt:lpstr>Siêu âm bụng tổng quát T2/2020</vt:lpstr>
      <vt:lpstr>Khám lâm sàng</vt:lpstr>
      <vt:lpstr>Câu hỏi thảo luận TH 2:</vt:lpstr>
      <vt:lpstr>Bạn nghĩ gì kết quả này ?</vt:lpstr>
      <vt:lpstr>Tình huống 3:</vt:lpstr>
      <vt:lpstr>PowerPoint Presentation</vt:lpstr>
      <vt:lpstr>Siêu âm phụ khoa  (tại thời điểm ra huyết đợt 2)</vt:lpstr>
      <vt:lpstr>Câu hỏi thảo luận TH3 :</vt:lpstr>
      <vt:lpstr>PowerPoint Presentation</vt:lpstr>
      <vt:lpstr>Câu hỏi thảo luận: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Tình huống AUB</dc:title>
  <dc:creator>cutun</dc:creator>
  <cp:lastModifiedBy>DELL</cp:lastModifiedBy>
  <cp:revision>32</cp:revision>
  <dcterms:created xsi:type="dcterms:W3CDTF">2020-04-22T13:42:10Z</dcterms:created>
  <dcterms:modified xsi:type="dcterms:W3CDTF">2020-07-06T08:11:59Z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0x0101009CBFE57CB1B11440BCD12107BCD10307</vt:lpwstr>
  </property>
</Properties>
</file>