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70" r:id="rId7"/>
    <p:sldId id="271" r:id="rId8"/>
    <p:sldId id="272" r:id="rId9"/>
    <p:sldId id="273" r:id="rId10"/>
    <p:sldId id="257" r:id="rId11"/>
    <p:sldId id="259" r:id="rId12"/>
    <p:sldId id="261" r:id="rId13"/>
    <p:sldId id="260" r:id="rId14"/>
    <p:sldId id="274" r:id="rId15"/>
    <p:sldId id="275" r:id="rId16"/>
    <p:sldId id="276" r:id="rId17"/>
    <p:sldId id="277" r:id="rId18"/>
    <p:sldId id="262" r:id="rId19"/>
    <p:sldId id="263" r:id="rId20"/>
    <p:sldId id="264" r:id="rId21"/>
    <p:sldId id="265" r:id="rId22"/>
    <p:sldId id="278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89"/>
  </p:normalViewPr>
  <p:slideViewPr>
    <p:cSldViewPr snapToGrid="0">
      <p:cViewPr varScale="1">
        <p:scale>
          <a:sx n="65" d="100"/>
          <a:sy n="65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30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55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01DE30-3697-4629-AB00-99D0C00A2843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9ECDC0-2D32-4EB4-B68F-1190223C85D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8D-6BA2-4772-A9BD-8FC74E153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AUB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22317-4492-4260-831E-DA9C07D37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24/4/2020</a:t>
            </a:r>
          </a:p>
        </p:txBody>
      </p:sp>
    </p:spTree>
    <p:extLst>
      <p:ext uri="{BB962C8B-B14F-4D97-AF65-F5344CB8AC3E}">
        <p14:creationId xmlns:p14="http://schemas.microsoft.com/office/powerpoint/2010/main" val="34653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TH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hay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/>
              <a:t>? </a:t>
            </a:r>
          </a:p>
          <a:p>
            <a:pPr marL="514350" indent="-514350">
              <a:buAutoNum type="arabicPeriod"/>
            </a:pPr>
            <a:r>
              <a:rPr lang="en-US"/>
              <a:t>Bạn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err="1"/>
              <a:t>thăm</a:t>
            </a:r>
            <a:r>
              <a:rPr lang="en-US"/>
              <a:t> khám?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AUB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/>
              <a:t>FIGO?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67971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BFE-6D32-7043-BF38-8E0E95EA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A922-24B5-C04A-9D62-08D5215C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2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?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/>
              <a:t>Triệu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bao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err="1"/>
              <a:t>gì</a:t>
            </a:r>
            <a:r>
              <a:rPr lang="en-US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bao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?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 </a:t>
            </a:r>
            <a:r>
              <a:rPr lang="en-US" dirty="0" err="1"/>
              <a:t>không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chót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mẹ</a:t>
            </a:r>
            <a:r>
              <a:rPr lang="en-US" dirty="0"/>
              <a:t> hay </a:t>
            </a:r>
            <a:r>
              <a:rPr lang="en-US" dirty="0" err="1"/>
              <a:t>chị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gái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U </a:t>
            </a:r>
            <a:r>
              <a:rPr lang="en-US" dirty="0" err="1"/>
              <a:t>xơ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/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 err="1"/>
              <a:t>Dậy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tuổi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 </a:t>
            </a:r>
            <a:r>
              <a:rPr lang="en-US" dirty="0" err="1"/>
              <a:t>trằn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, </a:t>
            </a:r>
            <a:r>
              <a:rPr lang="en-US" dirty="0" err="1"/>
              <a:t>táo</a:t>
            </a:r>
            <a:r>
              <a:rPr lang="en-US" dirty="0"/>
              <a:t> </a:t>
            </a:r>
            <a:r>
              <a:rPr lang="en-US" dirty="0" err="1"/>
              <a:t>bón</a:t>
            </a:r>
            <a:r>
              <a:rPr lang="en-US" dirty="0"/>
              <a:t>,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lắt</a:t>
            </a:r>
            <a:r>
              <a:rPr lang="en-US" dirty="0"/>
              <a:t> </a:t>
            </a:r>
            <a:r>
              <a:rPr lang="en-US" dirty="0" err="1"/>
              <a:t>nhắt</a:t>
            </a:r>
            <a:r>
              <a:rPr lang="en-US" dirty="0"/>
              <a:t>,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tiểu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5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BFE-6D32-7043-BF38-8E0E95EA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84188" cy="1450757"/>
          </a:xfrm>
        </p:spPr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thăm</a:t>
            </a:r>
            <a:r>
              <a:rPr lang="en-US" dirty="0"/>
              <a:t> </a:t>
            </a:r>
            <a:r>
              <a:rPr lang="en-US" dirty="0" err="1"/>
              <a:t>khám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A922-24B5-C04A-9D62-08D5215C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hạch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biên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03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BFE-6D32-7043-BF38-8E0E95EA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84188" cy="1450757"/>
          </a:xfrm>
        </p:spPr>
        <p:txBody>
          <a:bodyPr/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AUB </a:t>
            </a:r>
            <a:r>
              <a:rPr lang="en-US" dirty="0" err="1"/>
              <a:t>theo</a:t>
            </a:r>
            <a:r>
              <a:rPr lang="en-US" dirty="0"/>
              <a:t> FIGO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A922-24B5-C04A-9D62-08D5215C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AUB-L </a:t>
            </a:r>
          </a:p>
          <a:p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: AUB-A </a:t>
            </a:r>
          </a:p>
          <a:p>
            <a:r>
              <a:rPr lang="en-US" dirty="0"/>
              <a:t>BN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to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7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 +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dAP</a:t>
            </a:r>
            <a:r>
              <a:rPr lang="en-US" dirty="0"/>
              <a:t>: 58mm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Nghĩ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nhiều</a:t>
            </a:r>
            <a:r>
              <a:rPr lang="en-US" dirty="0">
                <a:sym typeface="Wingdings" pitchFamily="2" charset="2"/>
              </a:rPr>
              <a:t> AUB-L,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loại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trừ</a:t>
            </a:r>
            <a:r>
              <a:rPr lang="en-US" dirty="0">
                <a:sym typeface="Wingdings" pitchFamily="2" charset="2"/>
              </a:rPr>
              <a:t> AUB-A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3BFE-6D32-7043-BF38-8E0E95EA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884188" cy="1450757"/>
          </a:xfrm>
        </p:spPr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A922-24B5-C04A-9D62-08D5215C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hCG</a:t>
            </a:r>
            <a:r>
              <a:rPr lang="en-US" dirty="0"/>
              <a:t> quick stick</a:t>
            </a:r>
          </a:p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Doppler </a:t>
            </a:r>
          </a:p>
          <a:p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bơm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</a:p>
          <a:p>
            <a:r>
              <a:rPr lang="en-US" dirty="0" err="1"/>
              <a:t>Ngưng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E- P (Cyclo-Provera)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ký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nguyệt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chẩn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AUB-L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LNG-IUD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tránh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đồng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xơ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E917-CB2F-4509-B301-B49E7A8A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813" y="5633086"/>
            <a:ext cx="5051106" cy="584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Bạn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nghĩ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gì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kết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quả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này</a:t>
            </a:r>
            <a:r>
              <a:rPr lang="en-US" sz="2400">
                <a:solidFill>
                  <a:schemeClr val="bg1"/>
                </a:solidFill>
              </a:rPr>
              <a:t> 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CBF9-718A-4E4D-82F6-4954AD6D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" t="9908" b="48368"/>
          <a:stretch/>
        </p:blipFill>
        <p:spPr>
          <a:xfrm>
            <a:off x="365308" y="2014582"/>
            <a:ext cx="5450276" cy="410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1CAE0-F1CF-493A-A210-681329F139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" t="16665" r="5439"/>
          <a:stretch/>
        </p:blipFill>
        <p:spPr>
          <a:xfrm>
            <a:off x="6288357" y="2032938"/>
            <a:ext cx="5476017" cy="36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AFC7-CA7F-4516-B71B-1B7161A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E0D2-DA3B-4B6A-AD9C-25290DFF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44 </a:t>
            </a:r>
            <a:r>
              <a:rPr lang="en-US" dirty="0" err="1"/>
              <a:t>tuổi</a:t>
            </a:r>
            <a:r>
              <a:rPr lang="en-US" dirty="0"/>
              <a:t>, para 2002. </a:t>
            </a:r>
            <a:r>
              <a:rPr lang="en-US" b="1" dirty="0" err="1"/>
              <a:t>Bệnh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hiển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huyết</a:t>
            </a:r>
            <a:r>
              <a:rPr lang="en-US" b="1" dirty="0"/>
              <a:t> </a:t>
            </a:r>
            <a:r>
              <a:rPr lang="en-US" b="1" dirty="0" err="1"/>
              <a:t>âm</a:t>
            </a:r>
            <a:r>
              <a:rPr lang="en-US" b="1" dirty="0"/>
              <a:t> </a:t>
            </a:r>
            <a:r>
              <a:rPr lang="en-US" b="1" dirty="0" err="1"/>
              <a:t>đạo</a:t>
            </a:r>
            <a:r>
              <a:rPr lang="en-US" b="1" dirty="0"/>
              <a:t> 2 </a:t>
            </a:r>
            <a:r>
              <a:rPr lang="en-US" b="1" dirty="0" err="1"/>
              <a:t>lần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1 </a:t>
            </a:r>
            <a:r>
              <a:rPr lang="en-US" b="1" dirty="0" err="1"/>
              <a:t>tháng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r>
              <a:rPr lang="en-US" b="1" dirty="0"/>
              <a:t> que </a:t>
            </a:r>
            <a:r>
              <a:rPr lang="en-US" b="1" dirty="0" err="1"/>
              <a:t>cấy</a:t>
            </a:r>
            <a:r>
              <a:rPr lang="en-US" b="1" dirty="0"/>
              <a:t> </a:t>
            </a:r>
            <a:r>
              <a:rPr lang="en-US" b="1" dirty="0" err="1"/>
              <a:t>Implanon</a:t>
            </a:r>
            <a:r>
              <a:rPr lang="en-US" b="1" dirty="0"/>
              <a:t> 2 </a:t>
            </a:r>
            <a:r>
              <a:rPr lang="en-US" b="1" dirty="0" err="1"/>
              <a:t>năm</a:t>
            </a:r>
            <a:r>
              <a:rPr lang="en-US" b="1" dirty="0"/>
              <a:t>.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Bn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 </a:t>
            </a:r>
            <a:r>
              <a:rPr lang="en-US" dirty="0" err="1"/>
              <a:t>loạn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0"/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42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Bn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Bn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Implanon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Đặt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3 </a:t>
            </a:r>
            <a:r>
              <a:rPr lang="en-US" dirty="0" err="1"/>
              <a:t>tháng</a:t>
            </a:r>
            <a:r>
              <a:rPr lang="en-US" dirty="0"/>
              <a:t>, </a:t>
            </a:r>
            <a:r>
              <a:rPr lang="en-US" dirty="0" err="1"/>
              <a:t>Bn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tòan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phết</a:t>
            </a:r>
            <a:r>
              <a:rPr lang="en-US" dirty="0"/>
              <a:t> </a:t>
            </a:r>
            <a:r>
              <a:rPr lang="en-US" dirty="0" err="1"/>
              <a:t>mỏng</a:t>
            </a:r>
            <a:r>
              <a:rPr lang="en-US" dirty="0"/>
              <a:t> CTC).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3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E7B5-7BB6-4DC2-94E1-3B84912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A27D-3397-49E1-BA0F-4F68E32F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Bệnh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nhân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khỏe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thỉnh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thỏang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chóng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mặt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kéo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rồi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21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6E47-5DAD-4C82-8908-2A88EE5A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khoa</a:t>
            </a:r>
            <a:r>
              <a:rPr lang="en-US"/>
              <a:t> </a:t>
            </a:r>
            <a:br>
              <a:rPr lang="en-US"/>
            </a:br>
            <a:r>
              <a:rPr lang="en-US"/>
              <a:t>(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thời</a:t>
            </a:r>
            <a:r>
              <a:rPr lang="en-US"/>
              <a:t> </a:t>
            </a:r>
            <a:r>
              <a:rPr lang="en-US" err="1"/>
              <a:t>điểm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huyết</a:t>
            </a:r>
            <a:r>
              <a:rPr lang="en-US"/>
              <a:t> </a:t>
            </a:r>
            <a:r>
              <a:rPr lang="en-US" err="1"/>
              <a:t>đợt</a:t>
            </a:r>
            <a:r>
              <a:rPr lang="en-US"/>
              <a:t> 2)</a:t>
            </a:r>
          </a:p>
        </p:txBody>
      </p:sp>
      <p:pic>
        <p:nvPicPr>
          <p:cNvPr id="5" name="Content Placeholder 4" descr="A picture containing photo, computer, sitting, monitor&#10;&#10;Description automatically generated">
            <a:extLst>
              <a:ext uri="{FF2B5EF4-FFF2-40B4-BE49-F238E27FC236}">
                <a16:creationId xmlns:a16="http://schemas.microsoft.com/office/drawing/2014/main" id="{344EFC42-C018-41B4-947F-575A0B973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r="1124" b="28908"/>
          <a:stretch/>
        </p:blipFill>
        <p:spPr>
          <a:xfrm>
            <a:off x="1097280" y="1938527"/>
            <a:ext cx="3376965" cy="39305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dAP</a:t>
            </a:r>
            <a:r>
              <a:rPr lang="en-US" dirty="0"/>
              <a:t> = 45mm</a:t>
            </a:r>
          </a:p>
          <a:p>
            <a:r>
              <a:rPr lang="en-US" dirty="0"/>
              <a:t>-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ngã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đều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8mm</a:t>
            </a:r>
          </a:p>
          <a:p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BA8-341F-4591-9AD4-F5206E20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TH3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9E4A-C896-49BC-B361-A498CF17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4727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chẩn</a:t>
            </a:r>
            <a:r>
              <a:rPr lang="en-US" sz="2400" dirty="0"/>
              <a:t> </a:t>
            </a:r>
            <a:r>
              <a:rPr lang="en-US" sz="2400" dirty="0" err="1"/>
              <a:t>đoán</a:t>
            </a:r>
            <a:r>
              <a:rPr lang="en-US" sz="2400" dirty="0"/>
              <a:t> AUB </a:t>
            </a:r>
            <a:r>
              <a:rPr lang="en-US" sz="2400" dirty="0" err="1"/>
              <a:t>theo</a:t>
            </a:r>
            <a:r>
              <a:rPr lang="en-US" sz="2400" dirty="0"/>
              <a:t> FIGO?</a:t>
            </a:r>
          </a:p>
          <a:p>
            <a:pPr marL="578358" lvl="1" indent="-285750" algn="just">
              <a:buFontTx/>
              <a:buChar char="-"/>
            </a:pPr>
            <a:r>
              <a:rPr lang="en-US" dirty="0"/>
              <a:t>AUB-M: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nữ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tuổi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2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bỗng</a:t>
            </a:r>
            <a:r>
              <a:rPr lang="en-US" dirty="0"/>
              <a:t> </a:t>
            </a:r>
            <a:r>
              <a:rPr lang="en-US" dirty="0" err="1"/>
              <a:t>dưng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không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thể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loại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trừ</a:t>
            </a:r>
            <a:r>
              <a:rPr lang="en-US" dirty="0">
                <a:sym typeface="Wingdings" pitchFamily="2" charset="2"/>
              </a:rPr>
              <a:t> AUB-M </a:t>
            </a:r>
            <a:endParaRPr lang="en-US" dirty="0"/>
          </a:p>
          <a:p>
            <a:pPr marL="578358" lvl="1" indent="-285750" algn="just">
              <a:buFontTx/>
              <a:buChar char="-"/>
            </a:pPr>
            <a:r>
              <a:rPr lang="en-US"/>
              <a:t>AUB-I</a:t>
            </a:r>
            <a:r>
              <a:rPr lang="en-US" dirty="0"/>
              <a:t>: </a:t>
            </a:r>
            <a:r>
              <a:rPr lang="en-US" dirty="0" err="1"/>
              <a:t>Implanon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BN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2 </a:t>
            </a:r>
            <a:r>
              <a:rPr lang="en-US" dirty="0" err="1"/>
              <a:t>năm</a:t>
            </a:r>
            <a:r>
              <a:rPr lang="en-US" dirty="0"/>
              <a:t> nay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do </a:t>
            </a:r>
            <a:r>
              <a:rPr lang="en-US" dirty="0" err="1"/>
              <a:t>Implanon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</a:p>
          <a:p>
            <a:pPr marL="578358" lvl="1" indent="-285750" algn="just">
              <a:buFontTx/>
              <a:buChar char="-"/>
            </a:pPr>
            <a:r>
              <a:rPr lang="en-US" dirty="0"/>
              <a:t>AUB-O: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do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BN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nguyệt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b</a:t>
            </a:r>
            <a:r>
              <a:rPr lang="vi-VN" sz="2400" dirty="0">
                <a:latin typeface="Arial"/>
                <a:cs typeface="Arial"/>
              </a:rPr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?</a:t>
            </a:r>
          </a:p>
          <a:p>
            <a:pPr marL="578358" lvl="1" indent="-285750" algn="just">
              <a:buFontTx/>
              <a:buChar char="-"/>
            </a:pP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</a:p>
          <a:p>
            <a:pPr marL="578358" lvl="1" indent="-285750" algn="just">
              <a:buFontTx/>
              <a:buChar char="-"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pipelle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phẫu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691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7893"/>
            <a:ext cx="10515600" cy="1325563"/>
          </a:xfrm>
        </p:spPr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456"/>
            <a:ext cx="10515600" cy="5419344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Bé</a:t>
            </a:r>
            <a:r>
              <a:rPr lang="en-US" dirty="0"/>
              <a:t> 15 </a:t>
            </a:r>
            <a:r>
              <a:rPr lang="en-US" dirty="0" err="1"/>
              <a:t>tuổi</a:t>
            </a:r>
            <a:r>
              <a:rPr lang="en-US" dirty="0"/>
              <a:t>,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vú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11 </a:t>
            </a:r>
            <a:r>
              <a:rPr lang="en-US" dirty="0" err="1"/>
              <a:t>tuổi</a:t>
            </a:r>
            <a:endParaRPr lang="en-US" dirty="0"/>
          </a:p>
          <a:p>
            <a:pPr algn="just"/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12 </a:t>
            </a:r>
            <a:r>
              <a:rPr lang="en-US" dirty="0" err="1"/>
              <a:t>tuổi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Trong</a:t>
            </a:r>
            <a:r>
              <a:rPr lang="en-US" dirty="0"/>
              <a:t> 6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chu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≤ 5 </a:t>
            </a:r>
            <a:r>
              <a:rPr lang="en-US" dirty="0" err="1"/>
              <a:t>ngày</a:t>
            </a:r>
            <a:endParaRPr lang="en-US" dirty="0"/>
          </a:p>
          <a:p>
            <a:pPr algn="just"/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, chu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, 28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dài</a:t>
            </a:r>
            <a:r>
              <a:rPr lang="en-US" dirty="0"/>
              <a:t> 3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algn="just"/>
            <a:r>
              <a:rPr lang="en-US" dirty="0"/>
              <a:t>3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bé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N</a:t>
            </a:r>
            <a:r>
              <a:rPr lang="en-US" baseline="-25000" dirty="0"/>
              <a:t>15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algn="just"/>
            <a:r>
              <a:rPr lang="en-US" dirty="0"/>
              <a:t>Da </a:t>
            </a:r>
            <a:r>
              <a:rPr lang="en-US" dirty="0" err="1"/>
              <a:t>xanh</a:t>
            </a:r>
            <a:r>
              <a:rPr lang="en-US" dirty="0"/>
              <a:t>,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nhạt</a:t>
            </a:r>
            <a:endParaRPr lang="en-US" dirty="0"/>
          </a:p>
          <a:p>
            <a:pPr algn="just"/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tràng</a:t>
            </a:r>
            <a:r>
              <a:rPr lang="en-US" dirty="0"/>
              <a:t>: </a:t>
            </a:r>
            <a:r>
              <a:rPr lang="en-US" dirty="0" err="1"/>
              <a:t>màng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sờ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uống</a:t>
            </a:r>
            <a:r>
              <a:rPr lang="en-US" dirty="0"/>
              <a:t> acid tranexamic </a:t>
            </a:r>
            <a:r>
              <a:rPr lang="en-US" dirty="0" err="1"/>
              <a:t>ở</a:t>
            </a:r>
            <a:r>
              <a:rPr lang="en-US" dirty="0"/>
              <a:t> chu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71C2-8115-4825-A82B-2ACDA53C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1DBC-D05A-48D9-AA58-86E59A78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: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do </a:t>
            </a:r>
            <a:r>
              <a:rPr lang="en-US" dirty="0" err="1"/>
              <a:t>sụt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 </a:t>
            </a:r>
            <a:r>
              <a:rPr lang="en-US" dirty="0" err="1"/>
              <a:t>cấy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Orgametril</a:t>
            </a:r>
            <a:r>
              <a:rPr lang="en-US" dirty="0"/>
              <a:t> 2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đợt</a:t>
            </a:r>
            <a:r>
              <a:rPr lang="en-US" dirty="0"/>
              <a:t> N5-N25 </a:t>
            </a:r>
            <a:r>
              <a:rPr lang="en-US" dirty="0" err="1"/>
              <a:t>của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. Sau 3 chu </a:t>
            </a:r>
            <a:r>
              <a:rPr lang="en-US" dirty="0" err="1"/>
              <a:t>kỳ</a:t>
            </a:r>
            <a:r>
              <a:rPr lang="en-US" dirty="0"/>
              <a:t>, </a:t>
            </a:r>
            <a:r>
              <a:rPr lang="en-US" dirty="0" err="1"/>
              <a:t>Bn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NMTC 8-10 mm, BN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BTC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: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/>
            <a:r>
              <a:rPr lang="en-US" dirty="0"/>
              <a:t>BN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mổ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endParaRPr lang="en-US" dirty="0"/>
          </a:p>
          <a:p>
            <a:pPr algn="just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lựa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chọn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cắt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cung</a:t>
            </a:r>
            <a:endParaRPr lang="en-US" dirty="0"/>
          </a:p>
          <a:p>
            <a:pPr algn="just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GBPL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soi</a:t>
            </a:r>
            <a:r>
              <a:rPr lang="en-US" dirty="0"/>
              <a:t>: </a:t>
            </a:r>
            <a:r>
              <a:rPr lang="en-US" dirty="0" err="1"/>
              <a:t>ung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bào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Grade 1,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lấn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&lt; ½ </a:t>
            </a:r>
            <a:r>
              <a:rPr lang="en-US" dirty="0" err="1"/>
              <a:t>bề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2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2DD1-B688-4FA9-8202-55AD8540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thảo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21FB-9B9F-427F-9C19-54680CD2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</a:t>
            </a:r>
            <a:r>
              <a:rPr lang="vi-VN" sz="2400" dirty="0"/>
              <a:t>ư</a:t>
            </a:r>
            <a:r>
              <a:rPr lang="en-US" sz="2400" dirty="0" err="1"/>
              <a:t>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3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lầm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?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?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?</a:t>
            </a:r>
          </a:p>
          <a:p>
            <a:pPr marL="292608" lvl="1" indent="0" algn="just">
              <a:buNone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lầm</a:t>
            </a:r>
            <a:r>
              <a:rPr lang="en-US" sz="2000" dirty="0"/>
              <a:t> </a:t>
            </a:r>
            <a:r>
              <a:rPr lang="en-US" sz="2000" dirty="0" err="1"/>
              <a:t>vì</a:t>
            </a:r>
            <a:r>
              <a:rPr lang="en-US" sz="2000" dirty="0"/>
              <a:t>:</a:t>
            </a:r>
          </a:p>
          <a:p>
            <a:pPr marL="578358" lvl="1" indent="-285750" algn="just">
              <a:buFontTx/>
              <a:buChar char="-"/>
            </a:pPr>
            <a:r>
              <a:rPr lang="en-US" sz="2000" dirty="0"/>
              <a:t>BN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nạo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buồng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mạc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bào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điển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dõi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khám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chứ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dõi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. </a:t>
            </a:r>
          </a:p>
          <a:p>
            <a:pPr marL="578358" lvl="1" indent="-285750" algn="just">
              <a:buFontTx/>
              <a:buChar char="-"/>
            </a:pPr>
            <a:r>
              <a:rPr lang="en-US" sz="2000" dirty="0"/>
              <a:t>BN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AUB-M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bác</a:t>
            </a:r>
            <a:r>
              <a:rPr lang="en-US" sz="2000" dirty="0"/>
              <a:t> </a:t>
            </a:r>
            <a:r>
              <a:rPr lang="en-US" sz="2000" dirty="0" err="1"/>
              <a:t>sĩ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1 AUB-I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nói</a:t>
            </a:r>
            <a:r>
              <a:rPr lang="en-US" sz="2000" dirty="0"/>
              <a:t> </a:t>
            </a:r>
            <a:r>
              <a:rPr lang="en-US" sz="2000" dirty="0" err="1"/>
              <a:t>ở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,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AUB-I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/>
              <a:t>cao</a:t>
            </a:r>
            <a:endParaRPr lang="en-US" sz="2000" dirty="0"/>
          </a:p>
          <a:p>
            <a:pPr marL="514350" indent="-514350" algn="just">
              <a:buAutoNum type="arabicPeriod"/>
            </a:pPr>
            <a:r>
              <a:rPr lang="en-US" sz="2400"/>
              <a:t>Bạn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?</a:t>
            </a:r>
          </a:p>
          <a:p>
            <a:pPr marL="578358" lvl="1" indent="-285750" algn="just">
              <a:buFontTx/>
              <a:buChar char="-"/>
            </a:pPr>
            <a:r>
              <a:rPr lang="en-US" sz="2000" dirty="0" err="1"/>
              <a:t>Chụp</a:t>
            </a:r>
            <a:r>
              <a:rPr lang="en-US" sz="2000" dirty="0"/>
              <a:t> MRI </a:t>
            </a:r>
            <a:r>
              <a:rPr lang="en-US" sz="2000" dirty="0" err="1"/>
              <a:t>bụng</a:t>
            </a:r>
            <a:r>
              <a:rPr lang="en-US" sz="2000" dirty="0"/>
              <a:t> </a:t>
            </a:r>
            <a:r>
              <a:rPr lang="en-US" sz="2000" dirty="0" err="1"/>
              <a:t>chậu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khối</a:t>
            </a:r>
            <a:r>
              <a:rPr lang="en-US" sz="2000" dirty="0"/>
              <a:t> u </a:t>
            </a:r>
          </a:p>
          <a:p>
            <a:pPr marL="578358" lvl="1" indent="-285750" algn="just">
              <a:buFontTx/>
              <a:buChar char="-"/>
            </a:pPr>
            <a:r>
              <a:rPr lang="en-US" sz="2000" dirty="0" err="1"/>
              <a:t>Cắt</a:t>
            </a:r>
            <a:r>
              <a:rPr lang="en-US" sz="2000" dirty="0"/>
              <a:t> 2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2 </a:t>
            </a:r>
            <a:r>
              <a:rPr lang="en-US" sz="2000" dirty="0" err="1"/>
              <a:t>bên</a:t>
            </a:r>
            <a:r>
              <a:rPr lang="en-US" sz="2000" dirty="0"/>
              <a:t>, </a:t>
            </a:r>
            <a:r>
              <a:rPr lang="en-US" sz="2000" dirty="0" err="1"/>
              <a:t>nạo</a:t>
            </a:r>
            <a:r>
              <a:rPr lang="en-US" sz="2000" dirty="0"/>
              <a:t> </a:t>
            </a:r>
            <a:r>
              <a:rPr lang="en-US" sz="2000" dirty="0" err="1"/>
              <a:t>hạch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</a:p>
          <a:p>
            <a:pPr marL="578358" lvl="1" indent="-285750" algn="just">
              <a:buFontTx/>
              <a:buChar char="-"/>
            </a:pPr>
            <a:r>
              <a:rPr lang="en-US" sz="2000" dirty="0" err="1"/>
              <a:t>Tuỳ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mổ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phụ</a:t>
            </a:r>
            <a:r>
              <a:rPr lang="en-US"/>
              <a:t>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ngả</a:t>
            </a:r>
            <a:r>
              <a:rPr lang="en-US"/>
              <a:t> </a:t>
            </a:r>
            <a:r>
              <a:rPr lang="en-US" err="1"/>
              <a:t>bụng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: </a:t>
            </a:r>
          </a:p>
          <a:p>
            <a:pPr lvl="1" algn="just"/>
            <a:r>
              <a:rPr lang="en-US" err="1"/>
              <a:t>Ngã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, </a:t>
            </a:r>
            <a:r>
              <a:rPr lang="en-US" err="1"/>
              <a:t>dAP</a:t>
            </a:r>
            <a:r>
              <a:rPr lang="en-US"/>
              <a:t> = 35 mm,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đồng</a:t>
            </a:r>
            <a:r>
              <a:rPr lang="en-US"/>
              <a:t> </a:t>
            </a:r>
            <a:r>
              <a:rPr lang="en-US" err="1"/>
              <a:t>nhất</a:t>
            </a:r>
            <a:endParaRPr lang="en-US"/>
          </a:p>
          <a:p>
            <a:pPr lvl="1" algn="just"/>
            <a:r>
              <a:rPr lang="en-US" err="1"/>
              <a:t>Bề</a:t>
            </a:r>
            <a:r>
              <a:rPr lang="en-US"/>
              <a:t> </a:t>
            </a:r>
            <a:r>
              <a:rPr lang="en-US" err="1"/>
              <a:t>dầy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mạc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5 mm, </a:t>
            </a:r>
            <a:r>
              <a:rPr lang="en-US" err="1"/>
              <a:t>lòng</a:t>
            </a:r>
            <a:r>
              <a:rPr lang="en-US"/>
              <a:t> </a:t>
            </a:r>
            <a:r>
              <a:rPr lang="en-US" err="1"/>
              <a:t>tử</a:t>
            </a:r>
            <a:r>
              <a:rPr lang="en-US"/>
              <a:t> </a:t>
            </a:r>
            <a:r>
              <a:rPr lang="en-US" err="1"/>
              <a:t>cung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,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tự</a:t>
            </a:r>
            <a:r>
              <a:rPr lang="en-US"/>
              <a:t> </a:t>
            </a:r>
            <a:r>
              <a:rPr lang="en-US" err="1"/>
              <a:t>máu</a:t>
            </a:r>
            <a:endParaRPr lang="en-US"/>
          </a:p>
          <a:p>
            <a:pPr algn="just"/>
            <a:r>
              <a:rPr lang="en-US"/>
              <a:t>Hai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: </a:t>
            </a:r>
          </a:p>
          <a:p>
            <a:pPr lvl="1" algn="just"/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 = 30 mm * 20 mm * 20 mm,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mỗi</a:t>
            </a:r>
            <a:r>
              <a:rPr lang="en-US"/>
              <a:t> </a:t>
            </a:r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thấy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hốc</a:t>
            </a:r>
            <a:r>
              <a:rPr lang="en-US"/>
              <a:t> </a:t>
            </a:r>
            <a:r>
              <a:rPr lang="en-US" err="1"/>
              <a:t>nhỏ</a:t>
            </a:r>
            <a:r>
              <a:rPr lang="en-US"/>
              <a:t> </a:t>
            </a:r>
          </a:p>
          <a:p>
            <a:pPr lvl="1" algn="just"/>
            <a:r>
              <a:rPr lang="en-US" err="1"/>
              <a:t>Buồng</a:t>
            </a:r>
            <a:r>
              <a:rPr lang="en-US"/>
              <a:t> </a:t>
            </a:r>
            <a:r>
              <a:rPr lang="en-US" err="1"/>
              <a:t>trứng</a:t>
            </a:r>
            <a:r>
              <a:rPr lang="en-US"/>
              <a:t> </a:t>
            </a:r>
            <a:r>
              <a:rPr lang="en-US" err="1"/>
              <a:t>phải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nang</a:t>
            </a:r>
            <a:r>
              <a:rPr lang="en-US"/>
              <a:t> d = 18 mm * 20 mm,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phản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dạng</a:t>
            </a:r>
            <a:r>
              <a:rPr lang="en-US"/>
              <a:t> </a:t>
            </a:r>
            <a:r>
              <a:rPr lang="en-US" err="1"/>
              <a:t>lưới</a:t>
            </a:r>
            <a:endParaRPr lang="en-US"/>
          </a:p>
          <a:p>
            <a:pPr lvl="1" algn="just"/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dịch</a:t>
            </a:r>
            <a:r>
              <a:rPr lang="en-US"/>
              <a:t> </a:t>
            </a:r>
            <a:r>
              <a:rPr lang="en-US" err="1"/>
              <a:t>cùng</a:t>
            </a:r>
            <a:r>
              <a:rPr lang="en-US"/>
              <a:t> </a:t>
            </a:r>
            <a:r>
              <a:rPr lang="en-US" err="1"/>
              <a:t>đồ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11" t="18965" r="5517"/>
          <a:stretch/>
        </p:blipFill>
        <p:spPr bwMode="auto">
          <a:xfrm>
            <a:off x="3645408" y="4034316"/>
            <a:ext cx="3121151" cy="222713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742" y="4023626"/>
            <a:ext cx="3032842" cy="2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3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hCG</a:t>
            </a:r>
            <a:r>
              <a:rPr lang="en-US" dirty="0"/>
              <a:t> quick test: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tiểu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,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20.000,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non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512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 </a:t>
            </a:r>
            <a:r>
              <a:rPr lang="en-US" sz="4400" dirty="0" err="1">
                <a:sym typeface="Wingdings" panose="05000000000000000000" pitchFamily="2" charset="2"/>
              </a:rPr>
              <a:t>Với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những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thông</a:t>
            </a:r>
            <a:r>
              <a:rPr lang="en-US" sz="4400" dirty="0">
                <a:sym typeface="Wingdings" panose="05000000000000000000" pitchFamily="2" charset="2"/>
              </a:rPr>
              <a:t> tin </a:t>
            </a:r>
            <a:r>
              <a:rPr lang="en-US" sz="4400" dirty="0" err="1">
                <a:sym typeface="Wingdings" panose="05000000000000000000" pitchFamily="2" charset="2"/>
              </a:rPr>
              <a:t>đã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có</a:t>
            </a:r>
            <a:r>
              <a:rPr lang="en-US" sz="4400" dirty="0">
                <a:sym typeface="Wingdings" panose="05000000000000000000" pitchFamily="2" charset="2"/>
              </a:rPr>
              <a:t>, </a:t>
            </a:r>
            <a:r>
              <a:rPr lang="en-US" sz="4400" dirty="0" err="1">
                <a:sym typeface="Wingdings" panose="05000000000000000000" pitchFamily="2" charset="2"/>
              </a:rPr>
              <a:t>hãy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cho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biết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chẩn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đoán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của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bạn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là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r>
              <a:rPr lang="en-US" sz="4400" dirty="0" err="1">
                <a:sym typeface="Wingdings" panose="05000000000000000000" pitchFamily="2" charset="2"/>
              </a:rPr>
              <a:t>gì</a:t>
            </a:r>
            <a:r>
              <a:rPr lang="en-US" sz="4400" dirty="0">
                <a:sym typeface="Wingdings" panose="05000000000000000000" pitchFamily="2" charset="2"/>
              </a:rPr>
              <a:t>?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E065B-D90A-4CC8-BF93-1FB9F60C45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3896" y="1846263"/>
            <a:ext cx="10500851" cy="453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2400" dirty="0" err="1"/>
              <a:t>Bé</a:t>
            </a:r>
            <a:r>
              <a:rPr lang="en-US" sz="2400" dirty="0"/>
              <a:t> 15 </a:t>
            </a:r>
            <a:r>
              <a:rPr lang="en-US" sz="2400" dirty="0" err="1"/>
              <a:t>tuổi</a:t>
            </a:r>
            <a:r>
              <a:rPr lang="en-US" sz="2400" dirty="0"/>
              <a:t>,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dậy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3 </a:t>
            </a:r>
            <a:r>
              <a:rPr lang="en-US" sz="2400" dirty="0" err="1"/>
              <a:t>năm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, chu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đặn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2 </a:t>
            </a:r>
            <a:r>
              <a:rPr lang="en-US" sz="2400" dirty="0" err="1"/>
              <a:t>năm</a:t>
            </a:r>
            <a:r>
              <a:rPr lang="en-US" sz="2400" dirty="0"/>
              <a:t> nay,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khám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endParaRPr lang="en-US" sz="2400" dirty="0"/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thai</a:t>
            </a:r>
            <a:r>
              <a:rPr lang="en-US" sz="2000" dirty="0"/>
              <a:t>: </a:t>
            </a:r>
            <a:r>
              <a:rPr lang="en-US" sz="2000" dirty="0" err="1"/>
              <a:t>hCG</a:t>
            </a:r>
            <a:r>
              <a:rPr lang="en-US" sz="2000" dirty="0"/>
              <a:t> quick test: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err="1"/>
              <a:t>tính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</a:t>
            </a:r>
            <a:r>
              <a:rPr lang="en-US" sz="200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2400"/>
              <a:t>BN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chu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,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Nghĩ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đến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các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nguyên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nhân</a:t>
            </a:r>
            <a:r>
              <a:rPr lang="en-US" sz="2400" dirty="0">
                <a:sym typeface="Wingdings" pitchFamily="2" charset="2"/>
              </a:rPr>
              <a:t>: AUB-L, AUB-A, </a:t>
            </a:r>
            <a:r>
              <a:rPr lang="en-US" sz="2400" b="1" dirty="0">
                <a:sym typeface="Wingdings" pitchFamily="2" charset="2"/>
              </a:rPr>
              <a:t>AUB-C</a:t>
            </a:r>
            <a:r>
              <a:rPr lang="en-US" sz="2400" dirty="0">
                <a:sym typeface="Wingdings" pitchFamily="2" charset="2"/>
              </a:rPr>
              <a:t>, AUB-M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Đối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với</a:t>
            </a:r>
            <a:r>
              <a:rPr lang="en-US" sz="2000" dirty="0">
                <a:sym typeface="Wingdings" pitchFamily="2" charset="2"/>
              </a:rPr>
              <a:t> AUB-L: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to, </a:t>
            </a:r>
            <a:r>
              <a:rPr lang="en-US" sz="2000" dirty="0" err="1">
                <a:sym typeface="Wingdings" pitchFamily="2" charset="2"/>
              </a:rPr>
              <a:t>khám</a:t>
            </a:r>
            <a:r>
              <a:rPr lang="en-US" sz="2000" dirty="0">
                <a:sym typeface="Wingdings" pitchFamily="2" charset="2"/>
              </a:rPr>
              <a:t> LS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 </a:t>
            </a:r>
            <a:r>
              <a:rPr lang="en-US" sz="2000" dirty="0" err="1">
                <a:sym typeface="Wingdings" pitchFamily="2" charset="2"/>
              </a:rPr>
              <a:t>có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khối</a:t>
            </a:r>
            <a:r>
              <a:rPr lang="en-US" sz="2000" dirty="0">
                <a:sym typeface="Wingdings" pitchFamily="2" charset="2"/>
              </a:rPr>
              <a:t> u </a:t>
            </a:r>
            <a:r>
              <a:rPr lang="en-US" sz="2000" dirty="0" err="1">
                <a:sym typeface="Wingdings" pitchFamily="2" charset="2"/>
              </a:rPr>
              <a:t>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err="1">
                <a:sym typeface="Wingdings" pitchFamily="2" charset="2"/>
              </a:rPr>
              <a:t>Ít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nghĩ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Đối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với</a:t>
            </a:r>
            <a:r>
              <a:rPr lang="en-US" sz="2000" dirty="0">
                <a:sym typeface="Wingdings" pitchFamily="2" charset="2"/>
              </a:rPr>
              <a:t> AUB-A: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to,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thống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kinh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err="1">
                <a:sym typeface="Wingdings" pitchFamily="2" charset="2"/>
              </a:rPr>
              <a:t>Ít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nghĩ</a:t>
            </a:r>
            <a:r>
              <a:rPr lang="en-US" sz="2000" dirty="0">
                <a:sym typeface="Wingdings" pitchFamily="2" charset="2"/>
              </a:rPr>
              <a:t>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Ngoài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ra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siêu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âm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nội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mạc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dầy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phát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hiện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cấu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trúc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bất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thường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trong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lòng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err="1">
                <a:sym typeface="Wingdings" pitchFamily="2" charset="2"/>
              </a:rPr>
              <a:t>tử</a:t>
            </a:r>
            <a:r>
              <a:rPr lang="en-US" sz="2000">
                <a:sym typeface="Wingdings" pitchFamily="2" charset="2"/>
              </a:rPr>
              <a:t> cung  </a:t>
            </a:r>
            <a:r>
              <a:rPr lang="en-US" sz="2000" dirty="0" err="1">
                <a:sym typeface="Wingdings" pitchFamily="2" charset="2"/>
              </a:rPr>
              <a:t>Loại</a:t>
            </a:r>
            <a:r>
              <a:rPr lang="en-US" sz="2000" dirty="0">
                <a:sym typeface="Wingdings" pitchFamily="2" charset="2"/>
              </a:rPr>
              <a:t> AUB-L </a:t>
            </a:r>
            <a:r>
              <a:rPr lang="en-US" sz="2000" dirty="0" err="1">
                <a:sym typeface="Wingdings" pitchFamily="2" charset="2"/>
              </a:rPr>
              <a:t>và</a:t>
            </a:r>
            <a:r>
              <a:rPr lang="en-US" sz="2000" dirty="0">
                <a:sym typeface="Wingdings" pitchFamily="2" charset="2"/>
              </a:rPr>
              <a:t> AUB-A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AUB-M: BN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có</a:t>
            </a:r>
            <a:r>
              <a:rPr lang="en-US" sz="2000" dirty="0">
                <a:sym typeface="Wingdings" pitchFamily="2" charset="2"/>
              </a:rPr>
              <a:t> YTNC </a:t>
            </a:r>
            <a:r>
              <a:rPr lang="en-US" sz="2000" dirty="0" err="1">
                <a:sym typeface="Wingdings" pitchFamily="2" charset="2"/>
              </a:rPr>
              <a:t>của</a:t>
            </a:r>
            <a:r>
              <a:rPr lang="en-US" sz="2000" dirty="0">
                <a:sym typeface="Wingdings" pitchFamily="2" charset="2"/>
              </a:rPr>
              <a:t> K </a:t>
            </a:r>
            <a:r>
              <a:rPr lang="en-US" sz="2000" dirty="0" err="1">
                <a:sym typeface="Wingdings" pitchFamily="2" charset="2"/>
              </a:rPr>
              <a:t>nội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mạc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: </a:t>
            </a:r>
            <a:r>
              <a:rPr lang="en-US" sz="2000" dirty="0" err="1">
                <a:sym typeface="Wingdings" pitchFamily="2" charset="2"/>
              </a:rPr>
              <a:t>tuổi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trẻ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không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béo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phì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chưa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từng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có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thai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cần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khảo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sát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lại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nội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mạc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tử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cung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sau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khi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bé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hành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kinh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xong</a:t>
            </a:r>
            <a:r>
              <a:rPr lang="en-US" sz="2000" dirty="0">
                <a:sym typeface="Wingdings" pitchFamily="2" charset="2"/>
              </a:rPr>
              <a:t>. </a:t>
            </a:r>
          </a:p>
          <a:p>
            <a:pPr marL="578358" lvl="1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Đối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với</a:t>
            </a:r>
            <a:r>
              <a:rPr lang="en-US" sz="2000" dirty="0">
                <a:sym typeface="Wingdings" pitchFamily="2" charset="2"/>
              </a:rPr>
              <a:t> AUB-C: </a:t>
            </a:r>
            <a:r>
              <a:rPr lang="en-US" sz="2000" dirty="0" err="1">
                <a:sym typeface="Wingdings" pitchFamily="2" charset="2"/>
              </a:rPr>
              <a:t>Huyết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đồ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có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thiếu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máu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nặng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tiểu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cầu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giảm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mạnh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b="1" dirty="0" err="1">
                <a:sym typeface="Wingdings" pitchFamily="2" charset="2"/>
              </a:rPr>
              <a:t>Nghĩ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err="1">
                <a:sym typeface="Wingdings" pitchFamily="2" charset="2"/>
              </a:rPr>
              <a:t>nhiều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b="1" dirty="0" err="1">
                <a:sym typeface="Wingdings" pitchFamily="2" charset="2"/>
              </a:rPr>
              <a:t>nhất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hỏi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thêm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tiền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căn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rối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loạn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đông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máu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của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bản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thân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gia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đình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dấu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hiệu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xuất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huyết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ở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những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vị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err="1">
                <a:sym typeface="Wingdings" pitchFamily="2" charset="2"/>
              </a:rPr>
              <a:t>trí</a:t>
            </a:r>
            <a:r>
              <a:rPr lang="en-US" sz="2000">
                <a:sym typeface="Wingdings" pitchFamily="2" charset="2"/>
              </a:rPr>
              <a:t> khác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23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6224F84A-3134-BD49-A396-FEA2E5B86653}"/>
              </a:ext>
            </a:extLst>
          </p:cNvPr>
          <p:cNvSpPr txBox="1">
            <a:spLocks/>
          </p:cNvSpPr>
          <p:nvPr/>
        </p:nvSpPr>
        <p:spPr>
          <a:xfrm>
            <a:off x="986165" y="26977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BF0ECB-8249-BC41-B8F8-A511E542DC64}"/>
              </a:ext>
            </a:extLst>
          </p:cNvPr>
          <p:cNvSpPr txBox="1">
            <a:spLocks/>
          </p:cNvSpPr>
          <p:nvPr/>
        </p:nvSpPr>
        <p:spPr>
          <a:xfrm>
            <a:off x="1103376" y="1185392"/>
            <a:ext cx="9540240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74285"/>
          </a:xfrm>
        </p:spPr>
        <p:txBody>
          <a:bodyPr>
            <a:normAutofit/>
          </a:bodyPr>
          <a:lstStyle/>
          <a:p>
            <a:r>
              <a:rPr lang="en-US" sz="4000">
                <a:sym typeface="Wingdings" panose="05000000000000000000" pitchFamily="2" charset="2"/>
              </a:rPr>
              <a:t> </a:t>
            </a:r>
            <a:r>
              <a:rPr lang="en-US" sz="4000"/>
              <a:t>Hướng xử trí</a:t>
            </a:r>
            <a:endParaRPr lang="en-US" sz="4000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1097280" y="1918031"/>
            <a:ext cx="10058400" cy="386331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nghĩ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BN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huyết</a:t>
            </a:r>
            <a:r>
              <a:rPr lang="en-US" sz="2400" dirty="0"/>
              <a:t> do </a:t>
            </a:r>
            <a:r>
              <a:rPr lang="en-US" sz="2400" dirty="0" err="1"/>
              <a:t>vấn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RL </a:t>
            </a:r>
            <a:r>
              <a:rPr lang="en-US" sz="2400" dirty="0" err="1"/>
              <a:t>đông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tiểu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,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cầm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BN: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/>
              <a:t>Truyền </a:t>
            </a:r>
            <a:r>
              <a:rPr lang="en-US" sz="2000" dirty="0" err="1"/>
              <a:t>tiểu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tiết</a:t>
            </a:r>
            <a:r>
              <a:rPr lang="en-US" sz="2000" dirty="0"/>
              <a:t>: COCs/Estrogen </a:t>
            </a:r>
            <a:r>
              <a:rPr lang="en-US" sz="2000" dirty="0" err="1"/>
              <a:t>liều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(35 µg </a:t>
            </a:r>
            <a:r>
              <a:rPr lang="en-US" sz="2000" dirty="0" err="1"/>
              <a:t>mỗi</a:t>
            </a:r>
            <a:r>
              <a:rPr lang="en-US" sz="2000" dirty="0"/>
              <a:t> 6 – 8 </a:t>
            </a:r>
            <a:r>
              <a:rPr lang="en-US" sz="2000" dirty="0" err="1"/>
              <a:t>tiếng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7 </a:t>
            </a:r>
            <a:r>
              <a:rPr lang="en-US" sz="2000" dirty="0" err="1"/>
              <a:t>ngày</a:t>
            </a:r>
            <a:r>
              <a:rPr lang="en-US" sz="2000" dirty="0"/>
              <a:t>) </a:t>
            </a:r>
          </a:p>
          <a:p>
            <a:pPr algn="just"/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: </a:t>
            </a:r>
            <a:r>
              <a:rPr lang="en-US" sz="2400" dirty="0" err="1"/>
              <a:t>Chờ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. </a:t>
            </a:r>
            <a:r>
              <a:rPr lang="en-US" sz="2400" dirty="0" err="1"/>
              <a:t>Nếu</a:t>
            </a:r>
            <a:r>
              <a:rPr lang="en-US" sz="2400" dirty="0"/>
              <a:t> BN </a:t>
            </a:r>
            <a:r>
              <a:rPr lang="en-US" sz="2400" dirty="0" err="1"/>
              <a:t>vẫn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chảy</a:t>
            </a:r>
            <a:r>
              <a:rPr lang="en-US" sz="2400" dirty="0"/>
              <a:t> </a:t>
            </a:r>
            <a:r>
              <a:rPr lang="en-US" sz="2400" dirty="0" err="1"/>
              <a:t>máu</a:t>
            </a:r>
            <a:r>
              <a:rPr lang="en-US" sz="2400" dirty="0"/>
              <a:t> (TC </a:t>
            </a:r>
            <a:r>
              <a:rPr lang="en-US" sz="2400" dirty="0" err="1"/>
              <a:t>đạt</a:t>
            </a:r>
            <a:r>
              <a:rPr lang="en-US" sz="2400" dirty="0"/>
              <a:t> 50000 – 100000)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Nạo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buồng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tử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cung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cầm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máu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tức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thì</a:t>
            </a: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8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10B4-5C3C-4BF4-8582-DD8EC702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509"/>
            <a:ext cx="10515600" cy="1325563"/>
          </a:xfrm>
        </p:spPr>
        <p:txBody>
          <a:bodyPr/>
          <a:lstStyle/>
          <a:p>
            <a:r>
              <a:rPr lang="en-US" err="1"/>
              <a:t>Tình</a:t>
            </a:r>
            <a:r>
              <a:rPr lang="en-US"/>
              <a:t> </a:t>
            </a:r>
            <a:r>
              <a:rPr lang="en-US" err="1"/>
              <a:t>huống</a:t>
            </a:r>
            <a:r>
              <a:rPr lang="en-US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D00D-24BE-48C3-821E-0A46590DB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9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Nguyễn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dịch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Covid-19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con, con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PARA: 2002</a:t>
            </a: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tuổi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ngừa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xuyên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khám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11/2019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nay, 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dõi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ASCUS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cổ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quả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HPV(+).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gần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đây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huyết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rất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2-ngày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 (#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6-8 BVS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sạch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ngày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5.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thuốc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E- P (Cyclo-Provera)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mãn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tháng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3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0EC3-3E4B-46A9-829A-C752B05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âm</a:t>
            </a:r>
            <a:r>
              <a:rPr lang="en-US"/>
              <a:t> </a:t>
            </a:r>
            <a:r>
              <a:rPr lang="en-US" err="1"/>
              <a:t>bụng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quát</a:t>
            </a:r>
            <a:r>
              <a:rPr lang="en-US"/>
              <a:t> T2/2020</a:t>
            </a:r>
          </a:p>
        </p:txBody>
      </p:sp>
      <p:pic>
        <p:nvPicPr>
          <p:cNvPr id="5" name="Content Placeholder 4" descr="A picture containing photo, sitting, black, monitor&#10;&#10;Description automatically generated">
            <a:extLst>
              <a:ext uri="{FF2B5EF4-FFF2-40B4-BE49-F238E27FC236}">
                <a16:creationId xmlns:a16="http://schemas.microsoft.com/office/drawing/2014/main" id="{3856CC0F-A3A2-4CB9-9708-D9FF41711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264" r="-1052" b="20118"/>
          <a:stretch/>
        </p:blipFill>
        <p:spPr>
          <a:xfrm>
            <a:off x="1328598" y="1845735"/>
            <a:ext cx="3145866" cy="391914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74208" y="1967655"/>
            <a:ext cx="4937760" cy="4023360"/>
          </a:xfrm>
        </p:spPr>
        <p:txBody>
          <a:bodyPr/>
          <a:lstStyle/>
          <a:p>
            <a:r>
              <a:rPr lang="en-US" dirty="0"/>
              <a:t>- Dap: 58 mm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eo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echo </a:t>
            </a:r>
            <a:r>
              <a:rPr lang="en-US" dirty="0" err="1"/>
              <a:t>kém</a:t>
            </a:r>
            <a:r>
              <a:rPr lang="en-US" dirty="0"/>
              <a:t> : 20x25 mm </a:t>
            </a:r>
            <a:r>
              <a:rPr lang="en-US" dirty="0" err="1"/>
              <a:t>trong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. </a:t>
            </a:r>
            <a:br>
              <a:rPr lang="en-US"/>
            </a:br>
            <a:r>
              <a:rPr lang="en-US"/>
              <a:t>- </a:t>
            </a:r>
            <a:r>
              <a:rPr lang="en-US" dirty="0"/>
              <a:t>N</a:t>
            </a:r>
            <a:r>
              <a:rPr lang="en-US"/>
              <a:t>ội </a:t>
            </a:r>
            <a:r>
              <a:rPr lang="en-US" dirty="0" err="1"/>
              <a:t>mạc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: 6 mm</a:t>
            </a:r>
            <a:br>
              <a:rPr lang="en-US" dirty="0"/>
            </a:br>
            <a:r>
              <a:rPr lang="en-US" dirty="0"/>
              <a:t>- 2 </a:t>
            </a:r>
            <a:r>
              <a:rPr lang="en-US" dirty="0" err="1"/>
              <a:t>buồng</a:t>
            </a:r>
            <a:r>
              <a:rPr lang="en-US" dirty="0"/>
              <a:t> </a:t>
            </a:r>
            <a:r>
              <a:rPr lang="en-US" dirty="0" err="1"/>
              <a:t>trứng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u</a:t>
            </a:r>
          </a:p>
        </p:txBody>
      </p:sp>
    </p:spTree>
    <p:extLst>
      <p:ext uri="{BB962C8B-B14F-4D97-AF65-F5344CB8AC3E}">
        <p14:creationId xmlns:p14="http://schemas.microsoft.com/office/powerpoint/2010/main" val="28036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3D60-43E8-450F-A707-69CA4390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Khám</a:t>
            </a:r>
            <a:r>
              <a:rPr lang="en-US"/>
              <a:t> </a:t>
            </a:r>
            <a:r>
              <a:rPr lang="en-US" err="1"/>
              <a:t>lâm</a:t>
            </a:r>
            <a:r>
              <a:rPr lang="en-US"/>
              <a:t> </a:t>
            </a:r>
            <a:r>
              <a:rPr lang="en-US" err="1"/>
              <a:t>sàng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A601-2F17-4156-AE0E-A431E7DD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/>
              <a:t>BN </a:t>
            </a:r>
            <a:r>
              <a:rPr lang="en-US" dirty="0"/>
              <a:t>da </a:t>
            </a:r>
            <a:r>
              <a:rPr lang="en-US" dirty="0" err="1"/>
              <a:t>niêm</a:t>
            </a:r>
            <a:r>
              <a:rPr lang="en-US" dirty="0"/>
              <a:t> </a:t>
            </a:r>
            <a:r>
              <a:rPr lang="en-US" dirty="0" err="1"/>
              <a:t>hồng</a:t>
            </a:r>
            <a:r>
              <a:rPr lang="en-US" dirty="0"/>
              <a:t>, M: 86 </a:t>
            </a:r>
            <a:r>
              <a:rPr lang="en-US" dirty="0" err="1"/>
              <a:t>lần</a:t>
            </a:r>
            <a:r>
              <a:rPr lang="en-US" dirty="0"/>
              <a:t>/</a:t>
            </a:r>
            <a:r>
              <a:rPr lang="en-US" dirty="0" err="1"/>
              <a:t>phút</a:t>
            </a:r>
            <a:r>
              <a:rPr lang="en-US" dirty="0"/>
              <a:t>,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: 90/60 mm Hg</a:t>
            </a:r>
          </a:p>
          <a:p>
            <a:pPr>
              <a:buFontTx/>
              <a:buChar char="-"/>
            </a:pP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1m60,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: 58 kg</a:t>
            </a:r>
          </a:p>
          <a:p>
            <a:pPr>
              <a:buFontTx/>
              <a:buChar char="-"/>
            </a:pPr>
            <a:r>
              <a:rPr lang="en-US" dirty="0" err="1"/>
              <a:t>Bụng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sậm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huyết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,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sang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,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lòng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,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to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thai</a:t>
            </a:r>
            <a:r>
              <a:rPr lang="en-US" dirty="0"/>
              <a:t> 7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, di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đau</a:t>
            </a:r>
            <a:r>
              <a:rPr lang="en-US" dirty="0"/>
              <a:t>, </a:t>
            </a:r>
            <a:r>
              <a:rPr lang="en-US" dirty="0" err="1"/>
              <a:t>túi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93525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FE57CB1B11440BCD12107BCD10307" ma:contentTypeVersion="9" ma:contentTypeDescription="Create a new document." ma:contentTypeScope="" ma:versionID="dafdcc822782ef86f206c42b0c0563f9">
  <xsd:schema xmlns:xsd="http://www.w3.org/2001/XMLSchema" xmlns:xs="http://www.w3.org/2001/XMLSchema" xmlns:p="http://schemas.microsoft.com/office/2006/metadata/properties" xmlns:ns2="d62cfb88-c9f5-440a-a294-7d451f7acc2d" xmlns:ns3="6974661b-99c1-42b6-9a95-0adf6dbf3e8c" targetNamespace="http://schemas.microsoft.com/office/2006/metadata/properties" ma:root="true" ma:fieldsID="1d500e77ecf6c1035c02d942f2fbc05f" ns2:_="" ns3:_="">
    <xsd:import namespace="d62cfb88-c9f5-440a-a294-7d451f7acc2d"/>
    <xsd:import namespace="6974661b-99c1-42b6-9a95-0adf6dbf3e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cfb88-c9f5-440a-a294-7d451f7acc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74661b-99c1-42b6-9a95-0adf6dbf3e8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B4C77E-1A55-410C-ABD6-139CCD134F53}"/>
</file>

<file path=customXml/itemProps2.xml><?xml version="1.0" encoding="utf-8"?>
<ds:datastoreItem xmlns:ds="http://schemas.openxmlformats.org/officeDocument/2006/customXml" ds:itemID="{3394F020-DFAD-43C9-910E-F22C7270D5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DCCE7E-9A92-42C1-B233-C88ECA7B4C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354</TotalTime>
  <Words>1953</Words>
  <Application>Microsoft Office PowerPoint</Application>
  <PresentationFormat>Widescreen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Tình huống AUB</vt:lpstr>
      <vt:lpstr>Tình huống 1</vt:lpstr>
      <vt:lpstr>Siêu âm phụ khoa ngả bụng</vt:lpstr>
      <vt:lpstr>PowerPoint Presentation</vt:lpstr>
      <vt:lpstr> Với những thông tin đã có, hãy cho biết chẩn đoán của bạn là gì?</vt:lpstr>
      <vt:lpstr> Hướng xử trí</vt:lpstr>
      <vt:lpstr>Tình huống 2:</vt:lpstr>
      <vt:lpstr>Siêu âm bụng tổng quát T2/2020</vt:lpstr>
      <vt:lpstr>Khám lâm sàng</vt:lpstr>
      <vt:lpstr>Câu hỏi thảo luận TH 2:</vt:lpstr>
      <vt:lpstr>Tìm hiểu thêm về bệnh sử và tiền căn</vt:lpstr>
      <vt:lpstr>Tìm kiếm thêm dấu hiệu gì lúc thăm khám</vt:lpstr>
      <vt:lpstr>Chẩn đoán AUB theo FIGO</vt:lpstr>
      <vt:lpstr>Bước xử trí tiếp theo</vt:lpstr>
      <vt:lpstr>Bạn nghĩ gì kết quả này ?</vt:lpstr>
      <vt:lpstr>Tình huống 3:</vt:lpstr>
      <vt:lpstr>PowerPoint Presentation</vt:lpstr>
      <vt:lpstr>Siêu âm phụ khoa  (tại thời điểm ra huyết đợt 2)</vt:lpstr>
      <vt:lpstr>Câu hỏi thảo luận TH3 :</vt:lpstr>
      <vt:lpstr>PowerPoint Presentation</vt:lpstr>
      <vt:lpstr>Câu hỏi thảo luận: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Tình huống AUB</dc:title>
  <dc:creator>cutun</dc:creator>
  <cp:lastModifiedBy>Hương</cp:lastModifiedBy>
  <cp:revision>27</cp:revision>
  <dcterms:created xsi:type="dcterms:W3CDTF">2020-04-22T13:42:10Z</dcterms:created>
  <dcterms:modified xsi:type="dcterms:W3CDTF">2020-04-26T08:25:22Z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0x0101009CBFE57CB1B11440BCD12107BCD10307</vt:lpwstr>
  </property>
</Properties>
</file>