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6" r:id="rId5"/>
    <p:sldId id="269" r:id="rId6"/>
    <p:sldId id="270" r:id="rId7"/>
    <p:sldId id="271" r:id="rId8"/>
    <p:sldId id="272" r:id="rId9"/>
    <p:sldId id="273" r:id="rId10"/>
    <p:sldId id="257" r:id="rId11"/>
    <p:sldId id="259" r:id="rId12"/>
    <p:sldId id="261" r:id="rId13"/>
    <p:sldId id="262" r:id="rId14"/>
    <p:sldId id="274" r:id="rId15"/>
    <p:sldId id="275" r:id="rId16"/>
    <p:sldId id="276" r:id="rId17"/>
    <p:sldId id="277" r:id="rId18"/>
    <p:sldId id="278" r:id="rId19"/>
    <p:sldId id="263" r:id="rId20"/>
    <p:sldId id="264" r:id="rId21"/>
    <p:sldId id="265" r:id="rId22"/>
    <p:sldId id="266" r:id="rId23"/>
    <p:sldId id="280" r:id="rId24"/>
    <p:sldId id="267" r:id="rId25"/>
    <p:sldId id="26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90AB10-FF67-4DBA-9C00-C0385A26628A}">
          <p14:sldIdLst>
            <p14:sldId id="256"/>
            <p14:sldId id="269"/>
            <p14:sldId id="270"/>
            <p14:sldId id="271"/>
            <p14:sldId id="272"/>
            <p14:sldId id="273"/>
            <p14:sldId id="257"/>
            <p14:sldId id="259"/>
            <p14:sldId id="261"/>
            <p14:sldId id="262"/>
            <p14:sldId id="274"/>
            <p14:sldId id="275"/>
            <p14:sldId id="276"/>
            <p14:sldId id="277"/>
            <p14:sldId id="278"/>
            <p14:sldId id="263"/>
            <p14:sldId id="264"/>
            <p14:sldId id="265"/>
            <p14:sldId id="266"/>
            <p14:sldId id="280"/>
            <p14:sldId id="267"/>
            <p14:sldId id="268"/>
            <p14:sldId id="279"/>
          </p14:sldIdLst>
        </p14:section>
        <p14:section name="Untitled Section" id="{71B8B775-D2CA-4790-A41D-B1347CF3512E}">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98C23C-9708-4560-A490-85F36A1596FB}" v="148" dt="2020-04-24T14:06:42.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31" autoAdjust="0"/>
  </p:normalViewPr>
  <p:slideViewPr>
    <p:cSldViewPr snapToGrid="0">
      <p:cViewPr>
        <p:scale>
          <a:sx n="77" d="100"/>
          <a:sy n="77" d="100"/>
        </p:scale>
        <p:origin x="-438" y="-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Dinh Thang" userId="S::ndthang.y14@ump.edu.vn::baef8025-d517-4771-8b4b-5c505c67a07e" providerId="AD" clId="Web-{B998C23C-9708-4560-A490-85F36A1596FB}"/>
    <pc:docChg chg="modSld">
      <pc:chgData name="Nguyen Dinh Thang" userId="S::ndthang.y14@ump.edu.vn::baef8025-d517-4771-8b4b-5c505c67a07e" providerId="AD" clId="Web-{B998C23C-9708-4560-A490-85F36A1596FB}" dt="2020-04-24T14:06:41.535" v="145" actId="20577"/>
      <pc:docMkLst>
        <pc:docMk/>
      </pc:docMkLst>
      <pc:sldChg chg="modSp">
        <pc:chgData name="Nguyen Dinh Thang" userId="S::ndthang.y14@ump.edu.vn::baef8025-d517-4771-8b4b-5c505c67a07e" providerId="AD" clId="Web-{B998C23C-9708-4560-A490-85F36A1596FB}" dt="2020-04-24T14:06:41.535" v="144" actId="20577"/>
        <pc:sldMkLst>
          <pc:docMk/>
          <pc:sldMk cId="2844377567" sldId="266"/>
        </pc:sldMkLst>
        <pc:spChg chg="mod">
          <ac:chgData name="Nguyen Dinh Thang" userId="S::ndthang.y14@ump.edu.vn::baef8025-d517-4771-8b4b-5c505c67a07e" providerId="AD" clId="Web-{B998C23C-9708-4560-A490-85F36A1596FB}" dt="2020-04-24T14:06:41.535" v="144" actId="20577"/>
          <ac:spMkLst>
            <pc:docMk/>
            <pc:sldMk cId="2844377567" sldId="266"/>
            <ac:spMk id="3" creationId="{B4A69E4A-C896-49BC-B361-A498CF17714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B8462D-F532-4903-B773-F9D3C04F68FC}" type="datetimeFigureOut">
              <a:rPr lang="en-US" smtClean="0"/>
              <a:t>4/26/2020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7C19E8-E64E-46DC-BFE1-BB45A90986F6}" type="slidenum">
              <a:rPr lang="en-US" smtClean="0"/>
              <a:t>‹#›</a:t>
            </a:fld>
            <a:endParaRPr lang="en-US"/>
          </a:p>
        </p:txBody>
      </p:sp>
    </p:spTree>
    <p:extLst>
      <p:ext uri="{BB962C8B-B14F-4D97-AF65-F5344CB8AC3E}">
        <p14:creationId xmlns:p14="http://schemas.microsoft.com/office/powerpoint/2010/main" val="1995295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C19E8-E64E-46DC-BFE1-BB45A90986F6}" type="slidenum">
              <a:rPr lang="en-US" smtClean="0"/>
              <a:t>5</a:t>
            </a:fld>
            <a:endParaRPr lang="en-US"/>
          </a:p>
        </p:txBody>
      </p:sp>
    </p:spTree>
    <p:extLst>
      <p:ext uri="{BB962C8B-B14F-4D97-AF65-F5344CB8AC3E}">
        <p14:creationId xmlns:p14="http://schemas.microsoft.com/office/powerpoint/2010/main" val="1224471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1F7C19E8-E64E-46DC-BFE1-BB45A90986F6}" type="slidenum">
              <a:rPr lang="en-US" smtClean="0"/>
              <a:t>7</a:t>
            </a:fld>
            <a:endParaRPr lang="en-US"/>
          </a:p>
        </p:txBody>
      </p:sp>
    </p:spTree>
    <p:extLst>
      <p:ext uri="{BB962C8B-B14F-4D97-AF65-F5344CB8AC3E}">
        <p14:creationId xmlns:p14="http://schemas.microsoft.com/office/powerpoint/2010/main" val="296452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1F7C19E8-E64E-46DC-BFE1-BB45A90986F6}" type="slidenum">
              <a:rPr lang="en-US" smtClean="0"/>
              <a:t>8</a:t>
            </a:fld>
            <a:endParaRPr lang="en-US"/>
          </a:p>
        </p:txBody>
      </p:sp>
    </p:spTree>
    <p:extLst>
      <p:ext uri="{BB962C8B-B14F-4D97-AF65-F5344CB8AC3E}">
        <p14:creationId xmlns:p14="http://schemas.microsoft.com/office/powerpoint/2010/main" val="173093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Đây</a:t>
            </a:r>
            <a:r>
              <a:rPr lang="en-US" baseline="0" smtClean="0"/>
              <a:t> là nội soi của BN</a:t>
            </a:r>
            <a:endParaRPr lang="en-US"/>
          </a:p>
        </p:txBody>
      </p:sp>
      <p:sp>
        <p:nvSpPr>
          <p:cNvPr id="4" name="Slide Number Placeholder 3"/>
          <p:cNvSpPr>
            <a:spLocks noGrp="1"/>
          </p:cNvSpPr>
          <p:nvPr>
            <p:ph type="sldNum" sz="quarter" idx="10"/>
          </p:nvPr>
        </p:nvSpPr>
        <p:spPr/>
        <p:txBody>
          <a:bodyPr/>
          <a:lstStyle/>
          <a:p>
            <a:fld id="{1F7C19E8-E64E-46DC-BFE1-BB45A90986F6}" type="slidenum">
              <a:rPr lang="en-US" smtClean="0"/>
              <a:t>10</a:t>
            </a:fld>
            <a:endParaRPr lang="en-US"/>
          </a:p>
        </p:txBody>
      </p:sp>
    </p:spTree>
    <p:extLst>
      <p:ext uri="{BB962C8B-B14F-4D97-AF65-F5344CB8AC3E}">
        <p14:creationId xmlns:p14="http://schemas.microsoft.com/office/powerpoint/2010/main" val="1946889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C19E8-E64E-46DC-BFE1-BB45A90986F6}" type="slidenum">
              <a:rPr lang="en-US" smtClean="0"/>
              <a:t>11</a:t>
            </a:fld>
            <a:endParaRPr lang="en-US"/>
          </a:p>
        </p:txBody>
      </p:sp>
    </p:spTree>
    <p:extLst>
      <p:ext uri="{BB962C8B-B14F-4D97-AF65-F5344CB8AC3E}">
        <p14:creationId xmlns:p14="http://schemas.microsoft.com/office/powerpoint/2010/main" val="1971841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AUB-M</a:t>
            </a:r>
            <a:r>
              <a:rPr lang="en-US" baseline="0" smtClean="0"/>
              <a:t> ko loại trừ </a:t>
            </a:r>
            <a:r>
              <a:rPr lang="vi-VN" smtClean="0"/>
              <a:t>Vì BN có 44 tuổi, tăng sinh nội mạc tử cung có tế bào không điển hình, bệnh nhân đã đủ con, cân nhắc nguy cơ và lợi ích thì tư vấn để bệnh nhân chọn lựa.</a:t>
            </a:r>
            <a:endParaRPr lang="en-US" smtClean="0"/>
          </a:p>
          <a:p>
            <a:endParaRPr lang="en-US"/>
          </a:p>
        </p:txBody>
      </p:sp>
      <p:sp>
        <p:nvSpPr>
          <p:cNvPr id="4" name="Slide Number Placeholder 3"/>
          <p:cNvSpPr>
            <a:spLocks noGrp="1"/>
          </p:cNvSpPr>
          <p:nvPr>
            <p:ph type="sldNum" sz="quarter" idx="10"/>
          </p:nvPr>
        </p:nvSpPr>
        <p:spPr/>
        <p:txBody>
          <a:bodyPr/>
          <a:lstStyle/>
          <a:p>
            <a:fld id="{1F7C19E8-E64E-46DC-BFE1-BB45A90986F6}" type="slidenum">
              <a:rPr lang="en-US" smtClean="0"/>
              <a:t>19</a:t>
            </a:fld>
            <a:endParaRPr lang="en-US"/>
          </a:p>
        </p:txBody>
      </p:sp>
    </p:spTree>
    <p:extLst>
      <p:ext uri="{BB962C8B-B14F-4D97-AF65-F5344CB8AC3E}">
        <p14:creationId xmlns:p14="http://schemas.microsoft.com/office/powerpoint/2010/main" val="3225981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C19E8-E64E-46DC-BFE1-BB45A90986F6}" type="slidenum">
              <a:rPr lang="en-US" smtClean="0"/>
              <a:t>23</a:t>
            </a:fld>
            <a:endParaRPr lang="en-US"/>
          </a:p>
        </p:txBody>
      </p:sp>
    </p:spTree>
    <p:extLst>
      <p:ext uri="{BB962C8B-B14F-4D97-AF65-F5344CB8AC3E}">
        <p14:creationId xmlns:p14="http://schemas.microsoft.com/office/powerpoint/2010/main" val="1702300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CD01DE30-3697-4629-AB00-99D0C00A2843}"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ECDC0-2D32-4EB4-B68F-1190223C85D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304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01DE30-3697-4629-AB00-99D0C00A2843}"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ECDC0-2D32-4EB4-B68F-1190223C85D5}" type="slidenum">
              <a:rPr lang="en-US" smtClean="0"/>
              <a:t>‹#›</a:t>
            </a:fld>
            <a:endParaRPr lang="en-US"/>
          </a:p>
        </p:txBody>
      </p:sp>
    </p:spTree>
    <p:extLst>
      <p:ext uri="{BB962C8B-B14F-4D97-AF65-F5344CB8AC3E}">
        <p14:creationId xmlns:p14="http://schemas.microsoft.com/office/powerpoint/2010/main" val="2498474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01DE30-3697-4629-AB00-99D0C00A2843}"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ECDC0-2D32-4EB4-B68F-1190223C85D5}" type="slidenum">
              <a:rPr lang="en-US" smtClean="0"/>
              <a:t>‹#›</a:t>
            </a:fld>
            <a:endParaRPr lang="en-US"/>
          </a:p>
        </p:txBody>
      </p:sp>
    </p:spTree>
    <p:extLst>
      <p:ext uri="{BB962C8B-B14F-4D97-AF65-F5344CB8AC3E}">
        <p14:creationId xmlns:p14="http://schemas.microsoft.com/office/powerpoint/2010/main" val="1964612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01DE30-3697-4629-AB00-99D0C00A2843}"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ECDC0-2D32-4EB4-B68F-1190223C85D5}" type="slidenum">
              <a:rPr lang="en-US" smtClean="0"/>
              <a:t>‹#›</a:t>
            </a:fld>
            <a:endParaRPr lang="en-US"/>
          </a:p>
        </p:txBody>
      </p:sp>
    </p:spTree>
    <p:extLst>
      <p:ext uri="{BB962C8B-B14F-4D97-AF65-F5344CB8AC3E}">
        <p14:creationId xmlns:p14="http://schemas.microsoft.com/office/powerpoint/2010/main" val="2083678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01DE30-3697-4629-AB00-99D0C00A2843}"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ECDC0-2D32-4EB4-B68F-1190223C85D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655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01DE30-3697-4629-AB00-99D0C00A2843}"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ECDC0-2D32-4EB4-B68F-1190223C85D5}" type="slidenum">
              <a:rPr lang="en-US" smtClean="0"/>
              <a:t>‹#›</a:t>
            </a:fld>
            <a:endParaRPr lang="en-US"/>
          </a:p>
        </p:txBody>
      </p:sp>
    </p:spTree>
    <p:extLst>
      <p:ext uri="{BB962C8B-B14F-4D97-AF65-F5344CB8AC3E}">
        <p14:creationId xmlns:p14="http://schemas.microsoft.com/office/powerpoint/2010/main" val="3222056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01DE30-3697-4629-AB00-99D0C00A2843}" type="datetimeFigureOut">
              <a:rPr lang="en-US" smtClean="0"/>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9ECDC0-2D32-4EB4-B68F-1190223C85D5}" type="slidenum">
              <a:rPr lang="en-US" smtClean="0"/>
              <a:t>‹#›</a:t>
            </a:fld>
            <a:endParaRPr lang="en-US"/>
          </a:p>
        </p:txBody>
      </p:sp>
    </p:spTree>
    <p:extLst>
      <p:ext uri="{BB962C8B-B14F-4D97-AF65-F5344CB8AC3E}">
        <p14:creationId xmlns:p14="http://schemas.microsoft.com/office/powerpoint/2010/main" val="103277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01DE30-3697-4629-AB00-99D0C00A2843}" type="datetimeFigureOut">
              <a:rPr lang="en-US" smtClean="0"/>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9ECDC0-2D32-4EB4-B68F-1190223C85D5}" type="slidenum">
              <a:rPr lang="en-US" smtClean="0"/>
              <a:t>‹#›</a:t>
            </a:fld>
            <a:endParaRPr lang="en-US"/>
          </a:p>
        </p:txBody>
      </p:sp>
    </p:spTree>
    <p:extLst>
      <p:ext uri="{BB962C8B-B14F-4D97-AF65-F5344CB8AC3E}">
        <p14:creationId xmlns:p14="http://schemas.microsoft.com/office/powerpoint/2010/main" val="1697668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01DE30-3697-4629-AB00-99D0C00A2843}" type="datetimeFigureOut">
              <a:rPr lang="en-US" smtClean="0"/>
              <a:t>4/26/2020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59ECDC0-2D32-4EB4-B68F-1190223C85D5}" type="slidenum">
              <a:rPr lang="en-US" smtClean="0"/>
              <a:t>‹#›</a:t>
            </a:fld>
            <a:endParaRPr lang="en-US"/>
          </a:p>
        </p:txBody>
      </p:sp>
    </p:spTree>
    <p:extLst>
      <p:ext uri="{BB962C8B-B14F-4D97-AF65-F5344CB8AC3E}">
        <p14:creationId xmlns:p14="http://schemas.microsoft.com/office/powerpoint/2010/main" val="1568433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D01DE30-3697-4629-AB00-99D0C00A2843}" type="datetimeFigureOut">
              <a:rPr lang="en-US" smtClean="0"/>
              <a:t>4/26/2020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9ECDC0-2D32-4EB4-B68F-1190223C85D5}" type="slidenum">
              <a:rPr lang="en-US" smtClean="0"/>
              <a:t>‹#›</a:t>
            </a:fld>
            <a:endParaRPr lang="en-US"/>
          </a:p>
        </p:txBody>
      </p:sp>
    </p:spTree>
    <p:extLst>
      <p:ext uri="{BB962C8B-B14F-4D97-AF65-F5344CB8AC3E}">
        <p14:creationId xmlns:p14="http://schemas.microsoft.com/office/powerpoint/2010/main" val="23470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01DE30-3697-4629-AB00-99D0C00A2843}"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ECDC0-2D32-4EB4-B68F-1190223C85D5}" type="slidenum">
              <a:rPr lang="en-US" smtClean="0"/>
              <a:t>‹#›</a:t>
            </a:fld>
            <a:endParaRPr lang="en-US"/>
          </a:p>
        </p:txBody>
      </p:sp>
    </p:spTree>
    <p:extLst>
      <p:ext uri="{BB962C8B-B14F-4D97-AF65-F5344CB8AC3E}">
        <p14:creationId xmlns:p14="http://schemas.microsoft.com/office/powerpoint/2010/main" val="661712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01DE30-3697-4629-AB00-99D0C00A2843}" type="datetimeFigureOut">
              <a:rPr lang="en-US" smtClean="0"/>
              <a:t>4/26/2020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59ECDC0-2D32-4EB4-B68F-1190223C85D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20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52868D-6BA2-4772-A9BD-8FC74E1536FE}"/>
              </a:ext>
            </a:extLst>
          </p:cNvPr>
          <p:cNvSpPr>
            <a:spLocks noGrp="1"/>
          </p:cNvSpPr>
          <p:nvPr>
            <p:ph type="ctrTitle"/>
          </p:nvPr>
        </p:nvSpPr>
        <p:spPr>
          <a:xfrm>
            <a:off x="1097280" y="758952"/>
            <a:ext cx="7725444" cy="3566160"/>
          </a:xfrm>
        </p:spPr>
        <p:txBody>
          <a:bodyPr/>
          <a:lstStyle/>
          <a:p>
            <a:r>
              <a:rPr lang="en-US" dirty="0" err="1"/>
              <a:t>Tình</a:t>
            </a:r>
            <a:r>
              <a:rPr lang="en-US" dirty="0"/>
              <a:t> </a:t>
            </a:r>
            <a:r>
              <a:rPr lang="en-US" dirty="0" err="1"/>
              <a:t>huống</a:t>
            </a:r>
            <a:r>
              <a:rPr lang="en-US" dirty="0"/>
              <a:t> AUB</a:t>
            </a:r>
          </a:p>
        </p:txBody>
      </p:sp>
      <p:sp>
        <p:nvSpPr>
          <p:cNvPr id="3" name="Subtitle 2">
            <a:extLst>
              <a:ext uri="{FF2B5EF4-FFF2-40B4-BE49-F238E27FC236}">
                <a16:creationId xmlns:a16="http://schemas.microsoft.com/office/drawing/2014/main" xmlns="" id="{EAB22317-4492-4260-831E-DA9C07D37F69}"/>
              </a:ext>
            </a:extLst>
          </p:cNvPr>
          <p:cNvSpPr>
            <a:spLocks noGrp="1"/>
          </p:cNvSpPr>
          <p:nvPr>
            <p:ph type="subTitle" idx="1"/>
          </p:nvPr>
        </p:nvSpPr>
        <p:spPr/>
        <p:txBody>
          <a:bodyPr/>
          <a:lstStyle/>
          <a:p>
            <a:r>
              <a:rPr lang="en-US" dirty="0" smtClean="0"/>
              <a:t>24/4/2020</a:t>
            </a:r>
          </a:p>
          <a:p>
            <a:r>
              <a:rPr lang="en-US" dirty="0" err="1" smtClean="0"/>
              <a:t>Tổ</a:t>
            </a:r>
            <a:r>
              <a:rPr lang="en-US" dirty="0" smtClean="0"/>
              <a:t> 3 – Y14A</a:t>
            </a:r>
            <a:endParaRPr lang="en-US" dirty="0"/>
          </a:p>
        </p:txBody>
      </p:sp>
    </p:spTree>
    <p:extLst>
      <p:ext uri="{BB962C8B-B14F-4D97-AF65-F5344CB8AC3E}">
        <p14:creationId xmlns:p14="http://schemas.microsoft.com/office/powerpoint/2010/main" val="346536860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DDE917-CB2F-4509-B301-B49E7A8A1C0C}"/>
              </a:ext>
            </a:extLst>
          </p:cNvPr>
          <p:cNvSpPr>
            <a:spLocks noGrp="1"/>
          </p:cNvSpPr>
          <p:nvPr>
            <p:ph type="title"/>
          </p:nvPr>
        </p:nvSpPr>
        <p:spPr>
          <a:xfrm>
            <a:off x="6500813" y="5633086"/>
            <a:ext cx="5051106" cy="584832"/>
          </a:xfrm>
        </p:spPr>
        <p:txBody>
          <a:bodyPr vert="horz" lIns="91440" tIns="45720" rIns="91440" bIns="45720" rtlCol="0" anchor="b">
            <a:normAutofit/>
          </a:bodyPr>
          <a:lstStyle/>
          <a:p>
            <a:r>
              <a:rPr lang="en-US" sz="2400" err="1">
                <a:solidFill>
                  <a:schemeClr val="bg1"/>
                </a:solidFill>
              </a:rPr>
              <a:t>Bạn</a:t>
            </a:r>
            <a:r>
              <a:rPr lang="en-US" sz="2400">
                <a:solidFill>
                  <a:schemeClr val="bg1"/>
                </a:solidFill>
              </a:rPr>
              <a:t> </a:t>
            </a:r>
            <a:r>
              <a:rPr lang="en-US" sz="2400" err="1">
                <a:solidFill>
                  <a:schemeClr val="bg1"/>
                </a:solidFill>
              </a:rPr>
              <a:t>nghĩ</a:t>
            </a:r>
            <a:r>
              <a:rPr lang="en-US" sz="2400">
                <a:solidFill>
                  <a:schemeClr val="bg1"/>
                </a:solidFill>
              </a:rPr>
              <a:t> </a:t>
            </a:r>
            <a:r>
              <a:rPr lang="en-US" sz="2400" err="1">
                <a:solidFill>
                  <a:schemeClr val="bg1"/>
                </a:solidFill>
              </a:rPr>
              <a:t>gì</a:t>
            </a:r>
            <a:r>
              <a:rPr lang="en-US" sz="2400">
                <a:solidFill>
                  <a:schemeClr val="bg1"/>
                </a:solidFill>
              </a:rPr>
              <a:t> </a:t>
            </a:r>
            <a:r>
              <a:rPr lang="en-US" sz="2400" err="1">
                <a:solidFill>
                  <a:schemeClr val="bg1"/>
                </a:solidFill>
              </a:rPr>
              <a:t>kết</a:t>
            </a:r>
            <a:r>
              <a:rPr lang="en-US" sz="2400">
                <a:solidFill>
                  <a:schemeClr val="bg1"/>
                </a:solidFill>
              </a:rPr>
              <a:t> </a:t>
            </a:r>
            <a:r>
              <a:rPr lang="en-US" sz="2400" err="1">
                <a:solidFill>
                  <a:schemeClr val="bg1"/>
                </a:solidFill>
              </a:rPr>
              <a:t>quả</a:t>
            </a:r>
            <a:r>
              <a:rPr lang="en-US" sz="2400">
                <a:solidFill>
                  <a:schemeClr val="bg1"/>
                </a:solidFill>
              </a:rPr>
              <a:t> </a:t>
            </a:r>
            <a:r>
              <a:rPr lang="en-US" sz="2400" err="1">
                <a:solidFill>
                  <a:schemeClr val="bg1"/>
                </a:solidFill>
              </a:rPr>
              <a:t>này</a:t>
            </a:r>
            <a:r>
              <a:rPr lang="en-US" sz="2400">
                <a:solidFill>
                  <a:schemeClr val="bg1"/>
                </a:solidFill>
              </a:rPr>
              <a:t> ?</a:t>
            </a:r>
          </a:p>
        </p:txBody>
      </p:sp>
      <p:pic>
        <p:nvPicPr>
          <p:cNvPr id="5" name="Content Placeholder 4" descr="A screenshot of a cell phone&#10;&#10;Description automatically generated">
            <a:extLst>
              <a:ext uri="{FF2B5EF4-FFF2-40B4-BE49-F238E27FC236}">
                <a16:creationId xmlns:a16="http://schemas.microsoft.com/office/drawing/2014/main" xmlns="" id="{7A89CBF9-718A-4E4D-82F6-4954AD6D8AE1}"/>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1024" t="9908" b="48368"/>
          <a:stretch/>
        </p:blipFill>
        <p:spPr>
          <a:xfrm>
            <a:off x="365308" y="2014582"/>
            <a:ext cx="5450276" cy="4103013"/>
          </a:xfrm>
          <a:prstGeom prst="rect">
            <a:avLst/>
          </a:prstGeom>
        </p:spPr>
      </p:pic>
      <p:pic>
        <p:nvPicPr>
          <p:cNvPr id="6" name="Picture 5">
            <a:extLst>
              <a:ext uri="{FF2B5EF4-FFF2-40B4-BE49-F238E27FC236}">
                <a16:creationId xmlns:a16="http://schemas.microsoft.com/office/drawing/2014/main" xmlns="" id="{2DB1CAE0-F1CF-493A-A210-681329F1394F}"/>
              </a:ext>
            </a:extLst>
          </p:cNvPr>
          <p:cNvPicPr>
            <a:picLocks noChangeAspect="1"/>
          </p:cNvPicPr>
          <p:nvPr/>
        </p:nvPicPr>
        <p:blipFill rotWithShape="1">
          <a:blip r:embed="rId5"/>
          <a:srcRect l="210" t="16665" r="5439"/>
          <a:stretch/>
        </p:blipFill>
        <p:spPr>
          <a:xfrm>
            <a:off x="6288357" y="2032938"/>
            <a:ext cx="5476017" cy="3627499"/>
          </a:xfrm>
          <a:prstGeom prst="rect">
            <a:avLst/>
          </a:prstGeom>
        </p:spPr>
      </p:pic>
    </p:spTree>
    <p:extLst>
      <p:ext uri="{BB962C8B-B14F-4D97-AF65-F5344CB8AC3E}">
        <p14:creationId xmlns:p14="http://schemas.microsoft.com/office/powerpoint/2010/main" val="2496231078"/>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9572" y="1112108"/>
            <a:ext cx="9195898" cy="1045382"/>
          </a:xfrm>
        </p:spPr>
        <p:txBody>
          <a:bodyPr>
            <a:noAutofit/>
          </a:bodyPr>
          <a:lstStyle/>
          <a:p>
            <a:r>
              <a:rPr lang="en-US" sz="3000" dirty="0" smtClean="0">
                <a:solidFill>
                  <a:schemeClr val="accent2"/>
                </a:solidFill>
              </a:rPr>
              <a:t>1. </a:t>
            </a:r>
            <a:r>
              <a:rPr lang="en-US" sz="3000" dirty="0" err="1" smtClean="0">
                <a:solidFill>
                  <a:schemeClr val="accent2"/>
                </a:solidFill>
              </a:rPr>
              <a:t>Bạn</a:t>
            </a:r>
            <a:r>
              <a:rPr lang="en-US" sz="3000" dirty="0" smtClean="0">
                <a:solidFill>
                  <a:schemeClr val="accent2"/>
                </a:solidFill>
              </a:rPr>
              <a:t> </a:t>
            </a:r>
            <a:r>
              <a:rPr lang="en-US" sz="3000" dirty="0" err="1">
                <a:solidFill>
                  <a:schemeClr val="accent2"/>
                </a:solidFill>
              </a:rPr>
              <a:t>nghĩ</a:t>
            </a:r>
            <a:r>
              <a:rPr lang="en-US" sz="3000" dirty="0">
                <a:solidFill>
                  <a:schemeClr val="accent2"/>
                </a:solidFill>
              </a:rPr>
              <a:t> </a:t>
            </a:r>
            <a:r>
              <a:rPr lang="en-US" sz="3000" dirty="0" err="1">
                <a:solidFill>
                  <a:schemeClr val="accent2"/>
                </a:solidFill>
              </a:rPr>
              <a:t>có</a:t>
            </a:r>
            <a:r>
              <a:rPr lang="en-US" sz="3000" dirty="0">
                <a:solidFill>
                  <a:schemeClr val="accent2"/>
                </a:solidFill>
              </a:rPr>
              <a:t> </a:t>
            </a:r>
            <a:r>
              <a:rPr lang="en-US" sz="3000" dirty="0" err="1">
                <a:solidFill>
                  <a:schemeClr val="accent2"/>
                </a:solidFill>
              </a:rPr>
              <a:t>cần</a:t>
            </a:r>
            <a:r>
              <a:rPr lang="en-US" sz="3000" dirty="0">
                <a:solidFill>
                  <a:schemeClr val="accent2"/>
                </a:solidFill>
              </a:rPr>
              <a:t> </a:t>
            </a:r>
            <a:r>
              <a:rPr lang="en-US" sz="3000" dirty="0" err="1">
                <a:solidFill>
                  <a:schemeClr val="accent2"/>
                </a:solidFill>
              </a:rPr>
              <a:t>tìm</a:t>
            </a:r>
            <a:r>
              <a:rPr lang="en-US" sz="3000" dirty="0">
                <a:solidFill>
                  <a:schemeClr val="accent2"/>
                </a:solidFill>
              </a:rPr>
              <a:t> </a:t>
            </a:r>
            <a:r>
              <a:rPr lang="en-US" sz="3000" dirty="0" err="1">
                <a:solidFill>
                  <a:schemeClr val="accent2"/>
                </a:solidFill>
              </a:rPr>
              <a:t>hiểu</a:t>
            </a:r>
            <a:r>
              <a:rPr lang="en-US" sz="3000" dirty="0">
                <a:solidFill>
                  <a:schemeClr val="accent2"/>
                </a:solidFill>
              </a:rPr>
              <a:t> </a:t>
            </a:r>
            <a:r>
              <a:rPr lang="en-US" sz="3000" dirty="0" err="1">
                <a:solidFill>
                  <a:schemeClr val="accent2"/>
                </a:solidFill>
              </a:rPr>
              <a:t>thêm</a:t>
            </a:r>
            <a:r>
              <a:rPr lang="en-US" sz="3000" dirty="0">
                <a:solidFill>
                  <a:schemeClr val="accent2"/>
                </a:solidFill>
              </a:rPr>
              <a:t> </a:t>
            </a:r>
            <a:r>
              <a:rPr lang="en-US" sz="3000" dirty="0" err="1">
                <a:solidFill>
                  <a:schemeClr val="accent2"/>
                </a:solidFill>
              </a:rPr>
              <a:t>về</a:t>
            </a:r>
            <a:r>
              <a:rPr lang="en-US" sz="3000" dirty="0">
                <a:solidFill>
                  <a:schemeClr val="accent2"/>
                </a:solidFill>
              </a:rPr>
              <a:t> </a:t>
            </a:r>
            <a:r>
              <a:rPr lang="en-US" sz="3000" dirty="0" err="1">
                <a:solidFill>
                  <a:schemeClr val="accent2"/>
                </a:solidFill>
              </a:rPr>
              <a:t>tiền</a:t>
            </a:r>
            <a:r>
              <a:rPr lang="en-US" sz="3000" dirty="0">
                <a:solidFill>
                  <a:schemeClr val="accent2"/>
                </a:solidFill>
              </a:rPr>
              <a:t> </a:t>
            </a:r>
            <a:r>
              <a:rPr lang="en-US" sz="3000" dirty="0" err="1">
                <a:solidFill>
                  <a:schemeClr val="accent2"/>
                </a:solidFill>
              </a:rPr>
              <a:t>căn</a:t>
            </a:r>
            <a:r>
              <a:rPr lang="en-US" sz="3000" dirty="0">
                <a:solidFill>
                  <a:schemeClr val="accent2"/>
                </a:solidFill>
              </a:rPr>
              <a:t> hay </a:t>
            </a:r>
            <a:r>
              <a:rPr lang="en-US" sz="3000" dirty="0" err="1">
                <a:solidFill>
                  <a:schemeClr val="accent2"/>
                </a:solidFill>
              </a:rPr>
              <a:t>bệnh</a:t>
            </a:r>
            <a:r>
              <a:rPr lang="en-US" sz="3000" dirty="0">
                <a:solidFill>
                  <a:schemeClr val="accent2"/>
                </a:solidFill>
              </a:rPr>
              <a:t> </a:t>
            </a:r>
            <a:r>
              <a:rPr lang="en-US" sz="3000" dirty="0" err="1">
                <a:solidFill>
                  <a:schemeClr val="accent2"/>
                </a:solidFill>
              </a:rPr>
              <a:t>sử</a:t>
            </a:r>
            <a:r>
              <a:rPr lang="en-US" sz="3000" dirty="0">
                <a:solidFill>
                  <a:schemeClr val="accent2"/>
                </a:solidFill>
              </a:rPr>
              <a:t> </a:t>
            </a:r>
            <a:r>
              <a:rPr lang="en-US" sz="3000" dirty="0" err="1">
                <a:solidFill>
                  <a:schemeClr val="accent2"/>
                </a:solidFill>
              </a:rPr>
              <a:t>của</a:t>
            </a:r>
            <a:r>
              <a:rPr lang="en-US" sz="3000" dirty="0">
                <a:solidFill>
                  <a:schemeClr val="accent2"/>
                </a:solidFill>
              </a:rPr>
              <a:t> BN </a:t>
            </a:r>
            <a:r>
              <a:rPr lang="en-US" sz="3000" dirty="0" err="1">
                <a:solidFill>
                  <a:schemeClr val="accent2"/>
                </a:solidFill>
              </a:rPr>
              <a:t>này</a:t>
            </a:r>
            <a:r>
              <a:rPr lang="en-US" sz="3000" dirty="0">
                <a:solidFill>
                  <a:schemeClr val="accent2"/>
                </a:solidFill>
              </a:rPr>
              <a:t> </a:t>
            </a:r>
            <a:r>
              <a:rPr lang="en-US" sz="3000" dirty="0" err="1">
                <a:solidFill>
                  <a:schemeClr val="accent2"/>
                </a:solidFill>
              </a:rPr>
              <a:t>không</a:t>
            </a:r>
            <a:r>
              <a:rPr lang="en-US" sz="3000" dirty="0">
                <a:solidFill>
                  <a:schemeClr val="accent2"/>
                </a:solidFill>
              </a:rPr>
              <a:t>? </a:t>
            </a:r>
            <a:r>
              <a:rPr lang="en-US" sz="3000" dirty="0" err="1">
                <a:solidFill>
                  <a:schemeClr val="accent2"/>
                </a:solidFill>
              </a:rPr>
              <a:t>Nếu</a:t>
            </a:r>
            <a:r>
              <a:rPr lang="en-US" sz="3000" dirty="0">
                <a:solidFill>
                  <a:schemeClr val="accent2"/>
                </a:solidFill>
              </a:rPr>
              <a:t> </a:t>
            </a:r>
            <a:r>
              <a:rPr lang="en-US" sz="3000" dirty="0" err="1">
                <a:solidFill>
                  <a:schemeClr val="accent2"/>
                </a:solidFill>
              </a:rPr>
              <a:t>có</a:t>
            </a:r>
            <a:r>
              <a:rPr lang="en-US" sz="3000" dirty="0">
                <a:solidFill>
                  <a:schemeClr val="accent2"/>
                </a:solidFill>
              </a:rPr>
              <a:t>, </a:t>
            </a:r>
            <a:r>
              <a:rPr lang="en-US" sz="3000" dirty="0" err="1">
                <a:solidFill>
                  <a:schemeClr val="accent2"/>
                </a:solidFill>
              </a:rPr>
              <a:t>nên</a:t>
            </a:r>
            <a:r>
              <a:rPr lang="en-US" sz="3000" dirty="0">
                <a:solidFill>
                  <a:schemeClr val="accent2"/>
                </a:solidFill>
              </a:rPr>
              <a:t> </a:t>
            </a:r>
            <a:r>
              <a:rPr lang="en-US" sz="3000" dirty="0" err="1">
                <a:solidFill>
                  <a:schemeClr val="accent2"/>
                </a:solidFill>
              </a:rPr>
              <a:t>hỏi</a:t>
            </a:r>
            <a:r>
              <a:rPr lang="en-US" sz="3000" dirty="0">
                <a:solidFill>
                  <a:schemeClr val="accent2"/>
                </a:solidFill>
              </a:rPr>
              <a:t> </a:t>
            </a:r>
            <a:r>
              <a:rPr lang="en-US" sz="3000" dirty="0" err="1">
                <a:solidFill>
                  <a:schemeClr val="accent2"/>
                </a:solidFill>
              </a:rPr>
              <a:t>điều</a:t>
            </a:r>
            <a:r>
              <a:rPr lang="en-US" sz="3000" dirty="0">
                <a:solidFill>
                  <a:schemeClr val="accent2"/>
                </a:solidFill>
              </a:rPr>
              <a:t> </a:t>
            </a:r>
            <a:r>
              <a:rPr lang="en-US" sz="3000" dirty="0" err="1">
                <a:solidFill>
                  <a:schemeClr val="accent2"/>
                </a:solidFill>
              </a:rPr>
              <a:t>gì</a:t>
            </a:r>
            <a:r>
              <a:rPr lang="en-US" sz="3000" dirty="0">
                <a:solidFill>
                  <a:schemeClr val="accent2"/>
                </a:solidFill>
              </a:rPr>
              <a:t>?</a:t>
            </a:r>
            <a:r>
              <a:rPr lang="en-US" sz="3000" dirty="0"/>
              <a:t/>
            </a:r>
            <a:br>
              <a:rPr lang="en-US" sz="3000" dirty="0"/>
            </a:br>
            <a:endParaRPr lang="en-US" sz="3000" dirty="0"/>
          </a:p>
        </p:txBody>
      </p:sp>
      <p:sp>
        <p:nvSpPr>
          <p:cNvPr id="3" name="Content Placeholder 2"/>
          <p:cNvSpPr>
            <a:spLocks noGrp="1"/>
          </p:cNvSpPr>
          <p:nvPr>
            <p:ph idx="1"/>
          </p:nvPr>
        </p:nvSpPr>
        <p:spPr>
          <a:xfrm>
            <a:off x="1097280" y="1845734"/>
            <a:ext cx="7577163" cy="4023360"/>
          </a:xfrm>
        </p:spPr>
        <p:txBody>
          <a:bodyPr>
            <a:normAutofit/>
          </a:bodyPr>
          <a:lstStyle/>
          <a:p>
            <a:pPr marL="0" indent="0">
              <a:buNone/>
            </a:pPr>
            <a:r>
              <a:rPr lang="vi-VN" sz="2800" i="1" dirty="0">
                <a:solidFill>
                  <a:srgbClr val="0070C0"/>
                </a:solidFill>
              </a:rPr>
              <a:t>Tiền căn </a:t>
            </a:r>
            <a:endParaRPr lang="en-US" sz="2800" i="1" dirty="0" smtClean="0">
              <a:solidFill>
                <a:srgbClr val="0070C0"/>
              </a:solidFill>
            </a:endParaRPr>
          </a:p>
          <a:p>
            <a:pPr lvl="1">
              <a:buFont typeface="Arial" pitchFamily="34" charset="0"/>
              <a:buChar char="•"/>
            </a:pPr>
            <a:r>
              <a:rPr lang="en-US" sz="2400" i="1" dirty="0" err="1" smtClean="0"/>
              <a:t>Tiền</a:t>
            </a:r>
            <a:r>
              <a:rPr lang="en-US" sz="2400" i="1" dirty="0" smtClean="0"/>
              <a:t> </a:t>
            </a:r>
            <a:r>
              <a:rPr lang="en-US" sz="2400" i="1" dirty="0" err="1" smtClean="0"/>
              <a:t>căn</a:t>
            </a:r>
            <a:r>
              <a:rPr lang="en-US" sz="2400" i="1" dirty="0" smtClean="0"/>
              <a:t> </a:t>
            </a:r>
            <a:r>
              <a:rPr lang="vi-VN" sz="2400" i="1" dirty="0" smtClean="0"/>
              <a:t>gia </a:t>
            </a:r>
            <a:r>
              <a:rPr lang="vi-VN" sz="2400" i="1" dirty="0"/>
              <a:t>đình mắc u xơ tử cung,</a:t>
            </a:r>
            <a:r>
              <a:rPr lang="en-US" sz="2400" i="1" dirty="0"/>
              <a:t> </a:t>
            </a:r>
            <a:r>
              <a:rPr lang="en-US" sz="2400" i="1" dirty="0" err="1"/>
              <a:t>ung</a:t>
            </a:r>
            <a:r>
              <a:rPr lang="en-US" sz="2400" i="1" dirty="0"/>
              <a:t> </a:t>
            </a:r>
            <a:r>
              <a:rPr lang="en-US" sz="2400" i="1" dirty="0" err="1"/>
              <a:t>thư</a:t>
            </a:r>
            <a:r>
              <a:rPr lang="en-US" sz="2400" i="1" dirty="0"/>
              <a:t> </a:t>
            </a:r>
            <a:r>
              <a:rPr lang="en-US" sz="2400" i="1" dirty="0" err="1"/>
              <a:t>nói</a:t>
            </a:r>
            <a:r>
              <a:rPr lang="en-US" sz="2400" i="1" dirty="0"/>
              <a:t> </a:t>
            </a:r>
            <a:r>
              <a:rPr lang="en-US" sz="2400" i="1" dirty="0" err="1"/>
              <a:t>chung</a:t>
            </a:r>
            <a:r>
              <a:rPr lang="en-US" sz="2400" i="1" dirty="0"/>
              <a:t> </a:t>
            </a:r>
            <a:r>
              <a:rPr lang="en-US" sz="2400" i="1" dirty="0" smtClean="0"/>
              <a:t>(</a:t>
            </a:r>
            <a:r>
              <a:rPr lang="en-US" sz="2400" i="1" dirty="0" err="1" smtClean="0"/>
              <a:t>cổ</a:t>
            </a:r>
            <a:r>
              <a:rPr lang="en-US" sz="2400" i="1" dirty="0" smtClean="0"/>
              <a:t> </a:t>
            </a:r>
            <a:r>
              <a:rPr lang="en-US" sz="2400" i="1" dirty="0" err="1" smtClean="0"/>
              <a:t>tử</a:t>
            </a:r>
            <a:r>
              <a:rPr lang="en-US" sz="2400" i="1" dirty="0" smtClean="0"/>
              <a:t> </a:t>
            </a:r>
            <a:r>
              <a:rPr lang="en-US" sz="2400" i="1" dirty="0" err="1" smtClean="0"/>
              <a:t>cung</a:t>
            </a:r>
            <a:r>
              <a:rPr lang="en-US" sz="2400" i="1" dirty="0" smtClean="0"/>
              <a:t>, </a:t>
            </a:r>
            <a:r>
              <a:rPr lang="en-US" sz="2400" i="1" dirty="0" err="1"/>
              <a:t>nội</a:t>
            </a:r>
            <a:r>
              <a:rPr lang="en-US" sz="2400" i="1" dirty="0"/>
              <a:t> </a:t>
            </a:r>
            <a:r>
              <a:rPr lang="en-US" sz="2400" i="1" dirty="0" err="1"/>
              <a:t>mạc</a:t>
            </a:r>
            <a:r>
              <a:rPr lang="en-US" sz="2400" i="1" dirty="0"/>
              <a:t> </a:t>
            </a:r>
            <a:r>
              <a:rPr lang="en-US" sz="2400" i="1" dirty="0" err="1"/>
              <a:t>tử</a:t>
            </a:r>
            <a:r>
              <a:rPr lang="en-US" sz="2400" i="1" dirty="0"/>
              <a:t> </a:t>
            </a:r>
            <a:r>
              <a:rPr lang="en-US" sz="2400" i="1" dirty="0" err="1"/>
              <a:t>cung</a:t>
            </a:r>
            <a:r>
              <a:rPr lang="en-US" sz="2400" i="1" dirty="0" smtClean="0"/>
              <a:t>)</a:t>
            </a:r>
          </a:p>
          <a:p>
            <a:pPr lvl="1">
              <a:buFont typeface="Arial" pitchFamily="34" charset="0"/>
              <a:buChar char="•"/>
            </a:pPr>
            <a:r>
              <a:rPr lang="en-US" sz="2400" i="1" dirty="0" err="1" smtClean="0"/>
              <a:t>Trong</a:t>
            </a:r>
            <a:r>
              <a:rPr lang="en-US" sz="2400" i="1" dirty="0" smtClean="0"/>
              <a:t> </a:t>
            </a:r>
            <a:r>
              <a:rPr lang="en-US" sz="2400" i="1" dirty="0" err="1" smtClean="0"/>
              <a:t>gia</a:t>
            </a:r>
            <a:r>
              <a:rPr lang="en-US" sz="2400" i="1" dirty="0" smtClean="0"/>
              <a:t> </a:t>
            </a:r>
            <a:r>
              <a:rPr lang="en-US" sz="2400" i="1" dirty="0" err="1"/>
              <a:t>đình</a:t>
            </a:r>
            <a:r>
              <a:rPr lang="en-US" sz="2400" i="1" dirty="0"/>
              <a:t> </a:t>
            </a:r>
            <a:r>
              <a:rPr lang="en-US" sz="2400" i="1" dirty="0" err="1"/>
              <a:t>có</a:t>
            </a:r>
            <a:r>
              <a:rPr lang="en-US" sz="2400" i="1" dirty="0"/>
              <a:t> THA, ĐTĐ, </a:t>
            </a:r>
            <a:r>
              <a:rPr lang="en-US" sz="2400" i="1" dirty="0" err="1"/>
              <a:t>bệnh</a:t>
            </a:r>
            <a:r>
              <a:rPr lang="en-US" sz="2400" i="1" dirty="0"/>
              <a:t> </a:t>
            </a:r>
            <a:r>
              <a:rPr lang="en-US" sz="2400" i="1" dirty="0" err="1"/>
              <a:t>lý</a:t>
            </a:r>
            <a:r>
              <a:rPr lang="en-US" sz="2400" i="1" dirty="0"/>
              <a:t> </a:t>
            </a:r>
            <a:r>
              <a:rPr lang="en-US" sz="2400" i="1" dirty="0" err="1"/>
              <a:t>gan</a:t>
            </a:r>
            <a:r>
              <a:rPr lang="en-US" sz="2400" i="1" dirty="0"/>
              <a:t>, </a:t>
            </a:r>
            <a:r>
              <a:rPr lang="en-US" sz="2400" i="1" dirty="0" err="1"/>
              <a:t>bệnh</a:t>
            </a:r>
            <a:r>
              <a:rPr lang="en-US" sz="2400" i="1" dirty="0"/>
              <a:t> </a:t>
            </a:r>
            <a:r>
              <a:rPr lang="en-US" sz="2400" i="1" dirty="0" err="1"/>
              <a:t>lý</a:t>
            </a:r>
            <a:r>
              <a:rPr lang="en-US" sz="2400" i="1" dirty="0"/>
              <a:t> </a:t>
            </a:r>
            <a:r>
              <a:rPr lang="en-US" sz="2400" i="1" dirty="0" err="1"/>
              <a:t>đông</a:t>
            </a:r>
            <a:r>
              <a:rPr lang="en-US" sz="2400" i="1" dirty="0"/>
              <a:t> </a:t>
            </a:r>
            <a:r>
              <a:rPr lang="en-US" sz="2400" i="1" dirty="0" err="1"/>
              <a:t>máu</a:t>
            </a:r>
            <a:r>
              <a:rPr lang="en-US" sz="2400" i="1" dirty="0"/>
              <a:t>,</a:t>
            </a:r>
            <a:r>
              <a:rPr lang="vi-VN" sz="2400" i="1" dirty="0"/>
              <a:t> béo phì, </a:t>
            </a:r>
            <a:endParaRPr lang="en-US" sz="2400" i="1" dirty="0" smtClean="0"/>
          </a:p>
          <a:p>
            <a:pPr lvl="1">
              <a:buFont typeface="Arial" pitchFamily="34" charset="0"/>
              <a:buChar char="•"/>
            </a:pPr>
            <a:r>
              <a:rPr lang="en-US" sz="2400" i="1" dirty="0"/>
              <a:t>T</a:t>
            </a:r>
            <a:r>
              <a:rPr lang="vi-VN" sz="2400" i="1" dirty="0" smtClean="0"/>
              <a:t>iền </a:t>
            </a:r>
            <a:r>
              <a:rPr lang="vi-VN" sz="2400" i="1" dirty="0"/>
              <a:t>căn dùng </a:t>
            </a:r>
            <a:r>
              <a:rPr lang="vi-VN" sz="2400" i="1" dirty="0" smtClean="0"/>
              <a:t>thuốc</a:t>
            </a:r>
            <a:r>
              <a:rPr lang="en-US" sz="2400" i="1" dirty="0"/>
              <a:t> </a:t>
            </a:r>
            <a:r>
              <a:rPr lang="en-US" sz="2400" i="1" dirty="0" err="1" smtClean="0"/>
              <a:t>của</a:t>
            </a:r>
            <a:r>
              <a:rPr lang="en-US" sz="2400" i="1" dirty="0" smtClean="0"/>
              <a:t> </a:t>
            </a:r>
            <a:r>
              <a:rPr lang="en-US" sz="2400" i="1" dirty="0" err="1" smtClean="0"/>
              <a:t>bệnh</a:t>
            </a:r>
            <a:r>
              <a:rPr lang="en-US" sz="2400" i="1" dirty="0" smtClean="0"/>
              <a:t> </a:t>
            </a:r>
            <a:r>
              <a:rPr lang="en-US" sz="2400" i="1" dirty="0" err="1" smtClean="0"/>
              <a:t>nhân</a:t>
            </a:r>
            <a:endParaRPr lang="en-US" sz="2400" i="1" dirty="0" smtClean="0"/>
          </a:p>
          <a:p>
            <a:pPr lvl="1">
              <a:buFont typeface="Arial" pitchFamily="34" charset="0"/>
              <a:buChar char="•"/>
            </a:pPr>
            <a:r>
              <a:rPr lang="en-US" sz="2400" i="1" dirty="0" err="1"/>
              <a:t>T</a:t>
            </a:r>
            <a:r>
              <a:rPr lang="en-US" sz="2400" i="1" dirty="0" err="1" smtClean="0"/>
              <a:t>rước</a:t>
            </a:r>
            <a:r>
              <a:rPr lang="en-US" sz="2400" i="1" dirty="0" smtClean="0"/>
              <a:t> </a:t>
            </a:r>
            <a:r>
              <a:rPr lang="en-US" sz="2400" i="1" dirty="0" err="1"/>
              <a:t>đây</a:t>
            </a:r>
            <a:r>
              <a:rPr lang="en-US" sz="2400" i="1" dirty="0"/>
              <a:t> </a:t>
            </a:r>
            <a:r>
              <a:rPr lang="en-US" sz="2400" i="1" dirty="0" err="1"/>
              <a:t>có</a:t>
            </a:r>
            <a:r>
              <a:rPr lang="en-US" sz="2400" i="1" dirty="0"/>
              <a:t> </a:t>
            </a:r>
            <a:r>
              <a:rPr lang="en-US" sz="2400" i="1" dirty="0" err="1"/>
              <a:t>từng</a:t>
            </a:r>
            <a:r>
              <a:rPr lang="en-US" sz="2400" i="1" dirty="0"/>
              <a:t> </a:t>
            </a:r>
            <a:r>
              <a:rPr lang="en-US" sz="2400" i="1" dirty="0" err="1"/>
              <a:t>đau</a:t>
            </a:r>
            <a:r>
              <a:rPr lang="en-US" sz="2400" i="1" dirty="0"/>
              <a:t> </a:t>
            </a:r>
            <a:r>
              <a:rPr lang="en-US" sz="2400" i="1" dirty="0" err="1"/>
              <a:t>bụng</a:t>
            </a:r>
            <a:r>
              <a:rPr lang="en-US" sz="2400" i="1" dirty="0"/>
              <a:t>, </a:t>
            </a:r>
            <a:r>
              <a:rPr lang="en-US" sz="2400" i="1" dirty="0" err="1"/>
              <a:t>thống</a:t>
            </a:r>
            <a:r>
              <a:rPr lang="en-US" sz="2400" i="1" dirty="0"/>
              <a:t> </a:t>
            </a:r>
            <a:r>
              <a:rPr lang="en-US" sz="2400" i="1" dirty="0" err="1" smtClean="0"/>
              <a:t>kinh</a:t>
            </a:r>
            <a:r>
              <a:rPr lang="en-US" sz="2400" i="1" dirty="0"/>
              <a:t> </a:t>
            </a:r>
            <a:r>
              <a:rPr lang="en-US" sz="2400" i="1" dirty="0" err="1" smtClean="0"/>
              <a:t>gì</a:t>
            </a:r>
            <a:r>
              <a:rPr lang="en-US" sz="2400" i="1" dirty="0" smtClean="0"/>
              <a:t> </a:t>
            </a:r>
            <a:r>
              <a:rPr lang="en-US" sz="2400" i="1" dirty="0" err="1" smtClean="0"/>
              <a:t>không</a:t>
            </a:r>
            <a:endParaRPr lang="en-US" sz="2400" i="1" dirty="0" smtClean="0"/>
          </a:p>
          <a:p>
            <a:pPr lvl="1">
              <a:buFont typeface="Arial" pitchFamily="34" charset="0"/>
              <a:buChar char="•"/>
            </a:pPr>
            <a:r>
              <a:rPr lang="en-US" sz="2400" i="1" dirty="0" err="1" smtClean="0"/>
              <a:t>Tính</a:t>
            </a:r>
            <a:r>
              <a:rPr lang="en-US" sz="2400" i="1" dirty="0" smtClean="0"/>
              <a:t> </a:t>
            </a:r>
            <a:r>
              <a:rPr lang="en-US" sz="2400" i="1" dirty="0" err="1" smtClean="0"/>
              <a:t>chất</a:t>
            </a:r>
            <a:r>
              <a:rPr lang="en-US" sz="2400" i="1" dirty="0" smtClean="0"/>
              <a:t> </a:t>
            </a:r>
            <a:r>
              <a:rPr lang="en-US" sz="2400" i="1" dirty="0" err="1" smtClean="0"/>
              <a:t>những</a:t>
            </a:r>
            <a:r>
              <a:rPr lang="en-US" sz="2400" i="1" dirty="0" smtClean="0"/>
              <a:t> </a:t>
            </a:r>
            <a:r>
              <a:rPr lang="en-US" sz="2400" i="1" dirty="0" err="1" smtClean="0"/>
              <a:t>lần</a:t>
            </a:r>
            <a:r>
              <a:rPr lang="en-US" sz="2400" i="1" dirty="0" smtClean="0"/>
              <a:t> </a:t>
            </a:r>
            <a:r>
              <a:rPr lang="en-US" sz="2400" i="1" dirty="0" err="1"/>
              <a:t>h</a:t>
            </a:r>
            <a:r>
              <a:rPr lang="en-US" sz="2400" i="1" dirty="0" err="1" smtClean="0"/>
              <a:t>ành</a:t>
            </a:r>
            <a:r>
              <a:rPr lang="en-US" sz="2400" i="1" dirty="0" smtClean="0"/>
              <a:t> </a:t>
            </a:r>
            <a:r>
              <a:rPr lang="en-US" sz="2400" i="1" dirty="0" err="1"/>
              <a:t>kinh</a:t>
            </a:r>
            <a:r>
              <a:rPr lang="en-US" sz="2400" i="1" dirty="0"/>
              <a:t>  </a:t>
            </a:r>
            <a:r>
              <a:rPr lang="en-US" sz="2400" i="1" dirty="0" err="1" smtClean="0"/>
              <a:t>trước</a:t>
            </a:r>
            <a:r>
              <a:rPr lang="en-US" sz="2400" i="1" dirty="0"/>
              <a:t>.  </a:t>
            </a:r>
            <a:endParaRPr lang="en-US" sz="2400" i="1" dirty="0" smtClean="0"/>
          </a:p>
          <a:p>
            <a:pPr lvl="1">
              <a:buFont typeface="Arial" pitchFamily="34" charset="0"/>
              <a:buChar char="•"/>
            </a:pPr>
            <a:r>
              <a:rPr lang="en-US" sz="2400" i="1" dirty="0" err="1" smtClean="0"/>
              <a:t>Hỏi</a:t>
            </a:r>
            <a:r>
              <a:rPr lang="en-US" sz="2400" i="1" dirty="0" smtClean="0"/>
              <a:t> </a:t>
            </a:r>
            <a:r>
              <a:rPr lang="en-US" sz="2400" i="1" dirty="0" err="1"/>
              <a:t>kết</a:t>
            </a:r>
            <a:r>
              <a:rPr lang="en-US" sz="2400" i="1" dirty="0"/>
              <a:t> </a:t>
            </a:r>
            <a:r>
              <a:rPr lang="en-US" sz="2400" i="1" dirty="0" err="1"/>
              <a:t>quả</a:t>
            </a:r>
            <a:r>
              <a:rPr lang="en-US" sz="2400" i="1" dirty="0"/>
              <a:t> </a:t>
            </a:r>
            <a:r>
              <a:rPr lang="en-US" sz="2400" i="1" dirty="0" err="1" smtClean="0"/>
              <a:t>siêu</a:t>
            </a:r>
            <a:r>
              <a:rPr lang="en-US" sz="2400" i="1" dirty="0" smtClean="0"/>
              <a:t> </a:t>
            </a:r>
            <a:r>
              <a:rPr lang="en-US" sz="2400" i="1" dirty="0" err="1" smtClean="0"/>
              <a:t>âm</a:t>
            </a:r>
            <a:r>
              <a:rPr lang="en-US" sz="2400" i="1" dirty="0" smtClean="0"/>
              <a:t> </a:t>
            </a:r>
            <a:r>
              <a:rPr lang="en-US" sz="2400" i="1" dirty="0" err="1" smtClean="0"/>
              <a:t>và</a:t>
            </a:r>
            <a:r>
              <a:rPr lang="en-US" sz="2400" i="1" dirty="0" smtClean="0"/>
              <a:t> </a:t>
            </a:r>
            <a:r>
              <a:rPr lang="en-US" sz="2400" i="1" dirty="0" err="1" smtClean="0"/>
              <a:t>kết</a:t>
            </a:r>
            <a:r>
              <a:rPr lang="en-US" sz="2400" i="1" dirty="0" smtClean="0"/>
              <a:t> </a:t>
            </a:r>
            <a:r>
              <a:rPr lang="en-US" sz="2400" i="1" dirty="0" err="1" smtClean="0"/>
              <a:t>quả</a:t>
            </a:r>
            <a:r>
              <a:rPr lang="en-US" sz="2400" i="1" dirty="0" smtClean="0"/>
              <a:t> </a:t>
            </a:r>
            <a:r>
              <a:rPr lang="en-US" sz="2400" i="1" dirty="0" err="1" smtClean="0"/>
              <a:t>bấm</a:t>
            </a:r>
            <a:r>
              <a:rPr lang="en-US" sz="2400" i="1" dirty="0" smtClean="0"/>
              <a:t> </a:t>
            </a:r>
            <a:r>
              <a:rPr lang="en-US" sz="2400" i="1" dirty="0" err="1"/>
              <a:t>sinh</a:t>
            </a:r>
            <a:r>
              <a:rPr lang="en-US" sz="2400" i="1" dirty="0"/>
              <a:t> </a:t>
            </a:r>
            <a:r>
              <a:rPr lang="en-US" sz="2400" i="1" dirty="0" err="1"/>
              <a:t>thiết</a:t>
            </a:r>
            <a:r>
              <a:rPr lang="en-US" sz="2400" i="1" dirty="0"/>
              <a:t> </a:t>
            </a:r>
            <a:r>
              <a:rPr lang="en-US" sz="2400" i="1" dirty="0" err="1"/>
              <a:t>lần</a:t>
            </a:r>
            <a:r>
              <a:rPr lang="en-US" sz="2400" i="1" dirty="0"/>
              <a:t> </a:t>
            </a:r>
            <a:r>
              <a:rPr lang="en-US" sz="2400" i="1" dirty="0" err="1"/>
              <a:t>trước</a:t>
            </a:r>
            <a:r>
              <a:rPr lang="en-US" sz="2400" i="1" dirty="0"/>
              <a:t>.</a:t>
            </a:r>
          </a:p>
          <a:p>
            <a:endParaRPr lang="en-US" i="1" dirty="0"/>
          </a:p>
        </p:txBody>
      </p:sp>
    </p:spTree>
    <p:extLst>
      <p:ext uri="{BB962C8B-B14F-4D97-AF65-F5344CB8AC3E}">
        <p14:creationId xmlns:p14="http://schemas.microsoft.com/office/powerpoint/2010/main" val="2171453226"/>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0831" y="286603"/>
            <a:ext cx="8995719" cy="1450757"/>
          </a:xfrm>
        </p:spPr>
        <p:txBody>
          <a:bodyPr>
            <a:noAutofit/>
          </a:bodyPr>
          <a:lstStyle/>
          <a:p>
            <a:r>
              <a:rPr lang="en-US" sz="3000" dirty="0" smtClean="0">
                <a:solidFill>
                  <a:schemeClr val="accent2"/>
                </a:solidFill>
              </a:rPr>
              <a:t>1. </a:t>
            </a:r>
            <a:r>
              <a:rPr lang="en-US" sz="3000" dirty="0" err="1" smtClean="0">
                <a:solidFill>
                  <a:schemeClr val="accent2"/>
                </a:solidFill>
              </a:rPr>
              <a:t>Bạn</a:t>
            </a:r>
            <a:r>
              <a:rPr lang="en-US" sz="3000" dirty="0" smtClean="0">
                <a:solidFill>
                  <a:schemeClr val="accent2"/>
                </a:solidFill>
              </a:rPr>
              <a:t> </a:t>
            </a:r>
            <a:r>
              <a:rPr lang="en-US" sz="3000" dirty="0" err="1">
                <a:solidFill>
                  <a:schemeClr val="accent2"/>
                </a:solidFill>
              </a:rPr>
              <a:t>nghĩ</a:t>
            </a:r>
            <a:r>
              <a:rPr lang="en-US" sz="3000" dirty="0">
                <a:solidFill>
                  <a:schemeClr val="accent2"/>
                </a:solidFill>
              </a:rPr>
              <a:t> </a:t>
            </a:r>
            <a:r>
              <a:rPr lang="en-US" sz="3000" dirty="0" err="1">
                <a:solidFill>
                  <a:schemeClr val="accent2"/>
                </a:solidFill>
              </a:rPr>
              <a:t>có</a:t>
            </a:r>
            <a:r>
              <a:rPr lang="en-US" sz="3000" dirty="0">
                <a:solidFill>
                  <a:schemeClr val="accent2"/>
                </a:solidFill>
              </a:rPr>
              <a:t> </a:t>
            </a:r>
            <a:r>
              <a:rPr lang="en-US" sz="3000" dirty="0" err="1">
                <a:solidFill>
                  <a:schemeClr val="accent2"/>
                </a:solidFill>
              </a:rPr>
              <a:t>cần</a:t>
            </a:r>
            <a:r>
              <a:rPr lang="en-US" sz="3000" dirty="0">
                <a:solidFill>
                  <a:schemeClr val="accent2"/>
                </a:solidFill>
              </a:rPr>
              <a:t> </a:t>
            </a:r>
            <a:r>
              <a:rPr lang="en-US" sz="3000" dirty="0" err="1">
                <a:solidFill>
                  <a:schemeClr val="accent2"/>
                </a:solidFill>
              </a:rPr>
              <a:t>tìm</a:t>
            </a:r>
            <a:r>
              <a:rPr lang="en-US" sz="3000" dirty="0">
                <a:solidFill>
                  <a:schemeClr val="accent2"/>
                </a:solidFill>
              </a:rPr>
              <a:t> </a:t>
            </a:r>
            <a:r>
              <a:rPr lang="en-US" sz="3000" dirty="0" err="1">
                <a:solidFill>
                  <a:schemeClr val="accent2"/>
                </a:solidFill>
              </a:rPr>
              <a:t>hiểu</a:t>
            </a:r>
            <a:r>
              <a:rPr lang="en-US" sz="3000" dirty="0">
                <a:solidFill>
                  <a:schemeClr val="accent2"/>
                </a:solidFill>
              </a:rPr>
              <a:t> </a:t>
            </a:r>
            <a:r>
              <a:rPr lang="en-US" sz="3000" dirty="0" err="1">
                <a:solidFill>
                  <a:schemeClr val="accent2"/>
                </a:solidFill>
              </a:rPr>
              <a:t>thêm</a:t>
            </a:r>
            <a:r>
              <a:rPr lang="en-US" sz="3000" dirty="0">
                <a:solidFill>
                  <a:schemeClr val="accent2"/>
                </a:solidFill>
              </a:rPr>
              <a:t> </a:t>
            </a:r>
            <a:r>
              <a:rPr lang="en-US" sz="3000" dirty="0" err="1">
                <a:solidFill>
                  <a:schemeClr val="accent2"/>
                </a:solidFill>
              </a:rPr>
              <a:t>về</a:t>
            </a:r>
            <a:r>
              <a:rPr lang="en-US" sz="3000" dirty="0">
                <a:solidFill>
                  <a:schemeClr val="accent2"/>
                </a:solidFill>
              </a:rPr>
              <a:t> </a:t>
            </a:r>
            <a:r>
              <a:rPr lang="en-US" sz="3000" dirty="0" err="1">
                <a:solidFill>
                  <a:schemeClr val="accent2"/>
                </a:solidFill>
              </a:rPr>
              <a:t>tiền</a:t>
            </a:r>
            <a:r>
              <a:rPr lang="en-US" sz="3000" dirty="0">
                <a:solidFill>
                  <a:schemeClr val="accent2"/>
                </a:solidFill>
              </a:rPr>
              <a:t> </a:t>
            </a:r>
            <a:r>
              <a:rPr lang="en-US" sz="3000" dirty="0" err="1">
                <a:solidFill>
                  <a:schemeClr val="accent2"/>
                </a:solidFill>
              </a:rPr>
              <a:t>căn</a:t>
            </a:r>
            <a:r>
              <a:rPr lang="en-US" sz="3000" dirty="0">
                <a:solidFill>
                  <a:schemeClr val="accent2"/>
                </a:solidFill>
              </a:rPr>
              <a:t> hay </a:t>
            </a:r>
            <a:r>
              <a:rPr lang="en-US" sz="3000" dirty="0" err="1">
                <a:solidFill>
                  <a:schemeClr val="accent2"/>
                </a:solidFill>
              </a:rPr>
              <a:t>bệnh</a:t>
            </a:r>
            <a:r>
              <a:rPr lang="en-US" sz="3000" dirty="0">
                <a:solidFill>
                  <a:schemeClr val="accent2"/>
                </a:solidFill>
              </a:rPr>
              <a:t> </a:t>
            </a:r>
            <a:r>
              <a:rPr lang="en-US" sz="3000" dirty="0" err="1">
                <a:solidFill>
                  <a:schemeClr val="accent2"/>
                </a:solidFill>
              </a:rPr>
              <a:t>sử</a:t>
            </a:r>
            <a:r>
              <a:rPr lang="en-US" sz="3000" dirty="0">
                <a:solidFill>
                  <a:schemeClr val="accent2"/>
                </a:solidFill>
              </a:rPr>
              <a:t> </a:t>
            </a:r>
            <a:r>
              <a:rPr lang="en-US" sz="3000" dirty="0" err="1">
                <a:solidFill>
                  <a:schemeClr val="accent2"/>
                </a:solidFill>
              </a:rPr>
              <a:t>của</a:t>
            </a:r>
            <a:r>
              <a:rPr lang="en-US" sz="3000" dirty="0">
                <a:solidFill>
                  <a:schemeClr val="accent2"/>
                </a:solidFill>
              </a:rPr>
              <a:t> BN </a:t>
            </a:r>
            <a:r>
              <a:rPr lang="en-US" sz="3000" dirty="0" err="1">
                <a:solidFill>
                  <a:schemeClr val="accent2"/>
                </a:solidFill>
              </a:rPr>
              <a:t>này</a:t>
            </a:r>
            <a:r>
              <a:rPr lang="en-US" sz="3000" dirty="0">
                <a:solidFill>
                  <a:schemeClr val="accent2"/>
                </a:solidFill>
              </a:rPr>
              <a:t> </a:t>
            </a:r>
            <a:r>
              <a:rPr lang="en-US" sz="3000" dirty="0" err="1">
                <a:solidFill>
                  <a:schemeClr val="accent2"/>
                </a:solidFill>
              </a:rPr>
              <a:t>không</a:t>
            </a:r>
            <a:r>
              <a:rPr lang="en-US" sz="3000" dirty="0">
                <a:solidFill>
                  <a:schemeClr val="accent2"/>
                </a:solidFill>
              </a:rPr>
              <a:t>? </a:t>
            </a:r>
            <a:r>
              <a:rPr lang="en-US" sz="3000" dirty="0" err="1">
                <a:solidFill>
                  <a:schemeClr val="accent2"/>
                </a:solidFill>
              </a:rPr>
              <a:t>Nếu</a:t>
            </a:r>
            <a:r>
              <a:rPr lang="en-US" sz="3000" dirty="0">
                <a:solidFill>
                  <a:schemeClr val="accent2"/>
                </a:solidFill>
              </a:rPr>
              <a:t> </a:t>
            </a:r>
            <a:r>
              <a:rPr lang="en-US" sz="3000" dirty="0" err="1">
                <a:solidFill>
                  <a:schemeClr val="accent2"/>
                </a:solidFill>
              </a:rPr>
              <a:t>có</a:t>
            </a:r>
            <a:r>
              <a:rPr lang="en-US" sz="3000" dirty="0">
                <a:solidFill>
                  <a:schemeClr val="accent2"/>
                </a:solidFill>
              </a:rPr>
              <a:t>, </a:t>
            </a:r>
            <a:r>
              <a:rPr lang="en-US" sz="3000" dirty="0" err="1">
                <a:solidFill>
                  <a:schemeClr val="accent2"/>
                </a:solidFill>
              </a:rPr>
              <a:t>nên</a:t>
            </a:r>
            <a:r>
              <a:rPr lang="en-US" sz="3000" dirty="0">
                <a:solidFill>
                  <a:schemeClr val="accent2"/>
                </a:solidFill>
              </a:rPr>
              <a:t> </a:t>
            </a:r>
            <a:r>
              <a:rPr lang="en-US" sz="3000" dirty="0" err="1">
                <a:solidFill>
                  <a:schemeClr val="accent2"/>
                </a:solidFill>
              </a:rPr>
              <a:t>hỏi</a:t>
            </a:r>
            <a:r>
              <a:rPr lang="en-US" sz="3000" dirty="0">
                <a:solidFill>
                  <a:schemeClr val="accent2"/>
                </a:solidFill>
              </a:rPr>
              <a:t> </a:t>
            </a:r>
            <a:r>
              <a:rPr lang="en-US" sz="3000" dirty="0" err="1">
                <a:solidFill>
                  <a:schemeClr val="accent2"/>
                </a:solidFill>
              </a:rPr>
              <a:t>điều</a:t>
            </a:r>
            <a:r>
              <a:rPr lang="en-US" sz="3000" dirty="0">
                <a:solidFill>
                  <a:schemeClr val="accent2"/>
                </a:solidFill>
              </a:rPr>
              <a:t> </a:t>
            </a:r>
            <a:r>
              <a:rPr lang="en-US" sz="3000" dirty="0" err="1">
                <a:solidFill>
                  <a:schemeClr val="accent2"/>
                </a:solidFill>
              </a:rPr>
              <a:t>gì</a:t>
            </a:r>
            <a:r>
              <a:rPr lang="en-US" sz="3000" dirty="0">
                <a:solidFill>
                  <a:schemeClr val="accent2"/>
                </a:solidFill>
              </a:rPr>
              <a:t>?</a:t>
            </a:r>
          </a:p>
        </p:txBody>
      </p:sp>
      <p:sp>
        <p:nvSpPr>
          <p:cNvPr id="3" name="Content Placeholder 2"/>
          <p:cNvSpPr>
            <a:spLocks noGrp="1"/>
          </p:cNvSpPr>
          <p:nvPr>
            <p:ph idx="1"/>
          </p:nvPr>
        </p:nvSpPr>
        <p:spPr>
          <a:xfrm>
            <a:off x="1097280" y="1845734"/>
            <a:ext cx="8022006" cy="4023360"/>
          </a:xfrm>
        </p:spPr>
        <p:txBody>
          <a:bodyPr>
            <a:normAutofit/>
          </a:bodyPr>
          <a:lstStyle/>
          <a:p>
            <a:r>
              <a:rPr lang="en-US" sz="2800" i="1" dirty="0" err="1" smtClean="0">
                <a:solidFill>
                  <a:srgbClr val="0070C0"/>
                </a:solidFill>
              </a:rPr>
              <a:t>Bệnh</a:t>
            </a:r>
            <a:r>
              <a:rPr lang="en-US" sz="2800" i="1" dirty="0" smtClean="0">
                <a:solidFill>
                  <a:srgbClr val="0070C0"/>
                </a:solidFill>
              </a:rPr>
              <a:t> </a:t>
            </a:r>
            <a:r>
              <a:rPr lang="en-US" sz="2800" i="1" dirty="0" err="1" smtClean="0">
                <a:solidFill>
                  <a:srgbClr val="0070C0"/>
                </a:solidFill>
              </a:rPr>
              <a:t>sử</a:t>
            </a:r>
            <a:r>
              <a:rPr lang="en-US" sz="2800" i="1" dirty="0" smtClean="0">
                <a:solidFill>
                  <a:srgbClr val="0070C0"/>
                </a:solidFill>
              </a:rPr>
              <a:t>:</a:t>
            </a:r>
          </a:p>
          <a:p>
            <a:pPr lvl="1">
              <a:buFont typeface="Arial" pitchFamily="34" charset="0"/>
              <a:buChar char="•"/>
            </a:pPr>
            <a:r>
              <a:rPr lang="en-US" sz="2200" i="1" dirty="0" err="1" smtClean="0"/>
              <a:t>Tính</a:t>
            </a:r>
            <a:r>
              <a:rPr lang="en-US" sz="2200" i="1" dirty="0" smtClean="0"/>
              <a:t> </a:t>
            </a:r>
            <a:r>
              <a:rPr lang="en-US" sz="2200" i="1" dirty="0" err="1" smtClean="0"/>
              <a:t>chất</a:t>
            </a:r>
            <a:r>
              <a:rPr lang="en-US" sz="2200" i="1" dirty="0" smtClean="0"/>
              <a:t> h</a:t>
            </a:r>
            <a:r>
              <a:rPr lang="vi-VN" sz="2200" i="1" dirty="0" smtClean="0"/>
              <a:t>ành </a:t>
            </a:r>
            <a:r>
              <a:rPr lang="vi-VN" sz="2200" i="1" dirty="0"/>
              <a:t>kinh</a:t>
            </a:r>
            <a:r>
              <a:rPr lang="en-US" sz="2200" i="1" dirty="0"/>
              <a:t> </a:t>
            </a:r>
            <a:r>
              <a:rPr lang="en-US" sz="2200" i="1" dirty="0" err="1"/>
              <a:t>lần</a:t>
            </a:r>
            <a:r>
              <a:rPr lang="en-US" sz="2200" i="1" dirty="0"/>
              <a:t> </a:t>
            </a:r>
            <a:r>
              <a:rPr lang="en-US" sz="2200" i="1" dirty="0" err="1"/>
              <a:t>này</a:t>
            </a:r>
            <a:r>
              <a:rPr lang="vi-VN" sz="2200" i="1" dirty="0"/>
              <a:t> như thế </a:t>
            </a:r>
            <a:r>
              <a:rPr lang="vi-VN" sz="2200" i="1" dirty="0" smtClean="0"/>
              <a:t>nào</a:t>
            </a:r>
            <a:r>
              <a:rPr lang="en-US" sz="2200" i="1" dirty="0" smtClean="0"/>
              <a:t> ?</a:t>
            </a:r>
          </a:p>
          <a:p>
            <a:pPr lvl="1">
              <a:buFont typeface="Arial" pitchFamily="34" charset="0"/>
              <a:buChar char="•"/>
            </a:pPr>
            <a:r>
              <a:rPr lang="en-US" sz="2200" i="1" dirty="0" err="1" smtClean="0"/>
              <a:t>Kinh</a:t>
            </a:r>
            <a:r>
              <a:rPr lang="en-US" sz="2200" i="1" dirty="0" smtClean="0"/>
              <a:t> </a:t>
            </a:r>
            <a:r>
              <a:rPr lang="en-US" sz="2200" i="1" dirty="0" err="1" smtClean="0"/>
              <a:t>chót</a:t>
            </a:r>
            <a:r>
              <a:rPr lang="en-US" sz="2200" i="1" dirty="0" smtClean="0"/>
              <a:t> - </a:t>
            </a:r>
            <a:r>
              <a:rPr lang="en-US" sz="2200" i="1" dirty="0" err="1"/>
              <a:t>kinh</a:t>
            </a:r>
            <a:r>
              <a:rPr lang="en-US" sz="2200" i="1" dirty="0"/>
              <a:t> </a:t>
            </a:r>
            <a:r>
              <a:rPr lang="en-US" sz="2200" i="1" dirty="0" err="1"/>
              <a:t>áp</a:t>
            </a:r>
            <a:r>
              <a:rPr lang="en-US" sz="2200" i="1" dirty="0"/>
              <a:t> </a:t>
            </a:r>
            <a:r>
              <a:rPr lang="en-US" sz="2200" i="1" dirty="0" err="1" smtClean="0"/>
              <a:t>chót</a:t>
            </a:r>
            <a:r>
              <a:rPr lang="en-US" sz="2200" i="1" dirty="0" smtClean="0"/>
              <a:t> (</a:t>
            </a:r>
            <a:r>
              <a:rPr lang="vi-VN" sz="2200" i="1" dirty="0" smtClean="0"/>
              <a:t>độ </a:t>
            </a:r>
            <a:r>
              <a:rPr lang="vi-VN" sz="2200" i="1" dirty="0"/>
              <a:t>dài chu kì, thời gian hành kinh, lượng kinh,</a:t>
            </a:r>
            <a:r>
              <a:rPr lang="en-US" sz="2200" i="1" dirty="0"/>
              <a:t> </a:t>
            </a:r>
            <a:r>
              <a:rPr lang="en-US" sz="2200" i="1" dirty="0" err="1"/>
              <a:t>màu</a:t>
            </a:r>
            <a:r>
              <a:rPr lang="en-US" sz="2200" i="1" dirty="0"/>
              <a:t> </a:t>
            </a:r>
            <a:r>
              <a:rPr lang="en-US" sz="2200" i="1" dirty="0" err="1"/>
              <a:t>sắc</a:t>
            </a:r>
            <a:r>
              <a:rPr lang="en-US" sz="2200" i="1" dirty="0"/>
              <a:t> </a:t>
            </a:r>
            <a:r>
              <a:rPr lang="en-US" sz="2200" i="1" dirty="0" err="1"/>
              <a:t>kinh</a:t>
            </a:r>
            <a:r>
              <a:rPr lang="en-US" sz="2200" i="1" dirty="0"/>
              <a:t>,</a:t>
            </a:r>
            <a:r>
              <a:rPr lang="vi-VN" sz="2200" i="1" dirty="0"/>
              <a:t> có chảy máu giữ</a:t>
            </a:r>
            <a:r>
              <a:rPr lang="en-US" sz="2200" i="1" dirty="0"/>
              <a:t>a</a:t>
            </a:r>
            <a:r>
              <a:rPr lang="vi-VN" sz="2200" i="1" dirty="0"/>
              <a:t> kì </a:t>
            </a:r>
            <a:r>
              <a:rPr lang="vi-VN" sz="2200" i="1" dirty="0" smtClean="0"/>
              <a:t>không?</a:t>
            </a:r>
            <a:r>
              <a:rPr lang="en-US" sz="2200" i="1" dirty="0" smtClean="0"/>
              <a:t>)</a:t>
            </a:r>
            <a:r>
              <a:rPr lang="vi-VN" sz="2200" i="1" dirty="0" smtClean="0"/>
              <a:t> </a:t>
            </a:r>
            <a:r>
              <a:rPr lang="en-US" sz="2200" i="1" dirty="0" smtClean="0"/>
              <a:t>-&gt; </a:t>
            </a:r>
            <a:r>
              <a:rPr lang="vi-VN" sz="2200" i="1" dirty="0" smtClean="0"/>
              <a:t>đánh </a:t>
            </a:r>
            <a:r>
              <a:rPr lang="vi-VN" sz="2200" i="1" dirty="0"/>
              <a:t>giá điểm PBAC. </a:t>
            </a:r>
            <a:endParaRPr lang="en-US" sz="2200" i="1" dirty="0" smtClean="0"/>
          </a:p>
          <a:p>
            <a:pPr lvl="1">
              <a:buFont typeface="Arial" pitchFamily="34" charset="0"/>
              <a:buChar char="•"/>
            </a:pPr>
            <a:r>
              <a:rPr lang="vi-VN" sz="2200" i="1" dirty="0" smtClean="0"/>
              <a:t>Hỏi </a:t>
            </a:r>
            <a:r>
              <a:rPr lang="vi-VN" sz="2200" i="1" dirty="0"/>
              <a:t>các triệu chứng khác kèm theo: đau bụng, huyết trắng</a:t>
            </a:r>
            <a:r>
              <a:rPr lang="en-US" sz="2200" i="1" dirty="0"/>
              <a:t>, </a:t>
            </a:r>
            <a:r>
              <a:rPr lang="en-US" sz="2200" i="1" dirty="0" err="1"/>
              <a:t>triệu</a:t>
            </a:r>
            <a:r>
              <a:rPr lang="en-US" sz="2200" i="1" dirty="0"/>
              <a:t> </a:t>
            </a:r>
            <a:r>
              <a:rPr lang="en-US" sz="2200" i="1" dirty="0" err="1"/>
              <a:t>chứng</a:t>
            </a:r>
            <a:r>
              <a:rPr lang="en-US" sz="2200" i="1" dirty="0"/>
              <a:t> </a:t>
            </a:r>
            <a:r>
              <a:rPr lang="en-US" sz="2200" i="1" dirty="0" err="1"/>
              <a:t>thiếu</a:t>
            </a:r>
            <a:r>
              <a:rPr lang="en-US" sz="2200" i="1" dirty="0"/>
              <a:t> </a:t>
            </a:r>
            <a:r>
              <a:rPr lang="en-US" sz="2200" i="1" dirty="0" err="1"/>
              <a:t>máu</a:t>
            </a:r>
            <a:r>
              <a:rPr lang="en-US" sz="2200" i="1" dirty="0"/>
              <a:t> (</a:t>
            </a:r>
            <a:r>
              <a:rPr lang="en-US" sz="2200" i="1" dirty="0" err="1"/>
              <a:t>đau</a:t>
            </a:r>
            <a:r>
              <a:rPr lang="en-US" sz="2200" i="1" dirty="0"/>
              <a:t> </a:t>
            </a:r>
            <a:r>
              <a:rPr lang="en-US" sz="2200" i="1" dirty="0" err="1"/>
              <a:t>đầu</a:t>
            </a:r>
            <a:r>
              <a:rPr lang="en-US" sz="2200" i="1" dirty="0"/>
              <a:t>, </a:t>
            </a:r>
            <a:r>
              <a:rPr lang="en-US" sz="2200" i="1" dirty="0" err="1"/>
              <a:t>chóng</a:t>
            </a:r>
            <a:r>
              <a:rPr lang="en-US" sz="2200" i="1" dirty="0"/>
              <a:t> </a:t>
            </a:r>
            <a:r>
              <a:rPr lang="en-US" sz="2200" i="1" dirty="0" err="1"/>
              <a:t>mặt</a:t>
            </a:r>
            <a:r>
              <a:rPr lang="en-US" sz="2200" i="1" dirty="0"/>
              <a:t>, </a:t>
            </a:r>
            <a:r>
              <a:rPr lang="en-US" sz="2200" i="1" dirty="0" err="1"/>
              <a:t>mệt</a:t>
            </a:r>
            <a:r>
              <a:rPr lang="en-US" sz="2200" i="1" dirty="0"/>
              <a:t> </a:t>
            </a:r>
            <a:r>
              <a:rPr lang="en-US" sz="2200" i="1" dirty="0" err="1"/>
              <a:t>mỏi</a:t>
            </a:r>
            <a:r>
              <a:rPr lang="en-US" sz="2200" i="1" dirty="0"/>
              <a:t>, </a:t>
            </a:r>
            <a:r>
              <a:rPr lang="en-US" sz="2200" i="1" dirty="0" err="1"/>
              <a:t>tóc</a:t>
            </a:r>
            <a:r>
              <a:rPr lang="en-US" sz="2200" i="1" dirty="0"/>
              <a:t> </a:t>
            </a:r>
            <a:r>
              <a:rPr lang="en-US" sz="2200" i="1" dirty="0" err="1"/>
              <a:t>rụng</a:t>
            </a:r>
            <a:r>
              <a:rPr lang="en-US" sz="2200" i="1" dirty="0"/>
              <a:t>, </a:t>
            </a:r>
            <a:r>
              <a:rPr lang="en-US" sz="2200" i="1" dirty="0" err="1"/>
              <a:t>móng</a:t>
            </a:r>
            <a:r>
              <a:rPr lang="en-US" sz="2200" i="1" dirty="0"/>
              <a:t> </a:t>
            </a:r>
            <a:r>
              <a:rPr lang="en-US" sz="2200" i="1" dirty="0" err="1"/>
              <a:t>sọc</a:t>
            </a:r>
            <a:r>
              <a:rPr lang="en-US" sz="2200" i="1" dirty="0"/>
              <a:t>)</a:t>
            </a:r>
            <a:r>
              <a:rPr lang="vi-VN" sz="2200" i="1" dirty="0"/>
              <a:t>. </a:t>
            </a:r>
            <a:endParaRPr lang="en-US" sz="2200" i="1" dirty="0" smtClean="0"/>
          </a:p>
          <a:p>
            <a:pPr lvl="1">
              <a:buFont typeface="Arial" pitchFamily="34" charset="0"/>
              <a:buChar char="•"/>
            </a:pPr>
            <a:r>
              <a:rPr lang="vi-VN" sz="2200" i="1" dirty="0" smtClean="0"/>
              <a:t>T</a:t>
            </a:r>
            <a:r>
              <a:rPr lang="en-US" sz="2200" i="1" dirty="0" err="1"/>
              <a:t>ình</a:t>
            </a:r>
            <a:r>
              <a:rPr lang="en-US" sz="2200" i="1" dirty="0"/>
              <a:t> </a:t>
            </a:r>
            <a:r>
              <a:rPr lang="en-US" sz="2200" i="1" dirty="0" err="1"/>
              <a:t>trạng</a:t>
            </a:r>
            <a:r>
              <a:rPr lang="vi-VN" sz="2200" i="1" dirty="0"/>
              <a:t> quan hệ tình dục và biện pháp tránh thai như thế nào? </a:t>
            </a:r>
            <a:r>
              <a:rPr lang="en-US" sz="2200" i="1" dirty="0" err="1" smtClean="0"/>
              <a:t>Bệnh</a:t>
            </a:r>
            <a:r>
              <a:rPr lang="en-US" sz="2200" i="1" dirty="0" smtClean="0"/>
              <a:t> </a:t>
            </a:r>
            <a:r>
              <a:rPr lang="en-US" sz="2200" i="1" dirty="0" err="1" smtClean="0"/>
              <a:t>nhân</a:t>
            </a:r>
            <a:r>
              <a:rPr lang="en-US" sz="2200" i="1" dirty="0" smtClean="0"/>
              <a:t> </a:t>
            </a:r>
            <a:r>
              <a:rPr lang="vi-VN" sz="2200" i="1" dirty="0" smtClean="0"/>
              <a:t>mong </a:t>
            </a:r>
            <a:r>
              <a:rPr lang="vi-VN" sz="2200" i="1" dirty="0"/>
              <a:t>muốn có con nữa không?</a:t>
            </a:r>
            <a:r>
              <a:rPr lang="en-US" sz="2200" i="1" dirty="0"/>
              <a:t> </a:t>
            </a:r>
            <a:endParaRPr lang="en-US" sz="2200" i="1" dirty="0" smtClean="0"/>
          </a:p>
          <a:p>
            <a:pPr lvl="1">
              <a:buFont typeface="Arial" pitchFamily="34" charset="0"/>
              <a:buChar char="•"/>
            </a:pPr>
            <a:r>
              <a:rPr lang="en-US" sz="2200" i="1" dirty="0" err="1" smtClean="0"/>
              <a:t>Sử</a:t>
            </a:r>
            <a:r>
              <a:rPr lang="en-US" sz="2200" i="1" dirty="0" smtClean="0"/>
              <a:t> </a:t>
            </a:r>
            <a:r>
              <a:rPr lang="en-US" sz="2200" i="1" dirty="0" err="1"/>
              <a:t>dụng</a:t>
            </a:r>
            <a:r>
              <a:rPr lang="en-US" sz="2200" i="1" dirty="0"/>
              <a:t> </a:t>
            </a:r>
            <a:r>
              <a:rPr lang="en-US" sz="2200" i="1" dirty="0" err="1"/>
              <a:t>thuốc</a:t>
            </a:r>
            <a:r>
              <a:rPr lang="en-US" sz="2200" i="1" dirty="0"/>
              <a:t> </a:t>
            </a:r>
            <a:r>
              <a:rPr lang="en-US" sz="2200" i="1" dirty="0" err="1"/>
              <a:t>nội</a:t>
            </a:r>
            <a:r>
              <a:rPr lang="en-US" sz="2200" i="1" dirty="0"/>
              <a:t> </a:t>
            </a:r>
            <a:r>
              <a:rPr lang="en-US" sz="2200" i="1" dirty="0" err="1"/>
              <a:t>tiết</a:t>
            </a:r>
            <a:r>
              <a:rPr lang="en-US" sz="2200" i="1" dirty="0"/>
              <a:t> </a:t>
            </a:r>
            <a:r>
              <a:rPr lang="en-US" sz="2200" i="1" dirty="0" err="1" smtClean="0"/>
              <a:t>như</a:t>
            </a:r>
            <a:r>
              <a:rPr lang="en-US" sz="2200" i="1" dirty="0" smtClean="0"/>
              <a:t> </a:t>
            </a:r>
            <a:r>
              <a:rPr lang="en-US" sz="2200" i="1" dirty="0" err="1" smtClean="0"/>
              <a:t>thế</a:t>
            </a:r>
            <a:r>
              <a:rPr lang="en-US" sz="2200" i="1" dirty="0" smtClean="0"/>
              <a:t> </a:t>
            </a:r>
            <a:r>
              <a:rPr lang="en-US" sz="2200" i="1" dirty="0" err="1" smtClean="0"/>
              <a:t>nào</a:t>
            </a:r>
            <a:r>
              <a:rPr lang="en-US" sz="2200" i="1" dirty="0" smtClean="0"/>
              <a:t>? </a:t>
            </a:r>
            <a:r>
              <a:rPr lang="en-US" sz="2200" i="1" dirty="0" err="1"/>
              <a:t>Có</a:t>
            </a:r>
            <a:r>
              <a:rPr lang="en-US" sz="2200" i="1" dirty="0"/>
              <a:t> </a:t>
            </a:r>
            <a:r>
              <a:rPr lang="en-US" sz="2200" i="1" dirty="0" err="1"/>
              <a:t>dùng</a:t>
            </a:r>
            <a:r>
              <a:rPr lang="en-US" sz="2200" i="1" dirty="0"/>
              <a:t> </a:t>
            </a:r>
            <a:r>
              <a:rPr lang="en-US" sz="2200" i="1" dirty="0" err="1"/>
              <a:t>thuốc</a:t>
            </a:r>
            <a:r>
              <a:rPr lang="en-US" sz="2200" i="1" dirty="0"/>
              <a:t> </a:t>
            </a:r>
            <a:r>
              <a:rPr lang="en-US" sz="2200" i="1" dirty="0" err="1"/>
              <a:t>gì</a:t>
            </a:r>
            <a:r>
              <a:rPr lang="en-US" sz="2200" i="1" dirty="0"/>
              <a:t> </a:t>
            </a:r>
            <a:r>
              <a:rPr lang="en-US" sz="2200" i="1" dirty="0" err="1"/>
              <a:t>khác</a:t>
            </a:r>
            <a:r>
              <a:rPr lang="en-US" sz="2200" i="1" dirty="0"/>
              <a:t>?</a:t>
            </a:r>
          </a:p>
          <a:p>
            <a:endParaRPr lang="en-US" dirty="0"/>
          </a:p>
        </p:txBody>
      </p:sp>
    </p:spTree>
    <p:extLst>
      <p:ext uri="{BB962C8B-B14F-4D97-AF65-F5344CB8AC3E}">
        <p14:creationId xmlns:p14="http://schemas.microsoft.com/office/powerpoint/2010/main" val="412537580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6707" y="632592"/>
            <a:ext cx="8120861" cy="1450757"/>
          </a:xfrm>
        </p:spPr>
        <p:txBody>
          <a:bodyPr>
            <a:noAutofit/>
          </a:bodyPr>
          <a:lstStyle/>
          <a:p>
            <a:r>
              <a:rPr lang="en-US" sz="3200" dirty="0" smtClean="0">
                <a:solidFill>
                  <a:schemeClr val="accent2"/>
                </a:solidFill>
              </a:rPr>
              <a:t>2. </a:t>
            </a:r>
            <a:r>
              <a:rPr lang="en-US" sz="3200" dirty="0" err="1" smtClean="0">
                <a:solidFill>
                  <a:schemeClr val="accent2"/>
                </a:solidFill>
              </a:rPr>
              <a:t>Bạn</a:t>
            </a:r>
            <a:r>
              <a:rPr lang="en-US" sz="3200" dirty="0" smtClean="0">
                <a:solidFill>
                  <a:schemeClr val="accent2"/>
                </a:solidFill>
              </a:rPr>
              <a:t> </a:t>
            </a:r>
            <a:r>
              <a:rPr lang="en-US" sz="3200" dirty="0" err="1">
                <a:solidFill>
                  <a:schemeClr val="accent2"/>
                </a:solidFill>
              </a:rPr>
              <a:t>nghĩ</a:t>
            </a:r>
            <a:r>
              <a:rPr lang="en-US" sz="3200" dirty="0">
                <a:solidFill>
                  <a:schemeClr val="accent2"/>
                </a:solidFill>
              </a:rPr>
              <a:t> </a:t>
            </a:r>
            <a:r>
              <a:rPr lang="en-US" sz="3200" dirty="0" err="1">
                <a:solidFill>
                  <a:schemeClr val="accent2"/>
                </a:solidFill>
              </a:rPr>
              <a:t>nên</a:t>
            </a:r>
            <a:r>
              <a:rPr lang="en-US" sz="3200" dirty="0">
                <a:solidFill>
                  <a:schemeClr val="accent2"/>
                </a:solidFill>
              </a:rPr>
              <a:t>  </a:t>
            </a:r>
            <a:r>
              <a:rPr lang="en-US" sz="3200" dirty="0" err="1">
                <a:solidFill>
                  <a:schemeClr val="accent2"/>
                </a:solidFill>
              </a:rPr>
              <a:t>tìm</a:t>
            </a:r>
            <a:r>
              <a:rPr lang="en-US" sz="3200" dirty="0">
                <a:solidFill>
                  <a:schemeClr val="accent2"/>
                </a:solidFill>
              </a:rPr>
              <a:t> </a:t>
            </a:r>
            <a:r>
              <a:rPr lang="en-US" sz="3200" dirty="0" err="1">
                <a:solidFill>
                  <a:schemeClr val="accent2"/>
                </a:solidFill>
              </a:rPr>
              <a:t>kiếm</a:t>
            </a:r>
            <a:r>
              <a:rPr lang="en-US" sz="3200" dirty="0">
                <a:solidFill>
                  <a:schemeClr val="accent2"/>
                </a:solidFill>
              </a:rPr>
              <a:t> </a:t>
            </a:r>
            <a:r>
              <a:rPr lang="en-US" sz="3200" dirty="0" err="1">
                <a:solidFill>
                  <a:schemeClr val="accent2"/>
                </a:solidFill>
              </a:rPr>
              <a:t>thêm</a:t>
            </a:r>
            <a:r>
              <a:rPr lang="en-US" sz="3200" dirty="0">
                <a:solidFill>
                  <a:schemeClr val="accent2"/>
                </a:solidFill>
              </a:rPr>
              <a:t> </a:t>
            </a:r>
            <a:r>
              <a:rPr lang="en-US" sz="3200" dirty="0" err="1">
                <a:solidFill>
                  <a:schemeClr val="accent2"/>
                </a:solidFill>
              </a:rPr>
              <a:t>dấu</a:t>
            </a:r>
            <a:r>
              <a:rPr lang="en-US" sz="3200" dirty="0">
                <a:solidFill>
                  <a:schemeClr val="accent2"/>
                </a:solidFill>
              </a:rPr>
              <a:t> </a:t>
            </a:r>
            <a:r>
              <a:rPr lang="en-US" sz="3200" dirty="0" err="1">
                <a:solidFill>
                  <a:schemeClr val="accent2"/>
                </a:solidFill>
              </a:rPr>
              <a:t>hiệu</a:t>
            </a:r>
            <a:r>
              <a:rPr lang="en-US" sz="3200" dirty="0">
                <a:solidFill>
                  <a:schemeClr val="accent2"/>
                </a:solidFill>
              </a:rPr>
              <a:t> </a:t>
            </a:r>
            <a:r>
              <a:rPr lang="en-US" sz="3200" dirty="0" err="1">
                <a:solidFill>
                  <a:schemeClr val="accent2"/>
                </a:solidFill>
              </a:rPr>
              <a:t>gì</a:t>
            </a:r>
            <a:r>
              <a:rPr lang="en-US" sz="3200" dirty="0">
                <a:solidFill>
                  <a:schemeClr val="accent2"/>
                </a:solidFill>
              </a:rPr>
              <a:t> </a:t>
            </a:r>
            <a:r>
              <a:rPr lang="en-US" sz="3200" dirty="0" err="1">
                <a:solidFill>
                  <a:schemeClr val="accent2"/>
                </a:solidFill>
              </a:rPr>
              <a:t>trong</a:t>
            </a:r>
            <a:r>
              <a:rPr lang="en-US" sz="3200" dirty="0">
                <a:solidFill>
                  <a:schemeClr val="accent2"/>
                </a:solidFill>
              </a:rPr>
              <a:t> </a:t>
            </a:r>
            <a:r>
              <a:rPr lang="en-US" sz="3200" dirty="0" err="1">
                <a:solidFill>
                  <a:schemeClr val="accent2"/>
                </a:solidFill>
              </a:rPr>
              <a:t>lúc</a:t>
            </a:r>
            <a:r>
              <a:rPr lang="en-US" sz="3200" dirty="0">
                <a:solidFill>
                  <a:schemeClr val="accent2"/>
                </a:solidFill>
              </a:rPr>
              <a:t> </a:t>
            </a:r>
            <a:r>
              <a:rPr lang="en-US" sz="3200" dirty="0" err="1">
                <a:solidFill>
                  <a:schemeClr val="accent2"/>
                </a:solidFill>
              </a:rPr>
              <a:t>thăm</a:t>
            </a:r>
            <a:r>
              <a:rPr lang="en-US" sz="3200" dirty="0">
                <a:solidFill>
                  <a:schemeClr val="accent2"/>
                </a:solidFill>
              </a:rPr>
              <a:t> </a:t>
            </a:r>
            <a:r>
              <a:rPr lang="en-US" sz="3200" dirty="0" err="1" smtClean="0">
                <a:solidFill>
                  <a:schemeClr val="accent2"/>
                </a:solidFill>
              </a:rPr>
              <a:t>khám</a:t>
            </a:r>
            <a:r>
              <a:rPr lang="en-US" sz="3200" dirty="0" smtClean="0">
                <a:solidFill>
                  <a:schemeClr val="accent2"/>
                </a:solidFill>
              </a:rPr>
              <a:t> ? </a:t>
            </a:r>
            <a:r>
              <a:rPr lang="en-US" sz="3200" dirty="0"/>
              <a:t/>
            </a:r>
            <a:br>
              <a:rPr lang="en-US" sz="3200" dirty="0"/>
            </a:br>
            <a:endParaRPr lang="en-US" sz="3200" dirty="0"/>
          </a:p>
        </p:txBody>
      </p:sp>
      <p:sp>
        <p:nvSpPr>
          <p:cNvPr id="3" name="Content Placeholder 2"/>
          <p:cNvSpPr>
            <a:spLocks noGrp="1"/>
          </p:cNvSpPr>
          <p:nvPr>
            <p:ph idx="1"/>
          </p:nvPr>
        </p:nvSpPr>
        <p:spPr>
          <a:xfrm>
            <a:off x="1097280" y="1845734"/>
            <a:ext cx="8380352" cy="4023360"/>
          </a:xfrm>
        </p:spPr>
        <p:txBody>
          <a:bodyPr>
            <a:normAutofit lnSpcReduction="10000"/>
          </a:bodyPr>
          <a:lstStyle/>
          <a:p>
            <a:r>
              <a:rPr lang="en-US" sz="2800" i="1" dirty="0" err="1">
                <a:solidFill>
                  <a:srgbClr val="00B0F0"/>
                </a:solidFill>
              </a:rPr>
              <a:t>Khám</a:t>
            </a:r>
            <a:r>
              <a:rPr lang="en-US" sz="2800" i="1" dirty="0">
                <a:solidFill>
                  <a:srgbClr val="00B0F0"/>
                </a:solidFill>
              </a:rPr>
              <a:t>: </a:t>
            </a:r>
            <a:endParaRPr lang="en-US" sz="2800" i="1" dirty="0" smtClean="0">
              <a:solidFill>
                <a:srgbClr val="00B0F0"/>
              </a:solidFill>
            </a:endParaRPr>
          </a:p>
          <a:p>
            <a:pPr lvl="1">
              <a:buFont typeface="Arial" pitchFamily="34" charset="0"/>
              <a:buChar char="•"/>
            </a:pPr>
            <a:r>
              <a:rPr lang="en-US" sz="2800" i="1" dirty="0" err="1" smtClean="0"/>
              <a:t>Đánh</a:t>
            </a:r>
            <a:r>
              <a:rPr lang="en-US" sz="2800" i="1" dirty="0" smtClean="0"/>
              <a:t> </a:t>
            </a:r>
            <a:r>
              <a:rPr lang="en-US" sz="2800" i="1" dirty="0" err="1" smtClean="0"/>
              <a:t>giá</a:t>
            </a:r>
            <a:r>
              <a:rPr lang="en-US" sz="2800" i="1" dirty="0" smtClean="0"/>
              <a:t> </a:t>
            </a:r>
            <a:r>
              <a:rPr lang="en-US" sz="2800" i="1" dirty="0" err="1" smtClean="0"/>
              <a:t>mức</a:t>
            </a:r>
            <a:r>
              <a:rPr lang="en-US" sz="2800" i="1" dirty="0" smtClean="0"/>
              <a:t> </a:t>
            </a:r>
            <a:r>
              <a:rPr lang="en-US" sz="2800" i="1" dirty="0" err="1" smtClean="0"/>
              <a:t>độ</a:t>
            </a:r>
            <a:r>
              <a:rPr lang="en-US" sz="2800" i="1" dirty="0" smtClean="0"/>
              <a:t> </a:t>
            </a:r>
            <a:r>
              <a:rPr lang="en-US" sz="2800" i="1" dirty="0" err="1" smtClean="0"/>
              <a:t>xuất</a:t>
            </a:r>
            <a:r>
              <a:rPr lang="en-US" sz="2800" i="1" dirty="0" smtClean="0"/>
              <a:t> </a:t>
            </a:r>
            <a:r>
              <a:rPr lang="en-US" sz="2800" i="1" dirty="0" err="1" smtClean="0"/>
              <a:t>huyết</a:t>
            </a:r>
            <a:r>
              <a:rPr lang="en-US" sz="2800" i="1" dirty="0" smtClean="0"/>
              <a:t> (da </a:t>
            </a:r>
            <a:r>
              <a:rPr lang="en-US" sz="2800" i="1" dirty="0" err="1" smtClean="0"/>
              <a:t>niêm</a:t>
            </a:r>
            <a:r>
              <a:rPr lang="en-US" sz="2800" i="1" dirty="0" smtClean="0"/>
              <a:t>, </a:t>
            </a:r>
            <a:r>
              <a:rPr lang="en-US" sz="2800" i="1" dirty="0" err="1" smtClean="0"/>
              <a:t>huyết</a:t>
            </a:r>
            <a:r>
              <a:rPr lang="en-US" sz="2800" i="1" dirty="0" smtClean="0"/>
              <a:t> </a:t>
            </a:r>
            <a:r>
              <a:rPr lang="en-US" sz="2800" i="1" dirty="0" err="1" smtClean="0"/>
              <a:t>áp</a:t>
            </a:r>
            <a:r>
              <a:rPr lang="en-US" sz="2800" i="1" dirty="0" smtClean="0"/>
              <a:t> </a:t>
            </a:r>
            <a:r>
              <a:rPr lang="en-US" sz="2800" i="1" dirty="0" err="1" smtClean="0"/>
              <a:t>tư</a:t>
            </a:r>
            <a:r>
              <a:rPr lang="en-US" sz="2800" i="1" dirty="0" smtClean="0"/>
              <a:t> </a:t>
            </a:r>
            <a:r>
              <a:rPr lang="en-US" sz="2800" i="1" dirty="0" err="1" smtClean="0"/>
              <a:t>thế</a:t>
            </a:r>
            <a:r>
              <a:rPr lang="en-US" sz="2800" i="1" dirty="0" smtClean="0"/>
              <a:t>, </a:t>
            </a:r>
            <a:r>
              <a:rPr lang="en-US" sz="2800" i="1" dirty="0" err="1" smtClean="0"/>
              <a:t>chấm</a:t>
            </a:r>
            <a:r>
              <a:rPr lang="en-US" sz="2800" i="1" dirty="0" smtClean="0"/>
              <a:t> </a:t>
            </a:r>
            <a:r>
              <a:rPr lang="en-US" sz="2800" i="1" dirty="0" err="1" smtClean="0"/>
              <a:t>xuất</a:t>
            </a:r>
            <a:r>
              <a:rPr lang="en-US" sz="2800" i="1" dirty="0" smtClean="0"/>
              <a:t> </a:t>
            </a:r>
            <a:r>
              <a:rPr lang="en-US" sz="2800" i="1" dirty="0" err="1" smtClean="0"/>
              <a:t>huyết</a:t>
            </a:r>
            <a:r>
              <a:rPr lang="en-US" sz="2800" i="1" dirty="0" smtClean="0"/>
              <a:t>, </a:t>
            </a:r>
            <a:r>
              <a:rPr lang="en-US" sz="2800" i="1" dirty="0" err="1" smtClean="0"/>
              <a:t>có</a:t>
            </a:r>
            <a:r>
              <a:rPr lang="en-US" sz="2800" i="1" dirty="0" smtClean="0"/>
              <a:t> </a:t>
            </a:r>
            <a:r>
              <a:rPr lang="en-US" sz="2800" i="1" dirty="0" err="1" smtClean="0"/>
              <a:t>xuất</a:t>
            </a:r>
            <a:r>
              <a:rPr lang="en-US" sz="2800" i="1" dirty="0" smtClean="0"/>
              <a:t> </a:t>
            </a:r>
            <a:r>
              <a:rPr lang="en-US" sz="2800" i="1" dirty="0" err="1" smtClean="0"/>
              <a:t>huyết</a:t>
            </a:r>
            <a:r>
              <a:rPr lang="en-US" sz="2800" i="1" dirty="0" smtClean="0"/>
              <a:t> </a:t>
            </a:r>
            <a:r>
              <a:rPr lang="en-US" sz="2800" i="1" dirty="0" err="1" smtClean="0"/>
              <a:t>cơ</a:t>
            </a:r>
            <a:r>
              <a:rPr lang="en-US" sz="2800" i="1" dirty="0" smtClean="0"/>
              <a:t> </a:t>
            </a:r>
            <a:r>
              <a:rPr lang="en-US" sz="2800" i="1" dirty="0" err="1" smtClean="0"/>
              <a:t>quan</a:t>
            </a:r>
            <a:r>
              <a:rPr lang="en-US" sz="2800" i="1" dirty="0" smtClean="0"/>
              <a:t> </a:t>
            </a:r>
            <a:r>
              <a:rPr lang="en-US" sz="2800" i="1" dirty="0" err="1" smtClean="0"/>
              <a:t>nào</a:t>
            </a:r>
            <a:r>
              <a:rPr lang="en-US" sz="2800" i="1" dirty="0" smtClean="0"/>
              <a:t> </a:t>
            </a:r>
            <a:r>
              <a:rPr lang="en-US" sz="2800" i="1" dirty="0" err="1" smtClean="0"/>
              <a:t>khác</a:t>
            </a:r>
            <a:r>
              <a:rPr lang="en-US" sz="2800" i="1" dirty="0" smtClean="0"/>
              <a:t> </a:t>
            </a:r>
            <a:r>
              <a:rPr lang="en-US" sz="2800" i="1" dirty="0" err="1" smtClean="0"/>
              <a:t>không</a:t>
            </a:r>
            <a:r>
              <a:rPr lang="en-US" sz="2800" i="1" dirty="0" smtClean="0"/>
              <a:t>) </a:t>
            </a:r>
          </a:p>
          <a:p>
            <a:pPr lvl="1">
              <a:buFont typeface="Arial" pitchFamily="34" charset="0"/>
              <a:buChar char="•"/>
            </a:pPr>
            <a:r>
              <a:rPr lang="en-US" sz="2800" i="1" dirty="0" err="1" smtClean="0"/>
              <a:t>Các</a:t>
            </a:r>
            <a:r>
              <a:rPr lang="en-US" sz="2800" i="1" dirty="0" smtClean="0"/>
              <a:t> </a:t>
            </a:r>
            <a:r>
              <a:rPr lang="en-US" sz="2800" i="1" dirty="0" err="1" smtClean="0"/>
              <a:t>dấu</a:t>
            </a:r>
            <a:r>
              <a:rPr lang="en-US" sz="2800" i="1" dirty="0" smtClean="0"/>
              <a:t> </a:t>
            </a:r>
            <a:r>
              <a:rPr lang="en-US" sz="2800" i="1" dirty="0" err="1" smtClean="0"/>
              <a:t>hiệu</a:t>
            </a:r>
            <a:r>
              <a:rPr lang="en-US" sz="2800" i="1" dirty="0" smtClean="0"/>
              <a:t> </a:t>
            </a:r>
            <a:r>
              <a:rPr lang="en-US" sz="2800" i="1" dirty="0" err="1" smtClean="0"/>
              <a:t>của</a:t>
            </a:r>
            <a:r>
              <a:rPr lang="en-US" sz="2800" i="1" dirty="0" smtClean="0"/>
              <a:t> </a:t>
            </a:r>
            <a:r>
              <a:rPr lang="en-US" sz="2800" i="1" dirty="0" err="1" smtClean="0"/>
              <a:t>thiếu</a:t>
            </a:r>
            <a:r>
              <a:rPr lang="en-US" sz="2800" i="1" dirty="0" smtClean="0"/>
              <a:t> </a:t>
            </a:r>
            <a:r>
              <a:rPr lang="en-US" sz="2800" i="1" dirty="0" err="1" smtClean="0"/>
              <a:t>máu</a:t>
            </a:r>
            <a:endParaRPr lang="en-US" sz="2800" i="1" dirty="0" smtClean="0"/>
          </a:p>
          <a:p>
            <a:pPr lvl="1">
              <a:buFont typeface="Arial" pitchFamily="34" charset="0"/>
              <a:buChar char="•"/>
            </a:pPr>
            <a:r>
              <a:rPr lang="en-US" sz="2800" i="1" dirty="0" err="1" smtClean="0"/>
              <a:t>Mô</a:t>
            </a:r>
            <a:r>
              <a:rPr lang="en-US" sz="2800" i="1" dirty="0" smtClean="0"/>
              <a:t> </a:t>
            </a:r>
            <a:r>
              <a:rPr lang="en-US" sz="2800" i="1" dirty="0" err="1" smtClean="0"/>
              <a:t>tả</a:t>
            </a:r>
            <a:r>
              <a:rPr lang="en-US" sz="2800" i="1" dirty="0" smtClean="0"/>
              <a:t> </a:t>
            </a:r>
            <a:r>
              <a:rPr lang="en-US" sz="2800" i="1" dirty="0" err="1" smtClean="0"/>
              <a:t>tính</a:t>
            </a:r>
            <a:r>
              <a:rPr lang="en-US" sz="2800" i="1" dirty="0" smtClean="0"/>
              <a:t> </a:t>
            </a:r>
            <a:r>
              <a:rPr lang="en-US" sz="2800" i="1" dirty="0" err="1" smtClean="0"/>
              <a:t>chất</a:t>
            </a:r>
            <a:r>
              <a:rPr lang="en-US" sz="2800" i="1" dirty="0" smtClean="0"/>
              <a:t> </a:t>
            </a:r>
            <a:r>
              <a:rPr lang="en-US" sz="2800" i="1" dirty="0" err="1" smtClean="0"/>
              <a:t>khối</a:t>
            </a:r>
            <a:r>
              <a:rPr lang="en-US" sz="2800" i="1" dirty="0" smtClean="0"/>
              <a:t> u (</a:t>
            </a:r>
            <a:r>
              <a:rPr lang="en-US" sz="2800" i="1" dirty="0" err="1" smtClean="0"/>
              <a:t>nếu</a:t>
            </a:r>
            <a:r>
              <a:rPr lang="en-US" sz="2800" i="1" dirty="0" smtClean="0"/>
              <a:t> </a:t>
            </a:r>
            <a:r>
              <a:rPr lang="en-US" sz="2800" i="1" dirty="0" err="1" smtClean="0"/>
              <a:t>có</a:t>
            </a:r>
            <a:r>
              <a:rPr lang="en-US" sz="2800" i="1" dirty="0" smtClean="0"/>
              <a:t>)</a:t>
            </a:r>
          </a:p>
          <a:p>
            <a:pPr lvl="1">
              <a:buFont typeface="Arial" pitchFamily="34" charset="0"/>
              <a:buChar char="•"/>
            </a:pPr>
            <a:r>
              <a:rPr lang="en-US" sz="2800" i="1" dirty="0" smtClean="0"/>
              <a:t> </a:t>
            </a:r>
            <a:r>
              <a:rPr lang="en-US" sz="2800" i="1" dirty="0" err="1" smtClean="0"/>
              <a:t>Triệu</a:t>
            </a:r>
            <a:r>
              <a:rPr lang="en-US" sz="2800" i="1" dirty="0" smtClean="0"/>
              <a:t> </a:t>
            </a:r>
            <a:r>
              <a:rPr lang="en-US" sz="2800" i="1" dirty="0" err="1" smtClean="0"/>
              <a:t>chứng</a:t>
            </a:r>
            <a:r>
              <a:rPr lang="en-US" sz="2800" i="1" dirty="0" smtClean="0"/>
              <a:t> run </a:t>
            </a:r>
            <a:r>
              <a:rPr lang="en-US" sz="2800" i="1" dirty="0" err="1" smtClean="0"/>
              <a:t>tay</a:t>
            </a:r>
            <a:endParaRPr lang="en-US" sz="2800" i="1" dirty="0" smtClean="0"/>
          </a:p>
          <a:p>
            <a:pPr lvl="1">
              <a:buFont typeface="Arial" pitchFamily="34" charset="0"/>
              <a:buChar char="•"/>
            </a:pPr>
            <a:r>
              <a:rPr lang="en-US" sz="2800" i="1" dirty="0" smtClean="0"/>
              <a:t> </a:t>
            </a:r>
            <a:r>
              <a:rPr lang="en-US" sz="2800" i="1" dirty="0" err="1" smtClean="0"/>
              <a:t>Triệu</a:t>
            </a:r>
            <a:r>
              <a:rPr lang="en-US" sz="2800" i="1" dirty="0" smtClean="0"/>
              <a:t> </a:t>
            </a:r>
            <a:r>
              <a:rPr lang="en-US" sz="2800" i="1" dirty="0" err="1" smtClean="0"/>
              <a:t>chứng</a:t>
            </a:r>
            <a:r>
              <a:rPr lang="en-US" sz="2800" i="1" dirty="0" smtClean="0"/>
              <a:t> TALTMC, </a:t>
            </a:r>
            <a:r>
              <a:rPr lang="en-US" sz="2800" i="1" dirty="0" err="1" smtClean="0"/>
              <a:t>suy</a:t>
            </a:r>
            <a:r>
              <a:rPr lang="en-US" sz="2800" i="1" dirty="0" smtClean="0"/>
              <a:t> </a:t>
            </a:r>
            <a:r>
              <a:rPr lang="en-US" sz="2800" i="1" dirty="0" err="1" smtClean="0"/>
              <a:t>tb</a:t>
            </a:r>
            <a:r>
              <a:rPr lang="en-US" sz="2800" i="1" dirty="0" smtClean="0"/>
              <a:t> </a:t>
            </a:r>
            <a:r>
              <a:rPr lang="en-US" sz="2800" i="1" dirty="0" err="1" smtClean="0"/>
              <a:t>gan</a:t>
            </a:r>
            <a:endParaRPr lang="en-US" sz="2800" i="1" dirty="0" smtClean="0"/>
          </a:p>
          <a:p>
            <a:pPr marL="0" indent="0">
              <a:buNone/>
            </a:pPr>
            <a:r>
              <a:rPr lang="en-US" sz="2800" i="1" dirty="0" smtClean="0">
                <a:solidFill>
                  <a:srgbClr val="00B0F0"/>
                </a:solidFill>
              </a:rPr>
              <a:t>CLS</a:t>
            </a:r>
            <a:r>
              <a:rPr lang="en-US" sz="2800" i="1" dirty="0">
                <a:solidFill>
                  <a:srgbClr val="00B0F0"/>
                </a:solidFill>
              </a:rPr>
              <a:t>: </a:t>
            </a:r>
            <a:r>
              <a:rPr lang="en-US" sz="2800" i="1" dirty="0" err="1" smtClean="0"/>
              <a:t>Công</a:t>
            </a:r>
            <a:r>
              <a:rPr lang="en-US" sz="2800" i="1" dirty="0" smtClean="0"/>
              <a:t> </a:t>
            </a:r>
            <a:r>
              <a:rPr lang="en-US" sz="2800" i="1" dirty="0" err="1" smtClean="0"/>
              <a:t>thức</a:t>
            </a:r>
            <a:r>
              <a:rPr lang="en-US" sz="2800" i="1" dirty="0" smtClean="0"/>
              <a:t> </a:t>
            </a:r>
            <a:r>
              <a:rPr lang="en-US" sz="2800" i="1" dirty="0" err="1" smtClean="0"/>
              <a:t>máu</a:t>
            </a:r>
            <a:r>
              <a:rPr lang="en-US" sz="2800" i="1" dirty="0" smtClean="0"/>
              <a:t>, </a:t>
            </a:r>
            <a:r>
              <a:rPr lang="en-US" sz="2800" i="1" dirty="0" err="1" smtClean="0"/>
              <a:t>bilan</a:t>
            </a:r>
            <a:r>
              <a:rPr lang="en-US" sz="2800" i="1" dirty="0" smtClean="0"/>
              <a:t> </a:t>
            </a:r>
            <a:r>
              <a:rPr lang="en-US" sz="2800" i="1" dirty="0" err="1"/>
              <a:t>đông</a:t>
            </a:r>
            <a:r>
              <a:rPr lang="en-US" sz="2800" i="1" dirty="0"/>
              <a:t> </a:t>
            </a:r>
            <a:r>
              <a:rPr lang="en-US" sz="2800" i="1" dirty="0" err="1"/>
              <a:t>máu</a:t>
            </a:r>
            <a:r>
              <a:rPr lang="en-US" sz="2800" i="1" dirty="0"/>
              <a:t>. </a:t>
            </a:r>
          </a:p>
          <a:p>
            <a:endParaRPr lang="en-US" i="1" dirty="0"/>
          </a:p>
        </p:txBody>
      </p:sp>
    </p:spTree>
    <p:extLst>
      <p:ext uri="{BB962C8B-B14F-4D97-AF65-F5344CB8AC3E}">
        <p14:creationId xmlns:p14="http://schemas.microsoft.com/office/powerpoint/2010/main" val="186175208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45562" y="867371"/>
            <a:ext cx="8652200" cy="1450757"/>
          </a:xfrm>
        </p:spPr>
        <p:txBody>
          <a:bodyPr>
            <a:normAutofit fontScale="90000"/>
          </a:bodyPr>
          <a:lstStyle/>
          <a:p>
            <a:r>
              <a:rPr lang="en-US" sz="4400" dirty="0" smtClean="0">
                <a:solidFill>
                  <a:schemeClr val="accent2"/>
                </a:solidFill>
              </a:rPr>
              <a:t>3. </a:t>
            </a:r>
            <a:r>
              <a:rPr lang="en-US" sz="4400" dirty="0" err="1" smtClean="0">
                <a:solidFill>
                  <a:schemeClr val="accent2"/>
                </a:solidFill>
              </a:rPr>
              <a:t>Bạn</a:t>
            </a:r>
            <a:r>
              <a:rPr lang="en-US" sz="4400" dirty="0" smtClean="0">
                <a:solidFill>
                  <a:schemeClr val="accent2"/>
                </a:solidFill>
              </a:rPr>
              <a:t> </a:t>
            </a:r>
            <a:r>
              <a:rPr lang="en-US" sz="4400" dirty="0" err="1">
                <a:solidFill>
                  <a:schemeClr val="accent2"/>
                </a:solidFill>
              </a:rPr>
              <a:t>hãy</a:t>
            </a:r>
            <a:r>
              <a:rPr lang="en-US" sz="4400" dirty="0">
                <a:solidFill>
                  <a:schemeClr val="accent2"/>
                </a:solidFill>
              </a:rPr>
              <a:t> </a:t>
            </a:r>
            <a:r>
              <a:rPr lang="en-US" sz="4400" dirty="0" err="1">
                <a:solidFill>
                  <a:schemeClr val="accent2"/>
                </a:solidFill>
              </a:rPr>
              <a:t>cho</a:t>
            </a:r>
            <a:r>
              <a:rPr lang="en-US" sz="4400" dirty="0">
                <a:solidFill>
                  <a:schemeClr val="accent2"/>
                </a:solidFill>
              </a:rPr>
              <a:t> </a:t>
            </a:r>
            <a:r>
              <a:rPr lang="en-US" sz="4400" dirty="0" err="1">
                <a:solidFill>
                  <a:schemeClr val="accent2"/>
                </a:solidFill>
              </a:rPr>
              <a:t>chẩn</a:t>
            </a:r>
            <a:r>
              <a:rPr lang="en-US" sz="4400" dirty="0">
                <a:solidFill>
                  <a:schemeClr val="accent2"/>
                </a:solidFill>
              </a:rPr>
              <a:t> </a:t>
            </a:r>
            <a:r>
              <a:rPr lang="en-US" sz="4400" dirty="0" err="1">
                <a:solidFill>
                  <a:schemeClr val="accent2"/>
                </a:solidFill>
              </a:rPr>
              <a:t>đoán</a:t>
            </a:r>
            <a:r>
              <a:rPr lang="en-US" sz="4400" dirty="0">
                <a:solidFill>
                  <a:schemeClr val="accent2"/>
                </a:solidFill>
              </a:rPr>
              <a:t> AUB </a:t>
            </a:r>
            <a:r>
              <a:rPr lang="en-US" sz="4400" dirty="0" err="1">
                <a:solidFill>
                  <a:schemeClr val="accent2"/>
                </a:solidFill>
              </a:rPr>
              <a:t>theo</a:t>
            </a:r>
            <a:r>
              <a:rPr lang="en-US" sz="4400" dirty="0">
                <a:solidFill>
                  <a:schemeClr val="accent2"/>
                </a:solidFill>
              </a:rPr>
              <a:t> FIGO? </a:t>
            </a:r>
            <a:r>
              <a:rPr lang="en-US" dirty="0">
                <a:solidFill>
                  <a:srgbClr val="FF0000"/>
                </a:solidFill>
              </a:rPr>
              <a:t/>
            </a:r>
            <a:br>
              <a:rPr lang="en-US" dirty="0">
                <a:solidFill>
                  <a:srgbClr val="FF0000"/>
                </a:solidFill>
              </a:rPr>
            </a:br>
            <a:endParaRPr lang="en-US" dirty="0"/>
          </a:p>
        </p:txBody>
      </p:sp>
      <p:sp>
        <p:nvSpPr>
          <p:cNvPr id="3" name="Content Placeholder 2"/>
          <p:cNvSpPr>
            <a:spLocks noGrp="1"/>
          </p:cNvSpPr>
          <p:nvPr>
            <p:ph idx="1"/>
          </p:nvPr>
        </p:nvSpPr>
        <p:spPr>
          <a:xfrm>
            <a:off x="1776902" y="1952368"/>
            <a:ext cx="10058400" cy="3360672"/>
          </a:xfrm>
        </p:spPr>
        <p:txBody>
          <a:bodyPr/>
          <a:lstStyle/>
          <a:p>
            <a:r>
              <a:rPr lang="en-US" sz="4000" i="1" dirty="0" smtClean="0">
                <a:solidFill>
                  <a:srgbClr val="FF0000"/>
                </a:solidFill>
              </a:rPr>
              <a:t>-&gt; AUB-L</a:t>
            </a:r>
            <a:r>
              <a:rPr lang="en-US" sz="4000" i="1" dirty="0">
                <a:solidFill>
                  <a:srgbClr val="FF0000"/>
                </a:solidFill>
              </a:rPr>
              <a:t>, type 3. </a:t>
            </a:r>
          </a:p>
          <a:p>
            <a:endParaRPr lang="en-US" dirty="0"/>
          </a:p>
        </p:txBody>
      </p:sp>
    </p:spTree>
    <p:extLst>
      <p:ext uri="{BB962C8B-B14F-4D97-AF65-F5344CB8AC3E}">
        <p14:creationId xmlns:p14="http://schemas.microsoft.com/office/powerpoint/2010/main" val="22888934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3712" y="793230"/>
            <a:ext cx="9739595" cy="1450757"/>
          </a:xfrm>
        </p:spPr>
        <p:txBody>
          <a:bodyPr>
            <a:normAutofit fontScale="90000"/>
          </a:bodyPr>
          <a:lstStyle/>
          <a:p>
            <a:r>
              <a:rPr lang="en-US" sz="4400" dirty="0" smtClean="0">
                <a:solidFill>
                  <a:schemeClr val="accent2"/>
                </a:solidFill>
              </a:rPr>
              <a:t>4. </a:t>
            </a:r>
            <a:r>
              <a:rPr lang="en-US" sz="4400" dirty="0" err="1" smtClean="0">
                <a:solidFill>
                  <a:schemeClr val="accent2"/>
                </a:solidFill>
              </a:rPr>
              <a:t>Bạn</a:t>
            </a:r>
            <a:r>
              <a:rPr lang="en-US" sz="4400" dirty="0" smtClean="0">
                <a:solidFill>
                  <a:schemeClr val="accent2"/>
                </a:solidFill>
              </a:rPr>
              <a:t> </a:t>
            </a:r>
            <a:r>
              <a:rPr lang="en-US" sz="4400" dirty="0" err="1">
                <a:solidFill>
                  <a:schemeClr val="accent2"/>
                </a:solidFill>
              </a:rPr>
              <a:t>dự</a:t>
            </a:r>
            <a:r>
              <a:rPr lang="en-US" sz="4400" dirty="0">
                <a:solidFill>
                  <a:schemeClr val="accent2"/>
                </a:solidFill>
              </a:rPr>
              <a:t>  </a:t>
            </a:r>
            <a:r>
              <a:rPr lang="en-US" sz="4400" dirty="0" err="1">
                <a:solidFill>
                  <a:schemeClr val="accent2"/>
                </a:solidFill>
              </a:rPr>
              <a:t>kiến</a:t>
            </a:r>
            <a:r>
              <a:rPr lang="en-US" sz="4400" dirty="0">
                <a:solidFill>
                  <a:schemeClr val="accent2"/>
                </a:solidFill>
              </a:rPr>
              <a:t> </a:t>
            </a:r>
            <a:r>
              <a:rPr lang="en-US" sz="4400" dirty="0" err="1">
                <a:solidFill>
                  <a:schemeClr val="accent2"/>
                </a:solidFill>
              </a:rPr>
              <a:t>các</a:t>
            </a:r>
            <a:r>
              <a:rPr lang="en-US" sz="4400" dirty="0">
                <a:solidFill>
                  <a:schemeClr val="accent2"/>
                </a:solidFill>
              </a:rPr>
              <a:t> b</a:t>
            </a:r>
            <a:r>
              <a:rPr lang="vi-VN" sz="4400" dirty="0">
                <a:solidFill>
                  <a:schemeClr val="accent2"/>
                </a:solidFill>
              </a:rPr>
              <a:t>ư</a:t>
            </a:r>
            <a:r>
              <a:rPr lang="en-US" sz="4400" dirty="0" err="1">
                <a:solidFill>
                  <a:schemeClr val="accent2"/>
                </a:solidFill>
              </a:rPr>
              <a:t>ớc</a:t>
            </a:r>
            <a:r>
              <a:rPr lang="en-US" sz="4400" dirty="0">
                <a:solidFill>
                  <a:schemeClr val="accent2"/>
                </a:solidFill>
              </a:rPr>
              <a:t> </a:t>
            </a:r>
            <a:r>
              <a:rPr lang="en-US" sz="4400" dirty="0" err="1">
                <a:solidFill>
                  <a:schemeClr val="accent2"/>
                </a:solidFill>
              </a:rPr>
              <a:t>xử</a:t>
            </a:r>
            <a:r>
              <a:rPr lang="en-US" sz="4400" dirty="0">
                <a:solidFill>
                  <a:schemeClr val="accent2"/>
                </a:solidFill>
              </a:rPr>
              <a:t> </a:t>
            </a:r>
            <a:r>
              <a:rPr lang="en-US" sz="4400" dirty="0" err="1">
                <a:solidFill>
                  <a:schemeClr val="accent2"/>
                </a:solidFill>
              </a:rPr>
              <a:t>trí</a:t>
            </a:r>
            <a:r>
              <a:rPr lang="en-US" sz="4400" dirty="0">
                <a:solidFill>
                  <a:schemeClr val="accent2"/>
                </a:solidFill>
              </a:rPr>
              <a:t> </a:t>
            </a:r>
            <a:r>
              <a:rPr lang="en-US" sz="4400" dirty="0" err="1">
                <a:solidFill>
                  <a:schemeClr val="accent2"/>
                </a:solidFill>
              </a:rPr>
              <a:t>tiếp</a:t>
            </a:r>
            <a:r>
              <a:rPr lang="en-US" sz="4400" dirty="0">
                <a:solidFill>
                  <a:schemeClr val="accent2"/>
                </a:solidFill>
              </a:rPr>
              <a:t> </a:t>
            </a:r>
            <a:r>
              <a:rPr lang="en-US" sz="4400" dirty="0" err="1">
                <a:solidFill>
                  <a:schemeClr val="accent2"/>
                </a:solidFill>
              </a:rPr>
              <a:t>theo</a:t>
            </a:r>
            <a:r>
              <a:rPr lang="en-US" sz="4400" dirty="0">
                <a:solidFill>
                  <a:schemeClr val="accent2"/>
                </a:solidFill>
              </a:rPr>
              <a:t> ?</a:t>
            </a:r>
            <a:r>
              <a:rPr lang="en-US" dirty="0"/>
              <a:t/>
            </a:r>
            <a:br>
              <a:rPr lang="en-US" dirty="0"/>
            </a:br>
            <a:endParaRPr lang="en-US" dirty="0"/>
          </a:p>
        </p:txBody>
      </p:sp>
      <p:sp>
        <p:nvSpPr>
          <p:cNvPr id="3" name="Content Placeholder 2"/>
          <p:cNvSpPr>
            <a:spLocks noGrp="1"/>
          </p:cNvSpPr>
          <p:nvPr>
            <p:ph idx="1"/>
          </p:nvPr>
        </p:nvSpPr>
        <p:spPr>
          <a:xfrm>
            <a:off x="1084923" y="2204080"/>
            <a:ext cx="7404169" cy="4023360"/>
          </a:xfrm>
        </p:spPr>
        <p:txBody>
          <a:bodyPr/>
          <a:lstStyle/>
          <a:p>
            <a:pPr>
              <a:buFont typeface="Arial" pitchFamily="34" charset="0"/>
              <a:buChar char="•"/>
            </a:pPr>
            <a:r>
              <a:rPr lang="en-US" sz="3200" i="1" dirty="0" smtClean="0"/>
              <a:t> </a:t>
            </a:r>
            <a:r>
              <a:rPr lang="en-US" sz="3200" i="1" dirty="0" err="1" smtClean="0"/>
              <a:t>Nội</a:t>
            </a:r>
            <a:r>
              <a:rPr lang="en-US" sz="3200" i="1" dirty="0" smtClean="0"/>
              <a:t> </a:t>
            </a:r>
            <a:r>
              <a:rPr lang="en-US" sz="3200" i="1" dirty="0" err="1"/>
              <a:t>khoa</a:t>
            </a:r>
            <a:r>
              <a:rPr lang="en-US" sz="3200" i="1" dirty="0"/>
              <a:t>: </a:t>
            </a:r>
            <a:r>
              <a:rPr lang="en-US" sz="3200" i="1" dirty="0" err="1"/>
              <a:t>dùng</a:t>
            </a:r>
            <a:r>
              <a:rPr lang="en-US" sz="3200" i="1" dirty="0"/>
              <a:t> COCs 7 </a:t>
            </a:r>
            <a:r>
              <a:rPr lang="en-US" sz="3200" i="1" dirty="0" err="1"/>
              <a:t>ngày</a:t>
            </a:r>
            <a:r>
              <a:rPr lang="en-US" sz="3200" i="1" dirty="0"/>
              <a:t>, </a:t>
            </a:r>
            <a:r>
              <a:rPr lang="en-US" sz="3200" i="1" dirty="0" err="1"/>
              <a:t>theo</a:t>
            </a:r>
            <a:r>
              <a:rPr lang="en-US" sz="3200" i="1" dirty="0"/>
              <a:t> </a:t>
            </a:r>
            <a:r>
              <a:rPr lang="en-US" sz="3200" i="1" dirty="0" err="1"/>
              <a:t>dõi</a:t>
            </a:r>
            <a:r>
              <a:rPr lang="en-US" sz="3200" i="1" dirty="0"/>
              <a:t> </a:t>
            </a:r>
            <a:r>
              <a:rPr lang="en-US" sz="3200" i="1" dirty="0" err="1"/>
              <a:t>tiếp</a:t>
            </a:r>
            <a:r>
              <a:rPr lang="en-US" sz="3200" i="1" dirty="0"/>
              <a:t>. </a:t>
            </a:r>
          </a:p>
          <a:p>
            <a:pPr>
              <a:buFont typeface="Arial" pitchFamily="34" charset="0"/>
              <a:buChar char="•"/>
            </a:pPr>
            <a:r>
              <a:rPr lang="en-US" sz="3200" i="1" dirty="0" smtClean="0"/>
              <a:t> </a:t>
            </a:r>
            <a:r>
              <a:rPr lang="en-US" sz="3200" i="1" dirty="0" err="1" smtClean="0"/>
              <a:t>Ngoại</a:t>
            </a:r>
            <a:r>
              <a:rPr lang="en-US" sz="3200" i="1" dirty="0" smtClean="0"/>
              <a:t> </a:t>
            </a:r>
            <a:r>
              <a:rPr lang="en-US" sz="3200" i="1" dirty="0" err="1"/>
              <a:t>khoa</a:t>
            </a:r>
            <a:r>
              <a:rPr lang="en-US" sz="3200" i="1" dirty="0"/>
              <a:t>: </a:t>
            </a:r>
            <a:r>
              <a:rPr lang="en-US" sz="3200" i="1" dirty="0" err="1"/>
              <a:t>khi</a:t>
            </a:r>
            <a:r>
              <a:rPr lang="en-US" sz="3200" i="1" dirty="0"/>
              <a:t> </a:t>
            </a:r>
            <a:r>
              <a:rPr lang="en-US" sz="3200" i="1" dirty="0" err="1"/>
              <a:t>thất</a:t>
            </a:r>
            <a:r>
              <a:rPr lang="en-US" sz="3200" i="1" dirty="0"/>
              <a:t> </a:t>
            </a:r>
            <a:r>
              <a:rPr lang="en-US" sz="3200" i="1" dirty="0" err="1"/>
              <a:t>bại</a:t>
            </a:r>
            <a:r>
              <a:rPr lang="en-US" sz="3200" i="1" dirty="0"/>
              <a:t> </a:t>
            </a:r>
            <a:r>
              <a:rPr lang="en-US" sz="3200" i="1" dirty="0" err="1"/>
              <a:t>điều</a:t>
            </a:r>
            <a:r>
              <a:rPr lang="en-US" sz="3200" i="1" dirty="0"/>
              <a:t> </a:t>
            </a:r>
            <a:r>
              <a:rPr lang="en-US" sz="3200" i="1" dirty="0" err="1"/>
              <a:t>trị</a:t>
            </a:r>
            <a:r>
              <a:rPr lang="en-US" sz="3200" i="1" dirty="0"/>
              <a:t> </a:t>
            </a:r>
            <a:r>
              <a:rPr lang="en-US" sz="3200" i="1" dirty="0" err="1"/>
              <a:t>Nội</a:t>
            </a:r>
            <a:r>
              <a:rPr lang="en-US" sz="3200" i="1" dirty="0"/>
              <a:t> </a:t>
            </a:r>
            <a:r>
              <a:rPr lang="en-US" sz="3200" i="1" dirty="0" err="1"/>
              <a:t>khoa</a:t>
            </a:r>
            <a:r>
              <a:rPr lang="en-US" sz="3200" i="1" dirty="0"/>
              <a:t>, </a:t>
            </a:r>
            <a:r>
              <a:rPr lang="en-US" sz="3200" i="1" dirty="0" err="1"/>
              <a:t>còn</a:t>
            </a:r>
            <a:r>
              <a:rPr lang="en-US" sz="3200" i="1" dirty="0"/>
              <a:t> </a:t>
            </a:r>
            <a:r>
              <a:rPr lang="en-US" sz="3200" i="1" dirty="0" err="1"/>
              <a:t>các</a:t>
            </a:r>
            <a:r>
              <a:rPr lang="en-US" sz="3200" i="1" dirty="0"/>
              <a:t> </a:t>
            </a:r>
            <a:r>
              <a:rPr lang="en-US" sz="3200" i="1" dirty="0" err="1"/>
              <a:t>chỉ</a:t>
            </a:r>
            <a:r>
              <a:rPr lang="en-US" sz="3200" i="1" dirty="0"/>
              <a:t> </a:t>
            </a:r>
            <a:r>
              <a:rPr lang="en-US" sz="3200" i="1" dirty="0" err="1"/>
              <a:t>định</a:t>
            </a:r>
            <a:r>
              <a:rPr lang="en-US" sz="3200" i="1" dirty="0"/>
              <a:t> </a:t>
            </a:r>
            <a:r>
              <a:rPr lang="en-US" sz="3200" i="1" dirty="0" err="1"/>
              <a:t>còn</a:t>
            </a:r>
            <a:r>
              <a:rPr lang="en-US" sz="3200" i="1" dirty="0"/>
              <a:t> </a:t>
            </a:r>
            <a:r>
              <a:rPr lang="en-US" sz="3200" i="1" dirty="0" err="1"/>
              <a:t>lại</a:t>
            </a:r>
            <a:r>
              <a:rPr lang="en-US" sz="3200" i="1" dirty="0"/>
              <a:t> </a:t>
            </a:r>
            <a:r>
              <a:rPr lang="en-US" sz="3200" i="1" dirty="0" err="1"/>
              <a:t>chưa</a:t>
            </a:r>
            <a:r>
              <a:rPr lang="en-US" sz="3200" i="1" dirty="0"/>
              <a:t> </a:t>
            </a:r>
            <a:r>
              <a:rPr lang="en-US" sz="3200" i="1" dirty="0" err="1"/>
              <a:t>có</a:t>
            </a:r>
            <a:r>
              <a:rPr lang="en-US" sz="3200" i="1" dirty="0"/>
              <a:t>.</a:t>
            </a:r>
          </a:p>
          <a:p>
            <a:endParaRPr lang="en-US" dirty="0"/>
          </a:p>
        </p:txBody>
      </p:sp>
    </p:spTree>
    <p:extLst>
      <p:ext uri="{BB962C8B-B14F-4D97-AF65-F5344CB8AC3E}">
        <p14:creationId xmlns:p14="http://schemas.microsoft.com/office/powerpoint/2010/main" val="106376382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6AFC7-CA7F-4516-B71B-1B7161AE0D43}"/>
              </a:ext>
            </a:extLst>
          </p:cNvPr>
          <p:cNvSpPr>
            <a:spLocks noGrp="1"/>
          </p:cNvSpPr>
          <p:nvPr>
            <p:ph type="title"/>
          </p:nvPr>
        </p:nvSpPr>
        <p:spPr/>
        <p:txBody>
          <a:bodyPr/>
          <a:lstStyle/>
          <a:p>
            <a:r>
              <a:rPr lang="en-US" dirty="0" err="1">
                <a:solidFill>
                  <a:srgbClr val="00B0F0"/>
                </a:solidFill>
              </a:rPr>
              <a:t>Tình</a:t>
            </a:r>
            <a:r>
              <a:rPr lang="en-US" dirty="0">
                <a:solidFill>
                  <a:srgbClr val="00B0F0"/>
                </a:solidFill>
              </a:rPr>
              <a:t> </a:t>
            </a:r>
            <a:r>
              <a:rPr lang="en-US" dirty="0" err="1">
                <a:solidFill>
                  <a:srgbClr val="00B0F0"/>
                </a:solidFill>
              </a:rPr>
              <a:t>huống</a:t>
            </a:r>
            <a:r>
              <a:rPr lang="en-US" dirty="0">
                <a:solidFill>
                  <a:srgbClr val="00B0F0"/>
                </a:solidFill>
              </a:rPr>
              <a:t> 3:</a:t>
            </a:r>
          </a:p>
        </p:txBody>
      </p:sp>
      <p:sp>
        <p:nvSpPr>
          <p:cNvPr id="3" name="Content Placeholder 2">
            <a:extLst>
              <a:ext uri="{FF2B5EF4-FFF2-40B4-BE49-F238E27FC236}">
                <a16:creationId xmlns:a16="http://schemas.microsoft.com/office/drawing/2014/main" xmlns="" id="{0F7FE0D2-DA3B-4B6A-AD9C-25290DFFEC13}"/>
              </a:ext>
            </a:extLst>
          </p:cNvPr>
          <p:cNvSpPr>
            <a:spLocks noGrp="1"/>
          </p:cNvSpPr>
          <p:nvPr>
            <p:ph idx="1"/>
          </p:nvPr>
        </p:nvSpPr>
        <p:spPr>
          <a:xfrm>
            <a:off x="1097280" y="1845734"/>
            <a:ext cx="7811942" cy="4023360"/>
          </a:xfrm>
        </p:spPr>
        <p:txBody>
          <a:bodyPr>
            <a:normAutofit lnSpcReduction="10000"/>
          </a:bodyPr>
          <a:lstStyle/>
          <a:p>
            <a:pPr>
              <a:buFont typeface="Arial" pitchFamily="34" charset="0"/>
              <a:buChar char="•"/>
            </a:pPr>
            <a:r>
              <a:rPr lang="en-US" dirty="0" smtClean="0"/>
              <a:t> </a:t>
            </a:r>
            <a:r>
              <a:rPr lang="en-US" dirty="0" err="1" smtClean="0"/>
              <a:t>Một</a:t>
            </a:r>
            <a:r>
              <a:rPr lang="en-US" dirty="0" smtClean="0"/>
              <a:t> </a:t>
            </a:r>
            <a:r>
              <a:rPr lang="en-US" dirty="0" err="1"/>
              <a:t>bệnh</a:t>
            </a:r>
            <a:r>
              <a:rPr lang="en-US" dirty="0"/>
              <a:t> </a:t>
            </a:r>
            <a:r>
              <a:rPr lang="en-US" dirty="0" err="1"/>
              <a:t>nhân</a:t>
            </a:r>
            <a:r>
              <a:rPr lang="en-US" dirty="0"/>
              <a:t> </a:t>
            </a:r>
            <a:r>
              <a:rPr lang="en-US" dirty="0">
                <a:solidFill>
                  <a:srgbClr val="FF0000"/>
                </a:solidFill>
              </a:rPr>
              <a:t>44</a:t>
            </a:r>
            <a:r>
              <a:rPr lang="en-US" dirty="0"/>
              <a:t> </a:t>
            </a:r>
            <a:r>
              <a:rPr lang="en-US" dirty="0" err="1"/>
              <a:t>tuổi</a:t>
            </a:r>
            <a:r>
              <a:rPr lang="en-US" dirty="0"/>
              <a:t>, </a:t>
            </a:r>
            <a:r>
              <a:rPr lang="en-US" dirty="0" err="1"/>
              <a:t>para</a:t>
            </a:r>
            <a:r>
              <a:rPr lang="en-US" dirty="0"/>
              <a:t> 2002. </a:t>
            </a:r>
            <a:r>
              <a:rPr lang="en-US" b="1" dirty="0" err="1"/>
              <a:t>Bệnh</a:t>
            </a:r>
            <a:r>
              <a:rPr lang="en-US" b="1" dirty="0"/>
              <a:t> </a:t>
            </a:r>
            <a:r>
              <a:rPr lang="en-US" b="1" dirty="0" err="1"/>
              <a:t>nhân</a:t>
            </a:r>
            <a:r>
              <a:rPr lang="en-US" b="1" dirty="0"/>
              <a:t> </a:t>
            </a:r>
            <a:r>
              <a:rPr lang="en-US" b="1" dirty="0" err="1"/>
              <a:t>có</a:t>
            </a:r>
            <a:r>
              <a:rPr lang="en-US" b="1" dirty="0"/>
              <a:t> </a:t>
            </a:r>
            <a:r>
              <a:rPr lang="en-US" b="1" dirty="0" err="1"/>
              <a:t>biểu</a:t>
            </a:r>
            <a:r>
              <a:rPr lang="en-US" b="1" dirty="0"/>
              <a:t> </a:t>
            </a:r>
            <a:r>
              <a:rPr lang="en-US" b="1" dirty="0" err="1"/>
              <a:t>hiển</a:t>
            </a:r>
            <a:r>
              <a:rPr lang="en-US" b="1" dirty="0"/>
              <a:t> </a:t>
            </a:r>
            <a:r>
              <a:rPr lang="en-US" b="1" dirty="0" err="1"/>
              <a:t>ra</a:t>
            </a:r>
            <a:r>
              <a:rPr lang="en-US" b="1" dirty="0"/>
              <a:t> </a:t>
            </a:r>
            <a:r>
              <a:rPr lang="en-US" b="1" dirty="0" err="1"/>
              <a:t>huyết</a:t>
            </a:r>
            <a:r>
              <a:rPr lang="en-US" b="1" dirty="0"/>
              <a:t> </a:t>
            </a:r>
            <a:r>
              <a:rPr lang="en-US" b="1" dirty="0" err="1"/>
              <a:t>âm</a:t>
            </a:r>
            <a:r>
              <a:rPr lang="en-US" b="1" dirty="0"/>
              <a:t> </a:t>
            </a:r>
            <a:r>
              <a:rPr lang="en-US" b="1" dirty="0" err="1"/>
              <a:t>đạo</a:t>
            </a:r>
            <a:r>
              <a:rPr lang="en-US" b="1" dirty="0"/>
              <a:t> 2 </a:t>
            </a:r>
            <a:r>
              <a:rPr lang="en-US" b="1" dirty="0" err="1"/>
              <a:t>lần</a:t>
            </a:r>
            <a:r>
              <a:rPr lang="en-US" b="1" dirty="0"/>
              <a:t> </a:t>
            </a:r>
            <a:r>
              <a:rPr lang="en-US" b="1" dirty="0" err="1"/>
              <a:t>trong</a:t>
            </a:r>
            <a:r>
              <a:rPr lang="en-US" b="1" dirty="0"/>
              <a:t> 1 </a:t>
            </a:r>
            <a:r>
              <a:rPr lang="en-US" b="1" dirty="0" err="1"/>
              <a:t>tháng</a:t>
            </a:r>
            <a:r>
              <a:rPr lang="en-US" b="1" dirty="0"/>
              <a:t> </a:t>
            </a:r>
            <a:r>
              <a:rPr lang="en-US" b="1" dirty="0" err="1"/>
              <a:t>sau</a:t>
            </a:r>
            <a:r>
              <a:rPr lang="en-US" b="1" dirty="0"/>
              <a:t> </a:t>
            </a:r>
            <a:r>
              <a:rPr lang="en-US" b="1" dirty="0" err="1"/>
              <a:t>đặt</a:t>
            </a:r>
            <a:r>
              <a:rPr lang="en-US" b="1" dirty="0"/>
              <a:t> </a:t>
            </a:r>
            <a:r>
              <a:rPr lang="en-US" b="1" dirty="0" err="1"/>
              <a:t>que</a:t>
            </a:r>
            <a:r>
              <a:rPr lang="en-US" b="1" dirty="0"/>
              <a:t> </a:t>
            </a:r>
            <a:r>
              <a:rPr lang="en-US" b="1" dirty="0" err="1"/>
              <a:t>cấy</a:t>
            </a:r>
            <a:r>
              <a:rPr lang="en-US" b="1" dirty="0"/>
              <a:t> </a:t>
            </a:r>
            <a:r>
              <a:rPr lang="en-US" b="1" dirty="0" err="1">
                <a:solidFill>
                  <a:srgbClr val="FF0000"/>
                </a:solidFill>
              </a:rPr>
              <a:t>Implanon</a:t>
            </a:r>
            <a:r>
              <a:rPr lang="en-US" b="1" dirty="0">
                <a:solidFill>
                  <a:srgbClr val="FF0000"/>
                </a:solidFill>
              </a:rPr>
              <a:t> 2 </a:t>
            </a:r>
            <a:r>
              <a:rPr lang="en-US" b="1" dirty="0" err="1">
                <a:solidFill>
                  <a:srgbClr val="FF0000"/>
                </a:solidFill>
              </a:rPr>
              <a:t>năm</a:t>
            </a:r>
            <a:r>
              <a:rPr lang="en-US" b="1" dirty="0"/>
              <a:t>.</a:t>
            </a:r>
          </a:p>
          <a:p>
            <a:pPr>
              <a:buFont typeface="Arial" pitchFamily="34" charset="0"/>
              <a:buChar char="•"/>
            </a:pPr>
            <a:r>
              <a:rPr lang="en-US" dirty="0" smtClean="0"/>
              <a:t> </a:t>
            </a:r>
            <a:r>
              <a:rPr lang="en-US" dirty="0" err="1" smtClean="0"/>
              <a:t>Tiền</a:t>
            </a:r>
            <a:r>
              <a:rPr lang="en-US" dirty="0" smtClean="0"/>
              <a:t> </a:t>
            </a:r>
            <a:r>
              <a:rPr lang="en-US" dirty="0" err="1"/>
              <a:t>căn</a:t>
            </a:r>
            <a:r>
              <a:rPr lang="en-US" dirty="0"/>
              <a:t>:</a:t>
            </a:r>
            <a:br>
              <a:rPr lang="en-US" dirty="0"/>
            </a:br>
            <a:r>
              <a:rPr lang="en-US" dirty="0"/>
              <a:t>- </a:t>
            </a:r>
            <a:r>
              <a:rPr lang="en-US" dirty="0" err="1"/>
              <a:t>Bn</a:t>
            </a:r>
            <a:r>
              <a:rPr lang="en-US" dirty="0"/>
              <a:t> </a:t>
            </a:r>
            <a:r>
              <a:rPr lang="en-US" dirty="0" err="1"/>
              <a:t>có</a:t>
            </a:r>
            <a:r>
              <a:rPr lang="en-US" dirty="0"/>
              <a:t> </a:t>
            </a:r>
            <a:r>
              <a:rPr lang="en-US" dirty="0" err="1"/>
              <a:t>tình</a:t>
            </a:r>
            <a:r>
              <a:rPr lang="en-US" dirty="0"/>
              <a:t> </a:t>
            </a:r>
            <a:r>
              <a:rPr lang="en-US" dirty="0" err="1"/>
              <a:t>trạng</a:t>
            </a:r>
            <a:r>
              <a:rPr lang="en-US" dirty="0"/>
              <a:t> </a:t>
            </a:r>
            <a:r>
              <a:rPr lang="en-US" dirty="0" err="1"/>
              <a:t>rối</a:t>
            </a:r>
            <a:r>
              <a:rPr lang="en-US" dirty="0"/>
              <a:t> </a:t>
            </a:r>
            <a:r>
              <a:rPr lang="en-US" dirty="0" err="1"/>
              <a:t>loạn</a:t>
            </a:r>
            <a:r>
              <a:rPr lang="en-US" dirty="0"/>
              <a:t> </a:t>
            </a:r>
            <a:r>
              <a:rPr lang="en-US" dirty="0" err="1"/>
              <a:t>tiền</a:t>
            </a:r>
            <a:r>
              <a:rPr lang="en-US" dirty="0"/>
              <a:t> </a:t>
            </a:r>
            <a:r>
              <a:rPr lang="en-US" dirty="0" err="1"/>
              <a:t>đình</a:t>
            </a:r>
            <a:r>
              <a:rPr lang="en-US" dirty="0"/>
              <a:t>, </a:t>
            </a:r>
            <a:r>
              <a:rPr lang="en-US" dirty="0" err="1"/>
              <a:t>phải</a:t>
            </a:r>
            <a:r>
              <a:rPr lang="en-US" dirty="0"/>
              <a:t> </a:t>
            </a:r>
            <a:r>
              <a:rPr lang="en-US" dirty="0" err="1"/>
              <a:t>dùng</a:t>
            </a:r>
            <a:r>
              <a:rPr lang="en-US" dirty="0"/>
              <a:t> </a:t>
            </a:r>
            <a:r>
              <a:rPr lang="en-US" dirty="0" err="1"/>
              <a:t>thuốc</a:t>
            </a:r>
            <a:r>
              <a:rPr lang="en-US" dirty="0"/>
              <a:t> </a:t>
            </a:r>
            <a:r>
              <a:rPr lang="en-US" dirty="0" err="1"/>
              <a:t>điều</a:t>
            </a:r>
            <a:r>
              <a:rPr lang="en-US" dirty="0"/>
              <a:t> </a:t>
            </a:r>
            <a:r>
              <a:rPr lang="en-US" dirty="0" err="1"/>
              <a:t>trị</a:t>
            </a:r>
            <a:endParaRPr lang="en-US" dirty="0"/>
          </a:p>
          <a:p>
            <a:pPr lvl="0">
              <a:buFont typeface="Arial" pitchFamily="34" charset="0"/>
              <a:buChar char="•"/>
            </a:pPr>
            <a:r>
              <a:rPr lang="en-US" dirty="0" smtClean="0"/>
              <a:t> </a:t>
            </a:r>
            <a:r>
              <a:rPr lang="en-US" dirty="0" err="1" smtClean="0"/>
              <a:t>Vào</a:t>
            </a:r>
            <a:r>
              <a:rPr lang="en-US" dirty="0" smtClean="0"/>
              <a:t> </a:t>
            </a:r>
            <a:r>
              <a:rPr lang="en-US" dirty="0" err="1"/>
              <a:t>đầu</a:t>
            </a:r>
            <a:r>
              <a:rPr lang="en-US" dirty="0"/>
              <a:t> </a:t>
            </a:r>
            <a:r>
              <a:rPr lang="en-US" dirty="0" err="1"/>
              <a:t>những</a:t>
            </a:r>
            <a:r>
              <a:rPr lang="en-US" dirty="0"/>
              <a:t> </a:t>
            </a:r>
            <a:r>
              <a:rPr lang="en-US" dirty="0" err="1"/>
              <a:t>năm</a:t>
            </a:r>
            <a:r>
              <a:rPr lang="en-US" dirty="0"/>
              <a:t> 42 </a:t>
            </a:r>
            <a:r>
              <a:rPr lang="en-US" dirty="0" err="1"/>
              <a:t>tuổi</a:t>
            </a:r>
            <a:r>
              <a:rPr lang="en-US" dirty="0"/>
              <a:t>, </a:t>
            </a:r>
            <a:r>
              <a:rPr lang="en-US" dirty="0" err="1"/>
              <a:t>Bn</a:t>
            </a:r>
            <a:r>
              <a:rPr lang="en-US" dirty="0"/>
              <a:t> </a:t>
            </a:r>
            <a:r>
              <a:rPr lang="en-US" dirty="0" err="1"/>
              <a:t>có</a:t>
            </a:r>
            <a:r>
              <a:rPr lang="en-US" dirty="0"/>
              <a:t> </a:t>
            </a:r>
            <a:r>
              <a:rPr lang="en-US" dirty="0" err="1"/>
              <a:t>tình</a:t>
            </a:r>
            <a:r>
              <a:rPr lang="en-US" dirty="0"/>
              <a:t> </a:t>
            </a:r>
            <a:r>
              <a:rPr lang="en-US" dirty="0" err="1"/>
              <a:t>trạng</a:t>
            </a:r>
            <a:r>
              <a:rPr lang="en-US" dirty="0"/>
              <a:t> </a:t>
            </a:r>
            <a:r>
              <a:rPr lang="en-US" dirty="0" err="1"/>
              <a:t>xuất</a:t>
            </a:r>
            <a:r>
              <a:rPr lang="en-US" dirty="0"/>
              <a:t> </a:t>
            </a:r>
            <a:r>
              <a:rPr lang="en-US" dirty="0" err="1"/>
              <a:t>huyết</a:t>
            </a:r>
            <a:r>
              <a:rPr lang="en-US" dirty="0"/>
              <a:t> </a:t>
            </a:r>
            <a:r>
              <a:rPr lang="en-US" dirty="0" err="1"/>
              <a:t>tử</a:t>
            </a:r>
            <a:r>
              <a:rPr lang="en-US" dirty="0"/>
              <a:t> </a:t>
            </a:r>
            <a:r>
              <a:rPr lang="en-US" dirty="0" err="1"/>
              <a:t>cung</a:t>
            </a:r>
            <a:r>
              <a:rPr lang="en-US" dirty="0"/>
              <a:t> </a:t>
            </a:r>
            <a:r>
              <a:rPr lang="en-US" dirty="0" err="1"/>
              <a:t>bất</a:t>
            </a:r>
            <a:r>
              <a:rPr lang="en-US" dirty="0"/>
              <a:t> </a:t>
            </a:r>
            <a:r>
              <a:rPr lang="en-US" dirty="0" err="1"/>
              <a:t>thường</a:t>
            </a:r>
            <a:r>
              <a:rPr lang="en-US" dirty="0"/>
              <a:t> </a:t>
            </a:r>
            <a:r>
              <a:rPr lang="en-US" dirty="0" err="1"/>
              <a:t>và</a:t>
            </a:r>
            <a:r>
              <a:rPr lang="en-US" dirty="0"/>
              <a:t> </a:t>
            </a:r>
            <a:r>
              <a:rPr lang="en-US" dirty="0" err="1"/>
              <a:t>đã</a:t>
            </a:r>
            <a:r>
              <a:rPr lang="en-US" dirty="0"/>
              <a:t> </a:t>
            </a:r>
            <a:r>
              <a:rPr lang="en-US" dirty="0" err="1"/>
              <a:t>được</a:t>
            </a:r>
            <a:r>
              <a:rPr lang="en-US" dirty="0"/>
              <a:t> </a:t>
            </a:r>
            <a:r>
              <a:rPr lang="en-US" dirty="0" err="1"/>
              <a:t>nạo</a:t>
            </a:r>
            <a:r>
              <a:rPr lang="en-US" dirty="0"/>
              <a:t> </a:t>
            </a:r>
            <a:r>
              <a:rPr lang="en-US" dirty="0" err="1"/>
              <a:t>sinh</a:t>
            </a:r>
            <a:r>
              <a:rPr lang="en-US" dirty="0"/>
              <a:t> </a:t>
            </a:r>
            <a:r>
              <a:rPr lang="en-US" dirty="0" err="1"/>
              <a:t>thiết</a:t>
            </a:r>
            <a:r>
              <a:rPr lang="en-US" dirty="0"/>
              <a:t> </a:t>
            </a:r>
            <a:r>
              <a:rPr lang="en-US" dirty="0" err="1"/>
              <a:t>buồng</a:t>
            </a:r>
            <a:r>
              <a:rPr lang="en-US" dirty="0"/>
              <a:t> </a:t>
            </a:r>
            <a:r>
              <a:rPr lang="en-US" dirty="0" err="1"/>
              <a:t>tử</a:t>
            </a:r>
            <a:r>
              <a:rPr lang="en-US" dirty="0"/>
              <a:t> </a:t>
            </a:r>
            <a:r>
              <a:rPr lang="en-US" dirty="0" err="1"/>
              <a:t>cung</a:t>
            </a:r>
            <a:r>
              <a:rPr lang="en-US" dirty="0"/>
              <a:t> </a:t>
            </a:r>
            <a:r>
              <a:rPr lang="en-US" dirty="0" err="1"/>
              <a:t>với</a:t>
            </a:r>
            <a:r>
              <a:rPr lang="en-US" dirty="0"/>
              <a:t> </a:t>
            </a:r>
            <a:r>
              <a:rPr lang="en-US" dirty="0" err="1"/>
              <a:t>kết</a:t>
            </a:r>
            <a:r>
              <a:rPr lang="en-US" dirty="0"/>
              <a:t> </a:t>
            </a:r>
            <a:r>
              <a:rPr lang="en-US" dirty="0" err="1"/>
              <a:t>quả</a:t>
            </a:r>
            <a:r>
              <a:rPr lang="en-US" dirty="0"/>
              <a:t> </a:t>
            </a:r>
            <a:r>
              <a:rPr lang="en-US" dirty="0" err="1">
                <a:solidFill>
                  <a:srgbClr val="FF0000"/>
                </a:solidFill>
              </a:rPr>
              <a:t>tăng</a:t>
            </a:r>
            <a:r>
              <a:rPr lang="en-US" dirty="0">
                <a:solidFill>
                  <a:srgbClr val="FF0000"/>
                </a:solidFill>
              </a:rPr>
              <a:t> </a:t>
            </a:r>
            <a:r>
              <a:rPr lang="en-US" dirty="0" err="1">
                <a:solidFill>
                  <a:srgbClr val="FF0000"/>
                </a:solidFill>
              </a:rPr>
              <a:t>sinh</a:t>
            </a:r>
            <a:r>
              <a:rPr lang="en-US" dirty="0">
                <a:solidFill>
                  <a:srgbClr val="FF0000"/>
                </a:solidFill>
              </a:rPr>
              <a:t> </a:t>
            </a:r>
            <a:r>
              <a:rPr lang="en-US" dirty="0" err="1">
                <a:solidFill>
                  <a:srgbClr val="FF0000"/>
                </a:solidFill>
              </a:rPr>
              <a:t>nội</a:t>
            </a:r>
            <a:r>
              <a:rPr lang="en-US" dirty="0">
                <a:solidFill>
                  <a:srgbClr val="FF0000"/>
                </a:solidFill>
              </a:rPr>
              <a:t> </a:t>
            </a:r>
            <a:r>
              <a:rPr lang="en-US" dirty="0" err="1">
                <a:solidFill>
                  <a:srgbClr val="FF0000"/>
                </a:solidFill>
              </a:rPr>
              <a:t>mạc</a:t>
            </a:r>
            <a:r>
              <a:rPr lang="en-US" dirty="0">
                <a:solidFill>
                  <a:srgbClr val="FF0000"/>
                </a:solidFill>
              </a:rPr>
              <a:t> </a:t>
            </a:r>
            <a:r>
              <a:rPr lang="en-US" dirty="0" err="1">
                <a:solidFill>
                  <a:srgbClr val="FF0000"/>
                </a:solidFill>
              </a:rPr>
              <a:t>tử</a:t>
            </a:r>
            <a:r>
              <a:rPr lang="en-US" dirty="0">
                <a:solidFill>
                  <a:srgbClr val="FF0000"/>
                </a:solidFill>
              </a:rPr>
              <a:t> </a:t>
            </a:r>
            <a:r>
              <a:rPr lang="en-US" dirty="0" err="1">
                <a:solidFill>
                  <a:srgbClr val="FF0000"/>
                </a:solidFill>
              </a:rPr>
              <a:t>cung</a:t>
            </a:r>
            <a:r>
              <a:rPr lang="en-US" dirty="0">
                <a:solidFill>
                  <a:srgbClr val="FF0000"/>
                </a:solidFill>
              </a:rPr>
              <a:t> </a:t>
            </a:r>
            <a:r>
              <a:rPr lang="en-US" dirty="0" err="1">
                <a:solidFill>
                  <a:srgbClr val="FF0000"/>
                </a:solidFill>
              </a:rPr>
              <a:t>không</a:t>
            </a:r>
            <a:r>
              <a:rPr lang="en-US" dirty="0">
                <a:solidFill>
                  <a:srgbClr val="FF0000"/>
                </a:solidFill>
              </a:rPr>
              <a:t> </a:t>
            </a:r>
            <a:r>
              <a:rPr lang="en-US" dirty="0" err="1">
                <a:solidFill>
                  <a:srgbClr val="FF0000"/>
                </a:solidFill>
              </a:rPr>
              <a:t>có</a:t>
            </a:r>
            <a:r>
              <a:rPr lang="en-US" dirty="0">
                <a:solidFill>
                  <a:srgbClr val="FF0000"/>
                </a:solidFill>
              </a:rPr>
              <a:t> </a:t>
            </a:r>
            <a:r>
              <a:rPr lang="en-US" dirty="0" err="1">
                <a:solidFill>
                  <a:srgbClr val="FF0000"/>
                </a:solidFill>
              </a:rPr>
              <a:t>tế</a:t>
            </a:r>
            <a:r>
              <a:rPr lang="en-US" dirty="0">
                <a:solidFill>
                  <a:srgbClr val="FF0000"/>
                </a:solidFill>
              </a:rPr>
              <a:t> </a:t>
            </a:r>
            <a:r>
              <a:rPr lang="en-US" dirty="0" err="1">
                <a:solidFill>
                  <a:srgbClr val="FF0000"/>
                </a:solidFill>
              </a:rPr>
              <a:t>bào</a:t>
            </a:r>
            <a:r>
              <a:rPr lang="en-US" dirty="0">
                <a:solidFill>
                  <a:srgbClr val="FF0000"/>
                </a:solidFill>
              </a:rPr>
              <a:t> </a:t>
            </a:r>
            <a:r>
              <a:rPr lang="en-US" dirty="0" err="1">
                <a:solidFill>
                  <a:srgbClr val="FF0000"/>
                </a:solidFill>
              </a:rPr>
              <a:t>không</a:t>
            </a:r>
            <a:r>
              <a:rPr lang="en-US" dirty="0">
                <a:solidFill>
                  <a:srgbClr val="FF0000"/>
                </a:solidFill>
              </a:rPr>
              <a:t> </a:t>
            </a:r>
            <a:r>
              <a:rPr lang="en-US" dirty="0" err="1">
                <a:solidFill>
                  <a:srgbClr val="FF0000"/>
                </a:solidFill>
              </a:rPr>
              <a:t>điển</a:t>
            </a:r>
            <a:r>
              <a:rPr lang="en-US" dirty="0">
                <a:solidFill>
                  <a:srgbClr val="FF0000"/>
                </a:solidFill>
              </a:rPr>
              <a:t> </a:t>
            </a:r>
            <a:r>
              <a:rPr lang="en-US" dirty="0" err="1">
                <a:solidFill>
                  <a:srgbClr val="FF0000"/>
                </a:solidFill>
              </a:rPr>
              <a:t>hình</a:t>
            </a:r>
            <a:r>
              <a:rPr lang="en-US" dirty="0"/>
              <a:t>.</a:t>
            </a:r>
          </a:p>
          <a:p>
            <a:pPr lvl="0">
              <a:buFont typeface="Arial" pitchFamily="34" charset="0"/>
              <a:buChar char="•"/>
            </a:pPr>
            <a:r>
              <a:rPr lang="en-US" dirty="0" smtClean="0"/>
              <a:t> </a:t>
            </a:r>
            <a:r>
              <a:rPr lang="en-US" dirty="0" err="1" smtClean="0"/>
              <a:t>Sau</a:t>
            </a:r>
            <a:r>
              <a:rPr lang="en-US" dirty="0" smtClean="0"/>
              <a:t> </a:t>
            </a:r>
            <a:r>
              <a:rPr lang="en-US" dirty="0" err="1"/>
              <a:t>khi</a:t>
            </a:r>
            <a:r>
              <a:rPr lang="en-US" dirty="0"/>
              <a:t> </a:t>
            </a:r>
            <a:r>
              <a:rPr lang="en-US" dirty="0" err="1"/>
              <a:t>có</a:t>
            </a:r>
            <a:r>
              <a:rPr lang="en-US" dirty="0"/>
              <a:t> </a:t>
            </a:r>
            <a:r>
              <a:rPr lang="en-US" dirty="0" err="1"/>
              <a:t>kết</a:t>
            </a:r>
            <a:r>
              <a:rPr lang="en-US" dirty="0"/>
              <a:t> </a:t>
            </a:r>
            <a:r>
              <a:rPr lang="en-US" dirty="0" err="1"/>
              <a:t>quả</a:t>
            </a:r>
            <a:r>
              <a:rPr lang="en-US" dirty="0"/>
              <a:t> </a:t>
            </a:r>
            <a:r>
              <a:rPr lang="en-US" dirty="0" err="1"/>
              <a:t>nạo</a:t>
            </a:r>
            <a:r>
              <a:rPr lang="en-US" dirty="0"/>
              <a:t> </a:t>
            </a:r>
            <a:r>
              <a:rPr lang="en-US" dirty="0" err="1"/>
              <a:t>sinh</a:t>
            </a:r>
            <a:r>
              <a:rPr lang="en-US" dirty="0"/>
              <a:t> </a:t>
            </a:r>
            <a:r>
              <a:rPr lang="en-US" dirty="0" err="1"/>
              <a:t>thiết</a:t>
            </a:r>
            <a:r>
              <a:rPr lang="en-US" dirty="0"/>
              <a:t>, </a:t>
            </a:r>
            <a:r>
              <a:rPr lang="en-US" dirty="0" err="1" smtClean="0"/>
              <a:t>bệnh</a:t>
            </a:r>
            <a:r>
              <a:rPr lang="en-US" dirty="0" smtClean="0"/>
              <a:t> </a:t>
            </a:r>
            <a:r>
              <a:rPr lang="en-US" dirty="0" err="1" smtClean="0"/>
              <a:t>nhân</a:t>
            </a:r>
            <a:r>
              <a:rPr lang="en-US" dirty="0" smtClean="0"/>
              <a:t> </a:t>
            </a:r>
            <a:r>
              <a:rPr lang="en-US" dirty="0" err="1"/>
              <a:t>được</a:t>
            </a:r>
            <a:r>
              <a:rPr lang="en-US" dirty="0"/>
              <a:t> </a:t>
            </a:r>
            <a:r>
              <a:rPr lang="en-US" dirty="0" err="1"/>
              <a:t>khuyến</a:t>
            </a:r>
            <a:r>
              <a:rPr lang="en-US" dirty="0"/>
              <a:t> </a:t>
            </a:r>
            <a:r>
              <a:rPr lang="en-US" dirty="0" err="1"/>
              <a:t>khích</a:t>
            </a:r>
            <a:r>
              <a:rPr lang="en-US" dirty="0"/>
              <a:t> </a:t>
            </a:r>
            <a:r>
              <a:rPr lang="en-US" dirty="0" err="1"/>
              <a:t>đặt</a:t>
            </a:r>
            <a:r>
              <a:rPr lang="en-US" dirty="0"/>
              <a:t> </a:t>
            </a:r>
            <a:r>
              <a:rPr lang="en-US" dirty="0" err="1"/>
              <a:t>que</a:t>
            </a:r>
            <a:r>
              <a:rPr lang="en-US" dirty="0"/>
              <a:t> </a:t>
            </a:r>
            <a:r>
              <a:rPr lang="en-US" dirty="0" err="1"/>
              <a:t>cấy</a:t>
            </a:r>
            <a:r>
              <a:rPr lang="en-US" dirty="0"/>
              <a:t> </a:t>
            </a:r>
            <a:r>
              <a:rPr lang="en-US" dirty="0" err="1"/>
              <a:t>Implanon</a:t>
            </a:r>
            <a:r>
              <a:rPr lang="en-US" dirty="0"/>
              <a:t> </a:t>
            </a:r>
          </a:p>
          <a:p>
            <a:pPr lvl="0">
              <a:buFont typeface="Arial" pitchFamily="34" charset="0"/>
              <a:buChar char="•"/>
            </a:pPr>
            <a:r>
              <a:rPr lang="en-US" dirty="0" smtClean="0"/>
              <a:t> </a:t>
            </a:r>
            <a:r>
              <a:rPr lang="en-US" dirty="0" err="1" smtClean="0"/>
              <a:t>Đặt</a:t>
            </a:r>
            <a:r>
              <a:rPr lang="en-US" dirty="0" smtClean="0"/>
              <a:t> </a:t>
            </a:r>
            <a:r>
              <a:rPr lang="en-US" dirty="0" err="1"/>
              <a:t>que</a:t>
            </a:r>
            <a:r>
              <a:rPr lang="en-US" dirty="0"/>
              <a:t> </a:t>
            </a:r>
            <a:r>
              <a:rPr lang="en-US" dirty="0" err="1"/>
              <a:t>cấy</a:t>
            </a:r>
            <a:r>
              <a:rPr lang="en-US" dirty="0"/>
              <a:t> </a:t>
            </a:r>
            <a:r>
              <a:rPr lang="en-US" dirty="0" err="1"/>
              <a:t>sau</a:t>
            </a:r>
            <a:r>
              <a:rPr lang="en-US" dirty="0"/>
              <a:t> 3 </a:t>
            </a:r>
            <a:r>
              <a:rPr lang="en-US" dirty="0" err="1"/>
              <a:t>tháng</a:t>
            </a:r>
            <a:r>
              <a:rPr lang="en-US" dirty="0"/>
              <a:t>, </a:t>
            </a:r>
            <a:r>
              <a:rPr lang="en-US" dirty="0" err="1" smtClean="0"/>
              <a:t>bệnh</a:t>
            </a:r>
            <a:r>
              <a:rPr lang="en-US" dirty="0" smtClean="0"/>
              <a:t> </a:t>
            </a:r>
            <a:r>
              <a:rPr lang="en-US" dirty="0" err="1" smtClean="0"/>
              <a:t>nhân</a:t>
            </a:r>
            <a:r>
              <a:rPr lang="en-US" dirty="0" smtClean="0"/>
              <a:t> </a:t>
            </a:r>
            <a:r>
              <a:rPr lang="en-US" dirty="0" err="1">
                <a:solidFill>
                  <a:srgbClr val="FF0000"/>
                </a:solidFill>
              </a:rPr>
              <a:t>hoàn</a:t>
            </a:r>
            <a:r>
              <a:rPr lang="en-US" dirty="0">
                <a:solidFill>
                  <a:srgbClr val="FF0000"/>
                </a:solidFill>
              </a:rPr>
              <a:t> </a:t>
            </a:r>
            <a:r>
              <a:rPr lang="en-US" dirty="0" err="1">
                <a:solidFill>
                  <a:srgbClr val="FF0000"/>
                </a:solidFill>
              </a:rPr>
              <a:t>tòan</a:t>
            </a:r>
            <a:r>
              <a:rPr lang="en-US" dirty="0">
                <a:solidFill>
                  <a:srgbClr val="FF0000"/>
                </a:solidFill>
              </a:rPr>
              <a:t> </a:t>
            </a:r>
            <a:r>
              <a:rPr lang="en-US" dirty="0" err="1">
                <a:solidFill>
                  <a:srgbClr val="FF0000"/>
                </a:solidFill>
              </a:rPr>
              <a:t>không</a:t>
            </a:r>
            <a:r>
              <a:rPr lang="en-US" dirty="0">
                <a:solidFill>
                  <a:srgbClr val="FF0000"/>
                </a:solidFill>
              </a:rPr>
              <a:t> </a:t>
            </a:r>
            <a:r>
              <a:rPr lang="en-US" dirty="0" err="1">
                <a:solidFill>
                  <a:srgbClr val="FF0000"/>
                </a:solidFill>
              </a:rPr>
              <a:t>có</a:t>
            </a:r>
            <a:r>
              <a:rPr lang="en-US" dirty="0">
                <a:solidFill>
                  <a:srgbClr val="FF0000"/>
                </a:solidFill>
              </a:rPr>
              <a:t> </a:t>
            </a:r>
            <a:r>
              <a:rPr lang="en-US" dirty="0" err="1">
                <a:solidFill>
                  <a:srgbClr val="FF0000"/>
                </a:solidFill>
              </a:rPr>
              <a:t>kinh</a:t>
            </a:r>
            <a:r>
              <a:rPr lang="en-US" dirty="0"/>
              <a:t> </a:t>
            </a:r>
            <a:r>
              <a:rPr lang="en-US" dirty="0" err="1"/>
              <a:t>và</a:t>
            </a:r>
            <a:r>
              <a:rPr lang="en-US" dirty="0"/>
              <a:t> </a:t>
            </a:r>
            <a:r>
              <a:rPr lang="en-US" dirty="0" err="1"/>
              <a:t>chỉ</a:t>
            </a:r>
            <a:r>
              <a:rPr lang="en-US" dirty="0"/>
              <a:t> </a:t>
            </a:r>
            <a:r>
              <a:rPr lang="en-US" dirty="0" err="1"/>
              <a:t>đi</a:t>
            </a:r>
            <a:r>
              <a:rPr lang="en-US" dirty="0"/>
              <a:t> </a:t>
            </a:r>
            <a:r>
              <a:rPr lang="en-US" dirty="0" err="1"/>
              <a:t>khám</a:t>
            </a:r>
            <a:r>
              <a:rPr lang="en-US" dirty="0"/>
              <a:t> </a:t>
            </a:r>
            <a:r>
              <a:rPr lang="en-US" dirty="0" err="1"/>
              <a:t>sức</a:t>
            </a:r>
            <a:r>
              <a:rPr lang="en-US" dirty="0"/>
              <a:t> </a:t>
            </a:r>
            <a:r>
              <a:rPr lang="en-US" dirty="0" err="1"/>
              <a:t>khỏe</a:t>
            </a:r>
            <a:r>
              <a:rPr lang="en-US" dirty="0"/>
              <a:t> </a:t>
            </a:r>
            <a:r>
              <a:rPr lang="en-US" dirty="0" err="1"/>
              <a:t>định</a:t>
            </a:r>
            <a:r>
              <a:rPr lang="en-US" dirty="0"/>
              <a:t> </a:t>
            </a:r>
            <a:r>
              <a:rPr lang="en-US" dirty="0" err="1"/>
              <a:t>kỳ</a:t>
            </a:r>
            <a:r>
              <a:rPr lang="en-US" dirty="0"/>
              <a:t> </a:t>
            </a:r>
            <a:r>
              <a:rPr lang="en-US" dirty="0" err="1"/>
              <a:t>theo</a:t>
            </a:r>
            <a:r>
              <a:rPr lang="en-US" dirty="0"/>
              <a:t> </a:t>
            </a:r>
            <a:r>
              <a:rPr lang="en-US" dirty="0" err="1"/>
              <a:t>gói</a:t>
            </a:r>
            <a:r>
              <a:rPr lang="en-US" dirty="0"/>
              <a:t> </a:t>
            </a:r>
            <a:r>
              <a:rPr lang="en-US" dirty="0" err="1"/>
              <a:t>khám</a:t>
            </a:r>
            <a:r>
              <a:rPr lang="en-US" dirty="0"/>
              <a:t> </a:t>
            </a:r>
            <a:r>
              <a:rPr lang="en-US" dirty="0" err="1"/>
              <a:t>sức</a:t>
            </a:r>
            <a:r>
              <a:rPr lang="en-US" dirty="0"/>
              <a:t> </a:t>
            </a:r>
            <a:r>
              <a:rPr lang="en-US" dirty="0" err="1"/>
              <a:t>khỏe</a:t>
            </a:r>
            <a:r>
              <a:rPr lang="en-US" dirty="0"/>
              <a:t> </a:t>
            </a:r>
            <a:r>
              <a:rPr lang="en-US" dirty="0" err="1"/>
              <a:t>tại</a:t>
            </a:r>
            <a:r>
              <a:rPr lang="en-US" dirty="0"/>
              <a:t> </a:t>
            </a:r>
            <a:r>
              <a:rPr lang="en-US" dirty="0" err="1"/>
              <a:t>cơ</a:t>
            </a:r>
            <a:r>
              <a:rPr lang="en-US" dirty="0"/>
              <a:t> </a:t>
            </a:r>
            <a:r>
              <a:rPr lang="en-US" dirty="0" err="1"/>
              <a:t>quan</a:t>
            </a:r>
            <a:r>
              <a:rPr lang="en-US" dirty="0"/>
              <a:t> ( </a:t>
            </a:r>
            <a:r>
              <a:rPr lang="en-US" dirty="0" err="1"/>
              <a:t>khám</a:t>
            </a:r>
            <a:r>
              <a:rPr lang="en-US" dirty="0"/>
              <a:t> </a:t>
            </a:r>
            <a:r>
              <a:rPr lang="en-US" dirty="0" err="1"/>
              <a:t>tổng</a:t>
            </a:r>
            <a:r>
              <a:rPr lang="en-US" dirty="0"/>
              <a:t> </a:t>
            </a:r>
            <a:r>
              <a:rPr lang="en-US" dirty="0" err="1"/>
              <a:t>quát</a:t>
            </a:r>
            <a:r>
              <a:rPr lang="en-US" dirty="0"/>
              <a:t>, </a:t>
            </a:r>
            <a:r>
              <a:rPr lang="en-US" dirty="0" err="1"/>
              <a:t>siêu</a:t>
            </a:r>
            <a:r>
              <a:rPr lang="en-US" dirty="0"/>
              <a:t> </a:t>
            </a:r>
            <a:r>
              <a:rPr lang="en-US" dirty="0" err="1"/>
              <a:t>âm</a:t>
            </a:r>
            <a:r>
              <a:rPr lang="en-US" dirty="0"/>
              <a:t> </a:t>
            </a:r>
            <a:r>
              <a:rPr lang="en-US" dirty="0" err="1"/>
              <a:t>bụng</a:t>
            </a:r>
            <a:r>
              <a:rPr lang="en-US" dirty="0"/>
              <a:t> </a:t>
            </a:r>
            <a:r>
              <a:rPr lang="en-US" dirty="0" err="1"/>
              <a:t>và</a:t>
            </a:r>
            <a:r>
              <a:rPr lang="en-US" dirty="0"/>
              <a:t> </a:t>
            </a:r>
            <a:r>
              <a:rPr lang="en-US" dirty="0" err="1"/>
              <a:t>phết</a:t>
            </a:r>
            <a:r>
              <a:rPr lang="en-US" dirty="0"/>
              <a:t> </a:t>
            </a:r>
            <a:r>
              <a:rPr lang="en-US" dirty="0" err="1"/>
              <a:t>mỏng</a:t>
            </a:r>
            <a:r>
              <a:rPr lang="en-US" dirty="0"/>
              <a:t> CTC).</a:t>
            </a:r>
          </a:p>
          <a:p>
            <a:endParaRPr lang="en-US" dirty="0"/>
          </a:p>
        </p:txBody>
      </p:sp>
    </p:spTree>
    <p:extLst>
      <p:ext uri="{BB962C8B-B14F-4D97-AF65-F5344CB8AC3E}">
        <p14:creationId xmlns:p14="http://schemas.microsoft.com/office/powerpoint/2010/main" val="145913951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23E7B5-7BB6-4DC2-94E1-3B8491234C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4C4A27D-3397-49E1-BA0F-4F68E32FC776}"/>
              </a:ext>
            </a:extLst>
          </p:cNvPr>
          <p:cNvSpPr>
            <a:spLocks noGrp="1"/>
          </p:cNvSpPr>
          <p:nvPr>
            <p:ph idx="1"/>
          </p:nvPr>
        </p:nvSpPr>
        <p:spPr>
          <a:xfrm>
            <a:off x="1097280" y="1845734"/>
            <a:ext cx="7614234" cy="4023360"/>
          </a:xfrm>
        </p:spPr>
        <p:txBody>
          <a:bodyPr/>
          <a:lstStyle/>
          <a:p>
            <a:pPr marL="0" marR="0">
              <a:lnSpc>
                <a:spcPct val="115000"/>
              </a:lnSpc>
              <a:spcBef>
                <a:spcPts val="0"/>
              </a:spcBef>
              <a:spcAft>
                <a:spcPts val="1000"/>
              </a:spcAft>
            </a:pPr>
            <a:r>
              <a:rPr lang="en-US" dirty="0" err="1">
                <a:latin typeface="Calibri" panose="020F0502020204030204" pitchFamily="34" charset="0"/>
                <a:ea typeface="Calibri" panose="020F0502020204030204" pitchFamily="34" charset="0"/>
                <a:cs typeface="Calibri" panose="020F0502020204030204" pitchFamily="34" charset="0"/>
              </a:rPr>
              <a:t>Tình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trạng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hiện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tại</a:t>
            </a:r>
            <a:r>
              <a:rPr lang="en-US" dirty="0">
                <a:latin typeface="Calibri" panose="020F0502020204030204" pitchFamily="34" charset="0"/>
                <a:ea typeface="Calibri" panose="020F0502020204030204" pitchFamily="34" charset="0"/>
                <a:cs typeface="Calibri" panose="020F0502020204030204" pitchFamily="34"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alibri" panose="020F0502020204030204" pitchFamily="34" charset="0"/>
              <a:buChar char="-"/>
            </a:pPr>
            <a:r>
              <a:rPr lang="en-US" dirty="0" err="1">
                <a:latin typeface="Calibri" panose="020F0502020204030204" pitchFamily="34" charset="0"/>
                <a:ea typeface="Calibri" panose="020F0502020204030204" pitchFamily="34" charset="0"/>
                <a:cs typeface="Calibri" panose="020F0502020204030204" pitchFamily="34" charset="0"/>
              </a:rPr>
              <a:t>Bệnh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nhân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khỏe</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thỉnh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thỏang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chóng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mặt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alibri" panose="020F0502020204030204" pitchFamily="34" charset="0"/>
              <a:buChar char="-"/>
            </a:pP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Có</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kinh</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đầu</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tháng</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kéo</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dài</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3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ngày</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rồi</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hết</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21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ngày</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sau</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có</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biểu</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hiện</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giống</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kinh</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với</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lượng</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máu</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ít</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ea typeface="Calibri" panose="020F0502020204030204" pitchFamily="34" charset="0"/>
                <a:cs typeface="Calibri" panose="020F0502020204030204" pitchFamily="34" charset="0"/>
              </a:rPr>
              <a:t>hơn</a:t>
            </a:r>
            <a:endPar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Calibri" panose="020F0502020204030204" pitchFamily="34" charset="0"/>
              <a:buChar char="-"/>
            </a:pPr>
            <a:r>
              <a:rPr lang="en-US" dirty="0" err="1">
                <a:latin typeface="Calibri" panose="020F0502020204030204" pitchFamily="34" charset="0"/>
                <a:ea typeface="Calibri" panose="020F0502020204030204" pitchFamily="34" charset="0"/>
                <a:cs typeface="Calibri" panose="020F0502020204030204" pitchFamily="34" charset="0"/>
              </a:rPr>
              <a:t>Các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xét</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nghiệm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khác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trong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giới</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hạn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bình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thường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3425952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0E6E47-5DAD-4C82-8908-2A88EE5A323B}"/>
              </a:ext>
            </a:extLst>
          </p:cNvPr>
          <p:cNvSpPr>
            <a:spLocks noGrp="1"/>
          </p:cNvSpPr>
          <p:nvPr>
            <p:ph type="title"/>
          </p:nvPr>
        </p:nvSpPr>
        <p:spPr/>
        <p:txBody>
          <a:bodyPr>
            <a:normAutofit/>
          </a:bodyPr>
          <a:lstStyle/>
          <a:p>
            <a:r>
              <a:rPr lang="en-US" err="1"/>
              <a:t>Siêu</a:t>
            </a:r>
            <a:r>
              <a:rPr lang="en-US"/>
              <a:t> </a:t>
            </a:r>
            <a:r>
              <a:rPr lang="en-US" err="1"/>
              <a:t>âm</a:t>
            </a:r>
            <a:r>
              <a:rPr lang="en-US"/>
              <a:t> </a:t>
            </a:r>
            <a:r>
              <a:rPr lang="en-US" err="1"/>
              <a:t>phụ</a:t>
            </a:r>
            <a:r>
              <a:rPr lang="en-US"/>
              <a:t> </a:t>
            </a:r>
            <a:r>
              <a:rPr lang="en-US" err="1"/>
              <a:t>khoa</a:t>
            </a:r>
            <a:r>
              <a:rPr lang="en-US"/>
              <a:t> </a:t>
            </a:r>
            <a:br>
              <a:rPr lang="en-US"/>
            </a:br>
            <a:r>
              <a:rPr lang="en-US"/>
              <a:t>(</a:t>
            </a:r>
            <a:r>
              <a:rPr lang="en-US" err="1"/>
              <a:t>tại</a:t>
            </a:r>
            <a:r>
              <a:rPr lang="en-US"/>
              <a:t> </a:t>
            </a:r>
            <a:r>
              <a:rPr lang="en-US" err="1"/>
              <a:t>thời</a:t>
            </a:r>
            <a:r>
              <a:rPr lang="en-US"/>
              <a:t> </a:t>
            </a:r>
            <a:r>
              <a:rPr lang="en-US" err="1"/>
              <a:t>điểm</a:t>
            </a:r>
            <a:r>
              <a:rPr lang="en-US"/>
              <a:t> </a:t>
            </a:r>
            <a:r>
              <a:rPr lang="en-US" err="1"/>
              <a:t>ra</a:t>
            </a:r>
            <a:r>
              <a:rPr lang="en-US"/>
              <a:t> </a:t>
            </a:r>
            <a:r>
              <a:rPr lang="en-US" err="1"/>
              <a:t>huyết</a:t>
            </a:r>
            <a:r>
              <a:rPr lang="en-US"/>
              <a:t> </a:t>
            </a:r>
            <a:r>
              <a:rPr lang="en-US" err="1"/>
              <a:t>đợt</a:t>
            </a:r>
            <a:r>
              <a:rPr lang="en-US"/>
              <a:t> 2)</a:t>
            </a:r>
          </a:p>
        </p:txBody>
      </p:sp>
      <p:pic>
        <p:nvPicPr>
          <p:cNvPr id="5" name="Content Placeholder 4" descr="A picture containing photo, computer, sitting, monitor&#10;&#10;Description automatically generated">
            <a:extLst>
              <a:ext uri="{FF2B5EF4-FFF2-40B4-BE49-F238E27FC236}">
                <a16:creationId xmlns:a16="http://schemas.microsoft.com/office/drawing/2014/main" xmlns="" id="{344EFC42-C018-41B4-947F-575A0B97364A}"/>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t="6537" r="1124" b="28908"/>
          <a:stretch/>
        </p:blipFill>
        <p:spPr>
          <a:xfrm>
            <a:off x="1097280" y="1938527"/>
            <a:ext cx="3376965" cy="3930568"/>
          </a:xfrm>
        </p:spPr>
      </p:pic>
      <p:sp>
        <p:nvSpPr>
          <p:cNvPr id="4" name="Content Placeholder 3"/>
          <p:cNvSpPr>
            <a:spLocks noGrp="1"/>
          </p:cNvSpPr>
          <p:nvPr>
            <p:ph sz="half" idx="2"/>
          </p:nvPr>
        </p:nvSpPr>
        <p:spPr>
          <a:xfrm>
            <a:off x="4846320" y="1969302"/>
            <a:ext cx="4643669" cy="4023360"/>
          </a:xfrm>
        </p:spPr>
        <p:txBody>
          <a:bodyPr/>
          <a:lstStyle/>
          <a:p>
            <a:r>
              <a:rPr lang="en-US" dirty="0"/>
              <a:t>- </a:t>
            </a:r>
            <a:r>
              <a:rPr lang="en-US" dirty="0" err="1"/>
              <a:t>dAP</a:t>
            </a:r>
            <a:r>
              <a:rPr lang="en-US" dirty="0"/>
              <a:t> = 45mm</a:t>
            </a:r>
          </a:p>
          <a:p>
            <a:r>
              <a:rPr lang="en-US" dirty="0"/>
              <a:t>- </a:t>
            </a:r>
            <a:r>
              <a:rPr lang="en-US" dirty="0" err="1"/>
              <a:t>Tử</a:t>
            </a:r>
            <a:r>
              <a:rPr lang="en-US" dirty="0"/>
              <a:t> </a:t>
            </a:r>
            <a:r>
              <a:rPr lang="en-US" dirty="0" err="1"/>
              <a:t>cung</a:t>
            </a:r>
            <a:r>
              <a:rPr lang="en-US" dirty="0"/>
              <a:t> </a:t>
            </a:r>
            <a:r>
              <a:rPr lang="en-US" dirty="0" err="1"/>
              <a:t>ngã</a:t>
            </a:r>
            <a:r>
              <a:rPr lang="en-US" dirty="0"/>
              <a:t> </a:t>
            </a:r>
            <a:r>
              <a:rPr lang="en-US" dirty="0" err="1"/>
              <a:t>trước</a:t>
            </a:r>
            <a:r>
              <a:rPr lang="en-US" dirty="0"/>
              <a:t>, </a:t>
            </a:r>
            <a:r>
              <a:rPr lang="en-US" dirty="0" err="1"/>
              <a:t>mật</a:t>
            </a:r>
            <a:r>
              <a:rPr lang="en-US" dirty="0"/>
              <a:t> </a:t>
            </a:r>
            <a:r>
              <a:rPr lang="en-US" dirty="0" err="1"/>
              <a:t>độ</a:t>
            </a:r>
            <a:r>
              <a:rPr lang="en-US" dirty="0"/>
              <a:t> </a:t>
            </a:r>
            <a:r>
              <a:rPr lang="en-US" dirty="0" err="1"/>
              <a:t>đều</a:t>
            </a:r>
            <a:endParaRPr lang="en-US" dirty="0"/>
          </a:p>
          <a:p>
            <a:r>
              <a:rPr lang="en-US" dirty="0"/>
              <a:t>- </a:t>
            </a:r>
            <a:r>
              <a:rPr lang="en-US" dirty="0" err="1">
                <a:solidFill>
                  <a:srgbClr val="FF0000"/>
                </a:solidFill>
              </a:rPr>
              <a:t>Nội</a:t>
            </a:r>
            <a:r>
              <a:rPr lang="en-US" dirty="0">
                <a:solidFill>
                  <a:srgbClr val="FF0000"/>
                </a:solidFill>
              </a:rPr>
              <a:t> </a:t>
            </a:r>
            <a:r>
              <a:rPr lang="en-US" dirty="0" err="1">
                <a:solidFill>
                  <a:srgbClr val="FF0000"/>
                </a:solidFill>
              </a:rPr>
              <a:t>mạc</a:t>
            </a:r>
            <a:r>
              <a:rPr lang="en-US" dirty="0">
                <a:solidFill>
                  <a:srgbClr val="FF0000"/>
                </a:solidFill>
              </a:rPr>
              <a:t> </a:t>
            </a:r>
            <a:r>
              <a:rPr lang="en-US" dirty="0" err="1">
                <a:solidFill>
                  <a:srgbClr val="FF0000"/>
                </a:solidFill>
              </a:rPr>
              <a:t>tử</a:t>
            </a:r>
            <a:r>
              <a:rPr lang="en-US" dirty="0">
                <a:solidFill>
                  <a:srgbClr val="FF0000"/>
                </a:solidFill>
              </a:rPr>
              <a:t> </a:t>
            </a:r>
            <a:r>
              <a:rPr lang="en-US" dirty="0" err="1">
                <a:solidFill>
                  <a:srgbClr val="FF0000"/>
                </a:solidFill>
              </a:rPr>
              <a:t>cung</a:t>
            </a:r>
            <a:r>
              <a:rPr lang="en-US" dirty="0">
                <a:solidFill>
                  <a:srgbClr val="FF0000"/>
                </a:solidFill>
              </a:rPr>
              <a:t> 8mm</a:t>
            </a:r>
          </a:p>
          <a:p>
            <a:r>
              <a:rPr lang="en-US" dirty="0"/>
              <a:t>- 2 </a:t>
            </a:r>
            <a:r>
              <a:rPr lang="en-US" dirty="0" err="1"/>
              <a:t>buồng</a:t>
            </a:r>
            <a:r>
              <a:rPr lang="en-US" dirty="0"/>
              <a:t> </a:t>
            </a:r>
            <a:r>
              <a:rPr lang="en-US" dirty="0" err="1"/>
              <a:t>trứng</a:t>
            </a:r>
            <a:r>
              <a:rPr lang="en-US" dirty="0"/>
              <a:t> </a:t>
            </a:r>
            <a:r>
              <a:rPr lang="en-US" dirty="0" err="1"/>
              <a:t>kích</a:t>
            </a:r>
            <a:r>
              <a:rPr lang="en-US" dirty="0"/>
              <a:t> </a:t>
            </a:r>
            <a:r>
              <a:rPr lang="en-US" dirty="0" err="1"/>
              <a:t>thước</a:t>
            </a:r>
            <a:r>
              <a:rPr lang="en-US" dirty="0"/>
              <a:t> </a:t>
            </a:r>
            <a:r>
              <a:rPr lang="en-US" dirty="0" err="1"/>
              <a:t>bình</a:t>
            </a:r>
            <a:r>
              <a:rPr lang="en-US" dirty="0"/>
              <a:t> </a:t>
            </a:r>
            <a:r>
              <a:rPr lang="en-US" dirty="0" err="1"/>
              <a:t>thường</a:t>
            </a:r>
            <a:endParaRPr lang="en-US" dirty="0"/>
          </a:p>
        </p:txBody>
      </p:sp>
    </p:spTree>
    <p:extLst>
      <p:ext uri="{BB962C8B-B14F-4D97-AF65-F5344CB8AC3E}">
        <p14:creationId xmlns:p14="http://schemas.microsoft.com/office/powerpoint/2010/main" val="352108120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F91BA8-341F-4591-9AD4-F5206E201043}"/>
              </a:ext>
            </a:extLst>
          </p:cNvPr>
          <p:cNvSpPr>
            <a:spLocks noGrp="1"/>
          </p:cNvSpPr>
          <p:nvPr>
            <p:ph type="title"/>
          </p:nvPr>
        </p:nvSpPr>
        <p:spPr>
          <a:xfrm>
            <a:off x="1060210" y="669662"/>
            <a:ext cx="10058400" cy="1450757"/>
          </a:xfrm>
        </p:spPr>
        <p:txBody>
          <a:bodyPr>
            <a:normAutofit/>
          </a:bodyPr>
          <a:lstStyle/>
          <a:p>
            <a:r>
              <a:rPr lang="en-US" sz="3600" dirty="0" smtClean="0">
                <a:solidFill>
                  <a:schemeClr val="accent2"/>
                </a:solidFill>
              </a:rPr>
              <a:t>1. </a:t>
            </a:r>
            <a:r>
              <a:rPr lang="en-US" sz="3600" dirty="0" err="1" smtClean="0">
                <a:solidFill>
                  <a:schemeClr val="accent2"/>
                </a:solidFill>
              </a:rPr>
              <a:t>Bạn</a:t>
            </a:r>
            <a:r>
              <a:rPr lang="en-US" sz="3600" dirty="0" smtClean="0">
                <a:solidFill>
                  <a:schemeClr val="accent2"/>
                </a:solidFill>
              </a:rPr>
              <a:t> </a:t>
            </a:r>
            <a:r>
              <a:rPr lang="en-US" sz="3600" dirty="0" err="1">
                <a:solidFill>
                  <a:schemeClr val="accent2"/>
                </a:solidFill>
              </a:rPr>
              <a:t>hãy</a:t>
            </a:r>
            <a:r>
              <a:rPr lang="en-US" sz="3600" dirty="0">
                <a:solidFill>
                  <a:schemeClr val="accent2"/>
                </a:solidFill>
              </a:rPr>
              <a:t> </a:t>
            </a:r>
            <a:r>
              <a:rPr lang="en-US" sz="3600" dirty="0" err="1">
                <a:solidFill>
                  <a:schemeClr val="accent2"/>
                </a:solidFill>
              </a:rPr>
              <a:t>cho</a:t>
            </a:r>
            <a:r>
              <a:rPr lang="en-US" sz="3600" dirty="0">
                <a:solidFill>
                  <a:schemeClr val="accent2"/>
                </a:solidFill>
              </a:rPr>
              <a:t> </a:t>
            </a:r>
            <a:r>
              <a:rPr lang="en-US" sz="3600" dirty="0" err="1">
                <a:solidFill>
                  <a:schemeClr val="accent2"/>
                </a:solidFill>
              </a:rPr>
              <a:t>chẩn</a:t>
            </a:r>
            <a:r>
              <a:rPr lang="en-US" sz="3600" dirty="0">
                <a:solidFill>
                  <a:schemeClr val="accent2"/>
                </a:solidFill>
              </a:rPr>
              <a:t> </a:t>
            </a:r>
            <a:r>
              <a:rPr lang="en-US" sz="3600" dirty="0" err="1">
                <a:solidFill>
                  <a:schemeClr val="accent2"/>
                </a:solidFill>
              </a:rPr>
              <a:t>đoán</a:t>
            </a:r>
            <a:r>
              <a:rPr lang="en-US" sz="3600" dirty="0">
                <a:solidFill>
                  <a:schemeClr val="accent2"/>
                </a:solidFill>
              </a:rPr>
              <a:t> AUB </a:t>
            </a:r>
            <a:r>
              <a:rPr lang="en-US" sz="3600" dirty="0" err="1">
                <a:solidFill>
                  <a:schemeClr val="accent2"/>
                </a:solidFill>
              </a:rPr>
              <a:t>theo</a:t>
            </a:r>
            <a:r>
              <a:rPr lang="en-US" sz="3600" dirty="0">
                <a:solidFill>
                  <a:schemeClr val="accent2"/>
                </a:solidFill>
              </a:rPr>
              <a:t> FIGO?</a:t>
            </a:r>
            <a:r>
              <a:rPr lang="en-US" dirty="0">
                <a:solidFill>
                  <a:schemeClr val="accent2"/>
                </a:solidFill>
              </a:rPr>
              <a:t/>
            </a:r>
            <a:br>
              <a:rPr lang="en-US" dirty="0">
                <a:solidFill>
                  <a:schemeClr val="accent2"/>
                </a:solidFill>
              </a:rPr>
            </a:br>
            <a:endParaRPr lang="en-US" dirty="0">
              <a:solidFill>
                <a:schemeClr val="accent2"/>
              </a:solidFill>
            </a:endParaRPr>
          </a:p>
        </p:txBody>
      </p:sp>
      <p:sp>
        <p:nvSpPr>
          <p:cNvPr id="3" name="Content Placeholder 2">
            <a:extLst>
              <a:ext uri="{FF2B5EF4-FFF2-40B4-BE49-F238E27FC236}">
                <a16:creationId xmlns:a16="http://schemas.microsoft.com/office/drawing/2014/main" xmlns="" id="{B4A69E4A-C896-49BC-B361-A498CF177145}"/>
              </a:ext>
            </a:extLst>
          </p:cNvPr>
          <p:cNvSpPr>
            <a:spLocks noGrp="1"/>
          </p:cNvSpPr>
          <p:nvPr>
            <p:ph idx="1"/>
          </p:nvPr>
        </p:nvSpPr>
        <p:spPr>
          <a:xfrm>
            <a:off x="1334529" y="2113006"/>
            <a:ext cx="10105356" cy="5090618"/>
          </a:xfrm>
        </p:spPr>
        <p:txBody>
          <a:bodyPr vert="horz" lIns="0" tIns="45720" rIns="0" bIns="45720" rtlCol="0" anchor="t">
            <a:normAutofit/>
          </a:bodyPr>
          <a:lstStyle/>
          <a:p>
            <a:pPr marL="292608" lvl="1" indent="0">
              <a:buNone/>
            </a:pPr>
            <a:r>
              <a:rPr lang="en-US" sz="4000" i="1" dirty="0" smtClean="0">
                <a:solidFill>
                  <a:srgbClr val="FF0000"/>
                </a:solidFill>
              </a:rPr>
              <a:t>-&gt; AUB-M</a:t>
            </a:r>
            <a:r>
              <a:rPr lang="en-US" sz="4000" i="1" dirty="0">
                <a:solidFill>
                  <a:srgbClr val="FF0000"/>
                </a:solidFill>
              </a:rPr>
              <a:t>?,I</a:t>
            </a:r>
            <a:r>
              <a:rPr lang="en-US" sz="4000" i="1" dirty="0" smtClean="0">
                <a:solidFill>
                  <a:srgbClr val="FF0000"/>
                </a:solidFill>
              </a:rPr>
              <a:t>?, O? </a:t>
            </a:r>
            <a:endParaRPr lang="en-US" sz="4000" i="1" dirty="0" smtClean="0">
              <a:solidFill>
                <a:srgbClr val="FF0000"/>
              </a:solidFill>
            </a:endParaRPr>
          </a:p>
          <a:p>
            <a:pPr marL="292608" lvl="1" indent="0">
              <a:buNone/>
            </a:pPr>
            <a:r>
              <a:rPr lang="en-US" sz="4000" i="1" dirty="0" smtClean="0">
                <a:solidFill>
                  <a:srgbClr val="FF0000"/>
                </a:solidFill>
              </a:rPr>
              <a:t>-&gt; </a:t>
            </a:r>
            <a:r>
              <a:rPr lang="en-US" sz="4000" i="1" dirty="0" smtClean="0">
                <a:solidFill>
                  <a:srgbClr val="FF0000"/>
                </a:solidFill>
              </a:rPr>
              <a:t>AUB </a:t>
            </a:r>
            <a:r>
              <a:rPr lang="en-US" sz="4000" i="1" dirty="0" smtClean="0">
                <a:solidFill>
                  <a:srgbClr val="FF0000"/>
                </a:solidFill>
              </a:rPr>
              <a:t>I, M</a:t>
            </a:r>
            <a:r>
              <a:rPr lang="en-US" sz="4000" i="1" dirty="0" smtClean="0">
                <a:solidFill>
                  <a:srgbClr val="FF0000"/>
                </a:solidFill>
              </a:rPr>
              <a:t>?</a:t>
            </a:r>
            <a:endParaRPr lang="en-US" sz="4000" i="1" dirty="0">
              <a:solidFill>
                <a:srgbClr val="FF0000"/>
              </a:solidFill>
            </a:endParaRPr>
          </a:p>
        </p:txBody>
      </p:sp>
    </p:spTree>
    <p:extLst>
      <p:ext uri="{BB962C8B-B14F-4D97-AF65-F5344CB8AC3E}">
        <p14:creationId xmlns:p14="http://schemas.microsoft.com/office/powerpoint/2010/main" val="284437756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914" y="689743"/>
            <a:ext cx="10515600" cy="1040204"/>
          </a:xfrm>
        </p:spPr>
        <p:txBody>
          <a:bodyPr/>
          <a:lstStyle/>
          <a:p>
            <a:r>
              <a:rPr lang="en-US" dirty="0" err="1">
                <a:solidFill>
                  <a:srgbClr val="0070C0"/>
                </a:solidFill>
              </a:rPr>
              <a:t>Tình</a:t>
            </a:r>
            <a:r>
              <a:rPr lang="en-US" dirty="0">
                <a:solidFill>
                  <a:srgbClr val="0070C0"/>
                </a:solidFill>
              </a:rPr>
              <a:t> </a:t>
            </a:r>
            <a:r>
              <a:rPr lang="en-US" dirty="0" err="1">
                <a:solidFill>
                  <a:srgbClr val="0070C0"/>
                </a:solidFill>
              </a:rPr>
              <a:t>huống</a:t>
            </a:r>
            <a:r>
              <a:rPr lang="en-US" dirty="0">
                <a:solidFill>
                  <a:srgbClr val="0070C0"/>
                </a:solidFill>
              </a:rPr>
              <a:t> 1</a:t>
            </a:r>
          </a:p>
        </p:txBody>
      </p:sp>
      <p:sp>
        <p:nvSpPr>
          <p:cNvPr id="3" name="Content Placeholder 2"/>
          <p:cNvSpPr>
            <a:spLocks noGrp="1"/>
          </p:cNvSpPr>
          <p:nvPr>
            <p:ph idx="1"/>
          </p:nvPr>
        </p:nvSpPr>
        <p:spPr>
          <a:xfrm>
            <a:off x="951470" y="1743456"/>
            <a:ext cx="7908325" cy="5419344"/>
          </a:xfrm>
        </p:spPr>
        <p:txBody>
          <a:bodyPr>
            <a:normAutofit/>
          </a:bodyPr>
          <a:lstStyle/>
          <a:p>
            <a:pPr algn="just">
              <a:buFont typeface="Arial" pitchFamily="34" charset="0"/>
              <a:buChar char="•"/>
            </a:pPr>
            <a:r>
              <a:rPr lang="en-US" sz="1900" dirty="0" smtClean="0"/>
              <a:t> </a:t>
            </a:r>
            <a:r>
              <a:rPr lang="en-US" sz="1800" dirty="0" err="1" smtClean="0"/>
              <a:t>Bé</a:t>
            </a:r>
            <a:r>
              <a:rPr lang="en-US" sz="1800" dirty="0" smtClean="0"/>
              <a:t> </a:t>
            </a:r>
            <a:r>
              <a:rPr lang="en-US" sz="1800" dirty="0"/>
              <a:t>15 </a:t>
            </a:r>
            <a:r>
              <a:rPr lang="en-US" sz="1800" dirty="0" err="1"/>
              <a:t>tuổi</a:t>
            </a:r>
            <a:r>
              <a:rPr lang="en-US" sz="1800" dirty="0"/>
              <a:t>, </a:t>
            </a:r>
            <a:r>
              <a:rPr lang="en-US" sz="1800" dirty="0" err="1"/>
              <a:t>khám</a:t>
            </a:r>
            <a:r>
              <a:rPr lang="en-US" sz="1800" dirty="0"/>
              <a:t> </a:t>
            </a:r>
            <a:r>
              <a:rPr lang="en-US" sz="1800" dirty="0" err="1"/>
              <a:t>vì</a:t>
            </a:r>
            <a:r>
              <a:rPr lang="en-US" sz="1800" dirty="0"/>
              <a:t> </a:t>
            </a:r>
            <a:r>
              <a:rPr lang="en-US" sz="1800" dirty="0" err="1">
                <a:solidFill>
                  <a:srgbClr val="FF0000"/>
                </a:solidFill>
              </a:rPr>
              <a:t>xuất</a:t>
            </a:r>
            <a:r>
              <a:rPr lang="en-US" sz="1800" dirty="0">
                <a:solidFill>
                  <a:srgbClr val="FF0000"/>
                </a:solidFill>
              </a:rPr>
              <a:t> </a:t>
            </a:r>
            <a:r>
              <a:rPr lang="en-US" sz="1800" dirty="0" err="1">
                <a:solidFill>
                  <a:srgbClr val="FF0000"/>
                </a:solidFill>
              </a:rPr>
              <a:t>huyết</a:t>
            </a:r>
            <a:r>
              <a:rPr lang="en-US" sz="1800" dirty="0">
                <a:solidFill>
                  <a:srgbClr val="FF0000"/>
                </a:solidFill>
              </a:rPr>
              <a:t> </a:t>
            </a:r>
            <a:r>
              <a:rPr lang="en-US" sz="1800" dirty="0" err="1">
                <a:solidFill>
                  <a:srgbClr val="FF0000"/>
                </a:solidFill>
              </a:rPr>
              <a:t>tử</a:t>
            </a:r>
            <a:r>
              <a:rPr lang="en-US" sz="1800" dirty="0">
                <a:solidFill>
                  <a:srgbClr val="FF0000"/>
                </a:solidFill>
              </a:rPr>
              <a:t> </a:t>
            </a:r>
            <a:r>
              <a:rPr lang="en-US" sz="1800" dirty="0" err="1">
                <a:solidFill>
                  <a:srgbClr val="FF0000"/>
                </a:solidFill>
              </a:rPr>
              <a:t>cung</a:t>
            </a:r>
            <a:r>
              <a:rPr lang="en-US" sz="1800" dirty="0">
                <a:solidFill>
                  <a:srgbClr val="FF0000"/>
                </a:solidFill>
              </a:rPr>
              <a:t> </a:t>
            </a:r>
            <a:r>
              <a:rPr lang="en-US" sz="1800" dirty="0" err="1">
                <a:solidFill>
                  <a:srgbClr val="FF0000"/>
                </a:solidFill>
              </a:rPr>
              <a:t>bất</a:t>
            </a:r>
            <a:r>
              <a:rPr lang="en-US" sz="1800" dirty="0">
                <a:solidFill>
                  <a:srgbClr val="FF0000"/>
                </a:solidFill>
              </a:rPr>
              <a:t> </a:t>
            </a:r>
            <a:r>
              <a:rPr lang="en-US" sz="1800" dirty="0" err="1">
                <a:solidFill>
                  <a:srgbClr val="FF0000"/>
                </a:solidFill>
              </a:rPr>
              <a:t>thường</a:t>
            </a:r>
            <a:endParaRPr lang="en-US" sz="1800" dirty="0">
              <a:solidFill>
                <a:srgbClr val="FF0000"/>
              </a:solidFill>
            </a:endParaRPr>
          </a:p>
          <a:p>
            <a:pPr algn="just">
              <a:buFont typeface="Arial" pitchFamily="34" charset="0"/>
              <a:buChar char="•"/>
            </a:pPr>
            <a:r>
              <a:rPr lang="en-US" sz="1800" dirty="0" smtClean="0"/>
              <a:t> </a:t>
            </a:r>
            <a:r>
              <a:rPr lang="en-US" sz="1800" dirty="0" err="1" smtClean="0"/>
              <a:t>Bắt</a:t>
            </a:r>
            <a:r>
              <a:rPr lang="en-US" sz="1800" dirty="0" smtClean="0"/>
              <a:t> </a:t>
            </a:r>
            <a:r>
              <a:rPr lang="en-US" sz="1800" dirty="0" err="1"/>
              <a:t>đầu</a:t>
            </a:r>
            <a:r>
              <a:rPr lang="en-US" sz="1800" dirty="0"/>
              <a:t> </a:t>
            </a:r>
            <a:r>
              <a:rPr lang="en-US" sz="1800" dirty="0" err="1"/>
              <a:t>thấy</a:t>
            </a:r>
            <a:r>
              <a:rPr lang="en-US" sz="1800" dirty="0"/>
              <a:t> </a:t>
            </a:r>
            <a:r>
              <a:rPr lang="en-US" sz="1800" dirty="0" err="1"/>
              <a:t>phát</a:t>
            </a:r>
            <a:r>
              <a:rPr lang="en-US" sz="1800" dirty="0"/>
              <a:t> </a:t>
            </a:r>
            <a:r>
              <a:rPr lang="en-US" sz="1800" dirty="0" err="1"/>
              <a:t>triển</a:t>
            </a:r>
            <a:r>
              <a:rPr lang="en-US" sz="1800" dirty="0"/>
              <a:t> </a:t>
            </a:r>
            <a:r>
              <a:rPr lang="en-US" sz="1800" dirty="0" err="1"/>
              <a:t>vú</a:t>
            </a:r>
            <a:r>
              <a:rPr lang="en-US" sz="1800" dirty="0"/>
              <a:t> </a:t>
            </a:r>
            <a:r>
              <a:rPr lang="en-US" sz="1800" dirty="0" err="1"/>
              <a:t>từ</a:t>
            </a:r>
            <a:r>
              <a:rPr lang="en-US" sz="1800" dirty="0"/>
              <a:t> </a:t>
            </a:r>
            <a:r>
              <a:rPr lang="en-US" sz="1800" dirty="0" err="1"/>
              <a:t>năm</a:t>
            </a:r>
            <a:r>
              <a:rPr lang="en-US" sz="1800" dirty="0"/>
              <a:t> 11 </a:t>
            </a:r>
            <a:r>
              <a:rPr lang="en-US" sz="1800" dirty="0" err="1"/>
              <a:t>tuổi</a:t>
            </a:r>
            <a:endParaRPr lang="en-US" sz="1800" dirty="0"/>
          </a:p>
          <a:p>
            <a:pPr algn="just">
              <a:buFont typeface="Arial" pitchFamily="34" charset="0"/>
              <a:buChar char="•"/>
            </a:pPr>
            <a:r>
              <a:rPr lang="en-US" sz="1800" dirty="0" smtClean="0"/>
              <a:t> </a:t>
            </a:r>
            <a:r>
              <a:rPr lang="en-US" sz="1800" dirty="0" err="1" smtClean="0"/>
              <a:t>Hành</a:t>
            </a:r>
            <a:r>
              <a:rPr lang="en-US" sz="1800" dirty="0" smtClean="0"/>
              <a:t> </a:t>
            </a:r>
            <a:r>
              <a:rPr lang="en-US" sz="1800" dirty="0" err="1"/>
              <a:t>kinh</a:t>
            </a:r>
            <a:r>
              <a:rPr lang="en-US" sz="1800" dirty="0"/>
              <a:t> </a:t>
            </a:r>
            <a:r>
              <a:rPr lang="en-US" sz="1800" dirty="0" err="1"/>
              <a:t>lần</a:t>
            </a:r>
            <a:r>
              <a:rPr lang="en-US" sz="1800" dirty="0"/>
              <a:t> </a:t>
            </a:r>
            <a:r>
              <a:rPr lang="en-US" sz="1800" dirty="0" err="1"/>
              <a:t>đầu</a:t>
            </a:r>
            <a:r>
              <a:rPr lang="en-US" sz="1800" dirty="0"/>
              <a:t> </a:t>
            </a:r>
            <a:r>
              <a:rPr lang="en-US" sz="1800" dirty="0" err="1"/>
              <a:t>năm</a:t>
            </a:r>
            <a:r>
              <a:rPr lang="en-US" sz="1800" dirty="0"/>
              <a:t> 12 </a:t>
            </a:r>
            <a:r>
              <a:rPr lang="en-US" sz="1800" dirty="0" err="1"/>
              <a:t>tuổi</a:t>
            </a:r>
            <a:r>
              <a:rPr lang="en-US" sz="1800" dirty="0"/>
              <a:t> </a:t>
            </a:r>
          </a:p>
          <a:p>
            <a:pPr algn="just">
              <a:buFont typeface="Arial" pitchFamily="34" charset="0"/>
              <a:buChar char="•"/>
            </a:pPr>
            <a:r>
              <a:rPr lang="en-US" sz="1800" dirty="0" smtClean="0"/>
              <a:t> </a:t>
            </a:r>
            <a:r>
              <a:rPr lang="en-US" sz="1800" dirty="0" err="1" smtClean="0"/>
              <a:t>Trong</a:t>
            </a:r>
            <a:r>
              <a:rPr lang="en-US" sz="1800" dirty="0" smtClean="0"/>
              <a:t> </a:t>
            </a:r>
            <a:r>
              <a:rPr lang="en-US" sz="1800" dirty="0"/>
              <a:t>6 </a:t>
            </a:r>
            <a:r>
              <a:rPr lang="en-US" sz="1800" dirty="0" err="1"/>
              <a:t>tháng</a:t>
            </a:r>
            <a:r>
              <a:rPr lang="en-US" sz="1800" dirty="0"/>
              <a:t> </a:t>
            </a:r>
            <a:r>
              <a:rPr lang="en-US" sz="1800" dirty="0" err="1"/>
              <a:t>đầu</a:t>
            </a:r>
            <a:r>
              <a:rPr lang="en-US" sz="1800" dirty="0"/>
              <a:t>, </a:t>
            </a:r>
            <a:r>
              <a:rPr lang="en-US" sz="1800" dirty="0" err="1"/>
              <a:t>chu</a:t>
            </a:r>
            <a:r>
              <a:rPr lang="en-US" sz="1800" dirty="0"/>
              <a:t> </a:t>
            </a:r>
            <a:r>
              <a:rPr lang="en-US" sz="1800" dirty="0" err="1"/>
              <a:t>kì</a:t>
            </a:r>
            <a:r>
              <a:rPr lang="en-US" sz="1800" dirty="0"/>
              <a:t> </a:t>
            </a:r>
            <a:r>
              <a:rPr lang="en-US" sz="1800" dirty="0" err="1"/>
              <a:t>không</a:t>
            </a:r>
            <a:r>
              <a:rPr lang="en-US" sz="1800" dirty="0"/>
              <a:t> </a:t>
            </a:r>
            <a:r>
              <a:rPr lang="en-US" sz="1800" dirty="0" err="1"/>
              <a:t>đều</a:t>
            </a:r>
            <a:r>
              <a:rPr lang="en-US" sz="1800" dirty="0"/>
              <a:t>, </a:t>
            </a:r>
            <a:r>
              <a:rPr lang="en-US" sz="1800" dirty="0" err="1"/>
              <a:t>hành</a:t>
            </a:r>
            <a:r>
              <a:rPr lang="en-US" sz="1800" dirty="0"/>
              <a:t> </a:t>
            </a:r>
            <a:r>
              <a:rPr lang="en-US" sz="1800" dirty="0" err="1"/>
              <a:t>kinh</a:t>
            </a:r>
            <a:r>
              <a:rPr lang="en-US" sz="1800" dirty="0"/>
              <a:t> ≤ 5 </a:t>
            </a:r>
            <a:r>
              <a:rPr lang="en-US" sz="1800" dirty="0" err="1"/>
              <a:t>ngày</a:t>
            </a:r>
            <a:endParaRPr lang="en-US" sz="1800" dirty="0"/>
          </a:p>
          <a:p>
            <a:pPr algn="just">
              <a:buFont typeface="Arial" pitchFamily="34" charset="0"/>
              <a:buChar char="•"/>
            </a:pPr>
            <a:r>
              <a:rPr lang="en-US" sz="1800" dirty="0" smtClean="0"/>
              <a:t> </a:t>
            </a:r>
            <a:r>
              <a:rPr lang="en-US" sz="1800" dirty="0" err="1" smtClean="0"/>
              <a:t>Sau</a:t>
            </a:r>
            <a:r>
              <a:rPr lang="en-US" sz="1800" dirty="0" smtClean="0"/>
              <a:t> </a:t>
            </a:r>
            <a:r>
              <a:rPr lang="en-US" sz="1800" dirty="0" err="1"/>
              <a:t>đó</a:t>
            </a:r>
            <a:r>
              <a:rPr lang="en-US" sz="1800" dirty="0"/>
              <a:t>, </a:t>
            </a:r>
            <a:r>
              <a:rPr lang="en-US" sz="1800" dirty="0" err="1"/>
              <a:t>chu</a:t>
            </a:r>
            <a:r>
              <a:rPr lang="en-US" sz="1800" dirty="0"/>
              <a:t> </a:t>
            </a:r>
            <a:r>
              <a:rPr lang="en-US" sz="1800" dirty="0" err="1"/>
              <a:t>kì</a:t>
            </a:r>
            <a:r>
              <a:rPr lang="en-US" sz="1800" dirty="0"/>
              <a:t> </a:t>
            </a:r>
            <a:r>
              <a:rPr lang="en-US" sz="1800" dirty="0" err="1"/>
              <a:t>đều</a:t>
            </a:r>
            <a:r>
              <a:rPr lang="en-US" sz="1800" dirty="0"/>
              <a:t>, 28 </a:t>
            </a:r>
            <a:r>
              <a:rPr lang="en-US" sz="1800" dirty="0" err="1"/>
              <a:t>ngày</a:t>
            </a:r>
            <a:r>
              <a:rPr lang="en-US" sz="1800" dirty="0"/>
              <a:t>, </a:t>
            </a:r>
            <a:r>
              <a:rPr lang="en-US" sz="1800" dirty="0" err="1"/>
              <a:t>dài</a:t>
            </a:r>
            <a:r>
              <a:rPr lang="en-US" sz="1800" dirty="0"/>
              <a:t> 3 </a:t>
            </a:r>
            <a:r>
              <a:rPr lang="en-US" sz="1800" dirty="0" err="1"/>
              <a:t>ngày</a:t>
            </a:r>
            <a:r>
              <a:rPr lang="en-US" sz="1800" dirty="0"/>
              <a:t>, </a:t>
            </a:r>
            <a:r>
              <a:rPr lang="en-US" sz="1800" dirty="0" err="1"/>
              <a:t>lượng</a:t>
            </a:r>
            <a:r>
              <a:rPr lang="en-US" sz="1800" dirty="0"/>
              <a:t> </a:t>
            </a:r>
            <a:r>
              <a:rPr lang="en-US" sz="1800" dirty="0" err="1"/>
              <a:t>bình</a:t>
            </a:r>
            <a:r>
              <a:rPr lang="en-US" sz="1800" dirty="0"/>
              <a:t> </a:t>
            </a:r>
            <a:r>
              <a:rPr lang="en-US" sz="1800" dirty="0" err="1"/>
              <a:t>thường</a:t>
            </a:r>
            <a:endParaRPr lang="en-US" sz="1800" dirty="0"/>
          </a:p>
          <a:p>
            <a:pPr algn="just">
              <a:buFont typeface="Arial" pitchFamily="34" charset="0"/>
              <a:buChar char="•"/>
            </a:pPr>
            <a:r>
              <a:rPr lang="en-US" sz="1800" dirty="0" smtClean="0"/>
              <a:t> 3 </a:t>
            </a:r>
            <a:r>
              <a:rPr lang="en-US" sz="1800" dirty="0" err="1"/>
              <a:t>lần</a:t>
            </a:r>
            <a:r>
              <a:rPr lang="en-US" sz="1800" dirty="0"/>
              <a:t> </a:t>
            </a:r>
            <a:r>
              <a:rPr lang="en-US" sz="1800" dirty="0" err="1"/>
              <a:t>hành</a:t>
            </a:r>
            <a:r>
              <a:rPr lang="en-US" sz="1800" dirty="0"/>
              <a:t> </a:t>
            </a:r>
            <a:r>
              <a:rPr lang="en-US" sz="1800" dirty="0" err="1"/>
              <a:t>kinh</a:t>
            </a:r>
            <a:r>
              <a:rPr lang="en-US" sz="1800" dirty="0"/>
              <a:t> </a:t>
            </a:r>
            <a:r>
              <a:rPr lang="en-US" sz="1800" dirty="0" err="1"/>
              <a:t>gần</a:t>
            </a:r>
            <a:r>
              <a:rPr lang="en-US" sz="1800" dirty="0"/>
              <a:t> </a:t>
            </a:r>
            <a:r>
              <a:rPr lang="en-US" sz="1800" dirty="0" err="1"/>
              <a:t>đây</a:t>
            </a:r>
            <a:r>
              <a:rPr lang="en-US" sz="1800" dirty="0"/>
              <a:t> </a:t>
            </a:r>
            <a:r>
              <a:rPr lang="en-US" sz="1800" dirty="0" err="1"/>
              <a:t>bé</a:t>
            </a:r>
            <a:r>
              <a:rPr lang="en-US" sz="1800" dirty="0"/>
              <a:t> </a:t>
            </a:r>
            <a:r>
              <a:rPr lang="en-US" sz="1800" dirty="0" err="1"/>
              <a:t>thấy</a:t>
            </a:r>
            <a:r>
              <a:rPr lang="en-US" sz="1800" dirty="0"/>
              <a:t> </a:t>
            </a:r>
            <a:r>
              <a:rPr lang="en-US" sz="1800" dirty="0" err="1"/>
              <a:t>ra</a:t>
            </a:r>
            <a:r>
              <a:rPr lang="en-US" sz="1800" dirty="0"/>
              <a:t> </a:t>
            </a:r>
            <a:r>
              <a:rPr lang="en-US" sz="1800" dirty="0" err="1"/>
              <a:t>kinh</a:t>
            </a:r>
            <a:r>
              <a:rPr lang="en-US" sz="1800" dirty="0"/>
              <a:t> </a:t>
            </a:r>
            <a:r>
              <a:rPr lang="en-US" sz="1800" dirty="0" err="1"/>
              <a:t>vẫn</a:t>
            </a:r>
            <a:r>
              <a:rPr lang="en-US" sz="1800" dirty="0"/>
              <a:t> </a:t>
            </a:r>
            <a:r>
              <a:rPr lang="en-US" sz="1800" dirty="0" err="1"/>
              <a:t>đúng</a:t>
            </a:r>
            <a:r>
              <a:rPr lang="en-US" sz="1800" dirty="0"/>
              <a:t> </a:t>
            </a:r>
            <a:r>
              <a:rPr lang="en-US" sz="1800" dirty="0" err="1"/>
              <a:t>ngày</a:t>
            </a:r>
            <a:r>
              <a:rPr lang="en-US" sz="1800" dirty="0"/>
              <a:t>, </a:t>
            </a:r>
            <a:r>
              <a:rPr lang="en-US" sz="1800" dirty="0" err="1"/>
              <a:t>nhưng</a:t>
            </a:r>
            <a:r>
              <a:rPr lang="en-US" sz="1800" dirty="0"/>
              <a:t> </a:t>
            </a:r>
            <a:r>
              <a:rPr lang="en-US" sz="1800" dirty="0" err="1"/>
              <a:t>lượng</a:t>
            </a:r>
            <a:r>
              <a:rPr lang="en-US" sz="1800" dirty="0"/>
              <a:t> </a:t>
            </a:r>
            <a:r>
              <a:rPr lang="en-US" sz="1800" dirty="0" err="1"/>
              <a:t>nhiều</a:t>
            </a:r>
            <a:r>
              <a:rPr lang="en-US" sz="1800" dirty="0"/>
              <a:t>, </a:t>
            </a:r>
            <a:r>
              <a:rPr lang="en-US" sz="1800" dirty="0" err="1"/>
              <a:t>lúc</a:t>
            </a:r>
            <a:r>
              <a:rPr lang="en-US" sz="1800" dirty="0"/>
              <a:t> </a:t>
            </a:r>
            <a:r>
              <a:rPr lang="en-US" sz="1800" dirty="0" err="1"/>
              <a:t>có</a:t>
            </a:r>
            <a:r>
              <a:rPr lang="en-US" sz="1800" dirty="0"/>
              <a:t> </a:t>
            </a:r>
            <a:r>
              <a:rPr lang="en-US" sz="1800" dirty="0" err="1"/>
              <a:t>cục</a:t>
            </a:r>
            <a:r>
              <a:rPr lang="en-US" sz="1800" dirty="0"/>
              <a:t> </a:t>
            </a:r>
            <a:r>
              <a:rPr lang="en-US" sz="1800" dirty="0" err="1"/>
              <a:t>máu</a:t>
            </a:r>
            <a:r>
              <a:rPr lang="en-US" sz="1800" dirty="0"/>
              <a:t> </a:t>
            </a:r>
            <a:r>
              <a:rPr lang="en-US" sz="1800" dirty="0" err="1"/>
              <a:t>đông</a:t>
            </a:r>
            <a:r>
              <a:rPr lang="en-US" sz="1800" dirty="0"/>
              <a:t>, </a:t>
            </a:r>
            <a:r>
              <a:rPr lang="en-US" sz="1800" dirty="0" err="1"/>
              <a:t>lúc</a:t>
            </a:r>
            <a:r>
              <a:rPr lang="en-US" sz="1800" dirty="0"/>
              <a:t> </a:t>
            </a:r>
            <a:r>
              <a:rPr lang="en-US" sz="1800" dirty="0" err="1"/>
              <a:t>không</a:t>
            </a:r>
            <a:r>
              <a:rPr lang="en-US" sz="1800" dirty="0"/>
              <a:t>, </a:t>
            </a:r>
            <a:r>
              <a:rPr lang="en-US" sz="1800" dirty="0" err="1"/>
              <a:t>kéo</a:t>
            </a:r>
            <a:r>
              <a:rPr lang="en-US" sz="1800" dirty="0"/>
              <a:t> </a:t>
            </a:r>
            <a:r>
              <a:rPr lang="en-US" sz="1800" dirty="0" err="1"/>
              <a:t>dài</a:t>
            </a:r>
            <a:r>
              <a:rPr lang="en-US" sz="1800" dirty="0"/>
              <a:t>. </a:t>
            </a:r>
            <a:r>
              <a:rPr lang="en-US" sz="1800" dirty="0" err="1"/>
              <a:t>Riêng</a:t>
            </a:r>
            <a:r>
              <a:rPr lang="en-US" sz="1800" dirty="0"/>
              <a:t> </a:t>
            </a:r>
            <a:r>
              <a:rPr lang="en-US" sz="1800" dirty="0" err="1">
                <a:solidFill>
                  <a:srgbClr val="FF0000"/>
                </a:solidFill>
              </a:rPr>
              <a:t>lần</a:t>
            </a:r>
            <a:r>
              <a:rPr lang="en-US" sz="1800" dirty="0">
                <a:solidFill>
                  <a:srgbClr val="FF0000"/>
                </a:solidFill>
              </a:rPr>
              <a:t> </a:t>
            </a:r>
            <a:r>
              <a:rPr lang="en-US" sz="1800" dirty="0" err="1">
                <a:solidFill>
                  <a:srgbClr val="FF0000"/>
                </a:solidFill>
              </a:rPr>
              <a:t>này</a:t>
            </a:r>
            <a:r>
              <a:rPr lang="en-US" sz="1800" dirty="0">
                <a:solidFill>
                  <a:srgbClr val="FF0000"/>
                </a:solidFill>
              </a:rPr>
              <a:t>, </a:t>
            </a:r>
            <a:r>
              <a:rPr lang="en-US" sz="1800" dirty="0" err="1">
                <a:solidFill>
                  <a:srgbClr val="FF0000"/>
                </a:solidFill>
              </a:rPr>
              <a:t>kinh</a:t>
            </a:r>
            <a:r>
              <a:rPr lang="en-US" sz="1800" dirty="0">
                <a:solidFill>
                  <a:srgbClr val="FF0000"/>
                </a:solidFill>
              </a:rPr>
              <a:t> </a:t>
            </a:r>
            <a:r>
              <a:rPr lang="en-US" sz="1800" dirty="0" err="1">
                <a:solidFill>
                  <a:srgbClr val="FF0000"/>
                </a:solidFill>
              </a:rPr>
              <a:t>đã</a:t>
            </a:r>
            <a:r>
              <a:rPr lang="en-US" sz="1800" dirty="0">
                <a:solidFill>
                  <a:srgbClr val="FF0000"/>
                </a:solidFill>
              </a:rPr>
              <a:t> </a:t>
            </a:r>
            <a:r>
              <a:rPr lang="en-US" sz="1800" dirty="0" err="1">
                <a:solidFill>
                  <a:srgbClr val="FF0000"/>
                </a:solidFill>
              </a:rPr>
              <a:t>có</a:t>
            </a:r>
            <a:r>
              <a:rPr lang="en-US" sz="1800" dirty="0">
                <a:solidFill>
                  <a:srgbClr val="FF0000"/>
                </a:solidFill>
              </a:rPr>
              <a:t> </a:t>
            </a:r>
            <a:r>
              <a:rPr lang="en-US" sz="1800" dirty="0" err="1">
                <a:solidFill>
                  <a:srgbClr val="FF0000"/>
                </a:solidFill>
              </a:rPr>
              <a:t>đến</a:t>
            </a:r>
            <a:r>
              <a:rPr lang="en-US" sz="1800" dirty="0">
                <a:solidFill>
                  <a:srgbClr val="FF0000"/>
                </a:solidFill>
              </a:rPr>
              <a:t> N</a:t>
            </a:r>
            <a:r>
              <a:rPr lang="en-US" sz="1800" baseline="-25000" dirty="0">
                <a:solidFill>
                  <a:srgbClr val="FF0000"/>
                </a:solidFill>
              </a:rPr>
              <a:t>15</a:t>
            </a:r>
            <a:r>
              <a:rPr lang="en-US" sz="1800" dirty="0">
                <a:solidFill>
                  <a:srgbClr val="FF0000"/>
                </a:solidFill>
              </a:rPr>
              <a:t>, </a:t>
            </a:r>
            <a:r>
              <a:rPr lang="en-US" sz="1800" dirty="0" err="1">
                <a:solidFill>
                  <a:srgbClr val="FF0000"/>
                </a:solidFill>
              </a:rPr>
              <a:t>không</a:t>
            </a:r>
            <a:r>
              <a:rPr lang="en-US" sz="1800" dirty="0">
                <a:solidFill>
                  <a:srgbClr val="FF0000"/>
                </a:solidFill>
              </a:rPr>
              <a:t> </a:t>
            </a:r>
            <a:r>
              <a:rPr lang="en-US" sz="1800" dirty="0" err="1">
                <a:solidFill>
                  <a:srgbClr val="FF0000"/>
                </a:solidFill>
              </a:rPr>
              <a:t>có</a:t>
            </a:r>
            <a:r>
              <a:rPr lang="en-US" sz="1800" dirty="0">
                <a:solidFill>
                  <a:srgbClr val="FF0000"/>
                </a:solidFill>
              </a:rPr>
              <a:t> </a:t>
            </a:r>
            <a:r>
              <a:rPr lang="en-US" sz="1800" dirty="0" err="1">
                <a:solidFill>
                  <a:srgbClr val="FF0000"/>
                </a:solidFill>
              </a:rPr>
              <a:t>chiều</a:t>
            </a:r>
            <a:r>
              <a:rPr lang="en-US" sz="1800" dirty="0">
                <a:solidFill>
                  <a:srgbClr val="FF0000"/>
                </a:solidFill>
              </a:rPr>
              <a:t> </a:t>
            </a:r>
            <a:r>
              <a:rPr lang="en-US" sz="1800" dirty="0" err="1">
                <a:solidFill>
                  <a:srgbClr val="FF0000"/>
                </a:solidFill>
              </a:rPr>
              <a:t>hướng</a:t>
            </a:r>
            <a:r>
              <a:rPr lang="en-US" sz="1800" dirty="0">
                <a:solidFill>
                  <a:srgbClr val="FF0000"/>
                </a:solidFill>
              </a:rPr>
              <a:t> </a:t>
            </a:r>
            <a:r>
              <a:rPr lang="en-US" sz="1800" dirty="0" err="1">
                <a:solidFill>
                  <a:srgbClr val="FF0000"/>
                </a:solidFill>
              </a:rPr>
              <a:t>giảm</a:t>
            </a:r>
            <a:endParaRPr lang="en-US" sz="1800" dirty="0">
              <a:solidFill>
                <a:srgbClr val="FF0000"/>
              </a:solidFill>
            </a:endParaRPr>
          </a:p>
          <a:p>
            <a:pPr algn="just">
              <a:buFont typeface="Arial" pitchFamily="34" charset="0"/>
              <a:buChar char="•"/>
            </a:pPr>
            <a:r>
              <a:rPr lang="en-US" sz="1800" dirty="0" smtClean="0">
                <a:solidFill>
                  <a:srgbClr val="FF0000"/>
                </a:solidFill>
              </a:rPr>
              <a:t> Da </a:t>
            </a:r>
            <a:r>
              <a:rPr lang="en-US" sz="1800" dirty="0" err="1">
                <a:solidFill>
                  <a:srgbClr val="FF0000"/>
                </a:solidFill>
              </a:rPr>
              <a:t>xanh</a:t>
            </a:r>
            <a:r>
              <a:rPr lang="en-US" sz="1800" dirty="0">
                <a:solidFill>
                  <a:srgbClr val="FF0000"/>
                </a:solidFill>
              </a:rPr>
              <a:t>, </a:t>
            </a:r>
            <a:r>
              <a:rPr lang="en-US" sz="1800" dirty="0" err="1">
                <a:solidFill>
                  <a:srgbClr val="FF0000"/>
                </a:solidFill>
              </a:rPr>
              <a:t>niêm</a:t>
            </a:r>
            <a:r>
              <a:rPr lang="en-US" sz="1800" dirty="0">
                <a:solidFill>
                  <a:srgbClr val="FF0000"/>
                </a:solidFill>
              </a:rPr>
              <a:t> </a:t>
            </a:r>
            <a:r>
              <a:rPr lang="en-US" sz="1800" dirty="0" err="1">
                <a:solidFill>
                  <a:srgbClr val="FF0000"/>
                </a:solidFill>
              </a:rPr>
              <a:t>nhạt</a:t>
            </a:r>
            <a:endParaRPr lang="en-US" sz="1800" dirty="0">
              <a:solidFill>
                <a:srgbClr val="FF0000"/>
              </a:solidFill>
            </a:endParaRPr>
          </a:p>
          <a:p>
            <a:pPr algn="just">
              <a:buFont typeface="Arial" pitchFamily="34" charset="0"/>
              <a:buChar char="•"/>
            </a:pPr>
            <a:r>
              <a:rPr lang="en-US" sz="1800" dirty="0" smtClean="0"/>
              <a:t> </a:t>
            </a:r>
            <a:r>
              <a:rPr lang="en-US" sz="1800" dirty="0" err="1" smtClean="0"/>
              <a:t>Khám</a:t>
            </a:r>
            <a:r>
              <a:rPr lang="en-US" sz="1800" dirty="0" smtClean="0"/>
              <a:t> </a:t>
            </a:r>
            <a:r>
              <a:rPr lang="en-US" sz="1800" dirty="0" err="1"/>
              <a:t>trực</a:t>
            </a:r>
            <a:r>
              <a:rPr lang="en-US" sz="1800" dirty="0"/>
              <a:t> </a:t>
            </a:r>
            <a:r>
              <a:rPr lang="en-US" sz="1800" dirty="0" err="1"/>
              <a:t>tràng</a:t>
            </a:r>
            <a:r>
              <a:rPr lang="en-US" sz="1800" dirty="0"/>
              <a:t>: </a:t>
            </a:r>
            <a:r>
              <a:rPr lang="en-US" sz="1800" dirty="0" err="1"/>
              <a:t>màng</a:t>
            </a:r>
            <a:r>
              <a:rPr lang="en-US" sz="1800" dirty="0"/>
              <a:t> </a:t>
            </a:r>
            <a:r>
              <a:rPr lang="en-US" sz="1800" dirty="0" err="1"/>
              <a:t>trinh</a:t>
            </a:r>
            <a:r>
              <a:rPr lang="en-US" sz="1800" dirty="0"/>
              <a:t> </a:t>
            </a:r>
            <a:r>
              <a:rPr lang="en-US" sz="1800" dirty="0" err="1"/>
              <a:t>nguyên</a:t>
            </a:r>
            <a:r>
              <a:rPr lang="en-US" sz="1800" dirty="0"/>
              <a:t>, </a:t>
            </a:r>
            <a:r>
              <a:rPr lang="en-US" sz="1800" dirty="0" err="1"/>
              <a:t>tử</a:t>
            </a:r>
            <a:r>
              <a:rPr lang="en-US" sz="1800" dirty="0"/>
              <a:t> </a:t>
            </a:r>
            <a:r>
              <a:rPr lang="en-US" sz="1800" dirty="0" err="1"/>
              <a:t>cung</a:t>
            </a:r>
            <a:r>
              <a:rPr lang="en-US" sz="1800" dirty="0"/>
              <a:t> </a:t>
            </a:r>
            <a:r>
              <a:rPr lang="en-US" sz="1800" dirty="0" err="1"/>
              <a:t>kích</a:t>
            </a:r>
            <a:r>
              <a:rPr lang="en-US" sz="1800" dirty="0"/>
              <a:t> </a:t>
            </a:r>
            <a:r>
              <a:rPr lang="en-US" sz="1800" dirty="0" err="1"/>
              <a:t>thước</a:t>
            </a:r>
            <a:r>
              <a:rPr lang="en-US" sz="1800" dirty="0"/>
              <a:t>, </a:t>
            </a:r>
            <a:r>
              <a:rPr lang="en-US" sz="1800" dirty="0" err="1"/>
              <a:t>mật</a:t>
            </a:r>
            <a:r>
              <a:rPr lang="en-US" sz="1800" dirty="0"/>
              <a:t> </a:t>
            </a:r>
            <a:r>
              <a:rPr lang="en-US" sz="1800" dirty="0" err="1"/>
              <a:t>độ</a:t>
            </a:r>
            <a:r>
              <a:rPr lang="en-US" sz="1800" dirty="0"/>
              <a:t> </a:t>
            </a:r>
            <a:r>
              <a:rPr lang="en-US" sz="1800" dirty="0" err="1"/>
              <a:t>bình</a:t>
            </a:r>
            <a:r>
              <a:rPr lang="en-US" sz="1800" dirty="0"/>
              <a:t> </a:t>
            </a:r>
            <a:r>
              <a:rPr lang="en-US" sz="1800" dirty="0" err="1"/>
              <a:t>thường</a:t>
            </a:r>
            <a:r>
              <a:rPr lang="en-US" sz="1800" dirty="0"/>
              <a:t>, </a:t>
            </a:r>
            <a:r>
              <a:rPr lang="en-US" sz="1800" dirty="0" err="1"/>
              <a:t>hai</a:t>
            </a:r>
            <a:r>
              <a:rPr lang="en-US" sz="1800" dirty="0"/>
              <a:t> </a:t>
            </a:r>
            <a:r>
              <a:rPr lang="en-US" sz="1800" dirty="0" err="1"/>
              <a:t>phần</a:t>
            </a:r>
            <a:r>
              <a:rPr lang="en-US" sz="1800" dirty="0"/>
              <a:t> </a:t>
            </a:r>
            <a:r>
              <a:rPr lang="en-US" sz="1800" dirty="0" err="1"/>
              <a:t>phụ</a:t>
            </a:r>
            <a:r>
              <a:rPr lang="en-US" sz="1800" dirty="0"/>
              <a:t> </a:t>
            </a:r>
            <a:r>
              <a:rPr lang="en-US" sz="1800" dirty="0" err="1"/>
              <a:t>không</a:t>
            </a:r>
            <a:r>
              <a:rPr lang="en-US" sz="1800" dirty="0"/>
              <a:t> </a:t>
            </a:r>
            <a:r>
              <a:rPr lang="en-US" sz="1800" dirty="0" err="1"/>
              <a:t>sờ</a:t>
            </a:r>
            <a:r>
              <a:rPr lang="en-US" sz="1800" dirty="0"/>
              <a:t> </a:t>
            </a:r>
            <a:r>
              <a:rPr lang="en-US" sz="1800" dirty="0" err="1"/>
              <a:t>thấy</a:t>
            </a:r>
            <a:r>
              <a:rPr lang="en-US" sz="1800" dirty="0"/>
              <a:t> </a:t>
            </a:r>
          </a:p>
          <a:p>
            <a:pPr algn="just">
              <a:buFont typeface="Arial" pitchFamily="34" charset="0"/>
              <a:buChar char="•"/>
            </a:pPr>
            <a:r>
              <a:rPr lang="en-US" sz="1800" dirty="0" smtClean="0"/>
              <a:t> </a:t>
            </a:r>
            <a:r>
              <a:rPr lang="en-US" sz="1800" dirty="0" err="1" smtClean="0"/>
              <a:t>Có</a:t>
            </a:r>
            <a:r>
              <a:rPr lang="en-US" sz="1800" dirty="0" smtClean="0"/>
              <a:t> </a:t>
            </a:r>
            <a:r>
              <a:rPr lang="en-US" sz="1800" b="1" dirty="0" err="1"/>
              <a:t>uống</a:t>
            </a:r>
            <a:r>
              <a:rPr lang="en-US" sz="1800" b="1" dirty="0"/>
              <a:t> acid </a:t>
            </a:r>
            <a:r>
              <a:rPr lang="en-US" sz="1800" b="1" dirty="0" err="1"/>
              <a:t>tranexamic</a:t>
            </a:r>
            <a:r>
              <a:rPr lang="en-US" sz="1800" b="1" dirty="0"/>
              <a:t> ở </a:t>
            </a:r>
            <a:r>
              <a:rPr lang="en-US" sz="1800" b="1" dirty="0" err="1"/>
              <a:t>chu</a:t>
            </a:r>
            <a:r>
              <a:rPr lang="en-US" sz="1800" b="1" dirty="0"/>
              <a:t> </a:t>
            </a:r>
            <a:r>
              <a:rPr lang="en-US" sz="1800" b="1" dirty="0" err="1"/>
              <a:t>kì</a:t>
            </a:r>
            <a:r>
              <a:rPr lang="en-US" sz="1800" b="1" dirty="0"/>
              <a:t> </a:t>
            </a:r>
            <a:r>
              <a:rPr lang="en-US" sz="1800" b="1" dirty="0" err="1"/>
              <a:t>trước</a:t>
            </a:r>
            <a:endParaRPr lang="en-US" sz="1800" b="1" dirty="0"/>
          </a:p>
        </p:txBody>
      </p:sp>
    </p:spTree>
    <p:extLst>
      <p:ext uri="{BB962C8B-B14F-4D97-AF65-F5344CB8AC3E}">
        <p14:creationId xmlns:p14="http://schemas.microsoft.com/office/powerpoint/2010/main" val="2308481512"/>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7853" y="768517"/>
            <a:ext cx="10058400" cy="1450757"/>
          </a:xfrm>
        </p:spPr>
        <p:txBody>
          <a:bodyPr>
            <a:normAutofit fontScale="90000"/>
          </a:bodyPr>
          <a:lstStyle/>
          <a:p>
            <a:r>
              <a:rPr lang="en-US" dirty="0" smtClean="0">
                <a:solidFill>
                  <a:schemeClr val="accent2"/>
                </a:solidFill>
              </a:rPr>
              <a:t>2. </a:t>
            </a:r>
            <a:r>
              <a:rPr lang="en-US" dirty="0" err="1" smtClean="0">
                <a:solidFill>
                  <a:schemeClr val="accent2"/>
                </a:solidFill>
              </a:rPr>
              <a:t>Bạn</a:t>
            </a:r>
            <a:r>
              <a:rPr lang="en-US" dirty="0" smtClean="0">
                <a:solidFill>
                  <a:schemeClr val="accent2"/>
                </a:solidFill>
              </a:rPr>
              <a:t> </a:t>
            </a:r>
            <a:r>
              <a:rPr lang="en-US" dirty="0" err="1">
                <a:solidFill>
                  <a:schemeClr val="accent2"/>
                </a:solidFill>
              </a:rPr>
              <a:t>dự</a:t>
            </a:r>
            <a:r>
              <a:rPr lang="en-US" dirty="0">
                <a:solidFill>
                  <a:schemeClr val="accent2"/>
                </a:solidFill>
              </a:rPr>
              <a:t> </a:t>
            </a:r>
            <a:r>
              <a:rPr lang="en-US" dirty="0" err="1">
                <a:solidFill>
                  <a:schemeClr val="accent2"/>
                </a:solidFill>
              </a:rPr>
              <a:t>kiến</a:t>
            </a:r>
            <a:r>
              <a:rPr lang="en-US" dirty="0">
                <a:solidFill>
                  <a:schemeClr val="accent2"/>
                </a:solidFill>
              </a:rPr>
              <a:t> </a:t>
            </a:r>
            <a:r>
              <a:rPr lang="en-US" dirty="0" err="1">
                <a:solidFill>
                  <a:schemeClr val="accent2"/>
                </a:solidFill>
              </a:rPr>
              <a:t>các</a:t>
            </a:r>
            <a:r>
              <a:rPr lang="en-US" dirty="0">
                <a:solidFill>
                  <a:schemeClr val="accent2"/>
                </a:solidFill>
              </a:rPr>
              <a:t> b</a:t>
            </a:r>
            <a:r>
              <a:rPr lang="vi-VN" dirty="0">
                <a:solidFill>
                  <a:schemeClr val="accent2"/>
                </a:solidFill>
                <a:cs typeface="Arial"/>
              </a:rPr>
              <a:t>ư</a:t>
            </a:r>
            <a:r>
              <a:rPr lang="en-US" dirty="0" err="1">
                <a:solidFill>
                  <a:schemeClr val="accent2"/>
                </a:solidFill>
              </a:rPr>
              <a:t>ớc</a:t>
            </a:r>
            <a:r>
              <a:rPr lang="en-US" dirty="0">
                <a:solidFill>
                  <a:schemeClr val="accent2"/>
                </a:solidFill>
              </a:rPr>
              <a:t> </a:t>
            </a:r>
            <a:r>
              <a:rPr lang="en-US" dirty="0" err="1">
                <a:solidFill>
                  <a:schemeClr val="accent2"/>
                </a:solidFill>
              </a:rPr>
              <a:t>xử</a:t>
            </a:r>
            <a:r>
              <a:rPr lang="en-US" dirty="0">
                <a:solidFill>
                  <a:schemeClr val="accent2"/>
                </a:solidFill>
              </a:rPr>
              <a:t> </a:t>
            </a:r>
            <a:r>
              <a:rPr lang="en-US" dirty="0" err="1">
                <a:solidFill>
                  <a:schemeClr val="accent2"/>
                </a:solidFill>
              </a:rPr>
              <a:t>trí</a:t>
            </a:r>
            <a:r>
              <a:rPr lang="en-US" dirty="0">
                <a:solidFill>
                  <a:schemeClr val="accent2"/>
                </a:solidFill>
              </a:rPr>
              <a:t> </a:t>
            </a:r>
            <a:r>
              <a:rPr lang="en-US" dirty="0" err="1">
                <a:solidFill>
                  <a:schemeClr val="accent2"/>
                </a:solidFill>
              </a:rPr>
              <a:t>tiếp</a:t>
            </a:r>
            <a:r>
              <a:rPr lang="en-US" dirty="0">
                <a:solidFill>
                  <a:schemeClr val="accent2"/>
                </a:solidFill>
              </a:rPr>
              <a:t> </a:t>
            </a:r>
            <a:r>
              <a:rPr lang="en-US" dirty="0" err="1">
                <a:solidFill>
                  <a:schemeClr val="accent2"/>
                </a:solidFill>
              </a:rPr>
              <a:t>theo</a:t>
            </a:r>
            <a:r>
              <a:rPr lang="en-US" dirty="0">
                <a:solidFill>
                  <a:schemeClr val="accent2"/>
                </a:solidFill>
              </a:rPr>
              <a:t>?</a:t>
            </a:r>
            <a:r>
              <a:rPr lang="en-US" dirty="0"/>
              <a:t/>
            </a:r>
            <a:br>
              <a:rPr lang="en-US" dirty="0"/>
            </a:br>
            <a:endParaRPr lang="en-US" dirty="0"/>
          </a:p>
        </p:txBody>
      </p:sp>
      <p:sp>
        <p:nvSpPr>
          <p:cNvPr id="3" name="Content Placeholder 2"/>
          <p:cNvSpPr>
            <a:spLocks noGrp="1"/>
          </p:cNvSpPr>
          <p:nvPr>
            <p:ph idx="1"/>
          </p:nvPr>
        </p:nvSpPr>
        <p:spPr>
          <a:xfrm>
            <a:off x="1097280" y="1845734"/>
            <a:ext cx="8145574" cy="4023360"/>
          </a:xfrm>
        </p:spPr>
        <p:txBody>
          <a:bodyPr/>
          <a:lstStyle/>
          <a:p>
            <a:pPr marL="578358" lvl="1" indent="-285750">
              <a:buFont typeface="Arial" pitchFamily="34" charset="0"/>
              <a:buChar char="•"/>
            </a:pPr>
            <a:r>
              <a:rPr lang="en-US" sz="4000" i="1" dirty="0" err="1" smtClean="0">
                <a:cs typeface="Calibri"/>
              </a:rPr>
              <a:t>Nội</a:t>
            </a:r>
            <a:r>
              <a:rPr lang="en-US" sz="4000" i="1" dirty="0" smtClean="0">
                <a:cs typeface="Calibri"/>
              </a:rPr>
              <a:t> </a:t>
            </a:r>
            <a:r>
              <a:rPr lang="en-US" sz="4000" i="1" dirty="0" err="1">
                <a:cs typeface="Calibri"/>
              </a:rPr>
              <a:t>soi</a:t>
            </a:r>
            <a:r>
              <a:rPr lang="en-US" sz="4000" i="1" dirty="0">
                <a:cs typeface="Calibri"/>
              </a:rPr>
              <a:t> </a:t>
            </a:r>
            <a:r>
              <a:rPr lang="en-US" sz="4000" i="1" dirty="0" err="1">
                <a:cs typeface="Calibri"/>
              </a:rPr>
              <a:t>buồng</a:t>
            </a:r>
            <a:r>
              <a:rPr lang="en-US" sz="4000" i="1" dirty="0">
                <a:cs typeface="Calibri"/>
              </a:rPr>
              <a:t> </a:t>
            </a:r>
            <a:r>
              <a:rPr lang="en-US" sz="4000" i="1" dirty="0" err="1">
                <a:cs typeface="Calibri"/>
              </a:rPr>
              <a:t>tử</a:t>
            </a:r>
            <a:r>
              <a:rPr lang="en-US" sz="4000" i="1" dirty="0">
                <a:cs typeface="Calibri"/>
              </a:rPr>
              <a:t> </a:t>
            </a:r>
            <a:r>
              <a:rPr lang="en-US" sz="4000" i="1" dirty="0" err="1">
                <a:cs typeface="Calibri"/>
              </a:rPr>
              <a:t>cung</a:t>
            </a:r>
            <a:r>
              <a:rPr lang="en-US" sz="4000" i="1" dirty="0">
                <a:cs typeface="Calibri"/>
              </a:rPr>
              <a:t> </a:t>
            </a:r>
            <a:r>
              <a:rPr lang="en-US" sz="4000" i="1" dirty="0" err="1">
                <a:cs typeface="Calibri"/>
              </a:rPr>
              <a:t>sinh</a:t>
            </a:r>
            <a:r>
              <a:rPr lang="en-US" sz="4000" i="1" dirty="0">
                <a:cs typeface="Calibri"/>
              </a:rPr>
              <a:t> </a:t>
            </a:r>
            <a:r>
              <a:rPr lang="en-US" sz="4000" i="1" dirty="0" err="1">
                <a:cs typeface="Calibri"/>
              </a:rPr>
              <a:t>thiết</a:t>
            </a:r>
            <a:r>
              <a:rPr lang="en-US" sz="4000" i="1" dirty="0">
                <a:cs typeface="Calibri"/>
              </a:rPr>
              <a:t> </a:t>
            </a:r>
            <a:r>
              <a:rPr lang="en-US" sz="4000" i="1" dirty="0" err="1">
                <a:cs typeface="Calibri"/>
              </a:rPr>
              <a:t>và</a:t>
            </a:r>
            <a:r>
              <a:rPr lang="en-US" sz="4000" i="1" dirty="0">
                <a:cs typeface="Calibri"/>
              </a:rPr>
              <a:t> </a:t>
            </a:r>
            <a:r>
              <a:rPr lang="en-US" sz="4000" i="1" dirty="0" err="1">
                <a:cs typeface="Calibri"/>
              </a:rPr>
              <a:t>cầm</a:t>
            </a:r>
            <a:r>
              <a:rPr lang="en-US" sz="4000" i="1" dirty="0">
                <a:cs typeface="Calibri"/>
              </a:rPr>
              <a:t> </a:t>
            </a:r>
            <a:r>
              <a:rPr lang="en-US" sz="4000" i="1" dirty="0" err="1">
                <a:cs typeface="Calibri"/>
              </a:rPr>
              <a:t>máu</a:t>
            </a:r>
            <a:endParaRPr lang="en-US" sz="4000" i="1" dirty="0">
              <a:cs typeface="Calibri"/>
            </a:endParaRPr>
          </a:p>
          <a:p>
            <a:pPr marL="578358" lvl="1" indent="-285750">
              <a:buFont typeface="Arial" pitchFamily="34" charset="0"/>
              <a:buChar char="•"/>
            </a:pPr>
            <a:r>
              <a:rPr lang="en-US" sz="4000" i="1" dirty="0" err="1">
                <a:cs typeface="Calibri"/>
              </a:rPr>
              <a:t>Pipelle</a:t>
            </a:r>
            <a:endParaRPr lang="en-US" sz="4000" i="1" dirty="0">
              <a:cs typeface="Calibri"/>
            </a:endParaRPr>
          </a:p>
          <a:p>
            <a:endParaRPr lang="en-US" dirty="0"/>
          </a:p>
        </p:txBody>
      </p:sp>
    </p:spTree>
    <p:extLst>
      <p:ext uri="{BB962C8B-B14F-4D97-AF65-F5344CB8AC3E}">
        <p14:creationId xmlns:p14="http://schemas.microsoft.com/office/powerpoint/2010/main" val="272891648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D9C1DBC-D05A-48D9-AA58-86E59A78A574}"/>
              </a:ext>
            </a:extLst>
          </p:cNvPr>
          <p:cNvSpPr>
            <a:spLocks noGrp="1"/>
          </p:cNvSpPr>
          <p:nvPr>
            <p:ph idx="1"/>
          </p:nvPr>
        </p:nvSpPr>
        <p:spPr>
          <a:xfrm>
            <a:off x="1097280" y="1845734"/>
            <a:ext cx="7676017" cy="4023360"/>
          </a:xfrm>
        </p:spPr>
        <p:txBody>
          <a:bodyPr>
            <a:normAutofit lnSpcReduction="10000"/>
          </a:bodyPr>
          <a:lstStyle/>
          <a:p>
            <a:pPr>
              <a:buFont typeface="Arial" pitchFamily="34" charset="0"/>
              <a:buChar char="•"/>
            </a:pPr>
            <a:r>
              <a:rPr lang="en-US" dirty="0" smtClean="0"/>
              <a:t> </a:t>
            </a:r>
            <a:r>
              <a:rPr lang="en-US" sz="2400" dirty="0" err="1" smtClean="0"/>
              <a:t>Xử</a:t>
            </a:r>
            <a:r>
              <a:rPr lang="en-US" sz="2400" dirty="0" smtClean="0"/>
              <a:t> </a:t>
            </a:r>
            <a:r>
              <a:rPr lang="en-US" sz="2400" dirty="0" err="1"/>
              <a:t>trí</a:t>
            </a:r>
            <a:r>
              <a:rPr lang="en-US" sz="2400" dirty="0"/>
              <a:t> : </a:t>
            </a:r>
            <a:r>
              <a:rPr lang="en-US" sz="2400" dirty="0" err="1"/>
              <a:t>tình</a:t>
            </a:r>
            <a:r>
              <a:rPr lang="en-US" sz="2400" dirty="0"/>
              <a:t> </a:t>
            </a:r>
            <a:r>
              <a:rPr lang="en-US" sz="2400" dirty="0" err="1"/>
              <a:t>trạng</a:t>
            </a:r>
            <a:r>
              <a:rPr lang="en-US" sz="2400" dirty="0"/>
              <a:t> </a:t>
            </a:r>
            <a:r>
              <a:rPr lang="en-US" sz="2400" dirty="0" err="1"/>
              <a:t>xuất</a:t>
            </a:r>
            <a:r>
              <a:rPr lang="en-US" sz="2400" dirty="0"/>
              <a:t> </a:t>
            </a:r>
            <a:r>
              <a:rPr lang="en-US" sz="2400" dirty="0" err="1"/>
              <a:t>huyết</a:t>
            </a:r>
            <a:r>
              <a:rPr lang="en-US" sz="2400" dirty="0"/>
              <a:t> </a:t>
            </a:r>
            <a:r>
              <a:rPr lang="en-US" sz="2400" dirty="0" err="1"/>
              <a:t>tử</a:t>
            </a:r>
            <a:r>
              <a:rPr lang="en-US" sz="2400" dirty="0"/>
              <a:t> </a:t>
            </a:r>
            <a:r>
              <a:rPr lang="en-US" sz="2400" dirty="0" err="1"/>
              <a:t>cung</a:t>
            </a:r>
            <a:r>
              <a:rPr lang="en-US" sz="2400" dirty="0"/>
              <a:t> </a:t>
            </a:r>
            <a:r>
              <a:rPr lang="en-US" sz="2400" dirty="0" err="1"/>
              <a:t>bất</a:t>
            </a:r>
            <a:r>
              <a:rPr lang="en-US" sz="2400" dirty="0"/>
              <a:t> </a:t>
            </a:r>
            <a:r>
              <a:rPr lang="en-US" sz="2400" dirty="0" err="1"/>
              <a:t>thường</a:t>
            </a:r>
            <a:r>
              <a:rPr lang="en-US" sz="2400" dirty="0"/>
              <a:t> </a:t>
            </a:r>
            <a:r>
              <a:rPr lang="en-US" sz="2400" dirty="0" err="1"/>
              <a:t>được</a:t>
            </a:r>
            <a:r>
              <a:rPr lang="en-US" sz="2400" dirty="0"/>
              <a:t> </a:t>
            </a:r>
            <a:r>
              <a:rPr lang="en-US" sz="2400" dirty="0" err="1"/>
              <a:t>nghĩ</a:t>
            </a:r>
            <a:r>
              <a:rPr lang="en-US" sz="2400" dirty="0"/>
              <a:t> </a:t>
            </a:r>
            <a:r>
              <a:rPr lang="en-US" sz="2400" dirty="0">
                <a:solidFill>
                  <a:srgbClr val="FF0000"/>
                </a:solidFill>
              </a:rPr>
              <a:t>do </a:t>
            </a:r>
            <a:r>
              <a:rPr lang="en-US" sz="2400" dirty="0" err="1">
                <a:solidFill>
                  <a:srgbClr val="FF0000"/>
                </a:solidFill>
              </a:rPr>
              <a:t>sụt</a:t>
            </a:r>
            <a:r>
              <a:rPr lang="en-US" sz="2400" dirty="0">
                <a:solidFill>
                  <a:srgbClr val="FF0000"/>
                </a:solidFill>
              </a:rPr>
              <a:t> </a:t>
            </a:r>
            <a:r>
              <a:rPr lang="en-US" sz="2400" dirty="0" err="1">
                <a:solidFill>
                  <a:srgbClr val="FF0000"/>
                </a:solidFill>
              </a:rPr>
              <a:t>giảm</a:t>
            </a:r>
            <a:r>
              <a:rPr lang="en-US" sz="2400" dirty="0">
                <a:solidFill>
                  <a:srgbClr val="FF0000"/>
                </a:solidFill>
              </a:rPr>
              <a:t> </a:t>
            </a:r>
            <a:r>
              <a:rPr lang="en-US" sz="2400" dirty="0" err="1">
                <a:solidFill>
                  <a:srgbClr val="FF0000"/>
                </a:solidFill>
              </a:rPr>
              <a:t>nội</a:t>
            </a:r>
            <a:r>
              <a:rPr lang="en-US" sz="2400" dirty="0">
                <a:solidFill>
                  <a:srgbClr val="FF0000"/>
                </a:solidFill>
              </a:rPr>
              <a:t> </a:t>
            </a:r>
            <a:r>
              <a:rPr lang="en-US" sz="2400" dirty="0" err="1">
                <a:solidFill>
                  <a:srgbClr val="FF0000"/>
                </a:solidFill>
              </a:rPr>
              <a:t>tiết</a:t>
            </a:r>
            <a:r>
              <a:rPr lang="en-US" sz="2400" dirty="0">
                <a:solidFill>
                  <a:srgbClr val="FF0000"/>
                </a:solidFill>
              </a:rPr>
              <a:t> </a:t>
            </a:r>
            <a:r>
              <a:rPr lang="en-US" sz="2400" dirty="0" err="1">
                <a:solidFill>
                  <a:srgbClr val="FF0000"/>
                </a:solidFill>
              </a:rPr>
              <a:t>trong</a:t>
            </a:r>
            <a:r>
              <a:rPr lang="en-US" sz="2400" dirty="0">
                <a:solidFill>
                  <a:srgbClr val="FF0000"/>
                </a:solidFill>
              </a:rPr>
              <a:t> </a:t>
            </a:r>
            <a:r>
              <a:rPr lang="en-US" sz="2400" dirty="0" err="1">
                <a:solidFill>
                  <a:srgbClr val="FF0000"/>
                </a:solidFill>
              </a:rPr>
              <a:t>que</a:t>
            </a:r>
            <a:r>
              <a:rPr lang="en-US" sz="2400" dirty="0">
                <a:solidFill>
                  <a:srgbClr val="FF0000"/>
                </a:solidFill>
              </a:rPr>
              <a:t> </a:t>
            </a:r>
            <a:r>
              <a:rPr lang="en-US" sz="2400" dirty="0" err="1">
                <a:solidFill>
                  <a:srgbClr val="FF0000"/>
                </a:solidFill>
              </a:rPr>
              <a:t>cấy</a:t>
            </a:r>
            <a:r>
              <a:rPr lang="en-US" sz="2400" dirty="0">
                <a:solidFill>
                  <a:srgbClr val="FF0000"/>
                </a:solidFill>
              </a:rPr>
              <a:t> </a:t>
            </a:r>
            <a:r>
              <a:rPr lang="en-US" sz="2400" dirty="0" err="1"/>
              <a:t>nên</a:t>
            </a:r>
            <a:r>
              <a:rPr lang="en-US" sz="2400" dirty="0"/>
              <a:t> </a:t>
            </a:r>
            <a:r>
              <a:rPr lang="en-US" sz="2400" dirty="0" err="1"/>
              <a:t>được</a:t>
            </a:r>
            <a:r>
              <a:rPr lang="en-US" sz="2400" dirty="0"/>
              <a:t> </a:t>
            </a:r>
            <a:r>
              <a:rPr lang="en-US" sz="2400" dirty="0" err="1"/>
              <a:t>sử</a:t>
            </a:r>
            <a:r>
              <a:rPr lang="en-US" sz="2400" dirty="0"/>
              <a:t> </a:t>
            </a:r>
            <a:r>
              <a:rPr lang="en-US" sz="2400" dirty="0" err="1"/>
              <a:t>dụng</a:t>
            </a:r>
            <a:r>
              <a:rPr lang="en-US" sz="2400" dirty="0"/>
              <a:t> </a:t>
            </a:r>
            <a:r>
              <a:rPr lang="en-US" sz="2400" dirty="0" err="1"/>
              <a:t>Orgametril</a:t>
            </a:r>
            <a:r>
              <a:rPr lang="en-US" sz="2400" dirty="0"/>
              <a:t> 2 </a:t>
            </a:r>
            <a:r>
              <a:rPr lang="en-US" sz="2400" dirty="0" err="1"/>
              <a:t>viên</a:t>
            </a:r>
            <a:r>
              <a:rPr lang="en-US" sz="2400" dirty="0"/>
              <a:t> </a:t>
            </a:r>
            <a:r>
              <a:rPr lang="en-US" sz="2400" dirty="0" err="1"/>
              <a:t>từng</a:t>
            </a:r>
            <a:r>
              <a:rPr lang="en-US" sz="2400" dirty="0"/>
              <a:t> </a:t>
            </a:r>
            <a:r>
              <a:rPr lang="en-US" sz="2400" dirty="0" err="1"/>
              <a:t>đợt</a:t>
            </a:r>
            <a:r>
              <a:rPr lang="en-US" sz="2400" dirty="0"/>
              <a:t> N5-N25 </a:t>
            </a:r>
            <a:r>
              <a:rPr lang="en-US" sz="2400" dirty="0" err="1"/>
              <a:t>của</a:t>
            </a:r>
            <a:r>
              <a:rPr lang="en-US" sz="2400" dirty="0"/>
              <a:t> </a:t>
            </a:r>
            <a:r>
              <a:rPr lang="en-US" sz="2400" dirty="0" err="1"/>
              <a:t>chu</a:t>
            </a:r>
            <a:r>
              <a:rPr lang="en-US" sz="2400" dirty="0"/>
              <a:t> </a:t>
            </a:r>
            <a:r>
              <a:rPr lang="en-US" sz="2400" dirty="0" err="1"/>
              <a:t>kỳ</a:t>
            </a:r>
            <a:r>
              <a:rPr lang="en-US" sz="2400" dirty="0"/>
              <a:t>. </a:t>
            </a:r>
            <a:r>
              <a:rPr lang="en-US" sz="2400" dirty="0" err="1"/>
              <a:t>Sau</a:t>
            </a:r>
            <a:r>
              <a:rPr lang="en-US" sz="2400" dirty="0"/>
              <a:t> 3 </a:t>
            </a:r>
            <a:r>
              <a:rPr lang="en-US" sz="2400" dirty="0" err="1"/>
              <a:t>chu</a:t>
            </a:r>
            <a:r>
              <a:rPr lang="en-US" sz="2400" dirty="0"/>
              <a:t> </a:t>
            </a:r>
            <a:r>
              <a:rPr lang="en-US" sz="2400" dirty="0" err="1"/>
              <a:t>kỳ</a:t>
            </a:r>
            <a:r>
              <a:rPr lang="en-US" sz="2400" dirty="0"/>
              <a:t>, </a:t>
            </a:r>
            <a:r>
              <a:rPr lang="en-US" sz="2400" dirty="0" err="1"/>
              <a:t>Bn</a:t>
            </a:r>
            <a:r>
              <a:rPr lang="en-US" sz="2400" dirty="0"/>
              <a:t> </a:t>
            </a:r>
            <a:r>
              <a:rPr lang="en-US" sz="2400" dirty="0" err="1"/>
              <a:t>được</a:t>
            </a:r>
            <a:r>
              <a:rPr lang="en-US" sz="2400" dirty="0"/>
              <a:t> </a:t>
            </a:r>
            <a:r>
              <a:rPr lang="en-US" sz="2400" dirty="0" err="1"/>
              <a:t>tái</a:t>
            </a:r>
            <a:r>
              <a:rPr lang="en-US" sz="2400" dirty="0"/>
              <a:t> </a:t>
            </a:r>
            <a:r>
              <a:rPr lang="en-US" sz="2400" dirty="0" err="1"/>
              <a:t>khám</a:t>
            </a:r>
            <a:r>
              <a:rPr lang="en-US" sz="2400" dirty="0"/>
              <a:t> </a:t>
            </a:r>
            <a:r>
              <a:rPr lang="en-US" sz="2400" dirty="0" err="1"/>
              <a:t>và</a:t>
            </a:r>
            <a:r>
              <a:rPr lang="en-US" sz="2400" dirty="0"/>
              <a:t> </a:t>
            </a:r>
            <a:r>
              <a:rPr lang="en-US" sz="2400" dirty="0" err="1"/>
              <a:t>kết</a:t>
            </a:r>
            <a:r>
              <a:rPr lang="en-US" sz="2400" dirty="0"/>
              <a:t> </a:t>
            </a:r>
            <a:r>
              <a:rPr lang="en-US" sz="2400" dirty="0" err="1"/>
              <a:t>quả</a:t>
            </a:r>
            <a:r>
              <a:rPr lang="en-US" sz="2400" dirty="0"/>
              <a:t> </a:t>
            </a:r>
            <a:r>
              <a:rPr lang="en-US" sz="2400" dirty="0" err="1"/>
              <a:t>siêu</a:t>
            </a:r>
            <a:r>
              <a:rPr lang="en-US" sz="2400" dirty="0"/>
              <a:t> </a:t>
            </a:r>
            <a:r>
              <a:rPr lang="en-US" sz="2400" dirty="0" err="1"/>
              <a:t>âm</a:t>
            </a:r>
            <a:r>
              <a:rPr lang="en-US" sz="2400" dirty="0"/>
              <a:t> </a:t>
            </a:r>
            <a:r>
              <a:rPr lang="en-US" sz="2400" dirty="0" err="1"/>
              <a:t>kiểm</a:t>
            </a:r>
            <a:r>
              <a:rPr lang="en-US" sz="2400" dirty="0"/>
              <a:t> </a:t>
            </a:r>
            <a:r>
              <a:rPr lang="en-US" sz="2400" dirty="0" err="1"/>
              <a:t>tra</a:t>
            </a:r>
            <a:r>
              <a:rPr lang="en-US" sz="2400" dirty="0"/>
              <a:t> </a:t>
            </a:r>
            <a:r>
              <a:rPr lang="en-US" sz="2400" dirty="0" err="1"/>
              <a:t>tương</a:t>
            </a:r>
            <a:r>
              <a:rPr lang="en-US" sz="2400" dirty="0"/>
              <a:t> </a:t>
            </a:r>
            <a:r>
              <a:rPr lang="en-US" sz="2400" dirty="0" err="1"/>
              <a:t>tự</a:t>
            </a:r>
            <a:r>
              <a:rPr lang="en-US" sz="2400" dirty="0"/>
              <a:t> </a:t>
            </a:r>
            <a:r>
              <a:rPr lang="en-US" sz="2400" dirty="0" err="1"/>
              <a:t>với</a:t>
            </a:r>
            <a:r>
              <a:rPr lang="en-US" sz="2400" dirty="0"/>
              <a:t> NMTC 8-10 mm, BN </a:t>
            </a:r>
            <a:r>
              <a:rPr lang="en-US" sz="2400" dirty="0" err="1"/>
              <a:t>xin</a:t>
            </a:r>
            <a:r>
              <a:rPr lang="en-US" sz="2400" dirty="0"/>
              <a:t> </a:t>
            </a:r>
            <a:r>
              <a:rPr lang="en-US" sz="2400" dirty="0" err="1"/>
              <a:t>được</a:t>
            </a:r>
            <a:r>
              <a:rPr lang="en-US" sz="2400" dirty="0"/>
              <a:t> </a:t>
            </a:r>
            <a:r>
              <a:rPr lang="en-US" sz="2400" dirty="0" err="1"/>
              <a:t>nạo</a:t>
            </a:r>
            <a:r>
              <a:rPr lang="en-US" sz="2400" dirty="0"/>
              <a:t> </a:t>
            </a:r>
            <a:r>
              <a:rPr lang="en-US" sz="2400" dirty="0" err="1"/>
              <a:t>sinh</a:t>
            </a:r>
            <a:r>
              <a:rPr lang="en-US" sz="2400" dirty="0"/>
              <a:t> </a:t>
            </a:r>
            <a:r>
              <a:rPr lang="en-US" sz="2400" dirty="0" err="1"/>
              <a:t>thiết</a:t>
            </a:r>
            <a:r>
              <a:rPr lang="en-US" sz="2400" dirty="0"/>
              <a:t> BTC </a:t>
            </a:r>
            <a:r>
              <a:rPr lang="en-US" sz="2400" dirty="0" err="1"/>
              <a:t>và</a:t>
            </a:r>
            <a:r>
              <a:rPr lang="en-US" sz="2400" dirty="0"/>
              <a:t> </a:t>
            </a:r>
            <a:r>
              <a:rPr lang="en-US" sz="2400" dirty="0" err="1"/>
              <a:t>kết</a:t>
            </a:r>
            <a:r>
              <a:rPr lang="en-US" sz="2400" dirty="0"/>
              <a:t> </a:t>
            </a:r>
            <a:r>
              <a:rPr lang="en-US" sz="2400" dirty="0" err="1"/>
              <a:t>quả</a:t>
            </a:r>
            <a:r>
              <a:rPr lang="en-US" sz="2400" dirty="0"/>
              <a:t> : </a:t>
            </a:r>
            <a:r>
              <a:rPr lang="en-US" sz="2400" dirty="0" err="1"/>
              <a:t>tăng</a:t>
            </a:r>
            <a:r>
              <a:rPr lang="en-US" sz="2400" dirty="0"/>
              <a:t> </a:t>
            </a:r>
            <a:r>
              <a:rPr lang="en-US" sz="2400" dirty="0" err="1"/>
              <a:t>sinh</a:t>
            </a:r>
            <a:r>
              <a:rPr lang="en-US" sz="2400" dirty="0"/>
              <a:t> </a:t>
            </a:r>
            <a:r>
              <a:rPr lang="en-US" sz="2400" dirty="0" err="1"/>
              <a:t>nội</a:t>
            </a:r>
            <a:r>
              <a:rPr lang="en-US" sz="2400" dirty="0"/>
              <a:t> </a:t>
            </a:r>
            <a:r>
              <a:rPr lang="en-US" sz="2400" dirty="0" err="1"/>
              <a:t>mạc</a:t>
            </a:r>
            <a:r>
              <a:rPr lang="en-US" sz="2400" dirty="0"/>
              <a:t> </a:t>
            </a:r>
            <a:r>
              <a:rPr lang="en-US" sz="2400" dirty="0" err="1"/>
              <a:t>tử</a:t>
            </a:r>
            <a:r>
              <a:rPr lang="en-US" sz="2400" dirty="0"/>
              <a:t> </a:t>
            </a:r>
            <a:r>
              <a:rPr lang="en-US" sz="2400" dirty="0" err="1"/>
              <a:t>cung</a:t>
            </a:r>
            <a:r>
              <a:rPr lang="en-US" sz="2400" dirty="0"/>
              <a:t> </a:t>
            </a:r>
            <a:r>
              <a:rPr lang="en-US" sz="2400" dirty="0" err="1"/>
              <a:t>có</a:t>
            </a:r>
            <a:r>
              <a:rPr lang="en-US" sz="2400" dirty="0"/>
              <a:t> </a:t>
            </a:r>
            <a:r>
              <a:rPr lang="en-US" sz="2400" dirty="0" err="1"/>
              <a:t>tế</a:t>
            </a:r>
            <a:r>
              <a:rPr lang="en-US" sz="2400" dirty="0"/>
              <a:t> </a:t>
            </a:r>
            <a:r>
              <a:rPr lang="en-US" sz="2400" dirty="0" err="1"/>
              <a:t>bào</a:t>
            </a:r>
            <a:r>
              <a:rPr lang="en-US" sz="2400" dirty="0"/>
              <a:t> </a:t>
            </a:r>
            <a:r>
              <a:rPr lang="en-US" sz="2400" dirty="0" err="1"/>
              <a:t>không</a:t>
            </a:r>
            <a:r>
              <a:rPr lang="en-US" sz="2400" dirty="0"/>
              <a:t> </a:t>
            </a:r>
            <a:r>
              <a:rPr lang="en-US" sz="2400" dirty="0" err="1"/>
              <a:t>điển</a:t>
            </a:r>
            <a:r>
              <a:rPr lang="en-US" sz="2400" dirty="0"/>
              <a:t> </a:t>
            </a:r>
            <a:r>
              <a:rPr lang="en-US" sz="2400" dirty="0" err="1"/>
              <a:t>hình</a:t>
            </a:r>
            <a:endParaRPr lang="en-US" sz="2400" dirty="0"/>
          </a:p>
          <a:p>
            <a:pPr>
              <a:buFont typeface="Arial" pitchFamily="34" charset="0"/>
              <a:buChar char="•"/>
            </a:pPr>
            <a:r>
              <a:rPr lang="en-US" sz="2400" dirty="0" smtClean="0"/>
              <a:t> BN </a:t>
            </a:r>
            <a:r>
              <a:rPr lang="en-US" sz="2400" dirty="0" err="1"/>
              <a:t>được</a:t>
            </a:r>
            <a:r>
              <a:rPr lang="en-US" sz="2400" dirty="0"/>
              <a:t> </a:t>
            </a:r>
            <a:r>
              <a:rPr lang="en-US" sz="2400" dirty="0" err="1"/>
              <a:t>tư</a:t>
            </a:r>
            <a:r>
              <a:rPr lang="en-US" sz="2400" dirty="0"/>
              <a:t> </a:t>
            </a:r>
            <a:r>
              <a:rPr lang="en-US" sz="2400" dirty="0" err="1"/>
              <a:t>vấn</a:t>
            </a:r>
            <a:r>
              <a:rPr lang="en-US" sz="2400" dirty="0"/>
              <a:t> </a:t>
            </a:r>
            <a:r>
              <a:rPr lang="en-US" sz="2400" dirty="0" err="1"/>
              <a:t>chọn</a:t>
            </a:r>
            <a:r>
              <a:rPr lang="en-US" sz="2400" dirty="0"/>
              <a:t> </a:t>
            </a:r>
            <a:r>
              <a:rPr lang="en-US" sz="2400" dirty="0" err="1"/>
              <a:t>lựa</a:t>
            </a:r>
            <a:r>
              <a:rPr lang="en-US" sz="2400" dirty="0"/>
              <a:t> </a:t>
            </a:r>
            <a:r>
              <a:rPr lang="en-US" sz="2400" dirty="0" err="1"/>
              <a:t>điều</a:t>
            </a:r>
            <a:r>
              <a:rPr lang="en-US" sz="2400" dirty="0"/>
              <a:t> </a:t>
            </a:r>
            <a:r>
              <a:rPr lang="en-US" sz="2400" dirty="0" err="1"/>
              <a:t>trị</a:t>
            </a:r>
            <a:r>
              <a:rPr lang="en-US" sz="2400" dirty="0"/>
              <a:t> </a:t>
            </a:r>
            <a:r>
              <a:rPr lang="en-US" sz="2400" dirty="0" err="1"/>
              <a:t>nội</a:t>
            </a:r>
            <a:r>
              <a:rPr lang="en-US" sz="2400" dirty="0"/>
              <a:t> </a:t>
            </a:r>
            <a:r>
              <a:rPr lang="en-US" sz="2400" dirty="0" err="1"/>
              <a:t>khoa</a:t>
            </a:r>
            <a:r>
              <a:rPr lang="en-US" sz="2400" dirty="0"/>
              <a:t> </a:t>
            </a:r>
            <a:r>
              <a:rPr lang="en-US" sz="2400" dirty="0" err="1"/>
              <a:t>hoặc</a:t>
            </a:r>
            <a:r>
              <a:rPr lang="en-US" sz="2400" dirty="0"/>
              <a:t> </a:t>
            </a:r>
            <a:r>
              <a:rPr lang="en-US" sz="2400" dirty="0" err="1"/>
              <a:t>mổ</a:t>
            </a:r>
            <a:r>
              <a:rPr lang="en-US" sz="2400" dirty="0"/>
              <a:t> </a:t>
            </a:r>
            <a:r>
              <a:rPr lang="en-US" sz="2400" dirty="0" err="1"/>
              <a:t>cắt</a:t>
            </a:r>
            <a:r>
              <a:rPr lang="en-US" sz="2400" dirty="0"/>
              <a:t> </a:t>
            </a:r>
            <a:r>
              <a:rPr lang="en-US" sz="2400" dirty="0" err="1"/>
              <a:t>tử</a:t>
            </a:r>
            <a:r>
              <a:rPr lang="en-US" sz="2400" dirty="0"/>
              <a:t> </a:t>
            </a:r>
            <a:r>
              <a:rPr lang="en-US" sz="2400" dirty="0" err="1"/>
              <a:t>cung</a:t>
            </a:r>
            <a:endParaRPr lang="en-US" sz="2400" dirty="0"/>
          </a:p>
          <a:p>
            <a:pPr marL="0" indent="0">
              <a:buNone/>
            </a:pPr>
            <a:r>
              <a:rPr lang="en-US" sz="2400" dirty="0">
                <a:sym typeface="Wingdings" panose="05000000000000000000" pitchFamily="2" charset="2"/>
              </a:rPr>
              <a:t> </a:t>
            </a:r>
            <a:r>
              <a:rPr lang="en-US" sz="2400" dirty="0" err="1">
                <a:sym typeface="Wingdings" panose="05000000000000000000" pitchFamily="2" charset="2"/>
              </a:rPr>
              <a:t>Bn</a:t>
            </a:r>
            <a:r>
              <a:rPr lang="en-US" sz="2400" dirty="0">
                <a:sym typeface="Wingdings" panose="05000000000000000000" pitchFamily="2" charset="2"/>
              </a:rPr>
              <a:t> </a:t>
            </a:r>
            <a:r>
              <a:rPr lang="en-US" sz="2400" dirty="0" err="1">
                <a:sym typeface="Wingdings" panose="05000000000000000000" pitchFamily="2" charset="2"/>
              </a:rPr>
              <a:t>lựa</a:t>
            </a:r>
            <a:r>
              <a:rPr lang="en-US" sz="2400" dirty="0">
                <a:sym typeface="Wingdings" panose="05000000000000000000" pitchFamily="2" charset="2"/>
              </a:rPr>
              <a:t> </a:t>
            </a:r>
            <a:r>
              <a:rPr lang="en-US" sz="2400" dirty="0" err="1">
                <a:sym typeface="Wingdings" panose="05000000000000000000" pitchFamily="2" charset="2"/>
              </a:rPr>
              <a:t>chọn</a:t>
            </a:r>
            <a:r>
              <a:rPr lang="en-US" sz="2400" dirty="0">
                <a:sym typeface="Wingdings" panose="05000000000000000000" pitchFamily="2" charset="2"/>
              </a:rPr>
              <a:t> </a:t>
            </a:r>
            <a:r>
              <a:rPr lang="en-US" sz="2400" dirty="0" err="1">
                <a:sym typeface="Wingdings" panose="05000000000000000000" pitchFamily="2" charset="2"/>
              </a:rPr>
              <a:t>cắt</a:t>
            </a:r>
            <a:r>
              <a:rPr lang="en-US" sz="2400" dirty="0">
                <a:sym typeface="Wingdings" panose="05000000000000000000" pitchFamily="2" charset="2"/>
              </a:rPr>
              <a:t> </a:t>
            </a:r>
            <a:r>
              <a:rPr lang="en-US" sz="2400" dirty="0" err="1">
                <a:sym typeface="Wingdings" panose="05000000000000000000" pitchFamily="2" charset="2"/>
              </a:rPr>
              <a:t>tử</a:t>
            </a:r>
            <a:r>
              <a:rPr lang="en-US" sz="2400" dirty="0">
                <a:sym typeface="Wingdings" panose="05000000000000000000" pitchFamily="2" charset="2"/>
              </a:rPr>
              <a:t> </a:t>
            </a:r>
            <a:r>
              <a:rPr lang="en-US" sz="2400" dirty="0" err="1">
                <a:sym typeface="Wingdings" panose="05000000000000000000" pitchFamily="2" charset="2"/>
              </a:rPr>
              <a:t>cung</a:t>
            </a:r>
            <a:endParaRPr lang="en-US" sz="2400" dirty="0"/>
          </a:p>
          <a:p>
            <a:pPr>
              <a:buFont typeface="Arial" pitchFamily="34" charset="0"/>
              <a:buChar char="•"/>
            </a:pPr>
            <a:r>
              <a:rPr lang="en-US" sz="2400" dirty="0" smtClean="0"/>
              <a:t> </a:t>
            </a:r>
            <a:r>
              <a:rPr lang="en-US" sz="2400" dirty="0" err="1" smtClean="0"/>
              <a:t>Kết</a:t>
            </a:r>
            <a:r>
              <a:rPr lang="en-US" sz="2400" dirty="0" smtClean="0"/>
              <a:t> </a:t>
            </a:r>
            <a:r>
              <a:rPr lang="en-US" sz="2400" dirty="0" err="1"/>
              <a:t>quả</a:t>
            </a:r>
            <a:r>
              <a:rPr lang="en-US" sz="2400" dirty="0"/>
              <a:t> GBPL </a:t>
            </a:r>
            <a:r>
              <a:rPr lang="en-US" sz="2400" dirty="0" err="1"/>
              <a:t>cắt</a:t>
            </a:r>
            <a:r>
              <a:rPr lang="en-US" sz="2400" dirty="0"/>
              <a:t> </a:t>
            </a:r>
            <a:r>
              <a:rPr lang="en-US" sz="2400" dirty="0" err="1"/>
              <a:t>tử</a:t>
            </a:r>
            <a:r>
              <a:rPr lang="en-US" sz="2400" dirty="0"/>
              <a:t> </a:t>
            </a:r>
            <a:r>
              <a:rPr lang="en-US" sz="2400" dirty="0" err="1"/>
              <a:t>cung</a:t>
            </a:r>
            <a:r>
              <a:rPr lang="en-US" sz="2400" dirty="0"/>
              <a:t> </a:t>
            </a:r>
            <a:r>
              <a:rPr lang="en-US" sz="2400" dirty="0" err="1"/>
              <a:t>nội</a:t>
            </a:r>
            <a:r>
              <a:rPr lang="en-US" sz="2400" dirty="0"/>
              <a:t> </a:t>
            </a:r>
            <a:r>
              <a:rPr lang="en-US" sz="2400" dirty="0" err="1"/>
              <a:t>soi</a:t>
            </a:r>
            <a:r>
              <a:rPr lang="en-US" sz="2400" dirty="0"/>
              <a:t>: </a:t>
            </a:r>
            <a:r>
              <a:rPr lang="en-US" sz="2400" dirty="0" err="1"/>
              <a:t>ung</a:t>
            </a:r>
            <a:r>
              <a:rPr lang="en-US" sz="2400" dirty="0"/>
              <a:t> </a:t>
            </a:r>
            <a:r>
              <a:rPr lang="en-US" sz="2400" dirty="0" err="1"/>
              <a:t>thư</a:t>
            </a:r>
            <a:r>
              <a:rPr lang="en-US" sz="2400" dirty="0"/>
              <a:t> </a:t>
            </a:r>
            <a:r>
              <a:rPr lang="en-US" sz="2400" dirty="0" err="1"/>
              <a:t>tế</a:t>
            </a:r>
            <a:r>
              <a:rPr lang="en-US" sz="2400" dirty="0"/>
              <a:t> </a:t>
            </a:r>
            <a:r>
              <a:rPr lang="en-US" sz="2400" dirty="0" err="1"/>
              <a:t>bào</a:t>
            </a:r>
            <a:r>
              <a:rPr lang="en-US" sz="2400" dirty="0"/>
              <a:t> </a:t>
            </a:r>
            <a:r>
              <a:rPr lang="en-US" sz="2400" dirty="0" err="1"/>
              <a:t>tuyến</a:t>
            </a:r>
            <a:r>
              <a:rPr lang="en-US" sz="2400" dirty="0"/>
              <a:t> Grade 1, </a:t>
            </a:r>
            <a:r>
              <a:rPr lang="en-US" sz="2400" dirty="0" err="1"/>
              <a:t>mức</a:t>
            </a:r>
            <a:r>
              <a:rPr lang="en-US" sz="2400" dirty="0"/>
              <a:t> </a:t>
            </a:r>
            <a:r>
              <a:rPr lang="en-US" sz="2400" dirty="0" err="1"/>
              <a:t>xâm</a:t>
            </a:r>
            <a:r>
              <a:rPr lang="en-US" sz="2400" dirty="0"/>
              <a:t> </a:t>
            </a:r>
            <a:r>
              <a:rPr lang="en-US" sz="2400" dirty="0" err="1"/>
              <a:t>lấn</a:t>
            </a:r>
            <a:r>
              <a:rPr lang="en-US" sz="2400" dirty="0"/>
              <a:t> </a:t>
            </a:r>
            <a:r>
              <a:rPr lang="en-US" sz="2400" dirty="0" err="1"/>
              <a:t>cơ</a:t>
            </a:r>
            <a:r>
              <a:rPr lang="en-US" sz="2400" dirty="0"/>
              <a:t> </a:t>
            </a:r>
            <a:r>
              <a:rPr lang="en-US" sz="2400" dirty="0" err="1"/>
              <a:t>tử</a:t>
            </a:r>
            <a:r>
              <a:rPr lang="en-US" sz="2400" dirty="0"/>
              <a:t> </a:t>
            </a:r>
            <a:r>
              <a:rPr lang="en-US" sz="2400" dirty="0" err="1"/>
              <a:t>cung</a:t>
            </a:r>
            <a:r>
              <a:rPr lang="en-US" sz="2400" dirty="0"/>
              <a:t> &lt; ½ </a:t>
            </a:r>
            <a:r>
              <a:rPr lang="en-US" sz="2400" dirty="0" err="1"/>
              <a:t>bề</a:t>
            </a:r>
            <a:r>
              <a:rPr lang="en-US" sz="2400" dirty="0"/>
              <a:t> </a:t>
            </a:r>
            <a:r>
              <a:rPr lang="en-US" sz="2400" dirty="0" err="1"/>
              <a:t>dày</a:t>
            </a:r>
            <a:r>
              <a:rPr lang="en-US" sz="2400" dirty="0"/>
              <a:t> </a:t>
            </a:r>
            <a:r>
              <a:rPr lang="en-US" sz="2400" dirty="0" err="1"/>
              <a:t>cơ</a:t>
            </a:r>
            <a:r>
              <a:rPr lang="en-US" sz="2400" dirty="0"/>
              <a:t> </a:t>
            </a:r>
            <a:r>
              <a:rPr lang="en-US" sz="2400" dirty="0" err="1"/>
              <a:t>tử</a:t>
            </a:r>
            <a:r>
              <a:rPr lang="en-US" sz="2400" dirty="0"/>
              <a:t> </a:t>
            </a:r>
            <a:r>
              <a:rPr lang="en-US" sz="2400" dirty="0" err="1"/>
              <a:t>cung</a:t>
            </a:r>
            <a:r>
              <a:rPr lang="en-US" sz="2400" dirty="0"/>
              <a:t>.  </a:t>
            </a:r>
          </a:p>
          <a:p>
            <a:pPr marL="0" indent="0">
              <a:buNone/>
            </a:pPr>
            <a:endParaRPr lang="en-US" dirty="0"/>
          </a:p>
        </p:txBody>
      </p:sp>
    </p:spTree>
    <p:extLst>
      <p:ext uri="{BB962C8B-B14F-4D97-AF65-F5344CB8AC3E}">
        <p14:creationId xmlns:p14="http://schemas.microsoft.com/office/powerpoint/2010/main" val="131552808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062DD1-B688-4FA9-8202-55AD8540A24A}"/>
              </a:ext>
            </a:extLst>
          </p:cNvPr>
          <p:cNvSpPr>
            <a:spLocks noGrp="1"/>
          </p:cNvSpPr>
          <p:nvPr>
            <p:ph type="title"/>
          </p:nvPr>
        </p:nvSpPr>
        <p:spPr>
          <a:xfrm>
            <a:off x="704335" y="793230"/>
            <a:ext cx="9440561" cy="1450757"/>
          </a:xfrm>
        </p:spPr>
        <p:txBody>
          <a:bodyPr>
            <a:normAutofit fontScale="90000"/>
          </a:bodyPr>
          <a:lstStyle/>
          <a:p>
            <a:r>
              <a:rPr lang="en-US" sz="3600" dirty="0">
                <a:solidFill>
                  <a:schemeClr val="accent2"/>
                </a:solidFill>
              </a:rPr>
              <a:t>3</a:t>
            </a:r>
            <a:r>
              <a:rPr lang="en-US" sz="3600" dirty="0" smtClean="0">
                <a:solidFill>
                  <a:schemeClr val="accent2"/>
                </a:solidFill>
              </a:rPr>
              <a:t>. </a:t>
            </a:r>
            <a:r>
              <a:rPr lang="en-US" sz="3600" dirty="0" err="1" smtClean="0">
                <a:solidFill>
                  <a:schemeClr val="accent2"/>
                </a:solidFill>
              </a:rPr>
              <a:t>Xử</a:t>
            </a:r>
            <a:r>
              <a:rPr lang="en-US" sz="3600" dirty="0" smtClean="0">
                <a:solidFill>
                  <a:schemeClr val="accent2"/>
                </a:solidFill>
              </a:rPr>
              <a:t> </a:t>
            </a:r>
            <a:r>
              <a:rPr lang="en-US" sz="3600" dirty="0" err="1">
                <a:solidFill>
                  <a:schemeClr val="accent2"/>
                </a:solidFill>
              </a:rPr>
              <a:t>trí</a:t>
            </a:r>
            <a:r>
              <a:rPr lang="en-US" sz="3600" dirty="0">
                <a:solidFill>
                  <a:schemeClr val="accent2"/>
                </a:solidFill>
              </a:rPr>
              <a:t> </a:t>
            </a:r>
            <a:r>
              <a:rPr lang="en-US" sz="3600" dirty="0" err="1">
                <a:solidFill>
                  <a:schemeClr val="accent2"/>
                </a:solidFill>
              </a:rPr>
              <a:t>trong</a:t>
            </a:r>
            <a:r>
              <a:rPr lang="en-US" sz="3600" dirty="0">
                <a:solidFill>
                  <a:schemeClr val="accent2"/>
                </a:solidFill>
              </a:rPr>
              <a:t> </a:t>
            </a:r>
            <a:r>
              <a:rPr lang="en-US" sz="3600" dirty="0" err="1">
                <a:solidFill>
                  <a:schemeClr val="accent2"/>
                </a:solidFill>
              </a:rPr>
              <a:t>tr</a:t>
            </a:r>
            <a:r>
              <a:rPr lang="vi-VN" sz="3600" dirty="0">
                <a:solidFill>
                  <a:schemeClr val="accent2"/>
                </a:solidFill>
              </a:rPr>
              <a:t>ư</a:t>
            </a:r>
            <a:r>
              <a:rPr lang="en-US" sz="3600" dirty="0" err="1">
                <a:solidFill>
                  <a:schemeClr val="accent2"/>
                </a:solidFill>
              </a:rPr>
              <a:t>ờng</a:t>
            </a:r>
            <a:r>
              <a:rPr lang="en-US" sz="3600" dirty="0">
                <a:solidFill>
                  <a:schemeClr val="accent2"/>
                </a:solidFill>
              </a:rPr>
              <a:t> </a:t>
            </a:r>
            <a:r>
              <a:rPr lang="en-US" sz="3600" dirty="0" err="1">
                <a:solidFill>
                  <a:schemeClr val="accent2"/>
                </a:solidFill>
              </a:rPr>
              <a:t>hợp</a:t>
            </a:r>
            <a:r>
              <a:rPr lang="en-US" sz="3600" dirty="0">
                <a:solidFill>
                  <a:schemeClr val="accent2"/>
                </a:solidFill>
              </a:rPr>
              <a:t> 3 </a:t>
            </a:r>
            <a:r>
              <a:rPr lang="en-US" sz="3600" dirty="0" err="1">
                <a:solidFill>
                  <a:schemeClr val="accent2"/>
                </a:solidFill>
              </a:rPr>
              <a:t>đã</a:t>
            </a:r>
            <a:r>
              <a:rPr lang="en-US" sz="3600" dirty="0">
                <a:solidFill>
                  <a:schemeClr val="accent2"/>
                </a:solidFill>
              </a:rPr>
              <a:t> </a:t>
            </a:r>
            <a:r>
              <a:rPr lang="en-US" sz="3600" dirty="0" err="1">
                <a:solidFill>
                  <a:schemeClr val="accent2"/>
                </a:solidFill>
              </a:rPr>
              <a:t>có</a:t>
            </a:r>
            <a:r>
              <a:rPr lang="en-US" sz="3600" dirty="0">
                <a:solidFill>
                  <a:schemeClr val="accent2"/>
                </a:solidFill>
              </a:rPr>
              <a:t> </a:t>
            </a:r>
            <a:r>
              <a:rPr lang="en-US" sz="3600" dirty="0" err="1">
                <a:solidFill>
                  <a:schemeClr val="accent2"/>
                </a:solidFill>
              </a:rPr>
              <a:t>sai</a:t>
            </a:r>
            <a:r>
              <a:rPr lang="en-US" sz="3600" dirty="0">
                <a:solidFill>
                  <a:schemeClr val="accent2"/>
                </a:solidFill>
              </a:rPr>
              <a:t> </a:t>
            </a:r>
            <a:r>
              <a:rPr lang="en-US" sz="3600" dirty="0" err="1">
                <a:solidFill>
                  <a:schemeClr val="accent2"/>
                </a:solidFill>
              </a:rPr>
              <a:t>lầm</a:t>
            </a:r>
            <a:r>
              <a:rPr lang="en-US" sz="3600" dirty="0">
                <a:solidFill>
                  <a:schemeClr val="accent2"/>
                </a:solidFill>
              </a:rPr>
              <a:t> hay </a:t>
            </a:r>
            <a:r>
              <a:rPr lang="en-US" sz="3600" dirty="0" err="1">
                <a:solidFill>
                  <a:schemeClr val="accent2"/>
                </a:solidFill>
              </a:rPr>
              <a:t>không</a:t>
            </a:r>
            <a:r>
              <a:rPr lang="en-US" sz="3600" dirty="0">
                <a:solidFill>
                  <a:schemeClr val="accent2"/>
                </a:solidFill>
              </a:rPr>
              <a:t>? </a:t>
            </a:r>
            <a:r>
              <a:rPr lang="en-US" sz="3600" dirty="0" err="1">
                <a:solidFill>
                  <a:schemeClr val="accent2"/>
                </a:solidFill>
              </a:rPr>
              <a:t>Nếu</a:t>
            </a:r>
            <a:r>
              <a:rPr lang="en-US" sz="3600" dirty="0">
                <a:solidFill>
                  <a:schemeClr val="accent2"/>
                </a:solidFill>
              </a:rPr>
              <a:t> </a:t>
            </a:r>
            <a:r>
              <a:rPr lang="en-US" sz="3600" dirty="0" err="1">
                <a:solidFill>
                  <a:schemeClr val="accent2"/>
                </a:solidFill>
              </a:rPr>
              <a:t>có</a:t>
            </a:r>
            <a:r>
              <a:rPr lang="en-US" sz="3600" dirty="0">
                <a:solidFill>
                  <a:schemeClr val="accent2"/>
                </a:solidFill>
              </a:rPr>
              <a:t> </a:t>
            </a:r>
            <a:r>
              <a:rPr lang="en-US" sz="3600" dirty="0" err="1">
                <a:solidFill>
                  <a:schemeClr val="accent2"/>
                </a:solidFill>
              </a:rPr>
              <a:t>thì</a:t>
            </a:r>
            <a:r>
              <a:rPr lang="en-US" sz="3600" dirty="0">
                <a:solidFill>
                  <a:schemeClr val="accent2"/>
                </a:solidFill>
              </a:rPr>
              <a:t> </a:t>
            </a:r>
            <a:r>
              <a:rPr lang="en-US" sz="3600" dirty="0" err="1">
                <a:solidFill>
                  <a:schemeClr val="accent2"/>
                </a:solidFill>
              </a:rPr>
              <a:t>tại</a:t>
            </a:r>
            <a:r>
              <a:rPr lang="en-US" sz="3600" dirty="0">
                <a:solidFill>
                  <a:schemeClr val="accent2"/>
                </a:solidFill>
              </a:rPr>
              <a:t> </a:t>
            </a:r>
            <a:r>
              <a:rPr lang="en-US" sz="3600" dirty="0" err="1">
                <a:solidFill>
                  <a:schemeClr val="accent2"/>
                </a:solidFill>
              </a:rPr>
              <a:t>sao</a:t>
            </a:r>
            <a:r>
              <a:rPr lang="en-US" sz="3600" dirty="0">
                <a:solidFill>
                  <a:schemeClr val="accent2"/>
                </a:solidFill>
              </a:rPr>
              <a:t>? </a:t>
            </a:r>
            <a:r>
              <a:rPr lang="en-US" sz="3600" dirty="0" err="1">
                <a:solidFill>
                  <a:schemeClr val="accent2"/>
                </a:solidFill>
              </a:rPr>
              <a:t>Và</a:t>
            </a:r>
            <a:r>
              <a:rPr lang="en-US" sz="3600" dirty="0">
                <a:solidFill>
                  <a:schemeClr val="accent2"/>
                </a:solidFill>
              </a:rPr>
              <a:t> </a:t>
            </a:r>
            <a:r>
              <a:rPr lang="en-US" sz="3600" dirty="0" err="1">
                <a:solidFill>
                  <a:schemeClr val="accent2"/>
                </a:solidFill>
              </a:rPr>
              <a:t>nếu</a:t>
            </a:r>
            <a:r>
              <a:rPr lang="en-US" sz="3600" dirty="0">
                <a:solidFill>
                  <a:schemeClr val="accent2"/>
                </a:solidFill>
              </a:rPr>
              <a:t> </a:t>
            </a:r>
            <a:r>
              <a:rPr lang="en-US" sz="3600" dirty="0" err="1">
                <a:solidFill>
                  <a:schemeClr val="accent2"/>
                </a:solidFill>
              </a:rPr>
              <a:t>không</a:t>
            </a:r>
            <a:r>
              <a:rPr lang="en-US" sz="3600" dirty="0">
                <a:solidFill>
                  <a:schemeClr val="accent2"/>
                </a:solidFill>
              </a:rPr>
              <a:t> </a:t>
            </a:r>
            <a:r>
              <a:rPr lang="en-US" sz="3600" dirty="0" err="1">
                <a:solidFill>
                  <a:schemeClr val="accent2"/>
                </a:solidFill>
              </a:rPr>
              <a:t>thì</a:t>
            </a:r>
            <a:r>
              <a:rPr lang="en-US" sz="3600" dirty="0">
                <a:solidFill>
                  <a:schemeClr val="accent2"/>
                </a:solidFill>
              </a:rPr>
              <a:t> </a:t>
            </a:r>
            <a:r>
              <a:rPr lang="en-US" sz="3600" dirty="0" err="1">
                <a:solidFill>
                  <a:schemeClr val="accent2"/>
                </a:solidFill>
              </a:rPr>
              <a:t>tại</a:t>
            </a:r>
            <a:r>
              <a:rPr lang="en-US" sz="3600" dirty="0">
                <a:solidFill>
                  <a:schemeClr val="accent2"/>
                </a:solidFill>
              </a:rPr>
              <a:t> </a:t>
            </a:r>
            <a:r>
              <a:rPr lang="en-US" sz="3600" dirty="0" err="1">
                <a:solidFill>
                  <a:schemeClr val="accent2"/>
                </a:solidFill>
              </a:rPr>
              <a:t>sao</a:t>
            </a:r>
            <a:r>
              <a:rPr lang="en-US" sz="3600" dirty="0">
                <a:solidFill>
                  <a:schemeClr val="accent2"/>
                </a:solidFill>
              </a:rPr>
              <a:t>?</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8A1F21FB-9B9F-427F-9C19-54680CD2E41B}"/>
              </a:ext>
            </a:extLst>
          </p:cNvPr>
          <p:cNvSpPr>
            <a:spLocks noGrp="1"/>
          </p:cNvSpPr>
          <p:nvPr>
            <p:ph idx="1"/>
          </p:nvPr>
        </p:nvSpPr>
        <p:spPr>
          <a:xfrm>
            <a:off x="1097280" y="1845734"/>
            <a:ext cx="8293855" cy="4023360"/>
          </a:xfrm>
        </p:spPr>
        <p:txBody>
          <a:bodyPr/>
          <a:lstStyle/>
          <a:p>
            <a:pPr marL="292608" lvl="1" indent="0">
              <a:buNone/>
            </a:pPr>
            <a:r>
              <a:rPr lang="en-US" sz="3600" dirty="0" smtClean="0"/>
              <a:t>-</a:t>
            </a:r>
            <a:r>
              <a:rPr lang="en-US" sz="3600" i="1" dirty="0" smtClean="0"/>
              <a:t>&gt; </a:t>
            </a:r>
            <a:r>
              <a:rPr lang="en-US" sz="3600" i="1" dirty="0" err="1" smtClean="0"/>
              <a:t>Xử</a:t>
            </a:r>
            <a:r>
              <a:rPr lang="en-US" sz="3600" i="1" dirty="0" smtClean="0"/>
              <a:t> </a:t>
            </a:r>
            <a:r>
              <a:rPr lang="en-US" sz="3600" i="1" dirty="0" err="1" smtClean="0"/>
              <a:t>trí</a:t>
            </a:r>
            <a:r>
              <a:rPr lang="en-US" sz="3600" i="1" dirty="0" smtClean="0"/>
              <a:t> </a:t>
            </a:r>
            <a:r>
              <a:rPr lang="en-US" sz="3600" i="1" dirty="0" err="1" smtClean="0"/>
              <a:t>này</a:t>
            </a:r>
            <a:r>
              <a:rPr lang="en-US" sz="3600" i="1" dirty="0" smtClean="0"/>
              <a:t> </a:t>
            </a:r>
            <a:r>
              <a:rPr lang="en-US" sz="3600" i="1" dirty="0" err="1" smtClean="0"/>
              <a:t>không</a:t>
            </a:r>
            <a:r>
              <a:rPr lang="en-US" sz="3600" i="1" dirty="0" smtClean="0"/>
              <a:t> </a:t>
            </a:r>
            <a:r>
              <a:rPr lang="en-US" sz="3600" i="1" dirty="0" err="1" smtClean="0"/>
              <a:t>hợp</a:t>
            </a:r>
            <a:r>
              <a:rPr lang="en-US" sz="3600" i="1" dirty="0" smtClean="0"/>
              <a:t> </a:t>
            </a:r>
            <a:r>
              <a:rPr lang="en-US" sz="3600" i="1" dirty="0" err="1" smtClean="0"/>
              <a:t>lý</a:t>
            </a:r>
            <a:r>
              <a:rPr lang="en-US" sz="3600" i="1" dirty="0" smtClean="0"/>
              <a:t>, </a:t>
            </a:r>
            <a:r>
              <a:rPr lang="en-US" sz="3600" i="1" dirty="0" err="1" smtClean="0"/>
              <a:t>phải</a:t>
            </a:r>
            <a:r>
              <a:rPr lang="en-US" sz="3600" i="1" dirty="0" smtClean="0"/>
              <a:t> </a:t>
            </a:r>
            <a:r>
              <a:rPr lang="en-US" sz="3600" i="1" dirty="0" err="1" smtClean="0"/>
              <a:t>loại</a:t>
            </a:r>
            <a:r>
              <a:rPr lang="en-US" sz="3600" i="1" dirty="0" smtClean="0"/>
              <a:t> </a:t>
            </a:r>
            <a:r>
              <a:rPr lang="en-US" sz="3600" i="1" dirty="0" err="1" smtClean="0"/>
              <a:t>trừ</a:t>
            </a:r>
            <a:r>
              <a:rPr lang="en-US" sz="3600" i="1" dirty="0" smtClean="0"/>
              <a:t> </a:t>
            </a:r>
            <a:r>
              <a:rPr lang="en-US" sz="3600" i="1" dirty="0" err="1" smtClean="0"/>
              <a:t>các</a:t>
            </a:r>
            <a:r>
              <a:rPr lang="en-US" sz="3600" i="1" dirty="0" smtClean="0"/>
              <a:t> </a:t>
            </a:r>
            <a:r>
              <a:rPr lang="en-US" sz="3600" i="1" dirty="0" err="1" smtClean="0"/>
              <a:t>nguyên</a:t>
            </a:r>
            <a:r>
              <a:rPr lang="en-US" sz="3600" i="1" dirty="0" smtClean="0"/>
              <a:t> </a:t>
            </a:r>
            <a:r>
              <a:rPr lang="en-US" sz="3600" i="1" dirty="0" err="1" smtClean="0"/>
              <a:t>nhân</a:t>
            </a:r>
            <a:r>
              <a:rPr lang="en-US" sz="3600" i="1" dirty="0" smtClean="0"/>
              <a:t> </a:t>
            </a:r>
            <a:r>
              <a:rPr lang="en-US" sz="3600" i="1" dirty="0" err="1" smtClean="0"/>
              <a:t>cấu</a:t>
            </a:r>
            <a:r>
              <a:rPr lang="en-US" sz="3600" i="1" dirty="0" smtClean="0"/>
              <a:t> </a:t>
            </a:r>
            <a:r>
              <a:rPr lang="en-US" sz="3600" i="1" dirty="0" err="1" smtClean="0"/>
              <a:t>trúc</a:t>
            </a:r>
            <a:r>
              <a:rPr lang="en-US" sz="3600" i="1" dirty="0" smtClean="0"/>
              <a:t> </a:t>
            </a:r>
            <a:r>
              <a:rPr lang="en-US" sz="3600" i="1" dirty="0" err="1" smtClean="0"/>
              <a:t>trước</a:t>
            </a:r>
            <a:r>
              <a:rPr lang="en-US" sz="3600" i="1" dirty="0" smtClean="0"/>
              <a:t> </a:t>
            </a:r>
            <a:r>
              <a:rPr lang="en-US" sz="3600" i="1" dirty="0" err="1" smtClean="0"/>
              <a:t>khi</a:t>
            </a:r>
            <a:r>
              <a:rPr lang="en-US" sz="3600" i="1" dirty="0" smtClean="0"/>
              <a:t> </a:t>
            </a:r>
            <a:r>
              <a:rPr lang="en-US" sz="3600" i="1" dirty="0" err="1" smtClean="0"/>
              <a:t>nghĩ</a:t>
            </a:r>
            <a:r>
              <a:rPr lang="en-US" sz="3600" i="1" dirty="0" smtClean="0"/>
              <a:t> </a:t>
            </a:r>
            <a:r>
              <a:rPr lang="en-US" sz="3600" i="1" dirty="0" err="1" smtClean="0"/>
              <a:t>đến</a:t>
            </a:r>
            <a:r>
              <a:rPr lang="en-US" sz="3600" i="1" dirty="0" smtClean="0"/>
              <a:t> </a:t>
            </a:r>
            <a:r>
              <a:rPr lang="en-US" sz="3600" i="1" dirty="0" err="1" smtClean="0"/>
              <a:t>các</a:t>
            </a:r>
            <a:r>
              <a:rPr lang="en-US" sz="3600" i="1" dirty="0" smtClean="0"/>
              <a:t> </a:t>
            </a:r>
            <a:r>
              <a:rPr lang="en-US" sz="3600" i="1" dirty="0" err="1" smtClean="0"/>
              <a:t>nguyên</a:t>
            </a:r>
            <a:r>
              <a:rPr lang="en-US" sz="3600" i="1" dirty="0" smtClean="0"/>
              <a:t> </a:t>
            </a:r>
            <a:r>
              <a:rPr lang="en-US" sz="3600" i="1" dirty="0" err="1" smtClean="0"/>
              <a:t>nhân</a:t>
            </a:r>
            <a:r>
              <a:rPr lang="en-US" sz="3600" i="1" dirty="0" smtClean="0"/>
              <a:t> </a:t>
            </a:r>
            <a:r>
              <a:rPr lang="en-US" sz="3600" i="1" dirty="0" err="1" smtClean="0"/>
              <a:t>cơ</a:t>
            </a:r>
            <a:r>
              <a:rPr lang="en-US" sz="3600" i="1" dirty="0" smtClean="0"/>
              <a:t> </a:t>
            </a:r>
            <a:r>
              <a:rPr lang="en-US" sz="3600" i="1" dirty="0" err="1" smtClean="0"/>
              <a:t>năng</a:t>
            </a:r>
            <a:endParaRPr lang="en-US" sz="3600" i="1" dirty="0"/>
          </a:p>
          <a:p>
            <a:pPr marL="292608" lvl="1" indent="0">
              <a:buNone/>
            </a:pPr>
            <a:endParaRPr lang="en-US" dirty="0"/>
          </a:p>
          <a:p>
            <a:pPr marL="292608" lvl="1" indent="0">
              <a:buNone/>
            </a:pPr>
            <a:endParaRPr lang="en-US" dirty="0"/>
          </a:p>
          <a:p>
            <a:pPr marL="514350" indent="-51435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2918358498"/>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10782" y="669662"/>
            <a:ext cx="10579855" cy="1450757"/>
          </a:xfrm>
        </p:spPr>
        <p:txBody>
          <a:bodyPr>
            <a:normAutofit/>
          </a:bodyPr>
          <a:lstStyle/>
          <a:p>
            <a:r>
              <a:rPr lang="en-US" sz="3800" dirty="0" smtClean="0">
                <a:solidFill>
                  <a:schemeClr val="accent2"/>
                </a:solidFill>
              </a:rPr>
              <a:t>4. </a:t>
            </a:r>
            <a:r>
              <a:rPr lang="en-US" sz="3800" dirty="0" err="1" smtClean="0">
                <a:solidFill>
                  <a:schemeClr val="accent2"/>
                </a:solidFill>
              </a:rPr>
              <a:t>Bạn</a:t>
            </a:r>
            <a:r>
              <a:rPr lang="en-US" sz="3800" dirty="0" smtClean="0">
                <a:solidFill>
                  <a:schemeClr val="accent2"/>
                </a:solidFill>
              </a:rPr>
              <a:t> </a:t>
            </a:r>
            <a:r>
              <a:rPr lang="en-US" sz="3800" dirty="0" err="1">
                <a:solidFill>
                  <a:schemeClr val="accent2"/>
                </a:solidFill>
              </a:rPr>
              <a:t>hãy</a:t>
            </a:r>
            <a:r>
              <a:rPr lang="en-US" sz="3800" dirty="0">
                <a:solidFill>
                  <a:schemeClr val="accent2"/>
                </a:solidFill>
              </a:rPr>
              <a:t> </a:t>
            </a:r>
            <a:r>
              <a:rPr lang="en-US" sz="3800" dirty="0" err="1">
                <a:solidFill>
                  <a:schemeClr val="accent2"/>
                </a:solidFill>
              </a:rPr>
              <a:t>dự</a:t>
            </a:r>
            <a:r>
              <a:rPr lang="en-US" sz="3800" dirty="0">
                <a:solidFill>
                  <a:schemeClr val="accent2"/>
                </a:solidFill>
              </a:rPr>
              <a:t> </a:t>
            </a:r>
            <a:r>
              <a:rPr lang="en-US" sz="3800" dirty="0" err="1">
                <a:solidFill>
                  <a:schemeClr val="accent2"/>
                </a:solidFill>
              </a:rPr>
              <a:t>kiến</a:t>
            </a:r>
            <a:r>
              <a:rPr lang="en-US" sz="3800" dirty="0">
                <a:solidFill>
                  <a:schemeClr val="accent2"/>
                </a:solidFill>
              </a:rPr>
              <a:t> </a:t>
            </a:r>
            <a:r>
              <a:rPr lang="en-US" sz="3800" dirty="0" err="1">
                <a:solidFill>
                  <a:schemeClr val="accent2"/>
                </a:solidFill>
              </a:rPr>
              <a:t>kế</a:t>
            </a:r>
            <a:r>
              <a:rPr lang="en-US" sz="3800" dirty="0">
                <a:solidFill>
                  <a:schemeClr val="accent2"/>
                </a:solidFill>
              </a:rPr>
              <a:t> </a:t>
            </a:r>
            <a:r>
              <a:rPr lang="en-US" sz="3800" dirty="0" err="1">
                <a:solidFill>
                  <a:schemeClr val="accent2"/>
                </a:solidFill>
              </a:rPr>
              <a:t>hoạch</a:t>
            </a:r>
            <a:r>
              <a:rPr lang="en-US" sz="3800" dirty="0">
                <a:solidFill>
                  <a:schemeClr val="accent2"/>
                </a:solidFill>
              </a:rPr>
              <a:t> </a:t>
            </a:r>
            <a:r>
              <a:rPr lang="en-US" sz="3800" dirty="0" err="1">
                <a:solidFill>
                  <a:schemeClr val="accent2"/>
                </a:solidFill>
              </a:rPr>
              <a:t>điều</a:t>
            </a:r>
            <a:r>
              <a:rPr lang="en-US" sz="3800" dirty="0">
                <a:solidFill>
                  <a:schemeClr val="accent2"/>
                </a:solidFill>
              </a:rPr>
              <a:t> </a:t>
            </a:r>
            <a:r>
              <a:rPr lang="en-US" sz="3800" dirty="0" err="1">
                <a:solidFill>
                  <a:schemeClr val="accent2"/>
                </a:solidFill>
              </a:rPr>
              <a:t>trị</a:t>
            </a:r>
            <a:r>
              <a:rPr lang="en-US" sz="3800" dirty="0">
                <a:solidFill>
                  <a:schemeClr val="accent2"/>
                </a:solidFill>
              </a:rPr>
              <a:t> </a:t>
            </a:r>
            <a:r>
              <a:rPr lang="en-US" sz="3800" dirty="0" err="1">
                <a:solidFill>
                  <a:schemeClr val="accent2"/>
                </a:solidFill>
              </a:rPr>
              <a:t>tiếp</a:t>
            </a:r>
            <a:r>
              <a:rPr lang="en-US" sz="3800" dirty="0">
                <a:solidFill>
                  <a:schemeClr val="accent2"/>
                </a:solidFill>
              </a:rPr>
              <a:t> </a:t>
            </a:r>
            <a:r>
              <a:rPr lang="en-US" sz="3800" dirty="0" err="1">
                <a:solidFill>
                  <a:schemeClr val="accent2"/>
                </a:solidFill>
              </a:rPr>
              <a:t>theo</a:t>
            </a:r>
            <a:r>
              <a:rPr lang="en-US" sz="3800" dirty="0">
                <a:solidFill>
                  <a:schemeClr val="accent2"/>
                </a:solidFill>
              </a:rPr>
              <a:t>?</a:t>
            </a:r>
            <a:br>
              <a:rPr lang="en-US" sz="3800" dirty="0">
                <a:solidFill>
                  <a:schemeClr val="accent2"/>
                </a:solidFill>
              </a:rPr>
            </a:br>
            <a:endParaRPr lang="en-US" sz="3800" dirty="0">
              <a:solidFill>
                <a:schemeClr val="accent2"/>
              </a:solidFill>
            </a:endParaRPr>
          </a:p>
        </p:txBody>
      </p:sp>
      <p:sp>
        <p:nvSpPr>
          <p:cNvPr id="3" name="Content Placeholder 2"/>
          <p:cNvSpPr>
            <a:spLocks noGrp="1"/>
          </p:cNvSpPr>
          <p:nvPr>
            <p:ph idx="1"/>
          </p:nvPr>
        </p:nvSpPr>
        <p:spPr>
          <a:xfrm>
            <a:off x="1097280" y="1845734"/>
            <a:ext cx="7762515" cy="4023360"/>
          </a:xfrm>
        </p:spPr>
        <p:txBody>
          <a:bodyPr/>
          <a:lstStyle/>
          <a:p>
            <a:pPr marL="578358" lvl="1" indent="-285750"/>
            <a:r>
              <a:rPr lang="vi-VN" sz="2400" dirty="0" smtClean="0"/>
              <a:t>Theo </a:t>
            </a:r>
            <a:r>
              <a:rPr lang="vi-VN" sz="2400" dirty="0"/>
              <a:t>dõi định kỳ </a:t>
            </a:r>
            <a:r>
              <a:rPr lang="vi-VN" sz="2400" b="1" dirty="0"/>
              <a:t>3 tháng/lần trong 2 năm đầu, 6 tháng /lần trong 2 năm</a:t>
            </a:r>
            <a:r>
              <a:rPr lang="vi-VN" sz="2400" dirty="0"/>
              <a:t> tiếp theo và sau đó </a:t>
            </a:r>
            <a:r>
              <a:rPr lang="vi-VN" sz="2400" b="1" dirty="0"/>
              <a:t>mỗi năm một lần</a:t>
            </a:r>
            <a:r>
              <a:rPr lang="vi-VN" sz="2400" dirty="0"/>
              <a:t>.</a:t>
            </a:r>
            <a:endParaRPr lang="en-US" sz="2400" dirty="0"/>
          </a:p>
          <a:p>
            <a:pPr marL="578358" lvl="1" indent="-285750"/>
            <a:r>
              <a:rPr lang="en-US" sz="2400" dirty="0"/>
              <a:t>Theo </a:t>
            </a:r>
            <a:r>
              <a:rPr lang="en-US" sz="2400" dirty="0" err="1"/>
              <a:t>dõi</a:t>
            </a:r>
            <a:r>
              <a:rPr lang="en-US" sz="2400" dirty="0"/>
              <a:t> </a:t>
            </a:r>
            <a:r>
              <a:rPr lang="en-US" sz="2400" b="1" dirty="0" err="1"/>
              <a:t>triệu</a:t>
            </a:r>
            <a:r>
              <a:rPr lang="en-US" sz="2400" b="1" dirty="0"/>
              <a:t> </a:t>
            </a:r>
            <a:r>
              <a:rPr lang="en-US" sz="2400" b="1" dirty="0" err="1"/>
              <a:t>chứng</a:t>
            </a:r>
            <a:r>
              <a:rPr lang="en-US" sz="2400" b="1" dirty="0"/>
              <a:t> </a:t>
            </a:r>
            <a:r>
              <a:rPr lang="en-US" sz="2400" b="1" dirty="0" err="1"/>
              <a:t>lâm</a:t>
            </a:r>
            <a:r>
              <a:rPr lang="en-US" sz="2400" b="1" dirty="0"/>
              <a:t> </a:t>
            </a:r>
            <a:r>
              <a:rPr lang="en-US" sz="2400" b="1" dirty="0" err="1"/>
              <a:t>sàng</a:t>
            </a:r>
            <a:r>
              <a:rPr lang="en-US" sz="2400" dirty="0"/>
              <a:t>, </a:t>
            </a:r>
            <a:r>
              <a:rPr lang="en-US" sz="2400" dirty="0" err="1"/>
              <a:t>khám</a:t>
            </a:r>
            <a:r>
              <a:rPr lang="en-US" sz="2400" dirty="0"/>
              <a:t> </a:t>
            </a:r>
            <a:r>
              <a:rPr lang="en-US" sz="2400" dirty="0" err="1"/>
              <a:t>phụ</a:t>
            </a:r>
            <a:r>
              <a:rPr lang="en-US" sz="2400" dirty="0"/>
              <a:t> </a:t>
            </a:r>
            <a:r>
              <a:rPr lang="en-US" sz="2400" dirty="0" err="1"/>
              <a:t>khoa</a:t>
            </a:r>
            <a:r>
              <a:rPr lang="en-US" sz="2400" dirty="0"/>
              <a:t>.</a:t>
            </a:r>
          </a:p>
          <a:p>
            <a:pPr marL="578358" lvl="1" indent="-285750"/>
            <a:r>
              <a:rPr lang="en-US" sz="2400" dirty="0" err="1"/>
              <a:t>Phân</a:t>
            </a:r>
            <a:r>
              <a:rPr lang="en-US" sz="2400" dirty="0"/>
              <a:t> </a:t>
            </a:r>
            <a:r>
              <a:rPr lang="en-US" sz="2400" dirty="0" err="1"/>
              <a:t>tầng</a:t>
            </a:r>
            <a:r>
              <a:rPr lang="en-US" sz="2400" dirty="0"/>
              <a:t> </a:t>
            </a:r>
            <a:r>
              <a:rPr lang="en-US" sz="2400" dirty="0" err="1"/>
              <a:t>nguy</a:t>
            </a:r>
            <a:r>
              <a:rPr lang="en-US" sz="2400" dirty="0"/>
              <a:t> </a:t>
            </a:r>
            <a:r>
              <a:rPr lang="en-US" sz="2400" dirty="0" err="1"/>
              <a:t>cơ</a:t>
            </a:r>
            <a:r>
              <a:rPr lang="en-US" sz="2400" dirty="0"/>
              <a:t> </a:t>
            </a:r>
            <a:r>
              <a:rPr lang="en-US" sz="2400" dirty="0" err="1"/>
              <a:t>ung</a:t>
            </a:r>
            <a:r>
              <a:rPr lang="en-US" sz="2400" dirty="0"/>
              <a:t> </a:t>
            </a:r>
            <a:r>
              <a:rPr lang="en-US" sz="2400" dirty="0" err="1"/>
              <a:t>thư</a:t>
            </a:r>
            <a:r>
              <a:rPr lang="en-US" sz="2400" dirty="0"/>
              <a:t> </a:t>
            </a:r>
            <a:r>
              <a:rPr lang="en-US" sz="2400" dirty="0" err="1"/>
              <a:t>nội</a:t>
            </a:r>
            <a:r>
              <a:rPr lang="en-US" sz="2400" dirty="0"/>
              <a:t> </a:t>
            </a:r>
            <a:r>
              <a:rPr lang="en-US" sz="2400" dirty="0" err="1"/>
              <a:t>mạc</a:t>
            </a:r>
            <a:r>
              <a:rPr lang="en-US" sz="2400" dirty="0"/>
              <a:t> </a:t>
            </a:r>
            <a:r>
              <a:rPr lang="en-US" sz="2400" dirty="0" err="1"/>
              <a:t>tử</a:t>
            </a:r>
            <a:r>
              <a:rPr lang="en-US" sz="2400" dirty="0"/>
              <a:t> </a:t>
            </a:r>
            <a:r>
              <a:rPr lang="en-US" sz="2400" dirty="0" err="1"/>
              <a:t>cung</a:t>
            </a:r>
            <a:r>
              <a:rPr lang="en-US" sz="2400" dirty="0"/>
              <a:t>:</a:t>
            </a:r>
          </a:p>
          <a:p>
            <a:pPr marL="818388" lvl="2" indent="-342900">
              <a:buFont typeface="Wingdings" pitchFamily="2" charset="2"/>
              <a:buChar char="Ø"/>
            </a:pPr>
            <a:r>
              <a:rPr lang="en-US" sz="2000" dirty="0" err="1"/>
              <a:t>Nguy</a:t>
            </a:r>
            <a:r>
              <a:rPr lang="en-US" sz="2000" dirty="0"/>
              <a:t> </a:t>
            </a:r>
            <a:r>
              <a:rPr lang="en-US" sz="2000" dirty="0" err="1"/>
              <a:t>cơ</a:t>
            </a:r>
            <a:r>
              <a:rPr lang="en-US" sz="2000" dirty="0"/>
              <a:t> </a:t>
            </a:r>
            <a:r>
              <a:rPr lang="en-US" sz="2000" dirty="0" err="1"/>
              <a:t>trung</a:t>
            </a:r>
            <a:r>
              <a:rPr lang="en-US" sz="2000" dirty="0"/>
              <a:t> </a:t>
            </a:r>
            <a:r>
              <a:rPr lang="en-US" sz="2000" dirty="0" err="1"/>
              <a:t>bình</a:t>
            </a:r>
            <a:r>
              <a:rPr lang="en-US" sz="2000" dirty="0"/>
              <a:t>: </a:t>
            </a:r>
            <a:r>
              <a:rPr lang="en-US" sz="2000" dirty="0" err="1" smtClean="0"/>
              <a:t>giai</a:t>
            </a:r>
            <a:r>
              <a:rPr lang="en-US" sz="2000" dirty="0" smtClean="0"/>
              <a:t> </a:t>
            </a:r>
            <a:r>
              <a:rPr lang="en-US" sz="2000" dirty="0" err="1" smtClean="0"/>
              <a:t>đoạn</a:t>
            </a:r>
            <a:r>
              <a:rPr lang="en-US" sz="2000" dirty="0" smtClean="0"/>
              <a:t> </a:t>
            </a:r>
            <a:r>
              <a:rPr lang="en-US" sz="2000" dirty="0"/>
              <a:t>1A, </a:t>
            </a:r>
            <a:r>
              <a:rPr lang="en-US" sz="2000" dirty="0" err="1"/>
              <a:t>có</a:t>
            </a:r>
            <a:r>
              <a:rPr lang="en-US" sz="2000" dirty="0"/>
              <a:t> </a:t>
            </a:r>
            <a:r>
              <a:rPr lang="en-US" sz="2000" dirty="0" err="1"/>
              <a:t>mức</a:t>
            </a:r>
            <a:r>
              <a:rPr lang="en-US" sz="2000" dirty="0"/>
              <a:t> </a:t>
            </a:r>
            <a:r>
              <a:rPr lang="en-US" sz="2000" dirty="0" err="1">
                <a:solidFill>
                  <a:srgbClr val="FF0000"/>
                </a:solidFill>
              </a:rPr>
              <a:t>xâm</a:t>
            </a:r>
            <a:r>
              <a:rPr lang="en-US" sz="2000" dirty="0">
                <a:solidFill>
                  <a:srgbClr val="FF0000"/>
                </a:solidFill>
              </a:rPr>
              <a:t> </a:t>
            </a:r>
            <a:r>
              <a:rPr lang="en-US" sz="2000" dirty="0" err="1">
                <a:solidFill>
                  <a:srgbClr val="FF0000"/>
                </a:solidFill>
              </a:rPr>
              <a:t>lấn</a:t>
            </a:r>
            <a:r>
              <a:rPr lang="en-US" sz="2000" dirty="0"/>
              <a:t> </a:t>
            </a:r>
            <a:r>
              <a:rPr lang="en-US" sz="2000" dirty="0" err="1"/>
              <a:t>cơ</a:t>
            </a:r>
            <a:r>
              <a:rPr lang="en-US" sz="2000" dirty="0"/>
              <a:t> </a:t>
            </a:r>
            <a:r>
              <a:rPr lang="en-US" sz="2000" dirty="0" err="1"/>
              <a:t>tử</a:t>
            </a:r>
            <a:r>
              <a:rPr lang="en-US" sz="2000" dirty="0"/>
              <a:t> </a:t>
            </a:r>
            <a:r>
              <a:rPr lang="en-US" sz="2000" dirty="0" err="1"/>
              <a:t>cung</a:t>
            </a:r>
            <a:r>
              <a:rPr lang="en-US" sz="2000" dirty="0"/>
              <a:t> &lt; ½ </a:t>
            </a:r>
            <a:r>
              <a:rPr lang="en-US" sz="2000" dirty="0" err="1"/>
              <a:t>bề</a:t>
            </a:r>
            <a:r>
              <a:rPr lang="en-US" sz="2000" dirty="0"/>
              <a:t> </a:t>
            </a:r>
            <a:r>
              <a:rPr lang="en-US" sz="2000" dirty="0" err="1"/>
              <a:t>dày</a:t>
            </a:r>
            <a:r>
              <a:rPr lang="en-US" sz="2000" dirty="0"/>
              <a:t> </a:t>
            </a:r>
            <a:r>
              <a:rPr lang="en-US" sz="2000" dirty="0" err="1"/>
              <a:t>cơ</a:t>
            </a:r>
            <a:r>
              <a:rPr lang="en-US" sz="2000" dirty="0"/>
              <a:t> </a:t>
            </a:r>
            <a:r>
              <a:rPr lang="en-US" sz="2000" dirty="0" err="1"/>
              <a:t>tử</a:t>
            </a:r>
            <a:r>
              <a:rPr lang="en-US" sz="2000" dirty="0"/>
              <a:t> </a:t>
            </a:r>
            <a:r>
              <a:rPr lang="en-US" sz="2000" dirty="0" err="1"/>
              <a:t>cung</a:t>
            </a:r>
            <a:r>
              <a:rPr lang="en-US" sz="2000" dirty="0"/>
              <a:t>.  </a:t>
            </a:r>
          </a:p>
          <a:p>
            <a:pPr marL="818388" lvl="2" indent="-342900">
              <a:buFont typeface="Wingdings" pitchFamily="2" charset="2"/>
              <a:buChar char="Ø"/>
            </a:pPr>
            <a:r>
              <a:rPr lang="en-US" sz="2000" dirty="0" err="1"/>
              <a:t>Nguy</a:t>
            </a:r>
            <a:r>
              <a:rPr lang="en-US" sz="2000" dirty="0"/>
              <a:t> </a:t>
            </a:r>
            <a:r>
              <a:rPr lang="en-US" sz="2000" dirty="0" err="1"/>
              <a:t>cơ</a:t>
            </a:r>
            <a:r>
              <a:rPr lang="en-US" sz="2000" dirty="0"/>
              <a:t> </a:t>
            </a:r>
            <a:r>
              <a:rPr lang="en-US" sz="2000" dirty="0" err="1"/>
              <a:t>trung</a:t>
            </a:r>
            <a:r>
              <a:rPr lang="en-US" sz="2000" dirty="0"/>
              <a:t> </a:t>
            </a:r>
            <a:r>
              <a:rPr lang="en-US" sz="2000" dirty="0" err="1"/>
              <a:t>bình</a:t>
            </a:r>
            <a:r>
              <a:rPr lang="en-US" sz="2000" dirty="0"/>
              <a:t> </a:t>
            </a:r>
            <a:r>
              <a:rPr lang="en-US" sz="2000" dirty="0" err="1"/>
              <a:t>thấp</a:t>
            </a:r>
            <a:r>
              <a:rPr lang="en-US" sz="2000" dirty="0"/>
              <a:t> do 44t, &lt;1 </a:t>
            </a:r>
            <a:r>
              <a:rPr lang="en-US" sz="2000" dirty="0" err="1"/>
              <a:t>yếu</a:t>
            </a:r>
            <a:r>
              <a:rPr lang="en-US" sz="2000" dirty="0"/>
              <a:t> </a:t>
            </a:r>
            <a:r>
              <a:rPr lang="en-US" sz="2000" dirty="0" err="1"/>
              <a:t>tố</a:t>
            </a:r>
            <a:r>
              <a:rPr lang="en-US" sz="2000" dirty="0"/>
              <a:t> </a:t>
            </a:r>
            <a:r>
              <a:rPr lang="en-US" sz="2000" dirty="0" err="1"/>
              <a:t>nguy</a:t>
            </a:r>
            <a:r>
              <a:rPr lang="en-US" sz="2000" dirty="0"/>
              <a:t> </a:t>
            </a:r>
            <a:r>
              <a:rPr lang="en-US" sz="2000" dirty="0" err="1"/>
              <a:t>cơ</a:t>
            </a:r>
            <a:r>
              <a:rPr lang="en-US" sz="2000" dirty="0"/>
              <a:t> </a:t>
            </a:r>
          </a:p>
          <a:p>
            <a:pPr marL="578358" lvl="1" indent="-285750"/>
            <a:r>
              <a:rPr lang="en-US" sz="2400" dirty="0" err="1">
                <a:solidFill>
                  <a:srgbClr val="FF0000"/>
                </a:solidFill>
              </a:rPr>
              <a:t>Việc</a:t>
            </a:r>
            <a:r>
              <a:rPr lang="en-US" sz="2400" dirty="0">
                <a:solidFill>
                  <a:srgbClr val="FF0000"/>
                </a:solidFill>
              </a:rPr>
              <a:t> </a:t>
            </a:r>
            <a:r>
              <a:rPr lang="en-US" sz="2400" dirty="0" err="1">
                <a:solidFill>
                  <a:srgbClr val="FF0000"/>
                </a:solidFill>
              </a:rPr>
              <a:t>tái</a:t>
            </a:r>
            <a:r>
              <a:rPr lang="en-US" sz="2400" dirty="0">
                <a:solidFill>
                  <a:srgbClr val="FF0000"/>
                </a:solidFill>
              </a:rPr>
              <a:t> </a:t>
            </a:r>
            <a:r>
              <a:rPr lang="en-US" sz="2400" dirty="0" err="1">
                <a:solidFill>
                  <a:srgbClr val="FF0000"/>
                </a:solidFill>
              </a:rPr>
              <a:t>phát</a:t>
            </a:r>
            <a:r>
              <a:rPr lang="en-US" sz="2400" dirty="0">
                <a:solidFill>
                  <a:srgbClr val="FF0000"/>
                </a:solidFill>
              </a:rPr>
              <a:t> </a:t>
            </a:r>
            <a:r>
              <a:rPr lang="en-US" sz="2400" dirty="0" err="1">
                <a:solidFill>
                  <a:srgbClr val="FF0000"/>
                </a:solidFill>
              </a:rPr>
              <a:t>là</a:t>
            </a:r>
            <a:r>
              <a:rPr lang="en-US" sz="2400" dirty="0">
                <a:solidFill>
                  <a:srgbClr val="FF0000"/>
                </a:solidFill>
              </a:rPr>
              <a:t> </a:t>
            </a:r>
            <a:r>
              <a:rPr lang="en-US" sz="2400" dirty="0" err="1">
                <a:solidFill>
                  <a:srgbClr val="FF0000"/>
                </a:solidFill>
              </a:rPr>
              <a:t>thấp</a:t>
            </a:r>
            <a:r>
              <a:rPr lang="en-US" sz="2400" dirty="0">
                <a:solidFill>
                  <a:srgbClr val="FF0000"/>
                </a:solidFill>
              </a:rPr>
              <a:t>, </a:t>
            </a:r>
            <a:r>
              <a:rPr lang="en-US" sz="2400" dirty="0" err="1">
                <a:solidFill>
                  <a:srgbClr val="FF0000"/>
                </a:solidFill>
              </a:rPr>
              <a:t>không</a:t>
            </a:r>
            <a:r>
              <a:rPr lang="en-US" sz="2400" dirty="0">
                <a:solidFill>
                  <a:srgbClr val="FF0000"/>
                </a:solidFill>
              </a:rPr>
              <a:t> </a:t>
            </a:r>
            <a:r>
              <a:rPr lang="en-US" sz="2400" dirty="0" err="1">
                <a:solidFill>
                  <a:srgbClr val="FF0000"/>
                </a:solidFill>
              </a:rPr>
              <a:t>nên</a:t>
            </a:r>
            <a:r>
              <a:rPr lang="en-US" sz="2400" dirty="0">
                <a:solidFill>
                  <a:srgbClr val="FF0000"/>
                </a:solidFill>
              </a:rPr>
              <a:t> </a:t>
            </a:r>
            <a:r>
              <a:rPr lang="en-US" sz="2400" dirty="0" err="1">
                <a:solidFill>
                  <a:srgbClr val="FF0000"/>
                </a:solidFill>
              </a:rPr>
              <a:t>dùng</a:t>
            </a:r>
            <a:r>
              <a:rPr lang="en-US" sz="2400" dirty="0">
                <a:solidFill>
                  <a:srgbClr val="FF0000"/>
                </a:solidFill>
              </a:rPr>
              <a:t> </a:t>
            </a:r>
            <a:r>
              <a:rPr lang="en-US" sz="2400" dirty="0" err="1">
                <a:solidFill>
                  <a:srgbClr val="FF0000"/>
                </a:solidFill>
              </a:rPr>
              <a:t>thuốc</a:t>
            </a:r>
            <a:r>
              <a:rPr lang="en-US" sz="2400" dirty="0">
                <a:solidFill>
                  <a:srgbClr val="FF0000"/>
                </a:solidFill>
              </a:rPr>
              <a:t>, </a:t>
            </a:r>
            <a:r>
              <a:rPr lang="en-US" sz="2400" dirty="0" err="1">
                <a:solidFill>
                  <a:srgbClr val="FF0000"/>
                </a:solidFill>
              </a:rPr>
              <a:t>không</a:t>
            </a:r>
            <a:r>
              <a:rPr lang="en-US" sz="2400" dirty="0">
                <a:solidFill>
                  <a:srgbClr val="FF0000"/>
                </a:solidFill>
              </a:rPr>
              <a:t> </a:t>
            </a:r>
            <a:r>
              <a:rPr lang="en-US" sz="2400" dirty="0" err="1" smtClean="0">
                <a:solidFill>
                  <a:srgbClr val="FF0000"/>
                </a:solidFill>
              </a:rPr>
              <a:t>xạ</a:t>
            </a:r>
            <a:r>
              <a:rPr lang="en-US" sz="2400" dirty="0" smtClean="0">
                <a:solidFill>
                  <a:srgbClr val="FF0000"/>
                </a:solidFill>
              </a:rPr>
              <a:t> </a:t>
            </a:r>
            <a:r>
              <a:rPr lang="en-US" sz="2400" dirty="0" err="1" smtClean="0">
                <a:solidFill>
                  <a:srgbClr val="FF0000"/>
                </a:solidFill>
              </a:rPr>
              <a:t>trị</a:t>
            </a:r>
            <a:r>
              <a:rPr lang="en-US" sz="2400" dirty="0" smtClean="0">
                <a:solidFill>
                  <a:srgbClr val="FF0000"/>
                </a:solidFill>
              </a:rPr>
              <a:t>, </a:t>
            </a:r>
            <a:r>
              <a:rPr lang="en-US" sz="2400" dirty="0" err="1" smtClean="0">
                <a:solidFill>
                  <a:srgbClr val="FF0000"/>
                </a:solidFill>
              </a:rPr>
              <a:t>chỉ</a:t>
            </a:r>
            <a:r>
              <a:rPr lang="en-US" sz="2400" dirty="0" smtClean="0">
                <a:solidFill>
                  <a:srgbClr val="FF0000"/>
                </a:solidFill>
              </a:rPr>
              <a:t> </a:t>
            </a:r>
            <a:r>
              <a:rPr lang="en-US" sz="2400" dirty="0" err="1" smtClean="0">
                <a:solidFill>
                  <a:srgbClr val="FF0000"/>
                </a:solidFill>
              </a:rPr>
              <a:t>nên</a:t>
            </a:r>
            <a:r>
              <a:rPr lang="en-US" sz="2400" dirty="0" smtClean="0">
                <a:solidFill>
                  <a:srgbClr val="FF0000"/>
                </a:solidFill>
              </a:rPr>
              <a:t> </a:t>
            </a:r>
            <a:r>
              <a:rPr lang="en-US" sz="2400" dirty="0" err="1">
                <a:solidFill>
                  <a:srgbClr val="FF0000"/>
                </a:solidFill>
              </a:rPr>
              <a:t>theo</a:t>
            </a:r>
            <a:r>
              <a:rPr lang="en-US" sz="2400" dirty="0">
                <a:solidFill>
                  <a:srgbClr val="FF0000"/>
                </a:solidFill>
              </a:rPr>
              <a:t> </a:t>
            </a:r>
            <a:r>
              <a:rPr lang="en-US" sz="2400" dirty="0" err="1">
                <a:solidFill>
                  <a:srgbClr val="FF0000"/>
                </a:solidFill>
              </a:rPr>
              <a:t>dõi</a:t>
            </a:r>
            <a:r>
              <a:rPr lang="en-US" sz="2400" dirty="0">
                <a:solidFill>
                  <a:srgbClr val="FF0000"/>
                </a:solidFill>
              </a:rPr>
              <a:t>.</a:t>
            </a:r>
          </a:p>
          <a:p>
            <a:endParaRPr lang="en-US" dirty="0"/>
          </a:p>
        </p:txBody>
      </p:sp>
    </p:spTree>
    <p:extLst>
      <p:ext uri="{BB962C8B-B14F-4D97-AF65-F5344CB8AC3E}">
        <p14:creationId xmlns:p14="http://schemas.microsoft.com/office/powerpoint/2010/main" val="94426261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Siêu</a:t>
            </a:r>
            <a:r>
              <a:rPr lang="en-US"/>
              <a:t> </a:t>
            </a:r>
            <a:r>
              <a:rPr lang="en-US" err="1"/>
              <a:t>âm</a:t>
            </a:r>
            <a:r>
              <a:rPr lang="en-US"/>
              <a:t> </a:t>
            </a:r>
            <a:r>
              <a:rPr lang="en-US" err="1"/>
              <a:t>phụ</a:t>
            </a:r>
            <a:r>
              <a:rPr lang="en-US"/>
              <a:t> </a:t>
            </a:r>
            <a:r>
              <a:rPr lang="en-US" err="1"/>
              <a:t>khoa</a:t>
            </a:r>
            <a:r>
              <a:rPr lang="en-US"/>
              <a:t> </a:t>
            </a:r>
            <a:r>
              <a:rPr lang="en-US" err="1"/>
              <a:t>ngả</a:t>
            </a:r>
            <a:r>
              <a:rPr lang="en-US"/>
              <a:t> </a:t>
            </a:r>
            <a:r>
              <a:rPr lang="en-US" err="1"/>
              <a:t>bụng</a:t>
            </a:r>
            <a:endParaRPr lang="en-US"/>
          </a:p>
        </p:txBody>
      </p:sp>
      <p:sp>
        <p:nvSpPr>
          <p:cNvPr id="3" name="Content Placeholder 2"/>
          <p:cNvSpPr>
            <a:spLocks noGrp="1"/>
          </p:cNvSpPr>
          <p:nvPr>
            <p:ph idx="1"/>
          </p:nvPr>
        </p:nvSpPr>
        <p:spPr>
          <a:xfrm>
            <a:off x="1097280" y="1734523"/>
            <a:ext cx="7947866" cy="4023360"/>
          </a:xfrm>
        </p:spPr>
        <p:txBody>
          <a:bodyPr/>
          <a:lstStyle/>
          <a:p>
            <a:pPr algn="just"/>
            <a:r>
              <a:rPr lang="en-US" dirty="0" err="1"/>
              <a:t>Tử</a:t>
            </a:r>
            <a:r>
              <a:rPr lang="en-US" dirty="0"/>
              <a:t> </a:t>
            </a:r>
            <a:r>
              <a:rPr lang="en-US" dirty="0" err="1"/>
              <a:t>cung</a:t>
            </a:r>
            <a:r>
              <a:rPr lang="en-US" dirty="0"/>
              <a:t>: </a:t>
            </a:r>
          </a:p>
          <a:p>
            <a:pPr lvl="1" algn="just"/>
            <a:r>
              <a:rPr lang="en-US" dirty="0" err="1"/>
              <a:t>Ngã</a:t>
            </a:r>
            <a:r>
              <a:rPr lang="en-US" dirty="0"/>
              <a:t> </a:t>
            </a:r>
            <a:r>
              <a:rPr lang="en-US" dirty="0" err="1"/>
              <a:t>sau</a:t>
            </a:r>
            <a:r>
              <a:rPr lang="en-US" dirty="0"/>
              <a:t>, </a:t>
            </a:r>
            <a:r>
              <a:rPr lang="en-US" dirty="0" err="1"/>
              <a:t>dAP</a:t>
            </a:r>
            <a:r>
              <a:rPr lang="en-US" dirty="0"/>
              <a:t> = 35 mm, </a:t>
            </a:r>
            <a:r>
              <a:rPr lang="en-US" dirty="0" err="1"/>
              <a:t>cấu</a:t>
            </a:r>
            <a:r>
              <a:rPr lang="en-US" dirty="0"/>
              <a:t> </a:t>
            </a:r>
            <a:r>
              <a:rPr lang="en-US" dirty="0" err="1"/>
              <a:t>trúc</a:t>
            </a:r>
            <a:r>
              <a:rPr lang="en-US" dirty="0"/>
              <a:t> </a:t>
            </a:r>
            <a:r>
              <a:rPr lang="en-US" dirty="0" err="1"/>
              <a:t>cơ</a:t>
            </a:r>
            <a:r>
              <a:rPr lang="en-US" dirty="0"/>
              <a:t> </a:t>
            </a:r>
            <a:r>
              <a:rPr lang="en-US" dirty="0" err="1"/>
              <a:t>tử</a:t>
            </a:r>
            <a:r>
              <a:rPr lang="en-US" dirty="0"/>
              <a:t> </a:t>
            </a:r>
            <a:r>
              <a:rPr lang="en-US" dirty="0" err="1"/>
              <a:t>cung</a:t>
            </a:r>
            <a:r>
              <a:rPr lang="en-US" dirty="0"/>
              <a:t> </a:t>
            </a:r>
            <a:r>
              <a:rPr lang="en-US" dirty="0" err="1"/>
              <a:t>đồng</a:t>
            </a:r>
            <a:r>
              <a:rPr lang="en-US" dirty="0"/>
              <a:t> </a:t>
            </a:r>
            <a:r>
              <a:rPr lang="en-US" dirty="0" err="1"/>
              <a:t>nhất</a:t>
            </a:r>
            <a:endParaRPr lang="en-US" dirty="0"/>
          </a:p>
          <a:p>
            <a:pPr lvl="1" algn="just"/>
            <a:r>
              <a:rPr lang="en-US" dirty="0" err="1"/>
              <a:t>Bề</a:t>
            </a:r>
            <a:r>
              <a:rPr lang="en-US" dirty="0"/>
              <a:t> </a:t>
            </a:r>
            <a:r>
              <a:rPr lang="en-US" dirty="0" err="1"/>
              <a:t>dầy</a:t>
            </a:r>
            <a:r>
              <a:rPr lang="en-US" dirty="0"/>
              <a:t> </a:t>
            </a:r>
            <a:r>
              <a:rPr lang="en-US" dirty="0" err="1"/>
              <a:t>nội</a:t>
            </a:r>
            <a:r>
              <a:rPr lang="en-US" dirty="0"/>
              <a:t> </a:t>
            </a:r>
            <a:r>
              <a:rPr lang="en-US" dirty="0" err="1"/>
              <a:t>mạc</a:t>
            </a:r>
            <a:r>
              <a:rPr lang="en-US" dirty="0"/>
              <a:t> </a:t>
            </a:r>
            <a:r>
              <a:rPr lang="en-US" dirty="0" err="1"/>
              <a:t>tử</a:t>
            </a:r>
            <a:r>
              <a:rPr lang="en-US" dirty="0"/>
              <a:t> </a:t>
            </a:r>
            <a:r>
              <a:rPr lang="en-US" dirty="0" err="1"/>
              <a:t>cung</a:t>
            </a:r>
            <a:r>
              <a:rPr lang="en-US" dirty="0"/>
              <a:t> 5 mm, </a:t>
            </a:r>
            <a:r>
              <a:rPr lang="en-US" dirty="0" err="1"/>
              <a:t>lòng</a:t>
            </a:r>
            <a:r>
              <a:rPr lang="en-US" dirty="0"/>
              <a:t> </a:t>
            </a:r>
            <a:r>
              <a:rPr lang="en-US" dirty="0" err="1"/>
              <a:t>tử</a:t>
            </a:r>
            <a:r>
              <a:rPr lang="en-US" dirty="0"/>
              <a:t> </a:t>
            </a:r>
            <a:r>
              <a:rPr lang="en-US" dirty="0" err="1"/>
              <a:t>cung</a:t>
            </a:r>
            <a:r>
              <a:rPr lang="en-US" dirty="0"/>
              <a:t> </a:t>
            </a:r>
            <a:r>
              <a:rPr lang="en-US" dirty="0" err="1"/>
              <a:t>có</a:t>
            </a:r>
            <a:r>
              <a:rPr lang="en-US" dirty="0"/>
              <a:t> </a:t>
            </a:r>
            <a:r>
              <a:rPr lang="en-US" dirty="0" err="1"/>
              <a:t>dịch</a:t>
            </a:r>
            <a:r>
              <a:rPr lang="en-US" dirty="0"/>
              <a:t>, </a:t>
            </a:r>
            <a:r>
              <a:rPr lang="en-US" dirty="0" err="1"/>
              <a:t>phản</a:t>
            </a:r>
            <a:r>
              <a:rPr lang="en-US" dirty="0"/>
              <a:t> </a:t>
            </a:r>
            <a:r>
              <a:rPr lang="en-US" dirty="0" err="1"/>
              <a:t>âm</a:t>
            </a:r>
            <a:r>
              <a:rPr lang="en-US" dirty="0"/>
              <a:t> </a:t>
            </a:r>
            <a:r>
              <a:rPr lang="en-US" dirty="0" err="1"/>
              <a:t>tương</a:t>
            </a:r>
            <a:r>
              <a:rPr lang="en-US" dirty="0"/>
              <a:t> </a:t>
            </a:r>
            <a:r>
              <a:rPr lang="en-US" dirty="0" err="1"/>
              <a:t>tự</a:t>
            </a:r>
            <a:r>
              <a:rPr lang="en-US" dirty="0"/>
              <a:t> </a:t>
            </a:r>
            <a:r>
              <a:rPr lang="en-US" dirty="0" err="1"/>
              <a:t>máu</a:t>
            </a:r>
            <a:endParaRPr lang="en-US" dirty="0"/>
          </a:p>
          <a:p>
            <a:pPr algn="just"/>
            <a:r>
              <a:rPr lang="en-US" dirty="0" err="1"/>
              <a:t>Hai</a:t>
            </a:r>
            <a:r>
              <a:rPr lang="en-US" dirty="0"/>
              <a:t> </a:t>
            </a:r>
            <a:r>
              <a:rPr lang="en-US" dirty="0" err="1"/>
              <a:t>buồng</a:t>
            </a:r>
            <a:r>
              <a:rPr lang="en-US" dirty="0"/>
              <a:t> </a:t>
            </a:r>
            <a:r>
              <a:rPr lang="en-US" dirty="0" err="1"/>
              <a:t>trứng</a:t>
            </a:r>
            <a:r>
              <a:rPr lang="en-US" dirty="0"/>
              <a:t>: </a:t>
            </a:r>
          </a:p>
          <a:p>
            <a:pPr lvl="1" algn="just"/>
            <a:r>
              <a:rPr lang="en-US" dirty="0" err="1"/>
              <a:t>Kích</a:t>
            </a:r>
            <a:r>
              <a:rPr lang="en-US" dirty="0"/>
              <a:t> </a:t>
            </a:r>
            <a:r>
              <a:rPr lang="en-US" dirty="0" err="1"/>
              <a:t>thước</a:t>
            </a:r>
            <a:r>
              <a:rPr lang="en-US" dirty="0"/>
              <a:t> = 30 mm * 20 mm * 20 mm, </a:t>
            </a:r>
            <a:r>
              <a:rPr lang="en-US" dirty="0" err="1"/>
              <a:t>trên</a:t>
            </a:r>
            <a:r>
              <a:rPr lang="en-US" dirty="0"/>
              <a:t> </a:t>
            </a:r>
            <a:r>
              <a:rPr lang="en-US" dirty="0" err="1"/>
              <a:t>mỗi</a:t>
            </a:r>
            <a:r>
              <a:rPr lang="en-US" dirty="0"/>
              <a:t> </a:t>
            </a:r>
            <a:r>
              <a:rPr lang="en-US" dirty="0" err="1"/>
              <a:t>buồng</a:t>
            </a:r>
            <a:r>
              <a:rPr lang="en-US" dirty="0"/>
              <a:t> </a:t>
            </a:r>
            <a:r>
              <a:rPr lang="en-US" dirty="0" err="1"/>
              <a:t>trứng</a:t>
            </a:r>
            <a:r>
              <a:rPr lang="en-US" dirty="0"/>
              <a:t> </a:t>
            </a:r>
            <a:r>
              <a:rPr lang="en-US" dirty="0" err="1"/>
              <a:t>thấy</a:t>
            </a:r>
            <a:r>
              <a:rPr lang="en-US" dirty="0"/>
              <a:t> </a:t>
            </a:r>
            <a:r>
              <a:rPr lang="en-US" dirty="0" err="1"/>
              <a:t>có</a:t>
            </a:r>
            <a:r>
              <a:rPr lang="en-US" dirty="0"/>
              <a:t> </a:t>
            </a:r>
            <a:r>
              <a:rPr lang="en-US" dirty="0" err="1"/>
              <a:t>các</a:t>
            </a:r>
            <a:r>
              <a:rPr lang="en-US" dirty="0"/>
              <a:t> </a:t>
            </a:r>
            <a:r>
              <a:rPr lang="en-US" dirty="0" err="1"/>
              <a:t>nang</a:t>
            </a:r>
            <a:r>
              <a:rPr lang="en-US" dirty="0"/>
              <a:t> </a:t>
            </a:r>
            <a:r>
              <a:rPr lang="en-US" dirty="0" err="1"/>
              <a:t>có</a:t>
            </a:r>
            <a:r>
              <a:rPr lang="en-US" dirty="0"/>
              <a:t> </a:t>
            </a:r>
            <a:r>
              <a:rPr lang="en-US" dirty="0" err="1"/>
              <a:t>hốc</a:t>
            </a:r>
            <a:r>
              <a:rPr lang="en-US" dirty="0"/>
              <a:t> </a:t>
            </a:r>
            <a:r>
              <a:rPr lang="en-US" dirty="0" err="1"/>
              <a:t>nhỏ</a:t>
            </a:r>
            <a:r>
              <a:rPr lang="en-US" dirty="0"/>
              <a:t> </a:t>
            </a:r>
          </a:p>
          <a:p>
            <a:pPr lvl="1" algn="just"/>
            <a:r>
              <a:rPr lang="en-US" b="1" dirty="0" err="1"/>
              <a:t>Buồng</a:t>
            </a:r>
            <a:r>
              <a:rPr lang="en-US" b="1" dirty="0"/>
              <a:t> </a:t>
            </a:r>
            <a:r>
              <a:rPr lang="en-US" b="1" dirty="0" err="1"/>
              <a:t>trứng</a:t>
            </a:r>
            <a:r>
              <a:rPr lang="en-US" b="1" dirty="0"/>
              <a:t> </a:t>
            </a:r>
            <a:r>
              <a:rPr lang="en-US" b="1" dirty="0" err="1"/>
              <a:t>phải</a:t>
            </a:r>
            <a:r>
              <a:rPr lang="en-US" b="1" dirty="0"/>
              <a:t> </a:t>
            </a:r>
            <a:r>
              <a:rPr lang="en-US" b="1" dirty="0" err="1"/>
              <a:t>có</a:t>
            </a:r>
            <a:r>
              <a:rPr lang="en-US" b="1" dirty="0"/>
              <a:t> </a:t>
            </a:r>
            <a:r>
              <a:rPr lang="en-US" b="1" dirty="0" err="1"/>
              <a:t>một</a:t>
            </a:r>
            <a:r>
              <a:rPr lang="en-US" b="1" dirty="0"/>
              <a:t> </a:t>
            </a:r>
            <a:r>
              <a:rPr lang="en-US" b="1" dirty="0" err="1"/>
              <a:t>nang</a:t>
            </a:r>
            <a:r>
              <a:rPr lang="en-US" b="1" dirty="0"/>
              <a:t> d = 18 mm * 20 mm, </a:t>
            </a:r>
            <a:r>
              <a:rPr lang="en-US" b="1" dirty="0" err="1"/>
              <a:t>bên</a:t>
            </a:r>
            <a:r>
              <a:rPr lang="en-US" b="1" dirty="0"/>
              <a:t> </a:t>
            </a:r>
            <a:r>
              <a:rPr lang="en-US" b="1" dirty="0" err="1"/>
              <a:t>trong</a:t>
            </a:r>
            <a:r>
              <a:rPr lang="en-US" b="1" dirty="0"/>
              <a:t> </a:t>
            </a:r>
            <a:r>
              <a:rPr lang="en-US" b="1" dirty="0" err="1"/>
              <a:t>có</a:t>
            </a:r>
            <a:r>
              <a:rPr lang="en-US" b="1" dirty="0"/>
              <a:t> </a:t>
            </a:r>
            <a:r>
              <a:rPr lang="en-US" b="1" dirty="0" err="1"/>
              <a:t>phản</a:t>
            </a:r>
            <a:r>
              <a:rPr lang="en-US" b="1" dirty="0"/>
              <a:t> </a:t>
            </a:r>
            <a:r>
              <a:rPr lang="en-US" b="1" dirty="0" err="1"/>
              <a:t>âm</a:t>
            </a:r>
            <a:r>
              <a:rPr lang="en-US" b="1" dirty="0"/>
              <a:t> </a:t>
            </a:r>
            <a:r>
              <a:rPr lang="en-US" b="1" dirty="0" err="1"/>
              <a:t>dạng</a:t>
            </a:r>
            <a:r>
              <a:rPr lang="en-US" b="1" dirty="0"/>
              <a:t> </a:t>
            </a:r>
            <a:r>
              <a:rPr lang="en-US" b="1" dirty="0" err="1"/>
              <a:t>lưới</a:t>
            </a:r>
            <a:endParaRPr lang="en-US" b="1" dirty="0"/>
          </a:p>
          <a:p>
            <a:pPr lvl="1" algn="just"/>
            <a:r>
              <a:rPr lang="en-US" dirty="0" err="1"/>
              <a:t>Không</a:t>
            </a:r>
            <a:r>
              <a:rPr lang="en-US" dirty="0"/>
              <a:t> </a:t>
            </a:r>
            <a:r>
              <a:rPr lang="en-US" dirty="0" err="1"/>
              <a:t>dịch</a:t>
            </a:r>
            <a:r>
              <a:rPr lang="en-US" dirty="0"/>
              <a:t> </a:t>
            </a:r>
            <a:r>
              <a:rPr lang="en-US" dirty="0" err="1"/>
              <a:t>cùng</a:t>
            </a:r>
            <a:r>
              <a:rPr lang="en-US" dirty="0"/>
              <a:t> </a:t>
            </a:r>
            <a:r>
              <a:rPr lang="en-US" dirty="0" err="1"/>
              <a:t>đồ</a:t>
            </a:r>
            <a:endParaRPr lang="en-US" dirty="0"/>
          </a:p>
          <a:p>
            <a:pPr marL="0" indent="0">
              <a:buNone/>
            </a:pPr>
            <a:endParaRPr lang="en-US" dirty="0"/>
          </a:p>
        </p:txBody>
      </p:sp>
      <p:pic>
        <p:nvPicPr>
          <p:cNvPr id="4"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rcRect l="9311" t="18965" r="5517"/>
          <a:stretch/>
        </p:blipFill>
        <p:spPr bwMode="auto">
          <a:xfrm>
            <a:off x="3731906" y="4219667"/>
            <a:ext cx="3121151" cy="222713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5"/>
          <a:stretch>
            <a:fillRect/>
          </a:stretch>
        </p:blipFill>
        <p:spPr>
          <a:xfrm>
            <a:off x="7231174" y="4219667"/>
            <a:ext cx="3032842" cy="2237826"/>
          </a:xfrm>
          <a:prstGeom prst="rect">
            <a:avLst/>
          </a:prstGeom>
        </p:spPr>
      </p:pic>
    </p:spTree>
    <p:extLst>
      <p:ext uri="{BB962C8B-B14F-4D97-AF65-F5344CB8AC3E}">
        <p14:creationId xmlns:p14="http://schemas.microsoft.com/office/powerpoint/2010/main" val="148743775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xmlns="" id="{6224F84A-3134-BD49-A396-FEA2E5B86653}"/>
              </a:ext>
            </a:extLst>
          </p:cNvPr>
          <p:cNvSpPr txBox="1">
            <a:spLocks/>
          </p:cNvSpPr>
          <p:nvPr/>
        </p:nvSpPr>
        <p:spPr>
          <a:xfrm>
            <a:off x="986165" y="269776"/>
            <a:ext cx="8229600" cy="11430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
        <p:nvSpPr>
          <p:cNvPr id="22" name="Content Placeholder 2">
            <a:extLst>
              <a:ext uri="{FF2B5EF4-FFF2-40B4-BE49-F238E27FC236}">
                <a16:creationId xmlns:a16="http://schemas.microsoft.com/office/drawing/2014/main" xmlns="" id="{B0BF0ECB-8249-BC41-B8F8-A511E542DC64}"/>
              </a:ext>
            </a:extLst>
          </p:cNvPr>
          <p:cNvSpPr txBox="1">
            <a:spLocks/>
          </p:cNvSpPr>
          <p:nvPr/>
        </p:nvSpPr>
        <p:spPr>
          <a:xfrm>
            <a:off x="1103376" y="1185392"/>
            <a:ext cx="9540240" cy="53285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endParaRPr lang="en-US"/>
          </a:p>
          <a:p>
            <a:endParaRPr lang="en-US"/>
          </a:p>
          <a:p>
            <a:endParaRPr lang="en-US"/>
          </a:p>
          <a:p>
            <a:endParaRPr lang="en-US"/>
          </a:p>
          <a:p>
            <a:endParaRPr lang="en-US"/>
          </a:p>
          <a:p>
            <a:endParaRPr lang="en-US"/>
          </a:p>
        </p:txBody>
      </p:sp>
      <p:sp>
        <p:nvSpPr>
          <p:cNvPr id="26" name="Title 25"/>
          <p:cNvSpPr>
            <a:spLocks noGrp="1"/>
          </p:cNvSpPr>
          <p:nvPr>
            <p:ph type="title"/>
          </p:nvPr>
        </p:nvSpPr>
        <p:spPr/>
        <p:txBody>
          <a:bodyPr/>
          <a:lstStyle/>
          <a:p>
            <a:endParaRPr lang="en-US" dirty="0"/>
          </a:p>
        </p:txBody>
      </p:sp>
      <p:sp>
        <p:nvSpPr>
          <p:cNvPr id="27" name="Content Placeholder 26"/>
          <p:cNvSpPr>
            <a:spLocks noGrp="1"/>
          </p:cNvSpPr>
          <p:nvPr>
            <p:ph idx="1"/>
          </p:nvPr>
        </p:nvSpPr>
        <p:spPr>
          <a:xfrm>
            <a:off x="1097280" y="1845734"/>
            <a:ext cx="7367098" cy="4023360"/>
          </a:xfrm>
        </p:spPr>
        <p:txBody>
          <a:bodyPr/>
          <a:lstStyle/>
          <a:p>
            <a:pPr>
              <a:buFont typeface="Arial" pitchFamily="34" charset="0"/>
              <a:buChar char="•"/>
            </a:pPr>
            <a:r>
              <a:rPr lang="en-US" sz="2400" dirty="0" err="1"/>
              <a:t>hCG</a:t>
            </a:r>
            <a:r>
              <a:rPr lang="en-US" sz="2400" dirty="0"/>
              <a:t> quick test: </a:t>
            </a:r>
            <a:r>
              <a:rPr lang="en-US" sz="2400" dirty="0" err="1"/>
              <a:t>âm</a:t>
            </a:r>
            <a:r>
              <a:rPr lang="en-US" sz="2400" dirty="0"/>
              <a:t> </a:t>
            </a:r>
            <a:r>
              <a:rPr lang="en-US" sz="2400" dirty="0" err="1"/>
              <a:t>tính</a:t>
            </a:r>
            <a:endParaRPr lang="en-US" sz="2400" dirty="0"/>
          </a:p>
          <a:p>
            <a:pPr>
              <a:buFont typeface="Arial" pitchFamily="34" charset="0"/>
              <a:buChar char="•"/>
            </a:pPr>
            <a:r>
              <a:rPr lang="en-US" sz="2400" dirty="0" err="1"/>
              <a:t>Huyết</a:t>
            </a:r>
            <a:r>
              <a:rPr lang="en-US" sz="2400" dirty="0"/>
              <a:t> </a:t>
            </a:r>
            <a:r>
              <a:rPr lang="en-US" sz="2400" dirty="0" err="1"/>
              <a:t>đồ</a:t>
            </a:r>
            <a:r>
              <a:rPr lang="en-US" sz="2400" dirty="0"/>
              <a:t>: </a:t>
            </a:r>
            <a:endParaRPr lang="en-US" sz="2400" dirty="0" smtClean="0"/>
          </a:p>
          <a:p>
            <a:pPr lvl="1">
              <a:buFont typeface="Wingdings" pitchFamily="2" charset="2"/>
              <a:buChar char="ü"/>
            </a:pPr>
            <a:r>
              <a:rPr lang="en-US" sz="2000" dirty="0" err="1" smtClean="0">
                <a:solidFill>
                  <a:srgbClr val="FF0000"/>
                </a:solidFill>
              </a:rPr>
              <a:t>Thiếu</a:t>
            </a:r>
            <a:r>
              <a:rPr lang="en-US" sz="2000" dirty="0" smtClean="0">
                <a:solidFill>
                  <a:srgbClr val="FF0000"/>
                </a:solidFill>
              </a:rPr>
              <a:t> </a:t>
            </a:r>
            <a:r>
              <a:rPr lang="en-US" sz="2000" dirty="0" err="1">
                <a:solidFill>
                  <a:srgbClr val="FF0000"/>
                </a:solidFill>
              </a:rPr>
              <a:t>máu</a:t>
            </a:r>
            <a:r>
              <a:rPr lang="en-US" sz="2000" dirty="0">
                <a:solidFill>
                  <a:srgbClr val="FF0000"/>
                </a:solidFill>
              </a:rPr>
              <a:t> </a:t>
            </a:r>
            <a:r>
              <a:rPr lang="en-US" sz="2000" dirty="0" err="1" smtClean="0">
                <a:solidFill>
                  <a:srgbClr val="FF0000"/>
                </a:solidFill>
              </a:rPr>
              <a:t>nặng</a:t>
            </a:r>
            <a:endParaRPr lang="en-US" sz="2000" dirty="0" smtClean="0">
              <a:solidFill>
                <a:srgbClr val="FF0000"/>
              </a:solidFill>
            </a:endParaRPr>
          </a:p>
          <a:p>
            <a:pPr lvl="1">
              <a:buFont typeface="Wingdings" pitchFamily="2" charset="2"/>
              <a:buChar char="ü"/>
            </a:pPr>
            <a:r>
              <a:rPr lang="en-US" sz="2000" dirty="0" err="1">
                <a:solidFill>
                  <a:srgbClr val="FF0000"/>
                </a:solidFill>
              </a:rPr>
              <a:t>G</a:t>
            </a:r>
            <a:r>
              <a:rPr lang="en-US" sz="2000" dirty="0" err="1" smtClean="0">
                <a:solidFill>
                  <a:srgbClr val="FF0000"/>
                </a:solidFill>
              </a:rPr>
              <a:t>iảm</a:t>
            </a:r>
            <a:r>
              <a:rPr lang="en-US" sz="2000" dirty="0" smtClean="0">
                <a:solidFill>
                  <a:srgbClr val="FF0000"/>
                </a:solidFill>
              </a:rPr>
              <a:t> </a:t>
            </a:r>
            <a:r>
              <a:rPr lang="en-US" sz="2000" dirty="0" err="1">
                <a:solidFill>
                  <a:srgbClr val="FF0000"/>
                </a:solidFill>
              </a:rPr>
              <a:t>tiểu</a:t>
            </a:r>
            <a:r>
              <a:rPr lang="en-US" sz="2000" dirty="0">
                <a:solidFill>
                  <a:srgbClr val="FF0000"/>
                </a:solidFill>
              </a:rPr>
              <a:t> </a:t>
            </a:r>
            <a:r>
              <a:rPr lang="en-US" sz="2000" dirty="0" err="1">
                <a:solidFill>
                  <a:srgbClr val="FF0000"/>
                </a:solidFill>
              </a:rPr>
              <a:t>cầu</a:t>
            </a:r>
            <a:r>
              <a:rPr lang="en-US" sz="2000" dirty="0">
                <a:solidFill>
                  <a:srgbClr val="FF0000"/>
                </a:solidFill>
              </a:rPr>
              <a:t> </a:t>
            </a:r>
            <a:r>
              <a:rPr lang="en-US" sz="2000" dirty="0" err="1" smtClean="0">
                <a:solidFill>
                  <a:srgbClr val="FF0000"/>
                </a:solidFill>
              </a:rPr>
              <a:t>nặng</a:t>
            </a:r>
            <a:endParaRPr lang="en-US" sz="2000" dirty="0" smtClean="0">
              <a:solidFill>
                <a:srgbClr val="FF0000"/>
              </a:solidFill>
            </a:endParaRPr>
          </a:p>
          <a:p>
            <a:pPr lvl="1">
              <a:buFont typeface="Wingdings" pitchFamily="2" charset="2"/>
              <a:buChar char="ü"/>
            </a:pPr>
            <a:r>
              <a:rPr lang="en-US" sz="2000" dirty="0" err="1">
                <a:solidFill>
                  <a:srgbClr val="FF0000"/>
                </a:solidFill>
              </a:rPr>
              <a:t>B</a:t>
            </a:r>
            <a:r>
              <a:rPr lang="en-US" sz="2000" dirty="0" err="1" smtClean="0">
                <a:solidFill>
                  <a:srgbClr val="FF0000"/>
                </a:solidFill>
              </a:rPr>
              <a:t>ạch</a:t>
            </a:r>
            <a:r>
              <a:rPr lang="en-US" sz="2000" dirty="0" smtClean="0">
                <a:solidFill>
                  <a:srgbClr val="FF0000"/>
                </a:solidFill>
              </a:rPr>
              <a:t> </a:t>
            </a:r>
            <a:r>
              <a:rPr lang="en-US" sz="2000" dirty="0" err="1">
                <a:solidFill>
                  <a:srgbClr val="FF0000"/>
                </a:solidFill>
              </a:rPr>
              <a:t>cầu</a:t>
            </a:r>
            <a:r>
              <a:rPr lang="en-US" sz="2000" dirty="0">
                <a:solidFill>
                  <a:srgbClr val="FF0000"/>
                </a:solidFill>
              </a:rPr>
              <a:t> </a:t>
            </a:r>
            <a:r>
              <a:rPr lang="en-US" sz="2000" dirty="0" err="1">
                <a:solidFill>
                  <a:srgbClr val="FF0000"/>
                </a:solidFill>
              </a:rPr>
              <a:t>trên</a:t>
            </a:r>
            <a:r>
              <a:rPr lang="en-US" sz="2000" dirty="0">
                <a:solidFill>
                  <a:srgbClr val="FF0000"/>
                </a:solidFill>
              </a:rPr>
              <a:t> 20.000, </a:t>
            </a:r>
            <a:r>
              <a:rPr lang="en-US" sz="2000" dirty="0" err="1">
                <a:solidFill>
                  <a:srgbClr val="FF0000"/>
                </a:solidFill>
              </a:rPr>
              <a:t>có</a:t>
            </a:r>
            <a:r>
              <a:rPr lang="en-US" sz="2000" dirty="0">
                <a:solidFill>
                  <a:srgbClr val="FF0000"/>
                </a:solidFill>
              </a:rPr>
              <a:t> </a:t>
            </a:r>
            <a:r>
              <a:rPr lang="en-US" sz="2000" dirty="0" err="1">
                <a:solidFill>
                  <a:srgbClr val="FF0000"/>
                </a:solidFill>
              </a:rPr>
              <a:t>sự</a:t>
            </a:r>
            <a:r>
              <a:rPr lang="en-US" sz="2000" dirty="0">
                <a:solidFill>
                  <a:srgbClr val="FF0000"/>
                </a:solidFill>
              </a:rPr>
              <a:t> </a:t>
            </a:r>
            <a:r>
              <a:rPr lang="en-US" sz="2000" dirty="0" err="1">
                <a:solidFill>
                  <a:srgbClr val="FF0000"/>
                </a:solidFill>
              </a:rPr>
              <a:t>hiện</a:t>
            </a:r>
            <a:r>
              <a:rPr lang="en-US" sz="2000" dirty="0">
                <a:solidFill>
                  <a:srgbClr val="FF0000"/>
                </a:solidFill>
              </a:rPr>
              <a:t> </a:t>
            </a:r>
            <a:r>
              <a:rPr lang="en-US" sz="2000" dirty="0" err="1">
                <a:solidFill>
                  <a:srgbClr val="FF0000"/>
                </a:solidFill>
              </a:rPr>
              <a:t>diện</a:t>
            </a:r>
            <a:r>
              <a:rPr lang="en-US" sz="2000" dirty="0">
                <a:solidFill>
                  <a:srgbClr val="FF0000"/>
                </a:solidFill>
              </a:rPr>
              <a:t> </a:t>
            </a:r>
            <a:r>
              <a:rPr lang="en-US" sz="2000" dirty="0" err="1">
                <a:solidFill>
                  <a:srgbClr val="FF0000"/>
                </a:solidFill>
              </a:rPr>
              <a:t>của</a:t>
            </a:r>
            <a:r>
              <a:rPr lang="en-US" sz="2000" dirty="0">
                <a:solidFill>
                  <a:srgbClr val="FF0000"/>
                </a:solidFill>
              </a:rPr>
              <a:t> </a:t>
            </a:r>
            <a:r>
              <a:rPr lang="en-US" sz="2000" dirty="0" err="1">
                <a:solidFill>
                  <a:srgbClr val="FF0000"/>
                </a:solidFill>
              </a:rPr>
              <a:t>bạch</a:t>
            </a:r>
            <a:r>
              <a:rPr lang="en-US" sz="2000" dirty="0">
                <a:solidFill>
                  <a:srgbClr val="FF0000"/>
                </a:solidFill>
              </a:rPr>
              <a:t> </a:t>
            </a:r>
            <a:r>
              <a:rPr lang="en-US" sz="2000" dirty="0" err="1">
                <a:solidFill>
                  <a:srgbClr val="FF0000"/>
                </a:solidFill>
              </a:rPr>
              <a:t>cầu</a:t>
            </a:r>
            <a:r>
              <a:rPr lang="en-US" sz="2000" dirty="0">
                <a:solidFill>
                  <a:srgbClr val="FF0000"/>
                </a:solidFill>
              </a:rPr>
              <a:t> non</a:t>
            </a:r>
          </a:p>
          <a:p>
            <a:pPr>
              <a:buFont typeface="Arial" pitchFamily="34" charset="0"/>
              <a:buChar char="•"/>
            </a:pPr>
            <a:r>
              <a:rPr lang="en-US" sz="2400" dirty="0" err="1"/>
              <a:t>Các</a:t>
            </a:r>
            <a:r>
              <a:rPr lang="en-US" sz="2400" dirty="0"/>
              <a:t> </a:t>
            </a:r>
            <a:r>
              <a:rPr lang="en-US" sz="2400" dirty="0" err="1"/>
              <a:t>khảo</a:t>
            </a:r>
            <a:r>
              <a:rPr lang="en-US" sz="2400" dirty="0"/>
              <a:t> </a:t>
            </a:r>
            <a:r>
              <a:rPr lang="en-US" sz="2400" dirty="0" err="1"/>
              <a:t>sát</a:t>
            </a:r>
            <a:r>
              <a:rPr lang="en-US" sz="2400" dirty="0"/>
              <a:t> </a:t>
            </a:r>
            <a:r>
              <a:rPr lang="en-US" sz="2400" dirty="0" err="1"/>
              <a:t>khác</a:t>
            </a:r>
            <a:r>
              <a:rPr lang="en-US" sz="2400" dirty="0"/>
              <a:t>: </a:t>
            </a:r>
            <a:r>
              <a:rPr lang="en-US" sz="2400" dirty="0" err="1"/>
              <a:t>chưa</a:t>
            </a:r>
            <a:r>
              <a:rPr lang="en-US" sz="2400" dirty="0"/>
              <a:t> </a:t>
            </a:r>
            <a:r>
              <a:rPr lang="en-US" sz="2400" dirty="0" err="1"/>
              <a:t>được</a:t>
            </a:r>
            <a:r>
              <a:rPr lang="en-US" sz="2400" dirty="0"/>
              <a:t> </a:t>
            </a:r>
            <a:r>
              <a:rPr lang="en-US" sz="2400" dirty="0" err="1"/>
              <a:t>thực</a:t>
            </a:r>
            <a:r>
              <a:rPr lang="en-US" sz="2400" dirty="0"/>
              <a:t> </a:t>
            </a:r>
            <a:r>
              <a:rPr lang="en-US" sz="2400" dirty="0" err="1"/>
              <a:t>hiện</a:t>
            </a:r>
            <a:endParaRPr lang="en-US" sz="2400" dirty="0"/>
          </a:p>
          <a:p>
            <a:endParaRPr lang="en-US" dirty="0"/>
          </a:p>
        </p:txBody>
      </p:sp>
    </p:spTree>
    <p:extLst>
      <p:ext uri="{BB962C8B-B14F-4D97-AF65-F5344CB8AC3E}">
        <p14:creationId xmlns:p14="http://schemas.microsoft.com/office/powerpoint/2010/main" val="190660483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99572" y="2681416"/>
            <a:ext cx="7972579" cy="2298357"/>
          </a:xfrm>
        </p:spPr>
        <p:txBody>
          <a:bodyPr>
            <a:normAutofit/>
          </a:bodyPr>
          <a:lstStyle/>
          <a:p>
            <a:r>
              <a:rPr lang="en-US" sz="3200" dirty="0" smtClean="0">
                <a:solidFill>
                  <a:schemeClr val="accent2"/>
                </a:solidFill>
                <a:sym typeface="Wingdings" panose="05000000000000000000" pitchFamily="2" charset="2"/>
              </a:rPr>
              <a:t>1. </a:t>
            </a:r>
            <a:r>
              <a:rPr lang="en-US" sz="3200" dirty="0" err="1" smtClean="0">
                <a:solidFill>
                  <a:schemeClr val="accent2"/>
                </a:solidFill>
                <a:sym typeface="Wingdings" panose="05000000000000000000" pitchFamily="2" charset="2"/>
              </a:rPr>
              <a:t>Với</a:t>
            </a:r>
            <a:r>
              <a:rPr lang="en-US" sz="3200" dirty="0" smtClean="0">
                <a:solidFill>
                  <a:schemeClr val="accent2"/>
                </a:solidFill>
                <a:sym typeface="Wingdings" panose="05000000000000000000" pitchFamily="2" charset="2"/>
              </a:rPr>
              <a:t> </a:t>
            </a:r>
            <a:r>
              <a:rPr lang="en-US" sz="3200" dirty="0" err="1" smtClean="0">
                <a:solidFill>
                  <a:schemeClr val="accent2"/>
                </a:solidFill>
                <a:sym typeface="Wingdings" panose="05000000000000000000" pitchFamily="2" charset="2"/>
              </a:rPr>
              <a:t>những</a:t>
            </a:r>
            <a:r>
              <a:rPr lang="en-US" sz="3200" dirty="0" smtClean="0">
                <a:solidFill>
                  <a:schemeClr val="accent2"/>
                </a:solidFill>
                <a:sym typeface="Wingdings" panose="05000000000000000000" pitchFamily="2" charset="2"/>
              </a:rPr>
              <a:t> </a:t>
            </a:r>
            <a:r>
              <a:rPr lang="en-US" sz="3200" dirty="0" err="1" smtClean="0">
                <a:solidFill>
                  <a:schemeClr val="accent2"/>
                </a:solidFill>
                <a:sym typeface="Wingdings" panose="05000000000000000000" pitchFamily="2" charset="2"/>
              </a:rPr>
              <a:t>thông</a:t>
            </a:r>
            <a:r>
              <a:rPr lang="en-US" sz="3200" dirty="0" smtClean="0">
                <a:solidFill>
                  <a:schemeClr val="accent2"/>
                </a:solidFill>
                <a:sym typeface="Wingdings" panose="05000000000000000000" pitchFamily="2" charset="2"/>
              </a:rPr>
              <a:t> tin </a:t>
            </a:r>
            <a:r>
              <a:rPr lang="en-US" sz="3200" dirty="0" err="1" smtClean="0">
                <a:solidFill>
                  <a:schemeClr val="accent2"/>
                </a:solidFill>
                <a:sym typeface="Wingdings" panose="05000000000000000000" pitchFamily="2" charset="2"/>
              </a:rPr>
              <a:t>đã</a:t>
            </a:r>
            <a:r>
              <a:rPr lang="en-US" sz="3200" dirty="0" smtClean="0">
                <a:solidFill>
                  <a:schemeClr val="accent2"/>
                </a:solidFill>
                <a:sym typeface="Wingdings" panose="05000000000000000000" pitchFamily="2" charset="2"/>
              </a:rPr>
              <a:t> </a:t>
            </a:r>
            <a:r>
              <a:rPr lang="en-US" sz="3200" dirty="0" err="1" smtClean="0">
                <a:solidFill>
                  <a:schemeClr val="accent2"/>
                </a:solidFill>
                <a:sym typeface="Wingdings" panose="05000000000000000000" pitchFamily="2" charset="2"/>
              </a:rPr>
              <a:t>có</a:t>
            </a:r>
            <a:r>
              <a:rPr lang="en-US" sz="3200" dirty="0" smtClean="0">
                <a:solidFill>
                  <a:schemeClr val="accent2"/>
                </a:solidFill>
                <a:sym typeface="Wingdings" panose="05000000000000000000" pitchFamily="2" charset="2"/>
              </a:rPr>
              <a:t>, </a:t>
            </a:r>
            <a:r>
              <a:rPr lang="en-US" sz="3200" dirty="0" err="1" smtClean="0">
                <a:solidFill>
                  <a:schemeClr val="accent2"/>
                </a:solidFill>
                <a:sym typeface="Wingdings" panose="05000000000000000000" pitchFamily="2" charset="2"/>
              </a:rPr>
              <a:t>hãy</a:t>
            </a:r>
            <a:r>
              <a:rPr lang="en-US" sz="3200" dirty="0" smtClean="0">
                <a:solidFill>
                  <a:schemeClr val="accent2"/>
                </a:solidFill>
                <a:sym typeface="Wingdings" panose="05000000000000000000" pitchFamily="2" charset="2"/>
              </a:rPr>
              <a:t> </a:t>
            </a:r>
            <a:r>
              <a:rPr lang="en-US" sz="3200" dirty="0" err="1" smtClean="0">
                <a:solidFill>
                  <a:schemeClr val="accent2"/>
                </a:solidFill>
                <a:sym typeface="Wingdings" panose="05000000000000000000" pitchFamily="2" charset="2"/>
              </a:rPr>
              <a:t>cho</a:t>
            </a:r>
            <a:r>
              <a:rPr lang="en-US" sz="3200" dirty="0" smtClean="0">
                <a:solidFill>
                  <a:schemeClr val="accent2"/>
                </a:solidFill>
                <a:sym typeface="Wingdings" panose="05000000000000000000" pitchFamily="2" charset="2"/>
              </a:rPr>
              <a:t> </a:t>
            </a:r>
            <a:r>
              <a:rPr lang="en-US" sz="3200" dirty="0" err="1" smtClean="0">
                <a:solidFill>
                  <a:schemeClr val="accent2"/>
                </a:solidFill>
                <a:sym typeface="Wingdings" panose="05000000000000000000" pitchFamily="2" charset="2"/>
              </a:rPr>
              <a:t>biết</a:t>
            </a:r>
            <a:r>
              <a:rPr lang="en-US" sz="3200" dirty="0" smtClean="0">
                <a:solidFill>
                  <a:schemeClr val="accent2"/>
                </a:solidFill>
                <a:sym typeface="Wingdings" panose="05000000000000000000" pitchFamily="2" charset="2"/>
              </a:rPr>
              <a:t> </a:t>
            </a:r>
            <a:r>
              <a:rPr lang="en-US" sz="3200" dirty="0" err="1" smtClean="0">
                <a:solidFill>
                  <a:schemeClr val="accent2"/>
                </a:solidFill>
                <a:sym typeface="Wingdings" panose="05000000000000000000" pitchFamily="2" charset="2"/>
              </a:rPr>
              <a:t>chẩn</a:t>
            </a:r>
            <a:r>
              <a:rPr lang="en-US" sz="3200" dirty="0" smtClean="0">
                <a:solidFill>
                  <a:schemeClr val="accent2"/>
                </a:solidFill>
                <a:sym typeface="Wingdings" panose="05000000000000000000" pitchFamily="2" charset="2"/>
              </a:rPr>
              <a:t> </a:t>
            </a:r>
            <a:r>
              <a:rPr lang="en-US" sz="3200" dirty="0" err="1" smtClean="0">
                <a:solidFill>
                  <a:schemeClr val="accent2"/>
                </a:solidFill>
                <a:sym typeface="Wingdings" panose="05000000000000000000" pitchFamily="2" charset="2"/>
              </a:rPr>
              <a:t>đoán</a:t>
            </a:r>
            <a:r>
              <a:rPr lang="en-US" sz="3200" dirty="0" smtClean="0">
                <a:solidFill>
                  <a:schemeClr val="accent2"/>
                </a:solidFill>
                <a:sym typeface="Wingdings" panose="05000000000000000000" pitchFamily="2" charset="2"/>
              </a:rPr>
              <a:t> </a:t>
            </a:r>
            <a:r>
              <a:rPr lang="en-US" sz="3200" dirty="0" err="1" smtClean="0">
                <a:solidFill>
                  <a:schemeClr val="accent2"/>
                </a:solidFill>
                <a:sym typeface="Wingdings" panose="05000000000000000000" pitchFamily="2" charset="2"/>
              </a:rPr>
              <a:t>của</a:t>
            </a:r>
            <a:r>
              <a:rPr lang="en-US" sz="3200" dirty="0" smtClean="0">
                <a:solidFill>
                  <a:schemeClr val="accent2"/>
                </a:solidFill>
                <a:sym typeface="Wingdings" panose="05000000000000000000" pitchFamily="2" charset="2"/>
              </a:rPr>
              <a:t> </a:t>
            </a:r>
            <a:r>
              <a:rPr lang="en-US" sz="3200" dirty="0" err="1" smtClean="0">
                <a:solidFill>
                  <a:schemeClr val="accent2"/>
                </a:solidFill>
                <a:sym typeface="Wingdings" panose="05000000000000000000" pitchFamily="2" charset="2"/>
              </a:rPr>
              <a:t>bạn</a:t>
            </a:r>
            <a:r>
              <a:rPr lang="en-US" sz="3200" dirty="0" smtClean="0">
                <a:solidFill>
                  <a:schemeClr val="accent2"/>
                </a:solidFill>
                <a:sym typeface="Wingdings" panose="05000000000000000000" pitchFamily="2" charset="2"/>
              </a:rPr>
              <a:t> </a:t>
            </a:r>
            <a:r>
              <a:rPr lang="en-US" sz="3200" dirty="0" err="1" smtClean="0">
                <a:solidFill>
                  <a:schemeClr val="accent2"/>
                </a:solidFill>
                <a:sym typeface="Wingdings" panose="05000000000000000000" pitchFamily="2" charset="2"/>
              </a:rPr>
              <a:t>là</a:t>
            </a:r>
            <a:r>
              <a:rPr lang="en-US" sz="3200" dirty="0" smtClean="0">
                <a:solidFill>
                  <a:schemeClr val="accent2"/>
                </a:solidFill>
                <a:sym typeface="Wingdings" panose="05000000000000000000" pitchFamily="2" charset="2"/>
              </a:rPr>
              <a:t> </a:t>
            </a:r>
            <a:r>
              <a:rPr lang="en-US" sz="3200" dirty="0" err="1" smtClean="0">
                <a:solidFill>
                  <a:schemeClr val="accent2"/>
                </a:solidFill>
                <a:sym typeface="Wingdings" panose="05000000000000000000" pitchFamily="2" charset="2"/>
              </a:rPr>
              <a:t>gì</a:t>
            </a:r>
            <a:r>
              <a:rPr lang="en-US" sz="3200" dirty="0" smtClean="0">
                <a:solidFill>
                  <a:schemeClr val="accent2"/>
                </a:solidFill>
                <a:sym typeface="Wingdings" panose="05000000000000000000" pitchFamily="2" charset="2"/>
              </a:rPr>
              <a:t>?</a:t>
            </a:r>
            <a:r>
              <a:rPr lang="en-US" sz="3600" dirty="0" smtClean="0">
                <a:sym typeface="Wingdings" panose="05000000000000000000" pitchFamily="2" charset="2"/>
              </a:rPr>
              <a:t/>
            </a:r>
            <a:br>
              <a:rPr lang="en-US" sz="3600" dirty="0" smtClean="0">
                <a:sym typeface="Wingdings" panose="05000000000000000000" pitchFamily="2" charset="2"/>
              </a:rPr>
            </a:br>
            <a:r>
              <a:rPr lang="en-US" sz="3600" dirty="0">
                <a:sym typeface="Wingdings" panose="05000000000000000000" pitchFamily="2" charset="2"/>
              </a:rPr>
              <a:t/>
            </a:r>
            <a:br>
              <a:rPr lang="en-US" sz="3600" dirty="0">
                <a:sym typeface="Wingdings" panose="05000000000000000000" pitchFamily="2" charset="2"/>
              </a:rPr>
            </a:br>
            <a:endParaRPr lang="en-US" sz="3600" dirty="0"/>
          </a:p>
        </p:txBody>
      </p:sp>
      <p:sp>
        <p:nvSpPr>
          <p:cNvPr id="6" name="Text Placeholder 5"/>
          <p:cNvSpPr>
            <a:spLocks noGrp="1"/>
          </p:cNvSpPr>
          <p:nvPr>
            <p:ph type="body" idx="1"/>
          </p:nvPr>
        </p:nvSpPr>
        <p:spPr>
          <a:xfrm>
            <a:off x="973712" y="4573483"/>
            <a:ext cx="9047618" cy="2432798"/>
          </a:xfrm>
        </p:spPr>
        <p:txBody>
          <a:bodyPr/>
          <a:lstStyle/>
          <a:p>
            <a:r>
              <a:rPr lang="en-US" sz="3200" i="1" dirty="0" smtClean="0">
                <a:solidFill>
                  <a:srgbClr val="FF0000"/>
                </a:solidFill>
                <a:latin typeface="+mn-lt"/>
                <a:sym typeface="Wingdings" panose="05000000000000000000" pitchFamily="2" charset="2"/>
              </a:rPr>
              <a:t> </a:t>
            </a:r>
            <a:r>
              <a:rPr lang="vi-VN" sz="3200" i="1" cap="none" dirty="0" smtClean="0">
                <a:solidFill>
                  <a:srgbClr val="FF0000"/>
                </a:solidFill>
                <a:latin typeface="+mn-lt"/>
              </a:rPr>
              <a:t>Bạch cầu cấp biến chứng xuất huyết tử cung mức độ nặng</a:t>
            </a:r>
            <a:endParaRPr lang="en-US" sz="3200" i="1" cap="none" dirty="0" smtClean="0">
              <a:solidFill>
                <a:srgbClr val="FF0000"/>
              </a:solidFill>
              <a:latin typeface="+mn-lt"/>
            </a:endParaRPr>
          </a:p>
          <a:p>
            <a:endParaRPr lang="en-US" dirty="0"/>
          </a:p>
        </p:txBody>
      </p:sp>
    </p:spTree>
    <p:extLst>
      <p:ext uri="{BB962C8B-B14F-4D97-AF65-F5344CB8AC3E}">
        <p14:creationId xmlns:p14="http://schemas.microsoft.com/office/powerpoint/2010/main" val="163236562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5103" y="4547286"/>
            <a:ext cx="8096147" cy="2458995"/>
          </a:xfrm>
        </p:spPr>
        <p:txBody>
          <a:bodyPr>
            <a:normAutofit/>
          </a:bodyPr>
          <a:lstStyle/>
          <a:p>
            <a:r>
              <a:rPr lang="en-US" sz="2800" i="1" cap="none" dirty="0" smtClean="0">
                <a:solidFill>
                  <a:srgbClr val="FF0000"/>
                </a:solidFill>
                <a:latin typeface="+mn-lt"/>
              </a:rPr>
              <a:t>-&gt; </a:t>
            </a:r>
            <a:r>
              <a:rPr lang="vi-VN" sz="2800" i="1" cap="none" dirty="0" smtClean="0">
                <a:solidFill>
                  <a:srgbClr val="FF0000"/>
                </a:solidFill>
                <a:latin typeface="+mn-lt"/>
              </a:rPr>
              <a:t>Truyền hồng cầu lắng, truyền tiểu cầu, dùng acid tranexamic, estrogen liều cao và sau đó duy trì </a:t>
            </a:r>
            <a:r>
              <a:rPr lang="en-US" sz="2800" i="1" cap="none" dirty="0" smtClean="0">
                <a:solidFill>
                  <a:srgbClr val="FF0000"/>
                </a:solidFill>
                <a:latin typeface="+mn-lt"/>
              </a:rPr>
              <a:t>COC</a:t>
            </a:r>
            <a:r>
              <a:rPr lang="vi-VN" sz="2800" i="1" cap="none" dirty="0" smtClean="0">
                <a:solidFill>
                  <a:srgbClr val="FF0000"/>
                </a:solidFill>
                <a:latin typeface="+mn-lt"/>
              </a:rPr>
              <a:t>s cho đến khi huyết đồ về bình thường.</a:t>
            </a:r>
            <a:endParaRPr lang="en-US" sz="2800" i="1" cap="none" dirty="0" smtClean="0">
              <a:solidFill>
                <a:srgbClr val="FF0000"/>
              </a:solidFill>
              <a:latin typeface="+mn-lt"/>
            </a:endParaRPr>
          </a:p>
          <a:p>
            <a:endParaRPr lang="en-US" dirty="0"/>
          </a:p>
        </p:txBody>
      </p:sp>
      <p:sp>
        <p:nvSpPr>
          <p:cNvPr id="2" name="TextBox 1"/>
          <p:cNvSpPr txBox="1"/>
          <p:nvPr/>
        </p:nvSpPr>
        <p:spPr>
          <a:xfrm>
            <a:off x="1173892" y="3410464"/>
            <a:ext cx="7908324" cy="646331"/>
          </a:xfrm>
          <a:prstGeom prst="rect">
            <a:avLst/>
          </a:prstGeom>
          <a:noFill/>
        </p:spPr>
        <p:txBody>
          <a:bodyPr wrap="square" rtlCol="0">
            <a:spAutoFit/>
          </a:bodyPr>
          <a:lstStyle/>
          <a:p>
            <a:r>
              <a:rPr lang="en-US" sz="3600" dirty="0" smtClean="0">
                <a:solidFill>
                  <a:schemeClr val="accent2"/>
                </a:solidFill>
              </a:rPr>
              <a:t>2. </a:t>
            </a:r>
            <a:r>
              <a:rPr lang="en-US" sz="3600" dirty="0" err="1" smtClean="0">
                <a:solidFill>
                  <a:schemeClr val="accent2"/>
                </a:solidFill>
              </a:rPr>
              <a:t>Điều</a:t>
            </a:r>
            <a:r>
              <a:rPr lang="en-US" sz="3600" dirty="0" smtClean="0">
                <a:solidFill>
                  <a:schemeClr val="accent2"/>
                </a:solidFill>
              </a:rPr>
              <a:t> </a:t>
            </a:r>
            <a:r>
              <a:rPr lang="en-US" sz="3600" dirty="0" err="1" smtClean="0">
                <a:solidFill>
                  <a:schemeClr val="accent2"/>
                </a:solidFill>
              </a:rPr>
              <a:t>trị</a:t>
            </a:r>
            <a:r>
              <a:rPr lang="en-US" sz="3600" dirty="0" smtClean="0">
                <a:solidFill>
                  <a:schemeClr val="accent2"/>
                </a:solidFill>
              </a:rPr>
              <a:t> </a:t>
            </a:r>
            <a:r>
              <a:rPr lang="en-US" sz="3600" dirty="0" err="1" smtClean="0">
                <a:solidFill>
                  <a:schemeClr val="accent2"/>
                </a:solidFill>
              </a:rPr>
              <a:t>tiếp</a:t>
            </a:r>
            <a:r>
              <a:rPr lang="en-US" sz="3600" dirty="0" smtClean="0">
                <a:solidFill>
                  <a:schemeClr val="accent2"/>
                </a:solidFill>
              </a:rPr>
              <a:t> </a:t>
            </a:r>
            <a:r>
              <a:rPr lang="en-US" sz="3600" dirty="0" err="1" smtClean="0">
                <a:solidFill>
                  <a:schemeClr val="accent2"/>
                </a:solidFill>
              </a:rPr>
              <a:t>theo</a:t>
            </a:r>
            <a:r>
              <a:rPr lang="en-US" sz="3600" dirty="0" smtClean="0">
                <a:solidFill>
                  <a:schemeClr val="accent2"/>
                </a:solidFill>
              </a:rPr>
              <a:t> </a:t>
            </a:r>
            <a:r>
              <a:rPr lang="en-US" sz="3600" dirty="0" err="1" smtClean="0">
                <a:solidFill>
                  <a:schemeClr val="accent2"/>
                </a:solidFill>
              </a:rPr>
              <a:t>trên</a:t>
            </a:r>
            <a:r>
              <a:rPr lang="en-US" sz="3600" dirty="0" smtClean="0">
                <a:solidFill>
                  <a:schemeClr val="accent2"/>
                </a:solidFill>
              </a:rPr>
              <a:t> </a:t>
            </a:r>
            <a:r>
              <a:rPr lang="en-US" sz="3600" dirty="0" err="1" smtClean="0">
                <a:solidFill>
                  <a:schemeClr val="accent2"/>
                </a:solidFill>
              </a:rPr>
              <a:t>bệnh</a:t>
            </a:r>
            <a:r>
              <a:rPr lang="en-US" sz="3600" dirty="0" smtClean="0">
                <a:solidFill>
                  <a:schemeClr val="accent2"/>
                </a:solidFill>
              </a:rPr>
              <a:t> </a:t>
            </a:r>
            <a:r>
              <a:rPr lang="en-US" sz="3600" dirty="0" err="1" smtClean="0">
                <a:solidFill>
                  <a:schemeClr val="accent2"/>
                </a:solidFill>
              </a:rPr>
              <a:t>nhân</a:t>
            </a:r>
            <a:r>
              <a:rPr lang="en-US" sz="3600" dirty="0" smtClean="0">
                <a:solidFill>
                  <a:schemeClr val="accent2"/>
                </a:solidFill>
              </a:rPr>
              <a:t> </a:t>
            </a:r>
            <a:r>
              <a:rPr lang="en-US" sz="3600" dirty="0" err="1" smtClean="0">
                <a:solidFill>
                  <a:schemeClr val="accent2"/>
                </a:solidFill>
              </a:rPr>
              <a:t>này</a:t>
            </a:r>
            <a:r>
              <a:rPr lang="en-US" sz="3600" dirty="0" smtClean="0">
                <a:solidFill>
                  <a:schemeClr val="accent2"/>
                </a:solidFill>
              </a:rPr>
              <a:t>?</a:t>
            </a:r>
            <a:endParaRPr lang="en-US" sz="3600" dirty="0">
              <a:solidFill>
                <a:schemeClr val="accent2"/>
              </a:solidFill>
            </a:endParaRPr>
          </a:p>
        </p:txBody>
      </p:sp>
    </p:spTree>
    <p:extLst>
      <p:ext uri="{BB962C8B-B14F-4D97-AF65-F5344CB8AC3E}">
        <p14:creationId xmlns:p14="http://schemas.microsoft.com/office/powerpoint/2010/main" val="79273652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F710B4-5C3C-4BF4-8582-DD8EC7020962}"/>
              </a:ext>
            </a:extLst>
          </p:cNvPr>
          <p:cNvSpPr>
            <a:spLocks noGrp="1"/>
          </p:cNvSpPr>
          <p:nvPr>
            <p:ph type="title"/>
          </p:nvPr>
        </p:nvSpPr>
        <p:spPr>
          <a:xfrm>
            <a:off x="838200" y="389509"/>
            <a:ext cx="10515600" cy="1325563"/>
          </a:xfrm>
        </p:spPr>
        <p:txBody>
          <a:bodyPr/>
          <a:lstStyle/>
          <a:p>
            <a:r>
              <a:rPr lang="en-US" dirty="0" err="1">
                <a:solidFill>
                  <a:srgbClr val="0070C0"/>
                </a:solidFill>
              </a:rPr>
              <a:t>Tình</a:t>
            </a:r>
            <a:r>
              <a:rPr lang="en-US" dirty="0">
                <a:solidFill>
                  <a:srgbClr val="0070C0"/>
                </a:solidFill>
              </a:rPr>
              <a:t> </a:t>
            </a:r>
            <a:r>
              <a:rPr lang="en-US" dirty="0" err="1">
                <a:solidFill>
                  <a:srgbClr val="0070C0"/>
                </a:solidFill>
              </a:rPr>
              <a:t>huống</a:t>
            </a:r>
            <a:r>
              <a:rPr lang="en-US" dirty="0">
                <a:solidFill>
                  <a:srgbClr val="0070C0"/>
                </a:solidFill>
              </a:rPr>
              <a:t> 2:</a:t>
            </a:r>
          </a:p>
        </p:txBody>
      </p:sp>
      <p:sp>
        <p:nvSpPr>
          <p:cNvPr id="3" name="Content Placeholder 2">
            <a:extLst>
              <a:ext uri="{FF2B5EF4-FFF2-40B4-BE49-F238E27FC236}">
                <a16:creationId xmlns:a16="http://schemas.microsoft.com/office/drawing/2014/main" xmlns="" id="{6C37D00D-24BE-48C3-821E-0A46590DB64C}"/>
              </a:ext>
            </a:extLst>
          </p:cNvPr>
          <p:cNvSpPr>
            <a:spLocks noGrp="1"/>
          </p:cNvSpPr>
          <p:nvPr>
            <p:ph idx="1"/>
          </p:nvPr>
        </p:nvSpPr>
        <p:spPr>
          <a:xfrm>
            <a:off x="838200" y="1983296"/>
            <a:ext cx="10515600" cy="4351338"/>
          </a:xfrm>
        </p:spPr>
        <p:txBody>
          <a:bodyPr>
            <a:noAutofit/>
          </a:bodyPr>
          <a:lstStyle/>
          <a:p>
            <a:pPr>
              <a:buFont typeface="Arial" pitchFamily="34" charset="0"/>
              <a:buChar char="•"/>
            </a:pP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Cô</a:t>
            </a:r>
            <a:r>
              <a:rPr lang="en-US" dirty="0" smtClean="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Nguyễn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Thị</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trong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những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ngày</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giãn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xã</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hội</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vì</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dịch</a:t>
            </a:r>
            <a:r>
              <a:rPr lang="en-US" dirty="0">
                <a:latin typeface="Calibri" panose="020F0502020204030204" pitchFamily="34" charset="0"/>
                <a:cs typeface="Calibri" panose="020F0502020204030204" pitchFamily="34" charset="0"/>
              </a:rPr>
              <a:t> Covid-19 </a:t>
            </a:r>
            <a:r>
              <a:rPr lang="en-US" dirty="0" err="1">
                <a:latin typeface="Calibri" panose="020F0502020204030204" pitchFamily="34" charset="0"/>
                <a:cs typeface="Calibri" panose="020F0502020204030204" pitchFamily="34" charset="0"/>
              </a:rPr>
              <a:t>vì</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ra</a:t>
            </a:r>
            <a:r>
              <a:rPr lang="en-US" dirty="0">
                <a:latin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cs typeface="Calibri" panose="020F0502020204030204" pitchFamily="34" charset="0"/>
              </a:rPr>
              <a:t>kinh</a:t>
            </a:r>
            <a:r>
              <a:rPr lang="en-US" dirty="0">
                <a:solidFill>
                  <a:srgbClr val="FF0000"/>
                </a:solidFill>
                <a:latin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cs typeface="Calibri" panose="020F0502020204030204" pitchFamily="34" charset="0"/>
              </a:rPr>
              <a:t>rất</a:t>
            </a:r>
            <a:r>
              <a:rPr lang="en-US" dirty="0">
                <a:solidFill>
                  <a:srgbClr val="FF0000"/>
                </a:solidFill>
                <a:latin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cs typeface="Calibri" panose="020F0502020204030204" pitchFamily="34" charset="0"/>
              </a:rPr>
              <a:t>nhiều</a:t>
            </a:r>
            <a:r>
              <a:rPr lang="en-US" dirty="0">
                <a:latin typeface="Calibri" panose="020F0502020204030204" pitchFamily="34" charset="0"/>
                <a:cs typeface="Calibri" panose="020F0502020204030204" pitchFamily="34" charset="0"/>
              </a:rPr>
              <a:t>. </a:t>
            </a:r>
          </a:p>
          <a:p>
            <a:pPr>
              <a:buFont typeface="Arial" pitchFamily="34" charset="0"/>
              <a:buChar char="•"/>
            </a:pP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Cô</a:t>
            </a:r>
            <a:r>
              <a:rPr lang="en-US" dirty="0" smtClean="0">
                <a:latin typeface="Calibri" panose="020F0502020204030204" pitchFamily="34" charset="0"/>
                <a:cs typeface="Calibri" panose="020F0502020204030204" pitchFamily="34" charset="0"/>
              </a:rPr>
              <a:t> </a:t>
            </a:r>
            <a:r>
              <a:rPr lang="en-US" dirty="0">
                <a:solidFill>
                  <a:srgbClr val="FF0000"/>
                </a:solidFill>
                <a:latin typeface="Calibri" panose="020F0502020204030204" pitchFamily="34" charset="0"/>
                <a:cs typeface="Calibri" panose="020F0502020204030204" pitchFamily="34" charset="0"/>
              </a:rPr>
              <a:t>44</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tuổi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đã</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có</a:t>
            </a:r>
            <a:r>
              <a:rPr lang="en-US" dirty="0">
                <a:latin typeface="Calibri" panose="020F0502020204030204" pitchFamily="34" charset="0"/>
                <a:cs typeface="Calibri" panose="020F0502020204030204" pitchFamily="34" charset="0"/>
              </a:rPr>
              <a:t> </a:t>
            </a:r>
            <a:r>
              <a:rPr lang="en-US" dirty="0">
                <a:solidFill>
                  <a:srgbClr val="FF0000"/>
                </a:solidFill>
                <a:latin typeface="Calibri" panose="020F0502020204030204" pitchFamily="34" charset="0"/>
                <a:cs typeface="Calibri" panose="020F0502020204030204" pitchFamily="34" charset="0"/>
              </a:rPr>
              <a:t>2 con</a:t>
            </a:r>
            <a:r>
              <a:rPr lang="en-US" dirty="0">
                <a:latin typeface="Calibri" panose="020F0502020204030204" pitchFamily="34" charset="0"/>
                <a:cs typeface="Calibri" panose="020F0502020204030204" pitchFamily="34" charset="0"/>
              </a:rPr>
              <a:t>, con </a:t>
            </a:r>
            <a:r>
              <a:rPr lang="en-US" dirty="0" err="1">
                <a:latin typeface="Calibri" panose="020F0502020204030204" pitchFamily="34" charset="0"/>
                <a:cs typeface="Calibri" panose="020F0502020204030204" pitchFamily="34" charset="0"/>
              </a:rPr>
              <a:t>nhỏ</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nhất</a:t>
            </a:r>
            <a:r>
              <a:rPr lang="en-US" dirty="0">
                <a:latin typeface="Calibri" panose="020F0502020204030204" pitchFamily="34" charset="0"/>
                <a:cs typeface="Calibri" panose="020F0502020204030204" pitchFamily="34" charset="0"/>
              </a:rPr>
              <a:t> 10 </a:t>
            </a:r>
            <a:r>
              <a:rPr lang="en-US" dirty="0" err="1">
                <a:latin typeface="Calibri" panose="020F0502020204030204" pitchFamily="34" charset="0"/>
                <a:cs typeface="Calibri" panose="020F0502020204030204" pitchFamily="34" charset="0"/>
              </a:rPr>
              <a:t>tuổi</a:t>
            </a:r>
            <a:r>
              <a:rPr lang="en-US" dirty="0">
                <a:latin typeface="Calibri" panose="020F0502020204030204" pitchFamily="34" charset="0"/>
                <a:cs typeface="Calibri" panose="020F0502020204030204" pitchFamily="34" charset="0"/>
              </a:rPr>
              <a:t>, PARA: 2002</a:t>
            </a:r>
          </a:p>
          <a:p>
            <a:pPr>
              <a:buFont typeface="Arial" pitchFamily="34" charset="0"/>
              <a:buChar char="•"/>
            </a:pP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Cô</a:t>
            </a:r>
            <a:r>
              <a:rPr lang="en-US" dirty="0" smtClean="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có</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kinh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năm</a:t>
            </a:r>
            <a:r>
              <a:rPr lang="en-US" dirty="0">
                <a:latin typeface="Calibri" panose="020F0502020204030204" pitchFamily="34" charset="0"/>
                <a:cs typeface="Calibri" panose="020F0502020204030204" pitchFamily="34" charset="0"/>
              </a:rPr>
              <a:t> 16 </a:t>
            </a:r>
            <a:r>
              <a:rPr lang="en-US" dirty="0" err="1">
                <a:latin typeface="Calibri" panose="020F0502020204030204" pitchFamily="34" charset="0"/>
                <a:cs typeface="Calibri" panose="020F0502020204030204" pitchFamily="34" charset="0"/>
              </a:rPr>
              <a:t>tuổi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kinh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đều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ngừa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thai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bằng</a:t>
            </a:r>
            <a:r>
              <a:rPr lang="en-US" dirty="0">
                <a:latin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cs typeface="Calibri" panose="020F0502020204030204" pitchFamily="34" charset="0"/>
              </a:rPr>
              <a:t>bao</a:t>
            </a:r>
            <a:r>
              <a:rPr lang="en-US" dirty="0">
                <a:solidFill>
                  <a:srgbClr val="FF0000"/>
                </a:solidFill>
                <a:latin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cs typeface="Calibri" panose="020F0502020204030204" pitchFamily="34" charset="0"/>
              </a:rPr>
              <a:t>cao</a:t>
            </a:r>
            <a:r>
              <a:rPr lang="en-US" dirty="0">
                <a:solidFill>
                  <a:srgbClr val="FF0000"/>
                </a:solidFill>
                <a:latin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cs typeface="Calibri" panose="020F0502020204030204" pitchFamily="34" charset="0"/>
              </a:rPr>
              <a:t>su</a:t>
            </a:r>
            <a:endParaRPr lang="en-US" dirty="0">
              <a:solidFill>
                <a:srgbClr val="FF0000"/>
              </a:solidFill>
              <a:latin typeface="Calibri" panose="020F0502020204030204" pitchFamily="34" charset="0"/>
              <a:cs typeface="Calibri" panose="020F0502020204030204" pitchFamily="34" charset="0"/>
            </a:endParaRPr>
          </a:p>
          <a:p>
            <a:pPr>
              <a:buFont typeface="Arial" pitchFamily="34" charset="0"/>
              <a:buChar char="•"/>
            </a:pP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Thường</a:t>
            </a:r>
            <a:r>
              <a:rPr lang="en-US" dirty="0" smtClean="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xuyên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định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kỳ</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Tháng</a:t>
            </a:r>
            <a:r>
              <a:rPr lang="en-US" dirty="0">
                <a:latin typeface="Calibri" panose="020F0502020204030204" pitchFamily="34" charset="0"/>
                <a:cs typeface="Calibri" panose="020F0502020204030204" pitchFamily="34" charset="0"/>
              </a:rPr>
              <a:t> 11/2019 </a:t>
            </a:r>
            <a:r>
              <a:rPr lang="en-US" dirty="0" err="1">
                <a:latin typeface="Calibri" panose="020F0502020204030204" pitchFamily="34" charset="0"/>
                <a:cs typeface="Calibri" panose="020F0502020204030204" pitchFamily="34" charset="0"/>
              </a:rPr>
              <a:t>tới</a:t>
            </a:r>
            <a:r>
              <a:rPr lang="en-US" dirty="0">
                <a:latin typeface="Calibri" panose="020F0502020204030204" pitchFamily="34" charset="0"/>
                <a:cs typeface="Calibri" panose="020F0502020204030204" pitchFamily="34" charset="0"/>
              </a:rPr>
              <a:t> nay, BN </a:t>
            </a:r>
            <a:r>
              <a:rPr lang="en-US" dirty="0" err="1">
                <a:latin typeface="Calibri" panose="020F0502020204030204" pitchFamily="34" charset="0"/>
                <a:cs typeface="Calibri" panose="020F0502020204030204" pitchFamily="34" charset="0"/>
              </a:rPr>
              <a:t>đang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được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theo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dõi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vấn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đề</a:t>
            </a:r>
            <a:r>
              <a:rPr lang="en-US" dirty="0">
                <a:latin typeface="Calibri" panose="020F0502020204030204" pitchFamily="34" charset="0"/>
                <a:cs typeface="Calibri" panose="020F0502020204030204" pitchFamily="34" charset="0"/>
              </a:rPr>
              <a:t> </a:t>
            </a:r>
            <a:r>
              <a:rPr lang="en-US" dirty="0">
                <a:solidFill>
                  <a:srgbClr val="FF0000"/>
                </a:solidFill>
                <a:latin typeface="Calibri" panose="020F0502020204030204" pitchFamily="34" charset="0"/>
                <a:cs typeface="Calibri" panose="020F0502020204030204" pitchFamily="34" charset="0"/>
              </a:rPr>
              <a:t>ASCUS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đã</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được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soi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cổ</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tử</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cung</a:t>
            </a:r>
            <a:r>
              <a:rPr lang="en-US" dirty="0">
                <a:latin typeface="Calibri" panose="020F0502020204030204" pitchFamily="34" charset="0"/>
                <a:cs typeface="Calibri" panose="020F0502020204030204" pitchFamily="34" charset="0"/>
              </a:rPr>
              <a:t> -  </a:t>
            </a:r>
            <a:r>
              <a:rPr lang="en-US" dirty="0" err="1">
                <a:solidFill>
                  <a:srgbClr val="FF0000"/>
                </a:solidFill>
                <a:latin typeface="Calibri" panose="020F0502020204030204" pitchFamily="34" charset="0"/>
                <a:cs typeface="Calibri" panose="020F0502020204030204" pitchFamily="34" charset="0"/>
              </a:rPr>
              <a:t>bấm</a:t>
            </a:r>
            <a:r>
              <a:rPr lang="en-US" dirty="0">
                <a:solidFill>
                  <a:srgbClr val="FF0000"/>
                </a:solidFill>
                <a:latin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cs typeface="Calibri" panose="020F0502020204030204" pitchFamily="34" charset="0"/>
              </a:rPr>
              <a:t>sinh</a:t>
            </a:r>
            <a:r>
              <a:rPr lang="en-US" dirty="0">
                <a:solidFill>
                  <a:srgbClr val="FF0000"/>
                </a:solidFill>
                <a:latin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cs typeface="Calibri" panose="020F0502020204030204" pitchFamily="34" charset="0"/>
              </a:rPr>
              <a:t>thiết</a:t>
            </a:r>
            <a:r>
              <a:rPr lang="en-US" dirty="0">
                <a:solidFill>
                  <a:srgbClr val="FF0000"/>
                </a:solidFill>
                <a:latin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cs typeface="Calibri" panose="020F0502020204030204" pitchFamily="34" charset="0"/>
              </a:rPr>
              <a:t>với</a:t>
            </a:r>
            <a:r>
              <a:rPr lang="en-US" dirty="0">
                <a:solidFill>
                  <a:srgbClr val="FF0000"/>
                </a:solidFill>
                <a:latin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cs typeface="Calibri" panose="020F0502020204030204" pitchFamily="34" charset="0"/>
              </a:rPr>
              <a:t>kết</a:t>
            </a:r>
            <a:r>
              <a:rPr lang="en-US" dirty="0">
                <a:solidFill>
                  <a:srgbClr val="FF0000"/>
                </a:solidFill>
                <a:latin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cs typeface="Calibri" panose="020F0502020204030204" pitchFamily="34" charset="0"/>
              </a:rPr>
              <a:t>quả</a:t>
            </a:r>
            <a:r>
              <a:rPr lang="en-US" dirty="0">
                <a:solidFill>
                  <a:srgbClr val="FF0000"/>
                </a:solidFill>
                <a:latin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cs typeface="Calibri" panose="020F0502020204030204" pitchFamily="34" charset="0"/>
              </a:rPr>
              <a:t>không</a:t>
            </a:r>
            <a:r>
              <a:rPr lang="en-US" dirty="0">
                <a:solidFill>
                  <a:srgbClr val="FF0000"/>
                </a:solidFill>
                <a:latin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cs typeface="Calibri" panose="020F0502020204030204" pitchFamily="34" charset="0"/>
              </a:rPr>
              <a:t>bất</a:t>
            </a:r>
            <a:r>
              <a:rPr lang="en-US" dirty="0">
                <a:solidFill>
                  <a:srgbClr val="FF0000"/>
                </a:solidFill>
                <a:latin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cs typeface="Calibri" panose="020F0502020204030204" pitchFamily="34" charset="0"/>
              </a:rPr>
              <a:t>thường</a:t>
            </a:r>
            <a:r>
              <a:rPr lang="en-US" dirty="0">
                <a:solidFill>
                  <a:srgbClr val="FF0000"/>
                </a:solidFill>
                <a:latin typeface="Calibri" panose="020F0502020204030204" pitchFamily="34" charset="0"/>
                <a:cs typeface="Calibri" panose="020F0502020204030204" pitchFamily="34" charset="0"/>
              </a:rPr>
              <a:t> HPV(+).</a:t>
            </a:r>
            <a:r>
              <a:rPr lang="en-US" dirty="0">
                <a:latin typeface="Calibri" panose="020F0502020204030204" pitchFamily="34" charset="0"/>
                <a:cs typeface="Calibri" panose="020F0502020204030204" pitchFamily="34" charset="0"/>
              </a:rPr>
              <a:t> </a:t>
            </a:r>
          </a:p>
          <a:p>
            <a:pPr>
              <a:buFont typeface="Arial" pitchFamily="34" charset="0"/>
              <a:buChar char="•"/>
            </a:pPr>
            <a:r>
              <a:rPr lang="en-US" dirty="0" smtClean="0">
                <a:latin typeface="Calibri" panose="020F0502020204030204" pitchFamily="34" charset="0"/>
                <a:cs typeface="Calibri" panose="020F0502020204030204" pitchFamily="34" charset="0"/>
              </a:rPr>
              <a:t> 3 </a:t>
            </a:r>
            <a:r>
              <a:rPr lang="en-US" dirty="0" err="1">
                <a:latin typeface="Calibri" panose="020F0502020204030204" pitchFamily="34" charset="0"/>
                <a:cs typeface="Calibri" panose="020F0502020204030204" pitchFamily="34" charset="0"/>
              </a:rPr>
              <a:t>tháng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đây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cô</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có</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nhận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huyết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rất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nhiều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ngày</a:t>
            </a:r>
            <a:r>
              <a:rPr lang="en-US" dirty="0">
                <a:latin typeface="Calibri" panose="020F0502020204030204" pitchFamily="34" charset="0"/>
                <a:cs typeface="Calibri" panose="020F0502020204030204" pitchFamily="34" charset="0"/>
              </a:rPr>
              <a:t> 2-ngày 3 ( # 6-8 BVS </a:t>
            </a:r>
            <a:r>
              <a:rPr lang="en-US" dirty="0" err="1">
                <a:latin typeface="Calibri" panose="020F0502020204030204" pitchFamily="34" charset="0"/>
                <a:cs typeface="Calibri" panose="020F0502020204030204" pitchFamily="34" charset="0"/>
              </a:rPr>
              <a:t>dày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ngày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thứ</a:t>
            </a:r>
            <a:r>
              <a:rPr lang="en-US" dirty="0">
                <a:latin typeface="Calibri" panose="020F0502020204030204" pitchFamily="34" charset="0"/>
                <a:cs typeface="Calibri" panose="020F0502020204030204" pitchFamily="34" charset="0"/>
              </a:rPr>
              <a:t> 5. </a:t>
            </a:r>
          </a:p>
          <a:p>
            <a:pPr>
              <a:buFont typeface="Arial" pitchFamily="34" charset="0"/>
              <a:buChar char="•"/>
            </a:pPr>
            <a:r>
              <a:rPr lang="en-US" dirty="0" smtClean="0">
                <a:latin typeface="Calibri" panose="020F0502020204030204" pitchFamily="34" charset="0"/>
                <a:cs typeface="Calibri" panose="020F0502020204030204" pitchFamily="34" charset="0"/>
              </a:rPr>
              <a:t> BN </a:t>
            </a:r>
            <a:r>
              <a:rPr lang="en-US" sz="2400" b="1" dirty="0" err="1">
                <a:latin typeface="Calibri" panose="020F0502020204030204" pitchFamily="34" charset="0"/>
                <a:cs typeface="Calibri" panose="020F0502020204030204" pitchFamily="34" charset="0"/>
              </a:rPr>
              <a:t>tự</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sử</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dụng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thuốc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nội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tiết</a:t>
            </a:r>
            <a:r>
              <a:rPr lang="en-US" dirty="0">
                <a:latin typeface="Calibri" panose="020F0502020204030204" pitchFamily="34" charset="0"/>
                <a:cs typeface="Calibri" panose="020F0502020204030204" pitchFamily="34" charset="0"/>
              </a:rPr>
              <a:t> </a:t>
            </a:r>
            <a:r>
              <a:rPr lang="en-US" dirty="0">
                <a:solidFill>
                  <a:srgbClr val="FF0000"/>
                </a:solidFill>
                <a:latin typeface="Calibri" panose="020F0502020204030204" pitchFamily="34" charset="0"/>
                <a:cs typeface="Calibri" panose="020F0502020204030204" pitchFamily="34" charset="0"/>
              </a:rPr>
              <a:t>E- P (</a:t>
            </a:r>
            <a:r>
              <a:rPr lang="en-US" dirty="0" err="1">
                <a:solidFill>
                  <a:srgbClr val="FF0000"/>
                </a:solidFill>
                <a:latin typeface="Calibri" panose="020F0502020204030204" pitchFamily="34" charset="0"/>
                <a:cs typeface="Calibri" panose="020F0502020204030204" pitchFamily="34" charset="0"/>
              </a:rPr>
              <a:t>Cyclo</a:t>
            </a:r>
            <a:r>
              <a:rPr lang="en-US" dirty="0">
                <a:solidFill>
                  <a:srgbClr val="FF0000"/>
                </a:solidFill>
                <a:latin typeface="Calibri" panose="020F0502020204030204" pitchFamily="34" charset="0"/>
                <a:cs typeface="Calibri" panose="020F0502020204030204" pitchFamily="34" charset="0"/>
              </a:rPr>
              <a:t>-Provera)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vì</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nghĩ</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đang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trong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giai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đoạn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tiền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mãn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kinh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khoảng</a:t>
            </a:r>
            <a:r>
              <a:rPr lang="en-US" dirty="0">
                <a:latin typeface="Calibri" panose="020F0502020204030204" pitchFamily="34" charset="0"/>
                <a:cs typeface="Calibri" panose="020F0502020204030204" pitchFamily="34" charset="0"/>
              </a:rPr>
              <a:t> 2 </a:t>
            </a:r>
            <a:r>
              <a:rPr lang="en-US" dirty="0" err="1">
                <a:latin typeface="Calibri" panose="020F0502020204030204" pitchFamily="34" charset="0"/>
                <a:cs typeface="Calibri" panose="020F0502020204030204" pitchFamily="34" charset="0"/>
              </a:rPr>
              <a:t>tháng</a:t>
            </a:r>
            <a:r>
              <a:rPr lang="en-US" dirty="0">
                <a:latin typeface="Calibri" panose="020F0502020204030204" pitchFamily="34" charset="0"/>
                <a:cs typeface="Calibri" panose="020F0502020204030204" pitchFamily="34" charset="0"/>
              </a:rPr>
              <a:t>. </a:t>
            </a:r>
            <a:r>
              <a:rPr lang="it-IT" b="1" dirty="0" smtClean="0"/>
              <a:t>Cyclo</a:t>
            </a:r>
            <a:r>
              <a:rPr lang="it-IT" dirty="0" smtClean="0"/>
              <a:t>-</a:t>
            </a:r>
            <a:r>
              <a:rPr lang="it-IT" b="1" dirty="0" smtClean="0"/>
              <a:t>Provera</a:t>
            </a:r>
            <a:r>
              <a:rPr lang="it-IT" dirty="0" smtClean="0"/>
              <a:t> (25 </a:t>
            </a:r>
            <a:r>
              <a:rPr lang="it-IT" dirty="0"/>
              <a:t>mg DMPA; 5 mg estradiol </a:t>
            </a:r>
            <a:r>
              <a:rPr lang="it-IT" dirty="0" smtClean="0"/>
              <a:t>cypionate) tiêm bắp mỗi tháng.</a:t>
            </a: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6238098"/>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C20EC3-3E4B-46A9-829A-C752B05428B2}"/>
              </a:ext>
            </a:extLst>
          </p:cNvPr>
          <p:cNvSpPr>
            <a:spLocks noGrp="1"/>
          </p:cNvSpPr>
          <p:nvPr>
            <p:ph type="title"/>
          </p:nvPr>
        </p:nvSpPr>
        <p:spPr/>
        <p:txBody>
          <a:bodyPr>
            <a:normAutofit/>
          </a:bodyPr>
          <a:lstStyle/>
          <a:p>
            <a:r>
              <a:rPr lang="en-US" err="1"/>
              <a:t>Siêu</a:t>
            </a:r>
            <a:r>
              <a:rPr lang="en-US"/>
              <a:t> </a:t>
            </a:r>
            <a:r>
              <a:rPr lang="en-US" err="1"/>
              <a:t>âm</a:t>
            </a:r>
            <a:r>
              <a:rPr lang="en-US"/>
              <a:t> </a:t>
            </a:r>
            <a:r>
              <a:rPr lang="en-US" err="1"/>
              <a:t>bụng</a:t>
            </a:r>
            <a:r>
              <a:rPr lang="en-US"/>
              <a:t> </a:t>
            </a:r>
            <a:r>
              <a:rPr lang="en-US" err="1"/>
              <a:t>tổng</a:t>
            </a:r>
            <a:r>
              <a:rPr lang="en-US"/>
              <a:t> </a:t>
            </a:r>
            <a:r>
              <a:rPr lang="en-US" err="1"/>
              <a:t>quát</a:t>
            </a:r>
            <a:r>
              <a:rPr lang="en-US"/>
              <a:t> T2/2020</a:t>
            </a:r>
          </a:p>
        </p:txBody>
      </p:sp>
      <p:pic>
        <p:nvPicPr>
          <p:cNvPr id="5" name="Content Placeholder 4" descr="A picture containing photo, sitting, black, monitor&#10;&#10;Description automatically generated">
            <a:extLst>
              <a:ext uri="{FF2B5EF4-FFF2-40B4-BE49-F238E27FC236}">
                <a16:creationId xmlns:a16="http://schemas.microsoft.com/office/drawing/2014/main" xmlns="" id="{3856CC0F-A3A2-4CB9-9708-D9FF41711A29}"/>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l="1" t="9264" r="-1052" b="20118"/>
          <a:stretch/>
        </p:blipFill>
        <p:spPr>
          <a:xfrm>
            <a:off x="1328598" y="1845735"/>
            <a:ext cx="3145866" cy="3919148"/>
          </a:xfrm>
        </p:spPr>
      </p:pic>
      <p:sp>
        <p:nvSpPr>
          <p:cNvPr id="3" name="Content Placeholder 2"/>
          <p:cNvSpPr>
            <a:spLocks noGrp="1"/>
          </p:cNvSpPr>
          <p:nvPr>
            <p:ph sz="half" idx="2"/>
          </p:nvPr>
        </p:nvSpPr>
        <p:spPr>
          <a:xfrm>
            <a:off x="5474208" y="1967655"/>
            <a:ext cx="3818073" cy="4023360"/>
          </a:xfrm>
        </p:spPr>
        <p:txBody>
          <a:bodyPr/>
          <a:lstStyle/>
          <a:p>
            <a:r>
              <a:rPr lang="en-US" dirty="0"/>
              <a:t>- </a:t>
            </a:r>
            <a:r>
              <a:rPr lang="en-US" sz="2400" dirty="0"/>
              <a:t>Dap: 58 mm</a:t>
            </a:r>
            <a:br>
              <a:rPr lang="en-US" sz="2400" dirty="0"/>
            </a:br>
            <a:r>
              <a:rPr lang="en-US" sz="2400" dirty="0"/>
              <a:t>- </a:t>
            </a:r>
            <a:r>
              <a:rPr lang="en-US" sz="2400" dirty="0" err="1"/>
              <a:t>Đoạn</a:t>
            </a:r>
            <a:r>
              <a:rPr lang="en-US" sz="2400" dirty="0"/>
              <a:t> </a:t>
            </a:r>
            <a:r>
              <a:rPr lang="en-US" sz="2400" dirty="0" err="1"/>
              <a:t>eo</a:t>
            </a:r>
            <a:r>
              <a:rPr lang="en-US" sz="2400" dirty="0"/>
              <a:t> </a:t>
            </a:r>
            <a:r>
              <a:rPr lang="en-US" sz="2400" dirty="0" err="1"/>
              <a:t>tử</a:t>
            </a:r>
            <a:r>
              <a:rPr lang="en-US" sz="2400" dirty="0"/>
              <a:t> </a:t>
            </a:r>
            <a:r>
              <a:rPr lang="en-US" sz="2400" dirty="0" err="1"/>
              <a:t>cung</a:t>
            </a:r>
            <a:r>
              <a:rPr lang="en-US" sz="2400" dirty="0"/>
              <a:t> </a:t>
            </a:r>
            <a:r>
              <a:rPr lang="en-US" sz="2400" dirty="0" err="1"/>
              <a:t>có</a:t>
            </a:r>
            <a:r>
              <a:rPr lang="en-US" sz="2400" dirty="0"/>
              <a:t> </a:t>
            </a:r>
            <a:r>
              <a:rPr lang="en-US" sz="2400" dirty="0" err="1"/>
              <a:t>hình</a:t>
            </a:r>
            <a:r>
              <a:rPr lang="en-US" sz="2400" dirty="0"/>
              <a:t> </a:t>
            </a:r>
            <a:r>
              <a:rPr lang="en-US" sz="2400" dirty="0" err="1"/>
              <a:t>ảnh</a:t>
            </a:r>
            <a:r>
              <a:rPr lang="en-US" sz="2400" dirty="0"/>
              <a:t> </a:t>
            </a:r>
            <a:r>
              <a:rPr lang="en-US" sz="2400" dirty="0">
                <a:solidFill>
                  <a:srgbClr val="FF0000"/>
                </a:solidFill>
              </a:rPr>
              <a:t>echo </a:t>
            </a:r>
            <a:r>
              <a:rPr lang="en-US" sz="2400" dirty="0" err="1">
                <a:solidFill>
                  <a:srgbClr val="FF0000"/>
                </a:solidFill>
              </a:rPr>
              <a:t>kém</a:t>
            </a:r>
            <a:r>
              <a:rPr lang="en-US" sz="2400" dirty="0">
                <a:solidFill>
                  <a:srgbClr val="FF0000"/>
                </a:solidFill>
              </a:rPr>
              <a:t> </a:t>
            </a:r>
            <a:r>
              <a:rPr lang="en-US" sz="2400" dirty="0"/>
              <a:t>: 20x25 mm </a:t>
            </a:r>
            <a:r>
              <a:rPr lang="en-US" sz="2400" dirty="0" err="1"/>
              <a:t>trong</a:t>
            </a:r>
            <a:r>
              <a:rPr lang="en-US" sz="2400" dirty="0"/>
              <a:t> c</a:t>
            </a:r>
            <a:r>
              <a:rPr lang="vi-VN" sz="2400" dirty="0"/>
              <a:t>ơ</a:t>
            </a:r>
            <a:r>
              <a:rPr lang="en-US" sz="2400" dirty="0"/>
              <a:t> </a:t>
            </a:r>
            <a:r>
              <a:rPr lang="en-US" sz="2400" dirty="0" err="1"/>
              <a:t>và</a:t>
            </a:r>
            <a:r>
              <a:rPr lang="en-US" sz="2400" dirty="0"/>
              <a:t> </a:t>
            </a:r>
            <a:r>
              <a:rPr lang="en-US" sz="2400" dirty="0" err="1"/>
              <a:t>gần</a:t>
            </a:r>
            <a:r>
              <a:rPr lang="en-US" sz="2400" dirty="0"/>
              <a:t> </a:t>
            </a:r>
            <a:r>
              <a:rPr lang="en-US" sz="2400" dirty="0" err="1"/>
              <a:t>với</a:t>
            </a:r>
            <a:r>
              <a:rPr lang="en-US" sz="2400" dirty="0"/>
              <a:t> </a:t>
            </a:r>
            <a:r>
              <a:rPr lang="en-US" sz="2400" dirty="0" err="1"/>
              <a:t>niêm</a:t>
            </a:r>
            <a:r>
              <a:rPr lang="en-US" sz="2400" dirty="0"/>
              <a:t> </a:t>
            </a:r>
            <a:r>
              <a:rPr lang="en-US" sz="2400" dirty="0" err="1"/>
              <a:t>mạc</a:t>
            </a:r>
            <a:r>
              <a:rPr lang="en-US" sz="2400" dirty="0"/>
              <a:t> </a:t>
            </a:r>
            <a:r>
              <a:rPr lang="en-US" sz="2400" dirty="0" err="1"/>
              <a:t>tử</a:t>
            </a:r>
            <a:r>
              <a:rPr lang="en-US" sz="2400" dirty="0"/>
              <a:t> </a:t>
            </a:r>
            <a:r>
              <a:rPr lang="en-US" sz="2400" dirty="0" err="1"/>
              <a:t>cung</a:t>
            </a:r>
            <a:r>
              <a:rPr lang="en-US" sz="2400" dirty="0"/>
              <a:t>. </a:t>
            </a:r>
            <a:br>
              <a:rPr lang="en-US" sz="2400" dirty="0"/>
            </a:br>
            <a:r>
              <a:rPr lang="en-US" sz="2400" dirty="0"/>
              <a:t>-</a:t>
            </a:r>
            <a:r>
              <a:rPr lang="en-US" sz="2400" dirty="0" err="1"/>
              <a:t>nội</a:t>
            </a:r>
            <a:r>
              <a:rPr lang="en-US" sz="2400" dirty="0"/>
              <a:t> </a:t>
            </a:r>
            <a:r>
              <a:rPr lang="en-US" sz="2400" dirty="0" err="1"/>
              <a:t>mạc</a:t>
            </a:r>
            <a:r>
              <a:rPr lang="en-US" sz="2400" dirty="0"/>
              <a:t> </a:t>
            </a:r>
            <a:r>
              <a:rPr lang="en-US" sz="2400" dirty="0" err="1"/>
              <a:t>tử</a:t>
            </a:r>
            <a:r>
              <a:rPr lang="en-US" sz="2400" dirty="0"/>
              <a:t> </a:t>
            </a:r>
            <a:r>
              <a:rPr lang="en-US" sz="2400" dirty="0" err="1"/>
              <a:t>cung</a:t>
            </a:r>
            <a:r>
              <a:rPr lang="en-US" sz="2400" dirty="0"/>
              <a:t>: </a:t>
            </a:r>
            <a:r>
              <a:rPr lang="en-US" sz="2400" dirty="0">
                <a:solidFill>
                  <a:srgbClr val="FF0000"/>
                </a:solidFill>
              </a:rPr>
              <a:t>6 mm</a:t>
            </a:r>
            <a:r>
              <a:rPr lang="en-US" sz="2400" dirty="0"/>
              <a:t/>
            </a:r>
            <a:br>
              <a:rPr lang="en-US" sz="2400" dirty="0"/>
            </a:br>
            <a:r>
              <a:rPr lang="en-US" sz="2400" dirty="0"/>
              <a:t>- 2 </a:t>
            </a:r>
            <a:r>
              <a:rPr lang="en-US" sz="2400" dirty="0" err="1"/>
              <a:t>buồng</a:t>
            </a:r>
            <a:r>
              <a:rPr lang="en-US" sz="2400" dirty="0"/>
              <a:t> </a:t>
            </a:r>
            <a:r>
              <a:rPr lang="en-US" sz="2400" dirty="0" err="1"/>
              <a:t>trứng</a:t>
            </a:r>
            <a:r>
              <a:rPr lang="en-US" sz="2400" dirty="0"/>
              <a:t>: </a:t>
            </a:r>
            <a:r>
              <a:rPr lang="en-US" sz="2400" dirty="0" err="1"/>
              <a:t>không</a:t>
            </a:r>
            <a:r>
              <a:rPr lang="en-US" sz="2400" dirty="0"/>
              <a:t> u</a:t>
            </a:r>
          </a:p>
        </p:txBody>
      </p:sp>
    </p:spTree>
    <p:extLst>
      <p:ext uri="{BB962C8B-B14F-4D97-AF65-F5344CB8AC3E}">
        <p14:creationId xmlns:p14="http://schemas.microsoft.com/office/powerpoint/2010/main" val="2803674505"/>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D53D60-43E8-450F-A707-69CA4390F3FA}"/>
              </a:ext>
            </a:extLst>
          </p:cNvPr>
          <p:cNvSpPr>
            <a:spLocks noGrp="1"/>
          </p:cNvSpPr>
          <p:nvPr>
            <p:ph type="title"/>
          </p:nvPr>
        </p:nvSpPr>
        <p:spPr/>
        <p:txBody>
          <a:bodyPr/>
          <a:lstStyle/>
          <a:p>
            <a:r>
              <a:rPr lang="en-US" dirty="0" err="1"/>
              <a:t>Khám</a:t>
            </a:r>
            <a:r>
              <a:rPr lang="en-US" dirty="0"/>
              <a:t> </a:t>
            </a:r>
            <a:r>
              <a:rPr lang="en-US" dirty="0" err="1"/>
              <a:t>lâm</a:t>
            </a:r>
            <a:r>
              <a:rPr lang="en-US" dirty="0"/>
              <a:t> </a:t>
            </a:r>
            <a:r>
              <a:rPr lang="en-US" dirty="0" err="1"/>
              <a:t>sàng</a:t>
            </a:r>
            <a:endParaRPr lang="en-US" dirty="0"/>
          </a:p>
        </p:txBody>
      </p:sp>
      <p:sp>
        <p:nvSpPr>
          <p:cNvPr id="3" name="Content Placeholder 2">
            <a:extLst>
              <a:ext uri="{FF2B5EF4-FFF2-40B4-BE49-F238E27FC236}">
                <a16:creationId xmlns:a16="http://schemas.microsoft.com/office/drawing/2014/main" xmlns="" id="{4B48A601-2F17-4156-AE0E-A431E7DD8280}"/>
              </a:ext>
            </a:extLst>
          </p:cNvPr>
          <p:cNvSpPr>
            <a:spLocks noGrp="1"/>
          </p:cNvSpPr>
          <p:nvPr>
            <p:ph idx="1"/>
          </p:nvPr>
        </p:nvSpPr>
        <p:spPr>
          <a:xfrm>
            <a:off x="1097279" y="1845734"/>
            <a:ext cx="7478309" cy="4023360"/>
          </a:xfrm>
        </p:spPr>
        <p:txBody>
          <a:bodyPr>
            <a:normAutofit/>
          </a:bodyPr>
          <a:lstStyle/>
          <a:p>
            <a:pPr>
              <a:buFontTx/>
              <a:buChar char="-"/>
            </a:pPr>
            <a:endParaRPr lang="en-US" sz="2400" dirty="0"/>
          </a:p>
          <a:p>
            <a:pPr>
              <a:buFontTx/>
              <a:buChar char="-"/>
            </a:pPr>
            <a:r>
              <a:rPr lang="en-US" sz="2400" dirty="0" err="1" smtClean="0"/>
              <a:t>Bệnh</a:t>
            </a:r>
            <a:r>
              <a:rPr lang="en-US" sz="2400" dirty="0" smtClean="0"/>
              <a:t> </a:t>
            </a:r>
            <a:r>
              <a:rPr lang="en-US" sz="2400" dirty="0" err="1" smtClean="0"/>
              <a:t>nhân</a:t>
            </a:r>
            <a:r>
              <a:rPr lang="en-US" sz="2400" dirty="0" smtClean="0"/>
              <a:t> </a:t>
            </a:r>
            <a:r>
              <a:rPr lang="en-US" sz="2400" dirty="0"/>
              <a:t>da </a:t>
            </a:r>
            <a:r>
              <a:rPr lang="en-US" sz="2400" dirty="0" err="1"/>
              <a:t>niêm</a:t>
            </a:r>
            <a:r>
              <a:rPr lang="en-US" sz="2400" dirty="0"/>
              <a:t> </a:t>
            </a:r>
            <a:r>
              <a:rPr lang="en-US" sz="2400" dirty="0" err="1"/>
              <a:t>hồng</a:t>
            </a:r>
            <a:r>
              <a:rPr lang="en-US" sz="2400" dirty="0"/>
              <a:t>, M: 86 </a:t>
            </a:r>
            <a:r>
              <a:rPr lang="en-US" sz="2400" dirty="0" err="1"/>
              <a:t>lần</a:t>
            </a:r>
            <a:r>
              <a:rPr lang="en-US" sz="2400" dirty="0"/>
              <a:t>/</a:t>
            </a:r>
            <a:r>
              <a:rPr lang="en-US" sz="2400" dirty="0" err="1"/>
              <a:t>phút</a:t>
            </a:r>
            <a:r>
              <a:rPr lang="en-US" sz="2400" dirty="0"/>
              <a:t>, </a:t>
            </a:r>
            <a:r>
              <a:rPr lang="en-US" sz="2400" dirty="0" err="1"/>
              <a:t>huyết</a:t>
            </a:r>
            <a:r>
              <a:rPr lang="en-US" sz="2400" dirty="0"/>
              <a:t> </a:t>
            </a:r>
            <a:r>
              <a:rPr lang="en-US" sz="2400" dirty="0" err="1"/>
              <a:t>áp</a:t>
            </a:r>
            <a:r>
              <a:rPr lang="en-US" sz="2400" dirty="0"/>
              <a:t>: 90/60 mm Hg</a:t>
            </a:r>
          </a:p>
          <a:p>
            <a:pPr>
              <a:buFontTx/>
              <a:buChar char="-"/>
            </a:pPr>
            <a:r>
              <a:rPr lang="en-US" sz="2400" dirty="0" err="1"/>
              <a:t>Chiều</a:t>
            </a:r>
            <a:r>
              <a:rPr lang="en-US" sz="2400" dirty="0"/>
              <a:t> </a:t>
            </a:r>
            <a:r>
              <a:rPr lang="en-US" sz="2400" dirty="0" err="1"/>
              <a:t>cao</a:t>
            </a:r>
            <a:r>
              <a:rPr lang="en-US" sz="2400" dirty="0"/>
              <a:t>: 1m60, </a:t>
            </a:r>
            <a:r>
              <a:rPr lang="en-US" sz="2400" dirty="0" err="1"/>
              <a:t>cân</a:t>
            </a:r>
            <a:r>
              <a:rPr lang="en-US" sz="2400" dirty="0"/>
              <a:t> </a:t>
            </a:r>
            <a:r>
              <a:rPr lang="en-US" sz="2400" dirty="0" err="1"/>
              <a:t>nặng</a:t>
            </a:r>
            <a:r>
              <a:rPr lang="en-US" sz="2400" dirty="0"/>
              <a:t>: 58 kg</a:t>
            </a:r>
          </a:p>
          <a:p>
            <a:pPr>
              <a:buFontTx/>
              <a:buChar char="-"/>
            </a:pPr>
            <a:r>
              <a:rPr lang="en-US" sz="2400" dirty="0" err="1"/>
              <a:t>Bụng</a:t>
            </a:r>
            <a:r>
              <a:rPr lang="en-US" sz="2400" dirty="0"/>
              <a:t> </a:t>
            </a:r>
            <a:r>
              <a:rPr lang="en-US" sz="2400" dirty="0" err="1"/>
              <a:t>mềm</a:t>
            </a:r>
            <a:endParaRPr lang="en-US" sz="2400" dirty="0"/>
          </a:p>
          <a:p>
            <a:pPr>
              <a:buFontTx/>
              <a:buChar char="-"/>
            </a:pPr>
            <a:r>
              <a:rPr lang="en-US" sz="2400" dirty="0" err="1"/>
              <a:t>Khám</a:t>
            </a:r>
            <a:r>
              <a:rPr lang="en-US" sz="2400" dirty="0"/>
              <a:t> </a:t>
            </a:r>
            <a:r>
              <a:rPr lang="en-US" sz="2400" dirty="0" err="1"/>
              <a:t>âm</a:t>
            </a:r>
            <a:r>
              <a:rPr lang="en-US" sz="2400" dirty="0"/>
              <a:t> </a:t>
            </a:r>
            <a:r>
              <a:rPr lang="en-US" sz="2400" dirty="0" err="1"/>
              <a:t>hộ</a:t>
            </a:r>
            <a:r>
              <a:rPr lang="en-US" sz="2400" dirty="0"/>
              <a:t> </a:t>
            </a:r>
            <a:r>
              <a:rPr lang="en-US" sz="2400" dirty="0" err="1"/>
              <a:t>bình</a:t>
            </a:r>
            <a:r>
              <a:rPr lang="en-US" sz="2400" dirty="0"/>
              <a:t> </a:t>
            </a:r>
            <a:r>
              <a:rPr lang="en-US" sz="2400" dirty="0" err="1"/>
              <a:t>th</a:t>
            </a:r>
            <a:r>
              <a:rPr lang="vi-VN" sz="2400" dirty="0"/>
              <a:t>ư</a:t>
            </a:r>
            <a:r>
              <a:rPr lang="en-US" sz="2400" dirty="0" err="1"/>
              <a:t>ờng</a:t>
            </a:r>
            <a:r>
              <a:rPr lang="en-US" sz="2400" dirty="0"/>
              <a:t>, </a:t>
            </a:r>
            <a:r>
              <a:rPr lang="en-US" sz="2400" dirty="0" err="1"/>
              <a:t>âm</a:t>
            </a:r>
            <a:r>
              <a:rPr lang="en-US" sz="2400" dirty="0"/>
              <a:t> </a:t>
            </a:r>
            <a:r>
              <a:rPr lang="en-US" sz="2400" dirty="0" err="1"/>
              <a:t>đạo</a:t>
            </a:r>
            <a:r>
              <a:rPr lang="en-US" sz="2400" dirty="0"/>
              <a:t> </a:t>
            </a:r>
            <a:r>
              <a:rPr lang="en-US" sz="2400" dirty="0" err="1"/>
              <a:t>có</a:t>
            </a:r>
            <a:r>
              <a:rPr lang="en-US" sz="2400" dirty="0"/>
              <a:t> </a:t>
            </a:r>
            <a:r>
              <a:rPr lang="en-US" sz="2400" dirty="0" err="1"/>
              <a:t>máu</a:t>
            </a:r>
            <a:r>
              <a:rPr lang="en-US" sz="2400" dirty="0"/>
              <a:t> </a:t>
            </a:r>
            <a:r>
              <a:rPr lang="en-US" sz="2400" dirty="0" err="1"/>
              <a:t>sậm</a:t>
            </a:r>
            <a:r>
              <a:rPr lang="en-US" sz="2400" dirty="0"/>
              <a:t> </a:t>
            </a:r>
            <a:r>
              <a:rPr lang="en-US" sz="2400" dirty="0" err="1"/>
              <a:t>lẫn</a:t>
            </a:r>
            <a:r>
              <a:rPr lang="en-US" sz="2400" dirty="0"/>
              <a:t> </a:t>
            </a:r>
            <a:r>
              <a:rPr lang="en-US" sz="2400" dirty="0" err="1"/>
              <a:t>huyết</a:t>
            </a:r>
            <a:r>
              <a:rPr lang="en-US" sz="2400" dirty="0"/>
              <a:t> </a:t>
            </a:r>
            <a:r>
              <a:rPr lang="en-US" sz="2400" dirty="0" err="1"/>
              <a:t>cục</a:t>
            </a:r>
            <a:r>
              <a:rPr lang="en-US" sz="2400" dirty="0"/>
              <a:t>, </a:t>
            </a:r>
            <a:r>
              <a:rPr lang="en-US" sz="2400" dirty="0" err="1"/>
              <a:t>cổ</a:t>
            </a:r>
            <a:r>
              <a:rPr lang="en-US" sz="2400" dirty="0"/>
              <a:t> </a:t>
            </a:r>
            <a:r>
              <a:rPr lang="en-US" sz="2400" dirty="0" err="1"/>
              <a:t>tử</a:t>
            </a:r>
            <a:r>
              <a:rPr lang="en-US" sz="2400" dirty="0"/>
              <a:t> </a:t>
            </a:r>
            <a:r>
              <a:rPr lang="en-US" sz="2400" dirty="0" err="1"/>
              <a:t>cung</a:t>
            </a:r>
            <a:r>
              <a:rPr lang="en-US" sz="2400" dirty="0"/>
              <a:t> </a:t>
            </a:r>
            <a:r>
              <a:rPr lang="en-US" sz="2400" dirty="0" err="1"/>
              <a:t>không</a:t>
            </a:r>
            <a:r>
              <a:rPr lang="en-US" sz="2400" dirty="0"/>
              <a:t> sang </a:t>
            </a:r>
            <a:r>
              <a:rPr lang="en-US" sz="2400" dirty="0" err="1"/>
              <a:t>th</a:t>
            </a:r>
            <a:r>
              <a:rPr lang="vi-VN" sz="2400" dirty="0"/>
              <a:t>ư</a:t>
            </a:r>
            <a:r>
              <a:rPr lang="en-US" sz="2400" dirty="0" err="1"/>
              <a:t>ơng</a:t>
            </a:r>
            <a:r>
              <a:rPr lang="en-US" sz="2400" dirty="0"/>
              <a:t>, </a:t>
            </a:r>
            <a:r>
              <a:rPr lang="en-US" sz="2400" dirty="0" err="1"/>
              <a:t>máu</a:t>
            </a:r>
            <a:r>
              <a:rPr lang="en-US" sz="2400" dirty="0"/>
              <a:t> </a:t>
            </a:r>
            <a:r>
              <a:rPr lang="en-US" sz="2400" dirty="0" err="1"/>
              <a:t>đang</a:t>
            </a:r>
            <a:r>
              <a:rPr lang="en-US" sz="2400" dirty="0"/>
              <a:t> </a:t>
            </a:r>
            <a:r>
              <a:rPr lang="en-US" sz="2400" dirty="0" err="1"/>
              <a:t>chảy</a:t>
            </a:r>
            <a:r>
              <a:rPr lang="en-US" sz="2400" dirty="0"/>
              <a:t> </a:t>
            </a:r>
            <a:r>
              <a:rPr lang="en-US" sz="2400" dirty="0" err="1"/>
              <a:t>ra</a:t>
            </a:r>
            <a:r>
              <a:rPr lang="en-US" sz="2400" dirty="0"/>
              <a:t> </a:t>
            </a:r>
            <a:r>
              <a:rPr lang="en-US" sz="2400" dirty="0" err="1"/>
              <a:t>từ</a:t>
            </a:r>
            <a:r>
              <a:rPr lang="en-US" sz="2400" dirty="0"/>
              <a:t> </a:t>
            </a:r>
            <a:r>
              <a:rPr lang="en-US" sz="2400" dirty="0" err="1"/>
              <a:t>lòng</a:t>
            </a:r>
            <a:r>
              <a:rPr lang="en-US" sz="2400" dirty="0"/>
              <a:t> </a:t>
            </a:r>
            <a:r>
              <a:rPr lang="en-US" sz="2400" dirty="0" err="1"/>
              <a:t>tử</a:t>
            </a:r>
            <a:r>
              <a:rPr lang="en-US" sz="2400" dirty="0"/>
              <a:t> </a:t>
            </a:r>
            <a:r>
              <a:rPr lang="en-US" sz="2400" dirty="0" err="1"/>
              <a:t>cung</a:t>
            </a:r>
            <a:r>
              <a:rPr lang="en-US" sz="2400" dirty="0"/>
              <a:t>, </a:t>
            </a:r>
            <a:r>
              <a:rPr lang="en-US" sz="2400" dirty="0" err="1"/>
              <a:t>tử</a:t>
            </a:r>
            <a:r>
              <a:rPr lang="en-US" sz="2400" dirty="0"/>
              <a:t> </a:t>
            </a:r>
            <a:r>
              <a:rPr lang="en-US" sz="2400" dirty="0" err="1"/>
              <a:t>cung</a:t>
            </a:r>
            <a:r>
              <a:rPr lang="en-US" sz="2400" dirty="0"/>
              <a:t> to t</a:t>
            </a:r>
            <a:r>
              <a:rPr lang="vi-VN" sz="2400" dirty="0"/>
              <a:t>ư</a:t>
            </a:r>
            <a:r>
              <a:rPr lang="en-US" sz="2400" dirty="0" err="1"/>
              <a:t>ơng</a:t>
            </a:r>
            <a:r>
              <a:rPr lang="en-US" sz="2400" dirty="0"/>
              <a:t> đ</a:t>
            </a:r>
            <a:r>
              <a:rPr lang="vi-VN" sz="2400" dirty="0"/>
              <a:t>ư</a:t>
            </a:r>
            <a:r>
              <a:rPr lang="en-US" sz="2400" dirty="0" err="1"/>
              <a:t>ơng</a:t>
            </a:r>
            <a:r>
              <a:rPr lang="en-US" sz="2400" dirty="0"/>
              <a:t> </a:t>
            </a:r>
            <a:r>
              <a:rPr lang="en-US" sz="2400" dirty="0" err="1"/>
              <a:t>thai</a:t>
            </a:r>
            <a:r>
              <a:rPr lang="en-US" sz="2400" dirty="0"/>
              <a:t> 7 </a:t>
            </a:r>
            <a:r>
              <a:rPr lang="en-US" sz="2400" dirty="0" err="1"/>
              <a:t>tuần</a:t>
            </a:r>
            <a:r>
              <a:rPr lang="en-US" sz="2400" dirty="0"/>
              <a:t>, </a:t>
            </a:r>
            <a:r>
              <a:rPr lang="en-US" sz="2400" dirty="0" err="1"/>
              <a:t>mật</a:t>
            </a:r>
            <a:r>
              <a:rPr lang="en-US" sz="2400" dirty="0"/>
              <a:t> </a:t>
            </a:r>
            <a:r>
              <a:rPr lang="en-US" sz="2400" dirty="0" err="1"/>
              <a:t>độ</a:t>
            </a:r>
            <a:r>
              <a:rPr lang="en-US" sz="2400" dirty="0"/>
              <a:t> </a:t>
            </a:r>
            <a:r>
              <a:rPr lang="en-US" sz="2400" dirty="0" err="1"/>
              <a:t>chắc</a:t>
            </a:r>
            <a:r>
              <a:rPr lang="en-US" sz="2400" dirty="0"/>
              <a:t>, di </a:t>
            </a:r>
            <a:r>
              <a:rPr lang="en-US" sz="2400" dirty="0" err="1"/>
              <a:t>động</a:t>
            </a:r>
            <a:r>
              <a:rPr lang="en-US" sz="2400" dirty="0"/>
              <a:t> </a:t>
            </a:r>
            <a:r>
              <a:rPr lang="en-US" sz="2400" dirty="0" err="1"/>
              <a:t>không</a:t>
            </a:r>
            <a:r>
              <a:rPr lang="en-US" sz="2400" dirty="0"/>
              <a:t> </a:t>
            </a:r>
            <a:r>
              <a:rPr lang="en-US" sz="2400" dirty="0" err="1"/>
              <a:t>đau</a:t>
            </a:r>
            <a:r>
              <a:rPr lang="en-US" sz="2400" dirty="0"/>
              <a:t>, </a:t>
            </a:r>
            <a:r>
              <a:rPr lang="en-US" sz="2400" dirty="0" err="1"/>
              <a:t>túi</a:t>
            </a:r>
            <a:r>
              <a:rPr lang="en-US" sz="2400" dirty="0"/>
              <a:t> </a:t>
            </a:r>
            <a:r>
              <a:rPr lang="en-US" sz="2400" dirty="0" err="1"/>
              <a:t>cùng</a:t>
            </a:r>
            <a:r>
              <a:rPr lang="en-US" sz="2400" dirty="0"/>
              <a:t> </a:t>
            </a:r>
            <a:r>
              <a:rPr lang="en-US" sz="2400" dirty="0" err="1"/>
              <a:t>mềm</a:t>
            </a:r>
            <a:r>
              <a:rPr lang="en-US" sz="2400" dirty="0"/>
              <a:t> </a:t>
            </a:r>
          </a:p>
        </p:txBody>
      </p:sp>
    </p:spTree>
    <p:extLst>
      <p:ext uri="{BB962C8B-B14F-4D97-AF65-F5344CB8AC3E}">
        <p14:creationId xmlns:p14="http://schemas.microsoft.com/office/powerpoint/2010/main" val="999352591"/>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BFE57CB1B11440BCD12107BCD10307" ma:contentTypeVersion="9" ma:contentTypeDescription="Create a new document." ma:contentTypeScope="" ma:versionID="dafdcc822782ef86f206c42b0c0563f9">
  <xsd:schema xmlns:xsd="http://www.w3.org/2001/XMLSchema" xmlns:xs="http://www.w3.org/2001/XMLSchema" xmlns:p="http://schemas.microsoft.com/office/2006/metadata/properties" xmlns:ns2="d62cfb88-c9f5-440a-a294-7d451f7acc2d" xmlns:ns3="6974661b-99c1-42b6-9a95-0adf6dbf3e8c" targetNamespace="http://schemas.microsoft.com/office/2006/metadata/properties" ma:root="true" ma:fieldsID="1d500e77ecf6c1035c02d942f2fbc05f" ns2:_="" ns3:_="">
    <xsd:import namespace="d62cfb88-c9f5-440a-a294-7d451f7acc2d"/>
    <xsd:import namespace="6974661b-99c1-42b6-9a95-0adf6dbf3e8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2cfb88-c9f5-440a-a294-7d451f7acc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974661b-99c1-42b6-9a95-0adf6dbf3e8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F866B5-C09B-4785-92B6-C1C028D5F58C}"/>
</file>

<file path=customXml/itemProps2.xml><?xml version="1.0" encoding="utf-8"?>
<ds:datastoreItem xmlns:ds="http://schemas.openxmlformats.org/officeDocument/2006/customXml" ds:itemID="{3394F020-DFAD-43C9-910E-F22C7270D537}">
  <ds:schemaRefs>
    <ds:schemaRef ds:uri="http://schemas.microsoft.com/sharepoint/v3/contenttype/forms"/>
  </ds:schemaRefs>
</ds:datastoreItem>
</file>

<file path=customXml/itemProps3.xml><?xml version="1.0" encoding="utf-8"?>
<ds:datastoreItem xmlns:ds="http://schemas.openxmlformats.org/officeDocument/2006/customXml" ds:itemID="{36DCCE7E-9A92-42C1-B233-C88ECA7B4C94}">
  <ds:schemaRefs>
    <ds:schemaRef ds:uri="http://schemas.microsoft.com/office/infopath/2007/PartnerControls"/>
    <ds:schemaRef ds:uri="d62cfb88-c9f5-440a-a294-7d451f7acc2d"/>
    <ds:schemaRef ds:uri="http://schemas.microsoft.com/office/2006/documentManagement/types"/>
    <ds:schemaRef ds:uri="http://www.w3.org/XML/1998/namespace"/>
    <ds:schemaRef ds:uri="http://purl.org/dc/elements/1.1/"/>
    <ds:schemaRef ds:uri="http://purl.org/dc/terms/"/>
    <ds:schemaRef ds:uri="http://purl.org/dc/dcmityp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350</TotalTime>
  <Words>1622</Words>
  <Application>Microsoft Office PowerPoint</Application>
  <PresentationFormat>Custom</PresentationFormat>
  <Paragraphs>126</Paragraphs>
  <Slides>23</Slides>
  <Notes>7</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Retrospect</vt:lpstr>
      <vt:lpstr>Tình huống AUB</vt:lpstr>
      <vt:lpstr>Tình huống 1</vt:lpstr>
      <vt:lpstr>Siêu âm phụ khoa ngả bụng</vt:lpstr>
      <vt:lpstr>PowerPoint Presentation</vt:lpstr>
      <vt:lpstr>1. Với những thông tin đã có, hãy cho biết chẩn đoán của bạn là gì?  </vt:lpstr>
      <vt:lpstr>PowerPoint Presentation</vt:lpstr>
      <vt:lpstr>Tình huống 2:</vt:lpstr>
      <vt:lpstr>Siêu âm bụng tổng quát T2/2020</vt:lpstr>
      <vt:lpstr>Khám lâm sàng</vt:lpstr>
      <vt:lpstr>Bạn nghĩ gì kết quả này ?</vt:lpstr>
      <vt:lpstr>1. Bạn nghĩ có cần tìm hiểu thêm về tiền căn hay bệnh sử của BN này không? Nếu có, nên hỏi điều gì? </vt:lpstr>
      <vt:lpstr>1. Bạn nghĩ có cần tìm hiểu thêm về tiền căn hay bệnh sử của BN này không? Nếu có, nên hỏi điều gì?</vt:lpstr>
      <vt:lpstr>2. Bạn nghĩ nên  tìm kiếm thêm dấu hiệu gì trong lúc thăm khám ?  </vt:lpstr>
      <vt:lpstr>3. Bạn hãy cho chẩn đoán AUB theo FIGO?  </vt:lpstr>
      <vt:lpstr>4. Bạn dự  kiến các bước xử trí tiếp theo ? </vt:lpstr>
      <vt:lpstr>Tình huống 3:</vt:lpstr>
      <vt:lpstr>PowerPoint Presentation</vt:lpstr>
      <vt:lpstr>Siêu âm phụ khoa  (tại thời điểm ra huyết đợt 2)</vt:lpstr>
      <vt:lpstr>1. Bạn hãy cho chẩn đoán AUB theo FIGO? </vt:lpstr>
      <vt:lpstr>2. Bạn dự kiến các bước xử trí tiếp theo? </vt:lpstr>
      <vt:lpstr>PowerPoint Presentation</vt:lpstr>
      <vt:lpstr>3. Xử trí trong trường hợp 3 đã có sai lầm hay không? Nếu có thì tại sao? Và nếu không thì tại sao? </vt:lpstr>
      <vt:lpstr>4. Bạn hãy dự kiến kế hoạch điều trị tiếp theo?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Tình huống AUB</dc:title>
  <dc:creator>cutun</dc:creator>
  <cp:lastModifiedBy>PC</cp:lastModifiedBy>
  <cp:revision>26</cp:revision>
  <dcterms:created xsi:type="dcterms:W3CDTF">2020-04-22T13:42:10Z</dcterms:created>
  <dcterms:modified xsi:type="dcterms:W3CDTF">2020-04-26T05:09:22Z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0x0101009CBFE57CB1B11440BCD12107BCD10307</vt:lpwstr>
  </property>
</Properties>
</file>