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1"/>
  </p:notesMasterIdLst>
  <p:sldIdLst>
    <p:sldId id="256" r:id="rId2"/>
    <p:sldId id="353" r:id="rId3"/>
    <p:sldId id="400" r:id="rId4"/>
    <p:sldId id="401" r:id="rId5"/>
    <p:sldId id="402" r:id="rId6"/>
    <p:sldId id="403" r:id="rId7"/>
    <p:sldId id="404" r:id="rId8"/>
    <p:sldId id="405" r:id="rId9"/>
    <p:sldId id="440" r:id="rId10"/>
    <p:sldId id="446" r:id="rId11"/>
    <p:sldId id="447" r:id="rId12"/>
    <p:sldId id="449" r:id="rId13"/>
    <p:sldId id="452" r:id="rId14"/>
    <p:sldId id="450" r:id="rId15"/>
    <p:sldId id="441" r:id="rId16"/>
    <p:sldId id="442" r:id="rId17"/>
    <p:sldId id="456" r:id="rId18"/>
    <p:sldId id="453" r:id="rId19"/>
    <p:sldId id="454" r:id="rId20"/>
    <p:sldId id="455" r:id="rId21"/>
    <p:sldId id="443" r:id="rId22"/>
    <p:sldId id="444" r:id="rId23"/>
    <p:sldId id="445" r:id="rId24"/>
    <p:sldId id="406" r:id="rId25"/>
    <p:sldId id="407" r:id="rId26"/>
    <p:sldId id="451" r:id="rId27"/>
    <p:sldId id="408" r:id="rId28"/>
    <p:sldId id="439" r:id="rId29"/>
    <p:sldId id="3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DF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0" autoAdjust="0"/>
    <p:restoredTop sz="72824" autoAdjust="0"/>
  </p:normalViewPr>
  <p:slideViewPr>
    <p:cSldViewPr>
      <p:cViewPr varScale="1">
        <p:scale>
          <a:sx n="65" d="100"/>
          <a:sy n="65" d="100"/>
        </p:scale>
        <p:origin x="127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D3817-2557-42DF-A610-4FD7DBF07B31}" type="datetimeFigureOut">
              <a:rPr lang="en-US" smtClean="0"/>
              <a:t>7/4/2019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93282-44E9-4395-9632-67498203458B}" type="slidenum">
              <a:rPr lang="en-US" smtClean="0"/>
              <a:t>‹#›</a:t>
            </a:fld>
            <a:endParaRPr lang="en-US"/>
          </a:p>
        </p:txBody>
      </p:sp>
    </p:spTree>
    <p:extLst>
      <p:ext uri="{BB962C8B-B14F-4D97-AF65-F5344CB8AC3E}">
        <p14:creationId xmlns:p14="http://schemas.microsoft.com/office/powerpoint/2010/main" val="152491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a:t>
            </a:fld>
            <a:endParaRPr lang="en-US"/>
          </a:p>
        </p:txBody>
      </p:sp>
    </p:spTree>
    <p:extLst>
      <p:ext uri="{BB962C8B-B14F-4D97-AF65-F5344CB8AC3E}">
        <p14:creationId xmlns:p14="http://schemas.microsoft.com/office/powerpoint/2010/main" val="268970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10</a:t>
            </a:fld>
            <a:endParaRPr lang="en-US"/>
          </a:p>
        </p:txBody>
      </p:sp>
    </p:spTree>
    <p:extLst>
      <p:ext uri="{BB962C8B-B14F-4D97-AF65-F5344CB8AC3E}">
        <p14:creationId xmlns:p14="http://schemas.microsoft.com/office/powerpoint/2010/main" val="106289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11</a:t>
            </a:fld>
            <a:endParaRPr lang="en-US"/>
          </a:p>
        </p:txBody>
      </p:sp>
    </p:spTree>
    <p:extLst>
      <p:ext uri="{BB962C8B-B14F-4D97-AF65-F5344CB8AC3E}">
        <p14:creationId xmlns:p14="http://schemas.microsoft.com/office/powerpoint/2010/main" val="108529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12</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13</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14</a:t>
            </a:fld>
            <a:endParaRPr lang="en-US"/>
          </a:p>
        </p:txBody>
      </p:sp>
    </p:spTree>
    <p:extLst>
      <p:ext uri="{BB962C8B-B14F-4D97-AF65-F5344CB8AC3E}">
        <p14:creationId xmlns:p14="http://schemas.microsoft.com/office/powerpoint/2010/main" val="229635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15</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16</a:t>
            </a:fld>
            <a:endParaRPr lang="en-US"/>
          </a:p>
        </p:txBody>
      </p:sp>
    </p:spTree>
    <p:extLst>
      <p:ext uri="{BB962C8B-B14F-4D97-AF65-F5344CB8AC3E}">
        <p14:creationId xmlns:p14="http://schemas.microsoft.com/office/powerpoint/2010/main" val="3620871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17</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18</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0 h/1 h rule-in and rule-out algorithms using highsensitivity cardiac troponins (hs-cTn) assays in patients presenting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with suspected non-ST-elevation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myocardial infarction (NSTEMI)</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to the emergency department. 0 h and 1 h refer to the time from</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first blood test. NSTEMI can be ruled-out already at presentation,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if the hs-cTn concentration is very low. NSTEMI can also be ruledout by the combination of low baseline levels and the lack of a relevant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increase within 1 h. Patients have a high likelihood for NSTEMI</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if the hs-cTn concentration at presentation is at least moderately</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elevated or hs-cTn concentrations show a clear rise within the first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hour. Cut-off levels are assay-specific. Cut-off levels for other</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hs-cTn assays are in development. *Only</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applicable if chest pain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onset .3h, +At the time of the publication of the guideline not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yet commercially available</a:t>
            </a:r>
            <a:r>
              <a:rPr lang="en-US" smtClean="0"/>
              <a:t> </a:t>
            </a:r>
            <a:br>
              <a:rPr lang="en-US" smtClean="0"/>
            </a:br>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19</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a:t>
            </a:fld>
            <a:endParaRPr lang="en-US"/>
          </a:p>
        </p:txBody>
      </p:sp>
    </p:spTree>
    <p:extLst>
      <p:ext uri="{BB962C8B-B14F-4D97-AF65-F5344CB8AC3E}">
        <p14:creationId xmlns:p14="http://schemas.microsoft.com/office/powerpoint/2010/main" val="388390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85A9BB-86EB-49CA-86C4-C3CE24159B19}" type="slidenum">
              <a:rPr lang="en-US" smtClean="0"/>
              <a:t>20</a:t>
            </a:fld>
            <a:endParaRPr lang="en-US"/>
          </a:p>
        </p:txBody>
      </p:sp>
    </p:spTree>
    <p:extLst>
      <p:ext uri="{BB962C8B-B14F-4D97-AF65-F5344CB8AC3E}">
        <p14:creationId xmlns:p14="http://schemas.microsoft.com/office/powerpoint/2010/main" val="171709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21</a:t>
            </a:fld>
            <a:endParaRPr lang="en-US"/>
          </a:p>
        </p:txBody>
      </p:sp>
    </p:spTree>
    <p:extLst>
      <p:ext uri="{BB962C8B-B14F-4D97-AF65-F5344CB8AC3E}">
        <p14:creationId xmlns:p14="http://schemas.microsoft.com/office/powerpoint/2010/main" val="1896233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22</a:t>
            </a:fld>
            <a:endParaRPr lang="en-US"/>
          </a:p>
        </p:txBody>
      </p:sp>
    </p:spTree>
    <p:extLst>
      <p:ext uri="{BB962C8B-B14F-4D97-AF65-F5344CB8AC3E}">
        <p14:creationId xmlns:p14="http://schemas.microsoft.com/office/powerpoint/2010/main" val="3257515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23</a:t>
            </a:fld>
            <a:endParaRPr lang="en-US"/>
          </a:p>
        </p:txBody>
      </p:sp>
    </p:spTree>
    <p:extLst>
      <p:ext uri="{BB962C8B-B14F-4D97-AF65-F5344CB8AC3E}">
        <p14:creationId xmlns:p14="http://schemas.microsoft.com/office/powerpoint/2010/main" val="320823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24</a:t>
            </a:fld>
            <a:endParaRPr lang="en-US"/>
          </a:p>
        </p:txBody>
      </p:sp>
    </p:spTree>
    <p:extLst>
      <p:ext uri="{BB962C8B-B14F-4D97-AF65-F5344CB8AC3E}">
        <p14:creationId xmlns:p14="http://schemas.microsoft.com/office/powerpoint/2010/main" val="1405760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25</a:t>
            </a:fld>
            <a:endParaRPr lang="en-US"/>
          </a:p>
        </p:txBody>
      </p:sp>
    </p:spTree>
    <p:extLst>
      <p:ext uri="{BB962C8B-B14F-4D97-AF65-F5344CB8AC3E}">
        <p14:creationId xmlns:p14="http://schemas.microsoft.com/office/powerpoint/2010/main" val="255932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26</a:t>
            </a:fld>
            <a:endParaRPr lang="en-US"/>
          </a:p>
        </p:txBody>
      </p:sp>
    </p:spTree>
    <p:extLst>
      <p:ext uri="{BB962C8B-B14F-4D97-AF65-F5344CB8AC3E}">
        <p14:creationId xmlns:p14="http://schemas.microsoft.com/office/powerpoint/2010/main" val="1646778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27</a:t>
            </a:fld>
            <a:endParaRPr lang="en-US"/>
          </a:p>
        </p:txBody>
      </p:sp>
    </p:spTree>
    <p:extLst>
      <p:ext uri="{BB962C8B-B14F-4D97-AF65-F5344CB8AC3E}">
        <p14:creationId xmlns:p14="http://schemas.microsoft.com/office/powerpoint/2010/main" val="845997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28</a:t>
            </a:fld>
            <a:endParaRPr lang="en-US"/>
          </a:p>
        </p:txBody>
      </p:sp>
    </p:spTree>
    <p:extLst>
      <p:ext uri="{BB962C8B-B14F-4D97-AF65-F5344CB8AC3E}">
        <p14:creationId xmlns:p14="http://schemas.microsoft.com/office/powerpoint/2010/main" val="3065546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29</a:t>
            </a:fld>
            <a:endParaRPr lang="en-US"/>
          </a:p>
        </p:txBody>
      </p:sp>
    </p:spTree>
    <p:extLst>
      <p:ext uri="{BB962C8B-B14F-4D97-AF65-F5344CB8AC3E}">
        <p14:creationId xmlns:p14="http://schemas.microsoft.com/office/powerpoint/2010/main" val="16723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a:t>
            </a:fld>
            <a:endParaRPr lang="en-US"/>
          </a:p>
        </p:txBody>
      </p:sp>
    </p:spTree>
    <p:extLst>
      <p:ext uri="{BB962C8B-B14F-4D97-AF65-F5344CB8AC3E}">
        <p14:creationId xmlns:p14="http://schemas.microsoft.com/office/powerpoint/2010/main" val="403934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a:t>
            </a:fld>
            <a:endParaRPr lang="en-US"/>
          </a:p>
        </p:txBody>
      </p:sp>
    </p:spTree>
    <p:extLst>
      <p:ext uri="{BB962C8B-B14F-4D97-AF65-F5344CB8AC3E}">
        <p14:creationId xmlns:p14="http://schemas.microsoft.com/office/powerpoint/2010/main" val="313979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a:t>
            </a:fld>
            <a:endParaRPr lang="en-US"/>
          </a:p>
        </p:txBody>
      </p:sp>
    </p:spTree>
    <p:extLst>
      <p:ext uri="{BB962C8B-B14F-4D97-AF65-F5344CB8AC3E}">
        <p14:creationId xmlns:p14="http://schemas.microsoft.com/office/powerpoint/2010/main" val="30399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6</a:t>
            </a:fld>
            <a:endParaRPr lang="en-US"/>
          </a:p>
        </p:txBody>
      </p:sp>
    </p:spTree>
    <p:extLst>
      <p:ext uri="{BB962C8B-B14F-4D97-AF65-F5344CB8AC3E}">
        <p14:creationId xmlns:p14="http://schemas.microsoft.com/office/powerpoint/2010/main" val="65786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7</a:t>
            </a:fld>
            <a:endParaRPr lang="en-US"/>
          </a:p>
        </p:txBody>
      </p:sp>
    </p:spTree>
    <p:extLst>
      <p:ext uri="{BB962C8B-B14F-4D97-AF65-F5344CB8AC3E}">
        <p14:creationId xmlns:p14="http://schemas.microsoft.com/office/powerpoint/2010/main" val="83882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8</a:t>
            </a:fld>
            <a:endParaRPr lang="en-US"/>
          </a:p>
        </p:txBody>
      </p:sp>
    </p:spTree>
    <p:extLst>
      <p:ext uri="{BB962C8B-B14F-4D97-AF65-F5344CB8AC3E}">
        <p14:creationId xmlns:p14="http://schemas.microsoft.com/office/powerpoint/2010/main" val="120301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9</a:t>
            </a:fld>
            <a:endParaRPr lang="en-US"/>
          </a:p>
        </p:txBody>
      </p:sp>
    </p:spTree>
    <p:extLst>
      <p:ext uri="{BB962C8B-B14F-4D97-AF65-F5344CB8AC3E}">
        <p14:creationId xmlns:p14="http://schemas.microsoft.com/office/powerpoint/2010/main" val="120301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EAF83C-F96F-4470-A7CA-FCD5ABDC797A}"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CA0A5-1156-41D2-85E1-2A740C82C527}"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E829F-2431-4FB2-A1D7-90D291E696AA}"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A4F48-51EC-4A68-BFC6-C6659702E556}"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8C018-65EE-48F4-97FF-6A31B46D7230}"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09FC8-0735-4401-A5A6-C75A0A209E56}" type="datetime1">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2A7F6-09B2-451D-8841-824CC98BE3A5}" type="datetime1">
              <a:rPr lang="en-US"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A4121-4F1E-493B-B0ED-F0063732BD35}" type="datetime1">
              <a:rPr lang="en-US" smtClean="0"/>
              <a:t>7/4/2019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74F1A-CE21-4EEC-AC73-19EA529F3088}" type="datetime1">
              <a:rPr lang="en-US" smtClean="0"/>
              <a:t>7/4/2019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07418-2F40-4724-8D05-B3C6248D2E82}" type="datetime1">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9F7DA-1AFC-4C2D-B69E-1ED0F27493FF}" type="datetime1">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2658E16-588C-46CA-8EF7-5575CD485C65}" type="datetime1">
              <a:rPr lang="en-US" smtClean="0"/>
              <a:t>7/4/2019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lstStyle/>
          <a:p>
            <a:pPr algn="ctr"/>
            <a:r>
              <a:rPr lang="en-US" sz="3600" b="1"/>
              <a:t>PHÂN TÍCH CÁC CHỈ ĐIỂM SINH HỌC TRONG </a:t>
            </a:r>
            <a:r>
              <a:rPr lang="en-US" sz="3600" b="1" smtClean="0"/>
              <a:t>nhồi máu cơ tim</a:t>
            </a:r>
            <a:endParaRPr lang="en-US"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p:cNvSpPr>
            <a:spLocks noGrp="1"/>
          </p:cNvSpPr>
          <p:nvPr>
            <p:ph type="subTitle" idx="1"/>
          </p:nvPr>
        </p:nvSpPr>
        <p:spPr>
          <a:xfrm>
            <a:off x="2438400" y="4475352"/>
            <a:ext cx="6019800" cy="1620648"/>
          </a:xfrm>
        </p:spPr>
        <p:txBody>
          <a:bodyPr>
            <a:normAutofit/>
          </a:bodyPr>
          <a:lstStyle/>
          <a:p>
            <a:pPr algn="ctr"/>
            <a:r>
              <a:rPr lang="en-US" smtClean="0"/>
              <a:t>ThS. </a:t>
            </a:r>
            <a:r>
              <a:rPr lang="en-US"/>
              <a:t>Nguyễn Đinh Quốc </a:t>
            </a:r>
            <a:r>
              <a:rPr lang="en-US" smtClean="0"/>
              <a:t>Anh</a:t>
            </a:r>
          </a:p>
          <a:p>
            <a:pPr algn="ctr"/>
            <a:r>
              <a:rPr lang="en-US" smtClean="0"/>
              <a:t>Bộ môn Nội tổng quát</a:t>
            </a:r>
            <a:endParaRPr lang="en-US"/>
          </a:p>
        </p:txBody>
      </p:sp>
    </p:spTree>
    <p:extLst>
      <p:ext uri="{BB962C8B-B14F-4D97-AF65-F5344CB8AC3E}">
        <p14:creationId xmlns:p14="http://schemas.microsoft.com/office/powerpoint/2010/main" val="195717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9" name="Content Placeholder 2"/>
          <p:cNvSpPr txBox="1">
            <a:spLocks/>
          </p:cNvSpPr>
          <p:nvPr/>
        </p:nvSpPr>
        <p:spPr>
          <a:xfrm>
            <a:off x="152399" y="1447800"/>
            <a:ext cx="8610601"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Gồm </a:t>
            </a:r>
            <a:r>
              <a:rPr lang="en-US" sz="2600"/>
              <a:t>3 tiểu đơn </a:t>
            </a:r>
            <a:r>
              <a:rPr lang="en-US" sz="2600" smtClean="0"/>
              <a:t>vị: troponin T, troponin I, troponin C</a:t>
            </a:r>
            <a:endParaRPr lang="en-US" sz="2600"/>
          </a:p>
        </p:txBody>
      </p:sp>
      <p:pic>
        <p:nvPicPr>
          <p:cNvPr id="1026" name="Picture 2" descr="https://www.researchgate.net/profile/Leah_Cannon/publication/267232530/figure/fig7/AS:669384368476163@1536605078679/Troponin-regulation-of-actin-myosin-interaction-Troponin-I-binds-to-actin-and-prev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6934200" cy="440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892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914400"/>
            <a:ext cx="2819400" cy="3810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lnSpc>
                <a:spcPct val="150000"/>
              </a:lnSpc>
            </a:pPr>
            <a:r>
              <a:rPr lang="en-US" sz="2000" b="1" smtClean="0">
                <a:latin typeface="+mn-lt"/>
              </a:rPr>
              <a:t>Sự phóng thích chất chỉ điểm sinh học trong hoại tử cơ tim</a:t>
            </a:r>
            <a:endParaRPr lang="en-US" sz="2000" b="1">
              <a:latin typeface="+mn-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8" name="Picture 7"/>
          <p:cNvPicPr/>
          <p:nvPr/>
        </p:nvPicPr>
        <p:blipFill>
          <a:blip r:embed="rId3"/>
          <a:stretch>
            <a:fillRect/>
          </a:stretch>
        </p:blipFill>
        <p:spPr>
          <a:xfrm>
            <a:off x="2895600" y="533400"/>
            <a:ext cx="5943600" cy="6248400"/>
          </a:xfrm>
          <a:prstGeom prst="rect">
            <a:avLst/>
          </a:prstGeom>
        </p:spPr>
      </p:pic>
      <p:sp>
        <p:nvSpPr>
          <p:cNvPr id="3" name="Rectangle 2"/>
          <p:cNvSpPr/>
          <p:nvPr/>
        </p:nvSpPr>
        <p:spPr>
          <a:xfrm>
            <a:off x="0" y="6211669"/>
            <a:ext cx="3276600" cy="646331"/>
          </a:xfrm>
          <a:prstGeom prst="rect">
            <a:avLst/>
          </a:prstGeom>
        </p:spPr>
        <p:txBody>
          <a:bodyPr wrap="square">
            <a:spAutoFit/>
          </a:bodyPr>
          <a:lstStyle/>
          <a:p>
            <a:pPr algn="ctr"/>
            <a:r>
              <a:rPr lang="en-US" sz="1200" i="1" smtClean="0">
                <a:ea typeface="Calibri" panose="020F0502020204030204" pitchFamily="34" charset="0"/>
                <a:cs typeface="Times New Roman" panose="02020603050405020304" pitchFamily="18" charset="0"/>
              </a:rPr>
              <a:t>Braunwald's Heart Disease: A Textbook of Cardiovascular Medicine. 11th Ed. Elsevier. 2019: 1095-1122</a:t>
            </a:r>
            <a:endParaRPr lang="en-US" sz="1200" i="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23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Title 1"/>
          <p:cNvSpPr txBox="1">
            <a:spLocks/>
          </p:cNvSpPr>
          <p:nvPr/>
        </p:nvSpPr>
        <p:spPr>
          <a:xfrm>
            <a:off x="174392" y="661416"/>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Giá trị CK-MB và Troponin trong NMCT</a:t>
            </a:r>
            <a:endParaRPr lang="en-US" b="1"/>
          </a:p>
        </p:txBody>
      </p:sp>
      <p:graphicFrame>
        <p:nvGraphicFramePr>
          <p:cNvPr id="3" name="Table 2"/>
          <p:cNvGraphicFramePr>
            <a:graphicFrameLocks noGrp="1"/>
          </p:cNvGraphicFramePr>
          <p:nvPr>
            <p:extLst>
              <p:ext uri="{D42A27DB-BD31-4B8C-83A1-F6EECF244321}">
                <p14:modId xmlns:p14="http://schemas.microsoft.com/office/powerpoint/2010/main" val="2281155514"/>
              </p:ext>
            </p:extLst>
          </p:nvPr>
        </p:nvGraphicFramePr>
        <p:xfrm>
          <a:off x="381000" y="1752600"/>
          <a:ext cx="8458200" cy="4343400"/>
        </p:xfrm>
        <a:graphic>
          <a:graphicData uri="http://schemas.openxmlformats.org/drawingml/2006/table">
            <a:tbl>
              <a:tblPr firstRow="1" firstCol="1" bandRow="1">
                <a:tableStyleId>{ED083AE6-46FA-4A59-8FB0-9F97EB10719F}</a:tableStyleId>
              </a:tblPr>
              <a:tblGrid>
                <a:gridCol w="3657600">
                  <a:extLst>
                    <a:ext uri="{9D8B030D-6E8A-4147-A177-3AD203B41FA5}">
                      <a16:colId xmlns:a16="http://schemas.microsoft.com/office/drawing/2014/main" val="1885934757"/>
                    </a:ext>
                  </a:extLst>
                </a:gridCol>
                <a:gridCol w="2362200">
                  <a:extLst>
                    <a:ext uri="{9D8B030D-6E8A-4147-A177-3AD203B41FA5}">
                      <a16:colId xmlns:a16="http://schemas.microsoft.com/office/drawing/2014/main" val="3223157653"/>
                    </a:ext>
                  </a:extLst>
                </a:gridCol>
                <a:gridCol w="2438400">
                  <a:extLst>
                    <a:ext uri="{9D8B030D-6E8A-4147-A177-3AD203B41FA5}">
                      <a16:colId xmlns:a16="http://schemas.microsoft.com/office/drawing/2014/main" val="1883339380"/>
                    </a:ext>
                  </a:extLst>
                </a:gridCol>
              </a:tblGrid>
              <a:tr h="482600">
                <a:tc>
                  <a:txBody>
                    <a:bodyPr/>
                    <a:lstStyle/>
                    <a:p>
                      <a:pPr algn="ctr">
                        <a:lnSpc>
                          <a:spcPct val="107000"/>
                        </a:lnSpc>
                        <a:spcAft>
                          <a:spcPts val="0"/>
                        </a:spcAft>
                      </a:pPr>
                      <a:r>
                        <a:rPr lang="en-US" sz="2200">
                          <a:effectLst/>
                        </a:rPr>
                        <a:t>Chất chỉ 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nhạy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0" marB="0" anchor="ctr"/>
                </a:tc>
                <a:extLst>
                  <a:ext uri="{0D108BD9-81ED-4DB2-BD59-A6C34878D82A}">
                    <a16:rowId xmlns:a16="http://schemas.microsoft.com/office/drawing/2014/main" val="900228613"/>
                  </a:ext>
                </a:extLst>
              </a:tr>
              <a:tr h="482600">
                <a:tc gridSpan="3">
                  <a:txBody>
                    <a:bodyPr/>
                    <a:lstStyle/>
                    <a:p>
                      <a:pPr algn="just">
                        <a:lnSpc>
                          <a:spcPct val="107000"/>
                        </a:lnSpc>
                        <a:spcAft>
                          <a:spcPts val="0"/>
                        </a:spcAft>
                      </a:pPr>
                      <a:r>
                        <a:rPr lang="en-US" sz="2200">
                          <a:effectLst/>
                        </a:rPr>
                        <a:t>Một mẫu thử lúc nhập viện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4471289"/>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42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053531"/>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1282124"/>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4138666"/>
                  </a:ext>
                </a:extLst>
              </a:tr>
              <a:tr h="482600">
                <a:tc gridSpan="3">
                  <a:txBody>
                    <a:bodyPr/>
                    <a:lstStyle/>
                    <a:p>
                      <a:pPr algn="just">
                        <a:lnSpc>
                          <a:spcPct val="107000"/>
                        </a:lnSpc>
                        <a:spcAft>
                          <a:spcPts val="0"/>
                        </a:spcAft>
                      </a:pPr>
                      <a:r>
                        <a:rPr lang="en-US" sz="2200">
                          <a:effectLst/>
                        </a:rPr>
                        <a:t>Nhiều mẫu thử</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7155782"/>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935117"/>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90-100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83-96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7283486"/>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5129421"/>
                  </a:ext>
                </a:extLst>
              </a:tr>
            </a:tbl>
          </a:graphicData>
        </a:graphic>
      </p:graphicFrame>
      <p:sp>
        <p:nvSpPr>
          <p:cNvPr id="5" name="Rectangle 4"/>
          <p:cNvSpPr/>
          <p:nvPr/>
        </p:nvSpPr>
        <p:spPr>
          <a:xfrm>
            <a:off x="428263" y="6399491"/>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Rosen’s </a:t>
            </a:r>
            <a:r>
              <a:rPr lang="en-US" sz="1400" i="1">
                <a:ea typeface="Calibri" panose="020F0502020204030204" pitchFamily="34" charset="0"/>
                <a:cs typeface="Times New Roman" panose="02020603050405020304" pitchFamily="18" charset="0"/>
              </a:rPr>
              <a:t>Emergency Medicine: Concepts and Clinical Practice. 9th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2018: 891-928</a:t>
            </a:r>
          </a:p>
        </p:txBody>
      </p:sp>
    </p:spTree>
    <p:extLst>
      <p:ext uri="{BB962C8B-B14F-4D97-AF65-F5344CB8AC3E}">
        <p14:creationId xmlns:p14="http://schemas.microsoft.com/office/powerpoint/2010/main" val="54353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9" name="Title 1"/>
          <p:cNvSpPr txBox="1">
            <a:spLocks/>
          </p:cNvSpPr>
          <p:nvPr/>
        </p:nvSpPr>
        <p:spPr>
          <a:xfrm>
            <a:off x="174392" y="533400"/>
            <a:ext cx="874100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Định nghĩa toàn cầu về NMCT lần IV</a:t>
            </a:r>
            <a:endParaRPr lang="en-US"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24950" cy="490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343669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9" name="Content Placeholder 2"/>
          <p:cNvSpPr txBox="1">
            <a:spLocks/>
          </p:cNvSpPr>
          <p:nvPr/>
        </p:nvSpPr>
        <p:spPr>
          <a:xfrm>
            <a:off x="1" y="1295400"/>
            <a:ext cx="8991600" cy="5105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50000"/>
              </a:lnSpc>
              <a:spcBef>
                <a:spcPts val="0"/>
              </a:spcBef>
              <a:buSzPct val="100000"/>
              <a:buFont typeface="Wingdings" panose="05000000000000000000" pitchFamily="2" charset="2"/>
              <a:buChar char="§"/>
            </a:pPr>
            <a:r>
              <a:rPr lang="en-US" sz="2600" smtClean="0"/>
              <a:t>Điểm </a:t>
            </a:r>
            <a:r>
              <a:rPr lang="en-US" sz="2600"/>
              <a:t>cắt nồng độ troponin bất thường </a:t>
            </a:r>
          </a:p>
          <a:p>
            <a:pPr lvl="2">
              <a:lnSpc>
                <a:spcPct val="150000"/>
              </a:lnSpc>
              <a:spcBef>
                <a:spcPts val="0"/>
              </a:spcBef>
              <a:buSzPct val="100000"/>
              <a:buFont typeface="Wingdings" panose="05000000000000000000" pitchFamily="2" charset="2"/>
              <a:buChar char="ü"/>
            </a:pPr>
            <a:r>
              <a:rPr lang="en-US" sz="2200" smtClean="0"/>
              <a:t>Khác nhau tùy vào </a:t>
            </a:r>
            <a:r>
              <a:rPr lang="en-US" sz="2200"/>
              <a:t>mẫu </a:t>
            </a:r>
            <a:r>
              <a:rPr lang="en-US" sz="2200" smtClean="0"/>
              <a:t>thử</a:t>
            </a:r>
          </a:p>
          <a:p>
            <a:pPr lvl="2">
              <a:lnSpc>
                <a:spcPct val="150000"/>
              </a:lnSpc>
              <a:spcBef>
                <a:spcPts val="0"/>
              </a:spcBef>
              <a:buSzPct val="100000"/>
              <a:buFont typeface="Wingdings" panose="05000000000000000000" pitchFamily="2" charset="2"/>
              <a:buChar char="ü"/>
            </a:pPr>
            <a:r>
              <a:rPr lang="en-US" sz="2200" smtClean="0"/>
              <a:t>Bách </a:t>
            </a:r>
            <a:r>
              <a:rPr lang="en-US" sz="2200"/>
              <a:t>phân vị thứ 99 của </a:t>
            </a:r>
            <a:r>
              <a:rPr lang="en-US" sz="2200" smtClean="0"/>
              <a:t>URL</a:t>
            </a:r>
          </a:p>
          <a:p>
            <a:pPr lvl="1">
              <a:lnSpc>
                <a:spcPct val="160000"/>
              </a:lnSpc>
              <a:spcBef>
                <a:spcPts val="0"/>
              </a:spcBef>
              <a:buSzPct val="100000"/>
              <a:buFont typeface="Wingdings" panose="05000000000000000000" pitchFamily="2" charset="2"/>
              <a:buChar char="§"/>
            </a:pPr>
            <a:r>
              <a:rPr lang="en-US" sz="2600"/>
              <a:t>Tổn thương cơ tim </a:t>
            </a:r>
          </a:p>
          <a:p>
            <a:pPr lvl="2">
              <a:lnSpc>
                <a:spcPct val="150000"/>
              </a:lnSpc>
              <a:spcBef>
                <a:spcPts val="0"/>
              </a:spcBef>
              <a:buSzPct val="100000"/>
              <a:buFont typeface="Wingdings" panose="05000000000000000000" pitchFamily="2" charset="2"/>
              <a:buChar char="Ø"/>
            </a:pPr>
            <a:r>
              <a:rPr lang="en-US" sz="2200"/>
              <a:t>Tăng nồng độ troponin tim lớn hơn bách phân vị thứ 99 của URL</a:t>
            </a:r>
          </a:p>
          <a:p>
            <a:pPr lvl="2">
              <a:lnSpc>
                <a:spcPct val="150000"/>
              </a:lnSpc>
              <a:spcBef>
                <a:spcPts val="0"/>
              </a:spcBef>
              <a:buSzPct val="100000"/>
              <a:buFont typeface="Wingdings" panose="05000000000000000000" pitchFamily="2" charset="2"/>
              <a:buChar char="Ø"/>
            </a:pPr>
            <a:r>
              <a:rPr lang="en-US" sz="2200"/>
              <a:t>Cấp: khi nồng độ troponin tăng hoặc giảm có ý nghĩa:</a:t>
            </a:r>
          </a:p>
          <a:p>
            <a:pPr lvl="3">
              <a:lnSpc>
                <a:spcPct val="150000"/>
              </a:lnSpc>
              <a:spcBef>
                <a:spcPts val="0"/>
              </a:spcBef>
              <a:buSzPct val="100000"/>
              <a:buFont typeface="Wingdings" panose="05000000000000000000" pitchFamily="2" charset="2"/>
              <a:buChar char="ü"/>
            </a:pPr>
            <a:r>
              <a:rPr lang="en-US" sz="2000"/>
              <a:t>Thay đổi &gt; 20% nếu nồng độ ban đầu &gt; bách phân vị thứ 99 của URL</a:t>
            </a:r>
          </a:p>
          <a:p>
            <a:pPr lvl="3">
              <a:lnSpc>
                <a:spcPct val="150000"/>
              </a:lnSpc>
              <a:spcBef>
                <a:spcPts val="0"/>
              </a:spcBef>
              <a:buSzPct val="100000"/>
              <a:buFont typeface="Wingdings" panose="05000000000000000000" pitchFamily="2" charset="2"/>
              <a:buChar char="ü"/>
            </a:pPr>
            <a:r>
              <a:rPr lang="en-US" sz="2000"/>
              <a:t>Tăng &gt; 50% URL nếu nồng độ ban đầu ≤ bách phân vị thứ 99 của </a:t>
            </a:r>
            <a:r>
              <a:rPr lang="en-US" sz="2000" smtClean="0"/>
              <a:t>URL</a:t>
            </a:r>
            <a:endParaRPr lang="en-US" sz="2000"/>
          </a:p>
        </p:txBody>
      </p:sp>
    </p:spTree>
    <p:extLst>
      <p:ext uri="{BB962C8B-B14F-4D97-AF65-F5344CB8AC3E}">
        <p14:creationId xmlns:p14="http://schemas.microsoft.com/office/powerpoint/2010/main" val="234675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Content Placeholder 2"/>
          <p:cNvSpPr txBox="1">
            <a:spLocks/>
          </p:cNvSpPr>
          <p:nvPr/>
        </p:nvSpPr>
        <p:spPr>
          <a:xfrm>
            <a:off x="228599" y="1295400"/>
            <a:ext cx="8763001" cy="510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Troponin </a:t>
            </a:r>
            <a:r>
              <a:rPr lang="en-US" sz="2600"/>
              <a:t>T có khuynh hướng tăng nhiều hơn </a:t>
            </a:r>
            <a:r>
              <a:rPr lang="en-US" sz="2600" smtClean="0"/>
              <a:t>troponin I trong suy thận mạn </a:t>
            </a:r>
          </a:p>
          <a:p>
            <a:pPr lvl="1">
              <a:lnSpc>
                <a:spcPct val="150000"/>
              </a:lnSpc>
              <a:spcBef>
                <a:spcPts val="0"/>
              </a:spcBef>
              <a:buSzPct val="100000"/>
              <a:buFont typeface="Wingdings" panose="05000000000000000000" pitchFamily="2" charset="2"/>
              <a:buChar char="§"/>
            </a:pPr>
            <a:r>
              <a:rPr lang="en-US" sz="2600"/>
              <a:t>Mẫu thử troponin siêu nhạy (hs-Troponin) </a:t>
            </a:r>
          </a:p>
          <a:p>
            <a:pPr lvl="2">
              <a:lnSpc>
                <a:spcPct val="160000"/>
              </a:lnSpc>
              <a:spcBef>
                <a:spcPts val="0"/>
              </a:spcBef>
              <a:buSzPct val="100000"/>
              <a:buFont typeface="Wingdings" panose="05000000000000000000" pitchFamily="2" charset="2"/>
              <a:buChar char="ü"/>
            </a:pPr>
            <a:r>
              <a:rPr lang="en-US" sz="2200"/>
              <a:t>Đo lường chính xác hơn nồng độ rất thấp của troponin tim </a:t>
            </a:r>
          </a:p>
          <a:p>
            <a:pPr lvl="2">
              <a:lnSpc>
                <a:spcPct val="160000"/>
              </a:lnSpc>
              <a:spcBef>
                <a:spcPts val="0"/>
              </a:spcBef>
              <a:buSzPct val="100000"/>
              <a:buFont typeface="Wingdings" panose="05000000000000000000" pitchFamily="2" charset="2"/>
              <a:buChar char="ü"/>
            </a:pPr>
            <a:r>
              <a:rPr lang="en-US" sz="2200"/>
              <a:t>Phát hiện troponin phóng thích sớm hơn các mẫu thử thông thường</a:t>
            </a:r>
          </a:p>
          <a:p>
            <a:pPr marL="548640" lvl="2" indent="0">
              <a:lnSpc>
                <a:spcPct val="160000"/>
              </a:lnSpc>
              <a:spcBef>
                <a:spcPts val="0"/>
              </a:spcBef>
              <a:buSzPct val="100000"/>
              <a:buNone/>
              <a:tabLst>
                <a:tab pos="741363" algn="l"/>
              </a:tabLst>
            </a:pPr>
            <a:r>
              <a:rPr lang="en-US" sz="2200"/>
              <a:t>	Rút ngắn thời gian đánh giá sự thay đổi nồng độ troponin</a:t>
            </a:r>
          </a:p>
          <a:p>
            <a:pPr lvl="1">
              <a:lnSpc>
                <a:spcPct val="160000"/>
              </a:lnSpc>
              <a:spcBef>
                <a:spcPts val="0"/>
              </a:spcBef>
              <a:buSzPct val="100000"/>
              <a:buFont typeface="Wingdings" panose="05000000000000000000" pitchFamily="2" charset="2"/>
              <a:buChar char="§"/>
            </a:pPr>
            <a:endParaRPr lang="en-US" sz="2600"/>
          </a:p>
        </p:txBody>
      </p:sp>
      <p:sp>
        <p:nvSpPr>
          <p:cNvPr id="5" name="Right Arrow 4"/>
          <p:cNvSpPr/>
          <p:nvPr/>
        </p:nvSpPr>
        <p:spPr>
          <a:xfrm>
            <a:off x="478111" y="49530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637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Title 1"/>
          <p:cNvSpPr txBox="1">
            <a:spLocks/>
          </p:cNvSpPr>
          <p:nvPr/>
        </p:nvSpPr>
        <p:spPr>
          <a:xfrm>
            <a:off x="17439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Chẩn đoán NMCT với hs-Troponin</a:t>
            </a:r>
            <a:endParaRPr lang="en-US" sz="3600" b="1"/>
          </a:p>
        </p:txBody>
      </p:sp>
      <p:grpSp>
        <p:nvGrpSpPr>
          <p:cNvPr id="34" name="Group 33"/>
          <p:cNvGrpSpPr/>
          <p:nvPr/>
        </p:nvGrpSpPr>
        <p:grpSpPr>
          <a:xfrm>
            <a:off x="457200" y="1371600"/>
            <a:ext cx="8001000" cy="4901183"/>
            <a:chOff x="0" y="0"/>
            <a:chExt cx="5149850" cy="3100709"/>
          </a:xfrm>
        </p:grpSpPr>
        <p:sp>
          <p:nvSpPr>
            <p:cNvPr id="35" name="Text Box 2"/>
            <p:cNvSpPr txBox="1">
              <a:spLocks noChangeArrowheads="1"/>
            </p:cNvSpPr>
            <p:nvPr/>
          </p:nvSpPr>
          <p:spPr bwMode="auto">
            <a:xfrm>
              <a:off x="0" y="109952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3h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Text Box 2"/>
            <p:cNvSpPr txBox="1">
              <a:spLocks noChangeArrowheads="1"/>
            </p:cNvSpPr>
            <p:nvPr/>
          </p:nvSpPr>
          <p:spPr bwMode="auto">
            <a:xfrm>
              <a:off x="9514" y="181945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6h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7" name="Group 36"/>
            <p:cNvGrpSpPr/>
            <p:nvPr/>
          </p:nvGrpSpPr>
          <p:grpSpPr>
            <a:xfrm>
              <a:off x="67317" y="0"/>
              <a:ext cx="5082533" cy="3100709"/>
              <a:chOff x="0" y="0"/>
              <a:chExt cx="5082533" cy="3100709"/>
            </a:xfrm>
          </p:grpSpPr>
          <p:sp>
            <p:nvSpPr>
              <p:cNvPr id="38" name="Text Box 2"/>
              <p:cNvSpPr txBox="1">
                <a:spLocks noChangeArrowheads="1"/>
              </p:cNvSpPr>
              <p:nvPr/>
            </p:nvSpPr>
            <p:spPr bwMode="auto">
              <a:xfrm>
                <a:off x="1890508" y="0"/>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tab pos="810260" algn="l"/>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Đau ngực cấp</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Down Arrow Callout 38"/>
              <p:cNvSpPr/>
              <p:nvPr/>
            </p:nvSpPr>
            <p:spPr>
              <a:xfrm>
                <a:off x="2361733" y="1172451"/>
                <a:ext cx="806450" cy="789940"/>
              </a:xfrm>
              <a:prstGeom prst="downArrowCallout">
                <a:avLst>
                  <a:gd name="adj1" fmla="val 26391"/>
                  <a:gd name="adj2" fmla="val 24811"/>
                  <a:gd name="adj3" fmla="val 25000"/>
                  <a:gd name="adj4" fmla="val 68681"/>
                </a:avLst>
              </a:prstGeom>
              <a:solidFill>
                <a:srgbClr val="5B9BD5">
                  <a:lumMod val="75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2200" b="1" i="0" u="none" strike="noStrike" kern="0" cap="none" spc="0" normalizeH="0" baseline="0" noProof="0">
                    <a:ln>
                      <a:noFill/>
                    </a:ln>
                    <a:solidFill>
                      <a:sysClr val="window" lastClr="FFFFFF"/>
                    </a:solidFill>
                    <a:effectLst/>
                    <a:uLnTx/>
                    <a:uFillTx/>
                    <a:latin typeface="Cambria" panose="02040503050406030204" pitchFamily="18" charset="0"/>
                    <a:ea typeface="Calibri" panose="020F0502020204030204" pitchFamily="34" charset="0"/>
                    <a:cs typeface="Times New Roman" panose="02020603050405020304" pitchFamily="18" charset="0"/>
                  </a:rPr>
                  <a:t>Hoại tử cơ tim</a:t>
                </a:r>
                <a:endParaRPr kumimoji="0" lang="en-US" sz="22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922146" y="594639"/>
                <a:ext cx="1728838" cy="215900"/>
              </a:xfrm>
              <a:prstGeom prst="rect">
                <a:avLst/>
              </a:prstGeom>
              <a:solidFill>
                <a:schemeClr val="bg1"/>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2855397" y="594640"/>
                <a:ext cx="1704975" cy="215900"/>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610860" y="1077083"/>
                <a:ext cx="1575062"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Down Arrow 42"/>
              <p:cNvSpPr/>
              <p:nvPr/>
            </p:nvSpPr>
            <p:spPr>
              <a:xfrm>
                <a:off x="1497821" y="1565138"/>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Down Arrow 43"/>
              <p:cNvSpPr/>
              <p:nvPr/>
            </p:nvSpPr>
            <p:spPr>
              <a:xfrm>
                <a:off x="3870773" y="1548309"/>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 Box 2"/>
              <p:cNvSpPr txBox="1">
                <a:spLocks noChangeArrowheads="1"/>
              </p:cNvSpPr>
              <p:nvPr/>
            </p:nvSpPr>
            <p:spPr bwMode="auto">
              <a:xfrm>
                <a:off x="3332179" y="1077083"/>
                <a:ext cx="1744003"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Text Box 2"/>
              <p:cNvSpPr txBox="1">
                <a:spLocks noChangeArrowheads="1"/>
              </p:cNvSpPr>
              <p:nvPr/>
            </p:nvSpPr>
            <p:spPr bwMode="auto">
              <a:xfrm>
                <a:off x="3494916" y="2389781"/>
                <a:ext cx="1454150" cy="328930"/>
              </a:xfrm>
              <a:prstGeom prst="rect">
                <a:avLst/>
              </a:prstGeom>
              <a:noFill/>
              <a:ln w="9525">
                <a:solidFill>
                  <a:sysClr val="window" lastClr="FFFFFF"/>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1"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URL: bách phân vị thứ 99 giới hạn tham chiếu trên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p:cNvSpPr txBox="1">
                <a:spLocks noChangeArrowheads="1"/>
              </p:cNvSpPr>
              <p:nvPr/>
            </p:nvSpPr>
            <p:spPr bwMode="auto">
              <a:xfrm>
                <a:off x="594630" y="1806359"/>
                <a:ext cx="1590658"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8" name="Text Box 2"/>
              <p:cNvSpPr txBox="1">
                <a:spLocks noChangeArrowheads="1"/>
              </p:cNvSpPr>
              <p:nvPr/>
            </p:nvSpPr>
            <p:spPr bwMode="auto">
              <a:xfrm>
                <a:off x="3348639" y="1806359"/>
                <a:ext cx="1733894"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9" name="Down Arrow Callout 48"/>
              <p:cNvSpPr/>
              <p:nvPr/>
            </p:nvSpPr>
            <p:spPr>
              <a:xfrm>
                <a:off x="2350513" y="2008314"/>
                <a:ext cx="828890" cy="746534"/>
              </a:xfrm>
              <a:prstGeom prst="downArrowCallout">
                <a:avLst>
                  <a:gd name="adj1" fmla="val 25000"/>
                  <a:gd name="adj2" fmla="val 25696"/>
                  <a:gd name="adj3" fmla="val 25000"/>
                  <a:gd name="adj4" fmla="val 70090"/>
                </a:avLst>
              </a:prstGeom>
              <a:solidFill>
                <a:sysClr val="window" lastClr="FFFFFF"/>
              </a:solidFill>
              <a:ln w="12700" cap="flat" cmpd="sng" algn="ctr">
                <a:solidFill>
                  <a:srgbClr val="5B9BD5">
                    <a:lumMod val="50000"/>
                  </a:srgbClr>
                </a:solid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ambria" panose="02040503050406030204" pitchFamily="18" charset="0"/>
                    <a:ea typeface="Calibri" panose="020F0502020204030204" pitchFamily="34" charset="0"/>
                    <a:cs typeface="Times New Roman" panose="02020603050405020304" pitchFamily="18" charset="0"/>
                  </a:rPr>
                  <a:t>Bằng chứng thiếu máu cục bộ cơ tim</a:t>
                </a:r>
                <a:endParaRPr kumimoji="0" lang="en-US" sz="16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p:cNvSpPr txBox="1">
                <a:spLocks noChangeArrowheads="1"/>
              </p:cNvSpPr>
              <p:nvPr/>
            </p:nvSpPr>
            <p:spPr bwMode="auto">
              <a:xfrm>
                <a:off x="1907338" y="2776859"/>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Nhồi máu cơ tim</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1" name="Down Arrow 50"/>
              <p:cNvSpPr/>
              <p:nvPr/>
            </p:nvSpPr>
            <p:spPr>
              <a:xfrm rot="628474">
                <a:off x="2319319" y="364176"/>
                <a:ext cx="66627" cy="19888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Down Arrow 51"/>
              <p:cNvSpPr/>
              <p:nvPr/>
            </p:nvSpPr>
            <p:spPr>
              <a:xfrm rot="20883544">
                <a:off x="3169546" y="359028"/>
                <a:ext cx="67485" cy="20365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Down Arrow 52"/>
              <p:cNvSpPr/>
              <p:nvPr/>
            </p:nvSpPr>
            <p:spPr>
              <a:xfrm rot="17083207">
                <a:off x="2243926" y="1290258"/>
                <a:ext cx="83853" cy="117682"/>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Down Arrow 53"/>
              <p:cNvSpPr/>
              <p:nvPr/>
            </p:nvSpPr>
            <p:spPr>
              <a:xfrm>
                <a:off x="1497821" y="85269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Down Arrow 54"/>
              <p:cNvSpPr/>
              <p:nvPr/>
            </p:nvSpPr>
            <p:spPr>
              <a:xfrm>
                <a:off x="3837114" y="84147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Down Arrow 55"/>
              <p:cNvSpPr/>
              <p:nvPr/>
            </p:nvSpPr>
            <p:spPr>
              <a:xfrm rot="14503342">
                <a:off x="2238317" y="1682944"/>
                <a:ext cx="64772" cy="146550"/>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Down Arrow 56"/>
              <p:cNvSpPr/>
              <p:nvPr/>
            </p:nvSpPr>
            <p:spPr>
              <a:xfrm rot="4414229">
                <a:off x="3211620" y="1293062"/>
                <a:ext cx="78388" cy="109694"/>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Down Arrow 57"/>
              <p:cNvSpPr/>
              <p:nvPr/>
            </p:nvSpPr>
            <p:spPr>
              <a:xfrm rot="6884283">
                <a:off x="3222840" y="1680139"/>
                <a:ext cx="66136" cy="152393"/>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 Box 2"/>
              <p:cNvSpPr txBox="1">
                <a:spLocks noChangeArrowheads="1"/>
              </p:cNvSpPr>
              <p:nvPr/>
            </p:nvSpPr>
            <p:spPr bwMode="auto">
              <a:xfrm>
                <a:off x="0" y="502663"/>
                <a:ext cx="61087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Lúc nhập viện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Text Box 2"/>
              <p:cNvSpPr txBox="1">
                <a:spLocks noChangeArrowheads="1"/>
              </p:cNvSpPr>
              <p:nvPr/>
            </p:nvSpPr>
            <p:spPr bwMode="auto">
              <a:xfrm>
                <a:off x="192031" y="1504652"/>
                <a:ext cx="594360" cy="244475"/>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Tùy chọn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31" name="Rectangle 30"/>
          <p:cNvSpPr/>
          <p:nvPr/>
        </p:nvSpPr>
        <p:spPr>
          <a:xfrm>
            <a:off x="428263" y="64756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 </a:t>
            </a:r>
            <a:r>
              <a:rPr lang="en-US" sz="1400" i="1">
                <a:ea typeface="Calibri" panose="020F0502020204030204" pitchFamily="34" charset="0"/>
                <a:cs typeface="Times New Roman" panose="02020603050405020304" pitchFamily="18" charset="0"/>
              </a:rPr>
              <a:t>Heart J, 33(18). 2012: 2252-2257</a:t>
            </a:r>
          </a:p>
        </p:txBody>
      </p:sp>
    </p:spTree>
    <p:extLst>
      <p:ext uri="{BB962C8B-B14F-4D97-AF65-F5344CB8AC3E}">
        <p14:creationId xmlns:p14="http://schemas.microsoft.com/office/powerpoint/2010/main" val="3982561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Content Placeholder 2"/>
          <p:cNvSpPr txBox="1">
            <a:spLocks/>
          </p:cNvSpPr>
          <p:nvPr/>
        </p:nvSpPr>
        <p:spPr>
          <a:xfrm>
            <a:off x="228599" y="381000"/>
            <a:ext cx="8763001"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lvl="1" indent="-344488">
              <a:lnSpc>
                <a:spcPct val="160000"/>
              </a:lnSpc>
              <a:spcBef>
                <a:spcPts val="0"/>
              </a:spcBef>
              <a:buSzPct val="100000"/>
              <a:buFont typeface="Wingdings" pitchFamily="2" charset="2"/>
              <a:buChar char="v"/>
            </a:pPr>
            <a:r>
              <a:rPr lang="en-US" sz="2400" smtClean="0"/>
              <a:t>BN nam 65 tuổi nhập viện vì đau ngực cấp, kết quả xét nghiệm Troponin Ths (99</a:t>
            </a:r>
            <a:r>
              <a:rPr lang="en-US" sz="2400" baseline="30000" smtClean="0"/>
              <a:t>th</a:t>
            </a:r>
            <a:r>
              <a:rPr lang="en-US" sz="2400" smtClean="0"/>
              <a:t> URL: 0.014 ng/mL)</a:t>
            </a:r>
          </a:p>
          <a:p>
            <a:pPr lvl="2">
              <a:lnSpc>
                <a:spcPct val="160000"/>
              </a:lnSpc>
              <a:spcBef>
                <a:spcPts val="0"/>
              </a:spcBef>
              <a:buSzPct val="100000"/>
              <a:buFont typeface="Wingdings" panose="05000000000000000000" pitchFamily="2" charset="2"/>
              <a:buChar char="§"/>
            </a:pPr>
            <a:r>
              <a:rPr lang="en-US" sz="2200" smtClean="0"/>
              <a:t>Lúc nhập viện: 0.01 ng/mL</a:t>
            </a:r>
          </a:p>
          <a:p>
            <a:pPr lvl="2">
              <a:lnSpc>
                <a:spcPct val="160000"/>
              </a:lnSpc>
              <a:spcBef>
                <a:spcPts val="0"/>
              </a:spcBef>
              <a:buSzPct val="100000"/>
              <a:buFont typeface="Wingdings" panose="05000000000000000000" pitchFamily="2" charset="2"/>
              <a:buChar char="§"/>
            </a:pPr>
            <a:r>
              <a:rPr lang="en-US" sz="2200" smtClean="0"/>
              <a:t>3 giờ sau nhập viện: 0.03 ng/mL</a:t>
            </a:r>
          </a:p>
          <a:p>
            <a:pPr marL="548640" lvl="2" indent="0">
              <a:lnSpc>
                <a:spcPct val="160000"/>
              </a:lnSpc>
              <a:spcBef>
                <a:spcPts val="0"/>
              </a:spcBef>
              <a:buSzPct val="100000"/>
              <a:buNone/>
              <a:tabLst>
                <a:tab pos="741363" algn="l"/>
              </a:tabLst>
            </a:pPr>
            <a:endParaRPr lang="en-US" sz="2200" smtClean="0"/>
          </a:p>
        </p:txBody>
      </p:sp>
      <p:sp>
        <p:nvSpPr>
          <p:cNvPr id="5" name="Right Arrow 4"/>
          <p:cNvSpPr/>
          <p:nvPr/>
        </p:nvSpPr>
        <p:spPr>
          <a:xfrm>
            <a:off x="304800" y="28194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70154" y="2590800"/>
            <a:ext cx="6482922" cy="605550"/>
          </a:xfrm>
          <a:prstGeom prst="rect">
            <a:avLst/>
          </a:prstGeom>
        </p:spPr>
        <p:txBody>
          <a:bodyPr wrap="square">
            <a:spAutoFit/>
          </a:bodyPr>
          <a:lstStyle/>
          <a:p>
            <a:pPr marL="398463" lvl="2" indent="0">
              <a:lnSpc>
                <a:spcPct val="160000"/>
              </a:lnSpc>
              <a:spcBef>
                <a:spcPts val="0"/>
              </a:spcBef>
              <a:buSzPct val="100000"/>
              <a:buNone/>
              <a:tabLst>
                <a:tab pos="741363" algn="l"/>
              </a:tabLst>
            </a:pPr>
            <a:r>
              <a:rPr lang="en-US" sz="2400"/>
              <a:t>Tăng </a:t>
            </a:r>
            <a:r>
              <a:rPr lang="en-US" sz="2400" smtClean="0"/>
              <a:t>Troponin </a:t>
            </a:r>
            <a:r>
              <a:rPr lang="en-US" sz="2400"/>
              <a:t>Ths có ý nghĩa</a:t>
            </a:r>
          </a:p>
        </p:txBody>
      </p:sp>
      <p:sp>
        <p:nvSpPr>
          <p:cNvPr id="7" name="Content Placeholder 2"/>
          <p:cNvSpPr txBox="1">
            <a:spLocks/>
          </p:cNvSpPr>
          <p:nvPr/>
        </p:nvSpPr>
        <p:spPr>
          <a:xfrm>
            <a:off x="380999" y="3429000"/>
            <a:ext cx="8763001" cy="27432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lvl="1" indent="-344488">
              <a:lnSpc>
                <a:spcPct val="160000"/>
              </a:lnSpc>
              <a:spcBef>
                <a:spcPts val="0"/>
              </a:spcBef>
              <a:buSzPct val="100000"/>
              <a:buFont typeface="Wingdings" pitchFamily="2" charset="2"/>
              <a:buChar char="v"/>
            </a:pPr>
            <a:r>
              <a:rPr lang="en-US" sz="2600" smtClean="0"/>
              <a:t>BN nữ 60 tuổi nhập viện vì đau ngực cấp, kết quả xét nghiệm Troponin Ihs (99</a:t>
            </a:r>
            <a:r>
              <a:rPr lang="en-US" sz="2600" baseline="30000" smtClean="0"/>
              <a:t>th</a:t>
            </a:r>
            <a:r>
              <a:rPr lang="en-US" sz="2600" smtClean="0"/>
              <a:t> URL: nữ = 0.016 ng/mL, </a:t>
            </a:r>
            <a:r>
              <a:rPr lang="en-US" sz="2600" smtClean="0"/>
              <a:t>nam = </a:t>
            </a:r>
            <a:r>
              <a:rPr lang="en-US" sz="2600" smtClean="0"/>
              <a:t>0.034 ng/mL)</a:t>
            </a:r>
          </a:p>
          <a:p>
            <a:pPr lvl="2">
              <a:lnSpc>
                <a:spcPct val="160000"/>
              </a:lnSpc>
              <a:spcBef>
                <a:spcPts val="0"/>
              </a:spcBef>
              <a:buSzPct val="100000"/>
              <a:buFont typeface="Wingdings" panose="05000000000000000000" pitchFamily="2" charset="2"/>
              <a:buChar char="§"/>
            </a:pPr>
            <a:r>
              <a:rPr lang="en-US" sz="2400" smtClean="0"/>
              <a:t>Lúc nhập viện: 0.5 ng/mL</a:t>
            </a:r>
          </a:p>
          <a:p>
            <a:pPr lvl="2">
              <a:lnSpc>
                <a:spcPct val="160000"/>
              </a:lnSpc>
              <a:spcBef>
                <a:spcPts val="0"/>
              </a:spcBef>
              <a:buSzPct val="100000"/>
              <a:buFont typeface="Wingdings" panose="05000000000000000000" pitchFamily="2" charset="2"/>
              <a:buChar char="§"/>
            </a:pPr>
            <a:r>
              <a:rPr lang="en-US" sz="2400" smtClean="0"/>
              <a:t>3 giờ sau nhập viện: 0.55 ng/mL</a:t>
            </a:r>
          </a:p>
          <a:p>
            <a:pPr marL="548640" lvl="2" indent="0">
              <a:lnSpc>
                <a:spcPct val="160000"/>
              </a:lnSpc>
              <a:spcBef>
                <a:spcPts val="0"/>
              </a:spcBef>
              <a:buSzPct val="100000"/>
              <a:buNone/>
              <a:tabLst>
                <a:tab pos="741363" algn="l"/>
              </a:tabLst>
            </a:pPr>
            <a:endParaRPr lang="en-US" sz="2200" smtClean="0"/>
          </a:p>
        </p:txBody>
      </p:sp>
      <p:sp>
        <p:nvSpPr>
          <p:cNvPr id="8" name="Right Arrow 7"/>
          <p:cNvSpPr/>
          <p:nvPr/>
        </p:nvSpPr>
        <p:spPr>
          <a:xfrm>
            <a:off x="457200" y="632460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2554" y="6096000"/>
            <a:ext cx="6482922" cy="683264"/>
          </a:xfrm>
          <a:prstGeom prst="rect">
            <a:avLst/>
          </a:prstGeom>
        </p:spPr>
        <p:txBody>
          <a:bodyPr wrap="square">
            <a:spAutoFit/>
          </a:bodyPr>
          <a:lstStyle/>
          <a:p>
            <a:pPr marL="398463" lvl="2" indent="0">
              <a:lnSpc>
                <a:spcPct val="160000"/>
              </a:lnSpc>
              <a:spcBef>
                <a:spcPts val="0"/>
              </a:spcBef>
              <a:buSzPct val="100000"/>
              <a:buNone/>
              <a:tabLst>
                <a:tab pos="741363" algn="l"/>
              </a:tabLst>
            </a:pPr>
            <a:r>
              <a:rPr lang="en-US" sz="2400"/>
              <a:t>Tăng </a:t>
            </a:r>
            <a:r>
              <a:rPr lang="en-US" sz="2400" smtClean="0"/>
              <a:t>Troponin </a:t>
            </a:r>
            <a:r>
              <a:rPr lang="en-US" sz="2400"/>
              <a:t>I</a:t>
            </a:r>
            <a:r>
              <a:rPr lang="en-US" sz="2400" smtClean="0"/>
              <a:t>hs không có </a:t>
            </a:r>
            <a:r>
              <a:rPr lang="en-US" sz="2400"/>
              <a:t>ý nghĩa</a:t>
            </a:r>
          </a:p>
        </p:txBody>
      </p:sp>
    </p:spTree>
    <p:extLst>
      <p:ext uri="{BB962C8B-B14F-4D97-AF65-F5344CB8AC3E}">
        <p14:creationId xmlns:p14="http://schemas.microsoft.com/office/powerpoint/2010/main" val="216711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xit" presetSubtype="0" fill="hold" grpId="1"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5" grpId="1" animBg="1"/>
      <p:bldP spid="2" grpId="0"/>
      <p:bldP spid="2" grpId="1"/>
      <p:bldP spid="7" grpId="0"/>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lstStyle/>
          <a:p>
            <a:r>
              <a:rPr lang="en-US" b="1" smtClean="0">
                <a:latin typeface="Arial" panose="020B0604020202020204" pitchFamily="34" charset="0"/>
                <a:cs typeface="Arial" panose="020B0604020202020204" pitchFamily="34" charset="0"/>
              </a:rPr>
              <a:t>Phác đồ 0/3h</a:t>
            </a:r>
            <a:endParaRPr lang="en-US" b="1">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820150" cy="501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p:nvPr/>
        </p:nvSpPr>
        <p:spPr>
          <a:xfrm>
            <a:off x="1828800" y="6488668"/>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3042298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b="1" smtClean="0">
                <a:latin typeface="Arial" panose="020B0604020202020204" pitchFamily="34" charset="0"/>
                <a:cs typeface="Arial" panose="020B0604020202020204" pitchFamily="34" charset="0"/>
              </a:rPr>
              <a:t>Phác đồ 0/1h</a:t>
            </a:r>
            <a:endParaRPr lang="en-US" b="1">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31891"/>
            <a:ext cx="8382000" cy="532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4"/>
          <p:cNvSpPr/>
          <p:nvPr/>
        </p:nvSpPr>
        <p:spPr>
          <a:xfrm>
            <a:off x="1828800" y="6488668"/>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3890943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MỤC TIÊU</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Content Placeholder 2"/>
          <p:cNvSpPr>
            <a:spLocks noGrp="1"/>
          </p:cNvSpPr>
          <p:nvPr>
            <p:ph idx="1"/>
          </p:nvPr>
        </p:nvSpPr>
        <p:spPr>
          <a:xfrm>
            <a:off x="304800" y="1524000"/>
            <a:ext cx="8458200" cy="4572000"/>
          </a:xfrm>
        </p:spPr>
        <p:txBody>
          <a:bodyPr>
            <a:normAutofit/>
          </a:bodyPr>
          <a:lstStyle/>
          <a:p>
            <a:pPr marL="457200" indent="-457200">
              <a:lnSpc>
                <a:spcPct val="150000"/>
              </a:lnSpc>
              <a:spcBef>
                <a:spcPts val="0"/>
              </a:spcBef>
              <a:buFont typeface="Arial" pitchFamily="34" charset="0"/>
              <a:buAutoNum type="arabicPeriod"/>
            </a:pPr>
            <a:r>
              <a:rPr lang="en-US" sz="2600" smtClean="0">
                <a:latin typeface="Arial" panose="020B0604020202020204" pitchFamily="34" charset="0"/>
                <a:cs typeface="Arial" panose="020B0604020202020204" pitchFamily="34" charset="0"/>
              </a:rPr>
              <a:t>Nắm </a:t>
            </a:r>
            <a:r>
              <a:rPr lang="en-US" sz="2600">
                <a:latin typeface="Arial" panose="020B0604020202020204" pitchFamily="34" charset="0"/>
                <a:cs typeface="Arial" panose="020B0604020202020204" pitchFamily="34" charset="0"/>
              </a:rPr>
              <a:t>được định nghĩa và phân loại các chỉ điểm sinh học trong bệnh lý tim mạch</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a:t>
            </a:r>
            <a:r>
              <a:rPr lang="en-US" sz="2600" smtClean="0">
                <a:latin typeface="Arial" panose="020B0604020202020204" pitchFamily="34" charset="0"/>
                <a:cs typeface="Arial" panose="020B0604020202020204" pitchFamily="34" charset="0"/>
              </a:rPr>
              <a:t>troponin và CK-MB trong nhồi máu cơ tim</a:t>
            </a:r>
            <a:endParaRPr lang="en-US" sz="2600">
              <a:latin typeface="Arial" panose="020B0604020202020204" pitchFamily="34" charset="0"/>
              <a:cs typeface="Arial" panose="020B0604020202020204" pitchFamily="34" charset="0"/>
            </a:endParaRPr>
          </a:p>
          <a:p>
            <a:pPr marL="457200" indent="-457200">
              <a:lnSpc>
                <a:spcPct val="150000"/>
              </a:lnSpc>
              <a:spcBef>
                <a:spcPts val="0"/>
              </a:spcBef>
              <a:buAutoNum type="arabicPeriod"/>
            </a:pPr>
            <a:endParaRPr lang="en-US" sz="2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27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Phác đồ 0/1h</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28600" y="1447800"/>
            <a:ext cx="8077200" cy="4800600"/>
          </a:xfrm>
        </p:spPr>
        <p:txBody>
          <a:bodyPr>
            <a:normAutofit/>
          </a:bodyPr>
          <a:lstStyle/>
          <a:p>
            <a:pPr marL="114300" indent="0" algn="just">
              <a:lnSpc>
                <a:spcPct val="150000"/>
              </a:lnSpc>
              <a:spcBef>
                <a:spcPts val="0"/>
              </a:spcBef>
              <a:buNone/>
            </a:pPr>
            <a:endParaRPr lang="en-US" sz="2800">
              <a:latin typeface="Arial" panose="020B0604020202020204" pitchFamily="34" charset="0"/>
              <a:cs typeface="Arial" panose="020B0604020202020204" pitchFamily="34" charset="0"/>
            </a:endParaRPr>
          </a:p>
          <a:p>
            <a:pPr marL="571500" indent="-457200" algn="just">
              <a:lnSpc>
                <a:spcPct val="150000"/>
              </a:lnSpc>
              <a:spcBef>
                <a:spcPts val="0"/>
              </a:spcBef>
              <a:buFont typeface="Arial" pitchFamily="34" charset="0"/>
              <a:buAutoNum type="arabicPeriod" startAt="5"/>
            </a:pPr>
            <a:endParaRPr lang="en-US" sz="2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81000" y="1447800"/>
            <a:ext cx="8077200" cy="4953000"/>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08000" indent="-393700" algn="just">
              <a:lnSpc>
                <a:spcPct val="150000"/>
              </a:lnSpc>
              <a:spcBef>
                <a:spcPts val="0"/>
              </a:spcBef>
              <a:buFont typeface="Wingdings" pitchFamily="2" charset="2"/>
              <a:buChar char="v"/>
            </a:pPr>
            <a:r>
              <a:rPr lang="en-US" sz="2800" smtClean="0">
                <a:latin typeface="Arial" panose="020B0604020202020204" pitchFamily="34" charset="0"/>
                <a:cs typeface="Arial" panose="020B0604020202020204" pitchFamily="34" charset="0"/>
              </a:rPr>
              <a:t>Rule-out: </a:t>
            </a:r>
            <a:endParaRPr lang="en-US" sz="2800">
              <a:latin typeface="Arial" panose="020B0604020202020204" pitchFamily="34" charset="0"/>
              <a:cs typeface="Arial" panose="020B0604020202020204" pitchFamily="34" charset="0"/>
            </a:endParaRPr>
          </a:p>
          <a:p>
            <a:pPr lvl="1" algn="just">
              <a:lnSpc>
                <a:spcPct val="150000"/>
              </a:lnSpc>
              <a:spcBef>
                <a:spcPts val="0"/>
              </a:spcBef>
              <a:buFont typeface="Wingdings" pitchFamily="2" charset="2"/>
              <a:buChar char="§"/>
            </a:pPr>
            <a:r>
              <a:rPr lang="en-US" sz="2600" smtClean="0">
                <a:latin typeface="Arial" panose="020B0604020202020204" pitchFamily="34" charset="0"/>
                <a:cs typeface="Arial" panose="020B0604020202020204" pitchFamily="34" charset="0"/>
              </a:rPr>
              <a:t>Troponin Ths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&lt; 5 ng/L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&lt; 12 ng/L và Δ0-1h &lt; 3 ng/L</a:t>
            </a:r>
          </a:p>
          <a:p>
            <a:pPr lvl="1" algn="just">
              <a:lnSpc>
                <a:spcPct val="150000"/>
              </a:lnSpc>
              <a:spcBef>
                <a:spcPts val="0"/>
              </a:spcBef>
              <a:buFont typeface="Wingdings" pitchFamily="2" charset="2"/>
              <a:buChar char="§"/>
            </a:pPr>
            <a:r>
              <a:rPr lang="en-US" sz="2600" smtClean="0">
                <a:latin typeface="Arial" panose="020B0604020202020204" pitchFamily="34" charset="0"/>
                <a:cs typeface="Arial" panose="020B0604020202020204" pitchFamily="34" charset="0"/>
              </a:rPr>
              <a:t>Troponin </a:t>
            </a:r>
            <a:r>
              <a:rPr lang="en-US" sz="2600" smtClean="0">
                <a:latin typeface="Arial" panose="020B0604020202020204" pitchFamily="34" charset="0"/>
                <a:cs typeface="Arial" panose="020B0604020202020204" pitchFamily="34" charset="0"/>
              </a:rPr>
              <a:t>Ih</a:t>
            </a:r>
            <a:r>
              <a:rPr lang="en-US" sz="2600" smtClean="0">
                <a:latin typeface="Arial" panose="020B0604020202020204" pitchFamily="34" charset="0"/>
                <a:cs typeface="Arial" panose="020B0604020202020204" pitchFamily="34" charset="0"/>
              </a:rPr>
              <a:t>s (Architect)</a:t>
            </a:r>
            <a:endParaRPr lang="en-US" sz="2600" smtClean="0">
              <a:latin typeface="Arial" panose="020B0604020202020204" pitchFamily="34" charset="0"/>
              <a:cs typeface="Arial" panose="020B0604020202020204" pitchFamily="34" charset="0"/>
            </a:endParaRPr>
          </a:p>
          <a:p>
            <a:pPr lvl="2" algn="just">
              <a:lnSpc>
                <a:spcPct val="150000"/>
              </a:lnSpc>
              <a:spcBef>
                <a:spcPts val="0"/>
              </a:spcBef>
              <a:buFont typeface="Wingdings" pitchFamily="2" charset="2"/>
              <a:buChar char="ü"/>
            </a:pPr>
            <a:r>
              <a:rPr lang="en-US" sz="2400">
                <a:latin typeface="Arial" panose="020B0604020202020204" pitchFamily="34" charset="0"/>
                <a:cs typeface="Arial" panose="020B0604020202020204" pitchFamily="34" charset="0"/>
              </a:rPr>
              <a:t>0h &lt; </a:t>
            </a:r>
            <a:r>
              <a:rPr lang="en-US" sz="2400" smtClean="0">
                <a:latin typeface="Arial" panose="020B0604020202020204" pitchFamily="34" charset="0"/>
                <a:cs typeface="Arial" panose="020B0604020202020204" pitchFamily="34" charset="0"/>
              </a:rPr>
              <a:t>2 </a:t>
            </a:r>
            <a:r>
              <a:rPr lang="en-US" sz="2400">
                <a:latin typeface="Arial" panose="020B0604020202020204" pitchFamily="34" charset="0"/>
                <a:cs typeface="Arial" panose="020B0604020202020204" pitchFamily="34" charset="0"/>
              </a:rPr>
              <a:t>ng/L </a:t>
            </a:r>
          </a:p>
          <a:p>
            <a:pPr lvl="2" algn="just">
              <a:lnSpc>
                <a:spcPct val="150000"/>
              </a:lnSpc>
              <a:spcBef>
                <a:spcPts val="0"/>
              </a:spcBef>
              <a:buFont typeface="Wingdings" pitchFamily="2" charset="2"/>
              <a:buChar char="ü"/>
            </a:pPr>
            <a:r>
              <a:rPr lang="en-US" sz="2400">
                <a:latin typeface="Arial" panose="020B0604020202020204" pitchFamily="34" charset="0"/>
                <a:cs typeface="Arial" panose="020B0604020202020204" pitchFamily="34" charset="0"/>
              </a:rPr>
              <a:t>0h &lt; </a:t>
            </a:r>
            <a:r>
              <a:rPr lang="en-US" sz="2400" smtClean="0">
                <a:latin typeface="Arial" panose="020B0604020202020204" pitchFamily="34" charset="0"/>
                <a:cs typeface="Arial" panose="020B0604020202020204" pitchFamily="34" charset="0"/>
              </a:rPr>
              <a:t>5 ng/L và </a:t>
            </a:r>
            <a:r>
              <a:rPr lang="en-US" sz="2400">
                <a:latin typeface="Arial" panose="020B0604020202020204" pitchFamily="34" charset="0"/>
                <a:cs typeface="Arial" panose="020B0604020202020204" pitchFamily="34" charset="0"/>
              </a:rPr>
              <a:t>Δ0-1h &lt; </a:t>
            </a:r>
            <a:r>
              <a:rPr lang="en-US" sz="2400" smtClean="0">
                <a:latin typeface="Arial" panose="020B0604020202020204" pitchFamily="34" charset="0"/>
                <a:cs typeface="Arial" panose="020B0604020202020204" pitchFamily="34" charset="0"/>
              </a:rPr>
              <a:t>2 </a:t>
            </a:r>
            <a:r>
              <a:rPr lang="en-US" sz="2400">
                <a:latin typeface="Arial" panose="020B0604020202020204" pitchFamily="34" charset="0"/>
                <a:cs typeface="Arial" panose="020B0604020202020204" pitchFamily="34" charset="0"/>
              </a:rPr>
              <a:t>ng/L</a:t>
            </a:r>
            <a:endParaRPr lang="en-US" sz="2400" smtClean="0">
              <a:latin typeface="Arial" panose="020B0604020202020204" pitchFamily="34" charset="0"/>
              <a:cs typeface="Arial" panose="020B0604020202020204" pitchFamily="34" charset="0"/>
            </a:endParaRPr>
          </a:p>
          <a:p>
            <a:pPr marL="508000" indent="-393700" algn="just">
              <a:lnSpc>
                <a:spcPct val="150000"/>
              </a:lnSpc>
              <a:spcBef>
                <a:spcPts val="0"/>
              </a:spcBef>
              <a:buFont typeface="Wingdings" pitchFamily="2" charset="2"/>
              <a:buChar char="v"/>
            </a:pPr>
            <a:r>
              <a:rPr lang="en-US" sz="2800" smtClean="0">
                <a:latin typeface="Arial" panose="020B0604020202020204" pitchFamily="34" charset="0"/>
                <a:cs typeface="Arial" panose="020B0604020202020204" pitchFamily="34" charset="0"/>
              </a:rPr>
              <a:t>Rule-in: </a:t>
            </a:r>
            <a:endParaRPr lang="en-US" sz="2800">
              <a:latin typeface="Arial" panose="020B0604020202020204" pitchFamily="34" charset="0"/>
              <a:cs typeface="Arial" panose="020B0604020202020204" pitchFamily="34" charset="0"/>
            </a:endParaRP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0h ≥ 52 </a:t>
            </a:r>
            <a:r>
              <a:rPr lang="en-US" sz="2400">
                <a:latin typeface="Arial" panose="020B0604020202020204" pitchFamily="34" charset="0"/>
                <a:cs typeface="Arial" panose="020B0604020202020204" pitchFamily="34" charset="0"/>
              </a:rPr>
              <a:t>ng/L </a:t>
            </a:r>
          </a:p>
          <a:p>
            <a:pPr lvl="2" algn="just">
              <a:lnSpc>
                <a:spcPct val="150000"/>
              </a:lnSpc>
              <a:spcBef>
                <a:spcPts val="0"/>
              </a:spcBef>
              <a:buFont typeface="Wingdings" pitchFamily="2" charset="2"/>
              <a:buChar char="ü"/>
            </a:pPr>
            <a:r>
              <a:rPr lang="en-US" sz="2400" smtClean="0">
                <a:latin typeface="Arial" panose="020B0604020202020204" pitchFamily="34" charset="0"/>
                <a:cs typeface="Arial" panose="020B0604020202020204" pitchFamily="34" charset="0"/>
              </a:rPr>
              <a:t>Δ0-1h ≥ 5-6 </a:t>
            </a:r>
            <a:r>
              <a:rPr lang="en-US" sz="2400">
                <a:latin typeface="Arial" panose="020B0604020202020204" pitchFamily="34" charset="0"/>
                <a:cs typeface="Arial" panose="020B0604020202020204" pitchFamily="34" charset="0"/>
              </a:rPr>
              <a:t>ng/L</a:t>
            </a:r>
          </a:p>
          <a:p>
            <a:endParaRPr lang="en-US">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6" name="Rectangle 5"/>
          <p:cNvSpPr/>
          <p:nvPr/>
        </p:nvSpPr>
        <p:spPr>
          <a:xfrm>
            <a:off x="1828800" y="6400800"/>
            <a:ext cx="5638800" cy="307777"/>
          </a:xfrm>
          <a:prstGeom prst="rect">
            <a:avLst/>
          </a:prstGeom>
        </p:spPr>
        <p:txBody>
          <a:bodyPr wrap="square">
            <a:spAutoFit/>
          </a:bodyPr>
          <a:lstStyle/>
          <a:p>
            <a:pPr algn="ctr"/>
            <a:r>
              <a:rPr lang="en-US" sz="1400" i="1"/>
              <a:t>European Heart Journal (2016) 37, 267–315</a:t>
            </a:r>
          </a:p>
        </p:txBody>
      </p:sp>
    </p:spTree>
    <p:extLst>
      <p:ext uri="{BB962C8B-B14F-4D97-AF65-F5344CB8AC3E}">
        <p14:creationId xmlns:p14="http://schemas.microsoft.com/office/powerpoint/2010/main" val="1869678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9" name="Title 1"/>
          <p:cNvSpPr txBox="1">
            <a:spLocks/>
          </p:cNvSpPr>
          <p:nvPr/>
        </p:nvSpPr>
        <p:spPr>
          <a:xfrm>
            <a:off x="159152" y="1524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graphicFrame>
        <p:nvGraphicFramePr>
          <p:cNvPr id="3" name="Table 2"/>
          <p:cNvGraphicFramePr>
            <a:graphicFrameLocks noGrp="1"/>
          </p:cNvGraphicFramePr>
          <p:nvPr>
            <p:extLst>
              <p:ext uri="{D42A27DB-BD31-4B8C-83A1-F6EECF244321}">
                <p14:modId xmlns:p14="http://schemas.microsoft.com/office/powerpoint/2010/main" val="114758231"/>
              </p:ext>
            </p:extLst>
          </p:nvPr>
        </p:nvGraphicFramePr>
        <p:xfrm>
          <a:off x="228600" y="945904"/>
          <a:ext cx="8686800" cy="5607296"/>
        </p:xfrm>
        <a:graphic>
          <a:graphicData uri="http://schemas.openxmlformats.org/drawingml/2006/table">
            <a:tbl>
              <a:tblPr firstRow="1" firstCol="1" bandRow="1">
                <a:tableStyleId>{17292A2E-F333-43FB-9621-5CBBE7FDCDCB}</a:tableStyleId>
              </a:tblPr>
              <a:tblGrid>
                <a:gridCol w="8686800">
                  <a:extLst>
                    <a:ext uri="{9D8B030D-6E8A-4147-A177-3AD203B41FA5}">
                      <a16:colId xmlns:a16="http://schemas.microsoft.com/office/drawing/2014/main" val="2102299860"/>
                    </a:ext>
                  </a:extLst>
                </a:gridCol>
              </a:tblGrid>
              <a:tr h="213513">
                <a:tc>
                  <a:txBody>
                    <a:bodyPr/>
                    <a:lstStyle/>
                    <a:p>
                      <a:pPr indent="211455" algn="just">
                        <a:lnSpc>
                          <a:spcPct val="150000"/>
                        </a:lnSpc>
                        <a:spcAft>
                          <a:spcPts val="0"/>
                        </a:spcAft>
                      </a:pPr>
                      <a:r>
                        <a:rPr lang="en-US" sz="1800">
                          <a:effectLst/>
                        </a:rPr>
                        <a:t>Tổn thương cơ tim do thiếu máu cục bộ cơ tim cấp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2842046124"/>
                  </a:ext>
                </a:extLst>
              </a:tr>
              <a:tr h="339908">
                <a:tc>
                  <a:txBody>
                    <a:bodyPr/>
                    <a:lstStyle/>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Vỡ mảng xơ vữa với tạo huyết khối trong động mạch vành</a:t>
                      </a:r>
                    </a:p>
                  </a:txBody>
                  <a:tcPr marL="37972" marR="37972" marT="37972" marB="37972" anchor="ctr"/>
                </a:tc>
                <a:extLst>
                  <a:ext uri="{0D108BD9-81ED-4DB2-BD59-A6C34878D82A}">
                    <a16:rowId xmlns:a16="http://schemas.microsoft.com/office/drawing/2014/main" val="1917486686"/>
                  </a:ext>
                </a:extLst>
              </a:tr>
              <a:tr h="213513">
                <a:tc>
                  <a:txBody>
                    <a:bodyPr/>
                    <a:lstStyle/>
                    <a:p>
                      <a:pPr indent="211455" algn="just">
                        <a:lnSpc>
                          <a:spcPct val="150000"/>
                        </a:lnSpc>
                        <a:spcAft>
                          <a:spcPts val="0"/>
                        </a:spcAft>
                      </a:pPr>
                      <a:r>
                        <a:rPr lang="en-US" sz="1800" b="1">
                          <a:solidFill>
                            <a:schemeClr val="bg1"/>
                          </a:solidFill>
                          <a:effectLst/>
                        </a:rPr>
                        <a:t>Tổn thương cơ tim do mất cân bằng cung/cầu oxy cơ tim</a:t>
                      </a:r>
                      <a:endPar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1033432264"/>
                  </a:ext>
                </a:extLst>
              </a:tr>
              <a:tr h="1561414">
                <a:tc>
                  <a:txBody>
                    <a:bodyPr/>
                    <a:lstStyle/>
                    <a:p>
                      <a:pPr marL="342900" lvl="0" indent="-342900" algn="just">
                        <a:lnSpc>
                          <a:spcPct val="150000"/>
                        </a:lnSpc>
                        <a:spcAft>
                          <a:spcPts val="0"/>
                        </a:spcAft>
                        <a:buFont typeface="Wingdings" panose="05000000000000000000" pitchFamily="2" charset="2"/>
                        <a:buChar char=""/>
                      </a:pPr>
                      <a:r>
                        <a:rPr lang="en-US" sz="1800" b="1">
                          <a:effectLst/>
                        </a:rPr>
                        <a:t>Giảm tưới máu cơ tim</a:t>
                      </a:r>
                    </a:p>
                    <a:p>
                      <a:pPr marL="576263" lvl="0" indent="-228600" algn="just">
                        <a:lnSpc>
                          <a:spcPct val="150000"/>
                        </a:lnSpc>
                        <a:spcAft>
                          <a:spcPts val="0"/>
                        </a:spcAft>
                        <a:buFont typeface="Symbol" panose="05050102010706020507" pitchFamily="18" charset="2"/>
                        <a:buChar char=""/>
                      </a:pPr>
                      <a:r>
                        <a:rPr lang="en-US" sz="1600" b="0">
                          <a:effectLst/>
                        </a:rPr>
                        <a:t>Co thắt mạch vành, rối loạn chức năng vi mạch</a:t>
                      </a:r>
                    </a:p>
                    <a:p>
                      <a:pPr marL="576263" lvl="0" indent="-228600" algn="just">
                        <a:lnSpc>
                          <a:spcPct val="150000"/>
                        </a:lnSpc>
                        <a:spcAft>
                          <a:spcPts val="0"/>
                        </a:spcAft>
                        <a:buFont typeface="Symbol" panose="05050102010706020507" pitchFamily="18" charset="2"/>
                        <a:buChar char=""/>
                      </a:pPr>
                      <a:r>
                        <a:rPr lang="en-US" sz="1600" b="0">
                          <a:effectLst/>
                        </a:rPr>
                        <a:t>Thuyên tắc mạch vành</a:t>
                      </a:r>
                    </a:p>
                    <a:p>
                      <a:pPr marL="576263" lvl="0" indent="-228600" algn="just">
                        <a:lnSpc>
                          <a:spcPct val="150000"/>
                        </a:lnSpc>
                        <a:spcAft>
                          <a:spcPts val="0"/>
                        </a:spcAft>
                        <a:buFont typeface="Symbol" panose="05050102010706020507" pitchFamily="18" charset="2"/>
                        <a:buChar char=""/>
                      </a:pPr>
                      <a:r>
                        <a:rPr lang="en-US" sz="1600" b="0">
                          <a:effectLst/>
                        </a:rPr>
                        <a:t>Bóc tách động mạch vành</a:t>
                      </a:r>
                    </a:p>
                    <a:p>
                      <a:pPr marL="576263" lvl="0" indent="-228600" algn="just">
                        <a:lnSpc>
                          <a:spcPct val="150000"/>
                        </a:lnSpc>
                        <a:spcAft>
                          <a:spcPts val="0"/>
                        </a:spcAft>
                        <a:buFont typeface="Symbol" panose="05050102010706020507" pitchFamily="18" charset="2"/>
                        <a:buChar char=""/>
                      </a:pPr>
                      <a:r>
                        <a:rPr lang="en-US" sz="1600" b="0">
                          <a:effectLst/>
                        </a:rPr>
                        <a:t>Loạn nhịp chậm</a:t>
                      </a:r>
                    </a:p>
                    <a:p>
                      <a:pPr marL="576263" lvl="0" indent="-228600" algn="just">
                        <a:lnSpc>
                          <a:spcPct val="150000"/>
                        </a:lnSpc>
                        <a:spcAft>
                          <a:spcPts val="0"/>
                        </a:spcAft>
                        <a:buFont typeface="Symbol" panose="05050102010706020507" pitchFamily="18" charset="2"/>
                        <a:buChar char=""/>
                      </a:pPr>
                      <a:r>
                        <a:rPr lang="en-US" sz="1600" b="0">
                          <a:effectLst/>
                        </a:rPr>
                        <a:t>Tụt huyết áp hoặc sốc</a:t>
                      </a:r>
                    </a:p>
                    <a:p>
                      <a:pPr marL="576263" lvl="0" indent="-228600" algn="just">
                        <a:lnSpc>
                          <a:spcPct val="150000"/>
                        </a:lnSpc>
                        <a:spcAft>
                          <a:spcPts val="0"/>
                        </a:spcAft>
                        <a:buFont typeface="Symbol" panose="05050102010706020507" pitchFamily="18" charset="2"/>
                        <a:buChar char=""/>
                      </a:pPr>
                      <a:r>
                        <a:rPr lang="en-US" sz="1600" b="0">
                          <a:effectLst/>
                        </a:rPr>
                        <a:t>Suy hô hấp </a:t>
                      </a:r>
                    </a:p>
                    <a:p>
                      <a:pPr marL="576263" lvl="0" indent="-228600" algn="just">
                        <a:lnSpc>
                          <a:spcPct val="150000"/>
                        </a:lnSpc>
                        <a:spcAft>
                          <a:spcPts val="0"/>
                        </a:spcAft>
                        <a:buFont typeface="Symbol" panose="05050102010706020507" pitchFamily="18" charset="2"/>
                        <a:buChar char=""/>
                      </a:pPr>
                      <a:r>
                        <a:rPr lang="en-US" sz="1600" b="0">
                          <a:effectLst/>
                        </a:rPr>
                        <a:t>Thiếu máu nặng</a:t>
                      </a:r>
                    </a:p>
                    <a:p>
                      <a:pPr marL="342900" lvl="0" indent="-342900" algn="just">
                        <a:lnSpc>
                          <a:spcPct val="150000"/>
                        </a:lnSpc>
                        <a:spcAft>
                          <a:spcPts val="0"/>
                        </a:spcAft>
                        <a:buFont typeface="Wingdings" panose="05000000000000000000" pitchFamily="2" charset="2"/>
                        <a:buChar char=""/>
                      </a:pPr>
                      <a:r>
                        <a:rPr lang="en-US" sz="1800" b="1">
                          <a:effectLst/>
                        </a:rPr>
                        <a:t>Tăng nhu cầu oxy cơ tim</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Loạn nhịp nhanh</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Tăng huyết áp kèm hoặc không kèm dày thất trái</a:t>
                      </a:r>
                    </a:p>
                  </a:txBody>
                  <a:tcPr marL="37972" marR="37972" marT="37972" marB="37972" anchor="ctr"/>
                </a:tc>
                <a:extLst>
                  <a:ext uri="{0D108BD9-81ED-4DB2-BD59-A6C34878D82A}">
                    <a16:rowId xmlns:a16="http://schemas.microsoft.com/office/drawing/2014/main" val="4180437692"/>
                  </a:ext>
                </a:extLst>
              </a:tr>
            </a:tbl>
          </a:graphicData>
        </a:graphic>
      </p:graphicFrame>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2568873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88862022"/>
              </p:ext>
            </p:extLst>
          </p:nvPr>
        </p:nvGraphicFramePr>
        <p:xfrm>
          <a:off x="159152" y="1371600"/>
          <a:ext cx="8832448" cy="4917349"/>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361531">
                <a:tc gridSpan="2">
                  <a:txBody>
                    <a:bodyPr/>
                    <a:lstStyle/>
                    <a:p>
                      <a:pPr indent="211455" algn="just">
                        <a:lnSpc>
                          <a:spcPct val="107000"/>
                        </a:lnSpc>
                        <a:spcAft>
                          <a:spcPts val="0"/>
                        </a:spcAft>
                      </a:pPr>
                      <a:r>
                        <a:rPr lang="en-US" sz="2000">
                          <a:effectLst/>
                        </a:rPr>
                        <a:t>Tổn thương cơ tim do nguyên nhân khác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4515269">
                <a:tc>
                  <a:txBody>
                    <a:bodyPr/>
                    <a:lstStyle/>
                    <a:p>
                      <a:pPr marL="342900" lvl="0" indent="-342900" algn="just">
                        <a:lnSpc>
                          <a:spcPct val="150000"/>
                        </a:lnSpc>
                        <a:spcAft>
                          <a:spcPts val="0"/>
                        </a:spcAft>
                        <a:buFont typeface="Wingdings" panose="05000000000000000000" pitchFamily="2" charset="2"/>
                        <a:buChar char=""/>
                      </a:pPr>
                      <a:r>
                        <a:rPr lang="en-US" sz="2000" b="1">
                          <a:effectLst/>
                        </a:rPr>
                        <a:t>Bệnh tim</a:t>
                      </a:r>
                    </a:p>
                    <a:p>
                      <a:pPr marL="457200" lvl="0" indent="-174625" algn="just">
                        <a:lnSpc>
                          <a:spcPct val="150000"/>
                        </a:lnSpc>
                        <a:spcAft>
                          <a:spcPts val="0"/>
                        </a:spcAft>
                        <a:buFont typeface="Symbol" panose="05050102010706020507" pitchFamily="18" charset="2"/>
                        <a:buChar char=""/>
                      </a:pPr>
                      <a:r>
                        <a:rPr lang="en-US" sz="1800" b="0">
                          <a:effectLst/>
                        </a:rPr>
                        <a:t>Suy tim</a:t>
                      </a:r>
                    </a:p>
                    <a:p>
                      <a:pPr marL="457200" lvl="0" indent="-174625" algn="just">
                        <a:lnSpc>
                          <a:spcPct val="150000"/>
                        </a:lnSpc>
                        <a:spcAft>
                          <a:spcPts val="0"/>
                        </a:spcAft>
                        <a:buFont typeface="Symbol" panose="05050102010706020507" pitchFamily="18" charset="2"/>
                        <a:buChar char=""/>
                      </a:pPr>
                      <a:r>
                        <a:rPr lang="en-US" sz="1800" b="0">
                          <a:effectLst/>
                        </a:rPr>
                        <a:t>Viêm cơ tim</a:t>
                      </a:r>
                    </a:p>
                    <a:p>
                      <a:pPr marL="457200" lvl="0" indent="-174625" algn="just">
                        <a:lnSpc>
                          <a:spcPct val="150000"/>
                        </a:lnSpc>
                        <a:spcAft>
                          <a:spcPts val="0"/>
                        </a:spcAft>
                        <a:buFont typeface="Symbol" panose="05050102010706020507" pitchFamily="18" charset="2"/>
                        <a:buChar char=""/>
                      </a:pPr>
                      <a:r>
                        <a:rPr lang="en-US" sz="1800" b="0">
                          <a:effectLst/>
                        </a:rPr>
                        <a:t>Bệnh cơ tim</a:t>
                      </a:r>
                    </a:p>
                    <a:p>
                      <a:pPr marL="457200" lvl="0" indent="-174625" algn="just">
                        <a:lnSpc>
                          <a:spcPct val="150000"/>
                        </a:lnSpc>
                        <a:spcAft>
                          <a:spcPts val="0"/>
                        </a:spcAft>
                        <a:buFont typeface="Symbol" panose="05050102010706020507" pitchFamily="18" charset="2"/>
                        <a:buChar char=""/>
                      </a:pPr>
                      <a:r>
                        <a:rPr lang="en-US" sz="1800" b="0">
                          <a:effectLst/>
                        </a:rPr>
                        <a:t>Hội chứng Takotsubo</a:t>
                      </a:r>
                    </a:p>
                    <a:p>
                      <a:pPr marL="457200" lvl="0" indent="-174625" algn="just">
                        <a:lnSpc>
                          <a:spcPct val="150000"/>
                        </a:lnSpc>
                        <a:spcAft>
                          <a:spcPts val="0"/>
                        </a:spcAft>
                        <a:buFont typeface="Symbol" panose="05050102010706020507" pitchFamily="18" charset="2"/>
                        <a:buChar char=""/>
                      </a:pPr>
                      <a:r>
                        <a:rPr lang="en-US" sz="1800" b="0">
                          <a:effectLst/>
                        </a:rPr>
                        <a:t>Thủ thuật tái tưới máu mạch vành</a:t>
                      </a:r>
                    </a:p>
                    <a:p>
                      <a:pPr marL="457200" lvl="0" indent="-174625" algn="just">
                        <a:lnSpc>
                          <a:spcPct val="150000"/>
                        </a:lnSpc>
                        <a:spcAft>
                          <a:spcPts val="0"/>
                        </a:spcAft>
                        <a:buFont typeface="Symbol" panose="05050102010706020507" pitchFamily="18" charset="2"/>
                        <a:buChar char=""/>
                      </a:pPr>
                      <a:r>
                        <a:rPr lang="en-US" sz="1800" b="0">
                          <a:effectLst/>
                        </a:rPr>
                        <a:t>Thủ thuật trên tim khác</a:t>
                      </a:r>
                    </a:p>
                    <a:p>
                      <a:pPr marL="457200" lvl="0" indent="-174625" algn="just">
                        <a:lnSpc>
                          <a:spcPct val="150000"/>
                        </a:lnSpc>
                        <a:spcAft>
                          <a:spcPts val="0"/>
                        </a:spcAft>
                        <a:buFont typeface="Symbol" panose="05050102010706020507" pitchFamily="18" charset="2"/>
                        <a:buChar char=""/>
                      </a:pPr>
                      <a:r>
                        <a:rPr lang="en-US" sz="1800" b="0">
                          <a:effectLst/>
                        </a:rPr>
                        <a:t>Cắt đốt qua catheter</a:t>
                      </a:r>
                    </a:p>
                    <a:p>
                      <a:pPr marL="457200" lvl="0" indent="-174625" algn="just">
                        <a:lnSpc>
                          <a:spcPct val="150000"/>
                        </a:lnSpc>
                        <a:spcAft>
                          <a:spcPts val="0"/>
                        </a:spcAft>
                        <a:buFont typeface="Symbol" panose="05050102010706020507" pitchFamily="18" charset="2"/>
                        <a:buChar char=""/>
                      </a:pPr>
                      <a:r>
                        <a:rPr lang="en-US" sz="1800" b="0">
                          <a:effectLst/>
                        </a:rPr>
                        <a:t>Sốc điện khử rung</a:t>
                      </a:r>
                    </a:p>
                    <a:p>
                      <a:pPr marL="457200" lvl="0" indent="-174625" algn="just">
                        <a:lnSpc>
                          <a:spcPct val="150000"/>
                        </a:lnSpc>
                        <a:spcAft>
                          <a:spcPts val="0"/>
                        </a:spcAft>
                        <a:buFont typeface="Symbol" panose="05050102010706020507" pitchFamily="18" charset="2"/>
                        <a:buChar char=""/>
                      </a:pPr>
                      <a:r>
                        <a:rPr lang="en-US" sz="1800" b="0">
                          <a:effectLst/>
                        </a:rPr>
                        <a:t>Giập </a:t>
                      </a:r>
                      <a:r>
                        <a:rPr lang="en-US" sz="1800" b="0" smtClean="0">
                          <a:effectLst/>
                        </a:rPr>
                        <a:t>tim</a:t>
                      </a:r>
                      <a:endParaRPr lang="en-US" sz="1800" b="0">
                        <a:effectLst/>
                      </a:endParaRPr>
                    </a:p>
                  </a:txBody>
                  <a:tcPr marL="37972" marR="37972" marT="37972" marB="37972">
                    <a:lnR w="12700" cap="flat" cmpd="sng" algn="ctr">
                      <a:solidFill>
                        <a:srgbClr val="FFC000"/>
                      </a:solidFill>
                      <a:prstDash val="solid"/>
                      <a:round/>
                      <a:headEnd type="none" w="med" len="med"/>
                      <a:tailEnd type="none" w="med" len="med"/>
                    </a:lnR>
                  </a:tcPr>
                </a:tc>
                <a:tc>
                  <a:txBody>
                    <a:bodyPr/>
                    <a:lstStyle/>
                    <a:p>
                      <a:pPr marL="342900" lvl="0" indent="-342900" algn="just">
                        <a:lnSpc>
                          <a:spcPct val="150000"/>
                        </a:lnSpc>
                        <a:spcAft>
                          <a:spcPts val="0"/>
                        </a:spcAft>
                        <a:buFont typeface="Wingdings" panose="05000000000000000000" pitchFamily="2" charset="2"/>
                        <a:buChar char=""/>
                      </a:pPr>
                      <a:r>
                        <a:rPr lang="en-US" sz="2000" b="1" smtClean="0">
                          <a:effectLst/>
                        </a:rPr>
                        <a:t>Bệnh hệ thống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nhiễm trùng, nhiễm trùng huyết</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thận mạn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Đột quỵ, xuất huyết dưới nhện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Thuyên tắc phổi nặng, tăng áp phổi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lý thâm nhiễm như amyloidosis, sarcoidosis</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Thuốc hóa trị</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rất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Tập thể thao với cường độ nặng</a:t>
                      </a:r>
                    </a:p>
                  </a:txBody>
                  <a:tcPr marL="37972" marR="37972" marT="37972" marB="37972">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938461703"/>
                  </a:ext>
                </a:extLst>
              </a:tr>
            </a:tbl>
          </a:graphicData>
        </a:graphic>
      </p:graphicFrame>
      <p:sp>
        <p:nvSpPr>
          <p:cNvPr id="5" name="Title 1"/>
          <p:cNvSpPr txBox="1">
            <a:spLocks/>
          </p:cNvSpPr>
          <p:nvPr/>
        </p:nvSpPr>
        <p:spPr>
          <a:xfrm>
            <a:off x="15915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sp>
        <p:nvSpPr>
          <p:cNvPr id="7" name="Rectangle 6"/>
          <p:cNvSpPr/>
          <p:nvPr/>
        </p:nvSpPr>
        <p:spPr>
          <a:xfrm>
            <a:off x="460920" y="65518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1502317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9" name="Content Placeholder 2"/>
          <p:cNvSpPr txBox="1">
            <a:spLocks/>
          </p:cNvSpPr>
          <p:nvPr/>
        </p:nvSpPr>
        <p:spPr>
          <a:xfrm>
            <a:off x="228599" y="1405328"/>
            <a:ext cx="8763001" cy="42334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Không </a:t>
            </a:r>
            <a:r>
              <a:rPr lang="en-US" sz="2600"/>
              <a:t>cần thiết đo lường cả troponin tim và CK-MB cùng lúc</a:t>
            </a:r>
          </a:p>
          <a:p>
            <a:pPr lvl="1">
              <a:lnSpc>
                <a:spcPct val="160000"/>
              </a:lnSpc>
              <a:spcBef>
                <a:spcPts val="0"/>
              </a:spcBef>
              <a:buSzPct val="100000"/>
              <a:buFont typeface="Wingdings" panose="05000000000000000000" pitchFamily="2" charset="2"/>
              <a:buChar char="§"/>
            </a:pPr>
            <a:r>
              <a:rPr lang="en-US" sz="2600"/>
              <a:t>Mẫu thử troponin thông </a:t>
            </a:r>
            <a:r>
              <a:rPr lang="en-US" sz="2600" smtClean="0"/>
              <a:t>thường</a:t>
            </a:r>
          </a:p>
          <a:p>
            <a:pPr lvl="2">
              <a:lnSpc>
                <a:spcPct val="160000"/>
              </a:lnSpc>
              <a:spcBef>
                <a:spcPts val="0"/>
              </a:spcBef>
              <a:buSzPct val="100000"/>
              <a:buFont typeface="Wingdings" panose="05000000000000000000" pitchFamily="2" charset="2"/>
              <a:buChar char="ü"/>
            </a:pPr>
            <a:r>
              <a:rPr lang="en-US" sz="2400"/>
              <a:t>T</a:t>
            </a:r>
            <a:r>
              <a:rPr lang="en-US" sz="2400" smtClean="0"/>
              <a:t>hực </a:t>
            </a:r>
            <a:r>
              <a:rPr lang="en-US" sz="2400"/>
              <a:t>hiện ngay ở lần thăm khám đầu </a:t>
            </a:r>
            <a:r>
              <a:rPr lang="en-US" sz="2400" smtClean="0"/>
              <a:t>tiên</a:t>
            </a:r>
          </a:p>
          <a:p>
            <a:pPr lvl="2">
              <a:lnSpc>
                <a:spcPct val="160000"/>
              </a:lnSpc>
              <a:spcBef>
                <a:spcPts val="0"/>
              </a:spcBef>
              <a:buSzPct val="100000"/>
              <a:buFont typeface="Wingdings" panose="05000000000000000000" pitchFamily="2" charset="2"/>
              <a:buChar char="ü"/>
            </a:pPr>
            <a:r>
              <a:rPr lang="en-US" sz="2400"/>
              <a:t>L</a:t>
            </a:r>
            <a:r>
              <a:rPr lang="en-US" sz="2400" smtClean="0"/>
              <a:t>ặp </a:t>
            </a:r>
            <a:r>
              <a:rPr lang="en-US" sz="2400"/>
              <a:t>lại </a:t>
            </a:r>
            <a:r>
              <a:rPr lang="en-US" sz="2400" smtClean="0"/>
              <a:t>sau 3-6 </a:t>
            </a:r>
            <a:r>
              <a:rPr lang="en-US" sz="2400"/>
              <a:t>giờ </a:t>
            </a:r>
          </a:p>
          <a:p>
            <a:pPr lvl="1">
              <a:lnSpc>
                <a:spcPct val="160000"/>
              </a:lnSpc>
              <a:spcBef>
                <a:spcPts val="0"/>
              </a:spcBef>
              <a:buSzPct val="100000"/>
              <a:buFont typeface="Wingdings" panose="05000000000000000000" pitchFamily="2" charset="2"/>
              <a:buChar char="§"/>
            </a:pPr>
            <a:r>
              <a:rPr lang="en-US" sz="2600" smtClean="0"/>
              <a:t>Mẫu </a:t>
            </a:r>
            <a:r>
              <a:rPr lang="en-US" sz="2600"/>
              <a:t>thử troponin siêu nhạy: lặp lại sau 1-3 giờ</a:t>
            </a:r>
          </a:p>
        </p:txBody>
      </p:sp>
    </p:spTree>
    <p:extLst>
      <p:ext uri="{BB962C8B-B14F-4D97-AF65-F5344CB8AC3E}">
        <p14:creationId xmlns:p14="http://schemas.microsoft.com/office/powerpoint/2010/main" val="2838512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Content Placeholder 2"/>
          <p:cNvSpPr>
            <a:spLocks noGrp="1"/>
          </p:cNvSpPr>
          <p:nvPr>
            <p:ph idx="1"/>
          </p:nvPr>
        </p:nvSpPr>
        <p:spPr>
          <a:xfrm>
            <a:off x="304800" y="1371600"/>
            <a:ext cx="8458200" cy="114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a:t>Creatine kinase (CK) hay creatine </a:t>
            </a:r>
            <a:r>
              <a:rPr lang="en-US" sz="2600" smtClean="0"/>
              <a:t>phosphokinase</a:t>
            </a:r>
          </a:p>
          <a:p>
            <a:pPr lvl="1">
              <a:lnSpc>
                <a:spcPct val="150000"/>
              </a:lnSpc>
              <a:spcBef>
                <a:spcPts val="0"/>
              </a:spcBef>
              <a:buSzPct val="100000"/>
              <a:buFont typeface="Wingdings" panose="05000000000000000000" pitchFamily="2" charset="2"/>
              <a:buChar char="§"/>
            </a:pPr>
            <a:endParaRPr lang="en-US" sz="2600"/>
          </a:p>
        </p:txBody>
      </p:sp>
      <p:pic>
        <p:nvPicPr>
          <p:cNvPr id="2052" name="Picture 4" descr="Káº¿t quáº£ hÃ¬nh áº£nh cho creatinin kin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19728"/>
            <a:ext cx="6858000" cy="176936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304800" y="4191000"/>
            <a:ext cx="8157148" cy="23622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a:t>CK gồm 2 tiểu đơn vị: “M” (muscle) và “B” (brain)</a:t>
            </a:r>
          </a:p>
          <a:p>
            <a:pPr marL="574675" lvl="1" indent="-300038">
              <a:lnSpc>
                <a:spcPct val="150000"/>
              </a:lnSpc>
              <a:spcBef>
                <a:spcPts val="0"/>
              </a:spcBef>
              <a:buSzPct val="100000"/>
              <a:buFont typeface="Wingdings" panose="05000000000000000000" pitchFamily="2" charset="2"/>
              <a:buChar char="§"/>
            </a:pPr>
            <a:r>
              <a:rPr lang="en-US" sz="2600" smtClean="0"/>
              <a:t>CK toàn phần gồm 3 isoenzyme</a:t>
            </a:r>
          </a:p>
          <a:p>
            <a:pPr marL="796925" lvl="2" indent="-249238">
              <a:lnSpc>
                <a:spcPct val="150000"/>
              </a:lnSpc>
              <a:spcBef>
                <a:spcPts val="0"/>
              </a:spcBef>
              <a:buSzPct val="100000"/>
              <a:buFont typeface="Wingdings" panose="05000000000000000000" pitchFamily="2" charset="2"/>
              <a:buChar char="ü"/>
            </a:pPr>
            <a:r>
              <a:rPr lang="en-US" sz="2200" smtClean="0"/>
              <a:t>CK-MM: cơ xương, cơ tim</a:t>
            </a:r>
          </a:p>
          <a:p>
            <a:pPr marL="796925" lvl="2" indent="-249238">
              <a:lnSpc>
                <a:spcPct val="150000"/>
              </a:lnSpc>
              <a:spcBef>
                <a:spcPts val="0"/>
              </a:spcBef>
              <a:buSzPct val="100000"/>
              <a:buFont typeface="Wingdings" panose="05000000000000000000" pitchFamily="2" charset="2"/>
              <a:buChar char="ü"/>
            </a:pPr>
            <a:r>
              <a:rPr lang="en-US" sz="2200" smtClean="0"/>
              <a:t>CK-BB: não</a:t>
            </a:r>
          </a:p>
          <a:p>
            <a:pPr marL="796925" lvl="2" indent="-249238">
              <a:lnSpc>
                <a:spcPct val="150000"/>
              </a:lnSpc>
              <a:spcBef>
                <a:spcPts val="0"/>
              </a:spcBef>
              <a:buSzPct val="100000"/>
              <a:buFont typeface="Wingdings" panose="05000000000000000000" pitchFamily="2" charset="2"/>
              <a:buChar char="ü"/>
            </a:pPr>
            <a:r>
              <a:rPr lang="en-US" sz="2200" smtClean="0"/>
              <a:t>CK-MB: cơ tim</a:t>
            </a:r>
          </a:p>
          <a:p>
            <a:pPr lvl="1">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1458646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Thay </a:t>
            </a:r>
            <a:r>
              <a:rPr lang="en-US" sz="2600"/>
              <a:t>thế </a:t>
            </a:r>
            <a:r>
              <a:rPr lang="en-US" sz="2600" smtClean="0"/>
              <a:t>troponin </a:t>
            </a:r>
            <a:r>
              <a:rPr lang="en-US" sz="2600"/>
              <a:t>trong chẩn đoán NMCT</a:t>
            </a:r>
          </a:p>
          <a:p>
            <a:pPr marL="574675" lvl="1" indent="-300038">
              <a:lnSpc>
                <a:spcPct val="150000"/>
              </a:lnSpc>
              <a:spcBef>
                <a:spcPts val="0"/>
              </a:spcBef>
              <a:buSzPct val="100000"/>
              <a:buFont typeface="Wingdings" panose="05000000000000000000" pitchFamily="2" charset="2"/>
              <a:buChar char="§"/>
            </a:pPr>
            <a:r>
              <a:rPr lang="en-US" sz="2600"/>
              <a:t>2 mẫu thử thường được sử </a:t>
            </a:r>
            <a:r>
              <a:rPr lang="en-US" sz="2600" smtClean="0"/>
              <a:t>dụng</a:t>
            </a:r>
          </a:p>
          <a:p>
            <a:pPr marL="796925" lvl="2" indent="-249238">
              <a:lnSpc>
                <a:spcPct val="150000"/>
              </a:lnSpc>
              <a:spcBef>
                <a:spcPts val="0"/>
              </a:spcBef>
              <a:buSzPct val="100000"/>
              <a:buFont typeface="Wingdings" panose="05000000000000000000" pitchFamily="2" charset="2"/>
              <a:buChar char="ü"/>
            </a:pPr>
            <a:r>
              <a:rPr lang="en-US" sz="2200" smtClean="0"/>
              <a:t>Mẫu thử đo hoạt độ CK-MB (CK-MB activity) </a:t>
            </a:r>
          </a:p>
          <a:p>
            <a:pPr marL="796925" lvl="2" indent="-249238">
              <a:lnSpc>
                <a:spcPct val="150000"/>
              </a:lnSpc>
              <a:spcBef>
                <a:spcPts val="0"/>
              </a:spcBef>
              <a:buSzPct val="100000"/>
              <a:buFont typeface="Wingdings" panose="05000000000000000000" pitchFamily="2" charset="2"/>
              <a:buChar char="ü"/>
            </a:pPr>
            <a:r>
              <a:rPr lang="en-US" sz="2200" smtClean="0"/>
              <a:t>Mẫu </a:t>
            </a:r>
            <a:r>
              <a:rPr lang="en-US" sz="2200"/>
              <a:t>thử đo nồng độ CK-MB (CK-MB mass</a:t>
            </a:r>
            <a:r>
              <a:rPr lang="en-US" sz="2200" smtClean="0"/>
              <a:t>)</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Chẩn </a:t>
            </a:r>
            <a:r>
              <a:rPr lang="en-US" sz="2600"/>
              <a:t>đoán NMCT</a:t>
            </a:r>
          </a:p>
          <a:p>
            <a:pPr marL="796925" lvl="2" indent="-249238">
              <a:lnSpc>
                <a:spcPct val="150000"/>
              </a:lnSpc>
              <a:spcBef>
                <a:spcPts val="0"/>
              </a:spcBef>
              <a:buSzPct val="100000"/>
              <a:buFont typeface="Wingdings" panose="05000000000000000000" pitchFamily="2" charset="2"/>
              <a:buChar char="ü"/>
            </a:pPr>
            <a:r>
              <a:rPr lang="en-US" sz="2200"/>
              <a:t>2 mẫu thử liên tiếp thay đổi có động </a:t>
            </a:r>
            <a:r>
              <a:rPr lang="en-US" sz="2200" smtClean="0"/>
              <a:t>học</a:t>
            </a:r>
            <a:endParaRPr lang="en-US" sz="2200"/>
          </a:p>
          <a:p>
            <a:pPr marL="796925" lvl="2" indent="-249238">
              <a:lnSpc>
                <a:spcPct val="150000"/>
              </a:lnSpc>
              <a:spcBef>
                <a:spcPts val="0"/>
              </a:spcBef>
              <a:buSzPct val="100000"/>
              <a:buFont typeface="Wingdings" panose="05000000000000000000" pitchFamily="2" charset="2"/>
              <a:buChar char="ü"/>
            </a:pPr>
            <a:r>
              <a:rPr lang="en-US" sz="2200" smtClean="0"/>
              <a:t>Nồng </a:t>
            </a:r>
            <a:r>
              <a:rPr lang="en-US" sz="2200"/>
              <a:t>độ CK-MB tối đa cao hơn bách phân vị thứ 99 của nồng độ tham </a:t>
            </a:r>
            <a:r>
              <a:rPr lang="en-US" sz="2200" smtClean="0"/>
              <a:t>chiếu</a:t>
            </a:r>
          </a:p>
          <a:p>
            <a:pPr marL="574675" lvl="1" indent="-300038">
              <a:lnSpc>
                <a:spcPct val="150000"/>
              </a:lnSpc>
              <a:spcBef>
                <a:spcPts val="0"/>
              </a:spcBef>
              <a:buSzPct val="100000"/>
              <a:buFont typeface="Wingdings" panose="05000000000000000000" pitchFamily="2" charset="2"/>
              <a:buChar char="§"/>
            </a:pPr>
            <a:r>
              <a:rPr lang="en-US" sz="2600"/>
              <a:t>Đ</a:t>
            </a:r>
            <a:r>
              <a:rPr lang="en-US" sz="2600" smtClean="0"/>
              <a:t>ánh </a:t>
            </a:r>
            <a:r>
              <a:rPr lang="en-US" sz="2600"/>
              <a:t>giá khả năng tái nhồi máu cơ </a:t>
            </a:r>
            <a:r>
              <a:rPr lang="en-US" sz="2600" smtClean="0"/>
              <a:t>tim</a:t>
            </a:r>
            <a:endParaRPr lang="en-US" sz="2600"/>
          </a:p>
        </p:txBody>
      </p:sp>
    </p:spTree>
    <p:extLst>
      <p:ext uri="{BB962C8B-B14F-4D97-AF65-F5344CB8AC3E}">
        <p14:creationId xmlns:p14="http://schemas.microsoft.com/office/powerpoint/2010/main" val="3853145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125413165"/>
              </p:ext>
            </p:extLst>
          </p:nvPr>
        </p:nvGraphicFramePr>
        <p:xfrm>
          <a:off x="228599" y="1524000"/>
          <a:ext cx="8763001" cy="4332515"/>
        </p:xfrm>
        <a:graphic>
          <a:graphicData uri="http://schemas.openxmlformats.org/drawingml/2006/table">
            <a:tbl>
              <a:tblPr firstRow="1" firstCol="1" bandRow="1">
                <a:tableStyleId>{ED083AE6-46FA-4A59-8FB0-9F97EB10719F}</a:tableStyleId>
              </a:tblPr>
              <a:tblGrid>
                <a:gridCol w="2027681">
                  <a:extLst>
                    <a:ext uri="{9D8B030D-6E8A-4147-A177-3AD203B41FA5}">
                      <a16:colId xmlns:a16="http://schemas.microsoft.com/office/drawing/2014/main" val="636480602"/>
                    </a:ext>
                  </a:extLst>
                </a:gridCol>
                <a:gridCol w="2028806">
                  <a:extLst>
                    <a:ext uri="{9D8B030D-6E8A-4147-A177-3AD203B41FA5}">
                      <a16:colId xmlns:a16="http://schemas.microsoft.com/office/drawing/2014/main" val="1966013000"/>
                    </a:ext>
                  </a:extLst>
                </a:gridCol>
                <a:gridCol w="2028806">
                  <a:extLst>
                    <a:ext uri="{9D8B030D-6E8A-4147-A177-3AD203B41FA5}">
                      <a16:colId xmlns:a16="http://schemas.microsoft.com/office/drawing/2014/main" val="4117977683"/>
                    </a:ext>
                  </a:extLst>
                </a:gridCol>
                <a:gridCol w="2677708">
                  <a:extLst>
                    <a:ext uri="{9D8B030D-6E8A-4147-A177-3AD203B41FA5}">
                      <a16:colId xmlns:a16="http://schemas.microsoft.com/office/drawing/2014/main" val="1488795226"/>
                    </a:ext>
                  </a:extLst>
                </a:gridCol>
              </a:tblGrid>
              <a:tr h="1066800">
                <a:tc>
                  <a:txBody>
                    <a:bodyPr/>
                    <a:lstStyle/>
                    <a:p>
                      <a:pPr algn="ctr">
                        <a:lnSpc>
                          <a:spcPct val="107000"/>
                        </a:lnSpc>
                        <a:spcAft>
                          <a:spcPts val="0"/>
                        </a:spcAft>
                      </a:pPr>
                      <a:r>
                        <a:rPr lang="en-US" sz="2400">
                          <a:effectLst/>
                        </a:rPr>
                        <a:t>Chất chỉ điểm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Bắt đầu tăng</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Đạt đỉnh</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Về bình thường</a:t>
                      </a:r>
                    </a:p>
                    <a:p>
                      <a:pPr algn="ctr">
                        <a:lnSpc>
                          <a:spcPct val="107000"/>
                        </a:lnSpc>
                        <a:spcAft>
                          <a:spcPts val="0"/>
                        </a:spcAft>
                      </a:pPr>
                      <a:r>
                        <a:rPr lang="en-US" sz="2400">
                          <a:effectLst/>
                        </a:rPr>
                        <a:t>(ngày)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881712"/>
                  </a:ext>
                </a:extLst>
              </a:tr>
              <a:tr h="653143">
                <a:tc>
                  <a:txBody>
                    <a:bodyPr/>
                    <a:lstStyle/>
                    <a:p>
                      <a:pPr algn="ctr">
                        <a:lnSpc>
                          <a:spcPct val="107000"/>
                        </a:lnSpc>
                        <a:spcAft>
                          <a:spcPts val="0"/>
                        </a:spcAft>
                      </a:pPr>
                      <a:r>
                        <a:rPr lang="en-US" sz="2400" b="0">
                          <a:effectLst/>
                        </a:rPr>
                        <a:t>CK-MB</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3032304"/>
                  </a:ext>
                </a:extLst>
              </a:tr>
              <a:tr h="653143">
                <a:tc>
                  <a:txBody>
                    <a:bodyPr/>
                    <a:lstStyle/>
                    <a:p>
                      <a:pPr algn="ctr">
                        <a:lnSpc>
                          <a:spcPct val="107000"/>
                        </a:lnSpc>
                        <a:spcAft>
                          <a:spcPts val="0"/>
                        </a:spcAft>
                      </a:pPr>
                      <a:r>
                        <a:rPr lang="en-US" sz="2400" b="0">
                          <a:effectLst/>
                        </a:rPr>
                        <a:t>Troponin I</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4926947"/>
                  </a:ext>
                </a:extLst>
              </a:tr>
              <a:tr h="653143">
                <a:tc>
                  <a:txBody>
                    <a:bodyPr/>
                    <a:lstStyle/>
                    <a:p>
                      <a:pPr algn="ctr">
                        <a:lnSpc>
                          <a:spcPct val="107000"/>
                        </a:lnSpc>
                        <a:spcAft>
                          <a:spcPts val="0"/>
                        </a:spcAft>
                      </a:pPr>
                      <a:r>
                        <a:rPr lang="en-US" sz="2400" b="0">
                          <a:effectLst/>
                        </a:rPr>
                        <a:t>Troponin 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12-48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0398658"/>
                  </a:ext>
                </a:extLst>
              </a:tr>
              <a:tr h="653143">
                <a:tc>
                  <a:txBody>
                    <a:bodyPr/>
                    <a:lstStyle/>
                    <a:p>
                      <a:pPr algn="ctr">
                        <a:lnSpc>
                          <a:spcPct val="107000"/>
                        </a:lnSpc>
                        <a:spcAft>
                          <a:spcPts val="0"/>
                        </a:spcAft>
                      </a:pPr>
                      <a:r>
                        <a:rPr lang="en-US" sz="2400" b="0">
                          <a:effectLst/>
                        </a:rPr>
                        <a:t>Myoglobin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6-7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6355891"/>
                  </a:ext>
                </a:extLst>
              </a:tr>
              <a:tr h="653143">
                <a:tc>
                  <a:txBody>
                    <a:bodyPr/>
                    <a:lstStyle/>
                    <a:p>
                      <a:pPr algn="ctr">
                        <a:lnSpc>
                          <a:spcPct val="107000"/>
                        </a:lnSpc>
                        <a:spcAft>
                          <a:spcPts val="0"/>
                        </a:spcAft>
                      </a:pPr>
                      <a:r>
                        <a:rPr lang="en-US" sz="2400" b="0">
                          <a:effectLst/>
                        </a:rPr>
                        <a:t>H-FABP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3616742"/>
                  </a:ext>
                </a:extLst>
              </a:tr>
            </a:tbl>
          </a:graphicData>
        </a:graphic>
      </p:graphicFrame>
      <p:sp>
        <p:nvSpPr>
          <p:cNvPr id="9" name="Title 1"/>
          <p:cNvSpPr txBox="1">
            <a:spLocks/>
          </p:cNvSpPr>
          <p:nvPr/>
        </p:nvSpPr>
        <p:spPr>
          <a:xfrm>
            <a:off x="159152" y="533400"/>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Các chất chỉ điểm sinh học trong NMCT</a:t>
            </a:r>
            <a:endParaRPr lang="en-US" b="1"/>
          </a:p>
        </p:txBody>
      </p:sp>
      <p:sp>
        <p:nvSpPr>
          <p:cNvPr id="7" name="Rectangle 6"/>
          <p:cNvSpPr/>
          <p:nvPr/>
        </p:nvSpPr>
        <p:spPr>
          <a:xfrm>
            <a:off x="352063" y="63994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Circulation</a:t>
            </a:r>
            <a:r>
              <a:rPr lang="en-US" sz="1400" i="1">
                <a:ea typeface="Calibri" panose="020F0502020204030204" pitchFamily="34" charset="0"/>
                <a:cs typeface="Times New Roman" panose="02020603050405020304" pitchFamily="18" charset="0"/>
              </a:rPr>
              <a:t>, 88(2). 1993: 750-763</a:t>
            </a:r>
          </a:p>
        </p:txBody>
      </p:sp>
    </p:spTree>
    <p:extLst>
      <p:ext uri="{BB962C8B-B14F-4D97-AF65-F5344CB8AC3E}">
        <p14:creationId xmlns:p14="http://schemas.microsoft.com/office/powerpoint/2010/main" val="757501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Có trong nhiều cơ quan khác </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xương</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hoành</a:t>
            </a:r>
          </a:p>
          <a:p>
            <a:pPr marL="796925" lvl="2" indent="-249238">
              <a:lnSpc>
                <a:spcPct val="150000"/>
              </a:lnSpc>
              <a:spcBef>
                <a:spcPts val="0"/>
              </a:spcBef>
              <a:buSzPct val="100000"/>
              <a:buFont typeface="Wingdings" panose="05000000000000000000" pitchFamily="2" charset="2"/>
              <a:buChar char="ü"/>
            </a:pPr>
            <a:r>
              <a:rPr lang="en-US" sz="2200"/>
              <a:t>R</a:t>
            </a:r>
            <a:r>
              <a:rPr lang="en-US" sz="2200" smtClean="0"/>
              <a:t>uột non</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ử cung</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iền </a:t>
            </a:r>
            <a:r>
              <a:rPr lang="en-US" sz="2200"/>
              <a:t>liệt </a:t>
            </a:r>
            <a:r>
              <a:rPr lang="en-US" sz="2200" smtClean="0"/>
              <a:t>tuyến</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Có thể tăng khi hoạt động gắng sức</a:t>
            </a:r>
            <a:endParaRPr lang="en-US" sz="2600"/>
          </a:p>
        </p:txBody>
      </p:sp>
    </p:spTree>
    <p:extLst>
      <p:ext uri="{BB962C8B-B14F-4D97-AF65-F5344CB8AC3E}">
        <p14:creationId xmlns:p14="http://schemas.microsoft.com/office/powerpoint/2010/main" val="1449572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KẾT LUẬN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9" name="Content Placeholder 2"/>
          <p:cNvSpPr>
            <a:spLocks noGrp="1"/>
          </p:cNvSpPr>
          <p:nvPr>
            <p:ph idx="1"/>
          </p:nvPr>
        </p:nvSpPr>
        <p:spPr>
          <a:xfrm>
            <a:off x="304800" y="1371600"/>
            <a:ext cx="8458200" cy="5105400"/>
          </a:xfrm>
        </p:spPr>
        <p:txBody>
          <a:bodyPr>
            <a:normAutofit/>
          </a:bodyPr>
          <a:lstStyle/>
          <a:p>
            <a:pPr marL="574675" lvl="1" indent="-300038">
              <a:lnSpc>
                <a:spcPct val="170000"/>
              </a:lnSpc>
              <a:spcBef>
                <a:spcPts val="0"/>
              </a:spcBef>
              <a:buSzPct val="100000"/>
              <a:buFont typeface="Wingdings" panose="05000000000000000000" pitchFamily="2" charset="2"/>
              <a:buChar char="§"/>
            </a:pPr>
            <a:r>
              <a:rPr lang="en-US" sz="2600" smtClean="0"/>
              <a:t>Nhiều </a:t>
            </a:r>
            <a:r>
              <a:rPr lang="en-US" sz="2600"/>
              <a:t>loại chất chỉ điểm sinh học khác nhau được sử dụng trong tim mạch </a:t>
            </a:r>
          </a:p>
          <a:p>
            <a:pPr marL="574675" lvl="1" indent="-300038">
              <a:lnSpc>
                <a:spcPct val="170000"/>
              </a:lnSpc>
              <a:spcBef>
                <a:spcPts val="0"/>
              </a:spcBef>
              <a:buSzPct val="100000"/>
              <a:buFont typeface="Wingdings" panose="05000000000000000000" pitchFamily="2" charset="2"/>
              <a:buChar char="§"/>
            </a:pPr>
            <a:r>
              <a:rPr lang="en-US" sz="2600" smtClean="0"/>
              <a:t>Troponin </a:t>
            </a:r>
            <a:r>
              <a:rPr lang="en-US" sz="2600"/>
              <a:t>tim và CK-MB có vai trò quan trọng chẩn đoán và hướng dẫn điều trị </a:t>
            </a:r>
            <a:r>
              <a:rPr lang="en-US" sz="2600" smtClean="0"/>
              <a:t>NMCT</a:t>
            </a:r>
            <a:endParaRPr lang="en-US" sz="2600"/>
          </a:p>
          <a:p>
            <a:pPr marL="574675" lvl="1" indent="-300038">
              <a:lnSpc>
                <a:spcPct val="170000"/>
              </a:lnSpc>
              <a:spcBef>
                <a:spcPts val="0"/>
              </a:spcBef>
              <a:buSzPct val="100000"/>
              <a:buFont typeface="Wingdings" panose="05000000000000000000" pitchFamily="2" charset="2"/>
              <a:buChar char="§"/>
            </a:pPr>
            <a:r>
              <a:rPr lang="en-US" sz="2600" smtClean="0"/>
              <a:t>Phân </a:t>
            </a:r>
            <a:r>
              <a:rPr lang="en-US" sz="2600"/>
              <a:t>tích được kết quả </a:t>
            </a:r>
            <a:r>
              <a:rPr lang="en-US" sz="2600" smtClean="0"/>
              <a:t>các </a:t>
            </a:r>
            <a:r>
              <a:rPr lang="en-US" sz="2600"/>
              <a:t>chất chỉ điểm sinh </a:t>
            </a:r>
            <a:r>
              <a:rPr lang="en-US" sz="2600" smtClean="0"/>
              <a:t>học giúp nhà </a:t>
            </a:r>
            <a:r>
              <a:rPr lang="en-US" sz="2600"/>
              <a:t>lâm sàng đưa ra chẩn đoán </a:t>
            </a:r>
            <a:r>
              <a:rPr lang="en-US" sz="2600" smtClean="0"/>
              <a:t>và </a:t>
            </a:r>
            <a:r>
              <a:rPr lang="en-US" sz="2600"/>
              <a:t>điều trị kịp thời cho bệnh </a:t>
            </a:r>
            <a:r>
              <a:rPr lang="en-US" sz="2600" smtClean="0"/>
              <a:t>nhân</a:t>
            </a:r>
            <a:endParaRPr lang="en-US"/>
          </a:p>
          <a:p>
            <a:pPr marL="574675" lvl="1" indent="-300038">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827233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b="1" dirty="0" smtClean="0"/>
              <a:t>CHÂN THÀNH CẢM ƠN</a:t>
            </a:r>
            <a:endParaRPr lang="vi-VN" b="1" dirty="0"/>
          </a:p>
        </p:txBody>
      </p:sp>
      <p:sp>
        <p:nvSpPr>
          <p:cNvPr id="5" name="Text Placeholder 4"/>
          <p:cNvSpPr>
            <a:spLocks noGrp="1"/>
          </p:cNvSpPr>
          <p:nvPr>
            <p:ph type="body" idx="1"/>
          </p:nvPr>
        </p:nvSpPr>
        <p:spPr/>
        <p:txBody>
          <a:bodyPr/>
          <a:lstStyle/>
          <a:p>
            <a:endParaRPr lang="vi-VN" dirty="0"/>
          </a:p>
        </p:txBody>
      </p:sp>
      <p:sp>
        <p:nvSpPr>
          <p:cNvPr id="6" name="Slide Number Placeholder 5"/>
          <p:cNvSpPr>
            <a:spLocks noGrp="1"/>
          </p:cNvSpPr>
          <p:nvPr>
            <p:ph type="sldNum" sz="quarter" idx="12"/>
          </p:nvPr>
        </p:nvSpPr>
        <p:spPr/>
        <p:txBody>
          <a:bodyPr/>
          <a:lstStyle/>
          <a:p>
            <a:fld id="{6644CCBD-4452-4161-95B7-61B2FBBC2C25}" type="slidenum">
              <a:rPr lang="vi-VN" smtClean="0"/>
              <a:t>29</a:t>
            </a:fld>
            <a:endParaRPr lang="vi-VN"/>
          </a:p>
        </p:txBody>
      </p:sp>
    </p:spTree>
    <p:extLst>
      <p:ext uri="{BB962C8B-B14F-4D97-AF65-F5344CB8AC3E}">
        <p14:creationId xmlns:p14="http://schemas.microsoft.com/office/powerpoint/2010/main" val="1206279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NỘI DUNG</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a:spLocks noGrp="1"/>
          </p:cNvSpPr>
          <p:nvPr>
            <p:ph idx="1"/>
          </p:nvPr>
        </p:nvSpPr>
        <p:spPr>
          <a:xfrm>
            <a:off x="304800" y="1371600"/>
            <a:ext cx="8458200" cy="4572000"/>
          </a:xfrm>
        </p:spPr>
        <p:txBody>
          <a:bodyPr>
            <a:normAutofit/>
          </a:bodyPr>
          <a:lstStyle/>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Định nghĩa</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Phân loại</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hoại tử cơ tim</a:t>
            </a:r>
          </a:p>
          <a:p>
            <a:pPr marL="688975" lvl="1" indent="-223838">
              <a:lnSpc>
                <a:spcPct val="150000"/>
              </a:lnSpc>
              <a:spcBef>
                <a:spcPts val="0"/>
              </a:spcBef>
              <a:buFont typeface="Wingdings" pitchFamily="2" charset="2"/>
              <a:buChar char="§"/>
            </a:pPr>
            <a:r>
              <a:rPr lang="en-US" sz="2800" smtClean="0">
                <a:latin typeface="Arial" panose="020B0604020202020204" pitchFamily="34" charset="0"/>
                <a:cs typeface="Arial" panose="020B0604020202020204" pitchFamily="34" charset="0"/>
              </a:rPr>
              <a:t>Troponin</a:t>
            </a:r>
          </a:p>
          <a:p>
            <a:pPr marL="688975" lvl="1" indent="-223838">
              <a:lnSpc>
                <a:spcPct val="150000"/>
              </a:lnSpc>
              <a:spcBef>
                <a:spcPts val="0"/>
              </a:spcBef>
              <a:buFont typeface="Wingdings" pitchFamily="2" charset="2"/>
              <a:buChar char="§"/>
            </a:pPr>
            <a:r>
              <a:rPr lang="en-US" sz="2800" smtClean="0">
                <a:latin typeface="Arial" panose="020B0604020202020204" pitchFamily="34" charset="0"/>
                <a:cs typeface="Arial" panose="020B0604020202020204" pitchFamily="34" charset="0"/>
              </a:rPr>
              <a:t>CK-MB</a:t>
            </a:r>
          </a:p>
        </p:txBody>
      </p:sp>
    </p:spTree>
    <p:extLst>
      <p:ext uri="{BB962C8B-B14F-4D97-AF65-F5344CB8AC3E}">
        <p14:creationId xmlns:p14="http://schemas.microsoft.com/office/powerpoint/2010/main" val="80134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ĐỊNH NGHĨA</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Content Placeholder 2"/>
          <p:cNvSpPr>
            <a:spLocks noGrp="1"/>
          </p:cNvSpPr>
          <p:nvPr>
            <p:ph idx="1"/>
          </p:nvPr>
        </p:nvSpPr>
        <p:spPr>
          <a:xfrm>
            <a:off x="304800" y="1295400"/>
            <a:ext cx="8458200" cy="4953000"/>
          </a:xfrm>
        </p:spPr>
        <p:txBody>
          <a:bodyPr>
            <a:normAutofit/>
          </a:bodyPr>
          <a:lstStyle/>
          <a:p>
            <a:pPr marL="344488" indent="-344488">
              <a:lnSpc>
                <a:spcPct val="150000"/>
              </a:lnSpc>
              <a:spcBef>
                <a:spcPts val="0"/>
              </a:spcBef>
              <a:buFont typeface="Wingdings" panose="05000000000000000000" pitchFamily="2" charset="2"/>
              <a:buChar char="v"/>
            </a:pPr>
            <a:r>
              <a:rPr lang="en-US" sz="3400" b="1" smtClean="0">
                <a:solidFill>
                  <a:srgbClr val="0070C0"/>
                </a:solidFill>
              </a:rPr>
              <a:t>Chất chỉ điểm sinh học</a:t>
            </a:r>
          </a:p>
          <a:p>
            <a:pPr marL="574675" lvl="1" indent="-300038">
              <a:lnSpc>
                <a:spcPct val="150000"/>
              </a:lnSpc>
              <a:spcBef>
                <a:spcPts val="0"/>
              </a:spcBef>
              <a:buSzPct val="100000"/>
              <a:buFont typeface="Wingdings" panose="05000000000000000000" pitchFamily="2" charset="2"/>
              <a:buChar char="§"/>
            </a:pPr>
            <a:r>
              <a:rPr lang="en-US" sz="2800" smtClean="0"/>
              <a:t>Chất được đo lường và đánh giá khách quan như một chỉ điểm của quá trình sinh học bình thường, quá trình gây bệnh hoặc phản ứng dược lý với một can thiệp trị liệu</a:t>
            </a:r>
          </a:p>
          <a:p>
            <a:pPr marL="574675" lvl="1" indent="-300038">
              <a:lnSpc>
                <a:spcPct val="150000"/>
              </a:lnSpc>
              <a:spcBef>
                <a:spcPts val="0"/>
              </a:spcBef>
              <a:buSzPct val="100000"/>
              <a:buFont typeface="Wingdings" panose="05000000000000000000" pitchFamily="2" charset="2"/>
              <a:buChar char="§"/>
            </a:pPr>
            <a:r>
              <a:rPr lang="en-US" sz="2800" smtClean="0"/>
              <a:t>Đóng </a:t>
            </a:r>
            <a:r>
              <a:rPr lang="en-US" sz="2800"/>
              <a:t>vai trò như những tiêu chí thay </a:t>
            </a:r>
            <a:r>
              <a:rPr lang="en-US" sz="2800" smtClean="0"/>
              <a:t>thế</a:t>
            </a:r>
            <a:endParaRPr lang="en-US" sz="2800" b="1" dirty="0" smtClean="0">
              <a:latin typeface="Arial" panose="020B0604020202020204" pitchFamily="34" charset="0"/>
              <a:cs typeface="Arial" panose="020B0604020202020204" pitchFamily="34" charset="0"/>
            </a:endParaRPr>
          </a:p>
        </p:txBody>
      </p:sp>
      <p:sp>
        <p:nvSpPr>
          <p:cNvPr id="5" name="Rectangle 4"/>
          <p:cNvSpPr/>
          <p:nvPr/>
        </p:nvSpPr>
        <p:spPr>
          <a:xfrm>
            <a:off x="428263" y="6458955"/>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73-82</a:t>
            </a:r>
          </a:p>
        </p:txBody>
      </p:sp>
    </p:spTree>
    <p:extLst>
      <p:ext uri="{BB962C8B-B14F-4D97-AF65-F5344CB8AC3E}">
        <p14:creationId xmlns:p14="http://schemas.microsoft.com/office/powerpoint/2010/main" val="366328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090374"/>
              </p:ext>
            </p:extLst>
          </p:nvPr>
        </p:nvGraphicFramePr>
        <p:xfrm>
          <a:off x="152400" y="1403188"/>
          <a:ext cx="8839200" cy="5115430"/>
        </p:xfrm>
        <a:graphic>
          <a:graphicData uri="http://schemas.openxmlformats.org/drawingml/2006/table">
            <a:tbl>
              <a:tblPr firstRow="1" firstCol="1" bandRow="1">
                <a:tableStyleId>{5A111915-BE36-4E01-A7E5-04B1672EAD32}</a:tableStyleId>
              </a:tblPr>
              <a:tblGrid>
                <a:gridCol w="2667000">
                  <a:extLst>
                    <a:ext uri="{9D8B030D-6E8A-4147-A177-3AD203B41FA5}">
                      <a16:colId xmlns:a16="http://schemas.microsoft.com/office/drawing/2014/main" val="880053113"/>
                    </a:ext>
                  </a:extLst>
                </a:gridCol>
                <a:gridCol w="6172200">
                  <a:extLst>
                    <a:ext uri="{9D8B030D-6E8A-4147-A177-3AD203B41FA5}">
                      <a16:colId xmlns:a16="http://schemas.microsoft.com/office/drawing/2014/main" val="2056789266"/>
                    </a:ext>
                  </a:extLst>
                </a:gridCol>
              </a:tblGrid>
              <a:tr h="461302">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053298">
                <a:tc>
                  <a:txBody>
                    <a:bodyPr/>
                    <a:lstStyle/>
                    <a:p>
                      <a:pPr algn="just">
                        <a:lnSpc>
                          <a:spcPct val="150000"/>
                        </a:lnSpc>
                        <a:spcAft>
                          <a:spcPts val="0"/>
                        </a:spcAft>
                      </a:pPr>
                      <a:r>
                        <a:rPr lang="en-US" sz="2200">
                          <a:effectLst/>
                        </a:rPr>
                        <a:t>Hoại tử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Troponin tim</a:t>
                      </a:r>
                    </a:p>
                    <a:p>
                      <a:pPr marL="342900" lvl="0" indent="-342900" algn="just">
                        <a:lnSpc>
                          <a:spcPct val="150000"/>
                        </a:lnSpc>
                        <a:spcAft>
                          <a:spcPts val="0"/>
                        </a:spcAft>
                        <a:buFont typeface="Symbol" panose="05050102010706020507" pitchFamily="18" charset="2"/>
                        <a:buChar char=""/>
                      </a:pPr>
                      <a:r>
                        <a:rPr lang="en-US" sz="2200">
                          <a:effectLst/>
                        </a:rPr>
                        <a:t>CK-MB</a:t>
                      </a:r>
                    </a:p>
                    <a:p>
                      <a:pPr marL="342900" lvl="0" indent="-342900" algn="just">
                        <a:lnSpc>
                          <a:spcPct val="150000"/>
                        </a:lnSpc>
                        <a:spcAft>
                          <a:spcPts val="0"/>
                        </a:spcAft>
                        <a:buFont typeface="Symbol" panose="05050102010706020507" pitchFamily="18" charset="2"/>
                        <a:buChar char=""/>
                      </a:pPr>
                      <a:r>
                        <a:rPr lang="en-US" sz="2200">
                          <a:effectLst/>
                        </a:rPr>
                        <a:t>Protein gắn acid béo tim (H-FABP)</a:t>
                      </a:r>
                    </a:p>
                    <a:p>
                      <a:pPr marL="342900" lvl="0" indent="-342900" algn="just">
                        <a:lnSpc>
                          <a:spcPct val="150000"/>
                        </a:lnSpc>
                        <a:spcAft>
                          <a:spcPts val="0"/>
                        </a:spcAft>
                        <a:buFont typeface="Symbol" panose="05050102010706020507" pitchFamily="18" charset="2"/>
                        <a:buChar char=""/>
                      </a:pPr>
                      <a:r>
                        <a:rPr lang="en-US" sz="2200">
                          <a:effectLst/>
                        </a:rPr>
                        <a:t>Myoglobin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065312"/>
                  </a:ext>
                </a:extLst>
              </a:tr>
              <a:tr h="2559212">
                <a:tc>
                  <a:txBody>
                    <a:bodyPr/>
                    <a:lstStyle/>
                    <a:p>
                      <a:pPr algn="just">
                        <a:lnSpc>
                          <a:spcPct val="150000"/>
                        </a:lnSpc>
                        <a:spcAft>
                          <a:spcPts val="0"/>
                        </a:spcAft>
                      </a:pPr>
                      <a:r>
                        <a:rPr lang="en-US" sz="2200">
                          <a:effectLst/>
                        </a:rPr>
                        <a:t>Căng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Peptide lợi niệu natri (ANP, BNP)</a:t>
                      </a:r>
                    </a:p>
                    <a:p>
                      <a:pPr marL="342900" lvl="0" indent="-342900" algn="just">
                        <a:lnSpc>
                          <a:spcPct val="150000"/>
                        </a:lnSpc>
                        <a:spcAft>
                          <a:spcPts val="0"/>
                        </a:spcAft>
                        <a:buFont typeface="Symbol" panose="05050102010706020507" pitchFamily="18" charset="2"/>
                        <a:buChar char=""/>
                      </a:pPr>
                      <a:r>
                        <a:rPr lang="en-US" sz="2200">
                          <a:effectLst/>
                        </a:rPr>
                        <a:t>ST2</a:t>
                      </a:r>
                    </a:p>
                    <a:p>
                      <a:pPr marL="342900" lvl="0" indent="-342900" algn="just">
                        <a:lnSpc>
                          <a:spcPct val="150000"/>
                        </a:lnSpc>
                        <a:spcAft>
                          <a:spcPts val="0"/>
                        </a:spcAft>
                        <a:buFont typeface="Symbol" panose="05050102010706020507" pitchFamily="18" charset="2"/>
                        <a:buChar char=""/>
                      </a:pPr>
                      <a:r>
                        <a:rPr lang="en-US" sz="2200">
                          <a:effectLst/>
                        </a:rPr>
                        <a:t>Galectin-3 (Gal-3)</a:t>
                      </a:r>
                    </a:p>
                    <a:p>
                      <a:pPr marL="342900" lvl="0" indent="-342900" algn="just">
                        <a:lnSpc>
                          <a:spcPct val="150000"/>
                        </a:lnSpc>
                        <a:spcAft>
                          <a:spcPts val="0"/>
                        </a:spcAft>
                        <a:buFont typeface="Symbol" panose="05050102010706020507" pitchFamily="18" charset="2"/>
                        <a:buChar char=""/>
                      </a:pPr>
                      <a:r>
                        <a:rPr lang="en-US" sz="2200">
                          <a:effectLst/>
                        </a:rPr>
                        <a:t>Endothelin-1 (ET-1)</a:t>
                      </a:r>
                    </a:p>
                    <a:p>
                      <a:pPr marL="342900" lvl="0" indent="-342900" algn="just">
                        <a:lnSpc>
                          <a:spcPct val="150000"/>
                        </a:lnSpc>
                        <a:spcAft>
                          <a:spcPts val="0"/>
                        </a:spcAft>
                        <a:buFont typeface="Symbol" panose="05050102010706020507" pitchFamily="18" charset="2"/>
                        <a:buChar char=""/>
                      </a:pPr>
                      <a:r>
                        <a:rPr lang="en-US" sz="2200">
                          <a:effectLst/>
                        </a:rPr>
                        <a:t>Neuregulin-1 (NRG-1)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3234"/>
                  </a:ext>
                </a:extLst>
              </a:tr>
            </a:tbl>
          </a:graphicData>
        </a:graphic>
      </p:graphicFrame>
      <p:sp>
        <p:nvSpPr>
          <p:cNvPr id="2" name="Rectangle 1"/>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779576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67458282"/>
              </p:ext>
            </p:extLst>
          </p:nvPr>
        </p:nvGraphicFramePr>
        <p:xfrm>
          <a:off x="114300" y="1594191"/>
          <a:ext cx="8915400" cy="4156394"/>
        </p:xfrm>
        <a:graphic>
          <a:graphicData uri="http://schemas.openxmlformats.org/drawingml/2006/table">
            <a:tbl>
              <a:tblPr firstRow="1" firstCol="1" bandRow="1">
                <a:tableStyleId>{5A111915-BE36-4E01-A7E5-04B1672EAD32}</a:tableStyleId>
              </a:tblPr>
              <a:tblGrid>
                <a:gridCol w="2600325">
                  <a:extLst>
                    <a:ext uri="{9D8B030D-6E8A-4147-A177-3AD203B41FA5}">
                      <a16:colId xmlns:a16="http://schemas.microsoft.com/office/drawing/2014/main" val="880053113"/>
                    </a:ext>
                  </a:extLst>
                </a:gridCol>
                <a:gridCol w="6315075">
                  <a:extLst>
                    <a:ext uri="{9D8B030D-6E8A-4147-A177-3AD203B41FA5}">
                      <a16:colId xmlns:a16="http://schemas.microsoft.com/office/drawing/2014/main" val="2056789266"/>
                    </a:ext>
                  </a:extLst>
                </a:gridCol>
              </a:tblGrid>
              <a:tr h="467335">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123465">
                <a:tc>
                  <a:txBody>
                    <a:bodyPr/>
                    <a:lstStyle/>
                    <a:p>
                      <a:pPr algn="just">
                        <a:lnSpc>
                          <a:spcPct val="150000"/>
                        </a:lnSpc>
                        <a:spcAft>
                          <a:spcPts val="0"/>
                        </a:spcAft>
                      </a:pPr>
                      <a:r>
                        <a:rPr lang="en-US" sz="2200">
                          <a:effectLst/>
                        </a:rPr>
                        <a:t>Viêm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C-reactive protein siêu nhạy (hsCRP)</a:t>
                      </a:r>
                    </a:p>
                    <a:p>
                      <a:pPr marL="342900" lvl="0" indent="-342900" algn="just">
                        <a:lnSpc>
                          <a:spcPct val="150000"/>
                        </a:lnSpc>
                        <a:spcAft>
                          <a:spcPts val="0"/>
                        </a:spcAft>
                        <a:buFont typeface="Symbol" panose="05050102010706020507" pitchFamily="18" charset="2"/>
                        <a:buChar char=""/>
                      </a:pPr>
                      <a:r>
                        <a:rPr lang="en-US" sz="2200">
                          <a:effectLst/>
                        </a:rPr>
                        <a:t>Yếu tố biệt hóa tăng trưởng 15 (GDF-15)</a:t>
                      </a:r>
                    </a:p>
                    <a:p>
                      <a:pPr marL="342900" lvl="0" indent="-342900" algn="just">
                        <a:lnSpc>
                          <a:spcPct val="150000"/>
                        </a:lnSpc>
                        <a:spcAft>
                          <a:spcPts val="0"/>
                        </a:spcAft>
                        <a:buFont typeface="Symbol" panose="05050102010706020507" pitchFamily="18" charset="2"/>
                        <a:buChar char=""/>
                      </a:pPr>
                      <a:r>
                        <a:rPr lang="en-US" sz="2200">
                          <a:effectLst/>
                        </a:rPr>
                        <a:t>Fibrinogen</a:t>
                      </a:r>
                    </a:p>
                    <a:p>
                      <a:pPr marL="342900" lvl="0" indent="-342900" algn="just">
                        <a:lnSpc>
                          <a:spcPct val="150000"/>
                        </a:lnSpc>
                        <a:spcAft>
                          <a:spcPts val="0"/>
                        </a:spcAft>
                        <a:buFont typeface="Symbol" panose="05050102010706020507" pitchFamily="18" charset="2"/>
                        <a:buChar char=""/>
                      </a:pPr>
                      <a:r>
                        <a:rPr lang="en-US" sz="2200">
                          <a:effectLst/>
                        </a:rPr>
                        <a:t>Acid uric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170921"/>
                  </a:ext>
                </a:extLst>
              </a:tr>
              <a:tr h="1530009">
                <a:tc>
                  <a:txBody>
                    <a:bodyPr/>
                    <a:lstStyle/>
                    <a:p>
                      <a:pPr algn="l">
                        <a:lnSpc>
                          <a:spcPct val="150000"/>
                        </a:lnSpc>
                        <a:spcAft>
                          <a:spcPts val="0"/>
                        </a:spcAft>
                      </a:pPr>
                      <a:r>
                        <a:rPr lang="en-US" sz="2200">
                          <a:effectLst/>
                        </a:rPr>
                        <a:t>Tính không ổn </a:t>
                      </a:r>
                      <a:r>
                        <a:rPr lang="en-US" sz="2200" smtClean="0">
                          <a:effectLst/>
                        </a:rPr>
                        <a:t>định</a:t>
                      </a:r>
                      <a:r>
                        <a:rPr lang="en-US" sz="2200" baseline="0" smtClean="0">
                          <a:effectLst/>
                        </a:rPr>
                        <a:t> </a:t>
                      </a:r>
                      <a:r>
                        <a:rPr lang="en-US" sz="2200" smtClean="0">
                          <a:effectLst/>
                        </a:rPr>
                        <a:t>mảng </a:t>
                      </a:r>
                      <a:r>
                        <a:rPr lang="en-US" sz="2200">
                          <a:effectLst/>
                        </a:rPr>
                        <a:t>xơ vữa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Protein huyết tương liên quan thai A (PAPP-A)</a:t>
                      </a:r>
                    </a:p>
                    <a:p>
                      <a:pPr marL="342900" lvl="0" indent="-342900" algn="just">
                        <a:lnSpc>
                          <a:spcPct val="150000"/>
                        </a:lnSpc>
                        <a:spcAft>
                          <a:spcPts val="0"/>
                        </a:spcAft>
                        <a:buFont typeface="Symbol" panose="05050102010706020507" pitchFamily="18" charset="2"/>
                        <a:buChar char=""/>
                      </a:pPr>
                      <a:r>
                        <a:rPr lang="en-US" sz="2200">
                          <a:effectLst/>
                        </a:rPr>
                        <a:t>Myeloperoxidase (MPO)</a:t>
                      </a:r>
                    </a:p>
                    <a:p>
                      <a:pPr marL="342900" lvl="0" indent="-342900" algn="just">
                        <a:lnSpc>
                          <a:spcPct val="150000"/>
                        </a:lnSpc>
                        <a:spcAft>
                          <a:spcPts val="0"/>
                        </a:spcAft>
                        <a:buFont typeface="Symbol" panose="05050102010706020507" pitchFamily="18" charset="2"/>
                        <a:buChar char=""/>
                      </a:pPr>
                      <a:r>
                        <a:rPr lang="en-US" sz="2200">
                          <a:effectLst/>
                        </a:rPr>
                        <a:t>Matrix metalloproteinases (MMPs)</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154767"/>
                  </a:ext>
                </a:extLst>
              </a:tr>
            </a:tbl>
          </a:graphicData>
        </a:graphic>
      </p:graphicFrame>
      <p:sp>
        <p:nvSpPr>
          <p:cNvPr id="5" name="Rectangle 4"/>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98902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491020"/>
              </p:ext>
            </p:extLst>
          </p:nvPr>
        </p:nvGraphicFramePr>
        <p:xfrm>
          <a:off x="152400" y="1625009"/>
          <a:ext cx="8839200" cy="4013791"/>
        </p:xfrm>
        <a:graphic>
          <a:graphicData uri="http://schemas.openxmlformats.org/drawingml/2006/table">
            <a:tbl>
              <a:tblPr firstRow="1" firstCol="1" bandRow="1">
                <a:tableStyleId>{69012ECD-51FC-41F1-AA8D-1B2483CD663E}</a:tableStyleId>
              </a:tblPr>
              <a:tblGrid>
                <a:gridCol w="2057400">
                  <a:extLst>
                    <a:ext uri="{9D8B030D-6E8A-4147-A177-3AD203B41FA5}">
                      <a16:colId xmlns:a16="http://schemas.microsoft.com/office/drawing/2014/main" val="880053113"/>
                    </a:ext>
                  </a:extLst>
                </a:gridCol>
                <a:gridCol w="6781800">
                  <a:extLst>
                    <a:ext uri="{9D8B030D-6E8A-4147-A177-3AD203B41FA5}">
                      <a16:colId xmlns:a16="http://schemas.microsoft.com/office/drawing/2014/main" val="2056789266"/>
                    </a:ext>
                  </a:extLst>
                </a:gridCol>
              </a:tblGrid>
              <a:tr h="584791">
                <a:tc>
                  <a:txBody>
                    <a:bodyPr/>
                    <a:lstStyle/>
                    <a:p>
                      <a:pPr algn="ctr">
                        <a:lnSpc>
                          <a:spcPct val="150000"/>
                        </a:lnSpc>
                        <a:spcAft>
                          <a:spcPts val="0"/>
                        </a:spcAft>
                      </a:pPr>
                      <a:r>
                        <a:rPr lang="en-US" sz="2200" smtClean="0">
                          <a:effectLst/>
                          <a:latin typeface="+mn-lt"/>
                          <a:ea typeface="+mn-ea"/>
                          <a:cs typeface="+mn-cs"/>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1625009">
                <a:tc>
                  <a:txBody>
                    <a:bodyPr/>
                    <a:lstStyle/>
                    <a:p>
                      <a:pPr algn="just">
                        <a:lnSpc>
                          <a:spcPct val="150000"/>
                        </a:lnSpc>
                        <a:spcAft>
                          <a:spcPts val="0"/>
                        </a:spcAft>
                      </a:pPr>
                      <a:r>
                        <a:rPr lang="en-US" sz="2200">
                          <a:effectLst/>
                        </a:rPr>
                        <a:t>Hoạt hóa tiểu cầu</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Phospholipase liên quan lipoprotein A2 (Lp-PLA2)</a:t>
                      </a:r>
                    </a:p>
                    <a:p>
                      <a:pPr marL="342900" lvl="0" indent="-342900" algn="just">
                        <a:lnSpc>
                          <a:spcPct val="150000"/>
                        </a:lnSpc>
                        <a:spcAft>
                          <a:spcPts val="0"/>
                        </a:spcAft>
                        <a:buFont typeface="Symbol" panose="05050102010706020507" pitchFamily="18" charset="2"/>
                        <a:buChar char=""/>
                      </a:pPr>
                      <a:r>
                        <a:rPr lang="en-US" sz="2200">
                          <a:effectLst/>
                        </a:rPr>
                        <a:t>Secretory phospholipase A2 (sPLA2)</a:t>
                      </a:r>
                    </a:p>
                    <a:p>
                      <a:pPr marL="342900" lvl="0" indent="-342900" algn="just">
                        <a:lnSpc>
                          <a:spcPct val="150000"/>
                        </a:lnSpc>
                        <a:spcAft>
                          <a:spcPts val="0"/>
                        </a:spcAft>
                        <a:buFont typeface="Symbol" panose="05050102010706020507" pitchFamily="18" charset="2"/>
                        <a:buChar char=""/>
                      </a:pPr>
                      <a:r>
                        <a:rPr lang="en-US" sz="2200">
                          <a:effectLst/>
                        </a:rPr>
                        <a:t>Soluble CD40 ligand (sCD40L)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42817"/>
                  </a:ext>
                </a:extLst>
              </a:tr>
              <a:tr h="1219200">
                <a:tc>
                  <a:txBody>
                    <a:bodyPr/>
                    <a:lstStyle/>
                    <a:p>
                      <a:pPr algn="just">
                        <a:lnSpc>
                          <a:spcPct val="150000"/>
                        </a:lnSpc>
                        <a:spcAft>
                          <a:spcPts val="0"/>
                        </a:spcAft>
                      </a:pPr>
                      <a:r>
                        <a:rPr lang="en-US" sz="2200">
                          <a:effectLst/>
                        </a:rPr>
                        <a:t>Hoạt hóa thần kinh thể dịch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Copeptin</a:t>
                      </a:r>
                    </a:p>
                    <a:p>
                      <a:pPr marL="342900" lvl="0" indent="-342900" algn="just">
                        <a:lnSpc>
                          <a:spcPct val="150000"/>
                        </a:lnSpc>
                        <a:spcAft>
                          <a:spcPts val="0"/>
                        </a:spcAft>
                        <a:buFont typeface="Symbol" panose="05050102010706020507" pitchFamily="18" charset="2"/>
                        <a:buChar char=""/>
                      </a:pPr>
                      <a:r>
                        <a:rPr lang="en-US" sz="2200">
                          <a:effectLst/>
                        </a:rPr>
                        <a:t>Mid-regional-pro-adrenomedullin (MR-proADM)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465795"/>
                  </a:ext>
                </a:extLst>
              </a:tr>
              <a:tr h="584791">
                <a:tc>
                  <a:txBody>
                    <a:bodyPr/>
                    <a:lstStyle/>
                    <a:p>
                      <a:pPr algn="just">
                        <a:lnSpc>
                          <a:spcPct val="150000"/>
                        </a:lnSpc>
                        <a:spcAft>
                          <a:spcPts val="0"/>
                        </a:spcAft>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912587"/>
                  </a:ext>
                </a:extLst>
              </a:tr>
            </a:tbl>
          </a:graphicData>
        </a:graphic>
      </p:graphicFrame>
      <p:sp>
        <p:nvSpPr>
          <p:cNvPr id="5" name="Rectangle 4"/>
          <p:cNvSpPr/>
          <p:nvPr/>
        </p:nvSpPr>
        <p:spPr>
          <a:xfrm>
            <a:off x="457200"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237817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8" name="Content Placeholder 2"/>
          <p:cNvSpPr>
            <a:spLocks noGrp="1"/>
          </p:cNvSpPr>
          <p:nvPr>
            <p:ph idx="1"/>
          </p:nvPr>
        </p:nvSpPr>
        <p:spPr>
          <a:xfrm>
            <a:off x="304800" y="1447800"/>
            <a:ext cx="8458200" cy="495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800" smtClean="0"/>
              <a:t>Đóng vai trò quan trọng:</a:t>
            </a:r>
          </a:p>
          <a:p>
            <a:pPr marL="796925" lvl="2" indent="-249238">
              <a:lnSpc>
                <a:spcPct val="150000"/>
              </a:lnSpc>
              <a:spcBef>
                <a:spcPts val="0"/>
              </a:spcBef>
              <a:buSzPct val="100000"/>
              <a:buFont typeface="Wingdings" panose="05000000000000000000" pitchFamily="2" charset="2"/>
              <a:buChar char="ü"/>
            </a:pPr>
            <a:r>
              <a:rPr lang="en-US" sz="2600"/>
              <a:t>C</a:t>
            </a:r>
            <a:r>
              <a:rPr lang="en-US" sz="2600" smtClean="0"/>
              <a:t>hẩn </a:t>
            </a:r>
            <a:r>
              <a:rPr lang="en-US" sz="2600"/>
              <a:t>đoán chính xác hoại tử cơ </a:t>
            </a:r>
            <a:r>
              <a:rPr lang="en-US" sz="2600" smtClean="0"/>
              <a:t>tim</a:t>
            </a:r>
          </a:p>
          <a:p>
            <a:pPr marL="796925" lvl="2" indent="-249238">
              <a:lnSpc>
                <a:spcPct val="150000"/>
              </a:lnSpc>
              <a:spcBef>
                <a:spcPts val="0"/>
              </a:spcBef>
              <a:buSzPct val="100000"/>
              <a:buFont typeface="Wingdings" panose="05000000000000000000" pitchFamily="2" charset="2"/>
              <a:buChar char="ü"/>
            </a:pPr>
            <a:r>
              <a:rPr lang="en-US" sz="2600" smtClean="0"/>
              <a:t>Đánh </a:t>
            </a:r>
            <a:r>
              <a:rPr lang="en-US" sz="2600"/>
              <a:t>giá nguy </a:t>
            </a:r>
            <a:r>
              <a:rPr lang="en-US" sz="2600" smtClean="0"/>
              <a:t>cơ</a:t>
            </a:r>
          </a:p>
          <a:p>
            <a:pPr marL="796925" lvl="2" indent="-249238">
              <a:lnSpc>
                <a:spcPct val="150000"/>
              </a:lnSpc>
              <a:spcBef>
                <a:spcPts val="0"/>
              </a:spcBef>
              <a:buSzPct val="100000"/>
              <a:buFont typeface="Wingdings" panose="05000000000000000000" pitchFamily="2" charset="2"/>
              <a:buChar char="ü"/>
            </a:pPr>
            <a:r>
              <a:rPr lang="en-US" sz="2600"/>
              <a:t>H</a:t>
            </a:r>
            <a:r>
              <a:rPr lang="en-US" sz="2600" smtClean="0"/>
              <a:t>ướng </a:t>
            </a:r>
            <a:r>
              <a:rPr lang="en-US" sz="2600"/>
              <a:t>dẫn điều trị thích </a:t>
            </a:r>
            <a:r>
              <a:rPr lang="en-US" sz="2600" smtClean="0"/>
              <a:t>hợp</a:t>
            </a:r>
          </a:p>
          <a:p>
            <a:pPr marL="574675" lvl="1" indent="-300038">
              <a:lnSpc>
                <a:spcPct val="150000"/>
              </a:lnSpc>
              <a:spcBef>
                <a:spcPts val="0"/>
              </a:spcBef>
              <a:buSzPct val="100000"/>
              <a:buFont typeface="Wingdings" panose="05000000000000000000" pitchFamily="2" charset="2"/>
              <a:buChar char="§"/>
            </a:pPr>
            <a:r>
              <a:rPr lang="en-US" sz="2800"/>
              <a:t>AST được sử dụng đầu tiên </a:t>
            </a:r>
          </a:p>
          <a:p>
            <a:pPr marL="574675" lvl="1" indent="-300038">
              <a:lnSpc>
                <a:spcPct val="150000"/>
              </a:lnSpc>
              <a:spcBef>
                <a:spcPts val="0"/>
              </a:spcBef>
              <a:buSzPct val="100000"/>
              <a:buFont typeface="Wingdings" panose="05000000000000000000" pitchFamily="2" charset="2"/>
              <a:buChar char="§"/>
            </a:pPr>
            <a:r>
              <a:rPr lang="en-US" sz="2800" smtClean="0"/>
              <a:t>Troponin, CK-MB </a:t>
            </a:r>
            <a:r>
              <a:rPr lang="en-US" sz="2800"/>
              <a:t>được sử dụng nhiều nhất hiện nay</a:t>
            </a:r>
          </a:p>
          <a:p>
            <a:pPr marL="796925" lvl="2" indent="-249238">
              <a:lnSpc>
                <a:spcPct val="150000"/>
              </a:lnSpc>
              <a:spcBef>
                <a:spcPts val="0"/>
              </a:spcBef>
              <a:buSzPct val="100000"/>
              <a:buFont typeface="Wingdings" panose="05000000000000000000" pitchFamily="2" charset="2"/>
              <a:buChar char="ü"/>
            </a:pPr>
            <a:endParaRPr lang="en-US" sz="2600" smtClean="0"/>
          </a:p>
        </p:txBody>
      </p:sp>
    </p:spTree>
    <p:extLst>
      <p:ext uri="{BB962C8B-B14F-4D97-AF65-F5344CB8AC3E}">
        <p14:creationId xmlns:p14="http://schemas.microsoft.com/office/powerpoint/2010/main" val="283922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46" y="2133600"/>
            <a:ext cx="8724900" cy="346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1371600"/>
            <a:ext cx="3810000" cy="699230"/>
          </a:xfrm>
          <a:prstGeom prst="rect">
            <a:avLst/>
          </a:prstGeom>
        </p:spPr>
        <p:txBody>
          <a:bodyPr wrap="square">
            <a:spAutoFit/>
          </a:bodyPr>
          <a:lstStyle/>
          <a:p>
            <a:pPr>
              <a:lnSpc>
                <a:spcPct val="150000"/>
              </a:lnSpc>
              <a:spcBef>
                <a:spcPts val="0"/>
              </a:spcBef>
            </a:pPr>
            <a:r>
              <a:rPr lang="en-US" sz="3000" b="1" smtClean="0">
                <a:solidFill>
                  <a:srgbClr val="0070C0"/>
                </a:solidFill>
              </a:rPr>
              <a:t>Lịch sử phát triển</a:t>
            </a:r>
            <a:endParaRPr lang="en-US" sz="3000" b="1">
              <a:solidFill>
                <a:srgbClr val="0070C0"/>
              </a:solidFill>
            </a:endParaRPr>
          </a:p>
        </p:txBody>
      </p:sp>
    </p:spTree>
    <p:extLst>
      <p:ext uri="{BB962C8B-B14F-4D97-AF65-F5344CB8AC3E}">
        <p14:creationId xmlns:p14="http://schemas.microsoft.com/office/powerpoint/2010/main" val="2075558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2498</TotalTime>
  <Words>1668</Words>
  <Application>Microsoft Office PowerPoint</Application>
  <PresentationFormat>On-screen Show (4:3)</PresentationFormat>
  <Paragraphs>320</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vt:lpstr>
      <vt:lpstr>Symbol</vt:lpstr>
      <vt:lpstr>Times New Roman</vt:lpstr>
      <vt:lpstr>Wingdings</vt:lpstr>
      <vt:lpstr>Clarity</vt:lpstr>
      <vt:lpstr>PHÂN TÍCH CÁC CHỈ ĐIỂM SINH HỌC TRONG nhồi máu cơ tim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Phác đồ 0/3h</vt:lpstr>
      <vt:lpstr>Phác đồ 0/1h</vt:lpstr>
      <vt:lpstr>Phác đồ 0/1h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nghĩa toàn cầu nhồi máu cơ tim</dc:title>
  <dc:creator>Administrator</dc:creator>
  <cp:lastModifiedBy>Admin</cp:lastModifiedBy>
  <cp:revision>251</cp:revision>
  <dcterms:created xsi:type="dcterms:W3CDTF">2006-08-16T00:00:00Z</dcterms:created>
  <dcterms:modified xsi:type="dcterms:W3CDTF">2019-07-04T13:25:32Z</dcterms:modified>
</cp:coreProperties>
</file>