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0" r:id="rId4"/>
    <p:sldId id="283" r:id="rId5"/>
    <p:sldId id="285" r:id="rId6"/>
    <p:sldId id="286" r:id="rId7"/>
    <p:sldId id="282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F530-90F9-4BAF-ABE0-91E2F673B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B1BCB-1484-4A09-8B1A-F4C3A3DE5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61E9E-42A0-472A-9608-98A5023E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9A6-8F34-4880-9537-2167E2B1D21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F6DFF-5EB8-461D-8EA6-C8E6E73D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FB7C-643F-49CE-B45E-AF76A98C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8FD1-5C4B-4F60-A111-9B8DBC212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72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B039-FEA9-4760-A674-1D4BD098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0E993-932B-478E-BB43-55620DC1D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ADA4-83E9-41B2-854A-2A8035F4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9A6-8F34-4880-9537-2167E2B1D21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59A72-BD72-46A0-95B8-1D1FD74B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9013-D7A0-4394-84E8-26BBCB80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8FD1-5C4B-4F60-A111-9B8DBC212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98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AF3B7-806A-4E22-80A0-96A64AF52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F88F8-05AE-4A14-8695-27972EF23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0AF5-6404-49F0-8E85-F4DD5F62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9A6-8F34-4880-9537-2167E2B1D21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E8ABC-89BC-4533-8556-3BF256EA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F3D-448B-47DB-B6EA-06DED900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8FD1-5C4B-4F60-A111-9B8DBC212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88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BB74-DEBC-41D4-BDB8-40BE48F0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E16C-25D2-4EE1-AC1A-3FCBBE65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022F-D004-41EE-B23C-25B2A21D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9A6-8F34-4880-9537-2167E2B1D21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1E9CD-8A0A-4A00-A9CB-42EAB210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C255-C2B3-4F09-AC4A-62F28E54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8FD1-5C4B-4F60-A111-9B8DBC212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75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F3DF-FB3D-4098-9DEF-3F7B617E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9015-6122-45C7-A510-33A842B1D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A04B1-CE18-44A8-A66E-0A455236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9A6-8F34-4880-9537-2167E2B1D21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4BB4-E873-4A54-8389-37241BA5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3C869-AE07-4B77-AF7D-50AD7DB8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8FD1-5C4B-4F60-A111-9B8DBC212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6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B3C0-07EE-4A5A-881B-6996BD65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2D2-B01A-49F1-AAB6-01D3A020A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7A83C-4035-440D-9D1E-A9805F50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27D0D-A7A7-4D97-815E-8C6DCAF4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9A6-8F34-4880-9537-2167E2B1D21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53D61-E3E1-4B4A-8F5D-220EF4C0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AFD9A-84B0-4917-93FB-7FB1FD0B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8FD1-5C4B-4F60-A111-9B8DBC212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C0A0-BB4B-4827-AE8E-9C08DE42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F575-7547-4BE8-AC81-7682038F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FD6C6-EE61-4629-A171-35D819576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50E7B-7CF5-46C7-A362-F0DB82DC6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8178-02CF-432F-9121-FA8602DDC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58052-58E9-4E36-81DE-65C264A8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9A6-8F34-4880-9537-2167E2B1D21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2379B-2228-4080-BDF9-3F5D45C6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823DF-C3A6-44A6-90AF-8E0FC55B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8FD1-5C4B-4F60-A111-9B8DBC212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39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2E24-0204-406F-B31A-771D8E87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41845-8354-4E61-8F53-5EC664C4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9A6-8F34-4880-9537-2167E2B1D21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F9D61-8573-4ECD-BB61-FBED5A37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71600-9368-4DE5-9E07-69BA5E13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8FD1-5C4B-4F60-A111-9B8DBC212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57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4F47A-0259-479D-BE1A-0D718ACF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9A6-8F34-4880-9537-2167E2B1D21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EC1EA-1DD1-4E54-BD32-888680F4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0341-A202-4C58-AB67-4356BED2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8FD1-5C4B-4F60-A111-9B8DBC212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7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1E8C-3A89-4AEA-8F6C-C99592F1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9545-0481-406F-8DCB-85753F88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421C4-4589-4D91-99BC-1DAB6F05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AF4A7-85DA-40A6-97A2-1F252A7C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9A6-8F34-4880-9537-2167E2B1D21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D593-AF04-4198-BD9A-975475FD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69850-4FF5-43E0-AD37-DF09814E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8FD1-5C4B-4F60-A111-9B8DBC212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26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B781-82C5-4023-BFD3-887AE28E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8CD63-DE1B-4FE6-ACB6-A0652F039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28009-2C88-49AA-BF29-9C9E14D6D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48567-2449-4E17-8F72-8D4AB237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9A6-8F34-4880-9537-2167E2B1D21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93B64-F07A-40A3-A0B3-9B612D79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FF869-2E01-4031-8BB6-AA8D4175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8FD1-5C4B-4F60-A111-9B8DBC212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9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8F874-CD94-44C8-95B8-1869072C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FBBED-07A3-4ED9-96AA-A84587C5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ADF3-31FB-44ED-A83E-A52EF6D5D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29A6-8F34-4880-9537-2167E2B1D21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B9F7-106D-406D-8814-FDC018F7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2861-1F9C-450D-904F-EBF70F7D9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8FD1-5C4B-4F60-A111-9B8DBC212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06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DFCE-E709-410D-829A-BDB78048E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BỆNH ÁN</a:t>
            </a:r>
          </a:p>
        </p:txBody>
      </p:sp>
    </p:spTree>
    <p:extLst>
      <p:ext uri="{BB962C8B-B14F-4D97-AF65-F5344CB8AC3E}">
        <p14:creationId xmlns:p14="http://schemas.microsoft.com/office/powerpoint/2010/main" val="330552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690-7853-4818-B8E2-695E7F4EC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1" y="73572"/>
            <a:ext cx="10712669" cy="6695089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3200" b="1"/>
              <a:t> BN nữ 35 tuổi,  làm ruộng, nhập viên vì mệt , khó thở. </a:t>
            </a:r>
          </a:p>
          <a:p>
            <a:pPr lvl="0">
              <a:lnSpc>
                <a:spcPct val="150000"/>
              </a:lnSpc>
            </a:pPr>
            <a:r>
              <a:rPr lang="en-US" sz="3200"/>
              <a:t>3 năm nay, thường hay </a:t>
            </a:r>
            <a:r>
              <a:rPr lang="en-US" sz="3200" b="1"/>
              <a:t>mệt , khó thở khi gắng sức</a:t>
            </a:r>
            <a:r>
              <a:rPr lang="en-US" sz="3200"/>
              <a:t>, nghỉ thì khỏe. </a:t>
            </a:r>
          </a:p>
          <a:p>
            <a:pPr lvl="0">
              <a:lnSpc>
                <a:spcPct val="150000"/>
              </a:lnSpc>
            </a:pPr>
            <a:r>
              <a:rPr lang="en-US" sz="3200"/>
              <a:t>1 tuần nay, khó thở khi làm việc nhẹ, </a:t>
            </a:r>
            <a:r>
              <a:rPr lang="en-US" sz="3200" b="1"/>
              <a:t>tiểu ít, phù chân</a:t>
            </a:r>
            <a:r>
              <a:rPr lang="en-US" sz="3200"/>
              <a:t>. Nuốt nghẹn. Không khàn tiếng.</a:t>
            </a:r>
          </a:p>
          <a:p>
            <a:pPr lvl="0">
              <a:lnSpc>
                <a:spcPct val="150000"/>
              </a:lnSpc>
            </a:pPr>
            <a:r>
              <a:rPr lang="en-US" sz="3200"/>
              <a:t>Điều trị thuốc không rõ loại</a:t>
            </a:r>
          </a:p>
          <a:p>
            <a:pPr lvl="0">
              <a:lnSpc>
                <a:spcPct val="150000"/>
              </a:lnSpc>
            </a:pPr>
            <a:r>
              <a:rPr lang="en-GB" sz="3200"/>
              <a:t>Tiền căn: đau khớp lúc 15 tuổi</a:t>
            </a:r>
          </a:p>
          <a:p>
            <a:pPr>
              <a:lnSpc>
                <a:spcPct val="150000"/>
              </a:lnSpc>
            </a:pPr>
            <a:r>
              <a:rPr lang="en-US" sz="3200"/>
              <a:t>Khám : HA 100/70mmHg, M: 108/ph T: 37</a:t>
            </a:r>
            <a:r>
              <a:rPr lang="en-US" sz="3200" baseline="30000"/>
              <a:t>0.  </a:t>
            </a:r>
            <a:r>
              <a:rPr lang="en-US" sz="3200"/>
              <a:t>Nhịp thở : 22l/ph</a:t>
            </a:r>
            <a:endParaRPr lang="en-GB" sz="3200"/>
          </a:p>
          <a:p>
            <a:pPr>
              <a:lnSpc>
                <a:spcPct val="150000"/>
              </a:lnSpc>
            </a:pPr>
            <a:r>
              <a:rPr lang="en-US" sz="3200"/>
              <a:t>Tỉnh, tiếp xúc tốt, khó thở vừa. Môi tím nhẹ. Tĩnh mạch cổ nổi, phù chân nhẹ</a:t>
            </a:r>
            <a:endParaRPr lang="en-GB" sz="3200"/>
          </a:p>
          <a:p>
            <a:pPr>
              <a:lnSpc>
                <a:spcPct val="150000"/>
              </a:lnSpc>
            </a:pPr>
            <a:r>
              <a:rPr lang="en-US" sz="3200"/>
              <a:t>Tim : Mỏm : KLS 5 ngoài đường trung đòn T 1cm. Nhịp đ</a:t>
            </a:r>
            <a:r>
              <a:rPr lang="fr-FR" sz="3200"/>
              <a:t>ều 108 lần /ph. Harzer (+)</a:t>
            </a:r>
          </a:p>
          <a:p>
            <a:pPr lvl="1">
              <a:lnSpc>
                <a:spcPct val="150000"/>
              </a:lnSpc>
            </a:pPr>
            <a:r>
              <a:rPr lang="fr-FR" sz="2900" u="sng"/>
              <a:t>Mỏm</a:t>
            </a:r>
            <a:r>
              <a:rPr lang="fr-FR" sz="2900" b="1"/>
              <a:t>: T1 đanh. Rung tâm trương 3/6  lan nách. </a:t>
            </a:r>
            <a:endParaRPr lang="en-GB" sz="2900" b="1"/>
          </a:p>
          <a:p>
            <a:pPr lvl="1">
              <a:lnSpc>
                <a:spcPct val="150000"/>
              </a:lnSpc>
            </a:pPr>
            <a:r>
              <a:rPr lang="fr-FR" sz="2800" u="sng"/>
              <a:t>KLS 4 T xương ức</a:t>
            </a:r>
            <a:r>
              <a:rPr lang="fr-FR" sz="2800"/>
              <a:t> : </a:t>
            </a:r>
            <a:r>
              <a:rPr lang="fr-FR" sz="2800" b="1"/>
              <a:t>Thổi tâm thu 3/6, Carvallo (+)</a:t>
            </a:r>
            <a:endParaRPr lang="en-GB" sz="2800" b="1"/>
          </a:p>
          <a:p>
            <a:pPr lvl="1">
              <a:lnSpc>
                <a:spcPct val="150000"/>
              </a:lnSpc>
            </a:pPr>
            <a:r>
              <a:rPr lang="fr-FR" sz="2800" u="sng"/>
              <a:t>KLS 2-3 T</a:t>
            </a:r>
            <a:r>
              <a:rPr lang="fr-FR" sz="2800"/>
              <a:t> :</a:t>
            </a:r>
            <a:r>
              <a:rPr lang="fr-FR" sz="2800" b="1"/>
              <a:t>Thổi tâm trương 2/6, lớn lên khi hít vào.P2 mạnh</a:t>
            </a:r>
            <a:r>
              <a:rPr lang="fr-FR" sz="2800"/>
              <a:t>. T2 tách đôi</a:t>
            </a:r>
            <a:endParaRPr lang="en-GB" sz="2800"/>
          </a:p>
          <a:p>
            <a:pPr>
              <a:lnSpc>
                <a:spcPct val="150000"/>
              </a:lnSpc>
            </a:pPr>
            <a:r>
              <a:rPr lang="fr-FR" sz="3200"/>
              <a:t>Phổi : vài rale ẩm ở đáy. </a:t>
            </a:r>
          </a:p>
          <a:p>
            <a:pPr>
              <a:lnSpc>
                <a:spcPct val="150000"/>
              </a:lnSpc>
            </a:pPr>
            <a:r>
              <a:rPr lang="en-US" sz="3200"/>
              <a:t>Bụng mềm, </a:t>
            </a:r>
            <a:r>
              <a:rPr lang="en-US" sz="3200" b="1"/>
              <a:t>gan to, mềm 2cm </a:t>
            </a:r>
            <a:r>
              <a:rPr lang="en-US" sz="3200"/>
              <a:t>dưới bờ sườn . Phản hồi gan TM cổ (+)</a:t>
            </a:r>
            <a:endParaRPr lang="en-GB" sz="32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83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2C99-D5E4-41CB-992E-E02A8DEA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				ĐẶT VẤN ĐỀ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B1BC-9E37-4CA6-A36A-9AB0D084A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000">
                <a:solidFill>
                  <a:srgbClr val="FF0000"/>
                </a:solidFill>
              </a:rPr>
              <a:t>1. HC van tim</a:t>
            </a:r>
          </a:p>
          <a:p>
            <a:pPr>
              <a:lnSpc>
                <a:spcPct val="150000"/>
              </a:lnSpc>
            </a:pPr>
            <a:r>
              <a:rPr lang="en-GB" sz="4000">
                <a:solidFill>
                  <a:srgbClr val="FF0000"/>
                </a:solidFill>
              </a:rPr>
              <a:t>2. HC suy tim</a:t>
            </a:r>
          </a:p>
          <a:p>
            <a:pPr marL="0" indent="0">
              <a:lnSpc>
                <a:spcPct val="150000"/>
              </a:lnSpc>
              <a:buNone/>
            </a:pPr>
            <a:endParaRPr lang="en-GB" sz="4000"/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4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2C99-D5E4-41CB-992E-E02A8DEA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3380"/>
          </a:xfrm>
        </p:spPr>
        <p:txBody>
          <a:bodyPr>
            <a:normAutofit/>
          </a:bodyPr>
          <a:lstStyle/>
          <a:p>
            <a:r>
              <a:rPr lang="en-GB"/>
              <a:t>				ĐẶT VẤN ĐỀ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B1BC-9E37-4CA6-A36A-9AB0D084A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3" y="1008994"/>
            <a:ext cx="11123720" cy="5849006"/>
          </a:xfrm>
        </p:spPr>
        <p:txBody>
          <a:bodyPr>
            <a:normAutofit lnSpcReduction="10000"/>
          </a:bodyPr>
          <a:lstStyle/>
          <a:p>
            <a:r>
              <a:rPr lang="en-GB" sz="3200">
                <a:solidFill>
                  <a:srgbClr val="FF0000"/>
                </a:solidFill>
              </a:rPr>
              <a:t>1. HC van tim</a:t>
            </a:r>
          </a:p>
          <a:p>
            <a:r>
              <a:rPr lang="en-GB" sz="3200">
                <a:solidFill>
                  <a:srgbClr val="FF0000"/>
                </a:solidFill>
              </a:rPr>
              <a:t>2. HC suy tim</a:t>
            </a:r>
          </a:p>
          <a:p>
            <a:pPr marL="0" indent="0">
              <a:buNone/>
            </a:pPr>
            <a:endParaRPr lang="en-GB"/>
          </a:p>
          <a:p>
            <a:pPr>
              <a:lnSpc>
                <a:spcPct val="150000"/>
              </a:lnSpc>
            </a:pPr>
            <a:r>
              <a:rPr lang="en-US" u="sng"/>
              <a:t>Mỏm</a:t>
            </a:r>
            <a:r>
              <a:rPr lang="en-US"/>
              <a:t> : KLS 5 ngoài đường trung đòn T 1cm. </a:t>
            </a:r>
            <a:r>
              <a:rPr lang="fr-FR"/>
              <a:t>Nhịp đều 108 lần 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fr-FR"/>
              <a:t>   T1 đanh. Rung tâm trương 3/6  lan nách </a:t>
            </a:r>
            <a:endParaRPr lang="en-GB"/>
          </a:p>
          <a:p>
            <a:pPr>
              <a:lnSpc>
                <a:spcPct val="150000"/>
              </a:lnSpc>
            </a:pPr>
            <a:r>
              <a:rPr lang="fr-FR" u="sng"/>
              <a:t>KLS 4 T xương ức</a:t>
            </a:r>
            <a:r>
              <a:rPr lang="fr-FR"/>
              <a:t> : Thổi tâm thu 3/6, Carvallo (+)</a:t>
            </a:r>
            <a:endParaRPr lang="en-GB"/>
          </a:p>
          <a:p>
            <a:pPr>
              <a:lnSpc>
                <a:spcPct val="150000"/>
              </a:lnSpc>
            </a:pPr>
            <a:r>
              <a:rPr lang="fr-FR" u="sng"/>
              <a:t>KLS 2-3 T</a:t>
            </a:r>
            <a:r>
              <a:rPr lang="fr-FR"/>
              <a:t> :Thổi tâm trương 2/6, lớn lên khi hít vào.P2 mạnh. T2 tách đôi</a:t>
            </a:r>
          </a:p>
          <a:p>
            <a:pPr>
              <a:lnSpc>
                <a:spcPct val="150000"/>
              </a:lnSpc>
            </a:pPr>
            <a:r>
              <a:rPr lang="en-US"/>
              <a:t>Khó thở khi làm việc nhẹ. TM cổ nổi, phù</a:t>
            </a:r>
          </a:p>
          <a:p>
            <a:pPr>
              <a:lnSpc>
                <a:spcPct val="150000"/>
              </a:lnSpc>
            </a:pPr>
            <a:r>
              <a:rPr lang="en-US"/>
              <a:t>Gan to, phản hồi gan TM cổ (+)</a:t>
            </a:r>
            <a:endParaRPr lang="en-GB"/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82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E98F-14A4-451A-9D25-7000EA9C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4903"/>
          </a:xfrm>
        </p:spPr>
        <p:txBody>
          <a:bodyPr/>
          <a:lstStyle/>
          <a:p>
            <a:pPr algn="ctr"/>
            <a:r>
              <a:rPr lang="en-GB">
                <a:solidFill>
                  <a:schemeClr val="accent2">
                    <a:lumMod val="75000"/>
                  </a:schemeClr>
                </a:solidFill>
              </a:rPr>
              <a:t>HC van tim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2947-A2D0-48DA-AF96-FFA4002CD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484" y="1260629"/>
            <a:ext cx="4994787" cy="58284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u="sng"/>
              <a:t>Mỏm</a:t>
            </a:r>
            <a:r>
              <a:rPr lang="en-GB"/>
              <a:t>: -  T1 đanh, Rung TTR 3/6</a:t>
            </a:r>
          </a:p>
          <a:p>
            <a:pPr>
              <a:lnSpc>
                <a:spcPct val="150000"/>
              </a:lnSpc>
            </a:pPr>
            <a:endParaRPr lang="en-GB"/>
          </a:p>
          <a:p>
            <a:pPr>
              <a:lnSpc>
                <a:spcPct val="150000"/>
              </a:lnSpc>
            </a:pPr>
            <a:r>
              <a:rPr lang="en-GB" u="sng"/>
              <a:t>KLS 4T</a:t>
            </a:r>
            <a:r>
              <a:rPr lang="en-GB"/>
              <a:t>: Thổi TT 3/6 Carvallo (+)</a:t>
            </a:r>
          </a:p>
          <a:p>
            <a:pPr>
              <a:lnSpc>
                <a:spcPct val="150000"/>
              </a:lnSpc>
            </a:pPr>
            <a:r>
              <a:rPr lang="en-GB" u="sng"/>
              <a:t>KLS 2, 3 T</a:t>
            </a:r>
            <a:r>
              <a:rPr lang="en-GB"/>
              <a:t>:  Thổi TTR 2/6</a:t>
            </a:r>
          </a:p>
          <a:p>
            <a:pPr>
              <a:lnSpc>
                <a:spcPct val="150000"/>
              </a:lnSpc>
            </a:pPr>
            <a:r>
              <a:rPr lang="en-GB"/>
              <a:t>P2 mạnh,T2 tách đôi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22BA1-F6E0-4947-A923-83FEC8AA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2272" y="1322772"/>
            <a:ext cx="7049728" cy="5628633"/>
          </a:xfrm>
        </p:spPr>
        <p:txBody>
          <a:bodyPr>
            <a:normAutofit/>
          </a:bodyPr>
          <a:lstStyle/>
          <a:p>
            <a:pPr>
              <a:lnSpc>
                <a:spcPts val="4800"/>
              </a:lnSpc>
            </a:pPr>
            <a:r>
              <a:rPr lang="en-GB">
                <a:sym typeface="Wingdings" panose="05000000000000000000" pitchFamily="2" charset="2"/>
              </a:rPr>
              <a:t> Hẹp van 2 lá NN: hậu thấp</a:t>
            </a:r>
          </a:p>
          <a:p>
            <a:pPr>
              <a:lnSpc>
                <a:spcPts val="4800"/>
              </a:lnSpc>
            </a:pPr>
            <a:r>
              <a:rPr lang="en-GB" sz="2600"/>
              <a:t>Biến chứng: tăng áp ĐMP, suy tim P ± lớn nhĩ T</a:t>
            </a:r>
          </a:p>
          <a:p>
            <a:pPr>
              <a:lnSpc>
                <a:spcPts val="4800"/>
              </a:lnSpc>
            </a:pPr>
            <a:r>
              <a:rPr lang="en-GB">
                <a:sym typeface="Wingdings" panose="05000000000000000000" pitchFamily="2" charset="2"/>
              </a:rPr>
              <a:t> Hở van 3 lá  NN: cơ năng ± thực thể </a:t>
            </a:r>
          </a:p>
          <a:p>
            <a:pPr>
              <a:lnSpc>
                <a:spcPts val="4800"/>
              </a:lnSpc>
            </a:pP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/>
              <a:t> Hở van ĐMP ( cơ năng)</a:t>
            </a:r>
          </a:p>
          <a:p>
            <a:pPr>
              <a:lnSpc>
                <a:spcPts val="4800"/>
              </a:lnSpc>
            </a:pP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/>
              <a:t> tăng áp ĐMP</a:t>
            </a:r>
          </a:p>
          <a:p>
            <a:pPr>
              <a:lnSpc>
                <a:spcPts val="4800"/>
              </a:lnSpc>
            </a:pPr>
            <a:endParaRPr lang="en-GB"/>
          </a:p>
          <a:p>
            <a:pPr marL="0" indent="0">
              <a:lnSpc>
                <a:spcPts val="4800"/>
              </a:lnSpc>
              <a:buNone/>
            </a:pPr>
            <a:endParaRPr lang="en-GB"/>
          </a:p>
          <a:p>
            <a:pPr>
              <a:lnSpc>
                <a:spcPts val="4800"/>
              </a:lnSpc>
            </a:pPr>
            <a:endParaRPr lang="en-GB"/>
          </a:p>
          <a:p>
            <a:pPr>
              <a:lnSpc>
                <a:spcPts val="4800"/>
              </a:lnSpc>
            </a:pPr>
            <a:endParaRPr lang="en-GB"/>
          </a:p>
          <a:p>
            <a:pPr>
              <a:lnSpc>
                <a:spcPts val="4800"/>
              </a:lnSpc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0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6D34-D740-4D83-921D-6DC758A4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85"/>
            <a:ext cx="10515600" cy="835741"/>
          </a:xfrm>
        </p:spPr>
        <p:txBody>
          <a:bodyPr/>
          <a:lstStyle/>
          <a:p>
            <a:pPr algn="ctr"/>
            <a:r>
              <a:rPr lang="en-GB">
                <a:solidFill>
                  <a:schemeClr val="accent2">
                    <a:lumMod val="75000"/>
                  </a:schemeClr>
                </a:solidFill>
              </a:rPr>
              <a:t>HC suy 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1B61-310A-4C0A-973D-E5FA447A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1" y="904568"/>
            <a:ext cx="11316929" cy="580594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3200" b="1"/>
              <a:t>Xác định Suy tim</a:t>
            </a:r>
            <a:r>
              <a:rPr lang="en-GB" sz="3200"/>
              <a:t>: mệt, khó thở + triệu chứng thực thể tại tim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/>
              <a:t>  Tiêu chuẩn Framingham (+)</a:t>
            </a:r>
          </a:p>
          <a:p>
            <a:pPr>
              <a:lnSpc>
                <a:spcPct val="150000"/>
              </a:lnSpc>
            </a:pPr>
            <a:r>
              <a:rPr lang="en-GB" sz="3200" b="1"/>
              <a:t>Vị trí</a:t>
            </a:r>
            <a:r>
              <a:rPr lang="en-GB" sz="3200"/>
              <a:t>: trái, phải, toàn bộ </a:t>
            </a:r>
            <a:r>
              <a:rPr lang="en-GB" sz="3200">
                <a:sym typeface="Wingdings" panose="05000000000000000000" pitchFamily="2" charset="2"/>
              </a:rPr>
              <a:t> ST P</a:t>
            </a:r>
            <a:endParaRPr lang="en-GB" sz="3200"/>
          </a:p>
          <a:p>
            <a:pPr>
              <a:lnSpc>
                <a:spcPct val="150000"/>
              </a:lnSpc>
            </a:pPr>
            <a:r>
              <a:rPr lang="en-GB" sz="3200" b="1"/>
              <a:t>Thời gian </a:t>
            </a:r>
            <a:r>
              <a:rPr lang="en-GB" sz="3200"/>
              <a:t>Suy tim: cấp, mạn </a:t>
            </a:r>
            <a:r>
              <a:rPr lang="en-GB" sz="3200">
                <a:sym typeface="Wingdings" panose="05000000000000000000" pitchFamily="2" charset="2"/>
              </a:rPr>
              <a:t> </a:t>
            </a:r>
            <a:r>
              <a:rPr lang="en-GB" sz="3200"/>
              <a:t>đợt cấp/ mạn </a:t>
            </a:r>
          </a:p>
          <a:p>
            <a:pPr>
              <a:lnSpc>
                <a:spcPct val="150000"/>
              </a:lnSpc>
            </a:pPr>
            <a:r>
              <a:rPr lang="en-GB" sz="3200" b="1"/>
              <a:t>Phân độ </a:t>
            </a:r>
            <a:r>
              <a:rPr lang="en-GB" sz="3200"/>
              <a:t>suy tim: NYHA  III, giai đoạn C (ACC- AHA)</a:t>
            </a:r>
          </a:p>
          <a:p>
            <a:pPr>
              <a:lnSpc>
                <a:spcPct val="150000"/>
              </a:lnSpc>
            </a:pPr>
            <a:r>
              <a:rPr lang="en-GB" sz="3200" b="1"/>
              <a:t>Nguyên nhân </a:t>
            </a:r>
            <a:r>
              <a:rPr lang="en-GB" sz="3200"/>
              <a:t>suy tim: bệnh van tim</a:t>
            </a:r>
          </a:p>
          <a:p>
            <a:pPr>
              <a:lnSpc>
                <a:spcPct val="150000"/>
              </a:lnSpc>
            </a:pPr>
            <a:r>
              <a:rPr lang="en-GB" sz="3200" b="1"/>
              <a:t>Yếu tố thúc đẩy</a:t>
            </a:r>
            <a:r>
              <a:rPr lang="en-GB" sz="3200"/>
              <a:t>: điều trị không đều</a:t>
            </a:r>
          </a:p>
        </p:txBody>
      </p:sp>
    </p:spTree>
    <p:extLst>
      <p:ext uri="{BB962C8B-B14F-4D97-AF65-F5344CB8AC3E}">
        <p14:creationId xmlns:p14="http://schemas.microsoft.com/office/powerpoint/2010/main" val="303230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ABCF08-B28C-4272-B69F-5BB9E5228175}"/>
              </a:ext>
            </a:extLst>
          </p:cNvPr>
          <p:cNvSpPr/>
          <p:nvPr/>
        </p:nvSpPr>
        <p:spPr>
          <a:xfrm>
            <a:off x="525517" y="1240221"/>
            <a:ext cx="11561380" cy="333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b="1"/>
              <a:t>Chẩn đoán được nghĩ đến nhiều nhất là</a:t>
            </a:r>
            <a:r>
              <a:rPr lang="fr-FR" sz="3600"/>
              <a:t> :</a:t>
            </a:r>
            <a:endParaRPr lang="en-GB" sz="3600"/>
          </a:p>
          <a:p>
            <a:pPr lvl="0">
              <a:lnSpc>
                <a:spcPct val="150000"/>
              </a:lnSpc>
            </a:pPr>
            <a:r>
              <a:rPr lang="fr-FR" sz="3600"/>
              <a:t>1. Hẹp hở van 2 lá. Hở van ĐMP. Suy tim toàn bộ</a:t>
            </a:r>
            <a:endParaRPr lang="en-GB" sz="3600"/>
          </a:p>
          <a:p>
            <a:pPr lvl="0">
              <a:lnSpc>
                <a:spcPct val="150000"/>
              </a:lnSpc>
            </a:pPr>
            <a:r>
              <a:rPr lang="en-US" sz="3600"/>
              <a:t>2. Hẹp van 2 lá . Hở van 3 lá. Hở van ĐMP. Suy tim P</a:t>
            </a:r>
            <a:endParaRPr lang="en-GB" sz="3600"/>
          </a:p>
          <a:p>
            <a:pPr lvl="0">
              <a:lnSpc>
                <a:spcPct val="150000"/>
              </a:lnSpc>
            </a:pPr>
            <a:r>
              <a:rPr lang="en-US" sz="3600"/>
              <a:t>3. Hẹp van 2 lá . Hở van 3 lá. Hở van ĐMC. Suy tim toàn bộ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6491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ABCF08-B28C-4272-B69F-5BB9E5228175}"/>
              </a:ext>
            </a:extLst>
          </p:cNvPr>
          <p:cNvSpPr/>
          <p:nvPr/>
        </p:nvSpPr>
        <p:spPr>
          <a:xfrm>
            <a:off x="195309" y="1240221"/>
            <a:ext cx="11891588" cy="416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b="1"/>
              <a:t>Chẩn đoán được nghĩ đến nhiều nhất là</a:t>
            </a:r>
            <a:r>
              <a:rPr lang="fr-FR" sz="3600"/>
              <a:t> :</a:t>
            </a:r>
            <a:endParaRPr lang="en-GB" sz="3600"/>
          </a:p>
          <a:p>
            <a:pPr lvl="0">
              <a:lnSpc>
                <a:spcPct val="150000"/>
              </a:lnSpc>
            </a:pPr>
            <a:r>
              <a:rPr lang="fr-FR" sz="3600"/>
              <a:t>1. Hẹp hở van 2 lá hậu thấp Hở van ĐMP. Suy tim toàn bộ</a:t>
            </a:r>
            <a:endParaRPr lang="en-GB" sz="3600"/>
          </a:p>
          <a:p>
            <a:pPr lvl="0">
              <a:lnSpc>
                <a:spcPct val="150000"/>
              </a:lnSpc>
            </a:pPr>
            <a:r>
              <a:rPr lang="en-US" sz="3600"/>
              <a:t>2. </a:t>
            </a:r>
            <a:r>
              <a:rPr lang="en-US" sz="3600">
                <a:solidFill>
                  <a:srgbClr val="FF0000"/>
                </a:solidFill>
              </a:rPr>
              <a:t>Hẹp van 2 lá </a:t>
            </a:r>
            <a:r>
              <a:rPr lang="fr-FR" sz="3600">
                <a:solidFill>
                  <a:srgbClr val="FF0000"/>
                </a:solidFill>
              </a:rPr>
              <a:t>hậu thấp</a:t>
            </a:r>
            <a:r>
              <a:rPr lang="en-US" sz="3600">
                <a:solidFill>
                  <a:srgbClr val="FF0000"/>
                </a:solidFill>
              </a:rPr>
              <a:t>. Hở van 3 lá. Hở van ĐMP. Suy tim P</a:t>
            </a:r>
            <a:endParaRPr lang="en-GB" sz="360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3600"/>
              <a:t>3. Hẹp van 2 lá . Hở van 3 lá. Hở van ĐMC </a:t>
            </a:r>
            <a:r>
              <a:rPr lang="fr-FR" sz="3600"/>
              <a:t>hậu thấp. </a:t>
            </a:r>
            <a:r>
              <a:rPr lang="en-US" sz="3600"/>
              <a:t>Suy tim toàn bộ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18655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84C979793B4E749B4185969B884CE38" ma:contentTypeVersion="10" ma:contentTypeDescription="Tạo tài liệu mới." ma:contentTypeScope="" ma:versionID="063c524812bcf2367364196c1c456a83">
  <xsd:schema xmlns:xsd="http://www.w3.org/2001/XMLSchema" xmlns:xs="http://www.w3.org/2001/XMLSchema" xmlns:p="http://schemas.microsoft.com/office/2006/metadata/properties" xmlns:ns2="fcbd14b3-7b80-4fd6-9e77-b79da500fa23" xmlns:ns3="b6053cc3-c17f-452a-8bf3-45e3a077fbce" targetNamespace="http://schemas.microsoft.com/office/2006/metadata/properties" ma:root="true" ma:fieldsID="ab03ccb68e73061bfa12f43fa3c8a1e9" ns2:_="" ns3:_="">
    <xsd:import namespace="fcbd14b3-7b80-4fd6-9e77-b79da500fa23"/>
    <xsd:import namespace="b6053cc3-c17f-452a-8bf3-45e3a077fb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bd14b3-7b80-4fd6-9e77-b79da500fa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53cc3-c17f-452a-8bf3-45e3a077fb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3419DD-6479-4299-B2D7-4A8404B11E60}"/>
</file>

<file path=customXml/itemProps2.xml><?xml version="1.0" encoding="utf-8"?>
<ds:datastoreItem xmlns:ds="http://schemas.openxmlformats.org/officeDocument/2006/customXml" ds:itemID="{2CAD34C9-8E72-46AC-BA6F-86C51B708EAF}"/>
</file>

<file path=customXml/itemProps3.xml><?xml version="1.0" encoding="utf-8"?>
<ds:datastoreItem xmlns:ds="http://schemas.openxmlformats.org/officeDocument/2006/customXml" ds:itemID="{24DC8C11-8BB7-4378-B304-CF4B01D59919}"/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624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BỆNH ÁN</vt:lpstr>
      <vt:lpstr>PowerPoint Presentation</vt:lpstr>
      <vt:lpstr>    ĐẶT VẤN ĐỀ</vt:lpstr>
      <vt:lpstr>    ĐẶT VẤN ĐỀ</vt:lpstr>
      <vt:lpstr>HC van tim</vt:lpstr>
      <vt:lpstr>HC suy tim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</dc:title>
  <dc:creator>Huong Ta</dc:creator>
  <cp:lastModifiedBy>Huong Ta</cp:lastModifiedBy>
  <cp:revision>44</cp:revision>
  <dcterms:created xsi:type="dcterms:W3CDTF">2019-06-12T09:21:33Z</dcterms:created>
  <dcterms:modified xsi:type="dcterms:W3CDTF">2020-07-31T05:31:02Z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0x010100E84C979793B4E749B4185969B884CE38</vt:lpwstr>
  </property>
</Properties>
</file>