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9" r:id="rId4"/>
    <p:sldId id="258" r:id="rId5"/>
    <p:sldId id="267" r:id="rId6"/>
    <p:sldId id="259" r:id="rId7"/>
    <p:sldId id="260" r:id="rId8"/>
    <p:sldId id="268" r:id="rId9"/>
    <p:sldId id="261" r:id="rId10"/>
    <p:sldId id="262" r:id="rId11"/>
    <p:sldId id="263"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09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h Cong" userId="b3130148b2c0c48b" providerId="LiveId" clId="{0BFF1E26-73A8-4327-8BB7-B970BBE1515B}"/>
    <pc:docChg chg="undo custSel addSld modSld">
      <pc:chgData name="Danh Cong" userId="b3130148b2c0c48b" providerId="LiveId" clId="{0BFF1E26-73A8-4327-8BB7-B970BBE1515B}" dt="2022-03-30T16:12:38.885" v="1089" actId="20577"/>
      <pc:docMkLst>
        <pc:docMk/>
      </pc:docMkLst>
      <pc:sldChg chg="delSp modSp new mod">
        <pc:chgData name="Danh Cong" userId="b3130148b2c0c48b" providerId="LiveId" clId="{0BFF1E26-73A8-4327-8BB7-B970BBE1515B}" dt="2022-03-30T16:12:38.885" v="1089" actId="20577"/>
        <pc:sldMkLst>
          <pc:docMk/>
          <pc:sldMk cId="3545092684" sldId="267"/>
        </pc:sldMkLst>
        <pc:spChg chg="del">
          <ac:chgData name="Danh Cong" userId="b3130148b2c0c48b" providerId="LiveId" clId="{0BFF1E26-73A8-4327-8BB7-B970BBE1515B}" dt="2022-03-30T15:54:23.040" v="1" actId="478"/>
          <ac:spMkLst>
            <pc:docMk/>
            <pc:sldMk cId="3545092684" sldId="267"/>
            <ac:spMk id="2" creationId="{ED03C16D-B435-441A-8013-E3B7AB4CC96D}"/>
          </ac:spMkLst>
        </pc:spChg>
        <pc:spChg chg="mod">
          <ac:chgData name="Danh Cong" userId="b3130148b2c0c48b" providerId="LiveId" clId="{0BFF1E26-73A8-4327-8BB7-B970BBE1515B}" dt="2022-03-30T16:12:38.885" v="1089" actId="20577"/>
          <ac:spMkLst>
            <pc:docMk/>
            <pc:sldMk cId="3545092684" sldId="267"/>
            <ac:spMk id="3" creationId="{90A03992-FEDE-43C5-A18B-FF995F53CDFE}"/>
          </ac:spMkLst>
        </pc:spChg>
      </pc:sldChg>
      <pc:sldChg chg="delSp modSp new mod">
        <pc:chgData name="Danh Cong" userId="b3130148b2c0c48b" providerId="LiveId" clId="{0BFF1E26-73A8-4327-8BB7-B970BBE1515B}" dt="2022-03-30T16:12:07.955" v="1070" actId="1076"/>
        <pc:sldMkLst>
          <pc:docMk/>
          <pc:sldMk cId="2537813938" sldId="268"/>
        </pc:sldMkLst>
        <pc:spChg chg="del">
          <ac:chgData name="Danh Cong" userId="b3130148b2c0c48b" providerId="LiveId" clId="{0BFF1E26-73A8-4327-8BB7-B970BBE1515B}" dt="2022-03-30T16:06:29.029" v="744" actId="478"/>
          <ac:spMkLst>
            <pc:docMk/>
            <pc:sldMk cId="2537813938" sldId="268"/>
            <ac:spMk id="2" creationId="{54BCB994-AD68-4089-A93C-99B234AC13AE}"/>
          </ac:spMkLst>
        </pc:spChg>
        <pc:spChg chg="mod">
          <ac:chgData name="Danh Cong" userId="b3130148b2c0c48b" providerId="LiveId" clId="{0BFF1E26-73A8-4327-8BB7-B970BBE1515B}" dt="2022-03-30T16:12:07.955" v="1070" actId="1076"/>
          <ac:spMkLst>
            <pc:docMk/>
            <pc:sldMk cId="2537813938" sldId="268"/>
            <ac:spMk id="3" creationId="{CCBDA4F5-8EC8-4884-A216-08D1DC20DA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244806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289654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992529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291972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8374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3498817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352848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8264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348956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DAE3201F-83D9-4026-8880-74567D67DF9E}"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384300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DAE3201F-83D9-4026-8880-74567D67DF9E}"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297693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DAE3201F-83D9-4026-8880-74567D67DF9E}"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247030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DAE3201F-83D9-4026-8880-74567D67DF9E}"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255725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3201F-83D9-4026-8880-74567D67DF9E}"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421919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AE3201F-83D9-4026-8880-74567D67DF9E}"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1086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AE3201F-83D9-4026-8880-74567D67DF9E}"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D0DAB-D2C8-4F79-A244-CCE8EF0E3238}" type="slidenum">
              <a:rPr lang="en-US" smtClean="0"/>
              <a:t>‹#›</a:t>
            </a:fld>
            <a:endParaRPr lang="en-US"/>
          </a:p>
        </p:txBody>
      </p:sp>
    </p:spTree>
    <p:extLst>
      <p:ext uri="{BB962C8B-B14F-4D97-AF65-F5344CB8AC3E}">
        <p14:creationId xmlns:p14="http://schemas.microsoft.com/office/powerpoint/2010/main" val="40102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E3201F-83D9-4026-8880-74567D67DF9E}" type="datetimeFigureOut">
              <a:rPr lang="en-US" smtClean="0"/>
              <a:t>4/2/2022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DD0DAB-D2C8-4F79-A244-CCE8EF0E3238}" type="slidenum">
              <a:rPr lang="en-US" smtClean="0"/>
              <a:t>‹#›</a:t>
            </a:fld>
            <a:endParaRPr lang="en-US"/>
          </a:p>
        </p:txBody>
      </p:sp>
    </p:spTree>
    <p:extLst>
      <p:ext uri="{BB962C8B-B14F-4D97-AF65-F5344CB8AC3E}">
        <p14:creationId xmlns:p14="http://schemas.microsoft.com/office/powerpoint/2010/main" val="152002740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714AE4-8BA3-4071-B603-C44B8ED4CA15}"/>
              </a:ext>
            </a:extLst>
          </p:cNvPr>
          <p:cNvSpPr>
            <a:spLocks noGrp="1"/>
          </p:cNvSpPr>
          <p:nvPr>
            <p:ph type="ctrTitle"/>
          </p:nvPr>
        </p:nvSpPr>
        <p:spPr>
          <a:xfrm>
            <a:off x="1281781" y="954338"/>
            <a:ext cx="8915399" cy="1864896"/>
          </a:xfrm>
          <a:effectLst>
            <a:glow rad="63500">
              <a:schemeClr val="accent2">
                <a:satMod val="175000"/>
                <a:alpha val="40000"/>
              </a:schemeClr>
            </a:glow>
            <a:outerShdw blurRad="50800" dist="38100" dir="5400000" algn="t" rotWithShape="0">
              <a:prstClr val="black">
                <a:alpha val="40000"/>
              </a:prstClr>
            </a:outerShdw>
          </a:effectLst>
        </p:spPr>
        <p:txBody>
          <a:bodyPr>
            <a:scene3d>
              <a:camera prst="orthographicFront"/>
              <a:lightRig rig="soft" dir="t">
                <a:rot lat="0" lon="0" rev="15600000"/>
              </a:lightRig>
            </a:scene3d>
            <a:sp3d extrusionH="57150" prstMaterial="softEdge">
              <a:bevelT w="25400" h="38100"/>
            </a:sp3d>
          </a:bodyPr>
          <a:lstStyle/>
          <a:p>
            <a:pPr algn="ctr"/>
            <a:r>
              <a:rPr lang="en-US" sz="8800" b="1">
                <a:ln/>
                <a:solidFill>
                  <a:schemeClr val="accent4"/>
                </a:solidFill>
                <a:latin typeface="Times New Roman" panose="02020603050405020304" pitchFamily="18" charset="0"/>
                <a:cs typeface="Times New Roman" panose="02020603050405020304" pitchFamily="18" charset="0"/>
              </a:rPr>
              <a:t>Listener</a:t>
            </a:r>
          </a:p>
        </p:txBody>
      </p:sp>
      <p:sp>
        <p:nvSpPr>
          <p:cNvPr id="3" name="Tiêu đề phụ 2">
            <a:extLst>
              <a:ext uri="{FF2B5EF4-FFF2-40B4-BE49-F238E27FC236}">
                <a16:creationId xmlns:a16="http://schemas.microsoft.com/office/drawing/2014/main" id="{35C2FFA2-9059-4D5A-BAD4-B6B830DDB984}"/>
              </a:ext>
            </a:extLst>
          </p:cNvPr>
          <p:cNvSpPr>
            <a:spLocks noGrp="1"/>
          </p:cNvSpPr>
          <p:nvPr>
            <p:ph type="subTitle" idx="1"/>
          </p:nvPr>
        </p:nvSpPr>
        <p:spPr>
          <a:xfrm>
            <a:off x="6408821" y="3400926"/>
            <a:ext cx="3601453" cy="2156495"/>
          </a:xfrm>
        </p:spPr>
        <p:txBody>
          <a:bodyPr>
            <a:normAutofit fontScale="92500" lnSpcReduction="10000"/>
          </a:bodyPr>
          <a:lstStyle/>
          <a:p>
            <a:pPr algn="just"/>
            <a:r>
              <a:rPr lang="en-US" err="1">
                <a:solidFill>
                  <a:schemeClr val="tx1"/>
                </a:solidFill>
                <a:latin typeface="Times New Roman" panose="02020603050405020304" pitchFamily="18" charset="0"/>
                <a:cs typeface="Times New Roman" panose="02020603050405020304" pitchFamily="18" charset="0"/>
              </a:rPr>
              <a:t>Trần</a:t>
            </a:r>
            <a:r>
              <a:rPr lang="en-US">
                <a:solidFill>
                  <a:schemeClr val="tx1"/>
                </a:solidFill>
                <a:latin typeface="Times New Roman" panose="02020603050405020304" pitchFamily="18" charset="0"/>
                <a:cs typeface="Times New Roman" panose="02020603050405020304" pitchFamily="18" charset="0"/>
              </a:rPr>
              <a:t> Anh </a:t>
            </a:r>
            <a:r>
              <a:rPr lang="en-US" err="1">
                <a:solidFill>
                  <a:schemeClr val="tx1"/>
                </a:solidFill>
                <a:latin typeface="Times New Roman" panose="02020603050405020304" pitchFamily="18" charset="0"/>
                <a:cs typeface="Times New Roman" panose="02020603050405020304" pitchFamily="18" charset="0"/>
              </a:rPr>
              <a:t>Thiên</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Tân</a:t>
            </a:r>
            <a:endParaRPr lang="en-US">
              <a:solidFill>
                <a:schemeClr val="tx1"/>
              </a:solidFill>
              <a:latin typeface="Times New Roman" panose="02020603050405020304" pitchFamily="18" charset="0"/>
              <a:cs typeface="Times New Roman" panose="02020603050405020304" pitchFamily="18" charset="0"/>
            </a:endParaRPr>
          </a:p>
          <a:p>
            <a:pPr algn="just"/>
            <a:r>
              <a:rPr lang="en-US" err="1">
                <a:solidFill>
                  <a:schemeClr val="tx1"/>
                </a:solidFill>
                <a:latin typeface="Times New Roman" panose="02020603050405020304" pitchFamily="18" charset="0"/>
                <a:cs typeface="Times New Roman" panose="02020603050405020304" pitchFamily="18" charset="0"/>
              </a:rPr>
              <a:t>Phạm</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Văn</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Tây</a:t>
            </a:r>
            <a:endParaRPr lang="en-US">
              <a:solidFill>
                <a:schemeClr val="tx1"/>
              </a:solidFill>
              <a:latin typeface="Times New Roman" panose="02020603050405020304" pitchFamily="18" charset="0"/>
              <a:cs typeface="Times New Roman" panose="02020603050405020304" pitchFamily="18" charset="0"/>
            </a:endParaRPr>
          </a:p>
          <a:p>
            <a:pPr algn="just"/>
            <a:r>
              <a:rPr lang="en-US" err="1">
                <a:solidFill>
                  <a:schemeClr val="tx1"/>
                </a:solidFill>
                <a:latin typeface="Times New Roman" panose="02020603050405020304" pitchFamily="18" charset="0"/>
                <a:cs typeface="Times New Roman" panose="02020603050405020304" pitchFamily="18" charset="0"/>
              </a:rPr>
              <a:t>Nguyễn</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Công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Danh</a:t>
            </a:r>
            <a:endParaRPr lang="en-US">
              <a:solidFill>
                <a:schemeClr val="tx1"/>
              </a:solidFill>
              <a:latin typeface="Times New Roman" panose="02020603050405020304" pitchFamily="18" charset="0"/>
              <a:cs typeface="Times New Roman" panose="02020603050405020304" pitchFamily="18" charset="0"/>
            </a:endParaRPr>
          </a:p>
          <a:p>
            <a:pPr algn="just"/>
            <a:r>
              <a:rPr lang="en-US" err="1">
                <a:solidFill>
                  <a:schemeClr val="tx1"/>
                </a:solidFill>
                <a:latin typeface="Times New Roman" panose="02020603050405020304" pitchFamily="18" charset="0"/>
                <a:cs typeface="Times New Roman" panose="02020603050405020304" pitchFamily="18" charset="0"/>
              </a:rPr>
              <a:t>Nguyễn</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Hoài</a:t>
            </a:r>
            <a:r>
              <a:rPr lang="en-US">
                <a:solidFill>
                  <a:schemeClr val="tx1"/>
                </a:solidFill>
                <a:latin typeface="Times New Roman" panose="02020603050405020304" pitchFamily="18" charset="0"/>
                <a:cs typeface="Times New Roman" panose="02020603050405020304" pitchFamily="18" charset="0"/>
              </a:rPr>
              <a:t> Linh</a:t>
            </a:r>
          </a:p>
          <a:p>
            <a:pPr algn="just"/>
            <a:r>
              <a:rPr lang="en-US" err="1">
                <a:solidFill>
                  <a:schemeClr val="tx1"/>
                </a:solidFill>
                <a:latin typeface="Times New Roman" panose="02020603050405020304" pitchFamily="18" charset="0"/>
                <a:cs typeface="Times New Roman" panose="02020603050405020304" pitchFamily="18" charset="0"/>
              </a:rPr>
              <a:t>Ngô</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Trung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Nghĩa</a:t>
            </a:r>
            <a:endParaRPr lang="en-US">
              <a:solidFill>
                <a:schemeClr val="tx1"/>
              </a:solidFill>
              <a:latin typeface="Times New Roman" panose="02020603050405020304" pitchFamily="18" charset="0"/>
              <a:cs typeface="Times New Roman" panose="02020603050405020304" pitchFamily="18" charset="0"/>
            </a:endParaRPr>
          </a:p>
          <a:p>
            <a:pPr algn="just"/>
            <a:r>
              <a:rPr lang="vi-VN">
                <a:solidFill>
                  <a:schemeClr val="tx1"/>
                </a:solidFill>
                <a:latin typeface="Times New Roman" panose="02020603050405020304" pitchFamily="18" charset="0"/>
                <a:cs typeface="Times New Roman" panose="02020603050405020304" pitchFamily="18" charset="0"/>
              </a:rPr>
              <a:t>Trương Hải Đăng</a:t>
            </a:r>
            <a:endParaRPr lang="en-US">
              <a:solidFill>
                <a:schemeClr val="tx1"/>
              </a:solidFill>
              <a:latin typeface="Times New Roman" panose="02020603050405020304" pitchFamily="18" charset="0"/>
              <a:cs typeface="Times New Roman" panose="02020603050405020304" pitchFamily="18" charset="0"/>
            </a:endParaRPr>
          </a:p>
          <a:p>
            <a:pPr algn="just"/>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53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6DDA86-D349-4904-B9A5-054009DFB977}"/>
              </a:ext>
            </a:extLst>
          </p:cNvPr>
          <p:cNvSpPr>
            <a:spLocks noGrp="1"/>
          </p:cNvSpPr>
          <p:nvPr>
            <p:ph type="title"/>
          </p:nvPr>
        </p:nvSpPr>
        <p:spPr>
          <a:xfrm>
            <a:off x="172008" y="86722"/>
            <a:ext cx="8596668" cy="729916"/>
          </a:xfrm>
        </p:spPr>
        <p:txBody>
          <a:bodyPr/>
          <a:lstStyle/>
          <a:p>
            <a:r>
              <a:rPr lang="en-US" b="1">
                <a:solidFill>
                  <a:schemeClr val="tx1"/>
                </a:solidFill>
                <a:latin typeface="Times New Roman" panose="02020603050405020304" pitchFamily="18" charset="0"/>
                <a:cs typeface="Times New Roman" panose="02020603050405020304" pitchFamily="18" charset="0"/>
              </a:rPr>
              <a:t>ServletRequestListener</a:t>
            </a:r>
          </a:p>
        </p:txBody>
      </p:sp>
      <p:sp>
        <p:nvSpPr>
          <p:cNvPr id="3" name="Chỗ dành sẵn cho Nội dung 2">
            <a:extLst>
              <a:ext uri="{FF2B5EF4-FFF2-40B4-BE49-F238E27FC236}">
                <a16:creationId xmlns:a16="http://schemas.microsoft.com/office/drawing/2014/main" id="{BBE7B094-F344-4AD4-89C0-AD6324187DEA}"/>
              </a:ext>
            </a:extLst>
          </p:cNvPr>
          <p:cNvSpPr>
            <a:spLocks noGrp="1"/>
          </p:cNvSpPr>
          <p:nvPr>
            <p:ph idx="1"/>
          </p:nvPr>
        </p:nvSpPr>
        <p:spPr>
          <a:xfrm>
            <a:off x="172007" y="981494"/>
            <a:ext cx="9733993" cy="3880773"/>
          </a:xfrm>
        </p:spPr>
        <p:txBody>
          <a:bodyPr/>
          <a:lstStyle/>
          <a:p>
            <a:pPr marL="0" indent="0">
              <a:buNone/>
            </a:pPr>
            <a:r>
              <a:rPr lang="vi-VN">
                <a:latin typeface="Times New Roman" panose="02020603050405020304" pitchFamily="18" charset="0"/>
                <a:cs typeface="Times New Roman" panose="02020603050405020304" pitchFamily="18" charset="0"/>
              </a:rPr>
              <a:t>ServletRequestListener được gọi mỗi khi có 1 request gửi về server.</a:t>
            </a:r>
          </a:p>
          <a:p>
            <a:pPr marL="0" indent="0">
              <a:buNone/>
            </a:pPr>
            <a:r>
              <a:rPr lang="vi-VN">
                <a:latin typeface="Times New Roman" panose="02020603050405020304" pitchFamily="18" charset="0"/>
                <a:cs typeface="Times New Roman" panose="02020603050405020304" pitchFamily="18" charset="0"/>
              </a:rPr>
              <a:t>ServletRequestListener là interface và nó được định nghĩa bởi 2 phương thức sau:</a:t>
            </a:r>
          </a:p>
          <a:p>
            <a:r>
              <a:rPr lang="en-US">
                <a:latin typeface="Times New Roman" panose="02020603050405020304" pitchFamily="18" charset="0"/>
                <a:cs typeface="Times New Roman" panose="02020603050405020304" pitchFamily="18" charset="0"/>
              </a:rPr>
              <a:t>V</a:t>
            </a:r>
            <a:r>
              <a:rPr lang="vi-VN">
                <a:latin typeface="Times New Roman" panose="02020603050405020304" pitchFamily="18" charset="0"/>
                <a:cs typeface="Times New Roman" panose="02020603050405020304" pitchFamily="18" charset="0"/>
              </a:rPr>
              <a:t>oid requestInitialized (ServletRequestEvent e): hàm này được gọi khi 1 request mới xuất hiện.</a:t>
            </a:r>
          </a:p>
          <a:p>
            <a:r>
              <a:rPr lang="en-US">
                <a:latin typeface="Times New Roman" panose="02020603050405020304" pitchFamily="18" charset="0"/>
                <a:cs typeface="Times New Roman" panose="02020603050405020304" pitchFamily="18" charset="0"/>
              </a:rPr>
              <a:t>V</a:t>
            </a:r>
            <a:r>
              <a:rPr lang="vi-VN">
                <a:latin typeface="Times New Roman" panose="02020603050405020304" pitchFamily="18" charset="0"/>
                <a:cs typeface="Times New Roman" panose="02020603050405020304" pitchFamily="18" charset="0"/>
              </a:rPr>
              <a:t>oid requestDestroyed (ServletRequestEvent e): hàm này được gọi khi kết thúc 1 request.</a:t>
            </a:r>
          </a:p>
          <a:p>
            <a:pPr marL="0" indent="0">
              <a:buNone/>
            </a:pPr>
            <a:r>
              <a:rPr lang="vi-VN">
                <a:latin typeface="Times New Roman" panose="02020603050405020304" pitchFamily="18" charset="0"/>
                <a:cs typeface="Times New Roman" panose="02020603050405020304" pitchFamily="18" charset="0"/>
              </a:rPr>
              <a:t>Request có thể được Lấy từ HttpRequestEvent.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0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9D9013-21B1-433D-9628-037F6316CB2A}"/>
              </a:ext>
            </a:extLst>
          </p:cNvPr>
          <p:cNvSpPr>
            <a:spLocks noGrp="1"/>
          </p:cNvSpPr>
          <p:nvPr>
            <p:ph type="title"/>
          </p:nvPr>
        </p:nvSpPr>
        <p:spPr>
          <a:xfrm>
            <a:off x="131903" y="136358"/>
            <a:ext cx="8596668" cy="1002632"/>
          </a:xfrm>
        </p:spPr>
        <p:txBody>
          <a:bodyPr/>
          <a:lstStyle/>
          <a:p>
            <a:r>
              <a:rPr lang="en-US" b="1">
                <a:solidFill>
                  <a:schemeClr val="tx1"/>
                </a:solidFill>
                <a:latin typeface="Times New Roman" panose="02020603050405020304" pitchFamily="18" charset="0"/>
                <a:cs typeface="Times New Roman" panose="02020603050405020304" pitchFamily="18" charset="0"/>
              </a:rPr>
              <a:t>ServletRequestAttributeListener</a:t>
            </a:r>
          </a:p>
        </p:txBody>
      </p:sp>
      <p:sp>
        <p:nvSpPr>
          <p:cNvPr id="3" name="Chỗ dành sẵn cho Nội dung 2">
            <a:extLst>
              <a:ext uri="{FF2B5EF4-FFF2-40B4-BE49-F238E27FC236}">
                <a16:creationId xmlns:a16="http://schemas.microsoft.com/office/drawing/2014/main" id="{37B3D78E-C6C2-4A9E-A5BD-DC832DA8D518}"/>
              </a:ext>
            </a:extLst>
          </p:cNvPr>
          <p:cNvSpPr>
            <a:spLocks noGrp="1"/>
          </p:cNvSpPr>
          <p:nvPr>
            <p:ph idx="1"/>
          </p:nvPr>
        </p:nvSpPr>
        <p:spPr>
          <a:xfrm>
            <a:off x="131903" y="1045663"/>
            <a:ext cx="8596668" cy="3880773"/>
          </a:xfrm>
        </p:spPr>
        <p:txBody>
          <a:bodyPr>
            <a:normAutofit/>
          </a:bodyPr>
          <a:lstStyle/>
          <a:p>
            <a:pPr marL="0" indent="0">
              <a:buNone/>
            </a:pPr>
            <a:r>
              <a:rPr lang="vi-VN">
                <a:latin typeface="Times New Roman" panose="02020603050405020304" pitchFamily="18" charset="0"/>
                <a:cs typeface="Times New Roman" panose="02020603050405020304" pitchFamily="18" charset="0"/>
              </a:rPr>
              <a:t>ServletRequestAttributeListener được sử dụng sau khi ServletRequestAttributeEvent đưa ra thông báo khi 1 đối tượng được thêm, xóa hoặc thay thế từ request.</a:t>
            </a:r>
          </a:p>
          <a:p>
            <a:pPr marL="0" indent="0">
              <a:buNone/>
            </a:pPr>
            <a:r>
              <a:rPr lang="vi-VN">
                <a:latin typeface="Times New Roman" panose="02020603050405020304" pitchFamily="18" charset="0"/>
                <a:cs typeface="Times New Roman" panose="02020603050405020304" pitchFamily="18" charset="0"/>
              </a:rPr>
              <a:t>ServletRequestAttributeListener là interface và nó được định nghĩa bởi 3 phương thức sau:</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ttributeAdded(ServletRequestAttributeEvent  e):Nó thông báo bất cứ khi nào một thuộc tính mới được thêm vào yêu cầu.</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ttributeRemoved(ServletRequestAttributeEvent  e):Nó thông báo bất cứ khi nào thuộc tính bị xóa khỏi yêu cầu.</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ttributeReplaced(ServletRequestAttributeEvent  e)::Nó thông báo bất cứ khi nào thuộc tính được thay thế theo yêu cầu.</a:t>
            </a:r>
          </a:p>
          <a:p>
            <a:pPr marL="0" indent="0">
              <a:buNone/>
            </a:pPr>
            <a:r>
              <a:rPr lang="vi-VN">
                <a:latin typeface="Times New Roman" panose="02020603050405020304" pitchFamily="18" charset="0"/>
                <a:cs typeface="Times New Roman" panose="02020603050405020304" pitchFamily="18" charset="0"/>
              </a:rPr>
              <a:t>Tên thuộc tính và giá trị đã được thêm, xóa hoặc thay thế có thể được lấy từ phương thức getName () và getValue () của ServletRequestAttributeEvent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6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272631-E6A6-4521-A2BB-3EC23DBB4602}"/>
              </a:ext>
            </a:extLst>
          </p:cNvPr>
          <p:cNvSpPr>
            <a:spLocks noGrp="1"/>
          </p:cNvSpPr>
          <p:nvPr>
            <p:ph type="title"/>
          </p:nvPr>
        </p:nvSpPr>
        <p:spPr>
          <a:xfrm>
            <a:off x="196071" y="248653"/>
            <a:ext cx="8596668" cy="786063"/>
          </a:xfrm>
        </p:spPr>
        <p:txBody>
          <a:bodyPr/>
          <a:lstStyle/>
          <a:p>
            <a:r>
              <a:rPr lang="en-US" b="1">
                <a:solidFill>
                  <a:schemeClr val="tx1"/>
                </a:solidFill>
                <a:latin typeface="Times New Roman" panose="02020603050405020304" pitchFamily="18" charset="0"/>
                <a:cs typeface="Times New Roman" panose="02020603050405020304" pitchFamily="18" charset="0"/>
              </a:rPr>
              <a:t>HttpSessionActivationListener</a:t>
            </a:r>
          </a:p>
        </p:txBody>
      </p:sp>
      <p:sp>
        <p:nvSpPr>
          <p:cNvPr id="3" name="Chỗ dành sẵn cho Nội dung 2">
            <a:extLst>
              <a:ext uri="{FF2B5EF4-FFF2-40B4-BE49-F238E27FC236}">
                <a16:creationId xmlns:a16="http://schemas.microsoft.com/office/drawing/2014/main" id="{5AEB136D-E495-4B2D-852D-642FBFCA02A2}"/>
              </a:ext>
            </a:extLst>
          </p:cNvPr>
          <p:cNvSpPr>
            <a:spLocks noGrp="1"/>
          </p:cNvSpPr>
          <p:nvPr>
            <p:ph idx="1"/>
          </p:nvPr>
        </p:nvSpPr>
        <p:spPr>
          <a:xfrm>
            <a:off x="196071" y="1198063"/>
            <a:ext cx="8596668" cy="3880773"/>
          </a:xfrm>
        </p:spPr>
        <p:txBody>
          <a:bodyPr/>
          <a:lstStyle/>
          <a:p>
            <a:pPr marL="0" indent="0">
              <a:buNone/>
            </a:pPr>
            <a:r>
              <a:rPr lang="vi-VN">
                <a:solidFill>
                  <a:schemeClr val="tx1"/>
                </a:solidFill>
                <a:latin typeface="Times New Roman" panose="02020603050405020304" pitchFamily="18" charset="0"/>
                <a:cs typeface="Times New Roman" panose="02020603050405020304" pitchFamily="18" charset="0"/>
              </a:rPr>
              <a:t>HttpSessionActivationListener được sử dụng trong một phiên khi đối tượng session di chuyển từ máy ảo này sang máy ảo khác.</a:t>
            </a:r>
          </a:p>
          <a:p>
            <a:pPr marL="0" indent="0">
              <a:buNone/>
            </a:pPr>
            <a:r>
              <a:rPr lang="vi-VN">
                <a:solidFill>
                  <a:schemeClr val="tx1"/>
                </a:solidFill>
                <a:latin typeface="Times New Roman" panose="02020603050405020304" pitchFamily="18" charset="0"/>
                <a:cs typeface="Times New Roman" panose="02020603050405020304" pitchFamily="18" charset="0"/>
              </a:rPr>
              <a:t>HttpSessionActivationListener là interface và nó được định nghĩa bởi 2 phương thức sau:</a:t>
            </a:r>
          </a:p>
          <a:p>
            <a:r>
              <a:rPr lang="vi-VN">
                <a:solidFill>
                  <a:schemeClr val="tx1"/>
                </a:solidFill>
                <a:latin typeface="Times New Roman" panose="02020603050405020304" pitchFamily="18" charset="0"/>
                <a:cs typeface="Times New Roman" panose="02020603050405020304" pitchFamily="18" charset="0"/>
              </a:rPr>
              <a:t>+SessionDidActivate (HttpSessionEvent e):</a:t>
            </a:r>
            <a:r>
              <a:rPr lang="vi-VN" b="0" i="0">
                <a:solidFill>
                  <a:schemeClr val="tx1"/>
                </a:solidFill>
                <a:effectLst/>
                <a:latin typeface="Times New Roman" panose="02020603050405020304" pitchFamily="18" charset="0"/>
                <a:cs typeface="Times New Roman" panose="02020603050405020304" pitchFamily="18" charset="0"/>
              </a:rPr>
              <a:t>phương thức này được thực thi khi phiên đã được kích hoạt.</a:t>
            </a:r>
            <a:endParaRPr lang="vi-VN">
              <a:solidFill>
                <a:schemeClr val="tx1"/>
              </a:solidFill>
              <a:latin typeface="Times New Roman" panose="02020603050405020304" pitchFamily="18" charset="0"/>
              <a:cs typeface="Times New Roman" panose="02020603050405020304" pitchFamily="18" charset="0"/>
            </a:endParaRPr>
          </a:p>
          <a:p>
            <a:pPr algn="l"/>
            <a:r>
              <a:rPr lang="vi-VN">
                <a:solidFill>
                  <a:schemeClr val="tx1"/>
                </a:solidFill>
                <a:latin typeface="Times New Roman" panose="02020603050405020304" pitchFamily="18" charset="0"/>
                <a:cs typeface="Times New Roman" panose="02020603050405020304" pitchFamily="18" charset="0"/>
              </a:rPr>
              <a:t>+SessionWillPassivate (HttpSessionEvent e):</a:t>
            </a:r>
            <a:r>
              <a:rPr lang="vi-VN" b="0" i="0">
                <a:solidFill>
                  <a:schemeClr val="tx1"/>
                </a:solidFill>
                <a:effectLst/>
                <a:latin typeface="Times New Roman" panose="02020603050405020304" pitchFamily="18" charset="0"/>
                <a:cs typeface="Times New Roman" panose="02020603050405020304" pitchFamily="18" charset="0"/>
              </a:rPr>
              <a:t>phương thức này sẽ thực thi khi phiên sắp chuyển sang trạng thái bị động</a:t>
            </a:r>
          </a:p>
          <a:p>
            <a:endParaRPr lang="vi-V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23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4C420B-7478-4915-8B9F-D17103487EA4}"/>
              </a:ext>
            </a:extLst>
          </p:cNvPr>
          <p:cNvSpPr>
            <a:spLocks noGrp="1"/>
          </p:cNvSpPr>
          <p:nvPr>
            <p:ph type="title"/>
          </p:nvPr>
        </p:nvSpPr>
        <p:spPr>
          <a:xfrm>
            <a:off x="869839" y="2108200"/>
            <a:ext cx="9076266" cy="1320800"/>
          </a:xfrm>
          <a:effectLst>
            <a:outerShdw blurRad="50800" dist="38100" algn="l" rotWithShape="0">
              <a:prstClr val="black">
                <a:alpha val="40000"/>
              </a:prstClr>
            </a:outerShdw>
          </a:effectLst>
        </p:spPr>
        <p:txBody>
          <a:bodyPr/>
          <a:lstStyle/>
          <a:p>
            <a:pPr algn="ctr"/>
            <a:r>
              <a:rPr lang="en-US" b="1">
                <a:ln w="22225">
                  <a:solidFill>
                    <a:schemeClr val="accent2"/>
                  </a:solidFill>
                  <a:prstDash val="solid"/>
                </a:ln>
                <a:solidFill>
                  <a:schemeClr val="accent2">
                    <a:lumMod val="40000"/>
                    <a:lumOff val="60000"/>
                  </a:schemeClr>
                </a:solidFill>
              </a:rPr>
              <a:t>Cám ơn thầy và các bạn đã chú ý lắng nghe bài thuyết trình của nhóm em </a:t>
            </a:r>
          </a:p>
        </p:txBody>
      </p:sp>
    </p:spTree>
    <p:extLst>
      <p:ext uri="{BB962C8B-B14F-4D97-AF65-F5344CB8AC3E}">
        <p14:creationId xmlns:p14="http://schemas.microsoft.com/office/powerpoint/2010/main" val="326596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C045CF-B6DF-44FD-ABD9-77161838B5B2}"/>
              </a:ext>
            </a:extLst>
          </p:cNvPr>
          <p:cNvSpPr>
            <a:spLocks noGrp="1"/>
          </p:cNvSpPr>
          <p:nvPr>
            <p:ph type="ctrTitle"/>
          </p:nvPr>
        </p:nvSpPr>
        <p:spPr>
          <a:xfrm>
            <a:off x="415507" y="316832"/>
            <a:ext cx="8915399" cy="637506"/>
          </a:xfrm>
        </p:spPr>
        <p:txBody>
          <a:bodyPr>
            <a:noAutofit/>
          </a:bodyPr>
          <a:lstStyle/>
          <a:p>
            <a:pPr algn="l"/>
            <a:r>
              <a:rPr lang="en-US" sz="3600" b="1" err="1">
                <a:solidFill>
                  <a:schemeClr val="tx1"/>
                </a:solidFill>
                <a:latin typeface="Times New Roman" panose="02020603050405020304" pitchFamily="18" charset="0"/>
                <a:cs typeface="Times New Roman" panose="02020603050405020304" pitchFamily="18" charset="0"/>
              </a:rPr>
              <a:t>Tổng</a:t>
            </a:r>
            <a:r>
              <a:rPr lang="en-US" sz="3600" b="1">
                <a:solidFill>
                  <a:schemeClr val="tx1"/>
                </a:solidFill>
                <a:latin typeface="Times New Roman" panose="02020603050405020304" pitchFamily="18" charset="0"/>
                <a:cs typeface="Times New Roman" panose="02020603050405020304" pitchFamily="18" charset="0"/>
              </a:rPr>
              <a:t> </a:t>
            </a:r>
            <a:r>
              <a:rPr lang="en-US" sz="3600" b="1" err="1">
                <a:solidFill>
                  <a:schemeClr val="tx1"/>
                </a:solidFill>
                <a:latin typeface="Times New Roman" panose="02020603050405020304" pitchFamily="18" charset="0"/>
                <a:cs typeface="Times New Roman" panose="02020603050405020304" pitchFamily="18" charset="0"/>
              </a:rPr>
              <a:t>quan</a:t>
            </a:r>
            <a:r>
              <a:rPr lang="en-US" sz="3600" b="1">
                <a:solidFill>
                  <a:schemeClr val="tx1"/>
                </a:solidFill>
                <a:latin typeface="Times New Roman" panose="02020603050405020304" pitchFamily="18" charset="0"/>
                <a:cs typeface="Times New Roman" panose="02020603050405020304" pitchFamily="18" charset="0"/>
              </a:rPr>
              <a:t> Listener</a:t>
            </a:r>
          </a:p>
        </p:txBody>
      </p:sp>
      <p:sp>
        <p:nvSpPr>
          <p:cNvPr id="3" name="Tiêu đề phụ 2">
            <a:extLst>
              <a:ext uri="{FF2B5EF4-FFF2-40B4-BE49-F238E27FC236}">
                <a16:creationId xmlns:a16="http://schemas.microsoft.com/office/drawing/2014/main" id="{2B3CCFD5-2090-47EF-8D3A-DD712658DC5E}"/>
              </a:ext>
            </a:extLst>
          </p:cNvPr>
          <p:cNvSpPr>
            <a:spLocks noGrp="1"/>
          </p:cNvSpPr>
          <p:nvPr>
            <p:ph type="subTitle" idx="1"/>
          </p:nvPr>
        </p:nvSpPr>
        <p:spPr>
          <a:xfrm>
            <a:off x="632076" y="1079674"/>
            <a:ext cx="8915399" cy="1623421"/>
          </a:xfrm>
        </p:spPr>
        <p:txBody>
          <a:bodyPr/>
          <a:lstStyle/>
          <a:p>
            <a:pPr algn="just"/>
            <a:r>
              <a:rPr lang="vi-VN" err="1">
                <a:solidFill>
                  <a:schemeClr val="tx1"/>
                </a:solidFill>
                <a:latin typeface="Times New Roman" panose="02020603050405020304" pitchFamily="18" charset="0"/>
                <a:cs typeface="Times New Roman" panose="02020603050405020304" pitchFamily="18" charset="0"/>
              </a:rPr>
              <a:t>Listener:được</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tạo</a:t>
            </a:r>
            <a:r>
              <a:rPr lang="vi-VN">
                <a:solidFill>
                  <a:schemeClr val="tx1"/>
                </a:solidFill>
                <a:latin typeface="Times New Roman" panose="02020603050405020304" pitchFamily="18" charset="0"/>
                <a:cs typeface="Times New Roman" panose="02020603050405020304" pitchFamily="18" charset="0"/>
              </a:rPr>
              <a:t> ra </a:t>
            </a:r>
            <a:r>
              <a:rPr lang="vi-VN" err="1">
                <a:solidFill>
                  <a:schemeClr val="tx1"/>
                </a:solidFill>
                <a:latin typeface="Times New Roman" panose="02020603050405020304" pitchFamily="18" charset="0"/>
                <a:cs typeface="Times New Roman" panose="02020603050405020304" pitchFamily="18" charset="0"/>
              </a:rPr>
              <a:t>để</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lắng</a:t>
            </a:r>
            <a:r>
              <a:rPr lang="vi-VN">
                <a:solidFill>
                  <a:schemeClr val="tx1"/>
                </a:solidFill>
                <a:latin typeface="Times New Roman" panose="02020603050405020304" pitchFamily="18" charset="0"/>
                <a:cs typeface="Times New Roman" panose="02020603050405020304" pitchFamily="18" charset="0"/>
              </a:rPr>
              <a:t> nghe </a:t>
            </a:r>
            <a:r>
              <a:rPr lang="vi-VN" err="1">
                <a:solidFill>
                  <a:schemeClr val="tx1"/>
                </a:solidFill>
                <a:latin typeface="Times New Roman" panose="02020603050405020304" pitchFamily="18" charset="0"/>
                <a:cs typeface="Times New Roman" panose="02020603050405020304" pitchFamily="18" charset="0"/>
              </a:rPr>
              <a:t>và</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xử</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lý</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những</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sự</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kiện</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cụ</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thể</a:t>
            </a:r>
            <a:r>
              <a:rPr lang="vi-VN">
                <a:solidFill>
                  <a:schemeClr val="tx1"/>
                </a:solidFill>
                <a:latin typeface="Times New Roman" panose="02020603050405020304" pitchFamily="18" charset="0"/>
                <a:cs typeface="Times New Roman" panose="02020603050405020304" pitchFamily="18" charset="0"/>
              </a:rPr>
              <a:t> trong </a:t>
            </a:r>
            <a:r>
              <a:rPr lang="vi-VN" err="1">
                <a:solidFill>
                  <a:schemeClr val="tx1"/>
                </a:solidFill>
                <a:latin typeface="Times New Roman" panose="02020603050405020304" pitchFamily="18" charset="0"/>
                <a:cs typeface="Times New Roman" panose="02020603050405020304" pitchFamily="18" charset="0"/>
              </a:rPr>
              <a:t>ứng</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dụng</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web</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và</a:t>
            </a:r>
            <a:r>
              <a:rPr lang="vi-VN">
                <a:solidFill>
                  <a:schemeClr val="tx1"/>
                </a:solidFill>
                <a:latin typeface="Times New Roman" panose="02020603050405020304" pitchFamily="18" charset="0"/>
                <a:cs typeface="Times New Roman" panose="02020603050405020304" pitchFamily="18" charset="0"/>
              </a:rPr>
              <a:t> khi </a:t>
            </a:r>
            <a:r>
              <a:rPr lang="vi-VN" err="1">
                <a:solidFill>
                  <a:schemeClr val="tx1"/>
                </a:solidFill>
                <a:latin typeface="Times New Roman" panose="02020603050405020304" pitchFamily="18" charset="0"/>
                <a:cs typeface="Times New Roman" panose="02020603050405020304" pitchFamily="18" charset="0"/>
              </a:rPr>
              <a:t>sự</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kiện</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đó</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xảy</a:t>
            </a:r>
            <a:r>
              <a:rPr lang="vi-VN">
                <a:solidFill>
                  <a:schemeClr val="tx1"/>
                </a:solidFill>
                <a:latin typeface="Times New Roman" panose="02020603050405020304" pitchFamily="18" charset="0"/>
                <a:cs typeface="Times New Roman" panose="02020603050405020304" pitchFamily="18" charset="0"/>
              </a:rPr>
              <a:t> ra, </a:t>
            </a:r>
            <a:r>
              <a:rPr lang="vi-VN" err="1">
                <a:solidFill>
                  <a:schemeClr val="tx1"/>
                </a:solidFill>
                <a:latin typeface="Times New Roman" panose="02020603050405020304" pitchFamily="18" charset="0"/>
                <a:cs typeface="Times New Roman" panose="02020603050405020304" pitchFamily="18" charset="0"/>
              </a:rPr>
              <a:t>sẽ</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kích</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hoạt</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chức</a:t>
            </a:r>
            <a:r>
              <a:rPr lang="vi-VN">
                <a:solidFill>
                  <a:schemeClr val="tx1"/>
                </a:solidFill>
                <a:latin typeface="Times New Roman" panose="02020603050405020304" pitchFamily="18" charset="0"/>
                <a:cs typeface="Times New Roman" panose="02020603050405020304" pitchFamily="18" charset="0"/>
              </a:rPr>
              <a:t> năng. </a:t>
            </a:r>
            <a:r>
              <a:rPr lang="vi-VN" err="1">
                <a:solidFill>
                  <a:schemeClr val="tx1"/>
                </a:solidFill>
                <a:latin typeface="Times New Roman" panose="02020603050405020304" pitchFamily="18" charset="0"/>
                <a:cs typeface="Times New Roman" panose="02020603050405020304" pitchFamily="18" charset="0"/>
              </a:rPr>
              <a:t>Mỗi</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loại</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Listener</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được</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sử</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dụng</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với</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một</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loại</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sự</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kiện</a:t>
            </a:r>
            <a:r>
              <a:rPr lang="vi-VN">
                <a:solidFill>
                  <a:schemeClr val="tx1"/>
                </a:solidFill>
                <a:latin typeface="Times New Roman" panose="02020603050405020304" pitchFamily="18" charset="0"/>
                <a:cs typeface="Times New Roman" panose="02020603050405020304" pitchFamily="18" charset="0"/>
              </a:rPr>
              <a:t> </a:t>
            </a:r>
            <a:r>
              <a:rPr lang="vi-VN" err="1">
                <a:solidFill>
                  <a:schemeClr val="tx1"/>
                </a:solidFill>
                <a:latin typeface="Times New Roman" panose="02020603050405020304" pitchFamily="18" charset="0"/>
                <a:cs typeface="Times New Roman" panose="02020603050405020304" pitchFamily="18" charset="0"/>
              </a:rPr>
              <a:t>khác</a:t>
            </a:r>
            <a:r>
              <a:rPr lang="vi-VN">
                <a:solidFill>
                  <a:schemeClr val="tx1"/>
                </a:solidFill>
                <a:latin typeface="Times New Roman" panose="02020603050405020304" pitchFamily="18" charset="0"/>
                <a:cs typeface="Times New Roman" panose="02020603050405020304" pitchFamily="18" charset="0"/>
              </a:rPr>
              <a:t> nhau.</a:t>
            </a:r>
            <a:endParaRPr lang="en-US">
              <a:solidFill>
                <a:schemeClr val="tx1"/>
              </a:solidFill>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30EC172E-60F6-4107-8351-9CB85D5734EE}"/>
              </a:ext>
            </a:extLst>
          </p:cNvPr>
          <p:cNvSpPr txBox="1"/>
          <p:nvPr/>
        </p:nvSpPr>
        <p:spPr>
          <a:xfrm>
            <a:off x="415507" y="2182100"/>
            <a:ext cx="3505200"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Listener</a:t>
            </a:r>
          </a:p>
        </p:txBody>
      </p:sp>
      <p:sp>
        <p:nvSpPr>
          <p:cNvPr id="6" name="Hộp Văn bản 5">
            <a:extLst>
              <a:ext uri="{FF2B5EF4-FFF2-40B4-BE49-F238E27FC236}">
                <a16:creationId xmlns:a16="http://schemas.microsoft.com/office/drawing/2014/main" id="{1984B97C-03A9-4D62-A53F-748E636F3F77}"/>
              </a:ext>
            </a:extLst>
          </p:cNvPr>
          <p:cNvSpPr txBox="1"/>
          <p:nvPr/>
        </p:nvSpPr>
        <p:spPr>
          <a:xfrm>
            <a:off x="415506" y="2828431"/>
            <a:ext cx="9915609" cy="286232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Có </a:t>
            </a:r>
            <a:r>
              <a:rPr lang="vi-VN">
                <a:latin typeface="Times New Roman" panose="02020603050405020304" pitchFamily="18" charset="0"/>
                <a:cs typeface="Times New Roman" panose="02020603050405020304" pitchFamily="18" charset="0"/>
              </a:rPr>
              <a:t>bảy</a:t>
            </a:r>
            <a:r>
              <a:rPr lang="en-US">
                <a:latin typeface="Times New Roman" panose="02020603050405020304" pitchFamily="18" charset="0"/>
                <a:cs typeface="Times New Roman" panose="02020603050405020304" pitchFamily="18" charset="0"/>
              </a:rPr>
              <a:t> loại Listener có sẵn trong framework của servlet bao gồm:</a:t>
            </a:r>
          </a:p>
          <a:p>
            <a:r>
              <a:rPr lang="en-US">
                <a:latin typeface="Times New Roman" panose="02020603050405020304" pitchFamily="18" charset="0"/>
                <a:cs typeface="Times New Roman" panose="02020603050405020304" pitchFamily="18" charset="0"/>
              </a:rPr>
              <a:t>+ServletContextListener</a:t>
            </a:r>
          </a:p>
          <a:p>
            <a:r>
              <a:rPr lang="en-US">
                <a:latin typeface="Times New Roman" panose="02020603050405020304" pitchFamily="18" charset="0"/>
                <a:cs typeface="Times New Roman" panose="02020603050405020304" pitchFamily="18" charset="0"/>
              </a:rPr>
              <a:t>+ServletContextAttributeListener</a:t>
            </a:r>
          </a:p>
          <a:p>
            <a:r>
              <a:rPr lang="en-US">
                <a:latin typeface="Times New Roman" panose="02020603050405020304" pitchFamily="18" charset="0"/>
                <a:cs typeface="Times New Roman" panose="02020603050405020304" pitchFamily="18" charset="0"/>
              </a:rPr>
              <a:t>+HttpSessionListener</a:t>
            </a:r>
          </a:p>
          <a:p>
            <a:r>
              <a:rPr lang="en-US">
                <a:latin typeface="Times New Roman" panose="02020603050405020304" pitchFamily="18" charset="0"/>
                <a:cs typeface="Times New Roman" panose="02020603050405020304" pitchFamily="18" charset="0"/>
              </a:rPr>
              <a:t>+HttpSessionAttributeListener</a:t>
            </a:r>
          </a:p>
          <a:p>
            <a:r>
              <a:rPr lang="en-US">
                <a:latin typeface="Times New Roman" panose="02020603050405020304" pitchFamily="18" charset="0"/>
                <a:cs typeface="Times New Roman" panose="02020603050405020304" pitchFamily="18" charset="0"/>
              </a:rPr>
              <a:t>+ServletRequestListener</a:t>
            </a:r>
          </a:p>
          <a:p>
            <a:r>
              <a:rPr lang="en-US">
                <a:latin typeface="Times New Roman" panose="02020603050405020304" pitchFamily="18" charset="0"/>
                <a:cs typeface="Times New Roman" panose="02020603050405020304" pitchFamily="18" charset="0"/>
              </a:rPr>
              <a:t>+ServletRequestAttributeListener</a:t>
            </a:r>
          </a:p>
          <a:p>
            <a:r>
              <a:rPr lang="en-US">
                <a:latin typeface="Times New Roman" panose="02020603050405020304" pitchFamily="18" charset="0"/>
                <a:cs typeface="Times New Roman" panose="02020603050405020304" pitchFamily="18" charset="0"/>
              </a:rPr>
              <a:t>+HttpSessionActivationListener</a:t>
            </a:r>
          </a:p>
          <a:p>
            <a:r>
              <a:rPr lang="en-US">
                <a:latin typeface="Times New Roman" panose="02020603050405020304" pitchFamily="18" charset="0"/>
                <a:cs typeface="Times New Roman" panose="02020603050405020304" pitchFamily="18" charset="0"/>
              </a:rPr>
              <a:t>Chúng ta có thể sử dụng các Listener bên trong web.xml bằng cách sử dụng thẻ &lt;listener&gt; &lt;/listener&gt;.</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42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BAF5F85-4543-416E-83E5-1F772A4B6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687" y="842962"/>
            <a:ext cx="6172200" cy="5172075"/>
          </a:xfrm>
          <a:prstGeom prst="rect">
            <a:avLst/>
          </a:prstGeom>
        </p:spPr>
      </p:pic>
    </p:spTree>
    <p:extLst>
      <p:ext uri="{BB962C8B-B14F-4D97-AF65-F5344CB8AC3E}">
        <p14:creationId xmlns:p14="http://schemas.microsoft.com/office/powerpoint/2010/main" val="85836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CBD820F-9B51-454F-AB04-2A3D695ED2BD}"/>
              </a:ext>
            </a:extLst>
          </p:cNvPr>
          <p:cNvSpPr>
            <a:spLocks noGrp="1"/>
          </p:cNvSpPr>
          <p:nvPr>
            <p:ph type="title"/>
          </p:nvPr>
        </p:nvSpPr>
        <p:spPr>
          <a:xfrm>
            <a:off x="388576" y="537410"/>
            <a:ext cx="8596668" cy="737937"/>
          </a:xfrm>
        </p:spPr>
        <p:txBody>
          <a:bodyPr/>
          <a:lstStyle/>
          <a:p>
            <a:r>
              <a:rPr lang="en-US" b="1">
                <a:solidFill>
                  <a:schemeClr val="tx1"/>
                </a:solidFill>
                <a:latin typeface="Times New Roman" panose="02020603050405020304" pitchFamily="18" charset="0"/>
                <a:cs typeface="Times New Roman" panose="02020603050405020304" pitchFamily="18" charset="0"/>
              </a:rPr>
              <a:t>ServletContextListener</a:t>
            </a:r>
          </a:p>
        </p:txBody>
      </p:sp>
      <p:sp>
        <p:nvSpPr>
          <p:cNvPr id="3" name="Chỗ dành sẵn cho Nội dung 2">
            <a:extLst>
              <a:ext uri="{FF2B5EF4-FFF2-40B4-BE49-F238E27FC236}">
                <a16:creationId xmlns:a16="http://schemas.microsoft.com/office/drawing/2014/main" id="{E2C5CDCC-82D8-43ED-B29F-6C85E0143DB9}"/>
              </a:ext>
            </a:extLst>
          </p:cNvPr>
          <p:cNvSpPr>
            <a:spLocks noGrp="1"/>
          </p:cNvSpPr>
          <p:nvPr>
            <p:ph idx="1"/>
          </p:nvPr>
        </p:nvSpPr>
        <p:spPr>
          <a:xfrm>
            <a:off x="308365" y="1488613"/>
            <a:ext cx="9605656" cy="3880773"/>
          </a:xfrm>
        </p:spPr>
        <p:txBody>
          <a:bodyPr/>
          <a:lstStyle/>
          <a:p>
            <a:pPr marL="0" indent="0">
              <a:buNone/>
            </a:pPr>
            <a:r>
              <a:rPr lang="en-US"/>
              <a:t>	C</a:t>
            </a:r>
            <a:r>
              <a:rPr lang="vi-VN"/>
              <a:t>ó nhiệm vụ ghi nhận và xử lý những thay đổi trong ServletContext của một ứng dụng web khi ứng dụng web này được triển khai lên Server Runtime.Bất kỳ những thay đổi nào của ServletContext, ServletContextEvent sẽ ghi nhận và ServletContextListener cũng sẽ thực hiện những thay đổi đó.</a:t>
            </a:r>
          </a:p>
          <a:p>
            <a:pPr marL="0" indent="0">
              <a:buNone/>
            </a:pPr>
            <a:r>
              <a:rPr lang="vi-VN"/>
              <a:t>ServletContextListener là interface và nó được định nghĩa bởi 2 phương thức sau:</a:t>
            </a:r>
          </a:p>
          <a:p>
            <a:r>
              <a:rPr lang="en-US"/>
              <a:t>V</a:t>
            </a:r>
            <a:r>
              <a:rPr lang="vi-VN"/>
              <a:t>oid contextDestroyed (ServletContextEvent e) - Phương thức này được thực thi khi ứng dụng bị đónghủy)</a:t>
            </a:r>
          </a:p>
          <a:p>
            <a:r>
              <a:rPr lang="en-US"/>
              <a:t>V</a:t>
            </a:r>
            <a:r>
              <a:rPr lang="vi-VN"/>
              <a:t>oid contextInitialized (ServletContextEvent e) - Phương thức này được thực thi khi ứng dụng được khởi tạo</a:t>
            </a:r>
            <a:endParaRPr lang="en-US"/>
          </a:p>
        </p:txBody>
      </p:sp>
    </p:spTree>
    <p:extLst>
      <p:ext uri="{BB962C8B-B14F-4D97-AF65-F5344CB8AC3E}">
        <p14:creationId xmlns:p14="http://schemas.microsoft.com/office/powerpoint/2010/main" val="27659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90A03992-FEDE-43C5-A18B-FF995F53CDFE}"/>
              </a:ext>
            </a:extLst>
          </p:cNvPr>
          <p:cNvSpPr>
            <a:spLocks noGrp="1"/>
          </p:cNvSpPr>
          <p:nvPr>
            <p:ph idx="1"/>
          </p:nvPr>
        </p:nvSpPr>
        <p:spPr>
          <a:xfrm>
            <a:off x="1110470" y="457200"/>
            <a:ext cx="8596668" cy="5117431"/>
          </a:xfrm>
        </p:spPr>
        <p:txBody>
          <a:bodyPr>
            <a:normAutofit lnSpcReduction="10000"/>
          </a:bodyPr>
          <a:lstStyle/>
          <a:p>
            <a:r>
              <a:rPr lang="en-US">
                <a:highlight>
                  <a:srgbClr val="FFFF00"/>
                </a:highlight>
                <a:latin typeface="Times New Roman" panose="02020603050405020304" pitchFamily="18" charset="0"/>
                <a:cs typeface="Times New Roman" panose="02020603050405020304" pitchFamily="18" charset="0"/>
              </a:rPr>
              <a:t>@WebListener</a:t>
            </a:r>
          </a:p>
          <a:p>
            <a:pPr marL="0" indent="0">
              <a:buNone/>
            </a:pPr>
            <a:r>
              <a:rPr lang="en-US">
                <a:solidFill>
                  <a:srgbClr val="77094A"/>
                </a:solidFill>
                <a:latin typeface="Times New Roman" panose="02020603050405020304" pitchFamily="18" charset="0"/>
                <a:cs typeface="Times New Roman" panose="02020603050405020304" pitchFamily="18" charset="0"/>
              </a:rPr>
              <a:t>Public class </a:t>
            </a:r>
            <a:r>
              <a:rPr lang="en-US">
                <a:highlight>
                  <a:srgbClr val="00FF00"/>
                </a:highlight>
                <a:latin typeface="Times New Roman" panose="02020603050405020304" pitchFamily="18" charset="0"/>
                <a:cs typeface="Times New Roman" panose="02020603050405020304" pitchFamily="18" charset="0"/>
              </a:rPr>
              <a:t>AppListener </a:t>
            </a:r>
            <a:r>
              <a:rPr lang="en-US">
                <a:solidFill>
                  <a:srgbClr val="FF0000"/>
                </a:solidFill>
                <a:highlight>
                  <a:srgbClr val="FFFF00"/>
                </a:highlight>
                <a:latin typeface="Times New Roman" panose="02020603050405020304" pitchFamily="18" charset="0"/>
                <a:cs typeface="Times New Roman" panose="02020603050405020304" pitchFamily="18" charset="0"/>
              </a:rPr>
              <a:t>implements</a:t>
            </a:r>
            <a:r>
              <a:rPr lang="en-US">
                <a:latin typeface="Times New Roman" panose="02020603050405020304" pitchFamily="18" charset="0"/>
                <a:cs typeface="Times New Roman" panose="02020603050405020304" pitchFamily="18" charset="0"/>
              </a:rPr>
              <a:t> </a:t>
            </a:r>
            <a:r>
              <a:rPr lang="en-US">
                <a:highlight>
                  <a:srgbClr val="FFFF00"/>
                </a:highlight>
                <a:latin typeface="Times New Roman" panose="02020603050405020304" pitchFamily="18" charset="0"/>
                <a:cs typeface="Times New Roman" panose="02020603050405020304" pitchFamily="18" charset="0"/>
              </a:rPr>
              <a:t>ServletContextListener</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@Override</a:t>
            </a:r>
          </a:p>
          <a:p>
            <a:pPr marL="0" indent="0">
              <a:buNone/>
            </a:pPr>
            <a:r>
              <a:rPr lang="en-US">
                <a:latin typeface="Times New Roman" panose="02020603050405020304" pitchFamily="18" charset="0"/>
                <a:cs typeface="Times New Roman" panose="02020603050405020304" pitchFamily="18" charset="0"/>
              </a:rPr>
              <a:t>      </a:t>
            </a:r>
            <a:r>
              <a:rPr lang="en-US">
                <a:solidFill>
                  <a:srgbClr val="77094A"/>
                </a:solidFill>
                <a:latin typeface="Times New Roman" panose="02020603050405020304" pitchFamily="18" charset="0"/>
                <a:cs typeface="Times New Roman" panose="02020603050405020304" pitchFamily="18" charset="0"/>
              </a:rPr>
              <a:t>public void </a:t>
            </a:r>
            <a:r>
              <a:rPr lang="en-US">
                <a:highlight>
                  <a:srgbClr val="808000"/>
                </a:highlight>
                <a:latin typeface="Times New Roman" panose="02020603050405020304" pitchFamily="18" charset="0"/>
                <a:cs typeface="Times New Roman" panose="02020603050405020304" pitchFamily="18" charset="0"/>
              </a:rPr>
              <a:t>contextDestroyed</a:t>
            </a:r>
            <a:r>
              <a:rPr lang="en-US">
                <a:latin typeface="Times New Roman" panose="02020603050405020304" pitchFamily="18" charset="0"/>
                <a:cs typeface="Times New Roman" panose="02020603050405020304" pitchFamily="18" charset="0"/>
              </a:rPr>
              <a:t> (ServletContextEvent sce) {</a:t>
            </a:r>
          </a:p>
          <a:p>
            <a:pPr marL="0" indent="0">
              <a:buNone/>
            </a:pPr>
            <a:r>
              <a:rPr lang="en-US">
                <a:latin typeface="Times New Roman" panose="02020603050405020304" pitchFamily="18" charset="0"/>
                <a:cs typeface="Times New Roman" panose="02020603050405020304" pitchFamily="18" charset="0"/>
              </a:rPr>
              <a:t>      // </a:t>
            </a:r>
            <a:r>
              <a:rPr lang="en-US">
                <a:solidFill>
                  <a:srgbClr val="0070C0"/>
                </a:solidFill>
                <a:latin typeface="Times New Roman" panose="02020603050405020304" pitchFamily="18" charset="0"/>
                <a:cs typeface="Times New Roman" panose="02020603050405020304" pitchFamily="18" charset="0"/>
              </a:rPr>
              <a:t>TODO</a:t>
            </a:r>
            <a:r>
              <a:rPr lang="en-US">
                <a:latin typeface="Times New Roman" panose="02020603050405020304" pitchFamily="18" charset="0"/>
                <a:cs typeface="Times New Roman" panose="02020603050405020304" pitchFamily="18" charset="0"/>
              </a:rPr>
              <a:t> </a:t>
            </a:r>
            <a:r>
              <a:rPr lang="en-US">
                <a:solidFill>
                  <a:srgbClr val="00B050"/>
                </a:solidFill>
                <a:latin typeface="Times New Roman" panose="02020603050405020304" pitchFamily="18" charset="0"/>
                <a:cs typeface="Times New Roman" panose="02020603050405020304" pitchFamily="18" charset="0"/>
              </a:rPr>
              <a:t>chạy trước khi ứng dụng web bị shutdown</a:t>
            </a:r>
          </a:p>
          <a:p>
            <a:pPr marL="0" indent="0">
              <a:buNone/>
            </a:pPr>
            <a:r>
              <a:rPr lang="en-US">
                <a:latin typeface="Times New Roman" panose="02020603050405020304" pitchFamily="18" charset="0"/>
                <a:cs typeface="Times New Roman" panose="02020603050405020304" pitchFamily="18" charset="0"/>
              </a:rPr>
              <a:t>      ServletContext </a:t>
            </a:r>
            <a:r>
              <a:rPr lang="en-US">
                <a:solidFill>
                  <a:schemeClr val="accent3">
                    <a:lumMod val="75000"/>
                  </a:schemeClr>
                </a:solidFill>
                <a:latin typeface="Times New Roman" panose="02020603050405020304" pitchFamily="18" charset="0"/>
                <a:cs typeface="Times New Roman" panose="02020603050405020304" pitchFamily="18" charset="0"/>
              </a:rPr>
              <a:t>app</a:t>
            </a:r>
            <a:r>
              <a:rPr lang="en-US">
                <a:latin typeface="Times New Roman" panose="02020603050405020304" pitchFamily="18" charset="0"/>
                <a:cs typeface="Times New Roman" panose="02020603050405020304" pitchFamily="18" charset="0"/>
              </a:rPr>
              <a:t> = </a:t>
            </a:r>
            <a:r>
              <a:rPr lang="en-US">
                <a:solidFill>
                  <a:schemeClr val="accent3">
                    <a:lumMod val="75000"/>
                  </a:schemeClr>
                </a:solidFill>
                <a:latin typeface="Times New Roman" panose="02020603050405020304" pitchFamily="18" charset="0"/>
                <a:cs typeface="Times New Roman" panose="02020603050405020304" pitchFamily="18" charset="0"/>
              </a:rPr>
              <a:t>sce</a:t>
            </a:r>
            <a:r>
              <a:rPr lang="en-US">
                <a:latin typeface="Times New Roman" panose="02020603050405020304" pitchFamily="18" charset="0"/>
                <a:cs typeface="Times New Roman" panose="02020603050405020304" pitchFamily="18" charset="0"/>
              </a:rPr>
              <a:t>.getServletContext();</a:t>
            </a:r>
          </a:p>
          <a:p>
            <a:pPr marL="0" indent="0">
              <a:buNone/>
            </a:pP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     @Override</a:t>
            </a:r>
          </a:p>
          <a:p>
            <a:pPr marL="0" indent="0">
              <a:buNone/>
            </a:pPr>
            <a:r>
              <a:rPr lang="en-US">
                <a:solidFill>
                  <a:srgbClr val="77094A"/>
                </a:solidFill>
                <a:latin typeface="Times New Roman" panose="02020603050405020304" pitchFamily="18" charset="0"/>
                <a:cs typeface="Times New Roman" panose="02020603050405020304" pitchFamily="18" charset="0"/>
              </a:rPr>
              <a:t>     public void </a:t>
            </a:r>
            <a:r>
              <a:rPr lang="en-US">
                <a:highlight>
                  <a:srgbClr val="808000"/>
                </a:highlight>
                <a:latin typeface="Times New Roman" panose="02020603050405020304" pitchFamily="18" charset="0"/>
                <a:cs typeface="Times New Roman" panose="02020603050405020304" pitchFamily="18" charset="0"/>
              </a:rPr>
              <a:t>contextlnitialized</a:t>
            </a:r>
            <a:r>
              <a:rPr lang="en-US">
                <a:latin typeface="Times New Roman" panose="02020603050405020304" pitchFamily="18" charset="0"/>
                <a:cs typeface="Times New Roman" panose="02020603050405020304" pitchFamily="18" charset="0"/>
              </a:rPr>
              <a:t>(ServletContextEvent sce) {</a:t>
            </a:r>
          </a:p>
          <a:p>
            <a:pPr marL="0" indent="0">
              <a:buNone/>
            </a:pPr>
            <a:r>
              <a:rPr lang="en-US">
                <a:latin typeface="Times New Roman" panose="02020603050405020304" pitchFamily="18" charset="0"/>
                <a:cs typeface="Times New Roman" panose="02020603050405020304" pitchFamily="18" charset="0"/>
              </a:rPr>
              <a:t>     //</a:t>
            </a:r>
            <a:r>
              <a:rPr lang="en-US">
                <a:solidFill>
                  <a:srgbClr val="0070C0"/>
                </a:solidFill>
                <a:latin typeface="Times New Roman" panose="02020603050405020304" pitchFamily="18" charset="0"/>
                <a:cs typeface="Times New Roman" panose="02020603050405020304" pitchFamily="18" charset="0"/>
              </a:rPr>
              <a:t>TODO</a:t>
            </a:r>
            <a:r>
              <a:rPr lang="en-US">
                <a:latin typeface="Times New Roman" panose="02020603050405020304" pitchFamily="18" charset="0"/>
                <a:cs typeface="Times New Roman" panose="02020603050405020304" pitchFamily="18" charset="0"/>
              </a:rPr>
              <a:t> </a:t>
            </a:r>
            <a:r>
              <a:rPr lang="en-US">
                <a:solidFill>
                  <a:srgbClr val="00B050"/>
                </a:solidFill>
                <a:latin typeface="Times New Roman" panose="02020603050405020304" pitchFamily="18" charset="0"/>
                <a:cs typeface="Times New Roman" panose="02020603050405020304" pitchFamily="18" charset="0"/>
              </a:rPr>
              <a:t>Chạy ngay sau khi ứng dụng khởi động </a:t>
            </a:r>
          </a:p>
          <a:p>
            <a:pPr marL="0" indent="0">
              <a:buNone/>
            </a:pPr>
            <a:r>
              <a:rPr lang="en-US">
                <a:latin typeface="Times New Roman" panose="02020603050405020304" pitchFamily="18" charset="0"/>
                <a:cs typeface="Times New Roman" panose="02020603050405020304" pitchFamily="18" charset="0"/>
              </a:rPr>
              <a:t>     ServletContext </a:t>
            </a:r>
            <a:r>
              <a:rPr lang="en-US">
                <a:solidFill>
                  <a:schemeClr val="accent3">
                    <a:lumMod val="75000"/>
                  </a:schemeClr>
                </a:solidFill>
                <a:latin typeface="Times New Roman" panose="02020603050405020304" pitchFamily="18" charset="0"/>
                <a:cs typeface="Times New Roman" panose="02020603050405020304" pitchFamily="18" charset="0"/>
              </a:rPr>
              <a:t>app</a:t>
            </a:r>
            <a:r>
              <a:rPr lang="en-US">
                <a:latin typeface="Times New Roman" panose="02020603050405020304" pitchFamily="18" charset="0"/>
                <a:cs typeface="Times New Roman" panose="02020603050405020304" pitchFamily="18" charset="0"/>
              </a:rPr>
              <a:t> = </a:t>
            </a:r>
            <a:r>
              <a:rPr lang="en-US">
                <a:solidFill>
                  <a:schemeClr val="accent3">
                    <a:lumMod val="75000"/>
                  </a:schemeClr>
                </a:solidFill>
                <a:latin typeface="Times New Roman" panose="02020603050405020304" pitchFamily="18" charset="0"/>
                <a:cs typeface="Times New Roman" panose="02020603050405020304" pitchFamily="18" charset="0"/>
              </a:rPr>
              <a:t>sce</a:t>
            </a:r>
            <a:r>
              <a:rPr lang="en-US">
                <a:latin typeface="Times New Roman" panose="02020603050405020304" pitchFamily="18" charset="0"/>
                <a:cs typeface="Times New Roman" panose="02020603050405020304" pitchFamily="18" charset="0"/>
              </a:rPr>
              <a:t>.getServletContext(); </a:t>
            </a:r>
          </a:p>
          <a:p>
            <a:pPr marL="0" indent="0">
              <a:buNone/>
            </a:pP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509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921AFED-4A6B-45E7-8EFD-C834D0702DDA}"/>
              </a:ext>
            </a:extLst>
          </p:cNvPr>
          <p:cNvSpPr>
            <a:spLocks noGrp="1"/>
          </p:cNvSpPr>
          <p:nvPr>
            <p:ph type="title"/>
          </p:nvPr>
        </p:nvSpPr>
        <p:spPr>
          <a:xfrm>
            <a:off x="372534" y="451680"/>
            <a:ext cx="8596668" cy="729916"/>
          </a:xfrm>
        </p:spPr>
        <p:txBody>
          <a:bodyPr/>
          <a:lstStyle/>
          <a:p>
            <a:r>
              <a:rPr lang="en-US" b="1">
                <a:solidFill>
                  <a:schemeClr val="tx1"/>
                </a:solidFill>
                <a:latin typeface="Times New Roman" panose="02020603050405020304" pitchFamily="18" charset="0"/>
                <a:cs typeface="Times New Roman" panose="02020603050405020304" pitchFamily="18" charset="0"/>
              </a:rPr>
              <a:t>ServletContextAttributeListener</a:t>
            </a:r>
          </a:p>
        </p:txBody>
      </p:sp>
      <p:sp>
        <p:nvSpPr>
          <p:cNvPr id="3" name="Chỗ dành sẵn cho Nội dung 2">
            <a:extLst>
              <a:ext uri="{FF2B5EF4-FFF2-40B4-BE49-F238E27FC236}">
                <a16:creationId xmlns:a16="http://schemas.microsoft.com/office/drawing/2014/main" id="{D13AA330-81E7-4EA2-96B6-F490D690E875}"/>
              </a:ext>
            </a:extLst>
          </p:cNvPr>
          <p:cNvSpPr>
            <a:spLocks noGrp="1"/>
          </p:cNvSpPr>
          <p:nvPr>
            <p:ph idx="1"/>
          </p:nvPr>
        </p:nvSpPr>
        <p:spPr>
          <a:xfrm>
            <a:off x="236175" y="1262231"/>
            <a:ext cx="9405129" cy="3880773"/>
          </a:xfrm>
        </p:spPr>
        <p:txBody>
          <a:bodyPr>
            <a:normAutofit/>
          </a:bodyPr>
          <a:lstStyle/>
          <a:p>
            <a:pPr marL="0" indent="0">
              <a:buNone/>
            </a:pPr>
            <a:r>
              <a:rPr lang="vi-VN">
                <a:latin typeface="Times New Roman" panose="02020603050405020304" pitchFamily="18" charset="0"/>
                <a:cs typeface="Times New Roman" panose="02020603050405020304" pitchFamily="18" charset="0"/>
              </a:rPr>
              <a:t>ServletContextAttributeListener sử dụng và xử lý các sự kiện của SessionContexAttributetEvent đưa ra thông báo khi bất kỳ đối tượng nào được thêm, xóa hoặc thay thế trong servlet.</a:t>
            </a:r>
          </a:p>
          <a:p>
            <a:pPr marL="0" indent="0">
              <a:buNone/>
            </a:pPr>
            <a:r>
              <a:rPr lang="vi-VN">
                <a:latin typeface="Times New Roman" panose="02020603050405020304" pitchFamily="18" charset="0"/>
                <a:cs typeface="Times New Roman" panose="02020603050405020304" pitchFamily="18" charset="0"/>
              </a:rPr>
              <a:t>ServletContextAttributeListener là interface và nó được định nghĩa bởi 3 phương thức sau:</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ttributeAdded(ServletContextAttributeEvent e):Nó thông báo bất cứ khi nào một thuộc tính mới được thêm vào ngữ cảnh của servlet.</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ttributeRemoved(ServletContextAttributeEvent e):Nó thông báo bất cứ khi nào thuộc tính bị xóa khỏi ngữ cảnh servlet.</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ttributeReplaced(ServletContextAttributeEvent e): Nó thông báo bất cứ khi nào thuộc tính được thay thế trên ngữ cảnh của servlet.</a:t>
            </a:r>
          </a:p>
          <a:p>
            <a:pPr marL="0" indent="0">
              <a:buNone/>
            </a:pPr>
            <a:r>
              <a:rPr lang="vi-VN">
                <a:latin typeface="Times New Roman" panose="02020603050405020304" pitchFamily="18" charset="0"/>
                <a:cs typeface="Times New Roman" panose="02020603050405020304" pitchFamily="18" charset="0"/>
              </a:rPr>
              <a:t>Tên thuộc tính và giá trị được thêm, xóa hoặc thay thế có thể được lấy từ phương thức getName () và getValue () của ServletContextAttributeEvent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2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35EC488-2468-49B8-89E7-A047B17E0DDB}"/>
              </a:ext>
            </a:extLst>
          </p:cNvPr>
          <p:cNvSpPr>
            <a:spLocks noGrp="1"/>
          </p:cNvSpPr>
          <p:nvPr>
            <p:ph type="title"/>
          </p:nvPr>
        </p:nvSpPr>
        <p:spPr>
          <a:xfrm>
            <a:off x="155966" y="288758"/>
            <a:ext cx="8596668" cy="713874"/>
          </a:xfrm>
        </p:spPr>
        <p:txBody>
          <a:bodyPr/>
          <a:lstStyle/>
          <a:p>
            <a:r>
              <a:rPr lang="en-US" b="1">
                <a:solidFill>
                  <a:schemeClr val="tx1"/>
                </a:solidFill>
                <a:latin typeface="Times New Roman" panose="02020603050405020304" pitchFamily="18" charset="0"/>
                <a:cs typeface="Times New Roman" panose="02020603050405020304" pitchFamily="18" charset="0"/>
              </a:rPr>
              <a:t>HttpSessionListener</a:t>
            </a:r>
          </a:p>
        </p:txBody>
      </p:sp>
      <p:sp>
        <p:nvSpPr>
          <p:cNvPr id="3" name="Chỗ dành sẵn cho Nội dung 2">
            <a:extLst>
              <a:ext uri="{FF2B5EF4-FFF2-40B4-BE49-F238E27FC236}">
                <a16:creationId xmlns:a16="http://schemas.microsoft.com/office/drawing/2014/main" id="{FD88356C-E31B-4299-9E6D-9B604D0DF5A6}"/>
              </a:ext>
            </a:extLst>
          </p:cNvPr>
          <p:cNvSpPr>
            <a:spLocks noGrp="1"/>
          </p:cNvSpPr>
          <p:nvPr>
            <p:ph idx="1"/>
          </p:nvPr>
        </p:nvSpPr>
        <p:spPr>
          <a:xfrm>
            <a:off x="228155" y="1262231"/>
            <a:ext cx="9605656" cy="4023643"/>
          </a:xfrm>
        </p:spPr>
        <p:txBody>
          <a:bodyPr/>
          <a:lstStyle/>
          <a:p>
            <a:pPr marL="0" indent="0">
              <a:buNone/>
            </a:pPr>
            <a:r>
              <a:rPr lang="vi-VN">
                <a:latin typeface="Times New Roman" panose="02020603050405020304" pitchFamily="18" charset="0"/>
                <a:cs typeface="Times New Roman" panose="02020603050405020304" pitchFamily="18" charset="0"/>
              </a:rPr>
              <a:t>HttpSessionListener là 1 interface được cung cấp để lưu trữ các thông tin trong 1 phiên làm việc của bạn trên trang web.Phiên làm việc ở đây có thể hiểu là một quá trình thao tác của bạn từ lúc truy cập vào 1 trang web để mua hàng đến khi bạn thoát khỏi trang đó.</a:t>
            </a:r>
          </a:p>
          <a:p>
            <a:pPr marL="0" indent="0">
              <a:buNone/>
            </a:pPr>
            <a:r>
              <a:rPr lang="vi-VN">
                <a:latin typeface="Times New Roman" panose="02020603050405020304" pitchFamily="18" charset="0"/>
                <a:cs typeface="Times New Roman" panose="02020603050405020304" pitchFamily="18" charset="0"/>
              </a:rPr>
              <a:t>HttpSessionListener là interface và nó được định nghĩa bởi 2 phương thức sau:</a:t>
            </a:r>
          </a:p>
          <a:p>
            <a:r>
              <a:rPr lang="en-US">
                <a:latin typeface="Times New Roman" panose="02020603050405020304" pitchFamily="18" charset="0"/>
                <a:cs typeface="Times New Roman" panose="02020603050405020304" pitchFamily="18" charset="0"/>
              </a:rPr>
              <a:t>V</a:t>
            </a:r>
            <a:r>
              <a:rPr lang="vi-VN">
                <a:latin typeface="Times New Roman" panose="02020603050405020304" pitchFamily="18" charset="0"/>
                <a:cs typeface="Times New Roman" panose="02020603050405020304" pitchFamily="18" charset="0"/>
              </a:rPr>
              <a:t>oid sessionCreate (HttpSessionEvent e):bắt sự kiện khi session được tạo ra</a:t>
            </a:r>
          </a:p>
          <a:p>
            <a:r>
              <a:rPr lang="en-US">
                <a:latin typeface="Times New Roman" panose="02020603050405020304" pitchFamily="18" charset="0"/>
                <a:cs typeface="Times New Roman" panose="02020603050405020304" pitchFamily="18" charset="0"/>
              </a:rPr>
              <a:t>V</a:t>
            </a:r>
            <a:r>
              <a:rPr lang="vi-VN">
                <a:latin typeface="Times New Roman" panose="02020603050405020304" pitchFamily="18" charset="0"/>
                <a:cs typeface="Times New Roman" panose="02020603050405020304" pitchFamily="18" charset="0"/>
              </a:rPr>
              <a:t>oid sessionDestroyed (HttpSessionEvent e):b</a:t>
            </a:r>
            <a:r>
              <a:rPr lang="en-US">
                <a:latin typeface="Times New Roman" panose="02020603050405020304" pitchFamily="18" charset="0"/>
                <a:cs typeface="Times New Roman" panose="02020603050405020304" pitchFamily="18" charset="0"/>
              </a:rPr>
              <a:t>ắt</a:t>
            </a:r>
            <a:r>
              <a:rPr lang="vi-VN">
                <a:latin typeface="Times New Roman" panose="02020603050405020304" pitchFamily="18" charset="0"/>
                <a:cs typeface="Times New Roman" panose="02020603050405020304" pitchFamily="18" charset="0"/>
              </a:rPr>
              <a:t> sự kiện khi session kết thúc(invalidate)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40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CBDA4F5-8EC8-4884-A216-08D1DC20DA69}"/>
              </a:ext>
            </a:extLst>
          </p:cNvPr>
          <p:cNvSpPr>
            <a:spLocks noGrp="1"/>
          </p:cNvSpPr>
          <p:nvPr>
            <p:ph idx="1"/>
          </p:nvPr>
        </p:nvSpPr>
        <p:spPr>
          <a:xfrm>
            <a:off x="909944" y="251579"/>
            <a:ext cx="9653782" cy="5804316"/>
          </a:xfrm>
        </p:spPr>
        <p:txBody>
          <a:bodyPr/>
          <a:lstStyle/>
          <a:p>
            <a:r>
              <a:rPr lang="en-US">
                <a:highlight>
                  <a:srgbClr val="FFFF00"/>
                </a:highlight>
                <a:latin typeface="Times New Roman" panose="02020603050405020304" pitchFamily="18" charset="0"/>
                <a:cs typeface="Times New Roman" panose="02020603050405020304" pitchFamily="18" charset="0"/>
              </a:rPr>
              <a:t>@WebListener</a:t>
            </a:r>
          </a:p>
          <a:p>
            <a:pPr marL="0" indent="0">
              <a:buNone/>
            </a:pPr>
            <a:r>
              <a:rPr lang="en-US">
                <a:solidFill>
                  <a:srgbClr val="77094A"/>
                </a:solidFill>
                <a:latin typeface="Times New Roman" panose="02020603050405020304" pitchFamily="18" charset="0"/>
                <a:cs typeface="Times New Roman" panose="02020603050405020304" pitchFamily="18" charset="0"/>
              </a:rPr>
              <a:t>Public class </a:t>
            </a:r>
            <a:r>
              <a:rPr lang="en-US" err="1">
                <a:highlight>
                  <a:srgbClr val="00FF00"/>
                </a:highlight>
                <a:latin typeface="Times New Roman" panose="02020603050405020304" pitchFamily="18" charset="0"/>
                <a:cs typeface="Times New Roman" panose="02020603050405020304" pitchFamily="18" charset="0"/>
              </a:rPr>
              <a:t>UsersListener</a:t>
            </a:r>
            <a:r>
              <a:rPr lang="en-US">
                <a:highlight>
                  <a:srgbClr val="00FF00"/>
                </a:highlight>
                <a:latin typeface="Times New Roman" panose="02020603050405020304" pitchFamily="18" charset="0"/>
                <a:cs typeface="Times New Roman" panose="02020603050405020304" pitchFamily="18" charset="0"/>
              </a:rPr>
              <a:t> </a:t>
            </a:r>
            <a:r>
              <a:rPr lang="en-US">
                <a:solidFill>
                  <a:srgbClr val="FF0000"/>
                </a:solidFill>
                <a:highlight>
                  <a:srgbClr val="FFFF00"/>
                </a:highlight>
                <a:latin typeface="Times New Roman" panose="02020603050405020304" pitchFamily="18" charset="0"/>
                <a:cs typeface="Times New Roman" panose="02020603050405020304" pitchFamily="18" charset="0"/>
              </a:rPr>
              <a:t>implements</a:t>
            </a:r>
            <a:r>
              <a:rPr lang="en-US">
                <a:latin typeface="Times New Roman" panose="02020603050405020304" pitchFamily="18" charset="0"/>
                <a:cs typeface="Times New Roman" panose="02020603050405020304" pitchFamily="18" charset="0"/>
              </a:rPr>
              <a:t> </a:t>
            </a:r>
            <a:r>
              <a:rPr lang="en-US" err="1">
                <a:highlight>
                  <a:srgbClr val="FFFF00"/>
                </a:highlight>
                <a:latin typeface="Times New Roman" panose="02020603050405020304" pitchFamily="18" charset="0"/>
                <a:cs typeface="Times New Roman" panose="02020603050405020304" pitchFamily="18" charset="0"/>
              </a:rPr>
              <a:t>HttpSessionListener</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@Override</a:t>
            </a:r>
          </a:p>
          <a:p>
            <a:pPr marL="0" indent="0">
              <a:buNone/>
            </a:pPr>
            <a:r>
              <a:rPr lang="en-US">
                <a:latin typeface="Times New Roman" panose="02020603050405020304" pitchFamily="18" charset="0"/>
                <a:cs typeface="Times New Roman" panose="02020603050405020304" pitchFamily="18" charset="0"/>
              </a:rPr>
              <a:t>      </a:t>
            </a:r>
            <a:r>
              <a:rPr lang="en-US">
                <a:solidFill>
                  <a:srgbClr val="77094A"/>
                </a:solidFill>
                <a:latin typeface="Times New Roman" panose="02020603050405020304" pitchFamily="18" charset="0"/>
                <a:cs typeface="Times New Roman" panose="02020603050405020304" pitchFamily="18" charset="0"/>
              </a:rPr>
              <a:t>public void </a:t>
            </a:r>
            <a:r>
              <a:rPr lang="en-US" err="1">
                <a:highlight>
                  <a:srgbClr val="808000"/>
                </a:highlight>
                <a:latin typeface="Times New Roman" panose="02020603050405020304" pitchFamily="18" charset="0"/>
                <a:cs typeface="Times New Roman" panose="02020603050405020304" pitchFamily="18" charset="0"/>
              </a:rPr>
              <a:t>sessionCreated</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HttpSessionListener</a:t>
            </a:r>
            <a:r>
              <a:rPr lang="en-US">
                <a:latin typeface="Times New Roman" panose="02020603050405020304" pitchFamily="18" charset="0"/>
                <a:cs typeface="Times New Roman" panose="02020603050405020304" pitchFamily="18" charset="0"/>
              </a:rPr>
              <a:t> </a:t>
            </a:r>
            <a:r>
              <a:rPr lang="en-US">
                <a:solidFill>
                  <a:schemeClr val="accent3">
                    <a:lumMod val="75000"/>
                  </a:schemeClr>
                </a:solidFill>
                <a:latin typeface="Times New Roman" panose="02020603050405020304" pitchFamily="18" charset="0"/>
                <a:cs typeface="Times New Roman" panose="02020603050405020304" pitchFamily="18" charset="0"/>
              </a:rPr>
              <a:t>e</a:t>
            </a: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      // </a:t>
            </a:r>
            <a:r>
              <a:rPr lang="en-US">
                <a:solidFill>
                  <a:srgbClr val="0070C0"/>
                </a:solidFill>
                <a:latin typeface="Times New Roman" panose="02020603050405020304" pitchFamily="18" charset="0"/>
                <a:cs typeface="Times New Roman" panose="02020603050405020304" pitchFamily="18" charset="0"/>
              </a:rPr>
              <a:t>TODO</a:t>
            </a:r>
            <a:r>
              <a:rPr lang="en-US">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chạy</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ngay</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sau</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khi</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một</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phiên</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làm</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việc</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được</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tạo</a:t>
            </a:r>
            <a:r>
              <a:rPr lang="en-US">
                <a:solidFill>
                  <a:srgbClr val="00B050"/>
                </a:solidFill>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HttpSession</a:t>
            </a:r>
            <a:r>
              <a:rPr lang="en-US">
                <a:latin typeface="Times New Roman" panose="02020603050405020304" pitchFamily="18" charset="0"/>
                <a:cs typeface="Times New Roman" panose="02020603050405020304" pitchFamily="18" charset="0"/>
              </a:rPr>
              <a:t> </a:t>
            </a:r>
            <a:r>
              <a:rPr lang="en-US">
                <a:solidFill>
                  <a:schemeClr val="accent3">
                    <a:lumMod val="75000"/>
                  </a:schemeClr>
                </a:solidFill>
                <a:latin typeface="Times New Roman" panose="02020603050405020304" pitchFamily="18" charset="0"/>
                <a:cs typeface="Times New Roman" panose="02020603050405020304" pitchFamily="18" charset="0"/>
              </a:rPr>
              <a:t>session</a:t>
            </a:r>
            <a:r>
              <a:rPr lang="en-US">
                <a:latin typeface="Times New Roman" panose="02020603050405020304" pitchFamily="18" charset="0"/>
                <a:cs typeface="Times New Roman" panose="02020603050405020304" pitchFamily="18" charset="0"/>
              </a:rPr>
              <a:t> = </a:t>
            </a:r>
            <a:r>
              <a:rPr lang="en-US" err="1">
                <a:solidFill>
                  <a:schemeClr val="accent3">
                    <a:lumMod val="75000"/>
                  </a:schemeClr>
                </a:solidFill>
                <a:latin typeface="Times New Roman" panose="02020603050405020304" pitchFamily="18" charset="0"/>
                <a:cs typeface="Times New Roman" panose="02020603050405020304" pitchFamily="18" charset="0"/>
              </a:rPr>
              <a:t>e</a:t>
            </a:r>
            <a:r>
              <a:rPr lang="en-US" err="1">
                <a:latin typeface="Times New Roman" panose="02020603050405020304" pitchFamily="18" charset="0"/>
                <a:cs typeface="Times New Roman" panose="02020603050405020304" pitchFamily="18" charset="0"/>
              </a:rPr>
              <a:t>.getSession</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     @Override</a:t>
            </a:r>
          </a:p>
          <a:p>
            <a:pPr marL="0" indent="0">
              <a:buNone/>
            </a:pPr>
            <a:r>
              <a:rPr lang="en-US">
                <a:solidFill>
                  <a:srgbClr val="77094A"/>
                </a:solidFill>
                <a:latin typeface="Times New Roman" panose="02020603050405020304" pitchFamily="18" charset="0"/>
                <a:cs typeface="Times New Roman" panose="02020603050405020304" pitchFamily="18" charset="0"/>
              </a:rPr>
              <a:t>     public void </a:t>
            </a:r>
            <a:r>
              <a:rPr lang="en-US" err="1">
                <a:highlight>
                  <a:srgbClr val="808000"/>
                </a:highlight>
                <a:latin typeface="Times New Roman" panose="02020603050405020304" pitchFamily="18" charset="0"/>
                <a:cs typeface="Times New Roman" panose="02020603050405020304" pitchFamily="18" charset="0"/>
              </a:rPr>
              <a:t>SessionDestroyed</a:t>
            </a:r>
            <a:r>
              <a:rPr lang="en-US">
                <a:latin typeface="Times New Roman" panose="02020603050405020304" pitchFamily="18" charset="0"/>
                <a:cs typeface="Times New Roman" panose="02020603050405020304" pitchFamily="18" charset="0"/>
              </a:rPr>
              <a:t>(</a:t>
            </a:r>
            <a:r>
              <a:rPr lang="en-US" err="1">
                <a:latin typeface="Times New Roman" panose="02020603050405020304" pitchFamily="18" charset="0"/>
                <a:cs typeface="Times New Roman" panose="02020603050405020304" pitchFamily="18" charset="0"/>
              </a:rPr>
              <a:t>HttpSessionListener</a:t>
            </a:r>
            <a:r>
              <a:rPr lang="en-US">
                <a:latin typeface="Times New Roman" panose="02020603050405020304" pitchFamily="18" charset="0"/>
                <a:cs typeface="Times New Roman" panose="02020603050405020304" pitchFamily="18" charset="0"/>
              </a:rPr>
              <a:t> </a:t>
            </a:r>
            <a:r>
              <a:rPr lang="en-US">
                <a:solidFill>
                  <a:schemeClr val="accent3">
                    <a:lumMod val="75000"/>
                  </a:schemeClr>
                </a:solidFill>
                <a:latin typeface="Times New Roman" panose="02020603050405020304" pitchFamily="18" charset="0"/>
                <a:cs typeface="Times New Roman" panose="02020603050405020304" pitchFamily="18" charset="0"/>
              </a:rPr>
              <a:t>e</a:t>
            </a: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     //</a:t>
            </a:r>
            <a:r>
              <a:rPr lang="en-US">
                <a:solidFill>
                  <a:srgbClr val="0070C0"/>
                </a:solidFill>
                <a:latin typeface="Times New Roman" panose="02020603050405020304" pitchFamily="18" charset="0"/>
                <a:cs typeface="Times New Roman" panose="02020603050405020304" pitchFamily="18" charset="0"/>
              </a:rPr>
              <a:t>TODO</a:t>
            </a:r>
            <a:r>
              <a:rPr lang="en-US">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Chạy</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ngay</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trước</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khi</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phiên</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làm</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việc</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hết</a:t>
            </a:r>
            <a:r>
              <a:rPr lang="en-US">
                <a:solidFill>
                  <a:srgbClr val="00B050"/>
                </a:solidFill>
                <a:latin typeface="Times New Roman" panose="02020603050405020304" pitchFamily="18" charset="0"/>
                <a:cs typeface="Times New Roman" panose="02020603050405020304" pitchFamily="18" charset="0"/>
              </a:rPr>
              <a:t> </a:t>
            </a:r>
            <a:r>
              <a:rPr lang="en-US" err="1">
                <a:solidFill>
                  <a:srgbClr val="00B050"/>
                </a:solidFill>
                <a:latin typeface="Times New Roman" panose="02020603050405020304" pitchFamily="18" charset="0"/>
                <a:cs typeface="Times New Roman" panose="02020603050405020304" pitchFamily="18" charset="0"/>
              </a:rPr>
              <a:t>hạn</a:t>
            </a:r>
            <a:r>
              <a:rPr lang="en-US">
                <a:solidFill>
                  <a:srgbClr val="00B050"/>
                </a:solidFill>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    </a:t>
            </a:r>
            <a:r>
              <a:rPr lang="en-US" err="1">
                <a:highlight>
                  <a:srgbClr val="00FF00"/>
                </a:highlight>
                <a:latin typeface="Times New Roman" panose="02020603050405020304" pitchFamily="18" charset="0"/>
                <a:cs typeface="Times New Roman" panose="02020603050405020304" pitchFamily="18" charset="0"/>
              </a:rPr>
              <a:t>HttpSession</a:t>
            </a:r>
            <a:r>
              <a:rPr lang="en-US">
                <a:highlight>
                  <a:srgbClr val="00FF00"/>
                </a:highlight>
                <a:latin typeface="Times New Roman" panose="02020603050405020304" pitchFamily="18" charset="0"/>
                <a:cs typeface="Times New Roman" panose="02020603050405020304" pitchFamily="18" charset="0"/>
              </a:rPr>
              <a:t> </a:t>
            </a:r>
            <a:r>
              <a:rPr lang="en-US">
                <a:solidFill>
                  <a:schemeClr val="accent3">
                    <a:lumMod val="75000"/>
                  </a:schemeClr>
                </a:solidFill>
                <a:highlight>
                  <a:srgbClr val="00FF00"/>
                </a:highlight>
                <a:latin typeface="Times New Roman" panose="02020603050405020304" pitchFamily="18" charset="0"/>
                <a:cs typeface="Times New Roman" panose="02020603050405020304" pitchFamily="18" charset="0"/>
              </a:rPr>
              <a:t>session </a:t>
            </a:r>
            <a:r>
              <a:rPr lang="en-US">
                <a:highlight>
                  <a:srgbClr val="00FF00"/>
                </a:highlight>
                <a:latin typeface="Times New Roman" panose="02020603050405020304" pitchFamily="18" charset="0"/>
                <a:cs typeface="Times New Roman" panose="02020603050405020304" pitchFamily="18" charset="0"/>
              </a:rPr>
              <a:t>= </a:t>
            </a:r>
            <a:r>
              <a:rPr lang="en-US" err="1">
                <a:solidFill>
                  <a:schemeClr val="accent3">
                    <a:lumMod val="75000"/>
                  </a:schemeClr>
                </a:solidFill>
                <a:highlight>
                  <a:srgbClr val="00FF00"/>
                </a:highlight>
                <a:latin typeface="Times New Roman" panose="02020603050405020304" pitchFamily="18" charset="0"/>
                <a:cs typeface="Times New Roman" panose="02020603050405020304" pitchFamily="18" charset="0"/>
              </a:rPr>
              <a:t>e</a:t>
            </a:r>
            <a:r>
              <a:rPr lang="en-US" err="1">
                <a:highlight>
                  <a:srgbClr val="00FF00"/>
                </a:highlight>
                <a:latin typeface="Times New Roman" panose="02020603050405020304" pitchFamily="18" charset="0"/>
                <a:cs typeface="Times New Roman" panose="02020603050405020304" pitchFamily="18" charset="0"/>
              </a:rPr>
              <a:t>.getServletContext</a:t>
            </a:r>
            <a:r>
              <a:rPr lang="en-US">
                <a:highlight>
                  <a:srgbClr val="00FF00"/>
                </a:highlight>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a:t>
            </a:r>
          </a:p>
          <a:p>
            <a:pPr marL="0" indent="0">
              <a:buNone/>
            </a:pPr>
            <a:r>
              <a:rPr lang="en-US"/>
              <a:t>}</a:t>
            </a:r>
          </a:p>
        </p:txBody>
      </p:sp>
    </p:spTree>
    <p:extLst>
      <p:ext uri="{BB962C8B-B14F-4D97-AF65-F5344CB8AC3E}">
        <p14:creationId xmlns:p14="http://schemas.microsoft.com/office/powerpoint/2010/main" val="253781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78578D-4F16-4E55-A3B5-E12F388DA702}"/>
              </a:ext>
            </a:extLst>
          </p:cNvPr>
          <p:cNvSpPr>
            <a:spLocks noGrp="1"/>
          </p:cNvSpPr>
          <p:nvPr>
            <p:ph type="title"/>
          </p:nvPr>
        </p:nvSpPr>
        <p:spPr>
          <a:xfrm>
            <a:off x="180029" y="224590"/>
            <a:ext cx="8596668" cy="770021"/>
          </a:xfrm>
        </p:spPr>
        <p:txBody>
          <a:bodyPr/>
          <a:lstStyle/>
          <a:p>
            <a:r>
              <a:rPr lang="en-US" b="1">
                <a:solidFill>
                  <a:schemeClr val="tx1"/>
                </a:solidFill>
                <a:latin typeface="Times New Roman" panose="02020603050405020304" pitchFamily="18" charset="0"/>
                <a:cs typeface="Times New Roman" panose="02020603050405020304" pitchFamily="18" charset="0"/>
              </a:rPr>
              <a:t>HttpSessionAttributeListener</a:t>
            </a:r>
          </a:p>
        </p:txBody>
      </p:sp>
      <p:sp>
        <p:nvSpPr>
          <p:cNvPr id="3" name="Chỗ dành sẵn cho Nội dung 2">
            <a:extLst>
              <a:ext uri="{FF2B5EF4-FFF2-40B4-BE49-F238E27FC236}">
                <a16:creationId xmlns:a16="http://schemas.microsoft.com/office/drawing/2014/main" id="{7B7382C4-2399-467D-A65F-75B41151486E}"/>
              </a:ext>
            </a:extLst>
          </p:cNvPr>
          <p:cNvSpPr>
            <a:spLocks noGrp="1"/>
          </p:cNvSpPr>
          <p:nvPr>
            <p:ph idx="1"/>
          </p:nvPr>
        </p:nvSpPr>
        <p:spPr>
          <a:xfrm>
            <a:off x="180029" y="994611"/>
            <a:ext cx="8596668" cy="3880773"/>
          </a:xfrm>
        </p:spPr>
        <p:txBody>
          <a:bodyPr>
            <a:normAutofit/>
          </a:bodyPr>
          <a:lstStyle/>
          <a:p>
            <a:pPr marL="0" indent="0">
              <a:buNone/>
            </a:pPr>
            <a:r>
              <a:rPr lang="vi-VN">
                <a:latin typeface="Times New Roman" panose="02020603050405020304" pitchFamily="18" charset="0"/>
                <a:cs typeface="Times New Roman" panose="02020603050405020304" pitchFamily="18" charset="0"/>
              </a:rPr>
              <a:t>HttpSessionAttributeListener được sử dụng sau khi HttpSessionBindingEvent đưa ra thông báo khi 1 đối tượng nào được thêm, xóa hoặc thay thế khỏi phiên.</a:t>
            </a:r>
          </a:p>
          <a:p>
            <a:pPr marL="0" indent="0">
              <a:buNone/>
            </a:pPr>
            <a:r>
              <a:rPr lang="vi-VN">
                <a:latin typeface="Times New Roman" panose="02020603050405020304" pitchFamily="18" charset="0"/>
                <a:cs typeface="Times New Roman" panose="02020603050405020304" pitchFamily="18" charset="0"/>
              </a:rPr>
              <a:t>HttpSessionAttributeListener là interface và nó được định nghĩa bởi 3 phương thức sau:</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ttributeAdded(HttpSessionBindingEvent  e):Nó sẽ thông báo bất cứ khi nào một thuộc tính mới được thêm vào phiên.</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ttributeRemoved(HttpSessionBindingEvent  e):Nó sẽ thông báo bất cứ khi nào thuộc tính bị xóa khỏi phiên.</a:t>
            </a:r>
          </a:p>
          <a:p>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ttributeReplaced(HttpSessionBindingEvent  e):Nó sẽ thông báo bất cứ khi nào thuộc tính được thay thế trong phiên.</a:t>
            </a:r>
          </a:p>
          <a:p>
            <a:pPr marL="0" indent="0">
              <a:buNone/>
            </a:pPr>
            <a:r>
              <a:rPr lang="vi-VN">
                <a:latin typeface="Times New Roman" panose="02020603050405020304" pitchFamily="18" charset="0"/>
                <a:cs typeface="Times New Roman" panose="02020603050405020304" pitchFamily="18" charset="0"/>
              </a:rPr>
              <a:t>Tên thuộc tính và giá trị gồm thêm, xóa hoặc thay thế được lấy từ phương thức getName () và getValue () của HttpSessionBindingEvent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500751"/>
      </p:ext>
    </p:extLst>
  </p:cSld>
  <p:clrMapOvr>
    <a:masterClrMapping/>
  </p:clrMapOvr>
</p:sld>
</file>

<file path=ppt/theme/theme1.xml><?xml version="1.0" encoding="utf-8"?>
<a:theme xmlns:a="http://schemas.openxmlformats.org/drawingml/2006/main" name="Phương diện">
  <a:themeElements>
    <a:clrScheme name="Phương diện">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hương diện">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hương diện">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TM02900688[[fn=Mặt kim cương]]</Template>
  <TotalTime>196</TotalTime>
  <Words>1068</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Tahoma</vt:lpstr>
      <vt:lpstr>Times New Roman</vt:lpstr>
      <vt:lpstr>Trebuchet MS</vt:lpstr>
      <vt:lpstr>Wingdings 3</vt:lpstr>
      <vt:lpstr>Phương diện</vt:lpstr>
      <vt:lpstr>Listener</vt:lpstr>
      <vt:lpstr>Tổng quan Listener</vt:lpstr>
      <vt:lpstr>PowerPoint Presentation</vt:lpstr>
      <vt:lpstr>ServletContextListener</vt:lpstr>
      <vt:lpstr>PowerPoint Presentation</vt:lpstr>
      <vt:lpstr>ServletContextAttributeListener</vt:lpstr>
      <vt:lpstr>HttpSessionListener</vt:lpstr>
      <vt:lpstr>PowerPoint Presentation</vt:lpstr>
      <vt:lpstr>HttpSessionAttributeListener</vt:lpstr>
      <vt:lpstr>ServletRequestListener</vt:lpstr>
      <vt:lpstr>ServletRequestAttributeListener</vt:lpstr>
      <vt:lpstr>HttpSessionActivationListener</vt:lpstr>
      <vt:lpstr>Cám ơn thầy và các bạn đã chú ý lắng nghe bài thuyết trình của nhóm 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Listener</dc:title>
  <dc:creator>Danh Cong</dc:creator>
  <cp:lastModifiedBy>Tran Anh Thien Tan</cp:lastModifiedBy>
  <cp:revision>8</cp:revision>
  <dcterms:created xsi:type="dcterms:W3CDTF">2022-03-30T12:47:57Z</dcterms:created>
  <dcterms:modified xsi:type="dcterms:W3CDTF">2022-04-02T12:37:27Z</dcterms:modified>
</cp:coreProperties>
</file>