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Montserrat" panose="00000500000000000000" pitchFamily="2" charset="0"/>
      <p:regular r:id="rId31"/>
    </p:embeddedFont>
    <p:embeddedFont>
      <p:font typeface="Montserrat Bold" panose="020B0604020202020204" charset="0"/>
      <p:regular r:id="rId32"/>
    </p:embeddedFont>
    <p:embeddedFont>
      <p:font typeface="Roca One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4106515" y="3922745"/>
            <a:ext cx="10074970" cy="1642044"/>
          </a:xfrm>
          <a:prstGeom prst="rect">
            <a:avLst/>
          </a:prstGeom>
        </p:spPr>
        <p:txBody>
          <a:bodyPr lIns="0" tIns="0" rIns="0" bIns="0" rtlCol="0" anchor="t">
            <a:spAutoFit/>
          </a:bodyPr>
          <a:lstStyle/>
          <a:p>
            <a:pPr algn="ctr">
              <a:lnSpc>
                <a:spcPts val="13439"/>
              </a:lnSpc>
            </a:pPr>
            <a:r>
              <a:rPr lang="en-US" sz="9600" b="1">
                <a:solidFill>
                  <a:srgbClr val="1D1D1F"/>
                </a:solidFill>
                <a:latin typeface="Montserrat Bold"/>
                <a:ea typeface="Montserrat Bold"/>
                <a:cs typeface="Montserrat Bold"/>
                <a:sym typeface="Montserrat Bold"/>
              </a:rPr>
              <a:t>NHÓM 8</a:t>
            </a:r>
          </a:p>
        </p:txBody>
      </p:sp>
      <p:sp>
        <p:nvSpPr>
          <p:cNvPr id="3" name="TextBox 3"/>
          <p:cNvSpPr txBox="1"/>
          <p:nvPr/>
        </p:nvSpPr>
        <p:spPr>
          <a:xfrm>
            <a:off x="6159922" y="5909169"/>
            <a:ext cx="6224202" cy="2072309"/>
          </a:xfrm>
          <a:prstGeom prst="rect">
            <a:avLst/>
          </a:prstGeom>
        </p:spPr>
        <p:txBody>
          <a:bodyPr lIns="0" tIns="0" rIns="0" bIns="0" rtlCol="0" anchor="t">
            <a:spAutoFit/>
          </a:bodyPr>
          <a:lstStyle/>
          <a:p>
            <a:pPr algn="l">
              <a:lnSpc>
                <a:spcPts val="3359"/>
              </a:lnSpc>
            </a:pPr>
            <a:r>
              <a:rPr lang="en-US" sz="2400" b="1" spc="19">
                <a:solidFill>
                  <a:srgbClr val="1D1D1F"/>
                </a:solidFill>
                <a:latin typeface="Montserrat Bold"/>
                <a:ea typeface="Montserrat Bold"/>
                <a:cs typeface="Montserrat Bold"/>
                <a:sym typeface="Montserrat Bold"/>
              </a:rPr>
              <a:t>NGUYỄN TIẾN THỌ             - 3122410398 </a:t>
            </a:r>
          </a:p>
          <a:p>
            <a:pPr algn="l">
              <a:lnSpc>
                <a:spcPts val="3359"/>
              </a:lnSpc>
            </a:pPr>
            <a:r>
              <a:rPr lang="en-US" sz="2400" b="1" spc="19">
                <a:solidFill>
                  <a:srgbClr val="1D1D1F"/>
                </a:solidFill>
                <a:latin typeface="Montserrat Bold"/>
                <a:ea typeface="Montserrat Bold"/>
                <a:cs typeface="Montserrat Bold"/>
                <a:sym typeface="Montserrat Bold"/>
              </a:rPr>
              <a:t>NGUYỄN THIÊN THUẬN     - 3122410403</a:t>
            </a:r>
          </a:p>
          <a:p>
            <a:pPr algn="l">
              <a:lnSpc>
                <a:spcPts val="3359"/>
              </a:lnSpc>
            </a:pPr>
            <a:r>
              <a:rPr lang="en-US" sz="2400" b="1" spc="19">
                <a:solidFill>
                  <a:srgbClr val="1D1D1F"/>
                </a:solidFill>
                <a:latin typeface="Montserrat Bold"/>
                <a:ea typeface="Montserrat Bold"/>
                <a:cs typeface="Montserrat Bold"/>
                <a:sym typeface="Montserrat Bold"/>
              </a:rPr>
              <a:t>NGUYỄN THẾ VINH             - 3122410475</a:t>
            </a:r>
          </a:p>
          <a:p>
            <a:pPr algn="l">
              <a:lnSpc>
                <a:spcPts val="3359"/>
              </a:lnSpc>
            </a:pPr>
            <a:r>
              <a:rPr lang="en-US" sz="2400" b="1" spc="19">
                <a:solidFill>
                  <a:srgbClr val="1D1D1F"/>
                </a:solidFill>
                <a:latin typeface="Montserrat Bold"/>
                <a:ea typeface="Montserrat Bold"/>
                <a:cs typeface="Montserrat Bold"/>
                <a:sym typeface="Montserrat Bold"/>
              </a:rPr>
              <a:t>NGUYỄN QUANG ĐẠT        - 3122410071</a:t>
            </a:r>
          </a:p>
          <a:p>
            <a:pPr algn="ctr">
              <a:lnSpc>
                <a:spcPts val="3359"/>
              </a:lnSpc>
            </a:pPr>
            <a:endParaRPr lang="en-US" sz="2400" b="1" spc="19">
              <a:solidFill>
                <a:srgbClr val="1D1D1F"/>
              </a:solidFill>
              <a:latin typeface="Montserrat Bold"/>
              <a:ea typeface="Montserrat Bold"/>
              <a:cs typeface="Montserrat Bold"/>
              <a:sym typeface="Montserrat Bold"/>
            </a:endParaRPr>
          </a:p>
        </p:txBody>
      </p:sp>
      <p:sp>
        <p:nvSpPr>
          <p:cNvPr id="4" name="AutoShape 4"/>
          <p:cNvSpPr/>
          <p:nvPr/>
        </p:nvSpPr>
        <p:spPr>
          <a:xfrm>
            <a:off x="5553087" y="5678116"/>
            <a:ext cx="7181826" cy="0"/>
          </a:xfrm>
          <a:prstGeom prst="line">
            <a:avLst/>
          </a:prstGeom>
          <a:ln w="47625" cap="flat">
            <a:solidFill>
              <a:srgbClr val="A28231"/>
            </a:solidFill>
            <a:prstDash val="solid"/>
            <a:headEnd type="none" w="sm" len="sm"/>
            <a:tailEnd type="none" w="sm" len="sm"/>
          </a:ln>
        </p:spPr>
        <p:txBody>
          <a:bodyPr/>
          <a:lstStyle/>
          <a:p>
            <a:endParaRPr lang="vi-VN"/>
          </a:p>
        </p:txBody>
      </p:sp>
      <p:sp>
        <p:nvSpPr>
          <p:cNvPr id="5" name="TextBox 5"/>
          <p:cNvSpPr txBox="1"/>
          <p:nvPr/>
        </p:nvSpPr>
        <p:spPr>
          <a:xfrm>
            <a:off x="4234538" y="1574930"/>
            <a:ext cx="10074970" cy="1642044"/>
          </a:xfrm>
          <a:prstGeom prst="rect">
            <a:avLst/>
          </a:prstGeom>
        </p:spPr>
        <p:txBody>
          <a:bodyPr lIns="0" tIns="0" rIns="0" bIns="0" rtlCol="0" anchor="t">
            <a:spAutoFit/>
          </a:bodyPr>
          <a:lstStyle/>
          <a:p>
            <a:pPr algn="ctr">
              <a:lnSpc>
                <a:spcPts val="13439"/>
              </a:lnSpc>
            </a:pPr>
            <a:r>
              <a:rPr lang="en-US" sz="9600" b="1">
                <a:solidFill>
                  <a:srgbClr val="1D1D1F"/>
                </a:solidFill>
                <a:latin typeface="Montserrat Bold"/>
                <a:ea typeface="Montserrat Bold"/>
                <a:cs typeface="Montserrat Bold"/>
                <a:sym typeface="Montserrat Bold"/>
              </a:rPr>
              <a:t>BÀI TẬP LAB 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674379" y="2739388"/>
            <a:ext cx="13274784" cy="6919481"/>
          </a:xfrm>
          <a:custGeom>
            <a:avLst/>
            <a:gdLst/>
            <a:ahLst/>
            <a:cxnLst/>
            <a:rect l="l" t="t" r="r" b="b"/>
            <a:pathLst>
              <a:path w="13274784" h="6919481">
                <a:moveTo>
                  <a:pt x="0" y="0"/>
                </a:moveTo>
                <a:lnTo>
                  <a:pt x="13274784" y="0"/>
                </a:lnTo>
                <a:lnTo>
                  <a:pt x="13274784" y="6919481"/>
                </a:lnTo>
                <a:lnTo>
                  <a:pt x="0" y="6919481"/>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5" name="TextBox 5"/>
          <p:cNvSpPr txBox="1"/>
          <p:nvPr/>
        </p:nvSpPr>
        <p:spPr>
          <a:xfrm>
            <a:off x="2217913" y="813433"/>
            <a:ext cx="14187714" cy="1659255"/>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4: HILL CLIMBING SEARCH WITH RANDOM RESTARTS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760684" y="2739388"/>
            <a:ext cx="13102172" cy="7009662"/>
          </a:xfrm>
          <a:custGeom>
            <a:avLst/>
            <a:gdLst/>
            <a:ahLst/>
            <a:cxnLst/>
            <a:rect l="l" t="t" r="r" b="b"/>
            <a:pathLst>
              <a:path w="13102172" h="7009662">
                <a:moveTo>
                  <a:pt x="0" y="0"/>
                </a:moveTo>
                <a:lnTo>
                  <a:pt x="13102173" y="0"/>
                </a:lnTo>
                <a:lnTo>
                  <a:pt x="13102173" y="7009662"/>
                </a:lnTo>
                <a:lnTo>
                  <a:pt x="0" y="7009662"/>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5" name="TextBox 5"/>
          <p:cNvSpPr txBox="1"/>
          <p:nvPr/>
        </p:nvSpPr>
        <p:spPr>
          <a:xfrm>
            <a:off x="2217913" y="813433"/>
            <a:ext cx="14187714" cy="1659255"/>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4: HILL CLIMBING SEARCH WITH RANDOM RESTARTS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468498" y="2739388"/>
            <a:ext cx="13686544" cy="7185436"/>
          </a:xfrm>
          <a:custGeom>
            <a:avLst/>
            <a:gdLst/>
            <a:ahLst/>
            <a:cxnLst/>
            <a:rect l="l" t="t" r="r" b="b"/>
            <a:pathLst>
              <a:path w="13686544" h="7185436">
                <a:moveTo>
                  <a:pt x="0" y="0"/>
                </a:moveTo>
                <a:lnTo>
                  <a:pt x="13686545" y="0"/>
                </a:lnTo>
                <a:lnTo>
                  <a:pt x="13686545" y="7185436"/>
                </a:lnTo>
                <a:lnTo>
                  <a:pt x="0" y="7185436"/>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5" name="TextBox 5"/>
          <p:cNvSpPr txBox="1"/>
          <p:nvPr/>
        </p:nvSpPr>
        <p:spPr>
          <a:xfrm>
            <a:off x="2217913" y="813433"/>
            <a:ext cx="14187714" cy="1659255"/>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4: HILL CLIMBING SEARCH WITH RANDOM RESTARTS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TextBox 3"/>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5: SIMULATED ANNEALING</a:t>
            </a:r>
          </a:p>
        </p:txBody>
      </p:sp>
      <p:sp>
        <p:nvSpPr>
          <p:cNvPr id="5" name="TextBox 5"/>
          <p:cNvSpPr txBox="1"/>
          <p:nvPr/>
        </p:nvSpPr>
        <p:spPr>
          <a:xfrm>
            <a:off x="2613000" y="3617222"/>
            <a:ext cx="13922220" cy="3002281"/>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Simulated annealing  là một dạng của thuật toán leo đồi ngẫu nhiên (stochastic hill climbing), giúp tránh rơi vào cực trị cục bộ bằng cách cho phép thực hiện các bước “đi xuống” với xác suất tỷ lệ thuận với một giá trị gọi là nhiệt độ (temperature).</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Giá trị nhiệt độ sẽ giảm dần qua mỗi vòng lặp theo một lịch trình tôi luyện (annealing schedule).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TextBox 3"/>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5: SIMULATED ANNEALING</a:t>
            </a:r>
          </a:p>
        </p:txBody>
      </p:sp>
      <p:sp>
        <p:nvSpPr>
          <p:cNvPr id="5" name="TextBox 5"/>
          <p:cNvSpPr txBox="1"/>
          <p:nvPr/>
        </p:nvSpPr>
        <p:spPr>
          <a:xfrm>
            <a:off x="2483408" y="3025138"/>
            <a:ext cx="13922220" cy="5526406"/>
          </a:xfrm>
          <a:prstGeom prst="rect">
            <a:avLst/>
          </a:prstGeom>
        </p:spPr>
        <p:txBody>
          <a:bodyPr lIns="0" tIns="0" rIns="0" bIns="0" rtlCol="0" anchor="t">
            <a:spAutoFit/>
          </a:bodyPr>
          <a:lstStyle/>
          <a:p>
            <a:pPr algn="l">
              <a:lnSpc>
                <a:spcPts val="4049"/>
              </a:lnSpc>
            </a:pPr>
            <a:r>
              <a:rPr lang="en-US" sz="2699" b="1">
                <a:solidFill>
                  <a:srgbClr val="000000"/>
                </a:solidFill>
                <a:latin typeface="Montserrat Bold"/>
                <a:ea typeface="Montserrat Bold"/>
                <a:cs typeface="Montserrat Bold"/>
                <a:sym typeface="Montserrat Bold"/>
              </a:rPr>
              <a:t>Ý tưởng cốt lõi của Simulated Annealing</a:t>
            </a:r>
          </a:p>
          <a:p>
            <a:pPr algn="l">
              <a:lnSpc>
                <a:spcPts val="4049"/>
              </a:lnSpc>
            </a:pPr>
            <a:r>
              <a:rPr lang="en-US" sz="2699">
                <a:solidFill>
                  <a:srgbClr val="000000"/>
                </a:solidFill>
                <a:latin typeface="Montserrat"/>
                <a:ea typeface="Montserrat"/>
                <a:cs typeface="Montserrat"/>
                <a:sym typeface="Montserrat"/>
              </a:rPr>
              <a:t>Simulated Annealing (tạm dịch: “tôi luyện mô phỏng”) mô phỏng quá trình nhiệt luyện kim loại:</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Khi vật liệu nóng → các nguyên tử dao động mạnh (dễ di chuyển đến cấu hình khác, kể cả xấu hơn).</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Khi nguội dần → hệ thống ổn định dần quanh cấu hình tốt nhất (ít thay đổi nữa).</a:t>
            </a:r>
          </a:p>
          <a:p>
            <a:pPr algn="l">
              <a:lnSpc>
                <a:spcPts val="4049"/>
              </a:lnSpc>
            </a:pPr>
            <a:r>
              <a:rPr lang="en-US" sz="2699">
                <a:solidFill>
                  <a:srgbClr val="000000"/>
                </a:solidFill>
                <a:latin typeface="Montserrat"/>
                <a:ea typeface="Montserrat"/>
                <a:cs typeface="Montserrat"/>
                <a:sym typeface="Montserrat"/>
              </a:rPr>
              <a:t>Tương tự:</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Khi T (nhiệt độ) cao, thuật toán chấp nhận cả những bước “xấu hơn” để thoát khỏi local optimum.</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Khi T thấp, thuật toán hành xử như hill climbing, chỉ chấp nhận bước tốt hơn.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367966" y="3121391"/>
            <a:ext cx="6221170" cy="6397241"/>
          </a:xfrm>
          <a:custGeom>
            <a:avLst/>
            <a:gdLst/>
            <a:ahLst/>
            <a:cxnLst/>
            <a:rect l="l" t="t" r="r" b="b"/>
            <a:pathLst>
              <a:path w="6221170" h="6397241">
                <a:moveTo>
                  <a:pt x="0" y="0"/>
                </a:moveTo>
                <a:lnTo>
                  <a:pt x="6221170" y="0"/>
                </a:lnTo>
                <a:lnTo>
                  <a:pt x="6221170" y="6397241"/>
                </a:lnTo>
                <a:lnTo>
                  <a:pt x="0" y="6397241"/>
                </a:lnTo>
                <a:lnTo>
                  <a:pt x="0" y="0"/>
                </a:lnTo>
                <a:close/>
              </a:path>
            </a:pathLst>
          </a:custGeom>
          <a:blipFill>
            <a:blip r:embed="rId3"/>
            <a:stretch>
              <a:fillRect/>
            </a:stretch>
          </a:blipFill>
        </p:spPr>
        <p:txBody>
          <a:bodyPr/>
          <a:lstStyle/>
          <a:p>
            <a:endParaRPr lang="vi-VN"/>
          </a:p>
        </p:txBody>
      </p:sp>
      <p:sp>
        <p:nvSpPr>
          <p:cNvPr id="4" name="Freeform 4"/>
          <p:cNvSpPr/>
          <p:nvPr/>
        </p:nvSpPr>
        <p:spPr>
          <a:xfrm>
            <a:off x="9913459" y="3121391"/>
            <a:ext cx="6087875" cy="6397241"/>
          </a:xfrm>
          <a:custGeom>
            <a:avLst/>
            <a:gdLst/>
            <a:ahLst/>
            <a:cxnLst/>
            <a:rect l="l" t="t" r="r" b="b"/>
            <a:pathLst>
              <a:path w="6087875" h="6397241">
                <a:moveTo>
                  <a:pt x="0" y="0"/>
                </a:moveTo>
                <a:lnTo>
                  <a:pt x="6087875" y="0"/>
                </a:lnTo>
                <a:lnTo>
                  <a:pt x="6087875" y="6397241"/>
                </a:lnTo>
                <a:lnTo>
                  <a:pt x="0" y="6397241"/>
                </a:lnTo>
                <a:lnTo>
                  <a:pt x="0" y="0"/>
                </a:lnTo>
                <a:close/>
              </a:path>
            </a:pathLst>
          </a:custGeom>
          <a:blipFill>
            <a:blip r:embed="rId4"/>
            <a:stretch>
              <a:fillRect/>
            </a:stretch>
          </a:blipFill>
        </p:spPr>
        <p:txBody>
          <a:bodyPr/>
          <a:lstStyle/>
          <a:p>
            <a:endParaRPr lang="vi-VN"/>
          </a:p>
        </p:txBody>
      </p:sp>
      <p:sp>
        <p:nvSpPr>
          <p:cNvPr id="5" name="TextBox 5"/>
          <p:cNvSpPr txBox="1"/>
          <p:nvPr/>
        </p:nvSpPr>
        <p:spPr>
          <a:xfrm>
            <a:off x="12565470" y="2768966"/>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6" name="TextBox 6"/>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5: SIMULATED ANNEALING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4193666" y="2219022"/>
            <a:ext cx="9900669" cy="7165609"/>
          </a:xfrm>
          <a:custGeom>
            <a:avLst/>
            <a:gdLst/>
            <a:ahLst/>
            <a:cxnLst/>
            <a:rect l="l" t="t" r="r" b="b"/>
            <a:pathLst>
              <a:path w="9900669" h="7165609">
                <a:moveTo>
                  <a:pt x="0" y="0"/>
                </a:moveTo>
                <a:lnTo>
                  <a:pt x="9900668" y="0"/>
                </a:lnTo>
                <a:lnTo>
                  <a:pt x="9900668" y="7165610"/>
                </a:lnTo>
                <a:lnTo>
                  <a:pt x="0" y="7165610"/>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2565470" y="2768966"/>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5" name="TextBox 5"/>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5: SIMULATED ANNEALING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TextBox 3"/>
          <p:cNvSpPr txBox="1"/>
          <p:nvPr/>
        </p:nvSpPr>
        <p:spPr>
          <a:xfrm>
            <a:off x="12565470" y="2768966"/>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6: ALGORITHM BEHAVIOR ANALYSIS</a:t>
            </a:r>
          </a:p>
        </p:txBody>
      </p:sp>
      <p:sp>
        <p:nvSpPr>
          <p:cNvPr id="5" name="TextBox 5"/>
          <p:cNvSpPr txBox="1"/>
          <p:nvPr/>
        </p:nvSpPr>
        <p:spPr>
          <a:xfrm>
            <a:off x="2483408" y="4109085"/>
            <a:ext cx="13922220" cy="1992631"/>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So sánh các thuật toán dựa trên thời gian chạy và giá trị của hàm mục tiêu.</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Sử dụng bàn cờ kích thước 4 và 8 để khảo sát hiệu năng của từng thuật toán.</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Chạy mỗi thuật toán nhiều lần (ít nhất 100 lần) với các bàn cờ khởi tạo ngẫu nhiên khác nhau và giá trị trung bình của các kết quả thu được.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1649892" y="3121391"/>
            <a:ext cx="14988215" cy="5639316"/>
          </a:xfrm>
          <a:custGeom>
            <a:avLst/>
            <a:gdLst/>
            <a:ahLst/>
            <a:cxnLst/>
            <a:rect l="l" t="t" r="r" b="b"/>
            <a:pathLst>
              <a:path w="14988215" h="5639316">
                <a:moveTo>
                  <a:pt x="0" y="0"/>
                </a:moveTo>
                <a:lnTo>
                  <a:pt x="14988216" y="0"/>
                </a:lnTo>
                <a:lnTo>
                  <a:pt x="14988216" y="5639316"/>
                </a:lnTo>
                <a:lnTo>
                  <a:pt x="0" y="5639316"/>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2565470" y="2768966"/>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5" name="TextBox 5"/>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6: ALGORITHM BEHAVIOR ANALYSIS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3774713" y="3121391"/>
            <a:ext cx="11316766" cy="6592016"/>
          </a:xfrm>
          <a:custGeom>
            <a:avLst/>
            <a:gdLst/>
            <a:ahLst/>
            <a:cxnLst/>
            <a:rect l="l" t="t" r="r" b="b"/>
            <a:pathLst>
              <a:path w="11316766" h="6592016">
                <a:moveTo>
                  <a:pt x="0" y="0"/>
                </a:moveTo>
                <a:lnTo>
                  <a:pt x="11316766" y="0"/>
                </a:lnTo>
                <a:lnTo>
                  <a:pt x="11316766" y="6592016"/>
                </a:lnTo>
                <a:lnTo>
                  <a:pt x="0" y="6592016"/>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2565470" y="2768966"/>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5" name="TextBox 5"/>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6: ALGORITHM BEHAVIOR ANALYSIS</a:t>
            </a:r>
          </a:p>
        </p:txBody>
      </p:sp>
      <p:sp>
        <p:nvSpPr>
          <p:cNvPr id="6" name="TextBox 6"/>
          <p:cNvSpPr txBox="1"/>
          <p:nvPr/>
        </p:nvSpPr>
        <p:spPr>
          <a:xfrm>
            <a:off x="2050143" y="1688832"/>
            <a:ext cx="14187714" cy="1251584"/>
          </a:xfrm>
          <a:prstGeom prst="rect">
            <a:avLst/>
          </a:prstGeom>
        </p:spPr>
        <p:txBody>
          <a:bodyPr lIns="0" tIns="0" rIns="0" bIns="0" rtlCol="0" anchor="t">
            <a:spAutoFit/>
          </a:bodyPr>
          <a:lstStyle/>
          <a:p>
            <a:pPr algn="ctr">
              <a:lnSpc>
                <a:spcPts val="5040"/>
              </a:lnSpc>
            </a:pPr>
            <a:r>
              <a:rPr lang="en-US" sz="3600" b="1">
                <a:solidFill>
                  <a:srgbClr val="1D1D1F"/>
                </a:solidFill>
                <a:latin typeface="Montserrat Bold"/>
                <a:ea typeface="Montserrat Bold"/>
                <a:cs typeface="Montserrat Bold"/>
                <a:sym typeface="Montserrat Bold"/>
              </a:rPr>
              <a:t>ALGORITHM CONVERGENCE </a:t>
            </a:r>
          </a:p>
          <a:p>
            <a:pPr algn="ctr">
              <a:lnSpc>
                <a:spcPts val="5040"/>
              </a:lnSpc>
            </a:pPr>
            <a:r>
              <a:rPr lang="en-US" sz="3600" b="1">
                <a:solidFill>
                  <a:srgbClr val="1D1D1F"/>
                </a:solidFill>
                <a:latin typeface="Montserrat Bold"/>
                <a:ea typeface="Montserrat Bold"/>
                <a:cs typeface="Montserrat Bold"/>
                <a:sym typeface="Montserrat Bold"/>
              </a:rPr>
              <a:t>(SỰ HỘI TỤ CỦA THUẬT TOÁN)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10845861" y="-529218"/>
            <a:ext cx="11534965" cy="11534919"/>
            <a:chOff x="0" y="0"/>
            <a:chExt cx="6350000" cy="6349975"/>
          </a:xfrm>
        </p:grpSpPr>
        <p:sp>
          <p:nvSpPr>
            <p:cNvPr id="3" name="Freeform 3"/>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59999"/>
              </a:stretch>
            </a:blipFill>
          </p:spPr>
          <p:txBody>
            <a:bodyPr/>
            <a:lstStyle/>
            <a:p>
              <a:endParaRPr lang="vi-VN"/>
            </a:p>
          </p:txBody>
        </p:sp>
      </p:grpSp>
      <p:sp>
        <p:nvSpPr>
          <p:cNvPr id="4" name="Freeform 4"/>
          <p:cNvSpPr/>
          <p:nvPr/>
        </p:nvSpPr>
        <p:spPr>
          <a:xfrm>
            <a:off x="436102" y="3146509"/>
            <a:ext cx="702627" cy="548049"/>
          </a:xfrm>
          <a:custGeom>
            <a:avLst/>
            <a:gdLst/>
            <a:ahLst/>
            <a:cxnLst/>
            <a:rect l="l" t="t" r="r" b="b"/>
            <a:pathLst>
              <a:path w="702627" h="548049">
                <a:moveTo>
                  <a:pt x="0" y="0"/>
                </a:moveTo>
                <a:lnTo>
                  <a:pt x="702627" y="0"/>
                </a:lnTo>
                <a:lnTo>
                  <a:pt x="702627" y="548049"/>
                </a:lnTo>
                <a:lnTo>
                  <a:pt x="0" y="54804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5" name="TextBox 5"/>
          <p:cNvSpPr txBox="1"/>
          <p:nvPr/>
        </p:nvSpPr>
        <p:spPr>
          <a:xfrm>
            <a:off x="1897071" y="1681971"/>
            <a:ext cx="7227822" cy="811464"/>
          </a:xfrm>
          <a:prstGeom prst="rect">
            <a:avLst/>
          </a:prstGeom>
        </p:spPr>
        <p:txBody>
          <a:bodyPr lIns="0" tIns="0" rIns="0" bIns="0" rtlCol="0" anchor="t">
            <a:spAutoFit/>
          </a:bodyPr>
          <a:lstStyle/>
          <a:p>
            <a:pPr algn="l">
              <a:lnSpc>
                <a:spcPts val="6719"/>
              </a:lnSpc>
            </a:pPr>
            <a:r>
              <a:rPr lang="en-US" sz="4800" b="1">
                <a:solidFill>
                  <a:srgbClr val="1D1D1F"/>
                </a:solidFill>
                <a:latin typeface="Montserrat Bold"/>
                <a:ea typeface="Montserrat Bold"/>
                <a:cs typeface="Montserrat Bold"/>
                <a:sym typeface="Montserrat Bold"/>
              </a:rPr>
              <a:t>MỤC LỤC</a:t>
            </a:r>
          </a:p>
        </p:txBody>
      </p:sp>
      <p:sp>
        <p:nvSpPr>
          <p:cNvPr id="6" name="TextBox 6"/>
          <p:cNvSpPr txBox="1"/>
          <p:nvPr/>
        </p:nvSpPr>
        <p:spPr>
          <a:xfrm>
            <a:off x="1700948" y="3146509"/>
            <a:ext cx="3157446" cy="542892"/>
          </a:xfrm>
          <a:prstGeom prst="rect">
            <a:avLst/>
          </a:prstGeom>
        </p:spPr>
        <p:txBody>
          <a:bodyPr lIns="0" tIns="0" rIns="0" bIns="0" rtlCol="0" anchor="t">
            <a:spAutoFit/>
          </a:bodyPr>
          <a:lstStyle/>
          <a:p>
            <a:pPr algn="l">
              <a:lnSpc>
                <a:spcPts val="4319"/>
              </a:lnSpc>
            </a:pPr>
            <a:r>
              <a:rPr lang="en-US" sz="3599">
                <a:solidFill>
                  <a:srgbClr val="1D1D1F"/>
                </a:solidFill>
                <a:latin typeface="Montserrat"/>
                <a:ea typeface="Montserrat"/>
                <a:cs typeface="Montserrat"/>
                <a:sym typeface="Montserrat"/>
              </a:rPr>
              <a:t>Assignments</a:t>
            </a:r>
          </a:p>
        </p:txBody>
      </p:sp>
      <p:sp>
        <p:nvSpPr>
          <p:cNvPr id="7" name="TextBox 7"/>
          <p:cNvSpPr txBox="1"/>
          <p:nvPr/>
        </p:nvSpPr>
        <p:spPr>
          <a:xfrm>
            <a:off x="5420369" y="3070309"/>
            <a:ext cx="5199325" cy="1487806"/>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The n-Queens Problem</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The Traveling Salesman Problem</a:t>
            </a:r>
          </a:p>
        </p:txBody>
      </p:sp>
      <p:sp>
        <p:nvSpPr>
          <p:cNvPr id="8" name="TextBox 8"/>
          <p:cNvSpPr txBox="1"/>
          <p:nvPr/>
        </p:nvSpPr>
        <p:spPr>
          <a:xfrm>
            <a:off x="1700948" y="5143500"/>
            <a:ext cx="3157446" cy="542892"/>
          </a:xfrm>
          <a:prstGeom prst="rect">
            <a:avLst/>
          </a:prstGeom>
        </p:spPr>
        <p:txBody>
          <a:bodyPr lIns="0" tIns="0" rIns="0" bIns="0" rtlCol="0" anchor="t">
            <a:spAutoFit/>
          </a:bodyPr>
          <a:lstStyle/>
          <a:p>
            <a:pPr algn="l">
              <a:lnSpc>
                <a:spcPts val="4319"/>
              </a:lnSpc>
            </a:pPr>
            <a:r>
              <a:rPr lang="en-US" sz="3599">
                <a:solidFill>
                  <a:srgbClr val="1D1D1F"/>
                </a:solidFill>
                <a:latin typeface="Montserrat"/>
                <a:ea typeface="Montserrat"/>
                <a:cs typeface="Montserrat"/>
                <a:sym typeface="Montserrat"/>
              </a:rPr>
              <a:t>Examples</a:t>
            </a:r>
          </a:p>
        </p:txBody>
      </p:sp>
      <p:sp>
        <p:nvSpPr>
          <p:cNvPr id="9" name="TextBox 9"/>
          <p:cNvSpPr txBox="1"/>
          <p:nvPr/>
        </p:nvSpPr>
        <p:spPr>
          <a:xfrm>
            <a:off x="5420369" y="5067300"/>
            <a:ext cx="5199325" cy="3507337"/>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Apply Simple Hill Climbing to a Maze Problem</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The n-Queens Problem - Speeding up the conflict calculation with JIT complied code</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Example code for the TSP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3866277" y="3121391"/>
            <a:ext cx="10890988" cy="6344001"/>
          </a:xfrm>
          <a:custGeom>
            <a:avLst/>
            <a:gdLst/>
            <a:ahLst/>
            <a:cxnLst/>
            <a:rect l="l" t="t" r="r" b="b"/>
            <a:pathLst>
              <a:path w="10890988" h="6344001">
                <a:moveTo>
                  <a:pt x="0" y="0"/>
                </a:moveTo>
                <a:lnTo>
                  <a:pt x="10890988" y="0"/>
                </a:lnTo>
                <a:lnTo>
                  <a:pt x="10890988" y="6344000"/>
                </a:lnTo>
                <a:lnTo>
                  <a:pt x="0" y="6344000"/>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12565470" y="2768966"/>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5" name="TextBox 5"/>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6: ALGORITHM BEHAVIOR ANALYSIS</a:t>
            </a:r>
          </a:p>
        </p:txBody>
      </p:sp>
      <p:sp>
        <p:nvSpPr>
          <p:cNvPr id="6" name="TextBox 6"/>
          <p:cNvSpPr txBox="1"/>
          <p:nvPr/>
        </p:nvSpPr>
        <p:spPr>
          <a:xfrm>
            <a:off x="2050143" y="1688832"/>
            <a:ext cx="14187714" cy="1251584"/>
          </a:xfrm>
          <a:prstGeom prst="rect">
            <a:avLst/>
          </a:prstGeom>
        </p:spPr>
        <p:txBody>
          <a:bodyPr lIns="0" tIns="0" rIns="0" bIns="0" rtlCol="0" anchor="t">
            <a:spAutoFit/>
          </a:bodyPr>
          <a:lstStyle/>
          <a:p>
            <a:pPr algn="ctr">
              <a:lnSpc>
                <a:spcPts val="5040"/>
              </a:lnSpc>
            </a:pPr>
            <a:r>
              <a:rPr lang="en-US" sz="3600" b="1">
                <a:solidFill>
                  <a:srgbClr val="1D1D1F"/>
                </a:solidFill>
                <a:latin typeface="Montserrat Bold"/>
                <a:ea typeface="Montserrat Bold"/>
                <a:cs typeface="Montserrat Bold"/>
                <a:sym typeface="Montserrat Bold"/>
              </a:rPr>
              <a:t>PROBLEM SIZE SCALABILITY </a:t>
            </a:r>
          </a:p>
          <a:p>
            <a:pPr algn="ctr">
              <a:lnSpc>
                <a:spcPts val="5040"/>
              </a:lnSpc>
            </a:pPr>
            <a:r>
              <a:rPr lang="en-US" sz="3600" b="1">
                <a:solidFill>
                  <a:srgbClr val="1D1D1F"/>
                </a:solidFill>
                <a:latin typeface="Montserrat Bold"/>
                <a:ea typeface="Montserrat Bold"/>
                <a:cs typeface="Montserrat Bold"/>
                <a:sym typeface="Montserrat Bold"/>
              </a:rPr>
              <a:t>(KHẢ NĂNG MỞ RỘNG QUY MÔ VẤN ĐỀ)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9471823" y="1667772"/>
            <a:ext cx="7430293" cy="7430293"/>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2"/>
              <a:stretch>
                <a:fillRect l="-25046" r="-25046"/>
              </a:stretch>
            </a:blipFill>
          </p:spPr>
          <p:txBody>
            <a:bodyPr/>
            <a:lstStyle/>
            <a:p>
              <a:endParaRPr lang="vi-VN"/>
            </a:p>
          </p:txBody>
        </p:sp>
      </p:grpSp>
      <p:sp>
        <p:nvSpPr>
          <p:cNvPr id="4" name="TextBox 4"/>
          <p:cNvSpPr txBox="1"/>
          <p:nvPr/>
        </p:nvSpPr>
        <p:spPr>
          <a:xfrm>
            <a:off x="1411757" y="3341447"/>
            <a:ext cx="5672274" cy="995714"/>
          </a:xfrm>
          <a:prstGeom prst="rect">
            <a:avLst/>
          </a:prstGeom>
        </p:spPr>
        <p:txBody>
          <a:bodyPr lIns="0" tIns="0" rIns="0" bIns="0" rtlCol="0" anchor="t">
            <a:spAutoFit/>
          </a:bodyPr>
          <a:lstStyle/>
          <a:p>
            <a:pPr algn="l">
              <a:lnSpc>
                <a:spcPts val="8119"/>
              </a:lnSpc>
            </a:pPr>
            <a:r>
              <a:rPr lang="en-US" sz="5799" b="1">
                <a:solidFill>
                  <a:srgbClr val="1D1D1F"/>
                </a:solidFill>
                <a:latin typeface="Montserrat Bold"/>
                <a:ea typeface="Montserrat Bold"/>
                <a:cs typeface="Montserrat Bold"/>
                <a:sym typeface="Montserrat Bold"/>
              </a:rPr>
              <a:t>ASSIGNMENTS</a:t>
            </a:r>
          </a:p>
        </p:txBody>
      </p:sp>
      <p:sp>
        <p:nvSpPr>
          <p:cNvPr id="5" name="TextBox 5"/>
          <p:cNvSpPr txBox="1"/>
          <p:nvPr/>
        </p:nvSpPr>
        <p:spPr>
          <a:xfrm>
            <a:off x="1441637" y="5382918"/>
            <a:ext cx="5612513" cy="1200150"/>
          </a:xfrm>
          <a:prstGeom prst="rect">
            <a:avLst/>
          </a:prstGeom>
        </p:spPr>
        <p:txBody>
          <a:bodyPr lIns="0" tIns="0" rIns="0" bIns="0" rtlCol="0" anchor="t">
            <a:spAutoFit/>
          </a:bodyPr>
          <a:lstStyle/>
          <a:p>
            <a:pPr algn="l">
              <a:lnSpc>
                <a:spcPts val="4799"/>
              </a:lnSpc>
            </a:pPr>
            <a:r>
              <a:rPr lang="en-US" sz="3999" b="1">
                <a:solidFill>
                  <a:srgbClr val="1D1D1F"/>
                </a:solidFill>
                <a:latin typeface="Roca One Bold"/>
                <a:ea typeface="Roca One Bold"/>
                <a:cs typeface="Roca One Bold"/>
                <a:sym typeface="Roca One Bold"/>
              </a:rPr>
              <a:t>The Traveling Salesman Problem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6061925" y="2137809"/>
            <a:ext cx="10951075" cy="7542062"/>
          </a:xfrm>
          <a:custGeom>
            <a:avLst/>
            <a:gdLst/>
            <a:ahLst/>
            <a:cxnLst/>
            <a:rect l="l" t="t" r="r" b="b"/>
            <a:pathLst>
              <a:path w="10951075" h="7542062">
                <a:moveTo>
                  <a:pt x="0" y="0"/>
                </a:moveTo>
                <a:lnTo>
                  <a:pt x="10951076" y="0"/>
                </a:lnTo>
                <a:lnTo>
                  <a:pt x="10951076" y="7542063"/>
                </a:lnTo>
                <a:lnTo>
                  <a:pt x="0" y="7542063"/>
                </a:lnTo>
                <a:lnTo>
                  <a:pt x="0" y="0"/>
                </a:lnTo>
                <a:close/>
              </a:path>
            </a:pathLst>
          </a:custGeom>
          <a:blipFill>
            <a:blip r:embed="rId3"/>
            <a:stretch>
              <a:fillRect r="-13367"/>
            </a:stretch>
          </a:blipFill>
        </p:spPr>
        <p:txBody>
          <a:bodyPr/>
          <a:lstStyle/>
          <a:p>
            <a:endParaRPr lang="vi-VN"/>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 STEEPEST-ASCEND HILL CLIMBING SEARCH</a:t>
            </a:r>
          </a:p>
        </p:txBody>
      </p:sp>
      <p:sp>
        <p:nvSpPr>
          <p:cNvPr id="5" name="TextBox 5"/>
          <p:cNvSpPr txBox="1"/>
          <p:nvPr/>
        </p:nvSpPr>
        <p:spPr>
          <a:xfrm>
            <a:off x="1537203" y="3527558"/>
            <a:ext cx="4016220" cy="4011931"/>
          </a:xfrm>
          <a:prstGeom prst="rect">
            <a:avLst/>
          </a:prstGeom>
        </p:spPr>
        <p:txBody>
          <a:bodyPr lIns="0" tIns="0" rIns="0" bIns="0" rtlCol="0" anchor="t">
            <a:spAutoFit/>
          </a:bodyPr>
          <a:lstStyle/>
          <a:p>
            <a:pPr algn="just">
              <a:lnSpc>
                <a:spcPts val="4049"/>
              </a:lnSpc>
            </a:pPr>
            <a:r>
              <a:rPr lang="en-US" sz="2699">
                <a:solidFill>
                  <a:srgbClr val="000000"/>
                </a:solidFill>
                <a:latin typeface="Montserrat"/>
                <a:ea typeface="Montserrat"/>
                <a:cs typeface="Montserrat"/>
                <a:sym typeface="Montserrat"/>
              </a:rPr>
              <a:t>Tính giá trị hàm mục tiêu cho tất cả các bước di chuyển cục bộ (di chuyển mỗi quân hậu trong phạm vi cột của nó) và luôn chọn bước di chuyển tốt nhất trong số đó.</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6020008" y="2593004"/>
            <a:ext cx="10643729" cy="6543981"/>
          </a:xfrm>
          <a:custGeom>
            <a:avLst/>
            <a:gdLst/>
            <a:ahLst/>
            <a:cxnLst/>
            <a:rect l="l" t="t" r="r" b="b"/>
            <a:pathLst>
              <a:path w="10643729" h="6543981">
                <a:moveTo>
                  <a:pt x="0" y="0"/>
                </a:moveTo>
                <a:lnTo>
                  <a:pt x="10643729" y="0"/>
                </a:lnTo>
                <a:lnTo>
                  <a:pt x="10643729" y="6543981"/>
                </a:lnTo>
                <a:lnTo>
                  <a:pt x="0" y="6543981"/>
                </a:lnTo>
                <a:lnTo>
                  <a:pt x="0" y="0"/>
                </a:lnTo>
                <a:close/>
              </a:path>
            </a:pathLst>
          </a:custGeom>
          <a:blipFill>
            <a:blip r:embed="rId3"/>
            <a:stretch>
              <a:fillRect r="-15260"/>
            </a:stretch>
          </a:blipFill>
        </p:spPr>
        <p:txBody>
          <a:bodyPr/>
          <a:lstStyle/>
          <a:p>
            <a:endParaRPr lang="vi-VN"/>
          </a:p>
        </p:txBody>
      </p:sp>
      <p:sp>
        <p:nvSpPr>
          <p:cNvPr id="4" name="TextBox 4"/>
          <p:cNvSpPr txBox="1"/>
          <p:nvPr/>
        </p:nvSpPr>
        <p:spPr>
          <a:xfrm>
            <a:off x="2217913" y="813433"/>
            <a:ext cx="14187714" cy="1659255"/>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STEEPEST-ASCEND HILL CLIMBING SEARCH WITH RANDOM RESTARTS</a:t>
            </a:r>
          </a:p>
        </p:txBody>
      </p:sp>
      <p:sp>
        <p:nvSpPr>
          <p:cNvPr id="5" name="TextBox 5"/>
          <p:cNvSpPr txBox="1"/>
          <p:nvPr/>
        </p:nvSpPr>
        <p:spPr>
          <a:xfrm>
            <a:off x="1516244" y="4090213"/>
            <a:ext cx="4016220" cy="2497456"/>
          </a:xfrm>
          <a:prstGeom prst="rect">
            <a:avLst/>
          </a:prstGeom>
        </p:spPr>
        <p:txBody>
          <a:bodyPr lIns="0" tIns="0" rIns="0" bIns="0" rtlCol="0" anchor="t">
            <a:spAutoFit/>
          </a:bodyPr>
          <a:lstStyle/>
          <a:p>
            <a:pPr algn="just">
              <a:lnSpc>
                <a:spcPts val="4049"/>
              </a:lnSpc>
            </a:pPr>
            <a:r>
              <a:rPr lang="en-US" sz="2699">
                <a:solidFill>
                  <a:srgbClr val="000000"/>
                </a:solidFill>
                <a:latin typeface="Montserrat"/>
                <a:ea typeface="Montserrat"/>
                <a:cs typeface="Montserrat"/>
                <a:sym typeface="Montserrat"/>
              </a:rPr>
              <a:t>Thuật toán leo đồi dốc nhất (Steepest-ascend) với khởi động ngẫu nhiên nhiều lần (random restarts)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6263604" y="2196611"/>
            <a:ext cx="12024396" cy="7061689"/>
          </a:xfrm>
          <a:custGeom>
            <a:avLst/>
            <a:gdLst/>
            <a:ahLst/>
            <a:cxnLst/>
            <a:rect l="l" t="t" r="r" b="b"/>
            <a:pathLst>
              <a:path w="12024396" h="7061689">
                <a:moveTo>
                  <a:pt x="0" y="0"/>
                </a:moveTo>
                <a:lnTo>
                  <a:pt x="12024396" y="0"/>
                </a:lnTo>
                <a:lnTo>
                  <a:pt x="12024396" y="7061689"/>
                </a:lnTo>
                <a:lnTo>
                  <a:pt x="0" y="7061689"/>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STOCHASTIC HILL CLIMBING</a:t>
            </a:r>
          </a:p>
        </p:txBody>
      </p:sp>
      <p:sp>
        <p:nvSpPr>
          <p:cNvPr id="5" name="TextBox 5"/>
          <p:cNvSpPr txBox="1"/>
          <p:nvPr/>
        </p:nvSpPr>
        <p:spPr>
          <a:xfrm>
            <a:off x="1638042" y="5067300"/>
            <a:ext cx="4016220" cy="1487806"/>
          </a:xfrm>
          <a:prstGeom prst="rect">
            <a:avLst/>
          </a:prstGeom>
        </p:spPr>
        <p:txBody>
          <a:bodyPr lIns="0" tIns="0" rIns="0" bIns="0" rtlCol="0" anchor="t">
            <a:spAutoFit/>
          </a:bodyPr>
          <a:lstStyle/>
          <a:p>
            <a:pPr algn="just">
              <a:lnSpc>
                <a:spcPts val="4049"/>
              </a:lnSpc>
            </a:pPr>
            <a:r>
              <a:rPr lang="en-US" sz="2699">
                <a:solidFill>
                  <a:srgbClr val="000000"/>
                </a:solidFill>
                <a:latin typeface="Montserrat"/>
                <a:ea typeface="Montserrat"/>
                <a:cs typeface="Montserrat"/>
                <a:sym typeface="Montserrat"/>
              </a:rPr>
              <a:t>Chọn ngẫu nhiên trong số tất cả các bước di chuyển đi lên.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4397289" y="2199658"/>
            <a:ext cx="9493422" cy="7361960"/>
          </a:xfrm>
          <a:custGeom>
            <a:avLst/>
            <a:gdLst/>
            <a:ahLst/>
            <a:cxnLst/>
            <a:rect l="l" t="t" r="r" b="b"/>
            <a:pathLst>
              <a:path w="9493422" h="7361960">
                <a:moveTo>
                  <a:pt x="0" y="0"/>
                </a:moveTo>
                <a:lnTo>
                  <a:pt x="9493422" y="0"/>
                </a:lnTo>
                <a:lnTo>
                  <a:pt x="9493422" y="7361960"/>
                </a:lnTo>
                <a:lnTo>
                  <a:pt x="0" y="7361960"/>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STOCHASTIC HILL CLIMBING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7280957" y="2662466"/>
            <a:ext cx="10207640" cy="5767317"/>
          </a:xfrm>
          <a:custGeom>
            <a:avLst/>
            <a:gdLst/>
            <a:ahLst/>
            <a:cxnLst/>
            <a:rect l="l" t="t" r="r" b="b"/>
            <a:pathLst>
              <a:path w="10207640" h="5767317">
                <a:moveTo>
                  <a:pt x="0" y="0"/>
                </a:moveTo>
                <a:lnTo>
                  <a:pt x="10207640" y="0"/>
                </a:lnTo>
                <a:lnTo>
                  <a:pt x="10207640" y="5767316"/>
                </a:lnTo>
                <a:lnTo>
                  <a:pt x="0" y="5767316"/>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FIRST-CHOICE HILL CLIMBING</a:t>
            </a:r>
          </a:p>
        </p:txBody>
      </p:sp>
      <p:sp>
        <p:nvSpPr>
          <p:cNvPr id="5" name="TextBox 5"/>
          <p:cNvSpPr txBox="1"/>
          <p:nvPr/>
        </p:nvSpPr>
        <p:spPr>
          <a:xfrm>
            <a:off x="1678147" y="2586266"/>
            <a:ext cx="4617799" cy="6031231"/>
          </a:xfrm>
          <a:prstGeom prst="rect">
            <a:avLst/>
          </a:prstGeom>
        </p:spPr>
        <p:txBody>
          <a:bodyPr lIns="0" tIns="0" rIns="0" bIns="0" rtlCol="0" anchor="t">
            <a:spAutoFit/>
          </a:bodyPr>
          <a:lstStyle/>
          <a:p>
            <a:pPr algn="just">
              <a:lnSpc>
                <a:spcPts val="4049"/>
              </a:lnSpc>
            </a:pPr>
            <a:r>
              <a:rPr lang="en-US" sz="2699">
                <a:solidFill>
                  <a:srgbClr val="000000"/>
                </a:solidFill>
                <a:latin typeface="Montserrat"/>
                <a:ea typeface="Montserrat"/>
                <a:cs typeface="Montserrat"/>
                <a:sym typeface="Montserrat"/>
              </a:rPr>
              <a:t>Thuật toán leo đồi chọn đầu tiên (First-choice hill climbing) là một dạng của thuật toán leo đồi ngẫu nhiên (stochastic hill climbing), trong đó chỉ tạo ra một trạng thái láng giềng ngẫu nhiên tại mỗi lần, và chấp nhận nó nếu giá trị hàm mục tiêu của nó tốt hơn trạng thái hiện tại.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460341" y="3442625"/>
            <a:ext cx="13367318" cy="4260833"/>
          </a:xfrm>
          <a:custGeom>
            <a:avLst/>
            <a:gdLst/>
            <a:ahLst/>
            <a:cxnLst/>
            <a:rect l="l" t="t" r="r" b="b"/>
            <a:pathLst>
              <a:path w="13367318" h="4260833">
                <a:moveTo>
                  <a:pt x="0" y="0"/>
                </a:moveTo>
                <a:lnTo>
                  <a:pt x="13367318" y="0"/>
                </a:lnTo>
                <a:lnTo>
                  <a:pt x="13367318" y="4260833"/>
                </a:lnTo>
                <a:lnTo>
                  <a:pt x="0" y="4260833"/>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COMPARE PERFORMANCE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460341" y="3442625"/>
            <a:ext cx="13367318" cy="4260833"/>
          </a:xfrm>
          <a:custGeom>
            <a:avLst/>
            <a:gdLst/>
            <a:ahLst/>
            <a:cxnLst/>
            <a:rect l="l" t="t" r="r" b="b"/>
            <a:pathLst>
              <a:path w="13367318" h="4260833">
                <a:moveTo>
                  <a:pt x="0" y="0"/>
                </a:moveTo>
                <a:lnTo>
                  <a:pt x="13367318" y="0"/>
                </a:lnTo>
                <a:lnTo>
                  <a:pt x="13367318" y="4260833"/>
                </a:lnTo>
                <a:lnTo>
                  <a:pt x="0" y="4260833"/>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2217913" y="813433"/>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COMPARE PERFORMANCE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extBox 2"/>
          <p:cNvSpPr txBox="1"/>
          <p:nvPr/>
        </p:nvSpPr>
        <p:spPr>
          <a:xfrm>
            <a:off x="4106515" y="3922745"/>
            <a:ext cx="10074970" cy="1642110"/>
          </a:xfrm>
          <a:prstGeom prst="rect">
            <a:avLst/>
          </a:prstGeom>
        </p:spPr>
        <p:txBody>
          <a:bodyPr lIns="0" tIns="0" rIns="0" bIns="0" rtlCol="0" anchor="t">
            <a:spAutoFit/>
          </a:bodyPr>
          <a:lstStyle/>
          <a:p>
            <a:pPr algn="ctr">
              <a:lnSpc>
                <a:spcPts val="13439"/>
              </a:lnSpc>
            </a:pPr>
            <a:r>
              <a:rPr lang="en-US" sz="9600" b="1">
                <a:solidFill>
                  <a:srgbClr val="1D1D1F"/>
                </a:solidFill>
                <a:latin typeface="Montserrat Bold"/>
                <a:ea typeface="Montserrat Bold"/>
                <a:cs typeface="Montserrat Bold"/>
                <a:sym typeface="Montserrat Bold"/>
              </a:rPr>
              <a:t>THANK YOU</a:t>
            </a:r>
          </a:p>
        </p:txBody>
      </p:sp>
      <p:sp>
        <p:nvSpPr>
          <p:cNvPr id="3" name="AutoShape 3"/>
          <p:cNvSpPr/>
          <p:nvPr/>
        </p:nvSpPr>
        <p:spPr>
          <a:xfrm>
            <a:off x="8434614" y="5708403"/>
            <a:ext cx="1418771" cy="0"/>
          </a:xfrm>
          <a:prstGeom prst="line">
            <a:avLst/>
          </a:prstGeom>
          <a:ln w="47625" cap="flat">
            <a:solidFill>
              <a:srgbClr val="A28231"/>
            </a:solidFill>
            <a:prstDash val="solid"/>
            <a:headEnd type="none" w="sm" len="sm"/>
            <a:tailEnd type="none" w="sm" len="sm"/>
          </a:ln>
        </p:spPr>
        <p:txBody>
          <a:bodyPr/>
          <a:lstStyle/>
          <a:p>
            <a:endParaRPr 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2" name="Group 2"/>
          <p:cNvGrpSpPr/>
          <p:nvPr/>
        </p:nvGrpSpPr>
        <p:grpSpPr>
          <a:xfrm>
            <a:off x="9471823" y="1667772"/>
            <a:ext cx="7430293" cy="7430293"/>
            <a:chOff x="0" y="0"/>
            <a:chExt cx="812800" cy="812800"/>
          </a:xfrm>
        </p:grpSpPr>
        <p:sp>
          <p:nvSpPr>
            <p:cNvPr id="3" name="Freeform 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2"/>
              <a:stretch>
                <a:fillRect l="-25046" r="-25046"/>
              </a:stretch>
            </a:blipFill>
          </p:spPr>
          <p:txBody>
            <a:bodyPr/>
            <a:lstStyle/>
            <a:p>
              <a:endParaRPr lang="vi-VN"/>
            </a:p>
          </p:txBody>
        </p:sp>
      </p:grpSp>
      <p:sp>
        <p:nvSpPr>
          <p:cNvPr id="4" name="TextBox 4"/>
          <p:cNvSpPr txBox="1"/>
          <p:nvPr/>
        </p:nvSpPr>
        <p:spPr>
          <a:xfrm>
            <a:off x="1411757" y="3341447"/>
            <a:ext cx="5672274" cy="995714"/>
          </a:xfrm>
          <a:prstGeom prst="rect">
            <a:avLst/>
          </a:prstGeom>
        </p:spPr>
        <p:txBody>
          <a:bodyPr lIns="0" tIns="0" rIns="0" bIns="0" rtlCol="0" anchor="t">
            <a:spAutoFit/>
          </a:bodyPr>
          <a:lstStyle/>
          <a:p>
            <a:pPr algn="l">
              <a:lnSpc>
                <a:spcPts val="8119"/>
              </a:lnSpc>
            </a:pPr>
            <a:r>
              <a:rPr lang="en-US" sz="5799" b="1">
                <a:solidFill>
                  <a:srgbClr val="1D1D1F"/>
                </a:solidFill>
                <a:latin typeface="Montserrat Bold"/>
                <a:ea typeface="Montserrat Bold"/>
                <a:cs typeface="Montserrat Bold"/>
                <a:sym typeface="Montserrat Bold"/>
              </a:rPr>
              <a:t>ASSIGNMENTS</a:t>
            </a:r>
          </a:p>
        </p:txBody>
      </p:sp>
      <p:sp>
        <p:nvSpPr>
          <p:cNvPr id="5" name="TextBox 5"/>
          <p:cNvSpPr txBox="1"/>
          <p:nvPr/>
        </p:nvSpPr>
        <p:spPr>
          <a:xfrm>
            <a:off x="1441637" y="5382918"/>
            <a:ext cx="5612513" cy="600108"/>
          </a:xfrm>
          <a:prstGeom prst="rect">
            <a:avLst/>
          </a:prstGeom>
        </p:spPr>
        <p:txBody>
          <a:bodyPr lIns="0" tIns="0" rIns="0" bIns="0" rtlCol="0" anchor="t">
            <a:spAutoFit/>
          </a:bodyPr>
          <a:lstStyle/>
          <a:p>
            <a:pPr algn="l">
              <a:lnSpc>
                <a:spcPts val="4799"/>
              </a:lnSpc>
            </a:pPr>
            <a:r>
              <a:rPr lang="en-US" sz="3999" b="1">
                <a:solidFill>
                  <a:srgbClr val="1D1D1F"/>
                </a:solidFill>
                <a:latin typeface="Roca One Bold"/>
                <a:ea typeface="Roca One Bold"/>
                <a:cs typeface="Roca One Bold"/>
                <a:sym typeface="Roca One Bold"/>
              </a:rPr>
              <a:t>The n-Queens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TextBox 3"/>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4" name="TextBox 4"/>
          <p:cNvSpPr txBox="1"/>
          <p:nvPr/>
        </p:nvSpPr>
        <p:spPr>
          <a:xfrm>
            <a:off x="2237966" y="1527442"/>
            <a:ext cx="14187714" cy="1659255"/>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1: STEEPEST-ASCEND HILL CLIMBING SEARCH </a:t>
            </a:r>
          </a:p>
        </p:txBody>
      </p:sp>
      <p:sp>
        <p:nvSpPr>
          <p:cNvPr id="5" name="TextBox 5"/>
          <p:cNvSpPr txBox="1"/>
          <p:nvPr/>
        </p:nvSpPr>
        <p:spPr>
          <a:xfrm>
            <a:off x="2392421" y="4866774"/>
            <a:ext cx="13521167" cy="1992631"/>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Tính giá trị của hàm mục tiêu cho tất cả các bước di chuyển cục bộ và luôn chọn bước di chuyển tốt nhất trong số đó.</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Nếu không có bước di chuyển cục bộ nào cải thiện được giá trị hàm mục tiêu thì đã đạt được cực trị cục bộ.</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698376" y="3426206"/>
            <a:ext cx="6058314" cy="6185250"/>
          </a:xfrm>
          <a:custGeom>
            <a:avLst/>
            <a:gdLst/>
            <a:ahLst/>
            <a:cxnLst/>
            <a:rect l="l" t="t" r="r" b="b"/>
            <a:pathLst>
              <a:path w="6058314" h="6185250">
                <a:moveTo>
                  <a:pt x="0" y="0"/>
                </a:moveTo>
                <a:lnTo>
                  <a:pt x="6058314" y="0"/>
                </a:lnTo>
                <a:lnTo>
                  <a:pt x="6058314" y="6185250"/>
                </a:lnTo>
                <a:lnTo>
                  <a:pt x="0" y="6185250"/>
                </a:lnTo>
                <a:lnTo>
                  <a:pt x="0" y="0"/>
                </a:lnTo>
                <a:close/>
              </a:path>
            </a:pathLst>
          </a:custGeom>
          <a:blipFill>
            <a:blip r:embed="rId3"/>
            <a:stretch>
              <a:fillRect/>
            </a:stretch>
          </a:blipFill>
        </p:spPr>
        <p:txBody>
          <a:bodyPr/>
          <a:lstStyle/>
          <a:p>
            <a:endParaRPr lang="vi-VN"/>
          </a:p>
        </p:txBody>
      </p:sp>
      <p:sp>
        <p:nvSpPr>
          <p:cNvPr id="4" name="Freeform 4"/>
          <p:cNvSpPr/>
          <p:nvPr/>
        </p:nvSpPr>
        <p:spPr>
          <a:xfrm>
            <a:off x="9857377" y="3426206"/>
            <a:ext cx="6058314" cy="6185250"/>
          </a:xfrm>
          <a:custGeom>
            <a:avLst/>
            <a:gdLst/>
            <a:ahLst/>
            <a:cxnLst/>
            <a:rect l="l" t="t" r="r" b="b"/>
            <a:pathLst>
              <a:path w="6058314" h="6185250">
                <a:moveTo>
                  <a:pt x="0" y="0"/>
                </a:moveTo>
                <a:lnTo>
                  <a:pt x="6058313" y="0"/>
                </a:lnTo>
                <a:lnTo>
                  <a:pt x="6058313" y="6185250"/>
                </a:lnTo>
                <a:lnTo>
                  <a:pt x="0" y="6185250"/>
                </a:lnTo>
                <a:lnTo>
                  <a:pt x="0" y="0"/>
                </a:lnTo>
                <a:close/>
              </a:path>
            </a:pathLst>
          </a:custGeom>
          <a:blipFill>
            <a:blip r:embed="rId3"/>
            <a:stretch>
              <a:fillRect/>
            </a:stretch>
          </a:blipFill>
        </p:spPr>
        <p:txBody>
          <a:bodyPr/>
          <a:lstStyle/>
          <a:p>
            <a:endParaRPr lang="vi-VN"/>
          </a:p>
        </p:txBody>
      </p:sp>
      <p:sp>
        <p:nvSpPr>
          <p:cNvPr id="5" name="TextBox 5"/>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6" name="TextBox 6"/>
          <p:cNvSpPr txBox="1"/>
          <p:nvPr/>
        </p:nvSpPr>
        <p:spPr>
          <a:xfrm>
            <a:off x="2237966" y="1527442"/>
            <a:ext cx="14187714" cy="1659255"/>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1: STEEPEST-ASCEND HILL CLIMBING SEARCH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3399161" y="4504521"/>
            <a:ext cx="5111634" cy="5357364"/>
          </a:xfrm>
          <a:custGeom>
            <a:avLst/>
            <a:gdLst/>
            <a:ahLst/>
            <a:cxnLst/>
            <a:rect l="l" t="t" r="r" b="b"/>
            <a:pathLst>
              <a:path w="5111634" h="5357364">
                <a:moveTo>
                  <a:pt x="0" y="0"/>
                </a:moveTo>
                <a:lnTo>
                  <a:pt x="5111634" y="0"/>
                </a:lnTo>
                <a:lnTo>
                  <a:pt x="5111634" y="5357365"/>
                </a:lnTo>
                <a:lnTo>
                  <a:pt x="0" y="5357365"/>
                </a:lnTo>
                <a:lnTo>
                  <a:pt x="0" y="0"/>
                </a:lnTo>
                <a:close/>
              </a:path>
            </a:pathLst>
          </a:custGeom>
          <a:blipFill>
            <a:blip r:embed="rId3"/>
            <a:stretch>
              <a:fillRect l="-1427" r="-1427"/>
            </a:stretch>
          </a:blipFill>
        </p:spPr>
        <p:txBody>
          <a:bodyPr/>
          <a:lstStyle/>
          <a:p>
            <a:endParaRPr lang="vi-VN"/>
          </a:p>
        </p:txBody>
      </p:sp>
      <p:sp>
        <p:nvSpPr>
          <p:cNvPr id="4" name="Freeform 4"/>
          <p:cNvSpPr/>
          <p:nvPr/>
        </p:nvSpPr>
        <p:spPr>
          <a:xfrm>
            <a:off x="9503111" y="4504521"/>
            <a:ext cx="5012605" cy="5357364"/>
          </a:xfrm>
          <a:custGeom>
            <a:avLst/>
            <a:gdLst/>
            <a:ahLst/>
            <a:cxnLst/>
            <a:rect l="l" t="t" r="r" b="b"/>
            <a:pathLst>
              <a:path w="5012605" h="5357364">
                <a:moveTo>
                  <a:pt x="0" y="0"/>
                </a:moveTo>
                <a:lnTo>
                  <a:pt x="5012606" y="0"/>
                </a:lnTo>
                <a:lnTo>
                  <a:pt x="5012606" y="5357365"/>
                </a:lnTo>
                <a:lnTo>
                  <a:pt x="0" y="5357365"/>
                </a:lnTo>
                <a:lnTo>
                  <a:pt x="0" y="0"/>
                </a:lnTo>
                <a:close/>
              </a:path>
            </a:pathLst>
          </a:custGeom>
          <a:blipFill>
            <a:blip r:embed="rId4"/>
            <a:stretch>
              <a:fillRect l="-1427" r="-1427"/>
            </a:stretch>
          </a:blipFill>
        </p:spPr>
        <p:txBody>
          <a:bodyPr/>
          <a:lstStyle/>
          <a:p>
            <a:endParaRPr lang="vi-VN"/>
          </a:p>
        </p:txBody>
      </p:sp>
      <p:sp>
        <p:nvSpPr>
          <p:cNvPr id="5" name="TextBox 5"/>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6" name="TextBox 6"/>
          <p:cNvSpPr txBox="1"/>
          <p:nvPr/>
        </p:nvSpPr>
        <p:spPr>
          <a:xfrm>
            <a:off x="2237966" y="1527442"/>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2: STOCHASTIC HILL CLIMBING 1</a:t>
            </a:r>
          </a:p>
        </p:txBody>
      </p:sp>
      <p:sp>
        <p:nvSpPr>
          <p:cNvPr id="7" name="TextBox 7"/>
          <p:cNvSpPr txBox="1"/>
          <p:nvPr/>
        </p:nvSpPr>
        <p:spPr>
          <a:xfrm>
            <a:off x="3399161" y="2844163"/>
            <a:ext cx="8848904" cy="982981"/>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Chọn ngẫu nhiên trong số tất cả các bước di chuyển đi lên cho tới khi đạt tới cực trị cục bộ.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TextBox 3"/>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4" name="TextBox 4"/>
          <p:cNvSpPr txBox="1"/>
          <p:nvPr/>
        </p:nvSpPr>
        <p:spPr>
          <a:xfrm>
            <a:off x="2237966" y="1527442"/>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3: STOCHASTIC HILL CLIMBING 2 </a:t>
            </a:r>
          </a:p>
        </p:txBody>
      </p:sp>
      <p:sp>
        <p:nvSpPr>
          <p:cNvPr id="5" name="TextBox 5"/>
          <p:cNvSpPr txBox="1"/>
          <p:nvPr/>
        </p:nvSpPr>
        <p:spPr>
          <a:xfrm>
            <a:off x="2839128" y="3425188"/>
            <a:ext cx="12609744" cy="4011931"/>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Một biến thể phổ biến của thuật toán leo đồi ngẫu nhiên (stochastic hill climbing) là chỉ tạo ra một trạng thái láng giềng ngẫu nhiên duy nhất tại mỗi lần và chấp nhận nó nếu giá trị hàm mục tiêu của nó tốt hơn trạng thái hiện tại.</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Cách tiếp cận này rất hiệu quả khi mỗi trạng thái có nhiều trạng thái kế tiếp có thể xảy ra.</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 Phương pháp này được gọi là “leo đồi chọn đầu tiên” (First-choice hill climbing) trong giáo trình.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Freeform 3"/>
          <p:cNvSpPr/>
          <p:nvPr/>
        </p:nvSpPr>
        <p:spPr>
          <a:xfrm>
            <a:off x="2035653" y="2920363"/>
            <a:ext cx="6170446" cy="6439745"/>
          </a:xfrm>
          <a:custGeom>
            <a:avLst/>
            <a:gdLst/>
            <a:ahLst/>
            <a:cxnLst/>
            <a:rect l="l" t="t" r="r" b="b"/>
            <a:pathLst>
              <a:path w="6170446" h="6439745">
                <a:moveTo>
                  <a:pt x="0" y="0"/>
                </a:moveTo>
                <a:lnTo>
                  <a:pt x="6170447" y="0"/>
                </a:lnTo>
                <a:lnTo>
                  <a:pt x="6170447" y="6439745"/>
                </a:lnTo>
                <a:lnTo>
                  <a:pt x="0" y="6439745"/>
                </a:lnTo>
                <a:lnTo>
                  <a:pt x="0" y="0"/>
                </a:lnTo>
                <a:close/>
              </a:path>
            </a:pathLst>
          </a:custGeom>
          <a:blipFill>
            <a:blip r:embed="rId3"/>
            <a:stretch>
              <a:fillRect/>
            </a:stretch>
          </a:blipFill>
        </p:spPr>
        <p:txBody>
          <a:bodyPr/>
          <a:lstStyle/>
          <a:p>
            <a:endParaRPr lang="vi-VN"/>
          </a:p>
        </p:txBody>
      </p:sp>
      <p:sp>
        <p:nvSpPr>
          <p:cNvPr id="4" name="Freeform 4"/>
          <p:cNvSpPr/>
          <p:nvPr/>
        </p:nvSpPr>
        <p:spPr>
          <a:xfrm>
            <a:off x="9875670" y="2920363"/>
            <a:ext cx="6021726" cy="6439745"/>
          </a:xfrm>
          <a:custGeom>
            <a:avLst/>
            <a:gdLst/>
            <a:ahLst/>
            <a:cxnLst/>
            <a:rect l="l" t="t" r="r" b="b"/>
            <a:pathLst>
              <a:path w="6021726" h="6439745">
                <a:moveTo>
                  <a:pt x="0" y="0"/>
                </a:moveTo>
                <a:lnTo>
                  <a:pt x="6021727" y="0"/>
                </a:lnTo>
                <a:lnTo>
                  <a:pt x="6021727" y="6439745"/>
                </a:lnTo>
                <a:lnTo>
                  <a:pt x="0" y="6439745"/>
                </a:lnTo>
                <a:lnTo>
                  <a:pt x="0" y="0"/>
                </a:lnTo>
                <a:close/>
              </a:path>
            </a:pathLst>
          </a:custGeom>
          <a:blipFill>
            <a:blip r:embed="rId4"/>
            <a:stretch>
              <a:fillRect/>
            </a:stretch>
          </a:blipFill>
        </p:spPr>
        <p:txBody>
          <a:bodyPr/>
          <a:lstStyle/>
          <a:p>
            <a:endParaRPr lang="vi-VN"/>
          </a:p>
        </p:txBody>
      </p:sp>
      <p:sp>
        <p:nvSpPr>
          <p:cNvPr id="5" name="TextBox 5"/>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6" name="TextBox 6"/>
          <p:cNvSpPr txBox="1"/>
          <p:nvPr/>
        </p:nvSpPr>
        <p:spPr>
          <a:xfrm>
            <a:off x="2237966" y="1527442"/>
            <a:ext cx="14187714" cy="811530"/>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3: STOCHASTIC HILL CLIMBING 2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0" y="25924"/>
            <a:ext cx="1028700" cy="10261076"/>
          </a:xfrm>
          <a:custGeom>
            <a:avLst/>
            <a:gdLst/>
            <a:ahLst/>
            <a:cxnLst/>
            <a:rect l="l" t="t" r="r" b="b"/>
            <a:pathLst>
              <a:path w="1028700" h="10261076">
                <a:moveTo>
                  <a:pt x="0" y="0"/>
                </a:moveTo>
                <a:lnTo>
                  <a:pt x="1028700" y="0"/>
                </a:lnTo>
                <a:lnTo>
                  <a:pt x="1028700" y="10261076"/>
                </a:lnTo>
                <a:lnTo>
                  <a:pt x="0" y="10261076"/>
                </a:lnTo>
                <a:lnTo>
                  <a:pt x="0" y="0"/>
                </a:lnTo>
                <a:close/>
              </a:path>
            </a:pathLst>
          </a:custGeom>
          <a:blipFill>
            <a:blip r:embed="rId2"/>
            <a:stretch>
              <a:fillRect l="-697175" r="-697175"/>
            </a:stretch>
          </a:blipFill>
        </p:spPr>
        <p:txBody>
          <a:bodyPr/>
          <a:lstStyle/>
          <a:p>
            <a:endParaRPr lang="vi-VN"/>
          </a:p>
        </p:txBody>
      </p:sp>
      <p:sp>
        <p:nvSpPr>
          <p:cNvPr id="3" name="TextBox 3"/>
          <p:cNvSpPr txBox="1"/>
          <p:nvPr/>
        </p:nvSpPr>
        <p:spPr>
          <a:xfrm>
            <a:off x="12886533" y="2748913"/>
            <a:ext cx="3840158" cy="352425"/>
          </a:xfrm>
          <a:prstGeom prst="rect">
            <a:avLst/>
          </a:prstGeom>
        </p:spPr>
        <p:txBody>
          <a:bodyPr lIns="0" tIns="0" rIns="0" bIns="0" rtlCol="0" anchor="t">
            <a:spAutoFit/>
          </a:bodyPr>
          <a:lstStyle/>
          <a:p>
            <a:pPr algn="ctr">
              <a:lnSpc>
                <a:spcPts val="2879"/>
              </a:lnSpc>
            </a:pPr>
            <a:r>
              <a:rPr lang="en-US" sz="2400" b="1">
                <a:solidFill>
                  <a:srgbClr val="F7F7F7"/>
                </a:solidFill>
                <a:latin typeface="Montserrat Bold"/>
                <a:ea typeface="Montserrat Bold"/>
                <a:cs typeface="Montserrat Bold"/>
                <a:sym typeface="Montserrat Bold"/>
              </a:rPr>
              <a:t>Case Study 02</a:t>
            </a:r>
          </a:p>
        </p:txBody>
      </p:sp>
      <p:sp>
        <p:nvSpPr>
          <p:cNvPr id="4" name="TextBox 4"/>
          <p:cNvSpPr txBox="1"/>
          <p:nvPr/>
        </p:nvSpPr>
        <p:spPr>
          <a:xfrm>
            <a:off x="2217913" y="813433"/>
            <a:ext cx="14187714" cy="1659255"/>
          </a:xfrm>
          <a:prstGeom prst="rect">
            <a:avLst/>
          </a:prstGeom>
        </p:spPr>
        <p:txBody>
          <a:bodyPr lIns="0" tIns="0" rIns="0" bIns="0" rtlCol="0" anchor="t">
            <a:spAutoFit/>
          </a:bodyPr>
          <a:lstStyle/>
          <a:p>
            <a:pPr algn="ctr">
              <a:lnSpc>
                <a:spcPts val="6719"/>
              </a:lnSpc>
            </a:pPr>
            <a:r>
              <a:rPr lang="en-US" sz="4800" b="1">
                <a:solidFill>
                  <a:srgbClr val="1D1D1F"/>
                </a:solidFill>
                <a:latin typeface="Montserrat Bold"/>
                <a:ea typeface="Montserrat Bold"/>
                <a:cs typeface="Montserrat Bold"/>
                <a:sym typeface="Montserrat Bold"/>
              </a:rPr>
              <a:t>TASK 4: HILL CLIMBING SEARCH WITH RANDOM RESTARTS</a:t>
            </a:r>
          </a:p>
        </p:txBody>
      </p:sp>
      <p:sp>
        <p:nvSpPr>
          <p:cNvPr id="5" name="TextBox 5"/>
          <p:cNvSpPr txBox="1"/>
          <p:nvPr/>
        </p:nvSpPr>
        <p:spPr>
          <a:xfrm>
            <a:off x="3074211" y="3864142"/>
            <a:ext cx="13922220" cy="1992631"/>
          </a:xfrm>
          <a:prstGeom prst="rect">
            <a:avLst/>
          </a:prstGeom>
        </p:spPr>
        <p:txBody>
          <a:bodyPr lIns="0" tIns="0" rIns="0" bIns="0" rtlCol="0" anchor="t">
            <a:spAutoFit/>
          </a:bodyPr>
          <a:lstStyle/>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Thuật toán leo đồi (hill climbing) thường sẽ dừng lại ở các cực trị cục bộ.</a:t>
            </a:r>
          </a:p>
          <a:p>
            <a:pPr marL="582927" lvl="1" indent="-291463" algn="l">
              <a:lnSpc>
                <a:spcPts val="4049"/>
              </a:lnSpc>
              <a:buFont typeface="Arial"/>
              <a:buChar char="•"/>
            </a:pPr>
            <a:r>
              <a:rPr lang="en-US" sz="2699">
                <a:solidFill>
                  <a:srgbClr val="000000"/>
                </a:solidFill>
                <a:latin typeface="Montserrat"/>
                <a:ea typeface="Montserrat"/>
                <a:cs typeface="Montserrat"/>
                <a:sym typeface="Montserrat"/>
              </a:rPr>
              <a:t>Chúng ta sẽ khởi động lại mỗi trong ba phiên bản của thuật toán leo đồi tối đa 100 lần với một bàn cờ ngẫu nhiên, để cố gắng tìm được nghiệm tốt hơn (và hy vọng là tối ưu).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Custom</PresentationFormat>
  <Paragraphs>88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Roca One Bold</vt:lpstr>
      <vt:lpstr>Montserrat Bold</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Irisム</dc:creator>
  <cp:lastModifiedBy>ム Iris</cp:lastModifiedBy>
  <cp:revision>1</cp:revision>
  <dcterms:created xsi:type="dcterms:W3CDTF">2006-08-16T00:00:00Z</dcterms:created>
  <dcterms:modified xsi:type="dcterms:W3CDTF">2025-10-12T12:09:30Z</dcterms:modified>
  <dc:identifier>DAG1jB6JqLM</dc:identifier>
</cp:coreProperties>
</file>