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8" r:id="rId3"/>
    <p:sldId id="27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93" autoAdjust="0"/>
  </p:normalViewPr>
  <p:slideViewPr>
    <p:cSldViewPr snapToGrid="0">
      <p:cViewPr varScale="1">
        <p:scale>
          <a:sx n="73" d="100"/>
          <a:sy n="73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DFF5-E44F-48DD-8FAD-EF15CFF7F474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1253-AA71-4F4F-9BF6-D6DC574A3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9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74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2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4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3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2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4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14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7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NET Exceptions - System.Data.ObjectNotFoundException">
            <a:extLst>
              <a:ext uri="{FF2B5EF4-FFF2-40B4-BE49-F238E27FC236}">
                <a16:creationId xmlns:a16="http://schemas.microsoft.com/office/drawing/2014/main" id="{0E34F79C-EF24-43DE-BD57-B4D9A321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7B940385-AA87-4844-88A2-440B6F604A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57" y="25370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434-2AF2-4BF2-BD0B-95CBD5EB0128}" type="datetime1">
              <a:rPr lang="vi-VN" smtClean="0"/>
              <a:t>21/08/2021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6082-5D4E-4969-8016-69F376C871AD}" type="datetime1">
              <a:rPr lang="vi-VN" smtClean="0"/>
              <a:t>21/08/2021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93" y="1900322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NET Exceptions - System.Data.ObjectNotFoundException">
            <a:extLst>
              <a:ext uri="{FF2B5EF4-FFF2-40B4-BE49-F238E27FC236}">
                <a16:creationId xmlns:a16="http://schemas.microsoft.com/office/drawing/2014/main" id="{3B7C805C-C49E-470D-A3F6-88B774BFE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57" y="25370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256740-3DC7-40BE-968F-29F94186F3AD}" type="datetime1">
              <a:rPr lang="vi-VN" smtClean="0"/>
              <a:t>21/08/2021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059-8CC8-4876-B763-1BEA3FA0F124}" type="datetime1">
              <a:rPr lang="vi-VN" smtClean="0"/>
              <a:t>21/08/2021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63C-A6AA-4DDF-B85B-BE123D65B285}" type="datetime1">
              <a:rPr lang="vi-VN" smtClean="0"/>
              <a:t>21/08/2021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1605-F8CD-44C6-A79B-BEBA9358497C}" type="datetime1">
              <a:rPr lang="vi-VN" smtClean="0"/>
              <a:t>21/08/2021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410B-B6B3-4AF4-A9DB-DC0340309754}" type="datetime1">
              <a:rPr lang="vi-VN" smtClean="0"/>
              <a:t>21/08/2021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6E5-9CA3-4971-89BF-F965F9043882}" type="datetime1">
              <a:rPr lang="vi-VN" smtClean="0"/>
              <a:t>21/08/2021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6FA-E3CF-4C73-A815-C13A824B339A}" type="datetime1">
              <a:rPr lang="vi-VN" smtClean="0"/>
              <a:t>21/08/2021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D87B-52FF-4B7F-A538-F746ED572E26}" type="datetime1">
              <a:rPr lang="vi-VN" smtClean="0"/>
              <a:t>21/08/2021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729-DBE2-49EE-91FE-3D8B2D9BF9AB}" type="datetime1">
              <a:rPr lang="vi-VN" smtClean="0"/>
              <a:t>21/08/2021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introdu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837" y="2241458"/>
            <a:ext cx="11094098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Cross-Platform Application Programming With .NET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315508" y="782374"/>
            <a:ext cx="10515600" cy="47725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Course Rules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726055" y="1397553"/>
            <a:ext cx="11142484" cy="4945225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How to conduct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Prepare contents of the next session at home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Following lessons in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Completing chapter assessments in time and Quizzes (via CMS)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Write reports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dirty="0">
                <a:latin typeface="+mj-lt"/>
                <a:cs typeface="Times New Roman" pitchFamily="18" charset="0"/>
              </a:rPr>
              <a:t>of all labs and assignments to your notebook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Communication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Interchange by FU-HCM CMS, Forum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Discussing actively in your team and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Free to question and answer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Off phone, no game, no chat in 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Use laptop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313-35E1-4FDC-A14F-8C7B2ECA302E}" type="datetime1">
              <a:rPr lang="vi-VN" smtClean="0"/>
              <a:t>21/08/2021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274668" y="703819"/>
            <a:ext cx="10515600" cy="611418"/>
          </a:xfrm>
        </p:spPr>
        <p:txBody>
          <a:bodyPr>
            <a:noAutofit/>
          </a:bodyPr>
          <a:lstStyle/>
          <a:p>
            <a:r>
              <a:rPr lang="en-US" sz="4000" b="1" dirty="0"/>
              <a:t>Evaluation Strategy 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769190" y="1462377"/>
            <a:ext cx="10755702" cy="47177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Must attend more than 80% of contact hours (if not, not allow to take exam).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Evaluating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02 Progress Tests (PT, 10%)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03 Assignments (AS, 10%)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01 Practical Exam (PE, 25%) </a:t>
            </a:r>
          </a:p>
          <a:p>
            <a:pPr marL="457200" lvl="1" indent="0" algn="just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1800" dirty="0">
                <a:latin typeface="+mj-lt"/>
                <a:cs typeface="Times New Roman" pitchFamily="18" charset="0"/>
              </a:rPr>
              <a:t>    (Practical exam retake only when the score of PE &lt; 4))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01 Group Project(GP, 25%)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Final Exam (FE, 30%)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Total score=10%(PT)+10%(AS)+25%(PE)+25%(GR)+30% (FE)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Pass: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Every on-going assessment component </a:t>
            </a:r>
            <a:r>
              <a:rPr lang="en-US" sz="1800">
                <a:solidFill>
                  <a:srgbClr val="FF0000"/>
                </a:solidFill>
                <a:latin typeface="+mj-lt"/>
                <a:cs typeface="Times New Roman" pitchFamily="18" charset="0"/>
              </a:rPr>
              <a:t>&gt;0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0000"/>
                </a:solidFill>
                <a:latin typeface="+mj-lt"/>
                <a:cs typeface="Times New Roman" pitchFamily="18" charset="0"/>
              </a:rPr>
              <a:t>Final Exam Score &gt;=4 and Final 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Result  &gt;=5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Final exam retake only when not passed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6FB9-B064-4103-8E70-18B9FA4E7E15}" type="datetime1">
              <a:rPr lang="vi-VN" smtClean="0"/>
              <a:t>21/08/2021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305300" y="733137"/>
            <a:ext cx="10515600" cy="477118"/>
          </a:xfrm>
        </p:spPr>
        <p:txBody>
          <a:bodyPr>
            <a:noAutofit/>
          </a:bodyPr>
          <a:lstStyle/>
          <a:p>
            <a:r>
              <a:rPr lang="en-US" sz="4000" b="1" dirty="0"/>
              <a:t>How to study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05289" y="1485189"/>
            <a:ext cx="11092131" cy="482945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500" dirty="0">
                <a:latin typeface="+mj-lt"/>
                <a:cs typeface="Times New Roman" pitchFamily="18" charset="0"/>
              </a:rPr>
              <a:t>This course is complex knowledge (however, it’s attractive and exciting), so you need to keep a tight grip on it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Read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On the books to get the general concept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Attend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Listen, understand, then make your notes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Give your explanation about some topic in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Ask questions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Give some examples that do not exist in your 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Practice all the exercises, demo to make your sense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After classes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Discuss your classmate indirectly, on the forum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Analyze, design, and implement workshops and assignments. </a:t>
            </a:r>
            <a:r>
              <a:rPr lang="en-US" b="1" dirty="0">
                <a:latin typeface="+mj-lt"/>
                <a:cs typeface="Times New Roman" pitchFamily="18" charset="0"/>
              </a:rPr>
              <a:t>Write reports </a:t>
            </a:r>
            <a:r>
              <a:rPr lang="en-US" dirty="0">
                <a:latin typeface="+mj-lt"/>
                <a:cs typeface="Times New Roman" pitchFamily="18" charset="0"/>
              </a:rPr>
              <a:t>in your notebook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Build your team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652C-E61D-49B9-9CB8-B64C03F84258}" type="datetime1">
              <a:rPr lang="vi-VN" smtClean="0"/>
              <a:t>21/08/2021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267272" y="727788"/>
            <a:ext cx="10515600" cy="530002"/>
          </a:xfrm>
        </p:spPr>
        <p:txBody>
          <a:bodyPr>
            <a:noAutofit/>
          </a:bodyPr>
          <a:lstStyle/>
          <a:p>
            <a:r>
              <a:rPr lang="en-US" sz="4000" b="1" dirty="0"/>
              <a:t>Academic policy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570781" y="1593205"/>
            <a:ext cx="11126638" cy="453700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896-7ECF-48BC-98EE-66A4C806647D}" type="datetime1">
              <a:rPr lang="vi-VN" smtClean="0"/>
              <a:t>21/08/2021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301778" y="676418"/>
            <a:ext cx="10515600" cy="602540"/>
          </a:xfrm>
        </p:spPr>
        <p:txBody>
          <a:bodyPr>
            <a:noAutofit/>
          </a:bodyPr>
          <a:lstStyle/>
          <a:p>
            <a:r>
              <a:rPr lang="en-US" sz="4000" b="1" dirty="0"/>
              <a:t>Enjoy the Course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665672" y="1979406"/>
            <a:ext cx="10763588" cy="370293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Be enthusiastic about the material because it is interesting</a:t>
            </a:r>
            <a:r>
              <a:rPr lang="en-US" sz="2600">
                <a:latin typeface="+mj-lt"/>
                <a:cs typeface="Times New Roman" pitchFamily="18" charset="0"/>
              </a:rPr>
              <a:t>, useful </a:t>
            </a:r>
            <a:r>
              <a:rPr lang="en-US" sz="2600" dirty="0">
                <a:latin typeface="+mj-lt"/>
                <a:cs typeface="Times New Roman" pitchFamily="18" charset="0"/>
              </a:rPr>
              <a:t>and an important part of your training as a software engineer.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Our job is to help you learn and enjoy the experience.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We will do our best but we need your help.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So let’s all have fun together with C# Application Development!!!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6D79-5DB1-4D1F-B959-D799C5FB2ACC}" type="datetime1">
              <a:rPr lang="vi-VN" smtClean="0"/>
              <a:t>21/08/2021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73080" y="886356"/>
            <a:ext cx="9739883" cy="685800"/>
          </a:xfrm>
        </p:spPr>
        <p:txBody>
          <a:bodyPr>
            <a:noAutofit/>
          </a:bodyPr>
          <a:lstStyle/>
          <a:p>
            <a:r>
              <a:rPr lang="en-US" sz="4000" b="1" dirty="0"/>
              <a:t>Install tools for programming if needed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488463" y="2810145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A337-D721-489A-94FD-8946F3A21BBF}" type="datetime1">
              <a:rPr lang="vi-VN" smtClean="0"/>
              <a:t>21/08/2021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714726"/>
            <a:ext cx="12002308" cy="4322181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</a:t>
            </a:r>
            <a:r>
              <a:rPr lang="en-US"/>
              <a:t>develop Desktop applications by Windows Presentation Foundation (WPF)?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</a:t>
            </a:r>
            <a:r>
              <a:rPr lang="en-US"/>
              <a:t>to develop </a:t>
            </a:r>
            <a:r>
              <a:rPr lang="en-US" dirty="0"/>
              <a:t>a .NET </a:t>
            </a:r>
            <a:r>
              <a:rPr lang="en-US"/>
              <a:t>application with Socket 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</a:t>
            </a:r>
            <a:r>
              <a:rPr lang="en-US" dirty="0"/>
              <a:t>to </a:t>
            </a:r>
            <a:r>
              <a:rPr lang="en-US"/>
              <a:t>apply XML and JSON Serializing in </a:t>
            </a:r>
            <a:r>
              <a:rPr lang="en-US" dirty="0"/>
              <a:t>.NET </a:t>
            </a:r>
            <a:r>
              <a:rPr lang="en-US"/>
              <a:t>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to develop Asynchronous and Parallel applications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to implement Dependency Injection in .NET applications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21/08/2021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25307F-F5C2-45A6-A2FA-3E172454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7" y="674951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Why should you study this course?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64593"/>
            <a:ext cx="11971176" cy="425527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</a:t>
            </a:r>
            <a:r>
              <a:rPr lang="en-US" dirty="0"/>
              <a:t>to </a:t>
            </a:r>
            <a:r>
              <a:rPr lang="en-US"/>
              <a:t>develop Real-time applications by Signal R?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to develop web applications using ASP.NET Core Razor Pages?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to apply Identity in ASP.NET Core 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to implement Background Tasks with Worker Service?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Do </a:t>
            </a:r>
            <a:r>
              <a:rPr lang="en-US" dirty="0"/>
              <a:t>you want to earn Certifications from Microsoft?</a:t>
            </a:r>
          </a:p>
        </p:txBody>
      </p:sp>
      <p:sp>
        <p:nvSpPr>
          <p:cNvPr id="5" name="Rectangle 4"/>
          <p:cNvSpPr/>
          <p:nvPr/>
        </p:nvSpPr>
        <p:spPr>
          <a:xfrm>
            <a:off x="390154" y="5473592"/>
            <a:ext cx="77780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0000FF"/>
                </a:solidFill>
              </a:rPr>
              <a:t>https://docs.microsoft.com/en-us/learn/certifications/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21/08/2021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ADD68C-0B45-4CD4-98F2-7B8DB8AA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7" y="674951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Why should you study this course?</a:t>
            </a:r>
          </a:p>
        </p:txBody>
      </p:sp>
    </p:spTree>
    <p:extLst>
      <p:ext uri="{BB962C8B-B14F-4D97-AF65-F5344CB8AC3E}">
        <p14:creationId xmlns:p14="http://schemas.microsoft.com/office/powerpoint/2010/main" val="199138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366567" y="1710542"/>
            <a:ext cx="11184732" cy="1809036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800" b="1" dirty="0">
                <a:latin typeface="+mj-lt"/>
              </a:rPr>
              <a:t>Completed: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2600">
                <a:latin typeface="+mj-lt"/>
                <a:cs typeface="Times New Roman" pitchFamily="18" charset="0"/>
              </a:rPr>
              <a:t>PRN211-Basic Cross-Platform Application Programming With .NET</a:t>
            </a: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2FD055-3F72-4A7D-BC59-5D54FB9F5CCD}"/>
              </a:ext>
            </a:extLst>
          </p:cNvPr>
          <p:cNvSpPr txBox="1">
            <a:spLocks/>
          </p:cNvSpPr>
          <p:nvPr/>
        </p:nvSpPr>
        <p:spPr>
          <a:xfrm>
            <a:off x="366567" y="751831"/>
            <a:ext cx="10515600" cy="7514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Prerequisites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8F37-A90B-4575-8B59-C0F4DE92E0A0}" type="datetime1">
              <a:rPr lang="vi-VN" smtClean="0"/>
              <a:t>21/08/2021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349934" y="677471"/>
            <a:ext cx="10806720" cy="748017"/>
          </a:xfrm>
        </p:spPr>
        <p:txBody>
          <a:bodyPr>
            <a:normAutofit/>
          </a:bodyPr>
          <a:lstStyle/>
          <a:p>
            <a:r>
              <a:rPr lang="en-US" sz="4000" b="1" dirty="0"/>
              <a:t>Course Objectives 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-27990" y="1509464"/>
            <a:ext cx="12092473" cy="5055211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Building Desktop Applications with Windows Presentation Foundation (WPF)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Working with XML and JSON Serializing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Networking Programming with .NET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Asynchronous and Parallel Programming in .NET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Implementing Dependency Injection in .NET application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Building </a:t>
            </a:r>
            <a:r>
              <a:rPr lang="en-US" sz="2600" dirty="0">
                <a:latin typeface="+mj-lt"/>
              </a:rPr>
              <a:t>Website using ASP.</a:t>
            </a:r>
            <a:r>
              <a:rPr lang="en-US" sz="2600">
                <a:latin typeface="+mj-lt"/>
              </a:rPr>
              <a:t>NET Core Razor Page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Working with Identity in ASP.NET Core</a:t>
            </a:r>
            <a:endParaRPr lang="en-US" sz="2600" dirty="0">
              <a:latin typeface="+mj-lt"/>
            </a:endParaRP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Building Real-time applications with Signal R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  <a:cs typeface="Times New Roman" pitchFamily="18" charset="0"/>
              </a:rPr>
              <a:t>Implement Background Tasks with Worker Service</a:t>
            </a: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25C5-B2EF-4E6F-A1DB-F1803A7D3906}" type="datetime1">
              <a:rPr lang="vi-VN" smtClean="0"/>
              <a:t>21/08/2021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44910" y="700198"/>
            <a:ext cx="10515600" cy="796332"/>
          </a:xfrm>
        </p:spPr>
        <p:txBody>
          <a:bodyPr>
            <a:normAutofit/>
          </a:bodyPr>
          <a:lstStyle/>
          <a:p>
            <a:r>
              <a:rPr lang="en-US" sz="4000" b="1" dirty="0"/>
              <a:t>Course Description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443336" y="1684463"/>
            <a:ext cx="10642805" cy="4697675"/>
          </a:xfrm>
        </p:spPr>
        <p:txBody>
          <a:bodyPr>
            <a:normAutofit lnSpcReduction="10000"/>
          </a:bodyPr>
          <a:lstStyle/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Windows Presentation Foundation (WPF)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XML and JSON Serializing </a:t>
            </a:r>
            <a:endParaRPr lang="en-US" sz="2600" dirty="0">
              <a:latin typeface="+mj-lt"/>
              <a:cs typeface="Times New Roman" pitchFamily="18" charset="0"/>
            </a:endParaRP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Networking Programming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Asynchronous and Parallel Programming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Dependency Injection in .NET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Building Website using ASP.NET Core Razor Page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Identity in ASP.NET Core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Real-time applications with Signal R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Working Background Tasks with Worker Service</a:t>
            </a: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2229-6176-4484-9BA7-2626152A69B2}" type="datetime1">
              <a:rPr lang="vi-VN" smtClean="0"/>
              <a:t>21/08/2021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384345" y="701020"/>
            <a:ext cx="10515600" cy="859993"/>
          </a:xfrm>
        </p:spPr>
        <p:txBody>
          <a:bodyPr>
            <a:normAutofit/>
          </a:bodyPr>
          <a:lstStyle/>
          <a:p>
            <a:r>
              <a:rPr lang="en-US" sz="4000" b="1" dirty="0"/>
              <a:t>Course Plan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38200" y="2930317"/>
            <a:ext cx="10515600" cy="859993"/>
          </a:xfrm>
        </p:spPr>
        <p:txBody>
          <a:bodyPr/>
          <a:lstStyle/>
          <a:p>
            <a:pPr algn="ctr" eaLnBrk="1" hangingPunct="1">
              <a:lnSpc>
                <a:spcPct val="12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See course plan on 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6F14-D1B8-4E91-9B55-814C132BACE7}" type="datetime1">
              <a:rPr lang="vi-VN" smtClean="0"/>
              <a:t>21/08/2021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286325" y="638360"/>
            <a:ext cx="10515600" cy="833360"/>
          </a:xfrm>
        </p:spPr>
        <p:txBody>
          <a:bodyPr>
            <a:normAutofit/>
          </a:bodyPr>
          <a:lstStyle/>
          <a:p>
            <a:r>
              <a:rPr lang="en-US" sz="4000" b="1" dirty="0"/>
              <a:t>Materials/ References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640888" y="1805431"/>
            <a:ext cx="10651431" cy="237838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0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1) Pro C# 9 with .NET 5 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ISBN: 978-1-4842-6939-8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https://docs.microsoft.com/en-us/dotnet/core/introduction</a:t>
            </a:r>
            <a:endParaRPr lang="en-US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3) CMS forums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1C4B-080F-4B30-AF8C-8D3C18E4401C}" type="datetime1">
              <a:rPr lang="vi-VN" smtClean="0"/>
              <a:t>21/08/2021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314805" y="634943"/>
            <a:ext cx="10515600" cy="877749"/>
          </a:xfrm>
        </p:spPr>
        <p:txBody>
          <a:bodyPr>
            <a:normAutofit/>
          </a:bodyPr>
          <a:lstStyle/>
          <a:p>
            <a:r>
              <a:rPr lang="en-US" sz="4000" b="1" dirty="0"/>
              <a:t>Learning Environments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726057" y="1745046"/>
            <a:ext cx="10591800" cy="248172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.</a:t>
            </a:r>
            <a:r>
              <a:rPr lang="en-US" sz="2600" dirty="0">
                <a:latin typeface="+mj-lt"/>
              </a:rPr>
              <a:t>NET 5 or later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Visual Studio 2019 or later (</a:t>
            </a:r>
            <a:r>
              <a:rPr lang="en-US" sz="2600" u="sng" dirty="0">
                <a:solidFill>
                  <a:srgbClr val="0070C0"/>
                </a:solidFill>
                <a:latin typeface="+mj-lt"/>
              </a:rPr>
              <a:t>https://visualstudio.microsoft.com/downloads/</a:t>
            </a:r>
            <a:r>
              <a:rPr lang="en-US" sz="2600" dirty="0">
                <a:latin typeface="+mj-lt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MS SQL Server 2014 or later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A Notebook for reports of labs and assignments.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9445-7530-4FC4-A2AF-DBC5EF1EB96F}" type="datetime1">
              <a:rPr lang="vi-VN" smtClean="0"/>
              <a:t>21/08/2021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852</Words>
  <Application>Microsoft Office PowerPoint</Application>
  <PresentationFormat>Widescreen</PresentationFormat>
  <Paragraphs>136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Wingdings</vt:lpstr>
      <vt:lpstr>Office Theme</vt:lpstr>
      <vt:lpstr>Advanced Cross-Platform Application Programming With .NET</vt:lpstr>
      <vt:lpstr>Why should you study this course?</vt:lpstr>
      <vt:lpstr>Why should you study this course?</vt:lpstr>
      <vt:lpstr>PowerPoint Presentation</vt:lpstr>
      <vt:lpstr>Course Objectives </vt:lpstr>
      <vt:lpstr>Course Description</vt:lpstr>
      <vt:lpstr>Course Plan</vt:lpstr>
      <vt:lpstr>Materials/ References</vt:lpstr>
      <vt:lpstr>Learning Environments</vt:lpstr>
      <vt:lpstr>Course Rules</vt:lpstr>
      <vt:lpstr>Evaluation Strategy </vt:lpstr>
      <vt:lpstr>How to study</vt:lpstr>
      <vt:lpstr>Academic policy</vt:lpstr>
      <vt:lpstr>Enjoy the Course</vt:lpstr>
      <vt:lpstr>Install tools for programming if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Kiem Ho Hoan</cp:lastModifiedBy>
  <cp:revision>84</cp:revision>
  <dcterms:created xsi:type="dcterms:W3CDTF">2021-01-25T08:25:31Z</dcterms:created>
  <dcterms:modified xsi:type="dcterms:W3CDTF">2021-08-21T06:31:12Z</dcterms:modified>
</cp:coreProperties>
</file>